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94" r:id="rId5"/>
    <p:sldMasterId id="2147483721" r:id="rId6"/>
  </p:sldMasterIdLst>
  <p:notesMasterIdLst>
    <p:notesMasterId r:id="rId47"/>
  </p:notesMasterIdLst>
  <p:handoutMasterIdLst>
    <p:handoutMasterId r:id="rId48"/>
  </p:handoutMasterIdLst>
  <p:sldIdLst>
    <p:sldId id="261" r:id="rId7"/>
    <p:sldId id="526" r:id="rId8"/>
    <p:sldId id="560" r:id="rId9"/>
    <p:sldId id="543" r:id="rId10"/>
    <p:sldId id="489" r:id="rId11"/>
    <p:sldId id="527" r:id="rId12"/>
    <p:sldId id="529" r:id="rId13"/>
    <p:sldId id="528" r:id="rId14"/>
    <p:sldId id="534" r:id="rId15"/>
    <p:sldId id="535" r:id="rId16"/>
    <p:sldId id="533" r:id="rId17"/>
    <p:sldId id="555" r:id="rId18"/>
    <p:sldId id="556" r:id="rId19"/>
    <p:sldId id="544" r:id="rId20"/>
    <p:sldId id="491" r:id="rId21"/>
    <p:sldId id="545" r:id="rId22"/>
    <p:sldId id="549" r:id="rId23"/>
    <p:sldId id="532" r:id="rId24"/>
    <p:sldId id="553" r:id="rId25"/>
    <p:sldId id="558" r:id="rId26"/>
    <p:sldId id="550" r:id="rId27"/>
    <p:sldId id="537" r:id="rId28"/>
    <p:sldId id="548" r:id="rId29"/>
    <p:sldId id="559" r:id="rId30"/>
    <p:sldId id="542" r:id="rId31"/>
    <p:sldId id="504" r:id="rId32"/>
    <p:sldId id="437" r:id="rId33"/>
    <p:sldId id="508" r:id="rId34"/>
    <p:sldId id="551" r:id="rId35"/>
    <p:sldId id="547" r:id="rId36"/>
    <p:sldId id="557" r:id="rId37"/>
    <p:sldId id="530" r:id="rId38"/>
    <p:sldId id="552" r:id="rId39"/>
    <p:sldId id="434" r:id="rId40"/>
    <p:sldId id="536" r:id="rId41"/>
    <p:sldId id="448" r:id="rId42"/>
    <p:sldId id="283" r:id="rId43"/>
    <p:sldId id="538" r:id="rId44"/>
    <p:sldId id="303" r:id="rId45"/>
    <p:sldId id="458" r:id="rId4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A60E30-F892-4120-8081-547A56D7C224}">
          <p14:sldIdLst>
            <p14:sldId id="261"/>
            <p14:sldId id="526"/>
            <p14:sldId id="560"/>
            <p14:sldId id="543"/>
            <p14:sldId id="489"/>
            <p14:sldId id="527"/>
            <p14:sldId id="529"/>
            <p14:sldId id="528"/>
            <p14:sldId id="534"/>
            <p14:sldId id="535"/>
            <p14:sldId id="533"/>
            <p14:sldId id="555"/>
            <p14:sldId id="556"/>
            <p14:sldId id="544"/>
            <p14:sldId id="491"/>
            <p14:sldId id="545"/>
            <p14:sldId id="549"/>
            <p14:sldId id="532"/>
            <p14:sldId id="553"/>
            <p14:sldId id="558"/>
            <p14:sldId id="550"/>
            <p14:sldId id="537"/>
            <p14:sldId id="548"/>
            <p14:sldId id="559"/>
            <p14:sldId id="542"/>
            <p14:sldId id="504"/>
            <p14:sldId id="437"/>
            <p14:sldId id="508"/>
            <p14:sldId id="551"/>
            <p14:sldId id="547"/>
            <p14:sldId id="557"/>
            <p14:sldId id="530"/>
            <p14:sldId id="552"/>
            <p14:sldId id="434"/>
            <p14:sldId id="536"/>
            <p14:sldId id="448"/>
          </p14:sldIdLst>
        </p14:section>
        <p14:section name="Untitled Section" id="{76B7DE72-63F6-4EC0-A29A-9ACDDFDACD46}">
          <p14:sldIdLst>
            <p14:sldId id="283"/>
            <p14:sldId id="538"/>
            <p14:sldId id="303"/>
            <p14:sldId id="4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F69"/>
    <a:srgbClr val="2A04CA"/>
    <a:srgbClr val="4C84C6"/>
    <a:srgbClr val="E07345"/>
    <a:srgbClr val="69B7B3"/>
    <a:srgbClr val="CB7A0F"/>
    <a:srgbClr val="DAA600"/>
    <a:srgbClr val="2D6EBD"/>
    <a:srgbClr val="660066"/>
    <a:srgbClr val="C45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831E9-3D2A-4807-8053-90E00B94A6C3}" v="2326" dt="2024-03-06T12:29:12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89706" autoAdjust="0"/>
  </p:normalViewPr>
  <p:slideViewPr>
    <p:cSldViewPr snapToGrid="0" snapToObjects="1">
      <p:cViewPr varScale="1">
        <p:scale>
          <a:sx n="98" d="100"/>
          <a:sy n="98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5-3-2024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5-3-2024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744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conclusions follows when we look at the coupled plasma-neutral solution. With the new transport term included, the fluid-kinetic discrepancies are no larger than they were without drifts.</a:t>
            </a:r>
            <a:endParaRPr lang="nl-B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26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59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12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118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82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TODO: trim</a:t>
            </a:r>
            <a:r>
              <a:rPr lang="nl-BE" baseline="0"/>
              <a:t> toevoegen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27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46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we will zoom in on the effect of drifts on the neutral solution itself. For kinetic neutrals, this can be done as follows: </a:t>
            </a:r>
            <a:endParaRPr lang="nl-B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standard case, we calculate the neutral solution with a high number of MC particles on a plasma background which includes the drift velocities.</a:t>
            </a:r>
            <a:endParaRPr lang="nl-B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now do the same, but remove the drift velocities from the plasma background.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B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comparing these two results, we can separate the effect of the drifts on the neutrals, from the effect of the drifts on the plasma itself.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34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0B1-EE32-4962-B86C-620F12D1FB5F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8351" y="1655999"/>
            <a:ext cx="10655300" cy="439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36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DB5F8D-0329-45DA-BC4D-1051C6A8591C}" type="datetime1">
              <a:rPr lang="en-US" smtClean="0"/>
              <a:t>3/5/2024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M. Blommaert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34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04F5-1DDB-433A-9F56-F69ABF3D82C1}" type="datetime1">
              <a:rPr lang="nl-BE" smtClean="0"/>
              <a:t>5/03/2024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A0AE-89F5-40F4-A8AC-2CFB7172A437}" type="datetime1">
              <a:rPr lang="nl-BE" smtClean="0"/>
              <a:t>5/03/2024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12192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2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5" y="360000"/>
            <a:ext cx="2690847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768001" y="1080000"/>
            <a:ext cx="6559155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768001" y="5392807"/>
            <a:ext cx="6559155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8095158" y="1646238"/>
            <a:ext cx="3331857" cy="456736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9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0B1-EE32-4962-B86C-620F12D1FB5F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8351" y="1655999"/>
            <a:ext cx="10655300" cy="439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7138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2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68000" y="1800000"/>
            <a:ext cx="6562165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68000" y="4359600"/>
            <a:ext cx="6562165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936215-A289-4BB2-8F97-2DFAC7E20A33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8095158" y="663109"/>
            <a:ext cx="3331857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8095157" y="3435341"/>
            <a:ext cx="3331857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873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67999" y="1800000"/>
            <a:ext cx="6561600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67999" y="4359600"/>
            <a:ext cx="6561600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7EDE0F9-C1F1-42E8-B689-9D81AAC12887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8095158" y="663109"/>
            <a:ext cx="3331857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8095157" y="3435341"/>
            <a:ext cx="3331857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82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00" y="1656000"/>
            <a:ext cx="5232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651" y="1656000"/>
            <a:ext cx="5232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6E5F-1BF2-4431-ABF3-8D435DBFDABD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17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91C0-052E-4374-9F7B-8DF3098847EC}" type="datetime1">
              <a:rPr lang="nl-BE" smtClean="0"/>
              <a:t>5/03/2024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612" y="1656000"/>
            <a:ext cx="5232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4612" y="2339794"/>
            <a:ext cx="5232000" cy="3708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56000"/>
            <a:ext cx="5232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339789"/>
            <a:ext cx="5232000" cy="3708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142D-DFA9-4EA1-9E29-B545103DCB99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058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FD36-FAA7-4E81-8ED3-9B9D9E5C70D1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4131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58C2-ECF7-4693-99D1-5B0AA334E0A1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599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Finis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91696" y="860612"/>
            <a:ext cx="10408608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F1FD-BBB7-4468-888C-B50CCC48642E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7983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B0B1-EE32-4962-B86C-620F12D1FB5F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8351" y="1655999"/>
            <a:ext cx="10655300" cy="439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66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7CBA-08E0-4FB9-BBC7-B0F9EE30FC23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1F9E-F395-4802-BA0E-A579FF58717F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9AD4-BDDB-4121-9EEE-D890BB11E687}" type="datetime1">
              <a:rPr lang="nl-BE" smtClean="0"/>
              <a:t>5/03/2024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08CC-4EBF-4C64-BA9E-B07B99C9DB99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9C90-ED50-42CD-B56C-68BF842A2B6A}" type="datetime1">
              <a:rPr lang="nl-BE" smtClean="0"/>
              <a:t>5/03/2024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2AE-B9EE-446E-B46E-329ABC891749}" type="datetime1">
              <a:rPr lang="nl-BE" smtClean="0"/>
              <a:t>5/03/2024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DF18-BDCB-4338-9FA2-782F60A2E51C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E389F4DD-E9F0-454C-8CE7-299000EBA983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709" r:id="rId10"/>
    <p:sldLayoutId id="2147483732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18BCE0-9917-41C7-AA76-58ADB721FDEC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20000" y="6210000"/>
            <a:ext cx="96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D62B685-F606-4254-8C8C-E7C4D3B14B06}" type="datetime1">
              <a:rPr lang="nl-BE" smtClean="0"/>
              <a:t>5/03/2024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68000" y="6210000"/>
            <a:ext cx="864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734200" y="6209999"/>
            <a:ext cx="49234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 dirty="0" err="1"/>
              <a:t>Faculty</a:t>
            </a:r>
            <a:r>
              <a:rPr lang="nl-NL" dirty="0"/>
              <a:t>, </a:t>
            </a:r>
            <a:r>
              <a:rPr lang="nl-NL" dirty="0" err="1"/>
              <a:t>department</a:t>
            </a:r>
            <a:r>
              <a:rPr lang="nl-NL" dirty="0"/>
              <a:t>, unit ...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01" y="216000"/>
            <a:ext cx="10655651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01" y="1655999"/>
            <a:ext cx="10655651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14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05" y="6353999"/>
            <a:ext cx="134440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5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5397">
          <p15:clr>
            <a:srgbClr val="F26B43"/>
          </p15:clr>
        </p15:guide>
        <p15:guide id="3" orient="horz" pos="10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00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5" Type="http://schemas.openxmlformats.org/officeDocument/2006/relationships/image" Target="../media/image530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75998" y="665898"/>
            <a:ext cx="11377190" cy="4024798"/>
          </a:xfrm>
        </p:spPr>
        <p:txBody>
          <a:bodyPr/>
          <a:lstStyle/>
          <a:p>
            <a:r>
              <a:rPr lang="en-US"/>
              <a:t>Advanced fluid atom models for plasma boundary simulations</a:t>
            </a:r>
            <a:endParaRPr lang="nl-NL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8EE7A1-DA3C-44C7-583E-6033FAD15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998" y="5392801"/>
            <a:ext cx="10227119" cy="730188"/>
          </a:xfrm>
        </p:spPr>
        <p:txBody>
          <a:bodyPr>
            <a:normAutofit fontScale="92500" lnSpcReduction="20000"/>
          </a:bodyPr>
          <a:lstStyle/>
          <a:p>
            <a:r>
              <a:rPr lang="nl-BE" u="sng"/>
              <a:t>W. Van Uytven</a:t>
            </a:r>
            <a:r>
              <a:rPr lang="nl-BE"/>
              <a:t>, W. Dekeyser, N. Horsten, M. Blommaert, M. Baelmans</a:t>
            </a:r>
          </a:p>
          <a:p>
            <a:r>
              <a:rPr lang="nl-BE"/>
              <a:t>TSVV-3: 6/3/2024</a:t>
            </a:r>
          </a:p>
        </p:txBody>
      </p:sp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CB74A-D892-DF8E-FC03-ED4190BA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65D557-FD79-89FC-B3DB-1388D7CA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Transport model for the atoms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B206E-3C44-4B23-3399-3146252AE523}"/>
              </a:ext>
            </a:extLst>
          </p:cNvPr>
          <p:cNvSpPr txBox="1"/>
          <p:nvPr/>
        </p:nvSpPr>
        <p:spPr>
          <a:xfrm>
            <a:off x="480767" y="1241256"/>
            <a:ext cx="396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/>
              <a:t>Energy equation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91AA1-46BC-8712-7566-BD0DD5F1526F}"/>
              </a:ext>
            </a:extLst>
          </p:cNvPr>
          <p:cNvSpPr txBox="1"/>
          <p:nvPr/>
        </p:nvSpPr>
        <p:spPr>
          <a:xfrm>
            <a:off x="480767" y="1715614"/>
            <a:ext cx="812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In SOLPS-ITER: internal energy equation instead of total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058C56-01D5-BFE1-1ED2-B35641C46891}"/>
                  </a:ext>
                </a:extLst>
              </p:cNvPr>
              <p:cNvSpPr txBox="1"/>
              <p:nvPr/>
            </p:nvSpPr>
            <p:spPr>
              <a:xfrm>
                <a:off x="480767" y="2782022"/>
                <a:ext cx="577863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="1"/>
                  <a:t>Combined ion-neutral energy equation</a:t>
                </a:r>
                <a:endParaRPr lang="nl-BE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sum fluxes and sources for all ions </a:t>
                </a:r>
                <a:br>
                  <a:rPr lang="nl-BE"/>
                </a:br>
                <a:r>
                  <a:rPr lang="nl-BE"/>
                  <a:t>and fluid neutrals </a:t>
                </a:r>
              </a:p>
              <a:p>
                <a:r>
                  <a:rPr lang="nl-BE"/>
                  <a:t>	→ solve for common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nl-BE"/>
              </a:p>
              <a:p>
                <a:endParaRPr lang="nl-BE"/>
              </a:p>
              <a:p>
                <a:endParaRPr lang="nl-BE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058C56-01D5-BFE1-1ED2-B35641C46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7" y="2782022"/>
                <a:ext cx="5778632" cy="1754326"/>
              </a:xfrm>
              <a:prstGeom prst="rect">
                <a:avLst/>
              </a:prstGeom>
              <a:blipFill>
                <a:blip r:embed="rId3"/>
                <a:stretch>
                  <a:fillRect l="-949" t="-17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511420-BC0B-C1C7-92DC-0D7EBF58C5FE}"/>
                  </a:ext>
                </a:extLst>
              </p:cNvPr>
              <p:cNvSpPr txBox="1"/>
              <p:nvPr/>
            </p:nvSpPr>
            <p:spPr>
              <a:xfrm>
                <a:off x="6413368" y="2750412"/>
                <a:ext cx="577863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="1"/>
                  <a:t>Separate ion and neutral energy equation</a:t>
                </a:r>
                <a:endParaRPr lang="nl-BE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sum fluxes and source for all ions </a:t>
                </a:r>
                <a:br>
                  <a:rPr lang="nl-BE"/>
                </a:br>
                <a:r>
                  <a:rPr lang="nl-BE"/>
                  <a:t>&amp; impurity neutrals </a:t>
                </a:r>
              </a:p>
              <a:p>
                <a:r>
                  <a:rPr lang="nl-BE"/>
                  <a:t>	→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nl-BE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sum fluxes and sources for all hydrogenic neutrals</a:t>
                </a:r>
              </a:p>
              <a:p>
                <a:pPr lvl="1"/>
                <a:r>
                  <a:rPr lang="nl-BE"/>
                  <a:t>	→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lang="nl-BE"/>
              </a:p>
              <a:p>
                <a:pPr lvl="1"/>
                <a:endParaRPr lang="nl-BE"/>
              </a:p>
              <a:p>
                <a:pPr lvl="1"/>
                <a:r>
                  <a:rPr lang="en-US" sz="1400"/>
                  <a:t>[Van Uytven, W. et al. CtPP 60, 5-6 (2020), e201900147]</a:t>
                </a:r>
                <a:endParaRPr lang="nl-BE" sz="1400"/>
              </a:p>
              <a:p>
                <a:pPr lvl="1"/>
                <a:endParaRPr lang="nl-BE"/>
              </a:p>
              <a:p>
                <a:endParaRPr lang="nl-BE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511420-BC0B-C1C7-92DC-0D7EBF58C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368" y="2750412"/>
                <a:ext cx="5778632" cy="2800767"/>
              </a:xfrm>
              <a:prstGeom prst="rect">
                <a:avLst/>
              </a:prstGeom>
              <a:blipFill>
                <a:blip r:embed="rId4"/>
                <a:stretch>
                  <a:fillRect l="-844" t="-108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87A8E4-7BF0-BD4D-0672-3D0920CC2CF7}"/>
                  </a:ext>
                </a:extLst>
              </p:cNvPr>
              <p:cNvSpPr txBox="1"/>
              <p:nvPr/>
            </p:nvSpPr>
            <p:spPr>
              <a:xfrm>
                <a:off x="480767" y="4546092"/>
                <a:ext cx="577863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="1"/>
                  <a:t>Pure ion energy equation</a:t>
                </a:r>
                <a:endParaRPr lang="nl-BE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solve pure ion energy equation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nl-BE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nl-BE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not frequently used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energy convervation?</a:t>
                </a:r>
                <a:br>
                  <a:rPr lang="nl-BE"/>
                </a:br>
                <a:endParaRPr lang="nl-BE"/>
              </a:p>
              <a:p>
                <a:endParaRPr lang="nl-BE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87A8E4-7BF0-BD4D-0672-3D0920CC2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7" y="4546092"/>
                <a:ext cx="5778632" cy="2031325"/>
              </a:xfrm>
              <a:prstGeom prst="rect">
                <a:avLst/>
              </a:prstGeom>
              <a:blipFill>
                <a:blip r:embed="rId5"/>
                <a:stretch>
                  <a:fillRect l="-949" t="-180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6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FB8B5-F0EE-5101-6852-25DB82FB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11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80F7F8-8540-7168-408F-F4A4BAB858C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55229" y="1288354"/>
                <a:ext cx="10655300" cy="115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l-BE" sz="2000"/>
                  <a:t> momentum exchange leads to the ion-neutral current</a:t>
                </a:r>
              </a:p>
              <a:p>
                <a:r>
                  <a:rPr lang="nl-BE" sz="2000"/>
                  <a:t>we denote i-n current as j</a:t>
                </a:r>
                <a:r>
                  <a:rPr lang="nl-BE" sz="2000" baseline="30000"/>
                  <a:t>(s) </a:t>
                </a:r>
                <a:r>
                  <a:rPr lang="nl-BE" sz="2000"/>
                  <a:t>as in SOLPS</a:t>
                </a:r>
              </a:p>
              <a:p>
                <a:endParaRPr lang="nl-BE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280F7F8-8540-7168-408F-F4A4BAB85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55229" y="1288354"/>
                <a:ext cx="10655300" cy="1152000"/>
              </a:xfrm>
              <a:blipFill>
                <a:blip r:embed="rId2"/>
                <a:stretch>
                  <a:fillRect l="-515" t="-211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0D46B2A8-A486-6483-B46E-787930F1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Ion-neutral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2F83B-4D0D-AF7F-9CB3-245C4DD787B1}"/>
                  </a:ext>
                </a:extLst>
              </p:cNvPr>
              <p:cNvSpPr txBox="1"/>
              <p:nvPr/>
            </p:nvSpPr>
            <p:spPr>
              <a:xfrm>
                <a:off x="821768" y="2440354"/>
                <a:ext cx="167533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  <m:sup>
                          <m:r>
                            <a:rPr lang="nl-BE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nl-BE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num>
                        <m:den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2F83B-4D0D-AF7F-9CB3-245C4DD78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68" y="2440354"/>
                <a:ext cx="1675330" cy="516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A177D4-0AE3-1B16-0104-6CAB3CF4C34B}"/>
                  </a:ext>
                </a:extLst>
              </p:cNvPr>
              <p:cNvSpPr txBox="1"/>
              <p:nvPr/>
            </p:nvSpPr>
            <p:spPr>
              <a:xfrm>
                <a:off x="655229" y="3060007"/>
                <a:ext cx="5233361" cy="95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/>
                  <a:t>Assumptions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,⊥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nl-BE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nl-BE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ExB and diamagnetic ion drift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Only CX (→ no molecules in EIRENE!)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A177D4-0AE3-1B16-0104-6CAB3CF4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29" y="3060007"/>
                <a:ext cx="5233361" cy="958917"/>
              </a:xfrm>
              <a:prstGeom prst="rect">
                <a:avLst/>
              </a:prstGeom>
              <a:blipFill>
                <a:blip r:embed="rId4"/>
                <a:stretch>
                  <a:fillRect l="-931" t="-3822" b="-764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547A5B-B915-05E7-986B-01F4FB36EDBA}"/>
                  </a:ext>
                </a:extLst>
              </p:cNvPr>
              <p:cNvSpPr txBox="1"/>
              <p:nvPr/>
            </p:nvSpPr>
            <p:spPr>
              <a:xfrm>
                <a:off x="515503" y="4230768"/>
                <a:ext cx="3918958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,⊥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CX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,⊥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𝐸𝑥𝐵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,⊥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,⊥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547A5B-B915-05E7-986B-01F4FB36E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3" y="4230768"/>
                <a:ext cx="3918958" cy="373757"/>
              </a:xfrm>
              <a:prstGeom prst="rect">
                <a:avLst/>
              </a:prstGeom>
              <a:blipFill>
                <a:blip r:embed="rId5"/>
                <a:stretch>
                  <a:fillRect l="-935" t="-3279" r="-1713" b="-163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034D96-0C7B-7EF7-015E-30D22237A856}"/>
                  </a:ext>
                </a:extLst>
              </p:cNvPr>
              <p:cNvSpPr txBox="1"/>
              <p:nvPr/>
            </p:nvSpPr>
            <p:spPr>
              <a:xfrm>
                <a:off x="576000" y="4874746"/>
                <a:ext cx="3848426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CX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𝐸𝑥𝐵</m:t>
                          </m:r>
                        </m:sup>
                      </m:sSubSup>
                      <m:r>
                        <a:rPr lang="nl-BE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034D96-0C7B-7EF7-015E-30D22237A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4874746"/>
                <a:ext cx="3848426" cy="373757"/>
              </a:xfrm>
              <a:prstGeom prst="rect">
                <a:avLst/>
              </a:prstGeom>
              <a:blipFill>
                <a:blip r:embed="rId6"/>
                <a:stretch>
                  <a:fillRect l="-791" t="-3279" r="-1582" b="-163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95773-27E7-5D90-6E0E-21F17EABAA93}"/>
                  </a:ext>
                </a:extLst>
              </p:cNvPr>
              <p:cNvSpPr txBox="1"/>
              <p:nvPr/>
            </p:nvSpPr>
            <p:spPr>
              <a:xfrm>
                <a:off x="4853166" y="4175591"/>
                <a:ext cx="77410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="1"/>
                  <a:t>B2.5</a:t>
                </a:r>
                <a:r>
                  <a:rPr lang="nl-BE"/>
                  <a:t>: everything from fluid side</a:t>
                </a:r>
                <a:br>
                  <a:rPr lang="nl-BE"/>
                </a:br>
                <a:endParaRPr lang="nl-BE"/>
              </a:p>
              <a:p>
                <a:r>
                  <a:rPr lang="nl-BE" b="1"/>
                  <a:t>EIRENE</a:t>
                </a:r>
                <a:r>
                  <a:rPr lang="nl-BE"/>
                  <a:t>: mix! V</a:t>
                </a:r>
                <a:r>
                  <a:rPr lang="nl-BE" baseline="-25000"/>
                  <a:t>a </a:t>
                </a:r>
                <a:r>
                  <a:rPr lang="nl-BE"/>
                  <a:t>from post-processed kinetic neutrals but K</a:t>
                </a:r>
                <a:r>
                  <a:rPr lang="nl-BE" baseline="-25000"/>
                  <a:t>CX </a:t>
                </a:r>
                <a:r>
                  <a:rPr lang="nl-BE"/>
                  <a:t>from B2.5</a:t>
                </a:r>
                <a:br>
                  <a:rPr lang="nl-BE"/>
                </a:br>
                <a:r>
                  <a:rPr lang="nl-BE"/>
                  <a:t>(because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l-BE"/>
                  <a:t> sources are not yet scored, they will in the future)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95773-27E7-5D90-6E0E-21F17EABA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66" y="4175591"/>
                <a:ext cx="7741044" cy="1200329"/>
              </a:xfrm>
              <a:prstGeom prst="rect">
                <a:avLst/>
              </a:prstGeom>
              <a:blipFill>
                <a:blip r:embed="rId7"/>
                <a:stretch>
                  <a:fillRect l="-630" t="-3046" b="-710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7F6B046-2528-F64D-DDD2-AAC2FA12C9C2}"/>
              </a:ext>
            </a:extLst>
          </p:cNvPr>
          <p:cNvSpPr txBox="1"/>
          <p:nvPr/>
        </p:nvSpPr>
        <p:spPr>
          <a:xfrm>
            <a:off x="537288" y="5902223"/>
            <a:ext cx="6297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Arial" panose="020B0604020202020204" pitchFamily="34" charset="0"/>
              </a:rPr>
              <a:t>[Van Uytven, W. et al. NME (2022), 101255]</a:t>
            </a: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24354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531C96-6FF2-539D-FCCB-A9E5031D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B03D5E4-1C77-B6F7-A74B-AEC7F10D46F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nl-BE"/>
                  <a:t>Smoothly limit conductive fluxes to fraction of sound speed flux</a:t>
                </a:r>
              </a:p>
              <a:p>
                <a:r>
                  <a:rPr lang="nl-BE"/>
                  <a:t>CX-based transport coefficients undefined for low plasma density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nl-BE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18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  <m:sup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nl-B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CX</m:t>
                            </m:r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nl-BE" sz="1800" i="1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18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nl-B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CX</m:t>
                            </m:r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nl-BE" sz="1800" i="1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nl-B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nl-B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CX</m:t>
                            </m:r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b>
                          <m:sSubPr>
                            <m:ctrlPr>
                              <a:rPr lang="nl-B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sz="18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nl-BE" sz="1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nl-BE" sz="1800"/>
              </a:p>
              <a:p>
                <a:pPr marL="0" indent="0">
                  <a:buNone/>
                </a:pPr>
                <a:endParaRPr lang="nl-BE" sz="180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B03D5E4-1C77-B6F7-A74B-AEC7F10D4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44" t="-97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36B9D776-74F7-0253-4E11-F06ABE40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Flux limiters</a:t>
            </a:r>
          </a:p>
        </p:txBody>
      </p:sp>
    </p:spTree>
    <p:extLst>
      <p:ext uri="{BB962C8B-B14F-4D97-AF65-F5344CB8AC3E}">
        <p14:creationId xmlns:p14="http://schemas.microsoft.com/office/powerpoint/2010/main" val="334826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1CD26-F111-547C-E99D-4FC74086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061431-BC60-220A-E203-48C391BA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Flux limiters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7B92B0-BBED-B3C6-905B-42010821B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0607"/>
            <a:ext cx="8307421" cy="4405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77AE27-528F-8459-CF2E-F7153A984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122" y="169502"/>
            <a:ext cx="4410551" cy="32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7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D8DA8-298B-8008-FD93-2D8647C9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97500-7527-634B-90F4-69D0994C32B4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8F73C3-41A0-213E-A95B-5D9CB752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706" y="2394054"/>
            <a:ext cx="4357992" cy="1152000"/>
          </a:xfrm>
        </p:spPr>
        <p:txBody>
          <a:bodyPr>
            <a:normAutofit fontScale="90000"/>
          </a:bodyPr>
          <a:lstStyle/>
          <a:p>
            <a:pPr algn="ctr"/>
            <a:r>
              <a:rPr lang="nl-BE"/>
              <a:t>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414311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000" y="208800"/>
            <a:ext cx="11041200" cy="1152000"/>
          </a:xfrm>
        </p:spPr>
        <p:txBody>
          <a:bodyPr/>
          <a:lstStyle/>
          <a:p>
            <a:r>
              <a:rPr lang="nl-BE"/>
              <a:t>Neutral boundary conditions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70801" y="1079443"/>
            <a:ext cx="232260" cy="413979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Curved Left Arrow 9"/>
          <p:cNvSpPr/>
          <p:nvPr/>
        </p:nvSpPr>
        <p:spPr>
          <a:xfrm>
            <a:off x="3876239" y="1514227"/>
            <a:ext cx="2011681" cy="960120"/>
          </a:xfrm>
          <a:prstGeom prst="curvedLeftArrow">
            <a:avLst/>
          </a:prstGeom>
          <a:gradFill>
            <a:gsLst>
              <a:gs pos="37000">
                <a:srgbClr val="00B050"/>
              </a:gs>
              <a:gs pos="0">
                <a:schemeClr val="accent6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3876238" y="4259120"/>
            <a:ext cx="2011681" cy="960120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7030" y="1079444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>
                <a:solidFill>
                  <a:schemeClr val="accent3">
                    <a:lumMod val="75000"/>
                  </a:schemeClr>
                </a:solidFill>
              </a:rPr>
              <a:t>ions  (D</a:t>
            </a:r>
            <a:r>
              <a:rPr lang="nl-BE" b="1" baseline="3000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nl-BE" b="1" baseline="-2500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b="1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7030" y="3855381"/>
            <a:ext cx="2011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b="1">
                <a:solidFill>
                  <a:srgbClr val="00B050"/>
                </a:solidFill>
              </a:rPr>
              <a:t>atoms (D)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5251" y="1613377"/>
            <a:ext cx="3143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>
                <a:solidFill>
                  <a:schemeClr val="accent3">
                    <a:lumMod val="75000"/>
                  </a:schemeClr>
                </a:solidFill>
              </a:rPr>
              <a:t>ion recycling</a:t>
            </a:r>
            <a:br>
              <a:rPr lang="nl-BE">
                <a:solidFill>
                  <a:schemeClr val="accent3">
                    <a:lumMod val="75000"/>
                  </a:schemeClr>
                </a:solidFill>
              </a:rPr>
            </a:br>
            <a:endParaRPr lang="nl-BE"/>
          </a:p>
          <a:p>
            <a:endParaRPr lang="nl-BE"/>
          </a:p>
        </p:txBody>
      </p:sp>
      <p:sp>
        <p:nvSpPr>
          <p:cNvPr id="15" name="TextBox 14"/>
          <p:cNvSpPr txBox="1"/>
          <p:nvPr/>
        </p:nvSpPr>
        <p:spPr>
          <a:xfrm>
            <a:off x="1480718" y="4480576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>
                <a:solidFill>
                  <a:srgbClr val="00B050"/>
                </a:solidFill>
              </a:rPr>
              <a:t>atom reflection</a:t>
            </a:r>
            <a:endParaRPr lang="nl-BE">
              <a:solidFill>
                <a:srgbClr val="00B050"/>
              </a:solidFill>
            </a:endParaRP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A33DE957-087C-A8D5-5C6A-466A7020CCC1}"/>
              </a:ext>
            </a:extLst>
          </p:cNvPr>
          <p:cNvSpPr/>
          <p:nvPr/>
        </p:nvSpPr>
        <p:spPr>
          <a:xfrm rot="10800000" flipV="1">
            <a:off x="5053062" y="3363817"/>
            <a:ext cx="876693" cy="814353"/>
          </a:xfrm>
          <a:prstGeom prst="bentArrow">
            <a:avLst>
              <a:gd name="adj1" fmla="val 15739"/>
              <a:gd name="adj2" fmla="val 18633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A8531B-2046-DAB7-A5AE-3C40A3C0D3F4}"/>
              </a:ext>
            </a:extLst>
          </p:cNvPr>
          <p:cNvSpPr txBox="1"/>
          <p:nvPr/>
        </p:nvSpPr>
        <p:spPr>
          <a:xfrm>
            <a:off x="3813533" y="5148590"/>
            <a:ext cx="2011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b="1">
                <a:solidFill>
                  <a:srgbClr val="00B050"/>
                </a:solidFill>
              </a:rPr>
              <a:t>atoms (D)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0EC0C7-4DD7-6CCD-3019-226F00F6D868}"/>
              </a:ext>
            </a:extLst>
          </p:cNvPr>
          <p:cNvSpPr txBox="1"/>
          <p:nvPr/>
        </p:nvSpPr>
        <p:spPr>
          <a:xfrm>
            <a:off x="3777030" y="2491081"/>
            <a:ext cx="2011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b="1">
                <a:solidFill>
                  <a:srgbClr val="00B050"/>
                </a:solidFill>
              </a:rPr>
              <a:t>atoms (D)</a:t>
            </a: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079A0E8B-E606-E39A-CB8B-4F2D7647F5EC}"/>
              </a:ext>
            </a:extLst>
          </p:cNvPr>
          <p:cNvSpPr/>
          <p:nvPr/>
        </p:nvSpPr>
        <p:spPr>
          <a:xfrm rot="10800000">
            <a:off x="5053061" y="2496879"/>
            <a:ext cx="876693" cy="814354"/>
          </a:xfrm>
          <a:prstGeom prst="bentArrow">
            <a:avLst>
              <a:gd name="adj1" fmla="val 15739"/>
              <a:gd name="adj2" fmla="val 18633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92A384-763E-5188-DC84-259F733B3A0E}"/>
              </a:ext>
            </a:extLst>
          </p:cNvPr>
          <p:cNvSpPr txBox="1"/>
          <p:nvPr/>
        </p:nvSpPr>
        <p:spPr>
          <a:xfrm>
            <a:off x="3107744" y="3068939"/>
            <a:ext cx="180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/>
              <a:t>molecules (D</a:t>
            </a:r>
            <a:r>
              <a:rPr lang="nl-BE" b="1" baseline="-25000"/>
              <a:t>2</a:t>
            </a:r>
            <a:r>
              <a:rPr lang="nl-BE" b="1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60EB56-9D96-5959-2B39-0D962BE6E382}"/>
              </a:ext>
            </a:extLst>
          </p:cNvPr>
          <p:cNvSpPr txBox="1"/>
          <p:nvPr/>
        </p:nvSpPr>
        <p:spPr>
          <a:xfrm>
            <a:off x="6990509" y="2854712"/>
            <a:ext cx="310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atom-only models:</a:t>
            </a:r>
          </a:p>
          <a:p>
            <a:r>
              <a:rPr lang="nl-BE"/>
              <a:t>Immediate Franck-Condon dissociation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21923-821E-78E8-5736-8F5EBF9FCC34}"/>
              </a:ext>
            </a:extLst>
          </p:cNvPr>
          <p:cNvSpPr txBox="1"/>
          <p:nvPr/>
        </p:nvSpPr>
        <p:spPr>
          <a:xfrm>
            <a:off x="10223118" y="3022772"/>
            <a:ext cx="53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D</a:t>
            </a:r>
            <a:r>
              <a:rPr lang="nl-BE" sz="2400" baseline="-25000"/>
              <a:t>2 </a:t>
            </a:r>
            <a:endParaRPr lang="nl-BE" sz="24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20B676-4649-8A48-B425-6572D01D863C}"/>
              </a:ext>
            </a:extLst>
          </p:cNvPr>
          <p:cNvCxnSpPr>
            <a:cxnSpLocks/>
          </p:cNvCxnSpPr>
          <p:nvPr/>
        </p:nvCxnSpPr>
        <p:spPr>
          <a:xfrm flipH="1" flipV="1">
            <a:off x="9808798" y="2967811"/>
            <a:ext cx="435952" cy="230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F73F7B-558C-1AA8-FE0E-E940ABB8F49E}"/>
              </a:ext>
            </a:extLst>
          </p:cNvPr>
          <p:cNvCxnSpPr>
            <a:cxnSpLocks/>
          </p:cNvCxnSpPr>
          <p:nvPr/>
        </p:nvCxnSpPr>
        <p:spPr>
          <a:xfrm flipH="1">
            <a:off x="9904695" y="3338933"/>
            <a:ext cx="350552" cy="258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101553-FCD6-F415-FC9C-8480993542FB}"/>
              </a:ext>
            </a:extLst>
          </p:cNvPr>
          <p:cNvSpPr txBox="1"/>
          <p:nvPr/>
        </p:nvSpPr>
        <p:spPr>
          <a:xfrm>
            <a:off x="9404743" y="2675747"/>
            <a:ext cx="53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D</a:t>
            </a:r>
            <a:r>
              <a:rPr lang="nl-BE" sz="2400" baseline="-25000"/>
              <a:t> </a:t>
            </a:r>
            <a:endParaRPr lang="nl-BE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1F0C6-06B5-1285-5C0F-9E2CB464D0D6}"/>
              </a:ext>
            </a:extLst>
          </p:cNvPr>
          <p:cNvSpPr txBox="1"/>
          <p:nvPr/>
        </p:nvSpPr>
        <p:spPr>
          <a:xfrm>
            <a:off x="9649833" y="3514804"/>
            <a:ext cx="53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/>
              <a:t>D</a:t>
            </a:r>
            <a:r>
              <a:rPr lang="nl-BE" sz="2400" baseline="-25000"/>
              <a:t> </a:t>
            </a:r>
            <a:endParaRPr lang="nl-BE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B563CF-25ED-47F6-43F6-463FF8C49749}"/>
              </a:ext>
            </a:extLst>
          </p:cNvPr>
          <p:cNvSpPr/>
          <p:nvPr/>
        </p:nvSpPr>
        <p:spPr>
          <a:xfrm>
            <a:off x="10748066" y="1079443"/>
            <a:ext cx="232260" cy="413979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660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8" grpId="0" animBg="1"/>
      <p:bldP spid="20" grpId="0"/>
      <p:bldP spid="21" grpId="0"/>
      <p:bldP spid="22" grpId="0" animBg="1"/>
      <p:bldP spid="23" grpId="0"/>
      <p:bldP spid="24" grpId="0"/>
      <p:bldP spid="3" grpId="0"/>
      <p:bldP spid="7" grpId="0"/>
      <p:bldP spid="8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D41E5-61E1-2405-0C43-9A263110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53679F-32ED-ADC1-5EF1-5DACAD10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EIRENE sheath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222CE-4644-E9B3-6FDF-E4BCA61C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20" y="1177300"/>
            <a:ext cx="7503081" cy="4503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5AC635-FC91-02D4-ACE7-C36C91BF9AFC}"/>
                  </a:ext>
                </a:extLst>
              </p:cNvPr>
              <p:cNvSpPr txBox="1"/>
              <p:nvPr/>
            </p:nvSpPr>
            <p:spPr>
              <a:xfrm>
                <a:off x="254986" y="1753192"/>
                <a:ext cx="454075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/>
                  <a:t>AFN recycling based on EIRENE sheath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truncated drifting Maxwellian at sheath entrance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sheath acceleration </a:t>
                </a:r>
                <a14:m>
                  <m:oMath xmlns:m="http://schemas.openxmlformats.org/officeDocument/2006/math">
                    <m:r>
                      <a:rPr lang="nl-BE" sz="1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l-BE"/>
                  <a:t> to target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no collisions in sheath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l-BE"/>
              </a:p>
              <a:p>
                <a:r>
                  <a:rPr lang="nl-BE"/>
                  <a:t>AFN reflection of atoms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no sheath acceleration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no collisions in sheath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l-BE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5AC635-FC91-02D4-ACE7-C36C91BF9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86" y="1753192"/>
                <a:ext cx="4540750" cy="3139321"/>
              </a:xfrm>
              <a:prstGeom prst="rect">
                <a:avLst/>
              </a:prstGeom>
              <a:blipFill>
                <a:blip r:embed="rId3"/>
                <a:stretch>
                  <a:fillRect l="-1208" t="-116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14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EB907-009E-1BE5-0845-962E18C2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318B09-247A-F46F-E0A7-56FD3DC4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EIRENE kinetic BCs: TRIM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45D47-8DDE-6284-1742-34BCEF12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05" y="28494"/>
            <a:ext cx="3630895" cy="25474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963EBA-5A6E-3ED8-EE9E-DDDB6ED55DD6}"/>
                  </a:ext>
                </a:extLst>
              </p:cNvPr>
              <p:cNvSpPr txBox="1"/>
              <p:nvPr/>
            </p:nvSpPr>
            <p:spPr>
              <a:xfrm>
                <a:off x="149158" y="2772382"/>
                <a:ext cx="325876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/>
                  <a:t>For a given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incident particle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surface material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incident energy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BE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incident polar angle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𝜗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nl-BE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963EBA-5A6E-3ED8-EE9E-DDDB6ED55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8" y="2772382"/>
                <a:ext cx="3258766" cy="1477328"/>
              </a:xfrm>
              <a:prstGeom prst="rect">
                <a:avLst/>
              </a:prstGeom>
              <a:blipFill>
                <a:blip r:embed="rId3"/>
                <a:stretch>
                  <a:fillRect l="-1495" t="-2479" b="-578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1F37B8AA-A459-8826-311A-5D409ECA3BC1}"/>
              </a:ext>
            </a:extLst>
          </p:cNvPr>
          <p:cNvSpPr/>
          <p:nvPr/>
        </p:nvSpPr>
        <p:spPr>
          <a:xfrm>
            <a:off x="2959640" y="3288590"/>
            <a:ext cx="2052536" cy="748392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chemeClr val="tx1"/>
                </a:solidFill>
              </a:rPr>
              <a:t>TRIM database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3CEB1C-FE51-8A7F-4063-DEBE5C02F47E}"/>
                  </a:ext>
                </a:extLst>
              </p:cNvPr>
              <p:cNvSpPr txBox="1"/>
              <p:nvPr/>
            </p:nvSpPr>
            <p:spPr>
              <a:xfrm>
                <a:off x="5392384" y="3049381"/>
                <a:ext cx="66439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Probability fast reflection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nl-BE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PDF reflected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PDF reflected polar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endChr m:val="|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→</m:t>
                        </m:r>
                        <m:func>
                          <m:func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</m:func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PDF reflected azimuth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endChr m:val="|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→</m:t>
                        </m:r>
                        <m:func>
                          <m:func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𝛿𝜑</m:t>
                            </m:r>
                          </m:e>
                        </m:func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func>
                      <m:func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𝜗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func>
                    <m:r>
                      <a:rPr lang="nl-B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3CEB1C-FE51-8A7F-4063-DEBE5C0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384" y="3049381"/>
                <a:ext cx="6643993" cy="1200329"/>
              </a:xfrm>
              <a:prstGeom prst="rect">
                <a:avLst/>
              </a:prstGeom>
              <a:blipFill>
                <a:blip r:embed="rId4"/>
                <a:stretch>
                  <a:fillRect l="-643" t="-2538" b="-710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6474AD-88F3-9B72-477E-33ED0CBC6578}"/>
                  </a:ext>
                </a:extLst>
              </p:cNvPr>
              <p:cNvSpPr txBox="1"/>
              <p:nvPr/>
            </p:nvSpPr>
            <p:spPr>
              <a:xfrm>
                <a:off x="149158" y="5044870"/>
                <a:ext cx="84144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Shorthand 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i="0">
                            <a:latin typeface="Cambria Math" panose="02040503050406030204" pitchFamily="18" charset="0"/>
                          </a:rPr>
                          <m:t>fast</m:t>
                        </m:r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1" i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nl-BE" b="1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nl-BE"/>
                  <a:t> and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l-BE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nl-BE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6474AD-88F3-9B72-477E-33ED0CBC6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8" y="5044870"/>
                <a:ext cx="8414427" cy="369332"/>
              </a:xfrm>
              <a:prstGeom prst="rect">
                <a:avLst/>
              </a:prstGeom>
              <a:blipFill>
                <a:blip r:embed="rId5"/>
                <a:stretch>
                  <a:fillRect l="-434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8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39E8A-78EC-39C9-E276-E10EED75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B8794-ED97-4402-8E83-7F1042CA82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350" y="1202849"/>
            <a:ext cx="10655300" cy="531020"/>
          </a:xfrm>
        </p:spPr>
        <p:txBody>
          <a:bodyPr/>
          <a:lstStyle/>
          <a:p>
            <a:r>
              <a:rPr lang="nl-BE"/>
              <a:t>Incorporate TRIM reflection kernel in fluid BCs</a:t>
            </a:r>
          </a:p>
          <a:p>
            <a:pPr marL="0" indent="0">
              <a:buNone/>
            </a:pPr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BB286C-16B2-BE01-EC6C-579A326C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Advanced fluid neutral boundary conditions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052EF8-50A2-E4DB-7165-2C08FE65CCAD}"/>
                  </a:ext>
                </a:extLst>
              </p:cNvPr>
              <p:cNvSpPr txBox="1"/>
              <p:nvPr/>
            </p:nvSpPr>
            <p:spPr>
              <a:xfrm>
                <a:off x="900000" y="1835871"/>
                <a:ext cx="5349350" cy="904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fast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rec</m:t>
                          </m:r>
                        </m:sup>
                      </m:sSubSup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nl-BE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4"/>
                                </m:rP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𝛎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≤0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i="0">
                                  <a:latin typeface="Cambria Math" panose="02040503050406030204" pitchFamily="18" charset="0"/>
                                </a:rPr>
                                <m:t>fast</m:t>
                              </m:r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b="1" i="0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p>
                                  <m:r>
                                    <a:rPr lang="nl-BE" b="1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nl-BE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l-BE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052EF8-50A2-E4DB-7165-2C08FE65C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835871"/>
                <a:ext cx="5349350" cy="9044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3DE17F-8F9E-1F47-21A6-6C1D3F67801F}"/>
                  </a:ext>
                </a:extLst>
              </p:cNvPr>
              <p:cNvSpPr txBox="1"/>
              <p:nvPr/>
            </p:nvSpPr>
            <p:spPr>
              <a:xfrm>
                <a:off x="6825006" y="2149610"/>
                <a:ext cx="14269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𝛎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3DE17F-8F9E-1F47-21A6-6C1D3F678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006" y="2149610"/>
                <a:ext cx="1426929" cy="276999"/>
              </a:xfrm>
              <a:prstGeom prst="rect">
                <a:avLst/>
              </a:prstGeom>
              <a:blipFill>
                <a:blip r:embed="rId3"/>
                <a:stretch>
                  <a:fillRect l="-3419" r="-2991" b="-20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85F96B-3C07-EF94-E328-8807B7351818}"/>
                  </a:ext>
                </a:extLst>
              </p:cNvPr>
              <p:cNvSpPr txBox="1"/>
              <p:nvPr/>
            </p:nvSpPr>
            <p:spPr>
              <a:xfrm>
                <a:off x="939278" y="3864205"/>
                <a:ext cx="5262274" cy="904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fast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refl</m:t>
                          </m:r>
                        </m:sup>
                      </m:sSubSup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nl-BE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4"/>
                                </m:rP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𝛎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≤0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i="0">
                                  <a:latin typeface="Cambria Math" panose="02040503050406030204" pitchFamily="18" charset="0"/>
                                </a:rPr>
                                <m:t>fast</m:t>
                              </m:r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b="1" i="0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p>
                                  <m:r>
                                    <a:rPr lang="nl-BE" b="1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nl-BE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l-BE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85F96B-3C07-EF94-E328-8807B7351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78" y="3864205"/>
                <a:ext cx="5262274" cy="904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64AB61-61D1-7E04-B33F-D56A7FEEF2AF}"/>
                  </a:ext>
                </a:extLst>
              </p:cNvPr>
              <p:cNvSpPr txBox="1"/>
              <p:nvPr/>
            </p:nvSpPr>
            <p:spPr>
              <a:xfrm>
                <a:off x="6864284" y="4177944"/>
                <a:ext cx="14269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𝛎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64AB61-61D1-7E04-B33F-D56A7FEEF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84" y="4177944"/>
                <a:ext cx="1426929" cy="276999"/>
              </a:xfrm>
              <a:prstGeom prst="rect">
                <a:avLst/>
              </a:prstGeom>
              <a:blipFill>
                <a:blip r:embed="rId5"/>
                <a:stretch>
                  <a:fillRect l="-3419" r="-3419" b="-1956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494EB50-7E07-9E47-EA80-0B1C95D2EBBF}"/>
              </a:ext>
            </a:extLst>
          </p:cNvPr>
          <p:cNvSpPr txBox="1"/>
          <p:nvPr/>
        </p:nvSpPr>
        <p:spPr>
          <a:xfrm>
            <a:off x="1723231" y="2842351"/>
            <a:ext cx="475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probability fast reflection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75A67A-3447-52F8-838B-5C27DA2CF2DA}"/>
              </a:ext>
            </a:extLst>
          </p:cNvPr>
          <p:cNvCxnSpPr>
            <a:cxnSpLocks/>
          </p:cNvCxnSpPr>
          <p:nvPr/>
        </p:nvCxnSpPr>
        <p:spPr>
          <a:xfrm flipV="1">
            <a:off x="3574675" y="2525379"/>
            <a:ext cx="0" cy="4320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E1F1A-6782-EB41-9FDB-D960B1BAD89E}"/>
              </a:ext>
            </a:extLst>
          </p:cNvPr>
          <p:cNvCxnSpPr>
            <a:cxnSpLocks/>
          </p:cNvCxnSpPr>
          <p:nvPr/>
        </p:nvCxnSpPr>
        <p:spPr>
          <a:xfrm>
            <a:off x="3166766" y="2525379"/>
            <a:ext cx="75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293CF7-6EF8-3435-DE63-C3942B46D083}"/>
              </a:ext>
            </a:extLst>
          </p:cNvPr>
          <p:cNvCxnSpPr>
            <a:cxnSpLocks/>
          </p:cNvCxnSpPr>
          <p:nvPr/>
        </p:nvCxnSpPr>
        <p:spPr>
          <a:xfrm flipV="1">
            <a:off x="4441886" y="2526948"/>
            <a:ext cx="0" cy="76300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F205C7-5652-7BA3-C21C-CDDA9D862B4F}"/>
              </a:ext>
            </a:extLst>
          </p:cNvPr>
          <p:cNvCxnSpPr>
            <a:cxnSpLocks/>
          </p:cNvCxnSpPr>
          <p:nvPr/>
        </p:nvCxnSpPr>
        <p:spPr>
          <a:xfrm>
            <a:off x="4063886" y="2526948"/>
            <a:ext cx="75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2DA48F-D43E-0591-A6C9-32FB29B2FC05}"/>
              </a:ext>
            </a:extLst>
          </p:cNvPr>
          <p:cNvSpPr txBox="1"/>
          <p:nvPr/>
        </p:nvSpPr>
        <p:spPr>
          <a:xfrm>
            <a:off x="3574675" y="3244334"/>
            <a:ext cx="185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reflection kernel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6895F8-4827-F17B-680E-4A6043E0133D}"/>
              </a:ext>
            </a:extLst>
          </p:cNvPr>
          <p:cNvCxnSpPr>
            <a:cxnSpLocks/>
          </p:cNvCxnSpPr>
          <p:nvPr/>
        </p:nvCxnSpPr>
        <p:spPr>
          <a:xfrm flipV="1">
            <a:off x="5395566" y="2528517"/>
            <a:ext cx="0" cy="37993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FA6A77-A0BA-57D8-9F90-E22EF943356A}"/>
              </a:ext>
            </a:extLst>
          </p:cNvPr>
          <p:cNvCxnSpPr>
            <a:cxnSpLocks/>
          </p:cNvCxnSpPr>
          <p:nvPr/>
        </p:nvCxnSpPr>
        <p:spPr>
          <a:xfrm>
            <a:off x="5017566" y="2528517"/>
            <a:ext cx="75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B9A897-09DE-7F59-817A-AEC4EB8F451E}"/>
              </a:ext>
            </a:extLst>
          </p:cNvPr>
          <p:cNvSpPr txBox="1"/>
          <p:nvPr/>
        </p:nvSpPr>
        <p:spPr>
          <a:xfrm>
            <a:off x="4500934" y="2850263"/>
            <a:ext cx="398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sheath-accelerated ion Maxwellian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6C95BA-FE82-A0E9-495E-BD02D34C5E1F}"/>
              </a:ext>
            </a:extLst>
          </p:cNvPr>
          <p:cNvCxnSpPr>
            <a:cxnSpLocks/>
          </p:cNvCxnSpPr>
          <p:nvPr/>
        </p:nvCxnSpPr>
        <p:spPr>
          <a:xfrm flipV="1">
            <a:off x="5415988" y="4528568"/>
            <a:ext cx="0" cy="37993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3E2C1A-BD7E-38BF-3B9E-9B901D133E50}"/>
              </a:ext>
            </a:extLst>
          </p:cNvPr>
          <p:cNvCxnSpPr>
            <a:cxnSpLocks/>
          </p:cNvCxnSpPr>
          <p:nvPr/>
        </p:nvCxnSpPr>
        <p:spPr>
          <a:xfrm>
            <a:off x="5037988" y="4528568"/>
            <a:ext cx="75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3C89323-2E43-805C-36DD-8AF881C79A5D}"/>
              </a:ext>
            </a:extLst>
          </p:cNvPr>
          <p:cNvSpPr txBox="1"/>
          <p:nvPr/>
        </p:nvSpPr>
        <p:spPr>
          <a:xfrm>
            <a:off x="4972206" y="5015237"/>
            <a:ext cx="645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Estimated incident atom distribution</a:t>
            </a:r>
          </a:p>
        </p:txBody>
      </p:sp>
    </p:spTree>
    <p:extLst>
      <p:ext uri="{BB962C8B-B14F-4D97-AF65-F5344CB8AC3E}">
        <p14:creationId xmlns:p14="http://schemas.microsoft.com/office/powerpoint/2010/main" val="15928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7" grpId="0"/>
      <p:bldP spid="20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18827-AF88-35A5-5FB9-20BD4FCB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75DBE1-607B-14B8-7F10-8890D65A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Incident atom distributions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5EEF5-9B47-5453-0155-A91B127C3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366" y="2599093"/>
            <a:ext cx="5004876" cy="35114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1F0B4-A712-FD2B-E5E6-51D89AF99A13}"/>
                  </a:ext>
                </a:extLst>
              </p:cNvPr>
              <p:cNvSpPr txBox="1"/>
              <p:nvPr/>
            </p:nvSpPr>
            <p:spPr>
              <a:xfrm>
                <a:off x="651752" y="1480756"/>
                <a:ext cx="11118716" cy="1673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sz="2000"/>
                  <a:t>Diffusion approximation (inspired by neutron modeling in fission)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nl-BE"/>
                  <a:t>assume that every atom hitting the wall comes from CX with 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l-BE" b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l-BE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inc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diff</m:t>
                        </m:r>
                      </m:sup>
                    </m:sSubSup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𝜗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nl-BE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nl-B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nl-BE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CX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BE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nl-BE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CX</m:t>
                            </m:r>
                          </m:sub>
                        </m:sSub>
                        <m:r>
                          <a:rPr lang="nl-BE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BE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b>
                          <m:sSubPr>
                            <m:ctrlPr>
                              <a:rPr lang="nl-BE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acc>
                      <m:accPr>
                        <m:chr m:val="̃"/>
                        <m:ctrlPr>
                          <a:rPr lang="nl-BE" b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nl-BE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𝜗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𝑣</m:t>
                    </m:r>
                    <m:func>
                      <m:funcPr>
                        <m:ctrlPr>
                          <a:rPr lang="nl-BE" b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𝜗</m:t>
                        </m:r>
                        <m:func>
                          <m:funcPr>
                            <m:ctrlPr>
                              <a:rPr lang="nl-BE" b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𝜗</m:t>
                            </m:r>
                            <m:r>
                              <a:rPr lang="nl-BE" b="0" i="0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sSub>
                              <m:sSubPr>
                                <m:ctrlPr>
                                  <a:rPr lang="nl-BE" b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sub>
                            </m:sSub>
                            <m:r>
                              <a:rPr lang="nl-BE" b="0" i="0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nl-BE" b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nl-BE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BE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BE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BE" b="0" i="0" smtClean="0">
                                        <a:latin typeface="Cambria Math" panose="02040503050406030204" pitchFamily="18" charset="0"/>
                                      </a:rPr>
                                      <m:t>CX</m:t>
                                    </m:r>
                                  </m:sub>
                                </m:sSub>
                                <m:r>
                                  <a:rPr lang="nl-BE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l-BE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BE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nl-BE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BE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nl-BE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nl-BE" b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𝜗</m:t>
                                </m:r>
                                <m:func>
                                  <m:funcPr>
                                    <m:ctrlPr>
                                      <a:rPr lang="nl-BE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l-BE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f>
                                      <m:fPr>
                                        <m:ctrlPr>
                                          <a:rPr lang="nl-BE" b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BE" b="0" i="0" smtClean="0">
                                            <a:latin typeface="Cambria Math" panose="02040503050406030204" pitchFamily="18" charset="0"/>
                                          </a:rPr>
                                          <m:t>∂</m:t>
                                        </m:r>
                                        <m:sSub>
                                          <m:sSubPr>
                                            <m:ctrlPr>
                                              <a:rPr lang="nl-BE" b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BE" b="0" i="0" smtClean="0">
                                                <a:latin typeface="Cambria Math" panose="02040503050406030204" pitchFamily="18" charset="0"/>
                                              </a:rPr>
                                              <m:t>a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nl-BE" b="0" i="0" smtClean="0">
                                            <a:latin typeface="Cambria Math" panose="02040503050406030204" pitchFamily="18" charset="0"/>
                                          </a:rPr>
                                          <m:t>∂ 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den>
                                    </m:f>
                                    <m:r>
                                      <a:rPr lang="nl-BE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nl-BE" b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nl-BE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nl-BE" b="0" i="0" smtClean="0">
                                            <a:latin typeface="Cambria Math" panose="02040503050406030204" pitchFamily="18" charset="0"/>
                                          </a:rPr>
                                          <m:t>ϑ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nl-BE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0">
                            <a:latin typeface="Cambria Math" panose="02040503050406030204" pitchFamily="18" charset="0"/>
                          </a:rPr>
                          <m:t>∂</m:t>
                        </m:r>
                        <m:sSub>
                          <m:sSubPr>
                            <m:ctrlPr>
                              <a:rPr lang="nl-B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r>
                          <a:rPr lang="nl-BE" i="0">
                            <a:latin typeface="Cambria Math" panose="02040503050406030204" pitchFamily="18" charset="0"/>
                          </a:rPr>
                          <m:t>∂ 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  <m:r>
                      <a:rPr lang="nl-BE" b="0" i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nl-BE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nl-BE"/>
                  <a:t>most accurate model for CX rate → ∞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nl-BE"/>
                  <a:t>less robust if CX rate not high enough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1F0B4-A712-FD2B-E5E6-51D89AF99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2" y="1480756"/>
                <a:ext cx="11118716" cy="1673792"/>
              </a:xfrm>
              <a:prstGeom prst="rect">
                <a:avLst/>
              </a:prstGeom>
              <a:blipFill>
                <a:blip r:embed="rId3"/>
                <a:stretch>
                  <a:fillRect l="-493" t="-1825" b="-510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17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A96282-4994-D83C-29EE-2D40ABCB5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81" y="2938665"/>
            <a:ext cx="11041200" cy="2766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/>
              <a:t>Current scope</a:t>
            </a:r>
          </a:p>
          <a:p>
            <a:r>
              <a:rPr lang="nl-BE" sz="2000"/>
              <a:t>steady state</a:t>
            </a:r>
          </a:p>
          <a:p>
            <a:r>
              <a:rPr lang="nl-BE" sz="2000"/>
              <a:t>mean-field plasma model (SOLPS-ITER)</a:t>
            </a:r>
          </a:p>
          <a:p>
            <a:r>
              <a:rPr lang="nl-BE" sz="2000"/>
              <a:t>single species (all results deuterium)</a:t>
            </a:r>
          </a:p>
          <a:p>
            <a:r>
              <a:rPr lang="nl-BE" sz="2000"/>
              <a:t>no neutral-neutral collisions</a:t>
            </a:r>
          </a:p>
          <a:p>
            <a:r>
              <a:rPr lang="nl-BE" sz="2000"/>
              <a:t>no fluid molecules </a:t>
            </a:r>
          </a:p>
          <a:p>
            <a:pPr marL="0" indent="0">
              <a:buNone/>
            </a:pPr>
            <a:endParaRPr lang="nl-BE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43072-A893-E165-EA84-8051D802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E34A3D-7B00-C4F4-1B48-168E3B9E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Scope of current development work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FED4A-2AFD-CA52-2B08-61A36368D401}"/>
              </a:ext>
            </a:extLst>
          </p:cNvPr>
          <p:cNvSpPr txBox="1"/>
          <p:nvPr/>
        </p:nvSpPr>
        <p:spPr>
          <a:xfrm>
            <a:off x="1224000" y="1442301"/>
            <a:ext cx="9398525" cy="129266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000" b="1"/>
              <a:t>Advanced fluid neutral models (AFN): </a:t>
            </a:r>
            <a:br>
              <a:rPr lang="nl-BE" sz="2000"/>
            </a:br>
            <a:r>
              <a:rPr lang="nl-BE" sz="2000"/>
              <a:t>fluid model for H/D/T atoms consistently derived from kinetic description for dominant CX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6053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18827-AF88-35A5-5FB9-20BD4FCB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75DBE1-607B-14B8-7F10-8890D65A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Incident atom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1F0B4-A712-FD2B-E5E6-51D89AF99A13}"/>
                  </a:ext>
                </a:extLst>
              </p:cNvPr>
              <p:cNvSpPr txBox="1"/>
              <p:nvPr/>
            </p:nvSpPr>
            <p:spPr>
              <a:xfrm>
                <a:off x="651752" y="1750979"/>
                <a:ext cx="11118716" cy="2590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Drifting Maxwellian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nl-BE"/>
                  <a:t>based on fluid properties at guard cell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nl-BE" b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1" i="0" smtClean="0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l-BE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inc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maxw</m:t>
                        </m:r>
                      </m:sup>
                    </m:sSubSup>
                    <m:d>
                      <m:dPr>
                        <m:ctrlPr>
                          <a:rPr lang="nl-BE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nl-BE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nl-BE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BE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func>
                      <m:func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nl-BE" b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l-BE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sub>
                                </m:sSub>
                              </m:den>
                            </m:f>
                            <m:sSup>
                              <m:sSup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1" i="0" smtClean="0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||,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b="1" i="0" smtClean="0"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||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nl-BE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/>
                  <a:t>   for </a:t>
                </a:r>
                <a14:m>
                  <m:oMath xmlns:m="http://schemas.openxmlformats.org/officeDocument/2006/math">
                    <m:r>
                      <a:rPr lang="nl-BE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nl-BE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nl-BE"/>
                  <a:t>less rigorous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nl-BE"/>
                  <a:t>more robust for lower CX rate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/>
                  <a:t>Mixed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nl-BE"/>
                  <a:t>linear interpolation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1" i="0" smtClean="0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l-BE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inc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diff</m:t>
                        </m:r>
                      </m:sup>
                    </m:sSubSup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nl-BE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1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l-B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inc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BE">
                            <a:latin typeface="Cambria Math" panose="02040503050406030204" pitchFamily="18" charset="0"/>
                          </a:rPr>
                          <m:t>maxw</m:t>
                        </m:r>
                      </m:sup>
                    </m:sSubSup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nl-BE"/>
                  <a:t> based on local Knudsen number</a:t>
                </a:r>
              </a:p>
              <a:p>
                <a:pPr lvl="1"/>
                <a:endParaRPr lang="nl-BE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D1F0B4-A712-FD2B-E5E6-51D89AF99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2" y="1750979"/>
                <a:ext cx="11118716" cy="2590774"/>
              </a:xfrm>
              <a:prstGeom prst="rect">
                <a:avLst/>
              </a:prstGeom>
              <a:blipFill>
                <a:blip r:embed="rId2"/>
                <a:stretch>
                  <a:fillRect l="-384" t="-11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35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DB3A7-8296-4A47-9FA7-14661912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21</a:t>
            </a:fld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A4DCA02-8686-B72A-7988-D130550AFF6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l-BE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nl-BE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l-BE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refl</m:t>
                        </m:r>
                      </m:sup>
                    </m:sSubSup>
                    <m:r>
                      <a:rPr lang="nl-BE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l-BE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rec</m:t>
                        </m:r>
                      </m:sup>
                    </m:sSubSup>
                    <m:r>
                      <a:rPr lang="nl-BE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l-BE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therm</m:t>
                        </m:r>
                      </m:sup>
                    </m:sSubSup>
                    <m:r>
                      <a:rPr lang="nl-BE" b="0" i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l-BE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inc</m:t>
                        </m:r>
                      </m:sup>
                    </m:sSubSup>
                  </m:oMath>
                </a14:m>
                <a:endParaRPr lang="nl-BE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A4DCA02-8686-B72A-7988-D130550AF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61859A78-A67E-672F-3BC5-7D2D92024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Net fluid boundary fluxes</a:t>
            </a:r>
          </a:p>
        </p:txBody>
      </p:sp>
    </p:spTree>
    <p:extLst>
      <p:ext uri="{BB962C8B-B14F-4D97-AF65-F5344CB8AC3E}">
        <p14:creationId xmlns:p14="http://schemas.microsoft.com/office/powerpoint/2010/main" val="194726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39E8A-78EC-39C9-E276-E10EED75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BB286C-16B2-BE01-EC6C-579A326C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Advanced fluid neutral boundary conditions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1AEAFC-43F7-8EB5-8F2C-BAF93F1FD688}"/>
                  </a:ext>
                </a:extLst>
              </p:cNvPr>
              <p:cNvSpPr txBox="1"/>
              <p:nvPr/>
            </p:nvSpPr>
            <p:spPr>
              <a:xfrm>
                <a:off x="900000" y="1616696"/>
                <a:ext cx="7585858" cy="592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fast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fast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fast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bSup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1  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l-BE" b="1" i="0" smtClean="0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nl-BE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1" i="0" smtClean="0">
                                          <a:latin typeface="Cambria Math" panose="02040503050406030204" pitchFamily="18" charset="0"/>
                                        </a:rPr>
                                        <m:t>𝐞</m:t>
                                      </m:r>
                                    </m:e>
                                    <m:sub>
                                      <m:r>
                                        <a:rPr lang="nl-BE" b="1" i="0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</m:sub>
                                  </m:s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f>
                                    <m:f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nl-BE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𝐯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b="1" i="0" smtClean="0"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fast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rec</m:t>
                                  </m:r>
                                </m:sup>
                              </m:sSub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Sup>
                                <m:sSubSup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b="1" i="0" smtClean="0"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fast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refl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1" i="0" smtClean="0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𝛎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nary>
                    </m:oMath>
                  </m:oMathPara>
                </a14:m>
                <a:endParaRPr lang="nl-BE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1AEAFC-43F7-8EB5-8F2C-BAF93F1FD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616696"/>
                <a:ext cx="7585858" cy="592855"/>
              </a:xfrm>
              <a:prstGeom prst="rect">
                <a:avLst/>
              </a:prstGeom>
              <a:blipFill>
                <a:blip r:embed="rId2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4A9E974-E38D-E8C3-7236-98BFD0DEEC01}"/>
              </a:ext>
            </a:extLst>
          </p:cNvPr>
          <p:cNvSpPr txBox="1"/>
          <p:nvPr/>
        </p:nvSpPr>
        <p:spPr>
          <a:xfrm>
            <a:off x="196089" y="2617740"/>
            <a:ext cx="475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Macroscopic fast reflected+recycled fluxes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CD01CB2-7F6D-C434-6B8E-AFE874A4873F}"/>
              </a:ext>
            </a:extLst>
          </p:cNvPr>
          <p:cNvCxnSpPr>
            <a:cxnSpLocks/>
          </p:cNvCxnSpPr>
          <p:nvPr/>
        </p:nvCxnSpPr>
        <p:spPr>
          <a:xfrm flipV="1">
            <a:off x="2015060" y="2209551"/>
            <a:ext cx="0" cy="4320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73D73C-8DAE-9327-5F8C-44CE8A1670F0}"/>
              </a:ext>
            </a:extLst>
          </p:cNvPr>
          <p:cNvCxnSpPr>
            <a:cxnSpLocks/>
          </p:cNvCxnSpPr>
          <p:nvPr/>
        </p:nvCxnSpPr>
        <p:spPr>
          <a:xfrm>
            <a:off x="967231" y="2209551"/>
            <a:ext cx="196079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BAE075-BF95-78B6-929B-DB1A6F4DA3B6}"/>
                  </a:ext>
                </a:extLst>
              </p:cNvPr>
              <p:cNvSpPr txBox="1"/>
              <p:nvPr/>
            </p:nvSpPr>
            <p:spPr>
              <a:xfrm>
                <a:off x="967231" y="3666601"/>
                <a:ext cx="6669133" cy="467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nl-BE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therm</m:t>
                            </m:r>
                          </m:sub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nl-BE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therm</m:t>
                            </m:r>
                          </m:sub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nl-BE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therm</m:t>
                            </m:r>
                          </m:sub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bSup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therm</m:t>
                        </m:r>
                      </m:sub>
                    </m:sSub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1   </m:t>
                            </m:r>
                            <m:f>
                              <m:f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2 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nl-BE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b>
                            </m:s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b>
                              <m:sup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BE"/>
                  <a:t> 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BAE075-BF95-78B6-929B-DB1A6F4DA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31" y="3666601"/>
                <a:ext cx="6669133" cy="467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ADB6B46-28BD-318D-A00A-352D26C91A40}"/>
              </a:ext>
            </a:extLst>
          </p:cNvPr>
          <p:cNvSpPr txBox="1"/>
          <p:nvPr/>
        </p:nvSpPr>
        <p:spPr>
          <a:xfrm>
            <a:off x="830523" y="4532977"/>
            <a:ext cx="624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What is not fast reflected/recycled and not pumped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402E75-5661-8D40-0637-28F7DA42B1E5}"/>
              </a:ext>
            </a:extLst>
          </p:cNvPr>
          <p:cNvSpPr txBox="1"/>
          <p:nvPr/>
        </p:nvSpPr>
        <p:spPr>
          <a:xfrm>
            <a:off x="716437" y="3076170"/>
            <a:ext cx="491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If we assume molecules dissociate at targets: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ECA4D9-226F-5753-D3EA-828CAD68A91D}"/>
              </a:ext>
            </a:extLst>
          </p:cNvPr>
          <p:cNvCxnSpPr>
            <a:cxnSpLocks/>
          </p:cNvCxnSpPr>
          <p:nvPr/>
        </p:nvCxnSpPr>
        <p:spPr>
          <a:xfrm flipV="1">
            <a:off x="6343934" y="4133908"/>
            <a:ext cx="0" cy="8717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4F50DED-D321-F578-7B0A-E40DE673568E}"/>
              </a:ext>
            </a:extLst>
          </p:cNvPr>
          <p:cNvSpPr txBox="1"/>
          <p:nvPr/>
        </p:nvSpPr>
        <p:spPr>
          <a:xfrm>
            <a:off x="3449604" y="4964977"/>
            <a:ext cx="624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Velocity associated with energy of atoms from dissociation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CC1A503-9CBE-6DDB-0FD7-E001D78DCF3C}"/>
              </a:ext>
            </a:extLst>
          </p:cNvPr>
          <p:cNvCxnSpPr>
            <a:cxnSpLocks/>
          </p:cNvCxnSpPr>
          <p:nvPr/>
        </p:nvCxnSpPr>
        <p:spPr>
          <a:xfrm flipV="1">
            <a:off x="4293636" y="4149057"/>
            <a:ext cx="0" cy="4320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7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4A123-5527-48AD-F543-951954AB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23338-38ED-A38A-F808-40F43798E6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800" y="1227982"/>
            <a:ext cx="10655300" cy="648000"/>
          </a:xfrm>
        </p:spPr>
        <p:txBody>
          <a:bodyPr>
            <a:normAutofit/>
          </a:bodyPr>
          <a:lstStyle/>
          <a:p>
            <a:r>
              <a:rPr lang="nl-BE" sz="2000"/>
              <a:t>write out integrals in full to get lovely expressions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1C1185-07B4-81DD-4CA4-E90FC2E9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Practical implementation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2CD64-9139-E8DC-AF5F-DCCA85DE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83" y="1702340"/>
            <a:ext cx="5600281" cy="43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11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DEE9D-7F91-52AF-F608-D3A1B61C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59412C-C3E3-ACDB-1BDF-B0A453F3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Practical implementation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5D5494-E5E4-1D5D-53DA-894B0651A4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800" y="1227982"/>
            <a:ext cx="10655300" cy="648000"/>
          </a:xfrm>
        </p:spPr>
        <p:txBody>
          <a:bodyPr>
            <a:normAutofit fontScale="85000" lnSpcReduction="20000"/>
          </a:bodyPr>
          <a:lstStyle/>
          <a:p>
            <a:r>
              <a:rPr lang="nl-BE" sz="2000"/>
              <a:t>check what can be pulled outside of integrals</a:t>
            </a:r>
          </a:p>
          <a:p>
            <a:r>
              <a:rPr lang="nl-BE" sz="2000"/>
              <a:t>numerically integrate remainder in pre-processing and store in database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5B92EB-06F8-D2EC-FE04-B98A4E052C66}"/>
                  </a:ext>
                </a:extLst>
              </p:cNvPr>
              <p:cNvSpPr txBox="1"/>
              <p:nvPr/>
            </p:nvSpPr>
            <p:spPr>
              <a:xfrm>
                <a:off x="1415373" y="2437777"/>
                <a:ext cx="8584593" cy="803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nl-BE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inc</m:t>
                          </m:r>
                        </m:sub>
                      </m:sSub>
                      <m:r>
                        <a:rPr lang="nl-BE" b="0" i="0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B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nary>
                            <m:nary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=0 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  <m:e>
                                  <m:nary>
                                    <m:nary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=0 </m:t>
                                      </m:r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b>
                                        <m:sup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nl-BE" b="1" i="0" smtClean="0">
                                              <a:latin typeface="Cambria Math" panose="02040503050406030204" pitchFamily="18" charset="0"/>
                                            </a:rPr>
                                            <m:t>𝐑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𝑠h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𝑝𝑜𝑡</m:t>
                                              </m:r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bSup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nl-BE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nl-BE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  <m:r>
                                                <a:rPr lang="nl-BE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/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nl-BE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a</m:t>
                                              </m:r>
                                            </m:sub>
                                          </m:sSub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nl-BE" b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nl-BE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  <m:r>
                                                <a:rPr lang="nl-BE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/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nl-BE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a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nl-BE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5B92EB-06F8-D2EC-FE04-B98A4E052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73" y="2437777"/>
                <a:ext cx="8584593" cy="8032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738B5D-B1AF-7886-E724-501954BE186C}"/>
                  </a:ext>
                </a:extLst>
              </p:cNvPr>
              <p:cNvSpPr txBox="1"/>
              <p:nvPr/>
            </p:nvSpPr>
            <p:spPr>
              <a:xfrm>
                <a:off x="900000" y="3682412"/>
                <a:ext cx="5578621" cy="68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>
                    <a:solidFill>
                      <a:schemeClr val="bg1">
                        <a:lumMod val="50000"/>
                      </a:schemeClr>
                    </a:solidFill>
                  </a:rPr>
                  <a:t>What can be pulled from under </a:t>
                </a:r>
                <a14:m>
                  <m:oMath xmlns:m="http://schemas.openxmlformats.org/officeDocument/2006/math">
                    <m:nary>
                      <m:naryPr>
                        <m:chr m:val="∭"/>
                        <m:limLoc m:val="undOvr"/>
                        <m:subHide m:val="on"/>
                        <m:supHide m:val="on"/>
                        <m:ctrlPr>
                          <a:rPr lang="nl-BE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nl-BE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nl-B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B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nl-B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𝜗</m:t>
                        </m:r>
                        <m:r>
                          <a:rPr lang="nl-B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nl-B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nl-BE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nl-BE">
                    <a:solidFill>
                      <a:schemeClr val="bg1">
                        <a:lumMod val="50000"/>
                      </a:schemeClr>
                    </a:solidFill>
                  </a:rPr>
                  <a:t>integral</a:t>
                </a:r>
              </a:p>
              <a:p>
                <a:r>
                  <a:rPr lang="nl-BE">
                    <a:solidFill>
                      <a:schemeClr val="bg1">
                        <a:lumMod val="50000"/>
                      </a:schemeClr>
                    </a:solidFill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nl-BE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b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nl-BE">
                    <a:solidFill>
                      <a:schemeClr val="bg1">
                        <a:lumMod val="50000"/>
                      </a:schemeClr>
                    </a:solidFill>
                  </a:rPr>
                  <a:t> , …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738B5D-B1AF-7886-E724-501954BE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682412"/>
                <a:ext cx="5578621" cy="689163"/>
              </a:xfrm>
              <a:prstGeom prst="rect">
                <a:avLst/>
              </a:prstGeom>
              <a:blipFill>
                <a:blip r:embed="rId3"/>
                <a:stretch>
                  <a:fillRect l="-984" t="-79646" b="-7522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87F7E9-B7DC-4BA8-AC36-41406364FD4E}"/>
              </a:ext>
            </a:extLst>
          </p:cNvPr>
          <p:cNvCxnSpPr>
            <a:cxnSpLocks/>
          </p:cNvCxnSpPr>
          <p:nvPr/>
        </p:nvCxnSpPr>
        <p:spPr>
          <a:xfrm flipV="1">
            <a:off x="3318571" y="3250412"/>
            <a:ext cx="0" cy="4320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B96830-EEAB-539F-1B77-0EBA8A2A9A40}"/>
              </a:ext>
            </a:extLst>
          </p:cNvPr>
          <p:cNvCxnSpPr>
            <a:cxnSpLocks/>
          </p:cNvCxnSpPr>
          <p:nvPr/>
        </p:nvCxnSpPr>
        <p:spPr>
          <a:xfrm>
            <a:off x="3136507" y="3250412"/>
            <a:ext cx="38491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5DA5B1-82D9-3EB7-8E48-4511C248C455}"/>
                  </a:ext>
                </a:extLst>
              </p:cNvPr>
              <p:cNvSpPr txBox="1"/>
              <p:nvPr/>
            </p:nvSpPr>
            <p:spPr>
              <a:xfrm>
                <a:off x="4476542" y="4681120"/>
                <a:ext cx="6992368" cy="429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>
                    <a:solidFill>
                      <a:schemeClr val="bg1">
                        <a:lumMod val="50000"/>
                      </a:schemeClr>
                    </a:solidFill>
                  </a:rPr>
                  <a:t>Pre-computed databases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nl-BE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nl-BE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nl-BE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b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nl-BE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l-BE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nl-BE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nl-BE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nl-BE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nl-BE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nl-B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  <m:sup>
                        <m:r>
                          <a:rPr lang="nl-B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𝑝𝑜𝑡</m:t>
                        </m:r>
                      </m:sup>
                    </m:sSubSup>
                  </m:oMath>
                </a14:m>
                <a:endParaRPr lang="nl-BE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5DA5B1-82D9-3EB7-8E48-4511C248C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542" y="4681120"/>
                <a:ext cx="6992368" cy="429990"/>
              </a:xfrm>
              <a:prstGeom prst="rect">
                <a:avLst/>
              </a:prstGeom>
              <a:blipFill>
                <a:blip r:embed="rId4"/>
                <a:stretch>
                  <a:fillRect l="-697" t="-1429" b="-157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E57D3D-9F50-C3A8-CE82-7EE56DE6538B}"/>
              </a:ext>
            </a:extLst>
          </p:cNvPr>
          <p:cNvCxnSpPr>
            <a:cxnSpLocks/>
          </p:cNvCxnSpPr>
          <p:nvPr/>
        </p:nvCxnSpPr>
        <p:spPr>
          <a:xfrm flipV="1">
            <a:off x="6554645" y="3250738"/>
            <a:ext cx="0" cy="12726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068884-A1C2-3744-8BC2-5B917998F167}"/>
              </a:ext>
            </a:extLst>
          </p:cNvPr>
          <p:cNvCxnSpPr>
            <a:cxnSpLocks/>
          </p:cNvCxnSpPr>
          <p:nvPr/>
        </p:nvCxnSpPr>
        <p:spPr>
          <a:xfrm flipV="1">
            <a:off x="3599059" y="3250738"/>
            <a:ext cx="627560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D8DA8-298B-8008-FD93-2D8647C9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8F73C3-41A0-213E-A95B-5D9CB752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124" y="2394054"/>
            <a:ext cx="3562367" cy="1152000"/>
          </a:xfrm>
        </p:spPr>
        <p:txBody>
          <a:bodyPr/>
          <a:lstStyle/>
          <a:p>
            <a:pPr algn="ctr"/>
            <a:r>
              <a:rPr lang="nl-BE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42465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9B384-4A2C-F5A8-18A6-D753697F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4C4F1F-2A09-D264-28B8-C9A10FD0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Simplified ITER case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E6DAAA-EBF0-597C-2F91-A3902309C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00" y="1167952"/>
            <a:ext cx="6772519" cy="49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48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03036" y="1273444"/>
            <a:ext cx="10655300" cy="4392376"/>
          </a:xfrm>
        </p:spPr>
        <p:txBody>
          <a:bodyPr/>
          <a:lstStyle/>
          <a:p>
            <a:r>
              <a:rPr lang="nl-BE" sz="2000"/>
              <a:t>Plasma profiles along outer target</a:t>
            </a:r>
          </a:p>
          <a:p>
            <a:pPr lvl="1"/>
            <a:endParaRPr lang="nl-B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ITER case with beryllium targets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42" y="1846835"/>
            <a:ext cx="11579374" cy="355250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10198" y="5523809"/>
            <a:ext cx="2484000" cy="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12951" y="5523899"/>
            <a:ext cx="2412000" cy="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33425" y="5539478"/>
            <a:ext cx="2520000" cy="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36271" y="1660331"/>
            <a:ext cx="2045110" cy="3510590"/>
            <a:chOff x="136271" y="1660331"/>
            <a:chExt cx="2045110" cy="35105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271" y="1660331"/>
              <a:ext cx="2045110" cy="3510590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flipV="1">
              <a:off x="1140939" y="4704245"/>
              <a:ext cx="166121" cy="404413"/>
            </a:xfrm>
            <a:prstGeom prst="straightConnector1">
              <a:avLst/>
            </a:prstGeom>
            <a:ln w="1905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A77B58-1143-7B6E-BE04-5E015DA4655E}"/>
              </a:ext>
            </a:extLst>
          </p:cNvPr>
          <p:cNvCxnSpPr>
            <a:cxnSpLocks/>
          </p:cNvCxnSpPr>
          <p:nvPr/>
        </p:nvCxnSpPr>
        <p:spPr>
          <a:xfrm flipV="1">
            <a:off x="7748833" y="2535810"/>
            <a:ext cx="0" cy="1252551"/>
          </a:xfrm>
          <a:prstGeom prst="straightConnector1">
            <a:avLst/>
          </a:prstGeom>
          <a:ln w="19050">
            <a:solidFill>
              <a:srgbClr val="2A04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2E81DF-A485-425A-B267-195A1FCE8DA4}"/>
              </a:ext>
            </a:extLst>
          </p:cNvPr>
          <p:cNvSpPr txBox="1"/>
          <p:nvPr/>
        </p:nvSpPr>
        <p:spPr>
          <a:xfrm>
            <a:off x="6363093" y="2206697"/>
            <a:ext cx="263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rgbClr val="2A04CA"/>
                </a:solidFill>
              </a:rPr>
              <a:t>With kinetic atoms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01FB15-F64F-C7FB-90E9-AC9A1947F9EC}"/>
              </a:ext>
            </a:extLst>
          </p:cNvPr>
          <p:cNvCxnSpPr>
            <a:cxnSpLocks/>
          </p:cNvCxnSpPr>
          <p:nvPr/>
        </p:nvCxnSpPr>
        <p:spPr>
          <a:xfrm flipV="1">
            <a:off x="8447987" y="1368533"/>
            <a:ext cx="0" cy="12525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E3C76E-68EF-EF51-3BEC-08C6EF4D0C6F}"/>
              </a:ext>
            </a:extLst>
          </p:cNvPr>
          <p:cNvSpPr txBox="1"/>
          <p:nvPr/>
        </p:nvSpPr>
        <p:spPr>
          <a:xfrm>
            <a:off x="7418951" y="1020457"/>
            <a:ext cx="552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rgbClr val="FF0000"/>
                </a:solidFill>
              </a:rPr>
              <a:t>With fluid atoms + separate atom temperature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A200A7-0B7B-6572-7C3F-F0800A2D9421}"/>
              </a:ext>
            </a:extLst>
          </p:cNvPr>
          <p:cNvCxnSpPr>
            <a:cxnSpLocks/>
          </p:cNvCxnSpPr>
          <p:nvPr/>
        </p:nvCxnSpPr>
        <p:spPr>
          <a:xfrm flipV="1">
            <a:off x="8458440" y="1817973"/>
            <a:ext cx="333082" cy="1252551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6B075C-F160-4499-B789-09D224284512}"/>
              </a:ext>
            </a:extLst>
          </p:cNvPr>
          <p:cNvSpPr txBox="1"/>
          <p:nvPr/>
        </p:nvSpPr>
        <p:spPr>
          <a:xfrm>
            <a:off x="8458440" y="1475665"/>
            <a:ext cx="552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2">
                    <a:lumMod val="10000"/>
                  </a:schemeClr>
                </a:solidFill>
              </a:rPr>
              <a:t>With fluid atoms</a:t>
            </a:r>
          </a:p>
        </p:txBody>
      </p:sp>
    </p:spTree>
    <p:extLst>
      <p:ext uri="{BB962C8B-B14F-4D97-AF65-F5344CB8AC3E}">
        <p14:creationId xmlns:p14="http://schemas.microsoft.com/office/powerpoint/2010/main" val="4089485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31027" y="1273443"/>
            <a:ext cx="10655300" cy="4392376"/>
          </a:xfrm>
        </p:spPr>
        <p:txBody>
          <a:bodyPr/>
          <a:lstStyle/>
          <a:p>
            <a:r>
              <a:rPr lang="nl-BE" sz="2000"/>
              <a:t>Plasma profiles along outer target</a:t>
            </a:r>
          </a:p>
          <a:p>
            <a:pPr lvl="1"/>
            <a:endParaRPr lang="nl-B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ITER case with tungsten targets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33" y="1882811"/>
            <a:ext cx="11590930" cy="384205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19501887">
            <a:off x="5736388" y="2693425"/>
            <a:ext cx="3209524" cy="1712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l 6"/>
          <p:cNvSpPr/>
          <p:nvPr/>
        </p:nvSpPr>
        <p:spPr>
          <a:xfrm rot="2492474">
            <a:off x="9408354" y="4036552"/>
            <a:ext cx="2701954" cy="860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l 7"/>
          <p:cNvSpPr/>
          <p:nvPr/>
        </p:nvSpPr>
        <p:spPr>
          <a:xfrm rot="1774602">
            <a:off x="2987214" y="4385239"/>
            <a:ext cx="2387183" cy="7669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5719665" y="5772041"/>
            <a:ext cx="382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rgbClr val="FF0000"/>
                </a:solidFill>
              </a:rPr>
              <a:t>Ion-atom collisionality too low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6271" y="1660331"/>
            <a:ext cx="2045110" cy="3510590"/>
            <a:chOff x="136271" y="1660331"/>
            <a:chExt cx="2045110" cy="35105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271" y="1660331"/>
              <a:ext cx="2045110" cy="351059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1140939" y="4704245"/>
              <a:ext cx="166121" cy="404413"/>
            </a:xfrm>
            <a:prstGeom prst="straightConnector1">
              <a:avLst/>
            </a:prstGeom>
            <a:ln w="1905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26558C-C688-61C7-F743-41A3A216C23E}"/>
              </a:ext>
            </a:extLst>
          </p:cNvPr>
          <p:cNvCxnSpPr/>
          <p:nvPr/>
        </p:nvCxnSpPr>
        <p:spPr>
          <a:xfrm>
            <a:off x="2608536" y="5759481"/>
            <a:ext cx="2484000" cy="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98B0BE-2D91-1BB2-0B7C-8BB427CBAFD6}"/>
              </a:ext>
            </a:extLst>
          </p:cNvPr>
          <p:cNvCxnSpPr/>
          <p:nvPr/>
        </p:nvCxnSpPr>
        <p:spPr>
          <a:xfrm>
            <a:off x="5911289" y="5759571"/>
            <a:ext cx="2412000" cy="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546FF9-F5A5-FEFC-71FA-FA5CCAC41021}"/>
              </a:ext>
            </a:extLst>
          </p:cNvPr>
          <p:cNvCxnSpPr/>
          <p:nvPr/>
        </p:nvCxnSpPr>
        <p:spPr>
          <a:xfrm>
            <a:off x="9131763" y="5775150"/>
            <a:ext cx="2520000" cy="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972826-C873-1DD8-636E-83147B7A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5162BB-FEA4-F391-668D-E8FB68D6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Density scan: Be-Be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D6F85-5784-4A81-1466-1B7BC431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78" y="1345102"/>
            <a:ext cx="7388063" cy="41677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F2DDBC-BE67-A913-D73B-6A87E6242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22" y="2727679"/>
            <a:ext cx="7042756" cy="30364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676E142-B422-F8B0-F7A7-81C96DB250F4}"/>
              </a:ext>
            </a:extLst>
          </p:cNvPr>
          <p:cNvSpPr/>
          <p:nvPr/>
        </p:nvSpPr>
        <p:spPr>
          <a:xfrm>
            <a:off x="3419273" y="2830749"/>
            <a:ext cx="204281" cy="311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635975-21DF-C837-25D9-50E8991F44EC}"/>
              </a:ext>
            </a:extLst>
          </p:cNvPr>
          <p:cNvSpPr/>
          <p:nvPr/>
        </p:nvSpPr>
        <p:spPr>
          <a:xfrm>
            <a:off x="3435486" y="4695219"/>
            <a:ext cx="204281" cy="311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D2928E-9D6C-C421-D7E8-5A8F28BFD63D}"/>
              </a:ext>
            </a:extLst>
          </p:cNvPr>
          <p:cNvSpPr/>
          <p:nvPr/>
        </p:nvSpPr>
        <p:spPr>
          <a:xfrm>
            <a:off x="1087870" y="4760067"/>
            <a:ext cx="204281" cy="311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62EAD1-CE7A-2281-7E6A-421FAD50B101}"/>
              </a:ext>
            </a:extLst>
          </p:cNvPr>
          <p:cNvSpPr/>
          <p:nvPr/>
        </p:nvSpPr>
        <p:spPr>
          <a:xfrm>
            <a:off x="1094353" y="2791833"/>
            <a:ext cx="204281" cy="311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2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F5BBC-ADF5-2048-E90E-29FF8F5C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BC4FB-7463-DFEE-E17B-991463E325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351" y="1272619"/>
            <a:ext cx="10655300" cy="4775756"/>
          </a:xfrm>
        </p:spPr>
        <p:txBody>
          <a:bodyPr>
            <a:normAutofit/>
          </a:bodyPr>
          <a:lstStyle/>
          <a:p>
            <a:r>
              <a:rPr lang="nl-BE" sz="2000"/>
              <a:t>Articles</a:t>
            </a:r>
          </a:p>
          <a:p>
            <a:pPr lvl="1"/>
            <a:r>
              <a:rPr lang="en-US" sz="1800" b="0" i="0">
                <a:effectLst/>
                <a:latin typeface="Arial" panose="020B0604020202020204" pitchFamily="34" charset="0"/>
              </a:rPr>
              <a:t>original derivation and implementation in MATLAB</a:t>
            </a:r>
            <a:endParaRPr lang="nl-BE" sz="1800"/>
          </a:p>
          <a:p>
            <a:pPr lvl="2"/>
            <a:r>
              <a:rPr lang="en-US" sz="1600" b="0" i="0">
                <a:effectLst/>
                <a:latin typeface="Arial" panose="020B0604020202020204" pitchFamily="34" charset="0"/>
              </a:rPr>
              <a:t>Horsten, N. et al. </a:t>
            </a:r>
            <a:r>
              <a:rPr lang="en-US" sz="1600" i="1">
                <a:latin typeface="Arial" panose="020B0604020202020204" pitchFamily="34" charset="0"/>
              </a:rPr>
              <a:t>NF</a:t>
            </a:r>
            <a:r>
              <a:rPr lang="en-US" sz="1600" b="0" i="0">
                <a:effectLst/>
                <a:latin typeface="Arial" panose="020B0604020202020204" pitchFamily="34" charset="0"/>
              </a:rPr>
              <a:t> 57.11 (2017): 116043.	( + references therein)</a:t>
            </a:r>
          </a:p>
          <a:p>
            <a:pPr lvl="1"/>
            <a:r>
              <a:rPr lang="en-US" sz="1800" b="0" i="0">
                <a:effectLst/>
                <a:latin typeface="Arial" panose="020B0604020202020204" pitchFamily="34" charset="0"/>
              </a:rPr>
              <a:t>implementation in SOLPS and improvements for realistic cases</a:t>
            </a:r>
          </a:p>
          <a:p>
            <a:pPr lvl="2"/>
            <a:r>
              <a:rPr lang="en-US" sz="1600" b="0" i="0">
                <a:effectLst/>
                <a:latin typeface="Arial" panose="020B0604020202020204" pitchFamily="34" charset="0"/>
              </a:rPr>
              <a:t>Blommaert, M., et al. </a:t>
            </a:r>
            <a:r>
              <a:rPr lang="en-US" sz="1600" b="0" i="1">
                <a:effectLst/>
                <a:latin typeface="Arial" panose="020B0604020202020204" pitchFamily="34" charset="0"/>
              </a:rPr>
              <a:t>CtPP</a:t>
            </a:r>
            <a:r>
              <a:rPr lang="en-US" sz="1600" b="0" i="0">
                <a:effectLst/>
                <a:latin typeface="Arial" panose="020B0604020202020204" pitchFamily="34" charset="0"/>
              </a:rPr>
              <a:t> 58.6-8 (2018): 718-724.	</a:t>
            </a:r>
            <a:endParaRPr lang="nl-BE" sz="1600"/>
          </a:p>
          <a:p>
            <a:pPr lvl="2"/>
            <a:r>
              <a:rPr lang="en-US" sz="1600"/>
              <a:t>Van Uytven, W. et al. </a:t>
            </a:r>
            <a:r>
              <a:rPr lang="en-US" sz="1600" i="1"/>
              <a:t>CtPP</a:t>
            </a:r>
            <a:r>
              <a:rPr lang="en-US" sz="1600"/>
              <a:t> 60, 5-6 (2020), e201900147.</a:t>
            </a:r>
          </a:p>
          <a:p>
            <a:pPr lvl="2"/>
            <a:r>
              <a:rPr lang="en-US" sz="1600">
                <a:latin typeface="Arial" panose="020B0604020202020204" pitchFamily="34" charset="0"/>
              </a:rPr>
              <a:t>Van Uytven, W. et al. </a:t>
            </a:r>
            <a:r>
              <a:rPr lang="en-US" sz="1600" i="1">
                <a:latin typeface="Arial" panose="020B0604020202020204" pitchFamily="34" charset="0"/>
              </a:rPr>
              <a:t>NF</a:t>
            </a:r>
            <a:r>
              <a:rPr lang="en-US" sz="1600">
                <a:latin typeface="Arial" panose="020B0604020202020204" pitchFamily="34" charset="0"/>
              </a:rPr>
              <a:t> (2022), 086023.</a:t>
            </a:r>
          </a:p>
          <a:p>
            <a:pPr lvl="2"/>
            <a:r>
              <a:rPr lang="en-US" sz="1600">
                <a:latin typeface="Arial" panose="020B0604020202020204" pitchFamily="34" charset="0"/>
              </a:rPr>
              <a:t>Van Uytven, W. et al. </a:t>
            </a:r>
            <a:r>
              <a:rPr lang="en-US" sz="1600" i="1">
                <a:latin typeface="Arial" panose="020B0604020202020204" pitchFamily="34" charset="0"/>
              </a:rPr>
              <a:t>NME</a:t>
            </a:r>
            <a:r>
              <a:rPr lang="en-US" sz="1600">
                <a:latin typeface="Arial" panose="020B0604020202020204" pitchFamily="34" charset="0"/>
              </a:rPr>
              <a:t> (2022), 101255.</a:t>
            </a:r>
            <a:endParaRPr lang="nl-BE" sz="1600"/>
          </a:p>
          <a:p>
            <a:r>
              <a:rPr lang="nl-BE" sz="1800">
                <a:latin typeface="Arial" panose="020B0604020202020204" pitchFamily="34" charset="0"/>
              </a:rPr>
              <a:t>PhD manuscripts</a:t>
            </a:r>
          </a:p>
          <a:p>
            <a:pPr lvl="2"/>
            <a:r>
              <a:rPr lang="nl-BE" sz="1600">
                <a:latin typeface="Arial" panose="020B0604020202020204" pitchFamily="34" charset="0"/>
              </a:rPr>
              <a:t>PhD N. Horsten, KU Leuven, 2019</a:t>
            </a:r>
          </a:p>
          <a:p>
            <a:pPr lvl="2"/>
            <a:r>
              <a:rPr lang="nl-BE" sz="1600">
                <a:latin typeface="Arial" panose="020B0604020202020204" pitchFamily="34" charset="0"/>
              </a:rPr>
              <a:t>PhD W. Van Uytven, KU Leuven, 2023</a:t>
            </a:r>
          </a:p>
          <a:p>
            <a:endParaRPr lang="nl-BE"/>
          </a:p>
          <a:p>
            <a:endParaRPr lang="nl-BE"/>
          </a:p>
          <a:p>
            <a:pPr marL="0" indent="0">
              <a:buNone/>
            </a:pPr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5B54EF-778B-9B9E-8D7E-C0897A0E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68702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3E60-EB93-C631-DCE5-9E43F61A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5CE58-2982-3E5A-40B0-4F77ECBD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Density scan: W-Be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389E3-2D56-D34F-FDBF-9F021FA57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27" y="1457938"/>
            <a:ext cx="7693363" cy="42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78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8B29-F502-0142-ADE8-CA29BE4E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F1F3C-3D19-91E8-1722-D95F18875A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0000" y="367050"/>
            <a:ext cx="10655300" cy="4392376"/>
          </a:xfrm>
        </p:spPr>
        <p:txBody>
          <a:bodyPr>
            <a:normAutofit/>
          </a:bodyPr>
          <a:lstStyle/>
          <a:p>
            <a:r>
              <a:rPr lang="nl-BE" sz="2000"/>
              <a:t>All previous cases with ‘mixed’ approach for incident atom assumption</a:t>
            </a:r>
          </a:p>
          <a:p>
            <a:r>
              <a:rPr lang="nl-BE" sz="2000"/>
              <a:t>Using Maxwellian everywhere gives similar results</a:t>
            </a:r>
          </a:p>
          <a:p>
            <a:r>
              <a:rPr lang="nl-BE" sz="2000"/>
              <a:t>Using Diffusion approach everywhere leads to code crash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D94AC-D5E0-30AB-898D-0B9ADC4A9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99" y="2226908"/>
            <a:ext cx="7176682" cy="39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03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06A1-ED01-EAA7-14CF-7BF563E0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Neutral velocities C-mod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82F4D-B69D-296F-622A-FB2FF6EB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32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9184A-699B-E1AD-044B-9FFBF7F7C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36" y="1110500"/>
            <a:ext cx="7994185" cy="5090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9AA8E-FFEC-6A40-8EDB-D6C14FA4A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96" y="1430057"/>
            <a:ext cx="3100199" cy="4374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E82FA0-5F86-3F46-4E01-E77CE0AEB5B2}"/>
              </a:ext>
            </a:extLst>
          </p:cNvPr>
          <p:cNvSpPr txBox="1"/>
          <p:nvPr/>
        </p:nvSpPr>
        <p:spPr>
          <a:xfrm>
            <a:off x="8259704" y="484327"/>
            <a:ext cx="3932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Arial" panose="020B0604020202020204" pitchFamily="34" charset="0"/>
              </a:rPr>
              <a:t>[Van Uytven, W. et al. NME (2022), 101255]</a:t>
            </a: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4020016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D22D-FF64-5C62-F630-9710F296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B1B5DA-5BF3-727B-FD54-DF361DE6A4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/>
                  <a:t>AFN: agreement with EIRENE much better than ever shown before</a:t>
                </a:r>
              </a:p>
              <a:p>
                <a:r>
                  <a:rPr lang="nl-BE"/>
                  <a:t>All physics based, no tuning paramters</a:t>
                </a:r>
              </a:p>
              <a:p>
                <a:r>
                  <a:rPr lang="nl-BE"/>
                  <a:t>Separate atom energy equation</a:t>
                </a:r>
              </a:p>
              <a:p>
                <a:pPr lvl="1"/>
                <a:r>
                  <a:rPr lang="nl-BE" sz="1800"/>
                  <a:t>generally more accurate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nl-BE" sz="1800" b="0"/>
              </a:p>
              <a:p>
                <a:pPr lvl="1"/>
                <a:r>
                  <a:rPr lang="nl-BE" sz="1800"/>
                  <a:t>improvements often modest</a:t>
                </a:r>
              </a:p>
              <a:p>
                <a:pPr lvl="2"/>
                <a:r>
                  <a:rPr lang="nl-BE" sz="1800"/>
                  <a:t>very high CX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sz="18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nl-B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nl-BE" sz="1800"/>
                  <a:t>, limited accuracy gain</a:t>
                </a:r>
              </a:p>
              <a:p>
                <a:pPr lvl="2"/>
                <a:r>
                  <a:rPr lang="nl-BE" sz="1800"/>
                  <a:t>low CX → fluid model not valid</a:t>
                </a:r>
              </a:p>
              <a:p>
                <a:pPr lvl="1"/>
                <a:r>
                  <a:rPr lang="nl-BE" sz="1800"/>
                  <a:t>transition cases with substantial benefit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B1B5DA-5BF3-727B-FD54-DF361DE6A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9A6ED-7F47-6930-C2E8-FB457B75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009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34</a:t>
            </a:fld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99999" y="1359036"/>
                <a:ext cx="11089837" cy="3057322"/>
              </a:xfrm>
            </p:spPr>
            <p:txBody>
              <a:bodyPr>
                <a:normAutofit/>
              </a:bodyPr>
              <a:lstStyle/>
              <a:p>
                <a:r>
                  <a:rPr lang="nl-BE"/>
                  <a:t>role of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l-BE"/>
                  <a:t> neutral bulk velocities in BCs, energy equation, …?</a:t>
                </a:r>
              </a:p>
              <a:p>
                <a:pPr lvl="1"/>
                <a:r>
                  <a:rPr lang="nl-BE" sz="2000"/>
                  <a:t>possibly lot of additional complexity for small gain?</a:t>
                </a:r>
              </a:p>
              <a:p>
                <a:r>
                  <a:rPr lang="nl-BE"/>
                  <a:t>extend physics processes</a:t>
                </a:r>
              </a:p>
              <a:p>
                <a:pPr lvl="1"/>
                <a:r>
                  <a:rPr lang="nl-BE" sz="2000"/>
                  <a:t>neutral-neutral collisions</a:t>
                </a:r>
              </a:p>
              <a:p>
                <a:pPr lvl="1"/>
                <a:r>
                  <a:rPr lang="nl-BE" sz="2000"/>
                  <a:t>multi-species (D-T most urgent)</a:t>
                </a:r>
              </a:p>
              <a:p>
                <a:pPr lvl="1"/>
                <a:r>
                  <a:rPr lang="nl-BE" sz="2000"/>
                  <a:t>fluid molecules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99999" y="1359036"/>
                <a:ext cx="11089837" cy="3057322"/>
              </a:xfrm>
              <a:blipFill>
                <a:blip r:embed="rId2"/>
                <a:stretch>
                  <a:fillRect l="-770" t="-139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Future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B34C5-238B-5767-E2CC-0819CF3401D5}"/>
              </a:ext>
            </a:extLst>
          </p:cNvPr>
          <p:cNvSpPr txBox="1"/>
          <p:nvPr/>
        </p:nvSpPr>
        <p:spPr>
          <a:xfrm>
            <a:off x="7658043" y="2675107"/>
            <a:ext cx="3757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Extending BCs much easier when assuming truncated drifting Maxwellian for incident atoms</a:t>
            </a:r>
          </a:p>
        </p:txBody>
      </p:sp>
    </p:spTree>
    <p:extLst>
      <p:ext uri="{BB962C8B-B14F-4D97-AF65-F5344CB8AC3E}">
        <p14:creationId xmlns:p14="http://schemas.microsoft.com/office/powerpoint/2010/main" val="30166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F5BBC-ADF5-2048-E90E-29FF8F5C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35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BC4FB-7463-DFEE-E17B-991463E325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351" y="1272619"/>
            <a:ext cx="10655300" cy="4775756"/>
          </a:xfrm>
        </p:spPr>
        <p:txBody>
          <a:bodyPr>
            <a:normAutofit/>
          </a:bodyPr>
          <a:lstStyle/>
          <a:p>
            <a:r>
              <a:rPr lang="nl-BE" sz="2000"/>
              <a:t>Articles</a:t>
            </a:r>
          </a:p>
          <a:p>
            <a:pPr lvl="1"/>
            <a:r>
              <a:rPr lang="en-US" sz="1800" b="0" i="0">
                <a:effectLst/>
                <a:latin typeface="Arial" panose="020B0604020202020204" pitchFamily="34" charset="0"/>
              </a:rPr>
              <a:t>original derivation and implementation in MATLAB</a:t>
            </a:r>
            <a:endParaRPr lang="nl-BE" sz="1800"/>
          </a:p>
          <a:p>
            <a:pPr lvl="2"/>
            <a:r>
              <a:rPr lang="en-US" sz="1600" b="0" i="0">
                <a:effectLst/>
                <a:latin typeface="Arial" panose="020B0604020202020204" pitchFamily="34" charset="0"/>
              </a:rPr>
              <a:t>Horsten, N. et al. </a:t>
            </a:r>
            <a:r>
              <a:rPr lang="en-US" sz="1600" i="1">
                <a:latin typeface="Arial" panose="020B0604020202020204" pitchFamily="34" charset="0"/>
              </a:rPr>
              <a:t>NF</a:t>
            </a:r>
            <a:r>
              <a:rPr lang="en-US" sz="1600" b="0" i="0">
                <a:effectLst/>
                <a:latin typeface="Arial" panose="020B0604020202020204" pitchFamily="34" charset="0"/>
              </a:rPr>
              <a:t> 57.11 (2017): 116043.	( + references therein)</a:t>
            </a:r>
          </a:p>
          <a:p>
            <a:pPr lvl="1"/>
            <a:r>
              <a:rPr lang="en-US" sz="1800" b="0" i="0">
                <a:effectLst/>
                <a:latin typeface="Arial" panose="020B0604020202020204" pitchFamily="34" charset="0"/>
              </a:rPr>
              <a:t>implementation in SOLPS and improvements for realistic cases</a:t>
            </a:r>
          </a:p>
          <a:p>
            <a:pPr lvl="2"/>
            <a:r>
              <a:rPr lang="en-US" sz="1600" b="0" i="0">
                <a:effectLst/>
                <a:latin typeface="Arial" panose="020B0604020202020204" pitchFamily="34" charset="0"/>
              </a:rPr>
              <a:t>Blommaert, M., et al. </a:t>
            </a:r>
            <a:r>
              <a:rPr lang="en-US" sz="1600" b="0" i="1">
                <a:effectLst/>
                <a:latin typeface="Arial" panose="020B0604020202020204" pitchFamily="34" charset="0"/>
              </a:rPr>
              <a:t>CtPP</a:t>
            </a:r>
            <a:r>
              <a:rPr lang="en-US" sz="1600" b="0" i="0">
                <a:effectLst/>
                <a:latin typeface="Arial" panose="020B0604020202020204" pitchFamily="34" charset="0"/>
              </a:rPr>
              <a:t> 58.6-8 (2018): 718-724.	</a:t>
            </a:r>
            <a:endParaRPr lang="nl-BE" sz="1600"/>
          </a:p>
          <a:p>
            <a:pPr lvl="2"/>
            <a:r>
              <a:rPr lang="en-US" sz="1600"/>
              <a:t>Van Uytven, W. et al. </a:t>
            </a:r>
            <a:r>
              <a:rPr lang="en-US" sz="1600" i="1"/>
              <a:t>CtPP</a:t>
            </a:r>
            <a:r>
              <a:rPr lang="en-US" sz="1600"/>
              <a:t> 60, 5-6 (2020), e201900147.</a:t>
            </a:r>
          </a:p>
          <a:p>
            <a:pPr lvl="2"/>
            <a:r>
              <a:rPr lang="en-US" sz="1600">
                <a:latin typeface="Arial" panose="020B0604020202020204" pitchFamily="34" charset="0"/>
              </a:rPr>
              <a:t>Van Uytven, W. et al. </a:t>
            </a:r>
            <a:r>
              <a:rPr lang="en-US" sz="1600" i="1">
                <a:latin typeface="Arial" panose="020B0604020202020204" pitchFamily="34" charset="0"/>
              </a:rPr>
              <a:t>NF</a:t>
            </a:r>
            <a:r>
              <a:rPr lang="en-US" sz="1600">
                <a:latin typeface="Arial" panose="020B0604020202020204" pitchFamily="34" charset="0"/>
              </a:rPr>
              <a:t> (2022), 086023.</a:t>
            </a:r>
          </a:p>
          <a:p>
            <a:pPr lvl="2"/>
            <a:r>
              <a:rPr lang="en-US" sz="1600">
                <a:latin typeface="Arial" panose="020B0604020202020204" pitchFamily="34" charset="0"/>
              </a:rPr>
              <a:t>Van Uytven, W. et al. </a:t>
            </a:r>
            <a:r>
              <a:rPr lang="en-US" sz="1600" i="1">
                <a:latin typeface="Arial" panose="020B0604020202020204" pitchFamily="34" charset="0"/>
              </a:rPr>
              <a:t>NME</a:t>
            </a:r>
            <a:r>
              <a:rPr lang="en-US" sz="1600">
                <a:latin typeface="Arial" panose="020B0604020202020204" pitchFamily="34" charset="0"/>
              </a:rPr>
              <a:t> (2022), 101255.</a:t>
            </a:r>
            <a:endParaRPr lang="nl-BE" sz="1600"/>
          </a:p>
          <a:p>
            <a:r>
              <a:rPr lang="nl-BE" sz="1800">
                <a:latin typeface="Arial" panose="020B0604020202020204" pitchFamily="34" charset="0"/>
              </a:rPr>
              <a:t>PhD manuscripts</a:t>
            </a:r>
          </a:p>
          <a:p>
            <a:pPr lvl="2"/>
            <a:r>
              <a:rPr lang="nl-BE" sz="1600">
                <a:latin typeface="Arial" panose="020B0604020202020204" pitchFamily="34" charset="0"/>
              </a:rPr>
              <a:t>PhD N. Horsten, KU Leuven, 2019</a:t>
            </a:r>
          </a:p>
          <a:p>
            <a:pPr lvl="2"/>
            <a:r>
              <a:rPr lang="nl-BE" sz="1600">
                <a:latin typeface="Arial" panose="020B0604020202020204" pitchFamily="34" charset="0"/>
              </a:rPr>
              <a:t>PhD W. Van Uytven, KU Leuven, 2023</a:t>
            </a:r>
          </a:p>
          <a:p>
            <a:endParaRPr lang="nl-BE"/>
          </a:p>
          <a:p>
            <a:endParaRPr lang="nl-BE"/>
          </a:p>
          <a:p>
            <a:pPr marL="0" indent="0">
              <a:buNone/>
            </a:pPr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5B54EF-778B-9B9E-8D7E-C0897A0E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690712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D8DA8-298B-8008-FD93-2D8647C9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36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8F73C3-41A0-213E-A95B-5D9CB752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124" y="2394054"/>
            <a:ext cx="3562367" cy="1152000"/>
          </a:xfrm>
        </p:spPr>
        <p:txBody>
          <a:bodyPr/>
          <a:lstStyle/>
          <a:p>
            <a:r>
              <a:rPr lang="nl-BE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743563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11041200" cy="1152000"/>
          </a:xfrm>
        </p:spPr>
        <p:txBody>
          <a:bodyPr/>
          <a:lstStyle/>
          <a:p>
            <a:r>
              <a:rPr lang="nl-BE"/>
              <a:t>Effect of drifts on kinetic neutral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99" y="1471334"/>
            <a:ext cx="11041200" cy="1496775"/>
          </a:xfrm>
        </p:spPr>
        <p:txBody>
          <a:bodyPr/>
          <a:lstStyle/>
          <a:p>
            <a:r>
              <a:rPr lang="nl-BE" sz="2000"/>
              <a:t>Standard approach → </a:t>
            </a:r>
            <a:r>
              <a:rPr lang="nl-BE" sz="2000">
                <a:solidFill>
                  <a:srgbClr val="1F02CC"/>
                </a:solidFill>
              </a:rPr>
              <a:t>“MC-D”</a:t>
            </a:r>
          </a:p>
          <a:p>
            <a:r>
              <a:rPr lang="nl-BE" sz="2000"/>
              <a:t>Drifts in plasma model, but remove drifts from background for EIRENE → </a:t>
            </a:r>
            <a:r>
              <a:rPr lang="nl-BE" sz="2000">
                <a:solidFill>
                  <a:srgbClr val="1F02CC"/>
                </a:solidFill>
              </a:rPr>
              <a:t>“MC-ND”</a:t>
            </a:r>
          </a:p>
          <a:p>
            <a:pPr marL="0" indent="0">
              <a:buNone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37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4497258" y="1674796"/>
            <a:ext cx="720000" cy="0"/>
          </a:xfrm>
          <a:prstGeom prst="line">
            <a:avLst/>
          </a:prstGeom>
          <a:ln w="28575">
            <a:solidFill>
              <a:srgbClr val="1F0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537199" y="2125579"/>
            <a:ext cx="720000" cy="0"/>
          </a:xfrm>
          <a:prstGeom prst="line">
            <a:avLst/>
          </a:prstGeom>
          <a:ln w="28575">
            <a:solidFill>
              <a:srgbClr val="1F02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13296" y="2877954"/>
            <a:ext cx="730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Comparing </a:t>
            </a:r>
            <a:r>
              <a:rPr lang="nl-BE">
                <a:solidFill>
                  <a:srgbClr val="1F02CC"/>
                </a:solidFill>
              </a:rPr>
              <a:t>“MC-D”</a:t>
            </a:r>
            <a:r>
              <a:rPr lang="nl-BE"/>
              <a:t> and </a:t>
            </a:r>
            <a:r>
              <a:rPr lang="nl-BE">
                <a:solidFill>
                  <a:srgbClr val="1F02CC"/>
                </a:solidFill>
              </a:rPr>
              <a:t>“MC-ND” </a:t>
            </a:r>
            <a:r>
              <a:rPr lang="nl-BE"/>
              <a:t>allows to separate effect of drifts on the neutral solution from effect of drifts on the plasma itself</a:t>
            </a:r>
          </a:p>
        </p:txBody>
      </p:sp>
      <p:cxnSp>
        <p:nvCxnSpPr>
          <p:cNvPr id="20" name="Elbow Connector 19"/>
          <p:cNvCxnSpPr/>
          <p:nvPr/>
        </p:nvCxnSpPr>
        <p:spPr>
          <a:xfrm>
            <a:off x="1097280" y="2598821"/>
            <a:ext cx="519764" cy="452387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490BA2-A7C6-5EC9-6A6F-D8B01D82BC80}"/>
              </a:ext>
            </a:extLst>
          </p:cNvPr>
          <p:cNvSpPr txBox="1"/>
          <p:nvPr/>
        </p:nvSpPr>
        <p:spPr>
          <a:xfrm>
            <a:off x="8394042" y="5825302"/>
            <a:ext cx="3932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Arial" panose="020B0604020202020204" pitchFamily="34" charset="0"/>
              </a:rPr>
              <a:t>[Van Uytven, W. et al. NME (2022), 101255]</a:t>
            </a:r>
            <a:endParaRPr lang="nl-BE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9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78"/>
    </mc:Choice>
    <mc:Fallback xmlns="">
      <p:transition spd="slow" advTm="38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6C12-DCD6-82DD-8D07-621EE06A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i-n current in C-mod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A4531-2ECC-6015-8598-F5D389D0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38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4B27B6-13F3-C694-18C9-E1286BFA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71" y="1153366"/>
            <a:ext cx="5005755" cy="4147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CA65A9-A89D-31DE-3CD8-E8D279E0C7EA}"/>
              </a:ext>
            </a:extLst>
          </p:cNvPr>
          <p:cNvSpPr txBox="1"/>
          <p:nvPr/>
        </p:nvSpPr>
        <p:spPr>
          <a:xfrm>
            <a:off x="1053347" y="5301160"/>
            <a:ext cx="857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Qualitative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Effect of i-n current on solution was very small for C-mod case</a:t>
            </a:r>
          </a:p>
          <a:p>
            <a:pPr lvl="1"/>
            <a:r>
              <a:rPr lang="nl-BE"/>
              <a:t>→ should be tested on other cases as well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EFDBBB-269E-CCB4-90FA-8D0F8D1F5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0878"/>
            <a:ext cx="5791200" cy="3243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ECB4E-7EAE-1A1A-25DB-DDD2DAF9506F}"/>
              </a:ext>
            </a:extLst>
          </p:cNvPr>
          <p:cNvSpPr txBox="1"/>
          <p:nvPr/>
        </p:nvSpPr>
        <p:spPr>
          <a:xfrm>
            <a:off x="8394042" y="5825302"/>
            <a:ext cx="3932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Arial" panose="020B0604020202020204" pitchFamily="34" charset="0"/>
              </a:rPr>
              <a:t>[Van Uytven, W. et al. NME (2022), 101255]</a:t>
            </a: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272911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11041200" cy="1152000"/>
          </a:xfrm>
        </p:spPr>
        <p:txBody>
          <a:bodyPr/>
          <a:lstStyle/>
          <a:p>
            <a:r>
              <a:rPr lang="nl-BE"/>
              <a:t>Coupled solution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39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487" y="222149"/>
            <a:ext cx="6500813" cy="4942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6302" y="1338294"/>
            <a:ext cx="201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 inner target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7772" y="3397199"/>
            <a:ext cx="177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20 mm before</a:t>
            </a:r>
          </a:p>
          <a:p>
            <a:r>
              <a:rPr lang="nl-BE"/>
              <a:t>inner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3615" y="5404794"/>
                <a:ext cx="1219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="1"/>
                  <a:t>→ with new </a:t>
                </a:r>
                <a14:m>
                  <m:oMath xmlns:m="http://schemas.openxmlformats.org/officeDocument/2006/math">
                    <m:r>
                      <a:rPr lang="nl-BE" b="1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l-BE" b="1"/>
                  <a:t> transport term, fluid-kinetic discrepancies are no larger than they were without drifts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15" y="5404794"/>
                <a:ext cx="12192000" cy="369332"/>
              </a:xfrm>
              <a:prstGeom prst="rect">
                <a:avLst/>
              </a:prstGeom>
              <a:blipFill>
                <a:blip r:embed="rId5"/>
                <a:stretch>
                  <a:fillRect l="-450"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6618514" y="3103255"/>
            <a:ext cx="111968" cy="190274"/>
          </a:xfrm>
          <a:prstGeom prst="straightConnector1">
            <a:avLst/>
          </a:prstGeom>
          <a:ln w="38100">
            <a:solidFill>
              <a:srgbClr val="1F0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649615" y="3386286"/>
            <a:ext cx="111968" cy="1902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392817" y="3269966"/>
            <a:ext cx="0" cy="254466"/>
          </a:xfrm>
          <a:prstGeom prst="straightConnector1">
            <a:avLst/>
          </a:prstGeom>
          <a:ln w="38100">
            <a:solidFill>
              <a:srgbClr val="1F0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430141" y="3010671"/>
            <a:ext cx="0" cy="2348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3952" y="1562229"/>
            <a:ext cx="720000" cy="0"/>
          </a:xfrm>
          <a:prstGeom prst="line">
            <a:avLst/>
          </a:prstGeom>
          <a:ln w="28575">
            <a:solidFill>
              <a:srgbClr val="1F0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4662" y="1975689"/>
            <a:ext cx="720000" cy="0"/>
          </a:xfrm>
          <a:prstGeom prst="line">
            <a:avLst/>
          </a:prstGeom>
          <a:ln w="28575">
            <a:solidFill>
              <a:srgbClr val="1F02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92164" y="1632271"/>
            <a:ext cx="0" cy="285542"/>
          </a:xfrm>
          <a:prstGeom prst="straightConnector1">
            <a:avLst/>
          </a:prstGeom>
          <a:ln w="38100">
            <a:solidFill>
              <a:srgbClr val="1F0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15489" y="1435004"/>
            <a:ext cx="280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rgbClr val="1F02CC"/>
                </a:solidFill>
              </a:rPr>
              <a:t>Full effect of drifts on kinetic neutral solution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55721" y="2377104"/>
            <a:ext cx="7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6431" y="2790564"/>
            <a:ext cx="720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13933" y="2447146"/>
            <a:ext cx="0" cy="2855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37258" y="2128580"/>
            <a:ext cx="290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rgbClr val="FF0000"/>
                </a:solidFill>
              </a:rPr>
              <a:t>Partial effect of drifts on fluid neutral solution</a:t>
            </a:r>
          </a:p>
          <a:p>
            <a:r>
              <a:rPr lang="nl-BE">
                <a:solidFill>
                  <a:srgbClr val="FF0000"/>
                </a:solidFill>
              </a:rPr>
              <a:t>due to new advection term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2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59"/>
    </mc:Choice>
    <mc:Fallback xmlns="">
      <p:transition spd="slow" advTm="27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D8DA8-298B-8008-FD93-2D8647C9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8F73C3-41A0-213E-A95B-5D9CB752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124" y="2394054"/>
            <a:ext cx="3562367" cy="1152000"/>
          </a:xfrm>
        </p:spPr>
        <p:txBody>
          <a:bodyPr>
            <a:normAutofit fontScale="90000"/>
          </a:bodyPr>
          <a:lstStyle/>
          <a:p>
            <a:pPr algn="ctr"/>
            <a:r>
              <a:rPr lang="nl-BE"/>
              <a:t>Transport model</a:t>
            </a:r>
          </a:p>
        </p:txBody>
      </p:sp>
    </p:spTree>
    <p:extLst>
      <p:ext uri="{BB962C8B-B14F-4D97-AF65-F5344CB8AC3E}">
        <p14:creationId xmlns:p14="http://schemas.microsoft.com/office/powerpoint/2010/main" val="2174734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Alcator C-mod case with drifts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4C746-F918-1471-BB4F-EDA496FA6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113" y="2056570"/>
            <a:ext cx="9039225" cy="31908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03FA3F6-AAB2-06C5-849B-C21452243CAE}"/>
              </a:ext>
            </a:extLst>
          </p:cNvPr>
          <p:cNvGrpSpPr/>
          <p:nvPr/>
        </p:nvGrpSpPr>
        <p:grpSpPr>
          <a:xfrm>
            <a:off x="270704" y="1903217"/>
            <a:ext cx="2857612" cy="4075974"/>
            <a:chOff x="270704" y="1903217"/>
            <a:chExt cx="2857612" cy="40759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704" y="1903217"/>
              <a:ext cx="2857612" cy="407597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892545" y="4781272"/>
              <a:ext cx="0" cy="360000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906234" y="5262552"/>
            <a:ext cx="2160000" cy="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19442" y="5253311"/>
            <a:ext cx="2160000" cy="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797007" y="5247664"/>
            <a:ext cx="2124000" cy="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C035DCC-9FB9-C0B0-535F-20ED5EF926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027" y="1273443"/>
            <a:ext cx="10655300" cy="4392376"/>
          </a:xfrm>
        </p:spPr>
        <p:txBody>
          <a:bodyPr/>
          <a:lstStyle/>
          <a:p>
            <a:r>
              <a:rPr lang="nl-BE" sz="2000"/>
              <a:t>Plasma profiles along inner target</a:t>
            </a:r>
          </a:p>
          <a:p>
            <a:r>
              <a:rPr lang="nl-BE" sz="2000"/>
              <a:t>With unadapted AFN model</a:t>
            </a:r>
          </a:p>
          <a:p>
            <a:pPr lvl="1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08BEC-62F4-1956-A9EB-FDA0DE38C555}"/>
              </a:ext>
            </a:extLst>
          </p:cNvPr>
          <p:cNvSpPr txBox="1"/>
          <p:nvPr/>
        </p:nvSpPr>
        <p:spPr>
          <a:xfrm>
            <a:off x="8394042" y="5825302"/>
            <a:ext cx="3932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Arial" panose="020B0604020202020204" pitchFamily="34" charset="0"/>
              </a:rPr>
              <a:t>[Van Uytven, W. et al. NME (2022), 101255]</a:t>
            </a:r>
            <a:endParaRPr lang="nl-BE" sz="1400"/>
          </a:p>
        </p:txBody>
      </p:sp>
    </p:spTree>
    <p:extLst>
      <p:ext uri="{BB962C8B-B14F-4D97-AF65-F5344CB8AC3E}">
        <p14:creationId xmlns:p14="http://schemas.microsoft.com/office/powerpoint/2010/main" val="303958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BE43E6-A0F7-EF48-16CA-7EB02C6A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220" y="1441311"/>
            <a:ext cx="4783013" cy="27691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CB74A-D892-DF8E-FC03-ED4190BA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65D557-FD79-89FC-B3DB-1388D7CA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Transport model for the atoms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B206E-3C44-4B23-3399-3146252AE523}"/>
              </a:ext>
            </a:extLst>
          </p:cNvPr>
          <p:cNvSpPr txBox="1"/>
          <p:nvPr/>
        </p:nvSpPr>
        <p:spPr>
          <a:xfrm>
            <a:off x="480767" y="1241256"/>
            <a:ext cx="396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/>
              <a:t>Continuity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8E4837-BACA-C229-D778-D4957E3B5EB0}"/>
                  </a:ext>
                </a:extLst>
              </p:cNvPr>
              <p:cNvSpPr txBox="1"/>
              <p:nvPr/>
            </p:nvSpPr>
            <p:spPr>
              <a:xfrm>
                <a:off x="1961412" y="4135544"/>
                <a:ext cx="32428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nl-BE" i="1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8E4837-BACA-C229-D778-D4957E3B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12" y="4135544"/>
                <a:ext cx="3242821" cy="276999"/>
              </a:xfrm>
              <a:prstGeom prst="rect">
                <a:avLst/>
              </a:prstGeom>
              <a:blipFill>
                <a:blip r:embed="rId4"/>
                <a:stretch>
                  <a:fillRect l="-2632" b="-1956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2DA85B-B98E-880B-215A-EF52D57C2F21}"/>
                  </a:ext>
                </a:extLst>
              </p:cNvPr>
              <p:cNvSpPr txBox="1"/>
              <p:nvPr/>
            </p:nvSpPr>
            <p:spPr>
              <a:xfrm>
                <a:off x="1267664" y="2538209"/>
                <a:ext cx="3242821" cy="526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2DA85B-B98E-880B-215A-EF52D57C2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64" y="2538209"/>
                <a:ext cx="3242821" cy="526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7BD778B-74F3-DACB-274E-4BE85470C7A1}"/>
              </a:ext>
            </a:extLst>
          </p:cNvPr>
          <p:cNvSpPr txBox="1"/>
          <p:nvPr/>
        </p:nvSpPr>
        <p:spPr>
          <a:xfrm>
            <a:off x="1545993" y="1807381"/>
            <a:ext cx="16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atom density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18DBDD-5911-7ED4-2027-A4A71F5C2438}"/>
              </a:ext>
            </a:extLst>
          </p:cNvPr>
          <p:cNvCxnSpPr>
            <a:cxnSpLocks/>
          </p:cNvCxnSpPr>
          <p:nvPr/>
        </p:nvCxnSpPr>
        <p:spPr>
          <a:xfrm>
            <a:off x="2215297" y="2187528"/>
            <a:ext cx="0" cy="35068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A9B8CFD-9A2B-1416-F43B-1545C22DBFB7}"/>
              </a:ext>
            </a:extLst>
          </p:cNvPr>
          <p:cNvSpPr txBox="1"/>
          <p:nvPr/>
        </p:nvSpPr>
        <p:spPr>
          <a:xfrm>
            <a:off x="2521410" y="2071213"/>
            <a:ext cx="224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atom particle source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5052FF-6B57-1040-8D7C-CD5DB6B77857}"/>
              </a:ext>
            </a:extLst>
          </p:cNvPr>
          <p:cNvCxnSpPr>
            <a:cxnSpLocks/>
          </p:cNvCxnSpPr>
          <p:nvPr/>
        </p:nvCxnSpPr>
        <p:spPr>
          <a:xfrm>
            <a:off x="3621462" y="2393256"/>
            <a:ext cx="0" cy="23682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5CE3B94-771A-C1DC-55BF-6B07A69EE02C}"/>
              </a:ext>
            </a:extLst>
          </p:cNvPr>
          <p:cNvSpPr txBox="1"/>
          <p:nvPr/>
        </p:nvSpPr>
        <p:spPr>
          <a:xfrm>
            <a:off x="1904853" y="3241722"/>
            <a:ext cx="286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atom particle flux density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443256-82D6-757F-10CF-9F25AD2D32D9}"/>
              </a:ext>
            </a:extLst>
          </p:cNvPr>
          <p:cNvCxnSpPr>
            <a:cxnSpLocks/>
          </p:cNvCxnSpPr>
          <p:nvPr/>
        </p:nvCxnSpPr>
        <p:spPr>
          <a:xfrm flipV="1">
            <a:off x="3046427" y="2997724"/>
            <a:ext cx="0" cy="2825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C9F8127-92F8-1992-CD0E-1960523B86FA}"/>
              </a:ext>
            </a:extLst>
          </p:cNvPr>
          <p:cNvSpPr txBox="1"/>
          <p:nvPr/>
        </p:nvSpPr>
        <p:spPr>
          <a:xfrm>
            <a:off x="2000688" y="4605919"/>
            <a:ext cx="244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recombination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19BBD0-C7C1-2303-6534-300DB20ED7C4}"/>
              </a:ext>
            </a:extLst>
          </p:cNvPr>
          <p:cNvCxnSpPr>
            <a:cxnSpLocks/>
          </p:cNvCxnSpPr>
          <p:nvPr/>
        </p:nvCxnSpPr>
        <p:spPr>
          <a:xfrm flipV="1">
            <a:off x="2813600" y="4434075"/>
            <a:ext cx="0" cy="27494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5BC5BD5-1C69-EA51-C015-7EDF11DD1392}"/>
              </a:ext>
            </a:extLst>
          </p:cNvPr>
          <p:cNvSpPr txBox="1"/>
          <p:nvPr/>
        </p:nvSpPr>
        <p:spPr>
          <a:xfrm>
            <a:off x="3218321" y="4805454"/>
            <a:ext cx="137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ionization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30EA9B2-85F5-E9DE-A5BD-6C0045AB9A73}"/>
              </a:ext>
            </a:extLst>
          </p:cNvPr>
          <p:cNvCxnSpPr>
            <a:cxnSpLocks/>
          </p:cNvCxnSpPr>
          <p:nvPr/>
        </p:nvCxnSpPr>
        <p:spPr>
          <a:xfrm flipV="1">
            <a:off x="3757855" y="4434075"/>
            <a:ext cx="0" cy="47447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DF17E93-5C67-4956-C069-995781782910}"/>
              </a:ext>
            </a:extLst>
          </p:cNvPr>
          <p:cNvCxnSpPr/>
          <p:nvPr/>
        </p:nvCxnSpPr>
        <p:spPr>
          <a:xfrm>
            <a:off x="2521410" y="4434075"/>
            <a:ext cx="61274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9F13273-1B1B-5535-8B09-CA3A9388AA96}"/>
              </a:ext>
            </a:extLst>
          </p:cNvPr>
          <p:cNvCxnSpPr/>
          <p:nvPr/>
        </p:nvCxnSpPr>
        <p:spPr>
          <a:xfrm>
            <a:off x="3465663" y="4426218"/>
            <a:ext cx="61274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1C15614-008F-7E66-D3C5-0475CB6D7389}"/>
              </a:ext>
            </a:extLst>
          </p:cNvPr>
          <p:cNvSpPr txBox="1"/>
          <p:nvPr/>
        </p:nvSpPr>
        <p:spPr>
          <a:xfrm>
            <a:off x="8891050" y="4210425"/>
            <a:ext cx="29113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nl-BE" sz="1100">
                <a:latin typeface="Arial" panose="020B0604020202020204" pitchFamily="34" charset="0"/>
              </a:rPr>
              <a:t>[PhD N. Horsten, KU Leuven, 2019]</a:t>
            </a:r>
          </a:p>
        </p:txBody>
      </p:sp>
    </p:spTree>
    <p:extLst>
      <p:ext uri="{BB962C8B-B14F-4D97-AF65-F5344CB8AC3E}">
        <p14:creationId xmlns:p14="http://schemas.microsoft.com/office/powerpoint/2010/main" val="34193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3" grpId="0"/>
      <p:bldP spid="26" grpId="0"/>
      <p:bldP spid="29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BE43E6-A0F7-EF48-16CA-7EB02C6A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443" y="1420555"/>
            <a:ext cx="4857926" cy="28124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CB74A-D892-DF8E-FC03-ED4190BA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65D557-FD79-89FC-B3DB-1388D7CA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Transport model for the atoms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B206E-3C44-4B23-3399-3146252AE523}"/>
              </a:ext>
            </a:extLst>
          </p:cNvPr>
          <p:cNvSpPr txBox="1"/>
          <p:nvPr/>
        </p:nvSpPr>
        <p:spPr>
          <a:xfrm>
            <a:off x="480767" y="1241256"/>
            <a:ext cx="396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/>
              <a:t>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8E4837-BACA-C229-D778-D4957E3B5EB0}"/>
                  </a:ext>
                </a:extLst>
              </p:cNvPr>
              <p:cNvSpPr txBox="1"/>
              <p:nvPr/>
            </p:nvSpPr>
            <p:spPr>
              <a:xfrm>
                <a:off x="19954" y="5000849"/>
                <a:ext cx="7423868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CX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CX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i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8E4837-BACA-C229-D778-D4957E3B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" y="5000849"/>
                <a:ext cx="7423868" cy="312650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7C14DD-F420-ACA9-4DD1-98218D5CE79E}"/>
                  </a:ext>
                </a:extLst>
              </p:cNvPr>
              <p:cNvSpPr txBox="1"/>
              <p:nvPr/>
            </p:nvSpPr>
            <p:spPr>
              <a:xfrm>
                <a:off x="576000" y="2090163"/>
                <a:ext cx="4904484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1" i="0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e>
                      </m:d>
                      <m:r>
                        <a:rPr lang="nl-BE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7C14DD-F420-ACA9-4DD1-98218D5CE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2090163"/>
                <a:ext cx="4904484" cy="537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2B3028-02D8-BE85-EA46-2C5A1C9B198B}"/>
                  </a:ext>
                </a:extLst>
              </p:cNvPr>
              <p:cNvSpPr txBox="1"/>
              <p:nvPr/>
            </p:nvSpPr>
            <p:spPr>
              <a:xfrm>
                <a:off x="660841" y="3343168"/>
                <a:ext cx="388856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1" i="0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nl-BE" b="1" i="0" smtClean="0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2B3028-02D8-BE85-EA46-2C5A1C9B1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41" y="3343168"/>
                <a:ext cx="3888565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480A77E-657F-1E81-963C-8AA095E40D6D}"/>
              </a:ext>
            </a:extLst>
          </p:cNvPr>
          <p:cNvSpPr txBox="1"/>
          <p:nvPr/>
        </p:nvSpPr>
        <p:spPr>
          <a:xfrm>
            <a:off x="3023700" y="1547633"/>
            <a:ext cx="244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stress tensor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2D9350-8366-CFED-E9E4-BCA5C66827E9}"/>
              </a:ext>
            </a:extLst>
          </p:cNvPr>
          <p:cNvCxnSpPr>
            <a:cxnSpLocks/>
          </p:cNvCxnSpPr>
          <p:nvPr/>
        </p:nvCxnSpPr>
        <p:spPr>
          <a:xfrm>
            <a:off x="3731888" y="1919755"/>
            <a:ext cx="0" cy="3219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0E16B2-94D1-DA99-1F98-15FAF8A20F5B}"/>
              </a:ext>
            </a:extLst>
          </p:cNvPr>
          <p:cNvSpPr txBox="1"/>
          <p:nvPr/>
        </p:nvSpPr>
        <p:spPr>
          <a:xfrm>
            <a:off x="771801" y="4099276"/>
            <a:ext cx="244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atom viscosity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F45D9C-E894-29A1-55F9-997C3478603F}"/>
              </a:ext>
            </a:extLst>
          </p:cNvPr>
          <p:cNvCxnSpPr>
            <a:cxnSpLocks/>
          </p:cNvCxnSpPr>
          <p:nvPr/>
        </p:nvCxnSpPr>
        <p:spPr>
          <a:xfrm flipV="1">
            <a:off x="1559459" y="3825012"/>
            <a:ext cx="0" cy="26622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35F5D00-9644-A87F-44F2-674C5F7F875C}"/>
              </a:ext>
            </a:extLst>
          </p:cNvPr>
          <p:cNvSpPr txBox="1"/>
          <p:nvPr/>
        </p:nvSpPr>
        <p:spPr>
          <a:xfrm>
            <a:off x="4060527" y="1323664"/>
            <a:ext cx="244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momentum source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169A0C-AFFF-524B-326C-BCAB256DFC7F}"/>
              </a:ext>
            </a:extLst>
          </p:cNvPr>
          <p:cNvCxnSpPr>
            <a:cxnSpLocks/>
          </p:cNvCxnSpPr>
          <p:nvPr/>
        </p:nvCxnSpPr>
        <p:spPr>
          <a:xfrm>
            <a:off x="5138053" y="1696927"/>
            <a:ext cx="0" cy="54635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F6E992-1684-5AEA-585E-294ED2475AE7}"/>
              </a:ext>
            </a:extLst>
          </p:cNvPr>
          <p:cNvSpPr txBox="1"/>
          <p:nvPr/>
        </p:nvSpPr>
        <p:spPr>
          <a:xfrm>
            <a:off x="3731888" y="2772536"/>
            <a:ext cx="244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pressure gradient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2B6623-E43C-B1F6-68DB-A65CD25A6E58}"/>
              </a:ext>
            </a:extLst>
          </p:cNvPr>
          <p:cNvCxnSpPr>
            <a:cxnSpLocks/>
          </p:cNvCxnSpPr>
          <p:nvPr/>
        </p:nvCxnSpPr>
        <p:spPr>
          <a:xfrm flipV="1">
            <a:off x="4614146" y="2541230"/>
            <a:ext cx="0" cy="27879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236C96-C368-101C-FC5C-123F2ED3C8C9}"/>
              </a:ext>
            </a:extLst>
          </p:cNvPr>
          <p:cNvCxnSpPr/>
          <p:nvPr/>
        </p:nvCxnSpPr>
        <p:spPr>
          <a:xfrm>
            <a:off x="4397340" y="2558143"/>
            <a:ext cx="39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FAAE78-A5A4-A96E-B677-08C1441D1A81}"/>
                  </a:ext>
                </a:extLst>
              </p:cNvPr>
              <p:cNvSpPr txBox="1"/>
              <p:nvPr/>
            </p:nvSpPr>
            <p:spPr>
              <a:xfrm>
                <a:off x="2768483" y="4036660"/>
                <a:ext cx="2309607" cy="54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CX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FAAE78-A5A4-A96E-B677-08C1441D1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483" y="4036660"/>
                <a:ext cx="2309607" cy="5423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9F41879-F1C0-8E71-C869-E8F9FED5B56E}"/>
              </a:ext>
            </a:extLst>
          </p:cNvPr>
          <p:cNvSpPr txBox="1"/>
          <p:nvPr/>
        </p:nvSpPr>
        <p:spPr>
          <a:xfrm>
            <a:off x="1678342" y="5681331"/>
            <a:ext cx="429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Momentum-linearized CX rate coeff.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35FE76-FD3F-3957-1154-6AF5F2693628}"/>
              </a:ext>
            </a:extLst>
          </p:cNvPr>
          <p:cNvCxnSpPr>
            <a:cxnSpLocks/>
          </p:cNvCxnSpPr>
          <p:nvPr/>
        </p:nvCxnSpPr>
        <p:spPr>
          <a:xfrm flipV="1">
            <a:off x="3399254" y="5447993"/>
            <a:ext cx="0" cy="26622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11" grpId="0"/>
      <p:bldP spid="16" grpId="0"/>
      <p:bldP spid="19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CB74A-D892-DF8E-FC03-ED4190BA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65D557-FD79-89FC-B3DB-1388D7CA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Transport model for the atoms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B206E-3C44-4B23-3399-3146252AE523}"/>
              </a:ext>
            </a:extLst>
          </p:cNvPr>
          <p:cNvSpPr txBox="1"/>
          <p:nvPr/>
        </p:nvSpPr>
        <p:spPr>
          <a:xfrm>
            <a:off x="480767" y="1241256"/>
            <a:ext cx="396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/>
              <a:t>Perpendicular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F8C350-9A1F-7190-0FD9-66E1F4C67F8F}"/>
                  </a:ext>
                </a:extLst>
              </p:cNvPr>
              <p:cNvSpPr txBox="1"/>
              <p:nvPr/>
            </p:nvSpPr>
            <p:spPr>
              <a:xfrm>
                <a:off x="480767" y="2090163"/>
                <a:ext cx="5115311" cy="652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nl-BE" b="0" i="0" smtClean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b="1" i="0" smtClean="0">
                                              <a:latin typeface="Cambria Math" panose="02040503050406030204" pitchFamily="18" charset="0"/>
                                            </a:rPr>
                                            <m:t>𝐕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nl-BE" b="0" i="0" smtClean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1" i="0" smtClean="0">
                                          <a:latin typeface="Cambria Math" panose="02040503050406030204" pitchFamily="18" charset="0"/>
                                        </a:rPr>
                                        <m:t>𝐕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1" i="0" smtClean="0">
                                          <a:latin typeface="Cambria Math" panose="02040503050406030204" pitchFamily="18" charset="0"/>
                                        </a:rPr>
                                        <m:t>𝐕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  <m:sup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F8C350-9A1F-7190-0FD9-66E1F4C67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7" y="2090163"/>
                <a:ext cx="5115311" cy="652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425236-2B98-83E5-59AF-F698D50D0357}"/>
              </a:ext>
            </a:extLst>
          </p:cNvPr>
          <p:cNvCxnSpPr/>
          <p:nvPr/>
        </p:nvCxnSpPr>
        <p:spPr>
          <a:xfrm flipV="1">
            <a:off x="865039" y="2162137"/>
            <a:ext cx="717922" cy="3935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584A96-D4DF-E96B-6C8D-ABE83E31CF7D}"/>
              </a:ext>
            </a:extLst>
          </p:cNvPr>
          <p:cNvCxnSpPr>
            <a:cxnSpLocks/>
          </p:cNvCxnSpPr>
          <p:nvPr/>
        </p:nvCxnSpPr>
        <p:spPr>
          <a:xfrm flipV="1">
            <a:off x="2409375" y="2284931"/>
            <a:ext cx="1488905" cy="270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E022338-7268-F533-0E8F-F67A9C184FEB}"/>
              </a:ext>
            </a:extLst>
          </p:cNvPr>
          <p:cNvSpPr/>
          <p:nvPr/>
        </p:nvSpPr>
        <p:spPr>
          <a:xfrm rot="16200000">
            <a:off x="5857614" y="2204644"/>
            <a:ext cx="395926" cy="537519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27E17E-AB19-1DDA-7195-0E287C63A361}"/>
                  </a:ext>
                </a:extLst>
              </p:cNvPr>
              <p:cNvSpPr txBox="1"/>
              <p:nvPr/>
            </p:nvSpPr>
            <p:spPr>
              <a:xfrm>
                <a:off x="7213800" y="2280193"/>
                <a:ext cx="2917722" cy="315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,⊥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,⊥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27E17E-AB19-1DDA-7195-0E287C63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800" y="2280193"/>
                <a:ext cx="2917722" cy="315023"/>
              </a:xfrm>
              <a:prstGeom prst="rect">
                <a:avLst/>
              </a:prstGeom>
              <a:blipFill>
                <a:blip r:embed="rId4"/>
                <a:stretch>
                  <a:fillRect l="-209" b="-1730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F31D2E-AC37-5CB4-474A-5146032679D2}"/>
                  </a:ext>
                </a:extLst>
              </p:cNvPr>
              <p:cNvSpPr txBox="1"/>
              <p:nvPr/>
            </p:nvSpPr>
            <p:spPr>
              <a:xfrm>
                <a:off x="6019143" y="3476701"/>
                <a:ext cx="2519151" cy="588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CX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F31D2E-AC37-5CB4-474A-514603267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143" y="3476701"/>
                <a:ext cx="2519151" cy="5884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B62BE3-5067-9D6C-7FFA-C39065FA5592}"/>
                  </a:ext>
                </a:extLst>
              </p:cNvPr>
              <p:cNvSpPr txBox="1"/>
              <p:nvPr/>
            </p:nvSpPr>
            <p:spPr>
              <a:xfrm>
                <a:off x="9004088" y="3429000"/>
                <a:ext cx="2851358" cy="586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CX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CX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B62BE3-5067-9D6C-7FFA-C39065FA5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088" y="3429000"/>
                <a:ext cx="2851358" cy="586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5E4DE06-61BE-F18F-AF62-5977C5B5FD26}"/>
              </a:ext>
            </a:extLst>
          </p:cNvPr>
          <p:cNvSpPr txBox="1"/>
          <p:nvPr/>
        </p:nvSpPr>
        <p:spPr>
          <a:xfrm>
            <a:off x="7448279" y="2890306"/>
            <a:ext cx="244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pressure-diffusion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C282E9-B153-F1DD-EDF0-F98DC790436E}"/>
              </a:ext>
            </a:extLst>
          </p:cNvPr>
          <p:cNvCxnSpPr>
            <a:cxnSpLocks/>
          </p:cNvCxnSpPr>
          <p:nvPr/>
        </p:nvCxnSpPr>
        <p:spPr>
          <a:xfrm flipV="1">
            <a:off x="8471939" y="2659000"/>
            <a:ext cx="0" cy="27879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9BEAFF-D4F2-F0C3-BE69-2E1F5E58804C}"/>
              </a:ext>
            </a:extLst>
          </p:cNvPr>
          <p:cNvCxnSpPr>
            <a:cxnSpLocks/>
          </p:cNvCxnSpPr>
          <p:nvPr/>
        </p:nvCxnSpPr>
        <p:spPr>
          <a:xfrm>
            <a:off x="8113731" y="2675913"/>
            <a:ext cx="70033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D9D0FD-C301-BBAB-B604-86426805DB60}"/>
              </a:ext>
            </a:extLst>
          </p:cNvPr>
          <p:cNvSpPr txBox="1"/>
          <p:nvPr/>
        </p:nvSpPr>
        <p:spPr>
          <a:xfrm>
            <a:off x="7276328" y="1085638"/>
            <a:ext cx="4754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drift-advective term</a:t>
            </a:r>
          </a:p>
          <a:p>
            <a:r>
              <a:rPr lang="nl-BE" b="1">
                <a:solidFill>
                  <a:srgbClr val="7030A0"/>
                </a:solidFill>
              </a:rPr>
              <a:t>implemented and tested for first time </a:t>
            </a:r>
            <a:br>
              <a:rPr lang="nl-BE" b="1">
                <a:solidFill>
                  <a:srgbClr val="7030A0"/>
                </a:solidFill>
              </a:rPr>
            </a:br>
            <a:r>
              <a:rPr lang="nl-BE" sz="1400" b="1">
                <a:solidFill>
                  <a:srgbClr val="7030A0"/>
                </a:solidFill>
              </a:rPr>
              <a:t>[Van Uytven, W. et al. NME (2022), 101255]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7E6997-8C2A-B3BD-B728-06D1743493E1}"/>
              </a:ext>
            </a:extLst>
          </p:cNvPr>
          <p:cNvCxnSpPr>
            <a:cxnSpLocks/>
          </p:cNvCxnSpPr>
          <p:nvPr/>
        </p:nvCxnSpPr>
        <p:spPr>
          <a:xfrm>
            <a:off x="9501970" y="1931568"/>
            <a:ext cx="0" cy="34862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9F25119-C0AB-CA12-CFE8-52BF1F11D9CD}"/>
              </a:ext>
            </a:extLst>
          </p:cNvPr>
          <p:cNvSpPr txBox="1"/>
          <p:nvPr/>
        </p:nvSpPr>
        <p:spPr>
          <a:xfrm>
            <a:off x="576000" y="3915297"/>
            <a:ext cx="396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/>
              <a:t>Particle fluxes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2176A6-4A54-B753-6A04-064E2B6F1BC4}"/>
                  </a:ext>
                </a:extLst>
              </p:cNvPr>
              <p:cNvSpPr txBox="1"/>
              <p:nvPr/>
            </p:nvSpPr>
            <p:spPr>
              <a:xfrm>
                <a:off x="692870" y="4636150"/>
                <a:ext cx="5374420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,||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,⊥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𝐸𝑥𝐵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,⊥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2176A6-4A54-B753-6A04-064E2B6F1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70" y="4636150"/>
                <a:ext cx="5374420" cy="373757"/>
              </a:xfrm>
              <a:prstGeom prst="rect">
                <a:avLst/>
              </a:prstGeom>
              <a:blipFill>
                <a:blip r:embed="rId7"/>
                <a:stretch>
                  <a:fillRect l="-568" t="-3279" r="-1135" b="-2131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A00702-B5B5-3654-3CDF-8269DD6F1677}"/>
                  </a:ext>
                </a:extLst>
              </p:cNvPr>
              <p:cNvSpPr txBox="1"/>
              <p:nvPr/>
            </p:nvSpPr>
            <p:spPr>
              <a:xfrm>
                <a:off x="707975" y="5330650"/>
                <a:ext cx="3905941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𝐸𝑥𝐵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A00702-B5B5-3654-3CDF-8269DD6F1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75" y="5330650"/>
                <a:ext cx="3905941" cy="373757"/>
              </a:xfrm>
              <a:prstGeom prst="rect">
                <a:avLst/>
              </a:prstGeom>
              <a:blipFill>
                <a:blip r:embed="rId8"/>
                <a:stretch>
                  <a:fillRect l="-780" t="-3226" r="-1560" b="-1451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7ED45-C229-64CA-82C6-7D3E5C7F6801}"/>
              </a:ext>
            </a:extLst>
          </p:cNvPr>
          <p:cNvCxnSpPr/>
          <p:nvPr/>
        </p:nvCxnSpPr>
        <p:spPr>
          <a:xfrm>
            <a:off x="741933" y="5038188"/>
            <a:ext cx="286478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201F534-4497-01D3-02B5-6DF49117E8D8}"/>
              </a:ext>
            </a:extLst>
          </p:cNvPr>
          <p:cNvCxnSpPr>
            <a:cxnSpLocks/>
          </p:cNvCxnSpPr>
          <p:nvPr/>
        </p:nvCxnSpPr>
        <p:spPr>
          <a:xfrm>
            <a:off x="809490" y="5775052"/>
            <a:ext cx="1528357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931EEB-E956-6416-4E3B-705FB65AC37E}"/>
              </a:ext>
            </a:extLst>
          </p:cNvPr>
          <p:cNvCxnSpPr>
            <a:cxnSpLocks/>
          </p:cNvCxnSpPr>
          <p:nvPr/>
        </p:nvCxnSpPr>
        <p:spPr>
          <a:xfrm>
            <a:off x="741933" y="5190588"/>
            <a:ext cx="513633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01FA31-D373-5700-043E-EE99497DE6CB}"/>
              </a:ext>
            </a:extLst>
          </p:cNvPr>
          <p:cNvCxnSpPr>
            <a:cxnSpLocks/>
          </p:cNvCxnSpPr>
          <p:nvPr/>
        </p:nvCxnSpPr>
        <p:spPr>
          <a:xfrm>
            <a:off x="809490" y="5927449"/>
            <a:ext cx="363996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8D588CE-4096-9BFC-6EA4-BC04080B5463}"/>
              </a:ext>
            </a:extLst>
          </p:cNvPr>
          <p:cNvSpPr txBox="1"/>
          <p:nvPr/>
        </p:nvSpPr>
        <p:spPr>
          <a:xfrm>
            <a:off x="6413852" y="4849355"/>
            <a:ext cx="451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>
                <a:solidFill>
                  <a:schemeClr val="accent5"/>
                </a:solidFill>
              </a:rPr>
              <a:t>Used for all non-drift simulations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1D35ED-2B7B-879F-DEE4-C3B0CF59B05C}"/>
              </a:ext>
            </a:extLst>
          </p:cNvPr>
          <p:cNvSpPr txBox="1"/>
          <p:nvPr/>
        </p:nvSpPr>
        <p:spPr>
          <a:xfrm>
            <a:off x="6413851" y="5335075"/>
            <a:ext cx="451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>
                <a:solidFill>
                  <a:srgbClr val="7030A0"/>
                </a:solidFill>
              </a:rPr>
              <a:t>Tested for first time on C-mod case</a:t>
            </a:r>
          </a:p>
        </p:txBody>
      </p:sp>
    </p:spTree>
    <p:extLst>
      <p:ext uri="{BB962C8B-B14F-4D97-AF65-F5344CB8AC3E}">
        <p14:creationId xmlns:p14="http://schemas.microsoft.com/office/powerpoint/2010/main" val="8188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7" grpId="0"/>
      <p:bldP spid="18" grpId="0"/>
      <p:bldP spid="22" grpId="0"/>
      <p:bldP spid="28" grpId="0"/>
      <p:bldP spid="29" grpId="0"/>
      <p:bldP spid="30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CB74A-D892-DF8E-FC03-ED4190BA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65D557-FD79-89FC-B3DB-1388D7CA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Transport model for the atoms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B206E-3C44-4B23-3399-3146252AE523}"/>
              </a:ext>
            </a:extLst>
          </p:cNvPr>
          <p:cNvSpPr txBox="1"/>
          <p:nvPr/>
        </p:nvSpPr>
        <p:spPr>
          <a:xfrm>
            <a:off x="480767" y="1241256"/>
            <a:ext cx="396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/>
              <a:t>Parallel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1699-C642-EE63-BB5E-1763F1F43CB8}"/>
                  </a:ext>
                </a:extLst>
              </p:cNvPr>
              <p:cNvSpPr txBox="1"/>
              <p:nvPr/>
            </p:nvSpPr>
            <p:spPr>
              <a:xfrm>
                <a:off x="576000" y="1684314"/>
                <a:ext cx="5102486" cy="6878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nl-BE" b="0" i="0" smtClean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b="1" i="0" smtClean="0">
                                              <a:latin typeface="Cambria Math" panose="02040503050406030204" pitchFamily="18" charset="0"/>
                                            </a:rPr>
                                            <m:t>𝐕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nl-BE" b="0" i="0" smtClean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1" i="0" smtClean="0">
                                          <a:latin typeface="Cambria Math" panose="02040503050406030204" pitchFamily="18" charset="0"/>
                                        </a:rPr>
                                        <m:t>𝐕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1" i="0" smtClean="0">
                                          <a:latin typeface="Cambria Math" panose="02040503050406030204" pitchFamily="18" charset="0"/>
                                        </a:rPr>
                                        <m:t>𝐕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l-BE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  <m:sup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01699-C642-EE63-BB5E-1763F1F43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1684314"/>
                <a:ext cx="5102486" cy="687881"/>
              </a:xfrm>
              <a:prstGeom prst="rect">
                <a:avLst/>
              </a:prstGeom>
              <a:blipFill>
                <a:blip r:embed="rId3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9B077DC-CCDC-4912-1C85-3F3047420D2A}"/>
              </a:ext>
            </a:extLst>
          </p:cNvPr>
          <p:cNvSpPr/>
          <p:nvPr/>
        </p:nvSpPr>
        <p:spPr>
          <a:xfrm>
            <a:off x="2019593" y="1791093"/>
            <a:ext cx="2033933" cy="443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E70AE1-0134-593E-4C76-95BDF57B0557}"/>
                  </a:ext>
                </a:extLst>
              </p:cNvPr>
              <p:cNvSpPr txBox="1"/>
              <p:nvPr/>
            </p:nvSpPr>
            <p:spPr>
              <a:xfrm>
                <a:off x="654902" y="2551849"/>
                <a:ext cx="7885781" cy="1622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/>
                  <a:t>First elaborate fully, then keep first-order terms assuming: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sz="1600"/>
                  <a:t>small pitch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sz="1600"/>
                  <a:t>small gradients metric coefficients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sz="1600"/>
                  <a:t>small gradients pitch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,⊥</m:t>
                        </m:r>
                      </m:sub>
                    </m:sSub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&amp; 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BE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nl-BE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nl-B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,||</m:t>
                        </m:r>
                      </m:sub>
                    </m:sSub>
                  </m:oMath>
                </a14:m>
                <a:endParaRPr lang="nl-BE" sz="1600"/>
              </a:p>
              <a:p>
                <a:r>
                  <a:rPr lang="nl-BE" sz="1600"/>
                  <a:t>see Chapter 3 PhD N. Horsten or Appendix B PhD W. Van Uytven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E70AE1-0134-593E-4C76-95BDF57B0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2" y="2551849"/>
                <a:ext cx="7885781" cy="1622560"/>
              </a:xfrm>
              <a:prstGeom prst="rect">
                <a:avLst/>
              </a:prstGeom>
              <a:blipFill>
                <a:blip r:embed="rId4"/>
                <a:stretch>
                  <a:fillRect l="-386" t="-1128" b="-225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4B17C1-645E-2019-792A-BB19B01147F9}"/>
              </a:ext>
            </a:extLst>
          </p:cNvPr>
          <p:cNvCxnSpPr>
            <a:cxnSpLocks/>
          </p:cNvCxnSpPr>
          <p:nvPr/>
        </p:nvCxnSpPr>
        <p:spPr>
          <a:xfrm>
            <a:off x="3036559" y="2234153"/>
            <a:ext cx="0" cy="36000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45735E-1262-E6EA-F942-CD0BCB0817CD}"/>
                  </a:ext>
                </a:extLst>
              </p:cNvPr>
              <p:cNvSpPr txBox="1"/>
              <p:nvPr/>
            </p:nvSpPr>
            <p:spPr>
              <a:xfrm>
                <a:off x="894196" y="4269744"/>
                <a:ext cx="4466094" cy="580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,||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45735E-1262-E6EA-F942-CD0BCB081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96" y="4269744"/>
                <a:ext cx="4466094" cy="5805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8FC436-A955-BFC3-9922-EF664D1D629D}"/>
                  </a:ext>
                </a:extLst>
              </p:cNvPr>
              <p:cNvSpPr txBox="1"/>
              <p:nvPr/>
            </p:nvSpPr>
            <p:spPr>
              <a:xfrm>
                <a:off x="894196" y="5058341"/>
                <a:ext cx="2947666" cy="37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0" smtClean="0">
                              <a:latin typeface="Cambria Math" panose="02040503050406030204" pitchFamily="18" charset="0"/>
                            </a:rPr>
                            <m:t>,||</m:t>
                          </m:r>
                        </m:sub>
                      </m:sSub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0" smtClean="0">
                              <a:latin typeface="Cambria Math" panose="02040503050406030204" pitchFamily="18" charset="0"/>
                            </a:rPr>
                            <m:t>,||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8FC436-A955-BFC3-9922-EF664D1D6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96" y="5058341"/>
                <a:ext cx="2947666" cy="371512"/>
              </a:xfrm>
              <a:prstGeom prst="rect">
                <a:avLst/>
              </a:prstGeom>
              <a:blipFill>
                <a:blip r:embed="rId6"/>
                <a:stretch>
                  <a:fillRect l="-1449" t="-4918" b="-163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C2336B-1F27-C798-35E0-2359C071B8EB}"/>
                  </a:ext>
                </a:extLst>
              </p:cNvPr>
              <p:cNvSpPr txBox="1"/>
              <p:nvPr/>
            </p:nvSpPr>
            <p:spPr>
              <a:xfrm>
                <a:off x="894196" y="5632020"/>
                <a:ext cx="2963953" cy="3556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,||</m:t>
                          </m:r>
                        </m:sub>
                      </m:sSub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,||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C2336B-1F27-C798-35E0-2359C071B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96" y="5632020"/>
                <a:ext cx="2963953" cy="355675"/>
              </a:xfrm>
              <a:prstGeom prst="rect">
                <a:avLst/>
              </a:prstGeom>
              <a:blipFill>
                <a:blip r:embed="rId7"/>
                <a:stretch>
                  <a:fillRect l="-412" t="-5172" b="-224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2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CB74A-D892-DF8E-FC03-ED4190BA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65D557-FD79-89FC-B3DB-1388D7CA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Transport model for the atoms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B206E-3C44-4B23-3399-3146252AE523}"/>
              </a:ext>
            </a:extLst>
          </p:cNvPr>
          <p:cNvSpPr txBox="1"/>
          <p:nvPr/>
        </p:nvSpPr>
        <p:spPr>
          <a:xfrm>
            <a:off x="480767" y="1241256"/>
            <a:ext cx="396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/>
              <a:t>Energy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14C952-141A-ADAD-73C7-44DF207DC5C2}"/>
                  </a:ext>
                </a:extLst>
              </p:cNvPr>
              <p:cNvSpPr txBox="1"/>
              <p:nvPr/>
            </p:nvSpPr>
            <p:spPr>
              <a:xfrm>
                <a:off x="341692" y="1682685"/>
                <a:ext cx="8215519" cy="992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b="1" i="0" smtClean="0">
                                              <a:latin typeface="Cambria Math" panose="02040503050406030204" pitchFamily="18" charset="0"/>
                                            </a:rPr>
                                            <m:t>𝐕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nl-BE" b="0" i="0" smtClean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𝐕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nl-BE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a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nl-BE" b="0"/>
              </a:p>
              <a:p>
                <a:endParaRPr lang="nl-BE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14C952-141A-ADAD-73C7-44DF207D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92" y="1682685"/>
                <a:ext cx="8215519" cy="992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424E00-F3E2-C5E0-3519-FEEA7FF38CD4}"/>
                  </a:ext>
                </a:extLst>
              </p:cNvPr>
              <p:cNvSpPr txBox="1"/>
              <p:nvPr/>
            </p:nvSpPr>
            <p:spPr>
              <a:xfrm>
                <a:off x="480767" y="2930201"/>
                <a:ext cx="7338804" cy="992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,||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,||</m:t>
                                  </m:r>
                                </m:sub>
                                <m:sup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1" i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nl-BE" b="0"/>
              </a:p>
              <a:p>
                <a:endParaRPr lang="nl-BE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424E00-F3E2-C5E0-3519-FEEA7FF38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7" y="2930201"/>
                <a:ext cx="7338804" cy="9929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AB254-EB41-ADDA-557E-4CFE6891B875}"/>
                  </a:ext>
                </a:extLst>
              </p:cNvPr>
              <p:cNvSpPr txBox="1"/>
              <p:nvPr/>
            </p:nvSpPr>
            <p:spPr>
              <a:xfrm>
                <a:off x="5043340" y="2395896"/>
                <a:ext cx="7148660" cy="47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1" i="0" smtClean="0">
                                        <a:latin typeface="Cambria Math" panose="02040503050406030204" pitchFamily="18" charset="0"/>
                                      </a:rPr>
                                      <m:t>𝐕</m:t>
                                    </m:r>
                                  </m:e>
                                  <m:sub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,|| 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nl-BE"/>
                  <a:t>: effect of this assumption not yet investigated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AB254-EB41-ADDA-557E-4CFE6891B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340" y="2395896"/>
                <a:ext cx="7148660" cy="478593"/>
              </a:xfrm>
              <a:prstGeom prst="rect">
                <a:avLst/>
              </a:prstGeom>
              <a:blipFill>
                <a:blip r:embed="rId5"/>
                <a:stretch>
                  <a:fillRect l="-682" b="-113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544F93F4-1B97-C389-C10C-C75D2F467516}"/>
              </a:ext>
            </a:extLst>
          </p:cNvPr>
          <p:cNvSpPr/>
          <p:nvPr/>
        </p:nvSpPr>
        <p:spPr>
          <a:xfrm>
            <a:off x="4259434" y="2418257"/>
            <a:ext cx="395926" cy="537519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20C31E-DE75-6875-922D-F0171DD22EB7}"/>
                  </a:ext>
                </a:extLst>
              </p:cNvPr>
              <p:cNvSpPr txBox="1"/>
              <p:nvPr/>
            </p:nvSpPr>
            <p:spPr>
              <a:xfrm>
                <a:off x="629419" y="4597648"/>
                <a:ext cx="1386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20C31E-DE75-6875-922D-F0171DD22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9" y="4597648"/>
                <a:ext cx="1386726" cy="276999"/>
              </a:xfrm>
              <a:prstGeom prst="rect">
                <a:avLst/>
              </a:prstGeom>
              <a:blipFill>
                <a:blip r:embed="rId6"/>
                <a:stretch>
                  <a:fillRect l="-2193" b="-2608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312B09-819C-A5A9-BA49-FE8DEDE56492}"/>
                  </a:ext>
                </a:extLst>
              </p:cNvPr>
              <p:cNvSpPr txBox="1"/>
              <p:nvPr/>
            </p:nvSpPr>
            <p:spPr>
              <a:xfrm>
                <a:off x="2888385" y="4441704"/>
                <a:ext cx="2742097" cy="594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CX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312B09-819C-A5A9-BA49-FE8DEDE5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385" y="4441704"/>
                <a:ext cx="2742097" cy="5940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4F31CA-D5A5-9FA3-67FD-4A46A3FA579F}"/>
                  </a:ext>
                </a:extLst>
              </p:cNvPr>
              <p:cNvSpPr txBox="1"/>
              <p:nvPr/>
            </p:nvSpPr>
            <p:spPr>
              <a:xfrm>
                <a:off x="629419" y="5234616"/>
                <a:ext cx="805618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CX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,||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BE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CX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)(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,||</m:t>
                          </m:r>
                        </m:sub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4F31CA-D5A5-9FA3-67FD-4A46A3FA5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9" y="5234616"/>
                <a:ext cx="8056180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D4D78A8-1647-3C0F-EB75-D09B5623571C}"/>
              </a:ext>
            </a:extLst>
          </p:cNvPr>
          <p:cNvSpPr txBox="1"/>
          <p:nvPr/>
        </p:nvSpPr>
        <p:spPr>
          <a:xfrm>
            <a:off x="5129284" y="3727014"/>
            <a:ext cx="623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bg1">
                    <a:lumMod val="50000"/>
                  </a:schemeClr>
                </a:solidFill>
              </a:rPr>
              <a:t>See Chapter 3 PhD N. Horsten or </a:t>
            </a:r>
            <a:br>
              <a:rPr lang="nl-BE">
                <a:solidFill>
                  <a:schemeClr val="bg1">
                    <a:lumMod val="50000"/>
                  </a:schemeClr>
                </a:solidFill>
              </a:rPr>
            </a:br>
            <a:r>
              <a:rPr lang="nl-BE">
                <a:solidFill>
                  <a:schemeClr val="bg1">
                    <a:lumMod val="50000"/>
                  </a:schemeClr>
                </a:solidFill>
              </a:rPr>
              <a:t>Appendix B PhD W. Van Uytven which terms are kept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E339EE1-B267-96EA-0A85-AB722974D6AE}"/>
              </a:ext>
            </a:extLst>
          </p:cNvPr>
          <p:cNvCxnSpPr>
            <a:cxnSpLocks/>
          </p:cNvCxnSpPr>
          <p:nvPr/>
        </p:nvCxnSpPr>
        <p:spPr>
          <a:xfrm flipV="1">
            <a:off x="6096000" y="3487893"/>
            <a:ext cx="0" cy="27879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89A57A-4534-7561-C28C-E62546BA5F05}"/>
              </a:ext>
            </a:extLst>
          </p:cNvPr>
          <p:cNvCxnSpPr>
            <a:cxnSpLocks/>
          </p:cNvCxnSpPr>
          <p:nvPr/>
        </p:nvCxnSpPr>
        <p:spPr>
          <a:xfrm flipV="1">
            <a:off x="5737792" y="3479480"/>
            <a:ext cx="6158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5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 animBg="1"/>
      <p:bldP spid="14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1.6|0.8|8.1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1_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b7e306c-89b9-4506-ae2b-719c3661f9b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DA0F3916E074EBD55F0BB14078294" ma:contentTypeVersion="15" ma:contentTypeDescription="Create a new document." ma:contentTypeScope="" ma:versionID="1f280deba57d60570f4b852ed1a2ce8c">
  <xsd:schema xmlns:xsd="http://www.w3.org/2001/XMLSchema" xmlns:xs="http://www.w3.org/2001/XMLSchema" xmlns:p="http://schemas.microsoft.com/office/2006/metadata/properties" xmlns:ns3="3b7e306c-89b9-4506-ae2b-719c3661f9b6" xmlns:ns4="c13ace33-c334-411f-882f-0392191ebf05" targetNamespace="http://schemas.microsoft.com/office/2006/metadata/properties" ma:root="true" ma:fieldsID="d7fd19b2f3bd794162e73527d744ffc3" ns3:_="" ns4:_="">
    <xsd:import namespace="3b7e306c-89b9-4506-ae2b-719c3661f9b6"/>
    <xsd:import namespace="c13ace33-c334-411f-882f-0392191ebf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e306c-89b9-4506-ae2b-719c3661f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ce33-c334-411f-882f-0392191ebf0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A13E6B-94D2-4D03-9E1F-C071F3021037}">
  <ds:schemaRefs>
    <ds:schemaRef ds:uri="3b7e306c-89b9-4506-ae2b-719c3661f9b6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13ace33-c334-411f-882f-0392191ebf0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837C7F-E159-4C72-A3CF-631E32E6E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7e306c-89b9-4506-ae2b-719c3661f9b6"/>
    <ds:schemaRef ds:uri="c13ace33-c334-411f-882f-0392191eb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DC96CF-0936-47D0-9AAE-5714DD2D7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1926</Words>
  <Application>Microsoft Office PowerPoint</Application>
  <PresentationFormat>Widescreen</PresentationFormat>
  <Paragraphs>320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KU Leuven</vt:lpstr>
      <vt:lpstr>KU Leuven Sedes</vt:lpstr>
      <vt:lpstr>1_KU Leuven</vt:lpstr>
      <vt:lpstr>Advanced fluid atom models for plasma boundary simulations</vt:lpstr>
      <vt:lpstr>Scope of current development work </vt:lpstr>
      <vt:lpstr>References</vt:lpstr>
      <vt:lpstr>Transport model</vt:lpstr>
      <vt:lpstr>Transport model for the atoms</vt:lpstr>
      <vt:lpstr>Transport model for the atoms</vt:lpstr>
      <vt:lpstr>Transport model for the atoms</vt:lpstr>
      <vt:lpstr>Transport model for the atoms</vt:lpstr>
      <vt:lpstr>Transport model for the atoms</vt:lpstr>
      <vt:lpstr>Transport model for the atoms</vt:lpstr>
      <vt:lpstr>Ion-neutral current</vt:lpstr>
      <vt:lpstr>Flux limiters</vt:lpstr>
      <vt:lpstr>Flux limiters</vt:lpstr>
      <vt:lpstr>Boundary conditions</vt:lpstr>
      <vt:lpstr>Neutral boundary conditions</vt:lpstr>
      <vt:lpstr>EIRENE sheath model</vt:lpstr>
      <vt:lpstr>EIRENE kinetic BCs: TRIM</vt:lpstr>
      <vt:lpstr>Advanced fluid neutral boundary conditions</vt:lpstr>
      <vt:lpstr>Incident atom distributions</vt:lpstr>
      <vt:lpstr>Incident atom distributions</vt:lpstr>
      <vt:lpstr>Net fluid boundary fluxes</vt:lpstr>
      <vt:lpstr>Advanced fluid neutral boundary conditions</vt:lpstr>
      <vt:lpstr>Practical implementation</vt:lpstr>
      <vt:lpstr>Practical implementation</vt:lpstr>
      <vt:lpstr>Results</vt:lpstr>
      <vt:lpstr>Simplified ITER case</vt:lpstr>
      <vt:lpstr>ITER case with beryllium targets</vt:lpstr>
      <vt:lpstr>ITER case with tungsten targets</vt:lpstr>
      <vt:lpstr>Density scan: Be-Be</vt:lpstr>
      <vt:lpstr>Density scan: W-Be</vt:lpstr>
      <vt:lpstr>PowerPoint Presentation</vt:lpstr>
      <vt:lpstr>Neutral velocities C-mod case</vt:lpstr>
      <vt:lpstr>Conclusions</vt:lpstr>
      <vt:lpstr>Future work</vt:lpstr>
      <vt:lpstr>References</vt:lpstr>
      <vt:lpstr>Back-up slides</vt:lpstr>
      <vt:lpstr>Effect of drifts on kinetic neutral solution</vt:lpstr>
      <vt:lpstr>i-n current in C-mod case</vt:lpstr>
      <vt:lpstr>Coupled solution</vt:lpstr>
      <vt:lpstr>Alcator C-mod case with drifts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2024-03-06T15:35:11Z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0x010100161DA0F3916E074EBD55F0BB14078294</vt:lpwstr>
  </property>
</Properties>
</file>