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330" r:id="rId4"/>
    <p:sldId id="331" r:id="rId5"/>
    <p:sldId id="332" r:id="rId6"/>
    <p:sldId id="333" r:id="rId7"/>
    <p:sldId id="328" r:id="rId8"/>
    <p:sldId id="334" r:id="rId9"/>
    <p:sldId id="338" r:id="rId10"/>
    <p:sldId id="335" r:id="rId11"/>
    <p:sldId id="324" r:id="rId12"/>
    <p:sldId id="336" r:id="rId13"/>
    <p:sldId id="337" r:id="rId14"/>
    <p:sldId id="294" r:id="rId15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IN Patrick 207314" initials="TP2" lastIdx="1" clrIdx="0">
    <p:extLst>
      <p:ext uri="{19B8F6BF-5375-455C-9EA6-DF929625EA0E}">
        <p15:presenceInfo xmlns:p15="http://schemas.microsoft.com/office/powerpoint/2012/main" userId="S-1-5-21-1801674531-299502267-839522115-165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60019"/>
    <a:srgbClr val="0000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3979" autoAdjust="0"/>
  </p:normalViewPr>
  <p:slideViewPr>
    <p:cSldViewPr showGuides="1">
      <p:cViewPr>
        <p:scale>
          <a:sx n="66" d="100"/>
          <a:sy n="66" d="100"/>
        </p:scale>
        <p:origin x="1896" y="14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10/07/2024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29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79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72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65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5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6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45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18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94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9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06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72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39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uro-fusion.org/webapps/pinboard/EFDA-JET/conference/index.html#Document378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ers.euro-fusion.org/webapps/pinboard/EFDA-JET/conference/index.html#Document36554" TargetMode="External"/><Relationship Id="rId4" Type="http://schemas.openxmlformats.org/officeDocument/2006/relationships/hyperlink" Target="http://users.euro-fusion.org/webapps/pinboard/EFDA-JET/conference/index.html#Document380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uro-fusion.org/webapps/pinboard/EFDA-JET/conference/index.html#Document3780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euro-fusion.org/webapps/pinboard/EFDA-JET/conference/index.html#Document3813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euro-fusion.org/event/294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TSVV3 – Regular advancement meeting</a:t>
            </a:r>
            <a:br>
              <a:rPr lang="en-GB" dirty="0" smtClean="0"/>
            </a:br>
            <a:r>
              <a:rPr lang="en-GB" sz="2800" b="0" dirty="0" smtClean="0"/>
              <a:t>10/07/2024 </a:t>
            </a:r>
            <a:r>
              <a:rPr lang="en-GB" sz="2800" b="0" dirty="0" smtClean="0"/>
              <a:t>– </a:t>
            </a:r>
            <a:r>
              <a:rPr lang="en-GB" sz="2800" b="0" dirty="0" smtClean="0"/>
              <a:t>TCVX23 experiments + code </a:t>
            </a:r>
            <a:r>
              <a:rPr lang="en-GB" sz="2800" b="0" dirty="0" err="1" smtClean="0"/>
              <a:t>IMASification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i="1" dirty="0" smtClean="0"/>
              <a:t>Project </a:t>
            </a:r>
            <a:r>
              <a:rPr lang="en-GB" sz="2800" b="0" i="1" dirty="0" smtClean="0"/>
              <a:t>news</a:t>
            </a:r>
            <a:endParaRPr lang="en-GB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P. Tamain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E-TASC General meeting</a:t>
            </a:r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03489" y="771550"/>
            <a:ext cx="8568952" cy="3600400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“</a:t>
            </a:r>
            <a:r>
              <a:rPr lang="en-US" b="1" dirty="0">
                <a:solidFill>
                  <a:srgbClr val="FF0000"/>
                </a:solidFill>
              </a:rPr>
              <a:t>E-TASC General </a:t>
            </a:r>
            <a:r>
              <a:rPr lang="en-US" b="1" dirty="0" smtClean="0">
                <a:solidFill>
                  <a:srgbClr val="FF0000"/>
                </a:solidFill>
              </a:rPr>
              <a:t>Meeting</a:t>
            </a:r>
            <a:r>
              <a:rPr lang="en-US" dirty="0" smtClean="0"/>
              <a:t>” organized in </a:t>
            </a:r>
            <a:r>
              <a:rPr lang="en-US" dirty="0" err="1" smtClean="0"/>
              <a:t>Garching</a:t>
            </a:r>
            <a:r>
              <a:rPr lang="en-US" dirty="0" smtClean="0"/>
              <a:t> November 11-15</a:t>
            </a: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sz="105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Agenda and objectives of meeting still not fully clear</a:t>
            </a:r>
            <a:endParaRPr lang="en-US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Travel money available for PI + (1-2) other contributors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Depending on objectives of meeting, might be good to have some of you join the discussions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0" y="1360225"/>
            <a:ext cx="7714415" cy="881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Latest </a:t>
            </a:r>
            <a:r>
              <a:rPr lang="en-US" dirty="0" smtClean="0"/>
              <a:t>publications (1)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ACH </a:t>
            </a:r>
            <a:r>
              <a:rPr lang="en-US" dirty="0" err="1" smtClean="0"/>
              <a:t>workplan</a:t>
            </a:r>
            <a:r>
              <a:rPr lang="en-US" dirty="0" smtClean="0"/>
              <a:t> | 20/09/2023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98950" y="599806"/>
            <a:ext cx="8512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57780"/>
              </p:ext>
            </p:extLst>
          </p:nvPr>
        </p:nvGraphicFramePr>
        <p:xfrm>
          <a:off x="394002" y="669639"/>
          <a:ext cx="8138438" cy="3657084"/>
        </p:xfrm>
        <a:graphic>
          <a:graphicData uri="http://schemas.openxmlformats.org/drawingml/2006/table">
            <a:tbl>
              <a:tblPr/>
              <a:tblGrid>
                <a:gridCol w="8138438">
                  <a:extLst>
                    <a:ext uri="{9D8B030D-6E8A-4147-A177-3AD203B41FA5}">
                      <a16:colId xmlns:a16="http://schemas.microsoft.com/office/drawing/2014/main" val="154887986"/>
                    </a:ext>
                  </a:extLst>
                </a:gridCol>
              </a:tblGrid>
              <a:tr h="14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TCV experiments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validations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766" marR="49766" marT="12442" marB="124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75921"/>
                  </a:ext>
                </a:extLst>
              </a:tr>
              <a:tr h="96251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D. Mancini et al : 7th May 2024 | DocumentID : 37825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8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: The role of toroidal field direction in simulations of tokamak plasma in detached conditions</a:t>
                      </a:r>
                      <a:endParaRPr lang="en-US" sz="14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4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0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6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70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H Bufferand et al : 14th June 2024 | DocumentID : 38090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88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: Global 3D full-scale turbulence simulations of TCV-X21 experiments</a:t>
                      </a:r>
                      <a:endParaRPr lang="en-US" sz="14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10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2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V. </a:t>
                      </a:r>
                      <a:r>
                        <a:rPr lang="it-IT" sz="1400" b="1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Quadri</a:t>
                      </a:r>
                      <a:r>
                        <a:rPr lang="it-IT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et al : 7th December 2023 | DocumentID : 36554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35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: Edge plasma turbulence simulations in detached regimes with the SOLEDGE3X code</a:t>
                      </a:r>
                      <a:endParaRPr lang="en-US" sz="14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5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5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Latest </a:t>
            </a:r>
            <a:r>
              <a:rPr lang="en-US" dirty="0" smtClean="0"/>
              <a:t>publications (2)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ACH </a:t>
            </a:r>
            <a:r>
              <a:rPr lang="en-US" dirty="0" err="1" smtClean="0"/>
              <a:t>workplan</a:t>
            </a:r>
            <a:r>
              <a:rPr lang="en-US" dirty="0" smtClean="0"/>
              <a:t> | 20/09/2023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98950" y="599806"/>
            <a:ext cx="8512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70914"/>
              </p:ext>
            </p:extLst>
          </p:nvPr>
        </p:nvGraphicFramePr>
        <p:xfrm>
          <a:off x="394002" y="669639"/>
          <a:ext cx="8138438" cy="3087092"/>
        </p:xfrm>
        <a:graphic>
          <a:graphicData uri="http://schemas.openxmlformats.org/drawingml/2006/table">
            <a:tbl>
              <a:tblPr/>
              <a:tblGrid>
                <a:gridCol w="8138438">
                  <a:extLst>
                    <a:ext uri="{9D8B030D-6E8A-4147-A177-3AD203B41FA5}">
                      <a16:colId xmlns:a16="http://schemas.microsoft.com/office/drawing/2014/main" val="154887986"/>
                    </a:ext>
                  </a:extLst>
                </a:gridCol>
              </a:tblGrid>
              <a:tr h="14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Linear systems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766" marR="49766" marT="12442" marB="124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69487"/>
                  </a:ext>
                </a:extLst>
              </a:tr>
              <a:tr h="144011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M. Guido et al : 3rd May 2024 | DocumentID : 37808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51085"/>
                  </a:ext>
                </a:extLst>
              </a:tr>
              <a:tr h="144011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: Subspace Acceleration for a Sequence of Linear Systems and Application to Plasma Simulation</a:t>
                      </a:r>
                      <a:endParaRPr lang="en-US" sz="14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06570"/>
                  </a:ext>
                </a:extLst>
              </a:tr>
              <a:tr h="14401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 : SIAM Conference on Applied Linear Algebra (LA24), Paris, 13th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2711"/>
                  </a:ext>
                </a:extLst>
              </a:tr>
              <a:tr h="14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766" marR="49766" marT="12442" marB="124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55451"/>
                  </a:ext>
                </a:extLst>
              </a:tr>
              <a:tr h="14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field simulations up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the first wall in reactor relevant conditions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766" marR="49766" marT="12442" marB="124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75921"/>
                  </a:ext>
                </a:extLst>
              </a:tr>
              <a:tr h="96251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S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Sureshkumar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et al : 20th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June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2024 |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DocumentID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: 38137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8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: First SOLEDGE3X-EIRENE simulations of the ITER Neon seeded burning plasma boundary up to the first wall</a:t>
                      </a:r>
                      <a:endParaRPr lang="en-US" sz="14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4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4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4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0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6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7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Summer break</a:t>
            </a:r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03489" y="771550"/>
            <a:ext cx="8568952" cy="3600400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Cancelling next 2 regular meetings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Next one possibly on August 21</a:t>
            </a:r>
            <a:r>
              <a:rPr lang="en-US" baseline="30000" dirty="0" smtClean="0"/>
              <a:t>st</a:t>
            </a:r>
            <a:r>
              <a:rPr lang="en-US" dirty="0" smtClean="0"/>
              <a:t>… if voluntary contributions (contact me!)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Today’s meeting agenda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9542"/>
            <a:ext cx="7869930" cy="37266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2000" y="4157667"/>
            <a:ext cx="44644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Upload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presentations</a:t>
            </a:r>
            <a:r>
              <a:rPr lang="fr-FR" dirty="0"/>
              <a:t> on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indico.euro-fusion.org/event/2947/</a:t>
            </a:r>
            <a:r>
              <a:rPr lang="fr-FR" dirty="0" smtClean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send</a:t>
            </a:r>
            <a:r>
              <a:rPr lang="fr-FR" dirty="0" smtClean="0"/>
              <a:t> to me </a:t>
            </a:r>
            <a:r>
              <a:rPr lang="fr-FR" dirty="0" err="1" smtClean="0"/>
              <a:t>please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Today’s meeting agenda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9542"/>
            <a:ext cx="7869930" cy="37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Marconi report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627534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dirty="0" smtClean="0"/>
              <a:t>Still expecting report contributions fo</a:t>
            </a:r>
            <a:r>
              <a:rPr lang="en-GB" dirty="0" smtClean="0"/>
              <a:t>r GBS, GRILLIX and SOLEDGE3X (expected Monday last week)</a:t>
            </a:r>
            <a:endParaRPr lang="en-GB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GB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dirty="0" smtClean="0"/>
              <a:t>Please provide them asap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pay attention to distinguishing FUA37_TSVV3 (conventional) and FUAL7_TSVV3 (GPU)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51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Delay of Marconi’s replacement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627534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Replacement of Marconi not before October</a:t>
            </a: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From July 31st, </a:t>
            </a:r>
            <a:r>
              <a:rPr lang="en-US" dirty="0"/>
              <a:t>the current machine will be extended but only at half of its capacity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Overall </a:t>
            </a:r>
            <a:r>
              <a:rPr lang="en-US" dirty="0"/>
              <a:t>this will result in a drastic reduction of our </a:t>
            </a:r>
            <a:r>
              <a:rPr lang="en-US" dirty="0" err="1"/>
              <a:t>cpu</a:t>
            </a:r>
            <a:r>
              <a:rPr lang="en-US" dirty="0"/>
              <a:t> time budget (Marconi less powerful than new machine + only ½ of the machine left</a:t>
            </a:r>
            <a:r>
              <a:rPr lang="en-US" dirty="0" smtClean="0"/>
              <a:t>)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No official numbers available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Future EUROfusion HPC - CPU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2064"/>
            <a:ext cx="7308304" cy="41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Future EUROfusion HPC - GPU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4476"/>
            <a:ext cx="7812360" cy="43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MARCONI usage update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9" y="1202408"/>
            <a:ext cx="4271790" cy="33208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9607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FUA38_TSVV3 (CPU)</a:t>
            </a:r>
            <a:endParaRPr lang="fr-FR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659" y="1203598"/>
            <a:ext cx="4360246" cy="33346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68144" y="97688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FUAL8_TSVV3 (GPU)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82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ACH </a:t>
            </a:r>
            <a:r>
              <a:rPr lang="en-US" dirty="0" smtClean="0"/>
              <a:t>support request</a:t>
            </a:r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03489" y="771550"/>
            <a:ext cx="8568952" cy="3312368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Campaign for application for </a:t>
            </a:r>
            <a:r>
              <a:rPr lang="en-US" b="1" dirty="0" smtClean="0">
                <a:solidFill>
                  <a:srgbClr val="FF0000"/>
                </a:solidFill>
              </a:rPr>
              <a:t>ACH support in 2025 </a:t>
            </a:r>
            <a:r>
              <a:rPr lang="en-US" dirty="0" smtClean="0"/>
              <a:t>open until </a:t>
            </a:r>
            <a:r>
              <a:rPr lang="en-US" b="1" dirty="0" smtClean="0">
                <a:solidFill>
                  <a:srgbClr val="FF0000"/>
                </a:solidFill>
              </a:rPr>
              <a:t>October 4th</a:t>
            </a:r>
            <a:endParaRPr lang="en-US" b="1" dirty="0">
              <a:solidFill>
                <a:srgbClr val="FF0000"/>
              </a:solidFill>
            </a:endParaRP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sz="105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Requests sent individually to code contact person, but I would like to synch things from the TSVV3 point of view to ensure reasonable balance and alignment with the project</a:t>
            </a:r>
            <a:endParaRPr lang="en-US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Prepare requests for September 16</a:t>
            </a:r>
            <a:r>
              <a:rPr lang="en-US" baseline="30000" dirty="0" smtClean="0"/>
              <a:t>th</a:t>
            </a:r>
            <a:r>
              <a:rPr lang="en-US" dirty="0" smtClean="0"/>
              <a:t> in sight of </a:t>
            </a:r>
            <a:r>
              <a:rPr lang="en-US" b="1" dirty="0" smtClean="0">
                <a:solidFill>
                  <a:srgbClr val="FF0000"/>
                </a:solidFill>
              </a:rPr>
              <a:t>dedicated discussion at meeting on September 19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TCVX23 experiments &amp; </a:t>
            </a:r>
            <a:r>
              <a:rPr lang="en-US" dirty="0" err="1" smtClean="0"/>
              <a:t>IMASification</a:t>
            </a:r>
            <a:r>
              <a:rPr lang="en-US" dirty="0" smtClean="0"/>
              <a:t> | 10/07/2024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Training for WPTE modelers</a:t>
            </a:r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03489" y="771550"/>
            <a:ext cx="8568952" cy="3600400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Will of WPTE TFL to extend the user base of TSVV codes for WPTE applications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Practical path no defined yet, but TFLs investigating the idea of organization training sessions if interest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 (1)</Template>
  <TotalTime>10421</TotalTime>
  <Words>831</Words>
  <Application>Microsoft Office PowerPoint</Application>
  <PresentationFormat>Affichage à l'écran (16:9)</PresentationFormat>
  <Paragraphs>94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Thème Office</vt:lpstr>
      <vt:lpstr>TSVV3 – Regular advancement meeting 10/07/2024 – TCVX23 experiments + code IMASification Project news</vt:lpstr>
      <vt:lpstr>Today’s meeting agenda</vt:lpstr>
      <vt:lpstr>Marconi report</vt:lpstr>
      <vt:lpstr>Delay of Marconi’s replacement</vt:lpstr>
      <vt:lpstr>Future EUROfusion HPC - CPU</vt:lpstr>
      <vt:lpstr>Future EUROfusion HPC - GPU</vt:lpstr>
      <vt:lpstr>MARCONI usage update</vt:lpstr>
      <vt:lpstr>ACH support request</vt:lpstr>
      <vt:lpstr>Training for WPTE modelers</vt:lpstr>
      <vt:lpstr>E-TASC General meeting</vt:lpstr>
      <vt:lpstr>Latest publications (1)</vt:lpstr>
      <vt:lpstr>Latest publications (2)</vt:lpstr>
      <vt:lpstr>Summer break</vt:lpstr>
      <vt:lpstr>Today’s meeting agenda</vt:lpstr>
    </vt:vector>
  </TitlesOfParts>
  <Company>CEA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TAMAIN Patrick</dc:creator>
  <cp:lastModifiedBy>TAMAIN Patrick 207314</cp:lastModifiedBy>
  <cp:revision>361</cp:revision>
  <cp:lastPrinted>2014-10-16T14:51:28Z</cp:lastPrinted>
  <dcterms:created xsi:type="dcterms:W3CDTF">2021-03-22T08:41:36Z</dcterms:created>
  <dcterms:modified xsi:type="dcterms:W3CDTF">2024-07-10T11:58:51Z</dcterms:modified>
</cp:coreProperties>
</file>