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68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114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672B-AE15-4BFA-BC9B-407902C91681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2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260D-748C-4431-82CE-75A5077F90AE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9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4710-844E-4FEC-B5EB-B02D13F18AD1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30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BB4-7DAA-4022-B264-695456F10D10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70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BF5C-D0BE-4E47-B103-98E9227380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82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B756-2B5B-487A-ACB9-0F554D751CC0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02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76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909B-CCCB-469F-BFD2-91F4DB1290F8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4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42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BB5-E16C-4C84-99C4-D88190D0A12A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5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7BDF-910A-450F-863D-81227D0FAE88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0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C788-D93D-438B-A7F9-773352336C8B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7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7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67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0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8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01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68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5DD0E-04B1-4AF5-9D94-CCFB80D7B838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BAACC-6F5F-48EE-9768-AB1734C3C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09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2356"/>
            <a:ext cx="12192000" cy="6864880"/>
            <a:chOff x="0" y="2356"/>
            <a:chExt cx="12192000" cy="6864880"/>
          </a:xfrm>
        </p:grpSpPr>
        <p:sp>
          <p:nvSpPr>
            <p:cNvPr id="8" name="Rectangle 7"/>
            <p:cNvSpPr/>
            <p:nvPr userDrawn="1"/>
          </p:nvSpPr>
          <p:spPr>
            <a:xfrm>
              <a:off x="6006408" y="6638636"/>
              <a:ext cx="6022618" cy="2286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799" y="138547"/>
              <a:ext cx="230400" cy="672868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1961600" y="129310"/>
              <a:ext cx="230400" cy="672869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0" y="2356"/>
              <a:ext cx="12192000" cy="230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62975" y="6638636"/>
              <a:ext cx="5843433" cy="2286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00" y="41373"/>
            <a:ext cx="2364044" cy="158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hr-HR" dirty="0" smtClean="0">
                <a:solidFill>
                  <a:prstClr val="white"/>
                </a:solidFill>
              </a:rPr>
              <a:t>Västerås, </a:t>
            </a:r>
            <a:r>
              <a:rPr lang="hr-HR" smtClean="0">
                <a:solidFill>
                  <a:prstClr val="white"/>
                </a:solidFill>
              </a:rPr>
              <a:t>Sweden    </a:t>
            </a:r>
            <a:fld id="{6A89517F-C9FD-48A2-B20F-9EF12DF32933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510" y="6647872"/>
            <a:ext cx="3573727" cy="21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8400" y="41373"/>
            <a:ext cx="2743200" cy="158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8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60143" y="1265184"/>
            <a:ext cx="8829857" cy="298543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hr-HR" altLang="sr-Latn-RS" sz="2800" kern="0" dirty="0" smtClean="0">
                <a:solidFill>
                  <a:srgbClr val="FF0000"/>
                </a:solidFill>
                <a:latin typeface="Tahoma"/>
              </a:rPr>
              <a:t>Part </a:t>
            </a:r>
            <a:r>
              <a:rPr lang="hr-HR" altLang="sr-Latn-RS" sz="2800" kern="0" dirty="0">
                <a:solidFill>
                  <a:srgbClr val="FF0000"/>
                </a:solidFill>
                <a:latin typeface="Tahoma"/>
              </a:rPr>
              <a:t>V</a:t>
            </a:r>
            <a:r>
              <a:rPr lang="hr-HR" altLang="sr-Latn-RS" sz="2800" kern="0" dirty="0" smtClean="0">
                <a:solidFill>
                  <a:srgbClr val="FF0000"/>
                </a:solidFill>
                <a:latin typeface="Tahoma"/>
              </a:rPr>
              <a:t>:</a:t>
            </a:r>
            <a:endParaRPr lang="hr-HR" altLang="sr-Latn-RS" sz="2800" kern="0" dirty="0" smtClean="0">
              <a:solidFill>
                <a:srgbClr val="002060"/>
              </a:solidFill>
              <a:latin typeface="Tahoma"/>
            </a:endParaRPr>
          </a:p>
          <a:p>
            <a:pPr algn="ctr"/>
            <a:endParaRPr lang="hr-HR" altLang="sr-Latn-RS" sz="2800" kern="0" dirty="0">
              <a:solidFill>
                <a:srgbClr val="002060"/>
              </a:solidFill>
              <a:latin typeface="Tahoma"/>
            </a:endParaRPr>
          </a:p>
          <a:p>
            <a:pPr algn="ctr"/>
            <a:r>
              <a:rPr lang="hr-HR" altLang="sr-Latn-RS" sz="2800" kern="0" dirty="0" smtClean="0">
                <a:solidFill>
                  <a:srgbClr val="002060"/>
                </a:solidFill>
                <a:latin typeface="Tahoma"/>
              </a:rPr>
              <a:t>Transport equations – space domain discretization</a:t>
            </a:r>
          </a:p>
          <a:p>
            <a:pPr algn="ctr"/>
            <a:r>
              <a:rPr lang="hr-HR" altLang="sr-Latn-RS" sz="2800" kern="0" dirty="0" smtClean="0">
                <a:solidFill>
                  <a:srgbClr val="002060"/>
                </a:solidFill>
                <a:latin typeface="Tahoma"/>
              </a:rPr>
              <a:t>Finite Element Method</a:t>
            </a:r>
          </a:p>
          <a:p>
            <a:pPr algn="ctr"/>
            <a:r>
              <a:rPr lang="hr-HR" altLang="sr-Latn-RS" sz="2800" kern="0" dirty="0" smtClean="0">
                <a:solidFill>
                  <a:srgbClr val="FF0000"/>
                </a:solidFill>
                <a:latin typeface="Tahoma"/>
              </a:rPr>
              <a:t>An alternative weak formulation</a:t>
            </a:r>
            <a:endParaRPr lang="en-US" altLang="sr-Latn-RS" sz="2800" kern="0" dirty="0" smtClean="0">
              <a:solidFill>
                <a:srgbClr val="FF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481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the generalized form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4" y="2327045"/>
            <a:ext cx="8894545" cy="710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4" y="4026951"/>
            <a:ext cx="8894545" cy="7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5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98066" y="2308516"/>
            <a:ext cx="8894546" cy="1226768"/>
            <a:chOff x="1648725" y="1510675"/>
            <a:chExt cx="8894546" cy="122676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48725" y="2344816"/>
              <a:ext cx="8894545" cy="39262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48726" y="1510675"/>
              <a:ext cx="8894545" cy="834141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-954065" y="4582162"/>
            <a:ext cx="14100128" cy="1815709"/>
            <a:chOff x="-903405" y="3175393"/>
            <a:chExt cx="14100128" cy="1815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903405" y="3175394"/>
              <a:ext cx="8894545" cy="94872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2178" y="3175393"/>
              <a:ext cx="8894545" cy="94872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48726" y="4042381"/>
              <a:ext cx="8894545" cy="948721"/>
            </a:xfrm>
            <a:prstGeom prst="rect">
              <a:avLst/>
            </a:prstGeom>
          </p:spPr>
        </p:pic>
      </p:grpSp>
      <p:sp>
        <p:nvSpPr>
          <p:cNvPr id="13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093" y="2107444"/>
            <a:ext cx="10776491" cy="1640714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7092" y="4402271"/>
            <a:ext cx="10776492" cy="1995600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51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925929" y="2879972"/>
            <a:ext cx="14100128" cy="1815709"/>
            <a:chOff x="-903405" y="3175393"/>
            <a:chExt cx="14100128" cy="1815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903405" y="3175394"/>
              <a:ext cx="8894545" cy="94872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2178" y="3175393"/>
              <a:ext cx="8894545" cy="94872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48726" y="4042381"/>
              <a:ext cx="8894545" cy="948721"/>
            </a:xfrm>
            <a:prstGeom prst="rect">
              <a:avLst/>
            </a:prstGeom>
          </p:spPr>
        </p:pic>
      </p:grpSp>
      <p:sp>
        <p:nvSpPr>
          <p:cNvPr id="13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02326" y="2518117"/>
            <a:ext cx="5120640" cy="1561514"/>
          </a:xfrm>
          <a:prstGeom prst="ellipse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8008" y="2145047"/>
            <a:ext cx="1864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FF3300"/>
                </a:solidFill>
              </a:rPr>
              <a:t>Partial integration</a:t>
            </a:r>
            <a:endParaRPr lang="en-GB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9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95453" y="2026841"/>
            <a:ext cx="8894547" cy="3675526"/>
            <a:chOff x="1695453" y="1153135"/>
            <a:chExt cx="8894547" cy="3675526"/>
          </a:xfrm>
        </p:grpSpPr>
        <p:grpSp>
          <p:nvGrpSpPr>
            <p:cNvPr id="7" name="Group 6"/>
            <p:cNvGrpSpPr/>
            <p:nvPr/>
          </p:nvGrpSpPr>
          <p:grpSpPr>
            <a:xfrm>
              <a:off x="1695454" y="1153135"/>
              <a:ext cx="8894546" cy="2722417"/>
              <a:chOff x="1648726" y="2954639"/>
              <a:chExt cx="8894546" cy="272241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48727" y="2954639"/>
                <a:ext cx="8894545" cy="948721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8726" y="3903360"/>
                <a:ext cx="8894545" cy="824975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8726" y="4728335"/>
                <a:ext cx="8894545" cy="948721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5453" y="3879940"/>
              <a:ext cx="8894545" cy="948721"/>
            </a:xfrm>
            <a:prstGeom prst="rect">
              <a:avLst/>
            </a:prstGeom>
          </p:spPr>
        </p:pic>
      </p:grpSp>
      <p:sp>
        <p:nvSpPr>
          <p:cNvPr id="13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7093" y="1951167"/>
            <a:ext cx="10776491" cy="3890075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6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352" y="1566834"/>
            <a:ext cx="9508902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Following the </a:t>
            </a:r>
            <a:r>
              <a:rPr lang="en-GB" sz="2000" dirty="0" err="1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Galerkin</a:t>
            </a:r>
            <a:r>
              <a:rPr lang="en-GB" sz="2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Bubnov</a:t>
            </a:r>
            <a:r>
              <a:rPr lang="en-GB" sz="2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procedure the test functions </a:t>
            </a:r>
            <a:r>
              <a:rPr lang="en-GB" sz="2000" dirty="0" err="1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Wj</a:t>
            </a:r>
            <a:r>
              <a:rPr lang="en-GB" sz="2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and the basis functions Ni are chosen to be equal for </a:t>
            </a:r>
            <a:r>
              <a:rPr lang="en-GB" sz="2000" dirty="0" err="1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=j.</a:t>
            </a:r>
            <a:endParaRPr lang="hr-HR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529" y="2532489"/>
            <a:ext cx="8894545" cy="4201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65194" y="5847008"/>
            <a:ext cx="3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>
                <a:solidFill>
                  <a:srgbClr val="E7E6E6">
                    <a:lumMod val="50000"/>
                  </a:srgbClr>
                </a:solidFill>
              </a:rPr>
              <a:t>(for now we drop the summation over i)</a:t>
            </a:r>
            <a:endParaRPr lang="en-GB" i="1" dirty="0">
              <a:solidFill>
                <a:srgbClr val="E7E6E6">
                  <a:lumMod val="50000"/>
                </a:srgb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-823254" y="3487001"/>
            <a:ext cx="13890493" cy="1891201"/>
            <a:chOff x="-823254" y="3487001"/>
            <a:chExt cx="13890493" cy="1891201"/>
          </a:xfrm>
        </p:grpSpPr>
        <p:grpSp>
          <p:nvGrpSpPr>
            <p:cNvPr id="17" name="Group 16"/>
            <p:cNvGrpSpPr/>
            <p:nvPr/>
          </p:nvGrpSpPr>
          <p:grpSpPr>
            <a:xfrm>
              <a:off x="-714071" y="3487001"/>
              <a:ext cx="13781310" cy="1891201"/>
              <a:chOff x="-714071" y="3487001"/>
              <a:chExt cx="13781310" cy="1891201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714071" y="3487001"/>
                <a:ext cx="8894545" cy="948721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72694" y="4429481"/>
                <a:ext cx="8894545" cy="948721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823254" y="4415833"/>
              <a:ext cx="8894545" cy="948721"/>
            </a:xfrm>
            <a:prstGeom prst="rect">
              <a:avLst/>
            </a:prstGeom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0041" y="3548187"/>
            <a:ext cx="8894545" cy="82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222" y="1951167"/>
            <a:ext cx="8894545" cy="366808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5194" y="5847008"/>
            <a:ext cx="3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>
                <a:solidFill>
                  <a:srgbClr val="E7E6E6">
                    <a:lumMod val="50000"/>
                  </a:srgbClr>
                </a:solidFill>
              </a:rPr>
              <a:t>(for now we drop the summation over i)</a:t>
            </a:r>
            <a:endParaRPr lang="en-GB" i="1" dirty="0">
              <a:solidFill>
                <a:srgbClr val="E7E6E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03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222" y="1951167"/>
            <a:ext cx="8894545" cy="366808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984136" y="813659"/>
            <a:ext cx="89281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</a:rPr>
              <a:t>Transport equations – space domain discretization </a:t>
            </a:r>
            <a:r>
              <a:rPr lang="hr-HR" altLang="sr-Latn-RS" sz="2800" kern="0" dirty="0" smtClean="0">
                <a:solidFill>
                  <a:srgbClr val="002060"/>
                </a:solidFill>
                <a:latin typeface="Calibri" panose="020F0502020204030204"/>
                <a:sym typeface="Wingdings" panose="05000000000000000000" pitchFamily="2" charset="2"/>
              </a:rPr>
              <a:t> FEM</a:t>
            </a:r>
            <a:endParaRPr lang="en-US" altLang="sr-Latn-RS" sz="2800" kern="0" dirty="0" smtClean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5194" y="5847008"/>
            <a:ext cx="3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i="1" dirty="0">
                <a:solidFill>
                  <a:srgbClr val="E7E6E6">
                    <a:lumMod val="50000"/>
                  </a:srgbClr>
                </a:solidFill>
              </a:rPr>
              <a:t>(for now we drop the summation over i)</a:t>
            </a:r>
            <a:endParaRPr lang="en-GB" i="1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68058" y="4401508"/>
            <a:ext cx="5120640" cy="1561514"/>
          </a:xfrm>
          <a:prstGeom prst="ellipse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8719" y="4997599"/>
            <a:ext cx="203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FF3300"/>
                </a:solidFill>
              </a:rPr>
              <a:t>Boundary condition</a:t>
            </a:r>
            <a:endParaRPr lang="en-GB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6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0BD7-BFA4-4964-8FB6-EB14F8E13112}" type="datetime1">
              <a:rPr lang="en-US" smtClean="0">
                <a:solidFill>
                  <a:prstClr val="white"/>
                </a:solidFill>
              </a:rPr>
              <a:pPr/>
              <a:t>4/22/2020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EC9A-41A6-4FA9-8E0E-3C9183DFAAE6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760143" y="1750949"/>
            <a:ext cx="8829857" cy="38472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hr-HR" altLang="sr-Latn-RS" sz="2800" kern="0" dirty="0" smtClean="0">
                <a:solidFill>
                  <a:srgbClr val="FF0000"/>
                </a:solidFill>
                <a:latin typeface="Tahoma"/>
              </a:rPr>
              <a:t>Part V.a.:</a:t>
            </a:r>
            <a:endParaRPr lang="hr-HR" altLang="sr-Latn-RS" sz="2800" kern="0" dirty="0" smtClean="0">
              <a:solidFill>
                <a:srgbClr val="002060"/>
              </a:solidFill>
              <a:latin typeface="Tahoma"/>
            </a:endParaRPr>
          </a:p>
          <a:p>
            <a:pPr algn="ctr"/>
            <a:endParaRPr lang="hr-HR" altLang="sr-Latn-RS" sz="2800" kern="0" dirty="0">
              <a:solidFill>
                <a:srgbClr val="002060"/>
              </a:solidFill>
              <a:latin typeface="Tahoma"/>
            </a:endParaRPr>
          </a:p>
          <a:p>
            <a:pPr algn="ctr"/>
            <a:r>
              <a:rPr lang="hr-HR" altLang="sr-Latn-RS" sz="2800" kern="0" dirty="0" smtClean="0">
                <a:solidFill>
                  <a:srgbClr val="002060"/>
                </a:solidFill>
                <a:latin typeface="Tahoma"/>
              </a:rPr>
              <a:t>Transport equations – space domain discretization</a:t>
            </a:r>
          </a:p>
          <a:p>
            <a:pPr algn="ctr"/>
            <a:r>
              <a:rPr lang="hr-HR" altLang="sr-Latn-RS" sz="2800" kern="0" dirty="0" smtClean="0">
                <a:solidFill>
                  <a:srgbClr val="002060"/>
                </a:solidFill>
                <a:latin typeface="Tahoma"/>
              </a:rPr>
              <a:t>Finite Element Method</a:t>
            </a:r>
          </a:p>
          <a:p>
            <a:pPr algn="ctr"/>
            <a:r>
              <a:rPr lang="hr-HR" altLang="sr-Latn-RS" sz="2800" kern="0" dirty="0" smtClean="0">
                <a:solidFill>
                  <a:srgbClr val="FF0000"/>
                </a:solidFill>
                <a:latin typeface="Tahoma"/>
              </a:rPr>
              <a:t>An alternative weak formulation</a:t>
            </a:r>
          </a:p>
          <a:p>
            <a:pPr algn="ctr"/>
            <a:r>
              <a:rPr lang="hr-HR" altLang="sr-Latn-RS" sz="2800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ahoma"/>
              </a:rPr>
              <a:t>Linear</a:t>
            </a:r>
            <a:r>
              <a:rPr lang="hr-HR" altLang="sr-Latn-RS" sz="2800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ahoma"/>
              </a:rPr>
              <a:t> </a:t>
            </a:r>
            <a:r>
              <a:rPr lang="hr-HR" altLang="sr-Latn-RS" sz="2800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ahoma"/>
              </a:rPr>
              <a:t>basis functions</a:t>
            </a:r>
          </a:p>
          <a:p>
            <a:pPr algn="ctr"/>
            <a:r>
              <a:rPr lang="hr-HR" altLang="sr-Latn-RS" sz="2800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ahoma"/>
              </a:rPr>
              <a:t>Including boundary condition</a:t>
            </a:r>
            <a:endParaRPr lang="en-US" altLang="sr-Latn-RS" sz="2800" i="1" kern="0" dirty="0" smtClean="0">
              <a:solidFill>
                <a:prstClr val="black">
                  <a:lumMod val="65000"/>
                  <a:lumOff val="35000"/>
                </a:prstClr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40715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ansusnja@fesb.hr</dc:creator>
  <cp:lastModifiedBy>ansusnja@fesb.hr</cp:lastModifiedBy>
  <cp:revision>1</cp:revision>
  <dcterms:created xsi:type="dcterms:W3CDTF">2020-04-22T06:45:26Z</dcterms:created>
  <dcterms:modified xsi:type="dcterms:W3CDTF">2020-04-22T06:45:41Z</dcterms:modified>
</cp:coreProperties>
</file>