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7" r:id="rId4"/>
    <p:sldId id="258" r:id="rId5"/>
    <p:sldId id="261" r:id="rId6"/>
    <p:sldId id="267" r:id="rId7"/>
    <p:sldId id="263" r:id="rId8"/>
    <p:sldId id="268" r:id="rId9"/>
    <p:sldId id="269" r:id="rId10"/>
    <p:sldId id="271" r:id="rId11"/>
    <p:sldId id="270" r:id="rId12"/>
    <p:sldId id="265" r:id="rId13"/>
    <p:sldId id="259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3" autoAdjust="0"/>
    <p:restoredTop sz="94660"/>
  </p:normalViewPr>
  <p:slideViewPr>
    <p:cSldViewPr snapToGrid="0">
      <p:cViewPr varScale="1">
        <p:scale>
          <a:sx n="41" d="100"/>
          <a:sy n="41" d="100"/>
        </p:scale>
        <p:origin x="101" y="9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255846-7E43-4833-8054-63AAD30B4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8E6F736-35DA-47E9-BD90-66EBFF4D2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B7C783-A92F-4700-B23C-35C72FCF6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5FDD5C-4299-4BE2-A9DB-A379B1A1F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3D6AAF5-5C70-48FE-979A-AB1AD766C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7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933A07-F3C0-4CDC-A0FD-42DCCCEED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F4B5A1E-1F55-4CA7-993F-04AC03084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64106B-AA82-4000-B9FC-0F6E55400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53ED827-2C8A-4E91-B45C-F462CF546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D8AFB2-3C89-43C9-92E2-4D56F6606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026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E9B161D-9643-4F7D-8082-CF2D4E6BD2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C356760-6AA5-4709-94FA-A84EA809F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870D2B-67BB-474C-8A22-454C7450B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7BF2BE-24F9-4B14-AD9E-6146E03E8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35EB57-EB69-407F-9973-8189A21C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001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6AF6D8-D097-4079-8865-F4C8DBAF0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B0A421-4D9C-4066-9FBA-31F1BEA58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78D57A-13B4-4EA9-BA4C-99C52902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3066ABC-F8EC-44BD-91B3-2C6B175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C02CA4-81D7-48EA-87B6-EF39A2FE2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809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500E6F-A7EC-4AFE-BB56-8EA6782A2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6FF258C-C3A1-45D7-99F2-C5EB89494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82A5F3-630B-466A-BBDB-C7180F2F6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533DD84-E266-4056-B4E0-A5DD6B94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A7311D-A46D-4C6B-8579-6B3CEC02C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911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AF5939-7ED7-43DE-8663-FFC2AD280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851814-5CCF-41FC-BBE8-C663B43C8D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33F89DF-45EA-485C-AAE3-61857F5E6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56CCE1E-6749-4D45-A839-1EC5F708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4E54F1C-BE70-47EF-A247-A2043690B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91527B-CC5C-4086-BCCD-C9EE425C8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185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F03F1C-4FD9-4D47-BE6C-70275050E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8C5C30-7F10-4820-A6B5-0601A8152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0D8E72D-9381-4E4C-8409-DB0804B0B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B8C4994-D891-49AB-AB70-61E03DF3FA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7E8D394-5214-49B4-848F-E198FF1C67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451C0CA-D2EC-4BF0-B7E8-5E93D156A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2EF253-6C5C-4753-8408-AD5270F8F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3563498-4698-432D-ADF4-C086F7FD0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399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609634-7203-4166-8263-24245273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164EEE2-C71E-4421-BAA8-0EE9617DA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030E21-5471-4D2A-A986-0F3C60745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94EACD-6E75-4938-98B2-733CF4AD5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144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0560911-89B3-4D37-A748-D14BC9013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0EBB66D-14E2-43C6-9053-63F3BC41A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46939-C2FD-42C7-B517-3DA17B9D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200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26A5D0-F255-4816-8C7A-88CF4244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DECD0F-8E7E-407B-880B-8328E53F0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F63D0CB-B751-48BA-912B-D3C9B3A2D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9CE0740-F6C4-4CB7-B5FD-BC3AE9221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B009399-21E8-4B11-8AFC-CFC8FCCF5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E9B593F-58DF-48F9-87F7-2EAF5AFE1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87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16A92E-4649-429A-820C-323346F0C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C5FC149-D38E-4BCA-A764-171F9F71C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63B6A86-D683-440A-9320-F2B3656E3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476F8F5-D671-43D7-B0A3-6A4BAB8F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D20D7DD-E537-46CF-98ED-29713DAC1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5077552-F7BD-4036-B544-D92D80A54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712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7087F32-835F-422A-B68C-BEAC7AADC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4E0F9B3-8F33-47BE-8A7E-9A13547A7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3580E1-2984-45FA-BA77-990B19734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61646-9060-43D5-8BD6-A420A5070956}" type="datetimeFigureOut">
              <a:rPr lang="sv-SE" smtClean="0"/>
              <a:t>2020-04-21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0B397D-DF1E-4A64-9889-B80AA714A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BBA096-6037-4CCF-998A-A78737CAD0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BBAF5-CF91-4F39-BAE7-EA695894157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217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24FFA-6EB6-4335-98F8-56AFACDB0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Transport </a:t>
            </a:r>
            <a:r>
              <a:rPr lang="sv-SE" dirty="0" err="1"/>
              <a:t>equations</a:t>
            </a:r>
            <a:r>
              <a:rPr lang="sv-SE" dirty="0"/>
              <a:t> and flux </a:t>
            </a:r>
            <a:r>
              <a:rPr lang="sv-SE" dirty="0" err="1"/>
              <a:t>descriptions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AE248C-44A1-4438-B258-821FAE973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Most transport </a:t>
            </a:r>
            <a:r>
              <a:rPr lang="sv-SE" dirty="0" err="1"/>
              <a:t>codes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derived</a:t>
            </a:r>
            <a:r>
              <a:rPr lang="sv-SE" dirty="0"/>
              <a:t> from the </a:t>
            </a:r>
            <a:r>
              <a:rPr lang="sv-SE" dirty="0" err="1"/>
              <a:t>work</a:t>
            </a:r>
            <a:r>
              <a:rPr lang="sv-SE" dirty="0"/>
              <a:t> by </a:t>
            </a:r>
            <a:r>
              <a:rPr lang="sv-SE" dirty="0" err="1"/>
              <a:t>Hinton</a:t>
            </a:r>
            <a:r>
              <a:rPr lang="sv-SE" dirty="0"/>
              <a:t>/</a:t>
            </a:r>
            <a:r>
              <a:rPr lang="sv-SE" dirty="0" err="1"/>
              <a:t>Hazeltine</a:t>
            </a:r>
            <a:r>
              <a:rPr lang="sv-SE" dirty="0"/>
              <a:t> (Rev. Mod. </a:t>
            </a:r>
            <a:r>
              <a:rPr lang="sv-SE" dirty="0" err="1"/>
              <a:t>Phys</a:t>
            </a:r>
            <a:r>
              <a:rPr lang="sv-SE" dirty="0"/>
              <a:t> 1976)</a:t>
            </a:r>
          </a:p>
          <a:p>
            <a:r>
              <a:rPr lang="sv-SE" dirty="0" err="1"/>
              <a:t>Assumes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A Grad-Hogan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equilibrium</a:t>
            </a:r>
            <a:r>
              <a:rPr lang="sv-SE" dirty="0"/>
              <a:t> – transport </a:t>
            </a:r>
            <a:r>
              <a:rPr lang="sv-SE" dirty="0" err="1"/>
              <a:t>splitting</a:t>
            </a:r>
            <a:endParaRPr lang="sv-SE" dirty="0"/>
          </a:p>
          <a:p>
            <a:pPr lvl="1"/>
            <a:r>
              <a:rPr lang="sv-SE" dirty="0" err="1"/>
              <a:t>Using</a:t>
            </a:r>
            <a:r>
              <a:rPr lang="sv-SE" dirty="0"/>
              <a:t> a </a:t>
            </a:r>
            <a:r>
              <a:rPr lang="sv-SE" dirty="0" err="1"/>
              <a:t>toroidal</a:t>
            </a:r>
            <a:r>
              <a:rPr lang="sv-SE" dirty="0"/>
              <a:t> flux </a:t>
            </a:r>
            <a:r>
              <a:rPr lang="sv-SE" dirty="0" err="1"/>
              <a:t>based</a:t>
            </a:r>
            <a:r>
              <a:rPr lang="sv-SE" dirty="0"/>
              <a:t> radial </a:t>
            </a:r>
            <a:r>
              <a:rPr lang="sv-SE" dirty="0" err="1"/>
              <a:t>grid</a:t>
            </a:r>
            <a:r>
              <a:rPr lang="sv-SE" dirty="0"/>
              <a:t> (</a:t>
            </a:r>
            <a:r>
              <a:rPr lang="sv-SE" dirty="0" err="1"/>
              <a:t>see</a:t>
            </a:r>
            <a:r>
              <a:rPr lang="sv-SE" dirty="0"/>
              <a:t> </a:t>
            </a:r>
            <a:r>
              <a:rPr lang="sv-SE" dirty="0" err="1"/>
              <a:t>previous</a:t>
            </a:r>
            <a:r>
              <a:rPr lang="sv-SE" dirty="0"/>
              <a:t> </a:t>
            </a:r>
            <a:r>
              <a:rPr lang="sv-SE" dirty="0" err="1"/>
              <a:t>bullet</a:t>
            </a:r>
            <a:r>
              <a:rPr lang="sv-SE" dirty="0"/>
              <a:t>)</a:t>
            </a:r>
          </a:p>
          <a:p>
            <a:pPr lvl="1"/>
            <a:r>
              <a:rPr lang="sv-SE" dirty="0" err="1"/>
              <a:t>Robustly</a:t>
            </a:r>
            <a:r>
              <a:rPr lang="sv-SE" dirty="0"/>
              <a:t> </a:t>
            </a:r>
            <a:r>
              <a:rPr lang="sv-SE" dirty="0" err="1"/>
              <a:t>derived</a:t>
            </a:r>
            <a:r>
              <a:rPr lang="sv-SE" dirty="0"/>
              <a:t> for </a:t>
            </a:r>
            <a:r>
              <a:rPr lang="sv-SE" dirty="0" err="1"/>
              <a:t>pressure</a:t>
            </a:r>
            <a:r>
              <a:rPr lang="sv-SE" dirty="0"/>
              <a:t> and </a:t>
            </a:r>
            <a:r>
              <a:rPr lang="sv-SE" dirty="0" err="1"/>
              <a:t>density</a:t>
            </a:r>
            <a:r>
              <a:rPr lang="sv-SE" dirty="0"/>
              <a:t> evolution (</a:t>
            </a:r>
            <a:r>
              <a:rPr lang="sv-SE" dirty="0" err="1"/>
              <a:t>assuming</a:t>
            </a:r>
            <a:r>
              <a:rPr lang="sv-SE" dirty="0"/>
              <a:t> </a:t>
            </a:r>
            <a:r>
              <a:rPr lang="sv-SE" dirty="0" err="1"/>
              <a:t>neoclassical</a:t>
            </a:r>
            <a:r>
              <a:rPr lang="sv-SE" dirty="0"/>
              <a:t> transport)</a:t>
            </a:r>
          </a:p>
          <a:p>
            <a:pPr lvl="2"/>
            <a:r>
              <a:rPr lang="sv-SE" dirty="0" err="1"/>
              <a:t>Anomalous</a:t>
            </a:r>
            <a:r>
              <a:rPr lang="sv-SE" dirty="0"/>
              <a:t> terms </a:t>
            </a:r>
            <a:r>
              <a:rPr lang="sv-SE" dirty="0" err="1"/>
              <a:t>introduced</a:t>
            </a:r>
            <a:r>
              <a:rPr lang="sv-SE" dirty="0"/>
              <a:t> a bit ad hoc (0, 3/2 or 5/2 </a:t>
            </a:r>
            <a:r>
              <a:rPr lang="sv-SE" dirty="0" err="1"/>
              <a:t>See</a:t>
            </a:r>
            <a:r>
              <a:rPr lang="sv-SE" dirty="0"/>
              <a:t> </a:t>
            </a:r>
            <a:r>
              <a:rPr lang="sv-SE" dirty="0" err="1"/>
              <a:t>Stringer</a:t>
            </a:r>
            <a:r>
              <a:rPr lang="sv-SE" dirty="0"/>
              <a:t> et al)</a:t>
            </a:r>
          </a:p>
          <a:p>
            <a:pPr lvl="2"/>
            <a:r>
              <a:rPr lang="sv-SE" dirty="0" err="1"/>
              <a:t>Momentum</a:t>
            </a:r>
            <a:r>
              <a:rPr lang="sv-SE" dirty="0"/>
              <a:t> transport </a:t>
            </a:r>
            <a:r>
              <a:rPr lang="sv-SE" dirty="0" err="1"/>
              <a:t>possibly</a:t>
            </a:r>
            <a:r>
              <a:rPr lang="sv-SE" dirty="0"/>
              <a:t> a bit less </a:t>
            </a:r>
            <a:r>
              <a:rPr lang="sv-SE" dirty="0" err="1"/>
              <a:t>discussed</a:t>
            </a:r>
            <a:r>
              <a:rPr lang="sv-SE" dirty="0"/>
              <a:t> - 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see</a:t>
            </a:r>
            <a:r>
              <a:rPr lang="sv-SE" dirty="0"/>
              <a:t> E. </a:t>
            </a:r>
            <a:r>
              <a:rPr lang="sv-SE" dirty="0" err="1"/>
              <a:t>Fable</a:t>
            </a:r>
            <a:r>
              <a:rPr lang="sv-SE" dirty="0"/>
              <a:t> for a </a:t>
            </a:r>
            <a:r>
              <a:rPr lang="sv-SE" dirty="0" err="1"/>
              <a:t>potentially</a:t>
            </a:r>
            <a:r>
              <a:rPr lang="sv-SE" dirty="0"/>
              <a:t> </a:t>
            </a:r>
            <a:r>
              <a:rPr lang="sv-SE" dirty="0" err="1"/>
              <a:t>very</a:t>
            </a:r>
            <a:r>
              <a:rPr lang="sv-SE" dirty="0"/>
              <a:t> relevant exposition for ETS. </a:t>
            </a:r>
          </a:p>
          <a:p>
            <a:pPr lvl="1"/>
            <a:r>
              <a:rPr lang="sv-SE" dirty="0"/>
              <a:t>Makes </a:t>
            </a:r>
            <a:r>
              <a:rPr lang="sv-SE" dirty="0" err="1"/>
              <a:t>some</a:t>
            </a:r>
            <a:r>
              <a:rPr lang="sv-SE" dirty="0"/>
              <a:t> different </a:t>
            </a:r>
            <a:r>
              <a:rPr lang="sv-SE" dirty="0" err="1"/>
              <a:t>assumptions</a:t>
            </a:r>
            <a:r>
              <a:rPr lang="sv-SE" dirty="0"/>
              <a:t> in terms of </a:t>
            </a:r>
            <a:r>
              <a:rPr lang="sv-SE" dirty="0" err="1"/>
              <a:t>dynamic</a:t>
            </a:r>
            <a:r>
              <a:rPr lang="sv-SE" dirty="0"/>
              <a:t> </a:t>
            </a:r>
            <a:r>
              <a:rPr lang="sv-SE" dirty="0" err="1"/>
              <a:t>quantities</a:t>
            </a:r>
            <a:r>
              <a:rPr lang="sv-SE" dirty="0"/>
              <a:t> (</a:t>
            </a:r>
            <a:r>
              <a:rPr lang="sv-SE" dirty="0" err="1"/>
              <a:t>n_e</a:t>
            </a:r>
            <a:r>
              <a:rPr lang="sv-SE" dirty="0"/>
              <a:t>, vs </a:t>
            </a:r>
            <a:r>
              <a:rPr lang="sv-SE" dirty="0" err="1"/>
              <a:t>n_i</a:t>
            </a:r>
            <a:r>
              <a:rPr lang="sv-SE" dirty="0"/>
              <a:t>)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1670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6286F222-AE21-43D9-847E-74059720C5E8}"/>
              </a:ext>
            </a:extLst>
          </p:cNvPr>
          <p:cNvSpPr txBox="1"/>
          <p:nvPr/>
        </p:nvSpPr>
        <p:spPr>
          <a:xfrm>
            <a:off x="217170" y="6435090"/>
            <a:ext cx="7280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Intentionally</a:t>
            </a:r>
            <a:r>
              <a:rPr lang="sv-SE" dirty="0"/>
              <a:t> not blank – </a:t>
            </a:r>
            <a:r>
              <a:rPr lang="sv-SE" dirty="0" err="1"/>
              <a:t>further</a:t>
            </a:r>
            <a:r>
              <a:rPr lang="sv-SE" dirty="0"/>
              <a:t> </a:t>
            </a:r>
            <a:r>
              <a:rPr lang="sv-SE" dirty="0" err="1"/>
              <a:t>details</a:t>
            </a:r>
            <a:r>
              <a:rPr lang="sv-SE" dirty="0"/>
              <a:t>  </a:t>
            </a:r>
            <a:r>
              <a:rPr lang="sv-SE" dirty="0" err="1"/>
              <a:t>follow</a:t>
            </a:r>
            <a:r>
              <a:rPr lang="sv-SE" dirty="0"/>
              <a:t> – 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permitting</a:t>
            </a:r>
            <a:r>
              <a:rPr lang="sv-SE" dirty="0"/>
              <a:t>  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17B0C7E6-9DEA-4D92-9947-338CC5652A96}"/>
              </a:ext>
            </a:extLst>
          </p:cNvPr>
          <p:cNvSpPr txBox="1"/>
          <p:nvPr/>
        </p:nvSpPr>
        <p:spPr>
          <a:xfrm>
            <a:off x="839755" y="1194318"/>
            <a:ext cx="101890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What</a:t>
            </a:r>
            <a:r>
              <a:rPr lang="sv-SE" dirty="0"/>
              <a:t> I </a:t>
            </a:r>
            <a:r>
              <a:rPr lang="sv-SE" dirty="0" err="1"/>
              <a:t>did</a:t>
            </a:r>
            <a:r>
              <a:rPr lang="sv-SE" dirty="0"/>
              <a:t> not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 to get </a:t>
            </a:r>
            <a:r>
              <a:rPr lang="sv-SE" dirty="0" err="1"/>
              <a:t>into</a:t>
            </a:r>
            <a:r>
              <a:rPr lang="sv-SE" dirty="0"/>
              <a:t> -  </a:t>
            </a:r>
            <a:r>
              <a:rPr lang="sv-SE" dirty="0" err="1"/>
              <a:t>model</a:t>
            </a:r>
            <a:r>
              <a:rPr lang="sv-SE" dirty="0"/>
              <a:t> </a:t>
            </a:r>
            <a:r>
              <a:rPr lang="sv-SE" dirty="0" err="1"/>
              <a:t>based</a:t>
            </a:r>
            <a:r>
              <a:rPr lang="sv-SE" dirty="0"/>
              <a:t> </a:t>
            </a:r>
            <a:r>
              <a:rPr lang="sv-SE" dirty="0" err="1"/>
              <a:t>strategies</a:t>
            </a:r>
            <a:r>
              <a:rPr lang="sv-SE" dirty="0"/>
              <a:t> for </a:t>
            </a:r>
            <a:r>
              <a:rPr lang="sv-SE" dirty="0" err="1"/>
              <a:t>splitting</a:t>
            </a:r>
            <a:r>
              <a:rPr lang="sv-SE" dirty="0"/>
              <a:t> </a:t>
            </a:r>
            <a:r>
              <a:rPr lang="sv-SE" dirty="0" err="1"/>
              <a:t>fluxes</a:t>
            </a:r>
            <a:endParaRPr lang="sv-SE" dirty="0"/>
          </a:p>
          <a:p>
            <a:endParaRPr lang="sv-SE" dirty="0"/>
          </a:p>
          <a:p>
            <a:r>
              <a:rPr lang="sv-SE" dirty="0"/>
              <a:t> - </a:t>
            </a:r>
            <a:r>
              <a:rPr lang="sv-SE" dirty="0" err="1"/>
              <a:t>Internal</a:t>
            </a:r>
            <a:r>
              <a:rPr lang="sv-SE" dirty="0"/>
              <a:t> to </a:t>
            </a:r>
            <a:r>
              <a:rPr lang="sv-SE" dirty="0" err="1"/>
              <a:t>models</a:t>
            </a:r>
            <a:endParaRPr lang="sv-SE" dirty="0"/>
          </a:p>
          <a:p>
            <a:r>
              <a:rPr lang="sv-SE" dirty="0"/>
              <a:t> - BDS </a:t>
            </a:r>
            <a:r>
              <a:rPr lang="sv-SE" dirty="0" err="1"/>
              <a:t>prescitions</a:t>
            </a:r>
            <a:endParaRPr lang="sv-SE" dirty="0"/>
          </a:p>
          <a:p>
            <a:r>
              <a:rPr lang="sv-SE" dirty="0"/>
              <a:t>-  </a:t>
            </a:r>
            <a:r>
              <a:rPr lang="sv-SE" dirty="0" err="1"/>
              <a:t>Arbitrariness</a:t>
            </a:r>
            <a:r>
              <a:rPr lang="sv-SE" dirty="0"/>
              <a:t> for </a:t>
            </a:r>
            <a:r>
              <a:rPr lang="sv-SE" dirty="0" err="1"/>
              <a:t>everything</a:t>
            </a:r>
            <a:r>
              <a:rPr lang="sv-SE" dirty="0"/>
              <a:t>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linear</a:t>
            </a:r>
            <a:r>
              <a:rPr lang="sv-SE" dirty="0"/>
              <a:t> </a:t>
            </a:r>
            <a:r>
              <a:rPr lang="sv-SE" dirty="0" err="1"/>
              <a:t>models</a:t>
            </a:r>
            <a:r>
              <a:rPr lang="sv-SE" dirty="0"/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2318903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AB1C78-3692-4485-BC80-45F485DB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ETS.R1 - </a:t>
            </a:r>
            <a:r>
              <a:rPr lang="sv-SE" dirty="0" err="1"/>
              <a:t>Momentum</a:t>
            </a:r>
            <a:r>
              <a:rPr lang="sv-SE" dirty="0"/>
              <a:t> transport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1764CD-13D4-469F-8330-9091D00F0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Current</a:t>
            </a:r>
            <a:r>
              <a:rPr lang="sv-SE" dirty="0"/>
              <a:t> implementation: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equation</a:t>
            </a:r>
            <a:r>
              <a:rPr lang="sv-SE" dirty="0"/>
              <a:t> per species</a:t>
            </a:r>
          </a:p>
          <a:p>
            <a:pPr lvl="1"/>
            <a:r>
              <a:rPr lang="sv-SE" dirty="0"/>
              <a:t>In </a:t>
            </a:r>
            <a:r>
              <a:rPr lang="sv-SE" dirty="0" err="1"/>
              <a:t>principle</a:t>
            </a:r>
            <a:r>
              <a:rPr lang="sv-SE" dirty="0"/>
              <a:t> </a:t>
            </a:r>
            <a:r>
              <a:rPr lang="sv-SE" dirty="0" err="1"/>
              <a:t>correct</a:t>
            </a:r>
            <a:endParaRPr lang="sv-SE" dirty="0"/>
          </a:p>
          <a:p>
            <a:pPr lvl="2"/>
            <a:r>
              <a:rPr lang="sv-SE" dirty="0"/>
              <a:t>Lacks </a:t>
            </a:r>
            <a:r>
              <a:rPr lang="sv-SE" dirty="0" err="1"/>
              <a:t>means</a:t>
            </a:r>
            <a:r>
              <a:rPr lang="sv-SE" dirty="0"/>
              <a:t> of </a:t>
            </a:r>
            <a:r>
              <a:rPr lang="sv-SE" dirty="0" err="1"/>
              <a:t>describing</a:t>
            </a:r>
            <a:r>
              <a:rPr lang="sv-SE" dirty="0"/>
              <a:t> source terms</a:t>
            </a:r>
          </a:p>
          <a:p>
            <a:pPr lvl="2"/>
            <a:r>
              <a:rPr lang="sv-SE" dirty="0" err="1"/>
              <a:t>Requires</a:t>
            </a:r>
            <a:r>
              <a:rPr lang="sv-SE" dirty="0"/>
              <a:t> a </a:t>
            </a:r>
            <a:r>
              <a:rPr lang="sv-SE" dirty="0" err="1"/>
              <a:t>description</a:t>
            </a:r>
            <a:r>
              <a:rPr lang="sv-SE" dirty="0"/>
              <a:t> for </a:t>
            </a:r>
            <a:r>
              <a:rPr lang="sv-SE" dirty="0" err="1"/>
              <a:t>anomalous</a:t>
            </a:r>
            <a:r>
              <a:rPr lang="sv-SE" dirty="0"/>
              <a:t>  </a:t>
            </a:r>
            <a:r>
              <a:rPr lang="sv-SE" dirty="0" err="1"/>
              <a:t>poloidal</a:t>
            </a:r>
            <a:r>
              <a:rPr lang="sv-SE" dirty="0"/>
              <a:t> </a:t>
            </a:r>
            <a:r>
              <a:rPr lang="sv-SE" dirty="0" err="1"/>
              <a:t>velocities</a:t>
            </a:r>
            <a:endParaRPr lang="sv-SE" dirty="0"/>
          </a:p>
          <a:p>
            <a:pPr lvl="3"/>
            <a:r>
              <a:rPr lang="sv-SE" dirty="0"/>
              <a:t>In general not </a:t>
            </a:r>
            <a:r>
              <a:rPr lang="sv-SE" dirty="0" err="1"/>
              <a:t>available</a:t>
            </a:r>
            <a:r>
              <a:rPr lang="sv-SE" dirty="0"/>
              <a:t> </a:t>
            </a:r>
          </a:p>
          <a:p>
            <a:pPr lvl="3"/>
            <a:r>
              <a:rPr lang="sv-SE" dirty="0"/>
              <a:t>No strong experimental </a:t>
            </a:r>
            <a:r>
              <a:rPr lang="sv-SE" dirty="0" err="1"/>
              <a:t>evidence</a:t>
            </a:r>
            <a:r>
              <a:rPr lang="sv-SE" dirty="0"/>
              <a:t> for the </a:t>
            </a:r>
            <a:r>
              <a:rPr lang="sv-SE" dirty="0" err="1"/>
              <a:t>need</a:t>
            </a:r>
            <a:endParaRPr lang="sv-SE" dirty="0"/>
          </a:p>
          <a:p>
            <a:r>
              <a:rPr lang="sv-SE" dirty="0" err="1"/>
              <a:t>Requested</a:t>
            </a:r>
            <a:r>
              <a:rPr lang="sv-SE" dirty="0"/>
              <a:t> implementation in v6.0 : A </a:t>
            </a:r>
            <a:r>
              <a:rPr lang="sv-SE" dirty="0" err="1"/>
              <a:t>single</a:t>
            </a:r>
            <a:r>
              <a:rPr lang="sv-SE" dirty="0"/>
              <a:t> </a:t>
            </a:r>
            <a:r>
              <a:rPr lang="sv-SE" dirty="0" err="1"/>
              <a:t>momentum</a:t>
            </a:r>
            <a:r>
              <a:rPr lang="sv-SE" dirty="0"/>
              <a:t> (rigid </a:t>
            </a:r>
            <a:r>
              <a:rPr lang="sv-SE" dirty="0" err="1"/>
              <a:t>body</a:t>
            </a:r>
            <a:r>
              <a:rPr lang="sv-SE" dirty="0"/>
              <a:t>?) </a:t>
            </a:r>
            <a:r>
              <a:rPr lang="sv-SE" dirty="0" err="1"/>
              <a:t>equation</a:t>
            </a:r>
            <a:endParaRPr lang="sv-SE" dirty="0"/>
          </a:p>
          <a:p>
            <a:pPr lvl="1"/>
            <a:r>
              <a:rPr lang="sv-SE" dirty="0" err="1"/>
              <a:t>Well</a:t>
            </a:r>
            <a:r>
              <a:rPr lang="sv-SE" dirty="0"/>
              <a:t> </a:t>
            </a:r>
            <a:r>
              <a:rPr lang="sv-SE" dirty="0" err="1"/>
              <a:t>described</a:t>
            </a:r>
            <a:r>
              <a:rPr lang="sv-SE" dirty="0"/>
              <a:t> in </a:t>
            </a:r>
            <a:r>
              <a:rPr lang="sv-SE" dirty="0" err="1"/>
              <a:t>literature</a:t>
            </a:r>
            <a:r>
              <a:rPr lang="sv-SE" dirty="0"/>
              <a:t> (and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codes</a:t>
            </a:r>
            <a:r>
              <a:rPr lang="sv-SE" dirty="0"/>
              <a:t>)</a:t>
            </a:r>
          </a:p>
          <a:p>
            <a:pPr lvl="1"/>
            <a:r>
              <a:rPr lang="sv-SE" dirty="0" err="1"/>
              <a:t>Sufficient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neoclassical</a:t>
            </a:r>
            <a:r>
              <a:rPr lang="sv-SE" dirty="0"/>
              <a:t> </a:t>
            </a:r>
            <a:r>
              <a:rPr lang="sv-SE" dirty="0" err="1"/>
              <a:t>poloidal</a:t>
            </a:r>
            <a:r>
              <a:rPr lang="sv-SE" dirty="0"/>
              <a:t> </a:t>
            </a:r>
            <a:r>
              <a:rPr lang="sv-SE" dirty="0" err="1"/>
              <a:t>velocities</a:t>
            </a:r>
            <a:r>
              <a:rPr lang="sv-SE" dirty="0"/>
              <a:t> (</a:t>
            </a:r>
            <a:r>
              <a:rPr lang="sv-SE" dirty="0" err="1"/>
              <a:t>Otherwise</a:t>
            </a:r>
            <a:r>
              <a:rPr lang="sv-SE" dirty="0"/>
              <a:t> </a:t>
            </a:r>
            <a:r>
              <a:rPr lang="sv-SE" dirty="0" err="1"/>
              <a:t>overprescribed</a:t>
            </a:r>
            <a:r>
              <a:rPr lang="sv-SE" dirty="0"/>
              <a:t>)</a:t>
            </a:r>
          </a:p>
          <a:p>
            <a:pPr lvl="1"/>
            <a:r>
              <a:rPr lang="sv-SE" dirty="0" err="1"/>
              <a:t>Consistent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available</a:t>
            </a:r>
            <a:r>
              <a:rPr lang="sv-SE" dirty="0"/>
              <a:t> </a:t>
            </a:r>
            <a:r>
              <a:rPr lang="sv-SE" dirty="0" err="1"/>
              <a:t>sources</a:t>
            </a:r>
            <a:r>
              <a:rPr lang="sv-SE" dirty="0"/>
              <a:t> and </a:t>
            </a:r>
            <a:r>
              <a:rPr lang="sv-SE" dirty="0" err="1"/>
              <a:t>model</a:t>
            </a:r>
            <a:r>
              <a:rPr lang="sv-SE" dirty="0"/>
              <a:t> </a:t>
            </a:r>
            <a:r>
              <a:rPr lang="sv-SE" dirty="0" err="1"/>
              <a:t>descriptions</a:t>
            </a:r>
            <a:endParaRPr lang="sv-SE" dirty="0"/>
          </a:p>
          <a:p>
            <a:pPr lvl="2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5249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AB1C78-3692-4485-BC80-45F485DB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ETS.R2 – Ion Heat transport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1764CD-13D4-469F-8330-9091D00F0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Current</a:t>
            </a:r>
            <a:r>
              <a:rPr lang="sv-SE" dirty="0"/>
              <a:t> implementation: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equation</a:t>
            </a:r>
            <a:r>
              <a:rPr lang="sv-SE" dirty="0"/>
              <a:t> per species </a:t>
            </a:r>
            <a:r>
              <a:rPr lang="sv-SE" dirty="0" err="1"/>
              <a:t>excluding</a:t>
            </a:r>
            <a:r>
              <a:rPr lang="sv-SE" dirty="0"/>
              <a:t> </a:t>
            </a:r>
            <a:r>
              <a:rPr lang="sv-SE" dirty="0" err="1"/>
              <a:t>impurities</a:t>
            </a:r>
            <a:endParaRPr lang="sv-SE" dirty="0"/>
          </a:p>
          <a:p>
            <a:pPr lvl="1"/>
            <a:r>
              <a:rPr lang="sv-SE" dirty="0"/>
              <a:t>In </a:t>
            </a:r>
            <a:r>
              <a:rPr lang="sv-SE" dirty="0" err="1"/>
              <a:t>principle</a:t>
            </a:r>
            <a:r>
              <a:rPr lang="sv-SE" dirty="0"/>
              <a:t> </a:t>
            </a:r>
            <a:r>
              <a:rPr lang="sv-SE" dirty="0" err="1"/>
              <a:t>correct</a:t>
            </a:r>
            <a:r>
              <a:rPr lang="sv-SE" dirty="0"/>
              <a:t> IFF all </a:t>
            </a:r>
            <a:r>
              <a:rPr lang="sv-SE" dirty="0" err="1"/>
              <a:t>ion-ion</a:t>
            </a:r>
            <a:r>
              <a:rPr lang="sv-SE" dirty="0"/>
              <a:t> </a:t>
            </a:r>
            <a:r>
              <a:rPr lang="sv-SE" dirty="0" err="1"/>
              <a:t>equilibriation</a:t>
            </a:r>
            <a:r>
              <a:rPr lang="sv-SE" dirty="0"/>
              <a:t> terms </a:t>
            </a:r>
            <a:r>
              <a:rPr lang="sv-SE" dirty="0" err="1"/>
              <a:t>included</a:t>
            </a:r>
            <a:endParaRPr lang="sv-SE" dirty="0"/>
          </a:p>
          <a:p>
            <a:pPr lvl="2"/>
            <a:r>
              <a:rPr lang="sv-SE" dirty="0"/>
              <a:t>Not </a:t>
            </a:r>
            <a:r>
              <a:rPr lang="sv-SE" dirty="0" err="1"/>
              <a:t>fully</a:t>
            </a:r>
            <a:r>
              <a:rPr lang="sv-SE" dirty="0"/>
              <a:t> </a:t>
            </a:r>
            <a:r>
              <a:rPr lang="sv-SE" dirty="0" err="1"/>
              <a:t>consistently</a:t>
            </a:r>
            <a:r>
              <a:rPr lang="sv-SE" dirty="0"/>
              <a:t> </a:t>
            </a:r>
            <a:r>
              <a:rPr lang="sv-SE" dirty="0" err="1"/>
              <a:t>done</a:t>
            </a:r>
            <a:r>
              <a:rPr lang="sv-SE" dirty="0"/>
              <a:t> in ETS v5.2 (</a:t>
            </a:r>
            <a:r>
              <a:rPr lang="sv-SE" dirty="0" err="1"/>
              <a:t>introduces</a:t>
            </a:r>
            <a:r>
              <a:rPr lang="sv-SE" dirty="0"/>
              <a:t> a fast 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scale</a:t>
            </a:r>
            <a:r>
              <a:rPr lang="sv-SE" dirty="0"/>
              <a:t> in the system)</a:t>
            </a:r>
          </a:p>
          <a:p>
            <a:pPr lvl="2"/>
            <a:r>
              <a:rPr lang="sv-SE" dirty="0" err="1"/>
              <a:t>Current</a:t>
            </a:r>
            <a:r>
              <a:rPr lang="sv-SE" dirty="0"/>
              <a:t> implementation is </a:t>
            </a:r>
            <a:r>
              <a:rPr lang="sv-SE" dirty="0" err="1"/>
              <a:t>largely</a:t>
            </a:r>
            <a:r>
              <a:rPr lang="sv-SE" dirty="0"/>
              <a:t> ok  -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oformally</a:t>
            </a:r>
            <a:r>
              <a:rPr lang="sv-SE" dirty="0"/>
              <a:t> </a:t>
            </a:r>
            <a:r>
              <a:rPr lang="sv-SE" dirty="0" err="1"/>
              <a:t>only</a:t>
            </a:r>
            <a:r>
              <a:rPr lang="sv-SE" dirty="0"/>
              <a:t> for </a:t>
            </a:r>
            <a:r>
              <a:rPr lang="sv-SE" dirty="0" err="1"/>
              <a:t>trace</a:t>
            </a:r>
            <a:r>
              <a:rPr lang="sv-SE" dirty="0"/>
              <a:t> </a:t>
            </a:r>
            <a:r>
              <a:rPr lang="sv-SE" dirty="0" err="1"/>
              <a:t>impurities</a:t>
            </a:r>
            <a:endParaRPr lang="sv-SE" dirty="0"/>
          </a:p>
          <a:p>
            <a:r>
              <a:rPr lang="sv-SE" dirty="0" err="1"/>
              <a:t>Requested</a:t>
            </a:r>
            <a:r>
              <a:rPr lang="sv-SE" dirty="0"/>
              <a:t> implementation in v6.0 : A </a:t>
            </a:r>
            <a:r>
              <a:rPr lang="sv-SE" dirty="0" err="1"/>
              <a:t>single</a:t>
            </a:r>
            <a:r>
              <a:rPr lang="sv-SE" dirty="0"/>
              <a:t> </a:t>
            </a:r>
            <a:r>
              <a:rPr lang="sv-SE" dirty="0" err="1"/>
              <a:t>ion</a:t>
            </a:r>
            <a:r>
              <a:rPr lang="sv-SE" dirty="0"/>
              <a:t> heat </a:t>
            </a:r>
            <a:r>
              <a:rPr lang="sv-SE" dirty="0" err="1"/>
              <a:t>equation</a:t>
            </a:r>
            <a:endParaRPr lang="sv-SE" dirty="0"/>
          </a:p>
          <a:p>
            <a:pPr lvl="1"/>
            <a:r>
              <a:rPr lang="sv-SE" dirty="0" err="1"/>
              <a:t>Assume</a:t>
            </a:r>
            <a:r>
              <a:rPr lang="sv-SE" dirty="0"/>
              <a:t> all Ti </a:t>
            </a:r>
            <a:r>
              <a:rPr lang="sv-SE" dirty="0" err="1"/>
              <a:t>equal</a:t>
            </a:r>
            <a:r>
              <a:rPr lang="sv-SE" dirty="0"/>
              <a:t> and </a:t>
            </a:r>
            <a:r>
              <a:rPr lang="sv-SE" dirty="0" err="1"/>
              <a:t>sum</a:t>
            </a:r>
            <a:r>
              <a:rPr lang="sv-SE" dirty="0"/>
              <a:t> </a:t>
            </a:r>
            <a:r>
              <a:rPr lang="sv-SE" dirty="0" err="1"/>
              <a:t>energy</a:t>
            </a:r>
            <a:r>
              <a:rPr lang="sv-SE" dirty="0"/>
              <a:t> </a:t>
            </a:r>
            <a:r>
              <a:rPr lang="sv-SE" dirty="0" err="1"/>
              <a:t>equation</a:t>
            </a:r>
            <a:r>
              <a:rPr lang="sv-SE" dirty="0"/>
              <a:t> over ALL species</a:t>
            </a:r>
          </a:p>
          <a:p>
            <a:pPr lvl="2"/>
            <a:r>
              <a:rPr lang="sv-SE" dirty="0"/>
              <a:t>Fast </a:t>
            </a:r>
            <a:r>
              <a:rPr lang="sv-SE" dirty="0" err="1"/>
              <a:t>thermal</a:t>
            </a:r>
            <a:r>
              <a:rPr lang="sv-SE" dirty="0"/>
              <a:t>  </a:t>
            </a:r>
            <a:r>
              <a:rPr lang="sv-SE" dirty="0" err="1"/>
              <a:t>ion</a:t>
            </a:r>
            <a:r>
              <a:rPr lang="sv-SE" dirty="0"/>
              <a:t>/</a:t>
            </a:r>
            <a:r>
              <a:rPr lang="sv-SE" dirty="0" err="1"/>
              <a:t>ion</a:t>
            </a:r>
            <a:r>
              <a:rPr lang="sv-SE" dirty="0"/>
              <a:t> </a:t>
            </a:r>
            <a:r>
              <a:rPr lang="sv-SE" dirty="0" err="1"/>
              <a:t>equilibration</a:t>
            </a:r>
            <a:r>
              <a:rPr lang="sv-SE" dirty="0"/>
              <a:t> </a:t>
            </a:r>
            <a:r>
              <a:rPr lang="sv-SE" dirty="0" err="1"/>
              <a:t>cancels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</a:t>
            </a:r>
            <a:r>
              <a:rPr lang="sv-SE" dirty="0" err="1"/>
              <a:t>exactly</a:t>
            </a:r>
            <a:endParaRPr lang="sv-SE" dirty="0"/>
          </a:p>
          <a:p>
            <a:pPr lvl="2"/>
            <a:r>
              <a:rPr lang="sv-SE" dirty="0" err="1"/>
              <a:t>Possibly</a:t>
            </a:r>
            <a:r>
              <a:rPr lang="sv-SE" dirty="0"/>
              <a:t> </a:t>
            </a:r>
            <a:r>
              <a:rPr lang="sv-SE" dirty="0" err="1"/>
              <a:t>better</a:t>
            </a:r>
            <a:r>
              <a:rPr lang="sv-SE" dirty="0"/>
              <a:t> </a:t>
            </a:r>
            <a:r>
              <a:rPr lang="sv-SE" dirty="0" err="1"/>
              <a:t>stability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solvers</a:t>
            </a:r>
            <a:endParaRPr lang="sv-SE" dirty="0"/>
          </a:p>
          <a:p>
            <a:pPr lvl="2"/>
            <a:r>
              <a:rPr lang="sv-SE" dirty="0"/>
              <a:t>Drawback is </a:t>
            </a:r>
            <a:r>
              <a:rPr lang="sv-SE" dirty="0" err="1"/>
              <a:t>that</a:t>
            </a:r>
            <a:r>
              <a:rPr lang="sv-SE" dirty="0"/>
              <a:t> for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heavily</a:t>
            </a:r>
            <a:r>
              <a:rPr lang="sv-SE" dirty="0"/>
              <a:t> driven systems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fails</a:t>
            </a:r>
            <a:r>
              <a:rPr lang="sv-SE" dirty="0"/>
              <a:t> -  </a:t>
            </a:r>
            <a:r>
              <a:rPr lang="sv-SE" dirty="0" err="1"/>
              <a:t>keep</a:t>
            </a:r>
            <a:r>
              <a:rPr lang="sv-SE" dirty="0"/>
              <a:t> old as </a:t>
            </a:r>
            <a:r>
              <a:rPr lang="sv-SE" dirty="0" err="1"/>
              <a:t>backdrop</a:t>
            </a:r>
            <a:r>
              <a:rPr lang="sv-SE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125567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B2FC65-7A1B-4897-BB17-524508A10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Invariance</a:t>
            </a:r>
            <a:r>
              <a:rPr lang="sv-SE" dirty="0"/>
              <a:t> as </a:t>
            </a:r>
            <a:r>
              <a:rPr lang="sv-SE" dirty="0" err="1"/>
              <a:t>validation</a:t>
            </a:r>
            <a:r>
              <a:rPr lang="sv-SE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47CFE819-DEF4-4E56-B033-91FF5ADF8B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sv-SE" dirty="0"/>
                  <a:t>Total flux </a:t>
                </a:r>
                <a:r>
                  <a:rPr lang="sv-SE" dirty="0" err="1"/>
                  <a:t>need</a:t>
                </a:r>
                <a:r>
                  <a:rPr lang="sv-SE" dirty="0"/>
                  <a:t> to be invariant under </a:t>
                </a:r>
                <a:r>
                  <a:rPr lang="sv-SE" dirty="0" err="1"/>
                  <a:t>coordinate</a:t>
                </a:r>
                <a:r>
                  <a:rPr lang="sv-SE" dirty="0"/>
                  <a:t> transformations -  simple test:</a:t>
                </a:r>
              </a:p>
              <a:p>
                <a:pPr lvl="1"/>
                <a:r>
                  <a:rPr lang="sv-SE" dirty="0" err="1"/>
                  <a:t>Allow</a:t>
                </a:r>
                <a:r>
                  <a:rPr lang="sv-SE" dirty="0"/>
                  <a:t> for different </a:t>
                </a:r>
                <a:r>
                  <a:rPr lang="sv-SE" dirty="0" err="1"/>
                  <a:t>rho</a:t>
                </a:r>
                <a:r>
                  <a:rPr lang="sv-SE" dirty="0"/>
                  <a:t> definitions in input 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</m:acc>
                    <m:r>
                      <a:rPr lang="sv-S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sv-SE" dirty="0"/>
                  <a:t>/a, and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sv-SE" dirty="0"/>
                  <a:t>) and test for total flux.</a:t>
                </a:r>
              </a:p>
              <a:p>
                <a:pPr lvl="1"/>
                <a:r>
                  <a:rPr lang="sv-SE" dirty="0"/>
                  <a:t>Not all </a:t>
                </a:r>
                <a:r>
                  <a:rPr lang="sv-SE" dirty="0" err="1"/>
                  <a:t>models</a:t>
                </a:r>
                <a:r>
                  <a:rPr lang="sv-SE" dirty="0"/>
                  <a:t> </a:t>
                </a:r>
                <a:r>
                  <a:rPr lang="sv-SE" dirty="0" err="1"/>
                  <a:t>have</a:t>
                </a:r>
                <a:r>
                  <a:rPr lang="sv-SE" dirty="0"/>
                  <a:t> the same set of </a:t>
                </a:r>
                <a:r>
                  <a:rPr lang="sv-SE" dirty="0" err="1"/>
                  <a:t>requriements</a:t>
                </a:r>
                <a:r>
                  <a:rPr lang="sv-SE" dirty="0"/>
                  <a:t> in terms of </a:t>
                </a:r>
                <a:r>
                  <a:rPr lang="sv-SE" dirty="0" err="1"/>
                  <a:t>grids</a:t>
                </a:r>
                <a:r>
                  <a:rPr lang="sv-SE" dirty="0"/>
                  <a:t> and in </a:t>
                </a:r>
                <a:r>
                  <a:rPr lang="sv-SE" dirty="0" err="1"/>
                  <a:t>some</a:t>
                </a:r>
                <a:r>
                  <a:rPr lang="sv-SE" dirty="0"/>
                  <a:t> </a:t>
                </a:r>
                <a:r>
                  <a:rPr lang="sv-SE" dirty="0" err="1"/>
                  <a:t>cases</a:t>
                </a:r>
                <a:r>
                  <a:rPr lang="sv-SE" dirty="0"/>
                  <a:t> a </a:t>
                </a:r>
                <a:r>
                  <a:rPr lang="sv-SE" dirty="0" err="1"/>
                  <a:t>specific</a:t>
                </a:r>
                <a:r>
                  <a:rPr lang="sv-SE" dirty="0"/>
                  <a:t> </a:t>
                </a:r>
                <a:r>
                  <a:rPr lang="sv-SE" dirty="0" err="1"/>
                  <a:t>grid</a:t>
                </a:r>
                <a:r>
                  <a:rPr lang="sv-SE" dirty="0"/>
                  <a:t> is </a:t>
                </a:r>
                <a:r>
                  <a:rPr lang="sv-SE" dirty="0" err="1"/>
                  <a:t>assumed</a:t>
                </a:r>
                <a:r>
                  <a:rPr lang="sv-SE" dirty="0"/>
                  <a:t>. </a:t>
                </a:r>
              </a:p>
              <a:p>
                <a:pPr lvl="2"/>
                <a:r>
                  <a:rPr lang="sv-SE" dirty="0" err="1"/>
                  <a:t>Need</a:t>
                </a:r>
                <a:r>
                  <a:rPr lang="sv-SE" dirty="0"/>
                  <a:t> to pass </a:t>
                </a:r>
                <a:r>
                  <a:rPr lang="sv-SE" dirty="0" err="1"/>
                  <a:t>around</a:t>
                </a:r>
                <a:r>
                  <a:rPr lang="sv-SE" dirty="0"/>
                  <a:t> </a:t>
                </a:r>
                <a:r>
                  <a:rPr lang="sv-SE" dirty="0" err="1"/>
                  <a:t>knowledge</a:t>
                </a:r>
                <a:r>
                  <a:rPr lang="sv-SE" dirty="0"/>
                  <a:t> of </a:t>
                </a:r>
                <a:r>
                  <a:rPr lang="sv-SE" dirty="0" err="1"/>
                  <a:t>which</a:t>
                </a:r>
                <a:r>
                  <a:rPr lang="sv-SE" dirty="0"/>
                  <a:t> </a:t>
                </a:r>
                <a:r>
                  <a:rPr lang="sv-SE" dirty="0" err="1"/>
                  <a:t>grid</a:t>
                </a:r>
                <a:r>
                  <a:rPr lang="sv-SE" dirty="0"/>
                  <a:t> </a:t>
                </a:r>
                <a:r>
                  <a:rPr lang="sv-SE" dirty="0" err="1"/>
                  <a:t>we</a:t>
                </a:r>
                <a:r>
                  <a:rPr lang="sv-SE" dirty="0"/>
                  <a:t> </a:t>
                </a:r>
                <a:r>
                  <a:rPr lang="sv-SE" dirty="0" err="1"/>
                  <a:t>are</a:t>
                </a:r>
                <a:r>
                  <a:rPr lang="sv-SE" dirty="0"/>
                  <a:t> </a:t>
                </a:r>
                <a:r>
                  <a:rPr lang="sv-SE" dirty="0" err="1"/>
                  <a:t>using</a:t>
                </a:r>
                <a:r>
                  <a:rPr lang="sv-SE" dirty="0"/>
                  <a:t> inside TCI</a:t>
                </a:r>
              </a:p>
              <a:p>
                <a:pPr lvl="2"/>
                <a:r>
                  <a:rPr lang="sv-SE" dirty="0"/>
                  <a:t>New </a:t>
                </a:r>
                <a:r>
                  <a:rPr lang="sv-SE" dirty="0" err="1"/>
                  <a:t>variable</a:t>
                </a:r>
                <a:r>
                  <a:rPr lang="sv-SE" dirty="0"/>
                  <a:t> </a:t>
                </a:r>
                <a:r>
                  <a:rPr lang="sv-SE" dirty="0" err="1"/>
                  <a:t>i_gridtype</a:t>
                </a:r>
                <a:r>
                  <a:rPr lang="sv-SE" dirty="0"/>
                  <a:t> = 0,1,2 is </a:t>
                </a:r>
                <a:r>
                  <a:rPr lang="sv-SE" dirty="0" err="1"/>
                  <a:t>introduced</a:t>
                </a:r>
                <a:r>
                  <a:rPr lang="sv-SE" dirty="0"/>
                  <a:t> in TCI2</a:t>
                </a:r>
              </a:p>
              <a:p>
                <a:pPr lvl="2"/>
                <a:r>
                  <a:rPr lang="sv-SE" dirty="0"/>
                  <a:t>0 – </a:t>
                </a:r>
                <a:r>
                  <a:rPr lang="sv-SE" dirty="0" err="1"/>
                  <a:t>unknown</a:t>
                </a:r>
                <a:r>
                  <a:rPr lang="sv-SE" dirty="0"/>
                  <a:t> and set default for </a:t>
                </a:r>
                <a:r>
                  <a:rPr lang="sv-SE" dirty="0" err="1"/>
                  <a:t>backwards</a:t>
                </a:r>
                <a:r>
                  <a:rPr lang="sv-SE" dirty="0"/>
                  <a:t> </a:t>
                </a:r>
                <a:r>
                  <a:rPr lang="sv-SE" dirty="0" err="1"/>
                  <a:t>compatibility</a:t>
                </a:r>
                <a:r>
                  <a:rPr lang="sv-SE" dirty="0"/>
                  <a:t>, 1 – </a:t>
                </a:r>
                <a:r>
                  <a:rPr lang="sv-SE" dirty="0" err="1"/>
                  <a:t>normalized</a:t>
                </a:r>
                <a:r>
                  <a:rPr lang="sv-SE" dirty="0"/>
                  <a:t> </a:t>
                </a:r>
                <a:r>
                  <a:rPr lang="sv-SE" dirty="0" err="1"/>
                  <a:t>rho</a:t>
                </a:r>
                <a:r>
                  <a:rPr lang="sv-SE" dirty="0"/>
                  <a:t> and 2  - </a:t>
                </a:r>
                <a:r>
                  <a:rPr lang="sv-SE" dirty="0" err="1"/>
                  <a:t>unnormalized</a:t>
                </a:r>
                <a:r>
                  <a:rPr lang="sv-SE" dirty="0"/>
                  <a:t>.</a:t>
                </a:r>
              </a:p>
              <a:p>
                <a:pPr lvl="1"/>
                <a:r>
                  <a:rPr lang="sv-SE" dirty="0"/>
                  <a:t>Test data </a:t>
                </a:r>
                <a:r>
                  <a:rPr lang="sv-SE" dirty="0" err="1"/>
                  <a:t>generated</a:t>
                </a:r>
                <a:r>
                  <a:rPr lang="sv-SE" dirty="0"/>
                  <a:t> </a:t>
                </a:r>
                <a:r>
                  <a:rPr lang="sv-SE" dirty="0" err="1"/>
                  <a:t>that</a:t>
                </a:r>
                <a:r>
                  <a:rPr lang="sv-SE" dirty="0"/>
                  <a:t> </a:t>
                </a:r>
                <a:r>
                  <a:rPr lang="sv-SE" dirty="0" err="1"/>
                  <a:t>are</a:t>
                </a:r>
                <a:r>
                  <a:rPr lang="sv-SE" dirty="0"/>
                  <a:t> </a:t>
                </a:r>
                <a:r>
                  <a:rPr lang="sv-SE" dirty="0" err="1"/>
                  <a:t>consistently</a:t>
                </a:r>
                <a:r>
                  <a:rPr lang="sv-SE" dirty="0"/>
                  <a:t> </a:t>
                </a:r>
                <a:r>
                  <a:rPr lang="sv-SE" dirty="0" err="1"/>
                  <a:t>done</a:t>
                </a:r>
                <a:r>
                  <a:rPr lang="sv-SE" dirty="0"/>
                  <a:t> in </a:t>
                </a:r>
                <a:r>
                  <a:rPr lang="sv-SE" dirty="0" err="1"/>
                  <a:t>onw</a:t>
                </a:r>
                <a:r>
                  <a:rPr lang="sv-SE" dirty="0"/>
                  <a:t> or the </a:t>
                </a:r>
                <a:r>
                  <a:rPr lang="sv-SE" dirty="0" err="1"/>
                  <a:t>other</a:t>
                </a:r>
                <a:r>
                  <a:rPr lang="sv-SE" dirty="0"/>
                  <a:t> to </a:t>
                </a:r>
                <a:r>
                  <a:rPr lang="sv-SE" dirty="0" err="1"/>
                  <a:t>facilitate</a:t>
                </a:r>
                <a:r>
                  <a:rPr lang="sv-SE" dirty="0"/>
                  <a:t> </a:t>
                </a:r>
                <a:r>
                  <a:rPr lang="sv-SE" dirty="0" err="1"/>
                  <a:t>testing</a:t>
                </a:r>
                <a:endParaRPr lang="sv-SE" dirty="0"/>
              </a:p>
              <a:p>
                <a:pPr lvl="2"/>
                <a:r>
                  <a:rPr lang="sv-SE" dirty="0"/>
                  <a:t>Led to </a:t>
                </a:r>
                <a:r>
                  <a:rPr lang="sv-SE" dirty="0" err="1"/>
                  <a:t>update</a:t>
                </a:r>
                <a:r>
                  <a:rPr lang="sv-SE" dirty="0"/>
                  <a:t> to interfaces in </a:t>
                </a:r>
                <a:r>
                  <a:rPr lang="sv-SE" dirty="0" err="1"/>
                  <a:t>some</a:t>
                </a:r>
                <a:r>
                  <a:rPr lang="sv-SE" dirty="0"/>
                  <a:t> </a:t>
                </a:r>
                <a:r>
                  <a:rPr lang="sv-SE" dirty="0" err="1"/>
                  <a:t>cases</a:t>
                </a:r>
                <a:r>
                  <a:rPr lang="sv-SE" dirty="0"/>
                  <a:t>  - </a:t>
                </a:r>
              </a:p>
              <a:p>
                <a:pPr lvl="2"/>
                <a:r>
                  <a:rPr lang="sv-SE" dirty="0"/>
                  <a:t>(WEILAND </a:t>
                </a:r>
                <a:r>
                  <a:rPr lang="sv-SE" dirty="0" err="1"/>
                  <a:t>had</a:t>
                </a:r>
                <a:r>
                  <a:rPr lang="sv-SE" dirty="0"/>
                  <a:t> a small </a:t>
                </a:r>
                <a:r>
                  <a:rPr lang="sv-SE" dirty="0" err="1"/>
                  <a:t>shift</a:t>
                </a:r>
                <a:r>
                  <a:rPr lang="sv-SE" dirty="0"/>
                  <a:t> in </a:t>
                </a:r>
                <a:r>
                  <a:rPr lang="sv-SE" dirty="0" err="1"/>
                  <a:t>pinch</a:t>
                </a:r>
                <a:r>
                  <a:rPr lang="sv-SE" dirty="0"/>
                  <a:t> terms) </a:t>
                </a:r>
                <a:r>
                  <a:rPr lang="sv-SE" dirty="0" err="1"/>
                  <a:t>othe</a:t>
                </a:r>
                <a:r>
                  <a:rPr lang="sv-SE" dirty="0"/>
                  <a:t> </a:t>
                </a:r>
                <a:r>
                  <a:rPr lang="sv-SE" dirty="0" err="1"/>
                  <a:t>rmodels</a:t>
                </a:r>
                <a:r>
                  <a:rPr lang="sv-SE" dirty="0"/>
                  <a:t> </a:t>
                </a:r>
                <a:r>
                  <a:rPr lang="sv-SE" dirty="0" err="1"/>
                  <a:t>have</a:t>
                </a:r>
                <a:r>
                  <a:rPr lang="sv-SE" dirty="0"/>
                  <a:t> </a:t>
                </a:r>
                <a:r>
                  <a:rPr lang="sv-SE" dirty="0" err="1"/>
                  <a:t>been</a:t>
                </a:r>
                <a:r>
                  <a:rPr lang="sv-SE" dirty="0"/>
                  <a:t> </a:t>
                </a:r>
                <a:r>
                  <a:rPr lang="sv-SE" dirty="0" err="1"/>
                  <a:t>adapted</a:t>
                </a:r>
                <a:r>
                  <a:rPr lang="sv-SE" dirty="0"/>
                  <a:t> </a:t>
                </a:r>
                <a:r>
                  <a:rPr lang="sv-SE" dirty="0" err="1"/>
                  <a:t>itnernally</a:t>
                </a:r>
                <a:endParaRPr lang="sv-SE" dirty="0"/>
              </a:p>
              <a:p>
                <a:pPr marL="0" indent="0">
                  <a:buNone/>
                </a:pPr>
                <a:endParaRPr lang="sv-SE" dirty="0"/>
              </a:p>
            </p:txBody>
          </p:sp>
        </mc:Choice>
        <mc:Fallback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47CFE819-DEF4-4E56-B033-91FF5ADF8B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356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C7A3C9-E6AC-4770-BE7D-1F1D5CC4D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Where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codes</a:t>
            </a:r>
            <a:r>
              <a:rPr lang="sv-SE" dirty="0"/>
              <a:t> </a:t>
            </a:r>
            <a:r>
              <a:rPr lang="sv-SE" dirty="0" err="1"/>
              <a:t>differ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9CAFE6-35AF-4F9C-AC3D-5672CB319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/>
              <a:t>OneTwo</a:t>
            </a:r>
            <a:r>
              <a:rPr lang="sv-SE" dirty="0"/>
              <a:t> is </a:t>
            </a:r>
            <a:r>
              <a:rPr lang="sv-SE" dirty="0" err="1"/>
              <a:t>using</a:t>
            </a:r>
            <a:r>
              <a:rPr lang="sv-SE" dirty="0"/>
              <a:t> a </a:t>
            </a:r>
            <a:r>
              <a:rPr lang="sv-SE" dirty="0" err="1"/>
              <a:t>poloidal</a:t>
            </a:r>
            <a:r>
              <a:rPr lang="sv-SE" dirty="0"/>
              <a:t> flux </a:t>
            </a:r>
            <a:r>
              <a:rPr lang="sv-SE" dirty="0" err="1"/>
              <a:t>based</a:t>
            </a:r>
            <a:r>
              <a:rPr lang="sv-SE" dirty="0"/>
              <a:t> </a:t>
            </a:r>
            <a:r>
              <a:rPr lang="sv-SE" dirty="0" err="1"/>
              <a:t>grid</a:t>
            </a:r>
            <a:r>
              <a:rPr lang="sv-SE" dirty="0"/>
              <a:t> </a:t>
            </a:r>
          </a:p>
          <a:p>
            <a:pPr lvl="1"/>
            <a:r>
              <a:rPr lang="sv-SE" dirty="0" err="1"/>
              <a:t>Introduces</a:t>
            </a:r>
            <a:r>
              <a:rPr lang="sv-SE" dirty="0"/>
              <a:t> evolution </a:t>
            </a:r>
            <a:r>
              <a:rPr lang="sv-SE" dirty="0" err="1"/>
              <a:t>equations</a:t>
            </a:r>
            <a:r>
              <a:rPr lang="sv-SE" dirty="0"/>
              <a:t> for </a:t>
            </a:r>
            <a:r>
              <a:rPr lang="sv-SE" dirty="0" err="1"/>
              <a:t>some</a:t>
            </a:r>
            <a:r>
              <a:rPr lang="sv-SE" dirty="0"/>
              <a:t> of the </a:t>
            </a:r>
            <a:r>
              <a:rPr lang="sv-SE" dirty="0" err="1"/>
              <a:t>metrics</a:t>
            </a:r>
            <a:endParaRPr lang="sv-SE" dirty="0"/>
          </a:p>
          <a:p>
            <a:r>
              <a:rPr lang="sv-SE" dirty="0"/>
              <a:t>TSV, I </a:t>
            </a:r>
            <a:r>
              <a:rPr lang="sv-SE" dirty="0" err="1"/>
              <a:t>think</a:t>
            </a:r>
            <a:r>
              <a:rPr lang="sv-SE" dirty="0"/>
              <a:t>, is not </a:t>
            </a:r>
            <a:r>
              <a:rPr lang="sv-SE" dirty="0" err="1"/>
              <a:t>using</a:t>
            </a:r>
            <a:r>
              <a:rPr lang="sv-SE" dirty="0"/>
              <a:t> the grad-</a:t>
            </a:r>
            <a:r>
              <a:rPr lang="sv-SE" dirty="0" err="1"/>
              <a:t>hogan</a:t>
            </a:r>
            <a:r>
              <a:rPr lang="sv-SE" dirty="0"/>
              <a:t> approach </a:t>
            </a:r>
            <a:r>
              <a:rPr lang="sv-SE" dirty="0" err="1"/>
              <a:t>but</a:t>
            </a:r>
            <a:r>
              <a:rPr lang="sv-SE" dirty="0"/>
              <a:t> a variant </a:t>
            </a:r>
            <a:r>
              <a:rPr lang="sv-SE" dirty="0" err="1"/>
              <a:t>deviced</a:t>
            </a:r>
            <a:r>
              <a:rPr lang="sv-SE" dirty="0"/>
              <a:t> by Jardin and Hirschman</a:t>
            </a:r>
          </a:p>
          <a:p>
            <a:r>
              <a:rPr lang="sv-SE" dirty="0"/>
              <a:t>ETS is different in </a:t>
            </a:r>
            <a:r>
              <a:rPr lang="sv-SE" dirty="0" err="1"/>
              <a:t>that</a:t>
            </a:r>
            <a:r>
              <a:rPr lang="sv-SE" dirty="0"/>
              <a:t> it </a:t>
            </a:r>
          </a:p>
          <a:p>
            <a:pPr lvl="1"/>
            <a:r>
              <a:rPr lang="sv-SE" dirty="0" err="1"/>
              <a:t>Keeps</a:t>
            </a:r>
            <a:r>
              <a:rPr lang="sv-SE" dirty="0"/>
              <a:t> the </a:t>
            </a:r>
            <a:r>
              <a:rPr lang="sv-SE" dirty="0" err="1"/>
              <a:t>ion-ion</a:t>
            </a:r>
            <a:r>
              <a:rPr lang="sv-SE" dirty="0"/>
              <a:t> </a:t>
            </a:r>
            <a:r>
              <a:rPr lang="sv-SE" dirty="0" err="1"/>
              <a:t>equilibration</a:t>
            </a:r>
            <a:r>
              <a:rPr lang="sv-SE" dirty="0"/>
              <a:t> </a:t>
            </a:r>
            <a:r>
              <a:rPr lang="sv-SE" dirty="0" err="1"/>
              <a:t>timescales</a:t>
            </a:r>
            <a:r>
              <a:rPr lang="sv-SE" dirty="0"/>
              <a:t> -  and </a:t>
            </a:r>
            <a:r>
              <a:rPr lang="sv-SE" dirty="0" err="1"/>
              <a:t>hence</a:t>
            </a:r>
            <a:r>
              <a:rPr lang="sv-SE" dirty="0"/>
              <a:t> </a:t>
            </a:r>
            <a:r>
              <a:rPr lang="sv-SE" dirty="0" err="1"/>
              <a:t>allow</a:t>
            </a:r>
            <a:r>
              <a:rPr lang="sv-SE" dirty="0"/>
              <a:t> for different evolution of the (</a:t>
            </a:r>
            <a:r>
              <a:rPr lang="sv-SE" dirty="0" err="1"/>
              <a:t>temperatures</a:t>
            </a:r>
            <a:r>
              <a:rPr lang="sv-SE" dirty="0"/>
              <a:t>) for </a:t>
            </a:r>
            <a:r>
              <a:rPr lang="sv-SE" dirty="0" err="1"/>
              <a:t>each</a:t>
            </a:r>
            <a:r>
              <a:rPr lang="sv-SE" dirty="0"/>
              <a:t> species -  </a:t>
            </a:r>
            <a:r>
              <a:rPr lang="sv-SE" dirty="0" err="1"/>
              <a:t>more</a:t>
            </a:r>
            <a:r>
              <a:rPr lang="sv-SE" dirty="0"/>
              <a:t> common to </a:t>
            </a:r>
            <a:r>
              <a:rPr lang="sv-SE" dirty="0" err="1"/>
              <a:t>assume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Ti is </a:t>
            </a:r>
            <a:r>
              <a:rPr lang="sv-SE" dirty="0" err="1"/>
              <a:t>equal</a:t>
            </a:r>
            <a:r>
              <a:rPr lang="sv-SE" dirty="0"/>
              <a:t> for all and </a:t>
            </a:r>
            <a:r>
              <a:rPr lang="sv-SE" dirty="0" err="1"/>
              <a:t>sum</a:t>
            </a:r>
            <a:r>
              <a:rPr lang="sv-SE" dirty="0"/>
              <a:t> over the </a:t>
            </a:r>
            <a:r>
              <a:rPr lang="sv-SE" dirty="0" err="1"/>
              <a:t>ion</a:t>
            </a:r>
            <a:r>
              <a:rPr lang="sv-SE" dirty="0"/>
              <a:t> </a:t>
            </a:r>
            <a:r>
              <a:rPr lang="sv-SE" dirty="0" err="1"/>
              <a:t>energy</a:t>
            </a:r>
            <a:r>
              <a:rPr lang="sv-SE" dirty="0"/>
              <a:t> </a:t>
            </a:r>
            <a:r>
              <a:rPr lang="sv-SE" dirty="0" err="1"/>
              <a:t>equations</a:t>
            </a:r>
            <a:r>
              <a:rPr lang="sv-SE" dirty="0"/>
              <a:t> – </a:t>
            </a:r>
            <a:r>
              <a:rPr lang="sv-SE" dirty="0" err="1"/>
              <a:t>stability</a:t>
            </a:r>
            <a:r>
              <a:rPr lang="sv-SE" dirty="0"/>
              <a:t> (ETS:R2)</a:t>
            </a:r>
          </a:p>
          <a:p>
            <a:pPr lvl="1"/>
            <a:r>
              <a:rPr lang="sv-SE" dirty="0" err="1"/>
              <a:t>Keeps</a:t>
            </a:r>
            <a:r>
              <a:rPr lang="sv-SE" dirty="0"/>
              <a:t> a rotation </a:t>
            </a:r>
            <a:r>
              <a:rPr lang="sv-SE" dirty="0" err="1"/>
              <a:t>equation</a:t>
            </a:r>
            <a:r>
              <a:rPr lang="sv-SE" dirty="0"/>
              <a:t> for </a:t>
            </a:r>
            <a:r>
              <a:rPr lang="sv-SE" dirty="0" err="1"/>
              <a:t>each</a:t>
            </a:r>
            <a:r>
              <a:rPr lang="sv-SE" dirty="0"/>
              <a:t> </a:t>
            </a:r>
            <a:r>
              <a:rPr lang="sv-SE" dirty="0" err="1"/>
              <a:t>ion</a:t>
            </a:r>
            <a:r>
              <a:rPr lang="sv-SE" dirty="0"/>
              <a:t> species </a:t>
            </a:r>
          </a:p>
          <a:p>
            <a:pPr lvl="2"/>
            <a:r>
              <a:rPr lang="sv-SE" dirty="0" err="1"/>
              <a:t>Implies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poloidal</a:t>
            </a:r>
            <a:r>
              <a:rPr lang="sv-SE" dirty="0"/>
              <a:t>  </a:t>
            </a:r>
            <a:r>
              <a:rPr lang="sv-SE" dirty="0" err="1"/>
              <a:t>velocities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not </a:t>
            </a:r>
            <a:r>
              <a:rPr lang="sv-SE" dirty="0" err="1"/>
              <a:t>necolassical</a:t>
            </a:r>
            <a:endParaRPr lang="sv-SE" dirty="0"/>
          </a:p>
          <a:p>
            <a:pPr lvl="3"/>
            <a:r>
              <a:rPr lang="sv-SE" dirty="0"/>
              <a:t>Is </a:t>
            </a:r>
            <a:r>
              <a:rPr lang="sv-SE" dirty="0" err="1"/>
              <a:t>likely</a:t>
            </a:r>
            <a:r>
              <a:rPr lang="sv-SE" dirty="0"/>
              <a:t> not </a:t>
            </a:r>
            <a:r>
              <a:rPr lang="sv-SE" dirty="0" err="1"/>
              <a:t>possible</a:t>
            </a:r>
            <a:r>
              <a:rPr lang="sv-SE" dirty="0"/>
              <a:t> to </a:t>
            </a:r>
            <a:r>
              <a:rPr lang="sv-SE" dirty="0" err="1"/>
              <a:t>implement</a:t>
            </a:r>
            <a:r>
              <a:rPr lang="sv-SE" dirty="0"/>
              <a:t> in </a:t>
            </a:r>
            <a:r>
              <a:rPr lang="sv-SE" dirty="0" err="1"/>
              <a:t>view</a:t>
            </a:r>
            <a:r>
              <a:rPr lang="sv-SE" dirty="0"/>
              <a:t> of </a:t>
            </a:r>
            <a:r>
              <a:rPr lang="sv-SE" dirty="0" err="1"/>
              <a:t>available</a:t>
            </a:r>
            <a:r>
              <a:rPr lang="sv-SE" dirty="0"/>
              <a:t> </a:t>
            </a:r>
            <a:r>
              <a:rPr lang="sv-SE" dirty="0" err="1"/>
              <a:t>sources</a:t>
            </a:r>
            <a:r>
              <a:rPr lang="sv-SE" dirty="0"/>
              <a:t> and </a:t>
            </a:r>
            <a:r>
              <a:rPr lang="sv-SE" dirty="0" err="1"/>
              <a:t>diffusivities</a:t>
            </a:r>
            <a:r>
              <a:rPr lang="sv-SE" dirty="0"/>
              <a:t>  (ETS:R1)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1480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ubrik 1">
                <a:extLst>
                  <a:ext uri="{FF2B5EF4-FFF2-40B4-BE49-F238E27FC236}">
                    <a16:creationId xmlns:a16="http://schemas.microsoft.com/office/drawing/2014/main" id="{F1F62536-E6F8-467E-9F80-7C816743602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0"/>
                <a:ext cx="10515600" cy="1325563"/>
              </a:xfrm>
            </p:spPr>
            <p:txBody>
              <a:bodyPr/>
              <a:lstStyle/>
              <a:p>
                <a:r>
                  <a:rPr lang="sv-SE" dirty="0"/>
                  <a:t>D, V and flux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</m:acc>
                  </m:oMath>
                </a14:m>
                <a:r>
                  <a:rPr lang="sv-SE" dirty="0"/>
                  <a:t> in IDS ( a </a:t>
                </a:r>
                <a:r>
                  <a:rPr lang="sv-SE" dirty="0" err="1"/>
                  <a:t>consistent</a:t>
                </a:r>
                <a:r>
                  <a:rPr lang="sv-SE" dirty="0"/>
                  <a:t> </a:t>
                </a:r>
                <a:r>
                  <a:rPr lang="sv-SE" dirty="0" err="1"/>
                  <a:t>model</a:t>
                </a:r>
                <a:r>
                  <a:rPr lang="sv-SE" dirty="0"/>
                  <a:t>)</a:t>
                </a:r>
              </a:p>
            </p:txBody>
          </p:sp>
        </mc:Choice>
        <mc:Fallback>
          <p:sp>
            <p:nvSpPr>
              <p:cNvPr id="2" name="Rubrik 1">
                <a:extLst>
                  <a:ext uri="{FF2B5EF4-FFF2-40B4-BE49-F238E27FC236}">
                    <a16:creationId xmlns:a16="http://schemas.microsoft.com/office/drawing/2014/main" id="{F1F62536-E6F8-467E-9F80-7C81674360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0"/>
                <a:ext cx="10515600" cy="1325563"/>
              </a:xfrm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921DCD81-20B3-489C-81F9-52940BC863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71588"/>
                <a:ext cx="10515600" cy="5429250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sv-SE" sz="3800" dirty="0"/>
                  <a:t>The total flux </a:t>
                </a:r>
                <a:r>
                  <a:rPr lang="en-GB" sz="3800" dirty="0"/>
                  <a:t>through</a:t>
                </a:r>
                <a:r>
                  <a:rPr lang="sv-SE" sz="3800" dirty="0"/>
                  <a:t> a flux </a:t>
                </a:r>
                <a:r>
                  <a:rPr lang="sv-SE" sz="3800" dirty="0" err="1"/>
                  <a:t>surface</a:t>
                </a:r>
                <a:r>
                  <a:rPr lang="sv-SE" sz="3800" dirty="0"/>
                  <a:t> is an invariant </a:t>
                </a:r>
                <a:r>
                  <a:rPr lang="sv-SE" sz="3800" dirty="0" err="1"/>
                  <a:t>quantity</a:t>
                </a:r>
                <a:r>
                  <a:rPr lang="sv-SE" sz="3800" dirty="0"/>
                  <a:t> under </a:t>
                </a:r>
                <a:r>
                  <a:rPr lang="sv-SE" sz="3800" dirty="0" err="1"/>
                  <a:t>coordinate</a:t>
                </a:r>
                <a:r>
                  <a:rPr lang="sv-SE" sz="3800" dirty="0"/>
                  <a:t> transformations (</a:t>
                </a:r>
                <a:r>
                  <a:rPr lang="sv-SE" sz="3800" dirty="0" err="1"/>
                  <a:t>scalar</a:t>
                </a:r>
                <a:r>
                  <a:rPr lang="sv-SE" sz="3800" dirty="0"/>
                  <a:t>):</a:t>
                </a:r>
              </a:p>
              <a:p>
                <a:pPr marL="0" indent="0">
                  <a:buNone/>
                </a:pPr>
                <a:endParaRPr lang="en-GB" sz="31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3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sSup>
                        <m:sSupPr>
                          <m:ctrlP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sv-SE" sz="3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=&lt;</m:t>
                      </m:r>
                      <m:acc>
                        <m:accPr>
                          <m:chr m:val="⃗"/>
                          <m:ctrlP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</m:acc>
                      <m:r>
                        <a:rPr lang="sv-SE" sz="3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m:rPr>
                          <m:sty m:val="p"/>
                        </m:rPr>
                        <a:rPr lang="sv-SE" sz="3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sv-SE" sz="3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sv-SE" sz="3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sv-SE" sz="3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𝜕𝜌</m:t>
                              </m:r>
                            </m:den>
                          </m:f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&lt;|</m:t>
                          </m:r>
                          <m:sSup>
                            <m:sSupPr>
                              <m:ctrlP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sv-SE" sz="3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∇</m:t>
                              </m:r>
                              <m: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  <m: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</m:e>
                            <m:sup>
                              <m: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&gt;+</m:t>
                          </m:r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∇</m:t>
                              </m:r>
                              <m:r>
                                <a:rPr lang="sv-SE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</m:d>
                          <m:r>
                            <a:rPr lang="sv-SE" sz="3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sv-SE" sz="3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sv-SE" sz="3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sv-SE" sz="3800" dirty="0"/>
              </a:p>
              <a:p>
                <a:pPr marL="0" indent="0">
                  <a:buNone/>
                </a:pPr>
                <a:endParaRPr lang="sv-SE" sz="1900" dirty="0"/>
              </a:p>
              <a:p>
                <a:pPr marL="0" indent="0">
                  <a:buNone/>
                </a:pPr>
                <a:r>
                  <a:rPr lang="sv-SE" sz="3800" b="0" dirty="0" err="1">
                    <a:ea typeface="Cambria Math" panose="02040503050406030204" pitchFamily="18" charset="0"/>
                  </a:rPr>
                  <a:t>here</a:t>
                </a:r>
                <a:r>
                  <a:rPr lang="sv-SE" sz="38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sSup>
                      <m:sSupPr>
                        <m:ctrlPr>
                          <a:rPr lang="sv-SE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sv-SE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sv-SE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sv-SE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</m:acc>
                    <m:r>
                      <a:rPr lang="sv-SE" sz="38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sv-SE" sz="3800" b="0" i="1" dirty="0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sv-SE" sz="3800" b="0" i="1" dirty="0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sv-SE" sz="3800" b="0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sv-SE" sz="3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38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sv-SE" sz="38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sv-SE" sz="3800" b="0" i="1" dirty="0" smtClean="0">
                        <a:latin typeface="Cambria Math" panose="02040503050406030204" pitchFamily="18" charset="0"/>
                      </a:rPr>
                      <m:t>&lt;|</m:t>
                    </m:r>
                    <m:r>
                      <m:rPr>
                        <m:sty m:val="p"/>
                      </m:rPr>
                      <a:rPr lang="sv-SE" sz="3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sv-SE" sz="3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sv-SE" sz="3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|&gt;=</m:t>
                    </m:r>
                    <m:r>
                      <a:rPr lang="sv-SE" sz="38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sv-SE" sz="3800" dirty="0"/>
                  <a:t>. </a:t>
                </a:r>
              </a:p>
              <a:p>
                <a:pPr marL="0" indent="0">
                  <a:buNone/>
                </a:pPr>
                <a:endParaRPr lang="sv-SE" sz="1900" dirty="0"/>
              </a:p>
              <a:p>
                <a:pPr marL="0" indent="0">
                  <a:buNone/>
                </a:pPr>
                <a:r>
                  <a:rPr lang="sv-SE" sz="3800" dirty="0"/>
                  <a:t>A is the Surface area of the flux </a:t>
                </a:r>
                <a:r>
                  <a:rPr lang="sv-SE" sz="3800" dirty="0" err="1"/>
                  <a:t>surface</a:t>
                </a:r>
                <a:r>
                  <a:rPr lang="sv-SE" sz="3800" dirty="0"/>
                  <a:t> </a:t>
                </a:r>
                <a:r>
                  <a:rPr lang="sv-SE" sz="3800" dirty="0" err="1"/>
                  <a:t>labelled</a:t>
                </a:r>
                <a:r>
                  <a:rPr lang="sv-SE" sz="3800" dirty="0"/>
                  <a:t> by </a:t>
                </a:r>
                <a14:m>
                  <m:oMath xmlns:m="http://schemas.openxmlformats.org/officeDocument/2006/math">
                    <m:r>
                      <a:rPr lang="sv-SE" sz="3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sv-SE" sz="3800" dirty="0"/>
                  <a:t>. </a:t>
                </a:r>
                <a:r>
                  <a:rPr lang="en-GB" sz="3800" dirty="0"/>
                  <a:t>I.e., we are expressing the flux through the contravariant component of the flux.  </a:t>
                </a:r>
              </a:p>
              <a:p>
                <a:pPr marL="0" indent="0">
                  <a:buNone/>
                </a:pPr>
                <a:r>
                  <a:rPr lang="en-GB" sz="3800" dirty="0"/>
                  <a:t>The expression within the brackets is what is used internally in TCI (and some other transport codes) as part of the flux surface average transport equation. </a:t>
                </a:r>
              </a:p>
              <a:p>
                <a:pPr marL="0" indent="0">
                  <a:buNone/>
                </a:pPr>
                <a:r>
                  <a:rPr lang="en-GB" sz="3800" dirty="0"/>
                  <a:t>TCI provide D</a:t>
                </a:r>
                <a:r>
                  <a:rPr lang="sv-SE" sz="3800" dirty="0"/>
                  <a:t> [m^2/s]</a:t>
                </a:r>
                <a:r>
                  <a:rPr lang="en-GB" sz="3800" dirty="0"/>
                  <a:t>, V</a:t>
                </a:r>
                <a:r>
                  <a:rPr lang="sv-SE" sz="3800" dirty="0"/>
                  <a:t> [m/s]</a:t>
                </a:r>
                <a:r>
                  <a:rPr lang="en-GB" sz="380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sSup>
                      <m:sSupPr>
                        <m:ctrlPr>
                          <a:rPr lang="sv-SE" sz="3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sv-SE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  <m:r>
                          <a:rPr lang="sv-SE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</m:sup>
                    </m:sSup>
                    <m:r>
                      <a:rPr lang="sv-SE" sz="3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f>
                      <m:fPr>
                        <m:ctrlPr>
                          <a:rPr lang="sv-SE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sv-SE" sz="3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particles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sv-SE" sz="3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</m:den>
                    </m:f>
                    <m:r>
                      <a:rPr lang="sv-SE" sz="3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sz="3800" dirty="0"/>
                  <a:t>.  </a:t>
                </a:r>
                <a:r>
                  <a:rPr lang="sv-SE" sz="3800" dirty="0"/>
                  <a:t>And </a:t>
                </a:r>
                <a:r>
                  <a:rPr lang="sv-SE" sz="3800" dirty="0" err="1"/>
                  <a:t>similarily</a:t>
                </a:r>
                <a:r>
                  <a:rPr lang="sv-SE" sz="3800" dirty="0"/>
                  <a:t> for the heat transport. </a:t>
                </a:r>
              </a:p>
              <a:p>
                <a:pPr marL="0" indent="0">
                  <a:buNone/>
                </a:pPr>
                <a:endParaRPr lang="sv-SE" sz="3800" dirty="0"/>
              </a:p>
              <a:p>
                <a:pPr marL="0" indent="0">
                  <a:buNone/>
                </a:pPr>
                <a:r>
                  <a:rPr lang="sv-SE" sz="3800" dirty="0"/>
                  <a:t>The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sv-SE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</m:acc>
                  </m:oMath>
                </a14:m>
                <a:r>
                  <a:rPr lang="en-GB" sz="3800" dirty="0"/>
                  <a:t> (flux density) is what is prescribed for the IDS and CPO definitions together with the D, V as described here.</a:t>
                </a:r>
              </a:p>
              <a:p>
                <a:pPr marL="0" indent="0">
                  <a:buNone/>
                </a:pPr>
                <a:endParaRPr lang="sv-SE" dirty="0"/>
              </a:p>
            </p:txBody>
          </p:sp>
        </mc:Choice>
        <mc:Fallback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921DCD81-20B3-489C-81F9-52940BC863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71588"/>
                <a:ext cx="10515600" cy="5429250"/>
              </a:xfrm>
              <a:blipFill>
                <a:blip r:embed="rId3"/>
                <a:stretch>
                  <a:fillRect l="-696" t="-224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7876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D2C6D052-00A1-4633-AFCB-C987CEE7B3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37351"/>
                <a:ext cx="10515600" cy="58396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dirty="0"/>
                  <a:t>ETS and, for example, ASTRA is </a:t>
                </a:r>
                <a:r>
                  <a:rPr lang="en-GB" u="sng" dirty="0"/>
                  <a:t>no</a:t>
                </a:r>
                <a:r>
                  <a:rPr lang="en-GB" dirty="0"/>
                  <a:t>t using this format and ETSv6 is currently not (?) converting properly:  </a:t>
                </a:r>
              </a:p>
              <a:p>
                <a:pPr marL="0" indent="0">
                  <a:buNone/>
                </a:pPr>
                <a:endParaRPr lang="sv-SE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sSup>
                        <m:sSupPr>
                          <m:ctrlP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sv-S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  <m: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sv-S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v-S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sv-S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sv-S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𝜕𝜌</m:t>
                              </m:r>
                            </m:den>
                          </m:f>
                          <m: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 </m:t>
                          </m:r>
                          <m: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sv-S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v-S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sv-S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&lt;|</m:t>
                      </m:r>
                      <m:sSup>
                        <m:sSupPr>
                          <m:ctrlP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sv-SE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  <m: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e>
                        <m:sup>
                          <m: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v-S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sv-S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sv-S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sv-SE" dirty="0"/>
              </a:p>
              <a:p>
                <a:pPr marL="0" indent="0">
                  <a:buNone/>
                </a:pPr>
                <a:r>
                  <a:rPr lang="en-GB" dirty="0"/>
                  <a:t>This means that V has an implicit rho dependence (makes cross run comparisons problematic) and there might be a systematic  error in the use  of the pinch terms. 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Need to manage the differences properly.</a:t>
                </a:r>
              </a:p>
              <a:p>
                <a:pPr marL="0" indent="0">
                  <a:buNone/>
                </a:pPr>
                <a:endParaRPr lang="sv-SE" dirty="0"/>
              </a:p>
            </p:txBody>
          </p:sp>
        </mc:Choice>
        <mc:Fallback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D2C6D052-00A1-4633-AFCB-C987CEE7B3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37351"/>
                <a:ext cx="10515600" cy="5839612"/>
              </a:xfrm>
              <a:blipFill>
                <a:blip r:embed="rId2"/>
                <a:stretch>
                  <a:fillRect l="-1217" t="-1670" r="-127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329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46FD580-6823-4ED0-9253-93F78CE11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288" y="1037821"/>
            <a:ext cx="10112961" cy="5620154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E0306C25-4889-468B-B1DB-2B6BE357EF0F}"/>
              </a:ext>
            </a:extLst>
          </p:cNvPr>
          <p:cNvSpPr txBox="1"/>
          <p:nvPr/>
        </p:nvSpPr>
        <p:spPr>
          <a:xfrm>
            <a:off x="559293" y="204186"/>
            <a:ext cx="1134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For the </a:t>
            </a:r>
            <a:r>
              <a:rPr lang="sv-SE" dirty="0" err="1"/>
              <a:t>purpose</a:t>
            </a:r>
            <a:r>
              <a:rPr lang="sv-SE" dirty="0"/>
              <a:t> of </a:t>
            </a:r>
            <a:r>
              <a:rPr lang="sv-SE" dirty="0" err="1"/>
              <a:t>discussion</a:t>
            </a:r>
            <a:r>
              <a:rPr lang="sv-SE" dirty="0"/>
              <a:t>: </a:t>
            </a:r>
            <a:r>
              <a:rPr lang="sv-SE" dirty="0" err="1"/>
              <a:t>Density</a:t>
            </a:r>
            <a:r>
              <a:rPr lang="sv-SE" dirty="0"/>
              <a:t> evolution as a </a:t>
            </a:r>
            <a:r>
              <a:rPr lang="sv-SE" dirty="0" err="1"/>
              <a:t>model</a:t>
            </a:r>
            <a:r>
              <a:rPr lang="sv-SE" dirty="0"/>
              <a:t> </a:t>
            </a:r>
            <a:r>
              <a:rPr lang="sv-SE" dirty="0" err="1"/>
              <a:t>equation</a:t>
            </a:r>
            <a:r>
              <a:rPr lang="sv-SE" dirty="0"/>
              <a:t>  From YS. NA </a:t>
            </a:r>
            <a:r>
              <a:rPr lang="sv-SE" dirty="0" err="1"/>
              <a:t>Nucl.Fusion</a:t>
            </a:r>
            <a:r>
              <a:rPr lang="sv-SE" dirty="0"/>
              <a:t> 2019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Bildzoom 4">
                <a:extLst>
                  <a:ext uri="{FF2B5EF4-FFF2-40B4-BE49-F238E27FC236}">
                    <a16:creationId xmlns:a16="http://schemas.microsoft.com/office/drawing/2014/main" id="{08A34FFB-790C-4FA1-BD45-1DB6CF2BAAF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29855723"/>
                  </p:ext>
                </p:extLst>
              </p:nvPr>
            </p:nvGraphicFramePr>
            <p:xfrm>
              <a:off x="-1505329" y="-223630"/>
              <a:ext cx="3048000" cy="1714500"/>
            </p:xfrm>
            <a:graphic>
              <a:graphicData uri="http://schemas.microsoft.com/office/powerpoint/2016/slidezoom">
                <pslz:sldZm>
                  <pslz:sldZmObj sldId="261" cId="3903671200">
                    <pslz:zmPr id="{5B26FE98-7790-4018-BACF-29F3B170F548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Bild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8A34FFB-790C-4FA1-BD45-1DB6CF2BAAF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505329" y="-223630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0367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D097AF-0E19-4651-8468-9047CAF13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 </a:t>
            </a:r>
            <a:r>
              <a:rPr lang="sv-SE" dirty="0" err="1"/>
              <a:t>trinity</a:t>
            </a:r>
            <a:r>
              <a:rPr lang="sv-SE" dirty="0"/>
              <a:t> of </a:t>
            </a:r>
            <a:r>
              <a:rPr lang="sv-SE" dirty="0" err="1"/>
              <a:t>dependences</a:t>
            </a:r>
            <a:endParaRPr lang="sv-S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29D2620A-A0CD-4985-9D50-400204F806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sv-SE" dirty="0"/>
                  <a:t>A proper implementation </a:t>
                </a:r>
                <a:r>
                  <a:rPr lang="sv-SE" dirty="0" err="1"/>
                  <a:t>requires</a:t>
                </a:r>
                <a:r>
                  <a:rPr lang="sv-SE" dirty="0"/>
                  <a:t> a </a:t>
                </a:r>
                <a:r>
                  <a:rPr lang="sv-SE" dirty="0" err="1"/>
                  <a:t>consistent</a:t>
                </a:r>
                <a:r>
                  <a:rPr lang="sv-SE" dirty="0"/>
                  <a:t> </a:t>
                </a:r>
                <a:r>
                  <a:rPr lang="sv-SE" dirty="0" err="1"/>
                  <a:t>use</a:t>
                </a:r>
                <a:r>
                  <a:rPr lang="sv-SE" dirty="0"/>
                  <a:t> and </a:t>
                </a:r>
                <a:r>
                  <a:rPr lang="sv-SE" dirty="0" err="1"/>
                  <a:t>understanding</a:t>
                </a:r>
                <a:r>
                  <a:rPr lang="sv-SE" dirty="0"/>
                  <a:t> of </a:t>
                </a:r>
              </a:p>
              <a:p>
                <a:pPr lvl="1"/>
                <a:r>
                  <a:rPr lang="sv-SE" dirty="0"/>
                  <a:t>The </a:t>
                </a:r>
                <a:r>
                  <a:rPr lang="sv-SE" dirty="0" err="1"/>
                  <a:t>underlying</a:t>
                </a:r>
                <a:r>
                  <a:rPr lang="sv-SE" dirty="0"/>
                  <a:t> transport </a:t>
                </a:r>
                <a:r>
                  <a:rPr lang="sv-SE" dirty="0" err="1"/>
                  <a:t>equations</a:t>
                </a:r>
                <a:endParaRPr lang="sv-SE" dirty="0"/>
              </a:p>
              <a:p>
                <a:pPr lvl="1"/>
                <a:r>
                  <a:rPr lang="sv-SE" dirty="0"/>
                  <a:t>The invariant </a:t>
                </a:r>
                <a:r>
                  <a:rPr lang="sv-SE" dirty="0" err="1"/>
                  <a:t>formulation</a:t>
                </a:r>
                <a:r>
                  <a:rPr lang="sv-SE" dirty="0"/>
                  <a:t> of the </a:t>
                </a:r>
                <a:r>
                  <a:rPr lang="sv-SE" dirty="0" err="1"/>
                  <a:t>fluxes</a:t>
                </a:r>
                <a:r>
                  <a:rPr lang="sv-SE" dirty="0"/>
                  <a:t> (and for </a:t>
                </a:r>
                <a:r>
                  <a:rPr lang="sv-SE" dirty="0" err="1"/>
                  <a:t>our</a:t>
                </a:r>
                <a:r>
                  <a:rPr lang="sv-SE" dirty="0"/>
                  <a:t> </a:t>
                </a:r>
                <a:r>
                  <a:rPr lang="sv-SE" dirty="0" err="1"/>
                  <a:t>solvers</a:t>
                </a:r>
                <a:r>
                  <a:rPr lang="sv-SE" dirty="0"/>
                  <a:t> the </a:t>
                </a:r>
                <a:r>
                  <a:rPr lang="sv-SE" dirty="0" err="1"/>
                  <a:t>splitting</a:t>
                </a:r>
                <a:r>
                  <a:rPr lang="sv-SE" dirty="0"/>
                  <a:t> </a:t>
                </a:r>
                <a:r>
                  <a:rPr lang="sv-SE" dirty="0" err="1"/>
                  <a:t>into</a:t>
                </a:r>
                <a:r>
                  <a:rPr lang="sv-SE" dirty="0"/>
                  <a:t> D,V)</a:t>
                </a:r>
              </a:p>
              <a:p>
                <a:pPr lvl="1"/>
                <a:r>
                  <a:rPr lang="sv-SE" dirty="0" err="1"/>
                  <a:t>What</a:t>
                </a:r>
                <a:r>
                  <a:rPr lang="sv-SE" dirty="0"/>
                  <a:t> the </a:t>
                </a:r>
                <a:r>
                  <a:rPr lang="sv-SE" dirty="0" err="1"/>
                  <a:t>models</a:t>
                </a:r>
                <a:r>
                  <a:rPr lang="sv-SE" dirty="0"/>
                  <a:t> </a:t>
                </a:r>
                <a:r>
                  <a:rPr lang="sv-SE" dirty="0" err="1"/>
                  <a:t>provide</a:t>
                </a:r>
                <a:r>
                  <a:rPr lang="sv-SE" dirty="0"/>
                  <a:t> in terms of transport </a:t>
                </a:r>
                <a:r>
                  <a:rPr lang="sv-SE" dirty="0" err="1"/>
                  <a:t>estimates</a:t>
                </a:r>
                <a:endParaRPr lang="sv-SE" dirty="0"/>
              </a:p>
              <a:p>
                <a:pPr lvl="1"/>
                <a:endParaRPr lang="sv-SE" dirty="0"/>
              </a:p>
              <a:p>
                <a:r>
                  <a:rPr lang="sv-SE" dirty="0"/>
                  <a:t>In all steps the </a:t>
                </a:r>
                <a:r>
                  <a:rPr lang="sv-SE" dirty="0" err="1"/>
                  <a:t>choices</a:t>
                </a:r>
                <a:r>
                  <a:rPr lang="sv-SE" dirty="0"/>
                  <a:t> </a:t>
                </a:r>
                <a:r>
                  <a:rPr lang="sv-SE" dirty="0" err="1"/>
                  <a:t>are</a:t>
                </a:r>
                <a:r>
                  <a:rPr lang="sv-SE" dirty="0"/>
                  <a:t> independent BUT the </a:t>
                </a:r>
                <a:r>
                  <a:rPr lang="sv-SE" dirty="0" err="1"/>
                  <a:t>mappings</a:t>
                </a:r>
                <a:r>
                  <a:rPr lang="sv-SE" dirty="0"/>
                  <a:t> in </a:t>
                </a:r>
                <a:r>
                  <a:rPr lang="sv-SE" dirty="0" err="1"/>
                  <a:t>between</a:t>
                </a:r>
                <a:r>
                  <a:rPr lang="sv-SE" dirty="0"/>
                  <a:t> </a:t>
                </a:r>
                <a:r>
                  <a:rPr lang="sv-SE" dirty="0" err="1"/>
                  <a:t>are</a:t>
                </a:r>
                <a:r>
                  <a:rPr lang="sv-SE" dirty="0"/>
                  <a:t> of </a:t>
                </a:r>
                <a:r>
                  <a:rPr lang="sv-SE" dirty="0" err="1"/>
                  <a:t>course</a:t>
                </a:r>
                <a:r>
                  <a:rPr lang="sv-SE" dirty="0"/>
                  <a:t> not!</a:t>
                </a:r>
              </a:p>
              <a:p>
                <a:pPr lvl="1"/>
                <a:r>
                  <a:rPr lang="sv-SE" dirty="0"/>
                  <a:t>GLUE elements:</a:t>
                </a:r>
              </a:p>
              <a:p>
                <a:pPr lvl="2"/>
                <a:r>
                  <a:rPr lang="sv-SE" dirty="0"/>
                  <a:t>Interface definitions (IDS, </a:t>
                </a:r>
                <a:r>
                  <a:rPr lang="sv-SE" dirty="0" err="1"/>
                  <a:t>CPOs</a:t>
                </a:r>
                <a:r>
                  <a:rPr lang="sv-SE" dirty="0"/>
                  <a:t>) -  </a:t>
                </a:r>
                <a:r>
                  <a:rPr lang="sv-SE" dirty="0" err="1"/>
                  <a:t>currently</a:t>
                </a:r>
                <a:r>
                  <a:rPr lang="sv-SE" dirty="0"/>
                  <a:t> </a:t>
                </a:r>
                <a:r>
                  <a:rPr lang="sv-SE" dirty="0" err="1"/>
                  <a:t>defining</a:t>
                </a:r>
                <a:r>
                  <a:rPr lang="sv-SE" dirty="0"/>
                  <a:t> D, V and flux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</m:acc>
                  </m:oMath>
                </a14:m>
                <a:r>
                  <a:rPr lang="sv-SE" dirty="0"/>
                  <a:t> </a:t>
                </a:r>
              </a:p>
              <a:p>
                <a:pPr lvl="2"/>
                <a:r>
                  <a:rPr lang="sv-SE" dirty="0" err="1"/>
                  <a:t>Internal</a:t>
                </a:r>
                <a:r>
                  <a:rPr lang="sv-SE" dirty="0"/>
                  <a:t> </a:t>
                </a:r>
                <a:r>
                  <a:rPr lang="sv-SE" dirty="0" err="1"/>
                  <a:t>models</a:t>
                </a:r>
                <a:r>
                  <a:rPr lang="sv-SE" dirty="0"/>
                  <a:t> (ETS </a:t>
                </a:r>
                <a:r>
                  <a:rPr lang="sv-SE" dirty="0" err="1"/>
                  <a:t>internal</a:t>
                </a:r>
                <a:r>
                  <a:rPr lang="sv-SE" dirty="0"/>
                  <a:t> </a:t>
                </a:r>
                <a:r>
                  <a:rPr lang="sv-SE" dirty="0" err="1"/>
                  <a:t>types</a:t>
                </a:r>
                <a:r>
                  <a:rPr lang="sv-SE" dirty="0"/>
                  <a:t>, TCI) – </a:t>
                </a:r>
                <a:r>
                  <a:rPr lang="sv-SE" dirty="0" err="1"/>
                  <a:t>need</a:t>
                </a:r>
                <a:r>
                  <a:rPr lang="sv-SE" dirty="0"/>
                  <a:t> </a:t>
                </a:r>
                <a:r>
                  <a:rPr lang="sv-SE" dirty="0" err="1"/>
                  <a:t>mappings</a:t>
                </a:r>
                <a:endParaRPr lang="sv-SE" dirty="0"/>
              </a:p>
              <a:p>
                <a:pPr lvl="1"/>
                <a:endParaRPr lang="sv-SE" dirty="0"/>
              </a:p>
            </p:txBody>
          </p:sp>
        </mc:Choice>
        <mc:Fallback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29D2620A-A0CD-4985-9D50-400204F806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b="-98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26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CA9CA-109F-4E32-83B7-807CB23BC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Motivation for </a:t>
            </a:r>
            <a:r>
              <a:rPr lang="sv-SE" dirty="0" err="1"/>
              <a:t>keeping</a:t>
            </a:r>
            <a:r>
              <a:rPr lang="sv-SE" dirty="0"/>
              <a:t> the IDS </a:t>
            </a:r>
            <a:r>
              <a:rPr lang="sv-SE" dirty="0" err="1"/>
              <a:t>formulation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BF0001-C7A7-4706-B76F-6DB268E3A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No </a:t>
            </a:r>
            <a:r>
              <a:rPr lang="sv-SE" dirty="0" err="1"/>
              <a:t>change</a:t>
            </a:r>
            <a:r>
              <a:rPr lang="sv-SE" dirty="0"/>
              <a:t> is </a:t>
            </a:r>
            <a:r>
              <a:rPr lang="sv-SE" dirty="0" err="1"/>
              <a:t>needed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the ”TCI” </a:t>
            </a:r>
            <a:r>
              <a:rPr lang="sv-SE" dirty="0" err="1"/>
              <a:t>model</a:t>
            </a:r>
            <a:r>
              <a:rPr lang="sv-SE" dirty="0"/>
              <a:t> is </a:t>
            </a:r>
            <a:r>
              <a:rPr lang="sv-SE" dirty="0" err="1"/>
              <a:t>assumed</a:t>
            </a:r>
            <a:endParaRPr lang="sv-SE" dirty="0"/>
          </a:p>
          <a:p>
            <a:r>
              <a:rPr lang="sv-SE" dirty="0" err="1"/>
              <a:t>Possble</a:t>
            </a:r>
            <a:r>
              <a:rPr lang="sv-SE" dirty="0"/>
              <a:t> to </a:t>
            </a:r>
            <a:r>
              <a:rPr lang="sv-SE" dirty="0" err="1"/>
              <a:t>compare</a:t>
            </a:r>
            <a:r>
              <a:rPr lang="sv-SE" dirty="0"/>
              <a:t> D, V and flux </a:t>
            </a:r>
            <a:r>
              <a:rPr lang="sv-SE" dirty="0" err="1"/>
              <a:t>directly</a:t>
            </a:r>
            <a:r>
              <a:rPr lang="sv-SE" dirty="0"/>
              <a:t> in IDS </a:t>
            </a:r>
            <a:r>
              <a:rPr lang="sv-SE" dirty="0" err="1"/>
              <a:t>without</a:t>
            </a:r>
            <a:r>
              <a:rPr lang="sv-SE" dirty="0"/>
              <a:t> </a:t>
            </a:r>
            <a:r>
              <a:rPr lang="sv-SE" dirty="0" err="1"/>
              <a:t>knowing</a:t>
            </a:r>
            <a:r>
              <a:rPr lang="sv-SE" dirty="0"/>
              <a:t> a priori the form of the transport </a:t>
            </a:r>
            <a:r>
              <a:rPr lang="sv-SE" dirty="0" err="1"/>
              <a:t>equations</a:t>
            </a:r>
            <a:endParaRPr lang="sv-SE" dirty="0"/>
          </a:p>
          <a:p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convenience</a:t>
            </a:r>
            <a:r>
              <a:rPr lang="sv-SE" dirty="0"/>
              <a:t> in </a:t>
            </a:r>
            <a:r>
              <a:rPr lang="sv-SE" dirty="0" err="1"/>
              <a:t>including</a:t>
            </a:r>
            <a:r>
              <a:rPr lang="sv-SE" dirty="0"/>
              <a:t> </a:t>
            </a:r>
            <a:r>
              <a:rPr lang="sv-SE" dirty="0" err="1"/>
              <a:t>models</a:t>
            </a:r>
            <a:r>
              <a:rPr lang="sv-SE" dirty="0"/>
              <a:t> </a:t>
            </a:r>
            <a:r>
              <a:rPr lang="sv-SE" dirty="0" err="1"/>
              <a:t>formulated</a:t>
            </a:r>
            <a:r>
              <a:rPr lang="sv-SE" dirty="0"/>
              <a:t> in simple </a:t>
            </a:r>
            <a:r>
              <a:rPr lang="sv-SE" dirty="0" err="1"/>
              <a:t>geometry</a:t>
            </a:r>
            <a:r>
              <a:rPr lang="sv-SE" dirty="0"/>
              <a:t> (s-</a:t>
            </a:r>
            <a:r>
              <a:rPr lang="sv-SE" dirty="0" err="1"/>
              <a:t>alpha</a:t>
            </a:r>
            <a:r>
              <a:rPr lang="sv-SE" dirty="0"/>
              <a:t> </a:t>
            </a:r>
            <a:r>
              <a:rPr lang="sv-SE" dirty="0" err="1"/>
              <a:t>etc</a:t>
            </a:r>
            <a:r>
              <a:rPr lang="sv-SE" dirty="0"/>
              <a:t>). </a:t>
            </a:r>
          </a:p>
          <a:p>
            <a:r>
              <a:rPr lang="sv-SE" dirty="0"/>
              <a:t>Flux is </a:t>
            </a:r>
            <a:r>
              <a:rPr lang="sv-SE" dirty="0" err="1"/>
              <a:t>consistent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typically</a:t>
            </a:r>
            <a:r>
              <a:rPr lang="sv-SE" dirty="0"/>
              <a:t> is </a:t>
            </a:r>
            <a:r>
              <a:rPr lang="sv-SE" dirty="0" err="1"/>
              <a:t>calculated</a:t>
            </a:r>
            <a:r>
              <a:rPr lang="sv-SE" dirty="0"/>
              <a:t> from </a:t>
            </a:r>
            <a:r>
              <a:rPr lang="sv-SE" dirty="0" err="1"/>
              <a:t>turbulence</a:t>
            </a:r>
            <a:r>
              <a:rPr lang="sv-SE" dirty="0"/>
              <a:t> </a:t>
            </a:r>
            <a:r>
              <a:rPr lang="sv-SE" dirty="0" err="1"/>
              <a:t>codes</a:t>
            </a:r>
            <a:r>
              <a:rPr lang="sv-SE" dirty="0"/>
              <a:t> </a:t>
            </a:r>
            <a:r>
              <a:rPr lang="sv-SE" dirty="0" err="1"/>
              <a:t>etc</a:t>
            </a:r>
            <a:r>
              <a:rPr lang="sv-SE" dirty="0"/>
              <a:t> Implementation in ETS (and </a:t>
            </a:r>
            <a:r>
              <a:rPr lang="sv-SE" dirty="0" err="1"/>
              <a:t>most</a:t>
            </a:r>
            <a:r>
              <a:rPr lang="sv-SE" dirty="0"/>
              <a:t>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codes</a:t>
            </a:r>
            <a:r>
              <a:rPr lang="sv-SE" dirty="0"/>
              <a:t>) </a:t>
            </a:r>
            <a:r>
              <a:rPr lang="sv-SE" dirty="0" err="1"/>
              <a:t>requires</a:t>
            </a:r>
            <a:r>
              <a:rPr lang="sv-SE" dirty="0"/>
              <a:t> a D,V </a:t>
            </a:r>
            <a:r>
              <a:rPr lang="sv-SE" dirty="0" err="1"/>
              <a:t>splitting</a:t>
            </a:r>
            <a:r>
              <a:rPr lang="sv-SE" dirty="0"/>
              <a:t> (</a:t>
            </a:r>
            <a:r>
              <a:rPr lang="sv-SE" dirty="0" err="1"/>
              <a:t>most</a:t>
            </a:r>
            <a:r>
              <a:rPr lang="sv-SE" dirty="0"/>
              <a:t> </a:t>
            </a:r>
            <a:r>
              <a:rPr lang="sv-SE" dirty="0" err="1"/>
              <a:t>ignores</a:t>
            </a:r>
            <a:r>
              <a:rPr lang="sv-SE" dirty="0"/>
              <a:t> off-diagonal terms)</a:t>
            </a:r>
          </a:p>
          <a:p>
            <a:pPr lvl="1"/>
            <a:r>
              <a:rPr lang="sv-SE" dirty="0" err="1"/>
              <a:t>Currently</a:t>
            </a:r>
            <a:r>
              <a:rPr lang="sv-SE" dirty="0"/>
              <a:t> </a:t>
            </a:r>
            <a:r>
              <a:rPr lang="sv-SE" dirty="0" err="1"/>
              <a:t>assumed</a:t>
            </a:r>
            <a:r>
              <a:rPr lang="sv-SE" dirty="0"/>
              <a:t> to be a </a:t>
            </a:r>
            <a:r>
              <a:rPr lang="sv-SE" dirty="0" err="1"/>
              <a:t>property</a:t>
            </a:r>
            <a:r>
              <a:rPr lang="sv-SE" dirty="0"/>
              <a:t>/</a:t>
            </a:r>
            <a:r>
              <a:rPr lang="sv-SE" dirty="0" err="1"/>
              <a:t>responsibility</a:t>
            </a:r>
            <a:r>
              <a:rPr lang="sv-SE" dirty="0"/>
              <a:t> of the </a:t>
            </a:r>
            <a:r>
              <a:rPr lang="sv-SE" dirty="0" err="1"/>
              <a:t>model</a:t>
            </a:r>
            <a:endParaRPr lang="sv-SE" dirty="0"/>
          </a:p>
          <a:p>
            <a:pPr lvl="1"/>
            <a:r>
              <a:rPr lang="sv-SE" dirty="0"/>
              <a:t>Tricks to go from flux to D,V for </a:t>
            </a:r>
            <a:r>
              <a:rPr lang="sv-SE" dirty="0" err="1"/>
              <a:t>linear</a:t>
            </a:r>
            <a:r>
              <a:rPr lang="sv-SE" dirty="0"/>
              <a:t> </a:t>
            </a:r>
            <a:r>
              <a:rPr lang="sv-SE" dirty="0" err="1"/>
              <a:t>model</a:t>
            </a:r>
            <a:r>
              <a:rPr lang="sv-SE" dirty="0"/>
              <a:t> </a:t>
            </a:r>
            <a:r>
              <a:rPr lang="sv-SE" dirty="0" err="1"/>
              <a:t>exists</a:t>
            </a:r>
            <a:endParaRPr lang="sv-SE" dirty="0"/>
          </a:p>
          <a:p>
            <a:pPr lvl="1"/>
            <a:r>
              <a:rPr lang="sv-SE" dirty="0" err="1"/>
              <a:t>Numerical</a:t>
            </a:r>
            <a:r>
              <a:rPr lang="sv-SE" dirty="0"/>
              <a:t> </a:t>
            </a:r>
            <a:r>
              <a:rPr lang="sv-SE" dirty="0" err="1"/>
              <a:t>differentiation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801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772273-887C-4B4F-922E-3773EDA8D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 </a:t>
            </a:r>
            <a:r>
              <a:rPr lang="sv-SE" dirty="0" err="1"/>
              <a:t>quick</a:t>
            </a:r>
            <a:r>
              <a:rPr lang="sv-SE" dirty="0"/>
              <a:t> note on </a:t>
            </a:r>
            <a:r>
              <a:rPr lang="sv-SE" dirty="0" err="1"/>
              <a:t>peaking</a:t>
            </a:r>
            <a:r>
              <a:rPr lang="sv-SE" dirty="0"/>
              <a:t> </a:t>
            </a:r>
            <a:r>
              <a:rPr lang="sv-SE" dirty="0" err="1"/>
              <a:t>factors</a:t>
            </a:r>
            <a:r>
              <a:rPr lang="sv-SE" dirty="0"/>
              <a:t> and flux </a:t>
            </a:r>
            <a:r>
              <a:rPr lang="sv-SE" dirty="0" err="1"/>
              <a:t>splitting</a:t>
            </a:r>
            <a:endParaRPr lang="sv-S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F72C724F-F75E-4585-9043-C6D0EA9627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v-SE" dirty="0"/>
                  <a:t>Two extremes: Flux </a:t>
                </a:r>
                <a:r>
                  <a:rPr lang="sv-SE" dirty="0" err="1"/>
                  <a:t>only</a:t>
                </a:r>
                <a:r>
                  <a:rPr lang="sv-SE" dirty="0"/>
                  <a:t> vs full transport matrix  </a:t>
                </a:r>
              </a:p>
              <a:p>
                <a:pPr lvl="1"/>
                <a:r>
                  <a:rPr lang="sv-SE" dirty="0"/>
                  <a:t>Most </a:t>
                </a:r>
                <a:r>
                  <a:rPr lang="sv-SE" dirty="0" err="1"/>
                  <a:t>models</a:t>
                </a:r>
                <a:r>
                  <a:rPr lang="sv-SE" dirty="0"/>
                  <a:t> </a:t>
                </a:r>
                <a:r>
                  <a:rPr lang="sv-SE" dirty="0" err="1"/>
                  <a:t>are</a:t>
                </a:r>
                <a:r>
                  <a:rPr lang="sv-SE" dirty="0"/>
                  <a:t> </a:t>
                </a:r>
                <a:r>
                  <a:rPr lang="sv-SE" dirty="0" err="1"/>
                  <a:t>based</a:t>
                </a:r>
                <a:r>
                  <a:rPr lang="sv-SE" dirty="0"/>
                  <a:t> on </a:t>
                </a:r>
                <a:r>
                  <a:rPr lang="sv-SE" dirty="0" err="1"/>
                  <a:t>fluxes</a:t>
                </a:r>
                <a:r>
                  <a:rPr lang="sv-SE" dirty="0"/>
                  <a:t> </a:t>
                </a:r>
                <a:r>
                  <a:rPr lang="sv-SE" dirty="0" err="1"/>
                  <a:t>being</a:t>
                </a:r>
                <a:r>
                  <a:rPr lang="sv-SE" dirty="0"/>
                  <a:t> the fundamental </a:t>
                </a:r>
                <a:r>
                  <a:rPr lang="sv-SE" dirty="0" err="1"/>
                  <a:t>out</a:t>
                </a:r>
                <a:r>
                  <a:rPr lang="sv-SE" dirty="0"/>
                  <a:t> </a:t>
                </a:r>
                <a:r>
                  <a:rPr lang="sv-SE" dirty="0" err="1"/>
                  <a:t>put</a:t>
                </a:r>
                <a:r>
                  <a:rPr lang="sv-SE" dirty="0"/>
                  <a:t> </a:t>
                </a:r>
                <a:r>
                  <a:rPr lang="sv-SE" dirty="0" err="1"/>
                  <a:t>quantity</a:t>
                </a:r>
                <a:endParaRPr lang="sv-SE" dirty="0"/>
              </a:p>
              <a:p>
                <a:pPr lvl="2"/>
                <a:r>
                  <a:rPr lang="sv-SE" dirty="0"/>
                  <a:t>NOT </a:t>
                </a:r>
                <a:r>
                  <a:rPr lang="sv-SE" dirty="0" err="1"/>
                  <a:t>easy</a:t>
                </a:r>
                <a:r>
                  <a:rPr lang="sv-SE" dirty="0"/>
                  <a:t> or VERY </a:t>
                </a:r>
                <a:r>
                  <a:rPr lang="sv-SE" dirty="0" err="1"/>
                  <a:t>expensive</a:t>
                </a:r>
                <a:r>
                  <a:rPr lang="sv-SE" dirty="0"/>
                  <a:t> to do D,V </a:t>
                </a:r>
                <a:r>
                  <a:rPr lang="sv-SE" dirty="0" err="1"/>
                  <a:t>splitting</a:t>
                </a:r>
                <a:r>
                  <a:rPr lang="sv-SE" dirty="0"/>
                  <a:t> in </a:t>
                </a:r>
                <a:r>
                  <a:rPr lang="sv-SE" dirty="0" err="1"/>
                  <a:t>most</a:t>
                </a:r>
                <a:r>
                  <a:rPr lang="sv-SE" dirty="0"/>
                  <a:t> </a:t>
                </a:r>
                <a:r>
                  <a:rPr lang="sv-SE" dirty="0" err="1"/>
                  <a:t>cases</a:t>
                </a:r>
                <a:r>
                  <a:rPr lang="sv-SE" dirty="0"/>
                  <a:t> (</a:t>
                </a:r>
                <a:r>
                  <a:rPr lang="sv-SE" dirty="0" err="1"/>
                  <a:t>requires</a:t>
                </a:r>
                <a:r>
                  <a:rPr lang="sv-SE" dirty="0"/>
                  <a:t> </a:t>
                </a:r>
                <a:r>
                  <a:rPr lang="sv-SE" dirty="0" err="1"/>
                  <a:t>numerical</a:t>
                </a:r>
                <a:r>
                  <a:rPr lang="sv-SE" dirty="0"/>
                  <a:t> </a:t>
                </a:r>
                <a:r>
                  <a:rPr lang="sv-SE" dirty="0" err="1"/>
                  <a:t>differentiation</a:t>
                </a:r>
                <a:r>
                  <a:rPr lang="sv-SE" dirty="0"/>
                  <a:t> or </a:t>
                </a:r>
                <a:r>
                  <a:rPr lang="sv-SE" dirty="0" err="1"/>
                  <a:t>other</a:t>
                </a:r>
                <a:r>
                  <a:rPr lang="sv-SE" dirty="0"/>
                  <a:t> tricks) – Ab-</a:t>
                </a:r>
                <a:r>
                  <a:rPr lang="sv-SE" dirty="0" err="1"/>
                  <a:t>initio</a:t>
                </a:r>
                <a:r>
                  <a:rPr lang="sv-SE" dirty="0"/>
                  <a:t> </a:t>
                </a:r>
                <a:r>
                  <a:rPr lang="sv-SE" dirty="0" err="1"/>
                  <a:t>modelling</a:t>
                </a:r>
                <a:r>
                  <a:rPr lang="sv-SE" dirty="0"/>
                  <a:t> and QLK </a:t>
                </a:r>
                <a:r>
                  <a:rPr lang="sv-SE" dirty="0" err="1"/>
                  <a:t>models</a:t>
                </a:r>
                <a:r>
                  <a:rPr lang="sv-SE" dirty="0"/>
                  <a:t> (</a:t>
                </a:r>
                <a:r>
                  <a:rPr lang="sv-SE" dirty="0" err="1"/>
                  <a:t>but</a:t>
                </a:r>
                <a:r>
                  <a:rPr lang="sv-SE" dirty="0"/>
                  <a:t> </a:t>
                </a:r>
                <a:r>
                  <a:rPr lang="sv-SE" dirty="0" err="1"/>
                  <a:t>even</a:t>
                </a:r>
                <a:r>
                  <a:rPr lang="sv-SE" dirty="0"/>
                  <a:t> NEO is </a:t>
                </a:r>
                <a:r>
                  <a:rPr lang="sv-SE" dirty="0" err="1"/>
                  <a:t>problematic</a:t>
                </a:r>
                <a:r>
                  <a:rPr lang="sv-SE" dirty="0"/>
                  <a:t> )</a:t>
                </a:r>
              </a:p>
              <a:p>
                <a:pPr lvl="1"/>
                <a:r>
                  <a:rPr lang="sv-SE" dirty="0"/>
                  <a:t>NCLASS </a:t>
                </a:r>
                <a:r>
                  <a:rPr lang="sv-SE" dirty="0" err="1"/>
                  <a:t>provides</a:t>
                </a:r>
                <a:r>
                  <a:rPr lang="sv-SE" dirty="0"/>
                  <a:t> a full transport matrix </a:t>
                </a:r>
                <a:r>
                  <a:rPr lang="sv-SE" dirty="0" err="1"/>
                  <a:t>covering</a:t>
                </a:r>
                <a:r>
                  <a:rPr lang="sv-SE" dirty="0"/>
                  <a:t> all </a:t>
                </a:r>
                <a:r>
                  <a:rPr lang="sv-SE" dirty="0" err="1"/>
                  <a:t>contributions</a:t>
                </a:r>
                <a:r>
                  <a:rPr lang="sv-SE" dirty="0"/>
                  <a:t> to the transport of species i from all species j, and </a:t>
                </a:r>
                <a:r>
                  <a:rPr lang="sv-SE" dirty="0" err="1"/>
                  <a:t>can</a:t>
                </a:r>
                <a:r>
                  <a:rPr lang="sv-SE" dirty="0"/>
                  <a:t> </a:t>
                </a:r>
                <a:r>
                  <a:rPr lang="sv-SE" dirty="0" err="1"/>
                  <a:t>specify</a:t>
                </a:r>
                <a:r>
                  <a:rPr lang="sv-SE" dirty="0"/>
                  <a:t> </a:t>
                </a:r>
                <a:r>
                  <a:rPr lang="sv-SE" dirty="0" err="1"/>
                  <a:t>this</a:t>
                </a:r>
                <a:r>
                  <a:rPr lang="sv-SE" dirty="0"/>
                  <a:t> </a:t>
                </a:r>
                <a:r>
                  <a:rPr lang="sv-SE" dirty="0" err="1"/>
                  <a:t>out</a:t>
                </a:r>
                <a:r>
                  <a:rPr lang="sv-SE" dirty="0"/>
                  <a:t> </a:t>
                </a:r>
                <a:r>
                  <a:rPr lang="sv-SE" dirty="0" err="1"/>
                  <a:t>put</a:t>
                </a:r>
                <a:r>
                  <a:rPr lang="sv-SE" dirty="0"/>
                  <a:t> in at </a:t>
                </a:r>
                <a:r>
                  <a:rPr lang="sv-SE" dirty="0" err="1"/>
                  <a:t>least</a:t>
                </a:r>
                <a:r>
                  <a:rPr lang="sv-SE" dirty="0"/>
                  <a:t> </a:t>
                </a:r>
                <a:r>
                  <a:rPr lang="sv-SE" dirty="0" err="1"/>
                  <a:t>three</a:t>
                </a:r>
                <a:r>
                  <a:rPr lang="sv-SE" dirty="0"/>
                  <a:t> different formats of the transport (</a:t>
                </a:r>
                <a:r>
                  <a:rPr lang="sv-SE" dirty="0" err="1"/>
                  <a:t>see</a:t>
                </a:r>
                <a:r>
                  <a:rPr lang="sv-SE" dirty="0"/>
                  <a:t> </a:t>
                </a:r>
                <a:r>
                  <a:rPr lang="sv-SE" dirty="0" err="1"/>
                  <a:t>Houlberg</a:t>
                </a:r>
                <a:r>
                  <a:rPr lang="sv-SE" dirty="0"/>
                  <a:t> </a:t>
                </a:r>
                <a:r>
                  <a:rPr lang="sv-SE" dirty="0" err="1"/>
                  <a:t>PoP</a:t>
                </a:r>
                <a:r>
                  <a:rPr lang="sv-SE" dirty="0"/>
                  <a:t>, 1997, or NTCC)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sv-SE" i="1"/>
                        </m:ctrlPr>
                      </m:naryPr>
                      <m:sub>
                        <m:r>
                          <a:rPr lang="en-GB" i="1"/>
                          <m:t>𝑗</m:t>
                        </m:r>
                      </m:sub>
                      <m:sup/>
                      <m:e>
                        <m:d>
                          <m:dPr>
                            <m:ctrlPr>
                              <a:rPr lang="sv-SE" i="1"/>
                            </m:ctrlPr>
                          </m:dPr>
                          <m:e>
                            <m:r>
                              <a:rPr lang="en-GB" i="1"/>
                              <m:t>−</m:t>
                            </m:r>
                            <m:f>
                              <m:fPr>
                                <m:ctrlPr>
                                  <a:rPr lang="sv-SE" i="1"/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sv-SE" i="1"/>
                                    </m:ctrlPr>
                                  </m:sSubSupPr>
                                  <m:e>
                                    <m:r>
                                      <a:rPr lang="en-GB" i="1"/>
                                      <m:t>𝐷</m:t>
                                    </m:r>
                                  </m:e>
                                  <m:sub>
                                    <m:r>
                                      <a:rPr lang="en-GB" i="1"/>
                                      <m:t>𝑗</m:t>
                                    </m:r>
                                    <m:r>
                                      <a:rPr lang="en-GB" i="1"/>
                                      <m:t>,</m:t>
                                    </m:r>
                                    <m:r>
                                      <a:rPr lang="en-GB" i="1"/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GB" i="1"/>
                                      <m:t>𝑇</m:t>
                                    </m:r>
                                  </m:sup>
                                </m:sSubSup>
                              </m:num>
                              <m:den>
                                <m:sSub>
                                  <m:sSubPr>
                                    <m:ctrlPr>
                                      <a:rPr lang="sv-SE" i="1"/>
                                    </m:ctrlPr>
                                  </m:sSubPr>
                                  <m:e>
                                    <m:r>
                                      <a:rPr lang="en-GB" i="1"/>
                                      <m:t>𝑇</m:t>
                                    </m:r>
                                  </m:e>
                                  <m:sub>
                                    <m:r>
                                      <a:rPr lang="en-GB" i="1"/>
                                      <m:t>𝑗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GB" i="1"/>
                              <m:t>  </m:t>
                            </m:r>
                            <m:f>
                              <m:fPr>
                                <m:ctrlPr>
                                  <a:rPr lang="sv-SE" i="1"/>
                                </m:ctrlPr>
                              </m:fPr>
                              <m:num>
                                <m:r>
                                  <a:rPr lang="en-GB" i="1"/>
                                  <m:t>𝜕</m:t>
                                </m:r>
                                <m:sSub>
                                  <m:sSubPr>
                                    <m:ctrlPr>
                                      <a:rPr lang="sv-SE" i="1"/>
                                    </m:ctrlPr>
                                  </m:sSubPr>
                                  <m:e>
                                    <m:r>
                                      <a:rPr lang="en-GB" i="1"/>
                                      <m:t>𝑇</m:t>
                                    </m:r>
                                  </m:e>
                                  <m:sub>
                                    <m:r>
                                      <a:rPr lang="en-GB" i="1"/>
                                      <m:t>𝑗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GB" i="1"/>
                                  <m:t>𝜕𝜌</m:t>
                                </m:r>
                              </m:den>
                            </m:f>
                            <m:r>
                              <a:rPr lang="en-GB" i="1"/>
                              <m:t>  −</m:t>
                            </m:r>
                            <m:f>
                              <m:fPr>
                                <m:ctrlPr>
                                  <a:rPr lang="sv-SE" i="1"/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sv-SE" i="1"/>
                                    </m:ctrlPr>
                                  </m:sSubSupPr>
                                  <m:e>
                                    <m:r>
                                      <a:rPr lang="en-GB" i="1"/>
                                      <m:t>𝐷</m:t>
                                    </m:r>
                                  </m:e>
                                  <m:sub>
                                    <m:r>
                                      <a:rPr lang="en-GB" i="1"/>
                                      <m:t>𝑗</m:t>
                                    </m:r>
                                    <m:r>
                                      <a:rPr lang="en-GB" i="1"/>
                                      <m:t>,</m:t>
                                    </m:r>
                                    <m:r>
                                      <a:rPr lang="en-GB" i="1"/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GB" i="1"/>
                                      <m:t>𝑝</m:t>
                                    </m:r>
                                  </m:sup>
                                </m:sSubSup>
                              </m:num>
                              <m:den>
                                <m:sSub>
                                  <m:sSubPr>
                                    <m:ctrlPr>
                                      <a:rPr lang="sv-SE" i="1"/>
                                    </m:ctrlPr>
                                  </m:sSubPr>
                                  <m:e>
                                    <m:r>
                                      <a:rPr lang="en-GB" i="1"/>
                                      <m:t>𝑝</m:t>
                                    </m:r>
                                  </m:e>
                                  <m:sub>
                                    <m:r>
                                      <a:rPr lang="en-GB" i="1"/>
                                      <m:t>𝑗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GB" i="1"/>
                              <m:t>  </m:t>
                            </m:r>
                            <m:f>
                              <m:fPr>
                                <m:ctrlPr>
                                  <a:rPr lang="sv-SE" i="1"/>
                                </m:ctrlPr>
                              </m:fPr>
                              <m:num>
                                <m:r>
                                  <a:rPr lang="en-GB" i="1"/>
                                  <m:t>𝜕</m:t>
                                </m:r>
                                <m:sSub>
                                  <m:sSubPr>
                                    <m:ctrlPr>
                                      <a:rPr lang="sv-SE" i="1"/>
                                    </m:ctrlPr>
                                  </m:sSubPr>
                                  <m:e>
                                    <m:r>
                                      <a:rPr lang="en-GB" i="1"/>
                                      <m:t>𝑝</m:t>
                                    </m:r>
                                  </m:e>
                                  <m:sub>
                                    <m:r>
                                      <a:rPr lang="en-GB" i="1"/>
                                      <m:t>𝑗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GB" i="1"/>
                                  <m:t>𝜕𝜌</m:t>
                                </m:r>
                              </m:den>
                            </m:f>
                            <m:r>
                              <a:rPr lang="en-GB" i="1"/>
                              <m:t>  </m:t>
                            </m:r>
                          </m:e>
                        </m:d>
                      </m:e>
                    </m:nary>
                    <m:sSub>
                      <m:sSubPr>
                        <m:ctrlPr>
                          <a:rPr lang="sv-SE" i="1"/>
                        </m:ctrlPr>
                      </m:sSubPr>
                      <m:e>
                        <m:r>
                          <a:rPr lang="en-GB" i="1"/>
                          <m:t>𝑛</m:t>
                        </m:r>
                      </m:e>
                      <m:sub>
                        <m:r>
                          <a:rPr lang="en-GB" i="1"/>
                          <m:t>𝑖</m:t>
                        </m:r>
                      </m:sub>
                    </m:sSub>
                    <m:r>
                      <a:rPr lang="en-GB" i="1"/>
                      <m:t>+ </m:t>
                    </m:r>
                    <m:sSub>
                      <m:sSubPr>
                        <m:ctrlPr>
                          <a:rPr lang="sv-SE" i="1"/>
                        </m:ctrlPr>
                      </m:sSubPr>
                      <m:e>
                        <m:r>
                          <a:rPr lang="en-GB" i="1"/>
                          <m:t>𝑛</m:t>
                        </m:r>
                      </m:e>
                      <m:sub>
                        <m:r>
                          <a:rPr lang="en-GB" i="1"/>
                          <m:t>𝑖</m:t>
                        </m:r>
                      </m:sub>
                    </m:sSub>
                    <m:sSub>
                      <m:sSubPr>
                        <m:ctrlPr>
                          <a:rPr lang="sv-SE" i="1"/>
                        </m:ctrlPr>
                      </m:sSubPr>
                      <m:e>
                        <m:r>
                          <a:rPr lang="en-GB" i="1"/>
                          <m:t>𝑉</m:t>
                        </m:r>
                      </m:e>
                      <m:sub>
                        <m:r>
                          <a:rPr lang="en-GB" i="1"/>
                          <m:t>𝑛</m:t>
                        </m:r>
                      </m:sub>
                    </m:sSub>
                    <m:r>
                      <a:rPr lang="en-GB" i="1"/>
                      <m:t>+</m:t>
                    </m:r>
                    <m:sSub>
                      <m:sSubPr>
                        <m:ctrlPr>
                          <a:rPr lang="sv-SE" i="1"/>
                        </m:ctrlPr>
                      </m:sSubPr>
                      <m:e>
                        <m:r>
                          <a:rPr lang="en-GB" i="1"/>
                          <m:t>𝑛</m:t>
                        </m:r>
                      </m:e>
                      <m:sub>
                        <m:r>
                          <a:rPr lang="en-GB" i="1"/>
                          <m:t>𝑖</m:t>
                        </m:r>
                      </m:sub>
                    </m:sSub>
                    <m:sSub>
                      <m:sSubPr>
                        <m:ctrlPr>
                          <a:rPr lang="sv-SE" i="1"/>
                        </m:ctrlPr>
                      </m:sSubPr>
                      <m:e>
                        <m:r>
                          <a:rPr lang="en-GB" i="1"/>
                          <m:t>𝑉</m:t>
                        </m:r>
                      </m:e>
                      <m:sub>
                        <m:r>
                          <a:rPr lang="en-GB" i="1"/>
                          <m:t>𝐸𝐵</m:t>
                        </m:r>
                      </m:sub>
                    </m:sSub>
                    <m:r>
                      <a:rPr lang="en-GB" i="1"/>
                      <m:t>+</m:t>
                    </m:r>
                    <m:sSub>
                      <m:sSubPr>
                        <m:ctrlPr>
                          <a:rPr lang="sv-SE" i="1"/>
                        </m:ctrlPr>
                      </m:sSubPr>
                      <m:e>
                        <m:r>
                          <a:rPr lang="en-GB" i="1"/>
                          <m:t>𝑛</m:t>
                        </m:r>
                      </m:e>
                      <m:sub>
                        <m:r>
                          <a:rPr lang="en-GB" i="1"/>
                          <m:t>𝑖</m:t>
                        </m:r>
                      </m:sub>
                    </m:sSub>
                    <m:sSub>
                      <m:sSubPr>
                        <m:ctrlPr>
                          <a:rPr lang="sv-SE" i="1"/>
                        </m:ctrlPr>
                      </m:sSubPr>
                      <m:e>
                        <m:r>
                          <a:rPr lang="en-GB" i="1"/>
                          <m:t>𝑉</m:t>
                        </m:r>
                      </m:e>
                      <m:sub>
                        <m:r>
                          <a:rPr lang="en-GB" i="1"/>
                          <m:t>𝑒𝑥𝑡</m:t>
                        </m:r>
                      </m:sub>
                    </m:sSub>
                    <m:r>
                      <a:rPr lang="en-GB" i="1"/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sv-SE" i="1"/>
                        </m:ctrlPr>
                      </m:dPr>
                      <m:e>
                        <m:r>
                          <a:rPr lang="sv-SE" i="1"/>
                          <m:t>−</m:t>
                        </m:r>
                        <m:sSub>
                          <m:sSubPr>
                            <m:ctrlPr>
                              <a:rPr lang="sv-SE" i="1"/>
                            </m:ctrlPr>
                          </m:sSubPr>
                          <m:e>
                            <m:r>
                              <a:rPr lang="sv-SE" i="1"/>
                              <m:t>𝐷</m:t>
                            </m:r>
                          </m:e>
                          <m:sub>
                            <m:r>
                              <a:rPr lang="sv-SE" i="1"/>
                              <m:t>𝑖</m:t>
                            </m:r>
                          </m:sub>
                        </m:sSub>
                        <m:r>
                          <a:rPr lang="sv-SE" i="1"/>
                          <m:t> </m:t>
                        </m:r>
                        <m:f>
                          <m:fPr>
                            <m:ctrlPr>
                              <a:rPr lang="sv-SE" i="1"/>
                            </m:ctrlPr>
                          </m:fPr>
                          <m:num>
                            <m:r>
                              <a:rPr lang="sv-SE" i="1"/>
                              <m:t>𝜕</m:t>
                            </m:r>
                            <m:sSub>
                              <m:sSubPr>
                                <m:ctrlPr>
                                  <a:rPr lang="sv-SE" i="1"/>
                                </m:ctrlPr>
                              </m:sSubPr>
                              <m:e>
                                <m:r>
                                  <a:rPr lang="en-GB" i="1"/>
                                  <m:t>𝑛</m:t>
                                </m:r>
                              </m:e>
                              <m:sub>
                                <m:r>
                                  <a:rPr lang="en-GB" i="1"/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sv-SE" i="1"/>
                              <m:t>𝜕𝜌</m:t>
                            </m:r>
                          </m:den>
                        </m:f>
                        <m:r>
                          <a:rPr lang="sv-SE" i="1"/>
                          <m:t>+</m:t>
                        </m:r>
                        <m:sSub>
                          <m:sSubPr>
                            <m:ctrlPr>
                              <a:rPr lang="sv-SE" i="1"/>
                            </m:ctrlPr>
                          </m:sSubPr>
                          <m:e>
                            <m:r>
                              <a:rPr lang="en-GB" i="1"/>
                              <m:t>𝑛</m:t>
                            </m:r>
                          </m:e>
                          <m:sub>
                            <m:r>
                              <a:rPr lang="en-GB" i="1"/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sv-SE" i="1"/>
                            </m:ctrlPr>
                          </m:sSubPr>
                          <m:e>
                            <m:r>
                              <a:rPr lang="sv-SE" i="1"/>
                              <m:t>𝑉</m:t>
                            </m:r>
                          </m:e>
                          <m:sub>
                            <m:r>
                              <a:rPr lang="sv-SE" i="1"/>
                              <m:t>𝑛</m:t>
                            </m:r>
                          </m:sub>
                        </m:sSub>
                        <m:r>
                          <a:rPr lang="sv-SE" i="1"/>
                          <m:t>+</m:t>
                        </m:r>
                        <m:sSub>
                          <m:sSubPr>
                            <m:ctrlPr>
                              <a:rPr lang="sv-SE" i="1"/>
                            </m:ctrlPr>
                          </m:sSubPr>
                          <m:e>
                            <m:r>
                              <a:rPr lang="en-GB" i="1"/>
                              <m:t>𝑛</m:t>
                            </m:r>
                          </m:e>
                          <m:sub>
                            <m:r>
                              <a:rPr lang="en-GB" i="1"/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sv-SE" i="1"/>
                            </m:ctrlPr>
                          </m:sSubPr>
                          <m:e>
                            <m:r>
                              <a:rPr lang="sv-SE" i="1"/>
                              <m:t>𝑉</m:t>
                            </m:r>
                          </m:e>
                          <m:sub>
                            <m:r>
                              <a:rPr lang="sv-SE" i="1"/>
                              <m:t>𝐸𝐵</m:t>
                            </m:r>
                          </m:sub>
                        </m:sSub>
                        <m:r>
                          <a:rPr lang="sv-SE" i="1"/>
                          <m:t>+</m:t>
                        </m:r>
                        <m:sSub>
                          <m:sSubPr>
                            <m:ctrlPr>
                              <a:rPr lang="sv-SE" i="1"/>
                            </m:ctrlPr>
                          </m:sSubPr>
                          <m:e>
                            <m:r>
                              <a:rPr lang="en-GB" i="1"/>
                              <m:t>𝑛</m:t>
                            </m:r>
                          </m:e>
                          <m:sub>
                            <m:r>
                              <a:rPr lang="en-GB" i="1"/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sv-SE" i="1"/>
                            </m:ctrlPr>
                          </m:sSubPr>
                          <m:e>
                            <m:r>
                              <a:rPr lang="sv-SE" i="1"/>
                              <m:t>𝑉</m:t>
                            </m:r>
                          </m:e>
                          <m:sub>
                            <m:r>
                              <a:rPr lang="sv-SE" i="1"/>
                              <m:t>𝑒𝑥𝑡</m:t>
                            </m:r>
                          </m:sub>
                        </m:sSub>
                      </m:e>
                    </m:d>
                    <m:r>
                      <a:rPr lang="sv-SE" i="1"/>
                      <m:t> </m:t>
                    </m:r>
                  </m:oMath>
                </a14:m>
                <a:r>
                  <a:rPr lang="sv-SE" dirty="0"/>
                  <a:t>=</a:t>
                </a:r>
                <a:r>
                  <a:rPr lang="sv-SE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v-SE" i="1">
                            <a:solidFill>
                              <a:schemeClr val="accent1"/>
                            </a:solidFill>
                          </a:rPr>
                        </m:ctrlPr>
                      </m:dPr>
                      <m:e>
                        <m:r>
                          <a:rPr lang="sv-SE" i="1">
                            <a:solidFill>
                              <a:schemeClr val="accent1"/>
                            </a:solidFill>
                          </a:rPr>
                          <m:t>−</m:t>
                        </m:r>
                        <m:sSub>
                          <m:sSubPr>
                            <m:ctrlP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</m:ctrlPr>
                          </m:sSubPr>
                          <m:e>
                            <m: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  <m:t>𝐷</m:t>
                            </m:r>
                          </m:e>
                          <m:sub>
                            <m: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  <m:t>𝑖</m:t>
                            </m:r>
                          </m:sub>
                        </m:sSub>
                        <m:r>
                          <a:rPr lang="sv-SE" i="1">
                            <a:solidFill>
                              <a:schemeClr val="accent1"/>
                            </a:solidFill>
                          </a:rPr>
                          <m:t> </m:t>
                        </m:r>
                        <m:f>
                          <m:fPr>
                            <m:ctrlP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</m:ctrlPr>
                          </m:fPr>
                          <m:num>
                            <m: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sv-SE" i="1">
                                    <a:solidFill>
                                      <a:schemeClr val="accent1"/>
                                    </a:solidFill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chemeClr val="accent1"/>
                                    </a:solidFill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chemeClr val="accent1"/>
                                    </a:solidFill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  <m:t>𝜕𝜌</m:t>
                            </m:r>
                          </m:den>
                        </m:f>
                        <m:r>
                          <a:rPr lang="sv-SE" i="1">
                            <a:solidFill>
                              <a:schemeClr val="accent1"/>
                            </a:solidFill>
                          </a:rPr>
                          <m:t>&lt;|</m:t>
                        </m:r>
                        <m:sSup>
                          <m:sSupPr>
                            <m:ctrlP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</m:ctrlPr>
                          </m:sSupPr>
                          <m:e>
                            <m: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  <m:t>𝛻𝜌</m:t>
                            </m:r>
                            <m: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  <m:t>|</m:t>
                            </m:r>
                          </m:e>
                          <m:sup>
                            <m: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  <m:t>2</m:t>
                            </m:r>
                          </m:sup>
                        </m:sSup>
                        <m:r>
                          <a:rPr lang="sv-SE" i="1">
                            <a:solidFill>
                              <a:schemeClr val="accent1"/>
                            </a:solidFill>
                          </a:rPr>
                          <m:t>&gt;+</m:t>
                        </m:r>
                        <m:sSub>
                          <m:sSubPr>
                            <m:ctrlP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chemeClr val="accent1"/>
                                </a:solidFill>
                              </a:rPr>
                              <m:t>𝑛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chemeClr val="accent1"/>
                                </a:solidFill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</m:ctrlPr>
                          </m:sSubPr>
                          <m:e>
                            <m: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  <m:t>𝑉</m:t>
                            </m:r>
                          </m:e>
                          <m:sub>
                            <m: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  <m:t>𝑝</m:t>
                            </m:r>
                          </m:sub>
                        </m:sSub>
                        <m:r>
                          <a:rPr lang="sv-SE" i="1">
                            <a:solidFill>
                              <a:schemeClr val="accent1"/>
                            </a:solidFill>
                          </a:rPr>
                          <m:t>&lt;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</m:ctrlPr>
                          </m:dPr>
                          <m:e>
                            <m:r>
                              <a:rPr lang="sv-SE" i="1">
                                <a:solidFill>
                                  <a:schemeClr val="accent1"/>
                                </a:solidFill>
                              </a:rPr>
                              <m:t>𝛻𝜌</m:t>
                            </m:r>
                          </m:e>
                        </m:d>
                        <m:r>
                          <a:rPr lang="sv-SE" i="1">
                            <a:solidFill>
                              <a:schemeClr val="accent1"/>
                            </a:solidFill>
                          </a:rPr>
                          <m:t>&gt;</m:t>
                        </m:r>
                      </m:e>
                    </m:d>
                  </m:oMath>
                </a14:m>
                <a:endParaRPr lang="sv-SE" dirty="0"/>
              </a:p>
              <a:p>
                <a:pPr lvl="1"/>
                <a:endParaRPr lang="sv-SE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endParaRPr lang="sv-SE" dirty="0"/>
              </a:p>
              <a:p>
                <a:pPr lvl="1"/>
                <a:endParaRPr lang="sv-SE" dirty="0"/>
              </a:p>
            </p:txBody>
          </p:sp>
        </mc:Choice>
        <mc:Fallback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F72C724F-F75E-4585-9043-C6D0EA9627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3440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2D9280-78D9-4566-8302-5DE9DEE22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Peaking</a:t>
            </a:r>
            <a:r>
              <a:rPr lang="sv-SE" dirty="0"/>
              <a:t> </a:t>
            </a:r>
            <a:r>
              <a:rPr lang="sv-SE" dirty="0" err="1"/>
              <a:t>factors</a:t>
            </a:r>
            <a:endParaRPr lang="sv-S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34E66A22-1612-4D34-A1E5-DDF4C871D4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sv-SE" dirty="0"/>
                  <a:t>Care </a:t>
                </a:r>
                <a:r>
                  <a:rPr lang="sv-SE" dirty="0" err="1"/>
                  <a:t>need</a:t>
                </a:r>
                <a:r>
                  <a:rPr lang="sv-SE" dirty="0"/>
                  <a:t> to be </a:t>
                </a:r>
                <a:r>
                  <a:rPr lang="sv-SE" dirty="0" err="1"/>
                  <a:t>excercised</a:t>
                </a:r>
                <a:r>
                  <a:rPr lang="sv-SE" dirty="0"/>
                  <a:t> in terms of </a:t>
                </a:r>
                <a:r>
                  <a:rPr lang="sv-SE" dirty="0" err="1"/>
                  <a:t>defining</a:t>
                </a:r>
                <a:r>
                  <a:rPr lang="sv-SE" dirty="0"/>
                  <a:t> </a:t>
                </a:r>
                <a:r>
                  <a:rPr lang="sv-SE" dirty="0" err="1"/>
                  <a:t>peaking</a:t>
                </a:r>
                <a:r>
                  <a:rPr lang="sv-SE" dirty="0"/>
                  <a:t> </a:t>
                </a:r>
                <a:r>
                  <a:rPr lang="sv-SE" dirty="0" err="1"/>
                  <a:t>factors</a:t>
                </a:r>
                <a:r>
                  <a:rPr lang="sv-SE" dirty="0"/>
                  <a:t>, </a:t>
                </a:r>
                <a:r>
                  <a:rPr lang="sv-SE" dirty="0" err="1"/>
                  <a:t>with</a:t>
                </a:r>
                <a:r>
                  <a:rPr lang="sv-SE" dirty="0"/>
                  <a:t>: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sSup>
                      <m:sSup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𝜕𝜌</m:t>
                            </m:r>
                          </m:den>
                        </m:f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 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sSub>
                          <m:sSubPr>
                            <m:ctrlPr>
                              <a:rPr lang="sv-S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sv-S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b>
                        </m:sSub>
                      </m:e>
                    </m:d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&lt;|</m:t>
                    </m:r>
                    <m:sSup>
                      <m:sSup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sv-S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∇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sv-SE" dirty="0"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𝜕𝜌</m:t>
                            </m:r>
                          </m:den>
                        </m:f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&lt;|</m:t>
                        </m:r>
                        <m:sSup>
                          <m:sSupPr>
                            <m:ctrlP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sv-SE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∇</m:t>
                            </m:r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</m:e>
                          <m:sup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&gt;+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sSub>
                          <m:sSubPr>
                            <m:ctrlP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∇</m:t>
                            </m:r>
                            <m:r>
                              <a:rPr lang="sv-S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</m:d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</m:e>
                    </m:d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sv-S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endParaRPr lang="sv-SE" dirty="0"/>
              </a:p>
              <a:p>
                <a:pPr marL="457200" lvl="1" indent="0">
                  <a:buNone/>
                </a:pPr>
                <a:endParaRPr lang="sv-SE" dirty="0"/>
              </a:p>
              <a:p>
                <a:pPr marL="457200" lvl="1" indent="0">
                  <a:buNone/>
                </a:pPr>
                <a:r>
                  <a:rPr lang="sv-SE" dirty="0"/>
                  <a:t>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b>
                    </m:sSub>
                  </m:oMath>
                </a14:m>
                <a:r>
                  <a:rPr lang="sv-SE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sv-SE" dirty="0"/>
                  <a:t> </a:t>
                </a:r>
                <a:r>
                  <a:rPr lang="sv-SE" dirty="0" err="1"/>
                  <a:t>are</a:t>
                </a:r>
                <a:r>
                  <a:rPr lang="sv-SE" dirty="0"/>
                  <a:t> not the same </a:t>
                </a:r>
                <a:r>
                  <a:rPr lang="sv-SE" dirty="0" err="1"/>
                  <a:t>quantities</a:t>
                </a:r>
                <a:r>
                  <a:rPr lang="sv-SE" dirty="0"/>
                  <a:t> </a:t>
                </a:r>
                <a:r>
                  <a:rPr lang="sv-SE" dirty="0" err="1"/>
                  <a:t>akthough</a:t>
                </a:r>
                <a:r>
                  <a:rPr lang="sv-SE" dirty="0"/>
                  <a:t> in </a:t>
                </a:r>
                <a:r>
                  <a:rPr lang="sv-SE" dirty="0" err="1"/>
                  <a:t>this</a:t>
                </a:r>
                <a:r>
                  <a:rPr lang="sv-SE" dirty="0"/>
                  <a:t> </a:t>
                </a:r>
                <a:r>
                  <a:rPr lang="sv-SE" dirty="0" err="1"/>
                  <a:t>particular</a:t>
                </a:r>
                <a:r>
                  <a:rPr lang="sv-SE" dirty="0"/>
                  <a:t> </a:t>
                </a:r>
                <a:r>
                  <a:rPr lang="sv-SE" dirty="0" err="1"/>
                  <a:t>formualtion</a:t>
                </a:r>
                <a:r>
                  <a:rPr lang="sv-SE" dirty="0"/>
                  <a:t> the </a:t>
                </a:r>
                <a:r>
                  <a:rPr lang="sv-SE" dirty="0" err="1"/>
                  <a:t>D’s</a:t>
                </a:r>
                <a:r>
                  <a:rPr lang="sv-SE" dirty="0"/>
                  <a:t> </a:t>
                </a:r>
                <a:r>
                  <a:rPr lang="sv-SE" dirty="0" err="1"/>
                  <a:t>are</a:t>
                </a:r>
                <a:r>
                  <a:rPr lang="sv-SE" dirty="0"/>
                  <a:t>!</a:t>
                </a:r>
              </a:p>
              <a:p>
                <a:pPr marL="457200" lvl="1" indent="0">
                  <a:buNone/>
                </a:pPr>
                <a:endParaRPr lang="sv-SE" dirty="0"/>
              </a:p>
              <a:p>
                <a:pPr marL="457200" lvl="1" indent="0">
                  <a:buNone/>
                </a:pPr>
                <a:r>
                  <a:rPr lang="sv-SE" dirty="0"/>
                  <a:t>Source </a:t>
                </a:r>
                <a:r>
                  <a:rPr lang="sv-SE" dirty="0" err="1"/>
                  <a:t>free</a:t>
                </a:r>
                <a:r>
                  <a:rPr lang="sv-SE" dirty="0"/>
                  <a:t> </a:t>
                </a:r>
                <a:r>
                  <a:rPr lang="sv-SE" dirty="0" err="1"/>
                  <a:t>steady</a:t>
                </a:r>
                <a:r>
                  <a:rPr lang="sv-SE" dirty="0"/>
                  <a:t> </a:t>
                </a:r>
                <a:r>
                  <a:rPr lang="sv-SE" dirty="0" err="1"/>
                  <a:t>states</a:t>
                </a:r>
                <a:r>
                  <a:rPr lang="sv-SE" dirty="0"/>
                  <a:t> gives</a:t>
                </a:r>
              </a:p>
              <a:p>
                <a:pPr marL="457200" lvl="1" indent="0">
                  <a:buNone/>
                </a:pPr>
                <a:endParaRPr lang="sv-SE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i="1"/>
                          </m:ctrlPr>
                        </m:fPr>
                        <m:num>
                          <m:sSub>
                            <m:sSubPr>
                              <m:ctrlPr>
                                <a:rPr lang="sv-SE" i="1"/>
                              </m:ctrlPr>
                            </m:sSubPr>
                            <m:e>
                              <m:r>
                                <a:rPr lang="en-GB" i="1"/>
                                <m:t> </m:t>
                              </m:r>
                              <m:r>
                                <a:rPr lang="en-GB" i="1"/>
                                <m:t>𝑉</m:t>
                              </m:r>
                            </m:e>
                            <m:sub>
                              <m:r>
                                <a:rPr lang="en-GB" i="1"/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en-GB" i="1"/>
                            <m:t>𝐷</m:t>
                          </m:r>
                        </m:den>
                      </m:f>
                      <m:r>
                        <a:rPr lang="en-GB" i="1"/>
                        <m:t>= </m:t>
                      </m:r>
                      <m:f>
                        <m:fPr>
                          <m:ctrlPr>
                            <a:rPr lang="sv-SE" i="1"/>
                          </m:ctrlPr>
                        </m:fPr>
                        <m:num>
                          <m:r>
                            <a:rPr lang="en-GB" i="1"/>
                            <m:t>𝜕</m:t>
                          </m:r>
                          <m:func>
                            <m:funcPr>
                              <m:ctrlPr>
                                <a:rPr lang="sv-SE" i="1"/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/>
                                <m:t>log</m:t>
                              </m:r>
                            </m:fName>
                            <m:e>
                              <m:r>
                                <a:rPr lang="en-GB" i="1"/>
                                <m:t>𝑛</m:t>
                              </m:r>
                            </m:e>
                          </m:func>
                        </m:num>
                        <m:den>
                          <m:r>
                            <a:rPr lang="en-GB" i="1"/>
                            <m:t>𝜕𝜌</m:t>
                          </m:r>
                        </m:den>
                      </m:f>
                      <m:f>
                        <m:fPr>
                          <m:ctrlPr>
                            <a:rPr lang="sv-SE" i="1"/>
                          </m:ctrlPr>
                        </m:fPr>
                        <m:num>
                          <m:r>
                            <a:rPr lang="en-GB" i="1"/>
                            <m:t>&lt;|</m:t>
                          </m:r>
                          <m:sSup>
                            <m:sSupPr>
                              <m:ctrlPr>
                                <a:rPr lang="sv-SE" i="1"/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/>
                                <m:t>∇</m:t>
                              </m:r>
                              <m:r>
                                <a:rPr lang="en-GB" i="1"/>
                                <m:t>𝜌</m:t>
                              </m:r>
                              <m:r>
                                <a:rPr lang="en-GB" i="1"/>
                                <m:t>|</m:t>
                              </m:r>
                            </m:e>
                            <m:sup>
                              <m:r>
                                <a:rPr lang="en-GB" i="1"/>
                                <m:t>2</m:t>
                              </m:r>
                            </m:sup>
                          </m:sSup>
                          <m:r>
                            <a:rPr lang="en-GB" i="1"/>
                            <m:t>&gt;</m:t>
                          </m:r>
                        </m:num>
                        <m:den>
                          <m:r>
                            <a:rPr lang="en-GB" i="1"/>
                            <m:t>&lt;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sv-SE" i="1"/>
                              </m:ctrlPr>
                            </m:dPr>
                            <m:e>
                              <m:r>
                                <a:rPr lang="en-GB" i="1"/>
                                <m:t>𝛻𝜌</m:t>
                              </m:r>
                            </m:e>
                          </m:d>
                          <m:r>
                            <a:rPr lang="en-GB" i="1"/>
                            <m:t>&gt;</m:t>
                          </m:r>
                        </m:den>
                      </m:f>
                      <m:r>
                        <a:rPr lang="en-GB" i="1"/>
                        <m:t>=</m:t>
                      </m:r>
                      <m:f>
                        <m:fPr>
                          <m:ctrlPr>
                            <a:rPr lang="sv-SE" i="1"/>
                          </m:ctrlPr>
                        </m:fPr>
                        <m:num>
                          <m:r>
                            <a:rPr lang="en-GB" i="1"/>
                            <m:t>𝜕</m:t>
                          </m:r>
                          <m:func>
                            <m:funcPr>
                              <m:ctrlPr>
                                <a:rPr lang="sv-SE" i="1"/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/>
                                <m:t>log</m:t>
                              </m:r>
                            </m:fName>
                            <m:e>
                              <m:r>
                                <a:rPr lang="en-GB" i="1"/>
                                <m:t>𝑛</m:t>
                              </m:r>
                            </m:e>
                          </m:func>
                        </m:num>
                        <m:den>
                          <m:r>
                            <a:rPr lang="en-GB" i="1"/>
                            <m:t>𝜕</m:t>
                          </m:r>
                          <m:r>
                            <a:rPr lang="en-GB" i="1"/>
                            <m:t>𝑟</m:t>
                          </m:r>
                        </m:den>
                      </m:f>
                    </m:oMath>
                  </m:oMathPara>
                </a14:m>
                <a:endParaRPr lang="sv-SE" dirty="0"/>
              </a:p>
              <a:p>
                <a:pPr marL="457200" lvl="1" indent="0">
                  <a:buNone/>
                </a:pPr>
                <a:r>
                  <a:rPr lang="sv-SE" dirty="0"/>
                  <a:t>And</a:t>
                </a:r>
              </a:p>
              <a:p>
                <a:pPr marL="457200" lvl="1" indent="0">
                  <a:buNone/>
                </a:pPr>
                <a:endParaRPr lang="sv-SE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v-S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b>
                          </m:sSub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𝐷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v-S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𝜕</m:t>
                          </m:r>
                          <m:func>
                            <m:func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𝜕𝜌</m:t>
                          </m:r>
                        </m:den>
                      </m:f>
                    </m:oMath>
                  </m:oMathPara>
                </a14:m>
                <a:endParaRPr lang="sv-SE" dirty="0"/>
              </a:p>
              <a:p>
                <a:pPr marL="457200" lvl="1" indent="0">
                  <a:buNone/>
                </a:pPr>
                <a:endParaRPr lang="sv-SE" dirty="0"/>
              </a:p>
              <a:p>
                <a:pPr marL="457200" lvl="1" indent="0">
                  <a:buNone/>
                </a:pPr>
                <a:endParaRPr lang="sv-SE" dirty="0"/>
              </a:p>
              <a:p>
                <a:pPr marL="457200" lvl="1" indent="0">
                  <a:buNone/>
                </a:pPr>
                <a:endParaRPr lang="sv-SE" dirty="0"/>
              </a:p>
              <a:p>
                <a:pPr lvl="1"/>
                <a:endParaRPr lang="sv-SE" dirty="0"/>
              </a:p>
              <a:p>
                <a:pPr marL="457200" lvl="1" indent="0">
                  <a:buNone/>
                </a:pPr>
                <a:endParaRPr lang="sv-SE" dirty="0"/>
              </a:p>
              <a:p>
                <a:pPr lvl="1"/>
                <a:endParaRPr lang="sv-SE" dirty="0"/>
              </a:p>
              <a:p>
                <a:endParaRPr lang="sv-SE" dirty="0"/>
              </a:p>
              <a:p>
                <a:endParaRPr lang="sv-SE" dirty="0"/>
              </a:p>
            </p:txBody>
          </p:sp>
        </mc:Choice>
        <mc:Fallback>
          <p:sp>
            <p:nvSpPr>
              <p:cNvPr id="3" name="Platshållare för innehåll 2">
                <a:extLst>
                  <a:ext uri="{FF2B5EF4-FFF2-40B4-BE49-F238E27FC236}">
                    <a16:creationId xmlns:a16="http://schemas.microsoft.com/office/drawing/2014/main" id="{34E66A22-1612-4D34-A1E5-DDF4C871D4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66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3590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5172</TotalTime>
  <Words>1263</Words>
  <Application>Microsoft Office PowerPoint</Application>
  <PresentationFormat>Bredbild</PresentationFormat>
  <Paragraphs>118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Office-tema</vt:lpstr>
      <vt:lpstr>Transport equations and flux descriptions</vt:lpstr>
      <vt:lpstr>Where some codes differ</vt:lpstr>
      <vt:lpstr>D, V and flux Γ ̃ in IDS ( a consistent model)</vt:lpstr>
      <vt:lpstr>PowerPoint-presentation</vt:lpstr>
      <vt:lpstr>PowerPoint-presentation</vt:lpstr>
      <vt:lpstr>A trinity of dependences</vt:lpstr>
      <vt:lpstr>Motivation for keeping the IDS formulation</vt:lpstr>
      <vt:lpstr>A quick note on peaking factors and flux splitting</vt:lpstr>
      <vt:lpstr>Peaking factors</vt:lpstr>
      <vt:lpstr>PowerPoint-presentation</vt:lpstr>
      <vt:lpstr>ETS.R1 - Momentum transport</vt:lpstr>
      <vt:lpstr>ETS.R2 – Ion Heat transport</vt:lpstr>
      <vt:lpstr>Invariance as validation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Pär Strand</dc:creator>
  <cp:lastModifiedBy>Pär Strand</cp:lastModifiedBy>
  <cp:revision>38</cp:revision>
  <dcterms:created xsi:type="dcterms:W3CDTF">2019-10-07T09:01:50Z</dcterms:created>
  <dcterms:modified xsi:type="dcterms:W3CDTF">2020-04-22T07:25:43Z</dcterms:modified>
</cp:coreProperties>
</file>