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43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69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53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01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24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30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51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0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61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83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58B67-09F2-4178-95C8-CE42A0B7C9BC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223D3-5B1E-408F-9F5D-5A524F739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88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5524" y="481263"/>
            <a:ext cx="10905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Obtained</a:t>
            </a:r>
            <a:r>
              <a:rPr lang="fr-FR" sz="2000" b="1" dirty="0" smtClean="0"/>
              <a:t> in 2024:</a:t>
            </a:r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059621"/>
              </p:ext>
            </p:extLst>
          </p:nvPr>
        </p:nvGraphicFramePr>
        <p:xfrm>
          <a:off x="2342107" y="1040731"/>
          <a:ext cx="7992255" cy="2780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451">
                  <a:extLst>
                    <a:ext uri="{9D8B030D-6E8A-4147-A177-3AD203B41FA5}">
                      <a16:colId xmlns:a16="http://schemas.microsoft.com/office/drawing/2014/main" val="2495476047"/>
                    </a:ext>
                  </a:extLst>
                </a:gridCol>
                <a:gridCol w="1238451">
                  <a:extLst>
                    <a:ext uri="{9D8B030D-6E8A-4147-A177-3AD203B41FA5}">
                      <a16:colId xmlns:a16="http://schemas.microsoft.com/office/drawing/2014/main" val="3824149763"/>
                    </a:ext>
                  </a:extLst>
                </a:gridCol>
                <a:gridCol w="1238451">
                  <a:extLst>
                    <a:ext uri="{9D8B030D-6E8A-4147-A177-3AD203B41FA5}">
                      <a16:colId xmlns:a16="http://schemas.microsoft.com/office/drawing/2014/main" val="1184565141"/>
                    </a:ext>
                  </a:extLst>
                </a:gridCol>
                <a:gridCol w="1238451">
                  <a:extLst>
                    <a:ext uri="{9D8B030D-6E8A-4147-A177-3AD203B41FA5}">
                      <a16:colId xmlns:a16="http://schemas.microsoft.com/office/drawing/2014/main" val="3906462173"/>
                    </a:ext>
                  </a:extLst>
                </a:gridCol>
                <a:gridCol w="1238451">
                  <a:extLst>
                    <a:ext uri="{9D8B030D-6E8A-4147-A177-3AD203B41FA5}">
                      <a16:colId xmlns:a16="http://schemas.microsoft.com/office/drawing/2014/main" val="197995758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882564814"/>
                    </a:ext>
                  </a:extLst>
                </a:gridCol>
              </a:tblGrid>
              <a:tr h="200387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err="1">
                          <a:effectLst/>
                        </a:rPr>
                        <a:t>Low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Medium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High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Note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12256896"/>
                  </a:ext>
                </a:extLst>
              </a:tr>
              <a:tr h="20038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GBS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4.2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4.2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3017144"/>
                  </a:ext>
                </a:extLst>
              </a:tr>
              <a:tr h="39568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SOLEDGE3X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err="1">
                          <a:effectLst/>
                        </a:rPr>
                        <a:t>Counted</a:t>
                      </a:r>
                      <a:r>
                        <a:rPr lang="fr-FR" sz="1600" u="none" strike="noStrike" dirty="0">
                          <a:effectLst/>
                        </a:rPr>
                        <a:t> as TSVV6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4910310"/>
                  </a:ext>
                </a:extLst>
              </a:tr>
              <a:tr h="20038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GRILLIX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91264242"/>
                  </a:ext>
                </a:extLst>
              </a:tr>
              <a:tr h="20038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FELTOR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29862029"/>
                  </a:ext>
                </a:extLst>
              </a:tr>
              <a:tr h="40227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BIT1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CIEMAT, shared with others, only 1/3 for TSVV3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8851"/>
                  </a:ext>
                </a:extLst>
              </a:tr>
              <a:tr h="39568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All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17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14 EPFL, 3 IPPLM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108875"/>
                  </a:ext>
                </a:extLst>
              </a:tr>
              <a:tr h="20038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26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12.2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38.2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31932619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525602" y="4254367"/>
            <a:ext cx="4812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38.2 pm total for TSVV3 </a:t>
            </a:r>
            <a:r>
              <a:rPr lang="fr-FR" dirty="0" err="1" smtClean="0"/>
              <a:t>related</a:t>
            </a:r>
            <a:r>
              <a:rPr lang="fr-FR" dirty="0" smtClean="0"/>
              <a:t> codes but: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6 pm </a:t>
            </a:r>
            <a:r>
              <a:rPr lang="fr-FR" dirty="0" err="1" smtClean="0"/>
              <a:t>counted</a:t>
            </a:r>
            <a:r>
              <a:rPr lang="fr-FR" dirty="0" smtClean="0"/>
              <a:t> as TSVV6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4 pm </a:t>
            </a:r>
            <a:r>
              <a:rPr lang="fr-FR" dirty="0" err="1" smtClean="0"/>
              <a:t>counted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TSVVs</a:t>
            </a:r>
            <a:r>
              <a:rPr lang="fr-FR" dirty="0" smtClean="0"/>
              <a:t> for BIT1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15 pm on non-HPC experts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6338234" y="4595542"/>
            <a:ext cx="457202" cy="2409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074568" y="4254367"/>
            <a:ext cx="366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38 pm total</a:t>
            </a:r>
          </a:p>
          <a:p>
            <a:r>
              <a:rPr lang="fr-FR" b="1" dirty="0" smtClean="0"/>
              <a:t>28 pm for TSVV3 </a:t>
            </a:r>
            <a:r>
              <a:rPr lang="fr-FR" b="1" dirty="0" err="1" smtClean="0"/>
              <a:t>alone</a:t>
            </a:r>
            <a:endParaRPr lang="fr-FR" b="1" dirty="0" smtClean="0"/>
          </a:p>
          <a:p>
            <a:r>
              <a:rPr lang="fr-FR" b="1" dirty="0" smtClean="0"/>
              <a:t>23 pm for HPC experts (17 EPFL)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9078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5524" y="481263"/>
            <a:ext cx="10905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Requests</a:t>
            </a:r>
            <a:r>
              <a:rPr lang="fr-FR" sz="2000" b="1" dirty="0" smtClean="0"/>
              <a:t> for 2025:</a:t>
            </a:r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27716"/>
              </p:ext>
            </p:extLst>
          </p:nvPr>
        </p:nvGraphicFramePr>
        <p:xfrm>
          <a:off x="484471" y="1386037"/>
          <a:ext cx="10313470" cy="4254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720">
                  <a:extLst>
                    <a:ext uri="{9D8B030D-6E8A-4147-A177-3AD203B41FA5}">
                      <a16:colId xmlns:a16="http://schemas.microsoft.com/office/drawing/2014/main" val="1422554406"/>
                    </a:ext>
                  </a:extLst>
                </a:gridCol>
                <a:gridCol w="5813659">
                  <a:extLst>
                    <a:ext uri="{9D8B030D-6E8A-4147-A177-3AD203B41FA5}">
                      <a16:colId xmlns:a16="http://schemas.microsoft.com/office/drawing/2014/main" val="2495727321"/>
                    </a:ext>
                  </a:extLst>
                </a:gridCol>
                <a:gridCol w="760396">
                  <a:extLst>
                    <a:ext uri="{9D8B030D-6E8A-4147-A177-3AD203B41FA5}">
                      <a16:colId xmlns:a16="http://schemas.microsoft.com/office/drawing/2014/main" val="1224152292"/>
                    </a:ext>
                  </a:extLst>
                </a:gridCol>
                <a:gridCol w="798896">
                  <a:extLst>
                    <a:ext uri="{9D8B030D-6E8A-4147-A177-3AD203B41FA5}">
                      <a16:colId xmlns:a16="http://schemas.microsoft.com/office/drawing/2014/main" val="1865831501"/>
                    </a:ext>
                  </a:extLst>
                </a:gridCol>
                <a:gridCol w="500514">
                  <a:extLst>
                    <a:ext uri="{9D8B030D-6E8A-4147-A177-3AD203B41FA5}">
                      <a16:colId xmlns:a16="http://schemas.microsoft.com/office/drawing/2014/main" val="3088674751"/>
                    </a:ext>
                  </a:extLst>
                </a:gridCol>
                <a:gridCol w="1328285">
                  <a:extLst>
                    <a:ext uri="{9D8B030D-6E8A-4147-A177-3AD203B41FA5}">
                      <a16:colId xmlns:a16="http://schemas.microsoft.com/office/drawing/2014/main" val="1186086579"/>
                    </a:ext>
                  </a:extLst>
                </a:gridCol>
              </a:tblGrid>
              <a:tr h="730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Topic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err="1">
                          <a:effectLst/>
                        </a:rPr>
                        <a:t>Priority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ACH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err="1">
                          <a:effectLst/>
                        </a:rPr>
                        <a:t>pms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Possible sharing with other TSVV?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2429912114"/>
                  </a:ext>
                </a:extLst>
              </a:tr>
              <a:tr h="37945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FELTOR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Demonstrate scalability of FELTOR towards ITER scale simulations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err="1">
                          <a:effectLst/>
                        </a:rPr>
                        <a:t>Any</a:t>
                      </a:r>
                      <a:r>
                        <a:rPr lang="fr-FR" sz="1600" u="none" strike="noStrike" dirty="0">
                          <a:effectLst/>
                        </a:rPr>
                        <a:t> HPC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No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722166368"/>
                  </a:ext>
                </a:extLst>
              </a:tr>
              <a:tr h="37945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Implementation of low-rank approximation in GBS neutral solver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EPFL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 smtClean="0">
                          <a:effectLst/>
                        </a:rPr>
                        <a:t>6-&gt;2?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2631611621"/>
                  </a:ext>
                </a:extLst>
              </a:tr>
              <a:tr h="28516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Implementation of an implicit time stepping algorithm in GBS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EPFL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 smtClean="0">
                          <a:effectLst/>
                        </a:rPr>
                        <a:t>12-&gt;6?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3369470512"/>
                  </a:ext>
                </a:extLst>
              </a:tr>
              <a:tr h="28516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effectLst/>
                        </a:rPr>
                        <a:t>Uncertainty quantification for GBS simulations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EPFL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12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err="1">
                          <a:effectLst/>
                        </a:rPr>
                        <a:t>Maybe</a:t>
                      </a:r>
                      <a:r>
                        <a:rPr lang="fr-FR" sz="1600" u="none" strike="noStrike" dirty="0">
                          <a:effectLst/>
                        </a:rPr>
                        <a:t>?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924965747"/>
                  </a:ext>
                </a:extLst>
              </a:tr>
              <a:tr h="28516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SOLEDGE3X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Optimize GPU version of SOLEDGE3X for production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EPFL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TSVV6 possible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2562572941"/>
                  </a:ext>
                </a:extLst>
              </a:tr>
              <a:tr h="28516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SOLEDGE3X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Optimization of MPI communications in SOLEDGE3X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EPFL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TSVV6 possible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2600670586"/>
                  </a:ext>
                </a:extLst>
              </a:tr>
              <a:tr h="19088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SOLEDGE3X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Optimization of linear solvers in SOLEDGE3X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EPFL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4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TSVV6 possible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4176315021"/>
                  </a:ext>
                </a:extLst>
              </a:tr>
              <a:tr h="28516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Extend deployment of IMAS in outputs of TSVV3 codes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IPPLM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3816959536"/>
                  </a:ext>
                </a:extLst>
              </a:tr>
              <a:tr h="37945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GRILLIX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Integration of previously developed optimization methods in GRILLIX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smtClean="0">
                          <a:effectLst/>
                        </a:rPr>
                        <a:t>Nicola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1377427311"/>
                  </a:ext>
                </a:extLst>
              </a:tr>
              <a:tr h="37945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Completion of GPUization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CIEMAT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err="1">
                          <a:effectLst/>
                        </a:rPr>
                        <a:t>Shared</a:t>
                      </a:r>
                      <a:r>
                        <a:rPr lang="fr-FR" sz="1600" u="none" strike="noStrike" dirty="0">
                          <a:effectLst/>
                        </a:rPr>
                        <a:t> </a:t>
                      </a:r>
                      <a:r>
                        <a:rPr lang="fr-FR" sz="1600" u="none" strike="noStrike" dirty="0" err="1">
                          <a:effectLst/>
                        </a:rPr>
                        <a:t>with</a:t>
                      </a:r>
                      <a:r>
                        <a:rPr lang="fr-FR" sz="1600" u="none" strike="noStrike" dirty="0">
                          <a:effectLst/>
                        </a:rPr>
                        <a:t> multiple </a:t>
                      </a:r>
                      <a:r>
                        <a:rPr lang="fr-FR" sz="1600" u="none" strike="noStrike" dirty="0" err="1">
                          <a:effectLst/>
                        </a:rPr>
                        <a:t>TSVVs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2" marR="6012" marT="6012" marB="0" anchor="b"/>
                </a:tc>
                <a:extLst>
                  <a:ext uri="{0D108BD9-81ED-4DB2-BD59-A6C34878D82A}">
                    <a16:rowId xmlns:a16="http://schemas.microsoft.com/office/drawing/2014/main" val="1607416559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063590" y="5609011"/>
            <a:ext cx="6598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TOTAL:	57 pm total</a:t>
            </a:r>
          </a:p>
          <a:p>
            <a:r>
              <a:rPr lang="fr-FR" b="1" dirty="0"/>
              <a:t>	</a:t>
            </a:r>
            <a:r>
              <a:rPr lang="fr-FR" b="1" dirty="0" smtClean="0"/>
              <a:t>39 pm for TSVV3 </a:t>
            </a:r>
            <a:r>
              <a:rPr lang="fr-FR" b="1" dirty="0" err="1" smtClean="0"/>
              <a:t>alone</a:t>
            </a:r>
            <a:r>
              <a:rPr lang="fr-FR" b="1" dirty="0" smtClean="0"/>
              <a:t> if all possible sharing </a:t>
            </a:r>
            <a:r>
              <a:rPr lang="fr-FR" b="1" dirty="0" err="1" smtClean="0"/>
              <a:t>exploited</a:t>
            </a:r>
            <a:endParaRPr lang="fr-FR" b="1" dirty="0" smtClean="0"/>
          </a:p>
          <a:p>
            <a:r>
              <a:rPr lang="fr-FR" b="1" dirty="0"/>
              <a:t>	</a:t>
            </a:r>
            <a:r>
              <a:rPr lang="fr-FR" b="1" dirty="0" smtClean="0"/>
              <a:t>44 for HPC experts (36 EPFL)</a:t>
            </a:r>
            <a:endParaRPr lang="fr-FR" b="1" dirty="0"/>
          </a:p>
        </p:txBody>
      </p:sp>
      <p:sp>
        <p:nvSpPr>
          <p:cNvPr id="3" name="Accolade fermante 2"/>
          <p:cNvSpPr/>
          <p:nvPr/>
        </p:nvSpPr>
        <p:spPr>
          <a:xfrm>
            <a:off x="10866922" y="2550695"/>
            <a:ext cx="192505" cy="8615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174931" y="2731098"/>
            <a:ext cx="101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22 GBS</a:t>
            </a:r>
            <a:endParaRPr lang="fr-FR" dirty="0"/>
          </a:p>
        </p:txBody>
      </p:sp>
      <p:sp>
        <p:nvSpPr>
          <p:cNvPr id="11" name="Accolade fermante 10"/>
          <p:cNvSpPr/>
          <p:nvPr/>
        </p:nvSpPr>
        <p:spPr>
          <a:xfrm>
            <a:off x="10866922" y="3482741"/>
            <a:ext cx="192505" cy="7908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174931" y="3663144"/>
            <a:ext cx="101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16 S3X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8828773" y="0"/>
            <a:ext cx="3222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38 pm total</a:t>
            </a:r>
          </a:p>
          <a:p>
            <a:r>
              <a:rPr lang="fr-FR" b="1" dirty="0" smtClean="0"/>
              <a:t>28 pm for TSVV3 </a:t>
            </a:r>
            <a:r>
              <a:rPr lang="fr-FR" b="1" dirty="0" err="1" smtClean="0"/>
              <a:t>alone</a:t>
            </a:r>
            <a:endParaRPr lang="fr-FR" b="1" dirty="0" smtClean="0"/>
          </a:p>
          <a:p>
            <a:r>
              <a:rPr lang="fr-FR" b="1" dirty="0" smtClean="0"/>
              <a:t>23 pm for HPC experts (17 EPFL)</a:t>
            </a:r>
          </a:p>
          <a:p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713044" y="5747510"/>
            <a:ext cx="433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>(</a:t>
            </a:r>
            <a:r>
              <a:rPr lang="fr-FR" b="1" i="1" dirty="0" err="1" smtClean="0">
                <a:solidFill>
                  <a:srgbClr val="FF0000"/>
                </a:solidFill>
              </a:rPr>
              <a:t>Too</a:t>
            </a:r>
            <a:r>
              <a:rPr lang="fr-FR" b="1" i="1" dirty="0" smtClean="0">
                <a:solidFill>
                  <a:srgbClr val="FF0000"/>
                </a:solidFill>
              </a:rPr>
              <a:t>?) large HPC expert </a:t>
            </a:r>
            <a:r>
              <a:rPr lang="fr-FR" b="1" i="1" dirty="0" err="1" smtClean="0">
                <a:solidFill>
                  <a:srgbClr val="FF0000"/>
                </a:solidFill>
              </a:rPr>
              <a:t>request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b="1" i="1" dirty="0" err="1" smtClean="0">
                <a:solidFill>
                  <a:srgbClr val="FF0000"/>
                </a:solidFill>
              </a:rPr>
              <a:t>Imbalance</a:t>
            </a:r>
            <a:r>
              <a:rPr lang="fr-FR" b="1" i="1" dirty="0" smtClean="0">
                <a:solidFill>
                  <a:srgbClr val="FF0000"/>
                </a:solidFill>
              </a:rPr>
              <a:t> GBS &gt; SOLEDGE3X &gt; </a:t>
            </a:r>
            <a:r>
              <a:rPr lang="fr-FR" b="1" i="1" dirty="0" err="1" smtClean="0">
                <a:solidFill>
                  <a:srgbClr val="FF0000"/>
                </a:solidFill>
              </a:rPr>
              <a:t>other</a:t>
            </a:r>
            <a:r>
              <a:rPr lang="fr-FR" b="1" i="1" dirty="0" smtClean="0">
                <a:solidFill>
                  <a:srgbClr val="FF0000"/>
                </a:solidFill>
              </a:rPr>
              <a:t> codes</a:t>
            </a:r>
            <a:endParaRPr lang="fr-F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249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298</Words>
  <Application>Microsoft Office PowerPoint</Application>
  <PresentationFormat>Grand écran</PresentationFormat>
  <Paragraphs>112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 207314</dc:creator>
  <cp:lastModifiedBy>TAMAIN Patrick 207314</cp:lastModifiedBy>
  <cp:revision>12</cp:revision>
  <dcterms:created xsi:type="dcterms:W3CDTF">2024-09-18T09:34:36Z</dcterms:created>
  <dcterms:modified xsi:type="dcterms:W3CDTF">2024-09-18T14:21:50Z</dcterms:modified>
</cp:coreProperties>
</file>