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  <p:sldMasterId id="2147483678" r:id="rId10"/>
  </p:sldMasterIdLst>
  <p:notesMasterIdLst>
    <p:notesMasterId r:id="rId29"/>
  </p:notesMasterIdLst>
  <p:handoutMasterIdLst>
    <p:handoutMasterId r:id="rId30"/>
  </p:handoutMasterIdLst>
  <p:sldIdLst>
    <p:sldId id="256" r:id="rId11"/>
    <p:sldId id="260" r:id="rId12"/>
    <p:sldId id="257" r:id="rId13"/>
    <p:sldId id="262" r:id="rId14"/>
    <p:sldId id="275" r:id="rId15"/>
    <p:sldId id="261" r:id="rId16"/>
    <p:sldId id="276" r:id="rId17"/>
    <p:sldId id="278" r:id="rId18"/>
    <p:sldId id="277" r:id="rId19"/>
    <p:sldId id="279" r:id="rId20"/>
    <p:sldId id="280" r:id="rId21"/>
    <p:sldId id="281" r:id="rId22"/>
    <p:sldId id="270" r:id="rId23"/>
    <p:sldId id="282" r:id="rId24"/>
    <p:sldId id="273" r:id="rId25"/>
    <p:sldId id="283" r:id="rId26"/>
    <p:sldId id="284" r:id="rId27"/>
    <p:sldId id="285" r:id="rId28"/>
  </p:sldIdLst>
  <p:sldSz cx="12190413" cy="6858000"/>
  <p:notesSz cx="6858000" cy="9144000"/>
  <p:custDataLst>
    <p:tags r:id="rId31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90000"/>
    <a:srgbClr val="000000"/>
    <a:srgbClr val="FFCC00"/>
    <a:srgbClr val="FF66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6098" autoAdjust="0"/>
  </p:normalViewPr>
  <p:slideViewPr>
    <p:cSldViewPr showGuides="1">
      <p:cViewPr varScale="1">
        <p:scale>
          <a:sx n="61" d="100"/>
          <a:sy n="61" d="100"/>
        </p:scale>
        <p:origin x="56" y="22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9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03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156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42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156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866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6984" userDrawn="1">
          <p15:clr>
            <a:srgbClr val="F26B43"/>
          </p15:clr>
        </p15:guide>
        <p15:guide id="4" pos="1117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353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503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4927" userDrawn="1">
          <p15:clr>
            <a:srgbClr val="F26B43"/>
          </p15:clr>
        </p15:guide>
        <p15:guide id="5" pos="5247" userDrawn="1">
          <p15:clr>
            <a:srgbClr val="F26B43"/>
          </p15:clr>
        </p15:guide>
        <p15:guide id="6" pos="1117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868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6984" userDrawn="1">
          <p15:clr>
            <a:srgbClr val="F26B43"/>
          </p15:clr>
        </p15:guide>
        <p15:guide id="5" pos="2660" userDrawn="1">
          <p15:clr>
            <a:srgbClr val="F26B43"/>
          </p15:clr>
        </p15:guide>
        <p15:guide id="6" pos="2335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1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208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1117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2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8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242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5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6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7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01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59673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 smtClean="0">
                <a:solidFill>
                  <a:schemeClr val="bg1"/>
                </a:solidFill>
                <a:latin typeface="+mn-lt"/>
              </a:rPr>
              <a:t>DTU Physics</a:t>
            </a:r>
            <a:endParaRPr lang="en-GB" sz="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11 March 2020</a:t>
            </a:r>
            <a:endParaRPr kumimoji="0" lang="en-GB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 smtClean="0">
                <a:solidFill>
                  <a:schemeClr val="bg1"/>
                </a:solidFill>
                <a:latin typeface="+mn-lt"/>
              </a:rPr>
              <a:t>FELTOR</a:t>
            </a:r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6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71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68" userDrawn="1">
          <p15:clr>
            <a:srgbClr val="F26B43"/>
          </p15:clr>
        </p15:guide>
        <p15:guide id="8" orient="horz" pos="881" userDrawn="1">
          <p15:clr>
            <a:srgbClr val="F26B43"/>
          </p15:clr>
        </p15:guide>
        <p15:guide id="9" orient="horz" pos="1074" userDrawn="1">
          <p15:clr>
            <a:srgbClr val="F26B43"/>
          </p15:clr>
        </p15:guide>
        <p15:guide id="10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Everything better with fluctuating moments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63" y="1556792"/>
            <a:ext cx="7237735" cy="767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9"/>
          <a:stretch/>
        </p:blipFill>
        <p:spPr>
          <a:xfrm>
            <a:off x="1806399" y="3545632"/>
            <a:ext cx="8807791" cy="2691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6894" y="2334122"/>
            <a:ext cx="4870308" cy="12618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“subtract average velocity from parallel velocity”</a:t>
            </a:r>
          </a:p>
          <a:p>
            <a:pPr algn="ctr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…</a:t>
            </a:r>
          </a:p>
          <a:p>
            <a:pPr algn="ctr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index </a:t>
            </a:r>
            <a:r>
              <a:rPr lang="en-GB" sz="1800" dirty="0" smtClean="0">
                <a:latin typeface="+mn-lt"/>
              </a:rPr>
              <a:t>battle</a:t>
            </a:r>
          </a:p>
          <a:p>
            <a:pPr algn="ctr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….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81008" r="59940" b="-574"/>
          <a:stretch/>
        </p:blipFill>
        <p:spPr>
          <a:xfrm>
            <a:off x="5397052" y="5589240"/>
            <a:ext cx="259228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 – moments</a:t>
            </a:r>
            <a:r>
              <a:rPr lang="en-GB" dirty="0"/>
              <a:t> </a:t>
            </a:r>
            <a:r>
              <a:rPr lang="en-GB" dirty="0" smtClean="0"/>
              <a:t>model: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50"/>
          <a:stretch/>
        </p:blipFill>
        <p:spPr>
          <a:xfrm>
            <a:off x="1113631" y="1799081"/>
            <a:ext cx="4420241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3" b="-1"/>
          <a:stretch/>
        </p:blipFill>
        <p:spPr>
          <a:xfrm>
            <a:off x="1108571" y="4015951"/>
            <a:ext cx="4420241" cy="2379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 b="89500"/>
          <a:stretch/>
        </p:blipFill>
        <p:spPr>
          <a:xfrm>
            <a:off x="6311230" y="764704"/>
            <a:ext cx="4420241" cy="36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 b="83200"/>
          <a:stretch/>
        </p:blipFill>
        <p:spPr>
          <a:xfrm>
            <a:off x="1126654" y="3426651"/>
            <a:ext cx="4420241" cy="469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3" b="34697"/>
          <a:stretch/>
        </p:blipFill>
        <p:spPr>
          <a:xfrm>
            <a:off x="6256055" y="1166595"/>
            <a:ext cx="4420241" cy="2304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4" b="68297"/>
          <a:stretch/>
        </p:blipFill>
        <p:spPr>
          <a:xfrm>
            <a:off x="1108571" y="2173136"/>
            <a:ext cx="4420241" cy="10081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74817" y="3661503"/>
            <a:ext cx="5112283" cy="2472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Segoe UI"/>
              </a:rPr>
              <a:t>Closure 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by truncation 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of </a:t>
            </a:r>
            <a:r>
              <a:rPr lang="en-GB" dirty="0" err="1" smtClean="0">
                <a:solidFill>
                  <a:srgbClr val="000000"/>
                </a:solidFill>
                <a:latin typeface="Segoe UI"/>
              </a:rPr>
              <a:t>Hermite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-Laguerre expansion of F 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[Held2020]</a:t>
            </a:r>
            <a:endParaRPr lang="en-GB" dirty="0">
              <a:solidFill>
                <a:srgbClr val="000000"/>
              </a:solidFill>
              <a:latin typeface="Segoe UI"/>
            </a:endParaRPr>
          </a:p>
          <a:p>
            <a:pPr marL="285750" lvl="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00"/>
                </a:solidFill>
                <a:latin typeface="Segoe UI"/>
              </a:rPr>
              <a:t>Clear Advection velocities </a:t>
            </a:r>
            <a:r>
              <a:rPr lang="en-GB" dirty="0">
                <a:solidFill>
                  <a:srgbClr val="000000"/>
                </a:solidFill>
                <a:latin typeface="Segoe UI"/>
              </a:rPr>
              <a:t>in order to implement upwind scheme</a:t>
            </a:r>
          </a:p>
          <a:p>
            <a:pPr marL="285750" lvl="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rgbClr val="000000"/>
                </a:solidFill>
                <a:latin typeface="Segoe UI"/>
              </a:rPr>
              <a:t>A_parallel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 decoupled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 in canonical velocity </a:t>
            </a:r>
            <a:r>
              <a:rPr lang="en-GB" dirty="0" err="1" smtClean="0">
                <a:solidFill>
                  <a:srgbClr val="000000"/>
                </a:solidFill>
                <a:latin typeface="Segoe UI"/>
              </a:rPr>
              <a:t>W_parallel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 Can </a:t>
            </a:r>
            <a:r>
              <a:rPr lang="en-GB" dirty="0">
                <a:solidFill>
                  <a:srgbClr val="000000"/>
                </a:solidFill>
                <a:latin typeface="Segoe UI"/>
              </a:rPr>
              <a:t>be 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easily </a:t>
            </a:r>
            <a:r>
              <a:rPr lang="en-GB" dirty="0">
                <a:solidFill>
                  <a:srgbClr val="000000"/>
                </a:solidFill>
                <a:latin typeface="Segoe UI"/>
              </a:rPr>
              <a:t>implemented</a:t>
            </a:r>
          </a:p>
          <a:p>
            <a:pPr marL="285750" lvl="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Segoe UI"/>
              </a:rPr>
              <a:t>           does 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correspond to physical 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quantities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. </a:t>
            </a:r>
            <a:endParaRPr lang="en-GB" dirty="0" smtClean="0">
              <a:solidFill>
                <a:srgbClr val="000000"/>
              </a:solidFill>
              <a:latin typeface="Segoe UI"/>
            </a:endParaRPr>
          </a:p>
          <a:p>
            <a:pPr lvl="0">
              <a:spcBef>
                <a:spcPts val="432"/>
              </a:spcBef>
            </a:pPr>
            <a:endParaRPr lang="en-GB" dirty="0">
              <a:solidFill>
                <a:srgbClr val="000000"/>
              </a:solidFill>
              <a:latin typeface="Segoe UI"/>
            </a:endParaRPr>
          </a:p>
          <a:p>
            <a:pPr lvl="0">
              <a:spcBef>
                <a:spcPts val="432"/>
              </a:spcBef>
            </a:pPr>
            <a:r>
              <a:rPr lang="en-GB" dirty="0" smtClean="0">
                <a:solidFill>
                  <a:srgbClr val="000000"/>
                </a:solidFill>
                <a:latin typeface="Segoe UI"/>
              </a:rPr>
              <a:t>For example k = 0, l = 3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9782" y="3727079"/>
            <a:ext cx="386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79782" y="4256285"/>
            <a:ext cx="386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79782" y="4785491"/>
            <a:ext cx="386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79782" y="5314697"/>
            <a:ext cx="386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0" r="92273" b="21849"/>
          <a:stretch/>
        </p:blipFill>
        <p:spPr>
          <a:xfrm>
            <a:off x="6151297" y="5235424"/>
            <a:ext cx="559231" cy="3835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53"/>
          <a:stretch/>
        </p:blipFill>
        <p:spPr>
          <a:xfrm>
            <a:off x="8409851" y="5790291"/>
            <a:ext cx="360039" cy="376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4817" y="6166660"/>
            <a:ext cx="3864805" cy="374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sz="1200" dirty="0" smtClean="0"/>
              <a:t>[Held2020] </a:t>
            </a:r>
            <a:r>
              <a:rPr lang="en-US" sz="1200" dirty="0" smtClean="0"/>
              <a:t>M</a:t>
            </a:r>
            <a:r>
              <a:rPr lang="en-US" sz="1200" dirty="0"/>
              <a:t>. Held, M. Wiesenberger, A. </a:t>
            </a:r>
            <a:r>
              <a:rPr lang="en-US" sz="1200" dirty="0" smtClean="0"/>
              <a:t>Kendl, Nuclear </a:t>
            </a:r>
            <a:r>
              <a:rPr lang="en-US" sz="1200" dirty="0"/>
              <a:t>Fusion 60, 066014 (2020)</a:t>
            </a:r>
            <a:endParaRPr lang="en-GB" sz="12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48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Lorentz collisions and Landau damping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1935327"/>
            <a:ext cx="5673448" cy="1493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58" y="4512833"/>
            <a:ext cx="5498554" cy="1224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0" y="1894002"/>
            <a:ext cx="3107264" cy="14444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076" y="6232356"/>
            <a:ext cx="83699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200" dirty="0" smtClean="0">
                <a:ea typeface="Verdana" panose="020B0604030504040204" pitchFamily="34" charset="0"/>
              </a:rPr>
              <a:t>[Scott2021] B</a:t>
            </a:r>
            <a:r>
              <a:rPr lang="en-GB" sz="1200" dirty="0" smtClean="0">
                <a:ea typeface="Verdana" panose="020B0604030504040204" pitchFamily="34" charset="0"/>
              </a:rPr>
              <a:t>. Scott </a:t>
            </a:r>
            <a:r>
              <a:rPr lang="en-GB" sz="1200" i="1" dirty="0" smtClean="0">
                <a:ea typeface="Verdana" panose="020B0604030504040204" pitchFamily="34" charset="0"/>
              </a:rPr>
              <a:t>Turbulence and Instabilities in Magnetised Plasmas</a:t>
            </a:r>
            <a:r>
              <a:rPr lang="en-GB" sz="1200" dirty="0" smtClean="0">
                <a:ea typeface="Verdana" panose="020B0604030504040204" pitchFamily="34" charset="0"/>
              </a:rPr>
              <a:t>, Volume 2, IOP Publishing, (2021)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29455" y="4626344"/>
            <a:ext cx="2287500" cy="853603"/>
            <a:chOff x="584990" y="4139416"/>
            <a:chExt cx="2287500" cy="8536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45" b="38948"/>
            <a:stretch/>
          </p:blipFill>
          <p:spPr>
            <a:xfrm>
              <a:off x="584990" y="4144807"/>
              <a:ext cx="1909816" cy="5083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5" r="-7043" b="41183"/>
            <a:stretch/>
          </p:blipFill>
          <p:spPr>
            <a:xfrm>
              <a:off x="1342678" y="4139416"/>
              <a:ext cx="1512168" cy="48972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49" r="55603"/>
            <a:stretch/>
          </p:blipFill>
          <p:spPr>
            <a:xfrm>
              <a:off x="602634" y="4623740"/>
              <a:ext cx="2269856" cy="3692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414686" y="3501008"/>
            <a:ext cx="5108771" cy="9335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“Lorentz collisions” = inter species collisions</a:t>
            </a:r>
          </a:p>
          <a:p>
            <a:pPr algn="l">
              <a:spcBef>
                <a:spcPts val="432"/>
              </a:spcBef>
            </a:pPr>
            <a:r>
              <a:rPr lang="en-GB" sz="1800" b="1" dirty="0" smtClean="0">
                <a:latin typeface="+mn-lt"/>
              </a:rPr>
              <a:t>Drive </a:t>
            </a:r>
            <a:r>
              <a:rPr lang="en-GB" sz="1800" b="1" dirty="0" smtClean="0">
                <a:latin typeface="+mn-lt"/>
              </a:rPr>
              <a:t>system towards isotropy</a:t>
            </a:r>
          </a:p>
          <a:p>
            <a:pPr algn="l">
              <a:spcBef>
                <a:spcPts val="432"/>
              </a:spcBef>
            </a:pPr>
            <a:r>
              <a:rPr lang="en-GB" sz="1800" b="1" dirty="0" smtClean="0">
                <a:latin typeface="+mn-lt"/>
              </a:rPr>
              <a:t>Recover </a:t>
            </a:r>
            <a:r>
              <a:rPr lang="en-GB" sz="1800" b="1" dirty="0" err="1" smtClean="0">
                <a:latin typeface="+mn-lt"/>
              </a:rPr>
              <a:t>Braginskii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heat flux for high </a:t>
            </a:r>
            <a:r>
              <a:rPr lang="en-GB" sz="1800" dirty="0" err="1" smtClean="0">
                <a:latin typeface="+mn-lt"/>
              </a:rPr>
              <a:t>collisionality</a:t>
            </a:r>
            <a:endParaRPr lang="en-GB" sz="180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7374" y="3514294"/>
            <a:ext cx="18851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“Landau damping”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/>
          <a:stretch/>
        </p:blipFill>
        <p:spPr>
          <a:xfrm>
            <a:off x="1323723" y="5736969"/>
            <a:ext cx="8083851" cy="35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686" y="1628800"/>
            <a:ext cx="19332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Follow [Scott2021]:</a:t>
            </a:r>
            <a:endParaRPr lang="en-GB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6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2030352"/>
            <a:ext cx="2808312" cy="3308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78" y="2720235"/>
            <a:ext cx="4141763" cy="2618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4726" y="5576338"/>
            <a:ext cx="55814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No need </a:t>
            </a:r>
            <a:r>
              <a:rPr lang="en-GB" sz="1800" dirty="0" smtClean="0">
                <a:latin typeface="+mn-lt"/>
              </a:rPr>
              <a:t>to fix temperature gradient to match heat flux</a:t>
            </a:r>
            <a:endParaRPr lang="en-GB" sz="18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26" y="1772816"/>
            <a:ext cx="9489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b="1" dirty="0" smtClean="0">
                <a:latin typeface="+mn-lt"/>
              </a:rPr>
              <a:t>“</a:t>
            </a:r>
            <a:r>
              <a:rPr lang="en-GB" sz="1800" b="1" dirty="0" smtClean="0">
                <a:latin typeface="+mn-lt"/>
              </a:rPr>
              <a:t>Sheath</a:t>
            </a:r>
            <a:r>
              <a:rPr lang="en-GB" b="1" dirty="0" smtClean="0">
                <a:latin typeface="+mn-lt"/>
              </a:rPr>
              <a:t>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3278" y="1680483"/>
            <a:ext cx="86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b="1" dirty="0" smtClean="0">
                <a:latin typeface="+mn-lt"/>
              </a:rPr>
              <a:t>“</a:t>
            </a:r>
            <a:r>
              <a:rPr lang="en-GB" sz="1800" b="1" dirty="0" smtClean="0">
                <a:latin typeface="+mn-lt"/>
              </a:rPr>
              <a:t>Wall</a:t>
            </a:r>
            <a:r>
              <a:rPr lang="en-GB" b="1" dirty="0" smtClean="0">
                <a:latin typeface="+mn-lt"/>
              </a:rPr>
              <a:t>”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5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wave dynamics along field-line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/>
        </p:blipFill>
        <p:spPr>
          <a:xfrm>
            <a:off x="1774726" y="2213985"/>
            <a:ext cx="3216080" cy="1440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14" y="2081024"/>
            <a:ext cx="3780127" cy="15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24" y="3751298"/>
            <a:ext cx="2000914" cy="645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4726" y="5355788"/>
            <a:ext cx="6929526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In </a:t>
            </a:r>
            <a:r>
              <a:rPr lang="en-GB" dirty="0" smtClean="0">
                <a:latin typeface="+mn-lt"/>
              </a:rPr>
              <a:t>fact every pair of density-flux pair makes a </a:t>
            </a:r>
            <a:r>
              <a:rPr lang="en-GB" dirty="0" smtClean="0">
                <a:latin typeface="+mn-lt"/>
              </a:rPr>
              <a:t>wave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Heat </a:t>
            </a:r>
            <a:r>
              <a:rPr lang="en-GB" dirty="0">
                <a:latin typeface="+mn-lt"/>
              </a:rPr>
              <a:t>travels as a wave similar to sound wave: </a:t>
            </a:r>
            <a:r>
              <a:rPr lang="en-GB" b="1" dirty="0">
                <a:latin typeface="+mn-lt"/>
              </a:rPr>
              <a:t>Everything can be explicit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356" y="4429241"/>
            <a:ext cx="7678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latin typeface="+mn-lt"/>
              </a:rPr>
              <a:t>“</a:t>
            </a:r>
            <a:r>
              <a:rPr lang="en-GB" b="1" dirty="0" smtClean="0">
                <a:latin typeface="+mn-lt"/>
              </a:rPr>
              <a:t>Sound</a:t>
            </a:r>
            <a:r>
              <a:rPr lang="en-GB" dirty="0" smtClean="0">
                <a:latin typeface="+mn-lt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9572" y="4437285"/>
            <a:ext cx="326666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b="1" dirty="0" smtClean="0">
                <a:latin typeface="+mn-lt"/>
              </a:rPr>
              <a:t>“Temperature wave: 2</a:t>
            </a:r>
            <a:r>
              <a:rPr lang="en-GB" b="1" baseline="30000" dirty="0" smtClean="0">
                <a:latin typeface="+mn-lt"/>
              </a:rPr>
              <a:t>nd</a:t>
            </a:r>
            <a:r>
              <a:rPr lang="en-GB" b="1" dirty="0" smtClean="0">
                <a:latin typeface="+mn-lt"/>
              </a:rPr>
              <a:t> Sound</a:t>
            </a:r>
            <a:r>
              <a:rPr lang="en-GB" b="1" dirty="0" smtClean="0">
                <a:latin typeface="+mn-lt"/>
              </a:rPr>
              <a:t>” !?</a:t>
            </a:r>
            <a:endParaRPr lang="en-GB" b="1" dirty="0" smtClean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30710" y="3372356"/>
            <a:ext cx="288032" cy="281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5" t="46995" r="8715" b="6245"/>
          <a:stretch/>
        </p:blipFill>
        <p:spPr>
          <a:xfrm>
            <a:off x="9939001" y="2924944"/>
            <a:ext cx="788924" cy="7200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6815286" y="3744827"/>
            <a:ext cx="2341789" cy="652099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32" y="3743255"/>
            <a:ext cx="1921978" cy="6520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774726" y="3736783"/>
            <a:ext cx="2341789" cy="652099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6710" y="1696334"/>
            <a:ext cx="24920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latin typeface="+mn-lt"/>
              </a:rPr>
              <a:t>“Density + Parallel Velocity”</a:t>
            </a:r>
            <a:endParaRPr lang="en-GB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3198" y="1701012"/>
            <a:ext cx="3390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latin typeface="+mn-lt"/>
              </a:rPr>
              <a:t>“Temperature + Parallel heat velocity”</a:t>
            </a:r>
            <a:endParaRPr lang="en-GB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11801" y="3823082"/>
            <a:ext cx="22322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b="1" dirty="0" smtClean="0">
                <a:solidFill>
                  <a:srgbClr val="FF0000"/>
                </a:solidFill>
                <a:latin typeface="+mn-lt"/>
              </a:rPr>
              <a:t>Are these observed somewhere?</a:t>
            </a:r>
            <a:endParaRPr lang="en-GB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4726" y="6209604"/>
            <a:ext cx="83699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200" dirty="0" smtClean="0">
                <a:ea typeface="Verdana" panose="020B0604030504040204" pitchFamily="34" charset="0"/>
              </a:rPr>
              <a:t>[Scott2021] B</a:t>
            </a:r>
            <a:r>
              <a:rPr lang="en-GB" sz="1200" dirty="0" smtClean="0">
                <a:ea typeface="Verdana" panose="020B0604030504040204" pitchFamily="34" charset="0"/>
              </a:rPr>
              <a:t>. Scott </a:t>
            </a:r>
            <a:r>
              <a:rPr lang="en-GB" sz="1200" i="1" dirty="0" smtClean="0">
                <a:ea typeface="Verdana" panose="020B0604030504040204" pitchFamily="34" charset="0"/>
              </a:rPr>
              <a:t>Turbulence and Instabilities in Magnetised Plasmas</a:t>
            </a:r>
            <a:r>
              <a:rPr lang="en-GB" sz="1200" dirty="0" smtClean="0">
                <a:ea typeface="Verdana" panose="020B0604030504040204" pitchFamily="34" charset="0"/>
              </a:rPr>
              <a:t>, Volume 2, IOP Publishing, (2021) </a:t>
            </a:r>
          </a:p>
        </p:txBody>
      </p:sp>
    </p:spTree>
    <p:extLst>
      <p:ext uri="{BB962C8B-B14F-4D97-AF65-F5344CB8AC3E}">
        <p14:creationId xmlns:p14="http://schemas.microsoft.com/office/powerpoint/2010/main" val="39362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r>
              <a:rPr lang="de-DE" dirty="0" smtClean="0"/>
              <a:t>: 6-moment gyro-fluid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40201"/>
              </p:ext>
            </p:extLst>
          </p:nvPr>
        </p:nvGraphicFramePr>
        <p:xfrm>
          <a:off x="8083815" y="1835862"/>
          <a:ext cx="362611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635">
                  <a:extLst>
                    <a:ext uri="{9D8B030D-6E8A-4147-A177-3AD203B41FA5}">
                      <a16:colId xmlns:a16="http://schemas.microsoft.com/office/drawing/2014/main" val="2389597705"/>
                    </a:ext>
                  </a:extLst>
                </a:gridCol>
                <a:gridCol w="704476">
                  <a:extLst>
                    <a:ext uri="{9D8B030D-6E8A-4147-A177-3AD203B41FA5}">
                      <a16:colId xmlns:a16="http://schemas.microsoft.com/office/drawing/2014/main" val="2148297516"/>
                    </a:ext>
                  </a:extLst>
                </a:gridCol>
              </a:tblGrid>
              <a:tr h="29421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Module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Status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39970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Magnetic field geometry 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7112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Parallelization MPI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+X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46148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Python </a:t>
                      </a:r>
                      <a:r>
                        <a:rPr lang="de-DE" sz="1400" dirty="0" err="1" smtClean="0"/>
                        <a:t>interface</a:t>
                      </a:r>
                      <a:r>
                        <a:rPr lang="de-DE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48888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</a:rPr>
                        <a:t>Timestepper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 smtClean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658365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Multispecies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5086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</a:rPr>
                        <a:t>Elliptic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</a:rPr>
                        <a:t>solvers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18239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Unit tests for 2</a:t>
                      </a:r>
                      <a:r>
                        <a:rPr lang="en-GB" sz="1400" baseline="30000" dirty="0" smtClean="0">
                          <a:sym typeface="Wingdings" panose="05000000000000000000" pitchFamily="2" charset="2"/>
                        </a:rPr>
                        <a:t>nd</a:t>
                      </a: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dirty="0" err="1" smtClean="0">
                          <a:sym typeface="Wingdings" panose="05000000000000000000" pitchFamily="2" charset="2"/>
                        </a:rPr>
                        <a:t>gyroaverages</a:t>
                      </a: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188846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Perpendicular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advection</a:t>
                      </a:r>
                      <a:r>
                        <a:rPr lang="de-DE" sz="1400" dirty="0" smtClean="0"/>
                        <a:t>-diffusion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79382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Parallel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advection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-diffusion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02760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MMS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61052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Boundary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conditions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4211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Collisional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closure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175256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Neutrals</a:t>
                      </a:r>
                      <a:endParaRPr lang="en-GB" sz="1400" dirty="0"/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83228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414686" y="1835862"/>
            <a:ext cx="5832647" cy="3683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Advantages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No need for heat flux closure</a:t>
            </a:r>
            <a:r>
              <a:rPr lang="en-GB" sz="1800" dirty="0" smtClean="0">
                <a:latin typeface="+mn-lt"/>
              </a:rPr>
              <a:t>, i.e. no heat flux limiter or similar 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Parallel viscosity and heat conduction emerge </a:t>
            </a:r>
            <a:r>
              <a:rPr lang="en-GB" sz="1800" dirty="0" smtClean="0">
                <a:latin typeface="+mn-lt"/>
              </a:rPr>
              <a:t>for high </a:t>
            </a:r>
            <a:r>
              <a:rPr lang="en-GB" sz="1800" dirty="0" err="1" smtClean="0">
                <a:latin typeface="+mn-lt"/>
              </a:rPr>
              <a:t>collisionality</a:t>
            </a:r>
            <a:r>
              <a:rPr lang="en-GB" sz="1800" dirty="0" smtClean="0">
                <a:latin typeface="+mn-lt"/>
              </a:rPr>
              <a:t> from </a:t>
            </a:r>
            <a:r>
              <a:rPr lang="en-GB" sz="1800" b="1" dirty="0" smtClean="0">
                <a:latin typeface="+mn-lt"/>
              </a:rPr>
              <a:t>Lorentz collision </a:t>
            </a:r>
            <a:r>
              <a:rPr lang="en-GB" sz="1800" b="1" dirty="0" smtClean="0">
                <a:latin typeface="+mn-lt"/>
              </a:rPr>
              <a:t>operator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Segoe UI"/>
              </a:rPr>
              <a:t>Everything explicit</a:t>
            </a:r>
            <a:r>
              <a:rPr lang="en-GB" sz="1800" dirty="0">
                <a:latin typeface="Segoe UI"/>
              </a:rPr>
              <a:t>: No need for implicit </a:t>
            </a:r>
            <a:r>
              <a:rPr lang="en-GB" sz="1800" dirty="0" err="1" smtClean="0">
                <a:latin typeface="Segoe UI"/>
              </a:rPr>
              <a:t>timesteppers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nor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to </a:t>
            </a:r>
            <a:r>
              <a:rPr lang="en-GB" sz="1800" dirty="0" smtClean="0">
                <a:latin typeface="+mn-lt"/>
              </a:rPr>
              <a:t>invert parallel heat Eq. </a:t>
            </a:r>
            <a:endParaRPr lang="en-GB" sz="1800" dirty="0" smtClean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Enable </a:t>
            </a:r>
            <a:r>
              <a:rPr lang="en-GB" sz="1800" b="1" dirty="0" smtClean="0">
                <a:latin typeface="+mn-lt"/>
              </a:rPr>
              <a:t>Landau damping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Easier </a:t>
            </a:r>
            <a:r>
              <a:rPr lang="en-GB" sz="1800" b="1" dirty="0" smtClean="0">
                <a:latin typeface="+mn-lt"/>
              </a:rPr>
              <a:t>parallel boundary </a:t>
            </a:r>
            <a:r>
              <a:rPr lang="en-GB" sz="1800" b="1" dirty="0" smtClean="0">
                <a:latin typeface="+mn-lt"/>
              </a:rPr>
              <a:t>conditions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(no need to fix temperature gradient to heat flux)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Implementation ongoing …</a:t>
            </a:r>
          </a:p>
        </p:txBody>
      </p:sp>
    </p:spTree>
    <p:extLst>
      <p:ext uri="{BB962C8B-B14F-4D97-AF65-F5344CB8AC3E}">
        <p14:creationId xmlns:p14="http://schemas.microsoft.com/office/powerpoint/2010/main" val="12347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84" y="836712"/>
            <a:ext cx="7401566" cy="54148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3284984"/>
            <a:ext cx="4154882" cy="7238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6654" y="260648"/>
            <a:ext cx="9312374" cy="634139"/>
          </a:xfrm>
        </p:spPr>
        <p:txBody>
          <a:bodyPr/>
          <a:lstStyle/>
          <a:p>
            <a:r>
              <a:rPr lang="de-DE" dirty="0" smtClean="0"/>
              <a:t>Appendix: </a:t>
            </a:r>
            <a:r>
              <a:rPr lang="de-DE" dirty="0" err="1" smtClean="0"/>
              <a:t>Density</a:t>
            </a:r>
            <a:r>
              <a:rPr lang="de-DE" dirty="0" smtClean="0"/>
              <a:t>-like </a:t>
            </a:r>
            <a:r>
              <a:rPr lang="de-DE" dirty="0" err="1" smtClean="0"/>
              <a:t>equations</a:t>
            </a:r>
            <a:r>
              <a:rPr lang="de-DE" dirty="0" smtClean="0"/>
              <a:t>; i={0,1,2}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718" y="289687"/>
            <a:ext cx="9312374" cy="490123"/>
          </a:xfrm>
        </p:spPr>
        <p:txBody>
          <a:bodyPr/>
          <a:lstStyle/>
          <a:p>
            <a:r>
              <a:rPr lang="en-GB" dirty="0" smtClean="0"/>
              <a:t>Appendix: Velocity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8" y="928851"/>
            <a:ext cx="5832648" cy="1559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2204864"/>
            <a:ext cx="8105446" cy="36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62" y="260648"/>
            <a:ext cx="9312374" cy="490123"/>
          </a:xfrm>
        </p:spPr>
        <p:txBody>
          <a:bodyPr/>
          <a:lstStyle/>
          <a:p>
            <a:r>
              <a:rPr lang="en-GB" dirty="0" smtClean="0"/>
              <a:t>Appendix: Heat flux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"/>
          <a:stretch/>
        </p:blipFill>
        <p:spPr>
          <a:xfrm>
            <a:off x="1918742" y="824843"/>
            <a:ext cx="7128792" cy="56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Varenna</a:t>
            </a:r>
            <a:r>
              <a:rPr lang="en-GB" dirty="0" smtClean="0"/>
              <a:t>-model v0.2: from 4 to 6 moments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TSVV3 status meeting, M. Wiesenberger, </a:t>
            </a:r>
            <a:r>
              <a:rPr lang="en-GB" dirty="0" smtClean="0"/>
              <a:t>22.1.25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Problems</a:t>
            </a:r>
            <a:r>
              <a:rPr lang="en-GB" dirty="0" smtClean="0"/>
              <a:t> with the 4-moment </a:t>
            </a:r>
            <a:r>
              <a:rPr lang="en-GB" dirty="0" smtClean="0"/>
              <a:t>gyro-fluid model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Going </a:t>
            </a:r>
            <a:r>
              <a:rPr lang="en-GB" b="1" dirty="0" smtClean="0"/>
              <a:t>from a 4-moment to a 6-moment model 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General moment expansion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The density – velocity moment symmetry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Going to an implementable form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Lorentz collision operator and Landau damping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Linear wave dynamics – how everything is explicit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Conclusion</a:t>
            </a:r>
            <a:r>
              <a:rPr lang="en-GB" dirty="0" smtClean="0"/>
              <a:t>		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4"/>
          <a:stretch/>
        </p:blipFill>
        <p:spPr>
          <a:xfrm>
            <a:off x="1899781" y="2072649"/>
            <a:ext cx="2952328" cy="484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810730" y="3458840"/>
            <a:ext cx="4099601" cy="24211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Disadvantages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Artificial heat flux closure</a:t>
            </a:r>
            <a:r>
              <a:rPr lang="en-GB" sz="1800" dirty="0" smtClean="0">
                <a:latin typeface="+mn-lt"/>
              </a:rPr>
              <a:t>, i.e. heat flux limiter or similar 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Artificial parallel viscosity </a:t>
            </a:r>
            <a:r>
              <a:rPr lang="en-GB" sz="1800" dirty="0" smtClean="0">
                <a:latin typeface="+mn-lt"/>
              </a:rPr>
              <a:t>and heat </a:t>
            </a:r>
            <a:r>
              <a:rPr lang="en-GB" sz="1800" dirty="0" smtClean="0">
                <a:latin typeface="+mn-lt"/>
              </a:rPr>
              <a:t>conduction</a:t>
            </a:r>
            <a:endParaRPr lang="en-GB" sz="1800" dirty="0" smtClean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Need to </a:t>
            </a:r>
            <a:r>
              <a:rPr lang="en-GB" sz="1800" b="1" dirty="0" smtClean="0">
                <a:latin typeface="+mn-lt"/>
              </a:rPr>
              <a:t>invert </a:t>
            </a:r>
            <a:r>
              <a:rPr lang="en-GB" sz="1800" b="1" dirty="0" smtClean="0">
                <a:latin typeface="+mn-lt"/>
              </a:rPr>
              <a:t>parallel heat Eq. </a:t>
            </a:r>
            <a:r>
              <a:rPr lang="en-GB" sz="1800" dirty="0" smtClean="0">
                <a:latin typeface="+mn-lt"/>
              </a:rPr>
              <a:t>in the context of</a:t>
            </a:r>
            <a:r>
              <a:rPr lang="en-GB" sz="1800" dirty="0" smtClean="0">
                <a:latin typeface="Segoe UI"/>
              </a:rPr>
              <a:t> </a:t>
            </a:r>
            <a:r>
              <a:rPr lang="en-GB" sz="1800" b="1" dirty="0" smtClean="0">
                <a:latin typeface="Segoe UI"/>
              </a:rPr>
              <a:t>implicit </a:t>
            </a:r>
            <a:r>
              <a:rPr lang="en-GB" sz="1800" b="1" dirty="0" err="1" smtClean="0">
                <a:latin typeface="Segoe UI"/>
              </a:rPr>
              <a:t>timesteppers</a:t>
            </a:r>
            <a:r>
              <a:rPr lang="en-GB" sz="1800" b="1" dirty="0" smtClean="0">
                <a:latin typeface="Segoe UI"/>
              </a:rPr>
              <a:t> </a:t>
            </a:r>
            <a:endParaRPr lang="en-GB" sz="1800" b="1" dirty="0" smtClean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No Landau damping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10730" y="1988840"/>
            <a:ext cx="3024336" cy="648072"/>
          </a:xfrm>
          <a:prstGeom prst="rect">
            <a:avLst/>
          </a:prstGeom>
          <a:solidFill>
            <a:schemeClr val="accent6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74726" y="2697590"/>
            <a:ext cx="4807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+mn-lt"/>
              </a:rPr>
              <a:t>“Density</a:t>
            </a:r>
            <a:r>
              <a:rPr lang="en-GB" sz="1800" dirty="0">
                <a:latin typeface="+mn-lt"/>
              </a:rPr>
              <a:t>, perpendicular pressure, </a:t>
            </a:r>
            <a:r>
              <a:rPr lang="en-GB" sz="1800" dirty="0" smtClean="0">
                <a:latin typeface="+mn-lt"/>
              </a:rPr>
              <a:t/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parallel </a:t>
            </a:r>
            <a:r>
              <a:rPr lang="en-GB" sz="1800" dirty="0">
                <a:latin typeface="+mn-lt"/>
              </a:rPr>
              <a:t>pressure, parallel </a:t>
            </a:r>
            <a:r>
              <a:rPr lang="en-GB" sz="1800" dirty="0" smtClean="0">
                <a:latin typeface="+mn-lt"/>
              </a:rPr>
              <a:t>canonical velocity”</a:t>
            </a:r>
            <a:endParaRPr lang="en-GB" sz="1800" dirty="0">
              <a:latin typeface="+mn-lt"/>
            </a:endParaRP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 txBox="1">
            <a:spLocks/>
          </p:cNvSpPr>
          <p:nvPr/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dirty="0"/>
              <a:t>What’s wrong with </a:t>
            </a:r>
            <a:r>
              <a:rPr lang="en-GB" dirty="0" smtClean="0"/>
              <a:t>4-moment model</a:t>
            </a:r>
            <a:r>
              <a:rPr lang="en-GB" dirty="0"/>
              <a:t>?</a:t>
            </a:r>
            <a:endParaRPr lang="en-GB" kern="0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63092"/>
              </p:ext>
            </p:extLst>
          </p:nvPr>
        </p:nvGraphicFramePr>
        <p:xfrm>
          <a:off x="7314618" y="1794188"/>
          <a:ext cx="362611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635">
                  <a:extLst>
                    <a:ext uri="{9D8B030D-6E8A-4147-A177-3AD203B41FA5}">
                      <a16:colId xmlns:a16="http://schemas.microsoft.com/office/drawing/2014/main" val="2389597705"/>
                    </a:ext>
                  </a:extLst>
                </a:gridCol>
                <a:gridCol w="704476">
                  <a:extLst>
                    <a:ext uri="{9D8B030D-6E8A-4147-A177-3AD203B41FA5}">
                      <a16:colId xmlns:a16="http://schemas.microsoft.com/office/drawing/2014/main" val="2148297516"/>
                    </a:ext>
                  </a:extLst>
                </a:gridCol>
              </a:tblGrid>
              <a:tr h="29421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Module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Status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39970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Magnetic field geometry 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7112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Parallelization MPI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+X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46148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Python </a:t>
                      </a:r>
                      <a:r>
                        <a:rPr lang="de-DE" sz="1400" dirty="0" err="1" smtClean="0"/>
                        <a:t>interface</a:t>
                      </a:r>
                      <a:r>
                        <a:rPr lang="de-DE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48888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</a:rPr>
                        <a:t>Timestepper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 smtClean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658365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Multispecies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5086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</a:rPr>
                        <a:t>Elliptic</a:t>
                      </a:r>
                      <a:r>
                        <a:rPr lang="de-DE" sz="14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</a:rPr>
                        <a:t>solvers</a:t>
                      </a:r>
                      <a:r>
                        <a:rPr lang="de-DE" sz="14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18239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Unit tests for 2</a:t>
                      </a:r>
                      <a:r>
                        <a:rPr lang="en-GB" sz="1400" baseline="30000" dirty="0" smtClean="0">
                          <a:sym typeface="Wingdings" panose="05000000000000000000" pitchFamily="2" charset="2"/>
                        </a:rPr>
                        <a:t>nd</a:t>
                      </a: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dirty="0" err="1" smtClean="0">
                          <a:sym typeface="Wingdings" panose="05000000000000000000" pitchFamily="2" charset="2"/>
                        </a:rPr>
                        <a:t>gyroaverages</a:t>
                      </a: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188846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Perpendicular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advection</a:t>
                      </a:r>
                      <a:r>
                        <a:rPr lang="de-DE" sz="1400" dirty="0" smtClean="0"/>
                        <a:t>-diffusion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79382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Parallel </a:t>
                      </a:r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advection</a:t>
                      </a:r>
                      <a:r>
                        <a:rPr lang="de-DE" sz="1400" b="1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-diffusion 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02760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MMS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61052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Boundary</a:t>
                      </a:r>
                      <a:r>
                        <a:rPr lang="de-DE" sz="1400" b="1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conditions</a:t>
                      </a:r>
                      <a:r>
                        <a:rPr lang="de-DE" sz="14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4211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Collisional</a:t>
                      </a:r>
                      <a:r>
                        <a:rPr lang="de-DE" sz="1400" b="1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closure</a:t>
                      </a:r>
                      <a:r>
                        <a:rPr lang="de-DE" sz="1400" b="1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175256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Neutrals</a:t>
                      </a:r>
                      <a:endParaRPr lang="en-GB" sz="1400" dirty="0"/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83228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4726" y="6165304"/>
            <a:ext cx="34731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latin typeface="+mn-lt"/>
              </a:rPr>
              <a:t>Discussion TSVV3 workshop May 2024</a:t>
            </a: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5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02" y="1664499"/>
            <a:ext cx="4464496" cy="457053"/>
          </a:xfrm>
        </p:spPr>
      </p:pic>
      <p:sp>
        <p:nvSpPr>
          <p:cNvPr id="6" name="Rectangle 5"/>
          <p:cNvSpPr/>
          <p:nvPr/>
        </p:nvSpPr>
        <p:spPr bwMode="auto">
          <a:xfrm>
            <a:off x="1558702" y="1556792"/>
            <a:ext cx="3024336" cy="648072"/>
          </a:xfrm>
          <a:prstGeom prst="rect">
            <a:avLst/>
          </a:prstGeom>
          <a:solidFill>
            <a:schemeClr val="accent6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Hypothesis: Everything easier with 6 moments?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58702" y="2276872"/>
            <a:ext cx="5904655" cy="1036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solidFill>
                  <a:schemeClr val="accent6"/>
                </a:solidFill>
                <a:latin typeface="+mn-lt"/>
              </a:rPr>
              <a:t>OLD</a:t>
            </a:r>
            <a:r>
              <a:rPr lang="en-GB" dirty="0" smtClean="0">
                <a:latin typeface="+mn-lt"/>
              </a:rPr>
              <a:t> Density, perpendicular pressure, parallel pressure, parallel velocity, </a:t>
            </a:r>
          </a:p>
          <a:p>
            <a:pPr algn="l">
              <a:spcBef>
                <a:spcPts val="432"/>
              </a:spcBef>
            </a:pPr>
            <a:r>
              <a:rPr lang="en-GB" dirty="0" smtClean="0">
                <a:solidFill>
                  <a:schemeClr val="accent1"/>
                </a:solidFill>
                <a:latin typeface="+mn-lt"/>
              </a:rPr>
              <a:t>NEW</a:t>
            </a:r>
            <a:r>
              <a:rPr lang="en-GB" dirty="0" smtClean="0">
                <a:latin typeface="+mn-lt"/>
              </a:rPr>
              <a:t> parallel flux of perpendicular heat, parallel flux of parallel heat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83038" y="1556792"/>
            <a:ext cx="1440160" cy="648072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702" y="3366632"/>
            <a:ext cx="5832647" cy="3406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Advantages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No need for heat flux closure</a:t>
            </a:r>
            <a:r>
              <a:rPr lang="en-GB" sz="1800" dirty="0" smtClean="0">
                <a:latin typeface="+mn-lt"/>
              </a:rPr>
              <a:t>, i.e. no heat flux limiter or similar 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Parallel viscosity and heat conduction emerge </a:t>
            </a:r>
            <a:r>
              <a:rPr lang="en-GB" sz="1800" dirty="0" smtClean="0">
                <a:latin typeface="+mn-lt"/>
              </a:rPr>
              <a:t>for high </a:t>
            </a:r>
            <a:r>
              <a:rPr lang="en-GB" sz="1800" dirty="0" err="1" smtClean="0">
                <a:latin typeface="+mn-lt"/>
              </a:rPr>
              <a:t>collisionality</a:t>
            </a:r>
            <a:r>
              <a:rPr lang="en-GB" sz="1800" dirty="0" smtClean="0">
                <a:latin typeface="+mn-lt"/>
              </a:rPr>
              <a:t> from </a:t>
            </a:r>
            <a:r>
              <a:rPr lang="en-GB" sz="1800" b="1" dirty="0" smtClean="0">
                <a:latin typeface="+mn-lt"/>
              </a:rPr>
              <a:t>Lorentz collision </a:t>
            </a:r>
            <a:r>
              <a:rPr lang="en-GB" sz="1800" b="1" dirty="0" smtClean="0">
                <a:latin typeface="+mn-lt"/>
              </a:rPr>
              <a:t>operator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b="1" dirty="0">
                <a:latin typeface="Segoe UI"/>
              </a:rPr>
              <a:t>Everything explicit</a:t>
            </a:r>
            <a:r>
              <a:rPr lang="en-GB" sz="1800" dirty="0">
                <a:latin typeface="Segoe UI"/>
              </a:rPr>
              <a:t>: No need for implicit </a:t>
            </a:r>
            <a:r>
              <a:rPr lang="en-GB" sz="1800" dirty="0" err="1" smtClean="0">
                <a:latin typeface="Segoe UI"/>
              </a:rPr>
              <a:t>timesteppers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nor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to </a:t>
            </a:r>
            <a:r>
              <a:rPr lang="en-GB" sz="1800" dirty="0" smtClean="0">
                <a:latin typeface="+mn-lt"/>
              </a:rPr>
              <a:t>invert parallel heat Eq. </a:t>
            </a:r>
            <a:endParaRPr lang="en-GB" sz="1800" dirty="0" smtClean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Enable </a:t>
            </a:r>
            <a:r>
              <a:rPr lang="en-GB" sz="1800" b="1" dirty="0" smtClean="0">
                <a:latin typeface="+mn-lt"/>
              </a:rPr>
              <a:t>Landau damping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Easier </a:t>
            </a:r>
            <a:r>
              <a:rPr lang="en-GB" sz="1800" b="1" dirty="0" smtClean="0">
                <a:latin typeface="+mn-lt"/>
              </a:rPr>
              <a:t>parallel boundary </a:t>
            </a:r>
            <a:r>
              <a:rPr lang="en-GB" sz="1800" b="1" dirty="0" smtClean="0">
                <a:latin typeface="+mn-lt"/>
              </a:rPr>
              <a:t>conditions</a:t>
            </a:r>
            <a:r>
              <a:rPr lang="en-GB" sz="1800" b="1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(no need to fix temperature gradient to heat flux)</a:t>
            </a:r>
            <a:endParaRPr lang="en-GB" sz="1800" dirty="0" smtClean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1800" dirty="0" err="1" smtClean="0">
              <a:latin typeface="+mn-lt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46695"/>
              </p:ext>
            </p:extLst>
          </p:nvPr>
        </p:nvGraphicFramePr>
        <p:xfrm>
          <a:off x="8127008" y="2122288"/>
          <a:ext cx="362611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635">
                  <a:extLst>
                    <a:ext uri="{9D8B030D-6E8A-4147-A177-3AD203B41FA5}">
                      <a16:colId xmlns:a16="http://schemas.microsoft.com/office/drawing/2014/main" val="2389597705"/>
                    </a:ext>
                  </a:extLst>
                </a:gridCol>
                <a:gridCol w="704476">
                  <a:extLst>
                    <a:ext uri="{9D8B030D-6E8A-4147-A177-3AD203B41FA5}">
                      <a16:colId xmlns:a16="http://schemas.microsoft.com/office/drawing/2014/main" val="2148297516"/>
                    </a:ext>
                  </a:extLst>
                </a:gridCol>
              </a:tblGrid>
              <a:tr h="29421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Module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Status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39970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Magnetic field geometry 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7112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Parallelization MPI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+X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46148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Python </a:t>
                      </a:r>
                      <a:r>
                        <a:rPr lang="de-DE" sz="1400" dirty="0" err="1" smtClean="0"/>
                        <a:t>interface</a:t>
                      </a:r>
                      <a:r>
                        <a:rPr lang="de-DE" sz="1400" dirty="0" smtClean="0"/>
                        <a:t>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48888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</a:rPr>
                        <a:t>Timestepper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 smtClean="0">
                        <a:solidFill>
                          <a:srgbClr val="00B050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658365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Multispecies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5086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</a:rPr>
                        <a:t>Elliptic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</a:rPr>
                        <a:t>solvers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18239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Unit tests for 2</a:t>
                      </a:r>
                      <a:r>
                        <a:rPr lang="en-GB" sz="1400" baseline="30000" dirty="0" smtClean="0">
                          <a:sym typeface="Wingdings" panose="05000000000000000000" pitchFamily="2" charset="2"/>
                        </a:rPr>
                        <a:t>nd</a:t>
                      </a: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1400" dirty="0" err="1" smtClean="0">
                          <a:sym typeface="Wingdings" panose="05000000000000000000" pitchFamily="2" charset="2"/>
                        </a:rPr>
                        <a:t>gyroaverages</a:t>
                      </a: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188846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Perpendicular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advection</a:t>
                      </a:r>
                      <a:r>
                        <a:rPr lang="de-DE" sz="1400" dirty="0" smtClean="0"/>
                        <a:t>-diffusion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79382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Parallel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advection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-diffusion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02760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MMS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610524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Boundary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conditions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442117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Collisional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b="1" dirty="0" err="1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closure</a:t>
                      </a:r>
                      <a:r>
                        <a:rPr lang="de-DE" sz="1400" b="1" dirty="0" smtClean="0">
                          <a:solidFill>
                            <a:srgbClr val="92D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GB" sz="14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175256"/>
                  </a:ext>
                </a:extLst>
              </a:tr>
              <a:tr h="268485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Neutrals</a:t>
                      </a:r>
                      <a:endParaRPr lang="en-GB" sz="1400" dirty="0"/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83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derive any moment equation: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6" y="1988840"/>
            <a:ext cx="368433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1700808"/>
            <a:ext cx="4608512" cy="1709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" y="3683330"/>
            <a:ext cx="8172015" cy="2621307"/>
          </a:xfrm>
          <a:prstGeom prst="rect">
            <a:avLst/>
          </a:prstGeom>
        </p:spPr>
      </p:pic>
      <p:sp>
        <p:nvSpPr>
          <p:cNvPr id="3" name="Plus 2"/>
          <p:cNvSpPr/>
          <p:nvPr/>
        </p:nvSpPr>
        <p:spPr bwMode="auto">
          <a:xfrm>
            <a:off x="4943078" y="2132856"/>
            <a:ext cx="792088" cy="720080"/>
          </a:xfrm>
          <a:prstGeom prst="mathPlus">
            <a:avLst/>
          </a:prstGeom>
          <a:solidFill>
            <a:schemeClr val="accent1">
              <a:alpha val="57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5" name="Equal 4"/>
          <p:cNvSpPr/>
          <p:nvPr/>
        </p:nvSpPr>
        <p:spPr bwMode="auto">
          <a:xfrm>
            <a:off x="478582" y="4581128"/>
            <a:ext cx="1368152" cy="576064"/>
          </a:xfrm>
          <a:prstGeom prst="mathEqual">
            <a:avLst/>
          </a:prstGeom>
          <a:solidFill>
            <a:schemeClr val="accent1">
              <a:alpha val="59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0524" y="2818933"/>
            <a:ext cx="3092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“Gyro-kinetic </a:t>
            </a:r>
            <a:r>
              <a:rPr lang="en-GB" sz="1800" dirty="0" err="1" smtClean="0">
                <a:latin typeface="+mn-lt"/>
              </a:rPr>
              <a:t>Vlasov</a:t>
            </a:r>
            <a:r>
              <a:rPr lang="en-GB" sz="1800" dirty="0" smtClean="0">
                <a:latin typeface="+mn-lt"/>
              </a:rPr>
              <a:t> Equation”</a:t>
            </a:r>
          </a:p>
        </p:txBody>
      </p:sp>
    </p:spTree>
    <p:extLst>
      <p:ext uri="{BB962C8B-B14F-4D97-AF65-F5344CB8AC3E}">
        <p14:creationId xmlns:p14="http://schemas.microsoft.com/office/powerpoint/2010/main" val="20299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718" y="836712"/>
            <a:ext cx="9312374" cy="972716"/>
          </a:xfrm>
        </p:spPr>
        <p:txBody>
          <a:bodyPr/>
          <a:lstStyle/>
          <a:p>
            <a:r>
              <a:rPr lang="en-GB" dirty="0" smtClean="0"/>
              <a:t>6 moment equations:</a:t>
            </a:r>
            <a:br>
              <a:rPr lang="en-GB" dirty="0" smtClean="0"/>
            </a:br>
            <a:r>
              <a:rPr lang="en-GB" dirty="0" smtClean="0"/>
              <a:t>… Any Insights?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92"/>
          <a:stretch/>
        </p:blipFill>
        <p:spPr>
          <a:xfrm>
            <a:off x="317822" y="2132856"/>
            <a:ext cx="5753194" cy="3456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3" b="876"/>
          <a:stretch/>
        </p:blipFill>
        <p:spPr>
          <a:xfrm>
            <a:off x="6071016" y="2132856"/>
            <a:ext cx="579344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Moment equations come in pairs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62" y="1983361"/>
            <a:ext cx="2937472" cy="390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2"/>
          <a:stretch/>
        </p:blipFill>
        <p:spPr>
          <a:xfrm>
            <a:off x="1656358" y="1827162"/>
            <a:ext cx="4698304" cy="633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5" b="8859"/>
          <a:stretch/>
        </p:blipFill>
        <p:spPr>
          <a:xfrm>
            <a:off x="7751390" y="3290546"/>
            <a:ext cx="1960383" cy="422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1"/>
          <a:stretch/>
        </p:blipFill>
        <p:spPr>
          <a:xfrm>
            <a:off x="7496068" y="3949483"/>
            <a:ext cx="2294676" cy="463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08467" y="3363234"/>
            <a:ext cx="2914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b="1" dirty="0" smtClean="0">
                <a:latin typeface="+mn-lt"/>
              </a:rPr>
              <a:t>Density-like</a:t>
            </a:r>
            <a:r>
              <a:rPr lang="en-GB" sz="1800" dirty="0" smtClean="0">
                <a:latin typeface="+mn-lt"/>
              </a:rPr>
              <a:t> “even” moment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8467" y="3984133"/>
            <a:ext cx="28278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b="1" dirty="0" smtClean="0">
                <a:latin typeface="+mn-lt"/>
              </a:rPr>
              <a:t>Flux-like</a:t>
            </a:r>
            <a:r>
              <a:rPr lang="en-GB" sz="1800" dirty="0" smtClean="0">
                <a:latin typeface="+mn-lt"/>
              </a:rPr>
              <a:t> “uneven” moment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7823398" y="3712935"/>
            <a:ext cx="0" cy="2231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8661066" y="3712934"/>
            <a:ext cx="0" cy="2231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9498734" y="3712933"/>
            <a:ext cx="0" cy="2231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496067" y="4634217"/>
            <a:ext cx="248757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It seems “natural” to include heat flux equations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496068" y="3202329"/>
            <a:ext cx="2294676" cy="648072"/>
          </a:xfrm>
          <a:prstGeom prst="rect">
            <a:avLst/>
          </a:prstGeom>
          <a:solidFill>
            <a:schemeClr val="accent6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358877" y="3848182"/>
            <a:ext cx="1440160" cy="648072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496067" y="3849540"/>
            <a:ext cx="871103" cy="648072"/>
          </a:xfrm>
          <a:prstGeom prst="rect">
            <a:avLst/>
          </a:prstGeom>
          <a:solidFill>
            <a:schemeClr val="accent6">
              <a:alpha val="21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6734" y="2852936"/>
            <a:ext cx="25406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For l even and arbitrary 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4662" y="2606208"/>
            <a:ext cx="31164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“Magnetic moment is positive”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73511" y="3327620"/>
            <a:ext cx="994897" cy="410758"/>
            <a:chOff x="1773511" y="3327620"/>
            <a:chExt cx="994897" cy="41075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03" b="-5075"/>
            <a:stretch/>
          </p:blipFill>
          <p:spPr>
            <a:xfrm>
              <a:off x="2042927" y="3327620"/>
              <a:ext cx="725481" cy="4107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932"/>
            <a:stretch/>
          </p:blipFill>
          <p:spPr>
            <a:xfrm>
              <a:off x="1773511" y="3339796"/>
              <a:ext cx="576064" cy="37313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22963" y="3922796"/>
            <a:ext cx="2112517" cy="442308"/>
            <a:chOff x="1022963" y="3922796"/>
            <a:chExt cx="2112517" cy="44230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85" t="-1" b="-12911"/>
            <a:stretch/>
          </p:blipFill>
          <p:spPr>
            <a:xfrm>
              <a:off x="2485862" y="3923715"/>
              <a:ext cx="649618" cy="44138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13" t="-1" r="30495" b="-13147"/>
            <a:stretch/>
          </p:blipFill>
          <p:spPr>
            <a:xfrm>
              <a:off x="1022963" y="3922796"/>
              <a:ext cx="751763" cy="4423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37" r="-680"/>
            <a:stretch/>
          </p:blipFill>
          <p:spPr>
            <a:xfrm>
              <a:off x="1773511" y="3936064"/>
              <a:ext cx="792088" cy="373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3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Can’t we just implement this?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87"/>
          <a:stretch/>
        </p:blipFill>
        <p:spPr>
          <a:xfrm>
            <a:off x="354189" y="1509572"/>
            <a:ext cx="5753194" cy="201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6" b="876"/>
          <a:stretch/>
        </p:blipFill>
        <p:spPr>
          <a:xfrm>
            <a:off x="6023198" y="1581580"/>
            <a:ext cx="5793442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28760" r="-321" b="29298"/>
          <a:stretch/>
        </p:blipFill>
        <p:spPr>
          <a:xfrm>
            <a:off x="402443" y="3742098"/>
            <a:ext cx="5412777" cy="27533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04849" y="1581579"/>
            <a:ext cx="5546342" cy="2126953"/>
          </a:xfrm>
          <a:prstGeom prst="rect">
            <a:avLst/>
          </a:prstGeom>
          <a:solidFill>
            <a:schemeClr val="accent6">
              <a:alpha val="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46748" y="1581579"/>
            <a:ext cx="5546342" cy="2126953"/>
          </a:xfrm>
          <a:prstGeom prst="rect">
            <a:avLst/>
          </a:prstGeom>
          <a:solidFill>
            <a:schemeClr val="accent6">
              <a:alpha val="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02443" y="3753831"/>
            <a:ext cx="5548748" cy="2787369"/>
          </a:xfrm>
          <a:prstGeom prst="rect">
            <a:avLst/>
          </a:prstGeom>
          <a:solidFill>
            <a:schemeClr val="accent6">
              <a:alpha val="7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6748" y="3861048"/>
            <a:ext cx="5546342" cy="24211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latin typeface="+mn-lt"/>
              </a:rPr>
              <a:t>Closure still needed </a:t>
            </a:r>
            <a:r>
              <a:rPr lang="en-GB" dirty="0" smtClean="0">
                <a:latin typeface="+mn-lt"/>
              </a:rPr>
              <a:t>(without closure      gyro-kinetic “</a:t>
            </a:r>
            <a:r>
              <a:rPr lang="en-GB" dirty="0" err="1" smtClean="0">
                <a:latin typeface="+mn-lt"/>
              </a:rPr>
              <a:t>Galerkin</a:t>
            </a:r>
            <a:r>
              <a:rPr lang="en-GB" dirty="0" smtClean="0">
                <a:latin typeface="+mn-lt"/>
              </a:rPr>
              <a:t> type” code … )</a:t>
            </a:r>
          </a:p>
          <a:p>
            <a:pPr marL="285750" lvl="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egoe UI"/>
              </a:rPr>
              <a:t>We </a:t>
            </a:r>
            <a:r>
              <a:rPr lang="en-GB" b="1" dirty="0">
                <a:solidFill>
                  <a:srgbClr val="000000"/>
                </a:solidFill>
                <a:latin typeface="Segoe UI"/>
              </a:rPr>
              <a:t>need advection velocities </a:t>
            </a:r>
            <a:r>
              <a:rPr lang="en-GB" dirty="0">
                <a:solidFill>
                  <a:srgbClr val="000000"/>
                </a:solidFill>
                <a:latin typeface="Segoe UI"/>
              </a:rPr>
              <a:t>in order to implement upwind 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scheme</a:t>
            </a:r>
          </a:p>
          <a:p>
            <a:pPr marL="285750" lvl="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Segoe UI"/>
              </a:rPr>
              <a:t>There is a 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time derivative on </a:t>
            </a:r>
            <a:r>
              <a:rPr lang="en-GB" b="1" dirty="0" err="1" smtClean="0">
                <a:solidFill>
                  <a:srgbClr val="000000"/>
                </a:solidFill>
                <a:latin typeface="Segoe UI"/>
              </a:rPr>
              <a:t>A_parallel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 !! 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Need to decouple. Cannot be reasonably implemented</a:t>
            </a:r>
          </a:p>
          <a:p>
            <a:pPr marL="285750" lvl="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Segoe UI"/>
              </a:rPr>
              <a:t>           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does not directly correspond to physical </a:t>
            </a:r>
            <a:r>
              <a:rPr lang="en-GB" b="1" dirty="0" smtClean="0">
                <a:solidFill>
                  <a:srgbClr val="000000"/>
                </a:solidFill>
                <a:latin typeface="Segoe UI"/>
              </a:rPr>
              <a:t>quantities</a:t>
            </a:r>
            <a:r>
              <a:rPr lang="en-GB" dirty="0" smtClean="0">
                <a:solidFill>
                  <a:srgbClr val="000000"/>
                </a:solidFill>
                <a:latin typeface="Segoe UI"/>
              </a:rPr>
              <a:t>. </a:t>
            </a:r>
            <a:endParaRPr lang="en-GB" dirty="0">
              <a:solidFill>
                <a:srgbClr val="000000"/>
              </a:solidFill>
              <a:latin typeface="Segoe UI"/>
            </a:endParaRPr>
          </a:p>
          <a:p>
            <a:pPr lvl="0">
              <a:spcBef>
                <a:spcPts val="432"/>
              </a:spcBef>
            </a:pPr>
            <a:r>
              <a:rPr lang="en-GB" dirty="0" smtClean="0">
                <a:solidFill>
                  <a:srgbClr val="000000"/>
                </a:solidFill>
                <a:latin typeface="Segoe UI"/>
              </a:rPr>
              <a:t>For example k = 0, l = 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2"/>
          <a:stretch/>
        </p:blipFill>
        <p:spPr>
          <a:xfrm>
            <a:off x="6407348" y="5432125"/>
            <a:ext cx="576064" cy="3731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"/>
          <a:stretch/>
        </p:blipFill>
        <p:spPr>
          <a:xfrm>
            <a:off x="8543479" y="5949280"/>
            <a:ext cx="2376264" cy="376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07709" y="3891269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613377" y="4382339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19045" y="4873409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624713" y="5364479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9839622" y="3905521"/>
            <a:ext cx="216024" cy="185803"/>
          </a:xfrm>
          <a:prstGeom prst="rightArrow">
            <a:avLst/>
          </a:prstGeom>
          <a:solidFill>
            <a:schemeClr val="accent1">
              <a:alpha val="64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9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Sego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goe" id="{0F5763E4-4929-4057-8235-A0C6F80A4439}" vid="{AA518D08-612B-4200-9D38-9DB075C66F1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5DC2B94-7C1B-4C14-83B0-9CD2A82C27E0}">
  <ds:schemaRefs/>
</ds:datastoreItem>
</file>

<file path=customXml/itemProps2.xml><?xml version="1.0" encoding="utf-8"?>
<ds:datastoreItem xmlns:ds="http://schemas.openxmlformats.org/officeDocument/2006/customXml" ds:itemID="{11FAAC39-0A3A-4CC2-A9C1-60940B78AE17}">
  <ds:schemaRefs/>
</ds:datastoreItem>
</file>

<file path=customXml/itemProps3.xml><?xml version="1.0" encoding="utf-8"?>
<ds:datastoreItem xmlns:ds="http://schemas.openxmlformats.org/officeDocument/2006/customXml" ds:itemID="{F4C08C7F-F953-44DE-ACDE-930692BDDB0F}">
  <ds:schemaRefs/>
</ds:datastoreItem>
</file>

<file path=customXml/itemProps4.xml><?xml version="1.0" encoding="utf-8"?>
<ds:datastoreItem xmlns:ds="http://schemas.openxmlformats.org/officeDocument/2006/customXml" ds:itemID="{1334258C-C3E7-4029-A615-C886A240FB15}">
  <ds:schemaRefs/>
</ds:datastoreItem>
</file>

<file path=customXml/itemProps5.xml><?xml version="1.0" encoding="utf-8"?>
<ds:datastoreItem xmlns:ds="http://schemas.openxmlformats.org/officeDocument/2006/customXml" ds:itemID="{E5957E33-0059-46CE-AE7B-582F67E40B53}">
  <ds:schemaRefs/>
</ds:datastoreItem>
</file>

<file path=customXml/itemProps6.xml><?xml version="1.0" encoding="utf-8"?>
<ds:datastoreItem xmlns:ds="http://schemas.openxmlformats.org/officeDocument/2006/customXml" ds:itemID="{02E7CCCE-613B-4CED-B813-E473EA1E01B2}">
  <ds:schemaRefs/>
</ds:datastoreItem>
</file>

<file path=customXml/itemProps7.xml><?xml version="1.0" encoding="utf-8"?>
<ds:datastoreItem xmlns:ds="http://schemas.openxmlformats.org/officeDocument/2006/customXml" ds:itemID="{8660AB89-308F-4A34-B01B-CC1A9333F1B1}">
  <ds:schemaRefs/>
</ds:datastoreItem>
</file>

<file path=customXml/itemProps8.xml><?xml version="1.0" encoding="utf-8"?>
<ds:datastoreItem xmlns:ds="http://schemas.openxmlformats.org/officeDocument/2006/customXml" ds:itemID="{56C8BFB2-A911-4310-9D4A-421D773FAFA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1383</TotalTime>
  <Words>828</Words>
  <Application>Microsoft Office PowerPoint</Application>
  <PresentationFormat>Custom</PresentationFormat>
  <Paragraphs>199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Segoe UI</vt:lpstr>
      <vt:lpstr>Segoe UI Light</vt:lpstr>
      <vt:lpstr>Verdana</vt:lpstr>
      <vt:lpstr>Wingdings</vt:lpstr>
      <vt:lpstr>Blank</vt:lpstr>
      <vt:lpstr>Segoe</vt:lpstr>
      <vt:lpstr>PowerPoint Presentation</vt:lpstr>
      <vt:lpstr>The Varenna-model v0.2: from 4 to 6 moments</vt:lpstr>
      <vt:lpstr>Outlook</vt:lpstr>
      <vt:lpstr>PowerPoint Presentation</vt:lpstr>
      <vt:lpstr>Hypothesis: Everything easier with 6 moments?</vt:lpstr>
      <vt:lpstr>How to derive any moment equation:</vt:lpstr>
      <vt:lpstr>6 moment equations: … Any Insights?</vt:lpstr>
      <vt:lpstr>Moment equations come in pairs</vt:lpstr>
      <vt:lpstr>Can’t we just implement this?</vt:lpstr>
      <vt:lpstr>Everything better with fluctuating moments</vt:lpstr>
      <vt:lpstr>6 – moments model:</vt:lpstr>
      <vt:lpstr>Add Lorentz collisions and Landau damping</vt:lpstr>
      <vt:lpstr>Boundary conditions</vt:lpstr>
      <vt:lpstr>Linear wave dynamics along field-line</vt:lpstr>
      <vt:lpstr>Conclusion: 6-moment gyro-fluid model derived</vt:lpstr>
      <vt:lpstr>Appendix: Density-like equations; i={0,1,2}</vt:lpstr>
      <vt:lpstr>Appendix: Velocity equation</vt:lpstr>
      <vt:lpstr>Appendix: Heat flux equations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Wiesenberger</dc:creator>
  <cp:lastModifiedBy>Matthias Wiesenberger</cp:lastModifiedBy>
  <cp:revision>81</cp:revision>
  <dcterms:created xsi:type="dcterms:W3CDTF">2024-05-24T08:15:45Z</dcterms:created>
  <dcterms:modified xsi:type="dcterms:W3CDTF">2025-01-21T20:34:18Z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