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321" r:id="rId4"/>
    <p:sldId id="332" r:id="rId5"/>
    <p:sldId id="317" r:id="rId6"/>
    <p:sldId id="324" r:id="rId7"/>
    <p:sldId id="294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E6001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73" d="100"/>
          <a:sy n="73" d="100"/>
        </p:scale>
        <p:origin x="84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05/02/2025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05/02/2025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31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074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618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05/02/2025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conference/index.html#Document3967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s.euro-fusion.org/webapps/pinboard/EFDA-JET/conference/index.html#Document39812" TargetMode="External"/><Relationship Id="rId4" Type="http://schemas.openxmlformats.org/officeDocument/2006/relationships/hyperlink" Target="http://users.euro-fusion.org/webapps/pinboard/EFDA-JET/conference/index.html#Document3980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934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05/02/2025 </a:t>
            </a:r>
            <a:r>
              <a:rPr lang="en-GB" sz="2800" b="0" dirty="0" smtClean="0"/>
              <a:t>– </a:t>
            </a:r>
            <a:r>
              <a:rPr lang="en-GB" sz="2800" b="0" dirty="0" smtClean="0"/>
              <a:t>Preparation of work-plan 2026-2027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Work plan 2026 - 2027 preparation | 05/02/2025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18438"/>
            <a:ext cx="8500429" cy="267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RIP Marconi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Work plan 2026 - 2027 preparation | 05/02/2025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4032448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Marconi status finally clarified =&gt; worst possible outcome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</a:t>
            </a:r>
            <a:r>
              <a:rPr lang="en-US" dirty="0" smtClean="0"/>
              <a:t>ecision to </a:t>
            </a:r>
            <a:r>
              <a:rPr lang="en-US" b="1" dirty="0" smtClean="0">
                <a:solidFill>
                  <a:srgbClr val="FF0000"/>
                </a:solidFill>
              </a:rPr>
              <a:t>not restart the machine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data on </a:t>
            </a:r>
            <a:r>
              <a:rPr lang="en-US" b="1" dirty="0" smtClean="0">
                <a:solidFill>
                  <a:srgbClr val="FF0000"/>
                </a:solidFill>
              </a:rPr>
              <a:t>$WORK and $SCRATCH not recoverable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Please let me know of the impact this has on your deliverables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E.g. SOLEDGE3X: all TCVX23 data lost, will need to rebuild these reference simulations in priority for EPS presentation and to serve as reference point for future studies</a:t>
            </a:r>
          </a:p>
          <a:p>
            <a:pPr marL="361950" lvl="2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dirty="0"/>
              <a:t>	</a:t>
            </a:r>
            <a:r>
              <a:rPr lang="en-US" dirty="0" smtClean="0"/>
              <a:t>=&gt; 2 to 3 months delay on deliverables in task 5 (neutrals)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9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Status of </a:t>
            </a:r>
            <a:r>
              <a:rPr lang="en-US" dirty="0" err="1" smtClean="0"/>
              <a:t>Pitagora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Work plan 2026 - 2027 preparation | 05/02/2025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4032448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Expected start dates of </a:t>
            </a:r>
            <a:r>
              <a:rPr lang="en-US" sz="1800" dirty="0" err="1" smtClean="0"/>
              <a:t>Pitagora</a:t>
            </a:r>
            <a:r>
              <a:rPr lang="en-US" sz="1800" dirty="0" smtClean="0"/>
              <a:t>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FF"/>
                </a:solidFill>
              </a:rPr>
              <a:t>GPU partition:</a:t>
            </a:r>
            <a:r>
              <a:rPr lang="en-US" sz="1600" b="1" dirty="0" smtClean="0"/>
              <a:t> </a:t>
            </a:r>
            <a:r>
              <a:rPr lang="en-US" sz="1600" dirty="0" smtClean="0"/>
              <a:t>start of production expected for </a:t>
            </a:r>
            <a:r>
              <a:rPr lang="en-US" sz="1600" b="1" dirty="0" smtClean="0">
                <a:solidFill>
                  <a:srgbClr val="0000FF"/>
                </a:solidFill>
              </a:rPr>
              <a:t>mid-March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CPU partition:</a:t>
            </a:r>
            <a:r>
              <a:rPr lang="en-US" sz="1600" dirty="0" smtClean="0"/>
              <a:t> start of production expected for </a:t>
            </a:r>
            <a:r>
              <a:rPr lang="en-US" sz="1600" b="1" dirty="0" smtClean="0">
                <a:solidFill>
                  <a:srgbClr val="FF0000"/>
                </a:solidFill>
              </a:rPr>
              <a:t>mid-May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b="1" dirty="0" smtClean="0">
                <a:solidFill>
                  <a:srgbClr val="FF0000"/>
                </a:solidFill>
              </a:rPr>
              <a:t>Leonardo CPU partition </a:t>
            </a:r>
            <a:r>
              <a:rPr lang="en-US" sz="1800" dirty="0" smtClean="0"/>
              <a:t>(“DCGP”) made available </a:t>
            </a:r>
            <a:r>
              <a:rPr lang="en-US" sz="1800" dirty="0" smtClean="0"/>
              <a:t>for the interim</a:t>
            </a:r>
            <a:endParaRPr lang="en-US" sz="18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2 x 56 cores / node architecture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number of available </a:t>
            </a:r>
            <a:r>
              <a:rPr lang="en-US" sz="1600" dirty="0" err="1" smtClean="0"/>
              <a:t>node.hours</a:t>
            </a:r>
            <a:r>
              <a:rPr lang="en-US" sz="1600" dirty="0" smtClean="0"/>
              <a:t> computed to be equivalent to Marconi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You should all have received instructions by e-mail: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Same URL as Leonardo GPU: </a:t>
            </a:r>
            <a:r>
              <a:rPr lang="fr-FR" sz="1600" b="1" dirty="0"/>
              <a:t>login.leonardo.cineca.it</a:t>
            </a:r>
            <a:endParaRPr lang="en-US" sz="1600" b="1" dirty="0" smtClean="0"/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Project renamed to </a:t>
            </a:r>
            <a:r>
              <a:rPr lang="en-US" sz="1600" b="1" dirty="0" smtClean="0"/>
              <a:t>TSVV3_0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b="1" dirty="0" smtClean="0"/>
              <a:t>Specific queues</a:t>
            </a:r>
            <a:r>
              <a:rPr lang="en-US" sz="1600" dirty="0" smtClean="0"/>
              <a:t> for EUROfusion on </a:t>
            </a:r>
            <a:r>
              <a:rPr lang="en-US" sz="1600" dirty="0" err="1" smtClean="0"/>
              <a:t>dcgp</a:t>
            </a:r>
            <a:r>
              <a:rPr lang="en-US" sz="1600" dirty="0" smtClean="0"/>
              <a:t> partition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Webinar to be organized next week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449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Work-plan 2026 - 2027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Work plan 2026 - 2027 preparation | 05/02/2025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4104456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Schedule for preparation of 2026 – 2027 work plan:</a:t>
            </a:r>
            <a:endParaRPr lang="en-US" sz="18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Today</a:t>
            </a:r>
            <a:r>
              <a:rPr lang="en-US" sz="1600" dirty="0" smtClean="0"/>
              <a:t>: each team presents proposals </a:t>
            </a:r>
            <a:r>
              <a:rPr lang="en-US" sz="1600" dirty="0" smtClean="0"/>
              <a:t>of objectives and deliverables </a:t>
            </a:r>
            <a:r>
              <a:rPr lang="en-US" sz="1600" dirty="0" smtClean="0"/>
              <a:t>at dedicated meeting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FF"/>
                </a:solidFill>
              </a:rPr>
              <a:t>Next 3 weeks</a:t>
            </a:r>
            <a:r>
              <a:rPr lang="en-US" sz="1600" dirty="0" smtClean="0"/>
              <a:t>: refine plan based on outcome of discussions and fill draft document (google docs?)</a:t>
            </a: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FF0000"/>
                </a:solidFill>
              </a:rPr>
              <a:t>March </a:t>
            </a:r>
            <a:r>
              <a:rPr lang="en-US" sz="1600" b="1" dirty="0" smtClean="0">
                <a:solidFill>
                  <a:srgbClr val="FF0000"/>
                </a:solidFill>
              </a:rPr>
              <a:t>5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dirty="0" smtClean="0"/>
              <a:t>: meeting </a:t>
            </a:r>
            <a:r>
              <a:rPr lang="en-US" sz="1600" dirty="0" smtClean="0"/>
              <a:t>with Nicola </a:t>
            </a:r>
            <a:r>
              <a:rPr lang="en-US" sz="1600" dirty="0" err="1" smtClean="0"/>
              <a:t>Vianello</a:t>
            </a:r>
            <a:r>
              <a:rPr lang="en-US" sz="1600" dirty="0" smtClean="0"/>
              <a:t> to get input from WPTE and present a synthesis of our own </a:t>
            </a:r>
            <a:r>
              <a:rPr lang="en-US" sz="1600" dirty="0" smtClean="0"/>
              <a:t>ideas</a:t>
            </a: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FF"/>
                </a:solidFill>
              </a:rPr>
              <a:t>Before March 14</a:t>
            </a:r>
            <a:r>
              <a:rPr lang="en-US" sz="16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1600" dirty="0" smtClean="0"/>
              <a:t>: f</a:t>
            </a:r>
            <a:r>
              <a:rPr lang="en-US" sz="1600" dirty="0" smtClean="0"/>
              <a:t>inalize </a:t>
            </a:r>
            <a:r>
              <a:rPr lang="en-US" sz="1600" dirty="0" smtClean="0"/>
              <a:t>document in the same form as we did for 2024-2025 </a:t>
            </a:r>
            <a:r>
              <a:rPr lang="en-US" sz="1600" dirty="0" err="1" smtClean="0"/>
              <a:t>workplan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196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11872"/>
              </p:ext>
            </p:extLst>
          </p:nvPr>
        </p:nvGraphicFramePr>
        <p:xfrm>
          <a:off x="394002" y="729871"/>
          <a:ext cx="8138438" cy="3992364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IAEA abstract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 Zholobenko et al : 29th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January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2025 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39672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Validated global simulations show large differences in edge-SOL turbulence across various ELM-free, high-confinement, detached regimes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30th IAEA Fusion Energy Conference (FEC), Vienna, Austria, 13th October 2025.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 Ricci et al : 1st February 2025 | DocumentID : 39802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5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Progress in first-principles boundary simulations of plasma turbulence and neutral dynamics with the GBS code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2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30th IAEA Fusion Energy Conference (FEC), Vienna, Austria, 13th October 2025.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46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H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Bufferand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 3rd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February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2025 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39812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40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HIERARCHY OF TURBULENT TRANSPORT MODELS WITH THE SOLEDGE3X CODE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3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30th IAEA Fusion Energy Conference (FEC), Vienna, Austria, 13th October 2025.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6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Work plan 2026 - 2027 preparation | 05/02/2025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0" y="4011910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indico.euro-fusion.org/event/2962/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118438"/>
            <a:ext cx="8500429" cy="267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7178</TotalTime>
  <Words>553</Words>
  <Application>Microsoft Office PowerPoint</Application>
  <PresentationFormat>Affichage à l'écran (16:9)</PresentationFormat>
  <Paragraphs>56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Thème Office</vt:lpstr>
      <vt:lpstr>TSVV3 – Regular advancement meeting 05/02/2025 – Preparation of work-plan 2026-2027 Project news</vt:lpstr>
      <vt:lpstr>Today’s meeting agenda</vt:lpstr>
      <vt:lpstr>RIP Marconi</vt:lpstr>
      <vt:lpstr>Status of Pitagora</vt:lpstr>
      <vt:lpstr>Work-plan 2026 - 2027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321</cp:revision>
  <cp:lastPrinted>2014-10-16T14:51:28Z</cp:lastPrinted>
  <dcterms:created xsi:type="dcterms:W3CDTF">2021-03-22T08:41:36Z</dcterms:created>
  <dcterms:modified xsi:type="dcterms:W3CDTF">2025-02-05T15:28:42Z</dcterms:modified>
</cp:coreProperties>
</file>