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321" r:id="rId4"/>
    <p:sldId id="332" r:id="rId5"/>
    <p:sldId id="317" r:id="rId6"/>
    <p:sldId id="324" r:id="rId7"/>
    <p:sldId id="294" r:id="rId8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99"/>
    <a:srgbClr val="E60019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1" autoAdjust="0"/>
    <p:restoredTop sz="84988" autoAdjust="0"/>
  </p:normalViewPr>
  <p:slideViewPr>
    <p:cSldViewPr showGuides="1">
      <p:cViewPr varScale="1">
        <p:scale>
          <a:sx n="73" d="100"/>
          <a:sy n="73" d="100"/>
        </p:scale>
        <p:origin x="844" y="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05/02/2025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05/02/2025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316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4074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4618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798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05/02/2025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euro-fusion.org/webapps/pinboard/EFDA-JET/conference/index.html#Document39672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sers.euro-fusion.org/webapps/pinboard/EFDA-JET/conference/index.html#Document39812" TargetMode="External"/><Relationship Id="rId4" Type="http://schemas.openxmlformats.org/officeDocument/2006/relationships/hyperlink" Target="http://users.euro-fusion.org/webapps/pinboard/EFDA-JET/conference/index.html#Document3980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euro-fusion.org/event/2934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TSVV3 – Regular advancement meeting</a:t>
            </a:r>
            <a:br>
              <a:rPr lang="en-GB" dirty="0" smtClean="0"/>
            </a:br>
            <a:r>
              <a:rPr lang="en-GB" sz="2800" b="0" dirty="0" smtClean="0"/>
              <a:t>05/02/2025 </a:t>
            </a:r>
            <a:r>
              <a:rPr lang="en-GB" sz="2800" b="0" dirty="0" smtClean="0"/>
              <a:t>– </a:t>
            </a:r>
            <a:r>
              <a:rPr lang="en-GB" sz="2800" b="0" dirty="0" smtClean="0"/>
              <a:t>Preparation of work-plan 2026-2027</a:t>
            </a:r>
            <a:br>
              <a:rPr lang="en-GB" sz="2800" b="0" dirty="0" smtClean="0"/>
            </a:br>
            <a:r>
              <a:rPr lang="en-GB" sz="2800" b="0" i="1" dirty="0" smtClean="0"/>
              <a:t>Project </a:t>
            </a:r>
            <a:r>
              <a:rPr lang="en-GB" sz="2800" b="0" i="1" dirty="0" smtClean="0"/>
              <a:t>news</a:t>
            </a:r>
            <a:endParaRPr lang="en-GB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P. Tamain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</a:t>
            </a:r>
            <a:r>
              <a:rPr lang="en-US" dirty="0" smtClean="0"/>
              <a:t>TSVV3 regular advancement meeting – Work plan 2026 - 2027 preparation | 05/02/2025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118438"/>
            <a:ext cx="8500429" cy="2677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RIP Marconi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</a:t>
            </a:r>
            <a:r>
              <a:rPr lang="en-US" dirty="0" smtClean="0"/>
              <a:t>TSVV3 regular advancement meeting – Work plan 2026 - 2027 preparation | 05/02/2025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79512" y="627534"/>
            <a:ext cx="8568952" cy="4032448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Marconi status finally clarified =&gt; worst possible outcome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</a:t>
            </a:r>
            <a:r>
              <a:rPr lang="en-US" dirty="0" smtClean="0"/>
              <a:t>ecision to </a:t>
            </a:r>
            <a:r>
              <a:rPr lang="en-US" b="1" dirty="0" smtClean="0">
                <a:solidFill>
                  <a:srgbClr val="FF0000"/>
                </a:solidFill>
              </a:rPr>
              <a:t>not restart the machine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data on </a:t>
            </a:r>
            <a:r>
              <a:rPr lang="en-US" b="1" dirty="0" smtClean="0">
                <a:solidFill>
                  <a:srgbClr val="FF0000"/>
                </a:solidFill>
              </a:rPr>
              <a:t>$WORK and $SCRATCH not recoverable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b="1" dirty="0">
              <a:solidFill>
                <a:srgbClr val="FF0000"/>
              </a:solidFill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Please let me know of the impact this has on your deliverables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E.g. SOLEDGE3X: all TCVX23 data lost, will need to rebuild these reference simulations in priority for EPS presentation and to serve as reference point for future studies</a:t>
            </a:r>
          </a:p>
          <a:p>
            <a:pPr marL="361950" lvl="2" indent="0">
              <a:spcBef>
                <a:spcPts val="600"/>
              </a:spcBef>
              <a:buClr>
                <a:schemeClr val="tx1"/>
              </a:buClr>
              <a:buSzPct val="100000"/>
              <a:buNone/>
            </a:pPr>
            <a:r>
              <a:rPr lang="en-US" dirty="0"/>
              <a:t>	</a:t>
            </a:r>
            <a:r>
              <a:rPr lang="en-US" dirty="0" smtClean="0"/>
              <a:t>=&gt; 2 to 3 months delay on deliverables in task 5 (neutrals)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8394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Status of </a:t>
            </a:r>
            <a:r>
              <a:rPr lang="en-US" dirty="0" err="1" smtClean="0"/>
              <a:t>Pitagora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</a:t>
            </a:r>
            <a:r>
              <a:rPr lang="en-US" dirty="0" smtClean="0"/>
              <a:t>TSVV3 regular advancement meeting – Work plan 2026 - 2027 preparation | 05/02/2025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79512" y="627534"/>
            <a:ext cx="8568952" cy="4032448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Expected start dates of </a:t>
            </a:r>
            <a:r>
              <a:rPr lang="en-US" sz="1800" dirty="0" err="1" smtClean="0"/>
              <a:t>Pitagora</a:t>
            </a:r>
            <a:r>
              <a:rPr lang="en-US" sz="1800" dirty="0" smtClean="0"/>
              <a:t>: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FF"/>
                </a:solidFill>
              </a:rPr>
              <a:t>GPU partition:</a:t>
            </a:r>
            <a:r>
              <a:rPr lang="en-US" sz="1600" b="1" dirty="0" smtClean="0"/>
              <a:t> </a:t>
            </a:r>
            <a:r>
              <a:rPr lang="en-US" sz="1600" dirty="0" smtClean="0"/>
              <a:t>start of production expected for </a:t>
            </a:r>
            <a:r>
              <a:rPr lang="en-US" sz="1600" b="1" dirty="0" smtClean="0">
                <a:solidFill>
                  <a:srgbClr val="0000FF"/>
                </a:solidFill>
              </a:rPr>
              <a:t>mid-March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FF0000"/>
                </a:solidFill>
              </a:rPr>
              <a:t>CPU partition:</a:t>
            </a:r>
            <a:r>
              <a:rPr lang="en-US" sz="1600" dirty="0" smtClean="0"/>
              <a:t> start of production expected for </a:t>
            </a:r>
            <a:r>
              <a:rPr lang="en-US" sz="1600" b="1" dirty="0" smtClean="0">
                <a:solidFill>
                  <a:srgbClr val="FF0000"/>
                </a:solidFill>
              </a:rPr>
              <a:t>mid-May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b="1" dirty="0" smtClean="0">
                <a:solidFill>
                  <a:srgbClr val="FF0000"/>
                </a:solidFill>
              </a:rPr>
              <a:t>Leonardo CPU partition </a:t>
            </a:r>
            <a:r>
              <a:rPr lang="en-US" sz="1800" dirty="0" smtClean="0"/>
              <a:t>(“DCGP”) made available </a:t>
            </a:r>
            <a:r>
              <a:rPr lang="en-US" sz="1800" dirty="0" smtClean="0"/>
              <a:t>for the interim</a:t>
            </a:r>
            <a:endParaRPr lang="en-US" sz="1800" dirty="0" smtClean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2 x 56 cores / node architecture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number of available </a:t>
            </a:r>
            <a:r>
              <a:rPr lang="en-US" sz="1600" dirty="0" err="1" smtClean="0"/>
              <a:t>node.hours</a:t>
            </a:r>
            <a:r>
              <a:rPr lang="en-US" sz="1600" dirty="0" smtClean="0"/>
              <a:t> computed to be equivalent to Marconi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You should all have received instructions by e-mail:</a:t>
            </a:r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 smtClean="0"/>
              <a:t>Same URL as Leonardo GPU: </a:t>
            </a:r>
            <a:r>
              <a:rPr lang="fr-FR" sz="1600" b="1" dirty="0"/>
              <a:t>login.leonardo.cineca.it</a:t>
            </a:r>
            <a:endParaRPr lang="en-US" sz="1600" b="1" dirty="0" smtClean="0"/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 smtClean="0"/>
              <a:t>Project renamed to </a:t>
            </a:r>
            <a:r>
              <a:rPr lang="en-US" sz="1600" b="1" dirty="0" smtClean="0"/>
              <a:t>TSVV3_0</a:t>
            </a:r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b="1" dirty="0" smtClean="0"/>
              <a:t>Specific queues</a:t>
            </a:r>
            <a:r>
              <a:rPr lang="en-US" sz="1600" dirty="0" smtClean="0"/>
              <a:t> for EUROfusion on </a:t>
            </a:r>
            <a:r>
              <a:rPr lang="en-US" sz="1600" dirty="0" err="1" smtClean="0"/>
              <a:t>dcgp</a:t>
            </a:r>
            <a:r>
              <a:rPr lang="en-US" sz="1600" dirty="0" smtClean="0"/>
              <a:t> partition</a:t>
            </a:r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 smtClean="0"/>
              <a:t>Webinar to be organized next week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44496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Work-plan 2026 - 2027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</a:t>
            </a:r>
            <a:r>
              <a:rPr lang="en-US" dirty="0" smtClean="0"/>
              <a:t>TSVV3 regular advancement meeting – Work plan 2026 - 2027 preparation | 05/02/2025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79512" y="699542"/>
            <a:ext cx="8568952" cy="4104456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Schedule for preparation of 2026 – 2027 work plan:</a:t>
            </a:r>
            <a:endParaRPr lang="en-US" sz="1800" dirty="0" smtClean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FF0000"/>
                </a:solidFill>
              </a:rPr>
              <a:t>Today</a:t>
            </a:r>
            <a:r>
              <a:rPr lang="en-US" sz="1600" dirty="0" smtClean="0"/>
              <a:t>: each team presents proposals </a:t>
            </a:r>
            <a:r>
              <a:rPr lang="en-US" sz="1600" dirty="0" smtClean="0"/>
              <a:t>of objectives and deliverables </a:t>
            </a:r>
            <a:r>
              <a:rPr lang="en-US" sz="1600" dirty="0" smtClean="0"/>
              <a:t>at dedicated meeting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FF"/>
                </a:solidFill>
              </a:rPr>
              <a:t>Next 3 weeks</a:t>
            </a:r>
            <a:r>
              <a:rPr lang="en-US" sz="1600" dirty="0" smtClean="0"/>
              <a:t>: refine plan based on outcome of discussions and fill draft document (google docs?)</a:t>
            </a:r>
            <a:endParaRPr lang="en-US" sz="1600" dirty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rgbClr val="FF0000"/>
                </a:solidFill>
              </a:rPr>
              <a:t>March </a:t>
            </a:r>
            <a:r>
              <a:rPr lang="en-US" sz="1600" b="1" dirty="0" smtClean="0">
                <a:solidFill>
                  <a:srgbClr val="FF0000"/>
                </a:solidFill>
              </a:rPr>
              <a:t>5</a:t>
            </a:r>
            <a:r>
              <a:rPr lang="en-US" sz="1600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1600" dirty="0" smtClean="0"/>
              <a:t>: meeting </a:t>
            </a:r>
            <a:r>
              <a:rPr lang="en-US" sz="1600" dirty="0" smtClean="0"/>
              <a:t>with Nicola </a:t>
            </a:r>
            <a:r>
              <a:rPr lang="en-US" sz="1600" dirty="0" err="1" smtClean="0"/>
              <a:t>Vianello</a:t>
            </a:r>
            <a:r>
              <a:rPr lang="en-US" sz="1600" dirty="0" smtClean="0"/>
              <a:t> to get input from WPTE and present a synthesis of our own </a:t>
            </a:r>
            <a:r>
              <a:rPr lang="en-US" sz="1600" dirty="0" smtClean="0"/>
              <a:t>ideas</a:t>
            </a:r>
            <a:endParaRPr lang="en-US" sz="1600" dirty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FF"/>
                </a:solidFill>
              </a:rPr>
              <a:t>Before March 14</a:t>
            </a:r>
            <a:r>
              <a:rPr lang="en-US" sz="1600" b="1" baseline="30000" dirty="0" smtClean="0">
                <a:solidFill>
                  <a:srgbClr val="0000FF"/>
                </a:solidFill>
              </a:rPr>
              <a:t>th</a:t>
            </a:r>
            <a:r>
              <a:rPr lang="en-US" sz="1600" dirty="0" smtClean="0"/>
              <a:t>: f</a:t>
            </a:r>
            <a:r>
              <a:rPr lang="en-US" sz="1600" dirty="0" smtClean="0"/>
              <a:t>inalize </a:t>
            </a:r>
            <a:r>
              <a:rPr lang="en-US" sz="1600" dirty="0" smtClean="0"/>
              <a:t>document in the same form as we did for 2024-2025 </a:t>
            </a:r>
            <a:r>
              <a:rPr lang="en-US" sz="1600" dirty="0" err="1" smtClean="0"/>
              <a:t>workplan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01963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Latest publications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ACH </a:t>
            </a:r>
            <a:r>
              <a:rPr lang="en-US" dirty="0" err="1" smtClean="0"/>
              <a:t>workplan</a:t>
            </a:r>
            <a:r>
              <a:rPr lang="en-US" dirty="0" smtClean="0"/>
              <a:t> | 20/09/2023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711872"/>
              </p:ext>
            </p:extLst>
          </p:nvPr>
        </p:nvGraphicFramePr>
        <p:xfrm>
          <a:off x="394002" y="729871"/>
          <a:ext cx="8138438" cy="3992364"/>
        </p:xfrm>
        <a:graphic>
          <a:graphicData uri="http://schemas.openxmlformats.org/drawingml/2006/table">
            <a:tbl>
              <a:tblPr/>
              <a:tblGrid>
                <a:gridCol w="8138438">
                  <a:extLst>
                    <a:ext uri="{9D8B030D-6E8A-4147-A177-3AD203B41FA5}">
                      <a16:colId xmlns:a16="http://schemas.microsoft.com/office/drawing/2014/main" val="154887986"/>
                    </a:ext>
                  </a:extLst>
                </a:gridCol>
              </a:tblGrid>
              <a:tr h="1440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IAEA abstract</a:t>
                      </a:r>
                      <a:endParaRPr lang="it-IT" sz="18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69487"/>
                  </a:ext>
                </a:extLst>
              </a:tr>
              <a:tr h="96251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W Zholobenko et al : 29th </a:t>
                      </a:r>
                      <a:r>
                        <a:rPr lang="fr-FR" sz="14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January</a:t>
                      </a:r>
                      <a:r>
                        <a:rPr lang="fr-FR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2025 | </a:t>
                      </a:r>
                      <a:r>
                        <a:rPr lang="fr-FR" sz="14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DocumentID</a:t>
                      </a:r>
                      <a:r>
                        <a:rPr lang="fr-FR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: 39672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389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sng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: Validated global simulations show large differences in edge-SOL turbulence across various ELM-free, high-confinement, detached regimes</a:t>
                      </a:r>
                      <a:endParaRPr lang="en-US" sz="140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7486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Conference : 30th IAEA Fusion Energy Conference (FEC), Vienna, Austria, 13th October 2025.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30415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4287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P Ricci et al : 1st February 2025 | DocumentID : 39802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8577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sng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4"/>
                        </a:rPr>
                        <a:t>: Progress in first-principles boundary simulations of plasma turbulence and neutral dynamics with the GBS code</a:t>
                      </a:r>
                      <a:endParaRPr lang="en-US" sz="140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82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Conference : 30th IAEA Fusion Energy Conference (FEC), Vienna, Austria, 13th October 2025.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870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4624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H </a:t>
                      </a:r>
                      <a:r>
                        <a:rPr lang="fr-FR" sz="14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Bufferand</a:t>
                      </a:r>
                      <a:r>
                        <a:rPr lang="fr-FR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et al : 3rd </a:t>
                      </a:r>
                      <a:r>
                        <a:rPr lang="fr-FR" sz="14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February</a:t>
                      </a:r>
                      <a:r>
                        <a:rPr lang="fr-FR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2025 | </a:t>
                      </a:r>
                      <a:r>
                        <a:rPr lang="fr-FR" sz="14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DocumentID</a:t>
                      </a:r>
                      <a:r>
                        <a:rPr lang="fr-FR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: 39812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401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sng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5"/>
                        </a:rPr>
                        <a:t>: HIERARCHY OF TURBULENT TRANSPORT MODELS WITH THE SOLEDGE3X CODE</a:t>
                      </a:r>
                      <a:endParaRPr lang="en-US" sz="140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9382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Conference : 30th IAEA Fusion Energy Conference (FEC), Vienna, Austria, 13th October 2025.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68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88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</a:t>
            </a:r>
            <a:r>
              <a:rPr lang="en-US" dirty="0" smtClean="0"/>
              <a:t>TSVV3 regular advancement meeting – Work plan 2026 - 2027 preparation | 05/02/2025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7</a:t>
            </a:fld>
            <a:endParaRPr lang="en-GB" dirty="0"/>
          </a:p>
        </p:txBody>
      </p:sp>
      <p:sp>
        <p:nvSpPr>
          <p:cNvPr id="3" name="ZoneTexte 2"/>
          <p:cNvSpPr txBox="1"/>
          <p:nvPr/>
        </p:nvSpPr>
        <p:spPr>
          <a:xfrm>
            <a:off x="4572000" y="4011910"/>
            <a:ext cx="446449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Upload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presentations</a:t>
            </a:r>
            <a:r>
              <a:rPr lang="fr-FR" dirty="0"/>
              <a:t> on </a:t>
            </a:r>
            <a:r>
              <a:rPr lang="fr-FR" dirty="0">
                <a:hlinkClick r:id="rId3"/>
              </a:rPr>
              <a:t>https://</a:t>
            </a:r>
            <a:r>
              <a:rPr lang="fr-FR" dirty="0" smtClean="0">
                <a:hlinkClick r:id="rId3"/>
              </a:rPr>
              <a:t>indico.euro-fusion.org/event/2962/</a:t>
            </a:r>
            <a:r>
              <a:rPr lang="fr-FR" dirty="0" smtClean="0"/>
              <a:t> </a:t>
            </a:r>
            <a:r>
              <a:rPr lang="fr-FR" dirty="0" smtClean="0"/>
              <a:t>or </a:t>
            </a:r>
            <a:r>
              <a:rPr lang="fr-FR" dirty="0" err="1" smtClean="0"/>
              <a:t>send</a:t>
            </a:r>
            <a:r>
              <a:rPr lang="fr-FR" dirty="0" smtClean="0"/>
              <a:t> to me </a:t>
            </a:r>
            <a:r>
              <a:rPr lang="fr-FR" dirty="0" err="1" smtClean="0"/>
              <a:t>please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1118438"/>
            <a:ext cx="8500429" cy="2677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9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7178</TotalTime>
  <Words>553</Words>
  <Application>Microsoft Office PowerPoint</Application>
  <PresentationFormat>Affichage à l'écran (16:9)</PresentationFormat>
  <Paragraphs>56</Paragraphs>
  <Slides>7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Verdana</vt:lpstr>
      <vt:lpstr>Wingdings</vt:lpstr>
      <vt:lpstr>Thème Office</vt:lpstr>
      <vt:lpstr>TSVV3 – Regular advancement meeting 05/02/2025 – Preparation of work-plan 2026-2027 Project news</vt:lpstr>
      <vt:lpstr>Today’s meeting agenda</vt:lpstr>
      <vt:lpstr>RIP Marconi</vt:lpstr>
      <vt:lpstr>Status of Pitagora</vt:lpstr>
      <vt:lpstr>Work-plan 2026 - 2027</vt:lpstr>
      <vt:lpstr>Latest publications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321</cp:revision>
  <cp:lastPrinted>2014-10-16T14:51:28Z</cp:lastPrinted>
  <dcterms:created xsi:type="dcterms:W3CDTF">2021-03-22T08:41:36Z</dcterms:created>
  <dcterms:modified xsi:type="dcterms:W3CDTF">2025-02-05T15:28:42Z</dcterms:modified>
</cp:coreProperties>
</file>