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A8_BBD6121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94" r:id="rId2"/>
  </p:sldMasterIdLst>
  <p:notesMasterIdLst>
    <p:notesMasterId r:id="rId33"/>
  </p:notesMasterIdLst>
  <p:handoutMasterIdLst>
    <p:handoutMasterId r:id="rId34"/>
  </p:handoutMasterIdLst>
  <p:sldIdLst>
    <p:sldId id="268" r:id="rId3"/>
    <p:sldId id="376" r:id="rId4"/>
    <p:sldId id="390" r:id="rId5"/>
    <p:sldId id="394" r:id="rId6"/>
    <p:sldId id="412" r:id="rId7"/>
    <p:sldId id="426" r:id="rId8"/>
    <p:sldId id="408" r:id="rId9"/>
    <p:sldId id="395" r:id="rId10"/>
    <p:sldId id="397" r:id="rId11"/>
    <p:sldId id="410" r:id="rId12"/>
    <p:sldId id="409" r:id="rId13"/>
    <p:sldId id="414" r:id="rId14"/>
    <p:sldId id="417" r:id="rId15"/>
    <p:sldId id="416" r:id="rId16"/>
    <p:sldId id="419" r:id="rId17"/>
    <p:sldId id="427" r:id="rId18"/>
    <p:sldId id="421" r:id="rId19"/>
    <p:sldId id="400" r:id="rId20"/>
    <p:sldId id="340" r:id="rId21"/>
    <p:sldId id="428" r:id="rId22"/>
    <p:sldId id="407" r:id="rId23"/>
    <p:sldId id="429" r:id="rId24"/>
    <p:sldId id="430" r:id="rId25"/>
    <p:sldId id="431" r:id="rId26"/>
    <p:sldId id="423" r:id="rId27"/>
    <p:sldId id="432" r:id="rId28"/>
    <p:sldId id="420" r:id="rId29"/>
    <p:sldId id="433" r:id="rId30"/>
    <p:sldId id="424" r:id="rId31"/>
    <p:sldId id="425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FF"/>
    <a:srgbClr val="52BDEC"/>
    <a:srgbClr val="FFCCFF"/>
    <a:srgbClr val="9351A0"/>
    <a:srgbClr val="FFFF66"/>
    <a:srgbClr val="005E77"/>
    <a:srgbClr val="2F4D5D"/>
    <a:srgbClr val="DCE7F0"/>
    <a:srgbClr val="1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06A03-F86B-41E2-8281-64B80F8E0AD8}" v="1333" dt="2025-04-16T10:03:07.370"/>
    <p1510:client id="{E786609F-329D-4420-90BF-7D72B1282102}" v="365" dt="2025-04-16T11:53:02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5" autoAdjust="0"/>
    <p:restoredTop sz="85553" autoAdjust="0"/>
  </p:normalViewPr>
  <p:slideViewPr>
    <p:cSldViewPr snapToGrid="0" snapToObjects="1">
      <p:cViewPr varScale="1">
        <p:scale>
          <a:sx n="64" d="100"/>
          <a:sy n="64" d="100"/>
        </p:scale>
        <p:origin x="56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modernComment_1A8_BBD612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5B95CC-3E09-494F-A026-E42B0FCAA56F}" authorId="{00000000-0000-0000-0000-000000000000}" created="2025-04-15T14:46:07.65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51368726" sldId="424"/>
      <ac:spMk id="2" creationId="{2D2ADBC9-773D-4D57-10D3-42827C83985A}"/>
      <ac:txMk cp="0">
        <ac:context len="782" hash="1008371695"/>
      </ac:txMk>
    </ac:txMkLst>
    <p188:pos x="8786831" y="3189538"/>
    <p188:txBody>
      <a:bodyPr/>
      <a:lstStyle/>
      <a:p>
        <a:r>
          <a:rPr lang="en-US"/>
          <a:t>Or if wanted, more general, the total anomalous particle flux (accounting also for flutter / ...)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16-4-2025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16-4-2025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S0022-3115(02)01534-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132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Global recycling </a:t>
            </a:r>
            <a:r>
              <a:rPr lang="nl-BE" dirty="0" err="1"/>
              <a:t>coefficient</a:t>
            </a:r>
            <a:r>
              <a:rPr lang="nl-BE" dirty="0"/>
              <a:t> </a:t>
            </a:r>
            <a:r>
              <a:rPr lang="nl-BE" dirty="0" err="1"/>
              <a:t>varied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22,7% </a:t>
            </a:r>
            <a:r>
              <a:rPr lang="nl-BE" dirty="0" err="1"/>
              <a:t>for</a:t>
            </a:r>
            <a:r>
              <a:rPr lang="nl-BE" dirty="0"/>
              <a:t> run 6 -&gt; 35 %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reference</a:t>
            </a:r>
            <a:r>
              <a:rPr lang="nl-BE" dirty="0"/>
              <a:t> -&gt; 60 % </a:t>
            </a:r>
            <a:r>
              <a:rPr lang="nl-BE" dirty="0" err="1"/>
              <a:t>for</a:t>
            </a:r>
            <a:r>
              <a:rPr lang="nl-BE" dirty="0"/>
              <a:t> run0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78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Consistent, </a:t>
            </a:r>
            <a:r>
              <a:rPr lang="nl-BE" dirty="0" err="1"/>
              <a:t>reduced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aim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manually</a:t>
            </a:r>
            <a:r>
              <a:rPr lang="nl-BE" dirty="0"/>
              <a:t> tune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coefficients</a:t>
            </a:r>
            <a:r>
              <a:rPr lang="nl-BE" dirty="0"/>
              <a:t> </a:t>
            </a:r>
            <a:r>
              <a:rPr lang="nl-BE" dirty="0" err="1"/>
              <a:t>anymore</a:t>
            </a:r>
            <a:r>
              <a:rPr lang="nl-BE" dirty="0"/>
              <a:t> (</a:t>
            </a:r>
            <a:r>
              <a:rPr lang="nl-BE" dirty="0" err="1"/>
              <a:t>hence</a:t>
            </a:r>
            <a:r>
              <a:rPr lang="nl-BE" dirty="0"/>
              <a:t> </a:t>
            </a:r>
            <a:r>
              <a:rPr lang="nl-BE" dirty="0" err="1"/>
              <a:t>fixed</a:t>
            </a:r>
            <a:r>
              <a:rPr lang="nl-BE" dirty="0"/>
              <a:t> </a:t>
            </a:r>
            <a:r>
              <a:rPr lang="nl-BE" dirty="0" err="1"/>
              <a:t>values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closure</a:t>
            </a:r>
            <a:r>
              <a:rPr lang="nl-BE" dirty="0"/>
              <a:t> </a:t>
            </a:r>
            <a:r>
              <a:rPr lang="nl-BE" dirty="0" err="1"/>
              <a:t>coefficients</a:t>
            </a:r>
            <a:r>
              <a:rPr lang="nl-BE" dirty="0"/>
              <a:t> </a:t>
            </a:r>
            <a:r>
              <a:rPr lang="nl-BE" dirty="0" err="1"/>
              <a:t>required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114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NB </a:t>
            </a:r>
            <a:r>
              <a:rPr lang="nl-BE" dirty="0" err="1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168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As a ‘</a:t>
            </a:r>
            <a:r>
              <a:rPr lang="nl-BE" dirty="0" err="1"/>
              <a:t>true</a:t>
            </a:r>
            <a:r>
              <a:rPr lang="nl-BE" dirty="0"/>
              <a:t> </a:t>
            </a:r>
            <a:r>
              <a:rPr lang="nl-BE" dirty="0" err="1"/>
              <a:t>divergence</a:t>
            </a:r>
            <a:r>
              <a:rPr lang="nl-BE" dirty="0"/>
              <a:t>’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polarization</a:t>
            </a:r>
            <a:r>
              <a:rPr lang="nl-BE" dirty="0"/>
              <a:t> drift, plus </a:t>
            </a:r>
            <a:r>
              <a:rPr lang="nl-BE" dirty="0" err="1"/>
              <a:t>an</a:t>
            </a:r>
            <a:r>
              <a:rPr lang="nl-BE" dirty="0"/>
              <a:t> ‘non-</a:t>
            </a:r>
            <a:r>
              <a:rPr lang="nl-BE" dirty="0" err="1"/>
              <a:t>ideal</a:t>
            </a:r>
            <a:r>
              <a:rPr lang="nl-BE" dirty="0"/>
              <a:t> term’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283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(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brackets</a:t>
            </a:r>
            <a:r>
              <a:rPr lang="nl-BE" dirty="0"/>
              <a:t> is </a:t>
            </a:r>
            <a:r>
              <a:rPr lang="nl-BE" dirty="0" err="1"/>
              <a:t>this</a:t>
            </a:r>
            <a:r>
              <a:rPr lang="nl-BE" dirty="0"/>
              <a:t> a more easy term as </a:t>
            </a:r>
            <a:r>
              <a:rPr lang="nl-BE" dirty="0" err="1"/>
              <a:t>it</a:t>
            </a:r>
            <a:r>
              <a:rPr lang="nl-BE" dirty="0"/>
              <a:t> is </a:t>
            </a:r>
            <a:r>
              <a:rPr lang="nl-BE" dirty="0" err="1"/>
              <a:t>composed</a:t>
            </a:r>
            <a:r>
              <a:rPr lang="nl-BE" dirty="0"/>
              <a:t> of </a:t>
            </a:r>
            <a:r>
              <a:rPr lang="nl-BE" dirty="0" err="1"/>
              <a:t>quantities</a:t>
            </a:r>
            <a:r>
              <a:rPr lang="nl-BE" dirty="0"/>
              <a:t> of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mean</a:t>
            </a:r>
            <a:r>
              <a:rPr lang="nl-BE" dirty="0"/>
              <a:t> </a:t>
            </a:r>
            <a:r>
              <a:rPr lang="nl-BE" dirty="0" err="1"/>
              <a:t>should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zero </a:t>
            </a:r>
            <a:r>
              <a:rPr lang="nl-BE" dirty="0" err="1"/>
              <a:t>for</a:t>
            </a:r>
            <a:r>
              <a:rPr lang="nl-BE" dirty="0"/>
              <a:t> a T2D </a:t>
            </a:r>
            <a:r>
              <a:rPr lang="nl-BE" dirty="0" err="1"/>
              <a:t>simulation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293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Added</a:t>
            </a:r>
            <a:r>
              <a:rPr lang="nl-BE" dirty="0"/>
              <a:t> extra </a:t>
            </a:r>
            <a:r>
              <a:rPr lang="nl-BE" dirty="0" err="1"/>
              <a:t>effects</a:t>
            </a:r>
            <a:r>
              <a:rPr lang="nl-BE" dirty="0"/>
              <a:t> w.r.t. PET, but basic </a:t>
            </a:r>
            <a:r>
              <a:rPr lang="nl-BE" dirty="0" err="1"/>
              <a:t>idea</a:t>
            </a:r>
            <a:r>
              <a:rPr lang="nl-BE" dirty="0"/>
              <a:t> </a:t>
            </a:r>
            <a:r>
              <a:rPr lang="nl-BE" dirty="0" err="1"/>
              <a:t>remains</a:t>
            </a:r>
            <a:r>
              <a:rPr lang="nl-BE" dirty="0"/>
              <a:t>. (</a:t>
            </a:r>
            <a:r>
              <a:rPr lang="nl-BE" dirty="0" err="1"/>
              <a:t>Added</a:t>
            </a:r>
            <a:r>
              <a:rPr lang="nl-BE" dirty="0"/>
              <a:t> </a:t>
            </a:r>
            <a:r>
              <a:rPr lang="nl-BE" dirty="0" err="1"/>
              <a:t>effects</a:t>
            </a:r>
            <a:r>
              <a:rPr lang="nl-BE" dirty="0"/>
              <a:t>:  model </a:t>
            </a:r>
            <a:r>
              <a:rPr lang="nl-BE" dirty="0" err="1"/>
              <a:t>for</a:t>
            </a:r>
            <a:r>
              <a:rPr lang="nl-BE" dirty="0"/>
              <a:t> CX-</a:t>
            </a:r>
            <a:r>
              <a:rPr lang="nl-BE" dirty="0" err="1"/>
              <a:t>neutrals</a:t>
            </a:r>
            <a:r>
              <a:rPr lang="nl-BE" dirty="0"/>
              <a:t>, without momentum transfer,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Hayashi</a:t>
            </a:r>
            <a:r>
              <a:rPr lang="nl-BE" dirty="0"/>
              <a:t>: </a:t>
            </a:r>
            <a:r>
              <a:rPr lang="en-US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DOI:</a:t>
            </a:r>
            <a:r>
              <a:rPr lang="en-US" b="0" i="0" u="sng" dirty="0">
                <a:effectLst/>
                <a:latin typeface="Roboto" panose="02000000000000000000" pitchFamily="2" charset="0"/>
                <a:hlinkClick r:id="rId3"/>
              </a:rPr>
              <a:t>10.1016/S0022-3115(02)01534-9</a:t>
            </a:r>
            <a:r>
              <a:rPr lang="en-US" b="0" i="0" u="sng" dirty="0">
                <a:effectLst/>
                <a:latin typeface="Roboto" panose="02000000000000000000" pitchFamily="2" charset="0"/>
              </a:rPr>
              <a:t> and on </a:t>
            </a:r>
            <a:r>
              <a:rPr lang="en-US" b="0" i="0" u="sng" dirty="0" err="1">
                <a:effectLst/>
                <a:latin typeface="Roboto" panose="02000000000000000000" pitchFamily="2" charset="0"/>
              </a:rPr>
              <a:t>Harisson</a:t>
            </a:r>
            <a:r>
              <a:rPr lang="en-US" b="0" i="0" u="sng" dirty="0">
                <a:effectLst/>
                <a:latin typeface="Roboto" panose="02000000000000000000" pitchFamily="2" charset="0"/>
              </a:rPr>
              <a:t> (to which they refer)) / Current under limit to ‘cut of’ ion repelling sheath conditions / plasma quantities evaluated based on upstream conditions iso using fixed ones / ...)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96AB7-598A-4B84-8160-B283EDC11D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Non-</a:t>
            </a:r>
            <a:r>
              <a:rPr lang="nl-BE" dirty="0" err="1"/>
              <a:t>local</a:t>
            </a:r>
            <a:r>
              <a:rPr lang="nl-BE" dirty="0"/>
              <a:t> </a:t>
            </a:r>
            <a:r>
              <a:rPr lang="nl-BE" dirty="0" err="1"/>
              <a:t>refers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scaling</a:t>
            </a:r>
            <a:r>
              <a:rPr lang="nl-BE" dirty="0"/>
              <a:t> factor is </a:t>
            </a:r>
            <a:r>
              <a:rPr lang="nl-BE" dirty="0" err="1"/>
              <a:t>determined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on </a:t>
            </a:r>
            <a:r>
              <a:rPr lang="nl-BE" dirty="0" err="1"/>
              <a:t>conditions</a:t>
            </a:r>
            <a:r>
              <a:rPr lang="nl-BE" dirty="0"/>
              <a:t> at a </a:t>
            </a:r>
            <a:r>
              <a:rPr lang="nl-BE" dirty="0" err="1"/>
              <a:t>certain</a:t>
            </a:r>
            <a:r>
              <a:rPr lang="nl-BE" dirty="0"/>
              <a:t> 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723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Holes in red,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iterate</a:t>
            </a:r>
            <a:r>
              <a:rPr lang="nl-BE" dirty="0"/>
              <a:t> on </a:t>
            </a:r>
            <a:r>
              <a:rPr lang="nl-BE" dirty="0" err="1"/>
              <a:t>them</a:t>
            </a:r>
            <a:r>
              <a:rPr lang="nl-BE" dirty="0"/>
              <a:t> </a:t>
            </a:r>
            <a:r>
              <a:rPr lang="nl-BE" dirty="0" err="1"/>
              <a:t>causing</a:t>
            </a:r>
            <a:r>
              <a:rPr lang="nl-BE" dirty="0"/>
              <a:t> </a:t>
            </a:r>
            <a:r>
              <a:rPr lang="nl-BE" dirty="0" err="1"/>
              <a:t>nonconvergence</a:t>
            </a:r>
            <a:r>
              <a:rPr lang="nl-BE" dirty="0"/>
              <a:t> issues </a:t>
            </a:r>
            <a:r>
              <a:rPr lang="nl-BE" dirty="0" err="1"/>
              <a:t>when</a:t>
            </a:r>
            <a:r>
              <a:rPr lang="nl-BE" dirty="0"/>
              <a:t> running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fixed</a:t>
            </a:r>
            <a:r>
              <a:rPr lang="nl-BE" dirty="0"/>
              <a:t>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3813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02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6EB6-A71E-478D-B35A-F2A991BD133B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8883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6E4D-844D-457B-B417-D27206F13EC6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ADCA7-CF7E-4A3F-B6B9-CF1770C9706E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F2A9-E478-4167-9360-22E5A22CB7FA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714F-A6C8-4CB2-B532-6E902B8B55AC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57FBB-5A59-4706-A19A-E7997C90F7D2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nl-NL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8035-7AFE-4F83-B651-C0FCBD9D04C1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0E2C-1B06-4057-BECC-7B9FBCEB5FEA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32C-B912-4EC1-830C-E3F0C057D2F8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FAC7-AF98-421F-9668-B2296CC188B6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8CB8-6570-47D1-9333-DA601D097ED9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EB87647-9742-4C3C-9A14-37482787312F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98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EE121F2-7F21-49EF-84D1-157D81839686}" type="datetime1">
              <a:rPr lang="nl-BE" smtClean="0"/>
              <a:t>16/04/2025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1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microsoft.com/office/2018/10/relationships/comments" Target="../comments/modernComment_1A8_BBD612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8C1DA5-0FBF-4892-AA5A-AB4B428F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5" y="2001663"/>
            <a:ext cx="8334000" cy="2386800"/>
          </a:xfrm>
        </p:spPr>
        <p:txBody>
          <a:bodyPr>
            <a:normAutofit/>
          </a:bodyPr>
          <a:lstStyle/>
          <a:p>
            <a:r>
              <a:rPr lang="en-US" dirty="0"/>
              <a:t>2D turbulence simulations involving the new parallel model</a:t>
            </a:r>
            <a:endParaRPr lang="nl-BE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EA1179D-7EF5-4B08-90D2-E1414D01B1A5}"/>
              </a:ext>
            </a:extLst>
          </p:cNvPr>
          <p:cNvSpPr txBox="1">
            <a:spLocks/>
          </p:cNvSpPr>
          <p:nvPr/>
        </p:nvSpPr>
        <p:spPr>
          <a:xfrm>
            <a:off x="344774" y="3949142"/>
            <a:ext cx="8603283" cy="1711429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First investigation of the turbulence balances, transport behavior, and updates for use in a recycling setting</a:t>
            </a:r>
            <a:br>
              <a:rPr lang="en-US" b="1" dirty="0"/>
            </a:br>
            <a:endParaRPr lang="nl-BE" dirty="0"/>
          </a:p>
        </p:txBody>
      </p:sp>
      <p:pic>
        <p:nvPicPr>
          <p:cNvPr id="5" name="Picture 4" descr="A colorful letter w on a black background&#10;&#10;AI-generated content may be incorrect.">
            <a:extLst>
              <a:ext uri="{FF2B5EF4-FFF2-40B4-BE49-F238E27FC236}">
                <a16:creationId xmlns:a16="http://schemas.microsoft.com/office/drawing/2014/main" id="{7A054C50-492D-91DF-61F4-1B2A3673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40" y="60964"/>
            <a:ext cx="1169638" cy="4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5EE596-F055-332B-8C47-1EF99CA5A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err="1"/>
                  <a:t>Similarly</a:t>
                </a:r>
                <a:r>
                  <a:rPr lang="nl-BE" dirty="0"/>
                  <a:t>:</a:t>
                </a:r>
              </a:p>
              <a:p>
                <a:endParaRPr lang="nl-BE" dirty="0"/>
              </a:p>
              <a:p>
                <a:r>
                  <a:rPr lang="nl-BE" dirty="0" err="1"/>
                  <a:t>Noting</a:t>
                </a:r>
                <a:r>
                  <a:rPr lang="nl-BE" dirty="0"/>
                  <a:t>:</a:t>
                </a:r>
              </a:p>
              <a:p>
                <a:pPr lvl="1"/>
                <a:r>
                  <a:rPr lang="nl-BE" dirty="0" err="1"/>
                  <a:t>Provides</a:t>
                </a:r>
                <a:r>
                  <a:rPr lang="nl-BE" dirty="0"/>
                  <a:t> </a:t>
                </a:r>
                <a:r>
                  <a:rPr lang="nl-BE" dirty="0" err="1"/>
                  <a:t>just</a:t>
                </a:r>
                <a:r>
                  <a:rPr lang="nl-BE" dirty="0"/>
                  <a:t> </a:t>
                </a:r>
                <a:r>
                  <a:rPr lang="nl-BE" dirty="0" err="1"/>
                  <a:t>an</a:t>
                </a:r>
                <a:r>
                  <a:rPr lang="nl-BE" dirty="0"/>
                  <a:t> </a:t>
                </a:r>
                <a:r>
                  <a:rPr lang="nl-BE" dirty="0" err="1"/>
                  <a:t>estimate</a:t>
                </a:r>
                <a:r>
                  <a:rPr lang="nl-BE" dirty="0"/>
                  <a:t> of </a:t>
                </a:r>
                <a:r>
                  <a:rPr lang="nl-BE" dirty="0" err="1"/>
                  <a:t>an</a:t>
                </a:r>
                <a:r>
                  <a:rPr lang="nl-BE" dirty="0"/>
                  <a:t> ‘</a:t>
                </a:r>
                <a:r>
                  <a:rPr lang="nl-BE" dirty="0" err="1"/>
                  <a:t>hidden</a:t>
                </a:r>
                <a:r>
                  <a:rPr lang="nl-BE" dirty="0"/>
                  <a:t> </a:t>
                </a:r>
                <a:r>
                  <a:rPr lang="nl-BE" dirty="0" err="1"/>
                  <a:t>dissipation</a:t>
                </a:r>
                <a:r>
                  <a:rPr lang="nl-BE" dirty="0"/>
                  <a:t>’ term:</a:t>
                </a:r>
              </a:p>
              <a:p>
                <a:pPr lvl="2"/>
                <a:r>
                  <a:rPr lang="nl-BE" dirty="0"/>
                  <a:t>Arakawa does </a:t>
                </a:r>
                <a:r>
                  <a:rPr lang="nl-BE" dirty="0" err="1"/>
                  <a:t>not</a:t>
                </a:r>
                <a:r>
                  <a:rPr lang="nl-BE" dirty="0"/>
                  <a:t> have </a:t>
                </a:r>
                <a:r>
                  <a:rPr lang="nl-BE" dirty="0" err="1"/>
                  <a:t>to</a:t>
                </a:r>
                <a:r>
                  <a:rPr lang="nl-BE" dirty="0"/>
                  <a:t> </a:t>
                </a:r>
                <a:r>
                  <a:rPr lang="nl-BE" dirty="0" err="1"/>
                  <a:t>be</a:t>
                </a:r>
                <a:r>
                  <a:rPr lang="nl-BE" dirty="0"/>
                  <a:t> </a:t>
                </a:r>
                <a:r>
                  <a:rPr lang="nl-BE" dirty="0" err="1"/>
                  <a:t>used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reference</a:t>
                </a:r>
                <a:endParaRPr lang="nl-BE" dirty="0"/>
              </a:p>
              <a:p>
                <a:pPr lvl="1"/>
                <a:r>
                  <a:rPr lang="nl-BE" dirty="0" err="1"/>
                  <a:t>Also</a:t>
                </a:r>
                <a:r>
                  <a:rPr lang="nl-BE" dirty="0"/>
                  <a:t> effect of </a:t>
                </a:r>
                <a:r>
                  <a:rPr lang="nl-BE" dirty="0" err="1"/>
                  <a:t>choices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discretization</a:t>
                </a:r>
                <a:r>
                  <a:rPr lang="nl-BE" dirty="0"/>
                  <a:t> </a:t>
                </a:r>
                <a:r>
                  <a:rPr lang="nl-BE" dirty="0" err="1"/>
                  <a:t>may</a:t>
                </a:r>
                <a:r>
                  <a:rPr lang="nl-BE" dirty="0"/>
                  <a:t> </a:t>
                </a:r>
                <a:r>
                  <a:rPr lang="nl-BE" dirty="0" err="1"/>
                  <a:t>be</a:t>
                </a:r>
                <a:r>
                  <a:rPr lang="nl-BE" dirty="0"/>
                  <a:t> </a:t>
                </a:r>
                <a:r>
                  <a:rPr lang="nl-BE" dirty="0" err="1"/>
                  <a:t>qualitatively</a:t>
                </a:r>
                <a:r>
                  <a:rPr lang="nl-BE" dirty="0"/>
                  <a:t> </a:t>
                </a:r>
                <a:r>
                  <a:rPr lang="nl-BE" dirty="0" err="1"/>
                  <a:t>be</a:t>
                </a:r>
                <a:r>
                  <a:rPr lang="nl-BE" dirty="0"/>
                  <a:t> </a:t>
                </a:r>
                <a:r>
                  <a:rPr lang="nl-BE" dirty="0" err="1"/>
                  <a:t>assessed</a:t>
                </a:r>
                <a:r>
                  <a:rPr lang="nl-BE" dirty="0"/>
                  <a:t>:</a:t>
                </a:r>
              </a:p>
              <a:p>
                <a:pPr lvl="2"/>
                <a:r>
                  <a:rPr lang="nl-BE" dirty="0"/>
                  <a:t>‘</a:t>
                </a:r>
                <a:r>
                  <a:rPr lang="nl-BE" dirty="0" err="1"/>
                  <a:t>Implicit</a:t>
                </a:r>
                <a:r>
                  <a:rPr lang="nl-BE" dirty="0"/>
                  <a:t> </a:t>
                </a:r>
                <a:r>
                  <a:rPr lang="nl-BE" dirty="0" err="1"/>
                  <a:t>diffusion</a:t>
                </a:r>
                <a:r>
                  <a:rPr lang="nl-BE" dirty="0"/>
                  <a:t>’-profile </a:t>
                </a:r>
                <a:r>
                  <a:rPr lang="nl-BE" dirty="0" err="1"/>
                  <a:t>for</a:t>
                </a:r>
                <a:r>
                  <a:rPr lang="nl-BE" dirty="0"/>
                  <a:t> Arakawa-</a:t>
                </a:r>
                <a:r>
                  <a:rPr lang="nl-BE" dirty="0" err="1"/>
                  <a:t>simulations</a:t>
                </a:r>
                <a:r>
                  <a:rPr lang="nl-BE" dirty="0"/>
                  <a:t> </a:t>
                </a:r>
                <a:r>
                  <a:rPr lang="nl-BE" dirty="0" err="1"/>
                  <a:t>uses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bSup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−[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𝐴𝑛𝑔𝑢𝑠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5EE596-F055-332B-8C47-1EF99CA5A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B07B0-7394-D022-7075-01863EAA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0A602-FB39-FE52-7AD6-2A2654E1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75A5D1-72C3-4E46-6355-2409D3CF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mean-field balances between Arakawa and WENO simulations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82187-B590-027D-68B9-15404762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477" y="1566000"/>
            <a:ext cx="7477125" cy="1209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8DF80D-EDD7-CDB6-6254-915AEAA9AFF9}"/>
              </a:ext>
            </a:extLst>
          </p:cNvPr>
          <p:cNvSpPr/>
          <p:nvPr/>
        </p:nvSpPr>
        <p:spPr>
          <a:xfrm>
            <a:off x="7575657" y="1654230"/>
            <a:ext cx="1060344" cy="451555"/>
          </a:xfrm>
          <a:prstGeom prst="rect">
            <a:avLst/>
          </a:prstGeom>
          <a:solidFill>
            <a:srgbClr val="FFCC9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6EB92-5E01-5E2A-482B-C544B39DEFE1}"/>
              </a:ext>
            </a:extLst>
          </p:cNvPr>
          <p:cNvSpPr txBox="1"/>
          <p:nvPr/>
        </p:nvSpPr>
        <p:spPr>
          <a:xfrm>
            <a:off x="809782" y="6364723"/>
            <a:ext cx="5479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[2] Angus discretization: https://doi.org/10.1063/1.4863503</a:t>
            </a:r>
          </a:p>
        </p:txBody>
      </p:sp>
    </p:spTree>
    <p:extLst>
      <p:ext uri="{BB962C8B-B14F-4D97-AF65-F5344CB8AC3E}">
        <p14:creationId xmlns:p14="http://schemas.microsoft.com/office/powerpoint/2010/main" val="40164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005CA6-0BEA-1E07-2E72-FEEC7F3C7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Picture of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remains: interchange production compensated by sheath loss</a:t>
                </a:r>
              </a:p>
              <a:p>
                <a:r>
                  <a:rPr lang="en-US" dirty="0"/>
                  <a:t>Picture of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confirmed: local balance between interchange production &amp; viscous dissipation</a:t>
                </a:r>
              </a:p>
              <a:p>
                <a:pPr lvl="1"/>
                <a:r>
                  <a:rPr lang="en-US" sz="2000" dirty="0"/>
                  <a:t>Indication with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Grid analysis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f>
                              <m:fPr>
                                <m:ctrlP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005CA6-0BEA-1E07-2E72-FEEC7F3C7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4E2F0-FD3B-5B1E-4A78-124AD5BD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55A95-1314-3F31-E9AA-96798C42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ECAD9B-16C9-09A5-7F9C-6EFB6DD0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mean-field balances between Arakawa and WENO simulations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B750E-1948-71C0-BB52-609E622067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718"/>
          <a:stretch/>
        </p:blipFill>
        <p:spPr>
          <a:xfrm>
            <a:off x="5684372" y="2929263"/>
            <a:ext cx="2026920" cy="32064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2DD6DC-1152-554A-7D5B-41F9D9787B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906"/>
          <a:stretch/>
        </p:blipFill>
        <p:spPr>
          <a:xfrm>
            <a:off x="7936390" y="3003591"/>
            <a:ext cx="1879790" cy="3206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55FD7-60D8-24C7-8211-D12F9E5D63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906"/>
          <a:stretch/>
        </p:blipFill>
        <p:spPr>
          <a:xfrm>
            <a:off x="9962508" y="3003590"/>
            <a:ext cx="1879790" cy="3206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4B2B34-6446-5A4C-F644-BE9AE5C7A201}"/>
                  </a:ext>
                </a:extLst>
              </p:cNvPr>
              <p:cNvSpPr txBox="1"/>
              <p:nvPr/>
            </p:nvSpPr>
            <p:spPr>
              <a:xfrm>
                <a:off x="6124323" y="2634259"/>
                <a:ext cx="1202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-balance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4B2B34-6446-5A4C-F644-BE9AE5C7A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323" y="2634259"/>
                <a:ext cx="1202893" cy="369332"/>
              </a:xfrm>
              <a:prstGeom prst="rect">
                <a:avLst/>
              </a:prstGeom>
              <a:blipFill>
                <a:blip r:embed="rId5"/>
                <a:stretch>
                  <a:fillRect t="-8197" r="-406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259E1A-4BDB-BF37-C151-49974148921E}"/>
                  </a:ext>
                </a:extLst>
              </p:cNvPr>
              <p:cNvSpPr txBox="1"/>
              <p:nvPr/>
            </p:nvSpPr>
            <p:spPr>
              <a:xfrm>
                <a:off x="9547003" y="2600251"/>
                <a:ext cx="11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-balance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259E1A-4BDB-BF37-C151-499741489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003" y="2600251"/>
                <a:ext cx="1189172" cy="369332"/>
              </a:xfrm>
              <a:prstGeom prst="rect">
                <a:avLst/>
              </a:prstGeom>
              <a:blipFill>
                <a:blip r:embed="rId6"/>
                <a:stretch>
                  <a:fillRect l="-1538" t="-10000" r="-410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820A32-BC5D-7E3E-D34C-3E1EDFED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6" r="72453"/>
          <a:stretch/>
        </p:blipFill>
        <p:spPr>
          <a:xfrm>
            <a:off x="3631742" y="2913591"/>
            <a:ext cx="1684020" cy="3206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47FDF4-CB2F-AF8D-E2A9-046D96BB17FF}"/>
                  </a:ext>
                </a:extLst>
              </p:cNvPr>
              <p:cNvSpPr txBox="1"/>
              <p:nvPr/>
            </p:nvSpPr>
            <p:spPr>
              <a:xfrm>
                <a:off x="5165538" y="4381500"/>
                <a:ext cx="7120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600" b="1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47FDF4-CB2F-AF8D-E2A9-046D96BB1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538" y="4381500"/>
                <a:ext cx="71205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577AE7-B56C-3984-F4E1-E4B390E69AC9}"/>
              </a:ext>
            </a:extLst>
          </p:cNvPr>
          <p:cNvSpPr txBox="1"/>
          <p:nvPr/>
        </p:nvSpPr>
        <p:spPr>
          <a:xfrm>
            <a:off x="10565285" y="52020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Dissipation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84534-CEC2-E92B-8D1C-950C251F44F3}"/>
              </a:ext>
            </a:extLst>
          </p:cNvPr>
          <p:cNvSpPr txBox="1"/>
          <p:nvPr/>
        </p:nvSpPr>
        <p:spPr>
          <a:xfrm>
            <a:off x="6381508" y="383883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Interchange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2AE3FB-F70C-2E0E-6890-A43D73C742F8}"/>
              </a:ext>
            </a:extLst>
          </p:cNvPr>
          <p:cNvSpPr txBox="1"/>
          <p:nvPr/>
        </p:nvSpPr>
        <p:spPr>
          <a:xfrm>
            <a:off x="6253798" y="5354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Sheath</a:t>
            </a:r>
            <a:r>
              <a:rPr lang="nl-BE" dirty="0"/>
              <a:t> </a:t>
            </a:r>
            <a:r>
              <a:rPr lang="nl-BE" dirty="0" err="1"/>
              <a:t>loss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F88502-1637-DB58-5DA3-B39075083B71}"/>
                  </a:ext>
                </a:extLst>
              </p:cNvPr>
              <p:cNvSpPr txBox="1"/>
              <p:nvPr/>
            </p:nvSpPr>
            <p:spPr>
              <a:xfrm>
                <a:off x="9337097" y="4381500"/>
                <a:ext cx="7120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600" b="1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F88502-1637-DB58-5DA3-B39075083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097" y="4381500"/>
                <a:ext cx="71205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590160-5BC6-B805-8E37-510554D4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5DD89-3E1B-F389-50D9-D2EBC377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12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528B6-9B56-42C7-C77C-57560B78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turbulence simulations without recycling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855AA-F249-CFFD-8477-6BC6E8A94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10450797" cy="1501200"/>
          </a:xfrm>
        </p:spPr>
        <p:txBody>
          <a:bodyPr/>
          <a:lstStyle/>
          <a:p>
            <a:r>
              <a:rPr lang="en-US" dirty="0"/>
              <a:t>Preliminary look at transport character: </a:t>
            </a:r>
          </a:p>
          <a:p>
            <a:r>
              <a:rPr lang="en-US" dirty="0"/>
              <a:t>correlation based diffusion</a:t>
            </a:r>
          </a:p>
        </p:txBody>
      </p:sp>
    </p:spTree>
    <p:extLst>
      <p:ext uri="{BB962C8B-B14F-4D97-AF65-F5344CB8AC3E}">
        <p14:creationId xmlns:p14="http://schemas.microsoft.com/office/powerpoint/2010/main" val="8855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005CA6-0BEA-1E07-2E72-FEEC7F3C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Inspired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Manz</a:t>
            </a:r>
            <a:r>
              <a:rPr lang="nl-BE" dirty="0"/>
              <a:t>. Et. Al. [3],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anomalous</a:t>
            </a:r>
            <a:r>
              <a:rPr lang="nl-BE" dirty="0"/>
              <a:t> </a:t>
            </a:r>
            <a:r>
              <a:rPr lang="nl-BE" dirty="0" err="1"/>
              <a:t>particle</a:t>
            </a:r>
            <a:r>
              <a:rPr lang="nl-BE" dirty="0"/>
              <a:t> flux was </a:t>
            </a:r>
            <a:r>
              <a:rPr lang="nl-BE" dirty="0" err="1"/>
              <a:t>decomposed</a:t>
            </a:r>
            <a:r>
              <a:rPr lang="nl-BE" dirty="0"/>
              <a:t> as </a:t>
            </a:r>
            <a:r>
              <a:rPr lang="nl-BE" dirty="0" err="1"/>
              <a:t>follows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Starting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continuity</a:t>
            </a:r>
            <a:r>
              <a:rPr lang="nl-BE" dirty="0"/>
              <a:t> </a:t>
            </a:r>
            <a:r>
              <a:rPr lang="nl-BE" dirty="0" err="1"/>
              <a:t>equation</a:t>
            </a:r>
            <a:r>
              <a:rPr lang="nl-BE" dirty="0"/>
              <a:t>:</a:t>
            </a:r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dirty="0" err="1"/>
              <a:t>Evolution</a:t>
            </a:r>
            <a:r>
              <a:rPr lang="nl-BE" dirty="0"/>
              <a:t> of </a:t>
            </a:r>
            <a:r>
              <a:rPr lang="nl-BE" dirty="0">
                <a:solidFill>
                  <a:schemeClr val="tx2"/>
                </a:solidFill>
              </a:rPr>
              <a:t>ensemble</a:t>
            </a:r>
            <a:r>
              <a:rPr lang="nl-BE" dirty="0"/>
              <a:t>(*)-</a:t>
            </a:r>
            <a:r>
              <a:rPr lang="nl-BE" dirty="0" err="1"/>
              <a:t>average</a:t>
            </a:r>
            <a:r>
              <a:rPr lang="nl-BE" dirty="0"/>
              <a:t>:</a:t>
            </a:r>
          </a:p>
          <a:p>
            <a:endParaRPr lang="nl-BE" dirty="0"/>
          </a:p>
          <a:p>
            <a:pPr lvl="1"/>
            <a:r>
              <a:rPr lang="nl-BE" dirty="0" err="1"/>
              <a:t>Evolution</a:t>
            </a:r>
            <a:r>
              <a:rPr lang="nl-BE" dirty="0"/>
              <a:t> of </a:t>
            </a:r>
            <a:r>
              <a:rPr lang="nl-BE" dirty="0" err="1"/>
              <a:t>fluctuation</a:t>
            </a:r>
            <a:r>
              <a:rPr lang="nl-BE" dirty="0"/>
              <a:t>: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E9B37D2-B233-6EF9-A386-D5B6F2FB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0" y="4786997"/>
            <a:ext cx="7191375" cy="58102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4E2F0-FD3B-5B1E-4A78-124AD5BD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55A95-1314-3F31-E9AA-96798C42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ECAD9B-16C9-09A5-7F9C-6EFB6DD0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Correlation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diffusion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BC9834-C3FF-0B1D-2A22-D76D38590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0" y="2886075"/>
            <a:ext cx="4276725" cy="542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B0015E-7656-F6DF-82C4-9105FBE97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00" y="3836536"/>
            <a:ext cx="5229225" cy="542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18A73E-FCB6-5383-DAE7-7D76C7E4EC2D}"/>
              </a:ext>
            </a:extLst>
          </p:cNvPr>
          <p:cNvSpPr/>
          <p:nvPr/>
        </p:nvSpPr>
        <p:spPr>
          <a:xfrm>
            <a:off x="4586673" y="4786997"/>
            <a:ext cx="1770927" cy="5810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2620C-69E0-0223-D3ED-C7BBDCE76C80}"/>
              </a:ext>
            </a:extLst>
          </p:cNvPr>
          <p:cNvSpPr txBox="1"/>
          <p:nvPr/>
        </p:nvSpPr>
        <p:spPr>
          <a:xfrm>
            <a:off x="6453225" y="3746742"/>
            <a:ext cx="337732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 err="1"/>
              <a:t>Unclear</a:t>
            </a:r>
            <a:r>
              <a:rPr lang="nl-BE" dirty="0"/>
              <a:t> </a:t>
            </a:r>
            <a:r>
              <a:rPr lang="nl-BE" dirty="0" err="1"/>
              <a:t>terminology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Manz</a:t>
            </a:r>
            <a:r>
              <a:rPr lang="nl-BE" dirty="0"/>
              <a:t>? </a:t>
            </a:r>
          </a:p>
          <a:p>
            <a:r>
              <a:rPr lang="nl-BE" dirty="0">
                <a:solidFill>
                  <a:srgbClr val="FF0000"/>
                </a:solidFill>
              </a:rPr>
              <a:t>Background</a:t>
            </a:r>
            <a:r>
              <a:rPr lang="nl-BE" dirty="0"/>
              <a:t> </a:t>
            </a:r>
            <a:r>
              <a:rPr lang="nl-BE" dirty="0" err="1"/>
              <a:t>vs</a:t>
            </a:r>
            <a:r>
              <a:rPr lang="nl-BE" dirty="0"/>
              <a:t> </a:t>
            </a:r>
            <a:r>
              <a:rPr lang="nl-BE" dirty="0">
                <a:solidFill>
                  <a:srgbClr val="00B050"/>
                </a:solidFill>
              </a:rPr>
              <a:t>profile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C911E-95D3-E654-C5E5-DFF6E11A1949}"/>
              </a:ext>
            </a:extLst>
          </p:cNvPr>
          <p:cNvSpPr txBox="1"/>
          <p:nvPr/>
        </p:nvSpPr>
        <p:spPr>
          <a:xfrm>
            <a:off x="3997013" y="5587477"/>
            <a:ext cx="33773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(</a:t>
            </a:r>
            <a:r>
              <a:rPr lang="nl-BE" dirty="0" err="1"/>
              <a:t>Not</a:t>
            </a:r>
            <a:r>
              <a:rPr lang="nl-BE" dirty="0"/>
              <a:t> present in </a:t>
            </a:r>
            <a:r>
              <a:rPr lang="nl-BE" dirty="0" err="1"/>
              <a:t>eq</a:t>
            </a:r>
            <a:r>
              <a:rPr lang="nl-BE" dirty="0"/>
              <a:t>.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Manz</a:t>
            </a:r>
            <a:r>
              <a:rPr lang="nl-BE" dirty="0"/>
              <a:t>,)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1BA34C-756C-CBE2-5B91-B1F6170E0DC6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5685677" y="5368022"/>
            <a:ext cx="1" cy="2194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036486-74B2-A5D1-8EFA-E4DAD4633FE2}"/>
              </a:ext>
            </a:extLst>
          </p:cNvPr>
          <p:cNvSpPr txBox="1"/>
          <p:nvPr/>
        </p:nvSpPr>
        <p:spPr>
          <a:xfrm>
            <a:off x="900000" y="6373647"/>
            <a:ext cx="3156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[3] https://doi.org/10.1063/1.5133839 </a:t>
            </a:r>
          </a:p>
        </p:txBody>
      </p:sp>
    </p:spTree>
    <p:extLst>
      <p:ext uri="{BB962C8B-B14F-4D97-AF65-F5344CB8AC3E}">
        <p14:creationId xmlns:p14="http://schemas.microsoft.com/office/powerpoint/2010/main" val="16785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005CA6-0BEA-1E07-2E72-FEEC7F3C7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By time-</a:t>
                </a:r>
                <a:r>
                  <a:rPr lang="nl-BE" dirty="0" err="1"/>
                  <a:t>integration</a:t>
                </a:r>
                <a:r>
                  <a:rPr lang="nl-BE" dirty="0"/>
                  <a:t> of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latter</a:t>
                </a:r>
                <a:r>
                  <a:rPr lang="nl-BE" dirty="0"/>
                  <a:t>,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anomalous</a:t>
                </a:r>
                <a:r>
                  <a:rPr lang="nl-BE" dirty="0"/>
                  <a:t> </a:t>
                </a:r>
                <a:r>
                  <a:rPr lang="nl-BE" dirty="0" err="1"/>
                  <a:t>particle</a:t>
                </a:r>
                <a:r>
                  <a:rPr lang="nl-BE" dirty="0"/>
                  <a:t> flux is </a:t>
                </a:r>
                <a:r>
                  <a:rPr lang="nl-BE" dirty="0" err="1"/>
                  <a:t>expressed</a:t>
                </a:r>
                <a:r>
                  <a:rPr lang="nl-BE" dirty="0"/>
                  <a:t> as:</a:t>
                </a:r>
              </a:p>
              <a:p>
                <a:pPr lvl="1"/>
                <a:r>
                  <a:rPr lang="nl-BE" dirty="0"/>
                  <a:t>(For a </a:t>
                </a:r>
                <a:r>
                  <a:rPr lang="nl-BE" dirty="0" err="1">
                    <a:solidFill>
                      <a:srgbClr val="00B0F0"/>
                    </a:solidFill>
                  </a:rPr>
                  <a:t>statistical</a:t>
                </a:r>
                <a:r>
                  <a:rPr lang="nl-BE" dirty="0">
                    <a:solidFill>
                      <a:srgbClr val="00B0F0"/>
                    </a:solidFill>
                  </a:rPr>
                  <a:t> steady state</a:t>
                </a:r>
                <a:r>
                  <a:rPr lang="nl-BE" dirty="0"/>
                  <a:t>,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>
                    <a:solidFill>
                      <a:srgbClr val="FF99FF"/>
                    </a:solidFill>
                  </a:rPr>
                  <a:t>large </a:t>
                </a:r>
                <a:r>
                  <a:rPr lang="nl-BE" dirty="0" err="1">
                    <a:solidFill>
                      <a:srgbClr val="FF99FF"/>
                    </a:solidFill>
                  </a:rPr>
                  <a:t>times</a:t>
                </a:r>
                <a:r>
                  <a:rPr lang="nl-BE" dirty="0">
                    <a:solidFill>
                      <a:srgbClr val="FF99FF"/>
                    </a:solidFill>
                  </a:rPr>
                  <a:t> </a:t>
                </a:r>
                <a:r>
                  <a:rPr lang="nl-BE" dirty="0" err="1"/>
                  <a:t>and</a:t>
                </a:r>
                <a:r>
                  <a:rPr lang="nl-BE" dirty="0"/>
                  <a:t> FOR </a:t>
                </a:r>
                <a:r>
                  <a:rPr lang="nl-BE" dirty="0">
                    <a:solidFill>
                      <a:srgbClr val="FFCC99"/>
                    </a:solidFill>
                  </a:rPr>
                  <a:t>TOKAM2D</a:t>
                </a:r>
                <a:r>
                  <a:rPr lang="nl-BE" dirty="0"/>
                  <a:t>)</a:t>
                </a:r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r>
                  <a:rPr lang="nl-BE" dirty="0"/>
                  <a:t>(</a:t>
                </a:r>
                <a:r>
                  <a:rPr lang="nl-BE" dirty="0" err="1"/>
                  <a:t>Note</a:t>
                </a:r>
                <a:r>
                  <a:rPr lang="nl-BE" dirty="0"/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bar>
                    <m:r>
                      <a:rPr lang="nl-BE" b="0" i="1" smtClean="0">
                        <a:latin typeface="Cambria Math" panose="02040503050406030204" pitchFamily="18" charset="0"/>
                      </a:rPr>
                      <m:t> →</m:t>
                    </m:r>
                    <m:bar>
                      <m:barPr>
                        <m:pos m:val="top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bar>
                  </m:oMath>
                </a14:m>
                <a:r>
                  <a:rPr lang="nl-BE" dirty="0"/>
                  <a:t> ...)</a:t>
                </a:r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005CA6-0BEA-1E07-2E72-FEEC7F3C7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4E2F0-FD3B-5B1E-4A78-124AD5BD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55A95-1314-3F31-E9AA-96798C42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14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ECAD9B-16C9-09A5-7F9C-6EFB6DD0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Correlation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diffusion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F3C170-123F-4142-24EB-9FFE5B52A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85" y="3449739"/>
            <a:ext cx="8905875" cy="13811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432B366-5E21-49C1-BD19-717585964E63}"/>
              </a:ext>
            </a:extLst>
          </p:cNvPr>
          <p:cNvSpPr/>
          <p:nvPr/>
        </p:nvSpPr>
        <p:spPr>
          <a:xfrm>
            <a:off x="2882097" y="3261650"/>
            <a:ext cx="4271058" cy="84495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9D323A-5576-64B8-C114-355261816825}"/>
              </a:ext>
            </a:extLst>
          </p:cNvPr>
          <p:cNvSpPr/>
          <p:nvPr/>
        </p:nvSpPr>
        <p:spPr>
          <a:xfrm>
            <a:off x="7153154" y="3261650"/>
            <a:ext cx="3379808" cy="84495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844A7E2-92A0-5583-BF9B-59F010B89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560718"/>
            <a:ext cx="1695450" cy="5524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B997E9-1582-6C3C-E50D-46FDA3381D64}"/>
              </a:ext>
            </a:extLst>
          </p:cNvPr>
          <p:cNvCxnSpPr>
            <a:stCxn id="34" idx="2"/>
            <a:endCxn id="28" idx="0"/>
          </p:cNvCxnSpPr>
          <p:nvPr/>
        </p:nvCxnSpPr>
        <p:spPr>
          <a:xfrm>
            <a:off x="5000625" y="3113168"/>
            <a:ext cx="17001" cy="148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ECB07D2-DC52-BA5B-38F1-71B8DDE720AD}"/>
              </a:ext>
            </a:extLst>
          </p:cNvPr>
          <p:cNvSpPr txBox="1"/>
          <p:nvPr/>
        </p:nvSpPr>
        <p:spPr>
          <a:xfrm>
            <a:off x="7273881" y="4930973"/>
            <a:ext cx="4108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Aim</a:t>
            </a:r>
            <a:r>
              <a:rPr lang="nl-BE" dirty="0"/>
              <a:t> of </a:t>
            </a:r>
            <a:r>
              <a:rPr lang="nl-BE" dirty="0" err="1"/>
              <a:t>endeavor</a:t>
            </a:r>
            <a:r>
              <a:rPr lang="nl-BE" dirty="0"/>
              <a:t>: </a:t>
            </a:r>
          </a:p>
          <a:p>
            <a:r>
              <a:rPr lang="nl-BE" dirty="0" err="1"/>
              <a:t>Exploring</a:t>
            </a:r>
            <a:r>
              <a:rPr lang="nl-BE" dirty="0"/>
              <a:t> </a:t>
            </a:r>
            <a:r>
              <a:rPr lang="nl-BE" dirty="0" err="1"/>
              <a:t>size</a:t>
            </a:r>
            <a:r>
              <a:rPr lang="nl-BE" dirty="0"/>
              <a:t> of ‘</a:t>
            </a:r>
            <a:r>
              <a:rPr lang="nl-BE" dirty="0" err="1"/>
              <a:t>diffusive</a:t>
            </a:r>
            <a:r>
              <a:rPr lang="nl-BE" dirty="0"/>
              <a:t>’ </a:t>
            </a:r>
            <a:r>
              <a:rPr lang="nl-BE" dirty="0" err="1"/>
              <a:t>contribution</a:t>
            </a:r>
            <a:endParaRPr lang="nl-BE" dirty="0"/>
          </a:p>
          <a:p>
            <a:r>
              <a:rPr lang="nl-BE" dirty="0"/>
              <a:t>(</a:t>
            </a:r>
            <a:r>
              <a:rPr lang="nl-BE" dirty="0" err="1"/>
              <a:t>not</a:t>
            </a:r>
            <a:r>
              <a:rPr lang="nl-BE" dirty="0"/>
              <a:t> per se </a:t>
            </a:r>
            <a:r>
              <a:rPr lang="nl-BE" dirty="0" err="1"/>
              <a:t>trying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close </a:t>
            </a:r>
            <a:r>
              <a:rPr lang="nl-BE" dirty="0" err="1"/>
              <a:t>all</a:t>
            </a:r>
            <a:r>
              <a:rPr lang="nl-BE" dirty="0"/>
              <a:t> of </a:t>
            </a:r>
            <a:r>
              <a:rPr lang="nl-BE" dirty="0" err="1"/>
              <a:t>them</a:t>
            </a:r>
            <a:endParaRPr lang="nl-BE" dirty="0"/>
          </a:p>
          <a:p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first </a:t>
            </a:r>
            <a:r>
              <a:rPr lang="nl-BE" dirty="0" err="1"/>
              <a:t>principles</a:t>
            </a:r>
            <a:r>
              <a:rPr lang="nl-BE" dirty="0"/>
              <a:t> ...)</a:t>
            </a:r>
          </a:p>
        </p:txBody>
      </p:sp>
    </p:spTree>
    <p:extLst>
      <p:ext uri="{BB962C8B-B14F-4D97-AF65-F5344CB8AC3E}">
        <p14:creationId xmlns:p14="http://schemas.microsoft.com/office/powerpoint/2010/main" val="13623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AD772DF-0996-EE40-8346-B6BF9857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321" y="2726172"/>
            <a:ext cx="3979435" cy="29911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4CDA2E-FF7D-9709-2E1D-6E954B997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092" y="2726172"/>
            <a:ext cx="3967895" cy="299118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17DFAE-5F98-C14F-257C-740A5074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Difficulty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integration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correlation</a:t>
            </a:r>
            <a:r>
              <a:rPr lang="nl-BE" dirty="0"/>
              <a:t> </a:t>
            </a:r>
            <a:r>
              <a:rPr lang="nl-BE" dirty="0" err="1"/>
              <a:t>functions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long time lag:</a:t>
            </a:r>
          </a:p>
          <a:p>
            <a:pPr lvl="1"/>
            <a:r>
              <a:rPr lang="nl-BE" dirty="0"/>
              <a:t>For </a:t>
            </a:r>
            <a:r>
              <a:rPr lang="nl-BE" dirty="0" err="1"/>
              <a:t>this</a:t>
            </a:r>
            <a:r>
              <a:rPr lang="nl-BE" dirty="0"/>
              <a:t> first analysis: scanning of max </a:t>
            </a:r>
            <a:r>
              <a:rPr lang="nl-BE" dirty="0" err="1"/>
              <a:t>timelag</a:t>
            </a:r>
            <a:r>
              <a:rPr lang="nl-BE" dirty="0"/>
              <a:t> ...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E66B7-56FE-A602-15E1-ACAABC5C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EB860-1CF5-705C-8D6B-C697D851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15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23CCD7-2A71-7A71-A357-03DDD125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Correlation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diffusion</a:t>
            </a:r>
            <a:r>
              <a:rPr lang="nl-BE" dirty="0"/>
              <a:t> in a R=0-simulation</a:t>
            </a:r>
            <a:endParaRPr lang="en-US" dirty="0"/>
          </a:p>
        </p:txBody>
      </p:sp>
      <p:pic>
        <p:nvPicPr>
          <p:cNvPr id="16" name="Graphic 15" descr="Warning with solid fill">
            <a:extLst>
              <a:ext uri="{FF2B5EF4-FFF2-40B4-BE49-F238E27FC236}">
                <a16:creationId xmlns:a16="http://schemas.microsoft.com/office/drawing/2014/main" id="{8B3A1B23-7EE4-4C8D-9437-44EE58601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6084" y="5071179"/>
            <a:ext cx="842108" cy="8421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BE2B00-F448-E23E-E788-6890EBFAB01B}"/>
              </a:ext>
            </a:extLst>
          </p:cNvPr>
          <p:cNvSpPr txBox="1"/>
          <p:nvPr/>
        </p:nvSpPr>
        <p:spPr>
          <a:xfrm>
            <a:off x="11396037" y="5840668"/>
            <a:ext cx="63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17DFAE-5F98-C14F-257C-740A5074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Flux ‘well’ </a:t>
            </a:r>
            <a:r>
              <a:rPr lang="nl-BE" dirty="0" err="1"/>
              <a:t>reproduced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explicit </a:t>
            </a:r>
            <a:r>
              <a:rPr lang="nl-BE" dirty="0" err="1"/>
              <a:t>diffusive</a:t>
            </a:r>
            <a:r>
              <a:rPr lang="nl-BE" dirty="0"/>
              <a:t> </a:t>
            </a:r>
            <a:r>
              <a:rPr lang="nl-BE" dirty="0" err="1"/>
              <a:t>contribution</a:t>
            </a:r>
            <a:r>
              <a:rPr lang="nl-BE" dirty="0"/>
              <a:t> </a:t>
            </a:r>
            <a:r>
              <a:rPr lang="nl-BE" dirty="0" err="1"/>
              <a:t>seems</a:t>
            </a:r>
            <a:r>
              <a:rPr lang="nl-BE" dirty="0"/>
              <a:t> ‘</a:t>
            </a:r>
            <a:r>
              <a:rPr lang="nl-BE" dirty="0" err="1"/>
              <a:t>centered</a:t>
            </a:r>
            <a:r>
              <a:rPr lang="nl-BE" dirty="0"/>
              <a:t>’ </a:t>
            </a:r>
            <a:r>
              <a:rPr lang="nl-BE" dirty="0" err="1"/>
              <a:t>around</a:t>
            </a:r>
            <a:r>
              <a:rPr lang="nl-BE" dirty="0"/>
              <a:t> profile </a:t>
            </a:r>
            <a:r>
              <a:rPr lang="nl-BE" dirty="0" err="1"/>
              <a:t>almost</a:t>
            </a:r>
            <a:r>
              <a:rPr lang="nl-BE" dirty="0"/>
              <a:t> </a:t>
            </a:r>
            <a:r>
              <a:rPr lang="nl-BE" dirty="0" err="1"/>
              <a:t>everywhere</a:t>
            </a:r>
            <a:r>
              <a:rPr lang="nl-BE" dirty="0"/>
              <a:t> (</a:t>
            </a:r>
            <a:r>
              <a:rPr lang="nl-BE" dirty="0" err="1"/>
              <a:t>except</a:t>
            </a:r>
            <a:r>
              <a:rPr lang="nl-BE" dirty="0"/>
              <a:t> </a:t>
            </a:r>
            <a:r>
              <a:rPr lang="nl-BE" dirty="0" err="1"/>
              <a:t>near-inner</a:t>
            </a:r>
            <a:r>
              <a:rPr lang="nl-BE" dirty="0"/>
              <a:t> SOL)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E66B7-56FE-A602-15E1-ACAABC5C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EB860-1CF5-705C-8D6B-C697D851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16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23CCD7-2A71-7A71-A357-03DDD125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Correlation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diffusion</a:t>
            </a:r>
            <a:r>
              <a:rPr lang="nl-BE" dirty="0"/>
              <a:t> in a R=0-simulation</a:t>
            </a:r>
            <a:endParaRPr lang="en-US" dirty="0"/>
          </a:p>
        </p:txBody>
      </p:sp>
      <p:pic>
        <p:nvPicPr>
          <p:cNvPr id="16" name="Graphic 15" descr="Warning with solid fill">
            <a:extLst>
              <a:ext uri="{FF2B5EF4-FFF2-40B4-BE49-F238E27FC236}">
                <a16:creationId xmlns:a16="http://schemas.microsoft.com/office/drawing/2014/main" id="{8B3A1B23-7EE4-4C8D-9437-44EE5860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6084" y="5071179"/>
            <a:ext cx="842108" cy="8421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BE2B00-F448-E23E-E788-6890EBFAB01B}"/>
              </a:ext>
            </a:extLst>
          </p:cNvPr>
          <p:cNvSpPr txBox="1"/>
          <p:nvPr/>
        </p:nvSpPr>
        <p:spPr>
          <a:xfrm>
            <a:off x="11396037" y="5840668"/>
            <a:ext cx="63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CE16C-93D5-3BE9-10FE-113B27A3B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970" y="2954840"/>
            <a:ext cx="3835522" cy="3022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57CD2-B501-51A8-1A5B-C5B89488E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86" y="2818573"/>
            <a:ext cx="3854957" cy="302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4C4B74-DFB3-63CC-49D0-3FB86A12C2A5}"/>
                  </a:ext>
                </a:extLst>
              </p:cNvPr>
              <p:cNvSpPr txBox="1"/>
              <p:nvPr/>
            </p:nvSpPr>
            <p:spPr>
              <a:xfrm>
                <a:off x="3322910" y="3249289"/>
                <a:ext cx="2788007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dirty="0"/>
                  <a:t>Total flux well </a:t>
                </a:r>
                <a:r>
                  <a:rPr lang="nl-BE" dirty="0" err="1"/>
                  <a:t>reproduced</a:t>
                </a:r>
                <a:endParaRPr lang="nl-BE" dirty="0"/>
              </a:p>
              <a:p>
                <a:r>
                  <a:rPr lang="en-US" dirty="0"/>
                  <a:t>(for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𝑀𝐴𝑋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=300/600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4C4B74-DFB3-63CC-49D0-3FB86A12C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10" y="3249289"/>
                <a:ext cx="2788007" cy="647037"/>
              </a:xfrm>
              <a:prstGeom prst="rect">
                <a:avLst/>
              </a:prstGeom>
              <a:blipFill>
                <a:blip r:embed="rId6"/>
                <a:stretch>
                  <a:fillRect l="-1751" t="-4717" r="-109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4558EBB-B7C5-B266-9C05-917D65134CF1}"/>
              </a:ext>
            </a:extLst>
          </p:cNvPr>
          <p:cNvSpPr txBox="1"/>
          <p:nvPr/>
        </p:nvSpPr>
        <p:spPr>
          <a:xfrm>
            <a:off x="-117522" y="2923438"/>
            <a:ext cx="184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(</a:t>
            </a:r>
            <a:r>
              <a:rPr lang="nl-BE" sz="1400" dirty="0" err="1"/>
              <a:t>not</a:t>
            </a:r>
            <a:r>
              <a:rPr lang="nl-BE" sz="1400" dirty="0"/>
              <a:t> </a:t>
            </a:r>
            <a:r>
              <a:rPr lang="nl-BE" sz="1400" dirty="0" err="1"/>
              <a:t>all</a:t>
            </a:r>
            <a:r>
              <a:rPr lang="nl-BE" sz="1400" dirty="0"/>
              <a:t> </a:t>
            </a:r>
            <a:r>
              <a:rPr lang="nl-BE" sz="1400" dirty="0" err="1"/>
              <a:t>contributions</a:t>
            </a:r>
            <a:endParaRPr lang="nl-BE" sz="1400" dirty="0"/>
          </a:p>
          <a:p>
            <a:r>
              <a:rPr lang="nl-BE" sz="1400" dirty="0"/>
              <a:t> </a:t>
            </a:r>
            <a:r>
              <a:rPr lang="nl-BE" sz="1400" dirty="0" err="1"/>
              <a:t>evaluated</a:t>
            </a:r>
            <a:r>
              <a:rPr lang="nl-BE" sz="1400" dirty="0"/>
              <a:t>)</a:t>
            </a:r>
            <a:endParaRPr lang="en-US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1E660F-6B4E-F85F-2387-41FD8D3A6FCB}"/>
              </a:ext>
            </a:extLst>
          </p:cNvPr>
          <p:cNvCxnSpPr/>
          <p:nvPr/>
        </p:nvCxnSpPr>
        <p:spPr>
          <a:xfrm>
            <a:off x="1482186" y="3185048"/>
            <a:ext cx="682676" cy="175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9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17DFAE-5F98-C14F-257C-740A5074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E66B7-56FE-A602-15E1-ACAABC5C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EB860-1CF5-705C-8D6B-C697D851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17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23CCD7-2A71-7A71-A357-03DDD125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Correlation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diffusion</a:t>
            </a:r>
            <a:r>
              <a:rPr lang="nl-BE" dirty="0"/>
              <a:t> in a R</a:t>
            </a:r>
            <a:r>
              <a:rPr lang="nl-BE" dirty="0">
                <a:solidFill>
                  <a:srgbClr val="FF0000"/>
                </a:solidFill>
              </a:rPr>
              <a:t>!=</a:t>
            </a:r>
            <a:r>
              <a:rPr lang="nl-BE" dirty="0"/>
              <a:t>0-simulation</a:t>
            </a:r>
            <a:endParaRPr lang="en-US" dirty="0"/>
          </a:p>
        </p:txBody>
      </p:sp>
      <p:pic>
        <p:nvPicPr>
          <p:cNvPr id="6" name="Graphic 5" descr="Warning with solid fill">
            <a:extLst>
              <a:ext uri="{FF2B5EF4-FFF2-40B4-BE49-F238E27FC236}">
                <a16:creationId xmlns:a16="http://schemas.microsoft.com/office/drawing/2014/main" id="{59071722-3765-6544-37FC-0B76D37AD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6084" y="5071179"/>
            <a:ext cx="842108" cy="842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A646AE-1F9C-832D-4F8F-5412BF015013}"/>
              </a:ext>
            </a:extLst>
          </p:cNvPr>
          <p:cNvSpPr txBox="1"/>
          <p:nvPr/>
        </p:nvSpPr>
        <p:spPr>
          <a:xfrm>
            <a:off x="11396037" y="5840668"/>
            <a:ext cx="63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WIP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FE02E-B484-17F3-B85A-82D2518C8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599" y="2794000"/>
            <a:ext cx="3795357" cy="294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6149EC-4E08-0FF6-D725-907FA4F6B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551" y="2794001"/>
            <a:ext cx="3726927" cy="294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04F9FB-B278-ED13-50C1-F4722A98AC56}"/>
              </a:ext>
            </a:extLst>
          </p:cNvPr>
          <p:cNvSpPr txBox="1"/>
          <p:nvPr/>
        </p:nvSpPr>
        <p:spPr>
          <a:xfrm>
            <a:off x="107894" y="2786258"/>
            <a:ext cx="184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(</a:t>
            </a:r>
            <a:r>
              <a:rPr lang="nl-BE" sz="1400" dirty="0" err="1"/>
              <a:t>not</a:t>
            </a:r>
            <a:r>
              <a:rPr lang="nl-BE" sz="1400" dirty="0"/>
              <a:t> </a:t>
            </a:r>
            <a:r>
              <a:rPr lang="nl-BE" sz="1400" dirty="0" err="1"/>
              <a:t>all</a:t>
            </a:r>
            <a:r>
              <a:rPr lang="nl-BE" sz="1400" dirty="0"/>
              <a:t> </a:t>
            </a:r>
            <a:r>
              <a:rPr lang="nl-BE" sz="1400" dirty="0" err="1"/>
              <a:t>contributions</a:t>
            </a:r>
            <a:endParaRPr lang="nl-BE" sz="1400" dirty="0"/>
          </a:p>
          <a:p>
            <a:r>
              <a:rPr lang="nl-BE" sz="1400" dirty="0"/>
              <a:t> </a:t>
            </a:r>
            <a:r>
              <a:rPr lang="nl-BE" sz="1400" dirty="0" err="1"/>
              <a:t>evaluated</a:t>
            </a:r>
            <a:r>
              <a:rPr lang="nl-BE" sz="1400" dirty="0"/>
              <a:t>)</a:t>
            </a:r>
            <a:endParaRPr lang="en-US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A04331-EB28-E9B8-0A25-E5EA44F6C336}"/>
              </a:ext>
            </a:extLst>
          </p:cNvPr>
          <p:cNvCxnSpPr/>
          <p:nvPr/>
        </p:nvCxnSpPr>
        <p:spPr>
          <a:xfrm>
            <a:off x="1707602" y="3047868"/>
            <a:ext cx="682676" cy="175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99FE2C0-6657-F96B-110F-46240AF335AB}"/>
              </a:ext>
            </a:extLst>
          </p:cNvPr>
          <p:cNvSpPr txBox="1"/>
          <p:nvPr/>
        </p:nvSpPr>
        <p:spPr>
          <a:xfrm>
            <a:off x="895256" y="5728621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May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interesting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evaluate</a:t>
            </a:r>
            <a:r>
              <a:rPr lang="nl-BE" dirty="0"/>
              <a:t> in 3D-code?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C73A59-1855-E013-B84D-04ADC2E6120C}"/>
              </a:ext>
            </a:extLst>
          </p:cNvPr>
          <p:cNvSpPr/>
          <p:nvPr/>
        </p:nvSpPr>
        <p:spPr>
          <a:xfrm rot="19505328">
            <a:off x="6684576" y="3010158"/>
            <a:ext cx="499383" cy="112085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A8F5A-5259-0416-DF56-56402458DEAA}"/>
              </a:ext>
            </a:extLst>
          </p:cNvPr>
          <p:cNvSpPr txBox="1"/>
          <p:nvPr/>
        </p:nvSpPr>
        <p:spPr>
          <a:xfrm>
            <a:off x="7353475" y="3429000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/>
              <a:t>Need</a:t>
            </a:r>
            <a:r>
              <a:rPr lang="nl-BE" sz="1600" dirty="0"/>
              <a:t> </a:t>
            </a:r>
            <a:r>
              <a:rPr lang="nl-BE" sz="1600" dirty="0" err="1"/>
              <a:t>for</a:t>
            </a:r>
            <a:r>
              <a:rPr lang="nl-BE" sz="1600" dirty="0"/>
              <a:t> </a:t>
            </a:r>
            <a:r>
              <a:rPr lang="nl-BE" sz="1600" dirty="0" err="1"/>
              <a:t>inward</a:t>
            </a:r>
            <a:r>
              <a:rPr lang="nl-BE" sz="1600" dirty="0"/>
              <a:t> flux?</a:t>
            </a:r>
          </a:p>
          <a:p>
            <a:r>
              <a:rPr lang="nl-BE" sz="1600" dirty="0" err="1"/>
              <a:t>Indicate</a:t>
            </a:r>
            <a:r>
              <a:rPr lang="nl-BE" sz="1600" dirty="0"/>
              <a:t> </a:t>
            </a:r>
            <a:r>
              <a:rPr lang="nl-BE" sz="1600" dirty="0" err="1"/>
              <a:t>inward</a:t>
            </a:r>
            <a:r>
              <a:rPr lang="nl-BE" sz="1600" dirty="0"/>
              <a:t> </a:t>
            </a:r>
            <a:r>
              <a:rPr lang="nl-BE" sz="1600" dirty="0" err="1"/>
              <a:t>pinch</a:t>
            </a:r>
            <a:r>
              <a:rPr lang="nl-BE" sz="1600" dirty="0"/>
              <a:t>? (</a:t>
            </a:r>
            <a:r>
              <a:rPr lang="nl-BE" sz="1600" dirty="0" err="1">
                <a:solidFill>
                  <a:srgbClr val="FF0000"/>
                </a:solidFill>
              </a:rPr>
              <a:t>speculative</a:t>
            </a:r>
            <a:r>
              <a:rPr lang="nl-BE" sz="1600" dirty="0">
                <a:solidFill>
                  <a:srgbClr val="FF0000"/>
                </a:solidFill>
              </a:rPr>
              <a:t>!</a:t>
            </a:r>
            <a:r>
              <a:rPr lang="nl-BE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70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590160-5BC6-B805-8E37-510554D4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5DD89-3E1B-F389-50D9-D2EBC377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18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528B6-9B56-42C7-C77C-57560B78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turbulence simulations with recycling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855AA-F249-CFFD-8477-6BC6E8A94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C85471-4832-AB82-8C33-6102F723CE8D}"/>
              </a:ext>
            </a:extLst>
          </p:cNvPr>
          <p:cNvSpPr/>
          <p:nvPr/>
        </p:nvSpPr>
        <p:spPr>
          <a:xfrm>
            <a:off x="353961" y="3625998"/>
            <a:ext cx="11823733" cy="25925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E1B09-FBD8-254B-09FB-84617050C406}"/>
              </a:ext>
            </a:extLst>
          </p:cNvPr>
          <p:cNvSpPr/>
          <p:nvPr/>
        </p:nvSpPr>
        <p:spPr>
          <a:xfrm>
            <a:off x="353961" y="1109726"/>
            <a:ext cx="11823733" cy="25925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77E1AE-E58E-9376-CF0C-8A424104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640" y="3940306"/>
            <a:ext cx="7459378" cy="222970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D8C2B-390F-7BAA-17F2-9DFE9BDE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90655-4898-EE08-C788-A59E6FA5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19</a:t>
            </a:fld>
            <a:endParaRPr lang="nl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840D09-E4FA-CCC7-2C25-FD968814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level picture of the parallel model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396696-B967-56AF-ED2D-380F98107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99" y="1491082"/>
            <a:ext cx="5680052" cy="21349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605475-EF7B-34EF-9E84-AAAC1D96DAED}"/>
              </a:ext>
            </a:extLst>
          </p:cNvPr>
          <p:cNvSpPr txBox="1"/>
          <p:nvPr/>
        </p:nvSpPr>
        <p:spPr>
          <a:xfrm>
            <a:off x="6523499" y="3807074"/>
            <a:ext cx="2884154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 err="1">
                <a:solidFill>
                  <a:srgbClr val="00B050"/>
                </a:solidFill>
              </a:rPr>
              <a:t>Local</a:t>
            </a:r>
            <a:r>
              <a:rPr lang="nl-BE" dirty="0">
                <a:solidFill>
                  <a:srgbClr val="00B050"/>
                </a:solidFill>
              </a:rPr>
              <a:t> d</a:t>
            </a:r>
            <a:r>
              <a:rPr lang="en-US" dirty="0" err="1">
                <a:solidFill>
                  <a:srgbClr val="00B050"/>
                </a:solidFill>
              </a:rPr>
              <a:t>ivertor</a:t>
            </a:r>
            <a:r>
              <a:rPr lang="en-US" dirty="0">
                <a:solidFill>
                  <a:srgbClr val="00B050"/>
                </a:solidFill>
              </a:rPr>
              <a:t> recycling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94416-AF6C-71C9-E14E-0F941CC01D1F}"/>
                  </a:ext>
                </a:extLst>
              </p:cNvPr>
              <p:cNvSpPr txBox="1"/>
              <p:nvPr/>
            </p:nvSpPr>
            <p:spPr>
              <a:xfrm>
                <a:off x="6134240" y="1698433"/>
                <a:ext cx="4791919" cy="126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l-B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l-BE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𝐶𝑍𝐸</m:t>
                          </m:r>
                        </m:sup>
                      </m:sSup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nl-BE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nl-B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l-B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l-B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𝑂𝑀𝑃</m:t>
                              </m:r>
                            </m:sup>
                          </m:sSup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BE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Γ</m:t>
                                            </m:r>
                                          </m:e>
                                          <m:sup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𝐶𝑍𝐸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94416-AF6C-71C9-E14E-0F941CC01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240" y="1698433"/>
                <a:ext cx="4791919" cy="12612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4A43E8A5-6B9D-280B-D055-D975697BE99C}"/>
              </a:ext>
            </a:extLst>
          </p:cNvPr>
          <p:cNvSpPr/>
          <p:nvPr/>
        </p:nvSpPr>
        <p:spPr>
          <a:xfrm>
            <a:off x="5113552" y="2192335"/>
            <a:ext cx="1184988" cy="57883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FB36FD-4307-7506-904A-5939FC3E0778}"/>
              </a:ext>
            </a:extLst>
          </p:cNvPr>
          <p:cNvSpPr txBox="1"/>
          <p:nvPr/>
        </p:nvSpPr>
        <p:spPr>
          <a:xfrm>
            <a:off x="556648" y="3718237"/>
            <a:ext cx="4067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Evaluation of integral balances over ionization zone: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3ADCAA-C581-F217-3694-A7A3A7329B8C}"/>
                  </a:ext>
                </a:extLst>
              </p:cNvPr>
              <p:cNvSpPr txBox="1"/>
              <p:nvPr/>
            </p:nvSpPr>
            <p:spPr>
              <a:xfrm>
                <a:off x="26372" y="4281163"/>
                <a:ext cx="4791919" cy="126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l-BE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l-BE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nl-BE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nl-BE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nl-BE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l-B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nl-BE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nl-BE" sz="16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𝐶𝑍𝐸</m:t>
                              </m:r>
                            </m:sup>
                          </m:sSup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nl-BE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Γ</m:t>
                                            </m:r>
                                          </m:e>
                                          <m:sup>
                                            <m:r>
                                              <a:rPr lang="nl-BE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nl-BE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nl-BE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nl-BE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d>
                            </m:e>
                            <m:sup>
                              <m:r>
                                <a:rPr lang="nl-BE" sz="1600" b="0" i="1" smtClean="0">
                                  <a:latin typeface="Cambria Math" panose="02040503050406030204" pitchFamily="18" charset="0"/>
                                </a:rPr>
                                <m:t>𝐶𝑍𝐸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73ADCAA-C581-F217-3694-A7A3A7329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2" y="4281163"/>
                <a:ext cx="4791919" cy="1261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A75117E-3FDA-B88C-9E5B-D903C3954643}"/>
              </a:ext>
            </a:extLst>
          </p:cNvPr>
          <p:cNvSpPr txBox="1"/>
          <p:nvPr/>
        </p:nvSpPr>
        <p:spPr>
          <a:xfrm>
            <a:off x="7090973" y="2909375"/>
            <a:ext cx="2518604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Temperature gradients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551496-31B5-3867-1DFA-5B6D8853CB22}"/>
              </a:ext>
            </a:extLst>
          </p:cNvPr>
          <p:cNvSpPr txBox="1"/>
          <p:nvPr/>
        </p:nvSpPr>
        <p:spPr>
          <a:xfrm>
            <a:off x="1148159" y="5542521"/>
            <a:ext cx="2884154" cy="6463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dirty="0" err="1">
                <a:solidFill>
                  <a:srgbClr val="00B050"/>
                </a:solidFill>
              </a:rPr>
              <a:t>Fluxes</a:t>
            </a:r>
            <a:r>
              <a:rPr lang="nl-BE" dirty="0">
                <a:solidFill>
                  <a:srgbClr val="00B050"/>
                </a:solidFill>
              </a:rPr>
              <a:t> consistent w.r.t. </a:t>
            </a:r>
            <a:r>
              <a:rPr lang="nl-BE" dirty="0" err="1">
                <a:solidFill>
                  <a:srgbClr val="00B050"/>
                </a:solidFill>
              </a:rPr>
              <a:t>each</a:t>
            </a:r>
            <a:r>
              <a:rPr lang="nl-BE" dirty="0">
                <a:solidFill>
                  <a:srgbClr val="00B050"/>
                </a:solidFill>
              </a:rPr>
              <a:t> </a:t>
            </a:r>
            <a:r>
              <a:rPr lang="nl-BE" dirty="0" err="1">
                <a:solidFill>
                  <a:srgbClr val="00B050"/>
                </a:solidFill>
              </a:rPr>
              <a:t>other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1B5A2643-6195-E9B9-8DD9-DCD2CDF5CDC5}"/>
              </a:ext>
            </a:extLst>
          </p:cNvPr>
          <p:cNvSpPr/>
          <p:nvPr/>
        </p:nvSpPr>
        <p:spPr>
          <a:xfrm>
            <a:off x="9686288" y="2946110"/>
            <a:ext cx="2479741" cy="55947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Conduction-limited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14AC0076-0959-911B-47D3-6C31BE1D5E7D}"/>
              </a:ext>
            </a:extLst>
          </p:cNvPr>
          <p:cNvSpPr/>
          <p:nvPr/>
        </p:nvSpPr>
        <p:spPr>
          <a:xfrm>
            <a:off x="5113552" y="5690622"/>
            <a:ext cx="2378529" cy="4664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>
                <a:solidFill>
                  <a:schemeClr val="bg1"/>
                </a:solidFill>
              </a:rPr>
              <a:t>Divertor</a:t>
            </a:r>
            <a:r>
              <a:rPr lang="nl-BE" dirty="0">
                <a:solidFill>
                  <a:schemeClr val="bg1"/>
                </a:solidFill>
              </a:rPr>
              <a:t>-recycling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D9C351-F1B8-289C-333E-89A3367646C9}"/>
              </a:ext>
            </a:extLst>
          </p:cNvPr>
          <p:cNvSpPr txBox="1"/>
          <p:nvPr/>
        </p:nvSpPr>
        <p:spPr>
          <a:xfrm>
            <a:off x="7805366" y="1133976"/>
            <a:ext cx="447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Partly</a:t>
            </a:r>
            <a:r>
              <a:rPr lang="nl-BE" dirty="0"/>
              <a:t> </a:t>
            </a:r>
            <a:r>
              <a:rPr lang="nl-BE" dirty="0" err="1"/>
              <a:t>inspired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model </a:t>
            </a:r>
            <a:r>
              <a:rPr lang="nl-BE" dirty="0" err="1"/>
              <a:t>used</a:t>
            </a:r>
            <a:r>
              <a:rPr lang="nl-BE" dirty="0"/>
              <a:t> in (n)SOLT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BA5A87-C26D-4BBE-8550-75CFDCD84ECB}"/>
                  </a:ext>
                </a:extLst>
              </p:cNvPr>
              <p:cNvSpPr/>
              <p:nvPr/>
            </p:nvSpPr>
            <p:spPr>
              <a:xfrm>
                <a:off x="4843468" y="6229604"/>
                <a:ext cx="4564185" cy="6065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/>
                  <a:t>Foregoing </a:t>
                </a:r>
                <a:r>
                  <a:rPr lang="nl-BE" dirty="0" err="1"/>
                  <a:t>presumed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r>
                  <a:rPr lang="en-US" dirty="0"/>
                  <a:t> was known ...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BA5A87-C26D-4BBE-8550-75CFDCD84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68" y="6229604"/>
                <a:ext cx="4564185" cy="6065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3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9" grpId="0" animBg="1"/>
      <p:bldP spid="20" grpId="0"/>
      <p:bldP spid="21" grpId="0" animBg="1"/>
      <p:bldP spid="22" grpId="0"/>
      <p:bldP spid="23" grpId="0"/>
      <p:bldP spid="24" grpId="0" animBg="1"/>
      <p:bldP spid="25" grpId="0" animBg="1"/>
      <p:bldP spid="9" grpId="0" animBg="1"/>
      <p:bldP spid="10" grpId="0" animBg="1"/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AB0CEC-E02F-C447-633B-9B17B210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Reminder: goal of </a:t>
            </a:r>
            <a:r>
              <a:rPr lang="nl-BE" dirty="0" err="1"/>
              <a:t>task</a:t>
            </a:r>
            <a:r>
              <a:rPr lang="nl-BE" dirty="0"/>
              <a:t> 3</a:t>
            </a:r>
          </a:p>
          <a:p>
            <a:endParaRPr lang="nl-BE" dirty="0"/>
          </a:p>
          <a:p>
            <a:r>
              <a:rPr lang="en-US" dirty="0"/>
              <a:t>2D turbulence simulations without recycling</a:t>
            </a:r>
          </a:p>
          <a:p>
            <a:endParaRPr lang="en-US" dirty="0"/>
          </a:p>
          <a:p>
            <a:r>
              <a:rPr lang="en-US" dirty="0"/>
              <a:t>2D turbulence simulations with recycling</a:t>
            </a:r>
          </a:p>
          <a:p>
            <a:endParaRPr lang="en-US" dirty="0"/>
          </a:p>
          <a:p>
            <a:r>
              <a:rPr lang="en-US" dirty="0"/>
              <a:t>Look ahead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D2F3A-6E75-76EC-DA58-82DE6A1C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E2B9E-460C-22B9-F789-AD96CD61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76694-7017-94CE-79FC-E4041BC56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A15479-D49E-7CD3-E443-F16409583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Most </a:t>
                </a:r>
                <a:r>
                  <a:rPr lang="nl-BE" dirty="0" err="1"/>
                  <a:t>obvious</a:t>
                </a:r>
                <a:r>
                  <a:rPr lang="nl-BE" dirty="0"/>
                  <a:t> </a:t>
                </a:r>
                <a:r>
                  <a:rPr lang="nl-BE" dirty="0" err="1"/>
                  <a:t>specifications</a:t>
                </a:r>
                <a:r>
                  <a:rPr lang="nl-BE" dirty="0"/>
                  <a:t> had </a:t>
                </a:r>
                <a:r>
                  <a:rPr lang="nl-BE" dirty="0" err="1"/>
                  <a:t>their</a:t>
                </a:r>
                <a:r>
                  <a:rPr lang="nl-BE" dirty="0"/>
                  <a:t> </a:t>
                </a:r>
                <a:r>
                  <a:rPr lang="nl-BE" dirty="0" err="1"/>
                  <a:t>own</a:t>
                </a:r>
                <a:r>
                  <a:rPr lang="nl-BE" dirty="0"/>
                  <a:t> </a:t>
                </a:r>
                <a:r>
                  <a:rPr lang="nl-BE" dirty="0" err="1"/>
                  <a:t>problems</a:t>
                </a:r>
                <a:r>
                  <a:rPr lang="nl-BE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𝑡𝑒</m:t>
                        </m:r>
                      </m:sup>
                    </m:sSup>
                  </m:oMath>
                </a14:m>
                <a:endParaRPr lang="nl-BE" b="0" dirty="0"/>
              </a:p>
              <a:p>
                <a:pPr lvl="1"/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𝑡𝑒</m:t>
                        </m:r>
                      </m:sup>
                    </m:sSup>
                  </m:oMath>
                </a14:m>
                <a:r>
                  <a:rPr lang="nl-BE" dirty="0"/>
                  <a:t> </a:t>
                </a:r>
              </a:p>
              <a:p>
                <a:pPr marL="914400" lvl="2" indent="0">
                  <a:buNone/>
                </a:pPr>
                <a:r>
                  <a:rPr lang="en-US" dirty="0"/>
                  <a:t>	           Note: ‘detachment’ referred to:</a:t>
                </a:r>
              </a:p>
              <a:p>
                <a:pPr lvl="1"/>
                <a:endParaRPr lang="en-US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A15479-D49E-7CD3-E443-F16409583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44676-2BCA-CC2A-508F-817B3C14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F700C-D76A-DBBE-1038-FD72D995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20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862F28A-FCAF-E043-0E96-3369CC0B78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Determining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8862F28A-FCAF-E043-0E96-3369CC0B7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B7723D7-6132-15AA-62ED-78BACCA44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000" y="3803930"/>
            <a:ext cx="8836816" cy="2176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4ECCB0-4538-F300-334C-8358E3FE28CE}"/>
                  </a:ext>
                </a:extLst>
              </p:cNvPr>
              <p:cNvSpPr txBox="1"/>
              <p:nvPr/>
            </p:nvSpPr>
            <p:spPr>
              <a:xfrm>
                <a:off x="2916820" y="2148151"/>
                <a:ext cx="7540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Possibility of having only </a:t>
                </a:r>
                <a:r>
                  <a:rPr lang="en-US" dirty="0">
                    <a:solidFill>
                      <a:srgbClr val="FF0000"/>
                    </a:solidFill>
                  </a:rPr>
                  <a:t>solutions with supersonic conditions </a:t>
                </a:r>
                <a:r>
                  <a:rPr lang="en-US" dirty="0"/>
                  <a:t>at target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4ECCB0-4538-F300-334C-8358E3FE2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820" y="2148151"/>
                <a:ext cx="7540847" cy="369332"/>
              </a:xfrm>
              <a:prstGeom prst="rect">
                <a:avLst/>
              </a:prstGeom>
              <a:blipFill>
                <a:blip r:embed="rId5"/>
                <a:stretch>
                  <a:fillRect t="-8197" r="-7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8FC3ED-3AED-6BA3-FD5D-1BEBE2B3FE24}"/>
                  </a:ext>
                </a:extLst>
              </p:cNvPr>
              <p:cNvSpPr txBox="1"/>
              <p:nvPr/>
            </p:nvSpPr>
            <p:spPr>
              <a:xfrm>
                <a:off x="2916820" y="2545299"/>
                <a:ext cx="8968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Possibility of having no solutions ( / require the need for a </a:t>
                </a:r>
                <a:r>
                  <a:rPr lang="en-US" dirty="0">
                    <a:solidFill>
                      <a:srgbClr val="FF0000"/>
                    </a:solidFill>
                  </a:rPr>
                  <a:t>‘detachment’ extension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8FC3ED-3AED-6BA3-FD5D-1BEBE2B3F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820" y="2545299"/>
                <a:ext cx="8968545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CF6900-FFE8-E279-BFFB-CCD31E928D6A}"/>
                  </a:ext>
                </a:extLst>
              </p:cNvPr>
              <p:cNvSpPr txBox="1"/>
              <p:nvPr/>
            </p:nvSpPr>
            <p:spPr>
              <a:xfrm>
                <a:off x="5099526" y="3368111"/>
                <a:ext cx="6096000" cy="17735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Model has a maximal realizable R for given upstream conditions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Observed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sup>
                    </m:sSubSup>
                    <m:r>
                      <a:rPr lang="nl-BE" b="0" i="1" smtClean="0">
                        <a:latin typeface="Cambria Math" panose="02040503050406030204" pitchFamily="18" charset="0"/>
                      </a:rPr>
                      <m:t>→~1 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sup>
                    </m:sSubSup>
                    <m:r>
                      <a:rPr lang="nl-BE" b="0" i="1" smtClean="0">
                        <a:latin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𝐶𝑍𝐸</m:t>
                        </m:r>
                      </m:sup>
                    </m:sSubSup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    when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𝑀𝐴𝑋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“Modeled ionization zone starts to detach”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CF6900-FFE8-E279-BFFB-CCD31E928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526" y="3368111"/>
                <a:ext cx="6096000" cy="1773562"/>
              </a:xfrm>
              <a:prstGeom prst="rect">
                <a:avLst/>
              </a:prstGeom>
              <a:blipFill>
                <a:blip r:embed="rId7"/>
                <a:stretch>
                  <a:fillRect t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9E5A47-D353-FD43-4E7F-65A762C739C0}"/>
                  </a:ext>
                </a:extLst>
              </p:cNvPr>
              <p:cNvSpPr txBox="1"/>
              <p:nvPr/>
            </p:nvSpPr>
            <p:spPr>
              <a:xfrm>
                <a:off x="3208020" y="5817808"/>
                <a:ext cx="3534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9E5A47-D353-FD43-4E7F-65A762C73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020" y="5817808"/>
                <a:ext cx="35343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9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EF2E08E-CBEA-6682-E259-90B4A893F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8"/>
          <a:stretch/>
        </p:blipFill>
        <p:spPr>
          <a:xfrm>
            <a:off x="1019378" y="3507847"/>
            <a:ext cx="3956190" cy="2658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6E678-7785-103A-20CD-95115C110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637" y="2008033"/>
            <a:ext cx="2982912" cy="2346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037BF7-EBEC-4DFA-CF95-1F06E597E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Looking at </a:t>
                </a:r>
                <a:r>
                  <a:rPr lang="nl-BE" dirty="0" err="1"/>
                  <a:t>earlier</a:t>
                </a:r>
                <a:r>
                  <a:rPr lang="nl-BE" dirty="0"/>
                  <a:t> </a:t>
                </a:r>
                <a:r>
                  <a:rPr lang="nl-BE" dirty="0" err="1"/>
                  <a:t>performed</a:t>
                </a:r>
                <a:r>
                  <a:rPr lang="nl-BE" dirty="0"/>
                  <a:t> n-scan in SOLPS-ITER of AUG (‘</a:t>
                </a:r>
                <a:r>
                  <a:rPr lang="nl-BE" dirty="0" err="1"/>
                  <a:t>nondetached</a:t>
                </a:r>
                <a:r>
                  <a:rPr lang="nl-BE" dirty="0"/>
                  <a:t> cases’)</a:t>
                </a:r>
              </a:p>
              <a:p>
                <a:pPr lvl="1"/>
                <a:r>
                  <a:rPr lang="nl-BE" dirty="0" err="1"/>
                  <a:t>Determination</a:t>
                </a:r>
                <a:r>
                  <a:rPr lang="nl-BE" dirty="0"/>
                  <a:t> of </a:t>
                </a:r>
                <a:r>
                  <a:rPr lang="nl-BE" dirty="0" err="1"/>
                  <a:t>attached</a:t>
                </a:r>
                <a:r>
                  <a:rPr lang="nl-BE" dirty="0"/>
                  <a:t> </a:t>
                </a:r>
                <a:r>
                  <a:rPr lang="nl-BE" dirty="0" err="1"/>
                  <a:t>simulations</a:t>
                </a:r>
                <a:r>
                  <a:rPr lang="nl-BE" dirty="0"/>
                  <a:t> via </a:t>
                </a:r>
                <a:r>
                  <a:rPr lang="nl-BE" dirty="0" err="1"/>
                  <a:t>roll</a:t>
                </a:r>
                <a:r>
                  <a:rPr lang="nl-BE" dirty="0"/>
                  <a:t>-over curve(s)</a:t>
                </a:r>
              </a:p>
              <a:p>
                <a:pPr lvl="1"/>
                <a:r>
                  <a:rPr lang="nl-BE" dirty="0"/>
                  <a:t>Evaluation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𝑂𝑀𝑃</m:t>
                        </m:r>
                      </m:sup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𝑖𝑜𝑛</m:t>
                            </m:r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∥</m:t>
                                </m:r>
                              </m:sub>
                            </m:s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e>
                    </m:nary>
                    <m:r>
                      <a:rPr lang="nl-BE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𝑆𝐸</m:t>
                        </m:r>
                      </m:sup>
                    </m:sSubSup>
                  </m:oMath>
                </a14:m>
                <a:endParaRPr lang="nl-BE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037BF7-EBEC-4DFA-CF95-1F06E597E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1E8D6-54E0-4078-E2CA-8B719A8E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5701C-AD20-0DF1-6C58-509026BA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21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F71184A5-6CC7-3F73-86AA-AF1E0AB2F3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Determining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F71184A5-6CC7-3F73-86AA-AF1E0AB2F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D479D9-6EE7-0AEC-F17C-1CA25E4BE586}"/>
              </a:ext>
            </a:extLst>
          </p:cNvPr>
          <p:cNvSpPr txBox="1">
            <a:spLocks/>
          </p:cNvSpPr>
          <p:nvPr/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Faculteit, departement, dienst …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F64E143-BAAA-EB44-7540-F7C2E4136A0D}"/>
              </a:ext>
            </a:extLst>
          </p:cNvPr>
          <p:cNvSpPr txBox="1">
            <a:spLocks/>
          </p:cNvSpPr>
          <p:nvPr/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297500-7527-634B-90F4-69D0994C32B4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A99B6-08CB-33EA-1CE8-2E9667135950}"/>
              </a:ext>
            </a:extLst>
          </p:cNvPr>
          <p:cNvSpPr txBox="1"/>
          <p:nvPr/>
        </p:nvSpPr>
        <p:spPr>
          <a:xfrm>
            <a:off x="4626148" y="3888000"/>
            <a:ext cx="175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Normalization</a:t>
            </a:r>
            <a:r>
              <a:rPr lang="nl-BE" dirty="0"/>
              <a:t> of ‘</a:t>
            </a:r>
            <a:r>
              <a:rPr lang="nl-BE" dirty="0" err="1"/>
              <a:t>outer</a:t>
            </a:r>
            <a:r>
              <a:rPr lang="nl-BE" dirty="0"/>
              <a:t>-SOL’</a:t>
            </a:r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9882541-5B54-F410-320E-5ED427543787}"/>
              </a:ext>
            </a:extLst>
          </p:cNvPr>
          <p:cNvSpPr/>
          <p:nvPr/>
        </p:nvSpPr>
        <p:spPr>
          <a:xfrm>
            <a:off x="5123821" y="4604598"/>
            <a:ext cx="760893" cy="5974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14BB57-4B74-43C1-49B0-8B95DED43E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388" y="3573273"/>
            <a:ext cx="3236581" cy="2527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B924CC-A0A4-3A31-856A-E910D48427AD}"/>
              </a:ext>
            </a:extLst>
          </p:cNvPr>
          <p:cNvSpPr txBox="1"/>
          <p:nvPr/>
        </p:nvSpPr>
        <p:spPr>
          <a:xfrm>
            <a:off x="1019378" y="6380111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chemeClr val="bg1"/>
                </a:solidFill>
              </a:rPr>
              <a:t>[4] O. Renders, master thesis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A4D9E-B164-5623-52C4-1829429766D5}"/>
              </a:ext>
            </a:extLst>
          </p:cNvPr>
          <p:cNvSpPr txBox="1"/>
          <p:nvPr/>
        </p:nvSpPr>
        <p:spPr>
          <a:xfrm>
            <a:off x="9754273" y="4354144"/>
            <a:ext cx="270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[4] </a:t>
            </a:r>
            <a:r>
              <a:rPr lang="nl-BE" sz="1400" dirty="0" err="1"/>
              <a:t>Example</a:t>
            </a:r>
            <a:r>
              <a:rPr lang="nl-BE" sz="1400" dirty="0"/>
              <a:t> of </a:t>
            </a:r>
            <a:r>
              <a:rPr lang="nl-BE" sz="1400" dirty="0" err="1"/>
              <a:t>roll</a:t>
            </a:r>
            <a:r>
              <a:rPr lang="nl-BE" sz="1400" dirty="0"/>
              <a:t>-over curve</a:t>
            </a:r>
          </a:p>
          <a:p>
            <a:r>
              <a:rPr lang="nl-BE" sz="1400" dirty="0"/>
              <a:t>(</a:t>
            </a:r>
            <a:r>
              <a:rPr lang="nl-BE" sz="1400" dirty="0" err="1"/>
              <a:t>not</a:t>
            </a:r>
            <a:r>
              <a:rPr lang="nl-BE" sz="1400" dirty="0"/>
              <a:t> </a:t>
            </a:r>
            <a:r>
              <a:rPr lang="nl-BE" sz="1400" dirty="0" err="1"/>
              <a:t>the</a:t>
            </a:r>
            <a:r>
              <a:rPr lang="nl-BE" sz="1400" dirty="0"/>
              <a:t> </a:t>
            </a:r>
            <a:r>
              <a:rPr lang="nl-BE" sz="1400" dirty="0" err="1"/>
              <a:t>one</a:t>
            </a:r>
            <a:r>
              <a:rPr lang="nl-BE" sz="1400" dirty="0"/>
              <a:t> </a:t>
            </a:r>
            <a:r>
              <a:rPr lang="nl-BE" sz="1400" dirty="0" err="1"/>
              <a:t>actually</a:t>
            </a:r>
            <a:r>
              <a:rPr lang="nl-BE" sz="1400" dirty="0"/>
              <a:t> </a:t>
            </a:r>
            <a:r>
              <a:rPr lang="nl-BE" sz="1400" dirty="0" err="1"/>
              <a:t>used</a:t>
            </a:r>
            <a:r>
              <a:rPr lang="nl-BE" sz="1400" dirty="0"/>
              <a:t>)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196B0D-35ED-A556-FF7C-9BCB587758A6}"/>
              </a:ext>
            </a:extLst>
          </p:cNvPr>
          <p:cNvSpPr/>
          <p:nvPr/>
        </p:nvSpPr>
        <p:spPr>
          <a:xfrm>
            <a:off x="2151572" y="4534330"/>
            <a:ext cx="2694748" cy="126448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7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037BF7-EBEC-4DFA-CF95-1F06E597E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Looking at </a:t>
                </a:r>
                <a:r>
                  <a:rPr lang="nl-BE" dirty="0" err="1"/>
                  <a:t>earlier</a:t>
                </a:r>
                <a:r>
                  <a:rPr lang="nl-BE" dirty="0"/>
                  <a:t> </a:t>
                </a:r>
                <a:r>
                  <a:rPr lang="nl-BE" dirty="0" err="1"/>
                  <a:t>performed</a:t>
                </a:r>
                <a:r>
                  <a:rPr lang="nl-BE" dirty="0"/>
                  <a:t> n-scan in SOLPS-ITER of AUG (‘</a:t>
                </a:r>
                <a:r>
                  <a:rPr lang="nl-BE" dirty="0" err="1"/>
                  <a:t>nondetached</a:t>
                </a:r>
                <a:r>
                  <a:rPr lang="nl-BE" dirty="0"/>
                  <a:t> cases’)</a:t>
                </a:r>
              </a:p>
              <a:p>
                <a:pPr lvl="1"/>
                <a:r>
                  <a:rPr lang="nl-BE" dirty="0"/>
                  <a:t>Issue of </a:t>
                </a:r>
                <a:r>
                  <a:rPr lang="nl-BE" dirty="0" err="1"/>
                  <a:t>scaling</a:t>
                </a:r>
                <a:r>
                  <a:rPr lang="nl-BE" dirty="0"/>
                  <a:t> factor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profiles</a:t>
                </a:r>
                <a:r>
                  <a:rPr lang="nl-BE" dirty="0"/>
                  <a:t>?</a:t>
                </a:r>
              </a:p>
              <a:p>
                <a:pPr lvl="2"/>
                <a:r>
                  <a:rPr lang="nl-BE" dirty="0"/>
                  <a:t>Test of </a:t>
                </a:r>
                <a:r>
                  <a:rPr lang="nl-BE" dirty="0" err="1"/>
                  <a:t>correlation</a:t>
                </a:r>
                <a:r>
                  <a:rPr lang="nl-BE" dirty="0"/>
                  <a:t> </a:t>
                </a:r>
                <a:r>
                  <a:rPr lang="nl-BE" dirty="0" err="1"/>
                  <a:t>with</a:t>
                </a:r>
                <a:r>
                  <a:rPr lang="nl-BE" dirty="0"/>
                  <a:t> a (</a:t>
                </a:r>
                <a:r>
                  <a:rPr lang="nl-BE" dirty="0" err="1"/>
                  <a:t>generalized</a:t>
                </a:r>
                <a:r>
                  <a:rPr lang="nl-BE" dirty="0"/>
                  <a:t>) </a:t>
                </a:r>
                <a:r>
                  <a:rPr lang="nl-BE" dirty="0" err="1"/>
                  <a:t>collisionality</a:t>
                </a:r>
                <a:r>
                  <a:rPr lang="nl-BE" dirty="0"/>
                  <a:t>:</a:t>
                </a:r>
              </a:p>
              <a:p>
                <a:pPr lvl="1"/>
                <a:endParaRPr lang="nl-B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dirty="0"/>
                  <a:t> </a:t>
                </a:r>
                <a:r>
                  <a:rPr lang="nl-BE" dirty="0" err="1"/>
                  <a:t>rough</a:t>
                </a:r>
                <a:r>
                  <a:rPr lang="nl-BE" dirty="0"/>
                  <a:t> </a:t>
                </a:r>
                <a:r>
                  <a:rPr lang="nl-BE" dirty="0" err="1"/>
                  <a:t>guidance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set-up was </a:t>
                </a:r>
                <a:r>
                  <a:rPr lang="nl-BE" dirty="0" err="1"/>
                  <a:t>inferred</a:t>
                </a:r>
                <a:r>
                  <a:rPr lang="nl-BE" dirty="0"/>
                  <a:t>:</a:t>
                </a:r>
              </a:p>
              <a:p>
                <a:pPr lvl="1"/>
                <a:r>
                  <a:rPr lang="nl-BE" dirty="0" err="1"/>
                  <a:t>Perform</a:t>
                </a:r>
                <a:r>
                  <a:rPr lang="nl-BE" dirty="0"/>
                  <a:t> flux-</a:t>
                </a:r>
                <a:r>
                  <a:rPr lang="nl-BE" dirty="0" err="1"/>
                  <a:t>driven</a:t>
                </a:r>
                <a:r>
                  <a:rPr lang="nl-BE" dirty="0"/>
                  <a:t> </a:t>
                </a:r>
                <a:r>
                  <a:rPr lang="nl-BE" dirty="0" err="1"/>
                  <a:t>simulation</a:t>
                </a:r>
                <a:r>
                  <a:rPr lang="nl-BE" dirty="0"/>
                  <a:t> </a:t>
                </a:r>
                <a:r>
                  <a:rPr lang="nl-BE" dirty="0" err="1"/>
                  <a:t>with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dirty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/>
              </a:p>
              <a:p>
                <a:pPr lvl="2"/>
                <a:r>
                  <a:rPr lang="en-US" dirty="0"/>
                  <a:t>(Requires specifying model parameters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When profiles saturate,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p>
                    </m:sSup>
                  </m:oMath>
                </a14:m>
                <a:r>
                  <a:rPr lang="en-US" dirty="0"/>
                  <a:t> and fixate it in new simulation</a:t>
                </a:r>
              </a:p>
              <a:p>
                <a:pPr lvl="2"/>
                <a:r>
                  <a:rPr lang="en-US" dirty="0"/>
                  <a:t>(To not let profile variability influence simulation [‘non-local’])	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037BF7-EBEC-4DFA-CF95-1F06E597E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1E8D6-54E0-4078-E2CA-8B719A8E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5701C-AD20-0DF1-6C58-509026BA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22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F71184A5-6CC7-3F73-86AA-AF1E0AB2F3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Determining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F71184A5-6CC7-3F73-86AA-AF1E0AB2F3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7EFB9D8-BBC6-896E-6F0F-6AAB28009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908" y="2127543"/>
            <a:ext cx="3236581" cy="260291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D479D9-6EE7-0AEC-F17C-1CA25E4BE586}"/>
              </a:ext>
            </a:extLst>
          </p:cNvPr>
          <p:cNvSpPr txBox="1">
            <a:spLocks/>
          </p:cNvSpPr>
          <p:nvPr/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Faculteit, departement, dienst …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F64E143-BAAA-EB44-7540-F7C2E4136A0D}"/>
              </a:ext>
            </a:extLst>
          </p:cNvPr>
          <p:cNvSpPr txBox="1">
            <a:spLocks/>
          </p:cNvSpPr>
          <p:nvPr/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0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297500-7527-634B-90F4-69D0994C32B4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53B8B-2869-34C3-9E4E-0CBF4FE771CF}"/>
              </a:ext>
            </a:extLst>
          </p:cNvPr>
          <p:cNvSpPr txBox="1"/>
          <p:nvPr/>
        </p:nvSpPr>
        <p:spPr>
          <a:xfrm>
            <a:off x="8958985" y="2346439"/>
            <a:ext cx="175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Scaling</a:t>
            </a:r>
            <a:r>
              <a:rPr lang="nl-BE" dirty="0"/>
              <a:t>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BF8EDE-22F6-E843-4CE8-3B0339010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00" y="3245523"/>
            <a:ext cx="3477847" cy="2587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A7537C-8429-1EC6-2CD2-32D2CA370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p>
                    </m:sSup>
                  </m:oMath>
                </a14:m>
                <a:r>
                  <a:rPr lang="en-US" dirty="0"/>
                  <a:t>-formulation: “</a:t>
                </a:r>
                <a:r>
                  <a:rPr lang="en-US" dirty="0">
                    <a:solidFill>
                      <a:srgbClr val="FF0000"/>
                    </a:solidFill>
                  </a:rPr>
                  <a:t>holes</a:t>
                </a:r>
                <a:r>
                  <a:rPr lang="en-US" dirty="0"/>
                  <a:t>”/”</a:t>
                </a:r>
                <a:r>
                  <a:rPr lang="en-US" dirty="0">
                    <a:solidFill>
                      <a:srgbClr val="00B050"/>
                    </a:solidFill>
                  </a:rPr>
                  <a:t>blobs</a:t>
                </a:r>
                <a:r>
                  <a:rPr lang="en-US" dirty="0"/>
                  <a:t>” realize </a:t>
                </a:r>
                <a:r>
                  <a:rPr lang="en-US" dirty="0">
                    <a:solidFill>
                      <a:srgbClr val="FF0000"/>
                    </a:solidFill>
                  </a:rPr>
                  <a:t>smaller</a:t>
                </a:r>
                <a:r>
                  <a:rPr lang="en-US" dirty="0"/>
                  <a:t>/</a:t>
                </a:r>
                <a:r>
                  <a:rPr lang="en-US" dirty="0">
                    <a:solidFill>
                      <a:srgbClr val="00B050"/>
                    </a:solidFill>
                  </a:rPr>
                  <a:t>larger</a:t>
                </a:r>
                <a:r>
                  <a:rPr lang="en-US" dirty="0"/>
                  <a:t> R</a:t>
                </a:r>
              </a:p>
              <a:p>
                <a:r>
                  <a:rPr lang="en-US" dirty="0"/>
                  <a:t>Prescribed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p>
                    </m:sSup>
                  </m:oMath>
                </a14:m>
                <a:r>
                  <a:rPr lang="en-US" dirty="0"/>
                  <a:t>-profile can require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r>
                  <a:rPr lang="en-US" dirty="0"/>
                  <a:t> for ‘far’-SOL (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Alternative: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r>
                  <a:rPr lang="en-US" dirty="0"/>
                  <a:t>-profile)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A7537C-8429-1EC6-2CD2-32D2CA370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6B045-5D81-371D-DC77-E0C4EDF0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562F8-7DEB-C9FF-FB23-52F72908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A05547-F6D9-36E4-BD24-FB9C0979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Example</a:t>
            </a:r>
            <a:r>
              <a:rPr lang="nl-BE" dirty="0"/>
              <a:t> of snapshots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EE997A-6E80-E37B-D4C8-C13494FE5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842" y="3023066"/>
            <a:ext cx="3926938" cy="3034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1B9E49-BEB5-5947-38F7-CAE8D4957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44" y="3021241"/>
            <a:ext cx="3769581" cy="3036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2A9637-C47E-2678-B765-BEF5D2F73BA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9976"/>
          <a:stretch/>
        </p:blipFill>
        <p:spPr>
          <a:xfrm>
            <a:off x="8476780" y="38688"/>
            <a:ext cx="3715220" cy="1247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505458-520B-ECBF-EF9F-2878528DB41F}"/>
              </a:ext>
            </a:extLst>
          </p:cNvPr>
          <p:cNvSpPr/>
          <p:nvPr/>
        </p:nvSpPr>
        <p:spPr>
          <a:xfrm>
            <a:off x="10160000" y="5048738"/>
            <a:ext cx="1227015" cy="523631"/>
          </a:xfrm>
          <a:prstGeom prst="rect">
            <a:avLst/>
          </a:prstGeom>
          <a:noFill/>
          <a:ln w="2857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E71936-D8F3-0F68-4CF3-EA7EA19943C3}"/>
                  </a:ext>
                </a:extLst>
              </p:cNvPr>
              <p:cNvSpPr/>
              <p:nvPr/>
            </p:nvSpPr>
            <p:spPr>
              <a:xfrm>
                <a:off x="4065697" y="5923235"/>
                <a:ext cx="4895227" cy="899635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/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p>
                    </m:sSup>
                  </m:oMath>
                </a14:m>
                <a:r>
                  <a:rPr lang="nl-BE" dirty="0"/>
                  <a:t> </a:t>
                </a:r>
                <a:r>
                  <a:rPr lang="nl-BE" dirty="0" err="1"/>
                  <a:t>i.s.o.</a:t>
                </a:r>
                <a:r>
                  <a:rPr lang="nl-BE" dirty="0"/>
                  <a:t> R </a:t>
                </a:r>
                <a:r>
                  <a:rPr lang="nl-BE" dirty="0" err="1"/>
                  <a:t>determines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endParaRPr lang="nl-BE" b="0" dirty="0"/>
              </a:p>
              <a:p>
                <a:pPr algn="ctr"/>
                <a:r>
                  <a:rPr lang="nl-BE" dirty="0"/>
                  <a:t>R </a:t>
                </a:r>
                <a:r>
                  <a:rPr lang="nl-BE" dirty="0" err="1"/>
                  <a:t>from</a:t>
                </a:r>
                <a:r>
                  <a:rPr lang="nl-BE" dirty="0"/>
                  <a:t> SOLPS </a:t>
                </a:r>
                <a:r>
                  <a:rPr lang="nl-BE" dirty="0" err="1"/>
                  <a:t>reflects</a:t>
                </a:r>
                <a:r>
                  <a:rPr lang="nl-BE" dirty="0"/>
                  <a:t> a “</a:t>
                </a:r>
                <a:r>
                  <a:rPr lang="nl-BE" dirty="0" err="1"/>
                  <a:t>mean</a:t>
                </a:r>
                <a:r>
                  <a:rPr lang="nl-BE" dirty="0"/>
                  <a:t> R”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FS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E71936-D8F3-0F68-4CF3-EA7EA1994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697" y="5923235"/>
                <a:ext cx="4895227" cy="8996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2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A7537C-8429-1EC6-2CD2-32D2CA3709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p>
                    </m:sSup>
                  </m:oMath>
                </a14:m>
                <a:r>
                  <a:rPr lang="en-US" dirty="0"/>
                  <a:t>-formulation: “holes”/”blobs” realize smaller/larger R</a:t>
                </a:r>
              </a:p>
              <a:p>
                <a:r>
                  <a:rPr lang="en-US" dirty="0"/>
                  <a:t>Prescribed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sup>
                    </m:sSup>
                  </m:oMath>
                </a14:m>
                <a:r>
                  <a:rPr lang="en-US" dirty="0"/>
                  <a:t>-profile can require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r>
                  <a:rPr lang="en-US" dirty="0"/>
                  <a:t> for ‘far’-SOL (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Alternative: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r>
                  <a:rPr lang="en-US" dirty="0"/>
                  <a:t>-profile)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A7537C-8429-1EC6-2CD2-32D2CA370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6B045-5D81-371D-DC77-E0C4EDF0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562F8-7DEB-C9FF-FB23-52F72908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24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A05547-F6D9-36E4-BD24-FB9C0979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Example</a:t>
            </a:r>
            <a:r>
              <a:rPr lang="nl-BE" dirty="0"/>
              <a:t> of snapshots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BF8EDE-22F6-E843-4CE8-3B0339010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200" y="3245523"/>
            <a:ext cx="3477847" cy="25877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2A9637-C47E-2678-B765-BEF5D2F73B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976"/>
          <a:stretch/>
        </p:blipFill>
        <p:spPr>
          <a:xfrm>
            <a:off x="8476780" y="38688"/>
            <a:ext cx="3715220" cy="1247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61B82D-A5DB-592B-D20E-B646C6528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009" y="3099897"/>
            <a:ext cx="3477847" cy="2733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4B78A2-1D3C-FF3D-DEAD-5F884AB81FBA}"/>
              </a:ext>
            </a:extLst>
          </p:cNvPr>
          <p:cNvSpPr txBox="1"/>
          <p:nvPr/>
        </p:nvSpPr>
        <p:spPr>
          <a:xfrm>
            <a:off x="3378980" y="3022717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Schematic</a:t>
            </a:r>
            <a:r>
              <a:rPr lang="nl-BE" dirty="0"/>
              <a:t> of </a:t>
            </a:r>
            <a:r>
              <a:rPr lang="nl-BE" dirty="0" err="1"/>
              <a:t>obtained</a:t>
            </a:r>
            <a:r>
              <a:rPr lang="nl-BE" dirty="0"/>
              <a:t> </a:t>
            </a:r>
            <a:r>
              <a:rPr lang="nl-BE" dirty="0" err="1"/>
              <a:t>scaling</a:t>
            </a:r>
            <a:r>
              <a:rPr lang="nl-BE" dirty="0"/>
              <a:t> R</a:t>
            </a:r>
            <a:endParaRPr lang="en-US" dirty="0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727D3A93-A9AC-C56A-7294-D469AE6F5551}"/>
              </a:ext>
            </a:extLst>
          </p:cNvPr>
          <p:cNvSpPr/>
          <p:nvPr/>
        </p:nvSpPr>
        <p:spPr>
          <a:xfrm flipH="1" flipV="1">
            <a:off x="6535516" y="4152900"/>
            <a:ext cx="391064" cy="60586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089C66-1A67-FB1C-B603-E1825CF6AFAA}"/>
                  </a:ext>
                </a:extLst>
              </p:cNvPr>
              <p:cNvSpPr txBox="1"/>
              <p:nvPr/>
            </p:nvSpPr>
            <p:spPr>
              <a:xfrm>
                <a:off x="6986787" y="4271167"/>
                <a:ext cx="1278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𝑖𝑧</m:t>
                        </m:r>
                      </m:sub>
                    </m:sSub>
                  </m:oMath>
                </a14:m>
                <a:r>
                  <a:rPr lang="en-US" dirty="0"/>
                  <a:t>-fixation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089C66-1A67-FB1C-B603-E1825CF6A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787" y="4271167"/>
                <a:ext cx="1278363" cy="369332"/>
              </a:xfrm>
              <a:prstGeom prst="rect">
                <a:avLst/>
              </a:prstGeom>
              <a:blipFill>
                <a:blip r:embed="rId7"/>
                <a:stretch>
                  <a:fillRect t="-10000" r="-42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7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82B090F-6C7D-E94C-9C92-F468D75AD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3" y="2990535"/>
            <a:ext cx="5234893" cy="27659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995931-EF65-3D0A-27A1-BF55FDED2F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RC found 20,8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nl-BE" dirty="0"/>
                  <a:t>-</a:t>
                </a:r>
                <a:r>
                  <a:rPr lang="nl-BE" dirty="0" err="1"/>
                  <a:t>scaling</a:t>
                </a:r>
                <a:r>
                  <a:rPr lang="nl-BE" dirty="0"/>
                  <a:t> </a:t>
                </a:r>
                <a:r>
                  <a:rPr lang="nl-BE" dirty="0" err="1"/>
                  <a:t>and</a:t>
                </a:r>
                <a:r>
                  <a:rPr lang="nl-BE" dirty="0"/>
                  <a:t> 6,5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rad>
                  </m:oMath>
                </a14:m>
                <a:r>
                  <a:rPr lang="nl-BE" dirty="0"/>
                  <a:t>-</a:t>
                </a:r>
                <a:r>
                  <a:rPr lang="nl-BE" dirty="0" err="1"/>
                  <a:t>scaling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aniso</a:t>
                </a:r>
                <a:r>
                  <a:rPr lang="nl-BE" dirty="0"/>
                  <a:t> SCW1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995931-EF65-3D0A-27A1-BF55FDED2F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B9210A-9916-7F15-E469-05C9B598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69A30-05E7-582F-41B7-77D738B4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25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7D914D-196D-2A70-3B6C-7D868614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Turbulence</a:t>
            </a:r>
            <a:r>
              <a:rPr lang="nl-BE" dirty="0"/>
              <a:t> </a:t>
            </a:r>
            <a:r>
              <a:rPr lang="nl-BE" dirty="0" err="1"/>
              <a:t>scaling</a:t>
            </a:r>
            <a:r>
              <a:rPr lang="nl-BE" dirty="0"/>
              <a:t> (</a:t>
            </a:r>
            <a:r>
              <a:rPr lang="nl-BE" dirty="0" err="1"/>
              <a:t>prelim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E1E2F-A2C3-AFA1-668C-B75F9864B1E3}"/>
              </a:ext>
            </a:extLst>
          </p:cNvPr>
          <p:cNvSpPr txBox="1"/>
          <p:nvPr/>
        </p:nvSpPr>
        <p:spPr>
          <a:xfrm>
            <a:off x="2620417" y="233323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Without 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984C93-5154-902F-5884-322593A5C7AA}"/>
              </a:ext>
            </a:extLst>
          </p:cNvPr>
          <p:cNvSpPr txBox="1"/>
          <p:nvPr/>
        </p:nvSpPr>
        <p:spPr>
          <a:xfrm>
            <a:off x="8694420" y="23332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With</a:t>
            </a:r>
            <a:r>
              <a:rPr lang="nl-BE" dirty="0"/>
              <a:t> 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ED243B-D9BC-487F-C299-61D29DC772C6}"/>
              </a:ext>
            </a:extLst>
          </p:cNvPr>
          <p:cNvSpPr txBox="1"/>
          <p:nvPr/>
        </p:nvSpPr>
        <p:spPr>
          <a:xfrm>
            <a:off x="4050631" y="342320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More flat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2B7E8A-73F4-BD0F-2960-69A0C5F91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708" y="2851052"/>
            <a:ext cx="5892149" cy="296885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9ED7EC-0382-F183-12A9-EC527ECC9A7C}"/>
              </a:ext>
            </a:extLst>
          </p:cNvPr>
          <p:cNvCxnSpPr/>
          <p:nvPr/>
        </p:nvCxnSpPr>
        <p:spPr>
          <a:xfrm flipH="1">
            <a:off x="7388352" y="4437888"/>
            <a:ext cx="79248" cy="94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DCEEA8-CB78-C57B-BDA2-58C5E8D65CB1}"/>
              </a:ext>
            </a:extLst>
          </p:cNvPr>
          <p:cNvSpPr txBox="1"/>
          <p:nvPr/>
        </p:nvSpPr>
        <p:spPr>
          <a:xfrm>
            <a:off x="6702851" y="3486363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 </a:t>
            </a:r>
            <a:r>
              <a:rPr lang="nl-BE" dirty="0" err="1"/>
              <a:t>increasing</a:t>
            </a:r>
            <a:endParaRPr lang="nl-BE" dirty="0"/>
          </a:p>
          <a:p>
            <a:r>
              <a:rPr lang="nl-BE" dirty="0"/>
              <a:t>[0,38-0,56-&gt;0,9]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267BD9-011A-108C-8295-CB0C284F22B9}"/>
                  </a:ext>
                </a:extLst>
              </p:cNvPr>
              <p:cNvSpPr txBox="1"/>
              <p:nvPr/>
            </p:nvSpPr>
            <p:spPr>
              <a:xfrm>
                <a:off x="9708053" y="5176680"/>
                <a:ext cx="24595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nl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↑: </m:t>
                    </m:r>
                  </m:oMath>
                </a14:m>
                <a:r>
                  <a:rPr lang="nl-BE" sz="1400" dirty="0"/>
                  <a:t>Profile </a:t>
                </a:r>
                <a:r>
                  <a:rPr lang="nl-BE" sz="1400" dirty="0" err="1"/>
                  <a:t>becomes</a:t>
                </a:r>
                <a:r>
                  <a:rPr lang="nl-BE" sz="1400" dirty="0"/>
                  <a:t> </a:t>
                </a:r>
                <a:r>
                  <a:rPr lang="nl-BE" sz="1400" dirty="0" err="1"/>
                  <a:t>inclined</a:t>
                </a:r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267BD9-011A-108C-8295-CB0C284F2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053" y="5176680"/>
                <a:ext cx="2459519" cy="307777"/>
              </a:xfrm>
              <a:prstGeom prst="rect">
                <a:avLst/>
              </a:prstGeom>
              <a:blipFill>
                <a:blip r:embed="rId6"/>
                <a:stretch>
                  <a:fillRect t="-3922" r="-24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8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590160-5BC6-B805-8E37-510554D4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5DD89-3E1B-F389-50D9-D2EBC377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26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528B6-9B56-42C7-C77C-57560B78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855AA-F249-CFFD-8477-6BC6E8A94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5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043FEC-2AF7-276A-EF38-104F0D381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2D </a:t>
            </a:r>
            <a:r>
              <a:rPr lang="nl-BE" dirty="0" err="1"/>
              <a:t>simulations</a:t>
            </a:r>
            <a:endParaRPr lang="nl-BE" dirty="0"/>
          </a:p>
          <a:p>
            <a:pPr lvl="1"/>
            <a:r>
              <a:rPr lang="nl-BE" dirty="0" err="1"/>
              <a:t>Finalize</a:t>
            </a:r>
            <a:r>
              <a:rPr lang="nl-BE" dirty="0"/>
              <a:t> ‘</a:t>
            </a:r>
            <a:r>
              <a:rPr lang="nl-BE" dirty="0" err="1"/>
              <a:t>correlation</a:t>
            </a:r>
            <a:r>
              <a:rPr lang="nl-BE" dirty="0"/>
              <a:t> 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diffusion</a:t>
            </a:r>
            <a:r>
              <a:rPr lang="nl-BE" dirty="0"/>
              <a:t>’ analysis</a:t>
            </a:r>
          </a:p>
          <a:p>
            <a:pPr lvl="1"/>
            <a:r>
              <a:rPr lang="nl-BE" dirty="0"/>
              <a:t>Start </a:t>
            </a:r>
            <a:r>
              <a:rPr lang="nl-BE" dirty="0" err="1"/>
              <a:t>modeling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turbulent transport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required</a:t>
            </a:r>
            <a:r>
              <a:rPr lang="nl-BE" dirty="0"/>
              <a:t> </a:t>
            </a:r>
            <a:r>
              <a:rPr lang="nl-BE" dirty="0" err="1"/>
              <a:t>turb</a:t>
            </a:r>
            <a:r>
              <a:rPr lang="nl-BE" dirty="0"/>
              <a:t>. </a:t>
            </a:r>
            <a:r>
              <a:rPr lang="nl-BE" dirty="0" err="1"/>
              <a:t>quantities</a:t>
            </a:r>
            <a:endParaRPr lang="nl-BE" dirty="0"/>
          </a:p>
          <a:p>
            <a:pPr lvl="2"/>
            <a:r>
              <a:rPr lang="nl-BE" dirty="0"/>
              <a:t>Both </a:t>
            </a:r>
            <a:r>
              <a:rPr lang="nl-BE" dirty="0" err="1"/>
              <a:t>for</a:t>
            </a:r>
            <a:r>
              <a:rPr lang="nl-BE" dirty="0"/>
              <a:t> R = 0 </a:t>
            </a:r>
            <a:r>
              <a:rPr lang="nl-BE" dirty="0" err="1"/>
              <a:t>and</a:t>
            </a:r>
            <a:r>
              <a:rPr lang="nl-BE" dirty="0"/>
              <a:t> R !=0 </a:t>
            </a:r>
            <a:r>
              <a:rPr lang="nl-BE" dirty="0" err="1"/>
              <a:t>simulations</a:t>
            </a:r>
            <a:endParaRPr lang="nl-BE" dirty="0"/>
          </a:p>
          <a:p>
            <a:pPr lvl="1"/>
            <a:r>
              <a:rPr lang="nl-BE" dirty="0"/>
              <a:t>Goal: test </a:t>
            </a:r>
            <a:r>
              <a:rPr lang="nl-BE" dirty="0" err="1"/>
              <a:t>them</a:t>
            </a:r>
            <a:r>
              <a:rPr lang="nl-BE" dirty="0"/>
              <a:t> in TCV-X21/23 </a:t>
            </a:r>
            <a:r>
              <a:rPr lang="nl-BE" dirty="0" err="1"/>
              <a:t>validation</a:t>
            </a:r>
            <a:r>
              <a:rPr lang="nl-BE" dirty="0"/>
              <a:t> </a:t>
            </a:r>
            <a:r>
              <a:rPr lang="nl-BE" dirty="0" err="1"/>
              <a:t>exercise</a:t>
            </a:r>
            <a:endParaRPr lang="nl-BE" dirty="0"/>
          </a:p>
          <a:p>
            <a:pPr lvl="1"/>
            <a:endParaRPr lang="nl-BE" dirty="0"/>
          </a:p>
          <a:p>
            <a:r>
              <a:rPr lang="nl-BE" dirty="0"/>
              <a:t>3D </a:t>
            </a:r>
            <a:r>
              <a:rPr lang="nl-BE" dirty="0" err="1"/>
              <a:t>simulations</a:t>
            </a:r>
            <a:endParaRPr lang="nl-BE" dirty="0"/>
          </a:p>
          <a:p>
            <a:pPr lvl="1"/>
            <a:r>
              <a:rPr lang="nl-BE" dirty="0"/>
              <a:t>SOLEDGE3X: start analysis of </a:t>
            </a:r>
            <a:r>
              <a:rPr lang="nl-BE" dirty="0" err="1"/>
              <a:t>balances</a:t>
            </a:r>
            <a:r>
              <a:rPr lang="nl-BE" dirty="0"/>
              <a:t> (+UQ?)</a:t>
            </a:r>
          </a:p>
          <a:p>
            <a:pPr lvl="1"/>
            <a:r>
              <a:rPr lang="nl-BE" dirty="0"/>
              <a:t>GRILLIX: construct basic </a:t>
            </a:r>
            <a:r>
              <a:rPr lang="nl-BE" dirty="0" err="1"/>
              <a:t>evaluation</a:t>
            </a:r>
            <a:r>
              <a:rPr lang="nl-BE" dirty="0"/>
              <a:t> of </a:t>
            </a:r>
            <a:r>
              <a:rPr lang="nl-BE" dirty="0" err="1"/>
              <a:t>anomalous</a:t>
            </a:r>
            <a:r>
              <a:rPr lang="nl-BE" dirty="0"/>
              <a:t> </a:t>
            </a:r>
            <a:r>
              <a:rPr lang="nl-BE" dirty="0" err="1"/>
              <a:t>fluxes</a:t>
            </a:r>
            <a:endParaRPr lang="nl-BE" dirty="0"/>
          </a:p>
          <a:p>
            <a:pPr lvl="1"/>
            <a:endParaRPr lang="nl-BE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4375D-AE97-71C8-0557-F059E1D8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5A2D9-3C10-E5FA-2952-8DACFF49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27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2ACF6C-F2E8-5A92-848D-B48B401E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Future</a:t>
            </a:r>
            <a:r>
              <a:rPr lang="nl-BE" dirty="0"/>
              <a:t> </a:t>
            </a:r>
            <a:r>
              <a:rPr lang="nl-BE" dirty="0" err="1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590160-5BC6-B805-8E37-510554D4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5DD89-3E1B-F389-50D9-D2EBC377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28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528B6-9B56-42C7-C77C-57560B78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turbulence simulations with recycling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855AA-F249-CFFD-8477-6BC6E8A94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95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2ADBC9-773D-4D57-10D3-42827C83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During ‘status </a:t>
                </a:r>
                <a:r>
                  <a:rPr lang="nl-BE" dirty="0" err="1"/>
                  <a:t>workplan</a:t>
                </a:r>
                <a:r>
                  <a:rPr lang="nl-BE" dirty="0"/>
                  <a:t>’-meeting of 27/11/24: Input </a:t>
                </a:r>
                <a:r>
                  <a:rPr lang="nl-BE" dirty="0" err="1"/>
                  <a:t>to</a:t>
                </a:r>
                <a:r>
                  <a:rPr lang="nl-BE" dirty="0"/>
                  <a:t> MF-code?</a:t>
                </a:r>
              </a:p>
              <a:p>
                <a:pPr lvl="1"/>
                <a:r>
                  <a:rPr lang="nl-BE" dirty="0" err="1"/>
                  <a:t>Diffusion</a:t>
                </a:r>
                <a:r>
                  <a:rPr lang="nl-BE" dirty="0"/>
                  <a:t> </a:t>
                </a:r>
                <a:r>
                  <a:rPr lang="nl-BE" dirty="0" err="1"/>
                  <a:t>coefficients</a:t>
                </a:r>
                <a:r>
                  <a:rPr lang="nl-BE" dirty="0"/>
                  <a:t> </a:t>
                </a:r>
                <a:r>
                  <a:rPr lang="nl-BE" dirty="0">
                    <a:solidFill>
                      <a:schemeClr val="accent3"/>
                    </a:solidFill>
                  </a:rPr>
                  <a:t>[a]</a:t>
                </a:r>
                <a:r>
                  <a:rPr lang="nl-BE" dirty="0"/>
                  <a:t> or </a:t>
                </a:r>
                <a:r>
                  <a:rPr lang="nl-BE" dirty="0" err="1"/>
                  <a:t>rather</a:t>
                </a:r>
                <a:r>
                  <a:rPr lang="nl-BE" dirty="0"/>
                  <a:t> </a:t>
                </a:r>
                <a:r>
                  <a:rPr lang="nl-BE" dirty="0" err="1"/>
                  <a:t>total-fluxes</a:t>
                </a:r>
                <a:r>
                  <a:rPr lang="nl-BE" dirty="0"/>
                  <a:t> </a:t>
                </a:r>
                <a:r>
                  <a:rPr lang="nl-BE" dirty="0">
                    <a:solidFill>
                      <a:schemeClr val="accent3"/>
                    </a:solidFill>
                  </a:rPr>
                  <a:t>[b]</a:t>
                </a:r>
                <a:r>
                  <a:rPr lang="nl-BE" dirty="0"/>
                  <a:t>?</a:t>
                </a:r>
              </a:p>
              <a:p>
                <a:pPr lvl="1"/>
                <a:r>
                  <a:rPr lang="nl-BE" dirty="0" err="1"/>
                  <a:t>Should</a:t>
                </a:r>
                <a:r>
                  <a:rPr lang="nl-BE" dirty="0"/>
                  <a:t> MF-model options </a:t>
                </a:r>
                <a:r>
                  <a:rPr lang="nl-BE" dirty="0" err="1"/>
                  <a:t>influence</a:t>
                </a:r>
                <a:r>
                  <a:rPr lang="nl-BE" dirty="0"/>
                  <a:t> </a:t>
                </a:r>
                <a:r>
                  <a:rPr lang="nl-BE" dirty="0" err="1"/>
                  <a:t>our</a:t>
                </a:r>
                <a:r>
                  <a:rPr lang="nl-BE" dirty="0"/>
                  <a:t> output </a:t>
                </a:r>
                <a:r>
                  <a:rPr lang="nl-BE" dirty="0">
                    <a:solidFill>
                      <a:schemeClr val="accent3"/>
                    </a:solidFill>
                  </a:rPr>
                  <a:t>[c]</a:t>
                </a:r>
                <a:r>
                  <a:rPr lang="nl-BE" dirty="0"/>
                  <a:t>? (i.e. </a:t>
                </a:r>
                <a:r>
                  <a:rPr lang="nl-BE" dirty="0" err="1"/>
                  <a:t>inclusion</a:t>
                </a:r>
                <a:r>
                  <a:rPr lang="nl-BE" dirty="0"/>
                  <a:t> of </a:t>
                </a:r>
                <a:r>
                  <a:rPr lang="nl-BE" dirty="0" err="1"/>
                  <a:t>drifts</a:t>
                </a:r>
                <a:r>
                  <a:rPr lang="nl-BE" dirty="0"/>
                  <a:t>)</a:t>
                </a:r>
              </a:p>
              <a:p>
                <a:r>
                  <a:rPr lang="nl-BE" dirty="0" err="1"/>
                  <a:t>From</a:t>
                </a:r>
                <a:r>
                  <a:rPr lang="nl-BE" dirty="0"/>
                  <a:t> </a:t>
                </a:r>
                <a:r>
                  <a:rPr lang="nl-BE" dirty="0" err="1"/>
                  <a:t>my</a:t>
                </a:r>
                <a:r>
                  <a:rPr lang="nl-BE" dirty="0"/>
                  <a:t> POV </a:t>
                </a:r>
                <a:r>
                  <a:rPr lang="nl-BE" dirty="0" err="1"/>
                  <a:t>it</a:t>
                </a:r>
                <a:r>
                  <a:rPr lang="nl-BE" dirty="0"/>
                  <a:t> </a:t>
                </a:r>
                <a:r>
                  <a:rPr lang="nl-BE" dirty="0" err="1"/>
                  <a:t>depends</a:t>
                </a:r>
                <a:r>
                  <a:rPr lang="nl-BE" dirty="0"/>
                  <a:t> on </a:t>
                </a:r>
                <a:r>
                  <a:rPr lang="nl-BE" dirty="0" err="1"/>
                  <a:t>purpose</a:t>
                </a:r>
                <a:r>
                  <a:rPr lang="nl-BE" dirty="0"/>
                  <a:t> / </a:t>
                </a:r>
                <a:r>
                  <a:rPr lang="nl-BE" dirty="0" err="1"/>
                  <a:t>ansatz</a:t>
                </a:r>
                <a:r>
                  <a:rPr lang="nl-BE" dirty="0"/>
                  <a:t>:</a:t>
                </a:r>
              </a:p>
              <a:p>
                <a:pPr lvl="1"/>
                <a:r>
                  <a:rPr lang="nl-BE" dirty="0" err="1"/>
                  <a:t>Diffusion</a:t>
                </a:r>
                <a:r>
                  <a:rPr lang="nl-BE" dirty="0"/>
                  <a:t> </a:t>
                </a:r>
                <a:r>
                  <a:rPr lang="nl-BE" dirty="0" err="1"/>
                  <a:t>coefficients</a:t>
                </a:r>
                <a:r>
                  <a:rPr lang="nl-BE" dirty="0"/>
                  <a:t> </a:t>
                </a:r>
                <a:r>
                  <a:rPr lang="nl-BE" dirty="0" err="1"/>
                  <a:t>based</a:t>
                </a:r>
                <a:r>
                  <a:rPr lang="nl-BE" dirty="0"/>
                  <a:t> on </a:t>
                </a:r>
                <a:r>
                  <a:rPr lang="nl-BE" dirty="0" err="1"/>
                  <a:t>anomalous</a:t>
                </a:r>
                <a:r>
                  <a:rPr lang="nl-BE" dirty="0"/>
                  <a:t> transport </a:t>
                </a:r>
                <a:r>
                  <a:rPr lang="nl-BE" dirty="0">
                    <a:solidFill>
                      <a:schemeClr val="accent3"/>
                    </a:solidFill>
                  </a:rPr>
                  <a:t>[a]</a:t>
                </a:r>
                <a:r>
                  <a:rPr lang="nl-BE" dirty="0"/>
                  <a:t>:</a:t>
                </a:r>
              </a:p>
              <a:p>
                <a:pPr lvl="2"/>
                <a:r>
                  <a:rPr lang="nl-BE" dirty="0" err="1"/>
                  <a:t>Ansatz</a:t>
                </a:r>
                <a:r>
                  <a:rPr lang="nl-BE" dirty="0"/>
                  <a:t>: “MF code wants </a:t>
                </a:r>
                <a:r>
                  <a:rPr lang="nl-BE" dirty="0" err="1">
                    <a:solidFill>
                      <a:srgbClr val="00B050"/>
                    </a:solidFill>
                  </a:rPr>
                  <a:t>description</a:t>
                </a:r>
                <a:r>
                  <a:rPr lang="nl-BE" dirty="0">
                    <a:solidFill>
                      <a:srgbClr val="00B050"/>
                    </a:solidFill>
                  </a:rPr>
                  <a:t> of </a:t>
                </a:r>
                <a:r>
                  <a:rPr lang="nl-BE" dirty="0" err="1">
                    <a:solidFill>
                      <a:srgbClr val="00B050"/>
                    </a:solidFill>
                  </a:rPr>
                  <a:t>anomalous</a:t>
                </a:r>
                <a:r>
                  <a:rPr lang="nl-BE" dirty="0">
                    <a:solidFill>
                      <a:srgbClr val="00B050"/>
                    </a:solidFill>
                  </a:rPr>
                  <a:t> transport</a:t>
                </a:r>
                <a:r>
                  <a:rPr lang="nl-BE" dirty="0"/>
                  <a:t>, </a:t>
                </a:r>
                <a:r>
                  <a:rPr lang="nl-BE" dirty="0" err="1"/>
                  <a:t>taking</a:t>
                </a:r>
                <a:r>
                  <a:rPr lang="nl-BE" dirty="0"/>
                  <a:t> </a:t>
                </a:r>
                <a:r>
                  <a:rPr lang="nl-BE" dirty="0" err="1">
                    <a:solidFill>
                      <a:srgbClr val="7030A0"/>
                    </a:solidFill>
                  </a:rPr>
                  <a:t>peace</a:t>
                </a:r>
                <a:r>
                  <a:rPr lang="nl-BE" dirty="0">
                    <a:solidFill>
                      <a:srgbClr val="7030A0"/>
                    </a:solidFill>
                  </a:rPr>
                  <a:t> </a:t>
                </a:r>
                <a:r>
                  <a:rPr lang="nl-BE" dirty="0" err="1">
                    <a:solidFill>
                      <a:srgbClr val="7030A0"/>
                    </a:solidFill>
                  </a:rPr>
                  <a:t>with</a:t>
                </a:r>
                <a:r>
                  <a:rPr lang="nl-BE" dirty="0">
                    <a:solidFill>
                      <a:srgbClr val="7030A0"/>
                    </a:solidFill>
                  </a:rPr>
                  <a:t> </a:t>
                </a:r>
                <a:r>
                  <a:rPr lang="nl-BE" dirty="0" err="1">
                    <a:solidFill>
                      <a:srgbClr val="7030A0"/>
                    </a:solidFill>
                  </a:rPr>
                  <a:t>ignorance</a:t>
                </a:r>
                <a:r>
                  <a:rPr lang="nl-BE" dirty="0"/>
                  <a:t> </a:t>
                </a:r>
                <a:r>
                  <a:rPr lang="nl-BE" dirty="0" err="1"/>
                  <a:t>about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magnitude of </a:t>
                </a:r>
                <a:r>
                  <a:rPr lang="nl-BE" dirty="0" err="1"/>
                  <a:t>all</a:t>
                </a:r>
                <a:r>
                  <a:rPr lang="nl-BE" dirty="0"/>
                  <a:t> </a:t>
                </a:r>
                <a:r>
                  <a:rPr lang="nl-BE" dirty="0" err="1">
                    <a:solidFill>
                      <a:srgbClr val="7030A0"/>
                    </a:solidFill>
                  </a:rPr>
                  <a:t>other</a:t>
                </a:r>
                <a:r>
                  <a:rPr lang="nl-BE" dirty="0">
                    <a:solidFill>
                      <a:srgbClr val="7030A0"/>
                    </a:solidFill>
                  </a:rPr>
                  <a:t> non-</a:t>
                </a:r>
                <a:r>
                  <a:rPr lang="nl-BE" dirty="0" err="1">
                    <a:solidFill>
                      <a:srgbClr val="7030A0"/>
                    </a:solidFill>
                  </a:rPr>
                  <a:t>linearities</a:t>
                </a:r>
                <a:r>
                  <a:rPr lang="nl-BE" dirty="0"/>
                  <a:t>”</a:t>
                </a:r>
              </a:p>
              <a:p>
                <a:pPr lvl="2"/>
                <a:r>
                  <a:rPr lang="nl-BE" dirty="0" err="1"/>
                  <a:t>Provision</a:t>
                </a:r>
                <a:r>
                  <a:rPr lang="nl-BE" dirty="0"/>
                  <a:t> of ‘</a:t>
                </a:r>
                <a:r>
                  <a:rPr lang="nl-BE" dirty="0" err="1"/>
                  <a:t>fundamanetal</a:t>
                </a:r>
                <a:r>
                  <a:rPr lang="nl-BE" dirty="0"/>
                  <a:t>/first-</a:t>
                </a:r>
                <a:r>
                  <a:rPr lang="nl-BE" dirty="0" err="1"/>
                  <a:t>principal</a:t>
                </a:r>
                <a:r>
                  <a:rPr lang="nl-BE" dirty="0"/>
                  <a:t>’ </a:t>
                </a:r>
                <a:r>
                  <a:rPr lang="nl-BE" dirty="0" err="1"/>
                  <a:t>relationship</a:t>
                </a:r>
                <a:r>
                  <a:rPr lang="nl-BE" dirty="0"/>
                  <a:t> </a:t>
                </a:r>
                <a:r>
                  <a:rPr lang="nl-BE" dirty="0" err="1"/>
                  <a:t>between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Sup>
                          <m:sSubSup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acc>
                  </m:oMath>
                </a14:m>
                <a:r>
                  <a:rPr lang="nl-BE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dirty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𝑡𝑢𝑟𝑏</m:t>
                        </m:r>
                      </m:sub>
                    </m:sSub>
                  </m:oMath>
                </a14:m>
                <a:r>
                  <a:rPr lang="nl-BE" dirty="0"/>
                  <a:t>) </a:t>
                </a:r>
                <a:r>
                  <a:rPr lang="nl-BE" dirty="0" err="1"/>
                  <a:t>and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∇</m:t>
                    </m:r>
                    <m:acc>
                      <m:accPr>
                        <m:chr m:val="̅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nl-BE" dirty="0"/>
              </a:p>
              <a:p>
                <a:pPr lvl="2"/>
                <a:r>
                  <a:rPr lang="nl-BE" dirty="0" err="1"/>
                  <a:t>Only</a:t>
                </a:r>
                <a:r>
                  <a:rPr lang="nl-BE" dirty="0"/>
                  <a:t> </a:t>
                </a:r>
                <a:r>
                  <a:rPr lang="nl-BE" dirty="0" err="1"/>
                  <a:t>influenced</a:t>
                </a:r>
                <a:r>
                  <a:rPr lang="nl-BE" dirty="0"/>
                  <a:t> </a:t>
                </a:r>
                <a:r>
                  <a:rPr lang="nl-BE" dirty="0" err="1"/>
                  <a:t>by</a:t>
                </a:r>
                <a:r>
                  <a:rPr lang="nl-BE" dirty="0"/>
                  <a:t> </a:t>
                </a:r>
                <a:r>
                  <a:rPr lang="nl-BE" dirty="0" err="1"/>
                  <a:t>assumptions</a:t>
                </a:r>
                <a:r>
                  <a:rPr lang="nl-BE" dirty="0"/>
                  <a:t>/</a:t>
                </a:r>
                <a:r>
                  <a:rPr lang="nl-BE" dirty="0" err="1"/>
                  <a:t>models</a:t>
                </a:r>
                <a:r>
                  <a:rPr lang="nl-BE" dirty="0"/>
                  <a:t> </a:t>
                </a:r>
                <a:r>
                  <a:rPr lang="nl-BE" dirty="0" err="1"/>
                  <a:t>used</a:t>
                </a:r>
                <a:r>
                  <a:rPr lang="nl-BE" dirty="0"/>
                  <a:t> in </a:t>
                </a:r>
                <a:r>
                  <a:rPr lang="nl-BE" dirty="0" err="1"/>
                  <a:t>turbulence</a:t>
                </a:r>
                <a:r>
                  <a:rPr lang="nl-BE" dirty="0"/>
                  <a:t> code</a:t>
                </a:r>
              </a:p>
              <a:p>
                <a:pPr lvl="2"/>
                <a:r>
                  <a:rPr lang="nl-BE" dirty="0" err="1"/>
                  <a:t>If</a:t>
                </a:r>
                <a:r>
                  <a:rPr lang="nl-BE" dirty="0"/>
                  <a:t> MF code does </a:t>
                </a:r>
                <a:r>
                  <a:rPr lang="nl-BE" dirty="0" err="1"/>
                  <a:t>not</a:t>
                </a:r>
                <a:r>
                  <a:rPr lang="nl-BE" dirty="0"/>
                  <a:t> </a:t>
                </a:r>
                <a:r>
                  <a:rPr lang="nl-BE" dirty="0" err="1"/>
                  <a:t>include</a:t>
                </a:r>
                <a:r>
                  <a:rPr lang="nl-BE" dirty="0"/>
                  <a:t> </a:t>
                </a:r>
                <a:r>
                  <a:rPr lang="nl-BE" dirty="0" err="1"/>
                  <a:t>drifts</a:t>
                </a:r>
                <a:r>
                  <a:rPr lang="nl-BE" dirty="0"/>
                  <a:t>, </a:t>
                </a:r>
                <a:r>
                  <a:rPr lang="nl-BE" dirty="0" err="1"/>
                  <a:t>than</a:t>
                </a:r>
                <a:r>
                  <a:rPr lang="nl-BE" dirty="0"/>
                  <a:t> bad-</a:t>
                </a:r>
                <a:r>
                  <a:rPr lang="nl-BE" dirty="0" err="1"/>
                  <a:t>luck</a:t>
                </a:r>
                <a:r>
                  <a:rPr lang="nl-BE" dirty="0"/>
                  <a:t> as </a:t>
                </a:r>
                <a:r>
                  <a:rPr lang="nl-BE" dirty="0" err="1"/>
                  <a:t>they</a:t>
                </a:r>
                <a:r>
                  <a:rPr lang="nl-BE" dirty="0"/>
                  <a:t> </a:t>
                </a:r>
                <a:r>
                  <a:rPr lang="nl-BE" dirty="0" err="1"/>
                  <a:t>can</a:t>
                </a:r>
                <a:r>
                  <a:rPr lang="nl-BE" dirty="0"/>
                  <a:t> get access </a:t>
                </a:r>
                <a:r>
                  <a:rPr lang="nl-BE" dirty="0" err="1"/>
                  <a:t>to</a:t>
                </a:r>
                <a:r>
                  <a:rPr lang="nl-BE" dirty="0"/>
                  <a:t> </a:t>
                </a:r>
                <a:r>
                  <a:rPr lang="nl-BE" dirty="0" err="1"/>
                  <a:t>it</a:t>
                </a:r>
                <a:r>
                  <a:rPr lang="nl-BE" dirty="0"/>
                  <a:t> ... </a:t>
                </a:r>
                <a:r>
                  <a:rPr lang="nl-BE" dirty="0">
                    <a:solidFill>
                      <a:schemeClr val="accent3"/>
                    </a:solidFill>
                  </a:rPr>
                  <a:t>[c]</a:t>
                </a:r>
              </a:p>
              <a:p>
                <a:pPr lvl="3"/>
                <a:r>
                  <a:rPr lang="nl-BE" dirty="0"/>
                  <a:t>(I.e. </a:t>
                </a:r>
                <a:r>
                  <a:rPr lang="nl-BE" dirty="0" err="1"/>
                  <a:t>that</a:t>
                </a:r>
                <a:r>
                  <a:rPr lang="nl-BE" dirty="0"/>
                  <a:t> drift transport is ‘per </a:t>
                </a:r>
                <a:r>
                  <a:rPr lang="nl-BE" dirty="0" err="1"/>
                  <a:t>definition</a:t>
                </a:r>
                <a:r>
                  <a:rPr lang="nl-BE" dirty="0"/>
                  <a:t>’ </a:t>
                </a:r>
                <a:r>
                  <a:rPr lang="nl-BE" dirty="0" err="1"/>
                  <a:t>convective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dirty="0"/>
                  <a:t> D </a:t>
                </a:r>
                <a:r>
                  <a:rPr lang="nl-BE" dirty="0" err="1"/>
                  <a:t>should</a:t>
                </a:r>
                <a:r>
                  <a:rPr lang="nl-BE" dirty="0"/>
                  <a:t> </a:t>
                </a:r>
                <a:r>
                  <a:rPr lang="nl-BE" dirty="0" err="1"/>
                  <a:t>not</a:t>
                </a:r>
                <a:r>
                  <a:rPr lang="nl-BE" dirty="0"/>
                  <a:t> account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it</a:t>
                </a:r>
                <a:r>
                  <a:rPr lang="nl-BE" dirty="0"/>
                  <a:t>)</a:t>
                </a:r>
              </a:p>
              <a:p>
                <a:pPr lvl="2"/>
                <a:endParaRPr lang="nl-BE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2ADBC9-773D-4D57-10D3-42827C83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 b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C260E-2418-4E47-3595-3F80192E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3923E-E860-395A-34C2-91E71A4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29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4BA42-637E-48D8-5CCB-D281E748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Comment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earlier</a:t>
            </a:r>
            <a:r>
              <a:rPr lang="nl-BE" dirty="0"/>
              <a:t> ‘</a:t>
            </a:r>
            <a:r>
              <a:rPr lang="nl-BE" dirty="0" err="1"/>
              <a:t>discussion</a:t>
            </a:r>
            <a:r>
              <a:rPr lang="nl-BE" dirty="0"/>
              <a:t>’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30432-1FB6-3B8A-FC8C-BA2FE7038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057" y="95731"/>
            <a:ext cx="2910967" cy="10687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136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720B1-7A32-BA51-6498-D5F5268D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(</a:t>
            </a:r>
            <a:r>
              <a:rPr lang="nl-BE" dirty="0" err="1"/>
              <a:t>Further</a:t>
            </a:r>
            <a:r>
              <a:rPr lang="nl-BE" dirty="0"/>
              <a:t>) Development of consistent, </a:t>
            </a:r>
            <a:r>
              <a:rPr lang="nl-BE" dirty="0" err="1"/>
              <a:t>reduced</a:t>
            </a:r>
            <a:r>
              <a:rPr lang="nl-BE" dirty="0"/>
              <a:t> </a:t>
            </a:r>
            <a:r>
              <a:rPr lang="nl-BE" dirty="0" err="1"/>
              <a:t>turbulence</a:t>
            </a:r>
            <a:r>
              <a:rPr lang="nl-BE" dirty="0"/>
              <a:t> transport </a:t>
            </a:r>
            <a:r>
              <a:rPr lang="nl-BE" dirty="0" err="1"/>
              <a:t>models</a:t>
            </a:r>
            <a:endParaRPr lang="nl-BE" dirty="0"/>
          </a:p>
          <a:p>
            <a:r>
              <a:rPr lang="nl-BE" dirty="0"/>
              <a:t>How:</a:t>
            </a:r>
          </a:p>
          <a:p>
            <a:pPr lvl="1"/>
            <a:r>
              <a:rPr lang="nl-BE" dirty="0" err="1"/>
              <a:t>Studying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anomalous</a:t>
            </a:r>
            <a:r>
              <a:rPr lang="nl-BE" dirty="0"/>
              <a:t> transport via </a:t>
            </a:r>
            <a:r>
              <a:rPr lang="nl-BE" dirty="0" err="1"/>
              <a:t>turbulence</a:t>
            </a:r>
            <a:r>
              <a:rPr lang="nl-BE" dirty="0"/>
              <a:t> </a:t>
            </a:r>
            <a:r>
              <a:rPr lang="nl-BE" dirty="0" err="1"/>
              <a:t>simulations</a:t>
            </a:r>
            <a:r>
              <a:rPr lang="nl-BE" dirty="0"/>
              <a:t> ...</a:t>
            </a:r>
          </a:p>
          <a:p>
            <a:pPr lvl="2"/>
            <a:r>
              <a:rPr lang="nl-BE" dirty="0"/>
              <a:t>2D</a:t>
            </a:r>
          </a:p>
          <a:p>
            <a:pPr lvl="3"/>
            <a:r>
              <a:rPr lang="nl-BE" dirty="0"/>
              <a:t>TOKAM2D</a:t>
            </a:r>
          </a:p>
          <a:p>
            <a:pPr lvl="2"/>
            <a:r>
              <a:rPr lang="nl-BE" dirty="0"/>
              <a:t>3D</a:t>
            </a:r>
          </a:p>
          <a:p>
            <a:pPr lvl="3"/>
            <a:r>
              <a:rPr lang="nl-BE" dirty="0"/>
              <a:t>SOLEDGE3X / GRILLIX</a:t>
            </a:r>
          </a:p>
          <a:p>
            <a:pPr lvl="1"/>
            <a:r>
              <a:rPr lang="nl-BE" dirty="0"/>
              <a:t>... </a:t>
            </a:r>
            <a:r>
              <a:rPr lang="nl-BE" dirty="0" err="1"/>
              <a:t>proposing</a:t>
            </a:r>
            <a:r>
              <a:rPr lang="nl-BE" dirty="0"/>
              <a:t> </a:t>
            </a:r>
            <a:r>
              <a:rPr lang="nl-BE" dirty="0" err="1"/>
              <a:t>closure</a:t>
            </a:r>
            <a:r>
              <a:rPr lang="nl-BE" dirty="0"/>
              <a:t> relations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inferring</a:t>
            </a:r>
            <a:r>
              <a:rPr lang="nl-BE" dirty="0"/>
              <a:t> free </a:t>
            </a:r>
            <a:r>
              <a:rPr lang="nl-BE" dirty="0" err="1"/>
              <a:t>coefficients</a:t>
            </a:r>
            <a:endParaRPr lang="nl-BE" dirty="0"/>
          </a:p>
          <a:p>
            <a:pPr lvl="1"/>
            <a:r>
              <a:rPr lang="nl-BE" dirty="0"/>
              <a:t>Benchmark </a:t>
            </a:r>
            <a:r>
              <a:rPr lang="nl-BE" dirty="0" err="1"/>
              <a:t>against</a:t>
            </a:r>
            <a:r>
              <a:rPr lang="nl-BE" dirty="0"/>
              <a:t> 3D-codes &amp; </a:t>
            </a:r>
            <a:r>
              <a:rPr lang="nl-BE" dirty="0" err="1"/>
              <a:t>validate</a:t>
            </a:r>
            <a:r>
              <a:rPr lang="nl-BE" dirty="0"/>
              <a:t> </a:t>
            </a:r>
            <a:r>
              <a:rPr lang="nl-BE" dirty="0" err="1"/>
              <a:t>against</a:t>
            </a:r>
            <a:r>
              <a:rPr lang="nl-BE" dirty="0"/>
              <a:t> </a:t>
            </a:r>
            <a:r>
              <a:rPr lang="nl-BE" dirty="0" err="1"/>
              <a:t>experiments</a:t>
            </a:r>
            <a:r>
              <a:rPr lang="nl-BE" dirty="0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14505-3BC9-12BB-308C-AD2D5903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FBCC2-0D04-AEAB-2DFC-941AFCB2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C5416B-062D-7BCC-F2F2-06463322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Reminder: goal of </a:t>
            </a:r>
            <a:r>
              <a:rPr lang="nl-BE" dirty="0" err="1"/>
              <a:t>task</a:t>
            </a:r>
            <a:r>
              <a:rPr lang="nl-BE" dirty="0"/>
              <a:t>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B1C88-835C-7C74-ED2E-208120101C34}"/>
                  </a:ext>
                </a:extLst>
              </p:cNvPr>
              <p:cNvSpPr txBox="1"/>
              <p:nvPr/>
            </p:nvSpPr>
            <p:spPr>
              <a:xfrm>
                <a:off x="3559628" y="3356632"/>
                <a:ext cx="6422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proposed new model (density regimes)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BB1C88-835C-7C74-ED2E-208120101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628" y="3356632"/>
                <a:ext cx="6422571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9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2ADBC9-773D-4D57-10D3-42827C8398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nl-BE" dirty="0"/>
                  <a:t>During ‘status </a:t>
                </a:r>
                <a:r>
                  <a:rPr lang="nl-BE" dirty="0" err="1"/>
                  <a:t>workplan</a:t>
                </a:r>
                <a:r>
                  <a:rPr lang="nl-BE" dirty="0"/>
                  <a:t>’-meeting 27/11/24: Input </a:t>
                </a:r>
                <a:r>
                  <a:rPr lang="nl-BE" dirty="0" err="1"/>
                  <a:t>to</a:t>
                </a:r>
                <a:r>
                  <a:rPr lang="nl-BE" dirty="0"/>
                  <a:t> MF-code?</a:t>
                </a:r>
              </a:p>
              <a:p>
                <a:pPr lvl="1"/>
                <a:r>
                  <a:rPr lang="nl-BE" dirty="0" err="1"/>
                  <a:t>Diffusion</a:t>
                </a:r>
                <a:r>
                  <a:rPr lang="nl-BE" dirty="0"/>
                  <a:t> </a:t>
                </a:r>
                <a:r>
                  <a:rPr lang="nl-BE" dirty="0" err="1"/>
                  <a:t>coefficients</a:t>
                </a:r>
                <a:r>
                  <a:rPr lang="nl-BE" dirty="0"/>
                  <a:t> </a:t>
                </a:r>
                <a:r>
                  <a:rPr lang="nl-BE" dirty="0">
                    <a:solidFill>
                      <a:schemeClr val="accent3"/>
                    </a:solidFill>
                  </a:rPr>
                  <a:t>[a]</a:t>
                </a:r>
                <a:r>
                  <a:rPr lang="nl-BE" dirty="0"/>
                  <a:t> or </a:t>
                </a:r>
                <a:r>
                  <a:rPr lang="nl-BE" dirty="0" err="1"/>
                  <a:t>rather</a:t>
                </a:r>
                <a:r>
                  <a:rPr lang="nl-BE" dirty="0"/>
                  <a:t> </a:t>
                </a:r>
                <a:r>
                  <a:rPr lang="nl-BE" dirty="0" err="1"/>
                  <a:t>total-fluxes</a:t>
                </a:r>
                <a:r>
                  <a:rPr lang="nl-BE" dirty="0"/>
                  <a:t> </a:t>
                </a:r>
                <a:r>
                  <a:rPr lang="nl-BE" dirty="0">
                    <a:solidFill>
                      <a:schemeClr val="accent3"/>
                    </a:solidFill>
                  </a:rPr>
                  <a:t>[b]</a:t>
                </a:r>
                <a:r>
                  <a:rPr lang="nl-BE" dirty="0"/>
                  <a:t>?</a:t>
                </a:r>
              </a:p>
              <a:p>
                <a:pPr lvl="1"/>
                <a:r>
                  <a:rPr lang="nl-BE" dirty="0" err="1"/>
                  <a:t>Should</a:t>
                </a:r>
                <a:r>
                  <a:rPr lang="nl-BE" dirty="0"/>
                  <a:t> MF-model options </a:t>
                </a:r>
                <a:r>
                  <a:rPr lang="nl-BE" dirty="0" err="1"/>
                  <a:t>influence</a:t>
                </a:r>
                <a:r>
                  <a:rPr lang="nl-BE" dirty="0"/>
                  <a:t> </a:t>
                </a:r>
                <a:r>
                  <a:rPr lang="nl-BE" dirty="0" err="1"/>
                  <a:t>our</a:t>
                </a:r>
                <a:r>
                  <a:rPr lang="nl-BE" dirty="0"/>
                  <a:t> output </a:t>
                </a:r>
                <a:r>
                  <a:rPr lang="nl-BE" dirty="0">
                    <a:solidFill>
                      <a:schemeClr val="accent3"/>
                    </a:solidFill>
                  </a:rPr>
                  <a:t>[c]</a:t>
                </a:r>
                <a:r>
                  <a:rPr lang="nl-BE" dirty="0"/>
                  <a:t>? (i.e. </a:t>
                </a:r>
                <a:r>
                  <a:rPr lang="nl-BE" dirty="0" err="1"/>
                  <a:t>inclusion</a:t>
                </a:r>
                <a:r>
                  <a:rPr lang="nl-BE" dirty="0"/>
                  <a:t> of </a:t>
                </a:r>
                <a:r>
                  <a:rPr lang="nl-BE" dirty="0" err="1"/>
                  <a:t>drifts</a:t>
                </a:r>
                <a:r>
                  <a:rPr lang="nl-BE" dirty="0"/>
                  <a:t>)</a:t>
                </a:r>
              </a:p>
              <a:p>
                <a:r>
                  <a:rPr lang="nl-BE" dirty="0" err="1"/>
                  <a:t>From</a:t>
                </a:r>
                <a:r>
                  <a:rPr lang="nl-BE" dirty="0"/>
                  <a:t> </a:t>
                </a:r>
                <a:r>
                  <a:rPr lang="nl-BE" dirty="0" err="1"/>
                  <a:t>my</a:t>
                </a:r>
                <a:r>
                  <a:rPr lang="nl-BE" dirty="0"/>
                  <a:t> POV </a:t>
                </a:r>
                <a:r>
                  <a:rPr lang="nl-BE" dirty="0" err="1"/>
                  <a:t>it</a:t>
                </a:r>
                <a:r>
                  <a:rPr lang="nl-BE" dirty="0"/>
                  <a:t> </a:t>
                </a:r>
                <a:r>
                  <a:rPr lang="nl-BE" dirty="0" err="1"/>
                  <a:t>depends</a:t>
                </a:r>
                <a:r>
                  <a:rPr lang="nl-BE" dirty="0"/>
                  <a:t> on </a:t>
                </a:r>
                <a:r>
                  <a:rPr lang="nl-BE" dirty="0" err="1"/>
                  <a:t>purpose</a:t>
                </a:r>
                <a:r>
                  <a:rPr lang="nl-BE" dirty="0"/>
                  <a:t> / </a:t>
                </a:r>
                <a:r>
                  <a:rPr lang="nl-BE" dirty="0" err="1"/>
                  <a:t>ansatz</a:t>
                </a:r>
                <a:r>
                  <a:rPr lang="nl-BE" dirty="0"/>
                  <a:t>:</a:t>
                </a:r>
              </a:p>
              <a:p>
                <a:pPr lvl="1"/>
                <a:r>
                  <a:rPr lang="nl-BE" dirty="0" err="1"/>
                  <a:t>Infer</a:t>
                </a:r>
                <a:r>
                  <a:rPr lang="nl-BE" dirty="0"/>
                  <a:t> </a:t>
                </a:r>
                <a:r>
                  <a:rPr lang="nl-BE" dirty="0" err="1"/>
                  <a:t>mean</a:t>
                </a:r>
                <a:r>
                  <a:rPr lang="nl-BE" dirty="0"/>
                  <a:t>-field D </a:t>
                </a:r>
                <a:r>
                  <a:rPr lang="nl-BE" dirty="0" err="1"/>
                  <a:t>by</a:t>
                </a:r>
                <a:r>
                  <a:rPr lang="nl-BE" dirty="0"/>
                  <a:t> </a:t>
                </a:r>
                <a:r>
                  <a:rPr lang="nl-BE" dirty="0" err="1"/>
                  <a:t>providing</a:t>
                </a:r>
                <a:r>
                  <a:rPr lang="nl-BE" dirty="0"/>
                  <a:t> </a:t>
                </a:r>
                <a:r>
                  <a:rPr lang="nl-BE" dirty="0" err="1"/>
                  <a:t>total-fluxes</a:t>
                </a:r>
                <a:r>
                  <a:rPr lang="nl-BE" dirty="0"/>
                  <a:t> </a:t>
                </a:r>
                <a:r>
                  <a:rPr lang="nl-BE" dirty="0">
                    <a:solidFill>
                      <a:srgbClr val="52BDEC"/>
                    </a:solidFill>
                  </a:rPr>
                  <a:t>[b]</a:t>
                </a:r>
                <a:r>
                  <a:rPr lang="nl-BE" dirty="0"/>
                  <a:t>:</a:t>
                </a:r>
              </a:p>
              <a:p>
                <a:pPr lvl="2"/>
                <a:r>
                  <a:rPr lang="nl-BE" dirty="0" err="1"/>
                  <a:t>Ansatz</a:t>
                </a:r>
                <a:r>
                  <a:rPr lang="nl-BE" dirty="0"/>
                  <a:t>: “The </a:t>
                </a:r>
                <a:r>
                  <a:rPr lang="nl-BE" dirty="0" err="1"/>
                  <a:t>mean</a:t>
                </a:r>
                <a:r>
                  <a:rPr lang="nl-BE" dirty="0"/>
                  <a:t>-field code wants </a:t>
                </a:r>
                <a:r>
                  <a:rPr lang="nl-BE" dirty="0" err="1"/>
                  <a:t>to</a:t>
                </a:r>
                <a:r>
                  <a:rPr lang="nl-BE" dirty="0"/>
                  <a:t> model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perpendicular</a:t>
                </a:r>
                <a:r>
                  <a:rPr lang="nl-BE" dirty="0"/>
                  <a:t> transport as </a:t>
                </a:r>
                <a:r>
                  <a:rPr lang="nl-BE" dirty="0" err="1"/>
                  <a:t>accurately</a:t>
                </a:r>
                <a:r>
                  <a:rPr lang="nl-BE" dirty="0"/>
                  <a:t> as </a:t>
                </a:r>
                <a:r>
                  <a:rPr lang="nl-BE" dirty="0" err="1"/>
                  <a:t>possible</a:t>
                </a:r>
                <a:r>
                  <a:rPr lang="nl-BE" dirty="0"/>
                  <a:t> (???)”</a:t>
                </a:r>
              </a:p>
              <a:p>
                <a:pPr lvl="2"/>
                <a:r>
                  <a:rPr lang="nl-BE" dirty="0" err="1"/>
                  <a:t>Hence</a:t>
                </a:r>
                <a:r>
                  <a:rPr lang="nl-BE" dirty="0"/>
                  <a:t>, D </a:t>
                </a:r>
                <a:r>
                  <a:rPr lang="nl-BE" dirty="0" err="1"/>
                  <a:t>becomes</a:t>
                </a:r>
                <a:r>
                  <a:rPr lang="nl-BE" dirty="0"/>
                  <a:t> </a:t>
                </a:r>
                <a:r>
                  <a:rPr lang="nl-BE" dirty="0" err="1"/>
                  <a:t>not</a:t>
                </a:r>
                <a:r>
                  <a:rPr lang="nl-BE" dirty="0"/>
                  <a:t> </a:t>
                </a:r>
                <a:r>
                  <a:rPr lang="nl-BE" dirty="0" err="1"/>
                  <a:t>only</a:t>
                </a:r>
                <a:r>
                  <a:rPr lang="nl-BE" dirty="0"/>
                  <a:t> a </a:t>
                </a:r>
                <a:r>
                  <a:rPr lang="nl-BE" dirty="0" err="1"/>
                  <a:t>function</a:t>
                </a:r>
                <a:r>
                  <a:rPr lang="nl-BE" dirty="0"/>
                  <a:t> of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assumptions</a:t>
                </a:r>
                <a:r>
                  <a:rPr lang="nl-BE" dirty="0"/>
                  <a:t> in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turbulence</a:t>
                </a:r>
                <a:r>
                  <a:rPr lang="nl-BE" dirty="0"/>
                  <a:t> model, but </a:t>
                </a:r>
                <a:r>
                  <a:rPr lang="nl-BE" dirty="0" err="1"/>
                  <a:t>also</a:t>
                </a:r>
                <a:r>
                  <a:rPr lang="nl-BE" dirty="0"/>
                  <a:t> of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one</a:t>
                </a:r>
                <a:r>
                  <a:rPr lang="nl-BE" dirty="0"/>
                  <a:t> in </a:t>
                </a:r>
                <a:r>
                  <a:rPr lang="nl-BE" dirty="0" err="1"/>
                  <a:t>the</a:t>
                </a:r>
                <a:r>
                  <a:rPr lang="nl-BE" dirty="0"/>
                  <a:t> MF </a:t>
                </a:r>
                <a:r>
                  <a:rPr lang="nl-BE" dirty="0" err="1"/>
                  <a:t>one</a:t>
                </a:r>
                <a:r>
                  <a:rPr lang="nl-BE" dirty="0"/>
                  <a:t>. (</a:t>
                </a:r>
                <a:r>
                  <a:rPr lang="nl-BE" dirty="0" err="1"/>
                  <a:t>drifts</a:t>
                </a:r>
                <a:r>
                  <a:rPr lang="nl-BE" dirty="0"/>
                  <a:t> / </a:t>
                </a:r>
                <a:r>
                  <a:rPr lang="nl-BE" dirty="0" err="1"/>
                  <a:t>fluids</a:t>
                </a:r>
                <a:r>
                  <a:rPr lang="nl-BE" dirty="0"/>
                  <a:t> </a:t>
                </a:r>
                <a:r>
                  <a:rPr lang="nl-BE" dirty="0" err="1"/>
                  <a:t>vs</a:t>
                </a:r>
                <a:r>
                  <a:rPr lang="nl-BE" dirty="0"/>
                  <a:t> </a:t>
                </a:r>
                <a:r>
                  <a:rPr lang="nl-BE" dirty="0" err="1"/>
                  <a:t>kinetic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nl-BE" dirty="0"/>
                  <a:t> / </a:t>
                </a:r>
                <a:r>
                  <a:rPr lang="nl-BE" dirty="0" err="1"/>
                  <a:t>fluxlimiters</a:t>
                </a:r>
                <a:r>
                  <a:rPr lang="nl-BE" dirty="0"/>
                  <a:t> / [</a:t>
                </a:r>
                <a:r>
                  <a:rPr lang="nl-BE" dirty="0" err="1"/>
                  <a:t>discretization</a:t>
                </a:r>
                <a:r>
                  <a:rPr lang="nl-BE" dirty="0"/>
                  <a:t> error ...] / </a:t>
                </a:r>
                <a:r>
                  <a:rPr lang="nl-BE" dirty="0" err="1"/>
                  <a:t>ignorance</a:t>
                </a:r>
                <a:r>
                  <a:rPr lang="nl-BE" dirty="0"/>
                  <a:t> of </a:t>
                </a:r>
                <a:r>
                  <a:rPr lang="nl-BE" dirty="0" err="1"/>
                  <a:t>all</a:t>
                </a:r>
                <a:r>
                  <a:rPr lang="nl-BE" dirty="0"/>
                  <a:t> </a:t>
                </a:r>
                <a:r>
                  <a:rPr lang="nl-BE" dirty="0" err="1"/>
                  <a:t>other</a:t>
                </a:r>
                <a:r>
                  <a:rPr lang="nl-BE" dirty="0"/>
                  <a:t> non-</a:t>
                </a:r>
                <a:r>
                  <a:rPr lang="nl-BE" dirty="0" err="1"/>
                  <a:t>linearities</a:t>
                </a:r>
                <a:r>
                  <a:rPr lang="nl-BE" dirty="0"/>
                  <a:t> / ... )</a:t>
                </a:r>
              </a:p>
              <a:p>
                <a:pPr lvl="2"/>
                <a:r>
                  <a:rPr lang="nl-BE" dirty="0"/>
                  <a:t>... </a:t>
                </a:r>
                <a:r>
                  <a:rPr lang="nl-BE" dirty="0" err="1"/>
                  <a:t>Note</a:t>
                </a:r>
                <a:r>
                  <a:rPr lang="nl-BE" dirty="0"/>
                  <a:t> </a:t>
                </a:r>
                <a:r>
                  <a:rPr lang="nl-BE" dirty="0" err="1"/>
                  <a:t>obtaining</a:t>
                </a:r>
                <a:r>
                  <a:rPr lang="nl-BE" dirty="0"/>
                  <a:t> </a:t>
                </a:r>
                <a:r>
                  <a:rPr lang="nl-BE" dirty="0" err="1"/>
                  <a:t>same</a:t>
                </a:r>
                <a:r>
                  <a:rPr lang="nl-BE" dirty="0"/>
                  <a:t> </a:t>
                </a:r>
                <a:r>
                  <a:rPr lang="nl-BE" dirty="0" err="1"/>
                  <a:t>perpendicular</a:t>
                </a:r>
                <a:r>
                  <a:rPr lang="nl-BE" dirty="0"/>
                  <a:t> transport does </a:t>
                </a:r>
                <a:r>
                  <a:rPr lang="nl-BE" dirty="0" err="1"/>
                  <a:t>not</a:t>
                </a:r>
                <a:r>
                  <a:rPr lang="nl-BE" dirty="0"/>
                  <a:t> </a:t>
                </a:r>
                <a:r>
                  <a:rPr lang="nl-BE" dirty="0" err="1"/>
                  <a:t>mean</a:t>
                </a:r>
                <a:r>
                  <a:rPr lang="nl-BE" dirty="0"/>
                  <a:t> </a:t>
                </a:r>
                <a:r>
                  <a:rPr lang="nl-BE" dirty="0" err="1"/>
                  <a:t>same</a:t>
                </a:r>
                <a:r>
                  <a:rPr lang="nl-BE" dirty="0"/>
                  <a:t> </a:t>
                </a:r>
                <a:r>
                  <a:rPr lang="nl-BE" dirty="0" err="1"/>
                  <a:t>loading</a:t>
                </a:r>
                <a:r>
                  <a:rPr lang="nl-BE" dirty="0"/>
                  <a:t> of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divertor</a:t>
                </a:r>
                <a:r>
                  <a:rPr lang="nl-BE" dirty="0"/>
                  <a:t> target (</a:t>
                </a:r>
                <a:r>
                  <a:rPr lang="nl-BE" dirty="0" err="1"/>
                  <a:t>which</a:t>
                </a:r>
                <a:r>
                  <a:rPr lang="nl-BE" dirty="0"/>
                  <a:t> is more of interest?)...</a:t>
                </a:r>
              </a:p>
              <a:p>
                <a:pPr lvl="2"/>
                <a:endParaRPr lang="nl-BE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2ADBC9-773D-4D57-10D3-42827C8398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1776" r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C260E-2418-4E47-3595-3F80192E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3923E-E860-395A-34C2-91E71A47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30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B4BA42-637E-48D8-5CCB-D281E748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Comment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earlier</a:t>
            </a:r>
            <a:r>
              <a:rPr lang="nl-BE" dirty="0"/>
              <a:t> ‘</a:t>
            </a:r>
            <a:r>
              <a:rPr lang="nl-BE" dirty="0" err="1"/>
              <a:t>discussion</a:t>
            </a:r>
            <a:r>
              <a:rPr lang="nl-BE" dirty="0"/>
              <a:t>’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530432-1FB6-3B8A-FC8C-BA2FE7038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057" y="95731"/>
            <a:ext cx="2910967" cy="10687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37877E-00D5-1A84-BC55-CD7E2BBDB9FD}"/>
              </a:ext>
            </a:extLst>
          </p:cNvPr>
          <p:cNvSpPr/>
          <p:nvPr/>
        </p:nvSpPr>
        <p:spPr>
          <a:xfrm>
            <a:off x="4463952" y="5123431"/>
            <a:ext cx="7674708" cy="163883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System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</a:t>
            </a:r>
            <a:r>
              <a:rPr lang="nl-BE" dirty="0" err="1"/>
              <a:t>then</a:t>
            </a:r>
            <a:r>
              <a:rPr lang="nl-BE" dirty="0"/>
              <a:t> </a:t>
            </a:r>
            <a:r>
              <a:rPr lang="nl-BE" dirty="0" err="1"/>
              <a:t>solves</a:t>
            </a:r>
            <a:r>
              <a:rPr lang="nl-BE" dirty="0"/>
              <a:t> </a:t>
            </a:r>
            <a:r>
              <a:rPr lang="nl-BE" dirty="0" err="1"/>
              <a:t>may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interpreted</a:t>
            </a:r>
            <a:r>
              <a:rPr lang="nl-BE" dirty="0"/>
              <a:t> as: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dirty="0" err="1"/>
              <a:t>Solving</a:t>
            </a:r>
            <a:r>
              <a:rPr lang="nl-BE" dirty="0"/>
              <a:t> system of fluxtubes (</a:t>
            </a:r>
            <a:r>
              <a:rPr lang="nl-BE" dirty="0" err="1"/>
              <a:t>radial</a:t>
            </a:r>
            <a:r>
              <a:rPr lang="nl-BE" dirty="0"/>
              <a:t> </a:t>
            </a:r>
            <a:r>
              <a:rPr lang="nl-BE" dirty="0" err="1"/>
              <a:t>fluxes</a:t>
            </a:r>
            <a:r>
              <a:rPr lang="nl-BE" dirty="0"/>
              <a:t> are </a:t>
            </a:r>
            <a:r>
              <a:rPr lang="nl-BE" dirty="0" err="1"/>
              <a:t>known</a:t>
            </a:r>
            <a:r>
              <a:rPr lang="nl-BE" dirty="0"/>
              <a:t>, </a:t>
            </a:r>
            <a:r>
              <a:rPr lang="nl-BE" dirty="0" err="1"/>
              <a:t>except</a:t>
            </a:r>
            <a:r>
              <a:rPr lang="nl-BE" dirty="0"/>
              <a:t> J),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dirty="0" err="1"/>
              <a:t>Coupled</a:t>
            </a:r>
            <a:r>
              <a:rPr lang="nl-BE" dirty="0"/>
              <a:t> </a:t>
            </a: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neutral</a:t>
            </a:r>
            <a:r>
              <a:rPr lang="nl-BE" dirty="0"/>
              <a:t> sources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potential</a:t>
            </a:r>
            <a:r>
              <a:rPr lang="nl-BE" dirty="0"/>
              <a:t> </a:t>
            </a:r>
            <a:r>
              <a:rPr lang="nl-BE" dirty="0" err="1"/>
              <a:t>equation</a:t>
            </a:r>
            <a:endParaRPr lang="nl-BE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then</a:t>
            </a:r>
            <a:r>
              <a:rPr lang="nl-BE" dirty="0"/>
              <a:t> </a:t>
            </a:r>
            <a:r>
              <a:rPr lang="nl-BE" dirty="0" err="1"/>
              <a:t>gives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plasma </a:t>
            </a:r>
            <a:r>
              <a:rPr lang="nl-BE" dirty="0" err="1"/>
              <a:t>quantities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in post-processing of </a:t>
            </a:r>
            <a:r>
              <a:rPr lang="nl-BE" dirty="0" err="1"/>
              <a:t>them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required</a:t>
            </a:r>
            <a:r>
              <a:rPr lang="nl-BE" dirty="0"/>
              <a:t> D </a:t>
            </a:r>
            <a:r>
              <a:rPr lang="nl-BE" dirty="0" err="1"/>
              <a:t>would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obtained</a:t>
            </a:r>
            <a:r>
              <a:rPr lang="nl-BE" dirty="0"/>
              <a:t> ...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590160-5BC6-B805-8E37-510554D4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5DD89-3E1B-F389-50D9-D2EBC377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528B6-9B56-42C7-C77C-57560B78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turbulence simulations without recycling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855AA-F249-CFFD-8477-6BC6E8A94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0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590160-5BC6-B805-8E37-510554D4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E5DD89-3E1B-F389-50D9-D2EBC377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5</a:t>
            </a:fld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528B6-9B56-42C7-C77C-57560B78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turbulence simulations without recycling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855AA-F249-CFFD-8477-6BC6E8A94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Comparing mean-field balances between Arakawa and WENO simulations</a:t>
            </a:r>
          </a:p>
        </p:txBody>
      </p:sp>
    </p:spTree>
    <p:extLst>
      <p:ext uri="{BB962C8B-B14F-4D97-AF65-F5344CB8AC3E}">
        <p14:creationId xmlns:p14="http://schemas.microsoft.com/office/powerpoint/2010/main" val="9681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701BAB-B4EC-33EE-0F9A-A1692D203D63}"/>
              </a:ext>
            </a:extLst>
          </p:cNvPr>
          <p:cNvSpPr txBox="1"/>
          <p:nvPr/>
        </p:nvSpPr>
        <p:spPr>
          <a:xfrm>
            <a:off x="1278414" y="2793796"/>
            <a:ext cx="3298049" cy="369332"/>
          </a:xfrm>
          <a:prstGeom prst="rect">
            <a:avLst/>
          </a:prstGeom>
          <a:noFill/>
          <a:ln>
            <a:solidFill>
              <a:srgbClr val="2F4D5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WENO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62757-29A5-F190-21DE-21B42A6E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0" y="3341627"/>
            <a:ext cx="4591281" cy="2378615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817D62-15CE-1ABD-8E27-6A80F97713F5}"/>
              </a:ext>
            </a:extLst>
          </p:cNvPr>
          <p:cNvSpPr txBox="1"/>
          <p:nvPr/>
        </p:nvSpPr>
        <p:spPr>
          <a:xfrm>
            <a:off x="1278414" y="2797106"/>
            <a:ext cx="3298050" cy="369332"/>
          </a:xfrm>
          <a:prstGeom prst="rect">
            <a:avLst/>
          </a:prstGeom>
          <a:solidFill>
            <a:schemeClr val="bg1"/>
          </a:solidFill>
          <a:ln>
            <a:solidFill>
              <a:srgbClr val="2F4D5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Arakawa (W-</a:t>
            </a:r>
            <a:r>
              <a:rPr lang="nl-BE" dirty="0" err="1"/>
              <a:t>only</a:t>
            </a:r>
            <a:r>
              <a:rPr lang="nl-BE" dirty="0"/>
              <a:t>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68990-35EF-29D7-336B-798FE070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98" y="3360580"/>
            <a:ext cx="4477283" cy="2340708"/>
          </a:xfrm>
          <a:prstGeom prst="rect">
            <a:avLst/>
          </a:prstGeom>
          <a:ln>
            <a:noFill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5ED19F-6A56-2B8F-0404-A4EF0570A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Arakawa </a:t>
            </a:r>
            <a:r>
              <a:rPr lang="nl-BE" dirty="0" err="1"/>
              <a:t>scheme</a:t>
            </a:r>
            <a:r>
              <a:rPr lang="nl-BE" dirty="0"/>
              <a:t> was </a:t>
            </a:r>
            <a:r>
              <a:rPr lang="nl-BE" dirty="0" err="1"/>
              <a:t>implemented</a:t>
            </a:r>
            <a:r>
              <a:rPr lang="nl-BE" dirty="0"/>
              <a:t> in TOKAM2D</a:t>
            </a:r>
          </a:p>
          <a:p>
            <a:pPr lvl="1"/>
            <a:r>
              <a:rPr lang="nl-BE" dirty="0" err="1"/>
              <a:t>Premise</a:t>
            </a:r>
            <a:r>
              <a:rPr lang="nl-BE" dirty="0"/>
              <a:t>: </a:t>
            </a:r>
            <a:r>
              <a:rPr lang="nl-BE" dirty="0" err="1"/>
              <a:t>reduce</a:t>
            </a:r>
            <a:r>
              <a:rPr lang="nl-BE" dirty="0"/>
              <a:t> effect of </a:t>
            </a:r>
            <a:r>
              <a:rPr lang="nl-BE" dirty="0" err="1"/>
              <a:t>implicit</a:t>
            </a:r>
            <a:r>
              <a:rPr lang="nl-BE" dirty="0"/>
              <a:t> </a:t>
            </a:r>
            <a:r>
              <a:rPr lang="nl-BE" dirty="0" err="1"/>
              <a:t>dissipation</a:t>
            </a:r>
            <a:r>
              <a:rPr lang="nl-BE" dirty="0"/>
              <a:t> in </a:t>
            </a:r>
            <a:r>
              <a:rPr lang="nl-BE" dirty="0" err="1"/>
              <a:t>advection</a:t>
            </a:r>
            <a:r>
              <a:rPr lang="nl-BE" dirty="0"/>
              <a:t> term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0CD4B-F393-8E9F-0EE1-B9D3481F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09959-7700-AE4B-1743-1256E2C5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513685-5A36-9305-1C3D-61BCE42A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mean-field balances between Arakawa and WENO simulations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A877AE-777E-F63A-8F7B-FECEC7833E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4541" y="3291709"/>
            <a:ext cx="2876356" cy="2409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79E32B-C882-B727-8422-C5B49DD235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6409" y="3381624"/>
            <a:ext cx="2858690" cy="229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2A7A1B-53BD-2485-68B7-D0E22B073E95}"/>
                  </a:ext>
                </a:extLst>
              </p:cNvPr>
              <p:cNvSpPr txBox="1"/>
              <p:nvPr/>
            </p:nvSpPr>
            <p:spPr>
              <a:xfrm>
                <a:off x="9452109" y="2696723"/>
                <a:ext cx="1461477" cy="630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nl-BE" sz="2000" dirty="0"/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≜</m:t>
                    </m:r>
                    <m:f>
                      <m:f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"2</m:t>
                                </m:r>
                              </m:sup>
                            </m:sSup>
                          </m:e>
                        </m:bar>
                      </m:num>
                      <m:den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2</m:t>
                        </m:r>
                        <m:bar>
                          <m:barPr>
                            <m:pos m:val="top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ba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2A7A1B-53BD-2485-68B7-D0E22B073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109" y="2696723"/>
                <a:ext cx="1461477" cy="6304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907974-8DB5-CF79-9866-4C9C2E73D8E5}"/>
                  </a:ext>
                </a:extLst>
              </p:cNvPr>
              <p:cNvSpPr txBox="1"/>
              <p:nvPr/>
            </p:nvSpPr>
            <p:spPr>
              <a:xfrm>
                <a:off x="6059400" y="2699120"/>
                <a:ext cx="1838791" cy="729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Sup>
                                <m:sSub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"2</m:t>
                                  </m:r>
                                </m:sup>
                              </m:sSubSup>
                            </m:e>
                          </m:bar>
                        </m:num>
                        <m:den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2</m:t>
                          </m:r>
                          <m:bar>
                            <m:barPr>
                              <m:pos m:val="top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ba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B907974-8DB5-CF79-9866-4C9C2E73D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400" y="2699120"/>
                <a:ext cx="1838791" cy="7298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0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9B49F-4737-A6CB-5B1D-DFA6536C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Steeper</a:t>
            </a:r>
            <a:r>
              <a:rPr lang="nl-BE" dirty="0"/>
              <a:t> </a:t>
            </a:r>
            <a:r>
              <a:rPr lang="nl-BE" dirty="0" err="1"/>
              <a:t>profiles</a:t>
            </a:r>
            <a:r>
              <a:rPr lang="nl-BE" dirty="0"/>
              <a:t> in Arakawa </a:t>
            </a:r>
            <a:r>
              <a:rPr lang="nl-BE" dirty="0" err="1"/>
              <a:t>simulations</a:t>
            </a:r>
            <a:endParaRPr lang="nl-BE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1C895-5CB1-C25B-2206-9259A9EF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913D2-386D-8E06-8547-9356E352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D0A78A-F6E4-F847-FA37-BF10C0A7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mean-field balances between Arakawa and WENO simulations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F478A9-7B15-3DA7-B7A1-48A0CC19E1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481"/>
          <a:stretch/>
        </p:blipFill>
        <p:spPr>
          <a:xfrm>
            <a:off x="9941169" y="2985476"/>
            <a:ext cx="2250830" cy="3718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37AD76-B618-F58E-4EE9-BCD697C0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1" r="69487"/>
          <a:stretch/>
        </p:blipFill>
        <p:spPr>
          <a:xfrm>
            <a:off x="7826338" y="2985476"/>
            <a:ext cx="2114831" cy="3718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0A25F-E5E4-2A41-FBF5-522AAAF46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88" y="2295311"/>
            <a:ext cx="3489961" cy="190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891E3A-D09C-F439-E0CA-6D11601F7301}"/>
                  </a:ext>
                </a:extLst>
              </p:cNvPr>
              <p:cNvSpPr txBox="1"/>
              <p:nvPr/>
            </p:nvSpPr>
            <p:spPr>
              <a:xfrm>
                <a:off x="8126693" y="1695147"/>
                <a:ext cx="39357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/>
                  <a:t>Balances of state variables (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l-BE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 err="1"/>
                  <a:t>Very</a:t>
                </a:r>
                <a:r>
                  <a:rPr lang="nl-BE" dirty="0"/>
                  <a:t> </a:t>
                </a:r>
                <a:r>
                  <a:rPr lang="nl-BE" dirty="0" err="1"/>
                  <a:t>similar</a:t>
                </a:r>
                <a:endParaRPr lang="nl-B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BE" dirty="0"/>
                  <a:t>More </a:t>
                </a:r>
                <a:r>
                  <a:rPr lang="nl-BE" dirty="0" err="1"/>
                  <a:t>pronounced</a:t>
                </a:r>
                <a:r>
                  <a:rPr lang="nl-BE" dirty="0"/>
                  <a:t> </a:t>
                </a:r>
                <a:r>
                  <a:rPr lang="nl-BE" dirty="0" err="1"/>
                  <a:t>noise</a:t>
                </a:r>
                <a:r>
                  <a:rPr lang="nl-BE" dirty="0"/>
                  <a:t> level </a:t>
                </a:r>
              </a:p>
              <a:p>
                <a:r>
                  <a:rPr lang="nl-BE" dirty="0"/>
                  <a:t>     </a:t>
                </a:r>
                <a:r>
                  <a:rPr lang="nl-BE" dirty="0" err="1"/>
                  <a:t>with</a:t>
                </a:r>
                <a:r>
                  <a:rPr lang="nl-BE" dirty="0"/>
                  <a:t> Arakawa (</a:t>
                </a:r>
                <a:r>
                  <a:rPr lang="nl-BE" dirty="0" err="1"/>
                  <a:t>likely</a:t>
                </a:r>
                <a:r>
                  <a:rPr lang="nl-BE" dirty="0"/>
                  <a:t> large </a:t>
                </a:r>
                <a:r>
                  <a:rPr lang="nl-BE" dirty="0" err="1"/>
                  <a:t>dt</a:t>
                </a:r>
                <a:r>
                  <a:rPr lang="nl-BE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891E3A-D09C-F439-E0CA-6D11601F7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693" y="1695147"/>
                <a:ext cx="3935767" cy="1200329"/>
              </a:xfrm>
              <a:prstGeom prst="rect">
                <a:avLst/>
              </a:prstGeom>
              <a:blipFill>
                <a:blip r:embed="rId5"/>
                <a:stretch>
                  <a:fillRect l="-1238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B42CBE0-CE6B-B881-E6F5-9CA3DBF5D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588" y="4200063"/>
            <a:ext cx="3489960" cy="2002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C3D927-82D6-B2DC-D8CB-700633605149}"/>
              </a:ext>
            </a:extLst>
          </p:cNvPr>
          <p:cNvSpPr txBox="1"/>
          <p:nvPr/>
        </p:nvSpPr>
        <p:spPr>
          <a:xfrm>
            <a:off x="-44443" y="4028701"/>
            <a:ext cx="192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(</a:t>
            </a:r>
            <a:r>
              <a:rPr lang="nl-BE" sz="1400" dirty="0" err="1"/>
              <a:t>Note</a:t>
            </a:r>
            <a:r>
              <a:rPr lang="nl-BE" sz="1400" dirty="0"/>
              <a:t>: D = 0 </a:t>
            </a:r>
            <a:r>
              <a:rPr lang="nl-BE" sz="1400" dirty="0" err="1"/>
              <a:t>for</a:t>
            </a:r>
            <a:r>
              <a:rPr lang="nl-BE" sz="1400" dirty="0"/>
              <a:t> more fair comparison?)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29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005CA6-0BEA-1E07-2E72-FEEC7F3C7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Most prominent </a:t>
                </a:r>
                <a:r>
                  <a:rPr lang="nl-BE" dirty="0" err="1"/>
                  <a:t>difference</a:t>
                </a:r>
                <a:r>
                  <a:rPr lang="nl-BE" dirty="0"/>
                  <a:t>: </a:t>
                </a:r>
                <a:r>
                  <a:rPr lang="nl-BE" dirty="0" err="1"/>
                  <a:t>reduced</a:t>
                </a:r>
                <a:r>
                  <a:rPr lang="nl-BE" dirty="0"/>
                  <a:t> </a:t>
                </a:r>
                <a:r>
                  <a:rPr lang="nl-BE" dirty="0" err="1"/>
                  <a:t>imbalance</a:t>
                </a:r>
                <a:r>
                  <a:rPr lang="nl-BE" dirty="0"/>
                  <a:t> in </a:t>
                </a:r>
                <a:r>
                  <a:rPr lang="nl-BE" dirty="0" err="1"/>
                  <a:t>balances</a:t>
                </a:r>
                <a:r>
                  <a:rPr lang="nl-BE" dirty="0"/>
                  <a:t> of turbulent </a:t>
                </a:r>
                <a:r>
                  <a:rPr lang="nl-BE" dirty="0" err="1"/>
                  <a:t>characteristics</a:t>
                </a:r>
                <a:r>
                  <a:rPr lang="nl-BE" dirty="0"/>
                  <a:t> (&amp; </a:t>
                </a:r>
                <a:r>
                  <a:rPr lang="nl-BE" dirty="0" err="1"/>
                  <a:t>much</a:t>
                </a:r>
                <a:r>
                  <a:rPr lang="nl-BE" dirty="0"/>
                  <a:t> </a:t>
                </a:r>
                <a:r>
                  <a:rPr lang="nl-BE" dirty="0" err="1"/>
                  <a:t>larger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/>
                  <a:t>[x2,4], </a:t>
                </a:r>
                <a:r>
                  <a:rPr lang="nl-BE" dirty="0" err="1"/>
                  <a:t>while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/>
                  <a:t>[x1,3])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005CA6-0BEA-1E07-2E72-FEEC7F3C7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4E2F0-FD3B-5B1E-4A78-124AD5BD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55A95-1314-3F31-E9AA-96798C42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ECAD9B-16C9-09A5-7F9C-6EFB6DD0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mean-field balances between Arakawa and WENO simulations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B750E-1948-71C0-BB52-609E622067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718"/>
          <a:stretch/>
        </p:blipFill>
        <p:spPr>
          <a:xfrm>
            <a:off x="3409225" y="2826589"/>
            <a:ext cx="2026920" cy="3206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3B9C10-219C-9BB1-51A5-3AF95D0C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6" r="72453"/>
          <a:stretch/>
        </p:blipFill>
        <p:spPr>
          <a:xfrm>
            <a:off x="1447421" y="2826588"/>
            <a:ext cx="1684020" cy="32064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2DD6DC-1152-554A-7D5B-41F9D9787B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8906"/>
          <a:stretch/>
        </p:blipFill>
        <p:spPr>
          <a:xfrm>
            <a:off x="7265672" y="2860597"/>
            <a:ext cx="1879790" cy="3206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55FD7-60D8-24C7-8211-D12F9E5D63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906"/>
          <a:stretch/>
        </p:blipFill>
        <p:spPr>
          <a:xfrm>
            <a:off x="9291790" y="2860596"/>
            <a:ext cx="1879790" cy="3206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4B2B34-6446-5A4C-F644-BE9AE5C7A201}"/>
                  </a:ext>
                </a:extLst>
              </p:cNvPr>
              <p:cNvSpPr txBox="1"/>
              <p:nvPr/>
            </p:nvSpPr>
            <p:spPr>
              <a:xfrm>
                <a:off x="2661450" y="2455517"/>
                <a:ext cx="1202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-balance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4B2B34-6446-5A4C-F644-BE9AE5C7A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450" y="2455517"/>
                <a:ext cx="1202893" cy="369332"/>
              </a:xfrm>
              <a:prstGeom prst="rect">
                <a:avLst/>
              </a:prstGeom>
              <a:blipFill>
                <a:blip r:embed="rId5"/>
                <a:stretch>
                  <a:fillRect t="-10000" r="-406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259E1A-4BDB-BF37-C151-49974148921E}"/>
                  </a:ext>
                </a:extLst>
              </p:cNvPr>
              <p:cNvSpPr txBox="1"/>
              <p:nvPr/>
            </p:nvSpPr>
            <p:spPr>
              <a:xfrm>
                <a:off x="8697204" y="2563632"/>
                <a:ext cx="11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-balance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259E1A-4BDB-BF37-C151-499741489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204" y="2563632"/>
                <a:ext cx="1189172" cy="369332"/>
              </a:xfrm>
              <a:prstGeom prst="rect">
                <a:avLst/>
              </a:prstGeom>
              <a:blipFill>
                <a:blip r:embed="rId6"/>
                <a:stretch>
                  <a:fillRect l="-1538" t="-10000" r="-359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6587E5-5F50-3074-E28B-DED1C46D3F94}"/>
              </a:ext>
            </a:extLst>
          </p:cNvPr>
          <p:cNvCxnSpPr/>
          <p:nvPr/>
        </p:nvCxnSpPr>
        <p:spPr>
          <a:xfrm>
            <a:off x="1280985" y="4487163"/>
            <a:ext cx="374040" cy="254000"/>
          </a:xfrm>
          <a:prstGeom prst="straightConnector1">
            <a:avLst/>
          </a:prstGeom>
          <a:ln>
            <a:solidFill>
              <a:srgbClr val="9351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86CBB1-9A13-52B0-0A0C-35055D3A2A10}"/>
              </a:ext>
            </a:extLst>
          </p:cNvPr>
          <p:cNvCxnSpPr>
            <a:cxnSpLocks/>
          </p:cNvCxnSpPr>
          <p:nvPr/>
        </p:nvCxnSpPr>
        <p:spPr>
          <a:xfrm>
            <a:off x="7032022" y="5219749"/>
            <a:ext cx="339353" cy="0"/>
          </a:xfrm>
          <a:prstGeom prst="straightConnector1">
            <a:avLst/>
          </a:prstGeom>
          <a:ln>
            <a:solidFill>
              <a:srgbClr val="9351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442FBEB-3504-2DC3-8608-D03CD70BD089}"/>
              </a:ext>
            </a:extLst>
          </p:cNvPr>
          <p:cNvSpPr txBox="1"/>
          <p:nvPr/>
        </p:nvSpPr>
        <p:spPr>
          <a:xfrm>
            <a:off x="39663" y="4117831"/>
            <a:ext cx="14029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9351A0"/>
                </a:solidFill>
              </a:rPr>
              <a:t>“</a:t>
            </a:r>
            <a:r>
              <a:rPr lang="nl-BE" dirty="0" err="1">
                <a:solidFill>
                  <a:srgbClr val="9351A0"/>
                </a:solidFill>
              </a:rPr>
              <a:t>Imbalance</a:t>
            </a:r>
            <a:r>
              <a:rPr lang="nl-BE" dirty="0">
                <a:solidFill>
                  <a:srgbClr val="9351A0"/>
                </a:solidFill>
              </a:rPr>
              <a:t>”</a:t>
            </a:r>
          </a:p>
          <a:p>
            <a:r>
              <a:rPr lang="nl-BE" sz="1200" dirty="0">
                <a:solidFill>
                  <a:srgbClr val="9351A0"/>
                </a:solidFill>
              </a:rPr>
              <a:t>(in </a:t>
            </a:r>
            <a:r>
              <a:rPr lang="nl-BE" sz="1200" dirty="0" err="1">
                <a:solidFill>
                  <a:srgbClr val="9351A0"/>
                </a:solidFill>
              </a:rPr>
              <a:t>original</a:t>
            </a:r>
            <a:r>
              <a:rPr lang="nl-BE" sz="1200" dirty="0">
                <a:solidFill>
                  <a:srgbClr val="9351A0"/>
                </a:solidFill>
              </a:rPr>
              <a:t> form.</a:t>
            </a:r>
          </a:p>
          <a:p>
            <a:r>
              <a:rPr lang="nl-BE" sz="1200" dirty="0">
                <a:solidFill>
                  <a:srgbClr val="9351A0"/>
                </a:solidFill>
              </a:rPr>
              <a:t>next slide)</a:t>
            </a:r>
            <a:endParaRPr lang="en-US" sz="1200" dirty="0">
              <a:solidFill>
                <a:srgbClr val="9351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5BCCEA-117D-A5FD-28BB-4D2FCEE81786}"/>
              </a:ext>
            </a:extLst>
          </p:cNvPr>
          <p:cNvSpPr txBox="1"/>
          <p:nvPr/>
        </p:nvSpPr>
        <p:spPr>
          <a:xfrm>
            <a:off x="5713929" y="5017334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9351A0"/>
                </a:solidFill>
              </a:rPr>
              <a:t>“</a:t>
            </a:r>
            <a:r>
              <a:rPr lang="nl-BE" dirty="0" err="1">
                <a:solidFill>
                  <a:srgbClr val="9351A0"/>
                </a:solidFill>
              </a:rPr>
              <a:t>Imbalance</a:t>
            </a:r>
            <a:r>
              <a:rPr lang="nl-BE" dirty="0">
                <a:solidFill>
                  <a:srgbClr val="9351A0"/>
                </a:solidFill>
              </a:rPr>
              <a:t>”</a:t>
            </a:r>
            <a:endParaRPr lang="en-US" dirty="0">
              <a:solidFill>
                <a:srgbClr val="9351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5EE596-F055-332B-8C47-1EF99CA5A6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/>
                  <a:t>Interestingly, </a:t>
                </a:r>
                <a:r>
                  <a:rPr lang="nl-BE" dirty="0" err="1"/>
                  <a:t>difference</a:t>
                </a:r>
                <a:r>
                  <a:rPr lang="nl-BE" dirty="0"/>
                  <a:t> in (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nl-BE" dirty="0"/>
                  <a:t>-)error </a:t>
                </a:r>
                <a:r>
                  <a:rPr lang="nl-BE" dirty="0" err="1"/>
                  <a:t>behavior</a:t>
                </a:r>
                <a:r>
                  <a:rPr lang="nl-BE" dirty="0"/>
                  <a:t> </a:t>
                </a:r>
                <a:r>
                  <a:rPr lang="nl-BE" dirty="0" err="1"/>
                  <a:t>between</a:t>
                </a:r>
                <a:r>
                  <a:rPr lang="nl-BE" dirty="0"/>
                  <a:t> Arakawa </a:t>
                </a:r>
                <a:r>
                  <a:rPr lang="nl-BE" dirty="0" err="1"/>
                  <a:t>and</a:t>
                </a:r>
                <a:r>
                  <a:rPr lang="nl-BE" dirty="0"/>
                  <a:t> WENO?</a:t>
                </a:r>
              </a:p>
              <a:p>
                <a:pPr lvl="1"/>
                <a:r>
                  <a:rPr lang="nl-BE" dirty="0">
                    <a:solidFill>
                      <a:srgbClr val="00B050"/>
                    </a:solidFill>
                  </a:rPr>
                  <a:t>Arakawa: </a:t>
                </a:r>
                <a:r>
                  <a:rPr lang="nl-BE" dirty="0" err="1">
                    <a:solidFill>
                      <a:srgbClr val="00B050"/>
                    </a:solidFill>
                  </a:rPr>
                  <a:t>centered</a:t>
                </a:r>
                <a:r>
                  <a:rPr lang="nl-BE" dirty="0">
                    <a:solidFill>
                      <a:srgbClr val="00B050"/>
                    </a:solidFill>
                  </a:rPr>
                  <a:t> </a:t>
                </a:r>
                <a:r>
                  <a:rPr lang="nl-BE" dirty="0" err="1">
                    <a:solidFill>
                      <a:srgbClr val="00B050"/>
                    </a:solidFill>
                  </a:rPr>
                  <a:t>around</a:t>
                </a:r>
                <a:r>
                  <a:rPr lang="nl-BE" dirty="0">
                    <a:solidFill>
                      <a:srgbClr val="00B050"/>
                    </a:solidFill>
                  </a:rPr>
                  <a:t> zero</a:t>
                </a:r>
                <a:r>
                  <a:rPr lang="nl-BE" dirty="0"/>
                  <a:t>  / </a:t>
                </a:r>
                <a:r>
                  <a:rPr lang="nl-BE" dirty="0">
                    <a:solidFill>
                      <a:srgbClr val="FFC000"/>
                    </a:solidFill>
                  </a:rPr>
                  <a:t>WENO: </a:t>
                </a:r>
                <a:r>
                  <a:rPr lang="nl-BE" dirty="0" err="1">
                    <a:solidFill>
                      <a:srgbClr val="FFC000"/>
                    </a:solidFill>
                  </a:rPr>
                  <a:t>similar</a:t>
                </a:r>
                <a:r>
                  <a:rPr lang="nl-BE" dirty="0">
                    <a:solidFill>
                      <a:srgbClr val="FFC000"/>
                    </a:solidFill>
                  </a:rPr>
                  <a:t> </a:t>
                </a:r>
                <a:r>
                  <a:rPr lang="nl-BE" dirty="0" err="1">
                    <a:solidFill>
                      <a:srgbClr val="FFC000"/>
                    </a:solidFill>
                  </a:rPr>
                  <a:t>to</a:t>
                </a:r>
                <a:r>
                  <a:rPr lang="nl-BE" dirty="0">
                    <a:solidFill>
                      <a:srgbClr val="FFC000"/>
                    </a:solidFill>
                  </a:rPr>
                  <a:t> </a:t>
                </a:r>
                <a:r>
                  <a:rPr lang="nl-BE" dirty="0" err="1">
                    <a:solidFill>
                      <a:srgbClr val="FFC000"/>
                    </a:solidFill>
                  </a:rPr>
                  <a:t>dissipation</a:t>
                </a:r>
                <a:r>
                  <a:rPr lang="nl-BE" dirty="0">
                    <a:solidFill>
                      <a:srgbClr val="FFC000"/>
                    </a:solidFill>
                  </a:rPr>
                  <a:t> </a:t>
                </a:r>
                <a:r>
                  <a:rPr lang="nl-BE" dirty="0" err="1">
                    <a:solidFill>
                      <a:srgbClr val="FFC000"/>
                    </a:solidFill>
                  </a:rPr>
                  <a:t>by</a:t>
                </a:r>
                <a:r>
                  <a:rPr lang="nl-BE" dirty="0">
                    <a:solidFill>
                      <a:srgbClr val="FFC000"/>
                    </a:solidFill>
                  </a:rPr>
                  <a:t> </a:t>
                </a:r>
                <a:r>
                  <a:rPr lang="nl-BE" dirty="0" err="1">
                    <a:solidFill>
                      <a:srgbClr val="FFC000"/>
                    </a:solidFill>
                  </a:rPr>
                  <a:t>diffusion</a:t>
                </a:r>
                <a:r>
                  <a:rPr lang="nl-BE" dirty="0">
                    <a:solidFill>
                      <a:srgbClr val="FFC000"/>
                    </a:solidFill>
                  </a:rPr>
                  <a:t> </a:t>
                </a:r>
              </a:p>
              <a:p>
                <a:pPr lvl="1"/>
                <a:r>
                  <a:rPr lang="nl-BE" dirty="0" err="1"/>
                  <a:t>Given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implicit</a:t>
                </a:r>
                <a:r>
                  <a:rPr lang="nl-BE" dirty="0"/>
                  <a:t> </a:t>
                </a:r>
                <a:r>
                  <a:rPr lang="nl-BE" dirty="0" err="1"/>
                  <a:t>diffusion</a:t>
                </a:r>
                <a:r>
                  <a:rPr lang="nl-BE" dirty="0"/>
                  <a:t> present in WENO-</a:t>
                </a:r>
                <a:r>
                  <a:rPr lang="nl-BE" dirty="0" err="1"/>
                  <a:t>ExB</a:t>
                </a:r>
                <a:r>
                  <a:rPr lang="nl-BE" dirty="0"/>
                  <a:t> </a:t>
                </a:r>
                <a:r>
                  <a:rPr lang="nl-BE" dirty="0" err="1"/>
                  <a:t>advection</a:t>
                </a:r>
                <a:r>
                  <a:rPr lang="nl-BE" dirty="0"/>
                  <a:t> term, </a:t>
                </a:r>
                <a:r>
                  <a:rPr lang="nl-BE" dirty="0" err="1"/>
                  <a:t>one</a:t>
                </a:r>
                <a:r>
                  <a:rPr lang="nl-BE" dirty="0"/>
                  <a:t> </a:t>
                </a:r>
                <a:r>
                  <a:rPr lang="nl-BE" dirty="0" err="1"/>
                  <a:t>may</a:t>
                </a:r>
                <a:r>
                  <a:rPr lang="nl-BE" dirty="0"/>
                  <a:t> re-</a:t>
                </a:r>
                <a:r>
                  <a:rPr lang="nl-BE" dirty="0" err="1"/>
                  <a:t>interprete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equation</a:t>
                </a:r>
                <a:r>
                  <a:rPr lang="nl-BE" dirty="0"/>
                  <a:t> </a:t>
                </a:r>
                <a:r>
                  <a:rPr lang="nl-BE" dirty="0" err="1"/>
                  <a:t>solved</a:t>
                </a:r>
                <a:r>
                  <a:rPr lang="nl-BE" dirty="0"/>
                  <a:t> </a:t>
                </a:r>
                <a:r>
                  <a:rPr lang="nl-BE" dirty="0" err="1"/>
                  <a:t>by</a:t>
                </a:r>
                <a:r>
                  <a:rPr lang="nl-BE" dirty="0"/>
                  <a:t> TOKAM2D as</a:t>
                </a:r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endParaRPr lang="nl-BE" dirty="0"/>
              </a:p>
              <a:p>
                <a:pPr lvl="1"/>
                <a:r>
                  <a:rPr lang="nl-BE" dirty="0" err="1"/>
                  <a:t>Such</a:t>
                </a:r>
                <a:r>
                  <a:rPr lang="nl-BE" dirty="0"/>
                  <a:t> </a:t>
                </a:r>
                <a:r>
                  <a:rPr lang="nl-BE" dirty="0" err="1"/>
                  <a:t>that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</a:t>
                </a:r>
                <a:r>
                  <a:rPr lang="nl-BE" dirty="0" err="1"/>
                  <a:t>governing</a:t>
                </a:r>
                <a:r>
                  <a:rPr lang="nl-BE" dirty="0"/>
                  <a:t> </a:t>
                </a:r>
                <a:r>
                  <a:rPr lang="nl-BE" dirty="0" err="1"/>
                  <a:t>eq</a:t>
                </a:r>
                <a:r>
                  <a:rPr lang="nl-BE" dirty="0"/>
                  <a:t> </a:t>
                </a:r>
                <a:r>
                  <a:rPr lang="nl-BE" dirty="0" err="1"/>
                  <a:t>for</a:t>
                </a:r>
                <a:r>
                  <a:rPr lang="nl-BE" dirty="0"/>
                  <a:t> </a:t>
                </a:r>
                <a:r>
                  <a:rPr lang="nl-BE" dirty="0" err="1"/>
                  <a:t>the</a:t>
                </a:r>
                <a:r>
                  <a:rPr lang="nl-BE" dirty="0"/>
                  <a:t> k-</a:t>
                </a:r>
                <a:r>
                  <a:rPr lang="nl-BE" dirty="0" err="1"/>
                  <a:t>balance</a:t>
                </a:r>
                <a:r>
                  <a:rPr lang="nl-BE" dirty="0"/>
                  <a:t> </a:t>
                </a:r>
                <a:r>
                  <a:rPr lang="nl-BE" dirty="0" err="1"/>
                  <a:t>becomes</a:t>
                </a:r>
                <a:r>
                  <a:rPr lang="nl-BE" dirty="0"/>
                  <a:t>:</a:t>
                </a:r>
              </a:p>
              <a:p>
                <a:pPr lvl="1"/>
                <a:endParaRPr lang="nl-BE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5EE596-F055-332B-8C47-1EF99CA5A6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17" t="-956" r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B07B0-7394-D022-7075-01863EAA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TME - TFE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0A602-FB39-FE52-7AD6-2A2654E1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75A5D1-72C3-4E46-6355-2409D3CF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Comparing mean-field balances between Arakawa and WENO simulations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751648-7CE6-5376-79B4-A248D0F27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737" y="3519000"/>
            <a:ext cx="9229725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B1FAD7-2A2D-C09D-87E7-0FE5BF18D6F2}"/>
              </a:ext>
            </a:extLst>
          </p:cNvPr>
          <p:cNvSpPr/>
          <p:nvPr/>
        </p:nvSpPr>
        <p:spPr>
          <a:xfrm>
            <a:off x="7732770" y="3888000"/>
            <a:ext cx="2912533" cy="451555"/>
          </a:xfrm>
          <a:prstGeom prst="rect">
            <a:avLst/>
          </a:prstGeom>
          <a:solidFill>
            <a:srgbClr val="FFCC9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0BB2CD-1C39-04C6-1733-B14523626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880" y="5202000"/>
            <a:ext cx="9124950" cy="1104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A7CA27-1538-F47B-C54E-A62857FA8D48}"/>
              </a:ext>
            </a:extLst>
          </p:cNvPr>
          <p:cNvSpPr/>
          <p:nvPr/>
        </p:nvSpPr>
        <p:spPr>
          <a:xfrm>
            <a:off x="8857482" y="5646588"/>
            <a:ext cx="1923407" cy="451555"/>
          </a:xfrm>
          <a:prstGeom prst="rect">
            <a:avLst/>
          </a:prstGeom>
          <a:solidFill>
            <a:srgbClr val="FFCC9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1935</Words>
  <Application>Microsoft Office PowerPoint</Application>
  <PresentationFormat>Widescreen</PresentationFormat>
  <Paragraphs>300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Roboto</vt:lpstr>
      <vt:lpstr>Wingdings</vt:lpstr>
      <vt:lpstr>KU Leuven</vt:lpstr>
      <vt:lpstr>KU Leuven Sedes</vt:lpstr>
      <vt:lpstr>2D turbulence simulations involving the new parallel model</vt:lpstr>
      <vt:lpstr>Content</vt:lpstr>
      <vt:lpstr>Reminder: goal of task 3</vt:lpstr>
      <vt:lpstr>2D turbulence simulations without recycling</vt:lpstr>
      <vt:lpstr>2D turbulence simulations without recycling</vt:lpstr>
      <vt:lpstr>Comparing mean-field balances between Arakawa and WENO simulations</vt:lpstr>
      <vt:lpstr>Comparing mean-field balances between Arakawa and WENO simulations</vt:lpstr>
      <vt:lpstr>Comparing mean-field balances between Arakawa and WENO simulations</vt:lpstr>
      <vt:lpstr>Comparing mean-field balances between Arakawa and WENO simulations</vt:lpstr>
      <vt:lpstr>Comparing mean-field balances between Arakawa and WENO simulations</vt:lpstr>
      <vt:lpstr>Comparing mean-field balances between Arakawa and WENO simulations</vt:lpstr>
      <vt:lpstr>2D turbulence simulations without recycling</vt:lpstr>
      <vt:lpstr>Correlation based diffusion</vt:lpstr>
      <vt:lpstr>Correlation based diffusion</vt:lpstr>
      <vt:lpstr>Correlation based diffusion in a R=0-simulation</vt:lpstr>
      <vt:lpstr>Correlation based diffusion in a R=0-simulation</vt:lpstr>
      <vt:lpstr>Correlation based diffusion in a R!=0-simulation</vt:lpstr>
      <vt:lpstr>2D turbulence simulations with recycling ?</vt:lpstr>
      <vt:lpstr>High level picture of the parallel model</vt:lpstr>
      <vt:lpstr>Determining L_iz</vt:lpstr>
      <vt:lpstr>Determining L_iz</vt:lpstr>
      <vt:lpstr>Determining L_iz</vt:lpstr>
      <vt:lpstr>Example of snapshots</vt:lpstr>
      <vt:lpstr>Example of snapshots</vt:lpstr>
      <vt:lpstr>Turbulence scaling (prelim)</vt:lpstr>
      <vt:lpstr>Future work</vt:lpstr>
      <vt:lpstr>Future work</vt:lpstr>
      <vt:lpstr>2D turbulence simulations with recycling ?</vt:lpstr>
      <vt:lpstr>Comment about earlier ‘discussion’</vt:lpstr>
      <vt:lpstr>Comment about earlier ‘discussion’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2025-04-16T20:19:11Z</dcterms:modified>
</cp:coreProperties>
</file>