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304" r:id="rId3"/>
    <p:sldId id="303" r:id="rId4"/>
    <p:sldId id="319" r:id="rId5"/>
    <p:sldId id="305" r:id="rId6"/>
    <p:sldId id="318" r:id="rId7"/>
    <p:sldId id="306" r:id="rId8"/>
    <p:sldId id="307" r:id="rId9"/>
    <p:sldId id="308" r:id="rId10"/>
    <p:sldId id="309" r:id="rId11"/>
    <p:sldId id="316" r:id="rId12"/>
    <p:sldId id="317" r:id="rId13"/>
    <p:sldId id="313" r:id="rId14"/>
    <p:sldId id="315" r:id="rId15"/>
    <p:sldId id="312" r:id="rId16"/>
    <p:sldId id="321" r:id="rId17"/>
    <p:sldId id="290" r:id="rId18"/>
    <p:sldId id="259" r:id="rId19"/>
    <p:sldId id="260" r:id="rId20"/>
    <p:sldId id="282" r:id="rId21"/>
    <p:sldId id="284" r:id="rId22"/>
    <p:sldId id="261" r:id="rId23"/>
    <p:sldId id="281" r:id="rId24"/>
    <p:sldId id="262" r:id="rId25"/>
    <p:sldId id="286" r:id="rId26"/>
    <p:sldId id="263" r:id="rId27"/>
    <p:sldId id="264" r:id="rId28"/>
    <p:sldId id="265" r:id="rId29"/>
    <p:sldId id="271" r:id="rId30"/>
    <p:sldId id="287" r:id="rId31"/>
    <p:sldId id="267" r:id="rId32"/>
    <p:sldId id="268" r:id="rId33"/>
    <p:sldId id="291" r:id="rId34"/>
    <p:sldId id="269" r:id="rId35"/>
    <p:sldId id="274" r:id="rId36"/>
    <p:sldId id="288" r:id="rId37"/>
    <p:sldId id="266" r:id="rId38"/>
    <p:sldId id="279" r:id="rId39"/>
    <p:sldId id="270" r:id="rId40"/>
    <p:sldId id="275" r:id="rId41"/>
    <p:sldId id="276" r:id="rId42"/>
    <p:sldId id="277" r:id="rId43"/>
    <p:sldId id="278" r:id="rId44"/>
    <p:sldId id="297" r:id="rId45"/>
    <p:sldId id="285" r:id="rId46"/>
    <p:sldId id="292" r:id="rId47"/>
    <p:sldId id="296" r:id="rId48"/>
    <p:sldId id="298" r:id="rId49"/>
    <p:sldId id="299" r:id="rId50"/>
  </p:sldIdLst>
  <p:sldSz cx="9144000" cy="5143500" type="screen16x9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00FF"/>
    <a:srgbClr val="33CCCC"/>
    <a:srgbClr val="00FFCC"/>
    <a:srgbClr val="00FFFF"/>
    <a:srgbClr val="003399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6327" autoAdjust="0"/>
  </p:normalViewPr>
  <p:slideViewPr>
    <p:cSldViewPr showGuides="1">
      <p:cViewPr varScale="1">
        <p:scale>
          <a:sx n="81" d="100"/>
          <a:sy n="81" d="100"/>
        </p:scale>
        <p:origin x="56" y="1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l Tischler" userId="0a8c4f00-dde4-4c60-b170-d6c1c3694e23" providerId="ADAL" clId="{35044A79-2D25-441D-8744-AC3BB8200E39}"/>
    <pc:docChg chg="custSel modMainMaster">
      <pc:chgData name="Karl Tischler" userId="0a8c4f00-dde4-4c60-b170-d6c1c3694e23" providerId="ADAL" clId="{35044A79-2D25-441D-8744-AC3BB8200E39}" dt="2022-11-30T11:51:47.773" v="7" actId="1035"/>
      <pc:docMkLst>
        <pc:docMk/>
      </pc:docMkLst>
      <pc:sldMasterChg chg="modSldLayout">
        <pc:chgData name="Karl Tischler" userId="0a8c4f00-dde4-4c60-b170-d6c1c3694e23" providerId="ADAL" clId="{35044A79-2D25-441D-8744-AC3BB8200E39}" dt="2022-11-30T11:51:47.773" v="7" actId="1035"/>
        <pc:sldMasterMkLst>
          <pc:docMk/>
          <pc:sldMasterMk cId="886642047" sldId="2147483648"/>
        </pc:sldMasterMkLst>
        <pc:sldLayoutChg chg="delSp modSp mod">
          <pc:chgData name="Karl Tischler" userId="0a8c4f00-dde4-4c60-b170-d6c1c3694e23" providerId="ADAL" clId="{35044A79-2D25-441D-8744-AC3BB8200E39}" dt="2022-11-30T11:51:47.773" v="7" actId="1035"/>
          <pc:sldLayoutMkLst>
            <pc:docMk/>
            <pc:sldMasterMk cId="886642047" sldId="2147483648"/>
            <pc:sldLayoutMk cId="1694295066" sldId="2147483649"/>
          </pc:sldLayoutMkLst>
          <pc:picChg chg="del">
            <ac:chgData name="Karl Tischler" userId="0a8c4f00-dde4-4c60-b170-d6c1c3694e23" providerId="ADAL" clId="{35044A79-2D25-441D-8744-AC3BB8200E39}" dt="2022-11-30T11:51:32.547" v="0" actId="21"/>
            <ac:picMkLst>
              <pc:docMk/>
              <pc:sldMasterMk cId="886642047" sldId="2147483648"/>
              <pc:sldLayoutMk cId="1694295066" sldId="2147483649"/>
              <ac:picMk id="7" creationId="{83DD7215-9D48-D053-4EEA-8B42FCE9E84D}"/>
            </ac:picMkLst>
          </pc:picChg>
          <pc:picChg chg="del">
            <ac:chgData name="Karl Tischler" userId="0a8c4f00-dde4-4c60-b170-d6c1c3694e23" providerId="ADAL" clId="{35044A79-2D25-441D-8744-AC3BB8200E39}" dt="2022-11-30T11:51:32.547" v="0" actId="21"/>
            <ac:picMkLst>
              <pc:docMk/>
              <pc:sldMasterMk cId="886642047" sldId="2147483648"/>
              <pc:sldLayoutMk cId="1694295066" sldId="2147483649"/>
              <ac:picMk id="8" creationId="{A5A117B2-05F6-C3EB-D5D8-F8E3F2AF174F}"/>
            </ac:picMkLst>
          </pc:picChg>
          <pc:picChg chg="mod">
            <ac:chgData name="Karl Tischler" userId="0a8c4f00-dde4-4c60-b170-d6c1c3694e23" providerId="ADAL" clId="{35044A79-2D25-441D-8744-AC3BB8200E39}" dt="2022-11-30T11:51:47.773" v="7" actId="1035"/>
            <ac:picMkLst>
              <pc:docMk/>
              <pc:sldMasterMk cId="886642047" sldId="2147483648"/>
              <pc:sldLayoutMk cId="1694295066" sldId="2147483649"/>
              <ac:picMk id="9" creationId="{A7BFE644-41C6-BBC9-71C2-A93857612700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30/04/2025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‹N°›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30/04/2025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0"/>
            <a:ext cx="3456384" cy="649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BFE644-41C6-BBC9-71C2-A938576127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0538"/>
            <a:ext cx="914400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86227-AEF3-4864-B21B-F065FBC6101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69FDA-6A2A-41A4-9D6D-D76F80D7691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P. Tamain | TSVV3 biweekly meeting 30/04/2025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3.emf"/><Relationship Id="rId7" Type="http://schemas.openxmlformats.org/officeDocument/2006/relationships/image" Target="../media/image28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3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23.png"/><Relationship Id="rId12" Type="http://schemas.openxmlformats.org/officeDocument/2006/relationships/image" Target="../media/image281.png"/><Relationship Id="rId2" Type="http://schemas.openxmlformats.org/officeDocument/2006/relationships/image" Target="../media/image5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27.png"/><Relationship Id="rId5" Type="http://schemas.openxmlformats.org/officeDocument/2006/relationships/image" Target="../media/image59.png"/><Relationship Id="rId15" Type="http://schemas.openxmlformats.org/officeDocument/2006/relationships/image" Target="../media/image310.png"/><Relationship Id="rId10" Type="http://schemas.openxmlformats.org/officeDocument/2006/relationships/image" Target="../media/image26.png"/><Relationship Id="rId4" Type="http://schemas.openxmlformats.org/officeDocument/2006/relationships/image" Target="../media/image58.png"/><Relationship Id="rId9" Type="http://schemas.openxmlformats.org/officeDocument/2006/relationships/image" Target="../media/image25.png"/><Relationship Id="rId14" Type="http://schemas.openxmlformats.org/officeDocument/2006/relationships/image" Target="../media/image3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440.png"/><Relationship Id="rId3" Type="http://schemas.openxmlformats.org/officeDocument/2006/relationships/image" Target="../media/image34.png"/><Relationship Id="rId7" Type="http://schemas.openxmlformats.org/officeDocument/2006/relationships/image" Target="../media/image380.png"/><Relationship Id="rId12" Type="http://schemas.openxmlformats.org/officeDocument/2006/relationships/image" Target="../media/image67.png"/><Relationship Id="rId2" Type="http://schemas.openxmlformats.org/officeDocument/2006/relationships/image" Target="../media/image63.png"/><Relationship Id="rId16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11" Type="http://schemas.openxmlformats.org/officeDocument/2006/relationships/image" Target="../media/image66.png"/><Relationship Id="rId5" Type="http://schemas.openxmlformats.org/officeDocument/2006/relationships/image" Target="../media/image360.png"/><Relationship Id="rId15" Type="http://schemas.openxmlformats.org/officeDocument/2006/relationships/image" Target="../media/image460.png"/><Relationship Id="rId10" Type="http://schemas.openxmlformats.org/officeDocument/2006/relationships/image" Target="../media/image65.png"/><Relationship Id="rId4" Type="http://schemas.openxmlformats.org/officeDocument/2006/relationships/image" Target="../media/image35.png"/><Relationship Id="rId9" Type="http://schemas.openxmlformats.org/officeDocument/2006/relationships/image" Target="../media/image401.png"/><Relationship Id="rId1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73.png"/><Relationship Id="rId7" Type="http://schemas.openxmlformats.org/officeDocument/2006/relationships/image" Target="../media/image55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10" Type="http://schemas.openxmlformats.org/officeDocument/2006/relationships/image" Target="../media/image290.png"/><Relationship Id="rId4" Type="http://schemas.openxmlformats.org/officeDocument/2006/relationships/image" Target="../media/image74.png"/><Relationship Id="rId9" Type="http://schemas.openxmlformats.org/officeDocument/2006/relationships/image" Target="../media/image2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61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1.png"/><Relationship Id="rId5" Type="http://schemas.openxmlformats.org/officeDocument/2006/relationships/image" Target="../media/image591.png"/><Relationship Id="rId4" Type="http://schemas.openxmlformats.org/officeDocument/2006/relationships/image" Target="../media/image5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8.png"/><Relationship Id="rId7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5" Type="http://schemas.openxmlformats.org/officeDocument/2006/relationships/image" Target="../media/image651.png"/><Relationship Id="rId4" Type="http://schemas.openxmlformats.org/officeDocument/2006/relationships/image" Target="../media/image6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6.png"/><Relationship Id="rId4" Type="http://schemas.openxmlformats.org/officeDocument/2006/relationships/image" Target="../media/image600.png"/><Relationship Id="rId9" Type="http://schemas.openxmlformats.org/officeDocument/2006/relationships/image" Target="../media/image4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88.png"/><Relationship Id="rId7" Type="http://schemas.openxmlformats.org/officeDocument/2006/relationships/image" Target="../media/image71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70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890.png"/><Relationship Id="rId3" Type="http://schemas.openxmlformats.org/officeDocument/2006/relationships/image" Target="../media/image490.png"/><Relationship Id="rId7" Type="http://schemas.openxmlformats.org/officeDocument/2006/relationships/image" Target="../media/image530.png"/><Relationship Id="rId12" Type="http://schemas.openxmlformats.org/officeDocument/2006/relationships/image" Target="../media/image58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570.png"/><Relationship Id="rId5" Type="http://schemas.openxmlformats.org/officeDocument/2006/relationships/image" Target="../media/image510.png"/><Relationship Id="rId10" Type="http://schemas.openxmlformats.org/officeDocument/2006/relationships/image" Target="../media/image560.png"/><Relationship Id="rId4" Type="http://schemas.openxmlformats.org/officeDocument/2006/relationships/image" Target="../media/image99.png"/><Relationship Id="rId9" Type="http://schemas.openxmlformats.org/officeDocument/2006/relationships/image" Target="../media/image550.png"/><Relationship Id="rId14" Type="http://schemas.openxmlformats.org/officeDocument/2006/relationships/image" Target="../media/image9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7" Type="http://schemas.openxmlformats.org/officeDocument/2006/relationships/image" Target="../media/image95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image" Target="../media/image940.png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86.png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20.png"/><Relationship Id="rId7" Type="http://schemas.openxmlformats.org/officeDocument/2006/relationships/image" Target="../media/image9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09.png"/><Relationship Id="rId4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9.png"/><Relationship Id="rId7" Type="http://schemas.openxmlformats.org/officeDocument/2006/relationships/image" Target="../media/image12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155.png"/><Relationship Id="rId7" Type="http://schemas.openxmlformats.org/officeDocument/2006/relationships/image" Target="../media/image280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590.png"/><Relationship Id="rId4" Type="http://schemas.openxmlformats.org/officeDocument/2006/relationships/image" Target="../media/image1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01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0.png"/><Relationship Id="rId5" Type="http://schemas.openxmlformats.org/officeDocument/2006/relationships/image" Target="../media/image990.png"/><Relationship Id="rId4" Type="http://schemas.openxmlformats.org/officeDocument/2006/relationships/image" Target="../media/image9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18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589" y="2981228"/>
            <a:ext cx="4278419" cy="290047"/>
          </a:xfrm>
        </p:spPr>
        <p:txBody>
          <a:bodyPr>
            <a:noAutofit/>
          </a:bodyPr>
          <a:lstStyle/>
          <a:p>
            <a:pPr algn="just"/>
            <a:r>
              <a:rPr lang="en-US" sz="1600" dirty="0">
                <a:latin typeface="+mn-lt"/>
              </a:rPr>
              <a:t>V. Quadri</a:t>
            </a:r>
            <a:r>
              <a:rPr lang="en-US" sz="1600" b="0" dirty="0">
                <a:latin typeface="+mn-lt"/>
              </a:rPr>
              <a:t>, B. McGibbon, D. S. </a:t>
            </a:r>
            <a:r>
              <a:rPr lang="en-US" sz="1600" b="0">
                <a:latin typeface="+mn-lt"/>
              </a:rPr>
              <a:t>Oliveira, </a:t>
            </a:r>
            <a:r>
              <a:rPr lang="en-US" sz="1600" b="0" u="sng" dirty="0">
                <a:latin typeface="+mn-lt"/>
              </a:rPr>
              <a:t>P. </a:t>
            </a:r>
            <a:r>
              <a:rPr lang="en-US" sz="1600" b="0" u="sng" dirty="0" err="1">
                <a:latin typeface="+mn-lt"/>
              </a:rPr>
              <a:t>Tamain</a:t>
            </a:r>
            <a:r>
              <a:rPr lang="en-US" sz="1600" b="0" dirty="0">
                <a:latin typeface="+mn-lt"/>
              </a:rPr>
              <a:t>, H. </a:t>
            </a:r>
            <a:r>
              <a:rPr lang="en-US" sz="1600" b="0" dirty="0" err="1">
                <a:latin typeface="+mn-lt"/>
              </a:rPr>
              <a:t>Bufferand</a:t>
            </a:r>
            <a:r>
              <a:rPr lang="en-US" sz="1600" b="0" dirty="0">
                <a:latin typeface="+mn-lt"/>
              </a:rPr>
              <a:t>, N. Rivals,  R. </a:t>
            </a:r>
            <a:r>
              <a:rPr lang="en-US" sz="1600" b="0" dirty="0" err="1">
                <a:latin typeface="+mn-lt"/>
              </a:rPr>
              <a:t>Düll</a:t>
            </a:r>
            <a:r>
              <a:rPr lang="en-US" sz="1600" b="0" dirty="0">
                <a:latin typeface="+mn-lt"/>
              </a:rPr>
              <a:t>, G. </a:t>
            </a:r>
            <a:r>
              <a:rPr lang="en-US" sz="1600" b="0" dirty="0" err="1">
                <a:latin typeface="+mn-lt"/>
              </a:rPr>
              <a:t>Ciraolo</a:t>
            </a:r>
            <a:r>
              <a:rPr lang="en-US" sz="1600" b="0" dirty="0">
                <a:latin typeface="+mn-lt"/>
              </a:rPr>
              <a:t>, S. </a:t>
            </a:r>
            <a:r>
              <a:rPr lang="en-US" sz="1600" b="0" dirty="0" err="1">
                <a:latin typeface="+mn-lt"/>
              </a:rPr>
              <a:t>Sureshkumar</a:t>
            </a:r>
            <a:r>
              <a:rPr lang="en-US" sz="1600" b="0" dirty="0">
                <a:latin typeface="+mn-lt"/>
              </a:rPr>
              <a:t>, N. </a:t>
            </a:r>
            <a:r>
              <a:rPr lang="en-US" sz="1600" b="0" dirty="0" err="1">
                <a:latin typeface="+mn-lt"/>
              </a:rPr>
              <a:t>Varadarajan</a:t>
            </a:r>
            <a:r>
              <a:rPr lang="en-US" sz="1600" b="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600" b="0" dirty="0">
                <a:latin typeface="+mn-lt"/>
              </a:rPr>
              <a:t>and the SOLEDGE3X team.</a:t>
            </a:r>
          </a:p>
          <a:p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A575D9-4B2C-9547-A865-6D57039CF7B9}"/>
              </a:ext>
            </a:extLst>
          </p:cNvPr>
          <p:cNvSpPr/>
          <p:nvPr/>
        </p:nvSpPr>
        <p:spPr>
          <a:xfrm>
            <a:off x="5220072" y="4299942"/>
            <a:ext cx="3890885" cy="68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F0D9A-94BA-EE48-9317-87017801B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0" y="4295410"/>
            <a:ext cx="3627746" cy="7441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1B1AE2-8012-4110-B7D7-AABE6E96FDCC}"/>
              </a:ext>
            </a:extLst>
          </p:cNvPr>
          <p:cNvSpPr txBox="1"/>
          <p:nvPr/>
        </p:nvSpPr>
        <p:spPr>
          <a:xfrm>
            <a:off x="358543" y="161609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>
                <a:srgbClr val="000000"/>
              </a:buClr>
            </a:pPr>
            <a:r>
              <a:rPr lang="en-US" sz="3600" b="1" dirty="0"/>
              <a:t>Update on status of SOLEDGE3X simulations for TCVX23</a:t>
            </a:r>
            <a:endParaRPr lang="fr-FR" altLang="fr-FR" sz="2400" b="1" dirty="0"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1F6B464-B5C8-43C3-9696-8BEE95CA6FB6}"/>
              </a:ext>
            </a:extLst>
          </p:cNvPr>
          <p:cNvSpPr txBox="1">
            <a:spLocks/>
          </p:cNvSpPr>
          <p:nvPr/>
        </p:nvSpPr>
        <p:spPr>
          <a:xfrm>
            <a:off x="395536" y="4295410"/>
            <a:ext cx="4392488" cy="32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69" y="4576848"/>
            <a:ext cx="4760479" cy="51518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007" y="4176650"/>
            <a:ext cx="782092" cy="37882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039" y="4184194"/>
            <a:ext cx="987513" cy="3631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014" y="4291299"/>
            <a:ext cx="1358257" cy="23299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497" y="4183033"/>
            <a:ext cx="812162" cy="36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Impact on classic mean-field transport coefficients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grpSp>
        <p:nvGrpSpPr>
          <p:cNvPr id="6" name="Groupe 5"/>
          <p:cNvGrpSpPr/>
          <p:nvPr/>
        </p:nvGrpSpPr>
        <p:grpSpPr>
          <a:xfrm>
            <a:off x="413870" y="560899"/>
            <a:ext cx="4187504" cy="4549133"/>
            <a:chOff x="168472" y="555526"/>
            <a:chExt cx="3973823" cy="4316999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/>
            <a:srcRect b="8602"/>
            <a:stretch/>
          </p:blipFill>
          <p:spPr>
            <a:xfrm>
              <a:off x="168472" y="555526"/>
              <a:ext cx="3973823" cy="2173044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/>
            <a:srcRect t="8991"/>
            <a:stretch/>
          </p:blipFill>
          <p:spPr>
            <a:xfrm>
              <a:off x="168472" y="2769871"/>
              <a:ext cx="3932212" cy="210265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4716016" y="699542"/>
            <a:ext cx="4425858" cy="69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coefficients reconstructed from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ExB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fluctuations: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5539420" y="1342948"/>
            <a:ext cx="3168352" cy="1705782"/>
            <a:chOff x="5652120" y="1383896"/>
            <a:chExt cx="2639028" cy="1420804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2120" y="2373379"/>
              <a:ext cx="2639028" cy="431321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2120" y="1383896"/>
              <a:ext cx="1342663" cy="483079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1381" y="1838141"/>
              <a:ext cx="2037144" cy="4255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16016" y="3254726"/>
                <a:ext cx="3036896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Effect of detachment: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x5 increase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⊥</m:t>
                        </m:r>
                      </m:sub>
                    </m:sSub>
                  </m:oMath>
                </a14:m>
                <a:endParaRPr lang="fr-FR" sz="14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fr-FR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gets negative in the </a:t>
                </a:r>
                <a:r>
                  <a:rPr lang="en-US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divertor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!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3254726"/>
                <a:ext cx="3036896" cy="1384995"/>
              </a:xfrm>
              <a:prstGeom prst="rect">
                <a:avLst/>
              </a:prstGeom>
              <a:blipFill>
                <a:blip r:embed="rId7"/>
                <a:stretch>
                  <a:fillRect l="-402" b="-8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/>
          <p:cNvSpPr txBox="1"/>
          <p:nvPr/>
        </p:nvSpPr>
        <p:spPr>
          <a:xfrm rot="16200000">
            <a:off x="-821240" y="165965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/>
              <a:t>Attached</a:t>
            </a:r>
            <a:endParaRPr lang="fr-FR" i="1" dirty="0"/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-826670" y="364414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/>
              <a:t>Detached</a:t>
            </a:r>
            <a:endParaRPr lang="fr-FR" i="1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328" y="3197041"/>
            <a:ext cx="1435261" cy="161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07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68610"/>
                <a:ext cx="9144000" cy="342900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sz="2000" dirty="0">
                    <a:solidFill>
                      <a:srgbClr val="003399"/>
                    </a:solidFill>
                  </a:rPr>
                  <a:t>Alternate mean-field transport models: heuristic 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solidFill>
                          <a:srgbClr val="003399"/>
                        </a:solidFill>
                        <a:latin typeface="Cambria Math" panose="02040503050406030204" pitchFamily="18" charset="0"/>
                      </a:rPr>
                      <m:t>𝛁</m:t>
                    </m:r>
                    <m:r>
                      <a:rPr lang="fr-FR" sz="2000" b="1" i="0" smtClean="0">
                        <a:solidFill>
                          <a:srgbClr val="003399"/>
                        </a:solidFill>
                        <a:latin typeface="Cambria Math" panose="02040503050406030204" pitchFamily="18" charset="0"/>
                      </a:rPr>
                      <m:t>𝐩</m:t>
                    </m:r>
                  </m:oMath>
                </a14:m>
                <a:endParaRPr lang="en-US" sz="2000" dirty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68610"/>
                <a:ext cx="9144000" cy="342900"/>
              </a:xfrm>
              <a:blipFill>
                <a:blip r:embed="rId2"/>
                <a:stretch>
                  <a:fillRect l="-667" t="-14035" b="-421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716016" y="699542"/>
                <a:ext cx="4425858" cy="375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Heuristic model driven by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𝛻</m:t>
                    </m:r>
                    <m:r>
                      <a:rPr lang="fr-FR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699542"/>
                <a:ext cx="4425858" cy="375552"/>
              </a:xfrm>
              <a:prstGeom prst="rect">
                <a:avLst/>
              </a:prstGeom>
              <a:blipFill>
                <a:blip r:embed="rId3"/>
                <a:stretch>
                  <a:fillRect l="-275" b="-163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4716016" y="3160190"/>
            <a:ext cx="442585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detachment: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 significant area with negative values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~x10 on all transport coefficients </a:t>
            </a:r>
            <a:endParaRPr lang="fr-FR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500473" y="556558"/>
            <a:ext cx="3976168" cy="4586942"/>
            <a:chOff x="128526" y="555526"/>
            <a:chExt cx="4547243" cy="5245739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4"/>
            <a:srcRect b="8252"/>
            <a:stretch/>
          </p:blipFill>
          <p:spPr>
            <a:xfrm>
              <a:off x="128526" y="555526"/>
              <a:ext cx="4547243" cy="2604665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5"/>
            <a:srcRect t="10687"/>
            <a:stretch/>
          </p:blipFill>
          <p:spPr>
            <a:xfrm>
              <a:off x="205441" y="3222829"/>
              <a:ext cx="4467828" cy="2578436"/>
            </a:xfrm>
            <a:prstGeom prst="rect">
              <a:avLst/>
            </a:prstGeom>
          </p:spPr>
        </p:pic>
      </p:grpSp>
      <p:grpSp>
        <p:nvGrpSpPr>
          <p:cNvPr id="16" name="Groupe 15"/>
          <p:cNvGrpSpPr/>
          <p:nvPr/>
        </p:nvGrpSpPr>
        <p:grpSpPr>
          <a:xfrm>
            <a:off x="4644008" y="1179694"/>
            <a:ext cx="4424995" cy="1306633"/>
            <a:chOff x="5220072" y="1166648"/>
            <a:chExt cx="3333509" cy="984334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20072" y="1190574"/>
              <a:ext cx="3333509" cy="96040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834351" y="1166648"/>
              <a:ext cx="827689" cy="22071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80889" y="1563414"/>
              <a:ext cx="470339" cy="17867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785537" y="1873469"/>
              <a:ext cx="470339" cy="17867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ZoneTexte 20"/>
          <p:cNvSpPr txBox="1"/>
          <p:nvPr/>
        </p:nvSpPr>
        <p:spPr>
          <a:xfrm rot="16200000">
            <a:off x="-821240" y="165965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/>
              <a:t>Attached</a:t>
            </a:r>
            <a:endParaRPr lang="fr-FR" i="1" dirty="0"/>
          </a:p>
        </p:txBody>
      </p:sp>
      <p:sp>
        <p:nvSpPr>
          <p:cNvPr id="22" name="ZoneTexte 21"/>
          <p:cNvSpPr txBox="1"/>
          <p:nvPr/>
        </p:nvSpPr>
        <p:spPr>
          <a:xfrm rot="16200000">
            <a:off x="-826670" y="364414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/>
              <a:t>Detached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814868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Alternate mean-field transport models: </a:t>
            </a:r>
            <a:r>
              <a:rPr lang="fr-FR" sz="2000" dirty="0" err="1">
                <a:solidFill>
                  <a:srgbClr val="003399"/>
                </a:solidFill>
              </a:rPr>
              <a:t>from</a:t>
            </a:r>
            <a:r>
              <a:rPr lang="fr-FR" sz="2000" dirty="0">
                <a:solidFill>
                  <a:srgbClr val="003399"/>
                </a:solidFill>
              </a:rPr>
              <a:t> quasi-</a:t>
            </a:r>
            <a:r>
              <a:rPr lang="fr-FR" sz="2000" dirty="0" err="1">
                <a:solidFill>
                  <a:srgbClr val="003399"/>
                </a:solidFill>
              </a:rPr>
              <a:t>linear</a:t>
            </a:r>
            <a:r>
              <a:rPr lang="fr-FR" sz="2000" dirty="0">
                <a:solidFill>
                  <a:srgbClr val="003399"/>
                </a:solidFill>
              </a:rPr>
              <a:t> </a:t>
            </a:r>
            <a:r>
              <a:rPr lang="fr-FR" sz="2000" dirty="0" err="1">
                <a:solidFill>
                  <a:srgbClr val="003399"/>
                </a:solidFill>
              </a:rPr>
              <a:t>theory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4716016" y="699542"/>
            <a:ext cx="4425858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fr-F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inspired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quasi-</a:t>
            </a:r>
            <a:r>
              <a:rPr lang="fr-F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-568991" y="165965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/>
              <a:t>Attached</a:t>
            </a:r>
            <a:endParaRPr lang="fr-FR" i="1" dirty="0"/>
          </a:p>
        </p:txBody>
      </p:sp>
      <p:sp>
        <p:nvSpPr>
          <p:cNvPr id="22" name="ZoneTexte 21"/>
          <p:cNvSpPr txBox="1"/>
          <p:nvPr/>
        </p:nvSpPr>
        <p:spPr>
          <a:xfrm rot="16200000">
            <a:off x="-574421" y="364414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/>
              <a:t>Detached</a:t>
            </a:r>
            <a:endParaRPr lang="fr-FR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298496"/>
            <a:ext cx="3524718" cy="8191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b="11137"/>
          <a:stretch/>
        </p:blipFill>
        <p:spPr>
          <a:xfrm>
            <a:off x="827584" y="518375"/>
            <a:ext cx="2986268" cy="22383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9592"/>
          <a:stretch/>
        </p:blipFill>
        <p:spPr>
          <a:xfrm>
            <a:off x="788668" y="2845676"/>
            <a:ext cx="3009418" cy="229810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716016" y="2474762"/>
            <a:ext cx="44258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detachment: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 significant area with negative values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Diffusion x2 away from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but drops to zero 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Thermodiffusion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pinch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x2 away from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x5 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endParaRPr lang="fr-FR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26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Reversed field: strong impact on mean-field simulations (1)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grpSp>
        <p:nvGrpSpPr>
          <p:cNvPr id="16" name="Groupe 15"/>
          <p:cNvGrpSpPr/>
          <p:nvPr/>
        </p:nvGrpSpPr>
        <p:grpSpPr>
          <a:xfrm>
            <a:off x="704032" y="1147487"/>
            <a:ext cx="3479234" cy="3204138"/>
            <a:chOff x="-139383" y="1126499"/>
            <a:chExt cx="3479234" cy="320413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/>
            <a:srcRect t="13671" r="29528"/>
            <a:stretch/>
          </p:blipFill>
          <p:spPr>
            <a:xfrm>
              <a:off x="-139383" y="1147666"/>
              <a:ext cx="1615039" cy="3182971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/>
            <a:srcRect l="17407" t="13671"/>
            <a:stretch/>
          </p:blipFill>
          <p:spPr>
            <a:xfrm>
              <a:off x="1492796" y="1126499"/>
              <a:ext cx="1847055" cy="3183034"/>
            </a:xfrm>
            <a:prstGeom prst="rect">
              <a:avLst/>
            </a:prstGeom>
          </p:spPr>
        </p:pic>
      </p:grpSp>
      <p:grpSp>
        <p:nvGrpSpPr>
          <p:cNvPr id="15" name="Groupe 14"/>
          <p:cNvGrpSpPr/>
          <p:nvPr/>
        </p:nvGrpSpPr>
        <p:grpSpPr>
          <a:xfrm>
            <a:off x="5031285" y="1167812"/>
            <a:ext cx="3429147" cy="3145080"/>
            <a:chOff x="4427984" y="1120728"/>
            <a:chExt cx="3429147" cy="314508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/>
            <a:srcRect t="13466" r="30079"/>
            <a:stretch/>
          </p:blipFill>
          <p:spPr>
            <a:xfrm>
              <a:off x="4427984" y="1120728"/>
              <a:ext cx="1584176" cy="3145079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5"/>
            <a:srcRect l="15897" t="11653"/>
            <a:stretch/>
          </p:blipFill>
          <p:spPr>
            <a:xfrm>
              <a:off x="6025521" y="1120729"/>
              <a:ext cx="1831610" cy="314507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1316307" y="843558"/>
                <a:ext cx="2280368" cy="303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𝑠𝑒𝑝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=0.5×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307" y="843558"/>
                <a:ext cx="2280368" cy="303929"/>
              </a:xfrm>
              <a:prstGeom prst="rect">
                <a:avLst/>
              </a:prstGeom>
              <a:blipFill>
                <a:blip r:embed="rId6"/>
                <a:stretch>
                  <a:fillRect l="-1070" r="-535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5636787" y="868015"/>
                <a:ext cx="2280368" cy="303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𝑠𝑒𝑝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=1.2×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787" y="868015"/>
                <a:ext cx="2280368" cy="303929"/>
              </a:xfrm>
              <a:prstGeom prst="rect">
                <a:avLst/>
              </a:prstGeom>
              <a:blipFill>
                <a:blip r:embed="rId7"/>
                <a:stretch>
                  <a:fillRect l="-1070" r="-535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5287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Reversed field: strong impact on mean-field simulations (2)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12" name="Picture 6" descr="A group of black dots&#10;&#10;Description automatically generated with medium confidence">
            <a:extLst>
              <a:ext uri="{FF2B5EF4-FFF2-40B4-BE49-F238E27FC236}">
                <a16:creationId xmlns:a16="http://schemas.microsoft.com/office/drawing/2014/main" id="{24E805ED-05B3-1F44-A2AA-456E2EC95A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t="11602" r="51006" b="49487"/>
          <a:stretch/>
        </p:blipFill>
        <p:spPr>
          <a:xfrm>
            <a:off x="469876" y="863852"/>
            <a:ext cx="3390706" cy="187011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68967" y="902939"/>
            <a:ext cx="10512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endParaRPr lang="fr-FR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Content Placeholder 6" descr="A green and blue line graph&#10;&#10;Description automatically generated">
            <a:extLst>
              <a:ext uri="{FF2B5EF4-FFF2-40B4-BE49-F238E27FC236}">
                <a16:creationId xmlns:a16="http://schemas.microsoft.com/office/drawing/2014/main" id="{74D7A3C4-3249-C145-BDCB-4B3905F72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863852"/>
            <a:ext cx="4677463" cy="3508098"/>
          </a:xfrm>
        </p:spPr>
      </p:pic>
      <p:pic>
        <p:nvPicPr>
          <p:cNvPr id="21" name="Picture 6" descr="A group of black dots&#10;&#10;Description automatically generated with medium confidence">
            <a:extLst>
              <a:ext uri="{FF2B5EF4-FFF2-40B4-BE49-F238E27FC236}">
                <a16:creationId xmlns:a16="http://schemas.microsoft.com/office/drawing/2014/main" id="{24E805ED-05B3-1F44-A2AA-456E2EC95A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5" t="11440" r="8823" b="49487"/>
          <a:stretch/>
        </p:blipFill>
        <p:spPr>
          <a:xfrm>
            <a:off x="467544" y="2916798"/>
            <a:ext cx="3384377" cy="187791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68967" y="2993266"/>
            <a:ext cx="11521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Reversed</a:t>
            </a: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endParaRPr lang="fr-FR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43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Reversed field: status of turbulence cases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7" y="555525"/>
            <a:ext cx="88183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simulations restarted from 2D steady-state solutions: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 density simulation running smoothly: ~1ms since transition =&gt; pseudo-steady-state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Low density one difficult: crashing due to divergence of potential profile in the center (issue with matrix conditioning?) =&gt; restarted at artificially increased resistivity (factor of 4) and seems to work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1907704" y="1923678"/>
            <a:ext cx="4991511" cy="3087919"/>
            <a:chOff x="467544" y="573243"/>
            <a:chExt cx="4991511" cy="3087919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5" t="10030" r="64127" b="63174"/>
            <a:stretch/>
          </p:blipFill>
          <p:spPr>
            <a:xfrm>
              <a:off x="467544" y="573243"/>
              <a:ext cx="4991511" cy="2690868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62" t="89363" r="64127" b="7769"/>
            <a:stretch/>
          </p:blipFill>
          <p:spPr>
            <a:xfrm>
              <a:off x="1043608" y="3068548"/>
              <a:ext cx="4415447" cy="288032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2699792" y="3291830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i="1" dirty="0"/>
                <a:t>Time (ms)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3337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Outlook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7" y="555525"/>
            <a:ext cx="8496945" cy="425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Virginia’s work to be presented at EPS, based on what could be scavenged from the Marconi crash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not much, only figures)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Simulations being re-run in parallel to serve at least 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 references for future cases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Near term priorities: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Run 3D turbulence simulations with 2D axisymmetric kinetic neutrals (Diego)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Compare with fluid neutrals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Compare 3D fluid neutrals with 2D axisymmetric fluid neutrals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Improve fluid neutrals model with by decreasing priority: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Solve consistency issues in sources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Move to 3-moment model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Improve boundary conditions to mimic kinetic ones (following Horsten et al)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Investigate impact of detachment on turbulence with improved fluid neutrals model</a:t>
            </a:r>
          </a:p>
        </p:txBody>
      </p:sp>
    </p:spTree>
    <p:extLst>
      <p:ext uri="{BB962C8B-B14F-4D97-AF65-F5344CB8AC3E}">
        <p14:creationId xmlns:p14="http://schemas.microsoft.com/office/powerpoint/2010/main" val="3762494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>
              <a:solidFill>
                <a:srgbClr val="003399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rgbClr val="003399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rgbClr val="003399"/>
              </a:solidFill>
            </a:endParaRPr>
          </a:p>
          <a:p>
            <a:pPr marL="0" indent="0" algn="ctr">
              <a:buNone/>
            </a:pPr>
            <a:r>
              <a:rPr lang="en-US" sz="2800" u="sng" dirty="0">
                <a:solidFill>
                  <a:srgbClr val="003399"/>
                </a:solidFill>
              </a:rPr>
              <a:t>Backup Slides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5550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Modeling TCV-X23 experiments with Soledge3x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124B9-23E9-E088-7C17-4CD509A82B3A}"/>
              </a:ext>
            </a:extLst>
          </p:cNvPr>
          <p:cNvSpPr/>
          <p:nvPr/>
        </p:nvSpPr>
        <p:spPr>
          <a:xfrm>
            <a:off x="5281921" y="3758146"/>
            <a:ext cx="38534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1" dirty="0">
                <a:solidFill>
                  <a:schemeClr val="tx1"/>
                </a:solidFill>
                <a:latin typeface="+mj-lt"/>
              </a:rPr>
              <a:t>Fig. 1 Measurements for line integrated average density passing through the magnetic axis (NEL #6) in time, target ion flux w/r NEL #6 and TCV-X23 magnetic equilibrium [</a:t>
            </a:r>
            <a:r>
              <a:rPr lang="en-US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courtesy of D. Sales de Oliveira et SPC team</a:t>
            </a:r>
            <a:r>
              <a:rPr lang="en-US" sz="1400" b="1" i="1" dirty="0">
                <a:solidFill>
                  <a:schemeClr val="tx1"/>
                </a:solidFill>
                <a:latin typeface="+mj-lt"/>
              </a:rPr>
              <a:t>].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125" y="539539"/>
            <a:ext cx="9144000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Why TCV-X23?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Configuration which extends the scenario for turbulent codes validation up to detachment.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204413" y="932549"/>
                <a:ext cx="3832083" cy="2793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en-US" sz="14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LSN deuterium L- </a:t>
                </a:r>
                <a:r>
                  <a:rPr lang="en-US" sz="1400" dirty="0" err="1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Ohmic</a:t>
                </a:r>
                <a:r>
                  <a:rPr lang="en-US" sz="14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 plasma discharges </a:t>
                </a: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en-US" sz="14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longer and stable outer leg.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4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A specific shot in direct magnetic field (#</a:t>
                </a:r>
                <a:r>
                  <a:rPr lang="en-US" sz="1400" i="1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761886</a:t>
                </a:r>
                <a:r>
                  <a:rPr lang="en-US" sz="14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) is modeled: 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𝟏𝟒𝟎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𝒌𝑾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 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en-US" sz="1400" dirty="0">
                    <a:solidFill>
                      <a:schemeClr val="tx1"/>
                    </a:solidFill>
                    <a:latin typeface="+mj-lt"/>
                  </a:rPr>
                  <a:t>Two levels of density: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 (attached case),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1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 (detached case). </a:t>
                </a:r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413" y="932549"/>
                <a:ext cx="3832083" cy="2793842"/>
              </a:xfrm>
              <a:prstGeom prst="rect">
                <a:avLst/>
              </a:prstGeom>
              <a:blipFill>
                <a:blip r:embed="rId2"/>
                <a:stretch>
                  <a:fillRect l="-478" r="-478" b="-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6">
            <a:extLst>
              <a:ext uri="{FF2B5EF4-FFF2-40B4-BE49-F238E27FC236}">
                <a16:creationId xmlns:a16="http://schemas.microsoft.com/office/drawing/2014/main" id="{087CA83B-CFFA-AD48-B1DA-04CAAFFA4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9" y="1085478"/>
            <a:ext cx="1898738" cy="36117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/>
          <a:srcRect l="5158"/>
          <a:stretch/>
        </p:blipFill>
        <p:spPr>
          <a:xfrm>
            <a:off x="2131538" y="3360607"/>
            <a:ext cx="2944518" cy="154708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979" y="1085478"/>
            <a:ext cx="2736304" cy="227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2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Modeling TCV-X23 experiments with Soledge3x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 t="845" r="-1484" b="4539"/>
          <a:stretch/>
        </p:blipFill>
        <p:spPr>
          <a:xfrm>
            <a:off x="1619672" y="572729"/>
            <a:ext cx="2363854" cy="4261784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14405" t="1477" r="5665" b="5890"/>
          <a:stretch/>
        </p:blipFill>
        <p:spPr>
          <a:xfrm>
            <a:off x="190906" y="587531"/>
            <a:ext cx="2016224" cy="4272235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5940152" y="6532190"/>
            <a:ext cx="87197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u="sng" dirty="0">
                <a:solidFill>
                  <a:srgbClr val="E50019"/>
                </a:solidFill>
                <a:latin typeface="+mj-lt"/>
              </a:rPr>
              <a:t>Outlook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: closer to a proper plasma background for particle balance, w/r to evolve it from scratch [V. Quadri 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et al, https://doi.org/10.1002/ctpp.202300146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].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+mj-lt"/>
              </a:rPr>
              <a:t>Convergence (~75%) still challenging, due to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+mj-lt"/>
              </a:rPr>
              <a:t>Increased resolution in 3D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+mj-lt"/>
              </a:rPr>
              <a:t>Neutrals recycling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+mj-lt"/>
              </a:rPr>
              <a:t>Very slow transient phase for both plasma backgrounds, where turbulence properties are not going to evolve.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19211" y="1795457"/>
            <a:ext cx="5052970" cy="156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anose="05000000000000000000" pitchFamily="2" charset="2"/>
              </a:rPr>
              <a:t>Strategy</a:t>
            </a:r>
            <a:r>
              <a:rPr lang="en-US" sz="14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: 2D simulations served as a starter for 3D.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2D mean field simulations used to obtain the two density plasma backgrounds.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From 2D convergence, restart in 3D at higher resolution w/ turbulence.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19211" y="4202014"/>
            <a:ext cx="4984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chemeClr val="tx1"/>
                </a:solidFill>
                <a:latin typeface="+mj-lt"/>
              </a:rPr>
              <a:t>Fig. 2 The SOLEDGE3X meshes used for 2D mean field transport (left) and 3D turbulent transport (right) </a:t>
            </a:r>
            <a:r>
              <a:rPr lang="en-US" sz="1400" b="1" i="1" u="sng" dirty="0">
                <a:solidFill>
                  <a:schemeClr val="tx1"/>
                </a:solidFill>
                <a:latin typeface="+mj-lt"/>
              </a:rPr>
              <a:t>[</a:t>
            </a:r>
            <a:r>
              <a:rPr lang="en-US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P. </a:t>
            </a:r>
            <a:r>
              <a:rPr lang="en-US" sz="14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Tamain</a:t>
            </a:r>
            <a:r>
              <a:rPr lang="en-US" sz="1400" b="1" i="1" u="sng" dirty="0">
                <a:solidFill>
                  <a:schemeClr val="tx1"/>
                </a:solidFill>
                <a:latin typeface="+mj-lt"/>
              </a:rPr>
              <a:t>].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 rot="16200000">
                <a:off x="-77873" y="2353242"/>
                <a:ext cx="54681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dirty="0">
                    <a:solidFill>
                      <a:schemeClr val="tx1"/>
                    </a:solidFill>
                  </a:rPr>
                  <a:t>Z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77873" y="2353242"/>
                <a:ext cx="546816" cy="307777"/>
              </a:xfrm>
              <a:prstGeom prst="rect">
                <a:avLst/>
              </a:prstGeom>
              <a:blipFill>
                <a:blip r:embed="rId4"/>
                <a:stretch>
                  <a:fillRect l="-4000" r="-2000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806594" y="4747709"/>
                <a:ext cx="5612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dirty="0"/>
                  <a:t>R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594" y="4747709"/>
                <a:ext cx="561244" cy="307777"/>
              </a:xfrm>
              <a:prstGeom prst="rect">
                <a:avLst/>
              </a:prstGeom>
              <a:blipFill>
                <a:blip r:embed="rId5"/>
                <a:stretch>
                  <a:fillRect l="-3261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1247328" y="1842378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2D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15816" y="1842378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3D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Fluid neutrals in SOLEDGE3X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43DDEFD-FAB2-40D8-ACA2-0D5A579C08F7}"/>
                  </a:ext>
                </a:extLst>
              </p:cNvPr>
              <p:cNvSpPr/>
              <p:nvPr/>
            </p:nvSpPr>
            <p:spPr>
              <a:xfrm>
                <a:off x="194160" y="699542"/>
                <a:ext cx="8513612" cy="1345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Reminder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: EIRENE usage in 3D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turbulence – relevant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resolutions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not possible (memory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limit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Circumvented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recently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by forcing 2D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coupling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EIRENE (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Diego’s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presentation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next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time)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fr-F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Using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here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fluid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neutrals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model 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model level 1 of Horsten et al.</a:t>
                </a: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43DDEFD-FAB2-40D8-ACA2-0D5A579C08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60" y="699542"/>
                <a:ext cx="8513612" cy="1345048"/>
              </a:xfrm>
              <a:prstGeom prst="rect">
                <a:avLst/>
              </a:prstGeom>
              <a:blipFill>
                <a:blip r:embed="rId2"/>
                <a:stretch>
                  <a:fillRect l="-143" b="-40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o di addizione 9">
            <a:extLst>
              <a:ext uri="{FF2B5EF4-FFF2-40B4-BE49-F238E27FC236}">
                <a16:creationId xmlns:a16="http://schemas.microsoft.com/office/drawing/2014/main" id="{507E7422-4C61-4ED9-B9C1-3B3BD1BFC95D}"/>
              </a:ext>
            </a:extLst>
          </p:cNvPr>
          <p:cNvSpPr/>
          <p:nvPr/>
        </p:nvSpPr>
        <p:spPr>
          <a:xfrm>
            <a:off x="293134" y="3711790"/>
            <a:ext cx="277018" cy="312107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4">
                <a:extLst>
                  <a:ext uri="{FF2B5EF4-FFF2-40B4-BE49-F238E27FC236}">
                    <a16:creationId xmlns:a16="http://schemas.microsoft.com/office/drawing/2014/main" id="{951368C2-EBAA-43A3-9653-907281112169}"/>
                  </a:ext>
                </a:extLst>
              </p:cNvPr>
              <p:cNvSpPr txBox="1"/>
              <p:nvPr/>
            </p:nvSpPr>
            <p:spPr>
              <a:xfrm>
                <a:off x="2345720" y="3617570"/>
                <a:ext cx="2671631" cy="12534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𝑠𝑖𝑛𝑘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𝑑𝑉</m:t>
                          </m:r>
                        </m:den>
                      </m:f>
                    </m:oMath>
                  </m:oMathPara>
                </a14:m>
                <a:endParaRPr lang="fr-F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𝜞</m:t>
                          </m:r>
                        </m:e>
                        <m:sub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sSub>
                                <m:sSubPr>
                                  <m:ctrlPr>
                                    <a:rPr lang="fr-FR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1" i="1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fr-FR" sz="1600" b="1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1" name="ZoneTexte 24">
                <a:extLst>
                  <a:ext uri="{FF2B5EF4-FFF2-40B4-BE49-F238E27FC236}">
                    <a16:creationId xmlns:a16="http://schemas.microsoft.com/office/drawing/2014/main" id="{951368C2-EBAA-43A3-9653-907281112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720" y="3617570"/>
                <a:ext cx="2671631" cy="12534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8">
            <a:extLst>
              <a:ext uri="{FF2B5EF4-FFF2-40B4-BE49-F238E27FC236}">
                <a16:creationId xmlns:a16="http://schemas.microsoft.com/office/drawing/2014/main" id="{D306BCD3-8398-41F4-88EA-546F30D21E91}"/>
              </a:ext>
            </a:extLst>
          </p:cNvPr>
          <p:cNvSpPr/>
          <p:nvPr/>
        </p:nvSpPr>
        <p:spPr>
          <a:xfrm>
            <a:off x="614863" y="3716396"/>
            <a:ext cx="1549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Wall pumping: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ZoneTexte 26">
                <a:extLst>
                  <a:ext uri="{FF2B5EF4-FFF2-40B4-BE49-F238E27FC236}">
                    <a16:creationId xmlns:a16="http://schemas.microsoft.com/office/drawing/2014/main" id="{4C9AE1DC-8DEA-431C-97CD-FBA54F15203E}"/>
                  </a:ext>
                </a:extLst>
              </p:cNvPr>
              <p:cNvSpPr txBox="1"/>
              <p:nvPr/>
            </p:nvSpPr>
            <p:spPr>
              <a:xfrm>
                <a:off x="527815" y="2230391"/>
                <a:ext cx="6133346" cy="3409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</m:acc>
                      <m:r>
                        <a:rPr lang="fr-FR" i="1">
                          <a:latin typeface="Cambria Math" panose="02040503050406030204" pitchFamily="18" charset="0"/>
                        </a:rPr>
                        <m:t> ⋅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𝑝𝑢𝑓𝑓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𝑠𝑖𝑛𝑘</m:t>
                          </m:r>
                        </m:sub>
                      </m:sSub>
                    </m:oMath>
                  </m:oMathPara>
                </a14:m>
                <a:endParaRPr lang="fr-FR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8" name="ZoneTexte 26">
                <a:extLst>
                  <a:ext uri="{FF2B5EF4-FFF2-40B4-BE49-F238E27FC236}">
                    <a16:creationId xmlns:a16="http://schemas.microsoft.com/office/drawing/2014/main" id="{4C9AE1DC-8DEA-431C-97CD-FBA54F152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15" y="2230391"/>
                <a:ext cx="6133346" cy="340927"/>
              </a:xfrm>
              <a:prstGeom prst="rect">
                <a:avLst/>
              </a:prstGeom>
              <a:blipFill>
                <a:blip r:embed="rId4"/>
                <a:stretch>
                  <a:fillRect t="-26786" b="-232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ZoneTexte 34">
                <a:extLst>
                  <a:ext uri="{FF2B5EF4-FFF2-40B4-BE49-F238E27FC236}">
                    <a16:creationId xmlns:a16="http://schemas.microsoft.com/office/drawing/2014/main" id="{08E2FBD2-4900-42E8-BCC3-0CF3B1E98883}"/>
                  </a:ext>
                </a:extLst>
              </p:cNvPr>
              <p:cNvSpPr txBox="1"/>
              <p:nvPr/>
            </p:nvSpPr>
            <p:spPr>
              <a:xfrm>
                <a:off x="152359" y="2732180"/>
                <a:ext cx="8779843" cy="916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</m:e>
                          </m:acc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𝐶𝑋</m:t>
                                  </m:r>
                                </m:sub>
                              </m:s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𝐶𝑋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𝐶𝑋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</m:acc>
                      <m:sSub>
                        <m:sSubPr>
                          <m:ctrlP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  <a:p>
                <a:endParaRPr lang="fr-FR" dirty="0"/>
              </a:p>
            </p:txBody>
          </p:sp>
        </mc:Choice>
        <mc:Fallback>
          <p:sp>
            <p:nvSpPr>
              <p:cNvPr id="29" name="ZoneTexte 34">
                <a:extLst>
                  <a:ext uri="{FF2B5EF4-FFF2-40B4-BE49-F238E27FC236}">
                    <a16:creationId xmlns:a16="http://schemas.microsoft.com/office/drawing/2014/main" id="{08E2FBD2-4900-42E8-BCC3-0CF3B1E98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59" y="2732180"/>
                <a:ext cx="8779843" cy="9160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7">
            <a:extLst>
              <a:ext uri="{FF2B5EF4-FFF2-40B4-BE49-F238E27FC236}">
                <a16:creationId xmlns:a16="http://schemas.microsoft.com/office/drawing/2014/main" id="{F29925C5-EE44-46E9-95CB-DA05EF8764D3}"/>
              </a:ext>
            </a:extLst>
          </p:cNvPr>
          <p:cNvSpPr/>
          <p:nvPr/>
        </p:nvSpPr>
        <p:spPr>
          <a:xfrm>
            <a:off x="6079048" y="3667673"/>
            <a:ext cx="2077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neutrals flux limiter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10">
                <a:extLst>
                  <a:ext uri="{FF2B5EF4-FFF2-40B4-BE49-F238E27FC236}">
                    <a16:creationId xmlns:a16="http://schemas.microsoft.com/office/drawing/2014/main" id="{448AEA64-42B8-488A-9AA6-2E7E94842D72}"/>
                  </a:ext>
                </a:extLst>
              </p:cNvPr>
              <p:cNvSpPr/>
              <p:nvPr/>
            </p:nvSpPr>
            <p:spPr>
              <a:xfrm>
                <a:off x="6058594" y="3978820"/>
                <a:ext cx="2131546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𝜞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sSub>
                                <m:sSub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1" name="Rectangle 10">
                <a:extLst>
                  <a:ext uri="{FF2B5EF4-FFF2-40B4-BE49-F238E27FC236}">
                    <a16:creationId xmlns:a16="http://schemas.microsoft.com/office/drawing/2014/main" id="{448AEA64-42B8-488A-9AA6-2E7E94842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594" y="3978820"/>
                <a:ext cx="2131546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Segno di addizione 9">
            <a:extLst>
              <a:ext uri="{FF2B5EF4-FFF2-40B4-BE49-F238E27FC236}">
                <a16:creationId xmlns:a16="http://schemas.microsoft.com/office/drawing/2014/main" id="{B4901C3E-9F3D-4D2F-9670-299E4F8389D6}"/>
              </a:ext>
            </a:extLst>
          </p:cNvPr>
          <p:cNvSpPr/>
          <p:nvPr/>
        </p:nvSpPr>
        <p:spPr>
          <a:xfrm>
            <a:off x="5778888" y="3716396"/>
            <a:ext cx="277018" cy="312107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393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  <p:bldP spid="22" grpId="0"/>
      <p:bldP spid="29" grpId="0"/>
      <p:bldP spid="30" grpId="0"/>
      <p:bldP spid="31" grpId="0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b="58"/>
          <a:stretch/>
        </p:blipFill>
        <p:spPr>
          <a:xfrm>
            <a:off x="5631207" y="3819748"/>
            <a:ext cx="2582816" cy="140311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t="-1" b="901"/>
          <a:stretch/>
        </p:blipFill>
        <p:spPr>
          <a:xfrm>
            <a:off x="1666599" y="3820408"/>
            <a:ext cx="2549529" cy="136815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l="17773"/>
          <a:stretch/>
        </p:blipFill>
        <p:spPr>
          <a:xfrm>
            <a:off x="2701047" y="724065"/>
            <a:ext cx="1733550" cy="3096344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5495" y="57150"/>
            <a:ext cx="9043299" cy="342900"/>
          </a:xfrm>
        </p:spPr>
        <p:txBody>
          <a:bodyPr/>
          <a:lstStyle/>
          <a:p>
            <a:r>
              <a:rPr lang="en-US" sz="2000" dirty="0">
                <a:solidFill>
                  <a:srgbClr val="003399"/>
                </a:solidFill>
              </a:rPr>
              <a:t>Plasma conditions provided by 2D mean field cases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b="2696"/>
          <a:stretch/>
        </p:blipFill>
        <p:spPr>
          <a:xfrm>
            <a:off x="4290729" y="691700"/>
            <a:ext cx="2488438" cy="31287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699542"/>
            <a:ext cx="2499156" cy="31208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71498" y="476083"/>
                <a:ext cx="1026691" cy="3128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98" y="476083"/>
                <a:ext cx="1026691" cy="312843"/>
              </a:xfrm>
              <a:prstGeom prst="rect">
                <a:avLst/>
              </a:prstGeom>
              <a:blipFill>
                <a:blip r:embed="rId7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/>
          <a:srcRect l="16392"/>
          <a:stretch/>
        </p:blipFill>
        <p:spPr>
          <a:xfrm>
            <a:off x="6814356" y="708237"/>
            <a:ext cx="1693003" cy="3184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46519" y="1300129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19" y="1300129"/>
                <a:ext cx="876650" cy="76277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030720" y="1302503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720" y="1302503"/>
                <a:ext cx="876650" cy="7627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944101" y="1270669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101" y="1270669"/>
                <a:ext cx="876650" cy="76277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924346" y="481149"/>
                <a:ext cx="89261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𝒆𝑽</m:t>
                      </m:r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346" y="481149"/>
                <a:ext cx="892616" cy="307777"/>
              </a:xfrm>
              <a:prstGeom prst="rect">
                <a:avLst/>
              </a:prstGeom>
              <a:blipFill>
                <a:blip r:embed="rId12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/>
          <p:cNvSpPr txBox="1"/>
          <p:nvPr/>
        </p:nvSpPr>
        <p:spPr>
          <a:xfrm>
            <a:off x="586479" y="4175942"/>
            <a:ext cx="975469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Attached</a:t>
            </a:r>
          </a:p>
          <a:p>
            <a:r>
              <a:rPr lang="en-US" sz="1400" b="1" i="1" dirty="0"/>
              <a:t>Converged</a:t>
            </a:r>
          </a:p>
        </p:txBody>
      </p:sp>
      <p:pic>
        <p:nvPicPr>
          <p:cNvPr id="21" name="Picture 2" descr="Tick Symbol Green Check Mark Icon : image vectorielle de stock (libre de  droits) 1141769537 | Shutterstock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21040" r="15336" b="29980"/>
          <a:stretch/>
        </p:blipFill>
        <p:spPr bwMode="auto">
          <a:xfrm>
            <a:off x="509452" y="3836674"/>
            <a:ext cx="449607" cy="30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895583" y="476083"/>
                <a:ext cx="1026691" cy="3128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583" y="476083"/>
                <a:ext cx="1026691" cy="312843"/>
              </a:xfrm>
              <a:prstGeom prst="rect">
                <a:avLst/>
              </a:prstGeom>
              <a:blipFill>
                <a:blip r:embed="rId14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000895" y="481149"/>
                <a:ext cx="89261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  <m: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𝒆𝑽</m:t>
                      </m:r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95" y="481149"/>
                <a:ext cx="892616" cy="307777"/>
              </a:xfrm>
              <a:prstGeom prst="rect">
                <a:avLst/>
              </a:prstGeom>
              <a:blipFill>
                <a:blip r:embed="rId15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054645" y="1329444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645" y="1329444"/>
                <a:ext cx="876650" cy="76277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/>
          <p:cNvSpPr txBox="1"/>
          <p:nvPr/>
        </p:nvSpPr>
        <p:spPr>
          <a:xfrm>
            <a:off x="4589034" y="4159064"/>
            <a:ext cx="975469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Detached</a:t>
            </a:r>
          </a:p>
          <a:p>
            <a:r>
              <a:rPr lang="en-US" sz="1400" b="1" i="1" dirty="0"/>
              <a:t>Converged</a:t>
            </a:r>
          </a:p>
        </p:txBody>
      </p:sp>
      <p:pic>
        <p:nvPicPr>
          <p:cNvPr id="26" name="Picture 2" descr="Tick Symbol Green Check Mark Icon : image vectorielle de stock (libre de  droits) 1141769537 | Shutterstock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21040" r="15336" b="29980"/>
          <a:stretch/>
        </p:blipFill>
        <p:spPr bwMode="auto">
          <a:xfrm>
            <a:off x="4512007" y="3819796"/>
            <a:ext cx="449607" cy="30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23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7150"/>
            <a:ext cx="9156356" cy="342900"/>
          </a:xfrm>
        </p:spPr>
        <p:txBody>
          <a:bodyPr/>
          <a:lstStyle/>
          <a:p>
            <a:r>
              <a:rPr lang="en-US" sz="2000" dirty="0">
                <a:solidFill>
                  <a:srgbClr val="003399"/>
                </a:solidFill>
              </a:rPr>
              <a:t>FN vs EIRENE: testing FN assumptions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45" y="942165"/>
            <a:ext cx="2549543" cy="1899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51520" y="328654"/>
                <a:ext cx="3670813" cy="564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50" b="1" dirty="0"/>
                  <a:t>1. Estimation of </a:t>
                </a:r>
                <a:r>
                  <a:rPr lang="en-US" sz="1350" b="1" dirty="0" err="1"/>
                  <a:t>collisionality</a:t>
                </a:r>
                <a:r>
                  <a:rPr lang="en-US" sz="1350" b="1" dirty="0"/>
                  <a:t> via </a:t>
                </a:r>
                <a14:m>
                  <m:oMath xmlns:m="http://schemas.openxmlformats.org/officeDocument/2006/math">
                    <m:r>
                      <a:rPr lang="fr-FR" sz="1350" b="1" i="1">
                        <a:latin typeface="Cambria Math" panose="02040503050406030204" pitchFamily="18" charset="0"/>
                      </a:rPr>
                      <m:t>𝜼</m:t>
                    </m:r>
                    <m:r>
                      <a:rPr lang="fr-FR" sz="1350" b="1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fr-FR" sz="135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35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35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sz="135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50" b="1" i="1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fr-FR" sz="1350" b="1" i="1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fr-FR" sz="135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50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fr-FR" sz="1350" b="1" i="1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fr-FR" sz="1350" b="1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sz="135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5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fr-FR" sz="135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  <m:r>
                      <a:rPr lang="fr-FR" sz="1350" b="1" i="0" smtClean="0">
                        <a:latin typeface="Cambria Math" panose="02040503050406030204" pitchFamily="18" charset="0"/>
                      </a:rPr>
                      <m:t>𝐬𝐜𝐚𝐧</m:t>
                    </m:r>
                  </m:oMath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28654"/>
                <a:ext cx="3670813" cy="564898"/>
              </a:xfrm>
              <a:prstGeom prst="rect">
                <a:avLst/>
              </a:prstGeom>
              <a:blipFill>
                <a:blip r:embed="rId3"/>
                <a:stretch>
                  <a:fillRect l="-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1043608" y="1091712"/>
            <a:ext cx="3636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FN</a:t>
            </a:r>
          </a:p>
          <a:p>
            <a:r>
              <a:rPr lang="en-US" sz="1050" b="1" dirty="0"/>
              <a:t>EIR</a:t>
            </a:r>
          </a:p>
        </p:txBody>
      </p:sp>
      <p:sp>
        <p:nvSpPr>
          <p:cNvPr id="8" name="Rectangle 7"/>
          <p:cNvSpPr/>
          <p:nvPr/>
        </p:nvSpPr>
        <p:spPr>
          <a:xfrm>
            <a:off x="952008" y="1333666"/>
            <a:ext cx="91599" cy="76450"/>
          </a:xfrm>
          <a:prstGeom prst="rect">
            <a:avLst/>
          </a:prstGeom>
          <a:solidFill>
            <a:srgbClr val="CC66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81000" rIns="108000" bIns="108000" rtlCol="0" anchor="ctr">
            <a:spAutoFit/>
          </a:bodyPr>
          <a:lstStyle/>
          <a:p>
            <a:pPr algn="ctr"/>
            <a:endParaRPr 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 rot="16200000">
                <a:off x="8809" y="1563548"/>
                <a:ext cx="663963" cy="4399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sSub>
                            <m:sSub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0.5</m:t>
                              </m:r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18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00" i="1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809" y="1563548"/>
                <a:ext cx="663963" cy="4399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Ellipse 10"/>
          <p:cNvSpPr/>
          <p:nvPr/>
        </p:nvSpPr>
        <p:spPr>
          <a:xfrm>
            <a:off x="952008" y="1167369"/>
            <a:ext cx="91599" cy="95698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81000" rIns="108000" bIns="108000" rtlCol="0" anchor="ctr">
            <a:spAutoFit/>
          </a:bodyPr>
          <a:lstStyle/>
          <a:p>
            <a:pPr algn="ctr"/>
            <a:endParaRPr 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227033" y="2675888"/>
                <a:ext cx="1138197" cy="2696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𝑠𝑒𝑝</m:t>
                          </m:r>
                        </m:sub>
                      </m:sSub>
                      <m:r>
                        <a:rPr lang="fr-FR" sz="1050" i="1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fr-FR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1050" i="1">
                          <a:latin typeface="Cambria Math" panose="02040503050406030204" pitchFamily="18" charset="0"/>
                        </a:rPr>
                        <m:t>19 </m:t>
                      </m:r>
                      <m:sSup>
                        <m:sSupPr>
                          <m:ctrlPr>
                            <a:rPr lang="fr-FR" sz="10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fr-FR" sz="105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05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033" y="2675888"/>
                <a:ext cx="1138197" cy="2696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00645" y="743061"/>
                <a:ext cx="293041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400" b="1">
                        <a:latin typeface="Cambria Math" panose="02040503050406030204" pitchFamily="18" charset="0"/>
                      </a:rPr>
                      <m:t>𝚫</m:t>
                    </m:r>
                    <m:r>
                      <a:rPr lang="fr-FR" sz="1400" b="1" i="1">
                        <a:latin typeface="Cambria Math" panose="02040503050406030204" pitchFamily="18" charset="0"/>
                      </a:rPr>
                      <m:t>𝜼</m:t>
                    </m:r>
                    <m:r>
                      <a:rPr lang="fr-FR" sz="14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same range w/ and w/out EIRENE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45" y="743061"/>
                <a:ext cx="2930418" cy="307777"/>
              </a:xfrm>
              <a:prstGeom prst="rect">
                <a:avLst/>
              </a:prstGeom>
              <a:blipFill>
                <a:blip r:embed="rId6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/>
          <p:cNvSpPr txBox="1"/>
          <p:nvPr/>
        </p:nvSpPr>
        <p:spPr>
          <a:xfrm>
            <a:off x="2986371" y="4065358"/>
            <a:ext cx="32726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q"/>
            </a:pPr>
            <a:r>
              <a:rPr lang="en-US" sz="1350" dirty="0"/>
              <a:t>FN seems to rollover before EIRENE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en-US" sz="1350" dirty="0"/>
              <a:t>FN fluxes amplitude much lower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 rot="16200000">
                <a:off x="-584735" y="3715211"/>
                <a:ext cx="1812932" cy="3414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i="1">
                          <a:latin typeface="Cambria Math" panose="02040503050406030204" pitchFamily="18" charset="0"/>
                        </a:rPr>
                        <m:t>𝑚𝑎𝑥</m:t>
                      </m:r>
                      <m:d>
                        <m:dPr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35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sz="135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fr-FR" sz="135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e>
                      </m:d>
                      <m:r>
                        <a:rPr lang="fr-FR" sz="135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35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fr-FR" sz="135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fr-FR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35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fr-FR" sz="135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sz="135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84735" y="3715211"/>
                <a:ext cx="1812932" cy="341440"/>
              </a:xfrm>
              <a:prstGeom prst="rect">
                <a:avLst/>
              </a:prstGeom>
              <a:blipFill>
                <a:blip r:embed="rId7"/>
                <a:stretch>
                  <a:fillRect r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Imag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870" y="2922855"/>
            <a:ext cx="2465293" cy="2044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4719595" y="552053"/>
                <a:ext cx="3784049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50" b="1" dirty="0"/>
                  <a:t>2. Realistic localization of the ionization source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35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135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350" b="1" dirty="0"/>
                  <a:t> </a:t>
                </a: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595" y="552053"/>
                <a:ext cx="3784049" cy="300082"/>
              </a:xfrm>
              <a:prstGeom prst="rect">
                <a:avLst/>
              </a:prstGeom>
              <a:blipFill>
                <a:blip r:embed="rId9"/>
                <a:stretch>
                  <a:fillRect l="-322" t="-4082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10"/>
          <a:srcRect l="22622" b="5031"/>
          <a:stretch/>
        </p:blipFill>
        <p:spPr>
          <a:xfrm>
            <a:off x="7543390" y="915969"/>
            <a:ext cx="1612966" cy="2826302"/>
          </a:xfrm>
          <a:prstGeom prst="rect">
            <a:avLst/>
          </a:prstGeom>
        </p:spPr>
      </p:pic>
      <p:sp>
        <p:nvSpPr>
          <p:cNvPr id="48" name="ZoneTexte 47"/>
          <p:cNvSpPr txBox="1"/>
          <p:nvPr/>
        </p:nvSpPr>
        <p:spPr>
          <a:xfrm>
            <a:off x="7936840" y="1484118"/>
            <a:ext cx="9032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7030A0"/>
                </a:solidFill>
              </a:rPr>
              <a:t>FN</a:t>
            </a: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11"/>
          <a:srcRect l="558" r="29042" b="6395"/>
          <a:stretch/>
        </p:blipFill>
        <p:spPr>
          <a:xfrm>
            <a:off x="4010749" y="915968"/>
            <a:ext cx="1322748" cy="2826302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12"/>
          <a:srcRect l="12296" b="791"/>
          <a:stretch/>
        </p:blipFill>
        <p:spPr>
          <a:xfrm>
            <a:off x="5329611" y="915969"/>
            <a:ext cx="1651583" cy="2812113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>
            <a:off x="4552321" y="1508915"/>
            <a:ext cx="698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CC0099"/>
                </a:solidFill>
              </a:rPr>
              <a:t>EIRENE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5708371" y="1484118"/>
            <a:ext cx="9032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7030A0"/>
                </a:solidFill>
              </a:rPr>
              <a:t>FN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4505552" y="1673092"/>
                <a:ext cx="673581" cy="429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105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</m:oMath>
                  </m:oMathPara>
                </a14:m>
                <a:endParaRPr lang="en-US" sz="105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552" y="1673092"/>
                <a:ext cx="673581" cy="42992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14"/>
          <a:srcRect l="14485" r="26349" b="7452"/>
          <a:stretch/>
        </p:blipFill>
        <p:spPr>
          <a:xfrm>
            <a:off x="6434614" y="909669"/>
            <a:ext cx="1080876" cy="2681252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6731332" y="1502471"/>
            <a:ext cx="698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CC0099"/>
                </a:solidFill>
              </a:rPr>
              <a:t>EIRENE</a:t>
            </a:r>
          </a:p>
        </p:txBody>
      </p:sp>
      <p:sp>
        <p:nvSpPr>
          <p:cNvPr id="56" name="Ellipse 55"/>
          <p:cNvSpPr/>
          <p:nvPr/>
        </p:nvSpPr>
        <p:spPr>
          <a:xfrm>
            <a:off x="7815851" y="3044142"/>
            <a:ext cx="534022" cy="56050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en-US" sz="1350" dirty="0"/>
          </a:p>
        </p:txBody>
      </p:sp>
      <p:sp>
        <p:nvSpPr>
          <p:cNvPr id="57" name="Ellipse 56"/>
          <p:cNvSpPr/>
          <p:nvPr/>
        </p:nvSpPr>
        <p:spPr>
          <a:xfrm>
            <a:off x="5558285" y="3080143"/>
            <a:ext cx="534022" cy="56050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5608791" y="1653621"/>
                <a:ext cx="673581" cy="429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0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105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0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</m:oMath>
                  </m:oMathPara>
                </a14:m>
                <a:endParaRPr lang="en-US" sz="105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791" y="1653621"/>
                <a:ext cx="673581" cy="42992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690439" y="1656162"/>
                <a:ext cx="673582" cy="429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05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050" b="1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105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05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05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05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050" b="1" i="1">
                          <a:latin typeface="Cambria Math" panose="02040503050406030204" pitchFamily="18" charset="0"/>
                        </a:rPr>
                        <m:t>𝟏𝟗</m:t>
                      </m:r>
                    </m:oMath>
                  </m:oMathPara>
                </a14:m>
                <a:endParaRPr lang="en-US" sz="105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439" y="1656162"/>
                <a:ext cx="673582" cy="42992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7812360" y="1651989"/>
                <a:ext cx="673582" cy="429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05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050" b="1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105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05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05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05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050" b="1" i="1">
                          <a:latin typeface="Cambria Math" panose="02040503050406030204" pitchFamily="18" charset="0"/>
                        </a:rPr>
                        <m:t>𝟏𝟗</m:t>
                      </m:r>
                    </m:oMath>
                  </m:oMathPara>
                </a14:m>
                <a:endParaRPr lang="en-US" sz="105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360" y="1651989"/>
                <a:ext cx="673582" cy="42992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1152417" y="4852042"/>
                <a:ext cx="1138197" cy="2696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𝑠𝑒𝑝</m:t>
                          </m:r>
                        </m:sub>
                      </m:sSub>
                      <m:r>
                        <a:rPr lang="fr-FR" sz="1050" i="1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fr-FR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1050" i="1">
                          <a:latin typeface="Cambria Math" panose="02040503050406030204" pitchFamily="18" charset="0"/>
                        </a:rPr>
                        <m:t>19 </m:t>
                      </m:r>
                      <m:sSup>
                        <m:sSupPr>
                          <m:ctrlPr>
                            <a:rPr lang="fr-FR" sz="10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fr-FR" sz="105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05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417" y="4852042"/>
                <a:ext cx="1138197" cy="2696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3090506" y="4549982"/>
            <a:ext cx="4177254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350" b="1" i="1" dirty="0"/>
              <a:t>fluid neutrals model in Soledge3X will need refinements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290614" y="2242453"/>
            <a:ext cx="4572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n-US" b="1" i="1" dirty="0">
                <a:solidFill>
                  <a:srgbClr val="C00000"/>
                </a:solidFill>
              </a:rPr>
              <a:t>However, still far from being perfect </a:t>
            </a:r>
          </a:p>
          <a:p>
            <a:pPr algn="ctr"/>
            <a:r>
              <a:rPr lang="en-US" i="1" dirty="0"/>
              <a:t>Qualitative OK, quantitative NOK</a:t>
            </a:r>
          </a:p>
        </p:txBody>
      </p:sp>
    </p:spTree>
    <p:extLst>
      <p:ext uri="{BB962C8B-B14F-4D97-AF65-F5344CB8AC3E}">
        <p14:creationId xmlns:p14="http://schemas.microsoft.com/office/powerpoint/2010/main" val="233153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 animBg="1"/>
      <p:bldP spid="12" grpId="0" animBg="1"/>
      <p:bldP spid="34" grpId="0"/>
      <p:bldP spid="45" grpId="0"/>
      <p:bldP spid="48" grpId="0"/>
      <p:bldP spid="51" grpId="0"/>
      <p:bldP spid="52" grpId="0"/>
      <p:bldP spid="53" grpId="0"/>
      <p:bldP spid="55" grpId="0"/>
      <p:bldP spid="56" grpId="0" animBg="1"/>
      <p:bldP spid="57" grpId="0" animBg="1"/>
      <p:bldP spid="58" grpId="0"/>
      <p:bldP spid="46" grpId="0"/>
      <p:bldP spid="59" grpId="0"/>
      <p:bldP spid="60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157319" y="1154091"/>
            <a:ext cx="58145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Outlook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: closer to a proper plasma background for particle balance, w/r to evolve it from scratch [V. Quadri </a:t>
            </a:r>
            <a:r>
              <a:rPr lang="en-US" sz="1400" i="1" dirty="0">
                <a:solidFill>
                  <a:schemeClr val="tx1"/>
                </a:solidFill>
                <a:latin typeface="+mj-lt"/>
              </a:rPr>
              <a:t>et al, https://doi.org/10.1002/ctpp.202300146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].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Convergence (~75%) still challenging, due to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Increased resolution in 3D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Neutrals recycling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Very slow transient phase for both plasma backgrounds, where turbulence properties are not going to evolve.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/>
          <a:srcRect t="3754"/>
          <a:stretch/>
        </p:blipFill>
        <p:spPr>
          <a:xfrm>
            <a:off x="3106" y="504057"/>
            <a:ext cx="3108809" cy="23557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1641378" y="1779662"/>
            <a:ext cx="1319704" cy="766104"/>
          </a:xfrm>
          <a:prstGeom prst="rect">
            <a:avLst/>
          </a:prstGeom>
          <a:noFill/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87624" y="846314"/>
            <a:ext cx="3991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  <a:latin typeface="+mj-lt"/>
              </a:rPr>
              <a:t>Transit to 3D turbulence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616464" y="1056834"/>
            <a:ext cx="15085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7030A0"/>
                </a:solidFill>
                <a:latin typeface="+mj-lt"/>
              </a:rPr>
              <a:t>Statistical analysis on turbulence</a:t>
            </a:r>
          </a:p>
        </p:txBody>
      </p:sp>
      <p:cxnSp>
        <p:nvCxnSpPr>
          <p:cNvPr id="28" name="Connecteur droit 27"/>
          <p:cNvCxnSpPr/>
          <p:nvPr/>
        </p:nvCxnSpPr>
        <p:spPr bwMode="auto">
          <a:xfrm>
            <a:off x="1115616" y="1063912"/>
            <a:ext cx="19625" cy="15078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ZoneTexte 28"/>
          <p:cNvSpPr txBox="1"/>
          <p:nvPr/>
        </p:nvSpPr>
        <p:spPr>
          <a:xfrm>
            <a:off x="386687" y="1040998"/>
            <a:ext cx="8516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D2A000"/>
                </a:solidFill>
                <a:latin typeface="+mj-lt"/>
              </a:rPr>
              <a:t>2D </a:t>
            </a:r>
          </a:p>
          <a:p>
            <a:pPr algn="ctr"/>
            <a:r>
              <a:rPr lang="en-US" sz="1400" i="1" dirty="0">
                <a:solidFill>
                  <a:srgbClr val="D2A000"/>
                </a:solidFill>
                <a:latin typeface="+mj-lt"/>
              </a:rPr>
              <a:t>mean field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/>
          <a:srcRect l="-502" r="1560" b="1465"/>
          <a:stretch/>
        </p:blipFill>
        <p:spPr>
          <a:xfrm>
            <a:off x="127853" y="2715766"/>
            <a:ext cx="2949982" cy="239426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 bwMode="auto">
          <a:xfrm>
            <a:off x="1547664" y="4007207"/>
            <a:ext cx="1388504" cy="766104"/>
          </a:xfrm>
          <a:prstGeom prst="rect">
            <a:avLst/>
          </a:prstGeom>
          <a:noFill/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104371" y="3115626"/>
            <a:ext cx="3991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  <a:latin typeface="+mj-lt"/>
              </a:rPr>
              <a:t>Transit to 3D turbulence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591550" y="3284379"/>
            <a:ext cx="15085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7030A0"/>
                </a:solidFill>
                <a:latin typeface="+mj-lt"/>
              </a:rPr>
              <a:t>Statistical analysis on turbulence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361773" y="3268543"/>
            <a:ext cx="8516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D2A000"/>
                </a:solidFill>
                <a:latin typeface="+mj-lt"/>
              </a:rPr>
              <a:t>2D </a:t>
            </a:r>
          </a:p>
          <a:p>
            <a:pPr algn="ctr"/>
            <a:r>
              <a:rPr lang="en-US" sz="1400" i="1" dirty="0">
                <a:solidFill>
                  <a:srgbClr val="D2A000"/>
                </a:solidFill>
                <a:latin typeface="+mj-lt"/>
              </a:rPr>
              <a:t>mean field</a:t>
            </a:r>
          </a:p>
        </p:txBody>
      </p:sp>
      <p:cxnSp>
        <p:nvCxnSpPr>
          <p:cNvPr id="35" name="Connecteur droit 34"/>
          <p:cNvCxnSpPr/>
          <p:nvPr/>
        </p:nvCxnSpPr>
        <p:spPr bwMode="auto">
          <a:xfrm>
            <a:off x="1143808" y="3368168"/>
            <a:ext cx="19625" cy="15078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Connecteur droit 35"/>
          <p:cNvCxnSpPr/>
          <p:nvPr/>
        </p:nvCxnSpPr>
        <p:spPr bwMode="auto">
          <a:xfrm>
            <a:off x="1268016" y="1216312"/>
            <a:ext cx="19625" cy="15078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/>
              <p:nvPr/>
            </p:nvSpPr>
            <p:spPr>
              <a:xfrm>
                <a:off x="3149936" y="4059689"/>
                <a:ext cx="5886560" cy="796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Fig. 3 Time traces of particle influx given by the ionization </a:t>
                </a:r>
                <a:r>
                  <a:rPr lang="en-US" sz="1400" b="1" dirty="0">
                    <a:solidFill>
                      <a:srgbClr val="CC9B00"/>
                    </a:solidFill>
                    <a:latin typeface="+mj-lt"/>
                  </a:rPr>
                  <a:t>source</a:t>
                </a:r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 and particle </a:t>
                </a:r>
                <a:r>
                  <a:rPr lang="en-US" sz="1400" b="1" dirty="0">
                    <a:solidFill>
                      <a:schemeClr val="accent1"/>
                    </a:solidFill>
                    <a:latin typeface="+mj-lt"/>
                  </a:rPr>
                  <a:t>outflux</a:t>
                </a:r>
                <a:r>
                  <a:rPr lang="en-US" sz="1400" b="1" dirty="0">
                    <a:solidFill>
                      <a:srgbClr val="FF6600"/>
                    </a:solidFill>
                    <a:latin typeface="+mj-lt"/>
                  </a:rPr>
                  <a:t> </a:t>
                </a:r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for the two density cases,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(left)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 (right).</a:t>
                </a: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936" y="4059689"/>
                <a:ext cx="5886560" cy="796757"/>
              </a:xfrm>
              <a:prstGeom prst="rect">
                <a:avLst/>
              </a:prstGeom>
              <a:blipFill>
                <a:blip r:embed="rId4"/>
                <a:stretch>
                  <a:fillRect l="-311" t="-1527" r="-311" b="-3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06" y="57150"/>
            <a:ext cx="9140894" cy="342900"/>
          </a:xfrm>
        </p:spPr>
        <p:txBody>
          <a:bodyPr/>
          <a:lstStyle/>
          <a:p>
            <a:pPr marL="342900" indent="-342900">
              <a:lnSpc>
                <a:spcPct val="150000"/>
              </a:lnSpc>
            </a:pPr>
            <a:r>
              <a:rPr lang="en-US" sz="1800" dirty="0">
                <a:solidFill>
                  <a:srgbClr val="003399"/>
                </a:solidFill>
              </a:rPr>
              <a:t>From 2D convergence, restart in 3D at higher resolution w/ turbulence. </a:t>
            </a:r>
          </a:p>
        </p:txBody>
      </p:sp>
    </p:spTree>
    <p:extLst>
      <p:ext uri="{BB962C8B-B14F-4D97-AF65-F5344CB8AC3E}">
        <p14:creationId xmlns:p14="http://schemas.microsoft.com/office/powerpoint/2010/main" val="2019016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6420"/>
          <a:stretch/>
        </p:blipFill>
        <p:spPr>
          <a:xfrm>
            <a:off x="1475656" y="699542"/>
            <a:ext cx="3198308" cy="3740534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0" y="51470"/>
            <a:ext cx="91440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>
                <a:solidFill>
                  <a:srgbClr val="003399"/>
                </a:solidFill>
              </a:rPr>
              <a:t>From 2D </a:t>
            </a:r>
            <a:r>
              <a:rPr lang="en-US" sz="2000" dirty="0">
                <a:solidFill>
                  <a:srgbClr val="003399"/>
                </a:solidFill>
                <a:sym typeface="Wingdings" panose="05000000000000000000" pitchFamily="2" charset="2"/>
              </a:rPr>
              <a:t> 3D: </a:t>
            </a:r>
            <a:r>
              <a:rPr lang="en-US" sz="2000" dirty="0">
                <a:solidFill>
                  <a:srgbClr val="003399"/>
                </a:solidFill>
              </a:rPr>
              <a:t>two different densities at the </a:t>
            </a:r>
            <a:r>
              <a:rPr lang="en-US" sz="2000" dirty="0" err="1">
                <a:solidFill>
                  <a:srgbClr val="003399"/>
                </a:solidFill>
              </a:rPr>
              <a:t>sep</a:t>
            </a:r>
            <a:r>
              <a:rPr lang="en-US" sz="2000" dirty="0">
                <a:solidFill>
                  <a:srgbClr val="003399"/>
                </a:solidFill>
              </a:rPr>
              <a:t> with turbulence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4946104" y="1768985"/>
                <a:ext cx="3024336" cy="482120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Puff: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2.7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+21 [</m:t>
                    </m:r>
                    <m:f>
                      <m:f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𝑝𝑎𝑟𝑡</m:t>
                        </m:r>
                      </m:num>
                      <m:den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104" y="1768985"/>
                <a:ext cx="3024336" cy="482120"/>
              </a:xfrm>
              <a:prstGeom prst="rect">
                <a:avLst/>
              </a:prstGeom>
              <a:blipFill>
                <a:blip r:embed="rId3"/>
                <a:stretch>
                  <a:fillRect l="-1406" b="-6173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cteur droit avec flèche 11"/>
          <p:cNvCxnSpPr/>
          <p:nvPr/>
        </p:nvCxnSpPr>
        <p:spPr>
          <a:xfrm flipV="1">
            <a:off x="3347864" y="2010045"/>
            <a:ext cx="1584176" cy="24106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932040" y="3442309"/>
                <a:ext cx="2260619" cy="482120"/>
              </a:xfrm>
              <a:prstGeom prst="rect">
                <a:avLst/>
              </a:prstGeom>
              <a:ln>
                <a:solidFill>
                  <a:srgbClr val="00FFFF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Puff: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1.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+21 [</m:t>
                    </m:r>
                    <m:f>
                      <m:f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𝑝𝑎𝑟𝑡</m:t>
                        </m:r>
                      </m:num>
                      <m:den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3442309"/>
                <a:ext cx="2260619" cy="482120"/>
              </a:xfrm>
              <a:prstGeom prst="rect">
                <a:avLst/>
              </a:prstGeom>
              <a:blipFill>
                <a:blip r:embed="rId4"/>
                <a:stretch>
                  <a:fillRect l="-1877" b="-6173"/>
                </a:stretch>
              </a:blipFill>
              <a:ln>
                <a:solidFill>
                  <a:srgbClr val="00FF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cteur droit avec flèche 14"/>
          <p:cNvCxnSpPr>
            <a:endCxn id="13" idx="1"/>
          </p:cNvCxnSpPr>
          <p:nvPr/>
        </p:nvCxnSpPr>
        <p:spPr>
          <a:xfrm>
            <a:off x="3321844" y="3177955"/>
            <a:ext cx="1610196" cy="505414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689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Different plasma conditions for the two density cases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2"/>
          <a:srcRect t="6716"/>
          <a:stretch/>
        </p:blipFill>
        <p:spPr>
          <a:xfrm>
            <a:off x="683568" y="792800"/>
            <a:ext cx="3658205" cy="287034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639" y="580777"/>
            <a:ext cx="2445027" cy="432763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/>
          <a:srcRect l="24397"/>
          <a:stretch/>
        </p:blipFill>
        <p:spPr>
          <a:xfrm>
            <a:off x="7080315" y="518596"/>
            <a:ext cx="1879429" cy="4365285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338027" y="3662122"/>
            <a:ext cx="1237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Inner target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473243" y="3679327"/>
            <a:ext cx="1185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Outer target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520037" y="3661683"/>
            <a:ext cx="1617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Outer mid-plane</a:t>
            </a:r>
          </a:p>
        </p:txBody>
      </p:sp>
      <p:sp>
        <p:nvSpPr>
          <p:cNvPr id="26" name="Étoile à 5 branches 25"/>
          <p:cNvSpPr/>
          <p:nvPr/>
        </p:nvSpPr>
        <p:spPr bwMode="auto">
          <a:xfrm>
            <a:off x="892556" y="3483437"/>
            <a:ext cx="319363" cy="22628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rgbClr val="C89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38" name="Étoile à 5 branches 37"/>
          <p:cNvSpPr/>
          <p:nvPr/>
        </p:nvSpPr>
        <p:spPr bwMode="auto">
          <a:xfrm>
            <a:off x="5575287" y="2827123"/>
            <a:ext cx="207451" cy="18724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rgbClr val="C89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39" name="Étoile à 5 branches 38"/>
          <p:cNvSpPr/>
          <p:nvPr/>
        </p:nvSpPr>
        <p:spPr bwMode="auto">
          <a:xfrm>
            <a:off x="1950380" y="3483437"/>
            <a:ext cx="319363" cy="226280"/>
          </a:xfrm>
          <a:prstGeom prst="star5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DCB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40" name="Étoile à 5 branches 39"/>
          <p:cNvSpPr/>
          <p:nvPr/>
        </p:nvSpPr>
        <p:spPr bwMode="auto">
          <a:xfrm>
            <a:off x="8299295" y="1923829"/>
            <a:ext cx="227292" cy="158462"/>
          </a:xfrm>
          <a:prstGeom prst="star5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DCB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41" name="Étoile à 5 branches 40"/>
          <p:cNvSpPr/>
          <p:nvPr/>
        </p:nvSpPr>
        <p:spPr bwMode="auto">
          <a:xfrm>
            <a:off x="3882097" y="3501719"/>
            <a:ext cx="319363" cy="226280"/>
          </a:xfrm>
          <a:prstGeom prst="star5">
            <a:avLst/>
          </a:prstGeom>
          <a:solidFill>
            <a:srgbClr val="D0A1FF"/>
          </a:solidFill>
          <a:ln w="9525" cap="flat" cmpd="sng" algn="ctr">
            <a:solidFill>
              <a:srgbClr val="DCB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/>
              <p:nvPr/>
            </p:nvSpPr>
            <p:spPr>
              <a:xfrm>
                <a:off x="137110" y="3999910"/>
                <a:ext cx="4969047" cy="1031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Fig 5. Poloidal profile at the first SOL flux surface of the time and toroidal averaged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sz="1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𝐞</m:t>
                        </m:r>
                      </m:sub>
                    </m:sSub>
                    <m:r>
                      <a:rPr lang="fr-FR" sz="1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fr-FR" sz="1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. Time and toroidal averaged maps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sz="1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𝐞</m:t>
                        </m:r>
                      </m:sub>
                    </m:sSub>
                    <m:r>
                      <a:rPr lang="fr-FR" sz="1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fr-FR" sz="1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(left)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 (right).</a:t>
                </a: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10" y="3999910"/>
                <a:ext cx="4969047" cy="1031501"/>
              </a:xfrm>
              <a:prstGeom prst="rect">
                <a:avLst/>
              </a:prstGeom>
              <a:blipFill>
                <a:blip r:embed="rId5"/>
                <a:stretch>
                  <a:fillRect l="-368" t="-1183" r="-245" b="-4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/>
              <p:cNvSpPr txBox="1"/>
              <p:nvPr/>
            </p:nvSpPr>
            <p:spPr>
              <a:xfrm>
                <a:off x="5935408" y="488858"/>
                <a:ext cx="936104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ZoneTexte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5408" y="488858"/>
                <a:ext cx="936104" cy="215444"/>
              </a:xfrm>
              <a:prstGeom prst="rect">
                <a:avLst/>
              </a:prstGeom>
              <a:blipFill>
                <a:blip r:embed="rId6"/>
                <a:stretch>
                  <a:fillRect t="-2778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/>
              <p:cNvSpPr txBox="1"/>
              <p:nvPr/>
            </p:nvSpPr>
            <p:spPr>
              <a:xfrm rot="16200000">
                <a:off x="328417" y="1960143"/>
                <a:ext cx="53758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ZoneTexte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28417" y="1960143"/>
                <a:ext cx="537583" cy="215444"/>
              </a:xfrm>
              <a:prstGeom prst="rect">
                <a:avLst/>
              </a:prstGeom>
              <a:blipFill>
                <a:blip r:embed="rId7"/>
                <a:stretch>
                  <a:fillRect l="-2778" t="-11364" r="-30556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ZoneTexte 47"/>
          <p:cNvSpPr txBox="1"/>
          <p:nvPr/>
        </p:nvSpPr>
        <p:spPr>
          <a:xfrm>
            <a:off x="7880165" y="3972133"/>
            <a:ext cx="61234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~ 1eV!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/>
              <p:cNvSpPr txBox="1"/>
              <p:nvPr/>
            </p:nvSpPr>
            <p:spPr>
              <a:xfrm>
                <a:off x="7462656" y="486687"/>
                <a:ext cx="936104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ZoneTexte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656" y="486687"/>
                <a:ext cx="936104" cy="215444"/>
              </a:xfrm>
              <a:prstGeom prst="rect">
                <a:avLst/>
              </a:prstGeom>
              <a:blipFill>
                <a:blip r:embed="rId8"/>
                <a:stretch>
                  <a:fillRect t="-2857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Étoile à 5 branches 51"/>
          <p:cNvSpPr/>
          <p:nvPr/>
        </p:nvSpPr>
        <p:spPr bwMode="auto">
          <a:xfrm>
            <a:off x="6748622" y="1915754"/>
            <a:ext cx="227292" cy="158462"/>
          </a:xfrm>
          <a:prstGeom prst="star5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DCB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53" name="Étoile à 5 branches 52"/>
          <p:cNvSpPr/>
          <p:nvPr/>
        </p:nvSpPr>
        <p:spPr bwMode="auto">
          <a:xfrm>
            <a:off x="7106365" y="2844204"/>
            <a:ext cx="207451" cy="18724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rgbClr val="C89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54" name="Étoile à 5 branches 53"/>
          <p:cNvSpPr/>
          <p:nvPr/>
        </p:nvSpPr>
        <p:spPr bwMode="auto">
          <a:xfrm>
            <a:off x="7637469" y="4256446"/>
            <a:ext cx="217769" cy="206206"/>
          </a:xfrm>
          <a:prstGeom prst="star5">
            <a:avLst/>
          </a:prstGeom>
          <a:solidFill>
            <a:srgbClr val="D0A1FF"/>
          </a:solidFill>
          <a:ln w="9525" cap="flat" cmpd="sng" algn="ctr">
            <a:solidFill>
              <a:srgbClr val="DCB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55" name="Étoile à 5 branches 54"/>
          <p:cNvSpPr/>
          <p:nvPr/>
        </p:nvSpPr>
        <p:spPr bwMode="auto">
          <a:xfrm>
            <a:off x="6104873" y="4211133"/>
            <a:ext cx="217769" cy="206206"/>
          </a:xfrm>
          <a:prstGeom prst="star5">
            <a:avLst/>
          </a:prstGeom>
          <a:solidFill>
            <a:srgbClr val="D0A1FF"/>
          </a:solidFill>
          <a:ln w="9525" cap="flat" cmpd="sng" algn="ctr">
            <a:solidFill>
              <a:srgbClr val="DCB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56" name="Ellipse 55"/>
          <p:cNvSpPr/>
          <p:nvPr/>
        </p:nvSpPr>
        <p:spPr bwMode="auto">
          <a:xfrm>
            <a:off x="7637328" y="4053536"/>
            <a:ext cx="284796" cy="270807"/>
          </a:xfrm>
          <a:prstGeom prst="ellipse">
            <a:avLst/>
          </a:prstGeom>
          <a:noFill/>
          <a:ln w="9525" cap="flat" cmpd="sng" algn="ctr">
            <a:solidFill>
              <a:srgbClr val="E5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5938251" y="1601578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251" y="1601578"/>
                <a:ext cx="876650" cy="76277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7506628" y="1592867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628" y="1592867"/>
                <a:ext cx="876650" cy="7627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2974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Different plasma conditions for the two density cases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761478"/>
            <a:ext cx="2673619" cy="44025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r="218"/>
          <a:stretch/>
        </p:blipFill>
        <p:spPr>
          <a:xfrm>
            <a:off x="107504" y="770700"/>
            <a:ext cx="2592288" cy="4393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1115616" y="1732082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732082"/>
                <a:ext cx="876650" cy="7627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3707904" y="1799055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1799055"/>
                <a:ext cx="876650" cy="7627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/>
              <p:nvPr/>
            </p:nvSpPr>
            <p:spPr>
              <a:xfrm>
                <a:off x="5194541" y="3853081"/>
                <a:ext cx="3647985" cy="10024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Fig. 4  Time and toroidal average ionization source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𝒑𝒂𝒓𝒕</m:t>
                    </m:r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/</m:t>
                    </m:r>
                    <m:sSup>
                      <m:sSup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 (left)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 (right).</a:t>
                </a: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4541" y="3853081"/>
                <a:ext cx="3647985" cy="1002454"/>
              </a:xfrm>
              <a:prstGeom prst="rect">
                <a:avLst/>
              </a:prstGeom>
              <a:blipFill>
                <a:blip r:embed="rId6"/>
                <a:stretch>
                  <a:fillRect l="-501" t="-1212" r="-334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99592" y="605056"/>
                <a:ext cx="3664601" cy="3128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𝒑𝒂𝒓𝒕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/</m:t>
                      </m:r>
                      <m:sSup>
                        <m:sSupPr>
                          <m:ctrlP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p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605056"/>
                <a:ext cx="3664601" cy="312843"/>
              </a:xfrm>
              <a:prstGeom prst="rect">
                <a:avLst/>
              </a:prstGeom>
              <a:blipFill>
                <a:blip r:embed="rId7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llipse 7"/>
          <p:cNvSpPr/>
          <p:nvPr/>
        </p:nvSpPr>
        <p:spPr>
          <a:xfrm>
            <a:off x="1259632" y="4002162"/>
            <a:ext cx="360040" cy="5858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Ellipse 61"/>
          <p:cNvSpPr/>
          <p:nvPr/>
        </p:nvSpPr>
        <p:spPr>
          <a:xfrm>
            <a:off x="3807545" y="3963926"/>
            <a:ext cx="360040" cy="5858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076056" y="896402"/>
            <a:ext cx="396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+mj-lt"/>
              </a:rPr>
              <a:t>High density case </a:t>
            </a:r>
            <a:r>
              <a:rPr lang="en-US" sz="1400" i="1" dirty="0">
                <a:latin typeface="+mj-lt"/>
              </a:rPr>
              <a:t>is detached</a:t>
            </a:r>
            <a:r>
              <a:rPr lang="en-US" sz="1400" dirty="0"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63615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r="6210"/>
          <a:stretch/>
        </p:blipFill>
        <p:spPr>
          <a:xfrm>
            <a:off x="18061" y="1156401"/>
            <a:ext cx="2177675" cy="39420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238" y="1188506"/>
            <a:ext cx="2162738" cy="393812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4484477" y="3524163"/>
            <a:ext cx="43806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Commonly, turbulent transport dominates transverse fluxes both in the main SOL and in the 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divertor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Specific turbulent activity all along the outer 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divertor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 leg up to the target.</a:t>
            </a:r>
            <a:endParaRPr lang="en-US" sz="1400" dirty="0"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517109"/>
            <a:ext cx="9108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+mj-lt"/>
              </a:rPr>
              <a:t>Turbulence structures immediately exhibit qualitatively differences depending on the density level. 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3091349" y="4028425"/>
            <a:ext cx="369014" cy="65802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703751" y="843558"/>
                <a:ext cx="1341521" cy="3128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fr-FR" sz="1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</m:e>
                      <m:sub>
                        <m: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1400" b="1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4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751" y="843558"/>
                <a:ext cx="1341521" cy="312843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70989" y="1649317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89" y="1649317"/>
                <a:ext cx="876650" cy="7627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3045272" y="1925893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272" y="1925893"/>
                <a:ext cx="876650" cy="7627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Different plasma conditions for the two density cases</a:t>
            </a:r>
          </a:p>
        </p:txBody>
      </p:sp>
      <p:sp>
        <p:nvSpPr>
          <p:cNvPr id="2" name="Ellipse 1"/>
          <p:cNvSpPr/>
          <p:nvPr/>
        </p:nvSpPr>
        <p:spPr>
          <a:xfrm>
            <a:off x="3219850" y="4501523"/>
            <a:ext cx="107927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>
          <a:xfrm>
            <a:off x="3304216" y="3959640"/>
            <a:ext cx="107927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3867958" y="2353333"/>
            <a:ext cx="107927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272" y="904671"/>
            <a:ext cx="1909676" cy="231070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cxnSp>
        <p:nvCxnSpPr>
          <p:cNvPr id="34" name="Connecteur droit avec flèche 33"/>
          <p:cNvCxnSpPr/>
          <p:nvPr/>
        </p:nvCxnSpPr>
        <p:spPr bwMode="auto">
          <a:xfrm flipV="1">
            <a:off x="3454140" y="3241393"/>
            <a:ext cx="3494124" cy="81255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5493" y="903093"/>
            <a:ext cx="2017774" cy="2346699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6" name="Rectangle 25"/>
          <p:cNvSpPr/>
          <p:nvPr/>
        </p:nvSpPr>
        <p:spPr bwMode="auto">
          <a:xfrm>
            <a:off x="1012935" y="3946845"/>
            <a:ext cx="369014" cy="658027"/>
          </a:xfrm>
          <a:prstGeom prst="rect">
            <a:avLst/>
          </a:prstGeom>
          <a:noFill/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cxnSp>
        <p:nvCxnSpPr>
          <p:cNvPr id="30" name="Connecteur droit avec flèche 29"/>
          <p:cNvCxnSpPr/>
          <p:nvPr/>
        </p:nvCxnSpPr>
        <p:spPr bwMode="auto">
          <a:xfrm flipV="1">
            <a:off x="1375726" y="2879708"/>
            <a:ext cx="3229767" cy="109265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Ellipse 37"/>
          <p:cNvSpPr/>
          <p:nvPr/>
        </p:nvSpPr>
        <p:spPr>
          <a:xfrm>
            <a:off x="1099924" y="4460537"/>
            <a:ext cx="107927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lipse 38"/>
          <p:cNvSpPr/>
          <p:nvPr/>
        </p:nvSpPr>
        <p:spPr>
          <a:xfrm>
            <a:off x="1185673" y="3882708"/>
            <a:ext cx="107927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lipse 39"/>
          <p:cNvSpPr/>
          <p:nvPr/>
        </p:nvSpPr>
        <p:spPr>
          <a:xfrm>
            <a:off x="1748032" y="2312347"/>
            <a:ext cx="107927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0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"/>
          <a:srcRect l="47131" t="4082" r="2924"/>
          <a:stretch/>
        </p:blipFill>
        <p:spPr>
          <a:xfrm>
            <a:off x="4379117" y="2735145"/>
            <a:ext cx="2233207" cy="239673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3"/>
          <a:srcRect l="51603" t="5784" r="1377" b="-472"/>
          <a:stretch/>
        </p:blipFill>
        <p:spPr>
          <a:xfrm>
            <a:off x="2314625" y="2754641"/>
            <a:ext cx="2096072" cy="23577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Time-averaged radial profiles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/>
              <p:nvPr/>
            </p:nvSpPr>
            <p:spPr>
              <a:xfrm>
                <a:off x="9252520" y="4176612"/>
                <a:ext cx="4289471" cy="7323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000" b="1" dirty="0">
                    <a:solidFill>
                      <a:schemeClr val="tx1"/>
                    </a:solidFill>
                    <a:latin typeface="+mj-lt"/>
                  </a:rPr>
                  <a:t>Fig 6. Radial profiles of the time and toroidal averaged electron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  <m:sub>
                        <m:r>
                          <a:rPr lang="fr-FR" sz="1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𝐞</m:t>
                        </m:r>
                      </m:sub>
                    </m:sSub>
                    <m:r>
                      <a:rPr lang="fr-FR" sz="1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fr-FR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fr-FR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000" b="1" dirty="0">
                    <a:solidFill>
                      <a:schemeClr val="tx1"/>
                    </a:solidFill>
                    <a:latin typeface="+mj-lt"/>
                  </a:rPr>
                  <a:t> (upper) and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sz="1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𝐞</m:t>
                        </m:r>
                      </m:sub>
                    </m:sSub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𝒆𝑽</m:t>
                    </m:r>
                    <m:r>
                      <a:rPr lang="fr-FR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000" b="1" dirty="0">
                    <a:solidFill>
                      <a:schemeClr val="tx1"/>
                    </a:solidFill>
                    <a:latin typeface="+mj-lt"/>
                  </a:rPr>
                  <a:t> (bottom) for the two density cases,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fr-FR" sz="1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>
                    <a:solidFill>
                      <a:schemeClr val="tx1"/>
                    </a:solidFill>
                    <a:latin typeface="+mj-lt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fr-FR" sz="1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000" b="1" dirty="0">
                    <a:solidFill>
                      <a:schemeClr val="tx1"/>
                    </a:solidFill>
                    <a:latin typeface="+mj-lt"/>
                  </a:rPr>
                  <a:t> at the outer midplane (left), outer target (cent) and mid </a:t>
                </a:r>
                <a:r>
                  <a:rPr lang="en-US" sz="1000" b="1" dirty="0" err="1">
                    <a:solidFill>
                      <a:schemeClr val="tx1"/>
                    </a:solidFill>
                    <a:latin typeface="+mj-lt"/>
                  </a:rPr>
                  <a:t>divertor</a:t>
                </a:r>
                <a:r>
                  <a:rPr lang="en-US" sz="1000" b="1" dirty="0">
                    <a:solidFill>
                      <a:schemeClr val="tx1"/>
                    </a:solidFill>
                    <a:latin typeface="+mj-lt"/>
                  </a:rPr>
                  <a:t> (right).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2520" y="4176612"/>
                <a:ext cx="4289471" cy="732316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6591552" y="899667"/>
            <a:ext cx="247487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The density is globally higher where we aimed for the simulation to have higher values.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At the midplane, the profiles match the values imposed by the experiments but are still evolving. </a:t>
            </a:r>
          </a:p>
          <a:p>
            <a:pPr algn="just"/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The temperature is higher for the low-density case in the edge, and slightly higher in the near SOL.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Temperature profiles flatten in the far SOL around 10 eV.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76113" y="531387"/>
            <a:ext cx="17133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anose="05000000000000000000" pitchFamily="2" charset="2"/>
              </a:rPr>
              <a:t>1. Plasma properties</a:t>
            </a:r>
            <a:endParaRPr lang="en-US" sz="1400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/>
          <a:srcRect t="4411" b="9028"/>
          <a:stretch/>
        </p:blipFill>
        <p:spPr>
          <a:xfrm>
            <a:off x="277763" y="699543"/>
            <a:ext cx="2136119" cy="208823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6"/>
          <a:srcRect l="51642" t="6351" b="9034"/>
          <a:stretch/>
        </p:blipFill>
        <p:spPr>
          <a:xfrm>
            <a:off x="2340466" y="707729"/>
            <a:ext cx="2209155" cy="2080045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880029" y="2200608"/>
            <a:ext cx="5167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PFR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510217" y="2224444"/>
            <a:ext cx="5040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SOL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7"/>
          <a:srcRect t="6501" b="715"/>
          <a:stretch/>
        </p:blipFill>
        <p:spPr>
          <a:xfrm>
            <a:off x="313974" y="2787774"/>
            <a:ext cx="2094047" cy="2307548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2786524" y="3269905"/>
            <a:ext cx="5167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PFR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3547581" y="3390111"/>
            <a:ext cx="5040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SOL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 rot="16200000">
                <a:off x="-561840" y="1629417"/>
                <a:ext cx="1440010" cy="2388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61840" y="1629417"/>
                <a:ext cx="1440010" cy="238848"/>
              </a:xfrm>
              <a:prstGeom prst="rect">
                <a:avLst/>
              </a:prstGeom>
              <a:blipFill>
                <a:blip r:embed="rId8"/>
                <a:stretch>
                  <a:fillRect r="-20000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 rot="16200000">
                <a:off x="-470820" y="3580580"/>
                <a:ext cx="1296830" cy="2346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𝑒𝑉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70820" y="3580580"/>
                <a:ext cx="1296830" cy="234616"/>
              </a:xfrm>
              <a:prstGeom prst="rect">
                <a:avLst/>
              </a:prstGeom>
              <a:blipFill>
                <a:blip r:embed="rId9"/>
                <a:stretch>
                  <a:fillRect r="-26316" b="-2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757000" y="467825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OMP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2851867" y="454795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Outer target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0"/>
          <a:srcRect l="48589" t="5366" b="10539"/>
          <a:stretch/>
        </p:blipFill>
        <p:spPr>
          <a:xfrm>
            <a:off x="4410697" y="699542"/>
            <a:ext cx="2173429" cy="2088232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4878791" y="479024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Mid-</a:t>
            </a:r>
            <a:r>
              <a:rPr lang="en-US" sz="1400" b="1" dirty="0" err="1"/>
              <a:t>divertor</a:t>
            </a:r>
            <a:endParaRPr lang="en-US" sz="1400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4838704" y="3423793"/>
            <a:ext cx="5167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PFR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5659489" y="4207569"/>
            <a:ext cx="5040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SOL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4966765" y="1896372"/>
            <a:ext cx="5167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PFR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5637600" y="2020927"/>
            <a:ext cx="5040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SOL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560" y="2742055"/>
            <a:ext cx="170306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649064" y="2754641"/>
            <a:ext cx="170306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702393" y="2771824"/>
            <a:ext cx="170306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3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Impact on turbulence properties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/>
          <a:srcRect l="10177"/>
          <a:stretch/>
        </p:blipFill>
        <p:spPr>
          <a:xfrm>
            <a:off x="6804248" y="1119871"/>
            <a:ext cx="2257154" cy="404565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/>
          <a:srcRect t="-1088"/>
          <a:stretch/>
        </p:blipFill>
        <p:spPr>
          <a:xfrm>
            <a:off x="2482430" y="1059582"/>
            <a:ext cx="2366107" cy="408391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41611" y="1922192"/>
            <a:ext cx="22575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tx1"/>
                </a:solidFill>
                <a:latin typeface="+mj-lt"/>
              </a:rPr>
              <a:t>Density fluctuations appear to increase with density itself.</a:t>
            </a:r>
          </a:p>
          <a:p>
            <a:pPr algn="just"/>
            <a:endParaRPr lang="en-US" sz="1400" dirty="0">
              <a:latin typeface="+mj-lt"/>
            </a:endParaRPr>
          </a:p>
          <a:p>
            <a:pPr algn="just"/>
            <a:r>
              <a:rPr lang="en-US" sz="1400" dirty="0">
                <a:solidFill>
                  <a:schemeClr val="tx1"/>
                </a:solidFill>
                <a:latin typeface="+mj-lt"/>
              </a:rPr>
              <a:t>However, fluctuations rate is globally larger for the low density case in the whole SOL (except some </a:t>
            </a:r>
            <a:r>
              <a:rPr lang="en-US" sz="1400" b="1" dirty="0">
                <a:solidFill>
                  <a:srgbClr val="7030A0"/>
                </a:solidFill>
                <a:latin typeface="+mj-lt"/>
              </a:rPr>
              <a:t>specific locations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) </a:t>
            </a:r>
          </a:p>
          <a:p>
            <a:pPr algn="just"/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4"/>
          <a:srcRect l="22484"/>
          <a:stretch/>
        </p:blipFill>
        <p:spPr>
          <a:xfrm>
            <a:off x="4840149" y="1102186"/>
            <a:ext cx="1797628" cy="404565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77104" y="740473"/>
            <a:ext cx="127604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389837" y="1888233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837" y="1888233"/>
                <a:ext cx="876650" cy="7627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5268203" y="1922192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8203" y="1922192"/>
                <a:ext cx="876650" cy="7627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088332" y="683995"/>
                <a:ext cx="3148106" cy="418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Relative fluctuations level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1400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1400" b="1" dirty="0"/>
                  <a:t> (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sz="1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r>
                          <a:rPr lang="fr-FR" sz="1400" b="1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fr-FR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r>
                          <a:rPr lang="fr-FR" sz="1400" b="1" i="1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m:rPr>
                            <m:nor/>
                          </m:rPr>
                          <a:rPr lang="en-US" sz="1400" dirty="0"/>
                          <m:t> </m:t>
                        </m:r>
                      </m:den>
                    </m:f>
                  </m:oMath>
                </a14:m>
                <a:r>
                  <a:rPr lang="en-US" sz="1400" b="1" dirty="0"/>
                  <a:t>) </a:t>
                </a:r>
                <a:endParaRPr lang="en-US" sz="1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332" y="683995"/>
                <a:ext cx="3148106" cy="418191"/>
              </a:xfrm>
              <a:prstGeom prst="rect">
                <a:avLst/>
              </a:prstGeom>
              <a:blipFill>
                <a:blip r:embed="rId7"/>
                <a:stretch>
                  <a:fillRect l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562450" y="537515"/>
                <a:ext cx="2628347" cy="6792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200" b="1" i="0" smtClean="0">
                          <a:latin typeface="Cambria Math" panose="02040503050406030204" pitchFamily="18" charset="0"/>
                        </a:rPr>
                        <m:t>𝚫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2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2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fr-FR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  <m:t>𝝈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fr-FR" sz="1200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200" b="1" i="1">
                                                  <a:latin typeface="Cambria Math" panose="02040503050406030204" pitchFamily="18" charset="0"/>
                                                </a:rPr>
                                                <m:t>𝒏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200" b="1" i="1">
                                                  <a:latin typeface="Cambria Math" panose="02040503050406030204" pitchFamily="18" charset="0"/>
                                                </a:rPr>
                                                <m:t>𝒆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fr-FR" sz="1200" b="1" i="1"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sSub>
                                        <m:sSubPr>
                                          <m:ctrlP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  <m:sub>
                                          <m: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  <m:t>𝒆</m:t>
                                          </m:r>
                                        </m:sub>
                                      </m:sSub>
                                      <m:r>
                                        <a:rPr lang="fr-FR" sz="1200" b="1" i="1">
                                          <a:latin typeface="Cambria Math" panose="02040503050406030204" pitchFamily="18" charset="0"/>
                                        </a:rPr>
                                        <m:t>&gt;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200" dirty="0"/>
                                        <m:t> 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fr-FR" sz="1200" b="1" i="1" dirty="0" smtClean="0">
                                  <a:latin typeface="Cambria Math" panose="02040503050406030204" pitchFamily="18" charset="0"/>
                                </a:rPr>
                                <m:t>𝒉𝒊𝒈𝒉</m:t>
                              </m:r>
                            </m:sub>
                          </m:sSub>
                          <m:r>
                            <a:rPr lang="fr-FR" sz="1200" b="1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200" b="1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fr-FR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sz="1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  <m:t>𝝈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fr-FR" sz="1200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200" b="1" i="1">
                                                  <a:latin typeface="Cambria Math" panose="02040503050406030204" pitchFamily="18" charset="0"/>
                                                </a:rPr>
                                                <m:t>𝒏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200" b="1" i="1">
                                                  <a:latin typeface="Cambria Math" panose="02040503050406030204" pitchFamily="18" charset="0"/>
                                                </a:rPr>
                                                <m:t>𝒆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fr-FR" sz="1200" b="1" i="1"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sSub>
                                        <m:sSubPr>
                                          <m:ctrlP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  <m:sub>
                                          <m: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  <m:t>𝒆</m:t>
                                          </m:r>
                                        </m:sub>
                                      </m:sSub>
                                      <m:r>
                                        <a:rPr lang="fr-FR" sz="1200" b="1" i="1">
                                          <a:latin typeface="Cambria Math" panose="02040503050406030204" pitchFamily="18" charset="0"/>
                                        </a:rPr>
                                        <m:t>&gt;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1200" dirty="0"/>
                                        <m:t> 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fr-FR" sz="1200" b="1" i="1" dirty="0" smtClean="0">
                                  <a:latin typeface="Cambria Math" panose="02040503050406030204" pitchFamily="18" charset="0"/>
                                </a:rPr>
                                <m:t>𝒍𝒐𝒘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450" y="537515"/>
                <a:ext cx="2628347" cy="6792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107504" y="683995"/>
            <a:ext cx="2005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anose="05000000000000000000" pitchFamily="2" charset="2"/>
              </a:rPr>
              <a:t>2. Turbulence properties</a:t>
            </a:r>
            <a:endParaRPr lang="en-US" sz="1400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50526" y="4366915"/>
            <a:ext cx="216024" cy="2160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21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61273" y="633137"/>
            <a:ext cx="280831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/>
              <a:t>The relative fluctuations are higher in the SOL, while they decrease at the separatrix where the increase in density is faster than the increase in absolute fluctuation level.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/>
              <a:t>Globally, density fluctuations rate seems not so impacted: the amplitude of the fluctuations is not varying  so much.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/>
              <a:t>Skewness is strongly poloidal asymmetric.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/>
              <a:t>Negative inside the separatrix; increasing positively for the </a:t>
            </a:r>
            <a:r>
              <a:rPr lang="en-US" sz="1400" dirty="0" err="1"/>
              <a:t>ttached</a:t>
            </a:r>
            <a:r>
              <a:rPr lang="en-US" sz="1400" dirty="0"/>
              <a:t> case [consistent w/ </a:t>
            </a:r>
            <a:r>
              <a:rPr lang="en-US" sz="1400" i="1" dirty="0" err="1"/>
              <a:t>Zweben</a:t>
            </a:r>
            <a:r>
              <a:rPr lang="en-US" sz="1400" i="1" dirty="0"/>
              <a:t>, MAST </a:t>
            </a:r>
            <a:r>
              <a:rPr lang="en-US" sz="1400" dirty="0"/>
              <a:t>experimental dataset]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/>
              <a:t>Flat and not skewed for the high density case at the MP</a:t>
            </a:r>
          </a:p>
          <a:p>
            <a:pPr algn="just"/>
            <a:endParaRPr lang="en-US" sz="1400" dirty="0"/>
          </a:p>
          <a:p>
            <a:pPr algn="just"/>
            <a:endParaRPr lang="en-US" sz="1400" dirty="0"/>
          </a:p>
          <a:p>
            <a:pPr algn="just"/>
            <a:endParaRPr lang="en-US" sz="14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/>
          <a:srcRect l="-48942" t="-1297" r="51058" b="-1887"/>
          <a:stretch/>
        </p:blipFill>
        <p:spPr>
          <a:xfrm>
            <a:off x="5029068" y="532914"/>
            <a:ext cx="4032448" cy="233358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/>
          <a:srcRect l="442" t="-1" r="49779" b="-187"/>
          <a:stretch/>
        </p:blipFill>
        <p:spPr>
          <a:xfrm>
            <a:off x="5076056" y="549633"/>
            <a:ext cx="2016224" cy="230015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/>
          <a:srcRect l="168" r="50792"/>
          <a:stretch/>
        </p:blipFill>
        <p:spPr>
          <a:xfrm>
            <a:off x="2954046" y="554505"/>
            <a:ext cx="2016223" cy="2302487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79804" y="77098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Impact on turbulence properties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5"/>
          <a:srcRect l="46" r="49977"/>
          <a:stretch/>
        </p:blipFill>
        <p:spPr>
          <a:xfrm>
            <a:off x="5040295" y="2831813"/>
            <a:ext cx="2088232" cy="224245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/>
          <a:srcRect r="49323"/>
          <a:stretch/>
        </p:blipFill>
        <p:spPr>
          <a:xfrm>
            <a:off x="2897055" y="2848347"/>
            <a:ext cx="2034985" cy="220265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7"/>
          <a:srcRect r="49801"/>
          <a:stretch/>
        </p:blipFill>
        <p:spPr>
          <a:xfrm>
            <a:off x="7092280" y="2856992"/>
            <a:ext cx="1962817" cy="22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33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GB" sz="2000">
                <a:solidFill>
                  <a:srgbClr val="003399"/>
                </a:solidFill>
              </a:rPr>
              <a:t>Some caveats with the fluid neutrals model as implemented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P. Tamain | TSVV3 biweekly meeting 30/04/2025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CA4929-FEFA-46EA-884C-E3AECE978BFA}"/>
              </a:ext>
            </a:extLst>
          </p:cNvPr>
          <p:cNvSpPr/>
          <p:nvPr/>
        </p:nvSpPr>
        <p:spPr>
          <a:xfrm>
            <a:off x="194160" y="699542"/>
            <a:ext cx="8513612" cy="1668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Boundary conditions: no effort to make fluid neutrals consistent with sheath and wall recycling models used in kinetic models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GB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Some inconsistencies in source terms applied to the plasma: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GB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0B8DF12-3EDE-4DCF-9777-D34E86079F2F}"/>
                  </a:ext>
                </a:extLst>
              </p:cNvPr>
              <p:cNvSpPr txBox="1"/>
              <p:nvPr/>
            </p:nvSpPr>
            <p:spPr>
              <a:xfrm>
                <a:off x="755576" y="2202418"/>
                <a:ext cx="46037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GB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GB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b>
                          <m: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GB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GB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GB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GB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b>
                          <m:r>
                            <a:rPr lang="en-GB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GB"/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0B8DF12-3EDE-4DCF-9777-D34E86079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202418"/>
                <a:ext cx="460375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9B9EB49-9B92-4812-9AC4-3215DBE33A18}"/>
                  </a:ext>
                </a:extLst>
              </p:cNvPr>
              <p:cNvSpPr txBox="1"/>
              <p:nvPr/>
            </p:nvSpPr>
            <p:spPr>
              <a:xfrm>
                <a:off x="755576" y="2686744"/>
                <a:ext cx="7488832" cy="3752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  <m:sub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GB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GB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GB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  <m:sub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GB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GB">
                    <a:solidFill>
                      <a:srgbClr val="00B050"/>
                    </a:solidFill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GB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GB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𝐶𝑋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endParaRPr lang="en-GB"/>
              </a:p>
            </p:txBody>
          </p:sp>
        </mc:Choice>
        <mc:Fallback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9B9EB49-9B92-4812-9AC4-3215DBE33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686744"/>
                <a:ext cx="7488832" cy="375231"/>
              </a:xfrm>
              <a:prstGeom prst="rect">
                <a:avLst/>
              </a:prstGeom>
              <a:blipFill>
                <a:blip r:embed="rId3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CA6B9B2-9645-496D-A3B1-80F185CD6672}"/>
                  </a:ext>
                </a:extLst>
              </p:cNvPr>
              <p:cNvSpPr txBox="1"/>
              <p:nvPr/>
            </p:nvSpPr>
            <p:spPr>
              <a:xfrm>
                <a:off x="755576" y="3828837"/>
                <a:ext cx="7488832" cy="394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  <m:sub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𝑙𝑜𝑠𝑠</m:t>
                        </m:r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GB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GB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𝑙𝑜𝑠𝑠</m:t>
                        </m:r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GB"/>
              </a:p>
            </p:txBody>
          </p:sp>
        </mc:Choice>
        <mc:Fallback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CA6B9B2-9645-496D-A3B1-80F185CD6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828837"/>
                <a:ext cx="7488832" cy="3945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1363A80-4AFF-4AAE-B3B6-4A191152DAFA}"/>
                  </a:ext>
                </a:extLst>
              </p:cNvPr>
              <p:cNvSpPr txBox="1"/>
              <p:nvPr/>
            </p:nvSpPr>
            <p:spPr>
              <a:xfrm>
                <a:off x="755576" y="3257309"/>
                <a:ext cx="7488832" cy="399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  <m:sub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GB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GB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  <m:sub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GB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GB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GB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  <m:sub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𝐶𝑋</m:t>
                        </m:r>
                      </m:sub>
                    </m:sSub>
                    <m:sSubSup>
                      <m:sSubSupPr>
                        <m:ctrlP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  <m:sup>
                        <m: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>
                    <a:solidFill>
                      <a:srgbClr val="00B050"/>
                    </a:solidFill>
                  </a:rPr>
                  <a:t> </a:t>
                </a:r>
                <a:endParaRPr lang="en-GB"/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1363A80-4AFF-4AAE-B3B6-4A191152D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257309"/>
                <a:ext cx="7488832" cy="399212"/>
              </a:xfrm>
              <a:prstGeom prst="rect">
                <a:avLst/>
              </a:prstGeom>
              <a:blipFill>
                <a:blip r:embed="rId5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DEBAEBF-DFB0-4193-B1C8-5ACA98F159DA}"/>
                  </a:ext>
                </a:extLst>
              </p:cNvPr>
              <p:cNvSpPr txBox="1"/>
              <p:nvPr/>
            </p:nvSpPr>
            <p:spPr>
              <a:xfrm>
                <a:off x="5940152" y="3793602"/>
                <a:ext cx="3600400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  <m:sup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DEBAEBF-DFB0-4193-B1C8-5ACA98F15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3793602"/>
                <a:ext cx="3600400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e 26">
            <a:extLst>
              <a:ext uri="{FF2B5EF4-FFF2-40B4-BE49-F238E27FC236}">
                <a16:creationId xmlns:a16="http://schemas.microsoft.com/office/drawing/2014/main" id="{CC1905AC-A21B-408B-9F1C-B3223E1E3C9D}"/>
              </a:ext>
            </a:extLst>
          </p:cNvPr>
          <p:cNvGrpSpPr/>
          <p:nvPr/>
        </p:nvGrpSpPr>
        <p:grpSpPr>
          <a:xfrm>
            <a:off x="2570584" y="2312570"/>
            <a:ext cx="5901127" cy="810523"/>
            <a:chOff x="2570584" y="2312570"/>
            <a:chExt cx="5901127" cy="810523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FA9F9B03-C292-45A2-88B9-439174CFC08C}"/>
                </a:ext>
              </a:extLst>
            </p:cNvPr>
            <p:cNvSpPr/>
            <p:nvPr/>
          </p:nvSpPr>
          <p:spPr>
            <a:xfrm>
              <a:off x="2570584" y="2693888"/>
              <a:ext cx="432048" cy="429205"/>
            </a:xfrm>
            <a:prstGeom prst="ellipse">
              <a:avLst/>
            </a:prstGeom>
            <a:noFill/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493B1B55-A1AA-45CA-9D7E-15CD2BEF6A27}"/>
                    </a:ext>
                  </a:extLst>
                </p:cNvPr>
                <p:cNvSpPr txBox="1"/>
                <p:nvPr/>
              </p:nvSpPr>
              <p:spPr>
                <a:xfrm>
                  <a:off x="6383479" y="2312570"/>
                  <a:ext cx="20882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>
                      <a:solidFill>
                        <a:srgbClr val="CC00CC"/>
                      </a:solidFill>
                    </a:rPr>
                    <a:t>Assumes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CC00CC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endParaRPr lang="en-GB">
                    <a:solidFill>
                      <a:srgbClr val="CC00CC"/>
                    </a:solidFill>
                  </a:endParaRPr>
                </a:p>
              </p:txBody>
            </p:sp>
          </mc:Choice>
          <mc:Fallback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493B1B55-A1AA-45CA-9D7E-15CD2BEF6A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3479" y="2312570"/>
                  <a:ext cx="2088232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332" t="-8197" b="-2459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66C48CF9-D15B-4A9A-82D5-A75F32150F27}"/>
                </a:ext>
              </a:extLst>
            </p:cNvPr>
            <p:cNvSpPr/>
            <p:nvPr/>
          </p:nvSpPr>
          <p:spPr>
            <a:xfrm>
              <a:off x="6228184" y="2681902"/>
              <a:ext cx="432048" cy="429205"/>
            </a:xfrm>
            <a:prstGeom prst="ellipse">
              <a:avLst/>
            </a:prstGeom>
            <a:noFill/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C042ACAC-F272-440F-A25F-7795394D1889}"/>
                    </a:ext>
                  </a:extLst>
                </p:cNvPr>
                <p:cNvSpPr txBox="1"/>
                <p:nvPr/>
              </p:nvSpPr>
              <p:spPr>
                <a:xfrm>
                  <a:off x="3773524" y="2324556"/>
                  <a:ext cx="2088232" cy="3752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>
                      <a:solidFill>
                        <a:srgbClr val="CC00CC"/>
                      </a:solidFill>
                    </a:rPr>
                    <a:t>Assumes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CC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</m:oMath>
                  </a14:m>
                  <a:endParaRPr lang="en-GB">
                    <a:solidFill>
                      <a:srgbClr val="CC00CC"/>
                    </a:solidFill>
                  </a:endParaRPr>
                </a:p>
              </p:txBody>
            </p:sp>
          </mc:Choice>
          <mc:Fallback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C042ACAC-F272-440F-A25F-7795394D18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3524" y="2324556"/>
                  <a:ext cx="2088232" cy="375231"/>
                </a:xfrm>
                <a:prstGeom prst="rect">
                  <a:avLst/>
                </a:prstGeom>
                <a:blipFill>
                  <a:blip r:embed="rId8"/>
                  <a:stretch>
                    <a:fillRect l="-2332" t="-6452" b="-241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867DFC6A-2940-4AB0-9E10-22149C38D0D0}"/>
                </a:ext>
              </a:extLst>
            </p:cNvPr>
            <p:cNvCxnSpPr>
              <a:stCxn id="18" idx="1"/>
              <a:endCxn id="15" idx="7"/>
            </p:cNvCxnSpPr>
            <p:nvPr/>
          </p:nvCxnSpPr>
          <p:spPr>
            <a:xfrm flipH="1">
              <a:off x="2939360" y="2512172"/>
              <a:ext cx="834164" cy="244572"/>
            </a:xfrm>
            <a:prstGeom prst="straightConnector1">
              <a:avLst/>
            </a:prstGeom>
            <a:ln w="19050">
              <a:solidFill>
                <a:srgbClr val="CC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09868710-1E3A-4901-9C00-DE1556D3E128}"/>
              </a:ext>
            </a:extLst>
          </p:cNvPr>
          <p:cNvGrpSpPr/>
          <p:nvPr/>
        </p:nvGrpSpPr>
        <p:grpSpPr>
          <a:xfrm>
            <a:off x="891102" y="3251270"/>
            <a:ext cx="3333564" cy="1638330"/>
            <a:chOff x="891102" y="3251270"/>
            <a:chExt cx="3333564" cy="1638330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7CA433E4-7658-40C0-A2C1-8146476408D4}"/>
                </a:ext>
              </a:extLst>
            </p:cNvPr>
            <p:cNvGrpSpPr/>
            <p:nvPr/>
          </p:nvGrpSpPr>
          <p:grpSpPr>
            <a:xfrm>
              <a:off x="891102" y="3251270"/>
              <a:ext cx="3333564" cy="1638330"/>
              <a:chOff x="891102" y="3251270"/>
              <a:chExt cx="3333564" cy="1638330"/>
            </a:xfrm>
          </p:grpSpPr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65146982-F871-436B-8862-954BE78798C9}"/>
                  </a:ext>
                </a:extLst>
              </p:cNvPr>
              <p:cNvSpPr/>
              <p:nvPr/>
            </p:nvSpPr>
            <p:spPr>
              <a:xfrm>
                <a:off x="2341860" y="3251270"/>
                <a:ext cx="432048" cy="429205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40960F00-1F16-4D13-9D18-FB79CB1C8E79}"/>
                  </a:ext>
                </a:extLst>
              </p:cNvPr>
              <p:cNvSpPr txBox="1"/>
              <p:nvPr/>
            </p:nvSpPr>
            <p:spPr>
              <a:xfrm>
                <a:off x="891102" y="4520268"/>
                <a:ext cx="3333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6"/>
                    </a:solidFill>
                  </a:rPr>
                  <a:t>“energy recycling coefficient”</a:t>
                </a:r>
              </a:p>
            </p:txBody>
          </p:sp>
        </p:grp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429D1DE7-3EAE-40B4-8DB4-91FF5138A2AE}"/>
                </a:ext>
              </a:extLst>
            </p:cNvPr>
            <p:cNvCxnSpPr>
              <a:cxnSpLocks/>
              <a:stCxn id="22" idx="0"/>
              <a:endCxn id="21" idx="4"/>
            </p:cNvCxnSpPr>
            <p:nvPr/>
          </p:nvCxnSpPr>
          <p:spPr>
            <a:xfrm flipV="1">
              <a:off x="2557884" y="3680475"/>
              <a:ext cx="0" cy="839793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106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l="46" r="49977"/>
          <a:stretch/>
        </p:blipFill>
        <p:spPr>
          <a:xfrm>
            <a:off x="3491880" y="699542"/>
            <a:ext cx="2088232" cy="224245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r="49323"/>
          <a:stretch/>
        </p:blipFill>
        <p:spPr>
          <a:xfrm>
            <a:off x="688607" y="715221"/>
            <a:ext cx="2034985" cy="220265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r="49801"/>
          <a:stretch/>
        </p:blipFill>
        <p:spPr>
          <a:xfrm>
            <a:off x="6348400" y="686413"/>
            <a:ext cx="1962817" cy="2236400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107504" y="70387"/>
            <a:ext cx="91440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Impact on turbulence properties</a:t>
            </a:r>
          </a:p>
        </p:txBody>
      </p:sp>
      <p:cxnSp>
        <p:nvCxnSpPr>
          <p:cNvPr id="17" name="Connecteur droit 16"/>
          <p:cNvCxnSpPr/>
          <p:nvPr/>
        </p:nvCxnSpPr>
        <p:spPr>
          <a:xfrm>
            <a:off x="1979712" y="843558"/>
            <a:ext cx="0" cy="1872208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2123728" y="843558"/>
            <a:ext cx="0" cy="1872208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1885105" y="473192"/>
            <a:ext cx="886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Near SOL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078529" y="1387755"/>
            <a:ext cx="886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Far SOL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252" y="2917873"/>
            <a:ext cx="2844675" cy="22256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00" y="2903872"/>
            <a:ext cx="2877120" cy="22323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/>
          <a:srcRect t="1663"/>
          <a:stretch/>
        </p:blipFill>
        <p:spPr>
          <a:xfrm>
            <a:off x="5885916" y="2903872"/>
            <a:ext cx="2866963" cy="223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10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Heat flux channel width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590666" y="673500"/>
            <a:ext cx="127604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256877" y="724482"/>
                <a:ext cx="376706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77" y="724482"/>
                <a:ext cx="376706" cy="246221"/>
              </a:xfrm>
              <a:prstGeom prst="rect">
                <a:avLst/>
              </a:prstGeom>
              <a:blipFill>
                <a:blip r:embed="rId2"/>
                <a:stretch>
                  <a:fillRect l="-11290" r="-1129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au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6759962"/>
                  </p:ext>
                </p:extLst>
              </p:nvPr>
            </p:nvGraphicFramePr>
            <p:xfrm>
              <a:off x="3334521" y="4076857"/>
              <a:ext cx="2500848" cy="102708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833616">
                      <a:extLst>
                        <a:ext uri="{9D8B030D-6E8A-4147-A177-3AD203B41FA5}">
                          <a16:colId xmlns:a16="http://schemas.microsoft.com/office/drawing/2014/main" val="2696769698"/>
                        </a:ext>
                      </a:extLst>
                    </a:gridCol>
                    <a:gridCol w="833616">
                      <a:extLst>
                        <a:ext uri="{9D8B030D-6E8A-4147-A177-3AD203B41FA5}">
                          <a16:colId xmlns:a16="http://schemas.microsoft.com/office/drawing/2014/main" val="1883641535"/>
                        </a:ext>
                      </a:extLst>
                    </a:gridCol>
                    <a:gridCol w="833616">
                      <a:extLst>
                        <a:ext uri="{9D8B030D-6E8A-4147-A177-3AD203B41FA5}">
                          <a16:colId xmlns:a16="http://schemas.microsoft.com/office/drawing/2014/main" val="3479540930"/>
                        </a:ext>
                      </a:extLst>
                    </a:gridCol>
                  </a:tblGrid>
                  <a:tr h="38472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𝒔𝒆𝒑</m:t>
                                    </m:r>
                                  </m:sub>
                                </m:sSub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p>
                                  <m:sSupPr>
                                    <m:ctrl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p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dirty="0">
                                        <a:latin typeface="Cambria Math" panose="02040503050406030204" pitchFamily="18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z="1400" dirty="0"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r-FR" sz="1400" dirty="0" smtClean="0"/>
                                  <m:t>[</m:t>
                                </m:r>
                                <m:r>
                                  <m:rPr>
                                    <m:nor/>
                                  </m:rPr>
                                  <a:rPr lang="fr-FR" sz="1400" dirty="0" smtClean="0"/>
                                  <m:t>mm</m:t>
                                </m:r>
                                <m:r>
                                  <m:rPr>
                                    <m:nor/>
                                  </m:rPr>
                                  <a:rPr lang="fr-FR" sz="1400" dirty="0" smtClean="0"/>
                                  <m:t>]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𝒑𝒆𝒂𝒌</m:t>
                                  </m:r>
                                </m:sub>
                              </m:sSub>
                              <m:r>
                                <a:rPr lang="fr-FR" sz="1400" dirty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f>
                                <m:fPr>
                                  <m:ctrlPr>
                                    <a:rPr lang="fr-FR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sz="14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dirty="0" smtClean="0">
                                          <a:latin typeface="Cambria Math" panose="02040503050406030204" pitchFamily="18" charset="0"/>
                                        </a:rPr>
                                        <m:t>𝐦</m:t>
                                      </m:r>
                                    </m:e>
                                    <m:sup>
                                      <m:r>
                                        <a:rPr lang="fr-FR" sz="1400" dirty="0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sz="1400" dirty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pt-BR" sz="1100" kern="1200" dirty="0"/>
                            <a:t> 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7844892"/>
                      </a:ext>
                    </a:extLst>
                  </a:tr>
                  <a:tr h="31475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19</m:t>
                                </m:r>
                              </m:oMath>
                            </m:oMathPara>
                          </a14:m>
                          <a:endParaRPr lang="en-US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3.35</m:t>
                                </m:r>
                              </m:oMath>
                            </m:oMathPara>
                          </a14:m>
                          <a:endParaRPr lang="pt-BR" sz="14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1.75</m:t>
                                </m:r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pt-BR" sz="14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9197361"/>
                      </a:ext>
                    </a:extLst>
                  </a:tr>
                  <a:tr h="31475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1.2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19</m:t>
                                </m:r>
                              </m:oMath>
                            </m:oMathPara>
                          </a14:m>
                          <a:endParaRPr lang="en-US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8.71</m:t>
                                </m:r>
                              </m:oMath>
                            </m:oMathPara>
                          </a14:m>
                          <a:endParaRPr lang="pt-BR" sz="14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1.4</m:t>
                                </m:r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pt-BR" sz="14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07867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au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6759962"/>
                  </p:ext>
                </p:extLst>
              </p:nvPr>
            </p:nvGraphicFramePr>
            <p:xfrm>
              <a:off x="3334521" y="4076857"/>
              <a:ext cx="2500848" cy="102708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833616">
                      <a:extLst>
                        <a:ext uri="{9D8B030D-6E8A-4147-A177-3AD203B41FA5}">
                          <a16:colId xmlns:a16="http://schemas.microsoft.com/office/drawing/2014/main" val="2696769698"/>
                        </a:ext>
                      </a:extLst>
                    </a:gridCol>
                    <a:gridCol w="833616">
                      <a:extLst>
                        <a:ext uri="{9D8B030D-6E8A-4147-A177-3AD203B41FA5}">
                          <a16:colId xmlns:a16="http://schemas.microsoft.com/office/drawing/2014/main" val="1883641535"/>
                        </a:ext>
                      </a:extLst>
                    </a:gridCol>
                    <a:gridCol w="833616">
                      <a:extLst>
                        <a:ext uri="{9D8B030D-6E8A-4147-A177-3AD203B41FA5}">
                          <a16:colId xmlns:a16="http://schemas.microsoft.com/office/drawing/2014/main" val="3479540930"/>
                        </a:ext>
                      </a:extLst>
                    </a:gridCol>
                  </a:tblGrid>
                  <a:tr h="397574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t="-1515" r="-200730" b="-15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515" r="-100730" b="-15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1515" r="-730" b="-15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7844892"/>
                      </a:ext>
                    </a:extLst>
                  </a:tr>
                  <a:tr h="31475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t="-128846" r="-200730" b="-10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28846" r="-100730" b="-10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128846" r="-730" b="-101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9197361"/>
                      </a:ext>
                    </a:extLst>
                  </a:tr>
                  <a:tr h="31475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t="-228846" r="-200730" b="-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228846" r="-100730" b="-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228846" r="-730" b="-1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078674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t="888"/>
          <a:stretch/>
        </p:blipFill>
        <p:spPr>
          <a:xfrm>
            <a:off x="3037324" y="1010577"/>
            <a:ext cx="2798044" cy="30592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3225692" y="716083"/>
                <a:ext cx="40050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5692" y="716083"/>
                <a:ext cx="400503" cy="246221"/>
              </a:xfrm>
              <a:prstGeom prst="rect">
                <a:avLst/>
              </a:prstGeom>
              <a:blipFill>
                <a:blip r:embed="rId5"/>
                <a:stretch>
                  <a:fillRect l="-7576" r="-7576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/>
          <p:cNvPicPr/>
          <p:nvPr/>
        </p:nvPicPr>
        <p:blipFill rotWithShape="1">
          <a:blip r:embed="rId6"/>
          <a:srcRect l="3530" t="5960" r="1616"/>
          <a:stretch/>
        </p:blipFill>
        <p:spPr>
          <a:xfrm>
            <a:off x="155474" y="1010137"/>
            <a:ext cx="2854245" cy="307076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970117" y="1905914"/>
            <a:ext cx="193130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  <a:latin typeface="+mj-lt"/>
              </a:rPr>
              <a:t>Single exponential 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au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4852136"/>
                  </p:ext>
                </p:extLst>
              </p:nvPr>
            </p:nvGraphicFramePr>
            <p:xfrm>
              <a:off x="280538" y="4083918"/>
              <a:ext cx="2851302" cy="1007174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950434">
                      <a:extLst>
                        <a:ext uri="{9D8B030D-6E8A-4147-A177-3AD203B41FA5}">
                          <a16:colId xmlns:a16="http://schemas.microsoft.com/office/drawing/2014/main" val="2696769698"/>
                        </a:ext>
                      </a:extLst>
                    </a:gridCol>
                    <a:gridCol w="950434">
                      <a:extLst>
                        <a:ext uri="{9D8B030D-6E8A-4147-A177-3AD203B41FA5}">
                          <a16:colId xmlns:a16="http://schemas.microsoft.com/office/drawing/2014/main" val="1883641535"/>
                        </a:ext>
                      </a:extLst>
                    </a:gridCol>
                    <a:gridCol w="950434">
                      <a:extLst>
                        <a:ext uri="{9D8B030D-6E8A-4147-A177-3AD203B41FA5}">
                          <a16:colId xmlns:a16="http://schemas.microsoft.com/office/drawing/2014/main" val="3479540930"/>
                        </a:ext>
                      </a:extLst>
                    </a:gridCol>
                  </a:tblGrid>
                  <a:tr h="3731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𝒔𝒆𝒑</m:t>
                                    </m:r>
                                  </m:sub>
                                </m:sSub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p>
                                  <m:sSupPr>
                                    <m:ctrl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p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dirty="0">
                                        <a:latin typeface="Cambria Math" panose="02040503050406030204" pitchFamily="18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z="1400" dirty="0"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r-FR" sz="1400" dirty="0" smtClean="0"/>
                                  <m:t>[</m:t>
                                </m:r>
                                <m:r>
                                  <m:rPr>
                                    <m:nor/>
                                  </m:rPr>
                                  <a:rPr lang="fr-FR" sz="1400" dirty="0" smtClean="0"/>
                                  <m:t>mm</m:t>
                                </m:r>
                                <m:r>
                                  <m:rPr>
                                    <m:nor/>
                                  </m:rPr>
                                  <a:rPr lang="fr-FR" sz="1400" dirty="0" smtClean="0"/>
                                  <m:t>]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𝒑𝒆𝒂𝒌</m:t>
                                  </m:r>
                                </m:sub>
                              </m:sSub>
                              <m:r>
                                <a:rPr lang="fr-FR" sz="1400" dirty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f>
                                <m:fPr>
                                  <m:ctrlPr>
                                    <a:rPr lang="fr-FR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sz="14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dirty="0" smtClean="0">
                                          <a:latin typeface="Cambria Math" panose="02040503050406030204" pitchFamily="18" charset="0"/>
                                        </a:rPr>
                                        <m:t>𝐦</m:t>
                                      </m:r>
                                    </m:e>
                                    <m:sup>
                                      <m:r>
                                        <a:rPr lang="fr-FR" sz="1400" dirty="0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sz="1400" dirty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pt-BR" sz="1400" kern="1200" dirty="0"/>
                            <a:t> 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7844892"/>
                      </a:ext>
                    </a:extLst>
                  </a:tr>
                  <a:tr h="28609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19</m:t>
                                </m:r>
                              </m:oMath>
                            </m:oMathPara>
                          </a14:m>
                          <a:endParaRPr lang="en-US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7.87</m:t>
                                </m:r>
                              </m:oMath>
                            </m:oMathPara>
                          </a14:m>
                          <a:endParaRPr lang="pt-BR" sz="14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2.0</m:t>
                                </m:r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pt-BR" sz="14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9197361"/>
                      </a:ext>
                    </a:extLst>
                  </a:tr>
                  <a:tr h="28609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1.2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19</m:t>
                                </m:r>
                              </m:oMath>
                            </m:oMathPara>
                          </a14:m>
                          <a:endParaRPr lang="en-US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10.24</m:t>
                                </m:r>
                              </m:oMath>
                            </m:oMathPara>
                          </a14:m>
                          <a:endParaRPr lang="pt-BR" sz="14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2.7</m:t>
                                </m:r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pt-BR" sz="14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07867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au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4852136"/>
                  </p:ext>
                </p:extLst>
              </p:nvPr>
            </p:nvGraphicFramePr>
            <p:xfrm>
              <a:off x="280538" y="4083918"/>
              <a:ext cx="2851302" cy="1007174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950434">
                      <a:extLst>
                        <a:ext uri="{9D8B030D-6E8A-4147-A177-3AD203B41FA5}">
                          <a16:colId xmlns:a16="http://schemas.microsoft.com/office/drawing/2014/main" val="2696769698"/>
                        </a:ext>
                      </a:extLst>
                    </a:gridCol>
                    <a:gridCol w="950434">
                      <a:extLst>
                        <a:ext uri="{9D8B030D-6E8A-4147-A177-3AD203B41FA5}">
                          <a16:colId xmlns:a16="http://schemas.microsoft.com/office/drawing/2014/main" val="1883641535"/>
                        </a:ext>
                      </a:extLst>
                    </a:gridCol>
                    <a:gridCol w="950434">
                      <a:extLst>
                        <a:ext uri="{9D8B030D-6E8A-4147-A177-3AD203B41FA5}">
                          <a16:colId xmlns:a16="http://schemas.microsoft.com/office/drawing/2014/main" val="3479540930"/>
                        </a:ext>
                      </a:extLst>
                    </a:gridCol>
                  </a:tblGrid>
                  <a:tr h="397574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t="-1515" r="-200641" b="-1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100000" t="-1515" r="-100641" b="-1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200000" t="-1515" r="-641" b="-15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784489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t="-134000" r="-200641" b="-1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100000" t="-134000" r="-100641" b="-1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200000" t="-134000" r="-641" b="-10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919736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t="-229412" r="-200641" b="-19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100000" t="-229412" r="-100641" b="-19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7"/>
                          <a:stretch>
                            <a:fillRect l="-200000" t="-229412" r="-641" b="-19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07867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692317" y="580494"/>
                <a:ext cx="2317402" cy="4024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sSup>
                          <m:sSupPr>
                            <m:ctrlP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</a:rPr>
                  <a:t> 2D mean-field</a:t>
                </a: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17" y="580494"/>
                <a:ext cx="2317402" cy="402482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552677" y="591383"/>
                <a:ext cx="2043203" cy="4024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sSup>
                          <m:sSupPr>
                            <m:ctrlP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</a:rPr>
                  <a:t> 3D turbulence</a:t>
                </a: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677" y="591383"/>
                <a:ext cx="2043203" cy="402482"/>
              </a:xfrm>
              <a:prstGeom prst="rect">
                <a:avLst/>
              </a:prstGeom>
              <a:blipFill>
                <a:blip r:embed="rId9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llipse 15"/>
          <p:cNvSpPr/>
          <p:nvPr/>
        </p:nvSpPr>
        <p:spPr bwMode="auto">
          <a:xfrm>
            <a:off x="1156500" y="4342617"/>
            <a:ext cx="1111243" cy="748475"/>
          </a:xfrm>
          <a:prstGeom prst="ellipse">
            <a:avLst/>
          </a:prstGeom>
          <a:noFill/>
          <a:ln w="9525" cap="flat" cmpd="sng" algn="ctr">
            <a:solidFill>
              <a:srgbClr val="E5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4107118" y="4406873"/>
            <a:ext cx="968938" cy="684219"/>
          </a:xfrm>
          <a:prstGeom prst="ellipse">
            <a:avLst/>
          </a:prstGeom>
          <a:noFill/>
          <a:ln w="9525" cap="flat" cmpd="sng" algn="ctr">
            <a:solidFill>
              <a:srgbClr val="E5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1554972" y="4030160"/>
                <a:ext cx="15158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~×</m:t>
                      </m:r>
                      <m:r>
                        <a:rPr lang="fr-FR" sz="1200" b="1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sz="1200" b="1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1200" b="1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200" b="1" dirty="0">
                  <a:solidFill>
                    <a:srgbClr val="E50019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972" y="4030160"/>
                <a:ext cx="1515808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4359157" y="4030160"/>
                <a:ext cx="15158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~×</m:t>
                      </m:r>
                      <m:r>
                        <a:rPr lang="fr-FR" sz="1200" b="1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fr-FR" sz="1200" b="1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1200" b="1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1200" b="1" dirty="0">
                  <a:solidFill>
                    <a:srgbClr val="E50019"/>
                  </a:solidFill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157" y="4030160"/>
                <a:ext cx="1515808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/>
              <p:nvPr/>
            </p:nvSpPr>
            <p:spPr>
              <a:xfrm>
                <a:off x="6012159" y="2609434"/>
                <a:ext cx="3014543" cy="1227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Fig. 8 MF &amp; turbulence comparison of parallel heat fluxes peaks at the mid-plane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𝒔𝒆𝒑</m:t>
                        </m:r>
                      </m:sub>
                    </m:sSub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+mj-lt"/>
                  </a:rPr>
                  <a:t> via single exponential fit.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10124B9-23E9-E088-7C17-4CD509A82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59" y="2609434"/>
                <a:ext cx="3014543" cy="1227644"/>
              </a:xfrm>
              <a:prstGeom prst="rect">
                <a:avLst/>
              </a:prstGeom>
              <a:blipFill>
                <a:blip r:embed="rId12"/>
                <a:stretch>
                  <a:fillRect l="-606" t="-995" r="-404" b="-4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/>
          <p:cNvSpPr txBox="1"/>
          <p:nvPr/>
        </p:nvSpPr>
        <p:spPr>
          <a:xfrm>
            <a:off x="3852337" y="1896833"/>
            <a:ext cx="193130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  <a:latin typeface="+mj-lt"/>
              </a:rPr>
              <a:t>Single exponential 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000995" y="1373400"/>
                <a:ext cx="3014543" cy="363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𝒑𝒆𝒂𝒌</m:t>
                          </m:r>
                        </m:sub>
                      </m:sSub>
                      <m:r>
                        <a:rPr lang="en-US" sz="1400" b="1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rad>
                        <m:radPr>
                          <m:degHide m:val="on"/>
                          <m:ctrlP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995" y="1373400"/>
                <a:ext cx="3014543" cy="363048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66518" y="4168659"/>
                <a:ext cx="2988654" cy="825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1400" dirty="0"/>
                  <a:t>In turbulence simulations, the “average”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dirty="0"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</m:oMath>
                </a14:m>
                <a:r>
                  <a:rPr lang="en-GB" sz="1400" dirty="0"/>
                  <a:t> in detachment has </a:t>
                </a:r>
                <a:r>
                  <a:rPr lang="en-GB" sz="1400" u="sng" dirty="0"/>
                  <a:t>increased by a factor of 2.5</a:t>
                </a:r>
                <a:r>
                  <a:rPr lang="en-GB" sz="1400" dirty="0"/>
                  <a:t>.</a:t>
                </a:r>
                <a:endParaRPr lang="en-US" sz="1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518" y="4168659"/>
                <a:ext cx="2988654" cy="825226"/>
              </a:xfrm>
              <a:prstGeom prst="rect">
                <a:avLst/>
              </a:prstGeom>
              <a:blipFill>
                <a:blip r:embed="rId14"/>
                <a:stretch>
                  <a:fillRect l="-612" t="-1481" r="-61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6000995" y="915566"/>
            <a:ext cx="1892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anose="05000000000000000000" pitchFamily="2" charset="2"/>
              </a:rPr>
              <a:t>3. Transport properties</a:t>
            </a:r>
            <a:endParaRPr lang="en-US" sz="1400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066518" y="1905914"/>
            <a:ext cx="2825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Clear </a:t>
            </a:r>
            <a:r>
              <a:rPr lang="en-US" sz="1400" u="sng" dirty="0"/>
              <a:t>change in the profiles </a:t>
            </a:r>
            <a:r>
              <a:rPr lang="en-US" sz="1400" dirty="0"/>
              <a:t>for MF vs turbulence.</a:t>
            </a:r>
          </a:p>
        </p:txBody>
      </p:sp>
    </p:spTree>
    <p:extLst>
      <p:ext uri="{BB962C8B-B14F-4D97-AF65-F5344CB8AC3E}">
        <p14:creationId xmlns:p14="http://schemas.microsoft.com/office/powerpoint/2010/main" val="939950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590666" y="673500"/>
            <a:ext cx="127604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  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92" y="771549"/>
            <a:ext cx="2985466" cy="32587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Heat flux shoulder appearance in high density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au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9206501"/>
                  </p:ext>
                </p:extLst>
              </p:nvPr>
            </p:nvGraphicFramePr>
            <p:xfrm>
              <a:off x="251520" y="3993452"/>
              <a:ext cx="6189399" cy="1101217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220995">
                      <a:extLst>
                        <a:ext uri="{9D8B030D-6E8A-4147-A177-3AD203B41FA5}">
                          <a16:colId xmlns:a16="http://schemas.microsoft.com/office/drawing/2014/main" val="1091039717"/>
                        </a:ext>
                      </a:extLst>
                    </a:gridCol>
                    <a:gridCol w="1220995">
                      <a:extLst>
                        <a:ext uri="{9D8B030D-6E8A-4147-A177-3AD203B41FA5}">
                          <a16:colId xmlns:a16="http://schemas.microsoft.com/office/drawing/2014/main" val="1693079797"/>
                        </a:ext>
                      </a:extLst>
                    </a:gridCol>
                    <a:gridCol w="1613232">
                      <a:extLst>
                        <a:ext uri="{9D8B030D-6E8A-4147-A177-3AD203B41FA5}">
                          <a16:colId xmlns:a16="http://schemas.microsoft.com/office/drawing/2014/main" val="2114602975"/>
                        </a:ext>
                      </a:extLst>
                    </a:gridCol>
                    <a:gridCol w="828754">
                      <a:extLst>
                        <a:ext uri="{9D8B030D-6E8A-4147-A177-3AD203B41FA5}">
                          <a16:colId xmlns:a16="http://schemas.microsoft.com/office/drawing/2014/main" val="3700287769"/>
                        </a:ext>
                      </a:extLst>
                    </a:gridCol>
                    <a:gridCol w="1305423">
                      <a:extLst>
                        <a:ext uri="{9D8B030D-6E8A-4147-A177-3AD203B41FA5}">
                          <a16:colId xmlns:a16="http://schemas.microsoft.com/office/drawing/2014/main" val="3996191119"/>
                        </a:ext>
                      </a:extLst>
                    </a:gridCol>
                  </a:tblGrid>
                  <a:tr h="41767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𝒔𝒆𝒑</m:t>
                                    </m:r>
                                  </m:sub>
                                </m:sSub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p>
                                  <m:sSupPr>
                                    <m:ctrl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p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dirty="0"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400" dirty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𝑵𝑬𝑨𝑹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kern="1200" dirty="0"/>
                            <a:t> [mm] 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𝒑𝒆𝒂𝒌</m:t>
                                  </m:r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𝑵𝑬𝑨𝑹</m:t>
                                  </m:r>
                                </m:sub>
                              </m:sSub>
                              <m:r>
                                <a:rPr lang="fr-FR" sz="1400" dirty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f>
                                <m:fPr>
                                  <m:ctrlPr>
                                    <a:rPr lang="fr-FR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sz="14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dirty="0" smtClean="0">
                                          <a:latin typeface="Cambria Math" panose="02040503050406030204" pitchFamily="18" charset="0"/>
                                        </a:rPr>
                                        <m:t>𝐦</m:t>
                                      </m:r>
                                    </m:e>
                                    <m:sup>
                                      <m:r>
                                        <a:rPr lang="fr-FR" sz="1400" dirty="0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sz="1400" dirty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pt-BR" sz="1100" kern="1200" dirty="0"/>
                            <a:t>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dirty="0"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400" dirty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𝑭𝑨𝑹</m:t>
                                  </m:r>
                                </m:sub>
                              </m:sSub>
                            </m:oMath>
                          </a14:m>
                          <a:r>
                            <a:rPr lang="pt-BR" sz="1100" kern="1200" dirty="0"/>
                            <a:t> [mm] 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𝒑𝒆𝒂𝒌</m:t>
                                  </m:r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𝑭𝑨𝑹</m:t>
                                  </m:r>
                                </m:sub>
                              </m:sSub>
                              <m:r>
                                <a:rPr lang="fr-FR" sz="1400" dirty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f>
                                <m:fPr>
                                  <m:ctrlPr>
                                    <a:rPr lang="fr-FR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dirty="0" smtClean="0"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sz="14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dirty="0" smtClean="0">
                                          <a:latin typeface="Cambria Math" panose="02040503050406030204" pitchFamily="18" charset="0"/>
                                        </a:rPr>
                                        <m:t>𝐦</m:t>
                                      </m:r>
                                    </m:e>
                                    <m:sup>
                                      <m:r>
                                        <a:rPr lang="fr-FR" sz="1400" dirty="0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sz="1400" dirty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pt-BR" sz="1100" kern="1200" dirty="0"/>
                            <a:t> 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5528612"/>
                      </a:ext>
                    </a:extLst>
                  </a:tr>
                  <a:tr h="25895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19</m:t>
                                </m:r>
                              </m:oMath>
                            </m:oMathPara>
                          </a14:m>
                          <a:endParaRPr lang="en-US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b="0" i="0" smtClean="0">
                                    <a:latin typeface="Cambria Math" panose="02040503050406030204" pitchFamily="18" charset="0"/>
                                  </a:rPr>
                                  <m:t>~1</m:t>
                                </m:r>
                              </m:oMath>
                            </m:oMathPara>
                          </a14:m>
                          <a:endParaRPr lang="pt-BR" sz="14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1,6</m:t>
                                </m:r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pt-BR" sz="14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b="0" i="0" smtClean="0">
                                    <a:latin typeface="Cambria Math" panose="02040503050406030204" pitchFamily="18" charset="0"/>
                                  </a:rPr>
                                  <m:t>~10</m:t>
                                </m:r>
                              </m:oMath>
                            </m:oMathPara>
                          </a14:m>
                          <a:endParaRPr lang="pt-BR" sz="14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2.1</m:t>
                                </m:r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pt-BR" sz="14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422434"/>
                      </a:ext>
                    </a:extLst>
                  </a:tr>
                  <a:tr h="25895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1.2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>
                                    <a:latin typeface="Cambria Math" panose="02040503050406030204" pitchFamily="18" charset="0"/>
                                  </a:rPr>
                                  <m:t>19</m:t>
                                </m:r>
                              </m:oMath>
                            </m:oMathPara>
                          </a14:m>
                          <a:endParaRPr lang="en-US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2.35</m:t>
                                </m:r>
                              </m:oMath>
                            </m:oMathPara>
                          </a14:m>
                          <a:endParaRPr lang="pt-BR" sz="14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1.24</m:t>
                                </m:r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pt-BR" sz="14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20.3</m:t>
                                </m:r>
                              </m:oMath>
                            </m:oMathPara>
                          </a14:m>
                          <a:endParaRPr lang="pt-BR" sz="14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4.4</m:t>
                                </m:r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400" kern="120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pt-BR" sz="14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242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au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9206501"/>
                  </p:ext>
                </p:extLst>
              </p:nvPr>
            </p:nvGraphicFramePr>
            <p:xfrm>
              <a:off x="251520" y="3993452"/>
              <a:ext cx="6189399" cy="1101217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220995">
                      <a:extLst>
                        <a:ext uri="{9D8B030D-6E8A-4147-A177-3AD203B41FA5}">
                          <a16:colId xmlns:a16="http://schemas.microsoft.com/office/drawing/2014/main" val="1091039717"/>
                        </a:ext>
                      </a:extLst>
                    </a:gridCol>
                    <a:gridCol w="1220995">
                      <a:extLst>
                        <a:ext uri="{9D8B030D-6E8A-4147-A177-3AD203B41FA5}">
                          <a16:colId xmlns:a16="http://schemas.microsoft.com/office/drawing/2014/main" val="1693079797"/>
                        </a:ext>
                      </a:extLst>
                    </a:gridCol>
                    <a:gridCol w="1613232">
                      <a:extLst>
                        <a:ext uri="{9D8B030D-6E8A-4147-A177-3AD203B41FA5}">
                          <a16:colId xmlns:a16="http://schemas.microsoft.com/office/drawing/2014/main" val="2114602975"/>
                        </a:ext>
                      </a:extLst>
                    </a:gridCol>
                    <a:gridCol w="828754">
                      <a:extLst>
                        <a:ext uri="{9D8B030D-6E8A-4147-A177-3AD203B41FA5}">
                          <a16:colId xmlns:a16="http://schemas.microsoft.com/office/drawing/2014/main" val="3700287769"/>
                        </a:ext>
                      </a:extLst>
                    </a:gridCol>
                    <a:gridCol w="1305423">
                      <a:extLst>
                        <a:ext uri="{9D8B030D-6E8A-4147-A177-3AD203B41FA5}">
                          <a16:colId xmlns:a16="http://schemas.microsoft.com/office/drawing/2014/main" val="3996191119"/>
                        </a:ext>
                      </a:extLst>
                    </a:gridCol>
                  </a:tblGrid>
                  <a:tr h="49161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t="-1235" r="-408500" b="-1246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99502" t="-1235" r="-306468" b="-1246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51321" t="-1235" r="-132453" b="-1246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489706" t="-1235" r="-158088" b="-1246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374766" t="-1235" r="-467" b="-1246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552861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t="-164000" r="-408500" b="-10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99502" t="-164000" r="-306468" b="-10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51321" t="-164000" r="-132453" b="-10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489706" t="-164000" r="-158088" b="-10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374766" t="-164000" r="-467" b="-10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42243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t="-264000" r="-408500" b="-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99502" t="-264000" r="-306468" b="-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51321" t="-264000" r="-132453" b="-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489706" t="-264000" r="-158088" b="-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374766" t="-264000" r="-467" b="-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42427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t="56" b="-2"/>
          <a:stretch/>
        </p:blipFill>
        <p:spPr>
          <a:xfrm>
            <a:off x="241937" y="821403"/>
            <a:ext cx="2827473" cy="31106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99592" y="1769146"/>
            <a:ext cx="209232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  <a:latin typeface="+mj-lt"/>
              </a:rPr>
              <a:t>Double exponential fit</a:t>
            </a:r>
          </a:p>
        </p:txBody>
      </p:sp>
      <p:cxnSp>
        <p:nvCxnSpPr>
          <p:cNvPr id="9" name="Connecteur droit avec flèche 8"/>
          <p:cNvCxnSpPr/>
          <p:nvPr/>
        </p:nvCxnSpPr>
        <p:spPr bwMode="auto">
          <a:xfrm>
            <a:off x="2555776" y="2715766"/>
            <a:ext cx="1584176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10" name="ZoneTexte 9"/>
          <p:cNvSpPr txBox="1"/>
          <p:nvPr/>
        </p:nvSpPr>
        <p:spPr>
          <a:xfrm>
            <a:off x="3149985" y="2364254"/>
            <a:ext cx="6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log</a:t>
            </a:r>
          </a:p>
        </p:txBody>
      </p:sp>
      <p:sp>
        <p:nvSpPr>
          <p:cNvPr id="11" name="Ellipse 10"/>
          <p:cNvSpPr/>
          <p:nvPr/>
        </p:nvSpPr>
        <p:spPr bwMode="auto">
          <a:xfrm>
            <a:off x="5196420" y="4443957"/>
            <a:ext cx="1099376" cy="657965"/>
          </a:xfrm>
          <a:prstGeom prst="ellipse">
            <a:avLst/>
          </a:prstGeom>
          <a:noFill/>
          <a:ln w="9525" cap="flat" cmpd="sng" algn="ctr">
            <a:solidFill>
              <a:srgbClr val="E5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6127679" y="4588273"/>
                <a:ext cx="1515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~×</m:t>
                      </m:r>
                      <m:r>
                        <a:rPr lang="fr-FR" b="1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  <m:r>
                        <a:rPr lang="fr-FR" b="1" i="1" smtClean="0">
                          <a:solidFill>
                            <a:srgbClr val="E5001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‼‼</m:t>
                      </m:r>
                    </m:oMath>
                  </m:oMathPara>
                </a14:m>
                <a:endParaRPr lang="en-US" b="1" dirty="0">
                  <a:solidFill>
                    <a:srgbClr val="E50019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679" y="4588273"/>
                <a:ext cx="151580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241937" y="605959"/>
                <a:ext cx="432229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7" y="605959"/>
                <a:ext cx="432229" cy="215444"/>
              </a:xfrm>
              <a:prstGeom prst="rect">
                <a:avLst/>
              </a:prstGeom>
              <a:blipFill>
                <a:blip r:embed="rId6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2390294" y="438896"/>
                <a:ext cx="2043203" cy="402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sSup>
                          <m:sSupPr>
                            <m:ctrlP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1400" b="1" dirty="0"/>
                  <a:t>3D turbulence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294" y="438896"/>
                <a:ext cx="2043203" cy="402482"/>
              </a:xfrm>
              <a:prstGeom prst="rect">
                <a:avLst/>
              </a:prstGeom>
              <a:blipFill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012160" y="1940871"/>
            <a:ext cx="2947370" cy="523220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Appearance of a </a:t>
            </a:r>
            <a:r>
              <a:rPr lang="en-GB" sz="1400" b="1" dirty="0">
                <a:solidFill>
                  <a:srgbClr val="7030A0"/>
                </a:solidFill>
              </a:rPr>
              <a:t>far SOL shoulder </a:t>
            </a:r>
            <a:r>
              <a:rPr lang="en-GB" sz="1400" dirty="0"/>
              <a:t>in the heat flux decay</a:t>
            </a:r>
            <a:endParaRPr lang="en-US" sz="1400" dirty="0"/>
          </a:p>
        </p:txBody>
      </p:sp>
      <p:cxnSp>
        <p:nvCxnSpPr>
          <p:cNvPr id="23" name="Connecteur droit 22"/>
          <p:cNvCxnSpPr/>
          <p:nvPr/>
        </p:nvCxnSpPr>
        <p:spPr>
          <a:xfrm>
            <a:off x="3523320" y="969055"/>
            <a:ext cx="423038" cy="953979"/>
          </a:xfrm>
          <a:prstGeom prst="line">
            <a:avLst/>
          </a:prstGeom>
          <a:ln w="12700">
            <a:solidFill>
              <a:srgbClr val="33CC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3963392" y="1966932"/>
            <a:ext cx="1797404" cy="1471752"/>
          </a:xfrm>
          <a:prstGeom prst="line">
            <a:avLst/>
          </a:prstGeom>
          <a:ln w="12700">
            <a:solidFill>
              <a:srgbClr val="33CC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572000" y="1491630"/>
            <a:ext cx="118879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545138" y="1409399"/>
            <a:ext cx="1200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linear fit 5E18</a:t>
            </a:r>
          </a:p>
        </p:txBody>
      </p:sp>
    </p:spTree>
    <p:extLst>
      <p:ext uri="{BB962C8B-B14F-4D97-AF65-F5344CB8AC3E}">
        <p14:creationId xmlns:p14="http://schemas.microsoft.com/office/powerpoint/2010/main" val="5381643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342900"/>
          </a:xfrm>
        </p:spPr>
        <p:txBody>
          <a:bodyPr/>
          <a:lstStyle/>
          <a:p>
            <a:r>
              <a:rPr lang="en-US" sz="2000" dirty="0" err="1">
                <a:solidFill>
                  <a:srgbClr val="003399"/>
                </a:solidFill>
              </a:rPr>
              <a:t>Exctrating</a:t>
            </a:r>
            <a:r>
              <a:rPr lang="en-US" sz="2000" dirty="0">
                <a:solidFill>
                  <a:srgbClr val="003399"/>
                </a:solidFill>
              </a:rPr>
              <a:t> the diffusion maps for 2D mean field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r="75550"/>
          <a:stretch/>
        </p:blipFill>
        <p:spPr>
          <a:xfrm>
            <a:off x="179512" y="699542"/>
            <a:ext cx="2376264" cy="44729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r="74684"/>
          <a:stretch/>
        </p:blipFill>
        <p:spPr>
          <a:xfrm>
            <a:off x="2483768" y="814285"/>
            <a:ext cx="2515503" cy="43350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15616" y="1851670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851670"/>
                <a:ext cx="876650" cy="7627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496104" y="1851670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104" y="1851670"/>
                <a:ext cx="876650" cy="7627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2267744" y="513899"/>
                <a:ext cx="695639" cy="4915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fr-FR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4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sz="14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fr-FR" sz="14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sz="14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513899"/>
                <a:ext cx="695639" cy="4915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049885" y="792078"/>
            <a:ext cx="792088" cy="245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96104" y="760147"/>
            <a:ext cx="792088" cy="245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5076056" y="991626"/>
            <a:ext cx="3672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/>
              <a:t>Clear change in transport due to density regimes, with very different amplitudes.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/>
              <a:t>Larger transport coefficients in the high density cases with respect to the low density case.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/>
              <a:t>Particle transport is indeed strongly enhanced</a:t>
            </a:r>
            <a:r>
              <a:rPr lang="en-US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58098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1470"/>
            <a:ext cx="9144000" cy="342900"/>
          </a:xfrm>
        </p:spPr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rgbClr val="003399"/>
                </a:solidFill>
              </a:rPr>
              <a:t>Summary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9512" y="843558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Restarting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from mean field simulations helps to establish turbulence on the 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desired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plasma background.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+mj-lt"/>
              </a:rPr>
              <a:t>Turbulence simulations can adequately 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access high-density regimes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; even if not fully converged, the turbulence properties will not change significantly during a 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very long transient period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+mj-lt"/>
              </a:rPr>
              <a:t>Significant 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changes in global and local properties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of both plasma and turbulence are observed transiting from low to high density regimes.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+mj-lt"/>
              </a:rPr>
              <a:t>By increasing the density, a significant volume of plasma is migrating along the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divertor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region leading to a 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broadening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of the SOL.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/>
                </a:solidFill>
                <a:latin typeface="+mj-lt"/>
              </a:rPr>
              <a:t>The appearance of a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far SOL shoulder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is observed in the detached case.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42790" y="4083918"/>
            <a:ext cx="791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399"/>
                </a:solidFill>
              </a:rPr>
              <a:t>Outlook</a:t>
            </a:r>
            <a:r>
              <a:rPr lang="en-US" dirty="0"/>
              <a:t>: All the data for comparison with experiments are available. </a:t>
            </a:r>
            <a:r>
              <a:rPr lang="en-US" i="1" dirty="0"/>
              <a:t>What is next?</a:t>
            </a:r>
          </a:p>
        </p:txBody>
      </p:sp>
    </p:spTree>
    <p:extLst>
      <p:ext uri="{BB962C8B-B14F-4D97-AF65-F5344CB8AC3E}">
        <p14:creationId xmlns:p14="http://schemas.microsoft.com/office/powerpoint/2010/main" val="2292033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dirty="0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fr-FR" b="1" i="1" dirty="0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r>
                          <a:rPr lang="fr-FR" b="1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 i="1" dirty="0" err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mid </a:t>
                </a:r>
                <a:r>
                  <a:rPr lang="en-US" dirty="0" err="1"/>
                  <a:t>divertor</a:t>
                </a:r>
                <a:endParaRPr lang="en-US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47368" b="-70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47131"/>
          <a:stretch/>
        </p:blipFill>
        <p:spPr>
          <a:xfrm>
            <a:off x="2051720" y="2928608"/>
            <a:ext cx="2019325" cy="21344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1" y="2928388"/>
            <a:ext cx="3907277" cy="214352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583017"/>
            <a:ext cx="3753533" cy="220475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1" y="583017"/>
            <a:ext cx="3991757" cy="224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23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inner target</a:t>
                </a:r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47368" b="-70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2803724"/>
            <a:ext cx="2047540" cy="23063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506" y="2787774"/>
            <a:ext cx="2089552" cy="23130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7164" y="2784864"/>
            <a:ext cx="2160240" cy="23237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/>
          <a:srcRect l="50180"/>
          <a:stretch/>
        </p:blipFill>
        <p:spPr>
          <a:xfrm>
            <a:off x="251520" y="2774432"/>
            <a:ext cx="1966466" cy="231246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0357" y="554303"/>
            <a:ext cx="1922083" cy="225912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5158" y="556054"/>
            <a:ext cx="2004900" cy="225736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4062" y="483518"/>
            <a:ext cx="2054970" cy="235837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10"/>
          <a:srcRect l="47986"/>
          <a:stretch/>
        </p:blipFill>
        <p:spPr>
          <a:xfrm>
            <a:off x="302353" y="554303"/>
            <a:ext cx="2010222" cy="224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37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68610"/>
                <a:ext cx="9144000" cy="342900"/>
              </a:xfrm>
            </p:spPr>
            <p:txBody>
              <a:bodyPr/>
              <a:lstStyle/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dirty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2000" i="1" dirty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000" dirty="0"/>
                  <a:t> absolute vs relative fluctuations 3 poloidal positions</a:t>
                </a:r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68610"/>
                <a:ext cx="9144000" cy="342900"/>
              </a:xfrm>
              <a:blipFill>
                <a:blip r:embed="rId2"/>
                <a:stretch>
                  <a:fillRect t="-14035" b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2590666" y="673500"/>
            <a:ext cx="127604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 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49294"/>
          <a:stretch/>
        </p:blipFill>
        <p:spPr>
          <a:xfrm>
            <a:off x="2483768" y="506988"/>
            <a:ext cx="2232248" cy="23624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50035" r="3882"/>
          <a:stretch/>
        </p:blipFill>
        <p:spPr>
          <a:xfrm>
            <a:off x="183599" y="555526"/>
            <a:ext cx="2012137" cy="230623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47985"/>
          <a:stretch/>
        </p:blipFill>
        <p:spPr>
          <a:xfrm>
            <a:off x="4739799" y="506988"/>
            <a:ext cx="2253376" cy="243537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/>
          <a:srcRect l="48702"/>
          <a:stretch/>
        </p:blipFill>
        <p:spPr>
          <a:xfrm>
            <a:off x="4835590" y="2786809"/>
            <a:ext cx="2202145" cy="235669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/>
          <a:srcRect l="48443"/>
          <a:stretch/>
        </p:blipFill>
        <p:spPr>
          <a:xfrm>
            <a:off x="2459985" y="2715766"/>
            <a:ext cx="2160240" cy="237502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/>
          <a:srcRect l="50072"/>
          <a:stretch/>
        </p:blipFill>
        <p:spPr>
          <a:xfrm>
            <a:off x="177165" y="2715766"/>
            <a:ext cx="2088232" cy="234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0478"/>
          <a:stretch/>
        </p:blipFill>
        <p:spPr>
          <a:xfrm>
            <a:off x="2195316" y="580380"/>
            <a:ext cx="2174992" cy="23514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49261"/>
          <a:stretch/>
        </p:blipFill>
        <p:spPr>
          <a:xfrm>
            <a:off x="35497" y="555526"/>
            <a:ext cx="2124188" cy="23762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50270"/>
          <a:stretch/>
        </p:blipFill>
        <p:spPr>
          <a:xfrm>
            <a:off x="4514824" y="580380"/>
            <a:ext cx="2131537" cy="23514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68610"/>
                <a:ext cx="9144000" cy="342900"/>
              </a:xfrm>
            </p:spPr>
            <p:txBody>
              <a:bodyPr/>
              <a:lstStyle/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sz="2000" i="1" dirty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000" dirty="0"/>
                  <a:t> absolute + relative fluctuations 3 poloidal positions</a:t>
                </a:r>
              </a:p>
            </p:txBody>
          </p:sp>
        </mc:Choice>
        <mc:Fallback xmlns="">
          <p:sp>
            <p:nvSpPr>
              <p:cNvPr id="9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68610"/>
                <a:ext cx="9144000" cy="342900"/>
              </a:xfrm>
              <a:blipFill>
                <a:blip r:embed="rId5"/>
                <a:stretch>
                  <a:fillRect t="-14035" b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/>
          <a:srcRect l="-319" t="654" r="49209" b="626"/>
          <a:stretch/>
        </p:blipFill>
        <p:spPr>
          <a:xfrm>
            <a:off x="2230230" y="2812751"/>
            <a:ext cx="2055813" cy="228908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/>
          <a:srcRect r="48432"/>
          <a:stretch/>
        </p:blipFill>
        <p:spPr>
          <a:xfrm>
            <a:off x="23674" y="2812751"/>
            <a:ext cx="2111936" cy="235128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/>
          <a:srcRect r="50054"/>
          <a:stretch/>
        </p:blipFill>
        <p:spPr>
          <a:xfrm>
            <a:off x="4464928" y="2812751"/>
            <a:ext cx="2103531" cy="233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80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r="49753"/>
          <a:stretch/>
        </p:blipFill>
        <p:spPr>
          <a:xfrm>
            <a:off x="2071334" y="2786505"/>
            <a:ext cx="2088232" cy="22578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r="48838"/>
          <a:stretch/>
        </p:blipFill>
        <p:spPr>
          <a:xfrm>
            <a:off x="14985" y="2745837"/>
            <a:ext cx="2036735" cy="229382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r="49508" b="1280"/>
          <a:stretch/>
        </p:blipFill>
        <p:spPr>
          <a:xfrm>
            <a:off x="2195736" y="549200"/>
            <a:ext cx="1872208" cy="211013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r="47748"/>
          <a:stretch/>
        </p:blipFill>
        <p:spPr>
          <a:xfrm>
            <a:off x="153700" y="510692"/>
            <a:ext cx="1970028" cy="2164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296044" y="63483"/>
                <a:ext cx="7543800" cy="3429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i="1" dirty="0" err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/>
                  <a:t> turbulence properties different poloidal locations</a:t>
                </a:r>
              </a:p>
            </p:txBody>
          </p:sp>
        </mc:Choice>
        <mc:Fallback xmlns="">
          <p:sp>
            <p:nvSpPr>
              <p:cNvPr id="9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6044" y="63483"/>
                <a:ext cx="7543800" cy="342900"/>
              </a:xfrm>
              <a:blipFill>
                <a:blip r:embed="rId6"/>
                <a:stretch>
                  <a:fillRect t="-14035" b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/>
          <a:srcRect r="50336"/>
          <a:stretch/>
        </p:blipFill>
        <p:spPr>
          <a:xfrm>
            <a:off x="4229100" y="560577"/>
            <a:ext cx="1927076" cy="214734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/>
          <a:srcRect r="51916"/>
          <a:stretch/>
        </p:blipFill>
        <p:spPr>
          <a:xfrm>
            <a:off x="4227742" y="2832655"/>
            <a:ext cx="1965351" cy="220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0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Status of TCVX23 simulations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graphicFrame>
        <p:nvGraphicFramePr>
          <p:cNvPr id="8" name="Tableau 8">
            <a:extLst>
              <a:ext uri="{FF2B5EF4-FFF2-40B4-BE49-F238E27FC236}">
                <a16:creationId xmlns:a16="http://schemas.microsoft.com/office/drawing/2014/main" id="{F21E4F46-E6FE-416E-9B74-F2F7010DE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403609"/>
              </p:ext>
            </p:extLst>
          </p:nvPr>
        </p:nvGraphicFramePr>
        <p:xfrm>
          <a:off x="303181" y="610200"/>
          <a:ext cx="8568954" cy="412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5">
                  <a:extLst>
                    <a:ext uri="{9D8B030D-6E8A-4147-A177-3AD203B41FA5}">
                      <a16:colId xmlns:a16="http://schemas.microsoft.com/office/drawing/2014/main" val="1443244949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96615456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954464203"/>
                    </a:ext>
                  </a:extLst>
                </a:gridCol>
                <a:gridCol w="4680521">
                  <a:extLst>
                    <a:ext uri="{9D8B030D-6E8A-4147-A177-3AD203B41FA5}">
                      <a16:colId xmlns:a16="http://schemas.microsoft.com/office/drawing/2014/main" val="3109697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2D / 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Neutrals</a:t>
                      </a:r>
                      <a:r>
                        <a:rPr lang="fr-FR" dirty="0"/>
                        <a:t>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 direction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Status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442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2D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Fluid</a:t>
                      </a:r>
                      <a:r>
                        <a:rPr lang="fr-FR" dirty="0"/>
                        <a:t> and </a:t>
                      </a:r>
                      <a:r>
                        <a:rPr lang="fr-FR" dirty="0" err="1"/>
                        <a:t>kinetic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forward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Density scan run by Virginia, </a:t>
                      </a:r>
                      <a:r>
                        <a:rPr lang="fr-FR" dirty="0" err="1"/>
                        <a:t>published</a:t>
                      </a:r>
                      <a:r>
                        <a:rPr lang="fr-FR" dirty="0"/>
                        <a:t> in NME, </a:t>
                      </a:r>
                      <a:r>
                        <a:rPr lang="fr-FR" dirty="0" err="1"/>
                        <a:t>analysed</a:t>
                      </a:r>
                      <a:r>
                        <a:rPr lang="fr-FR" dirty="0"/>
                        <a:t> in PhD </a:t>
                      </a:r>
                      <a:r>
                        <a:rPr lang="fr-FR" dirty="0" err="1"/>
                        <a:t>thesis</a:t>
                      </a:r>
                      <a:r>
                        <a:rPr lang="fr-FR" dirty="0"/>
                        <a:t>, </a:t>
                      </a:r>
                      <a:r>
                        <a:rPr lang="fr-FR" b="1" dirty="0"/>
                        <a:t>data </a:t>
                      </a:r>
                      <a:r>
                        <a:rPr lang="fr-FR" b="1" dirty="0" err="1"/>
                        <a:t>lost</a:t>
                      </a:r>
                      <a:r>
                        <a:rPr lang="fr-FR" b="0" dirty="0"/>
                        <a:t>, </a:t>
                      </a:r>
                      <a:r>
                        <a:rPr lang="fr-FR" b="0" dirty="0" err="1"/>
                        <a:t>currently</a:t>
                      </a:r>
                      <a:r>
                        <a:rPr lang="fr-FR" b="0" dirty="0"/>
                        <a:t> </a:t>
                      </a:r>
                      <a:r>
                        <a:rPr lang="fr-FR" b="0" dirty="0" err="1"/>
                        <a:t>being</a:t>
                      </a:r>
                      <a:r>
                        <a:rPr lang="fr-FR" b="0" dirty="0"/>
                        <a:t> re-run by Bridget</a:t>
                      </a:r>
                      <a:endParaRPr lang="fr-F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062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Fluid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forward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One </a:t>
                      </a:r>
                      <a:r>
                        <a:rPr lang="fr-FR" dirty="0" err="1"/>
                        <a:t>attached</a:t>
                      </a:r>
                      <a:r>
                        <a:rPr lang="fr-FR" dirty="0"/>
                        <a:t> case, one </a:t>
                      </a:r>
                      <a:r>
                        <a:rPr lang="fr-FR" dirty="0" err="1"/>
                        <a:t>detached</a:t>
                      </a:r>
                      <a:r>
                        <a:rPr lang="fr-FR" dirty="0"/>
                        <a:t> case, </a:t>
                      </a:r>
                      <a:r>
                        <a:rPr lang="fr-FR" dirty="0" err="1"/>
                        <a:t>partially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published</a:t>
                      </a:r>
                      <a:r>
                        <a:rPr lang="fr-FR" dirty="0"/>
                        <a:t> in NME, </a:t>
                      </a:r>
                      <a:r>
                        <a:rPr lang="fr-FR" dirty="0" err="1"/>
                        <a:t>analysed</a:t>
                      </a:r>
                      <a:r>
                        <a:rPr lang="fr-FR" dirty="0"/>
                        <a:t> in PhD </a:t>
                      </a:r>
                      <a:r>
                        <a:rPr lang="fr-FR" dirty="0" err="1"/>
                        <a:t>thesis</a:t>
                      </a:r>
                      <a:r>
                        <a:rPr lang="fr-FR" dirty="0"/>
                        <a:t>, </a:t>
                      </a:r>
                      <a:r>
                        <a:rPr lang="fr-FR" b="1" dirty="0"/>
                        <a:t>data </a:t>
                      </a:r>
                      <a:r>
                        <a:rPr lang="fr-FR" b="1" dirty="0" err="1"/>
                        <a:t>lost</a:t>
                      </a:r>
                      <a:r>
                        <a:rPr lang="fr-FR" b="0" dirty="0"/>
                        <a:t>, </a:t>
                      </a:r>
                      <a:r>
                        <a:rPr lang="fr-FR" b="0" dirty="0" err="1"/>
                        <a:t>currently</a:t>
                      </a:r>
                      <a:r>
                        <a:rPr lang="fr-FR" b="0" dirty="0"/>
                        <a:t> </a:t>
                      </a:r>
                      <a:r>
                        <a:rPr lang="fr-FR" b="0" dirty="0" err="1"/>
                        <a:t>being</a:t>
                      </a:r>
                      <a:r>
                        <a:rPr lang="fr-FR" b="0" dirty="0"/>
                        <a:t> re-run by Bridget</a:t>
                      </a:r>
                      <a:endParaRPr lang="fr-F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453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2D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Fluid</a:t>
                      </a:r>
                      <a:r>
                        <a:rPr lang="fr-FR" dirty="0"/>
                        <a:t> and </a:t>
                      </a:r>
                      <a:r>
                        <a:rPr lang="fr-FR" dirty="0" err="1"/>
                        <a:t>kinetic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reversed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Density scan run by Bridget, </a:t>
                      </a:r>
                      <a:r>
                        <a:rPr lang="fr-FR" dirty="0" err="1"/>
                        <a:t>partially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analysed</a:t>
                      </a:r>
                      <a:r>
                        <a:rPr lang="fr-FR" dirty="0"/>
                        <a:t> in Master </a:t>
                      </a:r>
                      <a:r>
                        <a:rPr lang="fr-FR" dirty="0" err="1"/>
                        <a:t>thesis</a:t>
                      </a:r>
                      <a:r>
                        <a:rPr lang="fr-FR" dirty="0"/>
                        <a:t>, </a:t>
                      </a:r>
                      <a:r>
                        <a:rPr lang="fr-FR" b="1" dirty="0"/>
                        <a:t>data </a:t>
                      </a:r>
                      <a:r>
                        <a:rPr lang="fr-FR" b="1" dirty="0" err="1"/>
                        <a:t>lost</a:t>
                      </a:r>
                      <a:endParaRPr lang="fr-F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02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Fluid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reversed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Initial runs </a:t>
                      </a:r>
                      <a:r>
                        <a:rPr lang="fr-FR" dirty="0" err="1"/>
                        <a:t>performed</a:t>
                      </a:r>
                      <a:r>
                        <a:rPr lang="fr-FR" dirty="0"/>
                        <a:t> by Bridget for 2 </a:t>
                      </a:r>
                      <a:r>
                        <a:rPr lang="fr-FR" dirty="0" err="1"/>
                        <a:t>densities</a:t>
                      </a:r>
                      <a:r>
                        <a:rPr lang="fr-FR" dirty="0"/>
                        <a:t>, not </a:t>
                      </a:r>
                      <a:r>
                        <a:rPr lang="fr-FR" dirty="0" err="1"/>
                        <a:t>analysed</a:t>
                      </a:r>
                      <a:r>
                        <a:rPr lang="fr-FR" dirty="0"/>
                        <a:t> as not </a:t>
                      </a:r>
                      <a:r>
                        <a:rPr lang="fr-FR" dirty="0" err="1"/>
                        <a:t>converged</a:t>
                      </a:r>
                      <a:r>
                        <a:rPr lang="fr-FR" dirty="0"/>
                        <a:t>, </a:t>
                      </a:r>
                      <a:r>
                        <a:rPr lang="fr-FR" b="1" dirty="0"/>
                        <a:t>data </a:t>
                      </a:r>
                      <a:r>
                        <a:rPr lang="fr-FR" b="1" dirty="0" err="1"/>
                        <a:t>lost</a:t>
                      </a:r>
                      <a:r>
                        <a:rPr lang="fr-FR" dirty="0"/>
                        <a:t>, to </a:t>
                      </a:r>
                      <a:r>
                        <a:rPr lang="fr-FR" dirty="0" err="1"/>
                        <a:t>be</a:t>
                      </a:r>
                      <a:r>
                        <a:rPr lang="fr-FR" dirty="0"/>
                        <a:t> re-run (Diego)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58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Kinetic</a:t>
                      </a:r>
                      <a:r>
                        <a:rPr lang="fr-FR" dirty="0"/>
                        <a:t> 2D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reversed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/>
                        <a:t>Simulations for 2 </a:t>
                      </a:r>
                      <a:r>
                        <a:rPr lang="fr-FR" b="0" dirty="0" err="1"/>
                        <a:t>densities</a:t>
                      </a:r>
                      <a:r>
                        <a:rPr lang="fr-FR" b="0" dirty="0"/>
                        <a:t> </a:t>
                      </a:r>
                      <a:r>
                        <a:rPr lang="fr-FR" b="1" dirty="0"/>
                        <a:t>on-</a:t>
                      </a:r>
                      <a:r>
                        <a:rPr lang="fr-FR" b="1" dirty="0" err="1"/>
                        <a:t>going</a:t>
                      </a:r>
                      <a:r>
                        <a:rPr lang="fr-FR" dirty="0"/>
                        <a:t> (Diego)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396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26690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dirty="0"/>
                  <a:t> OMP and mid </a:t>
                </a:r>
                <a:r>
                  <a:rPr lang="en-US" dirty="0" err="1"/>
                  <a:t>divertor</a:t>
                </a:r>
                <a:endParaRPr lang="en-US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47368" b="-70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768" y="1632553"/>
            <a:ext cx="3946230" cy="222170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666378"/>
            <a:ext cx="3816424" cy="215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33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fr-FR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turb</a:t>
                </a:r>
                <a:r>
                  <a:rPr lang="en-US" dirty="0"/>
                  <a:t> properties OMP and mid </a:t>
                </a:r>
                <a:r>
                  <a:rPr lang="en-US" dirty="0" err="1"/>
                  <a:t>divertor</a:t>
                </a:r>
                <a:endParaRPr lang="en-US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47368" b="-70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235" y="2787774"/>
            <a:ext cx="3732077" cy="20221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402" y="627534"/>
            <a:ext cx="3601076" cy="20612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2787774"/>
            <a:ext cx="3528392" cy="19859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948" y="618247"/>
            <a:ext cx="3584014" cy="20110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64704" y="2790202"/>
            <a:ext cx="3632931" cy="201976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59564" y="647879"/>
            <a:ext cx="3602292" cy="194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87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dirty="0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b="1" i="1" dirty="0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dirty="0"/>
                  <a:t> OMP and mid </a:t>
                </a:r>
                <a:r>
                  <a:rPr lang="en-US" dirty="0" err="1"/>
                  <a:t>diverto</a:t>
                </a:r>
                <a:endParaRPr lang="en-US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47368" b="-70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04" y="1625503"/>
            <a:ext cx="3635896" cy="205797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617349"/>
            <a:ext cx="3699670" cy="21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46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dirty="0" err="1"/>
              <a:t>turb</a:t>
            </a:r>
            <a:r>
              <a:rPr lang="en-US" dirty="0"/>
              <a:t> properties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364" y="2885002"/>
            <a:ext cx="3353271" cy="183740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8560" y="627534"/>
            <a:ext cx="3272749" cy="18144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3237" y="2787445"/>
            <a:ext cx="3316158" cy="18002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147" y="607355"/>
            <a:ext cx="3341376" cy="18588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223" y="2764477"/>
            <a:ext cx="3343837" cy="191754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184" y="687393"/>
            <a:ext cx="2949464" cy="165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50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</a:t>
            </a:r>
            <a:r>
              <a:rPr lang="en-US" dirty="0" err="1"/>
              <a:t>fluc</a:t>
            </a:r>
            <a:r>
              <a:rPr lang="en-US" dirty="0"/>
              <a:t> time evolution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6" y="501738"/>
            <a:ext cx="2976486" cy="23520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701661"/>
            <a:ext cx="3143059" cy="24602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74" y="2931790"/>
            <a:ext cx="2823350" cy="219086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03648" y="192367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OMP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59632" y="384255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Mid </a:t>
            </a:r>
            <a:r>
              <a:rPr lang="en-US" dirty="0" err="1"/>
              <a:t>divertor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4932040" y="229366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Outer strike point</a:t>
            </a:r>
          </a:p>
        </p:txBody>
      </p:sp>
    </p:spTree>
    <p:extLst>
      <p:ext uri="{BB962C8B-B14F-4D97-AF65-F5344CB8AC3E}">
        <p14:creationId xmlns:p14="http://schemas.microsoft.com/office/powerpoint/2010/main" val="35371374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2"/>
          <a:srcRect l="5874"/>
          <a:stretch/>
        </p:blipFill>
        <p:spPr>
          <a:xfrm>
            <a:off x="158314" y="640791"/>
            <a:ext cx="2721583" cy="4516073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3"/>
          <a:srcRect l="16164"/>
          <a:stretch/>
        </p:blipFill>
        <p:spPr>
          <a:xfrm>
            <a:off x="2123728" y="687621"/>
            <a:ext cx="2449770" cy="442241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655889" y="3023694"/>
            <a:ext cx="438060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Commonly, turbulent transport dominates transverse fluxes both in the main SOL and in the 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divertor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Specific turbulent activity all along the outer 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divertor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 leg up to the target.</a:t>
            </a:r>
            <a:endParaRPr lang="en-US" sz="1400" dirty="0">
              <a:latin typeface="+mj-lt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747" y="638938"/>
            <a:ext cx="2386541" cy="2253621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32" name="Rectangle 31"/>
          <p:cNvSpPr/>
          <p:nvPr/>
        </p:nvSpPr>
        <p:spPr>
          <a:xfrm>
            <a:off x="7271764" y="1282208"/>
            <a:ext cx="18367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Turbulence structures exhibit already qualitatively differences depending on the density level. 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2730858" y="4073827"/>
            <a:ext cx="369014" cy="65802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cxnSp>
        <p:nvCxnSpPr>
          <p:cNvPr id="34" name="Connecteur droit avec flèche 33"/>
          <p:cNvCxnSpPr/>
          <p:nvPr/>
        </p:nvCxnSpPr>
        <p:spPr bwMode="auto">
          <a:xfrm flipV="1">
            <a:off x="3070575" y="1851670"/>
            <a:ext cx="1671704" cy="222215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540620" y="458340"/>
                <a:ext cx="1339277" cy="3128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fr-FR" sz="1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𝒑𝒂𝒓𝒕</m:t>
                    </m:r>
                    <m:r>
                      <a:rPr lang="fr-FR" sz="1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/</m:t>
                    </m:r>
                    <m:sSup>
                      <m:sSupPr>
                        <m:ctrlP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fr-FR" sz="1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b="1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620" y="458340"/>
                <a:ext cx="1339277" cy="312843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 rot="16200000">
                <a:off x="-125491" y="2554182"/>
                <a:ext cx="49667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200" dirty="0">
                    <a:solidFill>
                      <a:schemeClr val="tx1"/>
                    </a:solidFill>
                  </a:rPr>
                  <a:t>Z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25491" y="2554182"/>
                <a:ext cx="496674" cy="276999"/>
              </a:xfrm>
              <a:prstGeom prst="rect">
                <a:avLst/>
              </a:prstGeom>
              <a:blipFill>
                <a:blip r:embed="rId6"/>
                <a:stretch>
                  <a:fillRect r="-15217"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31667" y="1649318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667" y="1649318"/>
                <a:ext cx="876650" cy="7627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662328" y="1603264"/>
                <a:ext cx="876650" cy="762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𝒔𝒆𝒑</m:t>
                          </m:r>
                        </m:sub>
                      </m:sSub>
                      <m:r>
                        <a:rPr lang="fr-FR" sz="1400" b="1" i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328" y="1603264"/>
                <a:ext cx="876650" cy="7627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Different plasma conditions for the two density cases</a:t>
            </a:r>
          </a:p>
        </p:txBody>
      </p:sp>
      <p:sp>
        <p:nvSpPr>
          <p:cNvPr id="2" name="Ellipse 1"/>
          <p:cNvSpPr/>
          <p:nvPr/>
        </p:nvSpPr>
        <p:spPr>
          <a:xfrm>
            <a:off x="2879897" y="4371950"/>
            <a:ext cx="107927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>
          <a:xfrm>
            <a:off x="2921272" y="3637011"/>
            <a:ext cx="107927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3577073" y="2067694"/>
            <a:ext cx="107927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143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35496" y="57150"/>
                <a:ext cx="7965504" cy="342900"/>
              </a:xfrm>
            </p:spPr>
            <p:txBody>
              <a:bodyPr/>
              <a:lstStyle/>
              <a:p>
                <a:r>
                  <a:rPr lang="en-US" sz="2000" dirty="0"/>
                  <a:t>Diffusion map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0" smtClean="0"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  <m:sub>
                        <m:r>
                          <a:rPr lang="fr-FR" sz="2000" b="1" i="0" smtClean="0">
                            <a:latin typeface="Cambria Math" panose="02040503050406030204" pitchFamily="18" charset="0"/>
                          </a:rPr>
                          <m:t>𝐬𝐞𝐩</m:t>
                        </m:r>
                      </m:sub>
                    </m:sSub>
                    <m:r>
                      <a:rPr lang="fr-FR" sz="2000" b="1" i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𝟏𝟗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496" y="57150"/>
                <a:ext cx="7965504" cy="342900"/>
              </a:xfrm>
              <a:blipFill>
                <a:blip r:embed="rId2"/>
                <a:stretch>
                  <a:fillRect l="-842" t="-15789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555526"/>
            <a:ext cx="5006707" cy="23042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6" y="2847417"/>
            <a:ext cx="4902045" cy="21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157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35496" y="57150"/>
                <a:ext cx="7965504" cy="342900"/>
              </a:xfrm>
            </p:spPr>
            <p:txBody>
              <a:bodyPr/>
              <a:lstStyle/>
              <a:p>
                <a:r>
                  <a:rPr lang="en-US" sz="2000" dirty="0"/>
                  <a:t>Diffusion map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0" smtClean="0"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  <m:sub>
                        <m:r>
                          <a:rPr lang="fr-FR" sz="2000" b="1" i="0" smtClean="0">
                            <a:latin typeface="Cambria Math" panose="02040503050406030204" pitchFamily="18" charset="0"/>
                          </a:rPr>
                          <m:t>𝐬𝐞𝐩</m:t>
                        </m:r>
                      </m:sub>
                    </m:sSub>
                    <m:r>
                      <a:rPr lang="fr-FR" sz="20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𝟏𝟗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496" y="57150"/>
                <a:ext cx="7965504" cy="342900"/>
              </a:xfrm>
              <a:blipFill>
                <a:blip r:embed="rId2"/>
                <a:stretch>
                  <a:fillRect l="-842" t="-15789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518"/>
            <a:ext cx="5544616" cy="241894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2787774"/>
            <a:ext cx="5328592" cy="23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078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48" y="1"/>
            <a:ext cx="6769431" cy="337669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83" y="3215733"/>
            <a:ext cx="6742447" cy="33793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92024" y="3684752"/>
                <a:ext cx="627095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i="1"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fr-FR" sz="105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050" i="1">
                          <a:latin typeface="Cambria Math" panose="02040503050406030204" pitchFamily="18" charset="0"/>
                        </a:rPr>
                        <m:t>19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024" y="3684752"/>
                <a:ext cx="627095" cy="2539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2024" y="1285290"/>
                <a:ext cx="627095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i="1">
                          <a:latin typeface="Cambria Math" panose="02040503050406030204" pitchFamily="18" charset="0"/>
                        </a:rPr>
                        <m:t>1.2</m:t>
                      </m:r>
                      <m:r>
                        <a:rPr lang="fr-FR" sz="105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050" i="1">
                          <a:latin typeface="Cambria Math" panose="02040503050406030204" pitchFamily="18" charset="0"/>
                        </a:rPr>
                        <m:t>19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024" y="1285290"/>
                <a:ext cx="627095" cy="2539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4090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7150"/>
            <a:ext cx="8001000" cy="342900"/>
          </a:xfrm>
        </p:spPr>
        <p:txBody>
          <a:bodyPr/>
          <a:lstStyle/>
          <a:p>
            <a:r>
              <a:rPr lang="en-US" sz="2000" dirty="0">
                <a:solidFill>
                  <a:srgbClr val="003399"/>
                </a:solidFill>
              </a:rPr>
              <a:t>Strong drop of the heat fluxes at the targets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09114"/>
            <a:ext cx="3357878" cy="38375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062759"/>
            <a:ext cx="3318481" cy="3783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4784632" y="1005506"/>
                <a:ext cx="376706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4632" y="1005506"/>
                <a:ext cx="376706" cy="246221"/>
              </a:xfrm>
              <a:prstGeom prst="rect">
                <a:avLst/>
              </a:prstGeom>
              <a:blipFill>
                <a:blip r:embed="rId4"/>
                <a:stretch>
                  <a:fillRect l="-12903" r="-9677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5220072" y="843233"/>
                <a:ext cx="2317402" cy="4024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sSup>
                          <m:sSupPr>
                            <m:ctrlP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</a:rPr>
                  <a:t> inner target</a:t>
                </a: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843233"/>
                <a:ext cx="2317402" cy="402482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1619672" y="861518"/>
                <a:ext cx="2317402" cy="4024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sSup>
                          <m:sSupPr>
                            <m:ctrlP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fr-F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fr-FR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</a:rPr>
                  <a:t> outer target</a:t>
                </a: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861518"/>
                <a:ext cx="2317402" cy="402482"/>
              </a:xfrm>
              <a:prstGeom prst="rect">
                <a:avLst/>
              </a:prstGeom>
              <a:blipFill>
                <a:blip r:embed="rId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1242966" y="1029691"/>
                <a:ext cx="376706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966" y="1029691"/>
                <a:ext cx="376706" cy="246221"/>
              </a:xfrm>
              <a:prstGeom prst="rect">
                <a:avLst/>
              </a:prstGeom>
              <a:blipFill>
                <a:blip r:embed="rId7"/>
                <a:stretch>
                  <a:fillRect l="-12903" r="-9677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32104" y="577516"/>
            <a:ext cx="4553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/>
              <a:t>Not possible to perform an </a:t>
            </a:r>
            <a:r>
              <a:rPr lang="en-US" sz="1400" dirty="0" err="1"/>
              <a:t>Eich</a:t>
            </a:r>
            <a:r>
              <a:rPr lang="en-US" sz="1400" dirty="0"/>
              <a:t> fit there</a:t>
            </a:r>
          </a:p>
        </p:txBody>
      </p:sp>
    </p:spTree>
    <p:extLst>
      <p:ext uri="{BB962C8B-B14F-4D97-AF65-F5344CB8AC3E}">
        <p14:creationId xmlns:p14="http://schemas.microsoft.com/office/powerpoint/2010/main" val="222463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TCVX23 cases: partially converged attached and detached cases (1)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76443"/>
            <a:ext cx="2736304" cy="413248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03648" y="134761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Low</a:t>
            </a:r>
            <a:r>
              <a:rPr lang="fr-FR" i="1" dirty="0"/>
              <a:t> n</a:t>
            </a:r>
            <a:r>
              <a:rPr lang="fr-FR" i="1" baseline="-25000" dirty="0"/>
              <a:t>e</a:t>
            </a:r>
            <a:r>
              <a:rPr lang="fr-FR" i="1" dirty="0"/>
              <a:t>, 30%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402077" y="329183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High n</a:t>
            </a:r>
            <a:r>
              <a:rPr lang="fr-FR" i="1" baseline="-25000" dirty="0"/>
              <a:t>e</a:t>
            </a:r>
            <a:r>
              <a:rPr lang="fr-FR" i="1" dirty="0"/>
              <a:t>, 30%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843558"/>
            <a:ext cx="3762377" cy="38076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076056" y="192367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Attached</a:t>
            </a:r>
            <a:endParaRPr lang="fr-FR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6597204" y="192367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Detached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918263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TCVX23 cases: partially converged attached and detached cases (2)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15566"/>
            <a:ext cx="785354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19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Reminder: change in profiles and turbulence properties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grpSp>
        <p:nvGrpSpPr>
          <p:cNvPr id="7" name="Groupe 6"/>
          <p:cNvGrpSpPr/>
          <p:nvPr/>
        </p:nvGrpSpPr>
        <p:grpSpPr>
          <a:xfrm>
            <a:off x="363112" y="600891"/>
            <a:ext cx="3721496" cy="4284134"/>
            <a:chOff x="691817" y="944929"/>
            <a:chExt cx="3232225" cy="372089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3608" y="3003798"/>
              <a:ext cx="2847372" cy="1662023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0371" y="1283483"/>
              <a:ext cx="2893671" cy="1598762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1288361" y="944929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i="1" dirty="0" err="1"/>
                <a:t>Mid</a:t>
              </a:r>
              <a:r>
                <a:rPr lang="fr-FR" sz="1600" i="1" dirty="0"/>
                <a:t>-plane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2698479" y="944929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i="1" dirty="0" err="1"/>
                <a:t>Divertor</a:t>
              </a:r>
              <a:endParaRPr lang="fr-FR" sz="1600" i="1" dirty="0"/>
            </a:p>
          </p:txBody>
        </p:sp>
        <p:sp>
          <p:nvSpPr>
            <p:cNvPr id="15" name="ZoneTexte 14"/>
            <p:cNvSpPr txBox="1"/>
            <p:nvPr/>
          </p:nvSpPr>
          <p:spPr>
            <a:xfrm rot="16200000">
              <a:off x="141014" y="1879902"/>
              <a:ext cx="1440161" cy="29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i="1" dirty="0"/>
                <a:t>n</a:t>
              </a:r>
              <a:r>
                <a:rPr lang="fr-FR" sz="1600" i="1" baseline="-25000" dirty="0"/>
                <a:t>e</a:t>
              </a:r>
              <a:r>
                <a:rPr lang="fr-FR" sz="1600" i="1" dirty="0"/>
                <a:t> (m</a:t>
              </a:r>
              <a:r>
                <a:rPr lang="fr-FR" sz="1600" i="1" baseline="30000" dirty="0"/>
                <a:t>-3</a:t>
              </a:r>
              <a:r>
                <a:rPr lang="fr-FR" sz="1600" i="1" dirty="0"/>
                <a:t>)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 rot="16200000">
              <a:off x="141013" y="3608934"/>
              <a:ext cx="1440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i="1" dirty="0"/>
                <a:t>T</a:t>
              </a:r>
              <a:r>
                <a:rPr lang="fr-FR" sz="1600" i="1" baseline="-25000" dirty="0"/>
                <a:t>e</a:t>
              </a:r>
              <a:r>
                <a:rPr lang="fr-FR" sz="1600" i="1" dirty="0"/>
                <a:t> (eV)</a:t>
              </a:r>
            </a:p>
          </p:txBody>
        </p:sp>
      </p:grpSp>
      <p:cxnSp>
        <p:nvCxnSpPr>
          <p:cNvPr id="9" name="Connecteur droit 8"/>
          <p:cNvCxnSpPr/>
          <p:nvPr/>
        </p:nvCxnSpPr>
        <p:spPr>
          <a:xfrm>
            <a:off x="4644008" y="699542"/>
            <a:ext cx="0" cy="410445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4" name="Groupe 23"/>
          <p:cNvGrpSpPr/>
          <p:nvPr/>
        </p:nvGrpSpPr>
        <p:grpSpPr>
          <a:xfrm>
            <a:off x="5314931" y="1017590"/>
            <a:ext cx="3456384" cy="3472903"/>
            <a:chOff x="5580112" y="1588220"/>
            <a:chExt cx="2686621" cy="2699460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4"/>
            <a:srcRect r="66598"/>
            <a:stretch/>
          </p:blipFill>
          <p:spPr>
            <a:xfrm>
              <a:off x="5580112" y="3033974"/>
              <a:ext cx="1152128" cy="1253706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5"/>
            <a:srcRect r="65729"/>
            <a:stretch/>
          </p:blipFill>
          <p:spPr>
            <a:xfrm>
              <a:off x="5580112" y="1588220"/>
              <a:ext cx="1197962" cy="1276709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4"/>
            <a:srcRect l="65303"/>
            <a:stretch/>
          </p:blipFill>
          <p:spPr>
            <a:xfrm>
              <a:off x="7069953" y="3033974"/>
              <a:ext cx="1196780" cy="1253706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5"/>
            <a:srcRect l="66447"/>
            <a:stretch/>
          </p:blipFill>
          <p:spPr>
            <a:xfrm>
              <a:off x="7093865" y="1588220"/>
              <a:ext cx="1172868" cy="1276709"/>
            </a:xfrm>
            <a:prstGeom prst="rect">
              <a:avLst/>
            </a:prstGeom>
          </p:spPr>
        </p:pic>
      </p:grpSp>
      <p:sp>
        <p:nvSpPr>
          <p:cNvPr id="25" name="ZoneTexte 24"/>
          <p:cNvSpPr txBox="1"/>
          <p:nvPr/>
        </p:nvSpPr>
        <p:spPr>
          <a:xfrm>
            <a:off x="5638829" y="635044"/>
            <a:ext cx="1326529" cy="389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/>
              <a:t>Mid</a:t>
            </a:r>
            <a:r>
              <a:rPr lang="fr-FR" sz="1600" i="1" dirty="0"/>
              <a:t>-plane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7262400" y="635044"/>
            <a:ext cx="1326529" cy="389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/>
              <a:t>Divertor</a:t>
            </a:r>
            <a:endParaRPr lang="fr-FR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 rot="16200000">
                <a:off x="4242339" y="1673429"/>
                <a:ext cx="1658162" cy="360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fr-FR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sz="1600" b="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242339" y="1673429"/>
                <a:ext cx="1658162" cy="360996"/>
              </a:xfrm>
              <a:prstGeom prst="rect">
                <a:avLst/>
              </a:prstGeom>
              <a:blipFill>
                <a:blip r:embed="rId6"/>
                <a:stretch>
                  <a:fillRect r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>
              <a:xfrm rot="16200000">
                <a:off x="4242339" y="3331591"/>
                <a:ext cx="1658162" cy="360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fr-FR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1600" b="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242339" y="3331591"/>
                <a:ext cx="1658162" cy="360996"/>
              </a:xfrm>
              <a:prstGeom prst="rect">
                <a:avLst/>
              </a:prstGeom>
              <a:blipFill>
                <a:blip r:embed="rId7"/>
                <a:stretch>
                  <a:fillRect r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7283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Detachment leads to an increase of the SOL width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54251"/>
            <a:ext cx="3564830" cy="41546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509" y="1589029"/>
            <a:ext cx="4375230" cy="55784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16016" y="699542"/>
            <a:ext cx="44258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attached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detached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case show inflexion point =&gt; double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exponential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fit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16016" y="2462258"/>
            <a:ext cx="44258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SOL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SOL (x1,7) and in the far SOL (x2,7) in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detached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case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Due to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flattening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n 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mainly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SOL) and T profiles 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mainly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in far SOL)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Position of inflexion point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cases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128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8610"/>
            <a:ext cx="9144000" cy="3429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</a:rPr>
              <a:t>A link with density shoulders?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P. Tamain | TSVV3 biweekly meeting 30/04/2025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33" y="1347614"/>
            <a:ext cx="3429388" cy="26642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716016" y="699542"/>
                <a:ext cx="4425858" cy="3970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Investigating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link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profiles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inflection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point and effective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collisionality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[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Carralero</a:t>
                </a:r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et al., Wynne et al.]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endParaRPr lang="fr-F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Effective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collisionality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larger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1 in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both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cases all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along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radial profile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Would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need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lower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density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case to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see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if inflexion point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disappears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when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Λ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𝑑𝑖𝑣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&lt;1</m:t>
                    </m:r>
                  </m:oMath>
                </a14:m>
                <a:endParaRPr lang="fr-F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No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clear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correlation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collisionality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profile and location of inflexion point (</a:t>
                </a:r>
                <a:r>
                  <a:rPr lang="fr-F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crtical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for ITER)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endPara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699542"/>
                <a:ext cx="4425858" cy="3970318"/>
              </a:xfrm>
              <a:prstGeom prst="rect">
                <a:avLst/>
              </a:prstGeom>
              <a:blipFill>
                <a:blip r:embed="rId3"/>
                <a:stretch>
                  <a:fillRect l="-275" r="-6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8676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11963</TotalTime>
  <Words>3026</Words>
  <Application>Microsoft Office PowerPoint</Application>
  <PresentationFormat>Affichage à l'écran (16:9)</PresentationFormat>
  <Paragraphs>450</Paragraphs>
  <Slides>49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Cambria Math</vt:lpstr>
      <vt:lpstr>Times New Roman</vt:lpstr>
      <vt:lpstr>Wingdings</vt:lpstr>
      <vt:lpstr>Office Theme</vt:lpstr>
      <vt:lpstr> </vt:lpstr>
      <vt:lpstr>Fluid neutrals in SOLEDGE3X</vt:lpstr>
      <vt:lpstr>Some caveats with the fluid neutrals model as implemented</vt:lpstr>
      <vt:lpstr>Status of TCVX23 simulations</vt:lpstr>
      <vt:lpstr>TCVX23 cases: partially converged attached and detached cases (1)</vt:lpstr>
      <vt:lpstr>TCVX23 cases: partially converged attached and detached cases (2)</vt:lpstr>
      <vt:lpstr>Reminder: change in profiles and turbulence properties</vt:lpstr>
      <vt:lpstr>Detachment leads to an increase of the SOL width</vt:lpstr>
      <vt:lpstr>A link with density shoulders?</vt:lpstr>
      <vt:lpstr>Impact on classic mean-field transport coefficients</vt:lpstr>
      <vt:lpstr>Alternate mean-field transport models: heuristic ∇p</vt:lpstr>
      <vt:lpstr>Alternate mean-field transport models: from quasi-linear theory</vt:lpstr>
      <vt:lpstr>Reversed field: strong impact on mean-field simulations (1)</vt:lpstr>
      <vt:lpstr>Reversed field: strong impact on mean-field simulations (2)</vt:lpstr>
      <vt:lpstr>Reversed field: status of turbulence cases</vt:lpstr>
      <vt:lpstr>Outlook</vt:lpstr>
      <vt:lpstr>Présentation PowerPoint</vt:lpstr>
      <vt:lpstr>Modeling TCV-X23 experiments with Soledge3x</vt:lpstr>
      <vt:lpstr>Modeling TCV-X23 experiments with Soledge3x</vt:lpstr>
      <vt:lpstr>Plasma conditions provided by 2D mean field cases</vt:lpstr>
      <vt:lpstr>FN vs EIRENE: testing FN assumptions</vt:lpstr>
      <vt:lpstr>From 2D convergence, restart in 3D at higher resolution w/ turbulence. </vt:lpstr>
      <vt:lpstr>Présentation PowerPoint</vt:lpstr>
      <vt:lpstr>Different plasma conditions for the two density cases</vt:lpstr>
      <vt:lpstr>Different plasma conditions for the two density cases</vt:lpstr>
      <vt:lpstr>Different plasma conditions for the two density cases</vt:lpstr>
      <vt:lpstr>Time-averaged radial profiles</vt:lpstr>
      <vt:lpstr>Impact on turbulence properties</vt:lpstr>
      <vt:lpstr>Impact on turbulence properties</vt:lpstr>
      <vt:lpstr>Présentation PowerPoint</vt:lpstr>
      <vt:lpstr>Heat flux channel width</vt:lpstr>
      <vt:lpstr>Heat flux shoulder appearance in high density case</vt:lpstr>
      <vt:lpstr>Exctrating the diffusion maps for 2D mean field</vt:lpstr>
      <vt:lpstr>Summary</vt:lpstr>
      <vt:lpstr>〖n_e, T〗_e mid divertor</vt:lpstr>
      <vt:lpstr>〖n_e, T〗_e inner target</vt:lpstr>
      <vt:lpstr>n_e absolute vs relative fluctuations 3 poloidal positions</vt:lpstr>
      <vt:lpstr>n_e absolute + relative fluctuations 3 poloidal positions</vt:lpstr>
      <vt:lpstr>T_e turbulence properties different poloidal locations</vt:lpstr>
      <vt:lpstr>n_n OMP and mid divertor</vt:lpstr>
      <vt:lpstr>n_n turb properties OMP and mid divertor</vt:lpstr>
      <vt:lpstr>T_i OMP and mid diverto</vt:lpstr>
      <vt:lpstr>Ti turb properties</vt:lpstr>
      <vt:lpstr>Density fluc time evolution</vt:lpstr>
      <vt:lpstr>Different plasma conditions for the two density cases</vt:lpstr>
      <vt:lpstr>Diffusion map n_sep= 0.5E19</vt:lpstr>
      <vt:lpstr>Diffusion map n_sep=1.2E19</vt:lpstr>
      <vt:lpstr>Présentation PowerPoint</vt:lpstr>
      <vt:lpstr>Strong drop of the heat fluxes at the targets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Beaton,Will</dc:creator>
  <cp:lastModifiedBy>TAMAIN Patrick 207314</cp:lastModifiedBy>
  <cp:revision>300</cp:revision>
  <cp:lastPrinted>2014-10-16T14:51:28Z</cp:lastPrinted>
  <dcterms:created xsi:type="dcterms:W3CDTF">2021-12-22T14:29:37Z</dcterms:created>
  <dcterms:modified xsi:type="dcterms:W3CDTF">2025-04-30T13:33:48Z</dcterms:modified>
</cp:coreProperties>
</file>