
<file path=[Content_Types].xml><?xml version="1.0" encoding="utf-8"?>
<Types xmlns="http://schemas.openxmlformats.org/package/2006/content-types">
  <Default Extension="bin" ContentType="image/unknown"/>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0" r:id="rId10"/>
    <p:sldMasterId id="2147483712" r:id="rId11"/>
  </p:sldMasterIdLst>
  <p:notesMasterIdLst>
    <p:notesMasterId r:id="rId32"/>
  </p:notesMasterIdLst>
  <p:handoutMasterIdLst>
    <p:handoutMasterId r:id="rId33"/>
  </p:handoutMasterIdLst>
  <p:sldIdLst>
    <p:sldId id="288" r:id="rId12"/>
    <p:sldId id="257" r:id="rId13"/>
    <p:sldId id="261" r:id="rId14"/>
    <p:sldId id="262" r:id="rId15"/>
    <p:sldId id="269" r:id="rId16"/>
    <p:sldId id="270" r:id="rId17"/>
    <p:sldId id="282" r:id="rId18"/>
    <p:sldId id="286" r:id="rId19"/>
    <p:sldId id="289" r:id="rId20"/>
    <p:sldId id="284" r:id="rId21"/>
    <p:sldId id="285" r:id="rId22"/>
    <p:sldId id="290" r:id="rId23"/>
    <p:sldId id="291" r:id="rId24"/>
    <p:sldId id="283" r:id="rId25"/>
    <p:sldId id="287" r:id="rId26"/>
    <p:sldId id="293" r:id="rId27"/>
    <p:sldId id="294" r:id="rId28"/>
    <p:sldId id="295" r:id="rId29"/>
    <p:sldId id="281" r:id="rId30"/>
    <p:sldId id="292" r:id="rId31"/>
  </p:sldIdLst>
  <p:sldSz cx="12190413" cy="6858000"/>
  <p:notesSz cx="6858000" cy="9144000"/>
  <p:custDataLst>
    <p:tags r:id="rId34"/>
  </p:custDataLst>
  <p:defaultTextStyle>
    <a:defPPr>
      <a:defRPr lang="da-DK"/>
    </a:defPPr>
    <a:lvl1pPr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99"/>
    <a:srgbClr val="FF6600"/>
    <a:srgbClr val="FFFFFF"/>
    <a:srgbClr val="000000"/>
    <a:srgbClr val="990000"/>
    <a:srgbClr val="FFCC00"/>
    <a:srgbClr val="FF0000"/>
    <a:srgbClr val="FF0099"/>
    <a:srgbClr val="CC3399"/>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B50D6C-8EF1-414C-BD97-F6949F391CC9}" v="37" dt="2025-09-03T10:07:21.0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47" autoAdjust="0"/>
  </p:normalViewPr>
  <p:slideViewPr>
    <p:cSldViewPr snapToGrid="0">
      <p:cViewPr>
        <p:scale>
          <a:sx n="110" d="100"/>
          <a:sy n="110" d="100"/>
        </p:scale>
        <p:origin x="-204" y="240"/>
      </p:cViewPr>
      <p:guideLst/>
    </p:cSldViewPr>
  </p:slideViewPr>
  <p:notesTextViewPr>
    <p:cViewPr>
      <p:scale>
        <a:sx n="1" d="1"/>
        <a:sy n="1" d="1"/>
      </p:scale>
      <p:origin x="0" y="0"/>
    </p:cViewPr>
  </p:notesTextViewPr>
  <p:notesViewPr>
    <p:cSldViewPr snapToGrid="0">
      <p:cViewPr varScale="1">
        <p:scale>
          <a:sx n="82" d="100"/>
          <a:sy n="82" d="100"/>
        </p:scale>
        <p:origin x="390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microsoft.com/office/2016/11/relationships/changesInfo" Target="changesInfos/changesInfo1.xml"/><Relationship Id="rId21" Type="http://schemas.openxmlformats.org/officeDocument/2006/relationships/slide" Target="slides/slide10.xml"/><Relationship Id="rId34" Type="http://schemas.openxmlformats.org/officeDocument/2006/relationships/tags" Target="tags/tag1.xml"/><Relationship Id="rId7" Type="http://schemas.openxmlformats.org/officeDocument/2006/relationships/customXml" Target="../customXml/item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2.xml"/><Relationship Id="rId24" Type="http://schemas.openxmlformats.org/officeDocument/2006/relationships/slide" Target="slides/slide13.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viewProps" Target="viewProps.xml"/><Relationship Id="rId10" Type="http://schemas.openxmlformats.org/officeDocument/2006/relationships/slideMaster" Target="slideMasters/slideMaster1.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presProps" Target="presProps.xml"/><Relationship Id="rId8" Type="http://schemas.openxmlformats.org/officeDocument/2006/relationships/customXml" Target="../customXml/item8.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ers Henry Nielsen" userId="6ad9d9b3-08ff-481c-8302-c7cd52651e94" providerId="ADAL" clId="{99B50D6C-8EF1-414C-BD97-F6949F391CC9}"/>
    <pc:docChg chg="undo custSel delSld modSld">
      <pc:chgData name="Anders Henry Nielsen" userId="6ad9d9b3-08ff-481c-8302-c7cd52651e94" providerId="ADAL" clId="{99B50D6C-8EF1-414C-BD97-F6949F391CC9}" dt="2025-09-03T10:07:39.631" v="203" actId="1037"/>
      <pc:docMkLst>
        <pc:docMk/>
      </pc:docMkLst>
      <pc:sldChg chg="modSp mod">
        <pc:chgData name="Anders Henry Nielsen" userId="6ad9d9b3-08ff-481c-8302-c7cd52651e94" providerId="ADAL" clId="{99B50D6C-8EF1-414C-BD97-F6949F391CC9}" dt="2025-09-03T10:00:56.640" v="153" actId="20577"/>
        <pc:sldMkLst>
          <pc:docMk/>
          <pc:sldMk cId="1582910842" sldId="261"/>
        </pc:sldMkLst>
        <pc:spChg chg="mod">
          <ac:chgData name="Anders Henry Nielsen" userId="6ad9d9b3-08ff-481c-8302-c7cd52651e94" providerId="ADAL" clId="{99B50D6C-8EF1-414C-BD97-F6949F391CC9}" dt="2025-09-03T10:00:56.640" v="153" actId="20577"/>
          <ac:spMkLst>
            <pc:docMk/>
            <pc:sldMk cId="1582910842" sldId="261"/>
            <ac:spMk id="3" creationId="{ACFEE275-7529-32AD-8781-356B6F4E4EB9}"/>
          </ac:spMkLst>
        </pc:spChg>
      </pc:sldChg>
      <pc:sldChg chg="del">
        <pc:chgData name="Anders Henry Nielsen" userId="6ad9d9b3-08ff-481c-8302-c7cd52651e94" providerId="ADAL" clId="{99B50D6C-8EF1-414C-BD97-F6949F391CC9}" dt="2025-09-03T08:03:02.339" v="0" actId="47"/>
        <pc:sldMkLst>
          <pc:docMk/>
          <pc:sldMk cId="1698830377" sldId="263"/>
        </pc:sldMkLst>
      </pc:sldChg>
      <pc:sldChg chg="del">
        <pc:chgData name="Anders Henry Nielsen" userId="6ad9d9b3-08ff-481c-8302-c7cd52651e94" providerId="ADAL" clId="{99B50D6C-8EF1-414C-BD97-F6949F391CC9}" dt="2025-09-03T08:03:03.659" v="1" actId="47"/>
        <pc:sldMkLst>
          <pc:docMk/>
          <pc:sldMk cId="263627709" sldId="264"/>
        </pc:sldMkLst>
      </pc:sldChg>
      <pc:sldChg chg="del">
        <pc:chgData name="Anders Henry Nielsen" userId="6ad9d9b3-08ff-481c-8302-c7cd52651e94" providerId="ADAL" clId="{99B50D6C-8EF1-414C-BD97-F6949F391CC9}" dt="2025-09-03T08:03:04.696" v="2" actId="47"/>
        <pc:sldMkLst>
          <pc:docMk/>
          <pc:sldMk cId="2277590173" sldId="266"/>
        </pc:sldMkLst>
      </pc:sldChg>
      <pc:sldChg chg="del">
        <pc:chgData name="Anders Henry Nielsen" userId="6ad9d9b3-08ff-481c-8302-c7cd52651e94" providerId="ADAL" clId="{99B50D6C-8EF1-414C-BD97-F6949F391CC9}" dt="2025-09-03T08:03:05.571" v="3" actId="47"/>
        <pc:sldMkLst>
          <pc:docMk/>
          <pc:sldMk cId="1063552749" sldId="267"/>
        </pc:sldMkLst>
      </pc:sldChg>
      <pc:sldChg chg="del">
        <pc:chgData name="Anders Henry Nielsen" userId="6ad9d9b3-08ff-481c-8302-c7cd52651e94" providerId="ADAL" clId="{99B50D6C-8EF1-414C-BD97-F6949F391CC9}" dt="2025-09-03T08:03:07.363" v="4" actId="47"/>
        <pc:sldMkLst>
          <pc:docMk/>
          <pc:sldMk cId="4025533421" sldId="268"/>
        </pc:sldMkLst>
      </pc:sldChg>
      <pc:sldChg chg="modSp mod">
        <pc:chgData name="Anders Henry Nielsen" userId="6ad9d9b3-08ff-481c-8302-c7cd52651e94" providerId="ADAL" clId="{99B50D6C-8EF1-414C-BD97-F6949F391CC9}" dt="2025-09-03T09:06:07.754" v="93" actId="27636"/>
        <pc:sldMkLst>
          <pc:docMk/>
          <pc:sldMk cId="1969390931" sldId="281"/>
        </pc:sldMkLst>
        <pc:spChg chg="mod">
          <ac:chgData name="Anders Henry Nielsen" userId="6ad9d9b3-08ff-481c-8302-c7cd52651e94" providerId="ADAL" clId="{99B50D6C-8EF1-414C-BD97-F6949F391CC9}" dt="2025-09-03T09:06:07.754" v="93" actId="27636"/>
          <ac:spMkLst>
            <pc:docMk/>
            <pc:sldMk cId="1969390931" sldId="281"/>
            <ac:spMk id="3" creationId="{216F46D9-8C7B-DE46-66E4-F46C2B0985A3}"/>
          </ac:spMkLst>
        </pc:spChg>
      </pc:sldChg>
      <pc:sldChg chg="modAnim">
        <pc:chgData name="Anders Henry Nielsen" userId="6ad9d9b3-08ff-481c-8302-c7cd52651e94" providerId="ADAL" clId="{99B50D6C-8EF1-414C-BD97-F6949F391CC9}" dt="2025-09-03T09:02:47.062" v="16"/>
        <pc:sldMkLst>
          <pc:docMk/>
          <pc:sldMk cId="2751045083" sldId="284"/>
        </pc:sldMkLst>
      </pc:sldChg>
      <pc:sldChg chg="addSp modSp mod modAnim">
        <pc:chgData name="Anders Henry Nielsen" userId="6ad9d9b3-08ff-481c-8302-c7cd52651e94" providerId="ADAL" clId="{99B50D6C-8EF1-414C-BD97-F6949F391CC9}" dt="2025-09-03T09:04:11.988" v="91" actId="1076"/>
        <pc:sldMkLst>
          <pc:docMk/>
          <pc:sldMk cId="72831989" sldId="289"/>
        </pc:sldMkLst>
        <pc:spChg chg="add mod">
          <ac:chgData name="Anders Henry Nielsen" userId="6ad9d9b3-08ff-481c-8302-c7cd52651e94" providerId="ADAL" clId="{99B50D6C-8EF1-414C-BD97-F6949F391CC9}" dt="2025-09-03T09:04:11.988" v="91" actId="1076"/>
          <ac:spMkLst>
            <pc:docMk/>
            <pc:sldMk cId="72831989" sldId="289"/>
            <ac:spMk id="3" creationId="{333393FF-A4AF-BF32-5904-3F9988407EA1}"/>
          </ac:spMkLst>
        </pc:spChg>
        <pc:spChg chg="add mod">
          <ac:chgData name="Anders Henry Nielsen" userId="6ad9d9b3-08ff-481c-8302-c7cd52651e94" providerId="ADAL" clId="{99B50D6C-8EF1-414C-BD97-F6949F391CC9}" dt="2025-09-03T09:04:08.497" v="90" actId="1076"/>
          <ac:spMkLst>
            <pc:docMk/>
            <pc:sldMk cId="72831989" sldId="289"/>
            <ac:spMk id="6" creationId="{D75A9655-72B3-3A58-C249-50A79911F920}"/>
          </ac:spMkLst>
        </pc:spChg>
        <pc:picChg chg="mod">
          <ac:chgData name="Anders Henry Nielsen" userId="6ad9d9b3-08ff-481c-8302-c7cd52651e94" providerId="ADAL" clId="{99B50D6C-8EF1-414C-BD97-F6949F391CC9}" dt="2025-09-03T09:03:41.747" v="64" actId="1036"/>
          <ac:picMkLst>
            <pc:docMk/>
            <pc:sldMk cId="72831989" sldId="289"/>
            <ac:picMk id="5" creationId="{380B2FCF-565F-F76F-FEA9-990A00B75217}"/>
          </ac:picMkLst>
        </pc:picChg>
        <pc:picChg chg="mod">
          <ac:chgData name="Anders Henry Nielsen" userId="6ad9d9b3-08ff-481c-8302-c7cd52651e94" providerId="ADAL" clId="{99B50D6C-8EF1-414C-BD97-F6949F391CC9}" dt="2025-09-03T09:03:41.747" v="64" actId="1036"/>
          <ac:picMkLst>
            <pc:docMk/>
            <pc:sldMk cId="72831989" sldId="289"/>
            <ac:picMk id="25" creationId="{B6204C10-DA9E-1207-D066-A58292DEBED0}"/>
          </ac:picMkLst>
        </pc:picChg>
      </pc:sldChg>
      <pc:sldChg chg="addSp delSp modSp mod">
        <pc:chgData name="Anders Henry Nielsen" userId="6ad9d9b3-08ff-481c-8302-c7cd52651e94" providerId="ADAL" clId="{99B50D6C-8EF1-414C-BD97-F6949F391CC9}" dt="2025-09-03T10:07:39.631" v="203" actId="1037"/>
        <pc:sldMkLst>
          <pc:docMk/>
          <pc:sldMk cId="4152528624" sldId="294"/>
        </pc:sldMkLst>
        <pc:spChg chg="mod">
          <ac:chgData name="Anders Henry Nielsen" userId="6ad9d9b3-08ff-481c-8302-c7cd52651e94" providerId="ADAL" clId="{99B50D6C-8EF1-414C-BD97-F6949F391CC9}" dt="2025-09-03T10:07:39.631" v="203" actId="1037"/>
          <ac:spMkLst>
            <pc:docMk/>
            <pc:sldMk cId="4152528624" sldId="294"/>
            <ac:spMk id="8" creationId="{78BFED24-62D0-83FD-3E99-FB1FC95EB17F}"/>
          </ac:spMkLst>
        </pc:spChg>
        <pc:spChg chg="mod">
          <ac:chgData name="Anders Henry Nielsen" userId="6ad9d9b3-08ff-481c-8302-c7cd52651e94" providerId="ADAL" clId="{99B50D6C-8EF1-414C-BD97-F6949F391CC9}" dt="2025-09-03T10:02:57.645" v="163" actId="1076"/>
          <ac:spMkLst>
            <pc:docMk/>
            <pc:sldMk cId="4152528624" sldId="294"/>
            <ac:spMk id="9" creationId="{6EA9375F-CCA9-164F-51EC-63BF1347D9E8}"/>
          </ac:spMkLst>
        </pc:spChg>
        <pc:spChg chg="mod">
          <ac:chgData name="Anders Henry Nielsen" userId="6ad9d9b3-08ff-481c-8302-c7cd52651e94" providerId="ADAL" clId="{99B50D6C-8EF1-414C-BD97-F6949F391CC9}" dt="2025-09-03T10:07:28.995" v="201" actId="1076"/>
          <ac:spMkLst>
            <pc:docMk/>
            <pc:sldMk cId="4152528624" sldId="294"/>
            <ac:spMk id="10" creationId="{12DE88C0-118E-FC90-56E2-36B180AC742A}"/>
          </ac:spMkLst>
        </pc:spChg>
        <pc:spChg chg="add mod">
          <ac:chgData name="Anders Henry Nielsen" userId="6ad9d9b3-08ff-481c-8302-c7cd52651e94" providerId="ADAL" clId="{99B50D6C-8EF1-414C-BD97-F6949F391CC9}" dt="2025-09-03T10:07:21.035" v="199" actId="164"/>
          <ac:spMkLst>
            <pc:docMk/>
            <pc:sldMk cId="4152528624" sldId="294"/>
            <ac:spMk id="23" creationId="{7756F9C8-D268-B5C8-B563-B863A6148DD1}"/>
          </ac:spMkLst>
        </pc:spChg>
        <pc:spChg chg="add mod">
          <ac:chgData name="Anders Henry Nielsen" userId="6ad9d9b3-08ff-481c-8302-c7cd52651e94" providerId="ADAL" clId="{99B50D6C-8EF1-414C-BD97-F6949F391CC9}" dt="2025-09-03T10:07:21.035" v="199" actId="164"/>
          <ac:spMkLst>
            <pc:docMk/>
            <pc:sldMk cId="4152528624" sldId="294"/>
            <ac:spMk id="24" creationId="{7685E11D-961E-0B63-C4AE-5F8B023826FA}"/>
          </ac:spMkLst>
        </pc:spChg>
        <pc:grpChg chg="add mod ord">
          <ac:chgData name="Anders Henry Nielsen" userId="6ad9d9b3-08ff-481c-8302-c7cd52651e94" providerId="ADAL" clId="{99B50D6C-8EF1-414C-BD97-F6949F391CC9}" dt="2025-09-03T10:07:04.273" v="196" actId="164"/>
          <ac:grpSpMkLst>
            <pc:docMk/>
            <pc:sldMk cId="4152528624" sldId="294"/>
            <ac:grpSpMk id="25" creationId="{4D892A85-70F6-FA76-F6DE-BC8078D9B0F1}"/>
          </ac:grpSpMkLst>
        </pc:grpChg>
        <pc:grpChg chg="add mod ord">
          <ac:chgData name="Anders Henry Nielsen" userId="6ad9d9b3-08ff-481c-8302-c7cd52651e94" providerId="ADAL" clId="{99B50D6C-8EF1-414C-BD97-F6949F391CC9}" dt="2025-09-03T10:07:24.414" v="200" actId="167"/>
          <ac:grpSpMkLst>
            <pc:docMk/>
            <pc:sldMk cId="4152528624" sldId="294"/>
            <ac:grpSpMk id="26" creationId="{3449AB6A-5E47-A290-9B65-E10B2D815C55}"/>
          </ac:grpSpMkLst>
        </pc:grpChg>
        <pc:picChg chg="del">
          <ac:chgData name="Anders Henry Nielsen" userId="6ad9d9b3-08ff-481c-8302-c7cd52651e94" providerId="ADAL" clId="{99B50D6C-8EF1-414C-BD97-F6949F391CC9}" dt="2025-09-03T10:02:32.518" v="154" actId="478"/>
          <ac:picMkLst>
            <pc:docMk/>
            <pc:sldMk cId="4152528624" sldId="294"/>
            <ac:picMk id="5" creationId="{B3EA3847-9323-4379-AA43-08BD1A3DA321}"/>
          </ac:picMkLst>
        </pc:picChg>
        <pc:picChg chg="add mod ord">
          <ac:chgData name="Anders Henry Nielsen" userId="6ad9d9b3-08ff-481c-8302-c7cd52651e94" providerId="ADAL" clId="{99B50D6C-8EF1-414C-BD97-F6949F391CC9}" dt="2025-09-03T10:07:21.035" v="199" actId="164"/>
          <ac:picMkLst>
            <pc:docMk/>
            <pc:sldMk cId="4152528624" sldId="294"/>
            <ac:picMk id="20" creationId="{6F0B4D88-B0AE-9D4D-D116-2550DBDB60E8}"/>
          </ac:picMkLst>
        </pc:picChg>
        <pc:picChg chg="add del mod">
          <ac:chgData name="Anders Henry Nielsen" userId="6ad9d9b3-08ff-481c-8302-c7cd52651e94" providerId="ADAL" clId="{99B50D6C-8EF1-414C-BD97-F6949F391CC9}" dt="2025-09-03T10:05:12.711" v="171" actId="478"/>
          <ac:picMkLst>
            <pc:docMk/>
            <pc:sldMk cId="4152528624" sldId="294"/>
            <ac:picMk id="22" creationId="{259569A8-B8CB-5598-FFB5-216A574DC86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defRPr sz="1200"/>
            </a:lvl1pPr>
          </a:lstStyle>
          <a:p>
            <a:endParaRPr lang="da-DK">
              <a:latin typeface="Arial" panose="020B0604020202020204" pitchFamily="34" charset="0"/>
            </a:endParaRPr>
          </a:p>
        </p:txBody>
      </p:sp>
      <p:sp>
        <p:nvSpPr>
          <p:cNvPr id="6349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vl1pPr>
          </a:lstStyle>
          <a:p>
            <a:endParaRPr lang="da-DK">
              <a:latin typeface="Arial" panose="020B0604020202020204" pitchFamily="34" charset="0"/>
            </a:endParaRPr>
          </a:p>
        </p:txBody>
      </p:sp>
      <p:sp>
        <p:nvSpPr>
          <p:cNvPr id="6349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defRPr sz="1200"/>
            </a:lvl1pPr>
          </a:lstStyle>
          <a:p>
            <a:endParaRPr lang="da-DK">
              <a:latin typeface="Arial" panose="020B0604020202020204" pitchFamily="34" charset="0"/>
            </a:endParaRPr>
          </a:p>
        </p:txBody>
      </p:sp>
      <p:sp>
        <p:nvSpPr>
          <p:cNvPr id="6349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vl1pPr>
          </a:lstStyle>
          <a:p>
            <a:fld id="{491ECFBD-4A0D-4BCF-98A8-E205F44719BF}" type="slidenum">
              <a:rPr lang="da-DK" smtClean="0">
                <a:latin typeface="Arial" panose="020B0604020202020204" pitchFamily="34" charset="0"/>
              </a:rPr>
              <a:pPr/>
              <a:t>‹#›</a:t>
            </a:fld>
            <a:endParaRPr lang="da-DK">
              <a:latin typeface="Arial" panose="020B0604020202020204" pitchFamily="34" charset="0"/>
            </a:endParaRPr>
          </a:p>
        </p:txBody>
      </p:sp>
    </p:spTree>
    <p:extLst>
      <p:ext uri="{BB962C8B-B14F-4D97-AF65-F5344CB8AC3E}">
        <p14:creationId xmlns:p14="http://schemas.microsoft.com/office/powerpoint/2010/main" val="1372809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Arial" panose="020B0604020202020204" pitchFamily="34" charset="0"/>
              </a:defRPr>
            </a:lvl1pPr>
          </a:lstStyle>
          <a:p>
            <a:endParaRPr lang="da-DK"/>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Arial" panose="020B0604020202020204" pitchFamily="34" charset="0"/>
              </a:defRPr>
            </a:lvl1pPr>
          </a:lstStyle>
          <a:p>
            <a:endParaRPr lang="da-DK"/>
          </a:p>
        </p:txBody>
      </p:sp>
      <p:sp>
        <p:nvSpPr>
          <p:cNvPr id="3076"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err="1"/>
              <a:t>Click</a:t>
            </a:r>
            <a:r>
              <a:rPr lang="da-DK"/>
              <a:t> to </a:t>
            </a:r>
            <a:r>
              <a:rPr lang="da-DK" err="1"/>
              <a:t>edit</a:t>
            </a:r>
            <a:r>
              <a:rPr lang="da-DK"/>
              <a:t> Master </a:t>
            </a:r>
            <a:r>
              <a:rPr lang="da-DK" err="1"/>
              <a:t>text</a:t>
            </a:r>
            <a:r>
              <a:rPr lang="da-DK"/>
              <a:t> </a:t>
            </a:r>
            <a:r>
              <a:rPr lang="da-DK" err="1"/>
              <a:t>styles</a:t>
            </a:r>
            <a:endParaRPr lang="da-DK"/>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Arial" panose="020B0604020202020204" pitchFamily="34" charset="0"/>
              </a:defRPr>
            </a:lvl1pPr>
          </a:lstStyle>
          <a:p>
            <a:endParaRPr lang="da-DK"/>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atin typeface="Arial" panose="020B0604020202020204" pitchFamily="34" charset="0"/>
              </a:defRPr>
            </a:lvl1pPr>
          </a:lstStyle>
          <a:p>
            <a:fld id="{C734BB09-483B-4C4B-A5A4-C02A22055B01}" type="slidenum">
              <a:rPr lang="da-DK" smtClean="0"/>
              <a:pPr/>
              <a:t>‹#›</a:t>
            </a:fld>
            <a:endParaRPr lang="da-DK"/>
          </a:p>
        </p:txBody>
      </p:sp>
    </p:spTree>
    <p:extLst>
      <p:ext uri="{BB962C8B-B14F-4D97-AF65-F5344CB8AC3E}">
        <p14:creationId xmlns:p14="http://schemas.microsoft.com/office/powerpoint/2010/main" val="127783607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VIDEO: The electron density $</a:t>
            </a:r>
            <a:r>
              <a:rPr lang="en-US" dirty="0" err="1"/>
              <a:t>n_e</a:t>
            </a:r>
            <a:r>
              <a:rPr lang="en-US" dirty="0"/>
              <a:t>$ for $\eta=10^{-4}$, $</a:t>
            </a:r>
            <a:r>
              <a:rPr lang="en-US" dirty="0" err="1"/>
              <a:t>T_i</a:t>
            </a:r>
            <a:r>
              <a:rPr lang="en-US" dirty="0"/>
              <a:t> = </a:t>
            </a:r>
            <a:r>
              <a:rPr lang="en-US" dirty="0" err="1"/>
              <a:t>T_e</a:t>
            </a:r>
            <a:r>
              <a:rPr lang="en-US" dirty="0"/>
              <a:t> = 7.8$eV and $B_0 = 0.4$T. We show an iso-volume of $</a:t>
            </a:r>
            <a:r>
              <a:rPr lang="en-US" dirty="0" err="1"/>
              <a:t>n_e</a:t>
            </a:r>
            <a:r>
              <a:rPr lang="en-US" dirty="0"/>
              <a:t>/n_0 \</a:t>
            </a:r>
            <a:r>
              <a:rPr lang="en-US" dirty="0" err="1"/>
              <a:t>geq</a:t>
            </a:r>
            <a:r>
              <a:rPr lang="en-US" dirty="0"/>
              <a:t> 0.22$ and choose a wave colormap constructed with the </a:t>
            </a:r>
            <a:r>
              <a:rPr lang="en-US" dirty="0" err="1"/>
              <a:t>ColorMoves</a:t>
            </a:r>
            <a:r>
              <a:rPr lang="en-US" dirty="0"/>
              <a:t> tool from \cite{</a:t>
            </a:r>
            <a:r>
              <a:rPr lang="en-US" dirty="0" err="1"/>
              <a:t>sciviscolor</a:t>
            </a:r>
            <a:r>
              <a:rPr lang="en-US" dirty="0"/>
              <a:t>} mapped to logarithmic density values. The three color regions (blue-grey, red-yellow and brown-grey) roughly coincide with the three regions scrape-off layer, edge and core/source region</a:t>
            </a:r>
          </a:p>
          <a:p>
            <a:endParaRPr lang="en-US" dirty="0"/>
          </a:p>
          <a:p>
            <a:r>
              <a:rPr lang="en-US" dirty="0"/>
              <a:t>Field alignment</a:t>
            </a:r>
            <a:r>
              <a:rPr lang="en-US" baseline="0" dirty="0"/>
              <a:t> is visible and poloidal rotation in the edge</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5</a:t>
            </a:fld>
            <a:endParaRPr lang="da-DK"/>
          </a:p>
        </p:txBody>
      </p:sp>
    </p:spTree>
    <p:extLst>
      <p:ext uri="{BB962C8B-B14F-4D97-AF65-F5344CB8AC3E}">
        <p14:creationId xmlns:p14="http://schemas.microsoft.com/office/powerpoint/2010/main" val="2242876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Sizewise</a:t>
            </a:r>
            <a:r>
              <a:rPr lang="en-GB" baseline="0" dirty="0"/>
              <a:t>, MAST-U should be doable, especially because the magnetic field is small</a:t>
            </a:r>
          </a:p>
          <a:p>
            <a:r>
              <a:rPr lang="en-GB" baseline="0" dirty="0"/>
              <a:t>Why are we in this meeting?</a:t>
            </a:r>
            <a:endParaRPr lang="en-GB"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6</a:t>
            </a:fld>
            <a:endParaRPr lang="da-DK"/>
          </a:p>
        </p:txBody>
      </p:sp>
    </p:spTree>
    <p:extLst>
      <p:ext uri="{BB962C8B-B14F-4D97-AF65-F5344CB8AC3E}">
        <p14:creationId xmlns:p14="http://schemas.microsoft.com/office/powerpoint/2010/main" val="173898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734BB09-483B-4C4B-A5A4-C02A22055B01}" type="slidenum">
              <a:rPr lang="da-DK" smtClean="0"/>
              <a:pPr/>
              <a:t>9</a:t>
            </a:fld>
            <a:endParaRPr lang="da-DK"/>
          </a:p>
        </p:txBody>
      </p:sp>
    </p:spTree>
    <p:extLst>
      <p:ext uri="{BB962C8B-B14F-4D97-AF65-F5344CB8AC3E}">
        <p14:creationId xmlns:p14="http://schemas.microsoft.com/office/powerpoint/2010/main" val="1906169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C734BB09-483B-4C4B-A5A4-C02A22055B01}" type="slidenum">
              <a:rPr lang="da-DK" smtClean="0"/>
              <a:pPr/>
              <a:t>10</a:t>
            </a:fld>
            <a:endParaRPr lang="da-DK"/>
          </a:p>
        </p:txBody>
      </p:sp>
    </p:spTree>
    <p:extLst>
      <p:ext uri="{BB962C8B-B14F-4D97-AF65-F5344CB8AC3E}">
        <p14:creationId xmlns:p14="http://schemas.microsoft.com/office/powerpoint/2010/main" val="1773903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a:t>Particle flux is very intermittent</a:t>
            </a:r>
          </a:p>
          <a:p>
            <a:endParaRPr lang="da-DK"/>
          </a:p>
        </p:txBody>
      </p:sp>
      <p:sp>
        <p:nvSpPr>
          <p:cNvPr id="4" name="Slide Number Placeholder 3"/>
          <p:cNvSpPr>
            <a:spLocks noGrp="1"/>
          </p:cNvSpPr>
          <p:nvPr>
            <p:ph type="sldNum" sz="quarter" idx="5"/>
          </p:nvPr>
        </p:nvSpPr>
        <p:spPr/>
        <p:txBody>
          <a:bodyPr/>
          <a:lstStyle/>
          <a:p>
            <a:fld id="{C734BB09-483B-4C4B-A5A4-C02A22055B01}" type="slidenum">
              <a:rPr lang="da-DK" smtClean="0"/>
              <a:pPr/>
              <a:t>16</a:t>
            </a:fld>
            <a:endParaRPr lang="da-DK"/>
          </a:p>
        </p:txBody>
      </p:sp>
    </p:spTree>
    <p:extLst>
      <p:ext uri="{BB962C8B-B14F-4D97-AF65-F5344CB8AC3E}">
        <p14:creationId xmlns:p14="http://schemas.microsoft.com/office/powerpoint/2010/main" val="2741723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F4968-D681-7DF9-2C7B-A801060155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550601-D90C-0331-44CB-251C07A0C6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A15E8-E4E7-932E-0F70-F60E68CE21C3}"/>
              </a:ext>
            </a:extLst>
          </p:cNvPr>
          <p:cNvSpPr>
            <a:spLocks noGrp="1"/>
          </p:cNvSpPr>
          <p:nvPr>
            <p:ph type="body" idx="1"/>
          </p:nvPr>
        </p:nvSpPr>
        <p:spPr/>
        <p:txBody>
          <a:bodyPr/>
          <a:lstStyle/>
          <a:p>
            <a:r>
              <a:rPr lang="en-US" noProof="0"/>
              <a:t>Particle flux is very intermittent</a:t>
            </a:r>
          </a:p>
          <a:p>
            <a:endParaRPr lang="da-DK"/>
          </a:p>
        </p:txBody>
      </p:sp>
      <p:sp>
        <p:nvSpPr>
          <p:cNvPr id="4" name="Slide Number Placeholder 3">
            <a:extLst>
              <a:ext uri="{FF2B5EF4-FFF2-40B4-BE49-F238E27FC236}">
                <a16:creationId xmlns:a16="http://schemas.microsoft.com/office/drawing/2014/main" id="{118C4382-ED79-055C-CD50-C206878981FD}"/>
              </a:ext>
            </a:extLst>
          </p:cNvPr>
          <p:cNvSpPr>
            <a:spLocks noGrp="1"/>
          </p:cNvSpPr>
          <p:nvPr>
            <p:ph type="sldNum" sz="quarter" idx="5"/>
          </p:nvPr>
        </p:nvSpPr>
        <p:spPr/>
        <p:txBody>
          <a:bodyPr/>
          <a:lstStyle/>
          <a:p>
            <a:fld id="{C734BB09-483B-4C4B-A5A4-C02A22055B01}" type="slidenum">
              <a:rPr lang="da-DK" smtClean="0"/>
              <a:pPr/>
              <a:t>17</a:t>
            </a:fld>
            <a:endParaRPr lang="da-DK"/>
          </a:p>
        </p:txBody>
      </p:sp>
    </p:spTree>
    <p:extLst>
      <p:ext uri="{BB962C8B-B14F-4D97-AF65-F5344CB8AC3E}">
        <p14:creationId xmlns:p14="http://schemas.microsoft.com/office/powerpoint/2010/main" val="41244346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Front A">
    <p:bg>
      <p:bgPr>
        <a:solidFill>
          <a:schemeClr val="accent1"/>
        </a:solidFill>
        <a:effectLst/>
      </p:bgPr>
    </p:bg>
    <p:spTree>
      <p:nvGrpSpPr>
        <p:cNvPr id="1" name=""/>
        <p:cNvGrpSpPr/>
        <p:nvPr/>
      </p:nvGrpSpPr>
      <p:grpSpPr>
        <a:xfrm>
          <a:off x="0" y="0"/>
          <a:ext cx="0" cy="0"/>
          <a:chOff x="0" y="0"/>
          <a:chExt cx="0" cy="0"/>
        </a:xfrm>
      </p:grpSpPr>
      <p:sp>
        <p:nvSpPr>
          <p:cNvPr id="2" name="Background"/>
          <p:cNvSpPr/>
          <p:nvPr/>
        </p:nvSpPr>
        <p:spPr bwMode="auto">
          <a:xfrm>
            <a:off x="0" y="0"/>
            <a:ext cx="0" cy="0"/>
          </a:xfrm>
          <a:prstGeom prst="rect">
            <a:avLst/>
          </a:prstGeom>
          <a:solidFill>
            <a:srgbClr val="99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a:ln>
                <a:noFill/>
              </a:ln>
              <a:solidFill>
                <a:schemeClr val="tx1"/>
              </a:solidFill>
              <a:effectLst/>
              <a:latin typeface="Arial" panose="020B0604020202020204" pitchFamily="34" charset="0"/>
              <a:ea typeface="ＭＳ Ｐゴシック" pitchFamily="-80" charset="-128"/>
            </a:endParaRPr>
          </a:p>
        </p:txBody>
      </p:sp>
      <p:sp>
        <p:nvSpPr>
          <p:cNvPr id="11" name="Logo white">
            <a:extLst>
              <a:ext uri="{FF2B5EF4-FFF2-40B4-BE49-F238E27FC236}">
                <a16:creationId xmlns:a16="http://schemas.microsoft.com/office/drawing/2014/main" id="{275A6477-FE3A-4D40-B1FE-E46C11E344A5}"/>
              </a:ext>
            </a:extLst>
          </p:cNvPr>
          <p:cNvSpPr>
            <a:spLocks noChangeAspect="1"/>
          </p:cNvSpPr>
          <p:nvPr>
            <p:custDataLst>
              <p:tags r:id="rId1"/>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bg1"/>
                </a:solidFill>
              </a:defRPr>
            </a:lvl1pPr>
          </a:lstStyle>
          <a:p>
            <a:pPr lvl="0"/>
            <a:r>
              <a:rPr lang="en-US" noProof="0"/>
              <a:t>Click to edit Master title style</a:t>
            </a:r>
            <a:endParaRPr lang="en-GB" noProof="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bg1"/>
                </a:solidFill>
              </a:defRPr>
            </a:lvl1pPr>
          </a:lstStyle>
          <a:p>
            <a:pPr lvl="0"/>
            <a:r>
              <a:rPr lang="en-US" noProof="0"/>
              <a:t>Click to edit Master subtitle style</a:t>
            </a:r>
            <a:endParaRPr lang="en-GB" noProof="0"/>
          </a:p>
        </p:txBody>
      </p:sp>
      <p:sp>
        <p:nvSpPr>
          <p:cNvPr id="3" name="Footer Placeholder 2">
            <a:extLst>
              <a:ext uri="{FF2B5EF4-FFF2-40B4-BE49-F238E27FC236}">
                <a16:creationId xmlns:a16="http://schemas.microsoft.com/office/drawing/2014/main" id="{F2117C6C-7BC3-4888-BC29-FAB17565D119}"/>
              </a:ext>
            </a:extLst>
          </p:cNvPr>
          <p:cNvSpPr>
            <a:spLocks noGrp="1"/>
          </p:cNvSpPr>
          <p:nvPr>
            <p:ph type="ftr" sz="quarter" idx="16"/>
          </p:nvPr>
        </p:nvSpPr>
        <p:spPr/>
        <p:txBody>
          <a:bodyPr/>
          <a:lstStyle>
            <a:lvl1pPr>
              <a:defRPr>
                <a:noFill/>
              </a:defRPr>
            </a:lvl1pPr>
          </a:lstStyle>
          <a:p>
            <a:endParaRPr lang="en-GB"/>
          </a:p>
        </p:txBody>
      </p:sp>
      <p:sp>
        <p:nvSpPr>
          <p:cNvPr id="4" name="Slide Number Placeholder 3">
            <a:extLst>
              <a:ext uri="{FF2B5EF4-FFF2-40B4-BE49-F238E27FC236}">
                <a16:creationId xmlns:a16="http://schemas.microsoft.com/office/drawing/2014/main" id="{E77E4668-D07F-4B96-9755-175402734855}"/>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a:p>
        </p:txBody>
      </p:sp>
      <p:sp>
        <p:nvSpPr>
          <p:cNvPr id="8" name="Background"/>
          <p:cNvSpPr/>
          <p:nvPr userDrawn="1"/>
        </p:nvSpPr>
        <p:spPr bwMode="auto">
          <a:xfrm>
            <a:off x="0" y="0"/>
            <a:ext cx="0" cy="0"/>
          </a:xfrm>
          <a:prstGeom prst="rect">
            <a:avLst/>
          </a:prstGeom>
          <a:solidFill>
            <a:srgbClr val="99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a:ln>
                <a:noFill/>
              </a:ln>
              <a:solidFill>
                <a:schemeClr val="tx1"/>
              </a:solidFill>
              <a:effectLst/>
              <a:latin typeface="Arial" panose="020B0604020202020204" pitchFamily="34" charset="0"/>
              <a:ea typeface="ＭＳ Ｐゴシック" pitchFamily="-80" charset="-128"/>
            </a:endParaRPr>
          </a:p>
        </p:txBody>
      </p:sp>
      <p:sp>
        <p:nvSpPr>
          <p:cNvPr id="9" name="Logo white">
            <a:extLst>
              <a:ext uri="{FF2B5EF4-FFF2-40B4-BE49-F238E27FC236}">
                <a16:creationId xmlns:a16="http://schemas.microsoft.com/office/drawing/2014/main" id="{275A6477-FE3A-4D40-B1FE-E46C11E344A5}"/>
              </a:ext>
            </a:extLst>
          </p:cNvPr>
          <p:cNvSpPr>
            <a:spLocks noChangeAspect="1"/>
          </p:cNvSpPr>
          <p:nvPr userDrawn="1">
            <p:custDataLst>
              <p:tags r:id="rId2"/>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a:p>
        </p:txBody>
      </p:sp>
    </p:spTree>
    <p:extLst>
      <p:ext uri="{BB962C8B-B14F-4D97-AF65-F5344CB8AC3E}">
        <p14:creationId xmlns:p14="http://schemas.microsoft.com/office/powerpoint/2010/main" val="30368384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pos="156">
          <p15:clr>
            <a:srgbClr val="F26B43"/>
          </p15:clr>
        </p15:guide>
        <p15:guide id="4" pos="6984">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Front/Pause A ">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AF9D3C51-A276-4E1F-B6B6-FD6A4E17EE28}"/>
              </a:ext>
            </a:extLst>
          </p:cNvPr>
          <p:cNvSpPr/>
          <p:nvPr/>
        </p:nvSpPr>
        <p:spPr bwMode="auto">
          <a:xfrm>
            <a:off x="0" y="0"/>
            <a:ext cx="12193200" cy="68616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a:ln>
                <a:noFill/>
              </a:ln>
              <a:solidFill>
                <a:schemeClr val="tx1"/>
              </a:solidFill>
              <a:effectLst/>
              <a:latin typeface="Arial" panose="020B0604020202020204" pitchFamily="34" charset="0"/>
              <a:ea typeface="ＭＳ Ｐゴシック" pitchFamily="-80" charset="-128"/>
            </a:endParaRPr>
          </a:p>
        </p:txBody>
      </p:sp>
      <p:sp>
        <p:nvSpPr>
          <p:cNvPr id="4" name="Date Placeholder 2">
            <a:extLst>
              <a:ext uri="{FF2B5EF4-FFF2-40B4-BE49-F238E27FC236}">
                <a16:creationId xmlns:a16="http://schemas.microsoft.com/office/drawing/2014/main" id="{C9776080-6230-4AB8-AB28-4D6744DD01F9}"/>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en-GB"/>
          </a:p>
        </p:txBody>
      </p:sp>
      <p:sp>
        <p:nvSpPr>
          <p:cNvPr id="5" name="Footer Placeholder 3">
            <a:extLst>
              <a:ext uri="{FF2B5EF4-FFF2-40B4-BE49-F238E27FC236}">
                <a16:creationId xmlns:a16="http://schemas.microsoft.com/office/drawing/2014/main" id="{2B7FFAE6-D148-4A15-9DFC-7D71B82020C9}"/>
              </a:ext>
            </a:extLst>
          </p:cNvPr>
          <p:cNvSpPr>
            <a:spLocks noGrp="1"/>
          </p:cNvSpPr>
          <p:nvPr>
            <p:ph type="ftr" sz="quarter" idx="11"/>
          </p:nvPr>
        </p:nvSpPr>
        <p:spPr>
          <a:xfrm>
            <a:off x="0" y="6912000"/>
            <a:ext cx="0" cy="0"/>
          </a:xfrm>
        </p:spPr>
        <p:txBody>
          <a:bodyPr/>
          <a:lstStyle>
            <a:lvl1pPr>
              <a:defRPr>
                <a:noFill/>
              </a:defRPr>
            </a:lvl1pPr>
          </a:lstStyle>
          <a:p>
            <a:endParaRPr lang="en-GB"/>
          </a:p>
        </p:txBody>
      </p:sp>
      <p:sp>
        <p:nvSpPr>
          <p:cNvPr id="6" name="Slide Number Placeholder 4">
            <a:extLst>
              <a:ext uri="{FF2B5EF4-FFF2-40B4-BE49-F238E27FC236}">
                <a16:creationId xmlns:a16="http://schemas.microsoft.com/office/drawing/2014/main" id="{3125B57E-AFC7-4517-B327-461DB01D2867}"/>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a:p>
        </p:txBody>
      </p:sp>
      <p:sp>
        <p:nvSpPr>
          <p:cNvPr id="10" name="Logo color">
            <a:extLst>
              <a:ext uri="{FF2B5EF4-FFF2-40B4-BE49-F238E27FC236}">
                <a16:creationId xmlns:a16="http://schemas.microsoft.com/office/drawing/2014/main" id="{B0EE486B-843B-49D6-90AE-5093AB56E30F}"/>
              </a:ext>
            </a:extLst>
          </p:cNvPr>
          <p:cNvSpPr>
            <a:spLocks noChangeAspect="1"/>
          </p:cNvSpPr>
          <p:nvPr>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7" name="Background">
            <a:extLst>
              <a:ext uri="{FF2B5EF4-FFF2-40B4-BE49-F238E27FC236}">
                <a16:creationId xmlns:a16="http://schemas.microsoft.com/office/drawing/2014/main" id="{AF9D3C51-A276-4E1F-B6B6-FD6A4E17EE28}"/>
              </a:ext>
            </a:extLst>
          </p:cNvPr>
          <p:cNvSpPr/>
          <p:nvPr userDrawn="1"/>
        </p:nvSpPr>
        <p:spPr bwMode="auto">
          <a:xfrm>
            <a:off x="0" y="0"/>
            <a:ext cx="12193200" cy="68616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a:ln>
                <a:noFill/>
              </a:ln>
              <a:solidFill>
                <a:schemeClr val="tx1"/>
              </a:solidFill>
              <a:effectLst/>
              <a:latin typeface="Arial" panose="020B0604020202020204" pitchFamily="34" charset="0"/>
              <a:ea typeface="ＭＳ Ｐゴシック" pitchFamily="-80" charset="-128"/>
            </a:endParaRPr>
          </a:p>
        </p:txBody>
      </p:sp>
      <p:sp>
        <p:nvSpPr>
          <p:cNvPr id="8" name="Logo color">
            <a:extLst>
              <a:ext uri="{FF2B5EF4-FFF2-40B4-BE49-F238E27FC236}">
                <a16:creationId xmlns:a16="http://schemas.microsoft.com/office/drawing/2014/main" id="{B0EE486B-843B-49D6-90AE-5093AB56E30F}"/>
              </a:ext>
            </a:extLst>
          </p:cNvPr>
          <p:cNvSpPr>
            <a:spLocks noChangeAspect="1"/>
          </p:cNvSpPr>
          <p:nvPr userDrawn="1">
            <p:custDataLst>
              <p:tags r:id="rId2"/>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a:p>
        </p:txBody>
      </p:sp>
    </p:spTree>
    <p:extLst>
      <p:ext uri="{BB962C8B-B14F-4D97-AF65-F5344CB8AC3E}">
        <p14:creationId xmlns:p14="http://schemas.microsoft.com/office/powerpoint/2010/main" val="135695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ront/Pause B">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A3420087-96DF-432F-B192-585D42BF6A4E}"/>
              </a:ext>
            </a:extLst>
          </p:cNvPr>
          <p:cNvSpPr/>
          <p:nvPr/>
        </p:nvSpPr>
        <p:spPr bwMode="auto">
          <a:xfrm>
            <a:off x="0" y="0"/>
            <a:ext cx="12193200" cy="68616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a:ln>
                <a:noFill/>
              </a:ln>
              <a:solidFill>
                <a:schemeClr val="tx1"/>
              </a:solidFill>
              <a:effectLst/>
              <a:latin typeface="Arial" panose="020B0604020202020204" pitchFamily="34" charset="0"/>
              <a:ea typeface="ＭＳ Ｐゴシック" pitchFamily="-80" charset="-128"/>
            </a:endParaRPr>
          </a:p>
        </p:txBody>
      </p:sp>
      <p:sp>
        <p:nvSpPr>
          <p:cNvPr id="13" name="Logo color">
            <a:extLst>
              <a:ext uri="{FF2B5EF4-FFF2-40B4-BE49-F238E27FC236}">
                <a16:creationId xmlns:a16="http://schemas.microsoft.com/office/drawing/2014/main" id="{09BBEE10-6A59-474F-B766-7643F97F869F}"/>
              </a:ext>
            </a:extLst>
          </p:cNvPr>
          <p:cNvSpPr>
            <a:spLocks noChangeAspect="1"/>
          </p:cNvSpPr>
          <p:nvPr>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6" name="Date Placeholder 2">
            <a:extLst>
              <a:ext uri="{FF2B5EF4-FFF2-40B4-BE49-F238E27FC236}">
                <a16:creationId xmlns:a16="http://schemas.microsoft.com/office/drawing/2014/main" id="{AF062B26-8169-4B93-8FD8-CFDB0855A961}"/>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en-GB"/>
          </a:p>
        </p:txBody>
      </p:sp>
      <p:sp>
        <p:nvSpPr>
          <p:cNvPr id="7" name="Footer Placeholder 3">
            <a:extLst>
              <a:ext uri="{FF2B5EF4-FFF2-40B4-BE49-F238E27FC236}">
                <a16:creationId xmlns:a16="http://schemas.microsoft.com/office/drawing/2014/main" id="{CA59923C-6F09-424E-AF1E-AC62326A9B2B}"/>
              </a:ext>
            </a:extLst>
          </p:cNvPr>
          <p:cNvSpPr>
            <a:spLocks noGrp="1"/>
          </p:cNvSpPr>
          <p:nvPr>
            <p:ph type="ftr" sz="quarter" idx="11"/>
          </p:nvPr>
        </p:nvSpPr>
        <p:spPr>
          <a:xfrm>
            <a:off x="0" y="6912000"/>
            <a:ext cx="0" cy="0"/>
          </a:xfrm>
        </p:spPr>
        <p:txBody>
          <a:bodyPr/>
          <a:lstStyle>
            <a:lvl1pPr>
              <a:defRPr>
                <a:noFill/>
              </a:defRPr>
            </a:lvl1pPr>
          </a:lstStyle>
          <a:p>
            <a:endParaRPr lang="en-GB"/>
          </a:p>
        </p:txBody>
      </p:sp>
      <p:sp>
        <p:nvSpPr>
          <p:cNvPr id="9" name="Slide Number Placeholder 4">
            <a:extLst>
              <a:ext uri="{FF2B5EF4-FFF2-40B4-BE49-F238E27FC236}">
                <a16:creationId xmlns:a16="http://schemas.microsoft.com/office/drawing/2014/main" id="{4C299FA2-BF46-4410-B2CD-E3C80B7A9893}"/>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a:p>
        </p:txBody>
      </p:sp>
      <p:sp>
        <p:nvSpPr>
          <p:cNvPr id="11" name="Bottom bar">
            <a:extLst>
              <a:ext uri="{FF2B5EF4-FFF2-40B4-BE49-F238E27FC236}">
                <a16:creationId xmlns:a16="http://schemas.microsoft.com/office/drawing/2014/main" id="{495865CE-5BE9-4122-8AB8-48E534DD88F7}"/>
              </a:ext>
            </a:extLst>
          </p:cNvPr>
          <p:cNvSpPr/>
          <p:nvPr/>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err="1">
              <a:ln>
                <a:noFill/>
              </a:ln>
              <a:solidFill>
                <a:srgbClr val="FFFFFF"/>
              </a:solidFill>
              <a:effectLst/>
              <a:latin typeface="+mn-lt"/>
              <a:ea typeface="ＭＳ Ｐゴシック" pitchFamily="-80" charset="-128"/>
            </a:endParaRPr>
          </a:p>
        </p:txBody>
      </p:sp>
      <p:sp>
        <p:nvSpPr>
          <p:cNvPr id="12" name="Top bar">
            <a:extLst>
              <a:ext uri="{FF2B5EF4-FFF2-40B4-BE49-F238E27FC236}">
                <a16:creationId xmlns:a16="http://schemas.microsoft.com/office/drawing/2014/main" id="{0D436479-94F3-475C-8F8D-D3CDC81793FD}"/>
              </a:ext>
            </a:extLst>
          </p:cNvPr>
          <p:cNvSpPr/>
          <p:nvPr/>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err="1">
              <a:ln>
                <a:noFill/>
              </a:ln>
              <a:solidFill>
                <a:srgbClr val="FFFFFF"/>
              </a:solidFill>
              <a:effectLst/>
              <a:latin typeface="+mn-lt"/>
              <a:ea typeface="ＭＳ Ｐゴシック" pitchFamily="-80" charset="-128"/>
            </a:endParaRPr>
          </a:p>
        </p:txBody>
      </p:sp>
      <p:sp>
        <p:nvSpPr>
          <p:cNvPr id="14" name="Background">
            <a:extLst>
              <a:ext uri="{FF2B5EF4-FFF2-40B4-BE49-F238E27FC236}">
                <a16:creationId xmlns:a16="http://schemas.microsoft.com/office/drawing/2014/main" id="{A3420087-96DF-432F-B192-585D42BF6A4E}"/>
              </a:ext>
            </a:extLst>
          </p:cNvPr>
          <p:cNvSpPr/>
          <p:nvPr userDrawn="1"/>
        </p:nvSpPr>
        <p:spPr bwMode="auto">
          <a:xfrm>
            <a:off x="0" y="0"/>
            <a:ext cx="12193200" cy="68616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a:ln>
                <a:noFill/>
              </a:ln>
              <a:solidFill>
                <a:schemeClr val="tx1"/>
              </a:solidFill>
              <a:effectLst/>
              <a:latin typeface="Arial" panose="020B0604020202020204" pitchFamily="34" charset="0"/>
              <a:ea typeface="ＭＳ Ｐゴシック" pitchFamily="-80" charset="-128"/>
            </a:endParaRPr>
          </a:p>
        </p:txBody>
      </p:sp>
      <p:sp>
        <p:nvSpPr>
          <p:cNvPr id="15" name="Logo color">
            <a:extLst>
              <a:ext uri="{FF2B5EF4-FFF2-40B4-BE49-F238E27FC236}">
                <a16:creationId xmlns:a16="http://schemas.microsoft.com/office/drawing/2014/main" id="{09BBEE10-6A59-474F-B766-7643F97F869F}"/>
              </a:ext>
            </a:extLst>
          </p:cNvPr>
          <p:cNvSpPr>
            <a:spLocks noChangeAspect="1"/>
          </p:cNvSpPr>
          <p:nvPr userDrawn="1">
            <p:custDataLst>
              <p:tags r:id="rId2"/>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16" name="Bottom bar">
            <a:extLst>
              <a:ext uri="{FF2B5EF4-FFF2-40B4-BE49-F238E27FC236}">
                <a16:creationId xmlns:a16="http://schemas.microsoft.com/office/drawing/2014/main" id="{495865CE-5BE9-4122-8AB8-48E534DD88F7}"/>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err="1">
              <a:ln>
                <a:noFill/>
              </a:ln>
              <a:solidFill>
                <a:srgbClr val="FFFFFF"/>
              </a:solidFill>
              <a:effectLst/>
              <a:latin typeface="+mn-lt"/>
              <a:ea typeface="ＭＳ Ｐゴシック" pitchFamily="-80" charset="-128"/>
            </a:endParaRPr>
          </a:p>
        </p:txBody>
      </p:sp>
      <p:sp>
        <p:nvSpPr>
          <p:cNvPr id="17" name="Top bar">
            <a:extLst>
              <a:ext uri="{FF2B5EF4-FFF2-40B4-BE49-F238E27FC236}">
                <a16:creationId xmlns:a16="http://schemas.microsoft.com/office/drawing/2014/main" id="{0D436479-94F3-475C-8F8D-D3CDC81793FD}"/>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268711351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16" y="6034962"/>
            <a:ext cx="4391916" cy="577081"/>
            <a:chOff x="5735960" y="5717361"/>
            <a:chExt cx="6120680" cy="827462"/>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3" y="5717361"/>
              <a:ext cx="5112567" cy="827462"/>
            </a:xfrm>
            <a:prstGeom prst="rect">
              <a:avLst/>
            </a:prstGeom>
          </p:spPr>
          <p:txBody>
            <a:bodyPr wrap="square">
              <a:spAutoFit/>
            </a:bodyPr>
            <a:lstStyle/>
            <a:p>
              <a:pPr marL="0" marR="0" lvl="0" indent="0" algn="just" defTabSz="914309"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45008" y="325143"/>
            <a:ext cx="23039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16" y="2074189"/>
            <a:ext cx="5543893" cy="620251"/>
          </a:xfrm>
        </p:spPr>
        <p:txBody>
          <a:bodyPr/>
          <a:lstStyle>
            <a:lvl1pPr algn="l">
              <a:defRPr b="1"/>
            </a:lvl1pPr>
          </a:lstStyle>
          <a:p>
            <a:r>
              <a:rPr lang="en-US"/>
              <a:t>Click to edit Master title style</a:t>
            </a:r>
            <a:endParaRPr lang="en-DE"/>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15" y="3693074"/>
            <a:ext cx="4374580" cy="457848"/>
          </a:xfrm>
        </p:spPr>
        <p:txBody>
          <a:bodyPr/>
          <a:lstStyle>
            <a:lvl1pPr marL="0" indent="0">
              <a:buNone/>
              <a:defRPr b="1"/>
            </a:lvl1pPr>
            <a:lvl2pPr marL="342866" indent="0">
              <a:buNone/>
              <a:defRPr/>
            </a:lvl2pPr>
          </a:lstStyle>
          <a:p>
            <a:pPr lvl="0"/>
            <a:r>
              <a:rPr lang="en-US"/>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15" y="4159260"/>
            <a:ext cx="4374580" cy="457848"/>
          </a:xfrm>
        </p:spPr>
        <p:txBody>
          <a:bodyPr/>
          <a:lstStyle>
            <a:lvl1pPr marL="0" indent="0">
              <a:buNone/>
              <a:defRPr b="0"/>
            </a:lvl1pPr>
            <a:lvl2pPr marL="342866" indent="0">
              <a:buNone/>
              <a:defRPr/>
            </a:lvl2pPr>
          </a:lstStyle>
          <a:p>
            <a:pPr lvl="0"/>
            <a:r>
              <a:rPr lang="en-US"/>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15" y="1650286"/>
            <a:ext cx="5543892" cy="338554"/>
          </a:xfrm>
        </p:spPr>
        <p:txBody>
          <a:bodyPr>
            <a:normAutofit/>
          </a:bodyPr>
          <a:lstStyle>
            <a:lvl1pPr marL="0" indent="0">
              <a:buNone/>
              <a:defRPr sz="1600" b="0"/>
            </a:lvl1pPr>
            <a:lvl2pPr marL="342866" indent="0">
              <a:buNone/>
              <a:defRPr/>
            </a:lvl2pPr>
          </a:lstStyle>
          <a:p>
            <a:pPr lvl="0"/>
            <a:r>
              <a:rPr lang="en-US"/>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6947" y="252413"/>
            <a:ext cx="4943466" cy="6353175"/>
          </a:xfrm>
          <a:prstGeom prst="rect">
            <a:avLst/>
          </a:prstGeom>
          <a:solidFill>
            <a:schemeClr val="bg1"/>
          </a:solidFill>
        </p:spPr>
      </p:pic>
    </p:spTree>
    <p:extLst>
      <p:ext uri="{BB962C8B-B14F-4D97-AF65-F5344CB8AC3E}">
        <p14:creationId xmlns:p14="http://schemas.microsoft.com/office/powerpoint/2010/main" val="10086441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0413"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304" y="192515"/>
            <a:ext cx="945054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09521" y="836712"/>
            <a:ext cx="11101579" cy="5688632"/>
          </a:xfrm>
        </p:spPr>
        <p:txBody>
          <a:bodyPr>
            <a:normAutofit/>
          </a:bodyPr>
          <a:lstStyle>
            <a:lvl1pPr marL="257149" indent="-257149">
              <a:buFont typeface="Arial" panose="020B0604020202020204" pitchFamily="34" charset="0"/>
              <a:buChar char="•"/>
              <a:defRPr sz="2400">
                <a:latin typeface="+mn-lt"/>
                <a:cs typeface="Arial" panose="020B0604020202020204" pitchFamily="34" charset="0"/>
              </a:defRPr>
            </a:lvl1pPr>
            <a:lvl2pPr marL="557157" indent="-214292">
              <a:buFont typeface="Arial" panose="020B0604020202020204" pitchFamily="34" charset="0"/>
              <a:buChar char="•"/>
              <a:defRPr sz="1800">
                <a:latin typeface="+mn-lt"/>
                <a:cs typeface="Arial" panose="020B0604020202020204" pitchFamily="34" charset="0"/>
              </a:defRPr>
            </a:lvl2pPr>
            <a:lvl3pPr marL="857164" indent="-171433">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a:t>Click to edit Master text styles</a:t>
            </a:r>
          </a:p>
          <a:p>
            <a:pPr lvl="1"/>
            <a:r>
              <a:rPr lang="en-US"/>
              <a:t>Second level</a:t>
            </a:r>
          </a:p>
          <a:p>
            <a:pPr lvl="2"/>
            <a:r>
              <a:rPr lang="en-US"/>
              <a:t>Third level</a:t>
            </a:r>
          </a:p>
        </p:txBody>
      </p:sp>
      <p:sp>
        <p:nvSpPr>
          <p:cNvPr id="8" name="Footer Placeholder 7"/>
          <p:cNvSpPr>
            <a:spLocks noGrp="1"/>
          </p:cNvSpPr>
          <p:nvPr>
            <p:ph type="ftr" sz="quarter" idx="11"/>
          </p:nvPr>
        </p:nvSpPr>
        <p:spPr>
          <a:xfrm>
            <a:off x="825516" y="6555770"/>
            <a:ext cx="4589165" cy="329614"/>
          </a:xfrm>
          <a:prstGeom prst="rect">
            <a:avLst/>
          </a:prstGeom>
        </p:spPr>
        <p:txBody>
          <a:bodyPr anchor="t"/>
          <a:lstStyle>
            <a:lvl1pPr>
              <a:defRPr sz="1200">
                <a:solidFill>
                  <a:schemeClr val="bg1"/>
                </a:solidFill>
              </a:defRPr>
            </a:lvl1pPr>
          </a:lstStyle>
          <a:p>
            <a:r>
              <a:rPr lang="en-GB" dirty="0">
                <a:solidFill>
                  <a:prstClr val="white"/>
                </a:solidFill>
              </a:rPr>
              <a:t>Anders Nielsen | AAPPS-DPP 2025 | 23 September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19986"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20" y="57008"/>
            <a:ext cx="635940"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6947" y="107477"/>
            <a:ext cx="4943466" cy="6353175"/>
          </a:xfrm>
          <a:prstGeom prst="rect">
            <a:avLst/>
          </a:prstGeom>
          <a:noFill/>
        </p:spPr>
      </p:pic>
    </p:spTree>
    <p:extLst>
      <p:ext uri="{BB962C8B-B14F-4D97-AF65-F5344CB8AC3E}">
        <p14:creationId xmlns:p14="http://schemas.microsoft.com/office/powerpoint/2010/main" val="1943413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0413"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304" y="192515"/>
            <a:ext cx="945054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sz="2800" dirty="0"/>
              <a:t>Simulating Edge Transport in MAST-U Using the FELTOR Code</a:t>
            </a:r>
            <a:endParaRPr lang="en-GB" dirty="0"/>
          </a:p>
        </p:txBody>
      </p:sp>
      <p:sp>
        <p:nvSpPr>
          <p:cNvPr id="8" name="Footer Placeholder 7"/>
          <p:cNvSpPr>
            <a:spLocks noGrp="1"/>
          </p:cNvSpPr>
          <p:nvPr>
            <p:ph type="ftr" sz="quarter" idx="11"/>
          </p:nvPr>
        </p:nvSpPr>
        <p:spPr>
          <a:xfrm>
            <a:off x="825517" y="6555770"/>
            <a:ext cx="3469724"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19986"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20" y="57008"/>
            <a:ext cx="635940" cy="6360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801FBB-9E6A-4AE4-3DF9-7243B31E29C4}"/>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6947" y="107477"/>
            <a:ext cx="4943466" cy="6353175"/>
          </a:xfrm>
          <a:prstGeom prst="rect">
            <a:avLst/>
          </a:prstGeom>
          <a:noFill/>
        </p:spPr>
      </p:pic>
    </p:spTree>
    <p:extLst>
      <p:ext uri="{BB962C8B-B14F-4D97-AF65-F5344CB8AC3E}">
        <p14:creationId xmlns:p14="http://schemas.microsoft.com/office/powerpoint/2010/main" val="4238493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36BB05-CDE1-71D8-95B1-3A5C6CD699AD}"/>
              </a:ext>
            </a:extLst>
          </p:cNvPr>
          <p:cNvSpPr/>
          <p:nvPr userDrawn="1"/>
        </p:nvSpPr>
        <p:spPr>
          <a:xfrm>
            <a:off x="6407917" y="2146853"/>
            <a:ext cx="2170423"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8235" y="1957347"/>
            <a:ext cx="2170423"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0413"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517" y="6555770"/>
            <a:ext cx="3469724" cy="329614"/>
          </a:xfrm>
          <a:prstGeom prst="rect">
            <a:avLst/>
          </a:prstGeom>
        </p:spPr>
        <p:txBody>
          <a:bodyPr anchor="t"/>
          <a:lstStyle>
            <a:lvl1pPr>
              <a:defRPr sz="1200">
                <a:solidFill>
                  <a:schemeClr val="bg1"/>
                </a:solidFill>
              </a:defRPr>
            </a:lvl1pPr>
          </a:lstStyle>
          <a:p>
            <a:r>
              <a:rPr lang="en-GB">
                <a:solidFill>
                  <a:prstClr val="white"/>
                </a:solidFill>
              </a:rPr>
              <a:t>EUROfusion Values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19986"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20" y="57008"/>
            <a:ext cx="635940"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79586" cy="5577840"/>
          </a:xfrm>
          <a:prstGeom prst="rect">
            <a:avLst/>
          </a:prstGeom>
        </p:spPr>
      </p:pic>
      <p:sp>
        <p:nvSpPr>
          <p:cNvPr id="10" name="TextBox 9">
            <a:extLst>
              <a:ext uri="{FF2B5EF4-FFF2-40B4-BE49-F238E27FC236}">
                <a16:creationId xmlns:a16="http://schemas.microsoft.com/office/drawing/2014/main" id="{C4FC0C94-3F09-A426-49C2-6BCA659CC317}"/>
              </a:ext>
            </a:extLst>
          </p:cNvPr>
          <p:cNvSpPr txBox="1"/>
          <p:nvPr userDrawn="1"/>
        </p:nvSpPr>
        <p:spPr>
          <a:xfrm>
            <a:off x="924124" y="132857"/>
            <a:ext cx="4451525" cy="523220"/>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values</a:t>
            </a:r>
          </a:p>
        </p:txBody>
      </p:sp>
      <p:pic>
        <p:nvPicPr>
          <p:cNvPr id="2" name="Picture 1">
            <a:extLst>
              <a:ext uri="{FF2B5EF4-FFF2-40B4-BE49-F238E27FC236}">
                <a16:creationId xmlns:a16="http://schemas.microsoft.com/office/drawing/2014/main" id="{F84EBC05-6609-C5DD-15BD-05B21625A052}"/>
              </a:ext>
            </a:extLst>
          </p:cNvPr>
          <p:cNvPicPr>
            <a:picLocks noChangeAspect="1"/>
          </p:cNvPicPr>
          <p:nvPr userDrawn="1"/>
        </p:nvPicPr>
        <p:blipFill>
          <a:blip r:embed="rId4" cstate="email">
            <a:alphaModFix amt="65000"/>
            <a:extLst>
              <a:ext uri="{28A0092B-C50C-407E-A947-70E740481C1C}">
                <a14:useLocalDpi xmlns:a14="http://schemas.microsoft.com/office/drawing/2010/main"/>
              </a:ext>
            </a:extLst>
          </a:blip>
          <a:srcRect/>
          <a:stretch>
            <a:fillRect/>
          </a:stretch>
        </p:blipFill>
        <p:spPr>
          <a:xfrm>
            <a:off x="7246947" y="107477"/>
            <a:ext cx="4943466" cy="6353175"/>
          </a:xfrm>
          <a:prstGeom prst="rect">
            <a:avLst/>
          </a:prstGeom>
          <a:noFill/>
        </p:spPr>
      </p:pic>
    </p:spTree>
    <p:extLst>
      <p:ext uri="{BB962C8B-B14F-4D97-AF65-F5344CB8AC3E}">
        <p14:creationId xmlns:p14="http://schemas.microsoft.com/office/powerpoint/2010/main" val="4110124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UROfus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0413"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517" y="6555770"/>
            <a:ext cx="3469724" cy="329614"/>
          </a:xfrm>
          <a:prstGeom prst="rect">
            <a:avLst/>
          </a:prstGeom>
        </p:spPr>
        <p:txBody>
          <a:bodyPr anchor="t"/>
          <a:lstStyle>
            <a:lvl1pPr>
              <a:defRPr sz="1200">
                <a:solidFill>
                  <a:schemeClr val="bg1"/>
                </a:solidFill>
              </a:defRPr>
            </a:lvl1pPr>
          </a:lstStyle>
          <a:p>
            <a:r>
              <a:rPr lang="en-GB" err="1">
                <a:solidFill>
                  <a:prstClr val="white"/>
                </a:solidFill>
              </a:rPr>
              <a:t>EUROfusion</a:t>
            </a:r>
            <a:r>
              <a:rPr lang="en-GB">
                <a:solidFill>
                  <a:prstClr val="white"/>
                </a:solidFill>
              </a:rPr>
              <a: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19986"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20" y="57008"/>
            <a:ext cx="635940" cy="6360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85B798E-0E11-AC76-5A3B-7AEDB8476845}"/>
              </a:ext>
            </a:extLst>
          </p:cNvPr>
          <p:cNvSpPr txBox="1"/>
          <p:nvPr userDrawn="1"/>
        </p:nvSpPr>
        <p:spPr>
          <a:xfrm>
            <a:off x="910445" y="1044063"/>
            <a:ext cx="6573304" cy="7421712"/>
          </a:xfrm>
          <a:prstGeom prst="rect">
            <a:avLst/>
          </a:prstGeom>
          <a:noFill/>
        </p:spPr>
        <p:txBody>
          <a:bodyPr wrap="square">
            <a:spAutoFit/>
          </a:bodyPr>
          <a:lstStyle/>
          <a:p>
            <a:pPr marL="0" indent="0">
              <a:buNone/>
            </a:pPr>
            <a:r>
              <a:rPr lang="en-GB" sz="2400"/>
              <a:t>EUROfusion integrates R&amp;D in fusion science and technology to realize fusion in:</a:t>
            </a:r>
          </a:p>
          <a:p>
            <a:pPr marL="0" indent="0">
              <a:buNone/>
            </a:pPr>
            <a:endParaRPr lang="en-GB" sz="2400"/>
          </a:p>
          <a:p>
            <a:pPr marL="807957" indent="-807957">
              <a:lnSpc>
                <a:spcPct val="150000"/>
              </a:lnSpc>
              <a:buNone/>
            </a:pPr>
            <a:r>
              <a:rPr lang="en-GB" sz="2400" b="1"/>
              <a:t>29</a:t>
            </a:r>
            <a:r>
              <a:rPr lang="en-GB" sz="2400"/>
              <a:t> 	Countries</a:t>
            </a:r>
          </a:p>
          <a:p>
            <a:pPr marL="807957" indent="-807957">
              <a:lnSpc>
                <a:spcPct val="150000"/>
              </a:lnSpc>
              <a:buNone/>
            </a:pPr>
            <a:r>
              <a:rPr lang="en-GB" sz="2400" b="1"/>
              <a:t>31</a:t>
            </a:r>
            <a:r>
              <a:rPr lang="en-GB" sz="2400"/>
              <a:t> 	Research </a:t>
            </a:r>
            <a:r>
              <a:rPr lang="en-GB" sz="2400" err="1"/>
              <a:t>Centers</a:t>
            </a:r>
            <a:r>
              <a:rPr lang="en-GB" sz="2400"/>
              <a:t> and Institutes</a:t>
            </a:r>
          </a:p>
          <a:p>
            <a:pPr marL="0" indent="0">
              <a:lnSpc>
                <a:spcPct val="150000"/>
              </a:lnSpc>
              <a:buNone/>
            </a:pPr>
            <a:r>
              <a:rPr lang="en-GB" sz="2400" b="1"/>
              <a:t>169</a:t>
            </a:r>
            <a:r>
              <a:rPr lang="en-GB" sz="2400"/>
              <a:t>     Universities, industry partners and others</a:t>
            </a:r>
          </a:p>
          <a:p>
            <a:pPr marL="0" indent="0">
              <a:lnSpc>
                <a:spcPct val="150000"/>
              </a:lnSpc>
              <a:buNone/>
            </a:pPr>
            <a:endParaRPr lang="en-GB" sz="2400"/>
          </a:p>
          <a:p>
            <a:pPr marL="0" indent="0">
              <a:lnSpc>
                <a:spcPct val="150000"/>
              </a:lnSpc>
              <a:buNone/>
            </a:pPr>
            <a:r>
              <a:rPr lang="en-GB" sz="2400"/>
              <a:t>And brings together:</a:t>
            </a:r>
          </a:p>
          <a:p>
            <a:pPr algn="l">
              <a:lnSpc>
                <a:spcPct val="150000"/>
              </a:lnSpc>
            </a:pPr>
            <a:r>
              <a:rPr lang="en-GB" sz="2400" b="0" i="0" u="none" strike="noStrike">
                <a:solidFill>
                  <a:schemeClr val="tx1"/>
                </a:solidFill>
                <a:effectLst/>
                <a:latin typeface="+mn-lt"/>
              </a:rPr>
              <a:t>~</a:t>
            </a:r>
            <a:r>
              <a:rPr lang="en-GB" sz="2400" b="1" i="0" u="none" strike="noStrike">
                <a:solidFill>
                  <a:schemeClr val="tx1"/>
                </a:solidFill>
                <a:effectLst/>
                <a:latin typeface="+mn-lt"/>
              </a:rPr>
              <a:t>1000</a:t>
            </a:r>
            <a:r>
              <a:rPr lang="en-GB" sz="2400" b="0" i="0" u="none" strike="noStrike">
                <a:solidFill>
                  <a:schemeClr val="tx1"/>
                </a:solidFill>
                <a:effectLst/>
                <a:latin typeface="+mn-lt"/>
              </a:rPr>
              <a:t> MSc and PhD students</a:t>
            </a:r>
          </a:p>
          <a:p>
            <a:pPr algn="l">
              <a:lnSpc>
                <a:spcPct val="150000"/>
              </a:lnSpc>
            </a:pPr>
            <a:r>
              <a:rPr lang="en-GB" sz="2400" b="0" i="0" u="none" strike="noStrike">
                <a:solidFill>
                  <a:schemeClr val="tx1"/>
                </a:solidFill>
                <a:effectLst/>
                <a:latin typeface="+mn-lt"/>
              </a:rPr>
              <a:t>~</a:t>
            </a:r>
            <a:r>
              <a:rPr lang="en-GB" sz="2400" b="1" i="0" u="none" strike="noStrike">
                <a:solidFill>
                  <a:schemeClr val="tx1"/>
                </a:solidFill>
                <a:effectLst/>
                <a:latin typeface="+mn-lt"/>
              </a:rPr>
              <a:t>4000</a:t>
            </a:r>
            <a:r>
              <a:rPr lang="en-GB" sz="2400" b="0" i="0" u="none" strike="noStrike">
                <a:solidFill>
                  <a:schemeClr val="tx1"/>
                </a:solidFill>
                <a:effectLst/>
                <a:latin typeface="+mn-lt"/>
              </a:rPr>
              <a:t> Researcher, Engineers &amp; Support Staff</a:t>
            </a:r>
          </a:p>
        </p:txBody>
      </p:sp>
      <p:pic>
        <p:nvPicPr>
          <p:cNvPr id="2" name="Picture 1">
            <a:extLst>
              <a:ext uri="{FF2B5EF4-FFF2-40B4-BE49-F238E27FC236}">
                <a16:creationId xmlns:a16="http://schemas.microsoft.com/office/drawing/2014/main" id="{C3E709DA-A623-E292-E86E-AD6FBCDEE9FD}"/>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6947" y="107477"/>
            <a:ext cx="4943466" cy="6353175"/>
          </a:xfrm>
          <a:prstGeom prst="rect">
            <a:avLst/>
          </a:prstGeom>
          <a:noFill/>
        </p:spPr>
      </p:pic>
      <p:sp>
        <p:nvSpPr>
          <p:cNvPr id="3" name="Title 1">
            <a:extLst>
              <a:ext uri="{FF2B5EF4-FFF2-40B4-BE49-F238E27FC236}">
                <a16:creationId xmlns:a16="http://schemas.microsoft.com/office/drawing/2014/main" id="{85518383-0A9F-8787-EE49-6ABD1BDB1C74}"/>
              </a:ext>
            </a:extLst>
          </p:cNvPr>
          <p:cNvSpPr>
            <a:spLocks noGrp="1"/>
          </p:cNvSpPr>
          <p:nvPr>
            <p:ph type="title" hasCustomPrompt="1"/>
          </p:nvPr>
        </p:nvSpPr>
        <p:spPr>
          <a:xfrm>
            <a:off x="910444" y="191331"/>
            <a:ext cx="945054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GB" err="1"/>
              <a:t>EUROfusion</a:t>
            </a:r>
            <a:r>
              <a:rPr lang="en-GB"/>
              <a:t> in numbers</a:t>
            </a:r>
          </a:p>
        </p:txBody>
      </p:sp>
    </p:spTree>
    <p:extLst>
      <p:ext uri="{BB962C8B-B14F-4D97-AF65-F5344CB8AC3E}">
        <p14:creationId xmlns:p14="http://schemas.microsoft.com/office/powerpoint/2010/main" val="1149791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UROfusion_governanc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0413"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516" y="6555770"/>
            <a:ext cx="3764359" cy="329614"/>
          </a:xfrm>
          <a:prstGeom prst="rect">
            <a:avLst/>
          </a:prstGeom>
        </p:spPr>
        <p:txBody>
          <a:bodyPr anchor="t"/>
          <a:lstStyle>
            <a:lvl1pPr>
              <a:defRPr sz="1200">
                <a:solidFill>
                  <a:schemeClr val="bg1"/>
                </a:solidFill>
              </a:defRPr>
            </a:lvl1pPr>
          </a:lstStyle>
          <a:p>
            <a:r>
              <a:rPr lang="en-GB" err="1">
                <a:solidFill>
                  <a:prstClr val="white"/>
                </a:solidFill>
              </a:rPr>
              <a:t>EUROfusion</a:t>
            </a:r>
            <a:r>
              <a:rPr lang="en-GB">
                <a:solidFill>
                  <a:prstClr val="white"/>
                </a:solidFill>
              </a:rPr>
              <a:t> Organisation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19986"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20" y="57008"/>
            <a:ext cx="635940"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diagram of a company structure&#10;&#10;Description automatically generated">
            <a:extLst>
              <a:ext uri="{FF2B5EF4-FFF2-40B4-BE49-F238E27FC236}">
                <a16:creationId xmlns:a16="http://schemas.microsoft.com/office/drawing/2014/main" id="{E6A79DA8-5CC9-F046-C150-72773BF962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9986" y="637041"/>
            <a:ext cx="10864320" cy="5792565"/>
          </a:xfrm>
          <a:prstGeom prst="rect">
            <a:avLst/>
          </a:prstGeom>
        </p:spPr>
      </p:pic>
      <p:sp>
        <p:nvSpPr>
          <p:cNvPr id="12" name="TextBox 11">
            <a:extLst>
              <a:ext uri="{FF2B5EF4-FFF2-40B4-BE49-F238E27FC236}">
                <a16:creationId xmlns:a16="http://schemas.microsoft.com/office/drawing/2014/main" id="{C16436CB-AC07-4BBB-7928-069CF8956E3B}"/>
              </a:ext>
            </a:extLst>
          </p:cNvPr>
          <p:cNvSpPr txBox="1"/>
          <p:nvPr userDrawn="1"/>
        </p:nvSpPr>
        <p:spPr>
          <a:xfrm>
            <a:off x="903884" y="107476"/>
            <a:ext cx="4451525" cy="523220"/>
          </a:xfrm>
          <a:prstGeom prst="rect">
            <a:avLst/>
          </a:prstGeom>
          <a:noFill/>
        </p:spPr>
        <p:txBody>
          <a:bodyPr wrap="square">
            <a:spAutoFit/>
          </a:bodyPr>
          <a:lstStyle/>
          <a:p>
            <a:pPr marL="0" indent="0">
              <a:buNone/>
            </a:pPr>
            <a:r>
              <a:rPr lang="en-GB" sz="2800" b="1">
                <a:solidFill>
                  <a:schemeClr val="tx2"/>
                </a:solidFill>
              </a:rPr>
              <a:t>Organisation</a:t>
            </a:r>
          </a:p>
        </p:txBody>
      </p:sp>
      <p:pic>
        <p:nvPicPr>
          <p:cNvPr id="2" name="Picture 1">
            <a:extLst>
              <a:ext uri="{FF2B5EF4-FFF2-40B4-BE49-F238E27FC236}">
                <a16:creationId xmlns:a16="http://schemas.microsoft.com/office/drawing/2014/main" id="{4B54540B-5211-6405-3954-CAE563B89955}"/>
              </a:ext>
            </a:extLst>
          </p:cNvPr>
          <p:cNvPicPr>
            <a:picLocks noChangeAspect="1"/>
          </p:cNvPicPr>
          <p:nvPr userDrawn="1"/>
        </p:nvPicPr>
        <p:blipFill>
          <a:blip r:embed="rId4" cstate="email">
            <a:alphaModFix amt="65000"/>
            <a:extLst>
              <a:ext uri="{28A0092B-C50C-407E-A947-70E740481C1C}">
                <a14:useLocalDpi xmlns:a14="http://schemas.microsoft.com/office/drawing/2010/main"/>
              </a:ext>
            </a:extLst>
          </a:blip>
          <a:srcRect/>
          <a:stretch>
            <a:fillRect/>
          </a:stretch>
        </p:blipFill>
        <p:spPr>
          <a:xfrm>
            <a:off x="7246947" y="107477"/>
            <a:ext cx="4943466" cy="6353175"/>
          </a:xfrm>
          <a:prstGeom prst="rect">
            <a:avLst/>
          </a:prstGeom>
          <a:noFill/>
        </p:spPr>
      </p:pic>
    </p:spTree>
    <p:extLst>
      <p:ext uri="{BB962C8B-B14F-4D97-AF65-F5344CB8AC3E}">
        <p14:creationId xmlns:p14="http://schemas.microsoft.com/office/powerpoint/2010/main" val="3661521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7313" y="2348880"/>
            <a:ext cx="11327784" cy="1296144"/>
          </a:xfrm>
        </p:spPr>
        <p:txBody>
          <a:bodyPr>
            <a:noAutofit/>
          </a:bodyPr>
          <a:lstStyle>
            <a:lvl1pPr algn="l">
              <a:defRPr sz="4666" b="1" baseline="0">
                <a:latin typeface="Arial" panose="020B0604020202020204" pitchFamily="34" charset="0"/>
                <a:cs typeface="Arial" panose="020B0604020202020204" pitchFamily="34" charset="0"/>
              </a:defRPr>
            </a:lvl1pPr>
          </a:lstStyle>
          <a:p>
            <a:r>
              <a:rPr lang="en-GB"/>
              <a:t>Presentation title</a:t>
            </a:r>
          </a:p>
        </p:txBody>
      </p:sp>
      <p:sp>
        <p:nvSpPr>
          <p:cNvPr id="3" name="Subtitle 2"/>
          <p:cNvSpPr>
            <a:spLocks noGrp="1"/>
          </p:cNvSpPr>
          <p:nvPr>
            <p:ph type="subTitle" idx="1" hasCustomPrompt="1"/>
          </p:nvPr>
        </p:nvSpPr>
        <p:spPr>
          <a:xfrm>
            <a:off x="527313" y="4293096"/>
            <a:ext cx="5855888" cy="432048"/>
          </a:xfrm>
        </p:spPr>
        <p:txBody>
          <a:bodyPr>
            <a:normAutofit/>
          </a:bodyPr>
          <a:lstStyle>
            <a:lvl1pPr marL="0" indent="0" algn="l">
              <a:buNone/>
              <a:defRPr sz="2933" b="1" baseline="0">
                <a:solidFill>
                  <a:schemeClr val="bg1"/>
                </a:solidFill>
                <a:latin typeface="Arial" panose="020B0604020202020204" pitchFamily="34" charset="0"/>
                <a:cs typeface="Arial" panose="020B0604020202020204" pitchFamily="34" charset="0"/>
              </a:defRPr>
            </a:lvl1pPr>
            <a:lvl2pPr marL="609539" indent="0" algn="ctr">
              <a:buNone/>
              <a:defRPr>
                <a:solidFill>
                  <a:schemeClr val="tx1">
                    <a:tint val="75000"/>
                  </a:schemeClr>
                </a:solidFill>
              </a:defRPr>
            </a:lvl2pPr>
            <a:lvl3pPr marL="1219078" indent="0" algn="ctr">
              <a:buNone/>
              <a:defRPr>
                <a:solidFill>
                  <a:schemeClr val="tx1">
                    <a:tint val="75000"/>
                  </a:schemeClr>
                </a:solidFill>
              </a:defRPr>
            </a:lvl3pPr>
            <a:lvl4pPr marL="1828617" indent="0" algn="ctr">
              <a:buNone/>
              <a:defRPr>
                <a:solidFill>
                  <a:schemeClr val="tx1">
                    <a:tint val="75000"/>
                  </a:schemeClr>
                </a:solidFill>
              </a:defRPr>
            </a:lvl4pPr>
            <a:lvl5pPr marL="2438156" indent="0" algn="ctr">
              <a:buNone/>
              <a:defRPr>
                <a:solidFill>
                  <a:schemeClr val="tx1">
                    <a:tint val="75000"/>
                  </a:schemeClr>
                </a:solidFill>
              </a:defRPr>
            </a:lvl5pPr>
            <a:lvl6pPr marL="3047695" indent="0" algn="ctr">
              <a:buNone/>
              <a:defRPr>
                <a:solidFill>
                  <a:schemeClr val="tx1">
                    <a:tint val="75000"/>
                  </a:schemeClr>
                </a:solidFill>
              </a:defRPr>
            </a:lvl6pPr>
            <a:lvl7pPr marL="3657234" indent="0" algn="ctr">
              <a:buNone/>
              <a:defRPr>
                <a:solidFill>
                  <a:schemeClr val="tx1">
                    <a:tint val="75000"/>
                  </a:schemeClr>
                </a:solidFill>
              </a:defRPr>
            </a:lvl7pPr>
            <a:lvl8pPr marL="4266773" indent="0" algn="ctr">
              <a:buNone/>
              <a:defRPr>
                <a:solidFill>
                  <a:schemeClr val="tx1">
                    <a:tint val="75000"/>
                  </a:schemeClr>
                </a:solidFill>
              </a:defRPr>
            </a:lvl8pPr>
            <a:lvl9pPr marL="4876312" indent="0" algn="ctr">
              <a:buNone/>
              <a:defRPr>
                <a:solidFill>
                  <a:schemeClr val="tx1">
                    <a:tint val="75000"/>
                  </a:schemeClr>
                </a:solidFill>
              </a:defRPr>
            </a:lvl9pPr>
          </a:lstStyle>
          <a:p>
            <a:r>
              <a:rPr lang="en-US"/>
              <a:t>Name of presenter</a:t>
            </a:r>
          </a:p>
        </p:txBody>
      </p:sp>
      <p:sp>
        <p:nvSpPr>
          <p:cNvPr id="5" name="AutoShape 2" descr="https://idw-online.de/pages/de/institutionlogo921"/>
          <p:cNvSpPr>
            <a:spLocks noChangeAspect="1" noChangeArrowheads="1"/>
          </p:cNvSpPr>
          <p:nvPr userDrawn="1"/>
        </p:nvSpPr>
        <p:spPr bwMode="auto">
          <a:xfrm>
            <a:off x="207408" y="-457199"/>
            <a:ext cx="1434913"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04" tIns="60952" rIns="121904" bIns="60952" numCol="1" anchor="t" anchorCtr="0" compatLnSpc="1">
            <a:prstTxWarp prst="textNoShape">
              <a:avLst/>
            </a:prstTxWarp>
          </a:bodyPr>
          <a:lstStyle/>
          <a:p>
            <a:endParaRPr lang="en-GB" sz="2133"/>
          </a:p>
        </p:txBody>
      </p:sp>
      <p:sp>
        <p:nvSpPr>
          <p:cNvPr id="11" name="Rectangle 10"/>
          <p:cNvSpPr/>
          <p:nvPr userDrawn="1"/>
        </p:nvSpPr>
        <p:spPr>
          <a:xfrm>
            <a:off x="7631179" y="5661248"/>
            <a:ext cx="4223919"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p>
        </p:txBody>
      </p:sp>
      <p:grpSp>
        <p:nvGrpSpPr>
          <p:cNvPr id="9" name="Group 8"/>
          <p:cNvGrpSpPr/>
          <p:nvPr userDrawn="1"/>
        </p:nvGrpSpPr>
        <p:grpSpPr>
          <a:xfrm>
            <a:off x="24303880" y="40252897"/>
            <a:ext cx="13231472" cy="1781641"/>
            <a:chOff x="18230283" y="40396912"/>
            <a:chExt cx="9924896" cy="1781641"/>
          </a:xfrm>
        </p:grpSpPr>
        <p:sp>
          <p:nvSpPr>
            <p:cNvPr id="10" name="Rectangle 9"/>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562044" rtl="0" eaLnBrk="1" fontAlgn="base" latinLnBrk="0" hangingPunct="1">
                <a:lnSpc>
                  <a:spcPct val="100000"/>
                </a:lnSpc>
                <a:spcBef>
                  <a:spcPct val="0"/>
                </a:spcBef>
                <a:spcAft>
                  <a:spcPct val="0"/>
                </a:spcAft>
                <a:buClrTx/>
                <a:buSzTx/>
                <a:buFontTx/>
                <a:buNone/>
                <a:tabLst/>
              </a:pPr>
              <a:endParaRPr kumimoji="0" lang="en-US" sz="10932" b="0" i="0" u="none" strike="noStrike" cap="none" normalizeH="0" baseline="0">
                <a:ln>
                  <a:noFill/>
                </a:ln>
                <a:solidFill>
                  <a:schemeClr val="tx1"/>
                </a:solidFill>
                <a:effectLst/>
                <a:latin typeface="Arial" charset="0"/>
              </a:endParaRPr>
            </a:p>
          </p:txBody>
        </p:sp>
        <p:pic>
          <p:nvPicPr>
            <p:cNvPr id="13" name="Picture 12"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4" name="Group 13"/>
          <p:cNvGrpSpPr/>
          <p:nvPr userDrawn="1"/>
        </p:nvGrpSpPr>
        <p:grpSpPr>
          <a:xfrm>
            <a:off x="24507054" y="40405297"/>
            <a:ext cx="13231472" cy="1781641"/>
            <a:chOff x="18230283" y="40396912"/>
            <a:chExt cx="9924896" cy="1781641"/>
          </a:xfrm>
        </p:grpSpPr>
        <p:sp>
          <p:nvSpPr>
            <p:cNvPr id="15" name="Rectangle 14"/>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562044" rtl="0" eaLnBrk="1" fontAlgn="base" latinLnBrk="0" hangingPunct="1">
                <a:lnSpc>
                  <a:spcPct val="100000"/>
                </a:lnSpc>
                <a:spcBef>
                  <a:spcPct val="0"/>
                </a:spcBef>
                <a:spcAft>
                  <a:spcPct val="0"/>
                </a:spcAft>
                <a:buClrTx/>
                <a:buSzTx/>
                <a:buFontTx/>
                <a:buNone/>
                <a:tabLst/>
              </a:pPr>
              <a:endParaRPr kumimoji="0" lang="en-US" sz="10932" b="0" i="0" u="none" strike="noStrike" cap="none" normalizeH="0" baseline="0">
                <a:ln>
                  <a:noFill/>
                </a:ln>
                <a:solidFill>
                  <a:schemeClr val="tx1"/>
                </a:solidFill>
                <a:effectLst/>
                <a:latin typeface="Arial" charset="0"/>
              </a:endParaRPr>
            </a:p>
          </p:txBody>
        </p:sp>
        <p:pic>
          <p:nvPicPr>
            <p:cNvPr id="16" name="Picture 15"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7" name="Group 16"/>
          <p:cNvGrpSpPr/>
          <p:nvPr userDrawn="1"/>
        </p:nvGrpSpPr>
        <p:grpSpPr>
          <a:xfrm>
            <a:off x="24710227" y="40557697"/>
            <a:ext cx="13231472" cy="1781641"/>
            <a:chOff x="18230283" y="40396912"/>
            <a:chExt cx="9924896" cy="1781641"/>
          </a:xfrm>
        </p:grpSpPr>
        <p:sp>
          <p:nvSpPr>
            <p:cNvPr id="18" name="Rectangle 17"/>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562044" rtl="0" eaLnBrk="1" fontAlgn="base" latinLnBrk="0" hangingPunct="1">
                <a:lnSpc>
                  <a:spcPct val="100000"/>
                </a:lnSpc>
                <a:spcBef>
                  <a:spcPct val="0"/>
                </a:spcBef>
                <a:spcAft>
                  <a:spcPct val="0"/>
                </a:spcAft>
                <a:buClrTx/>
                <a:buSzTx/>
                <a:buFontTx/>
                <a:buNone/>
                <a:tabLst/>
              </a:pPr>
              <a:endParaRPr kumimoji="0" lang="en-US" sz="10932" b="0" i="0" u="none" strike="noStrike" cap="none" normalizeH="0" baseline="0">
                <a:ln>
                  <a:noFill/>
                </a:ln>
                <a:solidFill>
                  <a:schemeClr val="tx1"/>
                </a:solidFill>
                <a:effectLst/>
                <a:latin typeface="Arial" charset="0"/>
              </a:endParaRPr>
            </a:p>
          </p:txBody>
        </p:sp>
        <p:pic>
          <p:nvPicPr>
            <p:cNvPr id="19" name="Picture 18"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20" name="Group 19"/>
          <p:cNvGrpSpPr/>
          <p:nvPr userDrawn="1"/>
        </p:nvGrpSpPr>
        <p:grpSpPr>
          <a:xfrm>
            <a:off x="24913401" y="40710097"/>
            <a:ext cx="13231472" cy="1781641"/>
            <a:chOff x="18230283" y="40396912"/>
            <a:chExt cx="9924896" cy="1781641"/>
          </a:xfrm>
        </p:grpSpPr>
        <p:sp>
          <p:nvSpPr>
            <p:cNvPr id="21" name="Rectangle 20"/>
            <p:cNvSpPr/>
            <p:nvPr userDrawn="1"/>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562044" rtl="0" eaLnBrk="1" fontAlgn="base" latinLnBrk="0" hangingPunct="1">
                <a:lnSpc>
                  <a:spcPct val="100000"/>
                </a:lnSpc>
                <a:spcBef>
                  <a:spcPct val="0"/>
                </a:spcBef>
                <a:spcAft>
                  <a:spcPct val="0"/>
                </a:spcAft>
                <a:buClrTx/>
                <a:buSzTx/>
                <a:buFontTx/>
                <a:buNone/>
                <a:tabLst/>
              </a:pPr>
              <a:endParaRPr kumimoji="0" lang="en-US" sz="10932" b="0" i="0" u="none" strike="noStrike" cap="none" normalizeH="0" baseline="0">
                <a:ln>
                  <a:noFill/>
                </a:ln>
                <a:solidFill>
                  <a:schemeClr val="tx1"/>
                </a:solidFill>
                <a:effectLst/>
                <a:latin typeface="Arial" charset="0"/>
              </a:endParaRPr>
            </a:p>
          </p:txBody>
        </p:sp>
        <p:pic>
          <p:nvPicPr>
            <p:cNvPr id="22" name="Picture 21" descr="EuropeanFlag-star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pic>
        <p:nvPicPr>
          <p:cNvPr id="24" name="Bild 7"/>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27348"/>
          <a:stretch/>
        </p:blipFill>
        <p:spPr>
          <a:xfrm>
            <a:off x="0" y="0"/>
            <a:ext cx="12190413" cy="5568000"/>
          </a:xfrm>
          <a:prstGeom prst="rect">
            <a:avLst/>
          </a:prstGeom>
        </p:spPr>
      </p:pic>
      <p:pic>
        <p:nvPicPr>
          <p:cNvPr id="25" name="Bild 13" descr="EU_und_Text.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47185" y="5760001"/>
            <a:ext cx="4607912" cy="865604"/>
          </a:xfrm>
          <a:prstGeom prst="rect">
            <a:avLst/>
          </a:prstGeom>
        </p:spPr>
      </p:pic>
      <p:pic>
        <p:nvPicPr>
          <p:cNvPr id="23" name="Picture 2" descr="\\de-ews-fs01\efdawork\PI team\PICTURES AND GRAPHICS\LOGOS\JET-LOGO (by Dolp)\OtherJPG\JET.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07408" y="5683243"/>
            <a:ext cx="2303956" cy="9141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A2A58C9-31A1-CA03-73F3-9FEFF98548D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6795" y="5679378"/>
            <a:ext cx="980966" cy="1073388"/>
          </a:xfrm>
          <a:prstGeom prst="rect">
            <a:avLst/>
          </a:prstGeom>
        </p:spPr>
      </p:pic>
    </p:spTree>
    <p:extLst>
      <p:ext uri="{BB962C8B-B14F-4D97-AF65-F5344CB8AC3E}">
        <p14:creationId xmlns:p14="http://schemas.microsoft.com/office/powerpoint/2010/main" val="301020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p:nvPr userDrawn="1"/>
        </p:nvSpPr>
        <p:spPr>
          <a:xfrm>
            <a:off x="0" y="0"/>
            <a:ext cx="12190413"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a:ln>
                <a:noFill/>
              </a:ln>
              <a:effectLst/>
            </a:endParaRPr>
          </a:p>
        </p:txBody>
      </p:sp>
      <p:sp>
        <p:nvSpPr>
          <p:cNvPr id="2" name="Title 1"/>
          <p:cNvSpPr>
            <a:spLocks noGrp="1"/>
          </p:cNvSpPr>
          <p:nvPr>
            <p:ph type="title"/>
          </p:nvPr>
        </p:nvSpPr>
        <p:spPr>
          <a:xfrm>
            <a:off x="609521" y="76200"/>
            <a:ext cx="10057091" cy="457200"/>
          </a:xfrm>
        </p:spPr>
        <p:txBody>
          <a:bodyPr>
            <a:noAutofit/>
          </a:bodyPr>
          <a:lstStyle>
            <a:lvl1pPr algn="l">
              <a:lnSpc>
                <a:spcPts val="4266"/>
              </a:lnSpc>
              <a:defRPr sz="4266" b="1">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09521" y="1412776"/>
            <a:ext cx="10971372" cy="4896544"/>
          </a:xfrm>
        </p:spPr>
        <p:txBody>
          <a:bodyPr/>
          <a:lstStyle>
            <a:lvl1pPr marL="457154" indent="-457154">
              <a:buFont typeface="Arial" panose="020B0604020202020204" pitchFamily="34" charset="0"/>
              <a:buChar char="•"/>
              <a:defRPr sz="3200">
                <a:latin typeface="Arial" panose="020B0604020202020204" pitchFamily="34" charset="0"/>
                <a:cs typeface="Arial" panose="020B0604020202020204" pitchFamily="34" charset="0"/>
              </a:defRPr>
            </a:lvl1pPr>
            <a:lvl2pPr marL="990501" indent="-380962">
              <a:buFont typeface="Arial" panose="020B0604020202020204" pitchFamily="34" charset="0"/>
              <a:buChar char="•"/>
              <a:defRPr sz="2666">
                <a:latin typeface="Arial" panose="020B0604020202020204" pitchFamily="34" charset="0"/>
                <a:cs typeface="Arial" panose="020B0604020202020204" pitchFamily="34" charset="0"/>
              </a:defRPr>
            </a:lvl2pPr>
            <a:lvl3pPr marL="1523848" indent="-304770">
              <a:buFont typeface="Arial" panose="020B0604020202020204" pitchFamily="34" charset="0"/>
              <a:buChar char="•"/>
              <a:defRPr sz="2400">
                <a:latin typeface="Arial" panose="020B0604020202020204" pitchFamily="34" charset="0"/>
                <a:cs typeface="Arial" panose="020B0604020202020204" pitchFamily="34" charset="0"/>
              </a:defRPr>
            </a:lvl3pPr>
            <a:lvl4pPr>
              <a:defRPr/>
            </a:lvl4pPr>
            <a:lvl5pPr>
              <a:defRPr/>
            </a:lvl5pPr>
          </a:lstStyle>
          <a:p>
            <a:pPr lvl="0"/>
            <a:r>
              <a:rPr lang="en-US" dirty="0"/>
              <a:t>Edit Master text styles</a:t>
            </a:r>
          </a:p>
          <a:p>
            <a:pPr lvl="1"/>
            <a:r>
              <a:rPr lang="en-US" dirty="0"/>
              <a:t>Second level</a:t>
            </a:r>
          </a:p>
          <a:p>
            <a:pPr lvl="2"/>
            <a:r>
              <a:rPr lang="en-US" dirty="0"/>
              <a:t>Third level</a:t>
            </a:r>
          </a:p>
        </p:txBody>
      </p:sp>
      <p:pic>
        <p:nvPicPr>
          <p:cNvPr id="7" name="Picture 6"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7111" y="93574"/>
            <a:ext cx="490547" cy="498653"/>
          </a:xfrm>
          <a:prstGeom prst="rect">
            <a:avLst/>
          </a:prstGeom>
        </p:spPr>
      </p:pic>
      <p:sp>
        <p:nvSpPr>
          <p:cNvPr id="4" name="Footer Placeholder 4">
            <a:extLst>
              <a:ext uri="{FF2B5EF4-FFF2-40B4-BE49-F238E27FC236}">
                <a16:creationId xmlns:a16="http://schemas.microsoft.com/office/drawing/2014/main" id="{1B81658A-A426-3531-3847-6BA6A4E70C81}"/>
              </a:ext>
            </a:extLst>
          </p:cNvPr>
          <p:cNvSpPr txBox="1">
            <a:spLocks/>
          </p:cNvSpPr>
          <p:nvPr userDrawn="1"/>
        </p:nvSpPr>
        <p:spPr>
          <a:xfrm>
            <a:off x="7171764" y="6469037"/>
            <a:ext cx="4594276" cy="312763"/>
          </a:xfrm>
          <a:prstGeom prst="rect">
            <a:avLst/>
          </a:prstGeom>
        </p:spPr>
        <p:txBody>
          <a:bodyPr vert="horz" lIns="91440" tIns="45720" rIns="91440" bIns="45720" rtlCol="0" anchor="ctr"/>
          <a:lstStyle>
            <a:defPPr>
              <a:defRPr lang="da-DK"/>
            </a:defPPr>
            <a:lvl1pPr algn="ctr" rtl="0" fontAlgn="base">
              <a:spcBef>
                <a:spcPct val="50000"/>
              </a:spcBef>
              <a:spcAft>
                <a:spcPct val="0"/>
              </a:spcAft>
              <a:defRPr sz="1200" kern="1200">
                <a:solidFill>
                  <a:schemeClr val="tx1"/>
                </a:solidFill>
                <a:latin typeface="Arial" panose="020B0604020202020204" pitchFamily="34" charset="0"/>
                <a:ea typeface="ＭＳ Ｐゴシック" pitchFamily="-80" charset="-128"/>
                <a:cs typeface="Arial" panose="020B0604020202020204" pitchFamily="34" charset="0"/>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a:lstStyle>
          <a:p>
            <a:pPr algn="r"/>
            <a:r>
              <a:rPr lang="en-US" sz="1100" noProof="0" dirty="0">
                <a:highlight>
                  <a:srgbClr val="FFFFFF"/>
                </a:highlight>
              </a:rPr>
              <a:t>Simulating Edge Transport in MAST-U Using the FELTOR Code</a:t>
            </a:r>
            <a:endParaRPr lang="en-GB" sz="1100" dirty="0"/>
          </a:p>
        </p:txBody>
      </p:sp>
    </p:spTree>
    <p:extLst>
      <p:ext uri="{BB962C8B-B14F-4D97-AF65-F5344CB8AC3E}">
        <p14:creationId xmlns:p14="http://schemas.microsoft.com/office/powerpoint/2010/main" val="963138111"/>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ront B">
    <p:bg>
      <p:bgRef idx="1001">
        <a:schemeClr val="bg1"/>
      </p:bgRef>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tx1"/>
                </a:solidFill>
              </a:defRPr>
            </a:lvl1pPr>
          </a:lstStyle>
          <a:p>
            <a:pPr lvl="0"/>
            <a:r>
              <a:rPr lang="en-US" noProof="0"/>
              <a:t>Click to edit Master title style</a:t>
            </a:r>
            <a:endParaRPr lang="en-GB" noProof="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tx1"/>
                </a:solidFill>
              </a:defRPr>
            </a:lvl1pPr>
          </a:lstStyle>
          <a:p>
            <a:pPr lvl="0"/>
            <a:r>
              <a:rPr lang="en-US" noProof="0"/>
              <a:t>Click to edit Master subtitle style</a:t>
            </a:r>
            <a:endParaRPr lang="en-GB" noProof="0"/>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en-GB"/>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a:p>
        </p:txBody>
      </p:sp>
    </p:spTree>
    <p:extLst>
      <p:ext uri="{BB962C8B-B14F-4D97-AF65-F5344CB8AC3E}">
        <p14:creationId xmlns:p14="http://schemas.microsoft.com/office/powerpoint/2010/main" val="33332999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pos="156">
          <p15:clr>
            <a:srgbClr val="F26B43"/>
          </p15:clr>
        </p15:guide>
        <p15:guide id="4" pos="6984">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19B85542-CEF1-432B-8CF7-6EC1D508D087}" type="datetime1">
              <a:rPr lang="en-US" smtClean="0"/>
              <a:t>8/29/2025</a:t>
            </a:fld>
            <a:endParaRPr lang="en-GB"/>
          </a:p>
        </p:txBody>
      </p:sp>
      <p:sp>
        <p:nvSpPr>
          <p:cNvPr id="3" name="Pladsholder til sidefod 2"/>
          <p:cNvSpPr>
            <a:spLocks noGrp="1"/>
          </p:cNvSpPr>
          <p:nvPr>
            <p:ph type="ftr" sz="quarter" idx="11"/>
          </p:nvPr>
        </p:nvSpPr>
        <p:spPr/>
        <p:txBody>
          <a:bodyPr/>
          <a:lstStyle/>
          <a:p>
            <a:endParaRPr lang="en-GB"/>
          </a:p>
        </p:txBody>
      </p:sp>
      <p:sp>
        <p:nvSpPr>
          <p:cNvPr id="4" name="Pladsholder til diasnummer 3"/>
          <p:cNvSpPr>
            <a:spLocks noGrp="1"/>
          </p:cNvSpPr>
          <p:nvPr>
            <p:ph type="sldNum" sz="quarter" idx="12"/>
          </p:nvPr>
        </p:nvSpPr>
        <p:spPr/>
        <p:txBody>
          <a:bodyPr/>
          <a:lstStyle/>
          <a:p>
            <a:fld id="{8A0FFFE8-C6DB-43A3-81F8-BF24862AE4BB}" type="slidenum">
              <a:rPr lang="en-GB" smtClean="0"/>
              <a:t>‹#›</a:t>
            </a:fld>
            <a:endParaRPr lang="en-GB"/>
          </a:p>
        </p:txBody>
      </p:sp>
    </p:spTree>
    <p:extLst>
      <p:ext uri="{BB962C8B-B14F-4D97-AF65-F5344CB8AC3E}">
        <p14:creationId xmlns:p14="http://schemas.microsoft.com/office/powerpoint/2010/main" val="2544597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1">
            <a:extLst>
              <a:ext uri="{FF2B5EF4-FFF2-40B4-BE49-F238E27FC236}">
                <a16:creationId xmlns:a16="http://schemas.microsoft.com/office/drawing/2014/main" id="{1FCA8860-CDAD-4F91-9292-2B11655C191E}"/>
              </a:ext>
            </a:extLst>
          </p:cNvPr>
          <p:cNvSpPr>
            <a:spLocks noGrp="1"/>
          </p:cNvSpPr>
          <p:nvPr>
            <p:ph type="ftr" sz="quarter" idx="10"/>
          </p:nvPr>
        </p:nvSpPr>
        <p:spPr/>
        <p:txBody>
          <a:bodyPr/>
          <a:lstStyle/>
          <a:p>
            <a:endParaRPr lang="en-GB"/>
          </a:p>
        </p:txBody>
      </p:sp>
      <p:sp>
        <p:nvSpPr>
          <p:cNvPr id="6" name="Slide Number Placeholder 5">
            <a:extLst>
              <a:ext uri="{FF2B5EF4-FFF2-40B4-BE49-F238E27FC236}">
                <a16:creationId xmlns:a16="http://schemas.microsoft.com/office/drawing/2014/main" id="{88C7A21B-9B48-4777-BF0D-9FB95719C2E7}"/>
              </a:ext>
            </a:extLst>
          </p:cNvPr>
          <p:cNvSpPr>
            <a:spLocks noGrp="1"/>
          </p:cNvSpPr>
          <p:nvPr>
            <p:ph type="sldNum" sz="quarter" idx="11"/>
          </p:nvPr>
        </p:nvSpPr>
        <p:spPr/>
        <p:txBody>
          <a:bodyPr/>
          <a:lstStyle/>
          <a:p>
            <a:fld id="{103EA872-A674-449B-A120-B97244F8E91D}" type="slidenum">
              <a:rPr lang="en-GB" smtClean="0"/>
              <a:pPr/>
              <a:t>‹#›</a:t>
            </a:fld>
            <a:endParaRPr lang="en-GB"/>
          </a:p>
        </p:txBody>
      </p:sp>
    </p:spTree>
    <p:extLst>
      <p:ext uri="{BB962C8B-B14F-4D97-AF65-F5344CB8AC3E}">
        <p14:creationId xmlns:p14="http://schemas.microsoft.com/office/powerpoint/2010/main" val="3105252764"/>
      </p:ext>
    </p:extLst>
  </p:cSld>
  <p:clrMapOvr>
    <a:masterClrMapping/>
  </p:clrMapOvr>
  <p:extLst>
    <p:ext uri="{DCECCB84-F9BA-43D5-87BE-67443E8EF086}">
      <p15:sldGuideLst xmlns:p15="http://schemas.microsoft.com/office/powerpoint/2012/main">
        <p15:guide id="3" pos="6984">
          <p15:clr>
            <a:srgbClr val="F26B43"/>
          </p15:clr>
        </p15:guide>
        <p15:guide id="4" pos="1117">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B1D5E1-0C4E-4A74-BE37-26307F7E2821}"/>
              </a:ext>
            </a:extLst>
          </p:cNvPr>
          <p:cNvSpPr>
            <a:spLocks noGrp="1"/>
          </p:cNvSpPr>
          <p:nvPr>
            <p:ph type="title"/>
          </p:nvPr>
        </p:nvSpPr>
        <p:spPr>
          <a:xfrm>
            <a:off x="1774726" y="426127"/>
            <a:ext cx="9312374" cy="972716"/>
          </a:xfrm>
        </p:spPr>
        <p:txBody>
          <a:bodyPr/>
          <a:lstStyle/>
          <a:p>
            <a:r>
              <a:rPr lang="en-US"/>
              <a:t>Click to edit Master title style</a:t>
            </a:r>
            <a:endParaRPr lang="en-GB"/>
          </a:p>
        </p:txBody>
      </p:sp>
      <p:sp>
        <p:nvSpPr>
          <p:cNvPr id="3" name="Content Placeholder 2"/>
          <p:cNvSpPr>
            <a:spLocks noGrp="1"/>
          </p:cNvSpPr>
          <p:nvPr>
            <p:ph sz="half" idx="1"/>
          </p:nvPr>
        </p:nvSpPr>
        <p:spPr>
          <a:xfrm>
            <a:off x="1774800" y="1706399"/>
            <a:ext cx="4410177"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678001" y="1706399"/>
            <a:ext cx="4409100"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a:extLst>
              <a:ext uri="{FF2B5EF4-FFF2-40B4-BE49-F238E27FC236}">
                <a16:creationId xmlns:a16="http://schemas.microsoft.com/office/drawing/2014/main" id="{02499420-B0E8-4C8A-8C00-E21262271ADD}"/>
              </a:ext>
            </a:extLst>
          </p:cNvPr>
          <p:cNvSpPr>
            <a:spLocks noGrp="1"/>
          </p:cNvSpPr>
          <p:nvPr>
            <p:ph type="ftr" sz="quarter" idx="10"/>
          </p:nvPr>
        </p:nvSpPr>
        <p:spPr/>
        <p:txBody>
          <a:bodyPr/>
          <a:lstStyle/>
          <a:p>
            <a:endParaRPr lang="en-GB"/>
          </a:p>
        </p:txBody>
      </p:sp>
      <p:sp>
        <p:nvSpPr>
          <p:cNvPr id="8" name="Slide Number Placeholder 7">
            <a:extLst>
              <a:ext uri="{FF2B5EF4-FFF2-40B4-BE49-F238E27FC236}">
                <a16:creationId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en-GB" smtClean="0"/>
              <a:pPr/>
              <a:t>‹#›</a:t>
            </a:fld>
            <a:endParaRPr lang="en-GB"/>
          </a:p>
        </p:txBody>
      </p:sp>
    </p:spTree>
    <p:extLst>
      <p:ext uri="{BB962C8B-B14F-4D97-AF65-F5344CB8AC3E}">
        <p14:creationId xmlns:p14="http://schemas.microsoft.com/office/powerpoint/2010/main" val="2558929521"/>
      </p:ext>
    </p:extLst>
  </p:cSld>
  <p:clrMapOvr>
    <a:masterClrMapping/>
  </p:clrMapOvr>
  <p:extLst>
    <p:ext uri="{DCECCB84-F9BA-43D5-87BE-67443E8EF086}">
      <p15:sldGuideLst xmlns:p15="http://schemas.microsoft.com/office/powerpoint/2012/main">
        <p15:guide id="1" pos="1118">
          <p15:clr>
            <a:srgbClr val="F26B43"/>
          </p15:clr>
        </p15:guide>
        <p15:guide id="2" pos="3896">
          <p15:clr>
            <a:srgbClr val="F26B43"/>
          </p15:clr>
        </p15:guide>
        <p15:guide id="3" pos="4205">
          <p15:clr>
            <a:srgbClr val="F26B43"/>
          </p15:clr>
        </p15:guide>
        <p15:guide id="4" pos="6984">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and two picture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A2595F-A737-4D92-946C-EC0BBF885334}"/>
              </a:ext>
            </a:extLst>
          </p:cNvPr>
          <p:cNvSpPr>
            <a:spLocks noGrp="1"/>
          </p:cNvSpPr>
          <p:nvPr>
            <p:ph type="title"/>
          </p:nvPr>
        </p:nvSpPr>
        <p:spPr>
          <a:xfrm>
            <a:off x="1774726" y="426127"/>
            <a:ext cx="6048672" cy="972716"/>
          </a:xfrm>
        </p:spPr>
        <p:txBody>
          <a:bodyPr/>
          <a:lstStyle/>
          <a:p>
            <a:r>
              <a:rPr lang="en-US"/>
              <a:t>Click to edit Master title style</a:t>
            </a:r>
            <a:endParaRPr lang="en-GB"/>
          </a:p>
        </p:txBody>
      </p:sp>
      <p:sp>
        <p:nvSpPr>
          <p:cNvPr id="3" name="Content Placeholder 2"/>
          <p:cNvSpPr>
            <a:spLocks noGrp="1"/>
          </p:cNvSpPr>
          <p:nvPr>
            <p:ph idx="1"/>
          </p:nvPr>
        </p:nvSpPr>
        <p:spPr>
          <a:xfrm>
            <a:off x="1774726" y="1706328"/>
            <a:ext cx="6048672" cy="45455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8331213" y="849734"/>
            <a:ext cx="3859200" cy="2505600"/>
          </a:xfrm>
        </p:spPr>
        <p:txBody>
          <a:bodyPr/>
          <a:lstStyle>
            <a:lvl1pPr marL="0" indent="0" algn="ctr">
              <a:buNone/>
              <a:defRPr sz="1200"/>
            </a:lvl1pPr>
          </a:lstStyle>
          <a:p>
            <a:r>
              <a:rPr lang="en-GB"/>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8331213" y="3563718"/>
            <a:ext cx="3859200" cy="2505600"/>
          </a:xfrm>
        </p:spPr>
        <p:txBody>
          <a:bodyPr/>
          <a:lstStyle>
            <a:lvl1pPr marL="0" indent="0" algn="ctr">
              <a:buNone/>
              <a:defRPr sz="1200"/>
            </a:lvl1pPr>
          </a:lstStyle>
          <a:p>
            <a:r>
              <a:rPr lang="en-GB"/>
              <a:t>Click the placeholder and paste image via Skyfish icon</a:t>
            </a:r>
          </a:p>
          <a:p>
            <a:endParaRPr lang="en-GB"/>
          </a:p>
        </p:txBody>
      </p:sp>
      <p:sp>
        <p:nvSpPr>
          <p:cNvPr id="2" name="Footer Placeholder 1">
            <a:extLst>
              <a:ext uri="{FF2B5EF4-FFF2-40B4-BE49-F238E27FC236}">
                <a16:creationId xmlns:a16="http://schemas.microsoft.com/office/drawing/2014/main" id="{D2986237-C7E2-4498-82A4-361A340A6504}"/>
              </a:ext>
            </a:extLst>
          </p:cNvPr>
          <p:cNvSpPr>
            <a:spLocks noGrp="1"/>
          </p:cNvSpPr>
          <p:nvPr>
            <p:ph type="ftr" sz="quarter" idx="15"/>
          </p:nvPr>
        </p:nvSpPr>
        <p:spPr/>
        <p:txBody>
          <a:bodyPr/>
          <a:lstStyle/>
          <a:p>
            <a:endParaRPr lang="en-GB"/>
          </a:p>
        </p:txBody>
      </p:sp>
      <p:sp>
        <p:nvSpPr>
          <p:cNvPr id="6" name="Slide Number Placeholder 5">
            <a:extLst>
              <a:ext uri="{FF2B5EF4-FFF2-40B4-BE49-F238E27FC236}">
                <a16:creationId xmlns:a16="http://schemas.microsoft.com/office/drawing/2014/main" id="{21664EEF-2B63-484E-803A-4FCD66F243A5}"/>
              </a:ext>
            </a:extLst>
          </p:cNvPr>
          <p:cNvSpPr>
            <a:spLocks noGrp="1"/>
          </p:cNvSpPr>
          <p:nvPr>
            <p:ph type="sldNum" sz="quarter" idx="16"/>
          </p:nvPr>
        </p:nvSpPr>
        <p:spPr/>
        <p:txBody>
          <a:bodyPr/>
          <a:lstStyle/>
          <a:p>
            <a:fld id="{103EA872-A674-449B-A120-B97244F8E91D}" type="slidenum">
              <a:rPr lang="en-GB" smtClean="0"/>
              <a:pPr/>
              <a:t>‹#›</a:t>
            </a:fld>
            <a:endParaRPr lang="en-GB"/>
          </a:p>
        </p:txBody>
      </p:sp>
    </p:spTree>
    <p:extLst>
      <p:ext uri="{BB962C8B-B14F-4D97-AF65-F5344CB8AC3E}">
        <p14:creationId xmlns:p14="http://schemas.microsoft.com/office/powerpoint/2010/main" val="2616426537"/>
      </p:ext>
    </p:extLst>
  </p:cSld>
  <p:clrMapOvr>
    <a:masterClrMapping/>
  </p:clrMapOvr>
  <p:extLst>
    <p:ext uri="{DCECCB84-F9BA-43D5-87BE-67443E8EF086}">
      <p15:sldGuideLst xmlns:p15="http://schemas.microsoft.com/office/powerpoint/2012/main">
        <p15:guide id="4" pos="4927">
          <p15:clr>
            <a:srgbClr val="F26B43"/>
          </p15:clr>
        </p15:guide>
        <p15:guide id="5" pos="5247">
          <p15:clr>
            <a:srgbClr val="F26B43"/>
          </p15:clr>
        </p15:guide>
        <p15:guide id="6" pos="1117">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pictures and text">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2213382-11A1-48CE-B0A0-D8A7D26861FB}"/>
              </a:ext>
            </a:extLst>
          </p:cNvPr>
          <p:cNvSpPr>
            <a:spLocks noGrp="1"/>
          </p:cNvSpPr>
          <p:nvPr>
            <p:ph type="title"/>
          </p:nvPr>
        </p:nvSpPr>
        <p:spPr>
          <a:xfrm>
            <a:off x="4221360" y="426127"/>
            <a:ext cx="6865740" cy="972716"/>
          </a:xfrm>
        </p:spPr>
        <p:txBody>
          <a:bodyPr/>
          <a:lstStyle/>
          <a:p>
            <a:r>
              <a:rPr lang="en-US"/>
              <a:t>Click to edit Master title style</a:t>
            </a:r>
            <a:endParaRPr lang="en-GB"/>
          </a:p>
        </p:txBody>
      </p:sp>
      <p:sp>
        <p:nvSpPr>
          <p:cNvPr id="3" name="Content Placeholder 2"/>
          <p:cNvSpPr>
            <a:spLocks noGrp="1"/>
          </p:cNvSpPr>
          <p:nvPr>
            <p:ph idx="1"/>
          </p:nvPr>
        </p:nvSpPr>
        <p:spPr>
          <a:xfrm>
            <a:off x="4221360" y="1706328"/>
            <a:ext cx="6865740" cy="45455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1" y="1314523"/>
            <a:ext cx="3708000" cy="2455200"/>
          </a:xfrm>
        </p:spPr>
        <p:txBody>
          <a:bodyPr/>
          <a:lstStyle>
            <a:lvl1pPr marL="0" indent="0" algn="ctr">
              <a:buNone/>
              <a:defRPr sz="1200"/>
            </a:lvl1pPr>
          </a:lstStyle>
          <a:p>
            <a:r>
              <a:rPr lang="en-GB"/>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1" y="3968153"/>
            <a:ext cx="3708000" cy="2455200"/>
          </a:xfrm>
        </p:spPr>
        <p:txBody>
          <a:bodyPr/>
          <a:lstStyle>
            <a:lvl1pPr marL="0" indent="0" algn="ctr">
              <a:buNone/>
              <a:defRPr sz="1200"/>
            </a:lvl1pPr>
          </a:lstStyle>
          <a:p>
            <a:r>
              <a:rPr lang="en-GB"/>
              <a:t>Click the placeholder and paste image via Skyfish icon</a:t>
            </a:r>
          </a:p>
          <a:p>
            <a:endParaRPr lang="en-GB"/>
          </a:p>
        </p:txBody>
      </p:sp>
      <p:sp>
        <p:nvSpPr>
          <p:cNvPr id="2" name="Footer Placeholder 1">
            <a:extLst>
              <a:ext uri="{FF2B5EF4-FFF2-40B4-BE49-F238E27FC236}">
                <a16:creationId xmlns:a16="http://schemas.microsoft.com/office/drawing/2014/main" id="{AE26B732-1A52-4AA9-89FC-8FC5439E40DC}"/>
              </a:ext>
            </a:extLst>
          </p:cNvPr>
          <p:cNvSpPr>
            <a:spLocks noGrp="1"/>
          </p:cNvSpPr>
          <p:nvPr>
            <p:ph type="ftr" sz="quarter" idx="15"/>
          </p:nvPr>
        </p:nvSpPr>
        <p:spPr/>
        <p:txBody>
          <a:bodyPr/>
          <a:lstStyle/>
          <a:p>
            <a:endParaRPr lang="en-GB"/>
          </a:p>
        </p:txBody>
      </p:sp>
      <p:sp>
        <p:nvSpPr>
          <p:cNvPr id="6" name="Slide Number Placeholder 5">
            <a:extLst>
              <a:ext uri="{FF2B5EF4-FFF2-40B4-BE49-F238E27FC236}">
                <a16:creationId xmlns:a16="http://schemas.microsoft.com/office/drawing/2014/main" id="{3B25D0DC-E43F-43DA-AA0F-C0C54C8939F7}"/>
              </a:ext>
            </a:extLst>
          </p:cNvPr>
          <p:cNvSpPr>
            <a:spLocks noGrp="1"/>
          </p:cNvSpPr>
          <p:nvPr>
            <p:ph type="sldNum" sz="quarter" idx="16"/>
          </p:nvPr>
        </p:nvSpPr>
        <p:spPr/>
        <p:txBody>
          <a:bodyPr/>
          <a:lstStyle/>
          <a:p>
            <a:fld id="{103EA872-A674-449B-A120-B97244F8E91D}" type="slidenum">
              <a:rPr lang="en-GB" smtClean="0"/>
              <a:pPr/>
              <a:t>‹#›</a:t>
            </a:fld>
            <a:endParaRPr lang="en-GB"/>
          </a:p>
        </p:txBody>
      </p:sp>
    </p:spTree>
    <p:extLst>
      <p:ext uri="{BB962C8B-B14F-4D97-AF65-F5344CB8AC3E}">
        <p14:creationId xmlns:p14="http://schemas.microsoft.com/office/powerpoint/2010/main" val="986484557"/>
      </p:ext>
    </p:extLst>
  </p:cSld>
  <p:clrMapOvr>
    <a:masterClrMapping/>
  </p:clrMapOvr>
  <p:extLst>
    <p:ext uri="{DCECCB84-F9BA-43D5-87BE-67443E8EF086}">
      <p15:sldGuideLst xmlns:p15="http://schemas.microsoft.com/office/powerpoint/2012/main">
        <p15:guide id="4" pos="6984">
          <p15:clr>
            <a:srgbClr val="F26B43"/>
          </p15:clr>
        </p15:guide>
        <p15:guide id="5" pos="2660">
          <p15:clr>
            <a:srgbClr val="F26B43"/>
          </p15:clr>
        </p15:guide>
        <p15:guide id="6" pos="2335">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ree colum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53C3-F3F7-4638-96F8-7CF20CB55E0C}"/>
              </a:ext>
            </a:extLst>
          </p:cNvPr>
          <p:cNvSpPr>
            <a:spLocks noGrp="1"/>
          </p:cNvSpPr>
          <p:nvPr>
            <p:ph type="title" hasCustomPrompt="1"/>
          </p:nvPr>
        </p:nvSpPr>
        <p:spPr>
          <a:xfrm>
            <a:off x="247650" y="980727"/>
            <a:ext cx="3740400" cy="418115"/>
          </a:xfrm>
        </p:spPr>
        <p:txBody>
          <a:bodyPr/>
          <a:lstStyle>
            <a:lvl1pPr>
              <a:defRPr sz="2400"/>
            </a:lvl1pPr>
          </a:lstStyle>
          <a:p>
            <a:r>
              <a:rPr lang="en-GB"/>
              <a:t>Click to add title one line</a:t>
            </a:r>
          </a:p>
        </p:txBody>
      </p:sp>
      <p:sp>
        <p:nvSpPr>
          <p:cNvPr id="15" name="Content Placeholder 2">
            <a:extLst>
              <a:ext uri="{FF2B5EF4-FFF2-40B4-BE49-F238E27FC236}">
                <a16:creationId xmlns:a16="http://schemas.microsoft.com/office/drawing/2014/main" id="{CC0DB591-4602-46B3-B1C3-1E64148AB9B7}"/>
              </a:ext>
            </a:extLst>
          </p:cNvPr>
          <p:cNvSpPr>
            <a:spLocks noGrp="1"/>
          </p:cNvSpPr>
          <p:nvPr>
            <p:ph idx="1"/>
          </p:nvPr>
        </p:nvSpPr>
        <p:spPr>
          <a:xfrm>
            <a:off x="247650" y="4407150"/>
            <a:ext cx="3740400" cy="184442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8">
            <a:extLst>
              <a:ext uri="{FF2B5EF4-FFF2-40B4-BE49-F238E27FC236}">
                <a16:creationId xmlns:a16="http://schemas.microsoft.com/office/drawing/2014/main" id="{68416079-1CFC-426F-A6ED-5AB355FC545F}"/>
              </a:ext>
            </a:extLst>
          </p:cNvPr>
          <p:cNvSpPr>
            <a:spLocks noGrp="1"/>
          </p:cNvSpPr>
          <p:nvPr>
            <p:ph type="body" sz="quarter" idx="21" hasCustomPrompt="1"/>
          </p:nvPr>
        </p:nvSpPr>
        <p:spPr>
          <a:xfrm>
            <a:off x="42227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a:t>Click to add title one line</a:t>
            </a:r>
          </a:p>
        </p:txBody>
      </p:sp>
      <p:sp>
        <p:nvSpPr>
          <p:cNvPr id="21" name="Content Placeholder 20">
            <a:extLst>
              <a:ext uri="{FF2B5EF4-FFF2-40B4-BE49-F238E27FC236}">
                <a16:creationId xmlns:a16="http://schemas.microsoft.com/office/drawing/2014/main" id="{D358873C-68BF-4E89-B536-B3248F2B25FE}"/>
              </a:ext>
            </a:extLst>
          </p:cNvPr>
          <p:cNvSpPr>
            <a:spLocks noGrp="1"/>
          </p:cNvSpPr>
          <p:nvPr>
            <p:ph sz="quarter" idx="22"/>
          </p:nvPr>
        </p:nvSpPr>
        <p:spPr>
          <a:xfrm>
            <a:off x="4222750" y="4406899"/>
            <a:ext cx="3740401"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22">
            <a:extLst>
              <a:ext uri="{FF2B5EF4-FFF2-40B4-BE49-F238E27FC236}">
                <a16:creationId xmlns:a16="http://schemas.microsoft.com/office/drawing/2014/main" id="{69A0E900-1FE2-4CC1-B435-93F3A1189356}"/>
              </a:ext>
            </a:extLst>
          </p:cNvPr>
          <p:cNvSpPr>
            <a:spLocks noGrp="1"/>
          </p:cNvSpPr>
          <p:nvPr>
            <p:ph type="body" sz="quarter" idx="23" hasCustomPrompt="1"/>
          </p:nvPr>
        </p:nvSpPr>
        <p:spPr>
          <a:xfrm>
            <a:off x="81978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a:t>Click to add title one line</a:t>
            </a:r>
          </a:p>
        </p:txBody>
      </p:sp>
      <p:sp>
        <p:nvSpPr>
          <p:cNvPr id="25" name="Content Placeholder 24">
            <a:extLst>
              <a:ext uri="{FF2B5EF4-FFF2-40B4-BE49-F238E27FC236}">
                <a16:creationId xmlns:a16="http://schemas.microsoft.com/office/drawing/2014/main" id="{E094886A-F110-4851-B1DA-8DFC40D509F8}"/>
              </a:ext>
            </a:extLst>
          </p:cNvPr>
          <p:cNvSpPr>
            <a:spLocks noGrp="1"/>
          </p:cNvSpPr>
          <p:nvPr>
            <p:ph sz="quarter" idx="24"/>
          </p:nvPr>
        </p:nvSpPr>
        <p:spPr>
          <a:xfrm>
            <a:off x="8197850" y="4406899"/>
            <a:ext cx="3740400"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91B02311-54A6-4455-B615-BBCA0DA742E4}"/>
              </a:ext>
            </a:extLst>
          </p:cNvPr>
          <p:cNvSpPr>
            <a:spLocks noGrp="1"/>
          </p:cNvSpPr>
          <p:nvPr>
            <p:ph type="pic" sz="quarter" idx="18" hasCustomPrompt="1"/>
          </p:nvPr>
        </p:nvSpPr>
        <p:spPr>
          <a:xfrm>
            <a:off x="247650" y="1546282"/>
            <a:ext cx="3740400" cy="2664000"/>
          </a:xfrm>
        </p:spPr>
        <p:txBody>
          <a:bodyPr/>
          <a:lstStyle>
            <a:lvl1pPr marL="0" indent="0" algn="ctr">
              <a:buNone/>
              <a:defRPr sz="1200"/>
            </a:lvl1pPr>
          </a:lstStyle>
          <a:p>
            <a:r>
              <a:rPr lang="en-GB"/>
              <a:t>Click the placeholder and paste image via Skyfish icon</a:t>
            </a:r>
          </a:p>
        </p:txBody>
      </p:sp>
      <p:sp>
        <p:nvSpPr>
          <p:cNvPr id="13" name="Picture Placeholder 8">
            <a:extLst>
              <a:ext uri="{FF2B5EF4-FFF2-40B4-BE49-F238E27FC236}">
                <a16:creationId xmlns:a16="http://schemas.microsoft.com/office/drawing/2014/main" id="{710A5827-3485-49A0-81F0-FF89EE34B804}"/>
              </a:ext>
            </a:extLst>
          </p:cNvPr>
          <p:cNvSpPr>
            <a:spLocks noGrp="1"/>
          </p:cNvSpPr>
          <p:nvPr>
            <p:ph type="pic" sz="quarter" idx="19" hasCustomPrompt="1"/>
          </p:nvPr>
        </p:nvSpPr>
        <p:spPr>
          <a:xfrm>
            <a:off x="4223149" y="1548581"/>
            <a:ext cx="3740400" cy="2664000"/>
          </a:xfrm>
        </p:spPr>
        <p:txBody>
          <a:bodyPr/>
          <a:lstStyle>
            <a:lvl1pPr marL="0" indent="0" algn="ctr">
              <a:buNone/>
              <a:defRPr sz="1200"/>
            </a:lvl1pPr>
          </a:lstStyle>
          <a:p>
            <a:r>
              <a:rPr lang="en-GB"/>
              <a:t>Click the placeholder and paste image via Skyfish icon</a:t>
            </a:r>
          </a:p>
        </p:txBody>
      </p:sp>
      <p:sp>
        <p:nvSpPr>
          <p:cNvPr id="14" name="Picture Placeholder 8">
            <a:extLst>
              <a:ext uri="{FF2B5EF4-FFF2-40B4-BE49-F238E27FC236}">
                <a16:creationId xmlns:a16="http://schemas.microsoft.com/office/drawing/2014/main" id="{E27B0558-FCB8-4A55-9BA9-182DFF0387F4}"/>
              </a:ext>
            </a:extLst>
          </p:cNvPr>
          <p:cNvSpPr>
            <a:spLocks noGrp="1"/>
          </p:cNvSpPr>
          <p:nvPr>
            <p:ph type="pic" sz="quarter" idx="20" hasCustomPrompt="1"/>
          </p:nvPr>
        </p:nvSpPr>
        <p:spPr>
          <a:xfrm>
            <a:off x="8198648" y="1546282"/>
            <a:ext cx="3740400" cy="2664000"/>
          </a:xfrm>
        </p:spPr>
        <p:txBody>
          <a:bodyPr/>
          <a:lstStyle>
            <a:lvl1pPr marL="0" indent="0" algn="ctr">
              <a:buNone/>
              <a:defRPr sz="1200"/>
            </a:lvl1pPr>
          </a:lstStyle>
          <a:p>
            <a:r>
              <a:rPr lang="en-GB"/>
              <a:t>Click the placeholder and paste image via Skyfish icon</a:t>
            </a:r>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en-GB"/>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a:p>
        </p:txBody>
      </p:sp>
    </p:spTree>
    <p:extLst>
      <p:ext uri="{BB962C8B-B14F-4D97-AF65-F5344CB8AC3E}">
        <p14:creationId xmlns:p14="http://schemas.microsoft.com/office/powerpoint/2010/main" val="27901181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7522">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7DEAA-3B7B-49C7-8C28-3F21F36A93D7}"/>
              </a:ext>
            </a:extLst>
          </p:cNvPr>
          <p:cNvSpPr>
            <a:spLocks noGrp="1"/>
          </p:cNvSpPr>
          <p:nvPr>
            <p:ph type="title"/>
          </p:nvPr>
        </p:nvSpPr>
        <p:spPr/>
        <p:txBody>
          <a:bodyPr/>
          <a:lstStyle/>
          <a:p>
            <a:r>
              <a:rPr lang="en-US"/>
              <a:t>Click to edit Master title style</a:t>
            </a:r>
            <a:endParaRPr lang="en-GB"/>
          </a:p>
        </p:txBody>
      </p:sp>
      <p:sp>
        <p:nvSpPr>
          <p:cNvPr id="2" name="Footer Placeholder 1">
            <a:extLst>
              <a:ext uri="{FF2B5EF4-FFF2-40B4-BE49-F238E27FC236}">
                <a16:creationId xmlns:a16="http://schemas.microsoft.com/office/drawing/2014/main" id="{51F74546-9D06-4CF7-806D-E04B043BF5A5}"/>
              </a:ext>
            </a:extLst>
          </p:cNvPr>
          <p:cNvSpPr>
            <a:spLocks noGrp="1"/>
          </p:cNvSpPr>
          <p:nvPr>
            <p:ph type="ftr" sz="quarter" idx="10"/>
          </p:nvPr>
        </p:nvSpPr>
        <p:spPr/>
        <p:txBody>
          <a:bodyPr/>
          <a:lstStyle/>
          <a:p>
            <a:endParaRPr lang="en-GB"/>
          </a:p>
        </p:txBody>
      </p:sp>
      <p:sp>
        <p:nvSpPr>
          <p:cNvPr id="6" name="Slide Number Placeholder 5">
            <a:extLst>
              <a:ext uri="{FF2B5EF4-FFF2-40B4-BE49-F238E27FC236}">
                <a16:creationId xmlns:a16="http://schemas.microsoft.com/office/drawing/2014/main" id="{42F53AB3-8AAF-469F-AD3F-AE5E1A39D7C8}"/>
              </a:ext>
            </a:extLst>
          </p:cNvPr>
          <p:cNvSpPr>
            <a:spLocks noGrp="1"/>
          </p:cNvSpPr>
          <p:nvPr>
            <p:ph type="sldNum" sz="quarter" idx="11"/>
          </p:nvPr>
        </p:nvSpPr>
        <p:spPr/>
        <p:txBody>
          <a:bodyPr/>
          <a:lstStyle/>
          <a:p>
            <a:fld id="{103EA872-A674-449B-A120-B97244F8E91D}" type="slidenum">
              <a:rPr lang="en-GB" smtClean="0"/>
              <a:pPr/>
              <a:t>‹#›</a:t>
            </a:fld>
            <a:endParaRPr lang="en-GB"/>
          </a:p>
        </p:txBody>
      </p:sp>
    </p:spTree>
    <p:extLst>
      <p:ext uri="{BB962C8B-B14F-4D97-AF65-F5344CB8AC3E}">
        <p14:creationId xmlns:p14="http://schemas.microsoft.com/office/powerpoint/2010/main" val="2639620192"/>
      </p:ext>
    </p:extLst>
  </p:cSld>
  <p:clrMapOvr>
    <a:masterClrMapping/>
  </p:clrMapOvr>
  <p:extLst>
    <p:ext uri="{DCECCB84-F9BA-43D5-87BE-67443E8EF086}">
      <p15:sldGuideLst xmlns:p15="http://schemas.microsoft.com/office/powerpoint/2012/main">
        <p15:guide id="3" pos="1117">
          <p15:clr>
            <a:srgbClr val="F26B43"/>
          </p15:clr>
        </p15:guide>
        <p15:guide id="4" pos="6984">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endParaRPr lang="en-GB"/>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p:txBody>
          <a:bodyPr/>
          <a:lstStyle/>
          <a:p>
            <a:fld id="{103EA872-A674-449B-A120-B97244F8E91D}" type="slidenum">
              <a:rPr lang="en-GB" smtClean="0"/>
              <a:pPr/>
              <a:t>‹#›</a:t>
            </a:fld>
            <a:endParaRPr lang="en-GB"/>
          </a:p>
        </p:txBody>
      </p:sp>
    </p:spTree>
    <p:extLst>
      <p:ext uri="{BB962C8B-B14F-4D97-AF65-F5344CB8AC3E}">
        <p14:creationId xmlns:p14="http://schemas.microsoft.com/office/powerpoint/2010/main" val="1057610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Logo color">
            <a:extLst>
              <a:ext uri="{FF2B5EF4-FFF2-40B4-BE49-F238E27FC236}">
                <a16:creationId xmlns:a16="http://schemas.microsoft.com/office/drawing/2014/main" id="{ADC92552-7939-46C1-AAFE-B97F51EBFFE9}"/>
              </a:ext>
            </a:extLst>
          </p:cNvPr>
          <p:cNvSpPr>
            <a:spLocks noChangeAspect="1"/>
          </p:cNvSpPr>
          <p:nvPr>
            <p:custDataLst>
              <p:tags r:id="rId19"/>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1" name="Bottom bar">
            <a:extLst>
              <a:ext uri="{FF2B5EF4-FFF2-40B4-BE49-F238E27FC236}">
                <a16:creationId xmlns:a16="http://schemas.microsoft.com/office/drawing/2014/main" id="{FFFFD011-0D94-46EE-B45C-787FE82C3B5E}"/>
              </a:ext>
            </a:extLst>
          </p:cNvPr>
          <p:cNvSpPr/>
          <p:nvPr/>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err="1">
              <a:ln>
                <a:noFill/>
              </a:ln>
              <a:solidFill>
                <a:srgbClr val="FFFFFF"/>
              </a:solidFill>
              <a:effectLst/>
              <a:latin typeface="+mn-lt"/>
              <a:ea typeface="ＭＳ Ｐゴシック" pitchFamily="-80" charset="-128"/>
            </a:endParaRPr>
          </a:p>
        </p:txBody>
      </p:sp>
      <p:sp>
        <p:nvSpPr>
          <p:cNvPr id="3" name="FLD_Presentation Title"/>
          <p:cNvSpPr>
            <a:spLocks noGrp="1"/>
          </p:cNvSpPr>
          <p:nvPr>
            <p:ph type="ftr" sz="quarter" idx="3"/>
          </p:nvPr>
        </p:nvSpPr>
        <p:spPr>
          <a:xfrm>
            <a:off x="0" y="6912000"/>
            <a:ext cx="0" cy="0"/>
          </a:xfrm>
          <a:prstGeom prst="rect">
            <a:avLst/>
          </a:prstGeom>
        </p:spPr>
        <p:txBody>
          <a:bodyPr vert="horz" lIns="0" tIns="0" rIns="0" bIns="0" rtlCol="0" anchor="t" anchorCtr="0"/>
          <a:lstStyle>
            <a:lvl1pPr algn="l">
              <a:spcBef>
                <a:spcPts val="0"/>
              </a:spcBef>
              <a:defRPr sz="700" b="0">
                <a:noFill/>
                <a:latin typeface="+mn-lt"/>
              </a:defRPr>
            </a:lvl1pPr>
          </a:lstStyle>
          <a:p>
            <a:endParaRPr lang="en-GB"/>
          </a:p>
        </p:txBody>
      </p:sp>
      <p:sp>
        <p:nvSpPr>
          <p:cNvPr id="4" name="Slide Number Placeholder 3"/>
          <p:cNvSpPr>
            <a:spLocks noGrp="1"/>
          </p:cNvSpPr>
          <p:nvPr>
            <p:ph type="sldNum" sz="quarter" idx="4"/>
          </p:nvPr>
        </p:nvSpPr>
        <p:spPr>
          <a:xfrm>
            <a:off x="11506450" y="6541200"/>
            <a:ext cx="432600" cy="316800"/>
          </a:xfrm>
          <a:prstGeom prst="rect">
            <a:avLst/>
          </a:prstGeom>
        </p:spPr>
        <p:txBody>
          <a:bodyPr vert="horz" lIns="0" tIns="0" rIns="0" bIns="0" rtlCol="0" anchor="ctr" anchorCtr="0"/>
          <a:lstStyle>
            <a:lvl1pPr algn="l">
              <a:defRPr sz="700" b="1">
                <a:solidFill>
                  <a:schemeClr val="bg1"/>
                </a:solidFill>
                <a:latin typeface="+mn-lt"/>
              </a:defRPr>
            </a:lvl1pPr>
          </a:lstStyle>
          <a:p>
            <a:fld id="{103EA872-A674-449B-A120-B97244F8E91D}" type="slidenum">
              <a:rPr lang="en-GB" smtClean="0"/>
              <a:pPr/>
              <a:t>‹#›</a:t>
            </a:fld>
            <a:endParaRPr lang="en-GB"/>
          </a:p>
        </p:txBody>
      </p:sp>
      <p:sp>
        <p:nvSpPr>
          <p:cNvPr id="113666" name="Rectangle 2"/>
          <p:cNvSpPr>
            <a:spLocks noGrp="1" noChangeArrowheads="1"/>
          </p:cNvSpPr>
          <p:nvPr>
            <p:ph type="title"/>
          </p:nvPr>
        </p:nvSpPr>
        <p:spPr bwMode="auto">
          <a:xfrm>
            <a:off x="1774726" y="426127"/>
            <a:ext cx="9312374"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endParaRPr lang="en-GB"/>
          </a:p>
        </p:txBody>
      </p:sp>
      <p:sp>
        <p:nvSpPr>
          <p:cNvPr id="113667" name="Rectangle 3"/>
          <p:cNvSpPr>
            <a:spLocks noGrp="1" noChangeArrowheads="1"/>
          </p:cNvSpPr>
          <p:nvPr>
            <p:ph type="body" idx="1"/>
          </p:nvPr>
        </p:nvSpPr>
        <p:spPr bwMode="auto">
          <a:xfrm>
            <a:off x="1774726" y="1706328"/>
            <a:ext cx="9312374"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a:p>
            <a:pPr lvl="5"/>
            <a:endParaRPr lang="en-GB"/>
          </a:p>
        </p:txBody>
      </p:sp>
      <p:sp>
        <p:nvSpPr>
          <p:cNvPr id="113676" name="text" descr="{&quot;templafy&quot;:{&quot;id&quot;:&quot;2fce62a0-f28a-44e1-a519-0cbe37b25f7a&quot;}}" title="UserProfile.Offices.Workarea_{{DocumentLanguage}}"/>
          <p:cNvSpPr>
            <a:spLocks noChangeArrowheads="1"/>
          </p:cNvSpPr>
          <p:nvPr/>
        </p:nvSpPr>
        <p:spPr bwMode="auto">
          <a:xfrm>
            <a:off x="1774726" y="6541200"/>
            <a:ext cx="3397071" cy="31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nchorCtr="0"/>
          <a:lstStyle/>
          <a:p>
            <a:pPr algn="l" eaLnBrk="0" hangingPunct="0">
              <a:spcBef>
                <a:spcPct val="0"/>
              </a:spcBef>
            </a:pPr>
            <a:r>
              <a:rPr lang="en-GB" sz="700" b="1">
                <a:solidFill>
                  <a:schemeClr val="bg1"/>
                </a:solidFill>
                <a:latin typeface="+mn-lt"/>
              </a:rPr>
              <a:t>DTU Physics</a:t>
            </a:r>
          </a:p>
        </p:txBody>
      </p:sp>
      <p:sp>
        <p:nvSpPr>
          <p:cNvPr id="5" name="date" descr="{&quot;templafy&quot;:{&quot;id&quot;:&quot;58465eeb-cfe0-4970-97ec-88179dc0a9c2&quot;}}" title="Form.Date">
            <a:extLst>
              <a:ext uri="{FF2B5EF4-FFF2-40B4-BE49-F238E27FC236}">
                <a16:creationId xmlns:a16="http://schemas.microsoft.com/office/drawing/2014/main" id="{792B975C-625D-4095-8E1D-63F20A11B57C}"/>
              </a:ext>
            </a:extLst>
          </p:cNvPr>
          <p:cNvSpPr/>
          <p:nvPr/>
        </p:nvSpPr>
        <p:spPr bwMode="auto">
          <a:xfrm>
            <a:off x="251363" y="6541200"/>
            <a:ext cx="1104013" cy="3168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en-GB" sz="700" b="1" i="0" u="none" strike="noStrike" cap="none" normalizeH="0" baseline="0">
                <a:ln>
                  <a:noFill/>
                </a:ln>
                <a:solidFill>
                  <a:schemeClr val="bg1"/>
                </a:solidFill>
                <a:effectLst/>
                <a:latin typeface="+mn-lt"/>
                <a:ea typeface="ＭＳ Ｐゴシック" pitchFamily="-80" charset="-128"/>
              </a:rPr>
              <a:t>11 March 2020</a:t>
            </a:r>
          </a:p>
        </p:txBody>
      </p:sp>
      <p:sp>
        <p:nvSpPr>
          <p:cNvPr id="7" name="text" descr="{&quot;templafy&quot;:{&quot;id&quot;:&quot;5020bdfb-1912-4d6d-a5c3-71b7da283692&quot;}}" title="Form.PresentationTitle">
            <a:extLst>
              <a:ext uri="{FF2B5EF4-FFF2-40B4-BE49-F238E27FC236}">
                <a16:creationId xmlns:a16="http://schemas.microsoft.com/office/drawing/2014/main" id="{06B09BDB-1C7D-4F8A-8F1B-82D88054A428}"/>
              </a:ext>
            </a:extLst>
          </p:cNvPr>
          <p:cNvSpPr txBox="1"/>
          <p:nvPr/>
        </p:nvSpPr>
        <p:spPr>
          <a:xfrm>
            <a:off x="5591149" y="6541200"/>
            <a:ext cx="5495949" cy="316800"/>
          </a:xfrm>
          <a:prstGeom prst="rect">
            <a:avLst/>
          </a:prstGeom>
          <a:noFill/>
        </p:spPr>
        <p:txBody>
          <a:bodyPr wrap="square" lIns="0" tIns="0" rIns="0" bIns="0" rtlCol="0" anchor="ctr" anchorCtr="0">
            <a:noAutofit/>
          </a:bodyPr>
          <a:lstStyle/>
          <a:p>
            <a:pPr algn="r"/>
            <a:r>
              <a:rPr lang="en-GB" sz="700">
                <a:solidFill>
                  <a:schemeClr val="bg1"/>
                </a:solidFill>
                <a:latin typeface="+mn-lt"/>
              </a:rPr>
              <a:t>FELTOR</a:t>
            </a:r>
          </a:p>
        </p:txBody>
      </p:sp>
      <p:sp>
        <p:nvSpPr>
          <p:cNvPr id="2" name="Top bar">
            <a:extLst>
              <a:ext uri="{FF2B5EF4-FFF2-40B4-BE49-F238E27FC236}">
                <a16:creationId xmlns:a16="http://schemas.microsoft.com/office/drawing/2014/main" id="{35912424-89BF-4A93-9096-3282916C71FE}"/>
              </a:ext>
            </a:extLst>
          </p:cNvPr>
          <p:cNvSpPr/>
          <p:nvPr/>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err="1">
              <a:ln>
                <a:noFill/>
              </a:ln>
              <a:solidFill>
                <a:srgbClr val="FFFFFF"/>
              </a:solidFill>
              <a:effectLst/>
              <a:latin typeface="+mn-lt"/>
              <a:ea typeface="ＭＳ Ｐゴシック" pitchFamily="-80" charset="-128"/>
            </a:endParaRPr>
          </a:p>
        </p:txBody>
      </p:sp>
      <p:sp>
        <p:nvSpPr>
          <p:cNvPr id="12" name="Logo color">
            <a:extLst>
              <a:ext uri="{FF2B5EF4-FFF2-40B4-BE49-F238E27FC236}">
                <a16:creationId xmlns:a16="http://schemas.microsoft.com/office/drawing/2014/main" id="{ADC92552-7939-46C1-AAFE-B97F51EBFFE9}"/>
              </a:ext>
            </a:extLst>
          </p:cNvPr>
          <p:cNvSpPr>
            <a:spLocks noChangeAspect="1"/>
          </p:cNvSpPr>
          <p:nvPr userDrawn="1">
            <p:custDataLst>
              <p:tags r:id="rId20"/>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3" name="Bottom bar">
            <a:extLst>
              <a:ext uri="{FF2B5EF4-FFF2-40B4-BE49-F238E27FC236}">
                <a16:creationId xmlns:a16="http://schemas.microsoft.com/office/drawing/2014/main" id="{FFFFD011-0D94-46EE-B45C-787FE82C3B5E}"/>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err="1">
              <a:ln>
                <a:noFill/>
              </a:ln>
              <a:solidFill>
                <a:srgbClr val="FFFFFF"/>
              </a:solidFill>
              <a:effectLst/>
              <a:latin typeface="+mn-lt"/>
              <a:ea typeface="ＭＳ Ｐゴシック" pitchFamily="-80" charset="-128"/>
            </a:endParaRPr>
          </a:p>
        </p:txBody>
      </p:sp>
      <p:sp>
        <p:nvSpPr>
          <p:cNvPr id="16" name="Top bar">
            <a:extLst>
              <a:ext uri="{FF2B5EF4-FFF2-40B4-BE49-F238E27FC236}">
                <a16:creationId xmlns:a16="http://schemas.microsoft.com/office/drawing/2014/main" id="{35912424-89BF-4A93-9096-3282916C71FE}"/>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388499188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16" r:id="rId12"/>
    <p:sldLayoutId id="2147483717" r:id="rId13"/>
    <p:sldLayoutId id="2147483718" r:id="rId14"/>
    <p:sldLayoutId id="2147483706" r:id="rId15"/>
    <p:sldLayoutId id="2147483707" r:id="rId16"/>
    <p:sldLayoutId id="2147483708" r:id="rId17"/>
  </p:sldLayoutIdLst>
  <p:hf hdr="0" ftr="0" dt="0"/>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68">
          <p15:clr>
            <a:srgbClr val="F26B43"/>
          </p15:clr>
        </p15:guide>
        <p15:guide id="8" orient="horz" pos="881">
          <p15:clr>
            <a:srgbClr val="F26B43"/>
          </p15:clr>
        </p15:guide>
        <p15:guide id="9" orient="horz" pos="1074">
          <p15:clr>
            <a:srgbClr val="F26B43"/>
          </p15:clr>
        </p15:guide>
        <p15:guide id="10" orient="horz" pos="393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9"/>
            <a:ext cx="10971372"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AEB1851A-CFBC-47C7-80F8-04FF84B1759D}" type="datetimeFigureOut">
              <a:rPr lang="en-GB" smtClean="0"/>
              <a:pPr/>
              <a:t>29/08/2025</a:t>
            </a:fld>
            <a:endParaRPr lang="en-GB"/>
          </a:p>
        </p:txBody>
      </p:sp>
      <p:sp>
        <p:nvSpPr>
          <p:cNvPr id="5" name="Footer Placeholder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6A6D9FA1-99C7-4910-8E32-B85D378B0060}" type="slidenum">
              <a:rPr lang="en-GB" smtClean="0"/>
              <a:pPr/>
              <a:t>‹#›</a:t>
            </a:fld>
            <a:endParaRPr lang="en-GB"/>
          </a:p>
        </p:txBody>
      </p:sp>
    </p:spTree>
    <p:extLst>
      <p:ext uri="{BB962C8B-B14F-4D97-AF65-F5344CB8AC3E}">
        <p14:creationId xmlns:p14="http://schemas.microsoft.com/office/powerpoint/2010/main" val="198730968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Lst>
  <p:txStyles>
    <p:titleStyle>
      <a:lvl1pPr algn="ctr" defTabSz="1219078" rtl="0" eaLnBrk="1" latinLnBrk="0" hangingPunct="1">
        <a:spcBef>
          <a:spcPct val="0"/>
        </a:spcBef>
        <a:buNone/>
        <a:defRPr sz="5866" kern="1200">
          <a:solidFill>
            <a:schemeClr val="tx1"/>
          </a:solidFill>
          <a:latin typeface="Arial" panose="020B0604020202020204" pitchFamily="34" charset="0"/>
          <a:ea typeface="+mj-ea"/>
          <a:cs typeface="+mj-cs"/>
        </a:defRPr>
      </a:lvl1pPr>
    </p:titleStyle>
    <p:bodyStyle>
      <a:lvl1pPr marL="457154" indent="-457154" algn="l" defTabSz="1219078" rtl="0" eaLnBrk="1" latinLnBrk="0" hangingPunct="1">
        <a:spcBef>
          <a:spcPct val="20000"/>
        </a:spcBef>
        <a:buFont typeface="Arial" panose="020B0604020202020204" pitchFamily="34" charset="0"/>
        <a:buChar char="•"/>
        <a:defRPr sz="4266" kern="1200">
          <a:solidFill>
            <a:schemeClr val="tx1"/>
          </a:solidFill>
          <a:latin typeface="Arial" panose="020B0604020202020204" pitchFamily="34" charset="0"/>
          <a:ea typeface="+mn-ea"/>
          <a:cs typeface="+mn-cs"/>
        </a:defRPr>
      </a:lvl1pPr>
      <a:lvl2pPr marL="990501" indent="-380962" algn="l" defTabSz="1219078"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mn-cs"/>
        </a:defRPr>
      </a:lvl2pPr>
      <a:lvl3pPr marL="1523848" indent="-304770" algn="l" defTabSz="1219078"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387" indent="-304770" algn="l" defTabSz="1219078" rtl="0" eaLnBrk="1" latinLnBrk="0" hangingPunct="1">
        <a:spcBef>
          <a:spcPct val="20000"/>
        </a:spcBef>
        <a:buFont typeface="Arial" panose="020B0604020202020204" pitchFamily="34" charset="0"/>
        <a:buChar char="–"/>
        <a:defRPr sz="2666" kern="1200">
          <a:solidFill>
            <a:schemeClr val="tx1"/>
          </a:solidFill>
          <a:latin typeface="Arial" panose="020B0604020202020204" pitchFamily="34" charset="0"/>
          <a:ea typeface="+mn-ea"/>
          <a:cs typeface="+mn-cs"/>
        </a:defRPr>
      </a:lvl4pPr>
      <a:lvl5pPr marL="2742926" indent="-304770" algn="l" defTabSz="1219078" rtl="0" eaLnBrk="1" latinLnBrk="0" hangingPunct="1">
        <a:spcBef>
          <a:spcPct val="20000"/>
        </a:spcBef>
        <a:buFont typeface="Arial" panose="020B0604020202020204" pitchFamily="34" charset="0"/>
        <a:buChar char="»"/>
        <a:defRPr sz="2666" kern="1200">
          <a:solidFill>
            <a:schemeClr val="tx1"/>
          </a:solidFill>
          <a:latin typeface="Arial" panose="020B0604020202020204" pitchFamily="34" charset="0"/>
          <a:ea typeface="+mn-ea"/>
          <a:cs typeface="+mn-cs"/>
        </a:defRPr>
      </a:lvl5pPr>
      <a:lvl6pPr marL="3352465" indent="-304770" algn="l" defTabSz="1219078"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2004" indent="-304770" algn="l" defTabSz="1219078"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1543" indent="-304770" algn="l" defTabSz="1219078"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1082" indent="-304770" algn="l" defTabSz="1219078"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customXml" Target="../../customXml/item7.xml"/><Relationship Id="rId1" Type="http://schemas.openxmlformats.org/officeDocument/2006/relationships/customXml" Target="../../customXml/item6.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9.xml"/><Relationship Id="rId5" Type="http://schemas.openxmlformats.org/officeDocument/2006/relationships/image" Target="../media/image17.jpe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hyperlink" Target="https://feltor-dev.github.io/" TargetMode="External"/><Relationship Id="rId2" Type="http://schemas.openxmlformats.org/officeDocument/2006/relationships/image" Target="../media/image18.png"/><Relationship Id="rId1" Type="http://schemas.openxmlformats.org/officeDocument/2006/relationships/slideLayout" Target="../slideLayouts/slideLayout19.xml"/><Relationship Id="rId5" Type="http://schemas.openxmlformats.org/officeDocument/2006/relationships/image" Target="../media/image17.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hyperlink" Target="https://iopscience.iop.org/article/10.1088/1361-6587/ad3670" TargetMode="External"/><Relationship Id="rId3" Type="http://schemas.microsoft.com/office/2007/relationships/media" Target="../media/media1.mp4"/><Relationship Id="rId7" Type="http://schemas.openxmlformats.org/officeDocument/2006/relationships/image" Target="../media/image20.png"/><Relationship Id="rId2" Type="http://schemas.openxmlformats.org/officeDocument/2006/relationships/customXml" Target="../../customXml/item9.xml"/><Relationship Id="rId1" Type="http://schemas.openxmlformats.org/officeDocument/2006/relationships/customXml" Target="../../customXml/item8.xml"/><Relationship Id="rId6" Type="http://schemas.openxmlformats.org/officeDocument/2006/relationships/notesSlide" Target="../notesSlides/notesSlide1.xml"/><Relationship Id="rId5" Type="http://schemas.openxmlformats.org/officeDocument/2006/relationships/slideLayout" Target="../slideLayouts/slideLayout19.xml"/><Relationship Id="rId4" Type="http://schemas.openxmlformats.org/officeDocument/2006/relationships/video" Target="../media/media1.mp4"/></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23.bin"/><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3.mp4"/><Relationship Id="rId7"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3.xml"/><Relationship Id="rId5" Type="http://schemas.openxmlformats.org/officeDocument/2006/relationships/slideLayout" Target="../slideLayouts/slideLayout19.xml"/><Relationship Id="rId4" Type="http://schemas.openxmlformats.org/officeDocument/2006/relationships/video" Target="../media/media3.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0F34A-EC61-A88D-5B28-ACC03E4B4F65}"/>
              </a:ext>
            </a:extLst>
          </p:cNvPr>
          <p:cNvSpPr>
            <a:spLocks noGrp="1"/>
          </p:cNvSpPr>
          <p:nvPr>
            <p:ph type="ctrTitle"/>
          </p:nvPr>
        </p:nvSpPr>
        <p:spPr>
          <a:xfrm>
            <a:off x="613940" y="86943"/>
            <a:ext cx="11327784" cy="1296144"/>
          </a:xfrm>
        </p:spPr>
        <p:txBody>
          <a:bodyPr>
            <a:normAutofit/>
          </a:bodyPr>
          <a:lstStyle/>
          <a:p>
            <a:r>
              <a:rPr lang="en-US" sz="2800" noProof="0" dirty="0">
                <a:solidFill>
                  <a:schemeClr val="bg1"/>
                </a:solidFill>
              </a:rPr>
              <a:t>Simulating Edge Transport in MAST-U Using the FELTOR Code</a:t>
            </a:r>
            <a:endParaRPr lang="en-US" sz="4000" noProof="0" dirty="0">
              <a:solidFill>
                <a:schemeClr val="bg1"/>
              </a:solidFill>
            </a:endParaRPr>
          </a:p>
        </p:txBody>
      </p:sp>
      <p:sp>
        <p:nvSpPr>
          <p:cNvPr id="3" name="Text Placeholder 2">
            <a:extLst>
              <a:ext uri="{FF2B5EF4-FFF2-40B4-BE49-F238E27FC236}">
                <a16:creationId xmlns:a16="http://schemas.microsoft.com/office/drawing/2014/main" id="{A1F6F87C-F134-22FF-864D-586BA0A91E4D}"/>
              </a:ext>
            </a:extLst>
          </p:cNvPr>
          <p:cNvSpPr>
            <a:spLocks noGrp="1"/>
          </p:cNvSpPr>
          <p:nvPr>
            <p:ph type="subTitle" idx="1"/>
          </p:nvPr>
        </p:nvSpPr>
        <p:spPr>
          <a:xfrm>
            <a:off x="5320693" y="2284668"/>
            <a:ext cx="5855888" cy="432048"/>
          </a:xfrm>
        </p:spPr>
        <p:txBody>
          <a:bodyPr>
            <a:normAutofit fontScale="92500" lnSpcReduction="20000"/>
          </a:bodyPr>
          <a:lstStyle/>
          <a:p>
            <a:r>
              <a:rPr lang="en-US" noProof="0" dirty="0">
                <a:solidFill>
                  <a:schemeClr val="tx1"/>
                </a:solidFill>
              </a:rPr>
              <a:t>Anders Henry Nielsen</a:t>
            </a:r>
          </a:p>
          <a:p>
            <a:endParaRPr lang="en-US" noProof="0" dirty="0"/>
          </a:p>
        </p:txBody>
      </p:sp>
      <p:sp>
        <p:nvSpPr>
          <p:cNvPr id="4" name="Text Placeholder 3">
            <a:extLst>
              <a:ext uri="{FF2B5EF4-FFF2-40B4-BE49-F238E27FC236}">
                <a16:creationId xmlns:a16="http://schemas.microsoft.com/office/drawing/2014/main" id="{8B53230C-8714-DC33-BDC4-41CD23DCF4A8}"/>
              </a:ext>
            </a:extLst>
          </p:cNvPr>
          <p:cNvSpPr>
            <a:spLocks noGrp="1"/>
          </p:cNvSpPr>
          <p:nvPr>
            <p:ph type="body" sz="quarter" idx="4294967295"/>
          </p:nvPr>
        </p:nvSpPr>
        <p:spPr>
          <a:xfrm>
            <a:off x="5320693" y="2795588"/>
            <a:ext cx="6140917" cy="633412"/>
          </a:xfrm>
        </p:spPr>
        <p:txBody>
          <a:bodyPr>
            <a:normAutofit fontScale="47500" lnSpcReduction="20000"/>
          </a:bodyPr>
          <a:lstStyle/>
          <a:p>
            <a:pPr marL="0" lvl="0" indent="0">
              <a:buNone/>
            </a:pPr>
            <a:r>
              <a:rPr lang="en-US" sz="3800" noProof="0" dirty="0"/>
              <a:t>Dept of Physics, Technical University of Denmark</a:t>
            </a:r>
          </a:p>
          <a:p>
            <a:pPr marL="0" indent="0">
              <a:buNone/>
            </a:pPr>
            <a:r>
              <a:rPr lang="en-US" noProof="0" dirty="0"/>
              <a:t>ahnie@fysik.dtu.dk</a:t>
            </a:r>
          </a:p>
        </p:txBody>
      </p:sp>
      <p:sp>
        <p:nvSpPr>
          <p:cNvPr id="7" name="TextBox 6">
            <a:extLst>
              <a:ext uri="{FF2B5EF4-FFF2-40B4-BE49-F238E27FC236}">
                <a16:creationId xmlns:a16="http://schemas.microsoft.com/office/drawing/2014/main" id="{6C65B568-B02E-A42C-4BED-CC142104D66B}"/>
              </a:ext>
            </a:extLst>
          </p:cNvPr>
          <p:cNvSpPr txBox="1"/>
          <p:nvPr/>
        </p:nvSpPr>
        <p:spPr>
          <a:xfrm>
            <a:off x="214810" y="4289888"/>
            <a:ext cx="6927136" cy="830997"/>
          </a:xfrm>
          <a:prstGeom prst="rect">
            <a:avLst/>
          </a:prstGeom>
          <a:noFill/>
        </p:spPr>
        <p:txBody>
          <a:bodyPr wrap="square">
            <a:spAutoFit/>
          </a:bodyPr>
          <a:lstStyle/>
          <a:p>
            <a:pPr lvl="0"/>
            <a:r>
              <a:rPr lang="en-US" noProof="0" dirty="0">
                <a:solidFill>
                  <a:schemeClr val="bg1"/>
                </a:solidFill>
              </a:rPr>
              <a:t>M. Wiesenberger, A. Thrysøe, Y. Andrew, O. Myatra, D. Ryan, E. Kim, C. Jones, V. Hall-Chen, T. Aungcharoen, S. Brynjulfsen, O.E. Garcia, TSVV3 contributor and MAST-U contributors </a:t>
            </a:r>
          </a:p>
        </p:txBody>
      </p:sp>
    </p:spTree>
    <p:extLst>
      <p:ext uri="{BB962C8B-B14F-4D97-AF65-F5344CB8AC3E}">
        <p14:creationId xmlns:p14="http://schemas.microsoft.com/office/powerpoint/2010/main" val="1674616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92DE8DDF">
            <a:hlinkClick r:id="" action="ppaction://media"/>
            <a:extLst>
              <a:ext uri="{FF2B5EF4-FFF2-40B4-BE49-F238E27FC236}">
                <a16:creationId xmlns:a16="http://schemas.microsoft.com/office/drawing/2014/main" id="{D8BE25C7-F892-C8D1-38FB-15FDF6F0B40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9618" y="821060"/>
            <a:ext cx="5386123" cy="5975360"/>
          </a:xfrm>
          <a:prstGeom prst="rect">
            <a:avLst/>
          </a:prstGeom>
        </p:spPr>
      </p:pic>
      <p:sp>
        <p:nvSpPr>
          <p:cNvPr id="2" name="Title 1">
            <a:extLst>
              <a:ext uri="{FF2B5EF4-FFF2-40B4-BE49-F238E27FC236}">
                <a16:creationId xmlns:a16="http://schemas.microsoft.com/office/drawing/2014/main" id="{4EBB3ACE-23D5-205D-FAF7-74C1B49BD9D8}"/>
              </a:ext>
            </a:extLst>
          </p:cNvPr>
          <p:cNvSpPr>
            <a:spLocks noGrp="1"/>
          </p:cNvSpPr>
          <p:nvPr>
            <p:ph type="title"/>
          </p:nvPr>
        </p:nvSpPr>
        <p:spPr/>
        <p:txBody>
          <a:bodyPr/>
          <a:lstStyle/>
          <a:p>
            <a:r>
              <a:rPr lang="en-US" sz="3200" noProof="0"/>
              <a:t>Synthetic diagnostics: Probes</a:t>
            </a:r>
          </a:p>
        </p:txBody>
      </p:sp>
      <p:sp>
        <p:nvSpPr>
          <p:cNvPr id="4" name="Slide Number Placeholder 3">
            <a:extLst>
              <a:ext uri="{FF2B5EF4-FFF2-40B4-BE49-F238E27FC236}">
                <a16:creationId xmlns:a16="http://schemas.microsoft.com/office/drawing/2014/main" id="{4C5BE475-D963-609F-E7D6-B9AF7976961B}"/>
              </a:ext>
            </a:extLst>
          </p:cNvPr>
          <p:cNvSpPr>
            <a:spLocks noGrp="1"/>
          </p:cNvSpPr>
          <p:nvPr>
            <p:ph type="sldNum" sz="quarter" idx="4294967295"/>
          </p:nvPr>
        </p:nvSpPr>
        <p:spPr>
          <a:xfrm>
            <a:off x="11757025" y="6540500"/>
            <a:ext cx="433388" cy="317500"/>
          </a:xfrm>
        </p:spPr>
        <p:txBody>
          <a:bodyPr/>
          <a:lstStyle/>
          <a:p>
            <a:fld id="{103EA872-A674-449B-A120-B97244F8E91D}" type="slidenum">
              <a:rPr lang="en-US" noProof="0" smtClean="0"/>
              <a:pPr/>
              <a:t>10</a:t>
            </a:fld>
            <a:endParaRPr lang="en-US" noProof="0"/>
          </a:p>
        </p:txBody>
      </p:sp>
      <p:pic>
        <p:nvPicPr>
          <p:cNvPr id="8" name="Picture 7" descr="A diagram of a circle with lines and dots&#10;&#10;AI-generated content may be incorrect.">
            <a:extLst>
              <a:ext uri="{FF2B5EF4-FFF2-40B4-BE49-F238E27FC236}">
                <a16:creationId xmlns:a16="http://schemas.microsoft.com/office/drawing/2014/main" id="{CA79913F-EBFE-21C6-70EE-BDAC125FD5F7}"/>
              </a:ext>
            </a:extLst>
          </p:cNvPr>
          <p:cNvPicPr>
            <a:picLocks noChangeAspect="1"/>
          </p:cNvPicPr>
          <p:nvPr/>
        </p:nvPicPr>
        <p:blipFill>
          <a:blip r:embed="rId6">
            <a:extLst>
              <a:ext uri="{28A0092B-C50C-407E-A947-70E740481C1C}">
                <a14:useLocalDpi xmlns:a14="http://schemas.microsoft.com/office/drawing/2010/main" val="0"/>
              </a:ext>
            </a:extLst>
          </a:blip>
          <a:srcRect l="3" r="55648"/>
          <a:stretch>
            <a:fillRect/>
          </a:stretch>
        </p:blipFill>
        <p:spPr>
          <a:xfrm>
            <a:off x="7576561" y="1109929"/>
            <a:ext cx="4104000" cy="5010922"/>
          </a:xfrm>
          <a:prstGeom prst="rect">
            <a:avLst/>
          </a:prstGeom>
        </p:spPr>
      </p:pic>
      <p:sp>
        <p:nvSpPr>
          <p:cNvPr id="9" name="Oval 8">
            <a:extLst>
              <a:ext uri="{FF2B5EF4-FFF2-40B4-BE49-F238E27FC236}">
                <a16:creationId xmlns:a16="http://schemas.microsoft.com/office/drawing/2014/main" id="{22F28BB1-E2F3-E069-45F1-4BF32716413B}"/>
              </a:ext>
            </a:extLst>
          </p:cNvPr>
          <p:cNvSpPr/>
          <p:nvPr/>
        </p:nvSpPr>
        <p:spPr>
          <a:xfrm>
            <a:off x="2744530" y="3514946"/>
            <a:ext cx="155944" cy="123177"/>
          </a:xfrm>
          <a:prstGeom prst="ellipse">
            <a:avLst/>
          </a:prstGeom>
          <a:solidFill>
            <a:srgbClr val="00B050"/>
          </a:solidFill>
        </p:spPr>
        <p:txBody>
          <a:bodyPr wrap="square" rtlCol="0" anchor="ctr">
            <a:spAutoFit/>
          </a:bodyPr>
          <a:lstStyle/>
          <a:p>
            <a:pPr marL="342900" indent="-342900" algn="l" defTabSz="1219078" fontAlgn="auto">
              <a:spcBef>
                <a:spcPts val="0"/>
              </a:spcBef>
              <a:spcAft>
                <a:spcPts val="0"/>
              </a:spcAft>
              <a:buFont typeface="Wingdings" panose="05000000000000000000" pitchFamily="2" charset="2"/>
              <a:buChar char="Ø"/>
            </a:pPr>
            <a:endParaRPr lang="da-DK" sz="2400">
              <a:solidFill>
                <a:prstClr val="black"/>
              </a:solidFill>
              <a:latin typeface="+mn-lt"/>
              <a:ea typeface="+mn-ea"/>
            </a:endParaRPr>
          </a:p>
        </p:txBody>
      </p:sp>
      <p:sp>
        <p:nvSpPr>
          <p:cNvPr id="11" name="Oval 10">
            <a:extLst>
              <a:ext uri="{FF2B5EF4-FFF2-40B4-BE49-F238E27FC236}">
                <a16:creationId xmlns:a16="http://schemas.microsoft.com/office/drawing/2014/main" id="{17D33B8C-C19B-EA9A-0260-F6FEF6C99B60}"/>
              </a:ext>
            </a:extLst>
          </p:cNvPr>
          <p:cNvSpPr/>
          <p:nvPr/>
        </p:nvSpPr>
        <p:spPr>
          <a:xfrm>
            <a:off x="2017971" y="4110690"/>
            <a:ext cx="155944" cy="123177"/>
          </a:xfrm>
          <a:prstGeom prst="ellipse">
            <a:avLst/>
          </a:prstGeom>
          <a:solidFill>
            <a:srgbClr val="7030A0"/>
          </a:solidFill>
        </p:spPr>
        <p:txBody>
          <a:bodyPr wrap="square" rtlCol="0" anchor="ctr">
            <a:spAutoFit/>
          </a:bodyPr>
          <a:lstStyle/>
          <a:p>
            <a:pPr marL="342900" indent="-342900" algn="l" defTabSz="1219078" fontAlgn="auto">
              <a:spcBef>
                <a:spcPts val="0"/>
              </a:spcBef>
              <a:spcAft>
                <a:spcPts val="0"/>
              </a:spcAft>
              <a:buFont typeface="Wingdings" panose="05000000000000000000" pitchFamily="2" charset="2"/>
              <a:buChar char="Ø"/>
            </a:pPr>
            <a:endParaRPr lang="da-DK" sz="2400">
              <a:solidFill>
                <a:prstClr val="black"/>
              </a:solidFill>
              <a:latin typeface="+mn-lt"/>
              <a:ea typeface="+mn-ea"/>
            </a:endParaRPr>
          </a:p>
        </p:txBody>
      </p:sp>
      <p:sp>
        <p:nvSpPr>
          <p:cNvPr id="12" name="Oval 11">
            <a:extLst>
              <a:ext uri="{FF2B5EF4-FFF2-40B4-BE49-F238E27FC236}">
                <a16:creationId xmlns:a16="http://schemas.microsoft.com/office/drawing/2014/main" id="{89F2EF2C-FDBF-228D-D155-D6A3F12B5CE5}"/>
              </a:ext>
            </a:extLst>
          </p:cNvPr>
          <p:cNvSpPr/>
          <p:nvPr/>
        </p:nvSpPr>
        <p:spPr>
          <a:xfrm>
            <a:off x="1397739" y="4681304"/>
            <a:ext cx="155944" cy="123177"/>
          </a:xfrm>
          <a:prstGeom prst="ellipse">
            <a:avLst/>
          </a:prstGeom>
          <a:solidFill>
            <a:schemeClr val="accent2">
              <a:lumMod val="75000"/>
            </a:schemeClr>
          </a:solidFill>
        </p:spPr>
        <p:txBody>
          <a:bodyPr wrap="square" rtlCol="0" anchor="ctr">
            <a:spAutoFit/>
          </a:bodyPr>
          <a:lstStyle/>
          <a:p>
            <a:pPr marL="342900" indent="-342900" algn="l" defTabSz="1219078" fontAlgn="auto">
              <a:spcBef>
                <a:spcPts val="0"/>
              </a:spcBef>
              <a:spcAft>
                <a:spcPts val="0"/>
              </a:spcAft>
              <a:buFont typeface="Wingdings" panose="05000000000000000000" pitchFamily="2" charset="2"/>
              <a:buChar char="Ø"/>
            </a:pPr>
            <a:endParaRPr lang="da-DK" sz="2400">
              <a:solidFill>
                <a:prstClr val="black"/>
              </a:solidFill>
              <a:latin typeface="+mn-lt"/>
              <a:ea typeface="+mn-ea"/>
            </a:endParaRPr>
          </a:p>
        </p:txBody>
      </p:sp>
      <p:sp>
        <p:nvSpPr>
          <p:cNvPr id="13" name="Oval 12">
            <a:extLst>
              <a:ext uri="{FF2B5EF4-FFF2-40B4-BE49-F238E27FC236}">
                <a16:creationId xmlns:a16="http://schemas.microsoft.com/office/drawing/2014/main" id="{12BA1B0B-EF40-D186-74AF-D5F777E208A0}"/>
              </a:ext>
            </a:extLst>
          </p:cNvPr>
          <p:cNvSpPr/>
          <p:nvPr/>
        </p:nvSpPr>
        <p:spPr>
          <a:xfrm>
            <a:off x="3552916" y="2864848"/>
            <a:ext cx="155944" cy="123177"/>
          </a:xfrm>
          <a:prstGeom prst="ellipse">
            <a:avLst/>
          </a:prstGeom>
          <a:solidFill>
            <a:srgbClr val="FF6600"/>
          </a:solidFill>
        </p:spPr>
        <p:txBody>
          <a:bodyPr wrap="square" rtlCol="0" anchor="ctr">
            <a:spAutoFit/>
          </a:bodyPr>
          <a:lstStyle/>
          <a:p>
            <a:pPr marL="342900" indent="-342900" algn="l" defTabSz="1219078" fontAlgn="auto">
              <a:spcBef>
                <a:spcPts val="0"/>
              </a:spcBef>
              <a:spcAft>
                <a:spcPts val="0"/>
              </a:spcAft>
              <a:buFont typeface="Wingdings" panose="05000000000000000000" pitchFamily="2" charset="2"/>
              <a:buChar char="Ø"/>
            </a:pPr>
            <a:endParaRPr lang="da-DK" sz="2400">
              <a:solidFill>
                <a:prstClr val="black"/>
              </a:solidFill>
              <a:latin typeface="+mn-lt"/>
              <a:ea typeface="+mn-ea"/>
            </a:endParaRPr>
          </a:p>
        </p:txBody>
      </p:sp>
      <p:sp>
        <p:nvSpPr>
          <p:cNvPr id="14" name="Oval 13">
            <a:extLst>
              <a:ext uri="{FF2B5EF4-FFF2-40B4-BE49-F238E27FC236}">
                <a16:creationId xmlns:a16="http://schemas.microsoft.com/office/drawing/2014/main" id="{8516CEB4-C53A-94DB-7962-B3117E692CC4}"/>
              </a:ext>
            </a:extLst>
          </p:cNvPr>
          <p:cNvSpPr/>
          <p:nvPr/>
        </p:nvSpPr>
        <p:spPr>
          <a:xfrm>
            <a:off x="4233087" y="2281570"/>
            <a:ext cx="155944" cy="123177"/>
          </a:xfrm>
          <a:prstGeom prst="ellipse">
            <a:avLst/>
          </a:prstGeom>
          <a:solidFill>
            <a:srgbClr val="0070C0"/>
          </a:solidFill>
        </p:spPr>
        <p:txBody>
          <a:bodyPr wrap="square" rtlCol="0" anchor="ctr">
            <a:spAutoFit/>
          </a:bodyPr>
          <a:lstStyle/>
          <a:p>
            <a:pPr marL="342900" indent="-342900" algn="l" defTabSz="1219078" fontAlgn="auto">
              <a:spcBef>
                <a:spcPts val="0"/>
              </a:spcBef>
              <a:spcAft>
                <a:spcPts val="0"/>
              </a:spcAft>
              <a:buFont typeface="Wingdings" panose="05000000000000000000" pitchFamily="2" charset="2"/>
              <a:buChar char="Ø"/>
            </a:pPr>
            <a:endParaRPr lang="da-DK" sz="2400">
              <a:solidFill>
                <a:prstClr val="black"/>
              </a:solidFill>
              <a:latin typeface="+mn-lt"/>
              <a:ea typeface="+mn-ea"/>
            </a:endParaRPr>
          </a:p>
        </p:txBody>
      </p:sp>
      <p:cxnSp>
        <p:nvCxnSpPr>
          <p:cNvPr id="18" name="Straight Connector 17">
            <a:extLst>
              <a:ext uri="{FF2B5EF4-FFF2-40B4-BE49-F238E27FC236}">
                <a16:creationId xmlns:a16="http://schemas.microsoft.com/office/drawing/2014/main" id="{D7DE105D-C2AA-DF66-9AD9-F75A699AFFAC}"/>
              </a:ext>
            </a:extLst>
          </p:cNvPr>
          <p:cNvCxnSpPr>
            <a:cxnSpLocks/>
            <a:stCxn id="12" idx="0"/>
          </p:cNvCxnSpPr>
          <p:nvPr/>
        </p:nvCxnSpPr>
        <p:spPr>
          <a:xfrm flipV="1">
            <a:off x="1475711" y="2281570"/>
            <a:ext cx="2913320" cy="23997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04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5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2" presetClass="mediacall" presetSubtype="0" fill="hold" nodeType="withEffect">
                                  <p:stCondLst>
                                    <p:cond delay="0"/>
                                  </p:stCondLst>
                                  <p:childTnLst>
                                    <p:cmd type="call" cmd="togglePause">
                                      <p:cBhvr>
                                        <p:cTn id="34"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repeatCount="indefinite" fill="remove" display="0">
                  <p:stCondLst>
                    <p:cond delay="indefinite"/>
                  </p:stCondLst>
                </p:cTn>
                <p:tgtEl>
                  <p:spTgt spid="5"/>
                </p:tgtEl>
              </p:cMediaNode>
            </p:video>
          </p:childTnLst>
        </p:cTn>
      </p:par>
    </p:tnLst>
    <p:bldLst>
      <p:bldP spid="9"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8D3CA-9ED9-F759-351E-65874042162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CC0DDDB-330E-05E4-B1F3-D48FE63DA6E0}"/>
              </a:ext>
            </a:extLst>
          </p:cNvPr>
          <p:cNvSpPr>
            <a:spLocks noGrp="1"/>
          </p:cNvSpPr>
          <p:nvPr>
            <p:ph type="title"/>
          </p:nvPr>
        </p:nvSpPr>
        <p:spPr/>
        <p:txBody>
          <a:bodyPr/>
          <a:lstStyle/>
          <a:p>
            <a:r>
              <a:rPr lang="en-US" sz="3200" noProof="0" dirty="0"/>
              <a:t>Synthetic diagnostics: probes</a:t>
            </a:r>
          </a:p>
        </p:txBody>
      </p:sp>
      <p:sp>
        <p:nvSpPr>
          <p:cNvPr id="4" name="Slide Number Placeholder 3">
            <a:extLst>
              <a:ext uri="{FF2B5EF4-FFF2-40B4-BE49-F238E27FC236}">
                <a16:creationId xmlns:a16="http://schemas.microsoft.com/office/drawing/2014/main" id="{3AC29487-2CD1-0A95-A417-2938697225E3}"/>
              </a:ext>
            </a:extLst>
          </p:cNvPr>
          <p:cNvSpPr>
            <a:spLocks noGrp="1"/>
          </p:cNvSpPr>
          <p:nvPr>
            <p:ph type="sldNum" sz="quarter" idx="4294967295"/>
          </p:nvPr>
        </p:nvSpPr>
        <p:spPr>
          <a:xfrm>
            <a:off x="11757025" y="6540500"/>
            <a:ext cx="433388" cy="317500"/>
          </a:xfrm>
        </p:spPr>
        <p:txBody>
          <a:bodyPr/>
          <a:lstStyle/>
          <a:p>
            <a:fld id="{103EA872-A674-449B-A120-B97244F8E91D}" type="slidenum">
              <a:rPr lang="en-US" noProof="0" smtClean="0"/>
              <a:pPr/>
              <a:t>11</a:t>
            </a:fld>
            <a:endParaRPr lang="en-US" noProof="0" dirty="0"/>
          </a:p>
        </p:txBody>
      </p:sp>
      <p:sp>
        <p:nvSpPr>
          <p:cNvPr id="5" name="TextBox 4">
            <a:extLst>
              <a:ext uri="{FF2B5EF4-FFF2-40B4-BE49-F238E27FC236}">
                <a16:creationId xmlns:a16="http://schemas.microsoft.com/office/drawing/2014/main" id="{23DACCFF-0AB7-B8A9-5B98-DF28603C37C5}"/>
              </a:ext>
            </a:extLst>
          </p:cNvPr>
          <p:cNvSpPr txBox="1"/>
          <p:nvPr/>
        </p:nvSpPr>
        <p:spPr>
          <a:xfrm>
            <a:off x="636109" y="749774"/>
            <a:ext cx="7560840" cy="5162952"/>
          </a:xfrm>
          <a:prstGeom prst="rect">
            <a:avLst/>
          </a:prstGeom>
          <a:noFill/>
        </p:spPr>
        <p:txBody>
          <a:bodyPr wrap="square">
            <a:spAutoFit/>
          </a:bodyPr>
          <a:lstStyle/>
          <a:p>
            <a:pPr algn="l">
              <a:spcBef>
                <a:spcPts val="300"/>
              </a:spcBef>
              <a:spcAft>
                <a:spcPts val="600"/>
              </a:spcAft>
              <a:buFont typeface="+mj-lt"/>
              <a:buAutoNum type="arabicPeriod"/>
            </a:pPr>
            <a:r>
              <a:rPr lang="en-US" b="1" i="0" noProof="0" dirty="0">
                <a:solidFill>
                  <a:srgbClr val="424242"/>
                </a:solidFill>
                <a:effectLst/>
                <a:latin typeface="Segoe Sans"/>
              </a:rPr>
              <a:t>Initial Probe on LCFS (Outboard Midplane):</a:t>
            </a:r>
            <a:endParaRPr lang="en-US" b="0" i="0" noProof="0" dirty="0">
              <a:solidFill>
                <a:srgbClr val="424242"/>
              </a:solidFill>
              <a:effectLst/>
              <a:latin typeface="Segoe Sans"/>
            </a:endParaRPr>
          </a:p>
          <a:p>
            <a:pPr lvl="1" algn="l">
              <a:spcBef>
                <a:spcPts val="300"/>
              </a:spcBef>
              <a:spcAft>
                <a:spcPts val="300"/>
              </a:spcAft>
            </a:pPr>
            <a:r>
              <a:rPr lang="en-US" b="0" i="0" noProof="0" dirty="0">
                <a:solidFill>
                  <a:srgbClr val="424242"/>
                </a:solidFill>
                <a:effectLst/>
                <a:latin typeface="Segoe Sans"/>
              </a:rPr>
              <a:t>One probe is placed on the Last Closed Flux Surface (LCFS).</a:t>
            </a:r>
          </a:p>
          <a:p>
            <a:pPr algn="l">
              <a:spcBef>
                <a:spcPts val="300"/>
              </a:spcBef>
              <a:spcAft>
                <a:spcPts val="600"/>
              </a:spcAft>
              <a:buFont typeface="+mj-lt"/>
              <a:buAutoNum type="arabicPeriod"/>
            </a:pPr>
            <a:r>
              <a:rPr lang="en-US" b="1" i="0" noProof="0" dirty="0">
                <a:solidFill>
                  <a:srgbClr val="424242"/>
                </a:solidFill>
                <a:effectLst/>
                <a:latin typeface="Segoe Sans"/>
              </a:rPr>
              <a:t>Probes Along Magnetic Field Toward X-Points:</a:t>
            </a:r>
            <a:endParaRPr lang="en-US" b="0" i="0" noProof="0" dirty="0">
              <a:solidFill>
                <a:srgbClr val="424242"/>
              </a:solidFill>
              <a:effectLst/>
              <a:latin typeface="Segoe Sans"/>
            </a:endParaRPr>
          </a:p>
          <a:p>
            <a:pPr lvl="1" algn="l">
              <a:spcBef>
                <a:spcPts val="300"/>
              </a:spcBef>
              <a:spcAft>
                <a:spcPts val="300"/>
              </a:spcAft>
            </a:pPr>
            <a:r>
              <a:rPr lang="en-US" b="0" i="0" noProof="0" dirty="0">
                <a:solidFill>
                  <a:srgbClr val="424242"/>
                </a:solidFill>
                <a:effectLst/>
                <a:latin typeface="Segoe Sans"/>
              </a:rPr>
              <a:t>28 additional probes are placed such that their </a:t>
            </a:r>
            <a:r>
              <a:rPr lang="en-US" b="1" i="0" noProof="0" dirty="0">
                <a:solidFill>
                  <a:srgbClr val="424242"/>
                </a:solidFill>
                <a:effectLst/>
                <a:latin typeface="Segoe Sans"/>
              </a:rPr>
              <a:t>poloidal projections</a:t>
            </a:r>
            <a:r>
              <a:rPr lang="en-US" b="0" i="0" noProof="0" dirty="0">
                <a:solidFill>
                  <a:srgbClr val="424242"/>
                </a:solidFill>
                <a:effectLst/>
                <a:latin typeface="Segoe Sans"/>
              </a:rPr>
              <a:t> are equidistant between the two X-points.</a:t>
            </a:r>
          </a:p>
          <a:p>
            <a:pPr algn="l">
              <a:spcBef>
                <a:spcPts val="300"/>
              </a:spcBef>
              <a:spcAft>
                <a:spcPts val="600"/>
              </a:spcAft>
              <a:buFont typeface="+mj-lt"/>
              <a:buAutoNum type="arabicPeriod"/>
            </a:pPr>
            <a:r>
              <a:rPr lang="en-US" b="1" i="0" noProof="0" dirty="0">
                <a:solidFill>
                  <a:srgbClr val="424242"/>
                </a:solidFill>
                <a:effectLst/>
                <a:latin typeface="Segoe Sans"/>
              </a:rPr>
              <a:t>Radial Repetition of First Probe:</a:t>
            </a:r>
            <a:endParaRPr lang="en-US" b="0" i="0" noProof="0" dirty="0">
              <a:solidFill>
                <a:srgbClr val="424242"/>
              </a:solidFill>
              <a:effectLst/>
              <a:latin typeface="Segoe Sans"/>
            </a:endParaRPr>
          </a:p>
          <a:p>
            <a:pPr lvl="1" algn="l">
              <a:spcBef>
                <a:spcPts val="300"/>
              </a:spcBef>
              <a:spcAft>
                <a:spcPts val="300"/>
              </a:spcAft>
            </a:pPr>
            <a:r>
              <a:rPr lang="en-US" b="0" i="0" noProof="0" dirty="0">
                <a:solidFill>
                  <a:srgbClr val="424242"/>
                </a:solidFill>
                <a:effectLst/>
                <a:latin typeface="Segoe Sans"/>
              </a:rPr>
              <a:t>The radial position of the first probe is repeated with:</a:t>
            </a:r>
          </a:p>
          <a:p>
            <a:pPr marL="1143000" lvl="2" indent="-228600" algn="l">
              <a:spcBef>
                <a:spcPts val="300"/>
              </a:spcBef>
              <a:spcAft>
                <a:spcPts val="300"/>
              </a:spcAft>
              <a:buFont typeface="+mj-lt"/>
              <a:buAutoNum type="arabicPeriod"/>
            </a:pPr>
            <a:r>
              <a:rPr lang="en-US" b="0" i="0" noProof="0" dirty="0">
                <a:solidFill>
                  <a:srgbClr val="424242"/>
                </a:solidFill>
                <a:effectLst/>
                <a:latin typeface="Segoe Sans"/>
              </a:rPr>
              <a:t>10 probes </a:t>
            </a:r>
            <a:r>
              <a:rPr lang="en-US" b="1" i="0" noProof="0" dirty="0">
                <a:solidFill>
                  <a:srgbClr val="424242"/>
                </a:solidFill>
                <a:effectLst/>
                <a:latin typeface="Segoe Sans"/>
              </a:rPr>
              <a:t>inside</a:t>
            </a:r>
            <a:r>
              <a:rPr lang="en-US" b="0" i="0" noProof="0" dirty="0">
                <a:solidFill>
                  <a:srgbClr val="424242"/>
                </a:solidFill>
                <a:effectLst/>
                <a:latin typeface="Segoe Sans"/>
              </a:rPr>
              <a:t> the LCFS</a:t>
            </a:r>
          </a:p>
          <a:p>
            <a:pPr marL="1143000" lvl="2" indent="-228600" algn="l">
              <a:spcBef>
                <a:spcPts val="300"/>
              </a:spcBef>
              <a:spcAft>
                <a:spcPts val="300"/>
              </a:spcAft>
              <a:buFont typeface="+mj-lt"/>
              <a:buAutoNum type="arabicPeriod"/>
            </a:pPr>
            <a:r>
              <a:rPr lang="en-US" b="0" i="0" noProof="0" dirty="0">
                <a:solidFill>
                  <a:srgbClr val="424242"/>
                </a:solidFill>
                <a:effectLst/>
                <a:latin typeface="Segoe Sans"/>
              </a:rPr>
              <a:t>10 probes </a:t>
            </a:r>
            <a:r>
              <a:rPr lang="en-US" b="1" i="0" noProof="0" dirty="0">
                <a:solidFill>
                  <a:srgbClr val="424242"/>
                </a:solidFill>
                <a:effectLst/>
                <a:latin typeface="Segoe Sans"/>
              </a:rPr>
              <a:t>outside</a:t>
            </a:r>
            <a:r>
              <a:rPr lang="en-US" b="0" i="0" noProof="0" dirty="0">
                <a:solidFill>
                  <a:srgbClr val="424242"/>
                </a:solidFill>
                <a:effectLst/>
                <a:latin typeface="Segoe Sans"/>
              </a:rPr>
              <a:t> the LCFS</a:t>
            </a:r>
          </a:p>
          <a:p>
            <a:pPr algn="l">
              <a:spcBef>
                <a:spcPts val="300"/>
              </a:spcBef>
              <a:spcAft>
                <a:spcPts val="600"/>
              </a:spcAft>
              <a:buFont typeface="+mj-lt"/>
              <a:buAutoNum type="arabicPeriod"/>
            </a:pPr>
            <a:r>
              <a:rPr lang="en-US" b="1" i="0" noProof="0" dirty="0">
                <a:solidFill>
                  <a:srgbClr val="424242"/>
                </a:solidFill>
                <a:effectLst/>
                <a:latin typeface="Segoe Sans"/>
              </a:rPr>
              <a:t>Drift Planes:</a:t>
            </a:r>
            <a:endParaRPr lang="en-US" b="0" i="0" noProof="0" dirty="0">
              <a:solidFill>
                <a:srgbClr val="424242"/>
              </a:solidFill>
              <a:effectLst/>
              <a:latin typeface="Segoe Sans"/>
            </a:endParaRPr>
          </a:p>
          <a:p>
            <a:pPr lvl="1" algn="l">
              <a:spcBef>
                <a:spcPts val="300"/>
              </a:spcBef>
              <a:spcAft>
                <a:spcPts val="300"/>
              </a:spcAft>
            </a:pPr>
            <a:r>
              <a:rPr lang="en-US" b="0" i="0" noProof="0" dirty="0">
                <a:solidFill>
                  <a:srgbClr val="424242"/>
                </a:solidFill>
                <a:effectLst/>
                <a:latin typeface="Segoe Sans"/>
              </a:rPr>
              <a:t>This setup is repeated for </a:t>
            </a:r>
            <a:r>
              <a:rPr lang="en-US" b="1" i="0" noProof="0" dirty="0">
                <a:solidFill>
                  <a:srgbClr val="424242"/>
                </a:solidFill>
                <a:effectLst/>
                <a:latin typeface="Segoe Sans"/>
              </a:rPr>
              <a:t>32 drift planes</a:t>
            </a:r>
            <a:r>
              <a:rPr lang="en-US" b="0" i="0" noProof="0" dirty="0">
                <a:solidFill>
                  <a:srgbClr val="424242"/>
                </a:solidFill>
                <a:effectLst/>
                <a:latin typeface="Segoe Sans"/>
              </a:rPr>
              <a:t>.</a:t>
            </a:r>
          </a:p>
          <a:p>
            <a:pPr algn="l">
              <a:spcBef>
                <a:spcPts val="300"/>
              </a:spcBef>
              <a:spcAft>
                <a:spcPts val="600"/>
              </a:spcAft>
              <a:buFont typeface="+mj-lt"/>
              <a:buAutoNum type="arabicPeriod"/>
            </a:pPr>
            <a:r>
              <a:rPr lang="en-US" b="1" i="0" noProof="0" dirty="0">
                <a:solidFill>
                  <a:srgbClr val="424242"/>
                </a:solidFill>
                <a:effectLst/>
                <a:latin typeface="Segoe Sans"/>
              </a:rPr>
              <a:t>Inboard Side Repetition:</a:t>
            </a:r>
            <a:endParaRPr lang="en-US" b="0" i="0" noProof="0" dirty="0">
              <a:solidFill>
                <a:srgbClr val="424242"/>
              </a:solidFill>
              <a:effectLst/>
              <a:latin typeface="Segoe Sans"/>
            </a:endParaRPr>
          </a:p>
          <a:p>
            <a:pPr lvl="1" algn="l">
              <a:spcBef>
                <a:spcPts val="300"/>
              </a:spcBef>
              <a:spcAft>
                <a:spcPts val="300"/>
              </a:spcAft>
            </a:pPr>
            <a:r>
              <a:rPr lang="en-US" b="0" i="0" noProof="0" dirty="0">
                <a:solidFill>
                  <a:srgbClr val="424242"/>
                </a:solidFill>
                <a:effectLst/>
                <a:latin typeface="Segoe Sans"/>
              </a:rPr>
              <a:t>The entire procedure is repeated for the </a:t>
            </a:r>
            <a:r>
              <a:rPr lang="en-US" b="1" i="0" noProof="0" dirty="0">
                <a:solidFill>
                  <a:srgbClr val="424242"/>
                </a:solidFill>
                <a:effectLst/>
                <a:latin typeface="Segoe Sans"/>
              </a:rPr>
              <a:t>inboard side</a:t>
            </a:r>
            <a:r>
              <a:rPr lang="en-US" b="0" i="0" noProof="0" dirty="0">
                <a:solidFill>
                  <a:srgbClr val="424242"/>
                </a:solidFill>
                <a:effectLst/>
                <a:latin typeface="Segoe Sans"/>
              </a:rPr>
              <a:t>.</a:t>
            </a:r>
          </a:p>
          <a:p>
            <a:pPr algn="l">
              <a:lnSpc>
                <a:spcPts val="2100"/>
              </a:lnSpc>
              <a:spcBef>
                <a:spcPts val="975"/>
              </a:spcBef>
              <a:spcAft>
                <a:spcPts val="225"/>
              </a:spcAft>
              <a:buNone/>
            </a:pPr>
            <a:r>
              <a:rPr lang="en-US" b="1" i="0" noProof="0" dirty="0">
                <a:solidFill>
                  <a:srgbClr val="424242"/>
                </a:solidFill>
                <a:effectLst/>
                <a:latin typeface="Segoe Sans"/>
              </a:rPr>
              <a:t>Total Probe Count Calculation</a:t>
            </a:r>
          </a:p>
          <a:p>
            <a:pPr algn="l">
              <a:buNone/>
            </a:pPr>
            <a:r>
              <a:rPr lang="en-US" b="0" i="0" noProof="0" dirty="0">
                <a:solidFill>
                  <a:srgbClr val="424242"/>
                </a:solidFill>
                <a:effectLst/>
                <a:latin typeface="KaTeX_Main"/>
              </a:rPr>
              <a:t>29 (poloidal positions)×21 (radial positions)×32 (drift planes)×2 (sides)=</a:t>
            </a:r>
            <a:r>
              <a:rPr lang="en-US" b="1" i="0" noProof="0" dirty="0">
                <a:solidFill>
                  <a:srgbClr val="424242"/>
                </a:solidFill>
                <a:effectLst/>
                <a:latin typeface="KaTeX_Main"/>
              </a:rPr>
              <a:t>38,976 </a:t>
            </a:r>
            <a:endParaRPr lang="en-US" b="1" i="0" noProof="0" dirty="0">
              <a:solidFill>
                <a:srgbClr val="424242"/>
              </a:solidFill>
              <a:effectLst/>
              <a:latin typeface="Segoe Sans"/>
            </a:endParaRPr>
          </a:p>
        </p:txBody>
      </p:sp>
      <p:pic>
        <p:nvPicPr>
          <p:cNvPr id="3" name="Picture 2" descr="A diagram of a garment&#10;&#10;AI-generated content may be incorrect.">
            <a:extLst>
              <a:ext uri="{FF2B5EF4-FFF2-40B4-BE49-F238E27FC236}">
                <a16:creationId xmlns:a16="http://schemas.microsoft.com/office/drawing/2014/main" id="{6EFF12AD-5200-F491-E26F-9475D376A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3558" y="749774"/>
            <a:ext cx="3581716" cy="5585381"/>
          </a:xfrm>
          <a:prstGeom prst="rect">
            <a:avLst/>
          </a:prstGeom>
        </p:spPr>
      </p:pic>
      <p:grpSp>
        <p:nvGrpSpPr>
          <p:cNvPr id="8" name="Group 7">
            <a:extLst>
              <a:ext uri="{FF2B5EF4-FFF2-40B4-BE49-F238E27FC236}">
                <a16:creationId xmlns:a16="http://schemas.microsoft.com/office/drawing/2014/main" id="{8630545E-A82B-AEA1-39A7-E3C4E3408566}"/>
              </a:ext>
            </a:extLst>
          </p:cNvPr>
          <p:cNvGrpSpPr/>
          <p:nvPr/>
        </p:nvGrpSpPr>
        <p:grpSpPr>
          <a:xfrm>
            <a:off x="5878512" y="749774"/>
            <a:ext cx="6095207" cy="5708273"/>
            <a:chOff x="6095206" y="522845"/>
            <a:chExt cx="6095207" cy="5708273"/>
          </a:xfrm>
        </p:grpSpPr>
        <p:sp>
          <p:nvSpPr>
            <p:cNvPr id="7" name="Rectangle 6">
              <a:extLst>
                <a:ext uri="{FF2B5EF4-FFF2-40B4-BE49-F238E27FC236}">
                  <a16:creationId xmlns:a16="http://schemas.microsoft.com/office/drawing/2014/main" id="{52C6574B-4BEC-FE8D-0B6E-51CD288FFA69}"/>
                </a:ext>
              </a:extLst>
            </p:cNvPr>
            <p:cNvSpPr/>
            <p:nvPr/>
          </p:nvSpPr>
          <p:spPr bwMode="auto">
            <a:xfrm>
              <a:off x="6095206" y="522845"/>
              <a:ext cx="6095207" cy="5708273"/>
            </a:xfrm>
            <a:prstGeom prst="rect">
              <a:avLst/>
            </a:prstGeom>
            <a:solidFill>
              <a:srgbClr val="00B050"/>
            </a:solidFill>
            <a:ln w="9525" cap="flat" cmpd="sng" algn="ctr">
              <a:solidFill>
                <a:schemeClr val="accent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noProof="0" dirty="0">
                <a:ln>
                  <a:noFill/>
                </a:ln>
                <a:solidFill>
                  <a:srgbClr val="FFFFFF"/>
                </a:solidFill>
                <a:effectLst/>
                <a:latin typeface="+mn-lt"/>
                <a:ea typeface="ＭＳ Ｐゴシック" pitchFamily="-80" charset="-128"/>
              </a:endParaRPr>
            </a:p>
          </p:txBody>
        </p:sp>
        <p:pic>
          <p:nvPicPr>
            <p:cNvPr id="11" name="Picture 10">
              <a:extLst>
                <a:ext uri="{FF2B5EF4-FFF2-40B4-BE49-F238E27FC236}">
                  <a16:creationId xmlns:a16="http://schemas.microsoft.com/office/drawing/2014/main" id="{FA59C98A-DCDF-5730-4AE8-02883B9D8C3D}"/>
                </a:ext>
              </a:extLst>
            </p:cNvPr>
            <p:cNvPicPr>
              <a:picLocks noChangeAspect="1"/>
            </p:cNvPicPr>
            <p:nvPr/>
          </p:nvPicPr>
          <p:blipFill>
            <a:blip r:embed="rId3"/>
            <a:stretch>
              <a:fillRect/>
            </a:stretch>
          </p:blipFill>
          <p:spPr>
            <a:xfrm>
              <a:off x="6361093" y="891159"/>
              <a:ext cx="5753903" cy="3077004"/>
            </a:xfrm>
            <a:prstGeom prst="rect">
              <a:avLst/>
            </a:prstGeom>
          </p:spPr>
        </p:pic>
        <p:sp>
          <p:nvSpPr>
            <p:cNvPr id="6" name="TextBox 5">
              <a:extLst>
                <a:ext uri="{FF2B5EF4-FFF2-40B4-BE49-F238E27FC236}">
                  <a16:creationId xmlns:a16="http://schemas.microsoft.com/office/drawing/2014/main" id="{ACDC90A4-5455-46B4-4C55-29962279D793}"/>
                </a:ext>
              </a:extLst>
            </p:cNvPr>
            <p:cNvSpPr txBox="1"/>
            <p:nvPr/>
          </p:nvSpPr>
          <p:spPr>
            <a:xfrm>
              <a:off x="6967194" y="4207197"/>
              <a:ext cx="3972498" cy="1210588"/>
            </a:xfrm>
            <a:prstGeom prst="rect">
              <a:avLst/>
            </a:prstGeom>
            <a:noFill/>
          </p:spPr>
          <p:txBody>
            <a:bodyPr wrap="none" lIns="0" tIns="0" rIns="0" bIns="0" rtlCol="0">
              <a:spAutoFit/>
            </a:bodyPr>
            <a:lstStyle/>
            <a:p>
              <a:pPr algn="l">
                <a:spcBef>
                  <a:spcPts val="432"/>
                </a:spcBef>
              </a:pPr>
              <a:r>
                <a:rPr lang="en-US" sz="1800" b="1" noProof="0" dirty="0">
                  <a:latin typeface="+mn-lt"/>
                </a:rPr>
                <a:t>All probes are collecting all relevant fields</a:t>
              </a:r>
              <a:br>
                <a:rPr lang="en-US" sz="1800" b="1" noProof="0" dirty="0">
                  <a:latin typeface="+mn-lt"/>
                </a:rPr>
              </a:br>
              <a:r>
                <a:rPr lang="en-US" sz="1800" b="1" noProof="0" dirty="0">
                  <a:latin typeface="+mn-lt"/>
                </a:rPr>
                <a:t>with 1 MHz sampling rate</a:t>
              </a:r>
            </a:p>
            <a:p>
              <a:pPr algn="l">
                <a:spcBef>
                  <a:spcPts val="432"/>
                </a:spcBef>
              </a:pPr>
              <a:endParaRPr lang="en-US" sz="1800" b="1" noProof="0" dirty="0">
                <a:latin typeface="+mn-lt"/>
              </a:endParaRPr>
            </a:p>
            <a:p>
              <a:pPr algn="l">
                <a:spcBef>
                  <a:spcPts val="432"/>
                </a:spcBef>
              </a:pPr>
              <a:r>
                <a:rPr lang="en-US" sz="1800" b="1" noProof="0" dirty="0">
                  <a:latin typeface="+mn-lt"/>
                </a:rPr>
                <a:t>250 Gb of probe data pr. simulation</a:t>
              </a:r>
            </a:p>
          </p:txBody>
        </p:sp>
      </p:grpSp>
    </p:spTree>
    <p:extLst>
      <p:ext uri="{BB962C8B-B14F-4D97-AF65-F5344CB8AC3E}">
        <p14:creationId xmlns:p14="http://schemas.microsoft.com/office/powerpoint/2010/main" val="308087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5A5D1-9E8A-37C6-7459-3B2B7F12782C}"/>
            </a:ext>
          </a:extLst>
        </p:cNvPr>
        <p:cNvGrpSpPr/>
        <p:nvPr/>
      </p:nvGrpSpPr>
      <p:grpSpPr>
        <a:xfrm>
          <a:off x="0" y="0"/>
          <a:ext cx="0" cy="0"/>
          <a:chOff x="0" y="0"/>
          <a:chExt cx="0" cy="0"/>
        </a:xfrm>
      </p:grpSpPr>
      <p:pic>
        <p:nvPicPr>
          <p:cNvPr id="12" name="Picture 11" descr="A diagram of a circle with lines and dots&#10;&#10;AI-generated content may be incorrect.">
            <a:extLst>
              <a:ext uri="{FF2B5EF4-FFF2-40B4-BE49-F238E27FC236}">
                <a16:creationId xmlns:a16="http://schemas.microsoft.com/office/drawing/2014/main" id="{9CC1B223-8892-FF7E-B6F0-F2482805A1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711" y="1411220"/>
            <a:ext cx="9253746" cy="5010922"/>
          </a:xfrm>
          <a:prstGeom prst="rect">
            <a:avLst/>
          </a:prstGeom>
        </p:spPr>
      </p:pic>
      <p:sp>
        <p:nvSpPr>
          <p:cNvPr id="2" name="Title 1">
            <a:extLst>
              <a:ext uri="{FF2B5EF4-FFF2-40B4-BE49-F238E27FC236}">
                <a16:creationId xmlns:a16="http://schemas.microsoft.com/office/drawing/2014/main" id="{58AA92BF-F224-F42C-C820-C8749D8CCDFF}"/>
              </a:ext>
            </a:extLst>
          </p:cNvPr>
          <p:cNvSpPr>
            <a:spLocks noGrp="1"/>
          </p:cNvSpPr>
          <p:nvPr>
            <p:ph type="title"/>
          </p:nvPr>
        </p:nvSpPr>
        <p:spPr/>
        <p:txBody>
          <a:bodyPr/>
          <a:lstStyle/>
          <a:p>
            <a:r>
              <a:rPr lang="en-US" sz="3200" noProof="0" dirty="0"/>
              <a:t>Synthetic diagnostics: probes</a:t>
            </a:r>
          </a:p>
        </p:txBody>
      </p:sp>
      <p:sp>
        <p:nvSpPr>
          <p:cNvPr id="4" name="Slide Number Placeholder 3">
            <a:extLst>
              <a:ext uri="{FF2B5EF4-FFF2-40B4-BE49-F238E27FC236}">
                <a16:creationId xmlns:a16="http://schemas.microsoft.com/office/drawing/2014/main" id="{906FDE38-92EA-51C4-5434-C02FB103502C}"/>
              </a:ext>
            </a:extLst>
          </p:cNvPr>
          <p:cNvSpPr>
            <a:spLocks noGrp="1"/>
          </p:cNvSpPr>
          <p:nvPr>
            <p:ph type="sldNum" sz="quarter" idx="4294967295"/>
          </p:nvPr>
        </p:nvSpPr>
        <p:spPr>
          <a:xfrm>
            <a:off x="11757025" y="6540500"/>
            <a:ext cx="433388" cy="317500"/>
          </a:xfrm>
        </p:spPr>
        <p:txBody>
          <a:bodyPr/>
          <a:lstStyle/>
          <a:p>
            <a:fld id="{103EA872-A674-449B-A120-B97244F8E91D}" type="slidenum">
              <a:rPr lang="en-US" noProof="0" smtClean="0"/>
              <a:pPr/>
              <a:t>12</a:t>
            </a:fld>
            <a:endParaRPr lang="en-US" noProof="0" dirty="0"/>
          </a:p>
        </p:txBody>
      </p:sp>
      <p:sp>
        <p:nvSpPr>
          <p:cNvPr id="3" name="Arrow: Right 2">
            <a:extLst>
              <a:ext uri="{FF2B5EF4-FFF2-40B4-BE49-F238E27FC236}">
                <a16:creationId xmlns:a16="http://schemas.microsoft.com/office/drawing/2014/main" id="{36F2A720-43E6-7818-B271-6240D8CC4657}"/>
              </a:ext>
            </a:extLst>
          </p:cNvPr>
          <p:cNvSpPr/>
          <p:nvPr/>
        </p:nvSpPr>
        <p:spPr bwMode="auto">
          <a:xfrm>
            <a:off x="4600042" y="3751669"/>
            <a:ext cx="374970" cy="124990"/>
          </a:xfrm>
          <a:prstGeom prst="rightArrow">
            <a:avLst/>
          </a:prstGeom>
          <a:solidFill>
            <a:srgbClr val="92D050"/>
          </a:solidFill>
          <a:ln w="9525" cap="flat" cmpd="sng" algn="ctr">
            <a:solidFill>
              <a:schemeClr val="accent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noProof="0" dirty="0">
              <a:ln>
                <a:noFill/>
              </a:ln>
              <a:solidFill>
                <a:srgbClr val="92D050"/>
              </a:solidFill>
              <a:effectLst/>
              <a:latin typeface="+mn-lt"/>
              <a:ea typeface="ＭＳ Ｐゴシック" pitchFamily="-80" charset="-128"/>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528B4836-B5DE-F8F4-5595-BFB1B375CA7A}"/>
                  </a:ext>
                </a:extLst>
              </p:cNvPr>
              <p:cNvSpPr txBox="1"/>
              <p:nvPr/>
            </p:nvSpPr>
            <p:spPr>
              <a:xfrm>
                <a:off x="4693012" y="3924564"/>
                <a:ext cx="371832" cy="276999"/>
              </a:xfrm>
              <a:prstGeom prst="rect">
                <a:avLst/>
              </a:prstGeom>
              <a:noFill/>
            </p:spPr>
            <p:txBody>
              <a:bodyPr wrap="none" lIns="0" tIns="0" rIns="0" bIns="0" rtlCol="0">
                <a:spAutoFit/>
              </a:bodyPr>
              <a:lstStyle/>
              <a:p>
                <a:pPr>
                  <a:spcBef>
                    <a:spcPts val="432"/>
                  </a:spcBef>
                </a:pPr>
                <a14:m>
                  <m:oMathPara xmlns:m="http://schemas.openxmlformats.org/officeDocument/2006/math">
                    <m:oMathParaPr>
                      <m:jc m:val="centerGroup"/>
                    </m:oMathParaPr>
                    <m:oMath xmlns:m="http://schemas.openxmlformats.org/officeDocument/2006/math">
                      <m:sSub>
                        <m:sSubPr>
                          <m:ctrlPr>
                            <a:rPr lang="en-US" sz="1800" b="1" i="1" noProof="0" smtClean="0">
                              <a:latin typeface="Cambria Math" panose="02040503050406030204" pitchFamily="18" charset="0"/>
                            </a:rPr>
                          </m:ctrlPr>
                        </m:sSubPr>
                        <m:e>
                          <m:acc>
                            <m:accPr>
                              <m:chr m:val="⃗"/>
                              <m:ctrlPr>
                                <a:rPr lang="en-US" sz="1800" b="1" i="1" noProof="0" smtClean="0">
                                  <a:latin typeface="Cambria Math" panose="02040503050406030204" pitchFamily="18" charset="0"/>
                                </a:rPr>
                              </m:ctrlPr>
                            </m:accPr>
                            <m:e>
                              <m:r>
                                <a:rPr lang="en-US" sz="1800" b="1" i="1" noProof="0" smtClean="0">
                                  <a:latin typeface="Cambria Math" panose="02040503050406030204" pitchFamily="18" charset="0"/>
                                </a:rPr>
                                <m:t>𝒖</m:t>
                              </m:r>
                            </m:e>
                          </m:acc>
                        </m:e>
                        <m:sub>
                          <m:r>
                            <a:rPr lang="en-US" sz="1800" b="1" i="1" noProof="0" smtClean="0">
                              <a:latin typeface="Cambria Math" panose="02040503050406030204" pitchFamily="18" charset="0"/>
                            </a:rPr>
                            <m:t>𝒏</m:t>
                          </m:r>
                        </m:sub>
                      </m:sSub>
                      <m:r>
                        <a:rPr lang="en-US" sz="1800" b="1" i="1" noProof="0" smtClean="0">
                          <a:latin typeface="Cambria Math" panose="02040503050406030204" pitchFamily="18" charset="0"/>
                        </a:rPr>
                        <m:t> </m:t>
                      </m:r>
                    </m:oMath>
                  </m:oMathPara>
                </a14:m>
                <a:endParaRPr lang="en-US" sz="1800" b="1" noProof="0" dirty="0">
                  <a:latin typeface="+mn-lt"/>
                </a:endParaRPr>
              </a:p>
            </p:txBody>
          </p:sp>
        </mc:Choice>
        <mc:Fallback>
          <p:sp>
            <p:nvSpPr>
              <p:cNvPr id="6" name="TextBox 5">
                <a:extLst>
                  <a:ext uri="{FF2B5EF4-FFF2-40B4-BE49-F238E27FC236}">
                    <a16:creationId xmlns:a16="http://schemas.microsoft.com/office/drawing/2014/main" id="{528B4836-B5DE-F8F4-5595-BFB1B375CA7A}"/>
                  </a:ext>
                </a:extLst>
              </p:cNvPr>
              <p:cNvSpPr txBox="1">
                <a:spLocks noRot="1" noChangeAspect="1" noMove="1" noResize="1" noEditPoints="1" noAdjustHandles="1" noChangeArrowheads="1" noChangeShapeType="1" noTextEdit="1"/>
              </p:cNvSpPr>
              <p:nvPr/>
            </p:nvSpPr>
            <p:spPr>
              <a:xfrm>
                <a:off x="4693012" y="3924564"/>
                <a:ext cx="371832" cy="276999"/>
              </a:xfrm>
              <a:prstGeom prst="rect">
                <a:avLst/>
              </a:prstGeom>
              <a:blipFill>
                <a:blip r:embed="rId3"/>
                <a:stretch>
                  <a:fillRect l="-8197" b="-11111"/>
                </a:stretch>
              </a:blipFill>
            </p:spPr>
            <p:txBody>
              <a:bodyPr/>
              <a:lstStyle/>
              <a:p>
                <a:r>
                  <a:rPr lang="da-DK">
                    <a:noFill/>
                  </a:rPr>
                  <a:t> </a:t>
                </a:r>
              </a:p>
            </p:txBody>
          </p:sp>
        </mc:Fallback>
      </mc:AlternateContent>
      <p:sp>
        <p:nvSpPr>
          <p:cNvPr id="7" name="Arrow: Right 6">
            <a:extLst>
              <a:ext uri="{FF2B5EF4-FFF2-40B4-BE49-F238E27FC236}">
                <a16:creationId xmlns:a16="http://schemas.microsoft.com/office/drawing/2014/main" id="{09F29BF1-6515-D74E-C22E-F7F4A3D28307}"/>
              </a:ext>
            </a:extLst>
          </p:cNvPr>
          <p:cNvSpPr/>
          <p:nvPr/>
        </p:nvSpPr>
        <p:spPr bwMode="auto">
          <a:xfrm rot="20150657">
            <a:off x="4340199" y="2693647"/>
            <a:ext cx="374970" cy="124990"/>
          </a:xfrm>
          <a:prstGeom prst="rightArrow">
            <a:avLst/>
          </a:prstGeom>
          <a:solidFill>
            <a:schemeClr val="accent6"/>
          </a:solidFill>
          <a:ln w="9525" cap="flat" cmpd="sng" algn="ctr">
            <a:solidFill>
              <a:schemeClr val="accent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noProof="0" dirty="0">
              <a:ln>
                <a:noFill/>
              </a:ln>
              <a:solidFill>
                <a:srgbClr val="FFFFFF"/>
              </a:solidFill>
              <a:effectLst/>
              <a:latin typeface="+mn-lt"/>
              <a:ea typeface="ＭＳ Ｐゴシック" pitchFamily="-80" charset="-128"/>
            </a:endParaRPr>
          </a:p>
        </p:txBody>
      </p:sp>
      <p:sp>
        <p:nvSpPr>
          <p:cNvPr id="8" name="Arrow: Right 7">
            <a:extLst>
              <a:ext uri="{FF2B5EF4-FFF2-40B4-BE49-F238E27FC236}">
                <a16:creationId xmlns:a16="http://schemas.microsoft.com/office/drawing/2014/main" id="{40CBBD7F-7BA2-7BA6-9074-6D69E0BB7650}"/>
              </a:ext>
            </a:extLst>
          </p:cNvPr>
          <p:cNvSpPr/>
          <p:nvPr/>
        </p:nvSpPr>
        <p:spPr bwMode="auto">
          <a:xfrm rot="18954625">
            <a:off x="3821601" y="2109255"/>
            <a:ext cx="374970" cy="124990"/>
          </a:xfrm>
          <a:prstGeom prst="rightArrow">
            <a:avLst/>
          </a:prstGeom>
          <a:solidFill>
            <a:srgbClr val="0070C0"/>
          </a:solidFill>
          <a:ln w="9525" cap="flat" cmpd="sng" algn="ctr">
            <a:solidFill>
              <a:schemeClr val="accent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noProof="0" dirty="0">
              <a:ln>
                <a:noFill/>
              </a:ln>
              <a:solidFill>
                <a:srgbClr val="FFFFFF"/>
              </a:solidFill>
              <a:effectLst/>
              <a:latin typeface="+mn-lt"/>
              <a:ea typeface="ＭＳ Ｐゴシック" pitchFamily="-80" charset="-128"/>
            </a:endParaRPr>
          </a:p>
        </p:txBody>
      </p:sp>
      <p:sp>
        <p:nvSpPr>
          <p:cNvPr id="9" name="Arrow: Right 8">
            <a:extLst>
              <a:ext uri="{FF2B5EF4-FFF2-40B4-BE49-F238E27FC236}">
                <a16:creationId xmlns:a16="http://schemas.microsoft.com/office/drawing/2014/main" id="{7F43E8B5-210E-39CC-1072-9DB1D735D20E}"/>
              </a:ext>
            </a:extLst>
          </p:cNvPr>
          <p:cNvSpPr/>
          <p:nvPr/>
        </p:nvSpPr>
        <p:spPr bwMode="auto">
          <a:xfrm rot="1504655">
            <a:off x="4333621" y="4818505"/>
            <a:ext cx="374970" cy="124990"/>
          </a:xfrm>
          <a:prstGeom prst="rightArrow">
            <a:avLst/>
          </a:prstGeom>
          <a:solidFill>
            <a:srgbClr val="7030A0"/>
          </a:solidFill>
          <a:ln w="9525" cap="flat" cmpd="sng" algn="ctr">
            <a:solidFill>
              <a:srgbClr val="660099"/>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noProof="0" dirty="0">
              <a:ln>
                <a:noFill/>
              </a:ln>
              <a:solidFill>
                <a:srgbClr val="FFFFFF"/>
              </a:solidFill>
              <a:effectLst/>
              <a:latin typeface="+mn-lt"/>
              <a:ea typeface="ＭＳ Ｐゴシック" pitchFamily="-80" charset="-128"/>
            </a:endParaRPr>
          </a:p>
        </p:txBody>
      </p:sp>
      <p:sp>
        <p:nvSpPr>
          <p:cNvPr id="11" name="Arrow: Right 10">
            <a:extLst>
              <a:ext uri="{FF2B5EF4-FFF2-40B4-BE49-F238E27FC236}">
                <a16:creationId xmlns:a16="http://schemas.microsoft.com/office/drawing/2014/main" id="{EE0DDEF6-F3D1-1077-E35E-DDA3EEF3EB3C}"/>
              </a:ext>
            </a:extLst>
          </p:cNvPr>
          <p:cNvSpPr/>
          <p:nvPr/>
        </p:nvSpPr>
        <p:spPr bwMode="auto">
          <a:xfrm rot="2819553">
            <a:off x="3820022" y="5424812"/>
            <a:ext cx="374970" cy="124990"/>
          </a:xfrm>
          <a:prstGeom prst="rightArrow">
            <a:avLst/>
          </a:prstGeom>
          <a:solidFill>
            <a:schemeClr val="tx2"/>
          </a:solidFill>
          <a:ln w="9525" cap="flat" cmpd="sng" algn="ctr">
            <a:solidFill>
              <a:schemeClr val="accent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noProof="0" dirty="0">
              <a:ln>
                <a:noFill/>
              </a:ln>
              <a:solidFill>
                <a:srgbClr val="FFFFFF"/>
              </a:solidFill>
              <a:effectLst/>
              <a:latin typeface="+mn-lt"/>
              <a:ea typeface="ＭＳ Ｐゴシック" pitchFamily="-80" charset="-128"/>
            </a:endParaRPr>
          </a:p>
        </p:txBody>
      </p:sp>
      <p:sp>
        <p:nvSpPr>
          <p:cNvPr id="10" name="TextBox 9">
            <a:extLst>
              <a:ext uri="{FF2B5EF4-FFF2-40B4-BE49-F238E27FC236}">
                <a16:creationId xmlns:a16="http://schemas.microsoft.com/office/drawing/2014/main" id="{1BFD0D91-BF2A-F5C9-89D5-BE2DD9540D79}"/>
              </a:ext>
            </a:extLst>
          </p:cNvPr>
          <p:cNvSpPr txBox="1"/>
          <p:nvPr/>
        </p:nvSpPr>
        <p:spPr>
          <a:xfrm>
            <a:off x="2637323" y="834388"/>
            <a:ext cx="7907154" cy="400110"/>
          </a:xfrm>
          <a:prstGeom prst="rect">
            <a:avLst/>
          </a:prstGeom>
          <a:noFill/>
        </p:spPr>
        <p:txBody>
          <a:bodyPr wrap="square">
            <a:spAutoFit/>
          </a:bodyPr>
          <a:lstStyle/>
          <a:p>
            <a:r>
              <a:rPr lang="en-US" sz="2000" noProof="0" dirty="0"/>
              <a:t>Field-aligned probes at </a:t>
            </a:r>
            <a:r>
              <a:rPr lang="en-US" sz="2000" noProof="0" dirty="0">
                <a:solidFill>
                  <a:srgbClr val="FF0000"/>
                </a:solidFill>
              </a:rPr>
              <a:t>LCFS</a:t>
            </a:r>
            <a:r>
              <a:rPr lang="en-US" sz="2000" noProof="0" dirty="0"/>
              <a:t>, </a:t>
            </a:r>
            <a:r>
              <a:rPr lang="en-US" sz="2000" dirty="0">
                <a:solidFill>
                  <a:srgbClr val="FF0000"/>
                </a:solidFill>
              </a:rPr>
              <a:t>out</a:t>
            </a:r>
            <a:r>
              <a:rPr lang="en-US" sz="2000" noProof="0" dirty="0">
                <a:solidFill>
                  <a:srgbClr val="FF0000"/>
                </a:solidFill>
              </a:rPr>
              <a:t>board</a:t>
            </a:r>
            <a:r>
              <a:rPr lang="en-US" sz="2000" noProof="0" dirty="0"/>
              <a:t> midplane</a:t>
            </a:r>
          </a:p>
        </p:txBody>
      </p:sp>
    </p:spTree>
    <p:extLst>
      <p:ext uri="{BB962C8B-B14F-4D97-AF65-F5344CB8AC3E}">
        <p14:creationId xmlns:p14="http://schemas.microsoft.com/office/powerpoint/2010/main" val="2445451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F0038-7FA8-8410-0E01-9AE131A0D4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FAE76D-4745-4793-52F7-411D0167F5CD}"/>
              </a:ext>
            </a:extLst>
          </p:cNvPr>
          <p:cNvSpPr>
            <a:spLocks noGrp="1"/>
          </p:cNvSpPr>
          <p:nvPr>
            <p:ph type="title"/>
          </p:nvPr>
        </p:nvSpPr>
        <p:spPr/>
        <p:txBody>
          <a:bodyPr/>
          <a:lstStyle/>
          <a:p>
            <a:r>
              <a:rPr lang="en-US" sz="3200" noProof="0"/>
              <a:t>Synthetic diagnostics: probes</a:t>
            </a:r>
          </a:p>
        </p:txBody>
      </p:sp>
      <p:sp>
        <p:nvSpPr>
          <p:cNvPr id="4" name="Slide Number Placeholder 3">
            <a:extLst>
              <a:ext uri="{FF2B5EF4-FFF2-40B4-BE49-F238E27FC236}">
                <a16:creationId xmlns:a16="http://schemas.microsoft.com/office/drawing/2014/main" id="{A503F5CC-B4D1-088B-BCC2-5508164C157E}"/>
              </a:ext>
            </a:extLst>
          </p:cNvPr>
          <p:cNvSpPr>
            <a:spLocks noGrp="1"/>
          </p:cNvSpPr>
          <p:nvPr>
            <p:ph type="sldNum" sz="quarter" idx="4294967295"/>
          </p:nvPr>
        </p:nvSpPr>
        <p:spPr>
          <a:xfrm>
            <a:off x="11757025" y="6540500"/>
            <a:ext cx="433388" cy="317500"/>
          </a:xfrm>
        </p:spPr>
        <p:txBody>
          <a:bodyPr/>
          <a:lstStyle/>
          <a:p>
            <a:fld id="{103EA872-A674-449B-A120-B97244F8E91D}" type="slidenum">
              <a:rPr lang="en-US" noProof="0" smtClean="0"/>
              <a:pPr/>
              <a:t>13</a:t>
            </a:fld>
            <a:endParaRPr lang="en-US" noProof="0"/>
          </a:p>
        </p:txBody>
      </p:sp>
      <p:pic>
        <p:nvPicPr>
          <p:cNvPr id="15" name="Picture 14" descr="A diagram of a circle with lines and a dotted line&#10;&#10;AI-generated content may be incorrect.">
            <a:extLst>
              <a:ext uri="{FF2B5EF4-FFF2-40B4-BE49-F238E27FC236}">
                <a16:creationId xmlns:a16="http://schemas.microsoft.com/office/drawing/2014/main" id="{EF166C76-D89D-759E-69B8-6A1E8AF8F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821" y="1398253"/>
            <a:ext cx="9253746" cy="5010922"/>
          </a:xfrm>
          <a:prstGeom prst="rect">
            <a:avLst/>
          </a:prstGeom>
        </p:spPr>
      </p:pic>
      <p:sp>
        <p:nvSpPr>
          <p:cNvPr id="9" name="TextBox 8">
            <a:extLst>
              <a:ext uri="{FF2B5EF4-FFF2-40B4-BE49-F238E27FC236}">
                <a16:creationId xmlns:a16="http://schemas.microsoft.com/office/drawing/2014/main" id="{F3A338C6-7F7D-52A1-3A1B-6707BA549004}"/>
              </a:ext>
            </a:extLst>
          </p:cNvPr>
          <p:cNvSpPr txBox="1"/>
          <p:nvPr/>
        </p:nvSpPr>
        <p:spPr>
          <a:xfrm>
            <a:off x="2892041" y="725046"/>
            <a:ext cx="7509526" cy="400110"/>
          </a:xfrm>
          <a:prstGeom prst="rect">
            <a:avLst/>
          </a:prstGeom>
          <a:noFill/>
        </p:spPr>
        <p:txBody>
          <a:bodyPr wrap="square">
            <a:spAutoFit/>
          </a:bodyPr>
          <a:lstStyle/>
          <a:p>
            <a:r>
              <a:rPr lang="en-US" sz="2000" noProof="0"/>
              <a:t>Field-aligned probes </a:t>
            </a:r>
            <a:r>
              <a:rPr lang="en-US" sz="2000" noProof="0">
                <a:solidFill>
                  <a:srgbClr val="FF0000"/>
                </a:solidFill>
              </a:rPr>
              <a:t>LCFS</a:t>
            </a:r>
            <a:r>
              <a:rPr lang="en-US" sz="2000" noProof="0"/>
              <a:t>, </a:t>
            </a:r>
            <a:r>
              <a:rPr lang="en-US" sz="2000" noProof="0">
                <a:solidFill>
                  <a:srgbClr val="FF0000"/>
                </a:solidFill>
              </a:rPr>
              <a:t>inboard</a:t>
            </a:r>
            <a:r>
              <a:rPr lang="en-US" sz="2000" noProof="0"/>
              <a:t> midplane</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B5E9DB2D-86F6-738D-2E7A-4FCF844E47BC}"/>
                  </a:ext>
                </a:extLst>
              </p:cNvPr>
              <p:cNvSpPr txBox="1"/>
              <p:nvPr/>
            </p:nvSpPr>
            <p:spPr>
              <a:xfrm>
                <a:off x="10457565" y="5100084"/>
                <a:ext cx="1601272" cy="289182"/>
              </a:xfrm>
              <a:prstGeom prst="rect">
                <a:avLst/>
              </a:prstGeom>
              <a:noFill/>
            </p:spPr>
            <p:txBody>
              <a:bodyPr wrap="none" lIns="0" tIns="0" rIns="0" bIns="0" rtlCol="0">
                <a:spAutoFit/>
              </a:bodyPr>
              <a:lstStyle/>
              <a:p>
                <a14:m>
                  <m:oMath xmlns:m="http://schemas.openxmlformats.org/officeDocument/2006/math">
                    <m:sSub>
                      <m:sSubPr>
                        <m:ctrlPr>
                          <a:rPr lang="da-DK" sz="1800" b="1" i="1" smtClean="0">
                            <a:latin typeface="Cambria Math" panose="02040503050406030204" pitchFamily="18" charset="0"/>
                          </a:rPr>
                        </m:ctrlPr>
                      </m:sSubPr>
                      <m:e>
                        <m:r>
                          <a:rPr lang="el-GR" sz="1800" b="1" i="1" smtClean="0">
                            <a:latin typeface="Cambria Math" panose="02040503050406030204" pitchFamily="18" charset="0"/>
                            <a:ea typeface="Cambria Math" panose="02040503050406030204" pitchFamily="18" charset="0"/>
                          </a:rPr>
                          <m:t>𝜞</m:t>
                        </m:r>
                      </m:e>
                      <m:sub>
                        <m:r>
                          <a:rPr lang="da-DK" sz="1800" b="1" i="1" smtClean="0">
                            <a:latin typeface="Cambria Math" panose="02040503050406030204" pitchFamily="18" charset="0"/>
                          </a:rPr>
                          <m:t>𝒏</m:t>
                        </m:r>
                        <m:r>
                          <a:rPr lang="da-DK" sz="1800" b="1" i="1" smtClean="0">
                            <a:latin typeface="Cambria Math" panose="02040503050406030204" pitchFamily="18" charset="0"/>
                          </a:rPr>
                          <m:t>,</m:t>
                        </m:r>
                        <m:r>
                          <a:rPr lang="da-DK" sz="1800" b="1" i="1" smtClean="0">
                            <a:latin typeface="Cambria Math" panose="02040503050406030204" pitchFamily="18" charset="0"/>
                          </a:rPr>
                          <m:t>𝒊𝒏𝒃</m:t>
                        </m:r>
                      </m:sub>
                    </m:sSub>
                    <m:r>
                      <a:rPr lang="da-DK" sz="1800" b="1" i="1" smtClean="0">
                        <a:latin typeface="Cambria Math" panose="02040503050406030204" pitchFamily="18" charset="0"/>
                      </a:rPr>
                      <m:t>≪</m:t>
                    </m:r>
                  </m:oMath>
                </a14:m>
                <a:r>
                  <a:rPr lang="da-DK" sz="1800" b="1"/>
                  <a:t> </a:t>
                </a:r>
                <a14:m>
                  <m:oMath xmlns:m="http://schemas.openxmlformats.org/officeDocument/2006/math">
                    <m:sSub>
                      <m:sSubPr>
                        <m:ctrlPr>
                          <a:rPr lang="da-DK" sz="1800" b="1" i="1">
                            <a:latin typeface="Cambria Math" panose="02040503050406030204" pitchFamily="18" charset="0"/>
                          </a:rPr>
                        </m:ctrlPr>
                      </m:sSubPr>
                      <m:e>
                        <m:r>
                          <a:rPr lang="el-GR" sz="1800" b="1" i="1">
                            <a:latin typeface="Cambria Math" panose="02040503050406030204" pitchFamily="18" charset="0"/>
                            <a:ea typeface="Cambria Math" panose="02040503050406030204" pitchFamily="18" charset="0"/>
                          </a:rPr>
                          <m:t>𝜞</m:t>
                        </m:r>
                      </m:e>
                      <m:sub>
                        <m:r>
                          <a:rPr lang="da-DK" sz="1800" b="1" i="1">
                            <a:latin typeface="Cambria Math" panose="02040503050406030204" pitchFamily="18" charset="0"/>
                          </a:rPr>
                          <m:t>𝒏</m:t>
                        </m:r>
                        <m:r>
                          <a:rPr lang="da-DK" sz="1800" b="1" i="1">
                            <a:latin typeface="Cambria Math" panose="02040503050406030204" pitchFamily="18" charset="0"/>
                          </a:rPr>
                          <m:t>,</m:t>
                        </m:r>
                        <m:r>
                          <a:rPr lang="da-DK" sz="1800" b="1" i="1" smtClean="0">
                            <a:latin typeface="Cambria Math" panose="02040503050406030204" pitchFamily="18" charset="0"/>
                          </a:rPr>
                          <m:t>𝒐𝒖𝒕</m:t>
                        </m:r>
                        <m:r>
                          <a:rPr lang="da-DK" sz="1800" b="1" i="1">
                            <a:latin typeface="Cambria Math" panose="02040503050406030204" pitchFamily="18" charset="0"/>
                          </a:rPr>
                          <m:t>𝒃</m:t>
                        </m:r>
                      </m:sub>
                    </m:sSub>
                  </m:oMath>
                </a14:m>
                <a:endParaRPr lang="da-DK" sz="1800" b="1"/>
              </a:p>
            </p:txBody>
          </p:sp>
        </mc:Choice>
        <mc:Fallback>
          <p:sp>
            <p:nvSpPr>
              <p:cNvPr id="3" name="TextBox 2">
                <a:extLst>
                  <a:ext uri="{FF2B5EF4-FFF2-40B4-BE49-F238E27FC236}">
                    <a16:creationId xmlns:a16="http://schemas.microsoft.com/office/drawing/2014/main" id="{B5E9DB2D-86F6-738D-2E7A-4FCF844E47BC}"/>
                  </a:ext>
                </a:extLst>
              </p:cNvPr>
              <p:cNvSpPr txBox="1">
                <a:spLocks noRot="1" noChangeAspect="1" noMove="1" noResize="1" noEditPoints="1" noAdjustHandles="1" noChangeArrowheads="1" noChangeShapeType="1" noTextEdit="1"/>
              </p:cNvSpPr>
              <p:nvPr/>
            </p:nvSpPr>
            <p:spPr>
              <a:xfrm>
                <a:off x="10457565" y="5100084"/>
                <a:ext cx="1601272" cy="289182"/>
              </a:xfrm>
              <a:prstGeom prst="rect">
                <a:avLst/>
              </a:prstGeom>
              <a:blipFill>
                <a:blip r:embed="rId3"/>
                <a:stretch>
                  <a:fillRect l="-4943" r="-2281" b="-14894"/>
                </a:stretch>
              </a:blipFill>
            </p:spPr>
            <p:txBody>
              <a:bodyPr/>
              <a:lstStyle/>
              <a:p>
                <a:r>
                  <a:rPr lang="da-DK">
                    <a:noFill/>
                  </a:rPr>
                  <a:t> </a:t>
                </a:r>
              </a:p>
            </p:txBody>
          </p:sp>
        </mc:Fallback>
      </mc:AlternateContent>
    </p:spTree>
    <p:extLst>
      <p:ext uri="{BB962C8B-B14F-4D97-AF65-F5344CB8AC3E}">
        <p14:creationId xmlns:p14="http://schemas.microsoft.com/office/powerpoint/2010/main" val="271577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8180C-F54F-8B3D-A4E3-A5EE88F83632}"/>
              </a:ext>
            </a:extLst>
          </p:cNvPr>
          <p:cNvSpPr>
            <a:spLocks noGrp="1"/>
          </p:cNvSpPr>
          <p:nvPr>
            <p:ph type="title"/>
          </p:nvPr>
        </p:nvSpPr>
        <p:spPr/>
        <p:txBody>
          <a:bodyPr/>
          <a:lstStyle/>
          <a:p>
            <a:r>
              <a:rPr lang="en-US" sz="3200" noProof="0" dirty="0"/>
              <a:t>Synthetic diagnostics: probes</a:t>
            </a:r>
          </a:p>
        </p:txBody>
      </p:sp>
      <p:sp>
        <p:nvSpPr>
          <p:cNvPr id="4" name="Slide Number Placeholder 3">
            <a:extLst>
              <a:ext uri="{FF2B5EF4-FFF2-40B4-BE49-F238E27FC236}">
                <a16:creationId xmlns:a16="http://schemas.microsoft.com/office/drawing/2014/main" id="{4E5C5221-0A44-3308-8CC7-06D6FF701C7B}"/>
              </a:ext>
            </a:extLst>
          </p:cNvPr>
          <p:cNvSpPr>
            <a:spLocks noGrp="1"/>
          </p:cNvSpPr>
          <p:nvPr>
            <p:ph type="sldNum" sz="quarter" idx="4294967295"/>
          </p:nvPr>
        </p:nvSpPr>
        <p:spPr>
          <a:xfrm>
            <a:off x="11757025" y="6540500"/>
            <a:ext cx="433388" cy="317500"/>
          </a:xfrm>
        </p:spPr>
        <p:txBody>
          <a:bodyPr/>
          <a:lstStyle/>
          <a:p>
            <a:fld id="{103EA872-A674-449B-A120-B97244F8E91D}" type="slidenum">
              <a:rPr lang="en-US" noProof="0" smtClean="0"/>
              <a:pPr/>
              <a:t>14</a:t>
            </a:fld>
            <a:endParaRPr lang="en-US" noProof="0" dirty="0"/>
          </a:p>
        </p:txBody>
      </p:sp>
      <p:pic>
        <p:nvPicPr>
          <p:cNvPr id="17" name="Picture 16" descr="A diagram of a circle with lines and dots&#10;&#10;AI-generated content may be incorrect.">
            <a:extLst>
              <a:ext uri="{FF2B5EF4-FFF2-40B4-BE49-F238E27FC236}">
                <a16:creationId xmlns:a16="http://schemas.microsoft.com/office/drawing/2014/main" id="{F34EDB7E-0579-04BD-AE8B-D6C5AB150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456" y="1529578"/>
            <a:ext cx="9253746" cy="5010922"/>
          </a:xfrm>
          <a:prstGeom prst="rect">
            <a:avLst/>
          </a:prstGeom>
        </p:spPr>
      </p:pic>
      <p:sp>
        <p:nvSpPr>
          <p:cNvPr id="19" name="TextBox 18">
            <a:extLst>
              <a:ext uri="{FF2B5EF4-FFF2-40B4-BE49-F238E27FC236}">
                <a16:creationId xmlns:a16="http://schemas.microsoft.com/office/drawing/2014/main" id="{54C7CF53-037D-9038-F0E1-11CB9D03EE30}"/>
              </a:ext>
            </a:extLst>
          </p:cNvPr>
          <p:cNvSpPr txBox="1"/>
          <p:nvPr/>
        </p:nvSpPr>
        <p:spPr>
          <a:xfrm>
            <a:off x="3691289" y="862212"/>
            <a:ext cx="6112042" cy="400110"/>
          </a:xfrm>
          <a:prstGeom prst="rect">
            <a:avLst/>
          </a:prstGeom>
          <a:noFill/>
        </p:spPr>
        <p:txBody>
          <a:bodyPr wrap="square">
            <a:spAutoFit/>
          </a:bodyPr>
          <a:lstStyle/>
          <a:p>
            <a:r>
              <a:rPr lang="en-US" sz="2000" noProof="0" dirty="0"/>
              <a:t>Field-aligned probes </a:t>
            </a:r>
            <a:r>
              <a:rPr lang="en-US" sz="2000" noProof="0" dirty="0">
                <a:solidFill>
                  <a:srgbClr val="FF0000"/>
                </a:solidFill>
              </a:rPr>
              <a:t>inside</a:t>
            </a:r>
            <a:r>
              <a:rPr lang="en-US" sz="2000" noProof="0" dirty="0"/>
              <a:t>, </a:t>
            </a:r>
            <a:r>
              <a:rPr lang="en-US" sz="2000" noProof="0" dirty="0">
                <a:solidFill>
                  <a:srgbClr val="FF0000"/>
                </a:solidFill>
              </a:rPr>
              <a:t>inboard</a:t>
            </a:r>
            <a:r>
              <a:rPr lang="en-US" sz="2000" noProof="0" dirty="0"/>
              <a:t> midplane</a:t>
            </a:r>
          </a:p>
        </p:txBody>
      </p:sp>
    </p:spTree>
    <p:extLst>
      <p:ext uri="{BB962C8B-B14F-4D97-AF65-F5344CB8AC3E}">
        <p14:creationId xmlns:p14="http://schemas.microsoft.com/office/powerpoint/2010/main" val="3766224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B3292-F348-BE2B-5FA9-CD335406A15D}"/>
            </a:ext>
          </a:extLst>
        </p:cNvPr>
        <p:cNvGrpSpPr/>
        <p:nvPr/>
      </p:nvGrpSpPr>
      <p:grpSpPr>
        <a:xfrm>
          <a:off x="0" y="0"/>
          <a:ext cx="0" cy="0"/>
          <a:chOff x="0" y="0"/>
          <a:chExt cx="0" cy="0"/>
        </a:xfrm>
      </p:grpSpPr>
      <p:pic>
        <p:nvPicPr>
          <p:cNvPr id="12" name="Picture 11" descr="A diagram of a circle with lines and dots&#10;&#10;AI-generated content may be incorrect.">
            <a:extLst>
              <a:ext uri="{FF2B5EF4-FFF2-40B4-BE49-F238E27FC236}">
                <a16:creationId xmlns:a16="http://schemas.microsoft.com/office/drawing/2014/main" id="{47BE36E6-1560-B562-E5EB-21E2A58C20D6}"/>
              </a:ext>
            </a:extLst>
          </p:cNvPr>
          <p:cNvPicPr>
            <a:picLocks noChangeAspect="1"/>
          </p:cNvPicPr>
          <p:nvPr/>
        </p:nvPicPr>
        <p:blipFill>
          <a:blip r:embed="rId2">
            <a:extLst>
              <a:ext uri="{28A0092B-C50C-407E-A947-70E740481C1C}">
                <a14:useLocalDpi xmlns:a14="http://schemas.microsoft.com/office/drawing/2010/main" val="0"/>
              </a:ext>
            </a:extLst>
          </a:blip>
          <a:srcRect l="1" r="49816"/>
          <a:stretch>
            <a:fillRect/>
          </a:stretch>
        </p:blipFill>
        <p:spPr>
          <a:xfrm>
            <a:off x="849208" y="1228339"/>
            <a:ext cx="4644000" cy="5010922"/>
          </a:xfrm>
          <a:prstGeom prst="rect">
            <a:avLst/>
          </a:prstGeom>
        </p:spPr>
      </p:pic>
      <p:sp>
        <p:nvSpPr>
          <p:cNvPr id="2" name="Title 1">
            <a:extLst>
              <a:ext uri="{FF2B5EF4-FFF2-40B4-BE49-F238E27FC236}">
                <a16:creationId xmlns:a16="http://schemas.microsoft.com/office/drawing/2014/main" id="{41BA425F-A80E-E32F-614A-92EC375C47DA}"/>
              </a:ext>
            </a:extLst>
          </p:cNvPr>
          <p:cNvSpPr>
            <a:spLocks noGrp="1"/>
          </p:cNvSpPr>
          <p:nvPr>
            <p:ph type="title"/>
          </p:nvPr>
        </p:nvSpPr>
        <p:spPr/>
        <p:txBody>
          <a:bodyPr/>
          <a:lstStyle/>
          <a:p>
            <a:r>
              <a:rPr lang="en-US" sz="3200" noProof="0" dirty="0"/>
              <a:t>Synthetic diagnostics: probes</a:t>
            </a:r>
          </a:p>
        </p:txBody>
      </p:sp>
      <p:sp>
        <p:nvSpPr>
          <p:cNvPr id="4" name="Slide Number Placeholder 3">
            <a:extLst>
              <a:ext uri="{FF2B5EF4-FFF2-40B4-BE49-F238E27FC236}">
                <a16:creationId xmlns:a16="http://schemas.microsoft.com/office/drawing/2014/main" id="{2850F578-5765-4CD0-C7C9-FE9328FFD1E4}"/>
              </a:ext>
            </a:extLst>
          </p:cNvPr>
          <p:cNvSpPr>
            <a:spLocks noGrp="1"/>
          </p:cNvSpPr>
          <p:nvPr>
            <p:ph type="sldNum" sz="quarter" idx="4294967295"/>
          </p:nvPr>
        </p:nvSpPr>
        <p:spPr>
          <a:xfrm>
            <a:off x="11757025" y="6540500"/>
            <a:ext cx="433388" cy="317500"/>
          </a:xfrm>
        </p:spPr>
        <p:txBody>
          <a:bodyPr/>
          <a:lstStyle/>
          <a:p>
            <a:fld id="{103EA872-A674-449B-A120-B97244F8E91D}" type="slidenum">
              <a:rPr lang="en-US" noProof="0" smtClean="0"/>
              <a:pPr/>
              <a:t>15</a:t>
            </a:fld>
            <a:endParaRPr lang="en-US" noProof="0" dirty="0"/>
          </a:p>
        </p:txBody>
      </p:sp>
      <p:sp>
        <p:nvSpPr>
          <p:cNvPr id="3" name="Arrow: Right 2">
            <a:extLst>
              <a:ext uri="{FF2B5EF4-FFF2-40B4-BE49-F238E27FC236}">
                <a16:creationId xmlns:a16="http://schemas.microsoft.com/office/drawing/2014/main" id="{4A842FA3-68F1-4223-AF90-86143C2507B3}"/>
              </a:ext>
            </a:extLst>
          </p:cNvPr>
          <p:cNvSpPr/>
          <p:nvPr/>
        </p:nvSpPr>
        <p:spPr bwMode="auto">
          <a:xfrm>
            <a:off x="4407539" y="3568788"/>
            <a:ext cx="374970" cy="124990"/>
          </a:xfrm>
          <a:prstGeom prst="rightArrow">
            <a:avLst/>
          </a:prstGeom>
          <a:solidFill>
            <a:srgbClr val="92D050"/>
          </a:solidFill>
          <a:ln w="9525" cap="flat" cmpd="sng" algn="ctr">
            <a:solidFill>
              <a:schemeClr val="accent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noProof="0" dirty="0">
              <a:ln>
                <a:noFill/>
              </a:ln>
              <a:solidFill>
                <a:srgbClr val="92D050"/>
              </a:solidFill>
              <a:effectLst/>
              <a:latin typeface="+mn-lt"/>
              <a:ea typeface="ＭＳ Ｐゴシック" pitchFamily="-80" charset="-128"/>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57230D68-8AE5-DED6-A0F0-3C938BA0A871}"/>
                  </a:ext>
                </a:extLst>
              </p:cNvPr>
              <p:cNvSpPr txBox="1"/>
              <p:nvPr/>
            </p:nvSpPr>
            <p:spPr>
              <a:xfrm>
                <a:off x="4500509" y="3741683"/>
                <a:ext cx="599780" cy="246221"/>
              </a:xfrm>
              <a:prstGeom prst="rect">
                <a:avLst/>
              </a:prstGeom>
              <a:noFill/>
            </p:spPr>
            <p:txBody>
              <a:bodyPr wrap="none" lIns="0" tIns="0" rIns="0" bIns="0" rtlCol="0">
                <a:spAutoFit/>
              </a:bodyPr>
              <a:lstStyle/>
              <a:p>
                <a:pPr>
                  <a:spcBef>
                    <a:spcPts val="432"/>
                  </a:spcBef>
                </a:pPr>
                <a14:m>
                  <m:oMathPara xmlns:m="http://schemas.openxmlformats.org/officeDocument/2006/math">
                    <m:oMathParaPr>
                      <m:jc m:val="centerGroup"/>
                    </m:oMathParaPr>
                    <m:oMath xmlns:m="http://schemas.openxmlformats.org/officeDocument/2006/math">
                      <m:sSub>
                        <m:sSubPr>
                          <m:ctrlPr>
                            <a:rPr lang="en-US" i="1" noProof="0" smtClean="0">
                              <a:latin typeface="Cambria Math" panose="02040503050406030204" pitchFamily="18" charset="0"/>
                            </a:rPr>
                          </m:ctrlPr>
                        </m:sSubPr>
                        <m:e>
                          <m:acc>
                            <m:accPr>
                              <m:chr m:val="⃗"/>
                              <m:ctrlPr>
                                <a:rPr lang="en-US" i="1" noProof="0" smtClean="0">
                                  <a:latin typeface="Cambria Math" panose="02040503050406030204" pitchFamily="18" charset="0"/>
                                </a:rPr>
                              </m:ctrlPr>
                            </m:accPr>
                            <m:e>
                              <m:r>
                                <a:rPr lang="en-US" i="1" noProof="0" smtClean="0">
                                  <a:latin typeface="Cambria Math" panose="02040503050406030204" pitchFamily="18" charset="0"/>
                                </a:rPr>
                                <m:t>𝑢</m:t>
                              </m:r>
                            </m:e>
                          </m:acc>
                        </m:e>
                        <m:sub>
                          <m:r>
                            <a:rPr lang="en-US" b="0" i="1" noProof="0" smtClean="0">
                              <a:latin typeface="Cambria Math" panose="02040503050406030204" pitchFamily="18" charset="0"/>
                            </a:rPr>
                            <m:t>𝑛</m:t>
                          </m:r>
                        </m:sub>
                      </m:sSub>
                      <m:r>
                        <a:rPr lang="en-US" b="0" i="1" noProof="0" smtClean="0">
                          <a:latin typeface="Cambria Math" panose="02040503050406030204" pitchFamily="18" charset="0"/>
                        </a:rPr>
                        <m:t> , </m:t>
                      </m:r>
                      <m:sSub>
                        <m:sSubPr>
                          <m:ctrlPr>
                            <a:rPr lang="en-US" i="1" noProof="0" smtClean="0">
                              <a:latin typeface="Cambria Math" panose="02040503050406030204" pitchFamily="18" charset="0"/>
                              <a:ea typeface="Cambria Math" panose="02040503050406030204" pitchFamily="18" charset="0"/>
                            </a:rPr>
                          </m:ctrlPr>
                        </m:sSubPr>
                        <m:e>
                          <m:r>
                            <m:rPr>
                              <m:sty m:val="p"/>
                            </m:rPr>
                            <a:rPr lang="en-US" i="1" noProof="0" smtClean="0">
                              <a:latin typeface="Cambria Math" panose="02040503050406030204" pitchFamily="18" charset="0"/>
                              <a:ea typeface="Cambria Math" panose="02040503050406030204" pitchFamily="18" charset="0"/>
                            </a:rPr>
                            <m:t>Γ</m:t>
                          </m:r>
                        </m:e>
                        <m:sub>
                          <m:r>
                            <a:rPr lang="en-US" b="0" i="1" noProof="0" smtClean="0">
                              <a:latin typeface="Cambria Math" panose="02040503050406030204" pitchFamily="18" charset="0"/>
                              <a:ea typeface="Cambria Math" panose="02040503050406030204" pitchFamily="18" charset="0"/>
                            </a:rPr>
                            <m:t>𝑛</m:t>
                          </m:r>
                        </m:sub>
                      </m:sSub>
                    </m:oMath>
                  </m:oMathPara>
                </a14:m>
                <a:endParaRPr lang="en-US" noProof="0" dirty="0">
                  <a:latin typeface="+mn-lt"/>
                </a:endParaRPr>
              </a:p>
            </p:txBody>
          </p:sp>
        </mc:Choice>
        <mc:Fallback>
          <p:sp>
            <p:nvSpPr>
              <p:cNvPr id="6" name="TextBox 5">
                <a:extLst>
                  <a:ext uri="{FF2B5EF4-FFF2-40B4-BE49-F238E27FC236}">
                    <a16:creationId xmlns:a16="http://schemas.microsoft.com/office/drawing/2014/main" id="{57230D68-8AE5-DED6-A0F0-3C938BA0A871}"/>
                  </a:ext>
                </a:extLst>
              </p:cNvPr>
              <p:cNvSpPr txBox="1">
                <a:spLocks noRot="1" noChangeAspect="1" noMove="1" noResize="1" noEditPoints="1" noAdjustHandles="1" noChangeArrowheads="1" noChangeShapeType="1" noTextEdit="1"/>
              </p:cNvSpPr>
              <p:nvPr/>
            </p:nvSpPr>
            <p:spPr>
              <a:xfrm>
                <a:off x="4500509" y="3741683"/>
                <a:ext cx="599780" cy="246221"/>
              </a:xfrm>
              <a:prstGeom prst="rect">
                <a:avLst/>
              </a:prstGeom>
              <a:blipFill>
                <a:blip r:embed="rId3"/>
                <a:stretch>
                  <a:fillRect l="-3030" b="-10000"/>
                </a:stretch>
              </a:blipFill>
            </p:spPr>
            <p:txBody>
              <a:bodyPr/>
              <a:lstStyle/>
              <a:p>
                <a:r>
                  <a:rPr lang="da-DK">
                    <a:noFill/>
                  </a:rPr>
                  <a:t> </a:t>
                </a:r>
              </a:p>
            </p:txBody>
          </p:sp>
        </mc:Fallback>
      </mc:AlternateContent>
      <p:sp>
        <p:nvSpPr>
          <p:cNvPr id="7" name="Arrow: Right 6">
            <a:extLst>
              <a:ext uri="{FF2B5EF4-FFF2-40B4-BE49-F238E27FC236}">
                <a16:creationId xmlns:a16="http://schemas.microsoft.com/office/drawing/2014/main" id="{BF52104B-41A0-0C5C-EC3B-5F839F5224F8}"/>
              </a:ext>
            </a:extLst>
          </p:cNvPr>
          <p:cNvSpPr/>
          <p:nvPr/>
        </p:nvSpPr>
        <p:spPr bwMode="auto">
          <a:xfrm rot="20150657">
            <a:off x="4147696" y="2510766"/>
            <a:ext cx="374970" cy="124990"/>
          </a:xfrm>
          <a:prstGeom prst="rightArrow">
            <a:avLst/>
          </a:prstGeom>
          <a:solidFill>
            <a:schemeClr val="accent6"/>
          </a:solidFill>
          <a:ln w="9525" cap="flat" cmpd="sng" algn="ctr">
            <a:solidFill>
              <a:schemeClr val="accent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noProof="0" dirty="0">
              <a:ln>
                <a:noFill/>
              </a:ln>
              <a:solidFill>
                <a:srgbClr val="FFFFFF"/>
              </a:solidFill>
              <a:effectLst/>
              <a:latin typeface="+mn-lt"/>
              <a:ea typeface="ＭＳ Ｐゴシック" pitchFamily="-80" charset="-128"/>
            </a:endParaRPr>
          </a:p>
        </p:txBody>
      </p:sp>
      <p:sp>
        <p:nvSpPr>
          <p:cNvPr id="8" name="Arrow: Right 7">
            <a:extLst>
              <a:ext uri="{FF2B5EF4-FFF2-40B4-BE49-F238E27FC236}">
                <a16:creationId xmlns:a16="http://schemas.microsoft.com/office/drawing/2014/main" id="{E53FE03F-E625-D850-EC32-5A20231068F2}"/>
              </a:ext>
            </a:extLst>
          </p:cNvPr>
          <p:cNvSpPr/>
          <p:nvPr/>
        </p:nvSpPr>
        <p:spPr bwMode="auto">
          <a:xfrm rot="18954625">
            <a:off x="3629098" y="1926374"/>
            <a:ext cx="374970" cy="124990"/>
          </a:xfrm>
          <a:prstGeom prst="rightArrow">
            <a:avLst/>
          </a:prstGeom>
          <a:solidFill>
            <a:srgbClr val="0070C0"/>
          </a:solidFill>
          <a:ln w="9525" cap="flat" cmpd="sng" algn="ctr">
            <a:solidFill>
              <a:schemeClr val="accent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noProof="0" dirty="0">
              <a:ln>
                <a:noFill/>
              </a:ln>
              <a:solidFill>
                <a:srgbClr val="FFFFFF"/>
              </a:solidFill>
              <a:effectLst/>
              <a:latin typeface="+mn-lt"/>
              <a:ea typeface="ＭＳ Ｐゴシック" pitchFamily="-80" charset="-128"/>
            </a:endParaRPr>
          </a:p>
        </p:txBody>
      </p:sp>
      <p:sp>
        <p:nvSpPr>
          <p:cNvPr id="11" name="Arrow: Right 10">
            <a:extLst>
              <a:ext uri="{FF2B5EF4-FFF2-40B4-BE49-F238E27FC236}">
                <a16:creationId xmlns:a16="http://schemas.microsoft.com/office/drawing/2014/main" id="{253BD274-0596-C6FE-67D5-5A64F1B54236}"/>
              </a:ext>
            </a:extLst>
          </p:cNvPr>
          <p:cNvSpPr/>
          <p:nvPr/>
        </p:nvSpPr>
        <p:spPr bwMode="auto">
          <a:xfrm rot="2819553">
            <a:off x="3627519" y="5241931"/>
            <a:ext cx="374970" cy="124990"/>
          </a:xfrm>
          <a:prstGeom prst="rightArrow">
            <a:avLst/>
          </a:prstGeom>
          <a:solidFill>
            <a:schemeClr val="tx2"/>
          </a:solidFill>
          <a:ln w="9525" cap="flat" cmpd="sng" algn="ctr">
            <a:solidFill>
              <a:schemeClr val="accent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noProof="0" dirty="0">
              <a:ln>
                <a:noFill/>
              </a:ln>
              <a:solidFill>
                <a:srgbClr val="FFFFFF"/>
              </a:solidFill>
              <a:effectLst/>
              <a:latin typeface="+mn-lt"/>
              <a:ea typeface="ＭＳ Ｐゴシック" pitchFamily="-80" charset="-128"/>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7A52957-307C-0198-A893-98B66660E4D2}"/>
                  </a:ext>
                </a:extLst>
              </p:cNvPr>
              <p:cNvSpPr txBox="1"/>
              <p:nvPr/>
            </p:nvSpPr>
            <p:spPr>
              <a:xfrm>
                <a:off x="5372000" y="1297713"/>
                <a:ext cx="5997091" cy="954557"/>
              </a:xfrm>
              <a:prstGeom prst="rect">
                <a:avLst/>
              </a:prstGeom>
              <a:noFill/>
            </p:spPr>
            <p:txBody>
              <a:bodyPr wrap="none" lIns="0" tIns="0" rIns="0" bIns="0" rtlCol="0">
                <a:spAutoFit/>
              </a:bodyPr>
              <a:lstStyle/>
              <a:p>
                <a:pPr algn="l">
                  <a:spcBef>
                    <a:spcPts val="432"/>
                  </a:spcBef>
                </a:pPr>
                <a14:m>
                  <m:oMathPara xmlns:m="http://schemas.openxmlformats.org/officeDocument/2006/math">
                    <m:oMathParaPr>
                      <m:jc m:val="centerGroup"/>
                    </m:oMathParaPr>
                    <m:oMath xmlns:m="http://schemas.openxmlformats.org/officeDocument/2006/math">
                      <m:r>
                        <m:rPr>
                          <m:nor/>
                        </m:rPr>
                        <a:rPr lang="da-DK" sz="2000" b="0" i="0" noProof="0" smtClean="0">
                          <a:latin typeface="Cambria Math" panose="02040503050406030204" pitchFamily="18" charset="0"/>
                        </a:rPr>
                        <m:t>ExB</m:t>
                      </m:r>
                      <m:r>
                        <m:rPr>
                          <m:nor/>
                        </m:rPr>
                        <a:rPr lang="en-US" sz="2000" b="0" i="0" noProof="0" smtClean="0">
                          <a:latin typeface="Cambria Math" panose="02040503050406030204" pitchFamily="18" charset="0"/>
                        </a:rPr>
                        <m:t> </m:t>
                      </m:r>
                      <m:r>
                        <m:rPr>
                          <m:nor/>
                        </m:rPr>
                        <a:rPr lang="en-US" sz="2000" b="0" i="0" noProof="0" smtClean="0">
                          <a:latin typeface="Cambria Math" panose="02040503050406030204" pitchFamily="18" charset="0"/>
                        </a:rPr>
                        <m:t>particle</m:t>
                      </m:r>
                      <m:r>
                        <m:rPr>
                          <m:nor/>
                        </m:rPr>
                        <a:rPr lang="en-US" sz="2000" b="0" i="0" noProof="0" smtClean="0">
                          <a:latin typeface="Cambria Math" panose="02040503050406030204" pitchFamily="18" charset="0"/>
                        </a:rPr>
                        <m:t> </m:t>
                      </m:r>
                      <m:r>
                        <m:rPr>
                          <m:nor/>
                        </m:rPr>
                        <a:rPr lang="en-US" sz="2000" b="0" i="0" noProof="0" smtClean="0">
                          <a:latin typeface="Cambria Math" panose="02040503050406030204" pitchFamily="18" charset="0"/>
                        </a:rPr>
                        <m:t>flux</m:t>
                      </m:r>
                      <m:r>
                        <m:rPr>
                          <m:nor/>
                        </m:rPr>
                        <a:rPr lang="en-US" sz="2000" b="0" i="0" noProof="0" smtClean="0">
                          <a:latin typeface="Cambria Math" panose="02040503050406030204" pitchFamily="18" charset="0"/>
                        </a:rPr>
                        <m:t> </m:t>
                      </m:r>
                      <m:r>
                        <a:rPr lang="en-US" sz="2000" b="0" i="1" noProof="0" smtClean="0">
                          <a:latin typeface="Cambria Math" panose="02040503050406030204" pitchFamily="18" charset="0"/>
                        </a:rPr>
                        <m:t>: </m:t>
                      </m:r>
                      <m:sSub>
                        <m:sSubPr>
                          <m:ctrlPr>
                            <a:rPr lang="en-US" sz="2000" b="0" i="1" noProof="0" smtClean="0">
                              <a:latin typeface="Cambria Math" panose="02040503050406030204" pitchFamily="18" charset="0"/>
                            </a:rPr>
                          </m:ctrlPr>
                        </m:sSubPr>
                        <m:e>
                          <m:r>
                            <m:rPr>
                              <m:sty m:val="p"/>
                            </m:rPr>
                            <a:rPr lang="en-US" sz="2000" b="0" i="1" noProof="0" smtClean="0">
                              <a:latin typeface="Cambria Math" panose="02040503050406030204" pitchFamily="18" charset="0"/>
                              <a:ea typeface="Cambria Math" panose="02040503050406030204" pitchFamily="18" charset="0"/>
                            </a:rPr>
                            <m:t>Γ</m:t>
                          </m:r>
                        </m:e>
                        <m:sub>
                          <m:r>
                            <a:rPr lang="en-US" sz="2000" b="0" i="1" noProof="0" smtClean="0">
                              <a:latin typeface="Cambria Math" panose="02040503050406030204" pitchFamily="18" charset="0"/>
                            </a:rPr>
                            <m:t>𝑛</m:t>
                          </m:r>
                          <m:r>
                            <a:rPr lang="en-US" sz="2000" b="0" i="1" noProof="0" smtClean="0">
                              <a:latin typeface="Cambria Math" panose="02040503050406030204" pitchFamily="18" charset="0"/>
                            </a:rPr>
                            <m:t>,</m:t>
                          </m:r>
                          <m:r>
                            <a:rPr lang="da-DK" sz="2000" b="0" i="1" noProof="0" smtClean="0">
                              <a:latin typeface="Cambria Math" panose="02040503050406030204" pitchFamily="18" charset="0"/>
                            </a:rPr>
                            <m:t>𝐸𝑥𝐵</m:t>
                          </m:r>
                        </m:sub>
                      </m:sSub>
                      <m:r>
                        <a:rPr lang="en-US" sz="2000" b="0" i="1" noProof="0" smtClean="0">
                          <a:latin typeface="Cambria Math" panose="02040503050406030204" pitchFamily="18" charset="0"/>
                        </a:rPr>
                        <m:t>= </m:t>
                      </m:r>
                      <m:nary>
                        <m:naryPr>
                          <m:limLoc m:val="undOvr"/>
                          <m:ctrlPr>
                            <a:rPr lang="en-US" sz="2000" b="0" i="1" noProof="0" smtClean="0">
                              <a:latin typeface="Cambria Math" panose="02040503050406030204" pitchFamily="18" charset="0"/>
                            </a:rPr>
                          </m:ctrlPr>
                        </m:naryPr>
                        <m:sub>
                          <m:r>
                            <m:rPr>
                              <m:brk m:alnAt="24"/>
                            </m:rPr>
                            <a:rPr lang="en-US" sz="2000" b="0" i="1" noProof="0" smtClean="0">
                              <a:latin typeface="Cambria Math" panose="02040503050406030204" pitchFamily="18" charset="0"/>
                              <a:ea typeface="Cambria Math" panose="02040503050406030204" pitchFamily="18" charset="0"/>
                            </a:rPr>
                            <m:t>𝛿</m:t>
                          </m:r>
                          <m:r>
                            <a:rPr lang="en-US" sz="2000" b="0" i="1" noProof="0" smtClean="0">
                              <a:latin typeface="Cambria Math" panose="02040503050406030204" pitchFamily="18" charset="0"/>
                              <a:ea typeface="Cambria Math" panose="02040503050406030204" pitchFamily="18" charset="0"/>
                            </a:rPr>
                            <m:t>𝐷</m:t>
                          </m:r>
                        </m:sub>
                        <m:sup/>
                        <m:e>
                          <m:sSub>
                            <m:sSubPr>
                              <m:ctrlPr>
                                <a:rPr lang="en-US" sz="2000" b="0" i="1" noProof="0" smtClean="0">
                                  <a:latin typeface="Cambria Math" panose="02040503050406030204" pitchFamily="18" charset="0"/>
                                </a:rPr>
                              </m:ctrlPr>
                            </m:sSubPr>
                            <m:e>
                              <m:r>
                                <m:rPr>
                                  <m:sty m:val="p"/>
                                </m:rPr>
                                <a:rPr lang="en-US" sz="2000" b="0" i="1" noProof="0" smtClean="0">
                                  <a:latin typeface="Cambria Math" panose="02040503050406030204" pitchFamily="18" charset="0"/>
                                  <a:ea typeface="Cambria Math" panose="02040503050406030204" pitchFamily="18" charset="0"/>
                                </a:rPr>
                                <m:t>Γ</m:t>
                              </m:r>
                            </m:e>
                            <m:sub>
                              <m:r>
                                <a:rPr lang="en-US" sz="2000" b="0" i="1" noProof="0" smtClean="0">
                                  <a:latin typeface="Cambria Math" panose="02040503050406030204" pitchFamily="18" charset="0"/>
                                </a:rPr>
                                <m:t>𝑛</m:t>
                              </m:r>
                            </m:sub>
                          </m:sSub>
                          <m:r>
                            <a:rPr lang="en-US" sz="2000" b="0" i="1" noProof="0" smtClean="0">
                              <a:latin typeface="Cambria Math" panose="02040503050406030204" pitchFamily="18" charset="0"/>
                            </a:rPr>
                            <m:t>𝑑𝐴</m:t>
                          </m:r>
                        </m:e>
                      </m:nary>
                      <m:r>
                        <a:rPr lang="en-US" sz="2000" b="0" i="1" noProof="0" smtClean="0">
                          <a:latin typeface="Cambria Math" panose="02040503050406030204" pitchFamily="18" charset="0"/>
                        </a:rPr>
                        <m:t>=6.8</m:t>
                      </m:r>
                      <m:r>
                        <a:rPr lang="en-US" sz="2000" b="0" i="1" noProof="0" smtClean="0">
                          <a:latin typeface="Cambria Math" panose="02040503050406030204" pitchFamily="18" charset="0"/>
                          <a:ea typeface="Cambria Math" panose="02040503050406030204" pitchFamily="18" charset="0"/>
                        </a:rPr>
                        <m:t>∙</m:t>
                      </m:r>
                      <m:r>
                        <a:rPr lang="en-US" sz="2000" b="0" i="1" noProof="0" smtClean="0">
                          <a:latin typeface="Cambria Math" panose="02040503050406030204" pitchFamily="18" charset="0"/>
                        </a:rPr>
                        <m:t> </m:t>
                      </m:r>
                      <m:sSup>
                        <m:sSupPr>
                          <m:ctrlPr>
                            <a:rPr lang="en-US" sz="2000" b="0" i="1" noProof="0" smtClean="0">
                              <a:latin typeface="Cambria Math" panose="02040503050406030204" pitchFamily="18" charset="0"/>
                            </a:rPr>
                          </m:ctrlPr>
                        </m:sSupPr>
                        <m:e>
                          <m:r>
                            <a:rPr lang="en-US" sz="2000" b="0" i="1" noProof="0" smtClean="0">
                              <a:latin typeface="Cambria Math" panose="02040503050406030204" pitchFamily="18" charset="0"/>
                            </a:rPr>
                            <m:t>10</m:t>
                          </m:r>
                        </m:e>
                        <m:sup>
                          <m:r>
                            <a:rPr lang="en-US" sz="2000" b="0" i="1" noProof="0" smtClean="0">
                              <a:latin typeface="Cambria Math" panose="02040503050406030204" pitchFamily="18" charset="0"/>
                            </a:rPr>
                            <m:t>21</m:t>
                          </m:r>
                        </m:sup>
                      </m:sSup>
                      <m:r>
                        <a:rPr lang="en-US" sz="2000" b="0" i="1" noProof="0" smtClean="0">
                          <a:latin typeface="Cambria Math" panose="02040503050406030204" pitchFamily="18" charset="0"/>
                        </a:rPr>
                        <m:t> </m:t>
                      </m:r>
                      <m:sSup>
                        <m:sSupPr>
                          <m:ctrlPr>
                            <a:rPr lang="en-US" sz="2000" b="0" i="1" noProof="0" smtClean="0">
                              <a:latin typeface="Cambria Math" panose="02040503050406030204" pitchFamily="18" charset="0"/>
                            </a:rPr>
                          </m:ctrlPr>
                        </m:sSupPr>
                        <m:e>
                          <m:r>
                            <a:rPr lang="en-US" sz="2000" b="0" i="1" noProof="0" smtClean="0">
                              <a:latin typeface="Cambria Math" panose="02040503050406030204" pitchFamily="18" charset="0"/>
                            </a:rPr>
                            <m:t>𝑠</m:t>
                          </m:r>
                        </m:e>
                        <m:sup>
                          <m:r>
                            <a:rPr lang="en-US" sz="2000" b="0" i="1" noProof="0" smtClean="0">
                              <a:latin typeface="Cambria Math" panose="02040503050406030204" pitchFamily="18" charset="0"/>
                            </a:rPr>
                            <m:t>−1</m:t>
                          </m:r>
                        </m:sup>
                      </m:sSup>
                    </m:oMath>
                  </m:oMathPara>
                </a14:m>
                <a:endParaRPr lang="en-US" sz="2000" noProof="0" dirty="0">
                  <a:latin typeface="+mn-lt"/>
                </a:endParaRPr>
              </a:p>
            </p:txBody>
          </p:sp>
        </mc:Choice>
        <mc:Fallback>
          <p:sp>
            <p:nvSpPr>
              <p:cNvPr id="5" name="TextBox 4">
                <a:extLst>
                  <a:ext uri="{FF2B5EF4-FFF2-40B4-BE49-F238E27FC236}">
                    <a16:creationId xmlns:a16="http://schemas.microsoft.com/office/drawing/2014/main" id="{97A52957-307C-0198-A893-98B66660E4D2}"/>
                  </a:ext>
                </a:extLst>
              </p:cNvPr>
              <p:cNvSpPr txBox="1">
                <a:spLocks noRot="1" noChangeAspect="1" noMove="1" noResize="1" noEditPoints="1" noAdjustHandles="1" noChangeArrowheads="1" noChangeShapeType="1" noTextEdit="1"/>
              </p:cNvSpPr>
              <p:nvPr/>
            </p:nvSpPr>
            <p:spPr>
              <a:xfrm>
                <a:off x="5372000" y="1297713"/>
                <a:ext cx="5997091" cy="954557"/>
              </a:xfrm>
              <a:prstGeom prst="rect">
                <a:avLst/>
              </a:prstGeom>
              <a:blipFill>
                <a:blip r:embed="rId4"/>
                <a:stretch>
                  <a:fillRect/>
                </a:stretch>
              </a:blipFill>
            </p:spPr>
            <p:txBody>
              <a:bodyPr/>
              <a:lstStyle/>
              <a:p>
                <a:r>
                  <a:rPr lang="da-DK">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FA4D9430-D47D-9693-B825-09A1D6F98BDC}"/>
                  </a:ext>
                </a:extLst>
              </p:cNvPr>
              <p:cNvSpPr txBox="1"/>
              <p:nvPr/>
            </p:nvSpPr>
            <p:spPr>
              <a:xfrm>
                <a:off x="5181687" y="2334810"/>
                <a:ext cx="3680592" cy="400110"/>
              </a:xfrm>
              <a:prstGeom prst="rect">
                <a:avLst/>
              </a:prstGeom>
              <a:noFill/>
            </p:spPr>
            <p:txBody>
              <a:bodyPr wrap="square">
                <a:spAutoFit/>
              </a:bodyPr>
              <a:lstStyle/>
              <a:p>
                <a:pPr>
                  <a:spcBef>
                    <a:spcPts val="432"/>
                  </a:spcBef>
                </a:pPr>
                <a14:m>
                  <m:oMathPara xmlns:m="http://schemas.openxmlformats.org/officeDocument/2006/math">
                    <m:oMathParaPr>
                      <m:jc m:val="centerGroup"/>
                    </m:oMathParaPr>
                    <m:oMath xmlns:m="http://schemas.openxmlformats.org/officeDocument/2006/math">
                      <m:r>
                        <m:rPr>
                          <m:nor/>
                        </m:rPr>
                        <a:rPr lang="en-US" sz="2000" b="0" i="0" noProof="0" smtClean="0">
                          <a:latin typeface="Cambria Math" panose="02040503050406030204" pitchFamily="18" charset="0"/>
                        </a:rPr>
                        <m:t>Energy</m:t>
                      </m:r>
                      <m:r>
                        <m:rPr>
                          <m:nor/>
                        </m:rPr>
                        <a:rPr lang="en-US" sz="2000" b="0" i="0" noProof="0" smtClean="0">
                          <a:latin typeface="Cambria Math" panose="02040503050406030204" pitchFamily="18" charset="0"/>
                        </a:rPr>
                        <m:t> </m:t>
                      </m:r>
                      <m:r>
                        <m:rPr>
                          <m:nor/>
                        </m:rPr>
                        <a:rPr lang="en-US" sz="2000" b="0" i="0" noProof="0" smtClean="0">
                          <a:latin typeface="Cambria Math" panose="02040503050406030204" pitchFamily="18" charset="0"/>
                        </a:rPr>
                        <m:t>flux</m:t>
                      </m:r>
                      <m:r>
                        <m:rPr>
                          <m:nor/>
                        </m:rPr>
                        <a:rPr lang="en-US" sz="2000" b="0" i="0" noProof="0" smtClean="0">
                          <a:latin typeface="Cambria Math" panose="02040503050406030204" pitchFamily="18" charset="0"/>
                        </a:rPr>
                        <m:t> </m:t>
                      </m:r>
                      <m:r>
                        <m:rPr>
                          <m:nor/>
                        </m:rPr>
                        <a:rPr lang="en-US" sz="2000" b="0" i="0" noProof="0" smtClean="0">
                          <a:latin typeface="Cambria Math" panose="02040503050406030204" pitchFamily="18" charset="0"/>
                        </a:rPr>
                        <m:t>due</m:t>
                      </m:r>
                      <m:r>
                        <m:rPr>
                          <m:nor/>
                        </m:rPr>
                        <a:rPr lang="en-US" sz="2000" b="0" i="0" noProof="0" smtClean="0">
                          <a:latin typeface="Cambria Math" panose="02040503050406030204" pitchFamily="18" charset="0"/>
                        </a:rPr>
                        <m:t> </m:t>
                      </m:r>
                      <m:r>
                        <m:rPr>
                          <m:nor/>
                        </m:rPr>
                        <a:rPr lang="en-US" sz="2000" b="0" i="0" noProof="0" smtClean="0">
                          <a:latin typeface="Cambria Math" panose="02040503050406030204" pitchFamily="18" charset="0"/>
                        </a:rPr>
                        <m:t>to</m:t>
                      </m:r>
                      <m:r>
                        <m:rPr>
                          <m:nor/>
                        </m:rPr>
                        <a:rPr lang="en-US" sz="2000" b="0" i="0" noProof="0" smtClean="0">
                          <a:latin typeface="Cambria Math" panose="02040503050406030204" pitchFamily="18" charset="0"/>
                        </a:rPr>
                        <m:t> </m:t>
                      </m:r>
                      <m:r>
                        <m:rPr>
                          <m:nor/>
                        </m:rPr>
                        <a:rPr lang="en-US" sz="2000" b="0" i="0" noProof="0" smtClean="0">
                          <a:latin typeface="Cambria Math" panose="02040503050406030204" pitchFamily="18" charset="0"/>
                        </a:rPr>
                        <m:t>ExB</m:t>
                      </m:r>
                      <m:r>
                        <m:rPr>
                          <m:nor/>
                        </m:rPr>
                        <a:rPr lang="en-US" sz="2000" b="0" i="0" noProof="0" smtClean="0">
                          <a:latin typeface="Cambria Math" panose="02040503050406030204" pitchFamily="18" charset="0"/>
                        </a:rPr>
                        <m:t> </m:t>
                      </m:r>
                      <m:r>
                        <m:rPr>
                          <m:nor/>
                        </m:rPr>
                        <a:rPr lang="en-US" sz="2000" b="0" i="0" noProof="0" smtClean="0">
                          <a:latin typeface="Cambria Math" panose="02040503050406030204" pitchFamily="18" charset="0"/>
                        </a:rPr>
                        <m:t>drift</m:t>
                      </m:r>
                      <m:r>
                        <m:rPr>
                          <m:nor/>
                        </m:rPr>
                        <a:rPr lang="en-US" sz="2000" b="0" i="0" noProof="0" smtClean="0">
                          <a:latin typeface="Cambria Math" panose="02040503050406030204" pitchFamily="18" charset="0"/>
                        </a:rPr>
                        <m:t> </m:t>
                      </m:r>
                      <m:r>
                        <a:rPr lang="en-US" sz="2000" b="0" i="1" noProof="0" smtClean="0">
                          <a:latin typeface="Cambria Math" panose="02040503050406030204" pitchFamily="18" charset="0"/>
                        </a:rPr>
                        <m:t>:</m:t>
                      </m:r>
                    </m:oMath>
                  </m:oMathPara>
                </a14:m>
                <a:endParaRPr lang="en-US" sz="2000" b="0" i="1" noProof="0" dirty="0">
                  <a:latin typeface="Cambria Math" panose="02040503050406030204" pitchFamily="18" charset="0"/>
                </a:endParaRPr>
              </a:p>
            </p:txBody>
          </p:sp>
        </mc:Choice>
        <mc:Fallback>
          <p:sp>
            <p:nvSpPr>
              <p:cNvPr id="14" name="TextBox 13">
                <a:extLst>
                  <a:ext uri="{FF2B5EF4-FFF2-40B4-BE49-F238E27FC236}">
                    <a16:creationId xmlns:a16="http://schemas.microsoft.com/office/drawing/2014/main" id="{FA4D9430-D47D-9693-B825-09A1D6F98BDC}"/>
                  </a:ext>
                </a:extLst>
              </p:cNvPr>
              <p:cNvSpPr txBox="1">
                <a:spLocks noRot="1" noChangeAspect="1" noMove="1" noResize="1" noEditPoints="1" noAdjustHandles="1" noChangeArrowheads="1" noChangeShapeType="1" noTextEdit="1"/>
              </p:cNvSpPr>
              <p:nvPr/>
            </p:nvSpPr>
            <p:spPr>
              <a:xfrm>
                <a:off x="5181687" y="2334810"/>
                <a:ext cx="3680592" cy="400110"/>
              </a:xfrm>
              <a:prstGeom prst="rect">
                <a:avLst/>
              </a:prstGeom>
              <a:blipFill>
                <a:blip r:embed="rId5"/>
                <a:stretch>
                  <a:fillRect b="-16667"/>
                </a:stretch>
              </a:blipFill>
            </p:spPr>
            <p:txBody>
              <a:bodyPr/>
              <a:lstStyle/>
              <a:p>
                <a:r>
                  <a:rPr lang="da-DK">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B6ADC5CE-61C7-91D1-4657-6C113E478E40}"/>
                  </a:ext>
                </a:extLst>
              </p:cNvPr>
              <p:cNvSpPr txBox="1"/>
              <p:nvPr/>
            </p:nvSpPr>
            <p:spPr>
              <a:xfrm>
                <a:off x="7313619" y="5678930"/>
                <a:ext cx="2615203" cy="464101"/>
              </a:xfrm>
              <a:prstGeom prst="rect">
                <a:avLst/>
              </a:prstGeom>
              <a:noFill/>
              <a:ln w="34925">
                <a:solidFill>
                  <a:srgbClr val="FF0000"/>
                </a:solidFill>
              </a:ln>
            </p:spPr>
            <p:txBody>
              <a:bodyPr wrap="none" lIns="0" tIns="0" rIns="0" bIns="0" rtlCol="0">
                <a:spAutoFit/>
              </a:bodyPr>
              <a:lstStyle/>
              <a:p>
                <a:pPr>
                  <a:spcBef>
                    <a:spcPts val="432"/>
                  </a:spcBef>
                </a:pPr>
                <a14:m>
                  <m:oMath xmlns:m="http://schemas.openxmlformats.org/officeDocument/2006/math">
                    <m:sSub>
                      <m:sSubPr>
                        <m:ctrlPr>
                          <a:rPr lang="en-US" sz="2800" i="1" noProof="0" smtClean="0">
                            <a:solidFill>
                              <a:srgbClr val="000000"/>
                            </a:solidFill>
                            <a:latin typeface="Cambria Math" panose="02040503050406030204" pitchFamily="18" charset="0"/>
                          </a:rPr>
                        </m:ctrlPr>
                      </m:sSubPr>
                      <m:e>
                        <m:r>
                          <m:rPr>
                            <m:sty m:val="p"/>
                          </m:rPr>
                          <a:rPr lang="en-US" sz="2800" i="1" noProof="0" smtClean="0">
                            <a:solidFill>
                              <a:srgbClr val="000000"/>
                            </a:solidFill>
                            <a:latin typeface="Cambria Math" panose="02040503050406030204" pitchFamily="18" charset="0"/>
                            <a:ea typeface="Cambria Math" panose="02040503050406030204" pitchFamily="18" charset="0"/>
                          </a:rPr>
                          <m:t>Γ</m:t>
                        </m:r>
                      </m:e>
                      <m:sub>
                        <m:r>
                          <a:rPr lang="en-US" sz="2800" i="1" noProof="0" smtClean="0">
                            <a:solidFill>
                              <a:srgbClr val="000000"/>
                            </a:solidFill>
                            <a:latin typeface="Cambria Math" panose="02040503050406030204" pitchFamily="18" charset="0"/>
                          </a:rPr>
                          <m:t>𝑝</m:t>
                        </m:r>
                        <m:r>
                          <a:rPr lang="en-US" sz="2800" i="1" noProof="0" smtClean="0">
                            <a:solidFill>
                              <a:srgbClr val="000000"/>
                            </a:solidFill>
                            <a:latin typeface="Cambria Math" panose="02040503050406030204" pitchFamily="18" charset="0"/>
                          </a:rPr>
                          <m:t>,</m:t>
                        </m:r>
                        <m:r>
                          <a:rPr lang="da-DK" sz="2800" b="0" i="1" noProof="0" smtClean="0">
                            <a:solidFill>
                              <a:srgbClr val="000000"/>
                            </a:solidFill>
                            <a:latin typeface="Cambria Math" panose="02040503050406030204" pitchFamily="18" charset="0"/>
                          </a:rPr>
                          <m:t>𝐸𝑥𝐵</m:t>
                        </m:r>
                      </m:sub>
                    </m:sSub>
                    <m:r>
                      <a:rPr lang="en-US" sz="2800" i="1" noProof="0" smtClean="0">
                        <a:solidFill>
                          <a:srgbClr val="000000"/>
                        </a:solidFill>
                        <a:latin typeface="Cambria Math" panose="02040503050406030204" pitchFamily="18" charset="0"/>
                      </a:rPr>
                      <m:t>=</m:t>
                    </m:r>
                  </m:oMath>
                </a14:m>
                <a:r>
                  <a:rPr lang="en-US" sz="2800" noProof="0" dirty="0">
                    <a:latin typeface="+mn-lt"/>
                  </a:rPr>
                  <a:t>0.25 MW</a:t>
                </a:r>
              </a:p>
            </p:txBody>
          </p:sp>
        </mc:Choice>
        <mc:Fallback>
          <p:sp>
            <p:nvSpPr>
              <p:cNvPr id="15" name="TextBox 14">
                <a:extLst>
                  <a:ext uri="{FF2B5EF4-FFF2-40B4-BE49-F238E27FC236}">
                    <a16:creationId xmlns:a16="http://schemas.microsoft.com/office/drawing/2014/main" id="{B6ADC5CE-61C7-91D1-4657-6C113E478E40}"/>
                  </a:ext>
                </a:extLst>
              </p:cNvPr>
              <p:cNvSpPr txBox="1">
                <a:spLocks noRot="1" noChangeAspect="1" noMove="1" noResize="1" noEditPoints="1" noAdjustHandles="1" noChangeArrowheads="1" noChangeShapeType="1" noTextEdit="1"/>
              </p:cNvSpPr>
              <p:nvPr/>
            </p:nvSpPr>
            <p:spPr>
              <a:xfrm>
                <a:off x="7313619" y="5678930"/>
                <a:ext cx="2615203" cy="464101"/>
              </a:xfrm>
              <a:prstGeom prst="rect">
                <a:avLst/>
              </a:prstGeom>
              <a:blipFill>
                <a:blip r:embed="rId6"/>
                <a:stretch>
                  <a:fillRect t="-17073" r="-6437" b="-32927"/>
                </a:stretch>
              </a:blipFill>
              <a:ln w="34925">
                <a:solidFill>
                  <a:srgbClr val="FF0000"/>
                </a:solidFill>
              </a:ln>
            </p:spPr>
            <p:txBody>
              <a:bodyPr/>
              <a:lstStyle/>
              <a:p>
                <a:r>
                  <a:rPr lang="da-DK">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3FA099D6-2784-F785-A6C3-85045C07A659}"/>
                  </a:ext>
                </a:extLst>
              </p:cNvPr>
              <p:cNvSpPr txBox="1"/>
              <p:nvPr/>
            </p:nvSpPr>
            <p:spPr>
              <a:xfrm>
                <a:off x="6037570" y="2917934"/>
                <a:ext cx="2228431" cy="576183"/>
              </a:xfrm>
              <a:prstGeom prst="rect">
                <a:avLst/>
              </a:prstGeom>
              <a:noFill/>
            </p:spPr>
            <p:txBody>
              <a:bodyPr wrap="none" lIns="0" tIns="0" rIns="0" bIns="0" rtlCol="0">
                <a:spAutoFit/>
              </a:bodyPr>
              <a:lstStyle/>
              <a:p>
                <a:pPr>
                  <a:spcBef>
                    <a:spcPts val="432"/>
                  </a:spcBef>
                </a:pPr>
                <a14:m>
                  <m:oMathPara xmlns:m="http://schemas.openxmlformats.org/officeDocument/2006/math">
                    <m:oMathParaPr>
                      <m:jc m:val="centerGroup"/>
                    </m:oMathParaPr>
                    <m:oMath xmlns:m="http://schemas.openxmlformats.org/officeDocument/2006/math">
                      <m:sSub>
                        <m:sSubPr>
                          <m:ctrlPr>
                            <a:rPr lang="en-US" sz="2000" i="1" noProof="0" smtClean="0">
                              <a:latin typeface="Cambria Math" panose="02040503050406030204" pitchFamily="18" charset="0"/>
                            </a:rPr>
                          </m:ctrlPr>
                        </m:sSubPr>
                        <m:e>
                          <m:r>
                            <m:rPr>
                              <m:sty m:val="p"/>
                            </m:rPr>
                            <a:rPr lang="en-US" sz="2000" i="1" noProof="0" smtClean="0">
                              <a:latin typeface="Cambria Math" panose="02040503050406030204" pitchFamily="18" charset="0"/>
                              <a:ea typeface="Cambria Math" panose="02040503050406030204" pitchFamily="18" charset="0"/>
                            </a:rPr>
                            <m:t>Γ</m:t>
                          </m:r>
                        </m:e>
                        <m:sub>
                          <m:r>
                            <a:rPr lang="en-US" sz="2000" b="0" i="1" noProof="0" smtClean="0">
                              <a:latin typeface="Cambria Math" panose="02040503050406030204" pitchFamily="18" charset="0"/>
                              <a:ea typeface="Cambria Math" panose="02040503050406030204" pitchFamily="18" charset="0"/>
                            </a:rPr>
                            <m:t>𝑝</m:t>
                          </m:r>
                        </m:sub>
                      </m:sSub>
                      <m:r>
                        <a:rPr lang="en-US" sz="2000" b="0" i="1" noProof="0" smtClean="0">
                          <a:latin typeface="Cambria Math" panose="02040503050406030204" pitchFamily="18" charset="0"/>
                        </a:rPr>
                        <m:t>=</m:t>
                      </m:r>
                      <m:f>
                        <m:fPr>
                          <m:ctrlPr>
                            <a:rPr lang="en-US" sz="2000" i="1" noProof="0" smtClean="0">
                              <a:latin typeface="Cambria Math" panose="02040503050406030204" pitchFamily="18" charset="0"/>
                            </a:rPr>
                          </m:ctrlPr>
                        </m:fPr>
                        <m:num>
                          <m:r>
                            <a:rPr lang="en-US" sz="2000" i="1" noProof="0" smtClean="0">
                              <a:latin typeface="Cambria Math" panose="02040503050406030204" pitchFamily="18" charset="0"/>
                            </a:rPr>
                            <m:t>3</m:t>
                          </m:r>
                        </m:num>
                        <m:den>
                          <m:r>
                            <a:rPr lang="en-US" sz="2000" i="1" noProof="0" smtClean="0">
                              <a:latin typeface="Cambria Math" panose="02040503050406030204" pitchFamily="18" charset="0"/>
                            </a:rPr>
                            <m:t>2</m:t>
                          </m:r>
                        </m:den>
                      </m:f>
                      <m:d>
                        <m:dPr>
                          <m:ctrlPr>
                            <a:rPr lang="en-US" sz="2000" i="1" noProof="0" smtClean="0">
                              <a:solidFill>
                                <a:srgbClr val="000000"/>
                              </a:solidFill>
                              <a:latin typeface="Cambria Math" panose="02040503050406030204" pitchFamily="18" charset="0"/>
                              <a:ea typeface="Cambria Math" panose="02040503050406030204" pitchFamily="18" charset="0"/>
                            </a:rPr>
                          </m:ctrlPr>
                        </m:dPr>
                        <m:e>
                          <m:sSub>
                            <m:sSubPr>
                              <m:ctrlPr>
                                <a:rPr lang="en-US" sz="2000" i="1" noProof="0" smtClean="0">
                                  <a:solidFill>
                                    <a:srgbClr val="000000"/>
                                  </a:solidFill>
                                  <a:latin typeface="Cambria Math" panose="02040503050406030204" pitchFamily="18" charset="0"/>
                                  <a:ea typeface="Cambria Math" panose="02040503050406030204" pitchFamily="18" charset="0"/>
                                </a:rPr>
                              </m:ctrlPr>
                            </m:sSubPr>
                            <m:e>
                              <m:r>
                                <a:rPr lang="en-US" sz="2000" i="1" noProof="0" smtClean="0">
                                  <a:solidFill>
                                    <a:srgbClr val="000000"/>
                                  </a:solidFill>
                                  <a:latin typeface="Cambria Math" panose="02040503050406030204" pitchFamily="18" charset="0"/>
                                  <a:ea typeface="Cambria Math" panose="02040503050406030204" pitchFamily="18" charset="0"/>
                                </a:rPr>
                                <m:t>𝑇</m:t>
                              </m:r>
                            </m:e>
                            <m:sub>
                              <m:r>
                                <a:rPr lang="en-US" sz="2000" i="1" noProof="0" smtClean="0">
                                  <a:solidFill>
                                    <a:srgbClr val="000000"/>
                                  </a:solidFill>
                                  <a:latin typeface="Cambria Math" panose="02040503050406030204" pitchFamily="18" charset="0"/>
                                  <a:ea typeface="Cambria Math" panose="02040503050406030204" pitchFamily="18" charset="0"/>
                                </a:rPr>
                                <m:t>𝑒</m:t>
                              </m:r>
                            </m:sub>
                          </m:sSub>
                          <m:r>
                            <a:rPr lang="en-US" sz="2000" i="1" noProof="0" smtClean="0">
                              <a:solidFill>
                                <a:srgbClr val="000000"/>
                              </a:solidFill>
                              <a:latin typeface="Cambria Math" panose="02040503050406030204" pitchFamily="18" charset="0"/>
                              <a:ea typeface="Cambria Math" panose="02040503050406030204" pitchFamily="18" charset="0"/>
                            </a:rPr>
                            <m:t>+</m:t>
                          </m:r>
                          <m:sSub>
                            <m:sSubPr>
                              <m:ctrlPr>
                                <a:rPr lang="en-US" sz="2000" i="1" noProof="0" smtClean="0">
                                  <a:solidFill>
                                    <a:srgbClr val="000000"/>
                                  </a:solidFill>
                                  <a:latin typeface="Cambria Math" panose="02040503050406030204" pitchFamily="18" charset="0"/>
                                  <a:ea typeface="Cambria Math" panose="02040503050406030204" pitchFamily="18" charset="0"/>
                                </a:rPr>
                              </m:ctrlPr>
                            </m:sSubPr>
                            <m:e>
                              <m:r>
                                <a:rPr lang="en-US" sz="2000" i="1" noProof="0" smtClean="0">
                                  <a:solidFill>
                                    <a:srgbClr val="000000"/>
                                  </a:solidFill>
                                  <a:latin typeface="Cambria Math" panose="02040503050406030204" pitchFamily="18" charset="0"/>
                                  <a:ea typeface="Cambria Math" panose="02040503050406030204" pitchFamily="18" charset="0"/>
                                </a:rPr>
                                <m:t>𝑇</m:t>
                              </m:r>
                            </m:e>
                            <m:sub>
                              <m:r>
                                <a:rPr lang="en-US" sz="2000" i="1" noProof="0" smtClean="0">
                                  <a:solidFill>
                                    <a:srgbClr val="000000"/>
                                  </a:solidFill>
                                  <a:latin typeface="Cambria Math" panose="02040503050406030204" pitchFamily="18" charset="0"/>
                                  <a:ea typeface="Cambria Math" panose="02040503050406030204" pitchFamily="18" charset="0"/>
                                </a:rPr>
                                <m:t>𝑖</m:t>
                              </m:r>
                            </m:sub>
                          </m:sSub>
                        </m:e>
                      </m:d>
                      <m:r>
                        <a:rPr lang="en-US" sz="2000" i="1" noProof="0" smtClean="0">
                          <a:solidFill>
                            <a:srgbClr val="000000"/>
                          </a:solidFill>
                          <a:latin typeface="Cambria Math" panose="02040503050406030204" pitchFamily="18" charset="0"/>
                          <a:ea typeface="Cambria Math" panose="02040503050406030204" pitchFamily="18" charset="0"/>
                        </a:rPr>
                        <m:t>𝑛</m:t>
                      </m:r>
                      <m:sSub>
                        <m:sSubPr>
                          <m:ctrlPr>
                            <a:rPr lang="en-US" sz="2000" i="1" noProof="0" smtClean="0">
                              <a:solidFill>
                                <a:srgbClr val="000000"/>
                              </a:solidFill>
                              <a:latin typeface="Cambria Math" panose="02040503050406030204" pitchFamily="18" charset="0"/>
                              <a:ea typeface="Cambria Math" panose="02040503050406030204" pitchFamily="18" charset="0"/>
                            </a:rPr>
                          </m:ctrlPr>
                        </m:sSubPr>
                        <m:e>
                          <m:r>
                            <a:rPr lang="en-US" sz="2000" i="1" noProof="0" smtClean="0">
                              <a:solidFill>
                                <a:srgbClr val="000000"/>
                              </a:solidFill>
                              <a:latin typeface="Cambria Math" panose="02040503050406030204" pitchFamily="18" charset="0"/>
                              <a:ea typeface="Cambria Math" panose="02040503050406030204" pitchFamily="18" charset="0"/>
                            </a:rPr>
                            <m:t>𝑢</m:t>
                          </m:r>
                        </m:e>
                        <m:sub>
                          <m:r>
                            <a:rPr lang="en-US" sz="2000" i="1" noProof="0" smtClean="0">
                              <a:solidFill>
                                <a:srgbClr val="000000"/>
                              </a:solidFill>
                              <a:latin typeface="Cambria Math" panose="02040503050406030204" pitchFamily="18" charset="0"/>
                              <a:ea typeface="Cambria Math" panose="02040503050406030204" pitchFamily="18" charset="0"/>
                            </a:rPr>
                            <m:t>𝑛</m:t>
                          </m:r>
                        </m:sub>
                      </m:sSub>
                    </m:oMath>
                  </m:oMathPara>
                </a14:m>
                <a:endParaRPr lang="en-US" noProof="0" dirty="0">
                  <a:latin typeface="+mn-lt"/>
                </a:endParaRPr>
              </a:p>
            </p:txBody>
          </p:sp>
        </mc:Choice>
        <mc:Fallback>
          <p:sp>
            <p:nvSpPr>
              <p:cNvPr id="18" name="TextBox 17">
                <a:extLst>
                  <a:ext uri="{FF2B5EF4-FFF2-40B4-BE49-F238E27FC236}">
                    <a16:creationId xmlns:a16="http://schemas.microsoft.com/office/drawing/2014/main" id="{3FA099D6-2784-F785-A6C3-85045C07A659}"/>
                  </a:ext>
                </a:extLst>
              </p:cNvPr>
              <p:cNvSpPr txBox="1">
                <a:spLocks noRot="1" noChangeAspect="1" noMove="1" noResize="1" noEditPoints="1" noAdjustHandles="1" noChangeArrowheads="1" noChangeShapeType="1" noTextEdit="1"/>
              </p:cNvSpPr>
              <p:nvPr/>
            </p:nvSpPr>
            <p:spPr>
              <a:xfrm>
                <a:off x="6037570" y="2917934"/>
                <a:ext cx="2228431" cy="576183"/>
              </a:xfrm>
              <a:prstGeom prst="rect">
                <a:avLst/>
              </a:prstGeom>
              <a:blipFill>
                <a:blip r:embed="rId7"/>
                <a:stretch>
                  <a:fillRect/>
                </a:stretch>
              </a:blipFill>
            </p:spPr>
            <p:txBody>
              <a:bodyPr/>
              <a:lstStyle/>
              <a:p>
                <a:r>
                  <a:rPr lang="da-DK">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12E9FB30-7C1C-D1CB-01D9-3302DDD5C8AE}"/>
                  </a:ext>
                </a:extLst>
              </p:cNvPr>
              <p:cNvSpPr txBox="1"/>
              <p:nvPr/>
            </p:nvSpPr>
            <p:spPr>
              <a:xfrm>
                <a:off x="311140" y="790907"/>
                <a:ext cx="2217210" cy="275653"/>
              </a:xfrm>
              <a:prstGeom prst="rect">
                <a:avLst/>
              </a:prstGeom>
              <a:noFill/>
            </p:spPr>
            <p:txBody>
              <a:bodyPr wrap="none" lIns="0" tIns="0" rIns="0" bIns="0" rtlCol="0">
                <a:spAutoFit/>
              </a:bodyPr>
              <a:lstStyle/>
              <a:p>
                <a:pPr>
                  <a:spcBef>
                    <a:spcPts val="432"/>
                  </a:spcBef>
                </a:pPr>
                <a14:m>
                  <m:oMathPara xmlns:m="http://schemas.openxmlformats.org/officeDocument/2006/math">
                    <m:oMathParaPr>
                      <m:jc m:val="centerGroup"/>
                    </m:oMathParaPr>
                    <m:oMath xmlns:m="http://schemas.openxmlformats.org/officeDocument/2006/math">
                      <m:r>
                        <a:rPr lang="en-US" b="0" i="1" noProof="0" smtClean="0">
                          <a:latin typeface="Cambria Math" panose="02040503050406030204" pitchFamily="18" charset="0"/>
                        </a:rPr>
                        <m:t>𝑓</m:t>
                      </m:r>
                      <m:r>
                        <a:rPr lang="en-US" b="0" i="1" noProof="0" smtClean="0">
                          <a:latin typeface="Cambria Math" panose="02040503050406030204" pitchFamily="18" charset="0"/>
                        </a:rPr>
                        <m:t>=</m:t>
                      </m:r>
                      <m:acc>
                        <m:accPr>
                          <m:chr m:val="̅"/>
                          <m:ctrlPr>
                            <a:rPr lang="en-US" b="0" i="1" noProof="0" smtClean="0">
                              <a:latin typeface="Cambria Math" panose="02040503050406030204" pitchFamily="18" charset="0"/>
                            </a:rPr>
                          </m:ctrlPr>
                        </m:accPr>
                        <m:e>
                          <m:r>
                            <a:rPr lang="en-US" b="0" i="1" noProof="0" smtClean="0">
                              <a:latin typeface="Cambria Math" panose="02040503050406030204" pitchFamily="18" charset="0"/>
                            </a:rPr>
                            <m:t>𝑓</m:t>
                          </m:r>
                        </m:e>
                      </m:acc>
                      <m:r>
                        <a:rPr lang="en-US" b="0" i="1" noProof="0" smtClean="0">
                          <a:latin typeface="Cambria Math" panose="02040503050406030204" pitchFamily="18" charset="0"/>
                        </a:rPr>
                        <m:t>+</m:t>
                      </m:r>
                      <m:acc>
                        <m:accPr>
                          <m:chr m:val="̃"/>
                          <m:ctrlPr>
                            <a:rPr lang="en-US" b="0" i="1" noProof="0" smtClean="0">
                              <a:latin typeface="Cambria Math" panose="02040503050406030204" pitchFamily="18" charset="0"/>
                            </a:rPr>
                          </m:ctrlPr>
                        </m:accPr>
                        <m:e>
                          <m:r>
                            <a:rPr lang="en-US" b="0" i="1" noProof="0" smtClean="0">
                              <a:latin typeface="Cambria Math" panose="02040503050406030204" pitchFamily="18" charset="0"/>
                            </a:rPr>
                            <m:t>𝑓</m:t>
                          </m:r>
                        </m:e>
                      </m:acc>
                      <m:r>
                        <a:rPr lang="en-US" b="0" i="1" noProof="0" smtClean="0">
                          <a:latin typeface="Cambria Math" panose="02040503050406030204" pitchFamily="18" charset="0"/>
                        </a:rPr>
                        <m:t> </m:t>
                      </m:r>
                      <m:r>
                        <m:rPr>
                          <m:nor/>
                        </m:rPr>
                        <a:rPr lang="en-US" b="0" i="0" noProof="0" smtClean="0">
                          <a:latin typeface="Cambria Math" panose="02040503050406030204" pitchFamily="18" charset="0"/>
                        </a:rPr>
                        <m:t>where</m:t>
                      </m:r>
                      <m:r>
                        <m:rPr>
                          <m:nor/>
                        </m:rPr>
                        <a:rPr lang="en-US" b="0" i="0" noProof="0" smtClean="0">
                          <a:latin typeface="Cambria Math" panose="02040503050406030204" pitchFamily="18" charset="0"/>
                        </a:rPr>
                        <m:t> </m:t>
                      </m:r>
                      <m:d>
                        <m:dPr>
                          <m:begChr m:val="⟨"/>
                          <m:endChr m:val="⟩"/>
                          <m:ctrlPr>
                            <a:rPr lang="en-US" b="0" i="1" noProof="0" smtClean="0">
                              <a:latin typeface="Cambria Math" panose="02040503050406030204" pitchFamily="18" charset="0"/>
                            </a:rPr>
                          </m:ctrlPr>
                        </m:dPr>
                        <m:e>
                          <m:acc>
                            <m:accPr>
                              <m:chr m:val="̃"/>
                              <m:ctrlPr>
                                <a:rPr lang="en-US" i="1" noProof="0" smtClean="0">
                                  <a:latin typeface="Cambria Math" panose="02040503050406030204" pitchFamily="18" charset="0"/>
                                </a:rPr>
                              </m:ctrlPr>
                            </m:accPr>
                            <m:e>
                              <m:r>
                                <a:rPr lang="en-US" i="1" noProof="0" smtClean="0">
                                  <a:latin typeface="Cambria Math" panose="02040503050406030204" pitchFamily="18" charset="0"/>
                                </a:rPr>
                                <m:t>𝑓</m:t>
                              </m:r>
                            </m:e>
                          </m:acc>
                        </m:e>
                      </m:d>
                      <m:r>
                        <a:rPr lang="en-US" b="0" i="1" noProof="0" smtClean="0">
                          <a:latin typeface="Cambria Math" panose="02040503050406030204" pitchFamily="18" charset="0"/>
                        </a:rPr>
                        <m:t>=0</m:t>
                      </m:r>
                    </m:oMath>
                  </m:oMathPara>
                </a14:m>
                <a:endParaRPr lang="en-US" noProof="0" dirty="0">
                  <a:latin typeface="+mn-lt"/>
                </a:endParaRPr>
              </a:p>
            </p:txBody>
          </p:sp>
        </mc:Choice>
        <mc:Fallback>
          <p:sp>
            <p:nvSpPr>
              <p:cNvPr id="19" name="TextBox 18">
                <a:extLst>
                  <a:ext uri="{FF2B5EF4-FFF2-40B4-BE49-F238E27FC236}">
                    <a16:creationId xmlns:a16="http://schemas.microsoft.com/office/drawing/2014/main" id="{12E9FB30-7C1C-D1CB-01D9-3302DDD5C8AE}"/>
                  </a:ext>
                </a:extLst>
              </p:cNvPr>
              <p:cNvSpPr txBox="1">
                <a:spLocks noRot="1" noChangeAspect="1" noMove="1" noResize="1" noEditPoints="1" noAdjustHandles="1" noChangeArrowheads="1" noChangeShapeType="1" noTextEdit="1"/>
              </p:cNvSpPr>
              <p:nvPr/>
            </p:nvSpPr>
            <p:spPr>
              <a:xfrm>
                <a:off x="311140" y="790907"/>
                <a:ext cx="2217210" cy="275653"/>
              </a:xfrm>
              <a:prstGeom prst="rect">
                <a:avLst/>
              </a:prstGeom>
              <a:blipFill>
                <a:blip r:embed="rId8"/>
                <a:stretch>
                  <a:fillRect l="-2473" t="-20000" r="-1374" b="-24444"/>
                </a:stretch>
              </a:blipFill>
            </p:spPr>
            <p:txBody>
              <a:bodyPr/>
              <a:lstStyle/>
              <a:p>
                <a:r>
                  <a:rPr lang="da-DK">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EB27D998-C11F-9A1D-FAD8-2E489236F59B}"/>
                  </a:ext>
                </a:extLst>
              </p:cNvPr>
              <p:cNvSpPr txBox="1"/>
              <p:nvPr/>
            </p:nvSpPr>
            <p:spPr>
              <a:xfrm>
                <a:off x="6038981" y="3717096"/>
                <a:ext cx="4454040" cy="576183"/>
              </a:xfrm>
              <a:prstGeom prst="rect">
                <a:avLst/>
              </a:prstGeom>
              <a:noFill/>
            </p:spPr>
            <p:txBody>
              <a:bodyPr wrap="none" lIns="0" tIns="0" rIns="0" bIns="0" rtlCol="0">
                <a:spAutoFit/>
              </a:bodyPr>
              <a:lstStyle/>
              <a:p>
                <a:pPr lvl="0">
                  <a:spcBef>
                    <a:spcPts val="432"/>
                  </a:spcBef>
                </a:pPr>
                <a14:m>
                  <m:oMathPara xmlns:m="http://schemas.openxmlformats.org/officeDocument/2006/math">
                    <m:oMathParaPr>
                      <m:jc m:val="centerGroup"/>
                    </m:oMathParaPr>
                    <m:oMath xmlns:m="http://schemas.openxmlformats.org/officeDocument/2006/math">
                      <m:sSub>
                        <m:sSubPr>
                          <m:ctrlPr>
                            <a:rPr lang="en-US" sz="2000" i="1" noProof="0" smtClean="0">
                              <a:solidFill>
                                <a:srgbClr val="000000"/>
                              </a:solidFill>
                              <a:latin typeface="Cambria Math" panose="02040503050406030204" pitchFamily="18" charset="0"/>
                            </a:rPr>
                          </m:ctrlPr>
                        </m:sSubPr>
                        <m:e>
                          <m:r>
                            <m:rPr>
                              <m:sty m:val="p"/>
                            </m:rPr>
                            <a:rPr lang="en-US" sz="2000" i="1" noProof="0" smtClean="0">
                              <a:solidFill>
                                <a:srgbClr val="000000"/>
                              </a:solidFill>
                              <a:latin typeface="Cambria Math" panose="02040503050406030204" pitchFamily="18" charset="0"/>
                              <a:ea typeface="Cambria Math" panose="02040503050406030204" pitchFamily="18" charset="0"/>
                            </a:rPr>
                            <m:t>Γ</m:t>
                          </m:r>
                        </m:e>
                        <m:sub>
                          <m:r>
                            <a:rPr lang="en-US" sz="2000" i="1" noProof="0" smtClean="0">
                              <a:solidFill>
                                <a:srgbClr val="000000"/>
                              </a:solidFill>
                              <a:latin typeface="Cambria Math" panose="02040503050406030204" pitchFamily="18" charset="0"/>
                              <a:ea typeface="Cambria Math" panose="02040503050406030204" pitchFamily="18" charset="0"/>
                            </a:rPr>
                            <m:t>𝑝</m:t>
                          </m:r>
                        </m:sub>
                      </m:sSub>
                      <m:r>
                        <a:rPr lang="en-US" sz="2000" i="1" noProof="0" smtClean="0">
                          <a:solidFill>
                            <a:srgbClr val="000000"/>
                          </a:solidFill>
                          <a:latin typeface="Cambria Math" panose="02040503050406030204" pitchFamily="18" charset="0"/>
                        </a:rPr>
                        <m:t>=</m:t>
                      </m:r>
                      <m:f>
                        <m:fPr>
                          <m:ctrlPr>
                            <a:rPr lang="en-US" sz="2000" i="1" noProof="0" smtClean="0">
                              <a:solidFill>
                                <a:srgbClr val="000000"/>
                              </a:solidFill>
                              <a:latin typeface="Cambria Math" panose="02040503050406030204" pitchFamily="18" charset="0"/>
                            </a:rPr>
                          </m:ctrlPr>
                        </m:fPr>
                        <m:num>
                          <m:r>
                            <a:rPr lang="en-US" sz="2000" i="1" noProof="0" smtClean="0">
                              <a:solidFill>
                                <a:srgbClr val="000000"/>
                              </a:solidFill>
                              <a:latin typeface="Cambria Math" panose="02040503050406030204" pitchFamily="18" charset="0"/>
                            </a:rPr>
                            <m:t>3</m:t>
                          </m:r>
                        </m:num>
                        <m:den>
                          <m:r>
                            <a:rPr lang="en-US" sz="2000" i="1" noProof="0" smtClean="0">
                              <a:solidFill>
                                <a:srgbClr val="000000"/>
                              </a:solidFill>
                              <a:latin typeface="Cambria Math" panose="02040503050406030204" pitchFamily="18" charset="0"/>
                            </a:rPr>
                            <m:t>2</m:t>
                          </m:r>
                        </m:den>
                      </m:f>
                      <m:d>
                        <m:dPr>
                          <m:ctrlPr>
                            <a:rPr lang="en-US" sz="2000" i="1" noProof="0" smtClean="0">
                              <a:solidFill>
                                <a:srgbClr val="000000"/>
                              </a:solidFill>
                              <a:latin typeface="Cambria Math" panose="02040503050406030204" pitchFamily="18" charset="0"/>
                            </a:rPr>
                          </m:ctrlPr>
                        </m:dPr>
                        <m:e>
                          <m:sSub>
                            <m:sSubPr>
                              <m:ctrlPr>
                                <a:rPr lang="en-US" sz="2000" i="1" noProof="0" smtClean="0">
                                  <a:solidFill>
                                    <a:srgbClr val="000000"/>
                                  </a:solidFill>
                                  <a:latin typeface="Cambria Math" panose="02040503050406030204" pitchFamily="18" charset="0"/>
                                </a:rPr>
                              </m:ctrlPr>
                            </m:sSubPr>
                            <m:e>
                              <m:acc>
                                <m:accPr>
                                  <m:chr m:val="̅"/>
                                  <m:ctrlPr>
                                    <a:rPr lang="en-US" sz="2000" i="1" noProof="0" smtClean="0">
                                      <a:solidFill>
                                        <a:srgbClr val="000000"/>
                                      </a:solidFill>
                                      <a:latin typeface="Cambria Math" panose="02040503050406030204" pitchFamily="18" charset="0"/>
                                    </a:rPr>
                                  </m:ctrlPr>
                                </m:accPr>
                                <m:e>
                                  <m:r>
                                    <a:rPr lang="en-US" sz="2000" i="1" noProof="0" smtClean="0">
                                      <a:solidFill>
                                        <a:srgbClr val="000000"/>
                                      </a:solidFill>
                                      <a:latin typeface="Cambria Math" panose="02040503050406030204" pitchFamily="18" charset="0"/>
                                    </a:rPr>
                                    <m:t>𝑇</m:t>
                                  </m:r>
                                </m:e>
                              </m:acc>
                            </m:e>
                            <m:sub>
                              <m:r>
                                <a:rPr lang="en-US" sz="2000" i="1" noProof="0" smtClean="0">
                                  <a:solidFill>
                                    <a:srgbClr val="000000"/>
                                  </a:solidFill>
                                  <a:latin typeface="Cambria Math" panose="02040503050406030204" pitchFamily="18" charset="0"/>
                                </a:rPr>
                                <m:t>𝑒</m:t>
                              </m:r>
                              <m:r>
                                <a:rPr lang="en-US" sz="2000" i="1" noProof="0" smtClean="0">
                                  <a:solidFill>
                                    <a:srgbClr val="000000"/>
                                  </a:solidFill>
                                  <a:latin typeface="Cambria Math" panose="02040503050406030204" pitchFamily="18" charset="0"/>
                                </a:rPr>
                                <m:t>,0</m:t>
                              </m:r>
                            </m:sub>
                          </m:sSub>
                          <m:r>
                            <a:rPr lang="en-US" sz="2000" i="1" noProof="0" smtClean="0">
                              <a:solidFill>
                                <a:srgbClr val="000000"/>
                              </a:solidFill>
                              <a:latin typeface="Cambria Math" panose="02040503050406030204" pitchFamily="18" charset="0"/>
                            </a:rPr>
                            <m:t>+</m:t>
                          </m:r>
                          <m:sSub>
                            <m:sSubPr>
                              <m:ctrlPr>
                                <a:rPr lang="en-US" sz="2000" i="1" noProof="0" smtClean="0">
                                  <a:solidFill>
                                    <a:srgbClr val="000000"/>
                                  </a:solidFill>
                                  <a:latin typeface="Cambria Math" panose="02040503050406030204" pitchFamily="18" charset="0"/>
                                </a:rPr>
                              </m:ctrlPr>
                            </m:sSubPr>
                            <m:e>
                              <m:acc>
                                <m:accPr>
                                  <m:chr m:val="̅"/>
                                  <m:ctrlPr>
                                    <a:rPr lang="en-US" sz="2000" i="1" noProof="0" smtClean="0">
                                      <a:solidFill>
                                        <a:srgbClr val="000000"/>
                                      </a:solidFill>
                                      <a:latin typeface="Cambria Math" panose="02040503050406030204" pitchFamily="18" charset="0"/>
                                    </a:rPr>
                                  </m:ctrlPr>
                                </m:accPr>
                                <m:e>
                                  <m:r>
                                    <a:rPr lang="en-US" sz="2000" i="1" noProof="0" smtClean="0">
                                      <a:solidFill>
                                        <a:srgbClr val="000000"/>
                                      </a:solidFill>
                                      <a:latin typeface="Cambria Math" panose="02040503050406030204" pitchFamily="18" charset="0"/>
                                    </a:rPr>
                                    <m:t>𝑇</m:t>
                                  </m:r>
                                </m:e>
                              </m:acc>
                            </m:e>
                            <m:sub>
                              <m:r>
                                <a:rPr lang="en-US" sz="2000" i="1" noProof="0" smtClean="0">
                                  <a:solidFill>
                                    <a:srgbClr val="000000"/>
                                  </a:solidFill>
                                  <a:latin typeface="Cambria Math" panose="02040503050406030204" pitchFamily="18" charset="0"/>
                                </a:rPr>
                                <m:t>𝑖</m:t>
                              </m:r>
                              <m:r>
                                <a:rPr lang="en-US" sz="2000" i="1" noProof="0" smtClean="0">
                                  <a:solidFill>
                                    <a:srgbClr val="000000"/>
                                  </a:solidFill>
                                  <a:latin typeface="Cambria Math" panose="02040503050406030204" pitchFamily="18" charset="0"/>
                                </a:rPr>
                                <m:t>,0</m:t>
                              </m:r>
                            </m:sub>
                          </m:sSub>
                        </m:e>
                      </m:d>
                      <m:r>
                        <a:rPr lang="en-US" sz="2000" i="1" noProof="0" smtClean="0">
                          <a:solidFill>
                            <a:srgbClr val="000000"/>
                          </a:solidFill>
                          <a:latin typeface="Cambria Math" panose="02040503050406030204" pitchFamily="18" charset="0"/>
                          <a:ea typeface="Cambria Math" panose="02040503050406030204" pitchFamily="18" charset="0"/>
                        </a:rPr>
                        <m:t>𝑛</m:t>
                      </m:r>
                      <m:sSub>
                        <m:sSubPr>
                          <m:ctrlPr>
                            <a:rPr lang="en-US" sz="2000" i="1" noProof="0" smtClean="0">
                              <a:solidFill>
                                <a:srgbClr val="000000"/>
                              </a:solidFill>
                              <a:latin typeface="Cambria Math" panose="02040503050406030204" pitchFamily="18" charset="0"/>
                              <a:ea typeface="Cambria Math" panose="02040503050406030204" pitchFamily="18" charset="0"/>
                            </a:rPr>
                          </m:ctrlPr>
                        </m:sSubPr>
                        <m:e>
                          <m:r>
                            <a:rPr lang="en-US" sz="2000" i="1" noProof="0" smtClean="0">
                              <a:solidFill>
                                <a:srgbClr val="000000"/>
                              </a:solidFill>
                              <a:latin typeface="Cambria Math" panose="02040503050406030204" pitchFamily="18" charset="0"/>
                              <a:ea typeface="Cambria Math" panose="02040503050406030204" pitchFamily="18" charset="0"/>
                            </a:rPr>
                            <m:t>𝑢</m:t>
                          </m:r>
                        </m:e>
                        <m:sub>
                          <m:r>
                            <a:rPr lang="en-US" sz="2000" i="1" noProof="0" smtClean="0">
                              <a:solidFill>
                                <a:srgbClr val="000000"/>
                              </a:solidFill>
                              <a:latin typeface="Cambria Math" panose="02040503050406030204" pitchFamily="18" charset="0"/>
                              <a:ea typeface="Cambria Math" panose="02040503050406030204" pitchFamily="18" charset="0"/>
                            </a:rPr>
                            <m:t>𝑛</m:t>
                          </m:r>
                        </m:sub>
                      </m:sSub>
                      <m:r>
                        <a:rPr lang="en-US" sz="2000" b="0" i="1" noProof="0" smtClean="0">
                          <a:solidFill>
                            <a:srgbClr val="000000"/>
                          </a:solidFill>
                          <a:latin typeface="Cambria Math" panose="02040503050406030204" pitchFamily="18" charset="0"/>
                          <a:ea typeface="Cambria Math" panose="02040503050406030204" pitchFamily="18" charset="0"/>
                        </a:rPr>
                        <m:t>+</m:t>
                      </m:r>
                      <m:f>
                        <m:fPr>
                          <m:ctrlPr>
                            <a:rPr lang="en-US" sz="2000" i="1" noProof="0" smtClean="0">
                              <a:solidFill>
                                <a:srgbClr val="000000"/>
                              </a:solidFill>
                              <a:latin typeface="Cambria Math" panose="02040503050406030204" pitchFamily="18" charset="0"/>
                            </a:rPr>
                          </m:ctrlPr>
                        </m:fPr>
                        <m:num>
                          <m:r>
                            <a:rPr lang="en-US" sz="2000" i="1" noProof="0" smtClean="0">
                              <a:solidFill>
                                <a:srgbClr val="000000"/>
                              </a:solidFill>
                              <a:latin typeface="Cambria Math" panose="02040503050406030204" pitchFamily="18" charset="0"/>
                            </a:rPr>
                            <m:t>3</m:t>
                          </m:r>
                        </m:num>
                        <m:den>
                          <m:r>
                            <a:rPr lang="en-US" sz="2000" i="1" noProof="0" smtClean="0">
                              <a:solidFill>
                                <a:srgbClr val="000000"/>
                              </a:solidFill>
                              <a:latin typeface="Cambria Math" panose="02040503050406030204" pitchFamily="18" charset="0"/>
                            </a:rPr>
                            <m:t>2</m:t>
                          </m:r>
                        </m:den>
                      </m:f>
                      <m:d>
                        <m:dPr>
                          <m:ctrlPr>
                            <a:rPr lang="en-US" sz="2000" i="1" noProof="0" smtClean="0">
                              <a:solidFill>
                                <a:srgbClr val="000000"/>
                              </a:solidFill>
                              <a:latin typeface="Cambria Math" panose="02040503050406030204" pitchFamily="18" charset="0"/>
                              <a:ea typeface="Cambria Math" panose="02040503050406030204" pitchFamily="18" charset="0"/>
                            </a:rPr>
                          </m:ctrlPr>
                        </m:dPr>
                        <m:e>
                          <m:sSub>
                            <m:sSubPr>
                              <m:ctrlPr>
                                <a:rPr lang="en-US" sz="2000" i="1" noProof="0" smtClean="0">
                                  <a:solidFill>
                                    <a:srgbClr val="000000"/>
                                  </a:solidFill>
                                  <a:latin typeface="Cambria Math" panose="02040503050406030204" pitchFamily="18" charset="0"/>
                                  <a:ea typeface="Cambria Math" panose="02040503050406030204" pitchFamily="18" charset="0"/>
                                </a:rPr>
                              </m:ctrlPr>
                            </m:sSubPr>
                            <m:e>
                              <m:acc>
                                <m:accPr>
                                  <m:chr m:val="̃"/>
                                  <m:ctrlPr>
                                    <a:rPr lang="en-US" sz="2000" i="1" noProof="0" smtClean="0">
                                      <a:solidFill>
                                        <a:srgbClr val="000000"/>
                                      </a:solidFill>
                                      <a:latin typeface="Cambria Math" panose="02040503050406030204" pitchFamily="18" charset="0"/>
                                      <a:ea typeface="Cambria Math" panose="02040503050406030204" pitchFamily="18" charset="0"/>
                                    </a:rPr>
                                  </m:ctrlPr>
                                </m:accPr>
                                <m:e>
                                  <m:r>
                                    <a:rPr lang="en-US" sz="2000" i="1" noProof="0" smtClean="0">
                                      <a:solidFill>
                                        <a:srgbClr val="000000"/>
                                      </a:solidFill>
                                      <a:latin typeface="Cambria Math" panose="02040503050406030204" pitchFamily="18" charset="0"/>
                                      <a:ea typeface="Cambria Math" panose="02040503050406030204" pitchFamily="18" charset="0"/>
                                    </a:rPr>
                                    <m:t>𝑇</m:t>
                                  </m:r>
                                </m:e>
                              </m:acc>
                            </m:e>
                            <m:sub>
                              <m:r>
                                <a:rPr lang="en-US" sz="2000" i="1" noProof="0" smtClean="0">
                                  <a:solidFill>
                                    <a:srgbClr val="000000"/>
                                  </a:solidFill>
                                  <a:latin typeface="Cambria Math" panose="02040503050406030204" pitchFamily="18" charset="0"/>
                                  <a:ea typeface="Cambria Math" panose="02040503050406030204" pitchFamily="18" charset="0"/>
                                </a:rPr>
                                <m:t>𝑒</m:t>
                              </m:r>
                            </m:sub>
                          </m:sSub>
                          <m:r>
                            <a:rPr lang="en-US" sz="2000" i="1" noProof="0" smtClean="0">
                              <a:solidFill>
                                <a:srgbClr val="000000"/>
                              </a:solidFill>
                              <a:latin typeface="Cambria Math" panose="02040503050406030204" pitchFamily="18" charset="0"/>
                              <a:ea typeface="Cambria Math" panose="02040503050406030204" pitchFamily="18" charset="0"/>
                            </a:rPr>
                            <m:t>+</m:t>
                          </m:r>
                          <m:sSub>
                            <m:sSubPr>
                              <m:ctrlPr>
                                <a:rPr lang="en-US" sz="2000" i="1" noProof="0" smtClean="0">
                                  <a:solidFill>
                                    <a:srgbClr val="000000"/>
                                  </a:solidFill>
                                  <a:latin typeface="Cambria Math" panose="02040503050406030204" pitchFamily="18" charset="0"/>
                                  <a:ea typeface="Cambria Math" panose="02040503050406030204" pitchFamily="18" charset="0"/>
                                </a:rPr>
                              </m:ctrlPr>
                            </m:sSubPr>
                            <m:e>
                              <m:acc>
                                <m:accPr>
                                  <m:chr m:val="̃"/>
                                  <m:ctrlPr>
                                    <a:rPr lang="en-US" sz="2000" i="1" noProof="0" smtClean="0">
                                      <a:solidFill>
                                        <a:srgbClr val="000000"/>
                                      </a:solidFill>
                                      <a:latin typeface="Cambria Math" panose="02040503050406030204" pitchFamily="18" charset="0"/>
                                      <a:ea typeface="Cambria Math" panose="02040503050406030204" pitchFamily="18" charset="0"/>
                                    </a:rPr>
                                  </m:ctrlPr>
                                </m:accPr>
                                <m:e>
                                  <m:r>
                                    <a:rPr lang="en-US" sz="2000" i="1" noProof="0" smtClean="0">
                                      <a:solidFill>
                                        <a:srgbClr val="000000"/>
                                      </a:solidFill>
                                      <a:latin typeface="Cambria Math" panose="02040503050406030204" pitchFamily="18" charset="0"/>
                                      <a:ea typeface="Cambria Math" panose="02040503050406030204" pitchFamily="18" charset="0"/>
                                    </a:rPr>
                                    <m:t>𝑇</m:t>
                                  </m:r>
                                </m:e>
                              </m:acc>
                            </m:e>
                            <m:sub>
                              <m:r>
                                <a:rPr lang="en-US" sz="2000" i="1" noProof="0" smtClean="0">
                                  <a:solidFill>
                                    <a:srgbClr val="000000"/>
                                  </a:solidFill>
                                  <a:latin typeface="Cambria Math" panose="02040503050406030204" pitchFamily="18" charset="0"/>
                                  <a:ea typeface="Cambria Math" panose="02040503050406030204" pitchFamily="18" charset="0"/>
                                </a:rPr>
                                <m:t>𝑖</m:t>
                              </m:r>
                            </m:sub>
                          </m:sSub>
                        </m:e>
                      </m:d>
                      <m:r>
                        <a:rPr lang="en-US" sz="2000" i="1" noProof="0" smtClean="0">
                          <a:solidFill>
                            <a:srgbClr val="000000"/>
                          </a:solidFill>
                          <a:latin typeface="Cambria Math" panose="02040503050406030204" pitchFamily="18" charset="0"/>
                          <a:ea typeface="Cambria Math" panose="02040503050406030204" pitchFamily="18" charset="0"/>
                        </a:rPr>
                        <m:t>𝑛</m:t>
                      </m:r>
                      <m:sSub>
                        <m:sSubPr>
                          <m:ctrlPr>
                            <a:rPr lang="en-US" sz="2000" i="1" noProof="0" smtClean="0">
                              <a:solidFill>
                                <a:srgbClr val="000000"/>
                              </a:solidFill>
                              <a:latin typeface="Cambria Math" panose="02040503050406030204" pitchFamily="18" charset="0"/>
                              <a:ea typeface="Cambria Math" panose="02040503050406030204" pitchFamily="18" charset="0"/>
                            </a:rPr>
                          </m:ctrlPr>
                        </m:sSubPr>
                        <m:e>
                          <m:r>
                            <a:rPr lang="en-US" sz="2000" i="1" noProof="0" smtClean="0">
                              <a:solidFill>
                                <a:srgbClr val="000000"/>
                              </a:solidFill>
                              <a:latin typeface="Cambria Math" panose="02040503050406030204" pitchFamily="18" charset="0"/>
                              <a:ea typeface="Cambria Math" panose="02040503050406030204" pitchFamily="18" charset="0"/>
                            </a:rPr>
                            <m:t>𝑢</m:t>
                          </m:r>
                        </m:e>
                        <m:sub>
                          <m:r>
                            <a:rPr lang="en-US" sz="2000" i="1" noProof="0" smtClean="0">
                              <a:solidFill>
                                <a:srgbClr val="000000"/>
                              </a:solidFill>
                              <a:latin typeface="Cambria Math" panose="02040503050406030204" pitchFamily="18" charset="0"/>
                              <a:ea typeface="Cambria Math" panose="02040503050406030204" pitchFamily="18" charset="0"/>
                            </a:rPr>
                            <m:t>𝑛</m:t>
                          </m:r>
                        </m:sub>
                      </m:sSub>
                    </m:oMath>
                  </m:oMathPara>
                </a14:m>
                <a:endParaRPr lang="en-US" noProof="0" dirty="0">
                  <a:latin typeface="+mn-lt"/>
                </a:endParaRPr>
              </a:p>
            </p:txBody>
          </p:sp>
        </mc:Choice>
        <mc:Fallback>
          <p:sp>
            <p:nvSpPr>
              <p:cNvPr id="20" name="TextBox 19">
                <a:extLst>
                  <a:ext uri="{FF2B5EF4-FFF2-40B4-BE49-F238E27FC236}">
                    <a16:creationId xmlns:a16="http://schemas.microsoft.com/office/drawing/2014/main" id="{EB27D998-C11F-9A1D-FAD8-2E489236F59B}"/>
                  </a:ext>
                </a:extLst>
              </p:cNvPr>
              <p:cNvSpPr txBox="1">
                <a:spLocks noRot="1" noChangeAspect="1" noMove="1" noResize="1" noEditPoints="1" noAdjustHandles="1" noChangeArrowheads="1" noChangeShapeType="1" noTextEdit="1"/>
              </p:cNvSpPr>
              <p:nvPr/>
            </p:nvSpPr>
            <p:spPr>
              <a:xfrm>
                <a:off x="6038981" y="3717096"/>
                <a:ext cx="4454040" cy="576183"/>
              </a:xfrm>
              <a:prstGeom prst="rect">
                <a:avLst/>
              </a:prstGeom>
              <a:blipFill>
                <a:blip r:embed="rId9"/>
                <a:stretch>
                  <a:fillRect/>
                </a:stretch>
              </a:blipFill>
            </p:spPr>
            <p:txBody>
              <a:bodyPr/>
              <a:lstStyle/>
              <a:p>
                <a:r>
                  <a:rPr lang="da-DK">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95742636-E909-569E-10F9-72A6F11473A7}"/>
                  </a:ext>
                </a:extLst>
              </p:cNvPr>
              <p:cNvSpPr txBox="1"/>
              <p:nvPr/>
            </p:nvSpPr>
            <p:spPr>
              <a:xfrm>
                <a:off x="6085581" y="4628802"/>
                <a:ext cx="5279926" cy="732765"/>
              </a:xfrm>
              <a:prstGeom prst="rect">
                <a:avLst/>
              </a:prstGeom>
              <a:noFill/>
            </p:spPr>
            <p:txBody>
              <a:bodyPr wrap="square" lIns="0" tIns="0" rIns="0" bIns="0" rtlCol="0">
                <a:spAutoFit/>
              </a:bodyPr>
              <a:lstStyle/>
              <a:p>
                <a:pPr>
                  <a:spcBef>
                    <a:spcPts val="432"/>
                  </a:spcBef>
                </a:pPr>
                <a14:m>
                  <m:oMath xmlns:m="http://schemas.openxmlformats.org/officeDocument/2006/math">
                    <m:sSub>
                      <m:sSubPr>
                        <m:ctrlPr>
                          <a:rPr lang="en-US" sz="2000" i="1" noProof="0" smtClean="0">
                            <a:solidFill>
                              <a:srgbClr val="000000"/>
                            </a:solidFill>
                            <a:latin typeface="Cambria Math" panose="02040503050406030204" pitchFamily="18" charset="0"/>
                          </a:rPr>
                        </m:ctrlPr>
                      </m:sSubPr>
                      <m:e>
                        <m:r>
                          <a:rPr lang="en-US" sz="2000" i="1" noProof="0" smtClean="0">
                            <a:solidFill>
                              <a:srgbClr val="000000"/>
                            </a:solidFill>
                            <a:latin typeface="Cambria Math" panose="02040503050406030204" pitchFamily="18" charset="0"/>
                            <a:ea typeface="Cambria Math" panose="02040503050406030204" pitchFamily="18" charset="0"/>
                          </a:rPr>
                          <m:t>𝛤</m:t>
                        </m:r>
                      </m:e>
                      <m:sub>
                        <m:r>
                          <a:rPr lang="en-US" sz="2000" i="1" noProof="0" smtClean="0">
                            <a:solidFill>
                              <a:srgbClr val="000000"/>
                            </a:solidFill>
                            <a:latin typeface="Cambria Math" panose="02040503050406030204" pitchFamily="18" charset="0"/>
                            <a:ea typeface="Cambria Math" panose="02040503050406030204" pitchFamily="18" charset="0"/>
                          </a:rPr>
                          <m:t>𝑝</m:t>
                        </m:r>
                      </m:sub>
                    </m:sSub>
                    <m:r>
                      <a:rPr lang="en-US" sz="2000" i="1" noProof="0" smtClean="0">
                        <a:solidFill>
                          <a:srgbClr val="000000"/>
                        </a:solidFill>
                        <a:latin typeface="Cambria Math" panose="02040503050406030204" pitchFamily="18" charset="0"/>
                      </a:rPr>
                      <m:t>=</m:t>
                    </m:r>
                    <m:f>
                      <m:fPr>
                        <m:ctrlPr>
                          <a:rPr lang="en-US" sz="2000" i="1" noProof="0" smtClean="0">
                            <a:solidFill>
                              <a:srgbClr val="000000"/>
                            </a:solidFill>
                            <a:latin typeface="Cambria Math" panose="02040503050406030204" pitchFamily="18" charset="0"/>
                          </a:rPr>
                        </m:ctrlPr>
                      </m:fPr>
                      <m:num>
                        <m:r>
                          <a:rPr lang="en-US" sz="2000" i="1" noProof="0" smtClean="0">
                            <a:solidFill>
                              <a:srgbClr val="000000"/>
                            </a:solidFill>
                            <a:latin typeface="Cambria Math" panose="02040503050406030204" pitchFamily="18" charset="0"/>
                          </a:rPr>
                          <m:t>3</m:t>
                        </m:r>
                      </m:num>
                      <m:den>
                        <m:r>
                          <a:rPr lang="en-US" sz="2000" i="1" noProof="0" smtClean="0">
                            <a:solidFill>
                              <a:srgbClr val="000000"/>
                            </a:solidFill>
                            <a:latin typeface="Cambria Math" panose="02040503050406030204" pitchFamily="18" charset="0"/>
                          </a:rPr>
                          <m:t>2</m:t>
                        </m:r>
                      </m:den>
                    </m:f>
                    <m:d>
                      <m:dPr>
                        <m:ctrlPr>
                          <a:rPr lang="en-US" sz="2000" i="1" noProof="0" smtClean="0">
                            <a:solidFill>
                              <a:srgbClr val="000000"/>
                            </a:solidFill>
                            <a:latin typeface="Cambria Math" panose="02040503050406030204" pitchFamily="18" charset="0"/>
                          </a:rPr>
                        </m:ctrlPr>
                      </m:dPr>
                      <m:e>
                        <m:sSub>
                          <m:sSubPr>
                            <m:ctrlPr>
                              <a:rPr lang="en-US" sz="2000" i="1" noProof="0" smtClean="0">
                                <a:solidFill>
                                  <a:srgbClr val="000000"/>
                                </a:solidFill>
                                <a:latin typeface="Cambria Math" panose="02040503050406030204" pitchFamily="18" charset="0"/>
                              </a:rPr>
                            </m:ctrlPr>
                          </m:sSubPr>
                          <m:e>
                            <m:acc>
                              <m:accPr>
                                <m:chr m:val="̅"/>
                                <m:ctrlPr>
                                  <a:rPr lang="en-US" sz="2000" i="1" noProof="0" smtClean="0">
                                    <a:solidFill>
                                      <a:srgbClr val="000000"/>
                                    </a:solidFill>
                                    <a:latin typeface="Cambria Math" panose="02040503050406030204" pitchFamily="18" charset="0"/>
                                  </a:rPr>
                                </m:ctrlPr>
                              </m:accPr>
                              <m:e>
                                <m:r>
                                  <a:rPr lang="en-US" sz="2000" i="1" noProof="0" smtClean="0">
                                    <a:solidFill>
                                      <a:srgbClr val="000000"/>
                                    </a:solidFill>
                                    <a:latin typeface="Cambria Math" panose="02040503050406030204" pitchFamily="18" charset="0"/>
                                  </a:rPr>
                                  <m:t>𝑇</m:t>
                                </m:r>
                              </m:e>
                            </m:acc>
                          </m:e>
                          <m:sub>
                            <m:r>
                              <a:rPr lang="en-US" sz="2000" i="1" noProof="0" smtClean="0">
                                <a:solidFill>
                                  <a:srgbClr val="000000"/>
                                </a:solidFill>
                                <a:latin typeface="Cambria Math" panose="02040503050406030204" pitchFamily="18" charset="0"/>
                              </a:rPr>
                              <m:t>𝑒</m:t>
                            </m:r>
                            <m:r>
                              <a:rPr lang="en-US" sz="2000" i="1" noProof="0" smtClean="0">
                                <a:solidFill>
                                  <a:srgbClr val="000000"/>
                                </a:solidFill>
                                <a:latin typeface="Cambria Math" panose="02040503050406030204" pitchFamily="18" charset="0"/>
                              </a:rPr>
                              <m:t>,0</m:t>
                            </m:r>
                          </m:sub>
                        </m:sSub>
                        <m:r>
                          <a:rPr lang="en-US" sz="2000" i="1" noProof="0" smtClean="0">
                            <a:solidFill>
                              <a:srgbClr val="000000"/>
                            </a:solidFill>
                            <a:latin typeface="Cambria Math" panose="02040503050406030204" pitchFamily="18" charset="0"/>
                          </a:rPr>
                          <m:t>+</m:t>
                        </m:r>
                        <m:sSub>
                          <m:sSubPr>
                            <m:ctrlPr>
                              <a:rPr lang="en-US" sz="2000" i="1" noProof="0" smtClean="0">
                                <a:solidFill>
                                  <a:srgbClr val="000000"/>
                                </a:solidFill>
                                <a:latin typeface="Cambria Math" panose="02040503050406030204" pitchFamily="18" charset="0"/>
                              </a:rPr>
                            </m:ctrlPr>
                          </m:sSubPr>
                          <m:e>
                            <m:acc>
                              <m:accPr>
                                <m:chr m:val="̅"/>
                                <m:ctrlPr>
                                  <a:rPr lang="en-US" sz="2000" i="1" noProof="0" smtClean="0">
                                    <a:solidFill>
                                      <a:srgbClr val="000000"/>
                                    </a:solidFill>
                                    <a:latin typeface="Cambria Math" panose="02040503050406030204" pitchFamily="18" charset="0"/>
                                  </a:rPr>
                                </m:ctrlPr>
                              </m:accPr>
                              <m:e>
                                <m:r>
                                  <a:rPr lang="en-US" sz="2000" i="1" noProof="0" smtClean="0">
                                    <a:solidFill>
                                      <a:srgbClr val="000000"/>
                                    </a:solidFill>
                                    <a:latin typeface="Cambria Math" panose="02040503050406030204" pitchFamily="18" charset="0"/>
                                  </a:rPr>
                                  <m:t>𝑇</m:t>
                                </m:r>
                              </m:e>
                            </m:acc>
                          </m:e>
                          <m:sub>
                            <m:r>
                              <a:rPr lang="en-US" sz="2000" i="1" noProof="0" smtClean="0">
                                <a:solidFill>
                                  <a:srgbClr val="000000"/>
                                </a:solidFill>
                                <a:latin typeface="Cambria Math" panose="02040503050406030204" pitchFamily="18" charset="0"/>
                              </a:rPr>
                              <m:t>𝑖</m:t>
                            </m:r>
                            <m:r>
                              <a:rPr lang="en-US" sz="2000" i="1" noProof="0" smtClean="0">
                                <a:solidFill>
                                  <a:srgbClr val="000000"/>
                                </a:solidFill>
                                <a:latin typeface="Cambria Math" panose="02040503050406030204" pitchFamily="18" charset="0"/>
                              </a:rPr>
                              <m:t>,0</m:t>
                            </m:r>
                          </m:sub>
                        </m:sSub>
                      </m:e>
                    </m:d>
                    <m:r>
                      <a:rPr lang="en-US" sz="2000" i="1" noProof="0" smtClean="0">
                        <a:solidFill>
                          <a:srgbClr val="000000"/>
                        </a:solidFill>
                        <a:latin typeface="Cambria Math" panose="02040503050406030204" pitchFamily="18" charset="0"/>
                        <a:ea typeface="Cambria Math" panose="02040503050406030204" pitchFamily="18" charset="0"/>
                      </a:rPr>
                      <m:t>𝑛</m:t>
                    </m:r>
                    <m:sSub>
                      <m:sSubPr>
                        <m:ctrlPr>
                          <a:rPr lang="en-US" sz="2000" i="1" noProof="0" smtClean="0">
                            <a:solidFill>
                              <a:srgbClr val="000000"/>
                            </a:solidFill>
                            <a:latin typeface="Cambria Math" panose="02040503050406030204" pitchFamily="18" charset="0"/>
                            <a:ea typeface="Cambria Math" panose="02040503050406030204" pitchFamily="18" charset="0"/>
                          </a:rPr>
                        </m:ctrlPr>
                      </m:sSubPr>
                      <m:e>
                        <m:r>
                          <a:rPr lang="en-US" sz="2000" i="1" noProof="0" smtClean="0">
                            <a:solidFill>
                              <a:srgbClr val="000000"/>
                            </a:solidFill>
                            <a:latin typeface="Cambria Math" panose="02040503050406030204" pitchFamily="18" charset="0"/>
                            <a:ea typeface="Cambria Math" panose="02040503050406030204" pitchFamily="18" charset="0"/>
                          </a:rPr>
                          <m:t>𝑢</m:t>
                        </m:r>
                      </m:e>
                      <m:sub>
                        <m:r>
                          <a:rPr lang="en-US" sz="2000" i="1" noProof="0" smtClean="0">
                            <a:solidFill>
                              <a:srgbClr val="000000"/>
                            </a:solidFill>
                            <a:latin typeface="Cambria Math" panose="02040503050406030204" pitchFamily="18" charset="0"/>
                            <a:ea typeface="Cambria Math" panose="02040503050406030204" pitchFamily="18" charset="0"/>
                          </a:rPr>
                          <m:t>𝑛</m:t>
                        </m:r>
                      </m:sub>
                    </m:sSub>
                    <m:r>
                      <a:rPr lang="en-US" sz="2000" b="0" i="1" noProof="0" smtClean="0">
                        <a:solidFill>
                          <a:srgbClr val="000000"/>
                        </a:solidFill>
                        <a:latin typeface="Cambria Math" panose="02040503050406030204" pitchFamily="18" charset="0"/>
                        <a:ea typeface="Cambria Math" panose="02040503050406030204" pitchFamily="18" charset="0"/>
                      </a:rPr>
                      <m:t> =</m:t>
                    </m:r>
                  </m:oMath>
                </a14:m>
                <a:r>
                  <a:rPr lang="en-US" sz="2000" i="1" noProof="0" dirty="0">
                    <a:solidFill>
                      <a:srgbClr val="000000"/>
                    </a:solidFill>
                  </a:rPr>
                  <a:t> </a:t>
                </a:r>
                <a14:m>
                  <m:oMath xmlns:m="http://schemas.openxmlformats.org/officeDocument/2006/math">
                    <m:f>
                      <m:fPr>
                        <m:ctrlPr>
                          <a:rPr lang="en-US" sz="2000" i="1" noProof="0" smtClean="0">
                            <a:solidFill>
                              <a:srgbClr val="000000"/>
                            </a:solidFill>
                            <a:latin typeface="Cambria Math" panose="02040503050406030204" pitchFamily="18" charset="0"/>
                          </a:rPr>
                        </m:ctrlPr>
                      </m:fPr>
                      <m:num>
                        <m:r>
                          <a:rPr lang="en-US" sz="2000" i="1" noProof="0" smtClean="0">
                            <a:solidFill>
                              <a:srgbClr val="000000"/>
                            </a:solidFill>
                            <a:latin typeface="Cambria Math" panose="02040503050406030204" pitchFamily="18" charset="0"/>
                          </a:rPr>
                          <m:t>3</m:t>
                        </m:r>
                      </m:num>
                      <m:den>
                        <m:r>
                          <a:rPr lang="en-US" sz="2000" i="1" noProof="0" smtClean="0">
                            <a:solidFill>
                              <a:srgbClr val="000000"/>
                            </a:solidFill>
                            <a:latin typeface="Cambria Math" panose="02040503050406030204" pitchFamily="18" charset="0"/>
                          </a:rPr>
                          <m:t>2</m:t>
                        </m:r>
                      </m:den>
                    </m:f>
                    <m:d>
                      <m:dPr>
                        <m:ctrlPr>
                          <a:rPr lang="en-US" sz="2000" i="1" noProof="0" smtClean="0">
                            <a:solidFill>
                              <a:srgbClr val="000000"/>
                            </a:solidFill>
                            <a:latin typeface="Cambria Math" panose="02040503050406030204" pitchFamily="18" charset="0"/>
                          </a:rPr>
                        </m:ctrlPr>
                      </m:dPr>
                      <m:e>
                        <m:sSub>
                          <m:sSubPr>
                            <m:ctrlPr>
                              <a:rPr lang="en-US" sz="2000" i="1" noProof="0" smtClean="0">
                                <a:solidFill>
                                  <a:srgbClr val="000000"/>
                                </a:solidFill>
                                <a:latin typeface="Cambria Math" panose="02040503050406030204" pitchFamily="18" charset="0"/>
                              </a:rPr>
                            </m:ctrlPr>
                          </m:sSubPr>
                          <m:e>
                            <m:acc>
                              <m:accPr>
                                <m:chr m:val="̅"/>
                                <m:ctrlPr>
                                  <a:rPr lang="en-US" sz="2000" i="1" noProof="0" smtClean="0">
                                    <a:solidFill>
                                      <a:srgbClr val="000000"/>
                                    </a:solidFill>
                                    <a:latin typeface="Cambria Math" panose="02040503050406030204" pitchFamily="18" charset="0"/>
                                  </a:rPr>
                                </m:ctrlPr>
                              </m:accPr>
                              <m:e>
                                <m:r>
                                  <a:rPr lang="en-US" sz="2000" i="1" noProof="0" smtClean="0">
                                    <a:solidFill>
                                      <a:srgbClr val="000000"/>
                                    </a:solidFill>
                                    <a:latin typeface="Cambria Math" panose="02040503050406030204" pitchFamily="18" charset="0"/>
                                  </a:rPr>
                                  <m:t>𝑇</m:t>
                                </m:r>
                              </m:e>
                            </m:acc>
                          </m:e>
                          <m:sub>
                            <m:r>
                              <a:rPr lang="en-US" sz="2000" i="1" noProof="0" smtClean="0">
                                <a:solidFill>
                                  <a:srgbClr val="000000"/>
                                </a:solidFill>
                                <a:latin typeface="Cambria Math" panose="02040503050406030204" pitchFamily="18" charset="0"/>
                              </a:rPr>
                              <m:t>𝑒</m:t>
                            </m:r>
                            <m:r>
                              <a:rPr lang="en-US" sz="2000" i="1" noProof="0" smtClean="0">
                                <a:solidFill>
                                  <a:srgbClr val="000000"/>
                                </a:solidFill>
                                <a:latin typeface="Cambria Math" panose="02040503050406030204" pitchFamily="18" charset="0"/>
                              </a:rPr>
                              <m:t>,0</m:t>
                            </m:r>
                          </m:sub>
                        </m:sSub>
                        <m:r>
                          <a:rPr lang="en-US" sz="2000" i="1" noProof="0" smtClean="0">
                            <a:solidFill>
                              <a:srgbClr val="000000"/>
                            </a:solidFill>
                            <a:latin typeface="Cambria Math" panose="02040503050406030204" pitchFamily="18" charset="0"/>
                          </a:rPr>
                          <m:t>+</m:t>
                        </m:r>
                        <m:sSub>
                          <m:sSubPr>
                            <m:ctrlPr>
                              <a:rPr lang="en-US" sz="2000" i="1" noProof="0" smtClean="0">
                                <a:solidFill>
                                  <a:srgbClr val="000000"/>
                                </a:solidFill>
                                <a:latin typeface="Cambria Math" panose="02040503050406030204" pitchFamily="18" charset="0"/>
                              </a:rPr>
                            </m:ctrlPr>
                          </m:sSubPr>
                          <m:e>
                            <m:acc>
                              <m:accPr>
                                <m:chr m:val="̅"/>
                                <m:ctrlPr>
                                  <a:rPr lang="en-US" sz="2000" i="1" noProof="0" smtClean="0">
                                    <a:solidFill>
                                      <a:srgbClr val="000000"/>
                                    </a:solidFill>
                                    <a:latin typeface="Cambria Math" panose="02040503050406030204" pitchFamily="18" charset="0"/>
                                  </a:rPr>
                                </m:ctrlPr>
                              </m:accPr>
                              <m:e>
                                <m:r>
                                  <a:rPr lang="en-US" sz="2000" i="1" noProof="0" smtClean="0">
                                    <a:solidFill>
                                      <a:srgbClr val="000000"/>
                                    </a:solidFill>
                                    <a:latin typeface="Cambria Math" panose="02040503050406030204" pitchFamily="18" charset="0"/>
                                  </a:rPr>
                                  <m:t>𝑇</m:t>
                                </m:r>
                              </m:e>
                            </m:acc>
                          </m:e>
                          <m:sub>
                            <m:r>
                              <a:rPr lang="en-US" sz="2000" i="1" noProof="0" smtClean="0">
                                <a:solidFill>
                                  <a:srgbClr val="000000"/>
                                </a:solidFill>
                                <a:latin typeface="Cambria Math" panose="02040503050406030204" pitchFamily="18" charset="0"/>
                              </a:rPr>
                              <m:t>𝑖</m:t>
                            </m:r>
                            <m:r>
                              <a:rPr lang="en-US" sz="2000" i="1" noProof="0" smtClean="0">
                                <a:solidFill>
                                  <a:srgbClr val="000000"/>
                                </a:solidFill>
                                <a:latin typeface="Cambria Math" panose="02040503050406030204" pitchFamily="18" charset="0"/>
                              </a:rPr>
                              <m:t>,0</m:t>
                            </m:r>
                          </m:sub>
                        </m:sSub>
                      </m:e>
                    </m:d>
                    <m:sSub>
                      <m:sSubPr>
                        <m:ctrlPr>
                          <a:rPr lang="en-US" sz="2000" i="1" noProof="0" smtClean="0">
                            <a:latin typeface="Cambria Math" panose="02040503050406030204" pitchFamily="18" charset="0"/>
                          </a:rPr>
                        </m:ctrlPr>
                      </m:sSubPr>
                      <m:e>
                        <m:r>
                          <a:rPr lang="en-US" sz="2000" i="1" noProof="0" smtClean="0">
                            <a:latin typeface="Cambria Math" panose="02040503050406030204" pitchFamily="18" charset="0"/>
                            <a:ea typeface="Cambria Math" panose="02040503050406030204" pitchFamily="18" charset="0"/>
                          </a:rPr>
                          <m:t>𝛤</m:t>
                        </m:r>
                      </m:e>
                      <m:sub>
                        <m:r>
                          <a:rPr lang="en-US" sz="2000" i="1" noProof="0" smtClean="0">
                            <a:latin typeface="Cambria Math" panose="02040503050406030204" pitchFamily="18" charset="0"/>
                          </a:rPr>
                          <m:t>𝑛</m:t>
                        </m:r>
                      </m:sub>
                    </m:sSub>
                  </m:oMath>
                </a14:m>
                <a:endParaRPr lang="en-US" sz="2000" i="1" noProof="0" dirty="0">
                  <a:solidFill>
                    <a:srgbClr val="000000"/>
                  </a:solidFill>
                  <a:latin typeface="Segoe UI"/>
                </a:endParaRPr>
              </a:p>
              <a:p>
                <a:pPr algn="l">
                  <a:spcBef>
                    <a:spcPts val="432"/>
                  </a:spcBef>
                </a:pPr>
                <a:endParaRPr lang="en-US" noProof="0" dirty="0">
                  <a:latin typeface="+mn-lt"/>
                </a:endParaRPr>
              </a:p>
            </p:txBody>
          </p:sp>
        </mc:Choice>
        <mc:Fallback>
          <p:sp>
            <p:nvSpPr>
              <p:cNvPr id="21" name="TextBox 20">
                <a:extLst>
                  <a:ext uri="{FF2B5EF4-FFF2-40B4-BE49-F238E27FC236}">
                    <a16:creationId xmlns:a16="http://schemas.microsoft.com/office/drawing/2014/main" id="{95742636-E909-569E-10F9-72A6F11473A7}"/>
                  </a:ext>
                </a:extLst>
              </p:cNvPr>
              <p:cNvSpPr txBox="1">
                <a:spLocks noRot="1" noChangeAspect="1" noMove="1" noResize="1" noEditPoints="1" noAdjustHandles="1" noChangeArrowheads="1" noChangeShapeType="1" noTextEdit="1"/>
              </p:cNvSpPr>
              <p:nvPr/>
            </p:nvSpPr>
            <p:spPr>
              <a:xfrm>
                <a:off x="6085581" y="4628802"/>
                <a:ext cx="5279926" cy="732765"/>
              </a:xfrm>
              <a:prstGeom prst="rect">
                <a:avLst/>
              </a:prstGeom>
              <a:blipFill>
                <a:blip r:embed="rId10"/>
                <a:stretch>
                  <a:fillRect l="-1617"/>
                </a:stretch>
              </a:blipFill>
            </p:spPr>
            <p:txBody>
              <a:bodyPr/>
              <a:lstStyle/>
              <a:p>
                <a:r>
                  <a:rPr lang="da-DK">
                    <a:noFill/>
                  </a:rPr>
                  <a:t> </a:t>
                </a:r>
              </a:p>
            </p:txBody>
          </p:sp>
        </mc:Fallback>
      </mc:AlternateContent>
      <p:cxnSp>
        <p:nvCxnSpPr>
          <p:cNvPr id="23" name="Straight Connector 22">
            <a:extLst>
              <a:ext uri="{FF2B5EF4-FFF2-40B4-BE49-F238E27FC236}">
                <a16:creationId xmlns:a16="http://schemas.microsoft.com/office/drawing/2014/main" id="{723BE7BF-2BBE-2877-ACF4-95671DB4C9CB}"/>
              </a:ext>
            </a:extLst>
          </p:cNvPr>
          <p:cNvCxnSpPr/>
          <p:nvPr/>
        </p:nvCxnSpPr>
        <p:spPr bwMode="auto">
          <a:xfrm>
            <a:off x="9115325" y="3717096"/>
            <a:ext cx="805003" cy="703943"/>
          </a:xfrm>
          <a:prstGeom prst="line">
            <a:avLst/>
          </a:prstGeom>
          <a:solidFill>
            <a:schemeClr val="accent1"/>
          </a:solidFill>
          <a:ln w="34925" cap="flat" cmpd="sng" algn="ctr">
            <a:solidFill>
              <a:srgbClr val="FF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E2D9CA7A-D892-3D0C-5970-38ADC313088B}"/>
              </a:ext>
            </a:extLst>
          </p:cNvPr>
          <p:cNvCxnSpPr/>
          <p:nvPr/>
        </p:nvCxnSpPr>
        <p:spPr bwMode="auto">
          <a:xfrm flipH="1">
            <a:off x="9240128" y="3717096"/>
            <a:ext cx="564045" cy="699293"/>
          </a:xfrm>
          <a:prstGeom prst="line">
            <a:avLst/>
          </a:prstGeom>
          <a:solidFill>
            <a:schemeClr val="accent1"/>
          </a:solidFill>
          <a:ln w="34925" cap="flat" cmpd="sng" algn="ctr">
            <a:solidFill>
              <a:srgbClr val="FF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Box 25">
            <a:extLst>
              <a:ext uri="{FF2B5EF4-FFF2-40B4-BE49-F238E27FC236}">
                <a16:creationId xmlns:a16="http://schemas.microsoft.com/office/drawing/2014/main" id="{1E47E5EC-47DF-1F79-EAAF-93ACA9FD01A5}"/>
              </a:ext>
            </a:extLst>
          </p:cNvPr>
          <p:cNvSpPr txBox="1"/>
          <p:nvPr/>
        </p:nvSpPr>
        <p:spPr>
          <a:xfrm>
            <a:off x="9586774" y="3095468"/>
            <a:ext cx="2126351" cy="307777"/>
          </a:xfrm>
          <a:prstGeom prst="rect">
            <a:avLst/>
          </a:prstGeom>
          <a:noFill/>
        </p:spPr>
        <p:txBody>
          <a:bodyPr wrap="none" lIns="0" tIns="0" rIns="0" bIns="0" rtlCol="0">
            <a:spAutoFit/>
          </a:bodyPr>
          <a:lstStyle/>
          <a:p>
            <a:pPr algn="l">
              <a:spcBef>
                <a:spcPts val="432"/>
              </a:spcBef>
            </a:pPr>
            <a:r>
              <a:rPr lang="en-US" sz="2000" b="1" noProof="0" dirty="0">
                <a:solidFill>
                  <a:srgbClr val="FF0000"/>
                </a:solidFill>
                <a:latin typeface="+mn-lt"/>
              </a:rPr>
              <a:t>Isothermal model</a:t>
            </a:r>
          </a:p>
        </p:txBody>
      </p:sp>
      <p:sp>
        <p:nvSpPr>
          <p:cNvPr id="28" name="TextBox 27">
            <a:extLst>
              <a:ext uri="{FF2B5EF4-FFF2-40B4-BE49-F238E27FC236}">
                <a16:creationId xmlns:a16="http://schemas.microsoft.com/office/drawing/2014/main" id="{CAFC3451-3DB9-B49E-0320-AB7B0FD43E5C}"/>
              </a:ext>
            </a:extLst>
          </p:cNvPr>
          <p:cNvSpPr txBox="1"/>
          <p:nvPr/>
        </p:nvSpPr>
        <p:spPr>
          <a:xfrm>
            <a:off x="1214403" y="6331086"/>
            <a:ext cx="5371150" cy="307777"/>
          </a:xfrm>
          <a:prstGeom prst="rect">
            <a:avLst/>
          </a:prstGeom>
          <a:noFill/>
          <a:ln w="34925">
            <a:solidFill>
              <a:srgbClr val="FF0000"/>
            </a:solidFill>
          </a:ln>
        </p:spPr>
        <p:txBody>
          <a:bodyPr wrap="none" lIns="0" tIns="0" rIns="0" bIns="0" rtlCol="0">
            <a:spAutoFit/>
          </a:bodyPr>
          <a:lstStyle>
            <a:defPPr>
              <a:defRPr lang="da-DK"/>
            </a:defPPr>
            <a:lvl1pPr>
              <a:spcBef>
                <a:spcPts val="432"/>
              </a:spcBef>
              <a:defRPr sz="2800" i="1">
                <a:solidFill>
                  <a:srgbClr val="000000"/>
                </a:solidFill>
                <a:latin typeface="Cambria Math" panose="02040503050406030204" pitchFamily="18" charset="0"/>
              </a:defRPr>
            </a:lvl1pPr>
          </a:lstStyle>
          <a:p>
            <a:r>
              <a:rPr lang="en-US" sz="2000" i="0" noProof="0" dirty="0"/>
              <a:t>MAST-U#48004 : 0.7 MW (NBI) + 0.1 MW Ohmic</a:t>
            </a:r>
          </a:p>
        </p:txBody>
      </p:sp>
      <p:sp>
        <p:nvSpPr>
          <p:cNvPr id="30" name="TextBox 29">
            <a:extLst>
              <a:ext uri="{FF2B5EF4-FFF2-40B4-BE49-F238E27FC236}">
                <a16:creationId xmlns:a16="http://schemas.microsoft.com/office/drawing/2014/main" id="{FF803106-F781-C32D-DED6-9F9DDA9B0151}"/>
              </a:ext>
            </a:extLst>
          </p:cNvPr>
          <p:cNvSpPr txBox="1"/>
          <p:nvPr/>
        </p:nvSpPr>
        <p:spPr>
          <a:xfrm>
            <a:off x="3171208" y="714969"/>
            <a:ext cx="6721373" cy="400110"/>
          </a:xfrm>
          <a:prstGeom prst="rect">
            <a:avLst/>
          </a:prstGeom>
          <a:noFill/>
        </p:spPr>
        <p:txBody>
          <a:bodyPr wrap="square">
            <a:spAutoFit/>
          </a:bodyPr>
          <a:lstStyle/>
          <a:p>
            <a:r>
              <a:rPr lang="en-US" sz="2000" noProof="0" dirty="0"/>
              <a:t>Field-aligned probes at </a:t>
            </a:r>
            <a:r>
              <a:rPr lang="en-US" sz="2000" noProof="0" dirty="0">
                <a:solidFill>
                  <a:srgbClr val="FF0000"/>
                </a:solidFill>
              </a:rPr>
              <a:t>LCFS</a:t>
            </a:r>
            <a:r>
              <a:rPr lang="en-US" sz="2000" noProof="0" dirty="0"/>
              <a:t>, </a:t>
            </a:r>
            <a:r>
              <a:rPr lang="en-US" sz="2000" noProof="0" dirty="0">
                <a:solidFill>
                  <a:srgbClr val="FF0000"/>
                </a:solidFill>
              </a:rPr>
              <a:t>outboard</a:t>
            </a:r>
            <a:r>
              <a:rPr lang="en-US" sz="2000" noProof="0" dirty="0"/>
              <a:t> midplane</a:t>
            </a:r>
          </a:p>
        </p:txBody>
      </p:sp>
      <p:sp>
        <p:nvSpPr>
          <p:cNvPr id="10" name="Arrow: Right 9">
            <a:extLst>
              <a:ext uri="{FF2B5EF4-FFF2-40B4-BE49-F238E27FC236}">
                <a16:creationId xmlns:a16="http://schemas.microsoft.com/office/drawing/2014/main" id="{21949873-8E18-597E-1429-14875C053EA8}"/>
              </a:ext>
            </a:extLst>
          </p:cNvPr>
          <p:cNvSpPr/>
          <p:nvPr/>
        </p:nvSpPr>
        <p:spPr bwMode="auto">
          <a:xfrm rot="1504655">
            <a:off x="4150738" y="4635616"/>
            <a:ext cx="374970" cy="124990"/>
          </a:xfrm>
          <a:prstGeom prst="rightArrow">
            <a:avLst/>
          </a:prstGeom>
          <a:solidFill>
            <a:srgbClr val="7030A0"/>
          </a:solidFill>
          <a:ln w="9525" cap="flat" cmpd="sng" algn="ctr">
            <a:solidFill>
              <a:srgbClr val="660099"/>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noProof="0" dirty="0">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155306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animBg="1"/>
      <p:bldP spid="18" grpId="0"/>
      <p:bldP spid="20" grpId="0"/>
      <p:bldP spid="21" grpId="0"/>
      <p:bldP spid="26" grpId="0"/>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diagram of a circle with lines and dots&#10;&#10;AI-generated content may be incorrect.">
            <a:extLst>
              <a:ext uri="{FF2B5EF4-FFF2-40B4-BE49-F238E27FC236}">
                <a16:creationId xmlns:a16="http://schemas.microsoft.com/office/drawing/2014/main" id="{2E262D93-A4E5-5A07-EEFC-CCC795699FC8}"/>
              </a:ext>
            </a:extLst>
          </p:cNvPr>
          <p:cNvPicPr>
            <a:picLocks noChangeAspect="1"/>
          </p:cNvPicPr>
          <p:nvPr/>
        </p:nvPicPr>
        <p:blipFill>
          <a:blip r:embed="rId3">
            <a:extLst>
              <a:ext uri="{28A0092B-C50C-407E-A947-70E740481C1C}">
                <a14:useLocalDpi xmlns:a14="http://schemas.microsoft.com/office/drawing/2010/main" val="0"/>
              </a:ext>
            </a:extLst>
          </a:blip>
          <a:srcRect l="1" r="54872"/>
          <a:stretch>
            <a:fillRect/>
          </a:stretch>
        </p:blipFill>
        <p:spPr>
          <a:xfrm>
            <a:off x="609521" y="1064216"/>
            <a:ext cx="4176000" cy="5010922"/>
          </a:xfrm>
          <a:prstGeom prst="rect">
            <a:avLst/>
          </a:prstGeom>
        </p:spPr>
      </p:pic>
      <p:sp>
        <p:nvSpPr>
          <p:cNvPr id="2" name="Title 1">
            <a:extLst>
              <a:ext uri="{FF2B5EF4-FFF2-40B4-BE49-F238E27FC236}">
                <a16:creationId xmlns:a16="http://schemas.microsoft.com/office/drawing/2014/main" id="{1B461BCA-7B64-C99B-7639-A5115A86FB0A}"/>
              </a:ext>
            </a:extLst>
          </p:cNvPr>
          <p:cNvSpPr>
            <a:spLocks noGrp="1"/>
          </p:cNvSpPr>
          <p:nvPr>
            <p:ph type="title"/>
          </p:nvPr>
        </p:nvSpPr>
        <p:spPr/>
        <p:txBody>
          <a:bodyPr/>
          <a:lstStyle/>
          <a:p>
            <a:r>
              <a:rPr lang="en-US" noProof="0"/>
              <a:t>Synthetic diagnostics: probes</a:t>
            </a:r>
          </a:p>
        </p:txBody>
      </p:sp>
      <p:pic>
        <p:nvPicPr>
          <p:cNvPr id="5" name="Picture 4" descr="A group of graphs showing different types of data&#10;&#10;AI-generated content may be incorrect.">
            <a:extLst>
              <a:ext uri="{FF2B5EF4-FFF2-40B4-BE49-F238E27FC236}">
                <a16:creationId xmlns:a16="http://schemas.microsoft.com/office/drawing/2014/main" id="{A98A48CF-6CB4-BA62-ED53-131597032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8453" y="1159760"/>
            <a:ext cx="6232704" cy="4810133"/>
          </a:xfrm>
          <a:prstGeom prst="rect">
            <a:avLst/>
          </a:prstGeom>
        </p:spPr>
      </p:pic>
      <p:sp>
        <p:nvSpPr>
          <p:cNvPr id="3" name="Arrow: Curved Up 2">
            <a:extLst>
              <a:ext uri="{FF2B5EF4-FFF2-40B4-BE49-F238E27FC236}">
                <a16:creationId xmlns:a16="http://schemas.microsoft.com/office/drawing/2014/main" id="{754BB6A1-5BCE-8370-6798-F4CA6677E43C}"/>
              </a:ext>
            </a:extLst>
          </p:cNvPr>
          <p:cNvSpPr/>
          <p:nvPr/>
        </p:nvSpPr>
        <p:spPr>
          <a:xfrm>
            <a:off x="3180522" y="3429000"/>
            <a:ext cx="636104" cy="579783"/>
          </a:xfrm>
          <a:prstGeom prst="curvedUpArrow">
            <a:avLst/>
          </a:prstGeom>
        </p:spPr>
        <p:txBody>
          <a:bodyPr wrap="square" rtlCol="0" anchor="ctr">
            <a:spAutoFit/>
          </a:bodyPr>
          <a:lstStyle/>
          <a:p>
            <a:pPr marL="342900" indent="-342900" algn="l" defTabSz="1219078" fontAlgn="auto">
              <a:spcBef>
                <a:spcPts val="0"/>
              </a:spcBef>
              <a:spcAft>
                <a:spcPts val="0"/>
              </a:spcAft>
              <a:buFont typeface="Wingdings" panose="05000000000000000000" pitchFamily="2" charset="2"/>
              <a:buChar char="Ø"/>
            </a:pPr>
            <a:endParaRPr lang="da-DK" sz="2400">
              <a:solidFill>
                <a:prstClr val="black"/>
              </a:solidFill>
              <a:latin typeface="+mn-lt"/>
              <a:ea typeface="+mn-ea"/>
            </a:endParaRPr>
          </a:p>
        </p:txBody>
      </p:sp>
      <p:sp>
        <p:nvSpPr>
          <p:cNvPr id="4" name="Arrow: Curved Up 3">
            <a:extLst>
              <a:ext uri="{FF2B5EF4-FFF2-40B4-BE49-F238E27FC236}">
                <a16:creationId xmlns:a16="http://schemas.microsoft.com/office/drawing/2014/main" id="{C2EFC52B-7ACD-B38E-B32E-16A272EEC460}"/>
              </a:ext>
            </a:extLst>
          </p:cNvPr>
          <p:cNvSpPr/>
          <p:nvPr/>
        </p:nvSpPr>
        <p:spPr>
          <a:xfrm>
            <a:off x="6274904" y="5095461"/>
            <a:ext cx="1216152" cy="731520"/>
          </a:xfrm>
          <a:prstGeom prst="curvedUpArrow">
            <a:avLst/>
          </a:prstGeom>
        </p:spPr>
        <p:txBody>
          <a:bodyPr wrap="square" rtlCol="0" anchor="ctr">
            <a:spAutoFit/>
          </a:bodyPr>
          <a:lstStyle/>
          <a:p>
            <a:pPr marL="342900" indent="-342900" algn="l" defTabSz="1219078" fontAlgn="auto">
              <a:spcBef>
                <a:spcPts val="0"/>
              </a:spcBef>
              <a:spcAft>
                <a:spcPts val="0"/>
              </a:spcAft>
              <a:buFont typeface="Wingdings" panose="05000000000000000000" pitchFamily="2" charset="2"/>
              <a:buChar char="Ø"/>
            </a:pPr>
            <a:endParaRPr lang="da-DK" sz="2400">
              <a:solidFill>
                <a:prstClr val="black"/>
              </a:solidFill>
              <a:latin typeface="+mn-lt"/>
              <a:ea typeface="+mn-ea"/>
            </a:endParaRPr>
          </a:p>
        </p:txBody>
      </p:sp>
      <p:pic>
        <p:nvPicPr>
          <p:cNvPr id="11" name="Picture 10">
            <a:extLst>
              <a:ext uri="{FF2B5EF4-FFF2-40B4-BE49-F238E27FC236}">
                <a16:creationId xmlns:a16="http://schemas.microsoft.com/office/drawing/2014/main" id="{E0566547-95FD-3715-2192-0A0FEC552C82}"/>
              </a:ext>
            </a:extLst>
          </p:cNvPr>
          <p:cNvPicPr>
            <a:picLocks noChangeAspect="1"/>
          </p:cNvPicPr>
          <p:nvPr/>
        </p:nvPicPr>
        <p:blipFill>
          <a:blip r:embed="rId5"/>
          <a:stretch>
            <a:fillRect/>
          </a:stretch>
        </p:blipFill>
        <p:spPr>
          <a:xfrm>
            <a:off x="2907250" y="3335725"/>
            <a:ext cx="975733" cy="707098"/>
          </a:xfrm>
          <a:prstGeom prst="rect">
            <a:avLst/>
          </a:prstGeom>
        </p:spPr>
      </p:pic>
      <p:sp>
        <p:nvSpPr>
          <p:cNvPr id="12" name="Arrow: Right 11">
            <a:extLst>
              <a:ext uri="{FF2B5EF4-FFF2-40B4-BE49-F238E27FC236}">
                <a16:creationId xmlns:a16="http://schemas.microsoft.com/office/drawing/2014/main" id="{343B1A63-F843-AF58-66AB-585BC6BF118A}"/>
              </a:ext>
            </a:extLst>
          </p:cNvPr>
          <p:cNvSpPr/>
          <p:nvPr/>
        </p:nvSpPr>
        <p:spPr>
          <a:xfrm rot="20507999">
            <a:off x="3778693" y="2919999"/>
            <a:ext cx="516235" cy="207677"/>
          </a:xfrm>
          <a:prstGeom prst="rightArrow">
            <a:avLst/>
          </a:prstGeom>
          <a:solidFill>
            <a:srgbClr val="FF0000"/>
          </a:solidFill>
          <a:ln>
            <a:solidFill>
              <a:srgbClr val="FF0000"/>
            </a:solidFill>
          </a:ln>
        </p:spPr>
        <p:txBody>
          <a:bodyPr wrap="square" rtlCol="0" anchor="ctr">
            <a:spAutoFit/>
          </a:bodyPr>
          <a:lstStyle/>
          <a:p>
            <a:pPr marL="342900" indent="-342900" algn="l" defTabSz="1219078" fontAlgn="auto">
              <a:spcBef>
                <a:spcPts val="0"/>
              </a:spcBef>
              <a:spcAft>
                <a:spcPts val="0"/>
              </a:spcAft>
              <a:buFont typeface="Wingdings" panose="05000000000000000000" pitchFamily="2" charset="2"/>
              <a:buChar char="Ø"/>
            </a:pPr>
            <a:endParaRPr lang="da-DK" sz="2400">
              <a:solidFill>
                <a:prstClr val="black"/>
              </a:solidFill>
              <a:latin typeface="+mn-lt"/>
              <a:ea typeface="+mn-ea"/>
            </a:endParaRPr>
          </a:p>
        </p:txBody>
      </p:sp>
    </p:spTree>
    <p:extLst>
      <p:ext uri="{BB962C8B-B14F-4D97-AF65-F5344CB8AC3E}">
        <p14:creationId xmlns:p14="http://schemas.microsoft.com/office/powerpoint/2010/main" val="961995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85B0A-4C9F-5B04-6D5C-E1AAFE3B1CF0}"/>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3449AB6A-5E47-A290-9B65-E10B2D815C55}"/>
              </a:ext>
            </a:extLst>
          </p:cNvPr>
          <p:cNvGrpSpPr/>
          <p:nvPr/>
        </p:nvGrpSpPr>
        <p:grpSpPr>
          <a:xfrm>
            <a:off x="4660012" y="1148956"/>
            <a:ext cx="6399873" cy="4939147"/>
            <a:chOff x="4660012" y="1148956"/>
            <a:chExt cx="6399873" cy="4939147"/>
          </a:xfrm>
        </p:grpSpPr>
        <p:pic>
          <p:nvPicPr>
            <p:cNvPr id="20" name="Picture 19" descr="A group of graphs and diagrams&#10;&#10;AI-generated content may be incorrect.">
              <a:extLst>
                <a:ext uri="{FF2B5EF4-FFF2-40B4-BE49-F238E27FC236}">
                  <a16:creationId xmlns:a16="http://schemas.microsoft.com/office/drawing/2014/main" id="{6F0B4D88-B0AE-9D4D-D116-2550DBDB6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012" y="1148956"/>
              <a:ext cx="6399873" cy="4939147"/>
            </a:xfrm>
            <a:prstGeom prst="rect">
              <a:avLst/>
            </a:prstGeom>
          </p:spPr>
        </p:pic>
        <p:sp>
          <p:nvSpPr>
            <p:cNvPr id="23" name="TextBox 22">
              <a:extLst>
                <a:ext uri="{FF2B5EF4-FFF2-40B4-BE49-F238E27FC236}">
                  <a16:creationId xmlns:a16="http://schemas.microsoft.com/office/drawing/2014/main" id="{7756F9C8-D268-B5C8-B563-B863A6148DD1}"/>
                </a:ext>
              </a:extLst>
            </p:cNvPr>
            <p:cNvSpPr txBox="1"/>
            <p:nvPr/>
          </p:nvSpPr>
          <p:spPr>
            <a:xfrm>
              <a:off x="7858797" y="3870283"/>
              <a:ext cx="436338" cy="276999"/>
            </a:xfrm>
            <a:prstGeom prst="rect">
              <a:avLst/>
            </a:prstGeom>
            <a:noFill/>
          </p:spPr>
          <p:txBody>
            <a:bodyPr wrap="none" rtlCol="0">
              <a:spAutoFit/>
            </a:bodyPr>
            <a:lstStyle/>
            <a:p>
              <a:r>
                <a:rPr lang="da-DK" sz="1200" dirty="0"/>
                <a:t>1.0</a:t>
              </a:r>
              <a:endParaRPr lang="da-DK" dirty="0"/>
            </a:p>
          </p:txBody>
        </p:sp>
        <p:sp>
          <p:nvSpPr>
            <p:cNvPr id="24" name="TextBox 23">
              <a:extLst>
                <a:ext uri="{FF2B5EF4-FFF2-40B4-BE49-F238E27FC236}">
                  <a16:creationId xmlns:a16="http://schemas.microsoft.com/office/drawing/2014/main" id="{7685E11D-961E-0B63-C4AE-5F8B023826FA}"/>
                </a:ext>
              </a:extLst>
            </p:cNvPr>
            <p:cNvSpPr txBox="1"/>
            <p:nvPr/>
          </p:nvSpPr>
          <p:spPr>
            <a:xfrm>
              <a:off x="7925384" y="5357732"/>
              <a:ext cx="396671" cy="208114"/>
            </a:xfrm>
            <a:prstGeom prst="rect">
              <a:avLst/>
            </a:prstGeom>
            <a:noFill/>
          </p:spPr>
          <p:txBody>
            <a:bodyPr wrap="none" rtlCol="0">
              <a:spAutoFit/>
            </a:bodyPr>
            <a:lstStyle/>
            <a:p>
              <a:r>
                <a:rPr lang="da-DK" sz="1200" dirty="0"/>
                <a:t>0.0</a:t>
              </a:r>
              <a:endParaRPr lang="da-DK" dirty="0"/>
            </a:p>
          </p:txBody>
        </p:sp>
      </p:grpSp>
      <p:pic>
        <p:nvPicPr>
          <p:cNvPr id="7" name="Picture 6" descr="A diagram of a circle with lines and dots&#10;&#10;AI-generated content may be incorrect.">
            <a:extLst>
              <a:ext uri="{FF2B5EF4-FFF2-40B4-BE49-F238E27FC236}">
                <a16:creationId xmlns:a16="http://schemas.microsoft.com/office/drawing/2014/main" id="{9E7E4D32-5479-9EFD-DE67-FA0CCDC1D99D}"/>
              </a:ext>
            </a:extLst>
          </p:cNvPr>
          <p:cNvPicPr>
            <a:picLocks noChangeAspect="1"/>
          </p:cNvPicPr>
          <p:nvPr/>
        </p:nvPicPr>
        <p:blipFill>
          <a:blip r:embed="rId4">
            <a:extLst>
              <a:ext uri="{28A0092B-C50C-407E-A947-70E740481C1C}">
                <a14:useLocalDpi xmlns:a14="http://schemas.microsoft.com/office/drawing/2010/main" val="0"/>
              </a:ext>
            </a:extLst>
          </a:blip>
          <a:srcRect l="1" r="54872"/>
          <a:stretch>
            <a:fillRect/>
          </a:stretch>
        </p:blipFill>
        <p:spPr>
          <a:xfrm>
            <a:off x="617319" y="1024245"/>
            <a:ext cx="4176000" cy="5010922"/>
          </a:xfrm>
          <a:prstGeom prst="rect">
            <a:avLst/>
          </a:prstGeom>
        </p:spPr>
      </p:pic>
      <p:sp>
        <p:nvSpPr>
          <p:cNvPr id="2" name="Title 1">
            <a:extLst>
              <a:ext uri="{FF2B5EF4-FFF2-40B4-BE49-F238E27FC236}">
                <a16:creationId xmlns:a16="http://schemas.microsoft.com/office/drawing/2014/main" id="{4940EE83-4406-6421-6097-4DB863396318}"/>
              </a:ext>
            </a:extLst>
          </p:cNvPr>
          <p:cNvSpPr>
            <a:spLocks noGrp="1"/>
          </p:cNvSpPr>
          <p:nvPr>
            <p:ph type="title"/>
          </p:nvPr>
        </p:nvSpPr>
        <p:spPr/>
        <p:txBody>
          <a:bodyPr/>
          <a:lstStyle/>
          <a:p>
            <a:r>
              <a:rPr lang="en-US" noProof="0" dirty="0"/>
              <a:t>Synthetic diagnostics: probes</a:t>
            </a:r>
          </a:p>
        </p:txBody>
      </p:sp>
      <p:sp>
        <p:nvSpPr>
          <p:cNvPr id="8" name="Rectangle 7">
            <a:extLst>
              <a:ext uri="{FF2B5EF4-FFF2-40B4-BE49-F238E27FC236}">
                <a16:creationId xmlns:a16="http://schemas.microsoft.com/office/drawing/2014/main" id="{78BFED24-62D0-83FD-3E99-FB1FC95EB17F}"/>
              </a:ext>
            </a:extLst>
          </p:cNvPr>
          <p:cNvSpPr/>
          <p:nvPr/>
        </p:nvSpPr>
        <p:spPr>
          <a:xfrm>
            <a:off x="7895333" y="1257711"/>
            <a:ext cx="3228962" cy="2344554"/>
          </a:xfrm>
          <a:prstGeom prst="rect">
            <a:avLst/>
          </a:prstGeom>
          <a:solidFill>
            <a:schemeClr val="bg1"/>
          </a:solidFill>
          <a:ln>
            <a:noFill/>
          </a:ln>
        </p:spPr>
        <p:txBody>
          <a:bodyPr wrap="square" rtlCol="0" anchor="ctr">
            <a:spAutoFit/>
          </a:bodyPr>
          <a:lstStyle/>
          <a:p>
            <a:pPr marL="342900" indent="-342900" algn="l" defTabSz="1219078" fontAlgn="auto">
              <a:spcBef>
                <a:spcPts val="0"/>
              </a:spcBef>
              <a:spcAft>
                <a:spcPts val="0"/>
              </a:spcAft>
              <a:buFont typeface="Wingdings" panose="05000000000000000000" pitchFamily="2" charset="2"/>
              <a:buChar char="Ø"/>
            </a:pPr>
            <a:endParaRPr lang="en-US" sz="2400" noProof="0" dirty="0">
              <a:solidFill>
                <a:prstClr val="black"/>
              </a:solidFill>
              <a:latin typeface="+mn-lt"/>
              <a:ea typeface="+mn-ea"/>
            </a:endParaRPr>
          </a:p>
        </p:txBody>
      </p:sp>
      <p:sp>
        <p:nvSpPr>
          <p:cNvPr id="9" name="Rectangle 8">
            <a:extLst>
              <a:ext uri="{FF2B5EF4-FFF2-40B4-BE49-F238E27FC236}">
                <a16:creationId xmlns:a16="http://schemas.microsoft.com/office/drawing/2014/main" id="{6EA9375F-CCA9-164F-51EC-63BF1347D9E8}"/>
              </a:ext>
            </a:extLst>
          </p:cNvPr>
          <p:cNvSpPr/>
          <p:nvPr/>
        </p:nvSpPr>
        <p:spPr>
          <a:xfrm>
            <a:off x="4697640" y="3618529"/>
            <a:ext cx="3228962" cy="2344554"/>
          </a:xfrm>
          <a:prstGeom prst="rect">
            <a:avLst/>
          </a:prstGeom>
          <a:solidFill>
            <a:schemeClr val="bg1"/>
          </a:solidFill>
          <a:ln>
            <a:noFill/>
          </a:ln>
        </p:spPr>
        <p:txBody>
          <a:bodyPr wrap="square" rtlCol="0" anchor="ctr">
            <a:spAutoFit/>
          </a:bodyPr>
          <a:lstStyle/>
          <a:p>
            <a:pPr marL="342900" indent="-342900" algn="l" defTabSz="1219078" fontAlgn="auto">
              <a:spcBef>
                <a:spcPts val="0"/>
              </a:spcBef>
              <a:spcAft>
                <a:spcPts val="0"/>
              </a:spcAft>
              <a:buFont typeface="Wingdings" panose="05000000000000000000" pitchFamily="2" charset="2"/>
              <a:buChar char="Ø"/>
            </a:pPr>
            <a:endParaRPr lang="en-US" sz="2400" noProof="0">
              <a:solidFill>
                <a:prstClr val="black"/>
              </a:solidFill>
              <a:latin typeface="+mn-lt"/>
              <a:ea typeface="+mn-ea"/>
            </a:endParaRPr>
          </a:p>
        </p:txBody>
      </p:sp>
      <p:sp>
        <p:nvSpPr>
          <p:cNvPr id="10" name="Rectangle 9">
            <a:extLst>
              <a:ext uri="{FF2B5EF4-FFF2-40B4-BE49-F238E27FC236}">
                <a16:creationId xmlns:a16="http://schemas.microsoft.com/office/drawing/2014/main" id="{12DE88C0-118E-FC90-56E2-36B180AC742A}"/>
              </a:ext>
            </a:extLst>
          </p:cNvPr>
          <p:cNvSpPr/>
          <p:nvPr/>
        </p:nvSpPr>
        <p:spPr>
          <a:xfrm>
            <a:off x="7925384" y="3630180"/>
            <a:ext cx="3228962" cy="2344554"/>
          </a:xfrm>
          <a:prstGeom prst="rect">
            <a:avLst/>
          </a:prstGeom>
          <a:solidFill>
            <a:schemeClr val="bg1"/>
          </a:solidFill>
          <a:ln>
            <a:noFill/>
          </a:ln>
        </p:spPr>
        <p:txBody>
          <a:bodyPr wrap="square" rtlCol="0" anchor="ctr">
            <a:spAutoFit/>
          </a:bodyPr>
          <a:lstStyle/>
          <a:p>
            <a:pPr marL="342900" indent="-342900" algn="l" defTabSz="1219078" fontAlgn="auto">
              <a:spcBef>
                <a:spcPts val="0"/>
              </a:spcBef>
              <a:spcAft>
                <a:spcPts val="0"/>
              </a:spcAft>
              <a:buFont typeface="Wingdings" panose="05000000000000000000" pitchFamily="2" charset="2"/>
              <a:buChar char="Ø"/>
            </a:pPr>
            <a:endParaRPr lang="en-US" sz="2400" noProof="0">
              <a:solidFill>
                <a:prstClr val="black"/>
              </a:solidFill>
              <a:latin typeface="+mn-lt"/>
              <a:ea typeface="+mn-ea"/>
            </a:endParaRPr>
          </a:p>
        </p:txBody>
      </p:sp>
      <p:sp>
        <p:nvSpPr>
          <p:cNvPr id="3" name="Arrow: Curved Up 2">
            <a:extLst>
              <a:ext uri="{FF2B5EF4-FFF2-40B4-BE49-F238E27FC236}">
                <a16:creationId xmlns:a16="http://schemas.microsoft.com/office/drawing/2014/main" id="{E028E078-1EA3-207D-2531-3EDBF28946C9}"/>
              </a:ext>
            </a:extLst>
          </p:cNvPr>
          <p:cNvSpPr/>
          <p:nvPr/>
        </p:nvSpPr>
        <p:spPr>
          <a:xfrm>
            <a:off x="3180522" y="3429000"/>
            <a:ext cx="636104" cy="579783"/>
          </a:xfrm>
          <a:prstGeom prst="curvedUpArrow">
            <a:avLst/>
          </a:prstGeom>
        </p:spPr>
        <p:txBody>
          <a:bodyPr wrap="square" rtlCol="0" anchor="ctr">
            <a:spAutoFit/>
          </a:bodyPr>
          <a:lstStyle/>
          <a:p>
            <a:pPr marL="342900" indent="-342900" algn="l" defTabSz="1219078" fontAlgn="auto">
              <a:spcBef>
                <a:spcPts val="0"/>
              </a:spcBef>
              <a:spcAft>
                <a:spcPts val="0"/>
              </a:spcAft>
              <a:buFont typeface="Wingdings" panose="05000000000000000000" pitchFamily="2" charset="2"/>
              <a:buChar char="Ø"/>
            </a:pPr>
            <a:endParaRPr lang="da-DK" sz="2400">
              <a:solidFill>
                <a:prstClr val="black"/>
              </a:solidFill>
              <a:latin typeface="+mn-lt"/>
              <a:ea typeface="+mn-ea"/>
            </a:endParaRPr>
          </a:p>
        </p:txBody>
      </p:sp>
      <p:sp>
        <p:nvSpPr>
          <p:cNvPr id="4" name="Arrow: Curved Up 3">
            <a:extLst>
              <a:ext uri="{FF2B5EF4-FFF2-40B4-BE49-F238E27FC236}">
                <a16:creationId xmlns:a16="http://schemas.microsoft.com/office/drawing/2014/main" id="{89F83885-E397-A38A-0948-2CC88147DD95}"/>
              </a:ext>
            </a:extLst>
          </p:cNvPr>
          <p:cNvSpPr/>
          <p:nvPr/>
        </p:nvSpPr>
        <p:spPr>
          <a:xfrm>
            <a:off x="6274904" y="5095461"/>
            <a:ext cx="1216152" cy="731520"/>
          </a:xfrm>
          <a:prstGeom prst="curvedUpArrow">
            <a:avLst/>
          </a:prstGeom>
        </p:spPr>
        <p:txBody>
          <a:bodyPr wrap="square" rtlCol="0" anchor="ctr">
            <a:spAutoFit/>
          </a:bodyPr>
          <a:lstStyle/>
          <a:p>
            <a:pPr marL="342900" indent="-342900" algn="l" defTabSz="1219078" fontAlgn="auto">
              <a:spcBef>
                <a:spcPts val="0"/>
              </a:spcBef>
              <a:spcAft>
                <a:spcPts val="0"/>
              </a:spcAft>
              <a:buFont typeface="Wingdings" panose="05000000000000000000" pitchFamily="2" charset="2"/>
              <a:buChar char="Ø"/>
            </a:pPr>
            <a:endParaRPr lang="da-DK" sz="2400">
              <a:solidFill>
                <a:prstClr val="black"/>
              </a:solidFill>
              <a:latin typeface="+mn-lt"/>
              <a:ea typeface="+mn-ea"/>
            </a:endParaRPr>
          </a:p>
        </p:txBody>
      </p:sp>
      <p:pic>
        <p:nvPicPr>
          <p:cNvPr id="11" name="Picture 10">
            <a:extLst>
              <a:ext uri="{FF2B5EF4-FFF2-40B4-BE49-F238E27FC236}">
                <a16:creationId xmlns:a16="http://schemas.microsoft.com/office/drawing/2014/main" id="{14DB09C8-FBE6-89F3-5C82-84573BC53A50}"/>
              </a:ext>
            </a:extLst>
          </p:cNvPr>
          <p:cNvPicPr>
            <a:picLocks noChangeAspect="1"/>
          </p:cNvPicPr>
          <p:nvPr/>
        </p:nvPicPr>
        <p:blipFill>
          <a:blip r:embed="rId5"/>
          <a:stretch>
            <a:fillRect/>
          </a:stretch>
        </p:blipFill>
        <p:spPr>
          <a:xfrm>
            <a:off x="2957590" y="3273824"/>
            <a:ext cx="801583" cy="460093"/>
          </a:xfrm>
          <a:prstGeom prst="rect">
            <a:avLst/>
          </a:prstGeom>
        </p:spPr>
      </p:pic>
      <p:sp>
        <p:nvSpPr>
          <p:cNvPr id="12" name="Arrow: Right 11">
            <a:extLst>
              <a:ext uri="{FF2B5EF4-FFF2-40B4-BE49-F238E27FC236}">
                <a16:creationId xmlns:a16="http://schemas.microsoft.com/office/drawing/2014/main" id="{0632B935-63B8-E376-727B-6D6FFF7CB448}"/>
              </a:ext>
            </a:extLst>
          </p:cNvPr>
          <p:cNvSpPr/>
          <p:nvPr/>
        </p:nvSpPr>
        <p:spPr>
          <a:xfrm rot="20507999">
            <a:off x="4042429" y="2780849"/>
            <a:ext cx="516235" cy="207677"/>
          </a:xfrm>
          <a:prstGeom prst="rightArrow">
            <a:avLst/>
          </a:prstGeom>
          <a:solidFill>
            <a:srgbClr val="FF0000"/>
          </a:solidFill>
          <a:ln>
            <a:solidFill>
              <a:srgbClr val="FF0000"/>
            </a:solidFill>
          </a:ln>
        </p:spPr>
        <p:txBody>
          <a:bodyPr wrap="square" rtlCol="0" anchor="ctr">
            <a:spAutoFit/>
          </a:bodyPr>
          <a:lstStyle/>
          <a:p>
            <a:pPr marL="342900" indent="-342900" algn="l" defTabSz="1219078" fontAlgn="auto">
              <a:spcBef>
                <a:spcPts val="0"/>
              </a:spcBef>
              <a:spcAft>
                <a:spcPts val="0"/>
              </a:spcAft>
              <a:buFont typeface="Wingdings" panose="05000000000000000000" pitchFamily="2" charset="2"/>
              <a:buChar char="Ø"/>
            </a:pPr>
            <a:endParaRPr lang="da-DK" sz="2400">
              <a:solidFill>
                <a:prstClr val="black"/>
              </a:solidFill>
              <a:latin typeface="+mn-lt"/>
              <a:ea typeface="+mn-ea"/>
            </a:endParaRPr>
          </a:p>
        </p:txBody>
      </p:sp>
      <p:grpSp>
        <p:nvGrpSpPr>
          <p:cNvPr id="18" name="Group 17">
            <a:extLst>
              <a:ext uri="{FF2B5EF4-FFF2-40B4-BE49-F238E27FC236}">
                <a16:creationId xmlns:a16="http://schemas.microsoft.com/office/drawing/2014/main" id="{E573363D-22EE-771C-6BF0-C1B892D0EFA4}"/>
              </a:ext>
            </a:extLst>
          </p:cNvPr>
          <p:cNvGrpSpPr/>
          <p:nvPr/>
        </p:nvGrpSpPr>
        <p:grpSpPr>
          <a:xfrm>
            <a:off x="2282939" y="1969728"/>
            <a:ext cx="1696171" cy="2434110"/>
            <a:chOff x="2282939" y="1969728"/>
            <a:chExt cx="1696171" cy="2434110"/>
          </a:xfrm>
        </p:grpSpPr>
        <p:sp>
          <p:nvSpPr>
            <p:cNvPr id="15" name="Arc 14">
              <a:extLst>
                <a:ext uri="{FF2B5EF4-FFF2-40B4-BE49-F238E27FC236}">
                  <a16:creationId xmlns:a16="http://schemas.microsoft.com/office/drawing/2014/main" id="{5ED51D2D-1F90-D367-E97C-FB68706D8161}"/>
                </a:ext>
              </a:extLst>
            </p:cNvPr>
            <p:cNvSpPr/>
            <p:nvPr/>
          </p:nvSpPr>
          <p:spPr>
            <a:xfrm rot="21023783">
              <a:off x="2750304" y="2168319"/>
              <a:ext cx="1216152" cy="1911928"/>
            </a:xfrm>
            <a:prstGeom prst="arc">
              <a:avLst>
                <a:gd name="adj1" fmla="val 17015463"/>
                <a:gd name="adj2" fmla="val 0"/>
              </a:avLst>
            </a:prstGeom>
            <a:ln w="73025"/>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17" name="Arc 16">
              <a:extLst>
                <a:ext uri="{FF2B5EF4-FFF2-40B4-BE49-F238E27FC236}">
                  <a16:creationId xmlns:a16="http://schemas.microsoft.com/office/drawing/2014/main" id="{E91AE16C-7696-1962-75DD-48349D7149BC}"/>
                </a:ext>
              </a:extLst>
            </p:cNvPr>
            <p:cNvSpPr/>
            <p:nvPr/>
          </p:nvSpPr>
          <p:spPr>
            <a:xfrm rot="4708066">
              <a:off x="1913970" y="2338697"/>
              <a:ext cx="2434110" cy="1696171"/>
            </a:xfrm>
            <a:prstGeom prst="arc">
              <a:avLst>
                <a:gd name="adj1" fmla="val 16200000"/>
                <a:gd name="adj2" fmla="val 21336236"/>
              </a:avLst>
            </a:prstGeom>
            <a:ln w="73025"/>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grpSp>
    </p:spTree>
    <p:extLst>
      <p:ext uri="{BB962C8B-B14F-4D97-AF65-F5344CB8AC3E}">
        <p14:creationId xmlns:p14="http://schemas.microsoft.com/office/powerpoint/2010/main" val="415252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3FF01-64AE-3FBD-D91A-72252B1FF452}"/>
              </a:ext>
            </a:extLst>
          </p:cNvPr>
          <p:cNvSpPr>
            <a:spLocks noGrp="1"/>
          </p:cNvSpPr>
          <p:nvPr>
            <p:ph type="title"/>
          </p:nvPr>
        </p:nvSpPr>
        <p:spPr/>
        <p:txBody>
          <a:bodyPr/>
          <a:lstStyle/>
          <a:p>
            <a:r>
              <a:rPr lang="da-DK" sz="3200" dirty="0" err="1"/>
              <a:t>Synthetic</a:t>
            </a:r>
            <a:r>
              <a:rPr lang="da-DK" sz="3200" dirty="0"/>
              <a:t> DBS </a:t>
            </a:r>
            <a:r>
              <a:rPr lang="da-DK" sz="3200" dirty="0" err="1"/>
              <a:t>diagnostic</a:t>
            </a:r>
            <a:endParaRPr lang="da-DK" sz="3200" dirty="0"/>
          </a:p>
        </p:txBody>
      </p:sp>
      <p:sp>
        <p:nvSpPr>
          <p:cNvPr id="3" name="Content Placeholder 2">
            <a:extLst>
              <a:ext uri="{FF2B5EF4-FFF2-40B4-BE49-F238E27FC236}">
                <a16:creationId xmlns:a16="http://schemas.microsoft.com/office/drawing/2014/main" id="{5DFEC350-6A2E-B424-2B76-888C233521CB}"/>
              </a:ext>
            </a:extLst>
          </p:cNvPr>
          <p:cNvSpPr>
            <a:spLocks noGrp="1"/>
          </p:cNvSpPr>
          <p:nvPr>
            <p:ph idx="1"/>
          </p:nvPr>
        </p:nvSpPr>
        <p:spPr/>
        <p:txBody>
          <a:bodyPr/>
          <a:lstStyle/>
          <a:p>
            <a:endParaRPr lang="da-DK" dirty="0"/>
          </a:p>
          <a:p>
            <a:endParaRPr lang="da-DK" dirty="0"/>
          </a:p>
          <a:p>
            <a:endParaRPr lang="da-DK" dirty="0"/>
          </a:p>
          <a:p>
            <a:endParaRPr lang="da-DK" dirty="0"/>
          </a:p>
          <a:p>
            <a:pPr marL="0" indent="0" algn="ctr">
              <a:buNone/>
            </a:pPr>
            <a:r>
              <a:rPr lang="en-US" dirty="0"/>
              <a:t>Data h</a:t>
            </a:r>
            <a:r>
              <a:rPr lang="en-US" noProof="0" dirty="0" err="1"/>
              <a:t>opefully</a:t>
            </a:r>
            <a:r>
              <a:rPr lang="en-US" noProof="0" dirty="0"/>
              <a:t> coming before the conference</a:t>
            </a:r>
            <a:r>
              <a:rPr lang="en-US" noProof="0" dirty="0">
                <a:sym typeface="Wingdings" panose="05000000000000000000" pitchFamily="2" charset="2"/>
              </a:rPr>
              <a:t></a:t>
            </a:r>
            <a:endParaRPr lang="en-US" noProof="0" dirty="0"/>
          </a:p>
        </p:txBody>
      </p:sp>
      <p:sp>
        <p:nvSpPr>
          <p:cNvPr id="4" name="TextBox 3">
            <a:extLst>
              <a:ext uri="{FF2B5EF4-FFF2-40B4-BE49-F238E27FC236}">
                <a16:creationId xmlns:a16="http://schemas.microsoft.com/office/drawing/2014/main" id="{CD9C573E-B031-294C-EC4B-1D6599F1471B}"/>
              </a:ext>
            </a:extLst>
          </p:cNvPr>
          <p:cNvSpPr txBox="1"/>
          <p:nvPr/>
        </p:nvSpPr>
        <p:spPr>
          <a:xfrm>
            <a:off x="763590" y="6376508"/>
            <a:ext cx="2420984" cy="253916"/>
          </a:xfrm>
          <a:prstGeom prst="rect">
            <a:avLst/>
          </a:prstGeom>
          <a:noFill/>
        </p:spPr>
        <p:txBody>
          <a:bodyPr wrap="square">
            <a:spAutoFit/>
          </a:bodyPr>
          <a:lstStyle/>
          <a:p>
            <a:r>
              <a:rPr lang="fr-FR" sz="1050" b="1" i="0" u="none" strike="noStrike" baseline="0" dirty="0">
                <a:latin typeface="HelveticaLTStd-Roman-Identity-H"/>
              </a:rPr>
              <a:t>Jones PPCF </a:t>
            </a:r>
            <a:r>
              <a:rPr lang="fr-FR" sz="1050" b="1" i="0" u="none" strike="noStrike" baseline="0" dirty="0">
                <a:latin typeface="HelveticaLTStd-Bold-Identity-H"/>
              </a:rPr>
              <a:t>67 </a:t>
            </a:r>
            <a:r>
              <a:rPr lang="fr-FR" sz="1050" b="1" i="0" u="none" strike="noStrike" baseline="0" dirty="0">
                <a:latin typeface="HelveticaLTStd-Roman-Identity-H"/>
              </a:rPr>
              <a:t>(2025) 082501</a:t>
            </a:r>
            <a:endParaRPr lang="da-DK" sz="2400" b="1" dirty="0"/>
          </a:p>
        </p:txBody>
      </p:sp>
    </p:spTree>
    <p:extLst>
      <p:ext uri="{BB962C8B-B14F-4D97-AF65-F5344CB8AC3E}">
        <p14:creationId xmlns:p14="http://schemas.microsoft.com/office/powerpoint/2010/main" val="3854621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96BD7-3250-AEF8-1EFA-C753503CA1BB}"/>
              </a:ext>
            </a:extLst>
          </p:cNvPr>
          <p:cNvSpPr>
            <a:spLocks noGrp="1"/>
          </p:cNvSpPr>
          <p:nvPr>
            <p:ph type="title"/>
          </p:nvPr>
        </p:nvSpPr>
        <p:spPr/>
        <p:txBody>
          <a:bodyPr/>
          <a:lstStyle/>
          <a:p>
            <a:r>
              <a:rPr lang="en-US" sz="3200" noProof="0" dirty="0"/>
              <a:t>Conclusions</a:t>
            </a:r>
          </a:p>
        </p:txBody>
      </p:sp>
      <p:sp>
        <p:nvSpPr>
          <p:cNvPr id="3" name="Content Placeholder 2">
            <a:extLst>
              <a:ext uri="{FF2B5EF4-FFF2-40B4-BE49-F238E27FC236}">
                <a16:creationId xmlns:a16="http://schemas.microsoft.com/office/drawing/2014/main" id="{216F46D9-8C7B-DE46-66E4-F46C2B0985A3}"/>
              </a:ext>
            </a:extLst>
          </p:cNvPr>
          <p:cNvSpPr>
            <a:spLocks noGrp="1"/>
          </p:cNvSpPr>
          <p:nvPr>
            <p:ph idx="1"/>
          </p:nvPr>
        </p:nvSpPr>
        <p:spPr>
          <a:xfrm>
            <a:off x="609520" y="1412776"/>
            <a:ext cx="11277680" cy="4896544"/>
          </a:xfrm>
        </p:spPr>
        <p:txBody>
          <a:bodyPr>
            <a:normAutofit fontScale="77500" lnSpcReduction="20000"/>
          </a:bodyPr>
          <a:lstStyle/>
          <a:p>
            <a:pPr algn="just">
              <a:lnSpc>
                <a:spcPct val="170000"/>
              </a:lnSpc>
              <a:buFont typeface="Wingdings" panose="05000000000000000000" pitchFamily="2" charset="2"/>
              <a:buChar char="Ø"/>
            </a:pPr>
            <a:r>
              <a:rPr lang="en-US" sz="2800" noProof="0" dirty="0"/>
              <a:t>3D MAST-U simulation of shot 48004 has been successfully performed using the Feltor code</a:t>
            </a:r>
          </a:p>
          <a:p>
            <a:pPr algn="just">
              <a:lnSpc>
                <a:spcPct val="170000"/>
              </a:lnSpc>
              <a:buFont typeface="Wingdings" panose="05000000000000000000" pitchFamily="2" charset="2"/>
              <a:buChar char="Ø"/>
            </a:pPr>
            <a:r>
              <a:rPr lang="en-US" sz="2800" noProof="0" dirty="0"/>
              <a:t>Transport out of the confined region is restricted to the outboard plane</a:t>
            </a:r>
          </a:p>
          <a:p>
            <a:pPr algn="just">
              <a:lnSpc>
                <a:spcPct val="170000"/>
              </a:lnSpc>
              <a:buFont typeface="Wingdings" panose="05000000000000000000" pitchFamily="2" charset="2"/>
              <a:buChar char="Ø"/>
            </a:pPr>
            <a:r>
              <a:rPr lang="en-US" sz="2800" noProof="0" dirty="0"/>
              <a:t>Inboard plane is stable and carries no significant </a:t>
            </a:r>
            <a:r>
              <a:rPr lang="en-US" sz="2800" dirty="0"/>
              <a:t>transport out of the confined region </a:t>
            </a:r>
            <a:endParaRPr lang="en-US" sz="2800" noProof="0" dirty="0"/>
          </a:p>
          <a:p>
            <a:pPr algn="just">
              <a:lnSpc>
                <a:spcPct val="170000"/>
              </a:lnSpc>
              <a:buFont typeface="Wingdings" panose="05000000000000000000" pitchFamily="2" charset="2"/>
              <a:buChar char="Ø"/>
            </a:pPr>
            <a:r>
              <a:rPr lang="en-US" sz="2800" dirty="0"/>
              <a:t>Transport observed for a poloidal angle of </a:t>
            </a:r>
            <a:r>
              <a:rPr lang="el-GR" sz="2800" dirty="0"/>
              <a:t>π</a:t>
            </a:r>
            <a:endParaRPr lang="da-DK" sz="2800" dirty="0"/>
          </a:p>
          <a:p>
            <a:pPr algn="just">
              <a:lnSpc>
                <a:spcPct val="170000"/>
              </a:lnSpc>
              <a:buFont typeface="Wingdings" panose="05000000000000000000" pitchFamily="2" charset="2"/>
              <a:buChar char="Ø"/>
            </a:pPr>
            <a:r>
              <a:rPr lang="en-US" sz="2800" dirty="0"/>
              <a:t>Filamentary transport observed for a poloidal angle of ~</a:t>
            </a:r>
            <a:r>
              <a:rPr lang="el-GR" sz="2800" dirty="0"/>
              <a:t>π</a:t>
            </a:r>
            <a:r>
              <a:rPr lang="da-DK" sz="2800" dirty="0"/>
              <a:t>/2</a:t>
            </a:r>
          </a:p>
          <a:p>
            <a:pPr algn="just"/>
            <a:endParaRPr lang="en-US" sz="2800" noProof="0" dirty="0"/>
          </a:p>
          <a:p>
            <a:pPr marL="0" indent="0">
              <a:buNone/>
            </a:pPr>
            <a:endParaRPr lang="en-US" noProof="0" dirty="0"/>
          </a:p>
          <a:p>
            <a:pPr marL="0" indent="0">
              <a:buNone/>
            </a:pPr>
            <a:endParaRPr lang="en-US" noProof="0" dirty="0"/>
          </a:p>
          <a:p>
            <a:pPr marL="0" indent="0" algn="ctr">
              <a:buNone/>
            </a:pPr>
            <a:r>
              <a:rPr lang="en-US" sz="3400" i="1" noProof="0" dirty="0"/>
              <a:t>Thank you for your attention</a:t>
            </a:r>
          </a:p>
        </p:txBody>
      </p:sp>
      <p:sp>
        <p:nvSpPr>
          <p:cNvPr id="4" name="Slide Number Placeholder 3">
            <a:extLst>
              <a:ext uri="{FF2B5EF4-FFF2-40B4-BE49-F238E27FC236}">
                <a16:creationId xmlns:a16="http://schemas.microsoft.com/office/drawing/2014/main" id="{67075586-C8E1-086F-CCFA-43CE98E0965A}"/>
              </a:ext>
            </a:extLst>
          </p:cNvPr>
          <p:cNvSpPr>
            <a:spLocks noGrp="1"/>
          </p:cNvSpPr>
          <p:nvPr>
            <p:ph type="sldNum" sz="quarter" idx="4294967295"/>
          </p:nvPr>
        </p:nvSpPr>
        <p:spPr>
          <a:xfrm>
            <a:off x="11757025" y="6540500"/>
            <a:ext cx="433388" cy="317500"/>
          </a:xfrm>
        </p:spPr>
        <p:txBody>
          <a:bodyPr/>
          <a:lstStyle/>
          <a:p>
            <a:fld id="{103EA872-A674-449B-A120-B97244F8E91D}" type="slidenum">
              <a:rPr lang="en-US" noProof="0" smtClean="0"/>
              <a:pPr/>
              <a:t>19</a:t>
            </a:fld>
            <a:endParaRPr lang="en-US" noProof="0" dirty="0"/>
          </a:p>
        </p:txBody>
      </p:sp>
    </p:spTree>
    <p:extLst>
      <p:ext uri="{BB962C8B-B14F-4D97-AF65-F5344CB8AC3E}">
        <p14:creationId xmlns:p14="http://schemas.microsoft.com/office/powerpoint/2010/main" val="1969390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4701F51-76CA-6218-F57D-6D38E0749F41}"/>
              </a:ext>
            </a:extLst>
          </p:cNvPr>
          <p:cNvSpPr>
            <a:spLocks noGrp="1"/>
          </p:cNvSpPr>
          <p:nvPr>
            <p:ph type="title"/>
          </p:nvPr>
        </p:nvSpPr>
        <p:spPr>
          <a:xfrm>
            <a:off x="609521" y="39687"/>
            <a:ext cx="10057091" cy="457200"/>
          </a:xfrm>
        </p:spPr>
        <p:txBody>
          <a:bodyPr/>
          <a:lstStyle/>
          <a:p>
            <a:r>
              <a:rPr lang="en-US" sz="2800" noProof="0" dirty="0"/>
              <a:t>Agenda</a:t>
            </a:r>
          </a:p>
        </p:txBody>
      </p:sp>
      <p:sp>
        <p:nvSpPr>
          <p:cNvPr id="4" name="Slide Number Placeholder 3"/>
          <p:cNvSpPr>
            <a:spLocks noGrp="1"/>
          </p:cNvSpPr>
          <p:nvPr>
            <p:ph type="sldNum" sz="quarter" idx="4294967295"/>
          </p:nvPr>
        </p:nvSpPr>
        <p:spPr>
          <a:xfrm>
            <a:off x="0" y="6589713"/>
            <a:ext cx="720725" cy="200025"/>
          </a:xfrm>
        </p:spPr>
        <p:txBody>
          <a:bodyPr/>
          <a:lstStyle/>
          <a:p>
            <a:fld id="{103EA872-A674-449B-A120-B97244F8E91D}" type="slidenum">
              <a:rPr lang="en-US" noProof="0" smtClean="0"/>
              <a:pPr/>
              <a:t>2</a:t>
            </a:fld>
            <a:endParaRPr lang="en-US" noProof="0" dirty="0"/>
          </a:p>
        </p:txBody>
      </p:sp>
      <p:sp>
        <p:nvSpPr>
          <p:cNvPr id="6" name="TextBox 5">
            <a:extLst>
              <a:ext uri="{FF2B5EF4-FFF2-40B4-BE49-F238E27FC236}">
                <a16:creationId xmlns:a16="http://schemas.microsoft.com/office/drawing/2014/main" id="{B4622A01-743E-3C87-04EC-F5724D2B315B}"/>
              </a:ext>
            </a:extLst>
          </p:cNvPr>
          <p:cNvSpPr txBox="1"/>
          <p:nvPr/>
        </p:nvSpPr>
        <p:spPr>
          <a:xfrm>
            <a:off x="741522" y="1337568"/>
            <a:ext cx="4896544" cy="5396349"/>
          </a:xfrm>
          <a:prstGeom prst="rect">
            <a:avLst/>
          </a:prstGeom>
          <a:noFill/>
        </p:spPr>
        <p:txBody>
          <a:bodyPr wrap="square" lIns="0" tIns="0" rIns="0" bIns="0" rtlCol="0">
            <a:spAutoFit/>
          </a:bodyPr>
          <a:lstStyle/>
          <a:p>
            <a:pPr algn="l">
              <a:spcBef>
                <a:spcPts val="432"/>
              </a:spcBef>
            </a:pPr>
            <a:endParaRPr lang="en-US" sz="2000" noProof="0" dirty="0">
              <a:latin typeface="+mn-lt"/>
            </a:endParaRPr>
          </a:p>
          <a:p>
            <a:pPr marL="342900" indent="-342900" algn="l">
              <a:spcBef>
                <a:spcPts val="432"/>
              </a:spcBef>
              <a:buFont typeface="Wingdings" panose="05000000000000000000" pitchFamily="2" charset="2"/>
              <a:buChar char="Ø"/>
            </a:pPr>
            <a:r>
              <a:rPr lang="en-US" sz="2400" noProof="0" dirty="0">
                <a:latin typeface="+mn-lt"/>
              </a:rPr>
              <a:t>TSVV-3 Goals and motivation</a:t>
            </a:r>
          </a:p>
          <a:p>
            <a:pPr marL="342900" indent="-342900" algn="l">
              <a:spcBef>
                <a:spcPts val="432"/>
              </a:spcBef>
              <a:buFont typeface="Wingdings" panose="05000000000000000000" pitchFamily="2" charset="2"/>
              <a:buChar char="Ø"/>
            </a:pPr>
            <a:r>
              <a:rPr lang="en-US" sz="2400" noProof="0" dirty="0">
                <a:latin typeface="+mn-lt"/>
              </a:rPr>
              <a:t>Feltor</a:t>
            </a:r>
          </a:p>
          <a:p>
            <a:pPr marL="342900" indent="-342900">
              <a:spcBef>
                <a:spcPts val="432"/>
              </a:spcBef>
              <a:buFont typeface="Wingdings" panose="05000000000000000000" pitchFamily="2" charset="2"/>
              <a:buChar char="Ø"/>
            </a:pPr>
            <a:r>
              <a:rPr lang="en-US" sz="2400" noProof="0" dirty="0">
                <a:latin typeface="+mn-lt"/>
              </a:rPr>
              <a:t>Experimental input</a:t>
            </a:r>
            <a:br>
              <a:rPr lang="en-US" sz="2400" noProof="0" dirty="0">
                <a:latin typeface="+mn-lt"/>
              </a:rPr>
            </a:br>
            <a:r>
              <a:rPr lang="en-US" sz="2400" noProof="0" dirty="0">
                <a:latin typeface="+mn-lt"/>
              </a:rPr>
              <a:t> - MAST-U shot #48004</a:t>
            </a:r>
          </a:p>
          <a:p>
            <a:pPr marL="342900" indent="-342900">
              <a:spcBef>
                <a:spcPts val="432"/>
              </a:spcBef>
              <a:buFont typeface="Wingdings" panose="05000000000000000000" pitchFamily="2" charset="2"/>
              <a:buChar char="Ø"/>
            </a:pPr>
            <a:r>
              <a:rPr lang="en-US" sz="2400" noProof="0" dirty="0">
                <a:latin typeface="+mn-lt"/>
              </a:rPr>
              <a:t>Simulation</a:t>
            </a:r>
            <a:br>
              <a:rPr lang="en-US" sz="2400" noProof="0" dirty="0">
                <a:latin typeface="+mn-lt"/>
              </a:rPr>
            </a:br>
            <a:r>
              <a:rPr lang="en-US" sz="2400" noProof="0" dirty="0">
                <a:latin typeface="+mn-lt"/>
              </a:rPr>
              <a:t>Feltor@MAST-U#48004</a:t>
            </a:r>
            <a:br>
              <a:rPr lang="en-US" sz="2400" noProof="0" dirty="0">
                <a:latin typeface="+mn-lt"/>
              </a:rPr>
            </a:br>
            <a:r>
              <a:rPr lang="en-US" sz="2400" noProof="0" dirty="0">
                <a:latin typeface="+mn-lt"/>
              </a:rPr>
              <a:t>Analysis ongoing</a:t>
            </a:r>
          </a:p>
          <a:p>
            <a:pPr marL="342900" indent="-342900">
              <a:spcBef>
                <a:spcPts val="432"/>
              </a:spcBef>
              <a:buFont typeface="Wingdings" panose="05000000000000000000" pitchFamily="2" charset="2"/>
              <a:buChar char="Ø"/>
            </a:pPr>
            <a:r>
              <a:rPr lang="en-US" sz="2400" noProof="0" dirty="0">
                <a:latin typeface="+mn-lt"/>
              </a:rPr>
              <a:t>Synthetic diagnostic</a:t>
            </a:r>
            <a:br>
              <a:rPr lang="en-US" sz="2400" noProof="0" dirty="0">
                <a:latin typeface="+mn-lt"/>
              </a:rPr>
            </a:br>
            <a:r>
              <a:rPr lang="en-US" sz="2400" noProof="0" dirty="0">
                <a:latin typeface="+mn-lt"/>
              </a:rPr>
              <a:t>- Probes</a:t>
            </a:r>
            <a:br>
              <a:rPr lang="en-US" sz="2400" noProof="0" dirty="0">
                <a:latin typeface="+mn-lt"/>
              </a:rPr>
            </a:br>
            <a:r>
              <a:rPr lang="en-US" sz="2400" noProof="0" dirty="0">
                <a:latin typeface="+mn-lt"/>
              </a:rPr>
              <a:t>- Doppler Backscattering (DBS) </a:t>
            </a:r>
          </a:p>
          <a:p>
            <a:pPr marL="342900" indent="-342900">
              <a:spcBef>
                <a:spcPts val="432"/>
              </a:spcBef>
              <a:buFont typeface="Wingdings" panose="05000000000000000000" pitchFamily="2" charset="2"/>
              <a:buChar char="Ø"/>
            </a:pPr>
            <a:r>
              <a:rPr lang="en-US" sz="2400" noProof="0" dirty="0">
                <a:latin typeface="+mn-lt"/>
              </a:rPr>
              <a:t> Conclusions</a:t>
            </a:r>
            <a:endParaRPr lang="en-US" sz="2000" noProof="0" dirty="0">
              <a:latin typeface="+mn-lt"/>
            </a:endParaRPr>
          </a:p>
          <a:p>
            <a:pPr marL="285750" indent="-285750" algn="l">
              <a:spcBef>
                <a:spcPts val="432"/>
              </a:spcBef>
              <a:buFontTx/>
              <a:buChar char="-"/>
            </a:pPr>
            <a:endParaRPr lang="en-US" sz="2000" noProof="0" dirty="0">
              <a:latin typeface="+mn-lt"/>
            </a:endParaRPr>
          </a:p>
          <a:p>
            <a:pPr marL="285750" indent="-285750" algn="l">
              <a:spcBef>
                <a:spcPts val="432"/>
              </a:spcBef>
              <a:buFontTx/>
              <a:buChar char="-"/>
            </a:pPr>
            <a:endParaRPr lang="en-US" sz="2000" noProof="0" dirty="0">
              <a:latin typeface="+mn-lt"/>
            </a:endParaRPr>
          </a:p>
        </p:txBody>
      </p:sp>
      <p:pic>
        <p:nvPicPr>
          <p:cNvPr id="12" name="Picture 11" descr="A white banner with two flames&#10;&#10;AI-generated content may be incorrect.">
            <a:extLst>
              <a:ext uri="{FF2B5EF4-FFF2-40B4-BE49-F238E27FC236}">
                <a16:creationId xmlns:a16="http://schemas.microsoft.com/office/drawing/2014/main" id="{3A48B3D1-EC93-CA48-7C0F-2D28E4ACA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4823" y="1337568"/>
            <a:ext cx="5434068" cy="4077360"/>
          </a:xfrm>
          <a:prstGeom prst="rect">
            <a:avLst/>
          </a:prstGeom>
        </p:spPr>
      </p:pic>
    </p:spTree>
    <p:custDataLst>
      <p:custData r:id="rId1"/>
      <p:custData r:id="rId2"/>
    </p:custDataLst>
    <p:extLst>
      <p:ext uri="{BB962C8B-B14F-4D97-AF65-F5344CB8AC3E}">
        <p14:creationId xmlns:p14="http://schemas.microsoft.com/office/powerpoint/2010/main" val="1796381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915B2-B33D-6F00-15C8-7FC1BEE1C62F}"/>
              </a:ext>
            </a:extLst>
          </p:cNvPr>
          <p:cNvSpPr>
            <a:spLocks noGrp="1"/>
          </p:cNvSpPr>
          <p:nvPr>
            <p:ph type="title"/>
          </p:nvPr>
        </p:nvSpPr>
        <p:spPr/>
        <p:txBody>
          <a:bodyPr/>
          <a:lstStyle/>
          <a:p>
            <a:r>
              <a:rPr lang="en-US" noProof="0" dirty="0"/>
              <a:t>Backup</a:t>
            </a:r>
          </a:p>
        </p:txBody>
      </p:sp>
      <p:pic>
        <p:nvPicPr>
          <p:cNvPr id="5" name="Content Placeholder 5" descr="A close-up of a structure&#10;&#10;AI-generated content may be incorrect.">
            <a:extLst>
              <a:ext uri="{FF2B5EF4-FFF2-40B4-BE49-F238E27FC236}">
                <a16:creationId xmlns:a16="http://schemas.microsoft.com/office/drawing/2014/main" id="{9F98FE98-171E-DAB2-45DE-DE41A337CF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1963" y="1085850"/>
            <a:ext cx="7240341" cy="4895850"/>
          </a:xfrm>
        </p:spPr>
      </p:pic>
    </p:spTree>
    <p:extLst>
      <p:ext uri="{BB962C8B-B14F-4D97-AF65-F5344CB8AC3E}">
        <p14:creationId xmlns:p14="http://schemas.microsoft.com/office/powerpoint/2010/main" val="2596130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C50E1-5104-58F4-C17E-6D5E8EEE1B1E}"/>
              </a:ext>
            </a:extLst>
          </p:cNvPr>
          <p:cNvSpPr>
            <a:spLocks noGrp="1"/>
          </p:cNvSpPr>
          <p:nvPr>
            <p:ph type="title"/>
          </p:nvPr>
        </p:nvSpPr>
        <p:spPr/>
        <p:txBody>
          <a:bodyPr/>
          <a:lstStyle/>
          <a:p>
            <a:r>
              <a:rPr lang="en-US" sz="3200" noProof="0" dirty="0"/>
              <a:t>TSVV-3 Goals and motivation</a:t>
            </a:r>
          </a:p>
        </p:txBody>
      </p:sp>
      <p:sp>
        <p:nvSpPr>
          <p:cNvPr id="3" name="Content Placeholder 2">
            <a:extLst>
              <a:ext uri="{FF2B5EF4-FFF2-40B4-BE49-F238E27FC236}">
                <a16:creationId xmlns:a16="http://schemas.microsoft.com/office/drawing/2014/main" id="{ACFEE275-7529-32AD-8781-356B6F4E4EB9}"/>
              </a:ext>
            </a:extLst>
          </p:cNvPr>
          <p:cNvSpPr>
            <a:spLocks noGrp="1"/>
          </p:cNvSpPr>
          <p:nvPr>
            <p:ph idx="1"/>
          </p:nvPr>
        </p:nvSpPr>
        <p:spPr/>
        <p:txBody>
          <a:bodyPr>
            <a:normAutofit/>
          </a:bodyPr>
          <a:lstStyle/>
          <a:p>
            <a:r>
              <a:rPr lang="en-US" sz="2000" noProof="0" dirty="0"/>
              <a:t>TSVV = Theory, Simulation, Validation and Verification</a:t>
            </a:r>
            <a:br>
              <a:rPr lang="en-US" sz="2000" noProof="0" dirty="0"/>
            </a:br>
            <a:r>
              <a:rPr lang="en-US" sz="2000" noProof="0" dirty="0" err="1"/>
              <a:t>Eurofusion’s</a:t>
            </a:r>
            <a:r>
              <a:rPr lang="en-US" sz="2000" noProof="0" dirty="0"/>
              <a:t> </a:t>
            </a:r>
            <a:r>
              <a:rPr lang="en-US" sz="2000" b="1" noProof="0" dirty="0"/>
              <a:t>software development work packages</a:t>
            </a:r>
          </a:p>
          <a:p>
            <a:r>
              <a:rPr lang="en-US" sz="2000" noProof="0" dirty="0"/>
              <a:t>TSVV-3: “</a:t>
            </a:r>
            <a:r>
              <a:rPr lang="en-US" sz="2000" i="1" noProof="0" dirty="0"/>
              <a:t>model the </a:t>
            </a:r>
            <a:r>
              <a:rPr lang="en-US" sz="2000" b="1" i="1" noProof="0" dirty="0"/>
              <a:t>boundary plasma [edge/SOL]</a:t>
            </a:r>
            <a:r>
              <a:rPr lang="en-US" sz="2000" i="1" noProof="0" dirty="0"/>
              <a:t> of magnetic fusion devices, ultimately allowing applications to reactor relevant devices such as </a:t>
            </a:r>
            <a:r>
              <a:rPr lang="en-US" sz="2000" b="1" i="1" noProof="0" dirty="0"/>
              <a:t>ITER and DEMO </a:t>
            </a:r>
            <a:r>
              <a:rPr lang="en-US" sz="2000" i="1" noProof="0" dirty="0"/>
              <a:t>with improved </a:t>
            </a:r>
            <a:r>
              <a:rPr lang="en-US" sz="2000" b="1" i="1" noProof="0" dirty="0"/>
              <a:t>predictive capabilities </a:t>
            </a:r>
            <a:r>
              <a:rPr lang="en-US" sz="2000" i="1" noProof="0" dirty="0"/>
              <a:t>and/or improved numerical cost”</a:t>
            </a:r>
          </a:p>
          <a:p>
            <a:r>
              <a:rPr lang="en-US" sz="2000" noProof="0" dirty="0"/>
              <a:t>CEA (France), </a:t>
            </a:r>
            <a:r>
              <a:rPr lang="en-US" sz="2000" b="1" noProof="0" dirty="0"/>
              <a:t>DTU (Denmark)</a:t>
            </a:r>
            <a:r>
              <a:rPr lang="en-US" sz="2000" noProof="0" dirty="0"/>
              <a:t>, EPFL (Switzerland), MPG (Germany), KU Leuven (Belgium), IPP CR (Czech Republic)</a:t>
            </a:r>
            <a:endParaRPr lang="en-US" sz="2000" i="1" noProof="0" dirty="0"/>
          </a:p>
          <a:p>
            <a:pPr lvl="1"/>
            <a:r>
              <a:rPr lang="en-US" sz="1800" b="1" noProof="0" dirty="0"/>
              <a:t>4 edge turbulence codes involved: FELTOR, GBS, GRILLIX, SOLEDGE3X</a:t>
            </a:r>
          </a:p>
          <a:p>
            <a:pPr lvl="1"/>
            <a:r>
              <a:rPr lang="en-US" sz="1800" b="1" noProof="0" dirty="0"/>
              <a:t>Theory development </a:t>
            </a:r>
            <a:r>
              <a:rPr lang="en-US" sz="1800" noProof="0" dirty="0"/>
              <a:t>“of gyro-fluid models for reactor-relevant conditions”  </a:t>
            </a:r>
            <a:endParaRPr lang="en-US" sz="1800" i="1" noProof="0" dirty="0"/>
          </a:p>
          <a:p>
            <a:pPr lvl="1"/>
            <a:r>
              <a:rPr lang="en-US" sz="1800" noProof="0" dirty="0"/>
              <a:t>Boundary physics: heat loads on divertor targets</a:t>
            </a:r>
          </a:p>
          <a:p>
            <a:pPr lvl="1"/>
            <a:r>
              <a:rPr lang="en-US" sz="1800" noProof="0" dirty="0"/>
              <a:t>Code performance</a:t>
            </a:r>
          </a:p>
          <a:p>
            <a:pPr lvl="1"/>
            <a:r>
              <a:rPr lang="en-US" sz="1800" noProof="0" dirty="0"/>
              <a:t>Electromagnetic effects</a:t>
            </a:r>
          </a:p>
          <a:p>
            <a:pPr lvl="1"/>
            <a:r>
              <a:rPr lang="en-US" sz="1800" noProof="0" dirty="0"/>
              <a:t>Multispecies and neutral physics</a:t>
            </a:r>
          </a:p>
          <a:p>
            <a:pPr lvl="1"/>
            <a:r>
              <a:rPr lang="en-US" sz="1800" b="1" noProof="0" dirty="0"/>
              <a:t>Synthetic diagnostics</a:t>
            </a:r>
            <a:r>
              <a:rPr lang="en-US" sz="2400" noProof="0" dirty="0"/>
              <a:t>	</a:t>
            </a:r>
          </a:p>
        </p:txBody>
      </p:sp>
      <p:sp>
        <p:nvSpPr>
          <p:cNvPr id="6" name="Slide Number Placeholder 5">
            <a:extLst>
              <a:ext uri="{FF2B5EF4-FFF2-40B4-BE49-F238E27FC236}">
                <a16:creationId xmlns:a16="http://schemas.microsoft.com/office/drawing/2014/main" id="{7F7DC76A-DCAF-70BC-FCC3-F6CB4BEE37DE}"/>
              </a:ext>
            </a:extLst>
          </p:cNvPr>
          <p:cNvSpPr>
            <a:spLocks noGrp="1"/>
          </p:cNvSpPr>
          <p:nvPr>
            <p:ph type="sldNum" sz="quarter" idx="4294967295"/>
          </p:nvPr>
        </p:nvSpPr>
        <p:spPr>
          <a:xfrm>
            <a:off x="0" y="6589713"/>
            <a:ext cx="720725" cy="200025"/>
          </a:xfrm>
        </p:spPr>
        <p:txBody>
          <a:bodyPr/>
          <a:lstStyle/>
          <a:p>
            <a:fld id="{103EA872-A674-449B-A120-B97244F8E91D}" type="slidenum">
              <a:rPr lang="en-US" noProof="0" smtClean="0"/>
              <a:pPr/>
              <a:t>3</a:t>
            </a:fld>
            <a:endParaRPr lang="en-US" noProof="0" dirty="0"/>
          </a:p>
        </p:txBody>
      </p:sp>
      <p:pic>
        <p:nvPicPr>
          <p:cNvPr id="8" name="Picture 7" descr="A blue text on a black background&#10;&#10;AI-generated content may be incorrect.">
            <a:extLst>
              <a:ext uri="{FF2B5EF4-FFF2-40B4-BE49-F238E27FC236}">
                <a16:creationId xmlns:a16="http://schemas.microsoft.com/office/drawing/2014/main" id="{D9E2CDD4-7355-FDC4-EC39-288C39F75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1470" y="320891"/>
            <a:ext cx="3536280" cy="1077952"/>
          </a:xfrm>
          <a:prstGeom prst="rect">
            <a:avLst/>
          </a:prstGeom>
        </p:spPr>
      </p:pic>
      <p:pic>
        <p:nvPicPr>
          <p:cNvPr id="10" name="Picture 9" descr="A person with a beard and mustache&#10;&#10;AI-generated content may be incorrect.">
            <a:extLst>
              <a:ext uri="{FF2B5EF4-FFF2-40B4-BE49-F238E27FC236}">
                <a16:creationId xmlns:a16="http://schemas.microsoft.com/office/drawing/2014/main" id="{75DA1B2B-59BA-96DD-6E59-D35BC90C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291" y="4455117"/>
            <a:ext cx="1060783" cy="1410841"/>
          </a:xfrm>
          <a:prstGeom prst="rect">
            <a:avLst/>
          </a:prstGeom>
        </p:spPr>
      </p:pic>
      <p:pic>
        <p:nvPicPr>
          <p:cNvPr id="12" name="Picture 11" descr="A person wearing glasses and a blue shirt&#10;&#10;AI-generated content may be incorrect.">
            <a:extLst>
              <a:ext uri="{FF2B5EF4-FFF2-40B4-BE49-F238E27FC236}">
                <a16:creationId xmlns:a16="http://schemas.microsoft.com/office/drawing/2014/main" id="{E6B86FAE-2E9F-514A-2A50-59BA38F10B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0683" y="4293096"/>
            <a:ext cx="1171533" cy="1563996"/>
          </a:xfrm>
          <a:prstGeom prst="rect">
            <a:avLst/>
          </a:prstGeom>
        </p:spPr>
      </p:pic>
      <p:pic>
        <p:nvPicPr>
          <p:cNvPr id="14" name="Picture 13" descr="A person in a white shirt&#10;&#10;AI-generated content may be incorrect.">
            <a:extLst>
              <a:ext uri="{FF2B5EF4-FFF2-40B4-BE49-F238E27FC236}">
                <a16:creationId xmlns:a16="http://schemas.microsoft.com/office/drawing/2014/main" id="{D927338A-480D-8BD6-BF02-5E5B9B904C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8169" y="4369673"/>
            <a:ext cx="1171533" cy="1563997"/>
          </a:xfrm>
          <a:prstGeom prst="rect">
            <a:avLst/>
          </a:prstGeom>
        </p:spPr>
      </p:pic>
      <p:sp>
        <p:nvSpPr>
          <p:cNvPr id="4" name="TextBox 3">
            <a:extLst>
              <a:ext uri="{FF2B5EF4-FFF2-40B4-BE49-F238E27FC236}">
                <a16:creationId xmlns:a16="http://schemas.microsoft.com/office/drawing/2014/main" id="{9542A7B0-62A9-5BE1-87D2-E916B9E006CC}"/>
              </a:ext>
            </a:extLst>
          </p:cNvPr>
          <p:cNvSpPr txBox="1"/>
          <p:nvPr/>
        </p:nvSpPr>
        <p:spPr>
          <a:xfrm>
            <a:off x="9246712" y="6061851"/>
            <a:ext cx="1540999" cy="246221"/>
          </a:xfrm>
          <a:prstGeom prst="rect">
            <a:avLst/>
          </a:prstGeom>
          <a:noFill/>
        </p:spPr>
        <p:txBody>
          <a:bodyPr wrap="none" lIns="0" tIns="0" rIns="0" bIns="0" rtlCol="0">
            <a:spAutoFit/>
          </a:bodyPr>
          <a:lstStyle/>
          <a:p>
            <a:pPr algn="l">
              <a:spcBef>
                <a:spcPts val="432"/>
              </a:spcBef>
            </a:pPr>
            <a:r>
              <a:rPr lang="en-US" noProof="0" dirty="0">
                <a:latin typeface="+mn-lt"/>
              </a:rPr>
              <a:t>M. Wiesenberger</a:t>
            </a:r>
          </a:p>
        </p:txBody>
      </p:sp>
      <p:sp>
        <p:nvSpPr>
          <p:cNvPr id="7" name="TextBox 6">
            <a:extLst>
              <a:ext uri="{FF2B5EF4-FFF2-40B4-BE49-F238E27FC236}">
                <a16:creationId xmlns:a16="http://schemas.microsoft.com/office/drawing/2014/main" id="{579CB7BD-B546-3C40-DB89-CDE44A230B81}"/>
              </a:ext>
            </a:extLst>
          </p:cNvPr>
          <p:cNvSpPr txBox="1"/>
          <p:nvPr/>
        </p:nvSpPr>
        <p:spPr>
          <a:xfrm>
            <a:off x="11015720" y="6093295"/>
            <a:ext cx="1846659" cy="246221"/>
          </a:xfrm>
          <a:prstGeom prst="rect">
            <a:avLst/>
          </a:prstGeom>
          <a:noFill/>
        </p:spPr>
        <p:txBody>
          <a:bodyPr wrap="none" lIns="0" tIns="0" rIns="0" bIns="0" rtlCol="0">
            <a:spAutoFit/>
          </a:bodyPr>
          <a:lstStyle/>
          <a:p>
            <a:pPr algn="l">
              <a:spcBef>
                <a:spcPts val="432"/>
              </a:spcBef>
            </a:pPr>
            <a:r>
              <a:rPr lang="en-US" noProof="0" dirty="0">
                <a:latin typeface="+mn-lt"/>
              </a:rPr>
              <a:t>A. Thrysøe	</a:t>
            </a:r>
          </a:p>
        </p:txBody>
      </p:sp>
      <p:sp>
        <p:nvSpPr>
          <p:cNvPr id="9" name="TextBox 8">
            <a:extLst>
              <a:ext uri="{FF2B5EF4-FFF2-40B4-BE49-F238E27FC236}">
                <a16:creationId xmlns:a16="http://schemas.microsoft.com/office/drawing/2014/main" id="{CCCCB3F1-1426-3D76-2E15-87C4BC66D1AF}"/>
              </a:ext>
            </a:extLst>
          </p:cNvPr>
          <p:cNvSpPr txBox="1"/>
          <p:nvPr/>
        </p:nvSpPr>
        <p:spPr>
          <a:xfrm>
            <a:off x="7621155" y="6101825"/>
            <a:ext cx="1015919" cy="246221"/>
          </a:xfrm>
          <a:prstGeom prst="rect">
            <a:avLst/>
          </a:prstGeom>
          <a:noFill/>
        </p:spPr>
        <p:txBody>
          <a:bodyPr wrap="none" lIns="0" tIns="0" rIns="0" bIns="0" rtlCol="0">
            <a:spAutoFit/>
          </a:bodyPr>
          <a:lstStyle/>
          <a:p>
            <a:pPr algn="l">
              <a:spcBef>
                <a:spcPts val="432"/>
              </a:spcBef>
            </a:pPr>
            <a:r>
              <a:rPr lang="en-US" noProof="0" dirty="0">
                <a:latin typeface="+mn-lt"/>
              </a:rPr>
              <a:t>A.H. Nielsen</a:t>
            </a:r>
          </a:p>
        </p:txBody>
      </p:sp>
    </p:spTree>
    <p:extLst>
      <p:ext uri="{BB962C8B-B14F-4D97-AF65-F5344CB8AC3E}">
        <p14:creationId xmlns:p14="http://schemas.microsoft.com/office/powerpoint/2010/main" val="1582910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A5613-0A99-EEA2-16AF-3A48E37D6ED0}"/>
              </a:ext>
            </a:extLst>
          </p:cNvPr>
          <p:cNvSpPr>
            <a:spLocks noGrp="1"/>
          </p:cNvSpPr>
          <p:nvPr>
            <p:ph type="title"/>
          </p:nvPr>
        </p:nvSpPr>
        <p:spPr/>
        <p:txBody>
          <a:bodyPr/>
          <a:lstStyle/>
          <a:p>
            <a:r>
              <a:rPr lang="en-US" noProof="0" dirty="0"/>
              <a:t>FELTOR</a:t>
            </a:r>
          </a:p>
        </p:txBody>
      </p:sp>
      <p:pic>
        <p:nvPicPr>
          <p:cNvPr id="6" name="Content Placeholder 5">
            <a:extLst>
              <a:ext uri="{FF2B5EF4-FFF2-40B4-BE49-F238E27FC236}">
                <a16:creationId xmlns:a16="http://schemas.microsoft.com/office/drawing/2014/main" id="{CB12FD9D-0B84-F00D-3CBF-763B10C74CA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a:fillRect/>
          </a:stretch>
        </p:blipFill>
        <p:spPr>
          <a:xfrm>
            <a:off x="5575700" y="2218835"/>
            <a:ext cx="6020109" cy="3930852"/>
          </a:xfrm>
        </p:spPr>
      </p:pic>
      <p:sp>
        <p:nvSpPr>
          <p:cNvPr id="4" name="Slide Number Placeholder 3">
            <a:extLst>
              <a:ext uri="{FF2B5EF4-FFF2-40B4-BE49-F238E27FC236}">
                <a16:creationId xmlns:a16="http://schemas.microsoft.com/office/drawing/2014/main" id="{4EB32EC8-87E4-BFA5-7FA7-2F8F1224C200}"/>
              </a:ext>
            </a:extLst>
          </p:cNvPr>
          <p:cNvSpPr>
            <a:spLocks noGrp="1"/>
          </p:cNvSpPr>
          <p:nvPr>
            <p:ph type="sldNum" sz="quarter" idx="4294967295"/>
          </p:nvPr>
        </p:nvSpPr>
        <p:spPr>
          <a:xfrm>
            <a:off x="11757025" y="6540500"/>
            <a:ext cx="433388" cy="317500"/>
          </a:xfrm>
        </p:spPr>
        <p:txBody>
          <a:bodyPr/>
          <a:lstStyle/>
          <a:p>
            <a:fld id="{103EA872-A674-449B-A120-B97244F8E91D}" type="slidenum">
              <a:rPr lang="en-US" noProof="0" smtClean="0"/>
              <a:pPr/>
              <a:t>4</a:t>
            </a:fld>
            <a:endParaRPr lang="en-US" noProof="0" dirty="0"/>
          </a:p>
        </p:txBody>
      </p:sp>
      <p:sp>
        <p:nvSpPr>
          <p:cNvPr id="7" name="TextBox 6">
            <a:extLst>
              <a:ext uri="{FF2B5EF4-FFF2-40B4-BE49-F238E27FC236}">
                <a16:creationId xmlns:a16="http://schemas.microsoft.com/office/drawing/2014/main" id="{2E2B3711-F506-0B8B-1448-C2F1ACE932B8}"/>
              </a:ext>
            </a:extLst>
          </p:cNvPr>
          <p:cNvSpPr txBox="1"/>
          <p:nvPr/>
        </p:nvSpPr>
        <p:spPr>
          <a:xfrm>
            <a:off x="438731" y="1210167"/>
            <a:ext cx="4680520" cy="3631763"/>
          </a:xfrm>
          <a:prstGeom prst="rect">
            <a:avLst/>
          </a:prstGeom>
          <a:noFill/>
        </p:spPr>
        <p:txBody>
          <a:bodyPr wrap="square" lIns="0" tIns="0" rIns="0" bIns="0" rtlCol="0">
            <a:spAutoFit/>
          </a:bodyPr>
          <a:lstStyle/>
          <a:p>
            <a:pPr marL="285750" indent="-285750">
              <a:spcBef>
                <a:spcPts val="432"/>
              </a:spcBef>
              <a:buFont typeface="Arial" panose="020B0604020202020204" pitchFamily="34" charset="0"/>
              <a:buChar char="•"/>
            </a:pPr>
            <a:r>
              <a:rPr lang="en-US" sz="1800" noProof="0" dirty="0">
                <a:latin typeface="+mn-lt"/>
              </a:rPr>
              <a:t>Code base for all </a:t>
            </a:r>
            <a:r>
              <a:rPr lang="en-US" sz="1800" b="1" noProof="0" dirty="0">
                <a:latin typeface="+mn-lt"/>
              </a:rPr>
              <a:t>3d gyro-fluid simulations</a:t>
            </a:r>
            <a:endParaRPr lang="en-US" sz="1800" noProof="0" dirty="0">
              <a:latin typeface="+mn-lt"/>
            </a:endParaRPr>
          </a:p>
          <a:p>
            <a:pPr marL="285750" indent="-285750" algn="l">
              <a:spcBef>
                <a:spcPts val="432"/>
              </a:spcBef>
              <a:buFont typeface="Arial" panose="020B0604020202020204" pitchFamily="34" charset="0"/>
              <a:buChar char="•"/>
            </a:pPr>
            <a:r>
              <a:rPr lang="en-US" sz="1800" b="1" noProof="0" dirty="0">
                <a:latin typeface="+mn-lt"/>
              </a:rPr>
              <a:t>Modular design: </a:t>
            </a:r>
            <a:r>
              <a:rPr lang="en-US" sz="1800" noProof="0" dirty="0">
                <a:latin typeface="+mn-lt"/>
              </a:rPr>
              <a:t>Can be used as a standalone library for HPC applications</a:t>
            </a:r>
          </a:p>
          <a:p>
            <a:pPr marL="285750" indent="-285750" algn="l">
              <a:spcBef>
                <a:spcPts val="432"/>
              </a:spcBef>
              <a:buFont typeface="Arial" panose="020B0604020202020204" pitchFamily="34" charset="0"/>
              <a:buChar char="•"/>
            </a:pPr>
            <a:r>
              <a:rPr lang="en-US" sz="1800" noProof="0" dirty="0">
                <a:latin typeface="+mn-lt"/>
              </a:rPr>
              <a:t>Numerical methods </a:t>
            </a:r>
            <a:r>
              <a:rPr lang="en-US" sz="1800" b="1" noProof="0" dirty="0">
                <a:latin typeface="+mn-lt"/>
              </a:rPr>
              <a:t>fully parallelized </a:t>
            </a:r>
            <a:r>
              <a:rPr lang="en-US" sz="1800" noProof="0" dirty="0">
                <a:latin typeface="+mn-lt"/>
              </a:rPr>
              <a:t>and optimized (including GPUs)</a:t>
            </a:r>
          </a:p>
          <a:p>
            <a:pPr marL="285750" marR="0" lvl="0" indent="-285750" algn="l" defTabSz="914400" rtl="0" eaLnBrk="1" fontAlgn="base" latinLnBrk="0" hangingPunct="1">
              <a:lnSpc>
                <a:spcPct val="100000"/>
              </a:lnSpc>
              <a:spcBef>
                <a:spcPts val="432"/>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mn-lt"/>
                <a:ea typeface="ＭＳ Ｐゴシック" pitchFamily="-80" charset="-128"/>
                <a:cs typeface="+mn-cs"/>
              </a:rPr>
              <a:t>Modern C++ </a:t>
            </a:r>
            <a:r>
              <a:rPr kumimoji="0" lang="en-US" sz="1800" b="0" i="0" u="none" strike="noStrike" kern="1200" cap="none" spc="0" normalizeH="0" baseline="0" noProof="0" dirty="0">
                <a:ln>
                  <a:noFill/>
                </a:ln>
                <a:solidFill>
                  <a:srgbClr val="000000"/>
                </a:solidFill>
                <a:effectLst/>
                <a:uLnTx/>
                <a:uFillTx/>
                <a:latin typeface="+mn-lt"/>
                <a:ea typeface="ＭＳ Ｐゴシック" pitchFamily="-80" charset="-128"/>
                <a:cs typeface="+mn-cs"/>
              </a:rPr>
              <a:t>software design, CI/CD, </a:t>
            </a:r>
            <a:r>
              <a:rPr kumimoji="0" lang="en-US" sz="1800" b="0" i="0" u="none" strike="noStrike" kern="1200" cap="none" spc="0" normalizeH="0" baseline="0" noProof="0" dirty="0" err="1">
                <a:ln>
                  <a:noFill/>
                </a:ln>
                <a:solidFill>
                  <a:srgbClr val="000000"/>
                </a:solidFill>
                <a:effectLst/>
                <a:uLnTx/>
                <a:uFillTx/>
                <a:latin typeface="+mn-lt"/>
                <a:ea typeface="ＭＳ Ｐゴシック" pitchFamily="-80" charset="-128"/>
                <a:cs typeface="+mn-cs"/>
              </a:rPr>
              <a:t>cmake</a:t>
            </a:r>
            <a:r>
              <a:rPr kumimoji="0" lang="en-US" sz="1800" b="0" i="0" u="none" strike="noStrike" kern="1200" cap="none" spc="0" normalizeH="0" baseline="0" noProof="0" dirty="0">
                <a:ln>
                  <a:noFill/>
                </a:ln>
                <a:solidFill>
                  <a:srgbClr val="000000"/>
                </a:solidFill>
                <a:effectLst/>
                <a:uLnTx/>
                <a:uFillTx/>
                <a:latin typeface="+mn-lt"/>
                <a:ea typeface="ＭＳ Ｐゴシック" pitchFamily="-80" charset="-128"/>
                <a:cs typeface="+mn-cs"/>
              </a:rPr>
              <a:t> integration, documentation, etc.</a:t>
            </a:r>
            <a:endParaRPr lang="en-US" sz="1800" noProof="0" dirty="0">
              <a:latin typeface="+mn-lt"/>
            </a:endParaRPr>
          </a:p>
          <a:p>
            <a:pPr marL="285750" indent="-285750" algn="l">
              <a:spcBef>
                <a:spcPts val="432"/>
              </a:spcBef>
              <a:buFont typeface="Arial" panose="020B0604020202020204" pitchFamily="34" charset="0"/>
              <a:buChar char="•"/>
            </a:pPr>
            <a:r>
              <a:rPr lang="en-US" sz="1800" b="1" noProof="0" dirty="0">
                <a:latin typeface="+mn-lt"/>
              </a:rPr>
              <a:t>Open source</a:t>
            </a:r>
          </a:p>
          <a:p>
            <a:pPr marL="285750" indent="-285750" algn="l">
              <a:spcBef>
                <a:spcPts val="432"/>
              </a:spcBef>
              <a:buFont typeface="Arial" panose="020B0604020202020204" pitchFamily="34" charset="0"/>
              <a:buChar char="•"/>
            </a:pPr>
            <a:r>
              <a:rPr lang="en-US" sz="1800" noProof="0" dirty="0">
                <a:latin typeface="+mn-lt"/>
              </a:rPr>
              <a:t>Get involved on the </a:t>
            </a:r>
            <a:r>
              <a:rPr lang="en-US" sz="1800" b="1" noProof="0" dirty="0">
                <a:latin typeface="+mn-lt"/>
              </a:rPr>
              <a:t>homepage</a:t>
            </a:r>
            <a:r>
              <a:rPr lang="en-US" sz="1800" noProof="0" dirty="0">
                <a:latin typeface="+mn-lt"/>
              </a:rPr>
              <a:t> </a:t>
            </a:r>
            <a:r>
              <a:rPr lang="en-US" sz="1800" noProof="0" dirty="0">
                <a:latin typeface="+mn-lt"/>
                <a:hlinkClick r:id="rId3"/>
              </a:rPr>
              <a:t>https://feltor-dev.github.io</a:t>
            </a:r>
            <a:endParaRPr lang="en-US" sz="1800" noProof="0" dirty="0">
              <a:latin typeface="+mn-lt"/>
            </a:endParaRPr>
          </a:p>
          <a:p>
            <a:pPr marL="285750" indent="-285750" algn="l">
              <a:spcBef>
                <a:spcPts val="432"/>
              </a:spcBef>
              <a:buFont typeface="Arial" panose="020B0604020202020204" pitchFamily="34" charset="0"/>
              <a:buChar char="•"/>
            </a:pPr>
            <a:endParaRPr lang="en-US" sz="1800" noProof="0" dirty="0">
              <a:latin typeface="+mn-lt"/>
            </a:endParaRPr>
          </a:p>
        </p:txBody>
      </p:sp>
      <p:pic>
        <p:nvPicPr>
          <p:cNvPr id="16" name="Picture 15" descr="A person with a beard and mustache&#10;&#10;AI-generated content may be incorrect.">
            <a:extLst>
              <a:ext uri="{FF2B5EF4-FFF2-40B4-BE49-F238E27FC236}">
                <a16:creationId xmlns:a16="http://schemas.microsoft.com/office/drawing/2014/main" id="{5C695E03-2834-DD55-E29D-AA0CE56880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5467" y="4366334"/>
            <a:ext cx="1276131" cy="1708207"/>
          </a:xfrm>
          <a:prstGeom prst="rect">
            <a:avLst/>
          </a:prstGeom>
        </p:spPr>
      </p:pic>
      <p:pic>
        <p:nvPicPr>
          <p:cNvPr id="5" name="Picture 4" descr="A person in a white shirt&#10;&#10;AI-generated content may be incorrect.">
            <a:extLst>
              <a:ext uri="{FF2B5EF4-FFF2-40B4-BE49-F238E27FC236}">
                <a16:creationId xmlns:a16="http://schemas.microsoft.com/office/drawing/2014/main" id="{6DD185A9-3084-0B54-0AE0-41481A72CA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21" y="4353371"/>
            <a:ext cx="1276130" cy="1703634"/>
          </a:xfrm>
          <a:prstGeom prst="rect">
            <a:avLst/>
          </a:prstGeom>
        </p:spPr>
      </p:pic>
      <p:sp>
        <p:nvSpPr>
          <p:cNvPr id="3" name="TextBox 2">
            <a:extLst>
              <a:ext uri="{FF2B5EF4-FFF2-40B4-BE49-F238E27FC236}">
                <a16:creationId xmlns:a16="http://schemas.microsoft.com/office/drawing/2014/main" id="{CDC6F15A-9775-AD2E-BAD8-6839B3C1A4EB}"/>
              </a:ext>
            </a:extLst>
          </p:cNvPr>
          <p:cNvSpPr txBox="1"/>
          <p:nvPr/>
        </p:nvSpPr>
        <p:spPr>
          <a:xfrm>
            <a:off x="3299757" y="6294279"/>
            <a:ext cx="923330" cy="246221"/>
          </a:xfrm>
          <a:prstGeom prst="rect">
            <a:avLst/>
          </a:prstGeom>
          <a:noFill/>
        </p:spPr>
        <p:txBody>
          <a:bodyPr wrap="none" lIns="0" tIns="0" rIns="0" bIns="0" rtlCol="0">
            <a:spAutoFit/>
          </a:bodyPr>
          <a:lstStyle/>
          <a:p>
            <a:pPr algn="l">
              <a:spcBef>
                <a:spcPts val="432"/>
              </a:spcBef>
            </a:pPr>
            <a:r>
              <a:rPr lang="en-US" noProof="0" dirty="0">
                <a:latin typeface="+mn-lt"/>
              </a:rPr>
              <a:t>M. Held	</a:t>
            </a:r>
          </a:p>
        </p:txBody>
      </p:sp>
      <p:sp>
        <p:nvSpPr>
          <p:cNvPr id="8" name="TextBox 7">
            <a:extLst>
              <a:ext uri="{FF2B5EF4-FFF2-40B4-BE49-F238E27FC236}">
                <a16:creationId xmlns:a16="http://schemas.microsoft.com/office/drawing/2014/main" id="{42E33D45-242D-2A3D-ABEB-63BD7CEFDC26}"/>
              </a:ext>
            </a:extLst>
          </p:cNvPr>
          <p:cNvSpPr txBox="1"/>
          <p:nvPr/>
        </p:nvSpPr>
        <p:spPr>
          <a:xfrm>
            <a:off x="609521" y="6282709"/>
            <a:ext cx="1540999" cy="246221"/>
          </a:xfrm>
          <a:prstGeom prst="rect">
            <a:avLst/>
          </a:prstGeom>
          <a:noFill/>
        </p:spPr>
        <p:txBody>
          <a:bodyPr wrap="none" lIns="0" tIns="0" rIns="0" bIns="0" rtlCol="0">
            <a:spAutoFit/>
          </a:bodyPr>
          <a:lstStyle/>
          <a:p>
            <a:pPr algn="l">
              <a:spcBef>
                <a:spcPts val="432"/>
              </a:spcBef>
            </a:pPr>
            <a:r>
              <a:rPr lang="en-US" noProof="0" dirty="0">
                <a:latin typeface="+mn-lt"/>
              </a:rPr>
              <a:t>M. Wiesenberger</a:t>
            </a:r>
          </a:p>
        </p:txBody>
      </p:sp>
    </p:spTree>
    <p:extLst>
      <p:ext uri="{BB962C8B-B14F-4D97-AF65-F5344CB8AC3E}">
        <p14:creationId xmlns:p14="http://schemas.microsoft.com/office/powerpoint/2010/main" val="58744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ELTOR">
            <a:hlinkClick r:id="" action="ppaction://media"/>
            <a:extLst>
              <a:ext uri="{FF2B5EF4-FFF2-40B4-BE49-F238E27FC236}">
                <a16:creationId xmlns:a16="http://schemas.microsoft.com/office/drawing/2014/main" id="{25DCB224-D8D9-CE7A-F330-85670A907950}"/>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bwMode="auto">
          <a:xfrm>
            <a:off x="5747337" y="2608186"/>
            <a:ext cx="6225856" cy="3511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a:extLst>
              <a:ext uri="{FF2B5EF4-FFF2-40B4-BE49-F238E27FC236}">
                <a16:creationId xmlns:a16="http://schemas.microsoft.com/office/drawing/2014/main" id="{43AB9D89-4678-4B3C-8679-3E429EFBB2DD}"/>
              </a:ext>
            </a:extLst>
          </p:cNvPr>
          <p:cNvSpPr>
            <a:spLocks noGrp="1"/>
          </p:cNvSpPr>
          <p:nvPr>
            <p:ph type="title"/>
          </p:nvPr>
        </p:nvSpPr>
        <p:spPr>
          <a:xfrm>
            <a:off x="609521" y="91480"/>
            <a:ext cx="10057091" cy="457200"/>
          </a:xfrm>
        </p:spPr>
        <p:txBody>
          <a:bodyPr/>
          <a:lstStyle/>
          <a:p>
            <a:r>
              <a:rPr lang="en-US" sz="2800" noProof="0" dirty="0"/>
              <a:t>2024: A milestone: 5 </a:t>
            </a:r>
            <a:r>
              <a:rPr lang="en-US" sz="2800" noProof="0" dirty="0" err="1"/>
              <a:t>ms</a:t>
            </a:r>
            <a:r>
              <a:rPr lang="en-US" sz="2800" noProof="0" dirty="0"/>
              <a:t> of turbulence in COMPASS</a:t>
            </a:r>
          </a:p>
        </p:txBody>
      </p:sp>
      <p:sp>
        <p:nvSpPr>
          <p:cNvPr id="6" name="Content Placeholder 5">
            <a:extLst>
              <a:ext uri="{FF2B5EF4-FFF2-40B4-BE49-F238E27FC236}">
                <a16:creationId xmlns:a16="http://schemas.microsoft.com/office/drawing/2014/main" id="{5A5890CD-8F90-4FE7-841F-F7B0C2865BA2}"/>
              </a:ext>
            </a:extLst>
          </p:cNvPr>
          <p:cNvSpPr>
            <a:spLocks noGrp="1"/>
          </p:cNvSpPr>
          <p:nvPr>
            <p:ph idx="1"/>
          </p:nvPr>
        </p:nvSpPr>
        <p:spPr>
          <a:xfrm>
            <a:off x="261651" y="1129078"/>
            <a:ext cx="10971372" cy="4896544"/>
          </a:xfrm>
        </p:spPr>
        <p:txBody>
          <a:bodyPr>
            <a:normAutofit/>
          </a:bodyPr>
          <a:lstStyle/>
          <a:p>
            <a:r>
              <a:rPr lang="en-US" sz="2400" noProof="0" dirty="0"/>
              <a:t>20 Mio points on </a:t>
            </a:r>
            <a:r>
              <a:rPr lang="en-US" sz="2400" b="1" noProof="0" dirty="0"/>
              <a:t>16 GPU</a:t>
            </a:r>
            <a:r>
              <a:rPr lang="en-US" sz="2400" noProof="0" dirty="0"/>
              <a:t>s for 10 days (Marconi-Leonardo cluster)</a:t>
            </a:r>
          </a:p>
          <a:p>
            <a:r>
              <a:rPr lang="en-US" sz="2400" noProof="0" dirty="0"/>
              <a:t>First stable </a:t>
            </a:r>
            <a:r>
              <a:rPr lang="en-US" sz="2400" b="1" noProof="0" dirty="0"/>
              <a:t>three-dimensional turbulence simulations </a:t>
            </a:r>
            <a:r>
              <a:rPr lang="en-US" sz="2400" noProof="0" dirty="0"/>
              <a:t>of several milliseconds</a:t>
            </a:r>
          </a:p>
          <a:p>
            <a:r>
              <a:rPr lang="en-US" sz="2400" noProof="0" dirty="0"/>
              <a:t>Enables </a:t>
            </a:r>
            <a:r>
              <a:rPr lang="en-US" sz="2400" b="1" noProof="0" dirty="0"/>
              <a:t>physical studies</a:t>
            </a:r>
            <a:r>
              <a:rPr lang="en-US" sz="2400" noProof="0" dirty="0"/>
              <a:t>:</a:t>
            </a:r>
          </a:p>
          <a:p>
            <a:pPr lvl="1"/>
            <a:r>
              <a:rPr lang="en-US" sz="2000" noProof="0" dirty="0"/>
              <a:t>Parameter scans</a:t>
            </a:r>
          </a:p>
          <a:p>
            <a:pPr lvl="1"/>
            <a:r>
              <a:rPr lang="en-US" sz="2000" noProof="0" dirty="0"/>
              <a:t>Synthetic diagnostics </a:t>
            </a:r>
            <a:r>
              <a:rPr lang="en-US" sz="2000" noProof="0" dirty="0">
                <a:sym typeface="Wingdings" panose="05000000000000000000" pitchFamily="2" charset="2"/>
              </a:rPr>
              <a:t></a:t>
            </a:r>
            <a:r>
              <a:rPr lang="en-US" sz="2000" noProof="0" dirty="0"/>
              <a:t> probes</a:t>
            </a:r>
          </a:p>
          <a:p>
            <a:pPr lvl="1"/>
            <a:r>
              <a:rPr lang="en-US" sz="2000" noProof="0" dirty="0"/>
              <a:t>Radial electric field studies</a:t>
            </a:r>
          </a:p>
          <a:p>
            <a:pPr lvl="1"/>
            <a:r>
              <a:rPr lang="en-US" sz="2000" noProof="0" dirty="0"/>
              <a:t>Rotation and angular momentum</a:t>
            </a:r>
          </a:p>
          <a:p>
            <a:pPr lvl="1"/>
            <a:r>
              <a:rPr lang="en-US" sz="2000" noProof="0" dirty="0"/>
              <a:t>Magnetic islands</a:t>
            </a:r>
          </a:p>
          <a:p>
            <a:pPr lvl="1"/>
            <a:r>
              <a:rPr lang="en-US" sz="2400" noProof="0" dirty="0"/>
              <a:t>…</a:t>
            </a:r>
          </a:p>
          <a:p>
            <a:pPr lvl="1"/>
            <a:endParaRPr lang="en-US" sz="2400" noProof="0" dirty="0"/>
          </a:p>
          <a:p>
            <a:endParaRPr lang="en-US" sz="2800" noProof="0" dirty="0"/>
          </a:p>
        </p:txBody>
      </p:sp>
      <p:sp>
        <p:nvSpPr>
          <p:cNvPr id="4" name="Slide Number Placeholder 3"/>
          <p:cNvSpPr>
            <a:spLocks noGrp="1"/>
          </p:cNvSpPr>
          <p:nvPr>
            <p:ph type="sldNum" sz="quarter" idx="4294967295"/>
          </p:nvPr>
        </p:nvSpPr>
        <p:spPr>
          <a:xfrm>
            <a:off x="11757025" y="6540500"/>
            <a:ext cx="433388" cy="317500"/>
          </a:xfrm>
        </p:spPr>
        <p:txBody>
          <a:bodyPr/>
          <a:lstStyle/>
          <a:p>
            <a:fld id="{103EA872-A674-449B-A120-B97244F8E91D}" type="slidenum">
              <a:rPr lang="en-US" noProof="0" smtClean="0"/>
              <a:pPr/>
              <a:t>5</a:t>
            </a:fld>
            <a:endParaRPr lang="en-US" noProof="0" dirty="0"/>
          </a:p>
        </p:txBody>
      </p:sp>
      <p:sp>
        <p:nvSpPr>
          <p:cNvPr id="2" name="Rectangle 1"/>
          <p:cNvSpPr/>
          <p:nvPr/>
        </p:nvSpPr>
        <p:spPr>
          <a:xfrm>
            <a:off x="6239222" y="6191618"/>
            <a:ext cx="6336704" cy="276999"/>
          </a:xfrm>
          <a:prstGeom prst="rect">
            <a:avLst/>
          </a:prstGeom>
        </p:spPr>
        <p:txBody>
          <a:bodyPr wrap="square">
            <a:spAutoFit/>
          </a:bodyPr>
          <a:lstStyle/>
          <a:p>
            <a:r>
              <a:rPr lang="en-US" sz="1200" noProof="0" dirty="0">
                <a:latin typeface="+mn-lt"/>
                <a:hlinkClick r:id="rId8"/>
              </a:rPr>
              <a:t>M. Wiesenberger and M. Held, Plasma Phys. Control. Fusion 66, 065003 (2024</a:t>
            </a:r>
            <a:r>
              <a:rPr lang="en-US" sz="1200" noProof="0" dirty="0">
                <a:latin typeface="+mn-lt"/>
              </a:rPr>
              <a:t>)</a:t>
            </a:r>
          </a:p>
        </p:txBody>
      </p:sp>
      <p:sp>
        <p:nvSpPr>
          <p:cNvPr id="7" name="Rectangle 6">
            <a:extLst>
              <a:ext uri="{FF2B5EF4-FFF2-40B4-BE49-F238E27FC236}">
                <a16:creationId xmlns:a16="http://schemas.microsoft.com/office/drawing/2014/main" id="{28BE3796-718D-F860-49A3-64A7EE3A8333}"/>
              </a:ext>
            </a:extLst>
          </p:cNvPr>
          <p:cNvSpPr/>
          <p:nvPr/>
        </p:nvSpPr>
        <p:spPr>
          <a:xfrm>
            <a:off x="9974247" y="1777189"/>
            <a:ext cx="2302946" cy="830997"/>
          </a:xfrm>
          <a:prstGeom prst="rect">
            <a:avLst/>
          </a:prstGeom>
        </p:spPr>
        <p:txBody>
          <a:bodyPr wrap="square">
            <a:spAutoFit/>
          </a:bodyPr>
          <a:lstStyle/>
          <a:p>
            <a:r>
              <a:rPr lang="en-US" noProof="0" dirty="0">
                <a:latin typeface="+mn-lt"/>
              </a:rPr>
              <a:t>R = 0.56 m ,a = 0.23m </a:t>
            </a:r>
            <a:br>
              <a:rPr lang="en-US" noProof="0" dirty="0">
                <a:latin typeface="+mn-lt"/>
              </a:rPr>
            </a:br>
            <a:r>
              <a:rPr lang="en-US" noProof="0" dirty="0">
                <a:latin typeface="+mn-lt"/>
              </a:rPr>
              <a:t>Volume = 0.5 m</a:t>
            </a:r>
            <a:r>
              <a:rPr lang="en-US" baseline="30000" noProof="0" dirty="0">
                <a:latin typeface="+mn-lt"/>
              </a:rPr>
              <a:t>3</a:t>
            </a:r>
            <a:br>
              <a:rPr lang="en-US" baseline="30000" noProof="0" dirty="0">
                <a:latin typeface="+mn-lt"/>
              </a:rPr>
            </a:br>
            <a:r>
              <a:rPr lang="en-US" noProof="0" dirty="0">
                <a:latin typeface="+mn-lt"/>
              </a:rPr>
              <a:t>B = 0.90 T</a:t>
            </a:r>
          </a:p>
        </p:txBody>
      </p:sp>
    </p:spTree>
    <p:custDataLst>
      <p:custData r:id="rId1"/>
      <p:custData r:id="rId2"/>
    </p:custDataLst>
    <p:extLst>
      <p:ext uri="{BB962C8B-B14F-4D97-AF65-F5344CB8AC3E}">
        <p14:creationId xmlns:p14="http://schemas.microsoft.com/office/powerpoint/2010/main" val="347324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remove"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noProof="0" dirty="0"/>
              <a:t>Machines simulated by Feltor</a:t>
            </a:r>
          </a:p>
        </p:txBody>
      </p:sp>
      <p:sp>
        <p:nvSpPr>
          <p:cNvPr id="4" name="Slide Number Placeholder 3"/>
          <p:cNvSpPr>
            <a:spLocks noGrp="1"/>
          </p:cNvSpPr>
          <p:nvPr>
            <p:ph type="sldNum" sz="quarter" idx="4294967295"/>
          </p:nvPr>
        </p:nvSpPr>
        <p:spPr>
          <a:xfrm>
            <a:off x="11757025" y="6540500"/>
            <a:ext cx="433388" cy="317500"/>
          </a:xfrm>
        </p:spPr>
        <p:txBody>
          <a:bodyPr/>
          <a:lstStyle/>
          <a:p>
            <a:fld id="{103EA872-A674-449B-A120-B97244F8E91D}" type="slidenum">
              <a:rPr lang="en-US" noProof="0" smtClean="0"/>
              <a:pPr/>
              <a:t>6</a:t>
            </a:fld>
            <a:endParaRPr lang="en-US" noProof="0" dirty="0"/>
          </a:p>
        </p:txBody>
      </p:sp>
      <p:sp>
        <p:nvSpPr>
          <p:cNvPr id="3" name="TextBox 2">
            <a:extLst>
              <a:ext uri="{FF2B5EF4-FFF2-40B4-BE49-F238E27FC236}">
                <a16:creationId xmlns:a16="http://schemas.microsoft.com/office/drawing/2014/main" id="{A5CF41C4-F846-4448-B423-A238E560F795}"/>
              </a:ext>
            </a:extLst>
          </p:cNvPr>
          <p:cNvSpPr txBox="1"/>
          <p:nvPr/>
        </p:nvSpPr>
        <p:spPr>
          <a:xfrm>
            <a:off x="2134766" y="6046863"/>
            <a:ext cx="8803105" cy="246221"/>
          </a:xfrm>
          <a:prstGeom prst="rect">
            <a:avLst/>
          </a:prstGeom>
          <a:noFill/>
        </p:spPr>
        <p:txBody>
          <a:bodyPr wrap="square" lIns="0" tIns="0" rIns="0" bIns="0" rtlCol="0">
            <a:spAutoFit/>
          </a:bodyPr>
          <a:lstStyle/>
          <a:p>
            <a:pPr>
              <a:spcBef>
                <a:spcPts val="432"/>
              </a:spcBef>
            </a:pPr>
            <a:r>
              <a:rPr lang="en-US" noProof="0" dirty="0">
                <a:solidFill>
                  <a:srgbClr val="C00000"/>
                </a:solidFill>
                <a:sym typeface="Wingdings" panose="05000000000000000000" pitchFamily="2" charset="2"/>
              </a:rPr>
              <a:t> </a:t>
            </a:r>
            <a:r>
              <a:rPr lang="en-US" noProof="0" dirty="0">
                <a:latin typeface="+mn-lt"/>
                <a:sym typeface="Wingdings" panose="05000000000000000000" pitchFamily="2" charset="2"/>
              </a:rPr>
              <a:t>The present m</a:t>
            </a:r>
            <a:r>
              <a:rPr lang="en-US" noProof="0" dirty="0">
                <a:latin typeface="+mn-lt"/>
              </a:rPr>
              <a:t>odel is </a:t>
            </a:r>
            <a:r>
              <a:rPr lang="en-US" b="1" i="1" noProof="0" dirty="0">
                <a:latin typeface="+mn-lt"/>
              </a:rPr>
              <a:t>isothermal</a:t>
            </a:r>
            <a:r>
              <a:rPr lang="en-US" noProof="0" dirty="0">
                <a:latin typeface="+mn-lt"/>
              </a:rPr>
              <a:t> (N, U) gyro-fluid; temperature effects are certainly relevant</a:t>
            </a:r>
          </a:p>
        </p:txBody>
      </p:sp>
      <p:grpSp>
        <p:nvGrpSpPr>
          <p:cNvPr id="20" name="Group 19">
            <a:extLst>
              <a:ext uri="{FF2B5EF4-FFF2-40B4-BE49-F238E27FC236}">
                <a16:creationId xmlns:a16="http://schemas.microsoft.com/office/drawing/2014/main" id="{DA2A35CB-CEF9-5F56-D967-5782E1D538FC}"/>
              </a:ext>
            </a:extLst>
          </p:cNvPr>
          <p:cNvGrpSpPr/>
          <p:nvPr/>
        </p:nvGrpSpPr>
        <p:grpSpPr>
          <a:xfrm>
            <a:off x="4943078" y="1176078"/>
            <a:ext cx="2503415" cy="4601257"/>
            <a:chOff x="4943078" y="1176078"/>
            <a:chExt cx="2503415" cy="460125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0723" y="1639229"/>
              <a:ext cx="2015273" cy="2012754"/>
            </a:xfrm>
            <a:prstGeom prst="rect">
              <a:avLst/>
            </a:prstGeom>
          </p:spPr>
        </p:pic>
        <p:sp>
          <p:nvSpPr>
            <p:cNvPr id="11" name="Rectangle 10"/>
            <p:cNvSpPr/>
            <p:nvPr/>
          </p:nvSpPr>
          <p:spPr>
            <a:xfrm>
              <a:off x="4943078" y="4173078"/>
              <a:ext cx="2294218" cy="1077218"/>
            </a:xfrm>
            <a:prstGeom prst="rect">
              <a:avLst/>
            </a:prstGeom>
          </p:spPr>
          <p:txBody>
            <a:bodyPr wrap="none">
              <a:spAutoFit/>
            </a:bodyPr>
            <a:lstStyle/>
            <a:p>
              <a:r>
                <a:rPr lang="en-US" noProof="0" dirty="0">
                  <a:latin typeface="+mn-lt"/>
                </a:rPr>
                <a:t>R = 0.88 m , a = 0.25 m</a:t>
              </a:r>
              <a:br>
                <a:rPr lang="en-US" noProof="0" dirty="0">
                  <a:latin typeface="+mn-lt"/>
                </a:rPr>
              </a:br>
              <a:r>
                <a:rPr lang="en-US" noProof="0" dirty="0"/>
                <a:t>α = R/a = 3.5</a:t>
              </a:r>
              <a:br>
                <a:rPr lang="en-US" noProof="0" dirty="0">
                  <a:latin typeface="+mn-lt"/>
                </a:rPr>
              </a:br>
              <a:r>
                <a:rPr lang="en-US" noProof="0" dirty="0"/>
                <a:t>Volume = 1.0 m</a:t>
              </a:r>
              <a:r>
                <a:rPr lang="en-US" baseline="30000" noProof="0" dirty="0"/>
                <a:t>3</a:t>
              </a:r>
              <a:br>
                <a:rPr lang="en-US" baseline="30000" noProof="0" dirty="0"/>
              </a:br>
              <a:r>
                <a:rPr lang="en-US" noProof="0" dirty="0">
                  <a:latin typeface="+mn-lt"/>
                </a:rPr>
                <a:t>B = 1.40 T</a:t>
              </a:r>
            </a:p>
          </p:txBody>
        </p:sp>
        <p:sp>
          <p:nvSpPr>
            <p:cNvPr id="14" name="TextBox 13"/>
            <p:cNvSpPr txBox="1"/>
            <p:nvPr/>
          </p:nvSpPr>
          <p:spPr>
            <a:xfrm>
              <a:off x="5945372" y="1176078"/>
              <a:ext cx="745973" cy="307777"/>
            </a:xfrm>
            <a:prstGeom prst="rect">
              <a:avLst/>
            </a:prstGeom>
            <a:noFill/>
          </p:spPr>
          <p:txBody>
            <a:bodyPr wrap="none" lIns="0" tIns="0" rIns="0" bIns="0" rtlCol="0">
              <a:spAutoFit/>
            </a:bodyPr>
            <a:lstStyle/>
            <a:p>
              <a:pPr>
                <a:spcBef>
                  <a:spcPts val="432"/>
                </a:spcBef>
              </a:pPr>
              <a:r>
                <a:rPr lang="en-US" sz="2000" b="1" noProof="0" dirty="0">
                  <a:latin typeface="+mn-lt"/>
                </a:rPr>
                <a:t>TCV </a:t>
              </a:r>
              <a:r>
                <a:rPr lang="en-US" sz="2000" b="1" noProof="0" dirty="0">
                  <a:sym typeface="Wingdings" panose="05000000000000000000" pitchFamily="2" charset="2"/>
                </a:rPr>
                <a:t></a:t>
              </a:r>
              <a:endParaRPr lang="en-US" sz="2000" b="1" noProof="0" dirty="0"/>
            </a:p>
          </p:txBody>
        </p:sp>
        <p:sp>
          <p:nvSpPr>
            <p:cNvPr id="16" name="TextBox 15">
              <a:extLst>
                <a:ext uri="{FF2B5EF4-FFF2-40B4-BE49-F238E27FC236}">
                  <a16:creationId xmlns:a16="http://schemas.microsoft.com/office/drawing/2014/main" id="{9AA446F8-FFC6-25BD-59B0-D57DEC3C9691}"/>
                </a:ext>
              </a:extLst>
            </p:cNvPr>
            <p:cNvSpPr txBox="1"/>
            <p:nvPr/>
          </p:nvSpPr>
          <p:spPr>
            <a:xfrm>
              <a:off x="4967909" y="5284892"/>
              <a:ext cx="2478584" cy="492443"/>
            </a:xfrm>
            <a:prstGeom prst="rect">
              <a:avLst/>
            </a:prstGeom>
            <a:noFill/>
          </p:spPr>
          <p:txBody>
            <a:bodyPr wrap="square" lIns="0" tIns="0" rIns="0" bIns="0" rtlCol="0">
              <a:spAutoFit/>
            </a:bodyPr>
            <a:lstStyle/>
            <a:p>
              <a:pPr>
                <a:spcBef>
                  <a:spcPts val="432"/>
                </a:spcBef>
              </a:pPr>
              <a:r>
                <a:rPr lang="en-US" noProof="0" dirty="0">
                  <a:latin typeface="+mn-lt"/>
                </a:rPr>
                <a:t>S. Brynjulfsen et al 2025,</a:t>
              </a:r>
              <a:br>
                <a:rPr lang="en-US" noProof="0" dirty="0">
                  <a:latin typeface="+mn-lt"/>
                </a:rPr>
              </a:br>
              <a:r>
                <a:rPr lang="en-US" noProof="0" dirty="0">
                  <a:latin typeface="+mn-lt"/>
                </a:rPr>
                <a:t>in preparation </a:t>
              </a:r>
            </a:p>
          </p:txBody>
        </p:sp>
      </p:grpSp>
      <p:grpSp>
        <p:nvGrpSpPr>
          <p:cNvPr id="18" name="Group 17">
            <a:extLst>
              <a:ext uri="{FF2B5EF4-FFF2-40B4-BE49-F238E27FC236}">
                <a16:creationId xmlns:a16="http://schemas.microsoft.com/office/drawing/2014/main" id="{5D8B38E9-3836-65B0-B95F-54C9B289750C}"/>
              </a:ext>
            </a:extLst>
          </p:cNvPr>
          <p:cNvGrpSpPr/>
          <p:nvPr/>
        </p:nvGrpSpPr>
        <p:grpSpPr>
          <a:xfrm>
            <a:off x="1639806" y="1196649"/>
            <a:ext cx="2715378" cy="4589662"/>
            <a:chOff x="1639806" y="1196649"/>
            <a:chExt cx="2715378" cy="4589662"/>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06" y="1831067"/>
              <a:ext cx="2715378" cy="1798938"/>
            </a:xfrm>
            <a:prstGeom prst="rect">
              <a:avLst/>
            </a:prstGeom>
          </p:spPr>
        </p:pic>
        <p:sp>
          <p:nvSpPr>
            <p:cNvPr id="9" name="Rectangle 8"/>
            <p:cNvSpPr/>
            <p:nvPr/>
          </p:nvSpPr>
          <p:spPr>
            <a:xfrm>
              <a:off x="1639806" y="4173078"/>
              <a:ext cx="2302946" cy="1077218"/>
            </a:xfrm>
            <a:prstGeom prst="rect">
              <a:avLst/>
            </a:prstGeom>
          </p:spPr>
          <p:txBody>
            <a:bodyPr wrap="square">
              <a:spAutoFit/>
            </a:bodyPr>
            <a:lstStyle/>
            <a:p>
              <a:r>
                <a:rPr lang="en-US" noProof="0" dirty="0">
                  <a:latin typeface="+mn-lt"/>
                </a:rPr>
                <a:t>R = 0.56 m ,a = 0.23m </a:t>
              </a:r>
              <a:br>
                <a:rPr lang="en-US" noProof="0" dirty="0">
                  <a:latin typeface="+mn-lt"/>
                </a:rPr>
              </a:br>
              <a:r>
                <a:rPr lang="en-US" noProof="0" dirty="0">
                  <a:latin typeface="+mn-lt"/>
                </a:rPr>
                <a:t>α = R/a = 2.4</a:t>
              </a:r>
              <a:br>
                <a:rPr lang="en-US" noProof="0" dirty="0">
                  <a:latin typeface="+mn-lt"/>
                </a:rPr>
              </a:br>
              <a:r>
                <a:rPr lang="en-US" noProof="0" dirty="0">
                  <a:latin typeface="+mn-lt"/>
                </a:rPr>
                <a:t>Volume = 0.5 m</a:t>
              </a:r>
              <a:r>
                <a:rPr lang="en-US" baseline="30000" noProof="0" dirty="0">
                  <a:latin typeface="+mn-lt"/>
                </a:rPr>
                <a:t>3</a:t>
              </a:r>
              <a:br>
                <a:rPr lang="en-US" baseline="30000" noProof="0" dirty="0">
                  <a:latin typeface="+mn-lt"/>
                </a:rPr>
              </a:br>
              <a:r>
                <a:rPr lang="en-US" noProof="0" dirty="0">
                  <a:latin typeface="+mn-lt"/>
                </a:rPr>
                <a:t>B = 0.90 T</a:t>
              </a:r>
            </a:p>
          </p:txBody>
        </p:sp>
        <p:sp>
          <p:nvSpPr>
            <p:cNvPr id="10" name="TextBox 9"/>
            <p:cNvSpPr txBox="1"/>
            <p:nvPr/>
          </p:nvSpPr>
          <p:spPr>
            <a:xfrm>
              <a:off x="1733315" y="1196649"/>
              <a:ext cx="1480534" cy="307777"/>
            </a:xfrm>
            <a:prstGeom prst="rect">
              <a:avLst/>
            </a:prstGeom>
            <a:noFill/>
          </p:spPr>
          <p:txBody>
            <a:bodyPr wrap="none" lIns="0" tIns="0" rIns="0" bIns="0" rtlCol="0">
              <a:spAutoFit/>
            </a:bodyPr>
            <a:lstStyle/>
            <a:p>
              <a:pPr algn="l">
                <a:spcBef>
                  <a:spcPts val="432"/>
                </a:spcBef>
              </a:pPr>
              <a:r>
                <a:rPr lang="en-US" sz="2000" b="1" noProof="0" dirty="0">
                  <a:latin typeface="+mn-lt"/>
                </a:rPr>
                <a:t>COMPASS </a:t>
              </a:r>
              <a:r>
                <a:rPr lang="en-US" sz="2000" b="1" noProof="0" dirty="0">
                  <a:latin typeface="+mn-lt"/>
                  <a:sym typeface="Wingdings" panose="05000000000000000000" pitchFamily="2" charset="2"/>
                </a:rPr>
                <a:t></a:t>
              </a:r>
              <a:endParaRPr lang="en-US" sz="2000" b="1" noProof="0" dirty="0">
                <a:latin typeface="+mn-lt"/>
              </a:endParaRPr>
            </a:p>
          </p:txBody>
        </p:sp>
        <p:sp>
          <p:nvSpPr>
            <p:cNvPr id="5" name="TextBox 4">
              <a:extLst>
                <a:ext uri="{FF2B5EF4-FFF2-40B4-BE49-F238E27FC236}">
                  <a16:creationId xmlns:a16="http://schemas.microsoft.com/office/drawing/2014/main" id="{361F6406-BAC7-F206-F193-F2E7A7CD77A8}"/>
                </a:ext>
              </a:extLst>
            </p:cNvPr>
            <p:cNvSpPr txBox="1"/>
            <p:nvPr/>
          </p:nvSpPr>
          <p:spPr>
            <a:xfrm>
              <a:off x="1756597" y="5293868"/>
              <a:ext cx="2478584" cy="492443"/>
            </a:xfrm>
            <a:prstGeom prst="rect">
              <a:avLst/>
            </a:prstGeom>
            <a:noFill/>
          </p:spPr>
          <p:txBody>
            <a:bodyPr wrap="square" lIns="0" tIns="0" rIns="0" bIns="0" rtlCol="0">
              <a:spAutoFit/>
            </a:bodyPr>
            <a:lstStyle/>
            <a:p>
              <a:pPr>
                <a:spcBef>
                  <a:spcPts val="432"/>
                </a:spcBef>
              </a:pPr>
              <a:r>
                <a:rPr lang="en-US" noProof="0" dirty="0">
                  <a:latin typeface="+mn-lt"/>
                </a:rPr>
                <a:t>Wiesenberger &amp; Held 2024 PPCF 66 </a:t>
              </a:r>
            </a:p>
          </p:txBody>
        </p:sp>
      </p:grpSp>
      <p:grpSp>
        <p:nvGrpSpPr>
          <p:cNvPr id="19" name="Group 18">
            <a:extLst>
              <a:ext uri="{FF2B5EF4-FFF2-40B4-BE49-F238E27FC236}">
                <a16:creationId xmlns:a16="http://schemas.microsoft.com/office/drawing/2014/main" id="{57BF7ECC-1E08-BC3A-0B50-ED830E621716}"/>
              </a:ext>
            </a:extLst>
          </p:cNvPr>
          <p:cNvGrpSpPr/>
          <p:nvPr/>
        </p:nvGrpSpPr>
        <p:grpSpPr>
          <a:xfrm>
            <a:off x="8625828" y="844106"/>
            <a:ext cx="2621256" cy="4804473"/>
            <a:chOff x="8654108" y="440944"/>
            <a:chExt cx="2621256" cy="4804473"/>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4108" y="793487"/>
              <a:ext cx="2621256" cy="2778840"/>
            </a:xfrm>
            <a:prstGeom prst="rect">
              <a:avLst/>
            </a:prstGeom>
          </p:spPr>
        </p:pic>
        <p:sp>
          <p:nvSpPr>
            <p:cNvPr id="12" name="Rectangle 11"/>
            <p:cNvSpPr/>
            <p:nvPr/>
          </p:nvSpPr>
          <p:spPr>
            <a:xfrm>
              <a:off x="8728038" y="3813488"/>
              <a:ext cx="2121093" cy="1077218"/>
            </a:xfrm>
            <a:prstGeom prst="rect">
              <a:avLst/>
            </a:prstGeom>
          </p:spPr>
          <p:txBody>
            <a:bodyPr wrap="none">
              <a:spAutoFit/>
            </a:bodyPr>
            <a:lstStyle/>
            <a:p>
              <a:r>
                <a:rPr lang="en-US" noProof="0" dirty="0">
                  <a:latin typeface="+mn-lt"/>
                </a:rPr>
                <a:t>R = 0.85 m , a = 0.65 m</a:t>
              </a:r>
              <a:br>
                <a:rPr lang="en-US" noProof="0" dirty="0">
                  <a:latin typeface="+mn-lt"/>
                </a:rPr>
              </a:br>
              <a:r>
                <a:rPr lang="en-US" noProof="0" dirty="0"/>
                <a:t>α = R/a = 1.3</a:t>
              </a:r>
              <a:br>
                <a:rPr lang="en-US" noProof="0" dirty="0">
                  <a:latin typeface="+mn-lt"/>
                </a:rPr>
              </a:br>
              <a:r>
                <a:rPr lang="en-US" b="1" noProof="0" dirty="0"/>
                <a:t>Volume = 6.5 m</a:t>
              </a:r>
              <a:r>
                <a:rPr lang="en-US" b="1" baseline="30000" noProof="0" dirty="0"/>
                <a:t>3</a:t>
              </a:r>
              <a:br>
                <a:rPr lang="en-US" noProof="0" dirty="0">
                  <a:latin typeface="+mn-lt"/>
                </a:rPr>
              </a:br>
              <a:r>
                <a:rPr lang="en-US" b="1" noProof="0" dirty="0">
                  <a:latin typeface="+mn-lt"/>
                </a:rPr>
                <a:t>B = 0.75 T</a:t>
              </a:r>
            </a:p>
          </p:txBody>
        </p:sp>
        <p:sp>
          <p:nvSpPr>
            <p:cNvPr id="15" name="TextBox 14"/>
            <p:cNvSpPr txBox="1"/>
            <p:nvPr/>
          </p:nvSpPr>
          <p:spPr>
            <a:xfrm>
              <a:off x="9382044" y="440944"/>
              <a:ext cx="1165384" cy="307777"/>
            </a:xfrm>
            <a:prstGeom prst="rect">
              <a:avLst/>
            </a:prstGeom>
            <a:noFill/>
          </p:spPr>
          <p:txBody>
            <a:bodyPr wrap="none" lIns="0" tIns="0" rIns="0" bIns="0" rtlCol="0">
              <a:spAutoFit/>
            </a:bodyPr>
            <a:lstStyle/>
            <a:p>
              <a:pPr algn="l">
                <a:spcBef>
                  <a:spcPts val="432"/>
                </a:spcBef>
              </a:pPr>
              <a:r>
                <a:rPr lang="en-US" sz="2000" b="1" noProof="0" dirty="0">
                  <a:latin typeface="+mn-lt"/>
                </a:rPr>
                <a:t>MAST-U !</a:t>
              </a:r>
            </a:p>
          </p:txBody>
        </p:sp>
        <p:sp>
          <p:nvSpPr>
            <p:cNvPr id="13" name="TextBox 12">
              <a:extLst>
                <a:ext uri="{FF2B5EF4-FFF2-40B4-BE49-F238E27FC236}">
                  <a16:creationId xmlns:a16="http://schemas.microsoft.com/office/drawing/2014/main" id="{C833D22F-C7E8-B67B-E913-BD1B00D02E1D}"/>
                </a:ext>
              </a:extLst>
            </p:cNvPr>
            <p:cNvSpPr txBox="1"/>
            <p:nvPr/>
          </p:nvSpPr>
          <p:spPr>
            <a:xfrm>
              <a:off x="8796780" y="4999196"/>
              <a:ext cx="2478584" cy="246221"/>
            </a:xfrm>
            <a:prstGeom prst="rect">
              <a:avLst/>
            </a:prstGeom>
            <a:noFill/>
          </p:spPr>
          <p:txBody>
            <a:bodyPr wrap="square" lIns="0" tIns="0" rIns="0" bIns="0" rtlCol="0">
              <a:spAutoFit/>
            </a:bodyPr>
            <a:lstStyle/>
            <a:p>
              <a:pPr>
                <a:spcBef>
                  <a:spcPts val="432"/>
                </a:spcBef>
              </a:pPr>
              <a:r>
                <a:rPr lang="en-US" noProof="0" dirty="0">
                  <a:latin typeface="+mn-lt"/>
                </a:rPr>
                <a:t>This presentation</a:t>
              </a:r>
            </a:p>
          </p:txBody>
        </p:sp>
      </p:grpSp>
    </p:spTree>
    <p:extLst>
      <p:ext uri="{BB962C8B-B14F-4D97-AF65-F5344CB8AC3E}">
        <p14:creationId xmlns:p14="http://schemas.microsoft.com/office/powerpoint/2010/main" val="375917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AD8D1-DC8A-6EE4-0C5A-86C7C4924611}"/>
              </a:ext>
            </a:extLst>
          </p:cNvPr>
          <p:cNvSpPr>
            <a:spLocks noGrp="1"/>
          </p:cNvSpPr>
          <p:nvPr>
            <p:ph type="title"/>
          </p:nvPr>
        </p:nvSpPr>
        <p:spPr/>
        <p:txBody>
          <a:bodyPr/>
          <a:lstStyle/>
          <a:p>
            <a:r>
              <a:rPr lang="en-US" sz="3200" noProof="0" dirty="0"/>
              <a:t>Experimental input</a:t>
            </a:r>
          </a:p>
        </p:txBody>
      </p:sp>
      <p:sp>
        <p:nvSpPr>
          <p:cNvPr id="4" name="Slide Number Placeholder 3">
            <a:extLst>
              <a:ext uri="{FF2B5EF4-FFF2-40B4-BE49-F238E27FC236}">
                <a16:creationId xmlns:a16="http://schemas.microsoft.com/office/drawing/2014/main" id="{8D0458A8-27AF-4BC3-F871-AB47E94B6E8E}"/>
              </a:ext>
            </a:extLst>
          </p:cNvPr>
          <p:cNvSpPr>
            <a:spLocks noGrp="1"/>
          </p:cNvSpPr>
          <p:nvPr>
            <p:ph type="sldNum" sz="quarter" idx="4294967295"/>
          </p:nvPr>
        </p:nvSpPr>
        <p:spPr>
          <a:xfrm>
            <a:off x="11757025" y="6540500"/>
            <a:ext cx="433388" cy="317500"/>
          </a:xfrm>
        </p:spPr>
        <p:txBody>
          <a:bodyPr/>
          <a:lstStyle/>
          <a:p>
            <a:fld id="{103EA872-A674-449B-A120-B97244F8E91D}" type="slidenum">
              <a:rPr lang="en-US" noProof="0" smtClean="0"/>
              <a:pPr/>
              <a:t>7</a:t>
            </a:fld>
            <a:endParaRPr lang="en-US" noProof="0" dirty="0"/>
          </a:p>
        </p:txBody>
      </p:sp>
      <p:sp>
        <p:nvSpPr>
          <p:cNvPr id="10" name="TextBox 9">
            <a:extLst>
              <a:ext uri="{FF2B5EF4-FFF2-40B4-BE49-F238E27FC236}">
                <a16:creationId xmlns:a16="http://schemas.microsoft.com/office/drawing/2014/main" id="{2D1D59BF-6950-5E49-C1BE-982AB0B9064A}"/>
              </a:ext>
            </a:extLst>
          </p:cNvPr>
          <p:cNvSpPr txBox="1"/>
          <p:nvPr/>
        </p:nvSpPr>
        <p:spPr>
          <a:xfrm>
            <a:off x="410212" y="6360696"/>
            <a:ext cx="6787224" cy="338554"/>
          </a:xfrm>
          <a:prstGeom prst="rect">
            <a:avLst/>
          </a:prstGeom>
          <a:noFill/>
        </p:spPr>
        <p:txBody>
          <a:bodyPr wrap="square">
            <a:spAutoFit/>
          </a:bodyPr>
          <a:lstStyle/>
          <a:p>
            <a:pPr algn="l"/>
            <a:r>
              <a:rPr lang="en-US" sz="1600" b="0" i="0" u="none" strike="noStrike" baseline="0" noProof="0" dirty="0">
                <a:solidFill>
                  <a:srgbClr val="000000"/>
                </a:solidFill>
                <a:latin typeface="TimesLTStd-Roman-Identity-H"/>
              </a:rPr>
              <a:t>NBI-heated MAST-U plasma with a Super-X </a:t>
            </a:r>
            <a:r>
              <a:rPr lang="en-US" sz="1600" b="0" i="0" u="none" strike="noStrike" baseline="0" noProof="0">
                <a:solidFill>
                  <a:srgbClr val="000000"/>
                </a:solidFill>
                <a:latin typeface="TimesLTStd-Roman-Identity-H"/>
              </a:rPr>
              <a:t>double null </a:t>
            </a:r>
            <a:r>
              <a:rPr lang="en-US" sz="1600" b="0" i="0" u="none" strike="noStrike" baseline="0" noProof="0" dirty="0">
                <a:solidFill>
                  <a:srgbClr val="000000"/>
                </a:solidFill>
                <a:latin typeface="TimesLTStd-Roman-Identity-H"/>
              </a:rPr>
              <a:t>divertor configuration</a:t>
            </a:r>
            <a:endParaRPr lang="en-US" noProof="0" dirty="0"/>
          </a:p>
        </p:txBody>
      </p:sp>
      <p:pic>
        <p:nvPicPr>
          <p:cNvPr id="5" name="Content Placeholder 5" descr="A diagram of a map&#10;&#10;AI-generated content may be incorrect.">
            <a:extLst>
              <a:ext uri="{FF2B5EF4-FFF2-40B4-BE49-F238E27FC236}">
                <a16:creationId xmlns:a16="http://schemas.microsoft.com/office/drawing/2014/main" id="{B4BA74B8-A97D-459D-B7AB-74B6B195B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36" y="1669790"/>
            <a:ext cx="3539098" cy="4580022"/>
          </a:xfrm>
          <a:prstGeom prst="rect">
            <a:avLst/>
          </a:prstGeom>
        </p:spPr>
      </p:pic>
      <p:grpSp>
        <p:nvGrpSpPr>
          <p:cNvPr id="17" name="Group 16">
            <a:extLst>
              <a:ext uri="{FF2B5EF4-FFF2-40B4-BE49-F238E27FC236}">
                <a16:creationId xmlns:a16="http://schemas.microsoft.com/office/drawing/2014/main" id="{2CB99D83-AD7C-91D6-C412-2DF745F4D953}"/>
              </a:ext>
            </a:extLst>
          </p:cNvPr>
          <p:cNvGrpSpPr/>
          <p:nvPr/>
        </p:nvGrpSpPr>
        <p:grpSpPr>
          <a:xfrm>
            <a:off x="807931" y="1277744"/>
            <a:ext cx="4974464" cy="5064784"/>
            <a:chOff x="1558702" y="925183"/>
            <a:chExt cx="4974464" cy="5064784"/>
          </a:xfrm>
        </p:grpSpPr>
        <p:grpSp>
          <p:nvGrpSpPr>
            <p:cNvPr id="16" name="Group 15">
              <a:extLst>
                <a:ext uri="{FF2B5EF4-FFF2-40B4-BE49-F238E27FC236}">
                  <a16:creationId xmlns:a16="http://schemas.microsoft.com/office/drawing/2014/main" id="{82501FF1-CBFF-F9E8-1667-D744D22EE5A2}"/>
                </a:ext>
              </a:extLst>
            </p:cNvPr>
            <p:cNvGrpSpPr/>
            <p:nvPr/>
          </p:nvGrpSpPr>
          <p:grpSpPr>
            <a:xfrm>
              <a:off x="1558702" y="1224514"/>
              <a:ext cx="4974464" cy="4765453"/>
              <a:chOff x="1558702" y="1224514"/>
              <a:chExt cx="4974464" cy="4765453"/>
            </a:xfrm>
          </p:grpSpPr>
          <p:pic>
            <p:nvPicPr>
              <p:cNvPr id="8" name="Picture 7" descr="A graph of a graph of a graph&#10;&#10;AI-generated content may be incorrect.">
                <a:extLst>
                  <a:ext uri="{FF2B5EF4-FFF2-40B4-BE49-F238E27FC236}">
                    <a16:creationId xmlns:a16="http://schemas.microsoft.com/office/drawing/2014/main" id="{6C283791-8126-A004-6889-7FAEA268B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8702" y="1224514"/>
                <a:ext cx="4974464" cy="4765453"/>
              </a:xfrm>
              <a:prstGeom prst="rect">
                <a:avLst/>
              </a:prstGeom>
            </p:spPr>
          </p:pic>
          <p:cxnSp>
            <p:nvCxnSpPr>
              <p:cNvPr id="12" name="Straight Connector 11">
                <a:extLst>
                  <a:ext uri="{FF2B5EF4-FFF2-40B4-BE49-F238E27FC236}">
                    <a16:creationId xmlns:a16="http://schemas.microsoft.com/office/drawing/2014/main" id="{9B0737A9-B5C5-2956-0328-FB3F7349B7CE}"/>
                  </a:ext>
                </a:extLst>
              </p:cNvPr>
              <p:cNvCxnSpPr/>
              <p:nvPr/>
            </p:nvCxnSpPr>
            <p:spPr>
              <a:xfrm flipV="1">
                <a:off x="4314825" y="1304925"/>
                <a:ext cx="0" cy="430530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CE8BE708-2F29-1EE8-B899-B75B4B77E262}"/>
                </a:ext>
              </a:extLst>
            </p:cNvPr>
            <p:cNvSpPr txBox="1"/>
            <p:nvPr/>
          </p:nvSpPr>
          <p:spPr>
            <a:xfrm>
              <a:off x="3866630" y="925183"/>
              <a:ext cx="1051891" cy="338554"/>
            </a:xfrm>
            <a:prstGeom prst="rect">
              <a:avLst/>
            </a:prstGeom>
            <a:noFill/>
          </p:spPr>
          <p:txBody>
            <a:bodyPr wrap="none" rtlCol="0">
              <a:spAutoFit/>
            </a:bodyPr>
            <a:lstStyle/>
            <a:p>
              <a:r>
                <a:rPr lang="en-US" b="1" noProof="0" dirty="0">
                  <a:solidFill>
                    <a:srgbClr val="00B050"/>
                  </a:solidFill>
                </a:rPr>
                <a:t>L-mode</a:t>
              </a:r>
            </a:p>
          </p:txBody>
        </p:sp>
      </p:grpSp>
      <p:sp>
        <p:nvSpPr>
          <p:cNvPr id="15" name="TextBox 14">
            <a:extLst>
              <a:ext uri="{FF2B5EF4-FFF2-40B4-BE49-F238E27FC236}">
                <a16:creationId xmlns:a16="http://schemas.microsoft.com/office/drawing/2014/main" id="{02E4063C-53E9-EA02-A139-F178749ED40B}"/>
              </a:ext>
            </a:extLst>
          </p:cNvPr>
          <p:cNvSpPr txBox="1"/>
          <p:nvPr/>
        </p:nvSpPr>
        <p:spPr>
          <a:xfrm>
            <a:off x="4418678" y="853106"/>
            <a:ext cx="2979347" cy="461665"/>
          </a:xfrm>
          <a:prstGeom prst="rect">
            <a:avLst/>
          </a:prstGeom>
          <a:noFill/>
        </p:spPr>
        <p:txBody>
          <a:bodyPr wrap="square">
            <a:spAutoFit/>
          </a:bodyPr>
          <a:lstStyle/>
          <a:p>
            <a:r>
              <a:rPr lang="en-US" sz="2400" b="1" noProof="0" dirty="0"/>
              <a:t>MAST-U#48004</a:t>
            </a:r>
          </a:p>
        </p:txBody>
      </p:sp>
      <p:sp>
        <p:nvSpPr>
          <p:cNvPr id="3" name="TextBox 2">
            <a:extLst>
              <a:ext uri="{FF2B5EF4-FFF2-40B4-BE49-F238E27FC236}">
                <a16:creationId xmlns:a16="http://schemas.microsoft.com/office/drawing/2014/main" id="{7FDB306A-00A4-B4EC-B4A3-69FC87761FC0}"/>
              </a:ext>
            </a:extLst>
          </p:cNvPr>
          <p:cNvSpPr txBox="1"/>
          <p:nvPr/>
        </p:nvSpPr>
        <p:spPr>
          <a:xfrm>
            <a:off x="6095206" y="1657486"/>
            <a:ext cx="1685077" cy="369332"/>
          </a:xfrm>
          <a:prstGeom prst="rect">
            <a:avLst/>
          </a:prstGeom>
          <a:noFill/>
        </p:spPr>
        <p:txBody>
          <a:bodyPr wrap="none" rtlCol="0">
            <a:spAutoFit/>
          </a:bodyPr>
          <a:lstStyle/>
          <a:p>
            <a:r>
              <a:rPr lang="da-DK" sz="1800" b="1" dirty="0"/>
              <a:t>Time 0.45 s</a:t>
            </a:r>
          </a:p>
        </p:txBody>
      </p:sp>
      <p:sp>
        <p:nvSpPr>
          <p:cNvPr id="7" name="TextBox 6">
            <a:extLst>
              <a:ext uri="{FF2B5EF4-FFF2-40B4-BE49-F238E27FC236}">
                <a16:creationId xmlns:a16="http://schemas.microsoft.com/office/drawing/2014/main" id="{2C1B2ECF-E797-49AE-318E-F230D66CAC7C}"/>
              </a:ext>
            </a:extLst>
          </p:cNvPr>
          <p:cNvSpPr txBox="1"/>
          <p:nvPr/>
        </p:nvSpPr>
        <p:spPr>
          <a:xfrm>
            <a:off x="8641980" y="853106"/>
            <a:ext cx="2420984" cy="253916"/>
          </a:xfrm>
          <a:prstGeom prst="rect">
            <a:avLst/>
          </a:prstGeom>
          <a:noFill/>
        </p:spPr>
        <p:txBody>
          <a:bodyPr wrap="square">
            <a:spAutoFit/>
          </a:bodyPr>
          <a:lstStyle/>
          <a:p>
            <a:r>
              <a:rPr lang="fr-FR" sz="1050" b="1" i="0" u="none" strike="noStrike" baseline="0" dirty="0">
                <a:latin typeface="HelveticaLTStd-Roman-Identity-H"/>
              </a:rPr>
              <a:t>Jones PPCF </a:t>
            </a:r>
            <a:r>
              <a:rPr lang="fr-FR" sz="1050" b="1" i="0" u="none" strike="noStrike" baseline="0" dirty="0">
                <a:latin typeface="HelveticaLTStd-Bold-Identity-H"/>
              </a:rPr>
              <a:t>67 </a:t>
            </a:r>
            <a:r>
              <a:rPr lang="fr-FR" sz="1050" b="1" i="0" u="none" strike="noStrike" baseline="0" dirty="0">
                <a:latin typeface="HelveticaLTStd-Roman-Identity-H"/>
              </a:rPr>
              <a:t>(2025) 082501</a:t>
            </a:r>
            <a:endParaRPr lang="da-DK" sz="2400" b="1" dirty="0"/>
          </a:p>
        </p:txBody>
      </p:sp>
      <p:sp>
        <p:nvSpPr>
          <p:cNvPr id="9" name="TextBox 8">
            <a:extLst>
              <a:ext uri="{FF2B5EF4-FFF2-40B4-BE49-F238E27FC236}">
                <a16:creationId xmlns:a16="http://schemas.microsoft.com/office/drawing/2014/main" id="{F7D39A5D-84A8-691D-1D14-B119C18B520F}"/>
              </a:ext>
            </a:extLst>
          </p:cNvPr>
          <p:cNvSpPr txBox="1"/>
          <p:nvPr/>
        </p:nvSpPr>
        <p:spPr>
          <a:xfrm>
            <a:off x="9161417" y="1297131"/>
            <a:ext cx="1382110" cy="338554"/>
          </a:xfrm>
          <a:prstGeom prst="rect">
            <a:avLst/>
          </a:prstGeom>
          <a:noFill/>
        </p:spPr>
        <p:txBody>
          <a:bodyPr wrap="none" rtlCol="0">
            <a:spAutoFit/>
          </a:bodyPr>
          <a:lstStyle/>
          <a:p>
            <a:r>
              <a:rPr lang="da-DK" b="1" dirty="0"/>
              <a:t>B</a:t>
            </a:r>
            <a:r>
              <a:rPr lang="da-DK" b="1" baseline="-25000" dirty="0"/>
              <a:t>0</a:t>
            </a:r>
            <a:r>
              <a:rPr lang="da-DK" b="1" dirty="0"/>
              <a:t> = 0.6 T</a:t>
            </a:r>
          </a:p>
        </p:txBody>
      </p:sp>
    </p:spTree>
    <p:extLst>
      <p:ext uri="{BB962C8B-B14F-4D97-AF65-F5344CB8AC3E}">
        <p14:creationId xmlns:p14="http://schemas.microsoft.com/office/powerpoint/2010/main" val="3381679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44B86-B580-DD79-9B4F-733AA3A708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E5D13C-F686-3341-1C55-993EF217DA4F}"/>
              </a:ext>
            </a:extLst>
          </p:cNvPr>
          <p:cNvSpPr>
            <a:spLocks noGrp="1"/>
          </p:cNvSpPr>
          <p:nvPr>
            <p:ph type="title"/>
          </p:nvPr>
        </p:nvSpPr>
        <p:spPr/>
        <p:txBody>
          <a:bodyPr/>
          <a:lstStyle/>
          <a:p>
            <a:r>
              <a:rPr lang="en-US" sz="3200" noProof="0" dirty="0"/>
              <a:t>Experimental input</a:t>
            </a:r>
          </a:p>
        </p:txBody>
      </p:sp>
      <p:pic>
        <p:nvPicPr>
          <p:cNvPr id="6" name="Content Placeholder 5" descr="A diagram of a map&#10;&#10;AI-generated content may be incorrect.">
            <a:extLst>
              <a:ext uri="{FF2B5EF4-FFF2-40B4-BE49-F238E27FC236}">
                <a16:creationId xmlns:a16="http://schemas.microsoft.com/office/drawing/2014/main" id="{EE4495B4-F686-D385-880F-7EBD94A008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40778" y="1463563"/>
            <a:ext cx="3807883" cy="4895850"/>
          </a:xfrm>
        </p:spPr>
      </p:pic>
      <p:sp>
        <p:nvSpPr>
          <p:cNvPr id="4" name="Slide Number Placeholder 3">
            <a:extLst>
              <a:ext uri="{FF2B5EF4-FFF2-40B4-BE49-F238E27FC236}">
                <a16:creationId xmlns:a16="http://schemas.microsoft.com/office/drawing/2014/main" id="{ABD58570-EF76-9D44-533D-DB97AE9725F7}"/>
              </a:ext>
            </a:extLst>
          </p:cNvPr>
          <p:cNvSpPr>
            <a:spLocks noGrp="1"/>
          </p:cNvSpPr>
          <p:nvPr>
            <p:ph type="sldNum" sz="quarter" idx="4294967295"/>
          </p:nvPr>
        </p:nvSpPr>
        <p:spPr>
          <a:xfrm>
            <a:off x="11757025" y="6540500"/>
            <a:ext cx="433388" cy="317500"/>
          </a:xfrm>
        </p:spPr>
        <p:txBody>
          <a:bodyPr/>
          <a:lstStyle/>
          <a:p>
            <a:fld id="{103EA872-A674-449B-A120-B97244F8E91D}" type="slidenum">
              <a:rPr lang="en-US" noProof="0" smtClean="0"/>
              <a:pPr/>
              <a:t>8</a:t>
            </a:fld>
            <a:endParaRPr lang="en-US" noProof="0" dirty="0"/>
          </a:p>
        </p:txBody>
      </p:sp>
      <p:sp>
        <p:nvSpPr>
          <p:cNvPr id="10" name="TextBox 9">
            <a:extLst>
              <a:ext uri="{FF2B5EF4-FFF2-40B4-BE49-F238E27FC236}">
                <a16:creationId xmlns:a16="http://schemas.microsoft.com/office/drawing/2014/main" id="{B00A59D8-6A0C-1FF7-1F8F-929911DA811C}"/>
              </a:ext>
            </a:extLst>
          </p:cNvPr>
          <p:cNvSpPr txBox="1"/>
          <p:nvPr/>
        </p:nvSpPr>
        <p:spPr>
          <a:xfrm>
            <a:off x="949223" y="4721341"/>
            <a:ext cx="5904656" cy="2031325"/>
          </a:xfrm>
          <a:prstGeom prst="rect">
            <a:avLst/>
          </a:prstGeom>
          <a:noFill/>
        </p:spPr>
        <p:txBody>
          <a:bodyPr wrap="square">
            <a:spAutoFit/>
          </a:bodyPr>
          <a:lstStyle/>
          <a:p>
            <a:pPr marL="285750" indent="-285750">
              <a:buFont typeface="Arial" panose="020B0604020202020204" pitchFamily="34" charset="0"/>
              <a:buChar char="•"/>
            </a:pPr>
            <a:r>
              <a:rPr lang="en-US" sz="1800" dirty="0">
                <a:solidFill>
                  <a:srgbClr val="000000"/>
                </a:solidFill>
                <a:latin typeface="TimesLTStd-Roman-Identity-H"/>
              </a:rPr>
              <a:t>Thomson diagnostic gives t</a:t>
            </a:r>
            <a:r>
              <a:rPr lang="en-US" sz="1800" b="0" i="0" u="none" strike="noStrike" baseline="0" noProof="0" dirty="0">
                <a:solidFill>
                  <a:srgbClr val="000000"/>
                </a:solidFill>
                <a:latin typeface="TimesLTStd-Roman-Identity-H"/>
              </a:rPr>
              <a:t>he electron density, maintained in the core region during simulation</a:t>
            </a:r>
          </a:p>
          <a:p>
            <a:pPr marL="285750" indent="-285750" algn="l">
              <a:buFont typeface="Arial" panose="020B0604020202020204" pitchFamily="34" charset="0"/>
              <a:buChar char="•"/>
            </a:pPr>
            <a:r>
              <a:rPr lang="en-US" sz="1800" noProof="0" dirty="0">
                <a:solidFill>
                  <a:srgbClr val="000000"/>
                </a:solidFill>
                <a:latin typeface="TimesLTStd-Roman-Identity-H"/>
              </a:rPr>
              <a:t>The</a:t>
            </a:r>
            <a:r>
              <a:rPr lang="en-US" sz="1800" b="0" i="0" u="none" strike="noStrike" baseline="0" noProof="0" dirty="0">
                <a:solidFill>
                  <a:srgbClr val="000000"/>
                </a:solidFill>
                <a:latin typeface="TimesLTStd-Roman-Identity-H"/>
              </a:rPr>
              <a:t> electron temperature, we use a typical edge value of 76 eV to obtain plasma parameters</a:t>
            </a:r>
          </a:p>
          <a:p>
            <a:pPr marL="285750" indent="-285750">
              <a:buFont typeface="Arial" panose="020B0604020202020204" pitchFamily="34" charset="0"/>
              <a:buChar char="•"/>
            </a:pPr>
            <a:r>
              <a:rPr lang="en-US" sz="1800" dirty="0">
                <a:solidFill>
                  <a:srgbClr val="000000"/>
                </a:solidFill>
                <a:latin typeface="TimesLTStd-Roman-Identity-H"/>
              </a:rPr>
              <a:t>Domain only up to divertor entries as Feltor is not capable of resolving the divertor geometry</a:t>
            </a:r>
          </a:p>
        </p:txBody>
      </p:sp>
      <p:sp>
        <p:nvSpPr>
          <p:cNvPr id="3" name="Rectangle 2">
            <a:extLst>
              <a:ext uri="{FF2B5EF4-FFF2-40B4-BE49-F238E27FC236}">
                <a16:creationId xmlns:a16="http://schemas.microsoft.com/office/drawing/2014/main" id="{09731A28-3C14-A05D-24B2-ECB713681989}"/>
              </a:ext>
            </a:extLst>
          </p:cNvPr>
          <p:cNvSpPr/>
          <p:nvPr/>
        </p:nvSpPr>
        <p:spPr bwMode="auto">
          <a:xfrm>
            <a:off x="8500711" y="2248723"/>
            <a:ext cx="1368152" cy="2880320"/>
          </a:xfrm>
          <a:prstGeom prst="rect">
            <a:avLst/>
          </a:prstGeom>
          <a:noFill/>
          <a:ln w="38100" cap="flat" cmpd="sng" algn="ctr">
            <a:solidFill>
              <a:schemeClr val="tx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noProof="0" dirty="0">
              <a:ln>
                <a:noFill/>
              </a:ln>
              <a:solidFill>
                <a:srgbClr val="FFFFFF"/>
              </a:solidFill>
              <a:effectLst/>
              <a:latin typeface="+mn-lt"/>
              <a:ea typeface="ＭＳ Ｐゴシック" pitchFamily="-80" charset="-128"/>
            </a:endParaRPr>
          </a:p>
        </p:txBody>
      </p:sp>
      <p:pic>
        <p:nvPicPr>
          <p:cNvPr id="7" name="Picture 6" descr="A graph of a function&#10;&#10;AI-generated content may be incorrect.">
            <a:extLst>
              <a:ext uri="{FF2B5EF4-FFF2-40B4-BE49-F238E27FC236}">
                <a16:creationId xmlns:a16="http://schemas.microsoft.com/office/drawing/2014/main" id="{2D471C08-5901-C637-576E-D6B4D4F75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621" y="1632897"/>
            <a:ext cx="6843860" cy="3010952"/>
          </a:xfrm>
          <a:prstGeom prst="rect">
            <a:avLst/>
          </a:prstGeom>
        </p:spPr>
      </p:pic>
      <p:sp>
        <p:nvSpPr>
          <p:cNvPr id="9" name="Oval 8">
            <a:extLst>
              <a:ext uri="{FF2B5EF4-FFF2-40B4-BE49-F238E27FC236}">
                <a16:creationId xmlns:a16="http://schemas.microsoft.com/office/drawing/2014/main" id="{3C7642E6-E094-7C20-0F6A-F1A6791B7BFF}"/>
              </a:ext>
            </a:extLst>
          </p:cNvPr>
          <p:cNvSpPr/>
          <p:nvPr/>
        </p:nvSpPr>
        <p:spPr bwMode="auto">
          <a:xfrm>
            <a:off x="8946157" y="3340227"/>
            <a:ext cx="581175" cy="891023"/>
          </a:xfrm>
          <a:prstGeom prst="ellipse">
            <a:avLst/>
          </a:prstGeom>
          <a:solidFill>
            <a:srgbClr val="00B050"/>
          </a:solidFill>
          <a:ln w="9525" cap="flat" cmpd="sng" algn="ctr">
            <a:solidFill>
              <a:schemeClr val="accent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noProof="0" dirty="0">
              <a:ln>
                <a:noFill/>
              </a:ln>
              <a:solidFill>
                <a:srgbClr val="FFFFFF"/>
              </a:solidFill>
              <a:effectLst/>
              <a:latin typeface="+mn-lt"/>
              <a:ea typeface="ＭＳ Ｐゴシック" pitchFamily="-80" charset="-128"/>
            </a:endParaRPr>
          </a:p>
        </p:txBody>
      </p:sp>
      <p:cxnSp>
        <p:nvCxnSpPr>
          <p:cNvPr id="12" name="Straight Connector 11">
            <a:extLst>
              <a:ext uri="{FF2B5EF4-FFF2-40B4-BE49-F238E27FC236}">
                <a16:creationId xmlns:a16="http://schemas.microsoft.com/office/drawing/2014/main" id="{9EB49692-41F5-FB9A-2705-16CBEEA308B3}"/>
              </a:ext>
            </a:extLst>
          </p:cNvPr>
          <p:cNvCxnSpPr/>
          <p:nvPr/>
        </p:nvCxnSpPr>
        <p:spPr bwMode="auto">
          <a:xfrm>
            <a:off x="4322842" y="3935293"/>
            <a:ext cx="3000639" cy="0"/>
          </a:xfrm>
          <a:prstGeom prst="line">
            <a:avLst/>
          </a:prstGeom>
          <a:solidFill>
            <a:schemeClr val="accent1"/>
          </a:solidFill>
          <a:ln w="34925" cap="flat" cmpd="sng" algn="ctr">
            <a:solidFill>
              <a:schemeClr val="accent3">
                <a:lumMod val="75000"/>
              </a:schemeClr>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CCC1F4D8-1E8C-86FD-FBDF-E5EB8706AC34}"/>
              </a:ext>
            </a:extLst>
          </p:cNvPr>
          <p:cNvSpPr txBox="1"/>
          <p:nvPr/>
        </p:nvSpPr>
        <p:spPr>
          <a:xfrm>
            <a:off x="5421776" y="3578335"/>
            <a:ext cx="1033103" cy="246221"/>
          </a:xfrm>
          <a:prstGeom prst="rect">
            <a:avLst/>
          </a:prstGeom>
          <a:noFill/>
        </p:spPr>
        <p:txBody>
          <a:bodyPr wrap="none" lIns="0" tIns="0" rIns="0" bIns="0" rtlCol="0">
            <a:spAutoFit/>
          </a:bodyPr>
          <a:lstStyle/>
          <a:p>
            <a:pPr>
              <a:spcBef>
                <a:spcPts val="432"/>
              </a:spcBef>
            </a:pPr>
            <a:r>
              <a:rPr lang="en-US" b="1" noProof="0" dirty="0">
                <a:solidFill>
                  <a:schemeClr val="accent3">
                    <a:lumMod val="75000"/>
                  </a:schemeClr>
                </a:solidFill>
                <a:latin typeface="+mn-lt"/>
              </a:rPr>
              <a:t>T</a:t>
            </a:r>
            <a:r>
              <a:rPr lang="en-US" b="1" baseline="-25000" noProof="0" dirty="0">
                <a:solidFill>
                  <a:schemeClr val="accent3">
                    <a:lumMod val="75000"/>
                  </a:schemeClr>
                </a:solidFill>
                <a:latin typeface="+mn-lt"/>
              </a:rPr>
              <a:t>e,0</a:t>
            </a:r>
            <a:r>
              <a:rPr lang="en-US" b="1" noProof="0" dirty="0">
                <a:solidFill>
                  <a:schemeClr val="accent3">
                    <a:lumMod val="75000"/>
                  </a:schemeClr>
                </a:solidFill>
                <a:latin typeface="+mn-lt"/>
              </a:rPr>
              <a:t>= 76 eV</a:t>
            </a:r>
          </a:p>
        </p:txBody>
      </p:sp>
      <p:sp>
        <p:nvSpPr>
          <p:cNvPr id="14" name="Rectangle 13">
            <a:extLst>
              <a:ext uri="{FF2B5EF4-FFF2-40B4-BE49-F238E27FC236}">
                <a16:creationId xmlns:a16="http://schemas.microsoft.com/office/drawing/2014/main" id="{6AC2BEF6-87B9-1779-98FB-00BE384383F7}"/>
              </a:ext>
            </a:extLst>
          </p:cNvPr>
          <p:cNvSpPr/>
          <p:nvPr/>
        </p:nvSpPr>
        <p:spPr bwMode="auto">
          <a:xfrm>
            <a:off x="1863321" y="1832350"/>
            <a:ext cx="875345" cy="2401163"/>
          </a:xfrm>
          <a:prstGeom prst="rect">
            <a:avLst/>
          </a:prstGeom>
          <a:solidFill>
            <a:srgbClr val="00B050">
              <a:alpha val="28000"/>
            </a:srgbClr>
          </a:solidFill>
          <a:ln w="9525" cap="flat" cmpd="sng" algn="ctr">
            <a:solidFill>
              <a:schemeClr val="accent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noProof="0" dirty="0">
              <a:ln>
                <a:noFill/>
              </a:ln>
              <a:solidFill>
                <a:srgbClr val="FFFFFF"/>
              </a:solidFill>
              <a:effectLst/>
              <a:latin typeface="+mn-lt"/>
              <a:ea typeface="ＭＳ Ｐゴシック" pitchFamily="-80" charset="-128"/>
            </a:endParaRPr>
          </a:p>
        </p:txBody>
      </p:sp>
      <p:sp>
        <p:nvSpPr>
          <p:cNvPr id="15" name="TextBox 14">
            <a:extLst>
              <a:ext uri="{FF2B5EF4-FFF2-40B4-BE49-F238E27FC236}">
                <a16:creationId xmlns:a16="http://schemas.microsoft.com/office/drawing/2014/main" id="{2A998A7B-07AA-B762-83BB-54A30C556C05}"/>
              </a:ext>
            </a:extLst>
          </p:cNvPr>
          <p:cNvSpPr txBox="1"/>
          <p:nvPr/>
        </p:nvSpPr>
        <p:spPr>
          <a:xfrm>
            <a:off x="10728453" y="2209980"/>
            <a:ext cx="1337674" cy="276999"/>
          </a:xfrm>
          <a:prstGeom prst="rect">
            <a:avLst/>
          </a:prstGeom>
          <a:noFill/>
        </p:spPr>
        <p:txBody>
          <a:bodyPr wrap="none" lIns="0" tIns="0" rIns="0" bIns="0" rtlCol="0">
            <a:spAutoFit/>
          </a:bodyPr>
          <a:lstStyle/>
          <a:p>
            <a:pPr algn="l">
              <a:spcBef>
                <a:spcPts val="432"/>
              </a:spcBef>
            </a:pPr>
            <a:r>
              <a:rPr lang="en-US" sz="1800" b="1" noProof="0" dirty="0">
                <a:latin typeface="+mn-lt"/>
              </a:rPr>
              <a:t>Feltor domain</a:t>
            </a:r>
          </a:p>
        </p:txBody>
      </p:sp>
      <p:sp>
        <p:nvSpPr>
          <p:cNvPr id="16" name="Arrow: Down 15">
            <a:extLst>
              <a:ext uri="{FF2B5EF4-FFF2-40B4-BE49-F238E27FC236}">
                <a16:creationId xmlns:a16="http://schemas.microsoft.com/office/drawing/2014/main" id="{F37CD4D9-CA81-C6B9-9F5C-3CF2E61F7028}"/>
              </a:ext>
            </a:extLst>
          </p:cNvPr>
          <p:cNvSpPr/>
          <p:nvPr/>
        </p:nvSpPr>
        <p:spPr bwMode="auto">
          <a:xfrm rot="4255423">
            <a:off x="10150345" y="2180877"/>
            <a:ext cx="166551" cy="694437"/>
          </a:xfrm>
          <a:prstGeom prst="downArrow">
            <a:avLst/>
          </a:prstGeom>
          <a:solidFill>
            <a:schemeClr val="tx1"/>
          </a:solidFill>
          <a:ln w="9525" cap="flat" cmpd="sng" algn="ctr">
            <a:solidFill>
              <a:srgbClr val="00B050"/>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noProof="0" dirty="0">
              <a:ln>
                <a:noFill/>
              </a:ln>
              <a:solidFill>
                <a:srgbClr val="00B050"/>
              </a:solidFill>
              <a:effectLst/>
              <a:latin typeface="+mn-lt"/>
              <a:ea typeface="ＭＳ Ｐゴシック" pitchFamily="-80" charset="-128"/>
            </a:endParaRPr>
          </a:p>
        </p:txBody>
      </p:sp>
      <p:sp>
        <p:nvSpPr>
          <p:cNvPr id="17" name="TextBox 16">
            <a:extLst>
              <a:ext uri="{FF2B5EF4-FFF2-40B4-BE49-F238E27FC236}">
                <a16:creationId xmlns:a16="http://schemas.microsoft.com/office/drawing/2014/main" id="{33EAB896-8AAC-C7DF-5019-60B46013C478}"/>
              </a:ext>
            </a:extLst>
          </p:cNvPr>
          <p:cNvSpPr txBox="1"/>
          <p:nvPr/>
        </p:nvSpPr>
        <p:spPr>
          <a:xfrm>
            <a:off x="3270054" y="1275939"/>
            <a:ext cx="1202189" cy="246221"/>
          </a:xfrm>
          <a:prstGeom prst="rect">
            <a:avLst/>
          </a:prstGeom>
          <a:noFill/>
        </p:spPr>
        <p:txBody>
          <a:bodyPr wrap="none" lIns="0" tIns="0" rIns="0" bIns="0" rtlCol="0">
            <a:spAutoFit/>
          </a:bodyPr>
          <a:lstStyle/>
          <a:p>
            <a:pPr algn="l">
              <a:spcBef>
                <a:spcPts val="432"/>
              </a:spcBef>
            </a:pPr>
            <a:r>
              <a:rPr lang="en-US" b="1" noProof="0" dirty="0">
                <a:solidFill>
                  <a:srgbClr val="00B050"/>
                </a:solidFill>
                <a:latin typeface="+mn-lt"/>
              </a:rPr>
              <a:t>Force region</a:t>
            </a:r>
          </a:p>
        </p:txBody>
      </p:sp>
      <p:sp>
        <p:nvSpPr>
          <p:cNvPr id="18" name="Arrow: Down 17">
            <a:extLst>
              <a:ext uri="{FF2B5EF4-FFF2-40B4-BE49-F238E27FC236}">
                <a16:creationId xmlns:a16="http://schemas.microsoft.com/office/drawing/2014/main" id="{B82B7230-14CF-F362-09D1-73847F5625CA}"/>
              </a:ext>
            </a:extLst>
          </p:cNvPr>
          <p:cNvSpPr/>
          <p:nvPr/>
        </p:nvSpPr>
        <p:spPr bwMode="auto">
          <a:xfrm rot="2728426">
            <a:off x="2663908" y="1377685"/>
            <a:ext cx="234656" cy="1278088"/>
          </a:xfrm>
          <a:prstGeom prst="downArrow">
            <a:avLst/>
          </a:prstGeom>
          <a:solidFill>
            <a:schemeClr val="accent3"/>
          </a:solidFill>
          <a:ln w="9525" cap="flat" cmpd="sng" algn="ctr">
            <a:solidFill>
              <a:schemeClr val="accent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US" sz="1600" b="0" i="0" u="none" strike="noStrike" cap="none" normalizeH="0" baseline="0" noProof="0" dirty="0">
              <a:ln>
                <a:noFill/>
              </a:ln>
              <a:solidFill>
                <a:srgbClr val="FFFFFF"/>
              </a:solidFill>
              <a:effectLst/>
              <a:latin typeface="+mn-lt"/>
              <a:ea typeface="ＭＳ Ｐゴシック" pitchFamily="-80" charset="-128"/>
            </a:endParaRPr>
          </a:p>
        </p:txBody>
      </p:sp>
      <p:sp>
        <p:nvSpPr>
          <p:cNvPr id="21" name="TextBox 20">
            <a:extLst>
              <a:ext uri="{FF2B5EF4-FFF2-40B4-BE49-F238E27FC236}">
                <a16:creationId xmlns:a16="http://schemas.microsoft.com/office/drawing/2014/main" id="{1C5DF343-DF26-BD0D-557B-91BBA59732F1}"/>
              </a:ext>
            </a:extLst>
          </p:cNvPr>
          <p:cNvSpPr txBox="1"/>
          <p:nvPr/>
        </p:nvSpPr>
        <p:spPr>
          <a:xfrm>
            <a:off x="2660747" y="732853"/>
            <a:ext cx="6112042" cy="461665"/>
          </a:xfrm>
          <a:prstGeom prst="rect">
            <a:avLst/>
          </a:prstGeom>
          <a:noFill/>
        </p:spPr>
        <p:txBody>
          <a:bodyPr wrap="square">
            <a:spAutoFit/>
          </a:bodyPr>
          <a:lstStyle/>
          <a:p>
            <a:r>
              <a:rPr lang="en-US" sz="2400" b="1" noProof="0" dirty="0"/>
              <a:t>MAST-U#48004@time=0.45 sec</a:t>
            </a:r>
          </a:p>
        </p:txBody>
      </p:sp>
    </p:spTree>
    <p:extLst>
      <p:ext uri="{BB962C8B-B14F-4D97-AF65-F5344CB8AC3E}">
        <p14:creationId xmlns:p14="http://schemas.microsoft.com/office/powerpoint/2010/main" val="301754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p:bldP spid="14" grpId="0" animBg="1"/>
      <p:bldP spid="15" grpId="0"/>
      <p:bldP spid="16" grpId="0" animBg="1"/>
      <p:bldP spid="17"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44B86-B580-DD79-9B4F-733AA3A70848}"/>
            </a:ext>
          </a:extLst>
        </p:cNvPr>
        <p:cNvGrpSpPr/>
        <p:nvPr/>
      </p:nvGrpSpPr>
      <p:grpSpPr>
        <a:xfrm>
          <a:off x="0" y="0"/>
          <a:ext cx="0" cy="0"/>
          <a:chOff x="0" y="0"/>
          <a:chExt cx="0" cy="0"/>
        </a:xfrm>
      </p:grpSpPr>
      <p:pic>
        <p:nvPicPr>
          <p:cNvPr id="5" name="ne_MAST_48004_450ms">
            <a:hlinkClick r:id="" action="ppaction://media"/>
            <a:extLst>
              <a:ext uri="{FF2B5EF4-FFF2-40B4-BE49-F238E27FC236}">
                <a16:creationId xmlns:a16="http://schemas.microsoft.com/office/drawing/2014/main" id="{380B2FCF-565F-F76F-FEA9-990A00B7521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00461" y="1057772"/>
            <a:ext cx="3542318" cy="5903863"/>
          </a:xfrm>
          <a:prstGeom prst="rect">
            <a:avLst/>
          </a:prstGeom>
        </p:spPr>
      </p:pic>
      <p:sp>
        <p:nvSpPr>
          <p:cNvPr id="2" name="Title 1">
            <a:extLst>
              <a:ext uri="{FF2B5EF4-FFF2-40B4-BE49-F238E27FC236}">
                <a16:creationId xmlns:a16="http://schemas.microsoft.com/office/drawing/2014/main" id="{27E5D13C-F686-3341-1C55-993EF217DA4F}"/>
              </a:ext>
            </a:extLst>
          </p:cNvPr>
          <p:cNvSpPr>
            <a:spLocks noGrp="1"/>
          </p:cNvSpPr>
          <p:nvPr>
            <p:ph type="title"/>
          </p:nvPr>
        </p:nvSpPr>
        <p:spPr/>
        <p:txBody>
          <a:bodyPr/>
          <a:lstStyle/>
          <a:p>
            <a:r>
              <a:rPr lang="en-US" sz="3200" noProof="0" dirty="0"/>
              <a:t>Simulation</a:t>
            </a:r>
          </a:p>
        </p:txBody>
      </p:sp>
      <p:sp>
        <p:nvSpPr>
          <p:cNvPr id="4" name="Slide Number Placeholder 3">
            <a:extLst>
              <a:ext uri="{FF2B5EF4-FFF2-40B4-BE49-F238E27FC236}">
                <a16:creationId xmlns:a16="http://schemas.microsoft.com/office/drawing/2014/main" id="{ABD58570-EF76-9D44-533D-DB97AE9725F7}"/>
              </a:ext>
            </a:extLst>
          </p:cNvPr>
          <p:cNvSpPr>
            <a:spLocks noGrp="1"/>
          </p:cNvSpPr>
          <p:nvPr>
            <p:ph type="sldNum" sz="quarter" idx="4294967295"/>
          </p:nvPr>
        </p:nvSpPr>
        <p:spPr>
          <a:xfrm>
            <a:off x="11757025" y="6540500"/>
            <a:ext cx="433388" cy="317500"/>
          </a:xfrm>
        </p:spPr>
        <p:txBody>
          <a:bodyPr/>
          <a:lstStyle/>
          <a:p>
            <a:fld id="{103EA872-A674-449B-A120-B97244F8E91D}" type="slidenum">
              <a:rPr lang="en-US" noProof="0" smtClean="0"/>
              <a:pPr/>
              <a:t>9</a:t>
            </a:fld>
            <a:endParaRPr lang="en-US" noProof="0" dirty="0"/>
          </a:p>
        </p:txBody>
      </p:sp>
      <p:sp>
        <p:nvSpPr>
          <p:cNvPr id="8" name="TextBox 7">
            <a:extLst>
              <a:ext uri="{FF2B5EF4-FFF2-40B4-BE49-F238E27FC236}">
                <a16:creationId xmlns:a16="http://schemas.microsoft.com/office/drawing/2014/main" id="{395E08B8-3A07-8CED-101F-AE064137270F}"/>
              </a:ext>
            </a:extLst>
          </p:cNvPr>
          <p:cNvSpPr txBox="1"/>
          <p:nvPr/>
        </p:nvSpPr>
        <p:spPr>
          <a:xfrm>
            <a:off x="358320" y="1618096"/>
            <a:ext cx="4437246" cy="4401205"/>
          </a:xfrm>
          <a:prstGeom prst="rect">
            <a:avLst/>
          </a:prstGeom>
          <a:noFill/>
        </p:spPr>
        <p:txBody>
          <a:bodyPr wrap="square" rtlCol="0">
            <a:spAutoFit/>
          </a:bodyPr>
          <a:lstStyle/>
          <a:p>
            <a:pPr marL="285750" indent="-285750">
              <a:buFont typeface="Wingdings" panose="05000000000000000000" pitchFamily="2" charset="2"/>
              <a:buChar char="Ø"/>
            </a:pPr>
            <a:r>
              <a:rPr lang="en-US" noProof="0">
                <a:latin typeface="+mn-lt"/>
              </a:rPr>
              <a:t>5 </a:t>
            </a:r>
            <a:r>
              <a:rPr lang="en-US" noProof="0" err="1">
                <a:latin typeface="+mn-lt"/>
              </a:rPr>
              <a:t>ms</a:t>
            </a:r>
            <a:r>
              <a:rPr lang="en-US" noProof="0">
                <a:latin typeface="+mn-lt"/>
              </a:rPr>
              <a:t> of L-mode MAST-U has been simulated</a:t>
            </a:r>
          </a:p>
          <a:p>
            <a:pPr marL="285750" indent="-285750">
              <a:buFont typeface="Wingdings" panose="05000000000000000000" pitchFamily="2" charset="2"/>
              <a:buChar char="Ø"/>
            </a:pPr>
            <a:r>
              <a:rPr lang="en-US" noProof="0">
                <a:latin typeface="+mn-lt"/>
              </a:rPr>
              <a:t>Wall clock</a:t>
            </a:r>
            <a:r>
              <a:rPr lang="en-US" noProof="0" dirty="0">
                <a:latin typeface="+mn-lt"/>
              </a:rPr>
              <a:t> time was 25 days on </a:t>
            </a:r>
            <a:r>
              <a:rPr lang="en-US" noProof="0" dirty="0" err="1">
                <a:latin typeface="+mn-lt"/>
              </a:rPr>
              <a:t>Pitagora</a:t>
            </a:r>
            <a:r>
              <a:rPr lang="en-US" noProof="0" dirty="0">
                <a:latin typeface="+mn-lt"/>
              </a:rPr>
              <a:t>, CINECA, Italy using 16 GPU’s (NVIDIA H100 accelerators)</a:t>
            </a:r>
            <a:endParaRPr lang="en-US">
              <a:latin typeface="+mn-lt"/>
            </a:endParaRPr>
          </a:p>
          <a:p>
            <a:pPr marL="285750" indent="-285750">
              <a:buFont typeface="Wingdings" panose="05000000000000000000" pitchFamily="2" charset="2"/>
              <a:buChar char="Ø"/>
            </a:pPr>
            <a:r>
              <a:rPr lang="en-US">
                <a:latin typeface="+mn-lt"/>
              </a:rPr>
              <a:t>More than 1 TB of data</a:t>
            </a:r>
            <a:endParaRPr lang="en-US" noProof="0">
              <a:latin typeface="+mn-lt"/>
            </a:endParaRPr>
          </a:p>
          <a:p>
            <a:pPr marL="285750" indent="-285750">
              <a:buFont typeface="Wingdings" panose="05000000000000000000" pitchFamily="2" charset="2"/>
              <a:buChar char="Ø"/>
            </a:pPr>
            <a:r>
              <a:rPr lang="en-US" noProof="0" dirty="0">
                <a:latin typeface="+mn-lt"/>
              </a:rPr>
              <a:t>Fluctuations observed over most of the outboard side with associated transport across LCFS</a:t>
            </a:r>
          </a:p>
          <a:p>
            <a:pPr marL="285750" indent="-285750">
              <a:buFont typeface="Wingdings" panose="05000000000000000000" pitchFamily="2" charset="2"/>
              <a:buChar char="Ø"/>
            </a:pPr>
            <a:r>
              <a:rPr lang="en-US" noProof="0" dirty="0">
                <a:latin typeface="+mn-lt"/>
              </a:rPr>
              <a:t>No significant fluctuations observed on the inboard side </a:t>
            </a:r>
          </a:p>
          <a:p>
            <a:pPr marL="285750" indent="-285750">
              <a:buFont typeface="Wingdings" panose="05000000000000000000" pitchFamily="2" charset="2"/>
              <a:buChar char="Ø"/>
            </a:pPr>
            <a:r>
              <a:rPr lang="en-US" noProof="0" dirty="0">
                <a:latin typeface="+mn-lt"/>
              </a:rPr>
              <a:t>Plasma rotation anticlockwise inside the LCFS, in the electron diamagnetic direction</a:t>
            </a:r>
          </a:p>
          <a:p>
            <a:pPr marL="285750" indent="-285750">
              <a:buFont typeface="Wingdings" panose="05000000000000000000" pitchFamily="2" charset="2"/>
              <a:buChar char="Ø"/>
            </a:pPr>
            <a:endParaRPr lang="en-US" noProof="0" dirty="0">
              <a:latin typeface="+mn-lt"/>
            </a:endParaRPr>
          </a:p>
          <a:p>
            <a:pPr marL="285750" indent="-285750">
              <a:buFont typeface="Wingdings" panose="05000000000000000000" pitchFamily="2" charset="2"/>
              <a:buChar char="Ø"/>
            </a:pPr>
            <a:endParaRPr lang="en-US" noProof="0" dirty="0">
              <a:latin typeface="+mn-lt"/>
            </a:endParaRPr>
          </a:p>
        </p:txBody>
      </p:sp>
      <p:sp>
        <p:nvSpPr>
          <p:cNvPr id="20" name="TextBox 19">
            <a:extLst>
              <a:ext uri="{FF2B5EF4-FFF2-40B4-BE49-F238E27FC236}">
                <a16:creationId xmlns:a16="http://schemas.microsoft.com/office/drawing/2014/main" id="{D784CAD3-C64F-E60B-EED2-463062CD55D9}"/>
              </a:ext>
            </a:extLst>
          </p:cNvPr>
          <p:cNvSpPr txBox="1"/>
          <p:nvPr/>
        </p:nvSpPr>
        <p:spPr>
          <a:xfrm>
            <a:off x="902506" y="805211"/>
            <a:ext cx="4097955" cy="400110"/>
          </a:xfrm>
          <a:prstGeom prst="rect">
            <a:avLst/>
          </a:prstGeom>
          <a:noFill/>
        </p:spPr>
        <p:txBody>
          <a:bodyPr wrap="square">
            <a:spAutoFit/>
          </a:bodyPr>
          <a:lstStyle/>
          <a:p>
            <a:r>
              <a:rPr lang="en-US" sz="2000" b="1" noProof="0" dirty="0"/>
              <a:t>Feltor@MAST-U#48004</a:t>
            </a:r>
          </a:p>
        </p:txBody>
      </p:sp>
      <p:pic>
        <p:nvPicPr>
          <p:cNvPr id="25" name="fluc_pot_MAST_48004_450ms">
            <a:hlinkClick r:id="" action="ppaction://media"/>
            <a:extLst>
              <a:ext uri="{FF2B5EF4-FFF2-40B4-BE49-F238E27FC236}">
                <a16:creationId xmlns:a16="http://schemas.microsoft.com/office/drawing/2014/main" id="{B6204C10-DA9E-1207-D066-A58292DEBED0}"/>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519791" y="1057771"/>
            <a:ext cx="3542318" cy="5903864"/>
          </a:xfrm>
          <a:prstGeom prst="rect">
            <a:avLst/>
          </a:prstGeom>
        </p:spPr>
      </p:pic>
      <p:sp>
        <p:nvSpPr>
          <p:cNvPr id="3" name="TextBox 2">
            <a:extLst>
              <a:ext uri="{FF2B5EF4-FFF2-40B4-BE49-F238E27FC236}">
                <a16:creationId xmlns:a16="http://schemas.microsoft.com/office/drawing/2014/main" id="{333393FF-A4AF-BF32-5904-3F9988407EA1}"/>
              </a:ext>
            </a:extLst>
          </p:cNvPr>
          <p:cNvSpPr txBox="1"/>
          <p:nvPr/>
        </p:nvSpPr>
        <p:spPr>
          <a:xfrm>
            <a:off x="5815781" y="714540"/>
            <a:ext cx="1911677" cy="338554"/>
          </a:xfrm>
          <a:prstGeom prst="rect">
            <a:avLst/>
          </a:prstGeom>
          <a:noFill/>
        </p:spPr>
        <p:txBody>
          <a:bodyPr wrap="none" rtlCol="0">
            <a:spAutoFit/>
          </a:bodyPr>
          <a:lstStyle/>
          <a:p>
            <a:r>
              <a:rPr lang="da-DK" dirty="0" err="1"/>
              <a:t>Electron</a:t>
            </a:r>
            <a:r>
              <a:rPr lang="da-DK" dirty="0"/>
              <a:t> </a:t>
            </a:r>
            <a:r>
              <a:rPr lang="da-DK" dirty="0" err="1"/>
              <a:t>density</a:t>
            </a:r>
            <a:r>
              <a:rPr lang="da-DK" dirty="0"/>
              <a:t> </a:t>
            </a:r>
          </a:p>
        </p:txBody>
      </p:sp>
      <p:sp>
        <p:nvSpPr>
          <p:cNvPr id="6" name="TextBox 5">
            <a:extLst>
              <a:ext uri="{FF2B5EF4-FFF2-40B4-BE49-F238E27FC236}">
                <a16:creationId xmlns:a16="http://schemas.microsoft.com/office/drawing/2014/main" id="{D75A9655-72B3-3A58-C249-50A79911F920}"/>
              </a:ext>
            </a:extLst>
          </p:cNvPr>
          <p:cNvSpPr txBox="1"/>
          <p:nvPr/>
        </p:nvSpPr>
        <p:spPr>
          <a:xfrm>
            <a:off x="9041554" y="719216"/>
            <a:ext cx="2345322" cy="338554"/>
          </a:xfrm>
          <a:prstGeom prst="rect">
            <a:avLst/>
          </a:prstGeom>
          <a:noFill/>
        </p:spPr>
        <p:txBody>
          <a:bodyPr wrap="none" rtlCol="0">
            <a:spAutoFit/>
          </a:bodyPr>
          <a:lstStyle/>
          <a:p>
            <a:r>
              <a:rPr lang="da-DK" dirty="0"/>
              <a:t>Potential </a:t>
            </a:r>
            <a:r>
              <a:rPr lang="da-DK" dirty="0" err="1"/>
              <a:t>fluctuations</a:t>
            </a:r>
            <a:endParaRPr lang="da-DK" dirty="0"/>
          </a:p>
        </p:txBody>
      </p:sp>
    </p:spTree>
    <p:extLst>
      <p:ext uri="{BB962C8B-B14F-4D97-AF65-F5344CB8AC3E}">
        <p14:creationId xmlns:p14="http://schemas.microsoft.com/office/powerpoint/2010/main" val="7283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750" fill="hold"/>
                                        <p:tgtEl>
                                          <p:spTgt spid="25"/>
                                        </p:tgtEl>
                                      </p:cBhvr>
                                    </p:cmd>
                                  </p:childTnLst>
                                </p:cTn>
                              </p:par>
                              <p:par>
                                <p:cTn id="7" presetID="1" presetClass="mediacall" presetSubtype="0" fill="hold" nodeType="withEffect">
                                  <p:stCondLst>
                                    <p:cond delay="0"/>
                                  </p:stCondLst>
                                  <p:childTnLst>
                                    <p:cmd type="call" cmd="playFrom(0.0)">
                                      <p:cBhvr>
                                        <p:cTn id="8" dur="12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remove" display="0">
                  <p:stCondLst>
                    <p:cond delay="indefinite"/>
                  </p:stCondLst>
                </p:cTn>
                <p:tgtEl>
                  <p:spTgt spid="25"/>
                </p:tgtEl>
              </p:cMediaNode>
            </p:video>
            <p:seq concurrent="1" nextAc="seek">
              <p:cTn id="10" restart="whenNotActive" fill="hold" evtFilter="cancelBubble" nodeType="interactiveSeq">
                <p:stCondLst>
                  <p:cond evt="onClick" delay="0">
                    <p:tgtEl>
                      <p:spTgt spid="2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5"/>
                                        </p:tgtEl>
                                      </p:cBhvr>
                                    </p:cmd>
                                  </p:childTnLst>
                                </p:cTn>
                              </p:par>
                            </p:childTnLst>
                          </p:cTn>
                        </p:par>
                      </p:childTnLst>
                    </p:cTn>
                  </p:par>
                </p:childTnLst>
              </p:cTn>
              <p:nextCondLst>
                <p:cond evt="onClick" delay="0">
                  <p:tgtEl>
                    <p:spTgt spid="25"/>
                  </p:tgtEl>
                </p:cond>
              </p:nextCondLst>
            </p:seq>
            <p:video>
              <p:cMediaNode vol="80000">
                <p:cTn id="15" repeatCount="indefinite" fill="remove"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DNEW" val="False"/>
</p:tagLst>
</file>

<file path=ppt/tags/tag2.xml><?xml version="1.0" encoding="utf-8"?>
<p:tagLst xmlns:a="http://schemas.openxmlformats.org/drawingml/2006/main" xmlns:r="http://schemas.openxmlformats.org/officeDocument/2006/relationships" xmlns:p="http://schemas.openxmlformats.org/presentationml/2006/main">
  <p:tag name="SHAPE_LOCKS" val="0"/>
</p:tagLst>
</file>

<file path=ppt/tags/tag3.xml><?xml version="1.0" encoding="utf-8"?>
<p:tagLst xmlns:a="http://schemas.openxmlformats.org/drawingml/2006/main" xmlns:r="http://schemas.openxmlformats.org/officeDocument/2006/relationships" xmlns:p="http://schemas.openxmlformats.org/presentationml/2006/main">
  <p:tag name="SHAPE_LOCKS" val="0"/>
</p:tagLst>
</file>

<file path=ppt/tags/tag4.xml><?xml version="1.0" encoding="utf-8"?>
<p:tagLst xmlns:a="http://schemas.openxmlformats.org/drawingml/2006/main" xmlns:r="http://schemas.openxmlformats.org/officeDocument/2006/relationships" xmlns:p="http://schemas.openxmlformats.org/presentationml/2006/main">
  <p:tag name="SHAPE_LOCKS" val="0"/>
</p:tagLst>
</file>

<file path=ppt/tags/tag5.xml><?xml version="1.0" encoding="utf-8"?>
<p:tagLst xmlns:a="http://schemas.openxmlformats.org/drawingml/2006/main" xmlns:r="http://schemas.openxmlformats.org/officeDocument/2006/relationships" xmlns:p="http://schemas.openxmlformats.org/presentationml/2006/main">
  <p:tag name="SHAPE_LOCKS" val="0"/>
</p:tagLst>
</file>

<file path=ppt/tags/tag6.xml><?xml version="1.0" encoding="utf-8"?>
<p:tagLst xmlns:a="http://schemas.openxmlformats.org/drawingml/2006/main" xmlns:r="http://schemas.openxmlformats.org/officeDocument/2006/relationships" xmlns:p="http://schemas.openxmlformats.org/presentationml/2006/main">
  <p:tag name="SHAPE_LOCKS" val="0"/>
</p:tagLst>
</file>

<file path=ppt/tags/tag7.xml><?xml version="1.0" encoding="utf-8"?>
<p:tagLst xmlns:a="http://schemas.openxmlformats.org/drawingml/2006/main" xmlns:r="http://schemas.openxmlformats.org/officeDocument/2006/relationships" xmlns:p="http://schemas.openxmlformats.org/presentationml/2006/main">
  <p:tag name="SHAPE_LOCKS" val="0"/>
</p:tagLst>
</file>

<file path=ppt/tags/tag8.xml><?xml version="1.0" encoding="utf-8"?>
<p:tagLst xmlns:a="http://schemas.openxmlformats.org/drawingml/2006/main" xmlns:r="http://schemas.openxmlformats.org/officeDocument/2006/relationships" xmlns:p="http://schemas.openxmlformats.org/presentationml/2006/main">
  <p:tag name="SHAPE_LOCKS" val="0"/>
</p:tagLst>
</file>

<file path=ppt/tags/tag9.xml><?xml version="1.0" encoding="utf-8"?>
<p:tagLst xmlns:a="http://schemas.openxmlformats.org/drawingml/2006/main" xmlns:r="http://schemas.openxmlformats.org/officeDocument/2006/relationships" xmlns:p="http://schemas.openxmlformats.org/presentationml/2006/main">
  <p:tag name="SHAPE_LOCKS" val="0"/>
</p:tagLst>
</file>

<file path=ppt/theme/theme1.xml><?xml version="1.0" encoding="utf-8"?>
<a:theme xmlns:a="http://schemas.openxmlformats.org/drawingml/2006/main" name="Segoe">
  <a:themeElements>
    <a:clrScheme name="DTU">
      <a:dk1>
        <a:srgbClr val="000000"/>
      </a:dk1>
      <a:lt1>
        <a:srgbClr val="FFFFFF"/>
      </a:lt1>
      <a:dk2>
        <a:srgbClr val="990000"/>
      </a:dk2>
      <a:lt2>
        <a:srgbClr val="79238E"/>
      </a:lt2>
      <a:accent1>
        <a:srgbClr val="990000"/>
      </a:accent1>
      <a:accent2>
        <a:srgbClr val="2F3EEA"/>
      </a:accent2>
      <a:accent3>
        <a:srgbClr val="1FD082"/>
      </a:accent3>
      <a:accent4>
        <a:srgbClr val="171748"/>
      </a:accent4>
      <a:accent5>
        <a:srgbClr val="F6D04D"/>
      </a:accent5>
      <a:accent6>
        <a:srgbClr val="FC7634"/>
      </a:accent6>
      <a:hlink>
        <a:srgbClr val="2F3EEA"/>
      </a:hlink>
      <a:folHlink>
        <a:srgbClr val="990000"/>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ts val="432"/>
          </a:spcBef>
          <a:spcAft>
            <a:spcPct val="0"/>
          </a:spcAft>
          <a:buClrTx/>
          <a:buSzTx/>
          <a:buFontTx/>
          <a:buNone/>
          <a:tabLst/>
          <a:defRPr kumimoji="0" sz="1600" b="0" i="0" u="none" strike="noStrike" cap="none" normalizeH="0" baseline="0" dirty="0" err="1" smtClean="0">
            <a:ln>
              <a:noFill/>
            </a:ln>
            <a:solidFill>
              <a:srgbClr val="FFFFFF"/>
            </a:solidFill>
            <a:effectLst/>
            <a:latin typeface="+mn-lt"/>
            <a:ea typeface="ＭＳ Ｐゴシック" pitchFamily="-80" charset="-128"/>
          </a:defRPr>
        </a:defPPr>
      </a:lstStyle>
    </a:spDef>
    <a:ln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spcBef>
            <a:spcPts val="432"/>
          </a:spcBef>
          <a:defRPr dirty="0" err="1" smtClean="0">
            <a:latin typeface="+mn-lt"/>
          </a:defRPr>
        </a:defPPr>
      </a:lstStyle>
    </a:txDef>
  </a:objectDefaults>
  <a:extraClrSchemeLst/>
  <a:extLst>
    <a:ext uri="{05A4C25C-085E-4340-85A3-A5531E510DB2}">
      <thm15:themeFamily xmlns:thm15="http://schemas.microsoft.com/office/thememl/2012/main" name="Segoe" id="{0F5763E4-4929-4057-8235-A0C6F80A4439}" vid="{AA518D08-612B-4200-9D38-9DB075C66F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marL="342900" indent="-342900" algn="l" defTabSz="1219078" fontAlgn="auto">
          <a:spcBef>
            <a:spcPts val="0"/>
          </a:spcBef>
          <a:spcAft>
            <a:spcPts val="0"/>
          </a:spcAft>
          <a:buFont typeface="Wingdings" panose="05000000000000000000" pitchFamily="2" charset="2"/>
          <a:buChar char="Ø"/>
          <a:defRPr sz="2400" dirty="0">
            <a:solidFill>
              <a:prstClr val="black"/>
            </a:solidFill>
            <a:latin typeface="+mn-lt"/>
            <a:ea typeface="+mn-ea"/>
          </a:defRPr>
        </a:defPPr>
      </a:lstStyle>
    </a:sp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DA1FD2B40FDA458284BB6FCA763489" ma:contentTypeVersion="5" ma:contentTypeDescription="Create a new document." ma:contentTypeScope="" ma:versionID="72b2569ebc96083092f6d8e76413cd52">
  <xsd:schema xmlns:xsd="http://www.w3.org/2001/XMLSchema" xmlns:xs="http://www.w3.org/2001/XMLSchema" xmlns:p="http://schemas.microsoft.com/office/2006/metadata/properties" xmlns:ns2="683dcda1-f8c3-442f-ae64-e236c052732d" xmlns:ns3="715bde23-c48d-41ea-a697-dffaa8fbae8d" targetNamespace="http://schemas.microsoft.com/office/2006/metadata/properties" ma:root="true" ma:fieldsID="df14c340b530a7b5c38005fefa6a5693" ns2:_="" ns3:_="">
    <xsd:import namespace="683dcda1-f8c3-442f-ae64-e236c052732d"/>
    <xsd:import namespace="715bde23-c48d-41ea-a697-dffaa8fbae8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3dcda1-f8c3-442f-ae64-e236c0527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5bde23-c48d-41ea-a697-dffaa8fbae8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TemplafyTemplateConfiguration><![CDATA[{"elementsMetadata":[],"transformationConfigurations":[{"language":"{{DocumentLanguage}}","disableUpdates":false,"type":"proofingLanguage"}],"templateName":"DTU Template 16_9 - Corporate red","templateDescription":"","enableDocumentContentUpdater":true,"version":"1.2"}]]></TemplafyTemplateConfiguration>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TemplafyFormConfiguration><![CDATA[{"formFields":[{"required":false,"type":"datePicker","name":"Date","label":"Date","helpTexts":{"prefix":"","postfix":""},"spacing":{},"fullyQualifiedName":"Date"},{"required":false,"placeholder":"","lines":0,"type":"textBox","name":"PresentationTitle","label":"Presentation title","helpTexts":{"prefix":"","postfix":""},"spacing":{},"fullyQualifiedName":"PresentationTitle"}],"formDataEntries":[]}]]></TemplafyFormConfiguration>
</file>

<file path=customXml/item6.xml><?xml version="1.0" encoding="utf-8"?>
<TemplafySlideFormConfiguration><![CDATA[{"formFields":[],"formDataEntries":[]}]]></TemplafySlideFormConfiguration>
</file>

<file path=customXml/item7.xml><?xml version="1.0" encoding="utf-8"?>
<TemplafySlideTemplateConfiguration><![CDATA[{"elementsMetadata":[],"documentContentValidatorConfiguration":{"enableDocumentContentValidator":false,"documentContentValidatorVersion":0},"slideId":"636957680393408391","enableDocumentContentUpdater":true,"version":"1.2"}]]></TemplafySlideTemplateConfiguration>
</file>

<file path=customXml/item8.xml><?xml version="1.0" encoding="utf-8"?>
<TemplafySlideFormConfiguration><![CDATA[{"formFields":[],"formDataEntries":[]}]]></TemplafySlideFormConfiguration>
</file>

<file path=customXml/item9.xml><?xml version="1.0" encoding="utf-8"?>
<TemplafySlideTemplateConfiguration><![CDATA[{"documentContentValidatorConfiguration":{"enableDocumentContentValidator":false,"documentContentValidatorVersion":0},"elementsMetadata":[],"slideId":"636957680393408391","enableDocumentContentUpdater":true,"version":"1.2"}]]></TemplafySlideTemplateConfiguration>
</file>

<file path=customXml/itemProps1.xml><?xml version="1.0" encoding="utf-8"?>
<ds:datastoreItem xmlns:ds="http://schemas.openxmlformats.org/officeDocument/2006/customXml" ds:itemID="{14AB1340-5A73-4AE5-9657-061F0D1699D0}">
  <ds:schemaRefs>
    <ds:schemaRef ds:uri="683dcda1-f8c3-442f-ae64-e236c052732d"/>
    <ds:schemaRef ds:uri="715bde23-c48d-41ea-a697-dffaa8fbae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334258C-C3E7-4029-A615-C886A240FB15}">
  <ds:schemaRefs/>
</ds:datastoreItem>
</file>

<file path=customXml/itemProps3.xml><?xml version="1.0" encoding="utf-8"?>
<ds:datastoreItem xmlns:ds="http://schemas.openxmlformats.org/officeDocument/2006/customXml" ds:itemID="{CD7A73E0-5E80-4908-B0DB-9E20244FD024}">
  <ds:schemaRefs>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49765D68-68C5-4CFA-97ED-A38AD8E70B7F}">
  <ds:schemaRefs>
    <ds:schemaRef ds:uri="http://schemas.microsoft.com/sharepoint/v3/contenttype/forms"/>
  </ds:schemaRefs>
</ds:datastoreItem>
</file>

<file path=customXml/itemProps5.xml><?xml version="1.0" encoding="utf-8"?>
<ds:datastoreItem xmlns:ds="http://schemas.openxmlformats.org/officeDocument/2006/customXml" ds:itemID="{43763224-B85A-4B53-A86A-261D26A71C30}">
  <ds:schemaRefs/>
</ds:datastoreItem>
</file>

<file path=customXml/itemProps6.xml><?xml version="1.0" encoding="utf-8"?>
<ds:datastoreItem xmlns:ds="http://schemas.openxmlformats.org/officeDocument/2006/customXml" ds:itemID="{5DEE4BEE-00BA-4E32-BD26-AF535B50AC95}">
  <ds:schemaRefs/>
</ds:datastoreItem>
</file>

<file path=customXml/itemProps7.xml><?xml version="1.0" encoding="utf-8"?>
<ds:datastoreItem xmlns:ds="http://schemas.openxmlformats.org/officeDocument/2006/customXml" ds:itemID="{CA9FC985-930B-40D4-827F-9FAC5D35EA8C}">
  <ds:schemaRefs/>
</ds:datastoreItem>
</file>

<file path=customXml/itemProps8.xml><?xml version="1.0" encoding="utf-8"?>
<ds:datastoreItem xmlns:ds="http://schemas.openxmlformats.org/officeDocument/2006/customXml" ds:itemID="{ED43EEFB-51AF-478F-AD92-1555716912D7}">
  <ds:schemaRefs/>
</ds:datastoreItem>
</file>

<file path=customXml/itemProps9.xml><?xml version="1.0" encoding="utf-8"?>
<ds:datastoreItem xmlns:ds="http://schemas.openxmlformats.org/officeDocument/2006/customXml" ds:itemID="{26CB05B3-EB5B-4483-98AA-214AC01CEFEF}">
  <ds:schemaRefs/>
</ds:datastoreItem>
</file>

<file path=docProps/app.xml><?xml version="1.0" encoding="utf-8"?>
<Properties xmlns="http://schemas.openxmlformats.org/officeDocument/2006/extended-properties" xmlns:vt="http://schemas.openxmlformats.org/officeDocument/2006/docPropsVTypes">
  <Template>DTU Template 16_9 - Corporate red-ENG</Template>
  <TotalTime>11666</TotalTime>
  <Words>1252</Words>
  <Application>Microsoft Office PowerPoint</Application>
  <PresentationFormat>Custom</PresentationFormat>
  <Paragraphs>173</Paragraphs>
  <Slides>20</Slides>
  <Notes>6</Notes>
  <HiddenSlides>2</HiddenSlides>
  <MMClips>4</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20</vt:i4>
      </vt:variant>
    </vt:vector>
  </HeadingPairs>
  <TitlesOfParts>
    <vt:vector size="34" baseType="lpstr">
      <vt:lpstr>Arial</vt:lpstr>
      <vt:lpstr>Calibri</vt:lpstr>
      <vt:lpstr>Cambria Math</vt:lpstr>
      <vt:lpstr>HelveticaLTStd-Bold-Identity-H</vt:lpstr>
      <vt:lpstr>HelveticaLTStd-Roman-Identity-H</vt:lpstr>
      <vt:lpstr>KaTeX_Main</vt:lpstr>
      <vt:lpstr>Segoe Sans</vt:lpstr>
      <vt:lpstr>Segoe UI</vt:lpstr>
      <vt:lpstr>Segoe UI Light</vt:lpstr>
      <vt:lpstr>TimesLTStd-Roman-Identity-H</vt:lpstr>
      <vt:lpstr>Verdana</vt:lpstr>
      <vt:lpstr>Wingdings</vt:lpstr>
      <vt:lpstr>Segoe</vt:lpstr>
      <vt:lpstr>Office Theme</vt:lpstr>
      <vt:lpstr>Simulating Edge Transport in MAST-U Using the FELTOR Code</vt:lpstr>
      <vt:lpstr>Agenda</vt:lpstr>
      <vt:lpstr>TSVV-3 Goals and motivation</vt:lpstr>
      <vt:lpstr>FELTOR</vt:lpstr>
      <vt:lpstr>2024: A milestone: 5 ms of turbulence in COMPASS</vt:lpstr>
      <vt:lpstr>Machines simulated by Feltor</vt:lpstr>
      <vt:lpstr>Experimental input</vt:lpstr>
      <vt:lpstr>Experimental input</vt:lpstr>
      <vt:lpstr>Simulation</vt:lpstr>
      <vt:lpstr>Synthetic diagnostics: Probes</vt:lpstr>
      <vt:lpstr>Synthetic diagnostics: probes</vt:lpstr>
      <vt:lpstr>Synthetic diagnostics: probes</vt:lpstr>
      <vt:lpstr>Synthetic diagnostics: probes</vt:lpstr>
      <vt:lpstr>Synthetic diagnostics: probes</vt:lpstr>
      <vt:lpstr>Synthetic diagnostics: probes</vt:lpstr>
      <vt:lpstr>Synthetic diagnostics: probes</vt:lpstr>
      <vt:lpstr>Synthetic diagnostics: probes</vt:lpstr>
      <vt:lpstr>Synthetic DBS diagnostic</vt:lpstr>
      <vt:lpstr>Conclusions</vt:lpstr>
      <vt:lpstr>Backup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Matthias Wiesenberger</dc:creator>
  <cp:lastModifiedBy>Anders Henry Nielsen</cp:lastModifiedBy>
  <cp:revision>3</cp:revision>
  <dcterms:created xsi:type="dcterms:W3CDTF">2025-06-10T10:15:20Z</dcterms:created>
  <dcterms:modified xsi:type="dcterms:W3CDTF">2025-09-03T10:07:49Z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dIsCodeFreeTemplate">
    <vt:lpwstr>True</vt:lpwstr>
  </property>
  <property fmtid="{D5CDD505-2E9C-101B-9397-08002B2CF9AE}" pid="3" name="TemplafyTimeStamp">
    <vt:lpwstr>2019-06-10T12:53:59.0527961Z</vt:lpwstr>
  </property>
  <property fmtid="{D5CDD505-2E9C-101B-9397-08002B2CF9AE}" pid="4" name="ContentTypeId">
    <vt:lpwstr>0x0101009ADA1FD2B40FDA458284BB6FCA763489</vt:lpwstr>
  </property>
</Properties>
</file>