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9" r:id="rId3"/>
    <p:sldId id="345" r:id="rId4"/>
    <p:sldId id="339" r:id="rId5"/>
    <p:sldId id="343" r:id="rId6"/>
    <p:sldId id="341" r:id="rId7"/>
    <p:sldId id="340" r:id="rId8"/>
    <p:sldId id="344" r:id="rId9"/>
    <p:sldId id="342" r:id="rId10"/>
    <p:sldId id="338" r:id="rId11"/>
    <p:sldId id="346" r:id="rId12"/>
    <p:sldId id="294" r:id="rId13"/>
  </p:sldIdLst>
  <p:sldSz cx="9144000" cy="5143500" type="screen16x9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MAIN Patrick 207314" initials="TP2" lastIdx="1" clrIdx="0">
    <p:extLst>
      <p:ext uri="{19B8F6BF-5375-455C-9EA6-DF929625EA0E}">
        <p15:presenceInfo xmlns:p15="http://schemas.microsoft.com/office/powerpoint/2012/main" userId="S-1-5-21-1801674531-299502267-839522115-16572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99"/>
    <a:srgbClr val="E60019"/>
    <a:srgbClr val="E3E3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1" autoAdjust="0"/>
    <p:restoredTop sz="84988" autoAdjust="0"/>
  </p:normalViewPr>
  <p:slideViewPr>
    <p:cSldViewPr showGuides="1">
      <p:cViewPr varScale="1">
        <p:scale>
          <a:sx n="119" d="100"/>
          <a:sy n="119" d="100"/>
        </p:scale>
        <p:origin x="84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5" d="100"/>
          <a:sy n="85" d="100"/>
        </p:scale>
        <p:origin x="-3834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5B2C45A-E869-45FE-B529-AF49C0F3C669}" type="datetimeFigureOut">
              <a:rPr lang="en-GB" smtClean="0">
                <a:latin typeface="Arial" panose="020B0604020202020204" pitchFamily="34" charset="0"/>
              </a:rPr>
              <a:pPr/>
              <a:t>10/12/2025</a:t>
            </a:fld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1166760-0E69-430F-A97F-08802152DB5E}" type="slidenum">
              <a:rPr lang="en-GB" smtClean="0">
                <a:latin typeface="Arial" panose="020B0604020202020204" pitchFamily="34" charset="0"/>
              </a:rPr>
              <a:pPr/>
              <a:t>‹N°›</a:t>
            </a:fld>
            <a:endParaRPr lang="en-GB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649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>
                <a:latin typeface="Arial" panose="020B0604020202020204" pitchFamily="34" charset="0"/>
              </a:defRPr>
            </a:lvl1pPr>
          </a:lstStyle>
          <a:p>
            <a:fld id="{F93E6C17-F35F-4654-8DE9-B693AC206066}" type="datetimeFigureOut">
              <a:rPr lang="en-GB" smtClean="0"/>
              <a:pPr/>
              <a:t>10/12/2025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>
                <a:latin typeface="Arial" panose="020B0604020202020204" pitchFamily="34" charset="0"/>
              </a:defRPr>
            </a:lvl1pPr>
          </a:lstStyle>
          <a:p>
            <a:fld id="{49027E0A-1465-4A40-B1D5-9126D49509F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334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27E0A-1465-4A40-B1D5-9126D49509F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12944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27E0A-1465-4A40-B1D5-9126D49509F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51409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27E0A-1465-4A40-B1D5-9126D49509F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855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27E0A-1465-4A40-B1D5-9126D49509F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6070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27E0A-1465-4A40-B1D5-9126D49509F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7819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27E0A-1465-4A40-B1D5-9126D49509F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9479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27E0A-1465-4A40-B1D5-9126D49509F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926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27E0A-1465-4A40-B1D5-9126D49509F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79046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27E0A-1465-4A40-B1D5-9126D49509F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60598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27E0A-1465-4A40-B1D5-9126D49509F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69723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27E0A-1465-4A40-B1D5-9126D49509F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793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5536" y="1761660"/>
            <a:ext cx="8496944" cy="972108"/>
          </a:xfrm>
        </p:spPr>
        <p:txBody>
          <a:bodyPr>
            <a:noAutofit/>
          </a:bodyPr>
          <a:lstStyle>
            <a:lvl1pPr algn="l">
              <a:defRPr sz="35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5536" y="3219822"/>
            <a:ext cx="4392488" cy="324036"/>
          </a:xfrm>
        </p:spPr>
        <p:txBody>
          <a:bodyPr>
            <a:normAutofit/>
          </a:bodyPr>
          <a:lstStyle>
            <a:lvl1pPr marL="0" indent="0" algn="l">
              <a:buNone/>
              <a:defRPr sz="2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Name </a:t>
            </a:r>
            <a:r>
              <a:rPr lang="en-US"/>
              <a:t>of presenter</a:t>
            </a:r>
            <a:endParaRPr lang="en-US" dirty="0"/>
          </a:p>
        </p:txBody>
      </p:sp>
      <p:sp>
        <p:nvSpPr>
          <p:cNvPr id="5" name="AutoShape 2" descr="https://idw-online.de/pages/de/institutionlogo921"/>
          <p:cNvSpPr>
            <a:spLocks noChangeAspect="1" noChangeArrowheads="1"/>
          </p:cNvSpPr>
          <p:nvPr userDrawn="1"/>
        </p:nvSpPr>
        <p:spPr bwMode="auto">
          <a:xfrm>
            <a:off x="155576" y="-342900"/>
            <a:ext cx="10763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0" hasCustomPrompt="1"/>
          </p:nvPr>
        </p:nvSpPr>
        <p:spPr>
          <a:xfrm>
            <a:off x="395537" y="4268763"/>
            <a:ext cx="1295375" cy="6792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Logo of presenter</a:t>
            </a:r>
            <a:endParaRPr lang="en-GB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5724129" y="4245936"/>
            <a:ext cx="3168352" cy="70207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18230283" y="30189672"/>
            <a:ext cx="9924896" cy="1336231"/>
            <a:chOff x="18230283" y="40396912"/>
            <a:chExt cx="9924896" cy="1781641"/>
          </a:xfrm>
        </p:grpSpPr>
        <p:sp>
          <p:nvSpPr>
            <p:cNvPr id="10" name="Rectangle 9"/>
            <p:cNvSpPr/>
            <p:nvPr userDrawn="1"/>
          </p:nvSpPr>
          <p:spPr bwMode="auto">
            <a:xfrm>
              <a:off x="18230283" y="40400268"/>
              <a:ext cx="2575295" cy="1778285"/>
            </a:xfrm>
            <a:prstGeom prst="rect">
              <a:avLst/>
            </a:prstGeom>
            <a:solidFill>
              <a:srgbClr val="0539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171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13" name="Picture 12" descr="EuropeanFlag-stars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01564" y="40396912"/>
              <a:ext cx="9353615" cy="1781641"/>
            </a:xfrm>
            <a:prstGeom prst="rect">
              <a:avLst/>
            </a:prstGeom>
          </p:spPr>
        </p:pic>
      </p:grpSp>
      <p:grpSp>
        <p:nvGrpSpPr>
          <p:cNvPr id="14" name="Group 13"/>
          <p:cNvGrpSpPr/>
          <p:nvPr userDrawn="1"/>
        </p:nvGrpSpPr>
        <p:grpSpPr>
          <a:xfrm>
            <a:off x="18382683" y="30303972"/>
            <a:ext cx="9924896" cy="1336231"/>
            <a:chOff x="18230283" y="40396912"/>
            <a:chExt cx="9924896" cy="1781641"/>
          </a:xfrm>
        </p:grpSpPr>
        <p:sp>
          <p:nvSpPr>
            <p:cNvPr id="15" name="Rectangle 14"/>
            <p:cNvSpPr/>
            <p:nvPr userDrawn="1"/>
          </p:nvSpPr>
          <p:spPr bwMode="auto">
            <a:xfrm>
              <a:off x="18230283" y="40400268"/>
              <a:ext cx="2575295" cy="1778285"/>
            </a:xfrm>
            <a:prstGeom prst="rect">
              <a:avLst/>
            </a:prstGeom>
            <a:solidFill>
              <a:srgbClr val="0539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171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16" name="Picture 15" descr="EuropeanFlag-stars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01564" y="40396912"/>
              <a:ext cx="9353615" cy="1781641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 userDrawn="1"/>
        </p:nvGrpSpPr>
        <p:grpSpPr>
          <a:xfrm>
            <a:off x="18535083" y="30418272"/>
            <a:ext cx="9924896" cy="1336231"/>
            <a:chOff x="18230283" y="40396912"/>
            <a:chExt cx="9924896" cy="1781641"/>
          </a:xfrm>
        </p:grpSpPr>
        <p:sp>
          <p:nvSpPr>
            <p:cNvPr id="18" name="Rectangle 17"/>
            <p:cNvSpPr/>
            <p:nvPr userDrawn="1"/>
          </p:nvSpPr>
          <p:spPr bwMode="auto">
            <a:xfrm>
              <a:off x="18230283" y="40400268"/>
              <a:ext cx="2575295" cy="1778285"/>
            </a:xfrm>
            <a:prstGeom prst="rect">
              <a:avLst/>
            </a:prstGeom>
            <a:solidFill>
              <a:srgbClr val="0539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171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19" name="Picture 18" descr="EuropeanFlag-stars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01564" y="40396912"/>
              <a:ext cx="9353615" cy="1781641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 userDrawn="1"/>
        </p:nvGrpSpPr>
        <p:grpSpPr>
          <a:xfrm>
            <a:off x="18687483" y="30532572"/>
            <a:ext cx="9924896" cy="1336231"/>
            <a:chOff x="18230283" y="40396912"/>
            <a:chExt cx="9924896" cy="1781641"/>
          </a:xfrm>
        </p:grpSpPr>
        <p:sp>
          <p:nvSpPr>
            <p:cNvPr id="21" name="Rectangle 20"/>
            <p:cNvSpPr/>
            <p:nvPr userDrawn="1"/>
          </p:nvSpPr>
          <p:spPr bwMode="auto">
            <a:xfrm>
              <a:off x="18230283" y="40400268"/>
              <a:ext cx="2575295" cy="1778285"/>
            </a:xfrm>
            <a:prstGeom prst="rect">
              <a:avLst/>
            </a:prstGeom>
            <a:solidFill>
              <a:srgbClr val="0539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171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22" name="Picture 21" descr="EuropeanFlag-stars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01564" y="40396912"/>
              <a:ext cx="9353615" cy="1781641"/>
            </a:xfrm>
            <a:prstGeom prst="rect">
              <a:avLst/>
            </a:prstGeom>
          </p:spPr>
        </p:pic>
      </p:grpSp>
      <p:pic>
        <p:nvPicPr>
          <p:cNvPr id="24" name="Bild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7348"/>
          <a:stretch/>
        </p:blipFill>
        <p:spPr>
          <a:xfrm>
            <a:off x="0" y="0"/>
            <a:ext cx="9144000" cy="4176000"/>
          </a:xfrm>
          <a:prstGeom prst="rect">
            <a:avLst/>
          </a:prstGeom>
        </p:spPr>
      </p:pic>
      <p:pic>
        <p:nvPicPr>
          <p:cNvPr id="25" name="Bild 13" descr="EU_und_Text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320000"/>
            <a:ext cx="3456384" cy="649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295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350"/>
          </a:xfrm>
          <a:prstGeom prst="rect">
            <a:avLst/>
          </a:prstGeom>
          <a:solidFill>
            <a:srgbClr val="E3E3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7543800" cy="342900"/>
          </a:xfrm>
        </p:spPr>
        <p:txBody>
          <a:bodyPr>
            <a:noAutofit/>
          </a:bodyPr>
          <a:lstStyle>
            <a:lvl1pPr algn="l">
              <a:lnSpc>
                <a:spcPts val="3200"/>
              </a:lnSpc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67240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Arial" panose="020B0604020202020204" pitchFamily="34" charset="0"/>
              <a:buChar char="•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4908928"/>
            <a:ext cx="8240228" cy="201104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r>
              <a:rPr lang="en-GB" dirty="0"/>
              <a:t>Name of presenter | Conference | Venue | Date </a:t>
            </a:r>
            <a:r>
              <a:rPr lang="en-GB"/>
              <a:t>| Page </a:t>
            </a:r>
            <a:fld id="{6A6D9FA1-99C7-4910-8E32-B85D378B0060}" type="slidenum">
              <a:rPr lang="en-GB" smtClean="0"/>
              <a:pPr algn="r"/>
              <a:t>‹N°›</a:t>
            </a:fld>
            <a:endParaRPr lang="en-GB" dirty="0"/>
          </a:p>
        </p:txBody>
      </p:sp>
      <p:pic>
        <p:nvPicPr>
          <p:cNvPr id="7" name="Picture 6" descr="EurofusionDisc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70180"/>
            <a:ext cx="367958" cy="373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975160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EB1851A-CFBC-47C7-80F8-04FF84B1759D}" type="datetimeFigureOut">
              <a:rPr lang="en-GB" smtClean="0"/>
              <a:pPr/>
              <a:t>10/12/2025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6A6D9FA1-99C7-4910-8E32-B85D378B0060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6642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inboard.euro-fusion.org/pinboard/journal/index.html#Document41042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nboard.euro-fusion.org/pinboard/journal/index.html#Document41088" TargetMode="External"/><Relationship Id="rId4" Type="http://schemas.openxmlformats.org/officeDocument/2006/relationships/hyperlink" Target="https://pinboard.euro-fusion.org/pinboard/conference/index.html#Document41075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inboard.euro-fusion.org/pinboard/journal/index.html#Document41142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nboard.euro-fusion.org/pinboard/conference/index.html#Document41426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dico.euro-fusion.org/event/2934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euro-fusion.org/images/e/e8/Application_EUROfusion_HPC_resources_cycle10_TSVVB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TSVV3 – Regular advancement meeting</a:t>
            </a:r>
            <a:br>
              <a:rPr lang="en-GB" dirty="0"/>
            </a:br>
            <a:r>
              <a:rPr lang="en-GB" sz="2800" b="0" dirty="0"/>
              <a:t>12/10/2025 – Turbulence-neutrals interaction</a:t>
            </a:r>
            <a:br>
              <a:rPr lang="en-GB" sz="2800" b="0" dirty="0"/>
            </a:br>
            <a:r>
              <a:rPr lang="en-GB" sz="2800" b="0" i="1" dirty="0"/>
              <a:t>Project news</a:t>
            </a:r>
            <a:endParaRPr lang="en-GB" b="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P. Tamain</a:t>
            </a:r>
          </a:p>
        </p:txBody>
      </p:sp>
    </p:spTree>
    <p:extLst>
      <p:ext uri="{BB962C8B-B14F-4D97-AF65-F5344CB8AC3E}">
        <p14:creationId xmlns:p14="http://schemas.microsoft.com/office/powerpoint/2010/main" val="697402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343" y="57150"/>
            <a:ext cx="7891391" cy="342900"/>
          </a:xfrm>
        </p:spPr>
        <p:txBody>
          <a:bodyPr>
            <a:noAutofit/>
          </a:bodyPr>
          <a:lstStyle/>
          <a:p>
            <a:r>
              <a:rPr lang="en-US" dirty="0"/>
              <a:t>Latest publications (1)</a:t>
            </a:r>
          </a:p>
        </p:txBody>
      </p:sp>
      <p:sp>
        <p:nvSpPr>
          <p:cNvPr id="1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4908928"/>
            <a:ext cx="8240228" cy="201104"/>
          </a:xfrm>
        </p:spPr>
        <p:txBody>
          <a:bodyPr/>
          <a:lstStyle/>
          <a:p>
            <a:pPr algn="r"/>
            <a:r>
              <a:rPr lang="en-US" dirty="0"/>
              <a:t>Patrick Tamain | TSVV3 regular advancement meeting – Turbulence-neutrals interactions | 10/12/2025 </a:t>
            </a:r>
            <a:r>
              <a:rPr lang="en-GB" dirty="0"/>
              <a:t>| Page </a:t>
            </a:r>
            <a:fld id="{6A6D9FA1-99C7-4910-8E32-B85D378B0060}" type="slidenum">
              <a:rPr lang="en-GB" smtClean="0"/>
              <a:pPr algn="r"/>
              <a:t>10</a:t>
            </a:fld>
            <a:endParaRPr lang="en-GB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298950" y="599806"/>
            <a:ext cx="8512232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395708"/>
              </p:ext>
            </p:extLst>
          </p:nvPr>
        </p:nvGraphicFramePr>
        <p:xfrm>
          <a:off x="394002" y="729871"/>
          <a:ext cx="6818313" cy="1016000"/>
        </p:xfrm>
        <a:graphic>
          <a:graphicData uri="http://schemas.openxmlformats.org/drawingml/2006/table">
            <a:tbl>
              <a:tblPr/>
              <a:tblGrid>
                <a:gridCol w="6818313">
                  <a:extLst>
                    <a:ext uri="{9D8B030D-6E8A-4147-A177-3AD203B41FA5}">
                      <a16:colId xmlns:a16="http://schemas.microsoft.com/office/drawing/2014/main" val="1548879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Models and numerical implementation</a:t>
                      </a: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0680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B. De Lucca et al : 17th </a:t>
                      </a:r>
                      <a:r>
                        <a:rPr lang="fr-FR" sz="1400" dirty="0" err="1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September</a:t>
                      </a:r>
                      <a:r>
                        <a:rPr lang="fr-FR" sz="1400" dirty="0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 2025 | </a:t>
                      </a:r>
                      <a:r>
                        <a:rPr lang="fr-FR" sz="1400" dirty="0" err="1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DocumentID</a:t>
                      </a:r>
                      <a:r>
                        <a:rPr lang="fr-FR" sz="1400" dirty="0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 : 41042</a:t>
                      </a: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4904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u="sng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  <a:hlinkClick r:id="rId3"/>
                        </a:rPr>
                        <a:t>: Conservative formulation of the drift-reduced fluid plasma model</a:t>
                      </a:r>
                      <a:endParaRPr lang="en-US" sz="1400">
                        <a:solidFill>
                          <a:srgbClr val="333399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9660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Journal : Journal of Plasma Physics, .</a:t>
                      </a: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802335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10AA0105-7849-4BCB-8375-5654F72A6C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769882"/>
              </p:ext>
            </p:extLst>
          </p:nvPr>
        </p:nvGraphicFramePr>
        <p:xfrm>
          <a:off x="394002" y="2061532"/>
          <a:ext cx="6818313" cy="1229360"/>
        </p:xfrm>
        <a:graphic>
          <a:graphicData uri="http://schemas.openxmlformats.org/drawingml/2006/table">
            <a:tbl>
              <a:tblPr/>
              <a:tblGrid>
                <a:gridCol w="6818313">
                  <a:extLst>
                    <a:ext uri="{9D8B030D-6E8A-4147-A177-3AD203B41FA5}">
                      <a16:colId xmlns:a16="http://schemas.microsoft.com/office/drawing/2014/main" val="1548879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TCV-X21 and hierarchy of models</a:t>
                      </a: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0680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H Bufferand et al : 24th September 2025 | DocumentID : 41075</a:t>
                      </a: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4904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u="sng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  <a:hlinkClick r:id="rId4"/>
                        </a:rPr>
                        <a:t>: Hierarchy of turbulent transport models with the SOLEDGE3X code</a:t>
                      </a:r>
                      <a:endParaRPr lang="en-US" sz="1400">
                        <a:solidFill>
                          <a:srgbClr val="333399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9660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Conference : 30th IAEA Fusion Energy Conference (FEC), Vienna, Austria, 13th October 2025.</a:t>
                      </a: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802335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0642513-3FF7-484C-A7EC-FB40D2CF2A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302398"/>
              </p:ext>
            </p:extLst>
          </p:nvPr>
        </p:nvGraphicFramePr>
        <p:xfrm>
          <a:off x="401689" y="3485230"/>
          <a:ext cx="6818313" cy="1229360"/>
        </p:xfrm>
        <a:graphic>
          <a:graphicData uri="http://schemas.openxmlformats.org/drawingml/2006/table">
            <a:tbl>
              <a:tblPr/>
              <a:tblGrid>
                <a:gridCol w="6818313">
                  <a:extLst>
                    <a:ext uri="{9D8B030D-6E8A-4147-A177-3AD203B41FA5}">
                      <a16:colId xmlns:a16="http://schemas.microsoft.com/office/drawing/2014/main" val="1548879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Turbulence and neutrals</a:t>
                      </a: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0680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sz="1400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K. Eder et al : 29th September 2025 | DocumentID : 41088</a:t>
                      </a: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4904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u="sng">
                          <a:solidFill>
                            <a:srgbClr val="FF6666"/>
                          </a:solidFill>
                          <a:effectLst/>
                          <a:latin typeface="Verdana" panose="020B0604030504040204" pitchFamily="34" charset="0"/>
                          <a:hlinkClick r:id="rId5"/>
                        </a:rPr>
                        <a:t>: The impact of plasma turbulence on atomic reaction rates in detached divertors</a:t>
                      </a:r>
                      <a:endParaRPr lang="en-US" sz="1400">
                        <a:solidFill>
                          <a:srgbClr val="333399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9660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Journal : Nuclear Fusion, .</a:t>
                      </a: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802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6528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343" y="57150"/>
            <a:ext cx="7891391" cy="342900"/>
          </a:xfrm>
        </p:spPr>
        <p:txBody>
          <a:bodyPr>
            <a:noAutofit/>
          </a:bodyPr>
          <a:lstStyle/>
          <a:p>
            <a:r>
              <a:rPr lang="en-US" dirty="0"/>
              <a:t>Latest publications (2)</a:t>
            </a:r>
          </a:p>
        </p:txBody>
      </p:sp>
      <p:sp>
        <p:nvSpPr>
          <p:cNvPr id="1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4908928"/>
            <a:ext cx="8240228" cy="201104"/>
          </a:xfrm>
        </p:spPr>
        <p:txBody>
          <a:bodyPr/>
          <a:lstStyle/>
          <a:p>
            <a:pPr algn="r"/>
            <a:r>
              <a:rPr lang="en-US" dirty="0"/>
              <a:t>Patrick Tamain | TSVV3 regular advancement meeting – Turbulence-neutrals interactions | 10/12/2025 </a:t>
            </a:r>
            <a:r>
              <a:rPr lang="en-GB" dirty="0"/>
              <a:t>| Page </a:t>
            </a:r>
            <a:fld id="{6A6D9FA1-99C7-4910-8E32-B85D378B0060}" type="slidenum">
              <a:rPr lang="en-GB" smtClean="0"/>
              <a:pPr algn="r"/>
              <a:t>11</a:t>
            </a:fld>
            <a:endParaRPr lang="en-GB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298950" y="599806"/>
            <a:ext cx="8512232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622420"/>
              </p:ext>
            </p:extLst>
          </p:nvPr>
        </p:nvGraphicFramePr>
        <p:xfrm>
          <a:off x="394002" y="729871"/>
          <a:ext cx="6818313" cy="2611120"/>
        </p:xfrm>
        <a:graphic>
          <a:graphicData uri="http://schemas.openxmlformats.org/drawingml/2006/table">
            <a:tbl>
              <a:tblPr/>
              <a:tblGrid>
                <a:gridCol w="6818313">
                  <a:extLst>
                    <a:ext uri="{9D8B030D-6E8A-4147-A177-3AD203B41FA5}">
                      <a16:colId xmlns:a16="http://schemas.microsoft.com/office/drawing/2014/main" val="1548879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Complex geometries</a:t>
                      </a: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0680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 sz="1400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L. N. Stenger et al : 15th October 2025 | DocumentID : 41142</a:t>
                      </a: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4904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u="sng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  <a:hlinkClick r:id="rId3"/>
                        </a:rPr>
                        <a:t>: Simulation of boundary plasma turbulence with realistic wall geometry</a:t>
                      </a:r>
                      <a:endParaRPr lang="en-US" sz="1400">
                        <a:solidFill>
                          <a:srgbClr val="333399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9660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Journal : Plasma Physics and Controlled Fusion, .</a:t>
                      </a: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80233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rgbClr val="333399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726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S Garcia </a:t>
                      </a:r>
                      <a:r>
                        <a:rPr lang="fr-FR" sz="1400" dirty="0" err="1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Herreros</a:t>
                      </a:r>
                      <a:r>
                        <a:rPr lang="fr-FR" sz="1400" dirty="0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 et al : 27th </a:t>
                      </a:r>
                      <a:r>
                        <a:rPr lang="fr-FR" sz="1400" dirty="0" err="1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November</a:t>
                      </a:r>
                      <a:r>
                        <a:rPr lang="fr-FR" sz="1400" dirty="0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 2025 | </a:t>
                      </a:r>
                      <a:r>
                        <a:rPr lang="fr-FR" sz="1400" dirty="0" err="1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DocumentID</a:t>
                      </a:r>
                      <a:r>
                        <a:rPr lang="fr-FR" sz="1400" dirty="0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 : 41426</a:t>
                      </a: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856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u="sng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  <a:hlinkClick r:id="rId4"/>
                        </a:rPr>
                        <a:t>: Study of alternative divertor configurations with first-principles, self-consistent, global turbulence simulations</a:t>
                      </a:r>
                      <a:endParaRPr lang="en-US" sz="1400">
                        <a:solidFill>
                          <a:srgbClr val="333399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407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333399"/>
                          </a:solidFill>
                          <a:effectLst/>
                          <a:latin typeface="Verdana" panose="020B0604030504040204" pitchFamily="34" charset="0"/>
                        </a:rPr>
                        <a:t>Conference : 27th International Conference on Plasma-Surface Interactions in Controlled Fusion Devices (PSI), Regensburg, Germany, 17th May 2026.</a:t>
                      </a:r>
                    </a:p>
                  </a:txBody>
                  <a:tcPr marL="50800" marR="50800" marT="12700" marB="127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729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785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343" y="57150"/>
            <a:ext cx="7891391" cy="342900"/>
          </a:xfrm>
        </p:spPr>
        <p:txBody>
          <a:bodyPr>
            <a:noAutofit/>
          </a:bodyPr>
          <a:lstStyle/>
          <a:p>
            <a:r>
              <a:rPr lang="en-US" dirty="0"/>
              <a:t>Today’s meeting agenda</a:t>
            </a:r>
          </a:p>
        </p:txBody>
      </p:sp>
      <p:sp>
        <p:nvSpPr>
          <p:cNvPr id="1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4908928"/>
            <a:ext cx="8240228" cy="201104"/>
          </a:xfrm>
        </p:spPr>
        <p:txBody>
          <a:bodyPr/>
          <a:lstStyle/>
          <a:p>
            <a:pPr algn="r"/>
            <a:r>
              <a:rPr lang="en-US" dirty="0"/>
              <a:t>Patrick Tamain | TSVV3 regular advancement meeting – Turbulence-neutrals interactions | 10/12/2025 </a:t>
            </a:r>
            <a:r>
              <a:rPr lang="en-GB" dirty="0"/>
              <a:t>| Page </a:t>
            </a:r>
            <a:fld id="{6A6D9FA1-99C7-4910-8E32-B85D378B0060}" type="slidenum">
              <a:rPr lang="en-GB" smtClean="0"/>
              <a:pPr algn="r"/>
              <a:t>12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98D32F5-8C10-489F-9C81-DDA093BC85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92" y="896878"/>
            <a:ext cx="8316416" cy="334974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572000" y="4155926"/>
            <a:ext cx="4464496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>
                <a:solidFill>
                  <a:srgbClr val="FF0000"/>
                </a:solidFill>
              </a:rPr>
              <a:t>Upload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presentations</a:t>
            </a:r>
            <a:r>
              <a:rPr lang="fr-FR" dirty="0"/>
              <a:t> on </a:t>
            </a:r>
            <a:r>
              <a:rPr lang="fr-FR" dirty="0">
                <a:hlinkClick r:id="rId4"/>
              </a:rPr>
              <a:t>https://indico.euro-fusion.org/event/2984/</a:t>
            </a:r>
            <a:r>
              <a:rPr lang="fr-FR" dirty="0"/>
              <a:t> or </a:t>
            </a:r>
            <a:r>
              <a:rPr lang="fr-FR" dirty="0" err="1"/>
              <a:t>send</a:t>
            </a:r>
            <a:r>
              <a:rPr lang="fr-FR" dirty="0"/>
              <a:t> to me </a:t>
            </a:r>
            <a:r>
              <a:rPr lang="fr-FR" dirty="0" err="1"/>
              <a:t>please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995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343" y="57150"/>
            <a:ext cx="7891391" cy="342900"/>
          </a:xfrm>
        </p:spPr>
        <p:txBody>
          <a:bodyPr>
            <a:noAutofit/>
          </a:bodyPr>
          <a:lstStyle/>
          <a:p>
            <a:r>
              <a:rPr lang="en-US" dirty="0"/>
              <a:t>Today’s meeting agenda</a:t>
            </a:r>
          </a:p>
        </p:txBody>
      </p:sp>
      <p:sp>
        <p:nvSpPr>
          <p:cNvPr id="1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4908928"/>
            <a:ext cx="8240228" cy="201104"/>
          </a:xfrm>
        </p:spPr>
        <p:txBody>
          <a:bodyPr/>
          <a:lstStyle/>
          <a:p>
            <a:pPr algn="r"/>
            <a:r>
              <a:rPr lang="en-US" dirty="0"/>
              <a:t>Patrick Tamain | TSVV3 regular advancement meeting – Turbulence-neutrals interactions | 10/12/2025 </a:t>
            </a:r>
            <a:r>
              <a:rPr lang="en-GB" dirty="0"/>
              <a:t>| Page </a:t>
            </a:r>
            <a:fld id="{6A6D9FA1-99C7-4910-8E32-B85D378B0060}" type="slidenum">
              <a:rPr lang="en-GB" smtClean="0"/>
              <a:pPr algn="r"/>
              <a:t>2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90A88C2-AE52-440B-BC99-1D7CB483A2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92" y="896878"/>
            <a:ext cx="8316416" cy="3349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372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4908928"/>
            <a:ext cx="8240228" cy="201104"/>
          </a:xfrm>
        </p:spPr>
        <p:txBody>
          <a:bodyPr/>
          <a:lstStyle/>
          <a:p>
            <a:pPr algn="r"/>
            <a:r>
              <a:rPr lang="en-US" dirty="0"/>
              <a:t>Patrick Tamain | TSVV3 regular advancement meeting – Turbulence-neutrals interactions | 10/12/2025 </a:t>
            </a:r>
            <a:r>
              <a:rPr lang="en-GB" dirty="0"/>
              <a:t>| Page </a:t>
            </a:r>
            <a:fld id="{6A6D9FA1-99C7-4910-8E32-B85D378B0060}" type="slidenum">
              <a:rPr lang="en-GB"/>
              <a:pPr algn="r"/>
              <a:t>3</a:t>
            </a:fld>
            <a:endParaRPr lang="en-GB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343" y="57150"/>
            <a:ext cx="7891391" cy="342900"/>
          </a:xfrm>
        </p:spPr>
        <p:txBody>
          <a:bodyPr>
            <a:noAutofit/>
          </a:bodyPr>
          <a:lstStyle/>
          <a:p>
            <a:r>
              <a:rPr lang="en-US" sz="2800" dirty="0"/>
              <a:t>Heads up on outcome of General Assembly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44026588-F8F9-4B75-9960-975029B18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627534"/>
            <a:ext cx="8568953" cy="3960440"/>
          </a:xfrm>
        </p:spPr>
        <p:txBody>
          <a:bodyPr>
            <a:noAutofit/>
          </a:bodyPr>
          <a:lstStyle/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600" dirty="0"/>
              <a:t>WPAC current budget request above the initial ceiling (in spite of successive compressions)</a:t>
            </a:r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600" dirty="0"/>
              <a:t>WPAC leadership could not secure additional funding for the moment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400" dirty="0"/>
              <a:t>Decision made not to compress anymore for 2026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400" dirty="0"/>
              <a:t>But facing risk of 30% reduction (!) in 2027 if no solution is found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400" dirty="0"/>
              <a:t>To be updated as discussions unfold…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2096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4908928"/>
            <a:ext cx="8240228" cy="201104"/>
          </a:xfrm>
        </p:spPr>
        <p:txBody>
          <a:bodyPr/>
          <a:lstStyle/>
          <a:p>
            <a:pPr algn="r"/>
            <a:r>
              <a:rPr lang="en-US" dirty="0"/>
              <a:t>Patrick Tamain | TSVV3 regular advancement meeting – Turbulence-neutrals interactions | 10/12/2025 </a:t>
            </a:r>
            <a:r>
              <a:rPr lang="en-GB" dirty="0"/>
              <a:t>| Page </a:t>
            </a:r>
            <a:fld id="{6A6D9FA1-99C7-4910-8E32-B85D378B0060}" type="slidenum">
              <a:rPr lang="en-GB"/>
              <a:pPr algn="r"/>
              <a:t>4</a:t>
            </a:fld>
            <a:endParaRPr lang="en-GB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343" y="57150"/>
            <a:ext cx="7891391" cy="342900"/>
          </a:xfrm>
        </p:spPr>
        <p:txBody>
          <a:bodyPr>
            <a:noAutofit/>
          </a:bodyPr>
          <a:lstStyle/>
          <a:p>
            <a:r>
              <a:rPr lang="en-US" dirty="0" err="1"/>
              <a:t>Pitagora</a:t>
            </a:r>
            <a:r>
              <a:rPr lang="en-US" dirty="0"/>
              <a:t> computing time request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44026588-F8F9-4B75-9960-975029B18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627534"/>
            <a:ext cx="8568953" cy="3960440"/>
          </a:xfrm>
        </p:spPr>
        <p:txBody>
          <a:bodyPr>
            <a:noAutofit/>
          </a:bodyPr>
          <a:lstStyle/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600" dirty="0"/>
              <a:t>Computing hours request for cycle 10 submitted</a:t>
            </a:r>
            <a:endParaRPr lang="en-US" sz="1400" dirty="0"/>
          </a:p>
          <a:p>
            <a:pPr marL="533400" lvl="2" indent="-17145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400" dirty="0"/>
              <a:t>Available on project wiki: </a:t>
            </a:r>
            <a:r>
              <a:rPr lang="en-US" sz="1400" dirty="0">
                <a:hlinkClick r:id="rId3"/>
              </a:rPr>
              <a:t>https://wiki.euro-fusion.org/images/e/e8/Application_EUROfusion_HPC_resources_cycle10_TSVVB.pdf</a:t>
            </a:r>
            <a:endParaRPr lang="en-US" sz="1400" dirty="0"/>
          </a:p>
          <a:p>
            <a:pPr marL="247650" lvl="1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47650" lvl="1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47650" lvl="1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47650" lvl="1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47650" lvl="1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47650" lvl="1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47650" lvl="1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47650" lvl="1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600" dirty="0"/>
              <a:t>No news concerning report from last year (cycle 8)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02122DAF-BD2A-42C3-A6E7-3C70812681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043297"/>
              </p:ext>
            </p:extLst>
          </p:nvPr>
        </p:nvGraphicFramePr>
        <p:xfrm>
          <a:off x="573214" y="1651277"/>
          <a:ext cx="7213600" cy="56515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003300">
                  <a:extLst>
                    <a:ext uri="{9D8B030D-6E8A-4147-A177-3AD203B41FA5}">
                      <a16:colId xmlns:a16="http://schemas.microsoft.com/office/drawing/2014/main" val="3004842414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3377149785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1487872517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1566247995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205674754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3473785666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96402118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89666925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>
                          <a:effectLst/>
                        </a:rPr>
                        <a:t>BIT1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>
                          <a:effectLst/>
                        </a:rPr>
                        <a:t>FELTOR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>
                          <a:effectLst/>
                        </a:rPr>
                        <a:t>GBS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>
                          <a:effectLst/>
                        </a:rPr>
                        <a:t>GRILLIX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</a:rPr>
                        <a:t>SOLEDGE3X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>
                          <a:effectLst/>
                        </a:rPr>
                        <a:t>ACH (cross-code)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</a:rPr>
                        <a:t>TOTAL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8663185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>
                          <a:effectLst/>
                        </a:rPr>
                        <a:t>CPU (Pitagora)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115 000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235 000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399 000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248 000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              5 000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1 002 000 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440919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effectLst/>
                        </a:rPr>
                        <a:t>GPU (</a:t>
                      </a:r>
                      <a:r>
                        <a:rPr lang="fr-FR" sz="1100" b="1" u="none" strike="noStrike" dirty="0" err="1">
                          <a:effectLst/>
                        </a:rPr>
                        <a:t>Pitagora</a:t>
                      </a:r>
                      <a:r>
                        <a:rPr lang="fr-FR" sz="1100" b="1" u="none" strike="noStrike" dirty="0">
                          <a:effectLst/>
                        </a:rPr>
                        <a:t>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 40 000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 29 000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              1 000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         70 000 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15922639"/>
                  </a:ext>
                </a:extLst>
              </a:tr>
            </a:tbl>
          </a:graphicData>
        </a:graphic>
      </p:graphicFrame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D3BB5174-F4D4-4717-8AAB-FABD517290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356158"/>
              </p:ext>
            </p:extLst>
          </p:nvPr>
        </p:nvGraphicFramePr>
        <p:xfrm>
          <a:off x="573214" y="2554475"/>
          <a:ext cx="7213600" cy="56515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003300">
                  <a:extLst>
                    <a:ext uri="{9D8B030D-6E8A-4147-A177-3AD203B41FA5}">
                      <a16:colId xmlns:a16="http://schemas.microsoft.com/office/drawing/2014/main" val="1200418690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1789519791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993263049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318000397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1005998886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807262603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381339129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36391397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>
                          <a:effectLst/>
                        </a:rPr>
                        <a:t>BIT1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>
                          <a:effectLst/>
                        </a:rPr>
                        <a:t>FELTOR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>
                          <a:effectLst/>
                        </a:rPr>
                        <a:t>GBS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>
                          <a:effectLst/>
                        </a:rPr>
                        <a:t>GRILLIX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>
                          <a:effectLst/>
                        </a:rPr>
                        <a:t>SOLEDGE3X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>
                          <a:effectLst/>
                        </a:rPr>
                        <a:t>ACH (cross-code)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effectLst/>
                        </a:rPr>
                        <a:t>TOTAL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1751877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>
                          <a:effectLst/>
                        </a:rPr>
                        <a:t>CPU (Pitagora)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 80 000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390 000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400 000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220 000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              5 000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1 095 000 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313547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effectLst/>
                        </a:rPr>
                        <a:t>GPU (</a:t>
                      </a:r>
                      <a:r>
                        <a:rPr lang="fr-FR" sz="1100" b="1" u="none" strike="noStrike" dirty="0" err="1">
                          <a:effectLst/>
                        </a:rPr>
                        <a:t>Pitagora</a:t>
                      </a:r>
                      <a:r>
                        <a:rPr lang="fr-FR" sz="1100" b="1" u="none" strike="noStrike" dirty="0">
                          <a:effectLst/>
                        </a:rPr>
                        <a:t>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 40 000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                      50 000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         90 000 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27534159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37F3C20A-A095-47A4-AC58-7FE5B339FA3C}"/>
              </a:ext>
            </a:extLst>
          </p:cNvPr>
          <p:cNvSpPr txBox="1"/>
          <p:nvPr/>
        </p:nvSpPr>
        <p:spPr>
          <a:xfrm>
            <a:off x="7916373" y="1672242"/>
            <a:ext cx="7937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>
                <a:solidFill>
                  <a:srgbClr val="00B0F0"/>
                </a:solidFill>
              </a:rPr>
              <a:t>Cycle 10 </a:t>
            </a:r>
            <a:r>
              <a:rPr lang="fr-FR" sz="1400" i="1" dirty="0" err="1">
                <a:solidFill>
                  <a:srgbClr val="00B0F0"/>
                </a:solidFill>
              </a:rPr>
              <a:t>request</a:t>
            </a:r>
            <a:endParaRPr lang="fr-FR" sz="1400" i="1" dirty="0">
              <a:solidFill>
                <a:srgbClr val="00B0F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4B0ED42-5F64-4932-830F-5A10FFD95143}"/>
              </a:ext>
            </a:extLst>
          </p:cNvPr>
          <p:cNvSpPr txBox="1"/>
          <p:nvPr/>
        </p:nvSpPr>
        <p:spPr>
          <a:xfrm>
            <a:off x="7916373" y="2503133"/>
            <a:ext cx="79374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>
                <a:solidFill>
                  <a:srgbClr val="7030A0"/>
                </a:solidFill>
              </a:rPr>
              <a:t>Cycle 9 </a:t>
            </a:r>
            <a:r>
              <a:rPr lang="fr-FR" sz="1400" i="1" dirty="0" err="1">
                <a:solidFill>
                  <a:srgbClr val="7030A0"/>
                </a:solidFill>
              </a:rPr>
              <a:t>request</a:t>
            </a:r>
            <a:r>
              <a:rPr lang="fr-FR" sz="1400" i="1" dirty="0">
                <a:solidFill>
                  <a:srgbClr val="7030A0"/>
                </a:solidFill>
              </a:rPr>
              <a:t> </a:t>
            </a:r>
            <a:r>
              <a:rPr lang="fr-FR" sz="700" i="1" dirty="0">
                <a:solidFill>
                  <a:srgbClr val="7030A0"/>
                </a:solidFill>
              </a:rPr>
              <a:t>(for </a:t>
            </a:r>
            <a:r>
              <a:rPr lang="fr-FR" sz="700" i="1" dirty="0" err="1">
                <a:solidFill>
                  <a:srgbClr val="7030A0"/>
                </a:solidFill>
              </a:rPr>
              <a:t>comparison</a:t>
            </a:r>
            <a:r>
              <a:rPr lang="fr-FR" sz="700" i="1" dirty="0">
                <a:solidFill>
                  <a:srgbClr val="7030A0"/>
                </a:solidFill>
              </a:rPr>
              <a:t>)</a:t>
            </a:r>
            <a:endParaRPr lang="fr-FR" sz="1400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649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4908928"/>
            <a:ext cx="8240228" cy="201104"/>
          </a:xfrm>
        </p:spPr>
        <p:txBody>
          <a:bodyPr/>
          <a:lstStyle/>
          <a:p>
            <a:pPr algn="r"/>
            <a:r>
              <a:rPr lang="en-US" dirty="0"/>
              <a:t>Patrick Tamain | TSVV3 regular advancement meeting – Turbulence-neutrals interactions | 10/12/2025 </a:t>
            </a:r>
            <a:r>
              <a:rPr lang="en-GB" dirty="0"/>
              <a:t>| Page </a:t>
            </a:r>
            <a:fld id="{6A6D9FA1-99C7-4910-8E32-B85D378B0060}" type="slidenum">
              <a:rPr lang="en-GB"/>
              <a:pPr algn="r"/>
              <a:t>5</a:t>
            </a:fld>
            <a:endParaRPr lang="en-GB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343" y="57150"/>
            <a:ext cx="7891391" cy="342900"/>
          </a:xfrm>
        </p:spPr>
        <p:txBody>
          <a:bodyPr>
            <a:noAutofit/>
          </a:bodyPr>
          <a:lstStyle/>
          <a:p>
            <a:r>
              <a:rPr lang="en-US" dirty="0" err="1"/>
              <a:t>Pitagora</a:t>
            </a:r>
            <a:r>
              <a:rPr lang="en-US" dirty="0"/>
              <a:t> update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44026588-F8F9-4B75-9960-975029B18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627534"/>
            <a:ext cx="8568953" cy="3960440"/>
          </a:xfrm>
        </p:spPr>
        <p:txBody>
          <a:bodyPr>
            <a:noAutofit/>
          </a:bodyPr>
          <a:lstStyle/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600" dirty="0"/>
              <a:t>Multiplying news that many code face issues with </a:t>
            </a:r>
            <a:r>
              <a:rPr lang="en-US" sz="1600" dirty="0" err="1"/>
              <a:t>Pitagora</a:t>
            </a:r>
            <a:r>
              <a:rPr lang="en-US" sz="1600" dirty="0"/>
              <a:t>, likely due to MPI communications behavior: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200" dirty="0"/>
              <a:t>GENE-X: fluctuating and bad performances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200" dirty="0"/>
              <a:t>SOLEDGE3X: average </a:t>
            </a:r>
            <a:r>
              <a:rPr lang="en-US" sz="1200" dirty="0" err="1"/>
              <a:t>performances,random</a:t>
            </a:r>
            <a:r>
              <a:rPr lang="en-US" sz="1200" dirty="0"/>
              <a:t> crashes, wrong solution behavior in some cases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200" dirty="0"/>
              <a:t>SOLEDGE-HDG: random crashes (“</a:t>
            </a:r>
            <a:r>
              <a:rPr lang="en-US" sz="1200" dirty="0" err="1"/>
              <a:t>mpi</a:t>
            </a:r>
            <a:r>
              <a:rPr lang="en-US" sz="1200" dirty="0"/>
              <a:t> client disconnected”)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200" dirty="0"/>
              <a:t>JOREK: simulations not giving same result as on other machines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200" dirty="0"/>
              <a:t>EIRENE: getting stuck randomly when using more than 1 node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400" dirty="0"/>
              <a:t>A collective action will be launched at high level with EUROfusion</a:t>
            </a:r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400" dirty="0"/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400" dirty="0"/>
              <a:t>Still no issue with other TSVV-3 codes?</a:t>
            </a:r>
          </a:p>
          <a:p>
            <a:pPr marL="247650" lvl="1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47650" lvl="1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47650" lvl="1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47650" lvl="1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47650" lvl="1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47650" lvl="1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47650" lvl="1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247650" lvl="1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600" dirty="0"/>
              <a:t>No news concerning report from last year (cycle 8)</a:t>
            </a:r>
          </a:p>
        </p:txBody>
      </p:sp>
    </p:spTree>
    <p:extLst>
      <p:ext uri="{BB962C8B-B14F-4D97-AF65-F5344CB8AC3E}">
        <p14:creationId xmlns:p14="http://schemas.microsoft.com/office/powerpoint/2010/main" val="951889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4908928"/>
            <a:ext cx="8240228" cy="201104"/>
          </a:xfrm>
        </p:spPr>
        <p:txBody>
          <a:bodyPr/>
          <a:lstStyle/>
          <a:p>
            <a:pPr algn="r"/>
            <a:r>
              <a:rPr lang="en-US" dirty="0"/>
              <a:t>Patrick Tamain | TSVV3 regular advancement meeting – Turbulence-neutrals interactions | 10/12/2025 </a:t>
            </a:r>
            <a:r>
              <a:rPr lang="en-GB" dirty="0"/>
              <a:t>| Page </a:t>
            </a:r>
            <a:fld id="{6A6D9FA1-99C7-4910-8E32-B85D378B0060}" type="slidenum">
              <a:rPr lang="en-GB"/>
              <a:pPr algn="r"/>
              <a:t>6</a:t>
            </a:fld>
            <a:endParaRPr lang="en-GB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343" y="57150"/>
            <a:ext cx="7891391" cy="342900"/>
          </a:xfrm>
        </p:spPr>
        <p:txBody>
          <a:bodyPr>
            <a:noAutofit/>
          </a:bodyPr>
          <a:lstStyle/>
          <a:p>
            <a:r>
              <a:rPr lang="en-US" dirty="0"/>
              <a:t>Project final report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44026588-F8F9-4B75-9960-975029B18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627534"/>
            <a:ext cx="8568953" cy="3960440"/>
          </a:xfrm>
        </p:spPr>
        <p:txBody>
          <a:bodyPr>
            <a:noAutofit/>
          </a:bodyPr>
          <a:lstStyle/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600" dirty="0"/>
              <a:t>TSVV-3 final project report due December 31st</a:t>
            </a:r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b="1" dirty="0">
              <a:solidFill>
                <a:srgbClr val="FF0000"/>
              </a:solidFill>
            </a:endParaRPr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600" dirty="0"/>
              <a:t>Instructions sent by e-mail to contribute to the report</a:t>
            </a:r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600" dirty="0"/>
              <a:t>Please provide me your </a:t>
            </a:r>
            <a:r>
              <a:rPr lang="en-US" sz="1600" b="1" dirty="0">
                <a:solidFill>
                  <a:srgbClr val="FF0000"/>
                </a:solidFill>
              </a:rPr>
              <a:t>feedback before next Wednesday</a:t>
            </a:r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b="1" dirty="0">
              <a:solidFill>
                <a:srgbClr val="FF0000"/>
              </a:solidFill>
            </a:endParaRPr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600" dirty="0"/>
              <a:t>Important to make sure all mentioned contributions are on the pinboard so that they can be referred to with a pinboard Id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95919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4908928"/>
            <a:ext cx="8240228" cy="201104"/>
          </a:xfrm>
        </p:spPr>
        <p:txBody>
          <a:bodyPr/>
          <a:lstStyle/>
          <a:p>
            <a:pPr algn="r"/>
            <a:r>
              <a:rPr lang="en-US" dirty="0"/>
              <a:t>Patrick Tamain | TSVV3 regular advancement meeting – Turbulence-neutrals interactions | 10/12/2025 </a:t>
            </a:r>
            <a:r>
              <a:rPr lang="en-GB" dirty="0"/>
              <a:t>| Page </a:t>
            </a:r>
            <a:fld id="{6A6D9FA1-99C7-4910-8E32-B85D378B0060}" type="slidenum">
              <a:rPr lang="en-GB"/>
              <a:pPr algn="r"/>
              <a:t>7</a:t>
            </a:fld>
            <a:endParaRPr lang="en-GB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343" y="57150"/>
            <a:ext cx="7891391" cy="342900"/>
          </a:xfrm>
        </p:spPr>
        <p:txBody>
          <a:bodyPr>
            <a:noAutofit/>
          </a:bodyPr>
          <a:lstStyle/>
          <a:p>
            <a:r>
              <a:rPr lang="en-US" dirty="0"/>
              <a:t>PSI conference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44026588-F8F9-4B75-9960-975029B18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627534"/>
            <a:ext cx="8568953" cy="3960440"/>
          </a:xfrm>
        </p:spPr>
        <p:txBody>
          <a:bodyPr>
            <a:noAutofit/>
          </a:bodyPr>
          <a:lstStyle/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600" dirty="0"/>
              <a:t>Please upload your </a:t>
            </a:r>
            <a:r>
              <a:rPr lang="en-US" sz="1600" b="1" dirty="0">
                <a:solidFill>
                  <a:srgbClr val="FF0000"/>
                </a:solidFill>
              </a:rPr>
              <a:t>PSI contributions </a:t>
            </a:r>
            <a:r>
              <a:rPr lang="en-US" sz="1600" dirty="0"/>
              <a:t>proposals on the pinboard asap (EUROfusion deadline + useful for the final report)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400" dirty="0"/>
              <a:t>Reminder: PSI final deadline is December 15th</a:t>
            </a:r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sz="1600" dirty="0"/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600" dirty="0"/>
              <a:t>Contributions I am aware of: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400" dirty="0"/>
              <a:t>invited talk (accepted) by Wladimir (not on pinboard)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400" dirty="0"/>
              <a:t>GBS modelling of ADCs by Sergio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400" dirty="0"/>
              <a:t>4 SOLEDGE3X contributions (none on pinboard yet…)</a:t>
            </a:r>
          </a:p>
          <a:p>
            <a:pPr marL="1162050" lvl="3" indent="-342900">
              <a:spcBef>
                <a:spcPts val="600"/>
              </a:spcBef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200" dirty="0"/>
              <a:t>Turbulence in detached plasma with kinetic neutrals (Diego)</a:t>
            </a:r>
          </a:p>
          <a:p>
            <a:pPr marL="1162050" lvl="3" indent="-342900">
              <a:spcBef>
                <a:spcPts val="600"/>
              </a:spcBef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200" dirty="0"/>
              <a:t>Turbulence in detached plasma with fluid neutrals (Diego)</a:t>
            </a:r>
          </a:p>
          <a:p>
            <a:pPr marL="1162050" lvl="3" indent="-342900">
              <a:spcBef>
                <a:spcPts val="600"/>
              </a:spcBef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200" dirty="0"/>
              <a:t>Turbulent transport of impurities (Patrick)</a:t>
            </a:r>
          </a:p>
          <a:p>
            <a:pPr marL="1162050" lvl="3" indent="-342900">
              <a:spcBef>
                <a:spcPts val="600"/>
              </a:spcBef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200" dirty="0" err="1"/>
              <a:t>Eich’s</a:t>
            </a:r>
            <a:r>
              <a:rPr lang="en-US" sz="1200" dirty="0"/>
              <a:t> scaling law vs SOLEDGE3X (Hugo C.)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37809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4908928"/>
            <a:ext cx="8240228" cy="201104"/>
          </a:xfrm>
        </p:spPr>
        <p:txBody>
          <a:bodyPr/>
          <a:lstStyle/>
          <a:p>
            <a:pPr algn="r"/>
            <a:r>
              <a:rPr lang="en-US" dirty="0"/>
              <a:t>Patrick Tamain | TSVV3 regular advancement meeting – Turbulence-neutrals interactions | 10/12/2025 </a:t>
            </a:r>
            <a:r>
              <a:rPr lang="en-GB" dirty="0"/>
              <a:t>| Page </a:t>
            </a:r>
            <a:fld id="{6A6D9FA1-99C7-4910-8E32-B85D378B0060}" type="slidenum">
              <a:rPr lang="en-GB"/>
              <a:pPr algn="r"/>
              <a:t>8</a:t>
            </a:fld>
            <a:endParaRPr lang="en-GB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343" y="57150"/>
            <a:ext cx="7891391" cy="342900"/>
          </a:xfrm>
        </p:spPr>
        <p:txBody>
          <a:bodyPr>
            <a:noAutofit/>
          </a:bodyPr>
          <a:lstStyle/>
          <a:p>
            <a:r>
              <a:rPr lang="en-US" sz="2400" dirty="0"/>
              <a:t>TSVV-3 final report at EUROfusion science meeting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44026588-F8F9-4B75-9960-975029B18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627534"/>
            <a:ext cx="8568953" cy="3960440"/>
          </a:xfrm>
        </p:spPr>
        <p:txBody>
          <a:bodyPr>
            <a:noAutofit/>
          </a:bodyPr>
          <a:lstStyle/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GB" sz="1600" dirty="0"/>
              <a:t>Final reporting at EUROfusion science meeting finally postponed to Wednesday January 28</a:t>
            </a:r>
            <a:r>
              <a:rPr lang="en-GB" sz="1600" baseline="30000" dirty="0"/>
              <a:t>th</a:t>
            </a:r>
            <a:r>
              <a:rPr lang="en-GB" sz="1600" dirty="0"/>
              <a:t> 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/>
              <a:t>30’ + 10’ presentation =&gt; ~20 – 25 slides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/>
              <a:t>Requesting slides with key outcome of project </a:t>
            </a:r>
            <a:r>
              <a:rPr lang="en-GB" sz="1400" u="sng" dirty="0"/>
              <a:t>over the last 5 years </a:t>
            </a:r>
            <a:r>
              <a:rPr lang="en-GB" sz="1400" dirty="0"/>
              <a:t> =&gt; up to 6 slides per team as I will likely merge some for common topics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b="1" dirty="0">
                <a:solidFill>
                  <a:srgbClr val="FF0000"/>
                </a:solidFill>
              </a:rPr>
              <a:t>Input slides needed for January 9</a:t>
            </a:r>
            <a:r>
              <a:rPr lang="en-GB" sz="1400" b="1" baseline="30000" dirty="0">
                <a:solidFill>
                  <a:srgbClr val="FF0000"/>
                </a:solidFill>
              </a:rPr>
              <a:t>th</a:t>
            </a:r>
            <a:r>
              <a:rPr lang="en-GB" sz="1400" b="1" dirty="0">
                <a:solidFill>
                  <a:srgbClr val="FF0000"/>
                </a:solidFill>
              </a:rPr>
              <a:t> </a:t>
            </a:r>
            <a:r>
              <a:rPr lang="en-GB" sz="1400" dirty="0"/>
              <a:t>latest targeting </a:t>
            </a:r>
            <a:r>
              <a:rPr lang="en-GB" sz="1400" b="1" dirty="0">
                <a:solidFill>
                  <a:srgbClr val="0000FF"/>
                </a:solidFill>
              </a:rPr>
              <a:t>dry-run in TSVV-B meeting on January 21st</a:t>
            </a:r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GB" sz="1600" b="1" dirty="0">
              <a:solidFill>
                <a:srgbClr val="0000FF"/>
              </a:solidFill>
            </a:endParaRPr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GB" sz="1600" dirty="0"/>
              <a:t>NB: also asked to present the week after at EFPW on “Main outcomes of TSVV-3 (Plasma Particle &amp; Heat Exhaust: Fluid/</a:t>
            </a:r>
            <a:r>
              <a:rPr lang="en-GB" sz="1600" dirty="0" err="1"/>
              <a:t>Gyrofluid</a:t>
            </a:r>
            <a:r>
              <a:rPr lang="en-GB" sz="1600" dirty="0"/>
              <a:t> Edge Codes) + current gaps &amp; limitations”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/>
              <a:t>20’ + 15’ presentation, will be a shorter version of the above</a:t>
            </a:r>
          </a:p>
        </p:txBody>
      </p:sp>
    </p:spTree>
    <p:extLst>
      <p:ext uri="{BB962C8B-B14F-4D97-AF65-F5344CB8AC3E}">
        <p14:creationId xmlns:p14="http://schemas.microsoft.com/office/powerpoint/2010/main" val="2172207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67544" y="4908928"/>
            <a:ext cx="8240228" cy="201104"/>
          </a:xfrm>
        </p:spPr>
        <p:txBody>
          <a:bodyPr/>
          <a:lstStyle/>
          <a:p>
            <a:pPr algn="r"/>
            <a:r>
              <a:rPr lang="en-US" dirty="0"/>
              <a:t>Patrick Tamain | TSVV3 regular advancement meeting – Turbulence-neutrals interactions | 10/12/2025 </a:t>
            </a:r>
            <a:r>
              <a:rPr lang="en-GB" dirty="0"/>
              <a:t>| Page </a:t>
            </a:r>
            <a:fld id="{6A6D9FA1-99C7-4910-8E32-B85D378B0060}" type="slidenum">
              <a:rPr lang="en-GB"/>
              <a:pPr algn="r"/>
              <a:t>9</a:t>
            </a:fld>
            <a:endParaRPr lang="en-GB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343" y="57150"/>
            <a:ext cx="7891391" cy="342900"/>
          </a:xfrm>
        </p:spPr>
        <p:txBody>
          <a:bodyPr>
            <a:noAutofit/>
          </a:bodyPr>
          <a:lstStyle/>
          <a:p>
            <a:r>
              <a:rPr lang="en-US" dirty="0"/>
              <a:t>Second ETASC general meeting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44026588-F8F9-4B75-9960-975029B18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627534"/>
            <a:ext cx="8568953" cy="3960440"/>
          </a:xfrm>
        </p:spPr>
        <p:txBody>
          <a:bodyPr>
            <a:noAutofit/>
          </a:bodyPr>
          <a:lstStyle/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600" dirty="0"/>
              <a:t>WPAC planning a 2</a:t>
            </a:r>
            <a:r>
              <a:rPr lang="en-US" sz="1600" baseline="30000" dirty="0"/>
              <a:t>nd</a:t>
            </a:r>
            <a:r>
              <a:rPr lang="en-US" sz="1600" dirty="0"/>
              <a:t> ETASC general meeting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400" dirty="0" err="1"/>
              <a:t>Garching</a:t>
            </a:r>
            <a:r>
              <a:rPr lang="en-US" sz="1400" dirty="0"/>
              <a:t>, February 9</a:t>
            </a:r>
            <a:r>
              <a:rPr lang="en-US" sz="1400" baseline="30000" dirty="0"/>
              <a:t>th</a:t>
            </a:r>
            <a:r>
              <a:rPr lang="en-US" sz="1400" dirty="0"/>
              <a:t> – 13</a:t>
            </a:r>
            <a:r>
              <a:rPr lang="en-US" sz="1400" baseline="30000" dirty="0"/>
              <a:t>th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sz="1400" baseline="30000" dirty="0"/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600" dirty="0"/>
              <a:t>Only info concerning agenda: ½-day poster session on Tuesday 10th</a:t>
            </a:r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304800" lvl="1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600" dirty="0"/>
              <a:t> I will not be able to attend the meeting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400" dirty="0"/>
              <a:t>I will prepare a poster (based on the final report presentation) and connect as much as I can in VC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400" dirty="0"/>
              <a:t>However I would need some TSVV-B representant on site, at the very least for the poster session</a:t>
            </a:r>
          </a:p>
          <a:p>
            <a:pPr marL="704850" lvl="2" indent="-342900">
              <a:spcBef>
                <a:spcPts val="6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400" b="1" dirty="0">
                <a:solidFill>
                  <a:srgbClr val="FF0000"/>
                </a:solidFill>
              </a:rPr>
              <a:t>Voluntaries?</a:t>
            </a:r>
          </a:p>
        </p:txBody>
      </p:sp>
    </p:spTree>
    <p:extLst>
      <p:ext uri="{BB962C8B-B14F-4D97-AF65-F5344CB8AC3E}">
        <p14:creationId xmlns:p14="http://schemas.microsoft.com/office/powerpoint/2010/main" val="844196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EUROfusion6x9_5_3_2019 (1)</Template>
  <TotalTime>19570</TotalTime>
  <Words>1118</Words>
  <Application>Microsoft Office PowerPoint</Application>
  <PresentationFormat>Affichage à l'écran (16:9)</PresentationFormat>
  <Paragraphs>175</Paragraphs>
  <Slides>12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Verdana</vt:lpstr>
      <vt:lpstr>Wingdings</vt:lpstr>
      <vt:lpstr>Thème Office</vt:lpstr>
      <vt:lpstr>TSVV3 – Regular advancement meeting 12/10/2025 – Turbulence-neutrals interaction Project news</vt:lpstr>
      <vt:lpstr>Today’s meeting agenda</vt:lpstr>
      <vt:lpstr>Heads up on outcome of General Assembly</vt:lpstr>
      <vt:lpstr>Pitagora computing time request</vt:lpstr>
      <vt:lpstr>Pitagora update</vt:lpstr>
      <vt:lpstr>Project final report</vt:lpstr>
      <vt:lpstr>PSI conference</vt:lpstr>
      <vt:lpstr>TSVV-3 final report at EUROfusion science meeting</vt:lpstr>
      <vt:lpstr>Second ETASC general meeting</vt:lpstr>
      <vt:lpstr>Latest publications (1)</vt:lpstr>
      <vt:lpstr>Latest publications (2)</vt:lpstr>
      <vt:lpstr>Today’s meeting agenda</vt:lpstr>
    </vt:vector>
  </TitlesOfParts>
  <Company>CEA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TAMAIN Patrick</dc:creator>
  <cp:lastModifiedBy>TAMAIN Patrick 207314</cp:lastModifiedBy>
  <cp:revision>387</cp:revision>
  <cp:lastPrinted>2014-10-16T14:51:28Z</cp:lastPrinted>
  <dcterms:created xsi:type="dcterms:W3CDTF">2021-03-22T08:41:36Z</dcterms:created>
  <dcterms:modified xsi:type="dcterms:W3CDTF">2025-12-10T11:41:56Z</dcterms:modified>
</cp:coreProperties>
</file>