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317" r:id="rId4"/>
    <p:sldId id="263" r:id="rId5"/>
    <p:sldId id="265" r:id="rId6"/>
    <p:sldId id="318" r:id="rId7"/>
    <p:sldId id="320" r:id="rId8"/>
    <p:sldId id="321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er Lucas EXT" initials="MLE" lastIdx="3" clrIdx="0">
    <p:extLst>
      <p:ext uri="{19B8F6BF-5375-455C-9EA6-DF929625EA0E}">
        <p15:presenceInfo xmlns:p15="http://schemas.microsoft.com/office/powerpoint/2012/main" userId="S-1-5-21-2854862015-1470449784-792596272-35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71990" autoAdjust="0"/>
  </p:normalViewPr>
  <p:slideViewPr>
    <p:cSldViewPr snapToGrid="0">
      <p:cViewPr varScale="1">
        <p:scale>
          <a:sx n="48" d="100"/>
          <a:sy n="48" d="100"/>
        </p:scale>
        <p:origin x="13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9551C-4009-42D5-A9B5-591D0652C93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2EA7-622A-462B-BD0C-A0B4F25F7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9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2EA7-622A-462B-BD0C-A0B4F25F70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7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2EA7-622A-462B-BD0C-A0B4F25F70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2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2EA7-622A-462B-BD0C-A0B4F25F70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3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52EA7-622A-462B-BD0C-A0B4F25F70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75048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476251"/>
            <a:ext cx="12192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entury Gothic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gray">
          <a:xfrm>
            <a:off x="9657489" y="6309321"/>
            <a:ext cx="0" cy="3592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5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3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7" y="609600"/>
            <a:ext cx="2667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4117" y="609600"/>
            <a:ext cx="77978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1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77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17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117" y="1752600"/>
            <a:ext cx="523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752600"/>
            <a:ext cx="523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6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4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4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35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82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64117" y="6096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4117" y="1752600"/>
            <a:ext cx="10668000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1"/>
            <a:ext cx="12192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1"/>
            <a:ext cx="1219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11277600" y="6373951"/>
            <a:ext cx="7810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rgbClr val="000000"/>
                </a:solidFill>
              </a:rPr>
              <a:t>Page </a:t>
            </a:r>
            <a:fld id="{47BA91C2-74BF-4480-8BF1-C44F20807924}" type="slidenum">
              <a:rPr lang="en-GB" sz="80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9657489" y="6309321"/>
            <a:ext cx="0" cy="3592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er.iter.org/?uid=KRVA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99673"/>
            <a:ext cx="10363200" cy="1600200"/>
          </a:xfrm>
        </p:spPr>
        <p:txBody>
          <a:bodyPr/>
          <a:lstStyle/>
          <a:p>
            <a:r>
              <a:rPr lang="en-US" dirty="0" err="1"/>
              <a:t>Boronisation</a:t>
            </a:r>
            <a:br>
              <a:rPr lang="en-US" dirty="0"/>
            </a:br>
            <a:r>
              <a:rPr lang="en-US" dirty="0"/>
              <a:t>ITER 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Moser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58655" y="6009921"/>
            <a:ext cx="789709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The views and opinions expressed herein do not necessarily reflect those of the ITER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6080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90" y="-242454"/>
            <a:ext cx="10668000" cy="91440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0" y="589276"/>
            <a:ext cx="12342283" cy="944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ITER, many risks exist for First Mirrors and their optical properties </a:t>
            </a:r>
            <a:r>
              <a:rPr lang="en-US" b="1" dirty="0"/>
              <a:t>during</a:t>
            </a:r>
            <a:r>
              <a:rPr lang="en-US" dirty="0"/>
              <a:t> operation: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18" y="1447873"/>
            <a:ext cx="2771297" cy="1878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518" y="3872206"/>
            <a:ext cx="2834595" cy="21339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437" y="1533695"/>
            <a:ext cx="8195155" cy="385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kern="0" dirty="0">
                <a:sym typeface="Wingdings" panose="05000000000000000000" pitchFamily="2" charset="2"/>
              </a:rPr>
              <a:t> Deposition of FW eroded material (</a:t>
            </a:r>
            <a:r>
              <a:rPr lang="en-US" strike="sngStrike" kern="0" dirty="0">
                <a:sym typeface="Wingdings" panose="05000000000000000000" pitchFamily="2" charset="2"/>
              </a:rPr>
              <a:t>Be</a:t>
            </a:r>
            <a:r>
              <a:rPr lang="en-US" kern="0" dirty="0">
                <a:sym typeface="Wingdings" panose="05000000000000000000" pitchFamily="2" charset="2"/>
              </a:rPr>
              <a:t>, W, SS, O, D)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kern="0" dirty="0">
                <a:sym typeface="Wingdings" panose="05000000000000000000" pitchFamily="2" charset="2"/>
              </a:rPr>
              <a:t>Thickness ~ </a:t>
            </a:r>
            <a:r>
              <a:rPr lang="el-GR" kern="0" dirty="0">
                <a:sym typeface="Wingdings" panose="05000000000000000000" pitchFamily="2" charset="2"/>
              </a:rPr>
              <a:t>λ</a:t>
            </a:r>
            <a:r>
              <a:rPr lang="en-US" kern="0" dirty="0">
                <a:sym typeface="Wingdings" panose="05000000000000000000" pitchFamily="2" charset="2"/>
              </a:rPr>
              <a:t>/20.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/>
              <a:t> Erosion from CXN with high energies (&gt; 200 eV)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kern="0" dirty="0"/>
              <a:t>Removal of material, Pc mirrors &amp; coatings.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/>
              <a:t> Exposure to air or steam ingress during operation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kern="0" dirty="0"/>
              <a:t>Oxides;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kern="0" dirty="0"/>
              <a:t>Voids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kern="0" dirty="0"/>
              <a:t> Dust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kern="0" dirty="0"/>
              <a:t>Deposited or encrusted.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4560" y="5901141"/>
            <a:ext cx="3664571" cy="47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K. Soni et al., </a:t>
            </a:r>
            <a:r>
              <a:rPr lang="en-US" sz="1200" b="1" dirty="0">
                <a:latin typeface="+mn-lt"/>
              </a:rPr>
              <a:t>NME</a:t>
            </a:r>
            <a:r>
              <a:rPr lang="en-US" sz="1200" dirty="0">
                <a:latin typeface="+mn-lt"/>
              </a:rPr>
              <a:t> 2019, “</a:t>
            </a:r>
            <a:r>
              <a:rPr lang="en-GB" sz="1200" i="1" dirty="0"/>
              <a:t>Plasma cleaning of steam </a:t>
            </a:r>
            <a:r>
              <a:rPr lang="en-GB" sz="1200" i="1" dirty="0" err="1"/>
              <a:t>ingressed</a:t>
            </a:r>
            <a:r>
              <a:rPr lang="en-GB" sz="1200" i="1" dirty="0"/>
              <a:t> ITER first mirrors</a:t>
            </a:r>
            <a:r>
              <a:rPr lang="en-GB" sz="1200" dirty="0"/>
              <a:t>”, </a:t>
            </a:r>
            <a:r>
              <a:rPr lang="en-GB" sz="1200" b="1" dirty="0"/>
              <a:t>21</a:t>
            </a:r>
            <a:r>
              <a:rPr lang="en-GB" sz="1200" dirty="0"/>
              <a:t> 100702   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5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90" y="-242454"/>
            <a:ext cx="10668000" cy="91440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0" y="589276"/>
            <a:ext cx="12342283" cy="944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 now…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Boronisation</a:t>
            </a:r>
            <a:r>
              <a:rPr lang="en-US" dirty="0"/>
              <a:t>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61D8C-8F54-D302-2588-D9F193CE6BD5}"/>
              </a:ext>
            </a:extLst>
          </p:cNvPr>
          <p:cNvSpPr/>
          <p:nvPr/>
        </p:nvSpPr>
        <p:spPr>
          <a:xfrm>
            <a:off x="1179753" y="4825542"/>
            <a:ext cx="9467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Shutters are required to protect First Mirrors while Mirror Cleaning is mandatory to re-condition them following an exposure to particles, steam, …</a:t>
            </a: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667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90" y="-242454"/>
            <a:ext cx="10668000" cy="914400"/>
          </a:xfrm>
        </p:spPr>
        <p:txBody>
          <a:bodyPr/>
          <a:lstStyle/>
          <a:p>
            <a:r>
              <a:rPr lang="en-US" dirty="0"/>
              <a:t>Optical Diagnostics with endangered mirrors (in 2014)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5" y="524164"/>
            <a:ext cx="6793995" cy="543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4207389" y="3828518"/>
            <a:ext cx="7883011" cy="2516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cs typeface="Times New Roman" panose="02020603050405020304" pitchFamily="18" charset="0"/>
              </a:rPr>
              <a:t>In 2014, 30 optical diagnostics listed as potential candidates for Mirror Cleaning.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cs typeface="Times New Roman" panose="02020603050405020304" pitchFamily="18" charset="0"/>
              </a:rPr>
              <a:t>Several systems are no longer planning to use Mirror Cleaning: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55.C5/C6 (and 55.FA)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Long Wavelength </a:t>
            </a:r>
            <a:endParaRPr lang="en-US" dirty="0"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55.G8/GC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Inter-pulses.</a:t>
            </a:r>
            <a:endParaRPr lang="en-US" dirty="0"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55.E3/EG/EH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Shutter + work at grazing angle.</a:t>
            </a:r>
            <a:endParaRPr lang="en-US" dirty="0">
              <a:cs typeface="Times New Roman" panose="02020603050405020304" pitchFamily="18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2749" y="6068359"/>
            <a:ext cx="2623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cs typeface="Times New Roman" panose="02020603050405020304" pitchFamily="18" charset="0"/>
                <a:hlinkClick r:id="rId4"/>
              </a:rPr>
              <a:t>https://user.iter.org/?uid=KRVAB9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0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775" y="5013805"/>
            <a:ext cx="1017089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1867" b="1" dirty="0"/>
              <a:t>14 Diagnostics need Mirror Cleaning System;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1867" b="1" dirty="0"/>
              <a:t>Impacts 7 Upper Ports, 8 Equatorial Ports and 2 Lower Ports;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1867" b="1" dirty="0"/>
              <a:t>Approx. 40 individual line of sights (usually impacting M1 and M2 mirrors).</a:t>
            </a:r>
            <a:endParaRPr lang="en-GB" sz="1867" b="1" dirty="0" err="1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588841"/>
              </p:ext>
            </p:extLst>
          </p:nvPr>
        </p:nvGraphicFramePr>
        <p:xfrm>
          <a:off x="122233" y="830261"/>
          <a:ext cx="6510867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72238" imgH="3790819" progId="Excel.Sheet.12">
                  <p:embed/>
                </p:oleObj>
              </mc:Choice>
              <mc:Fallback>
                <p:oleObj name="Worksheet" r:id="rId2" imgW="6572238" imgH="3790819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233" y="830261"/>
                        <a:ext cx="6510867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79390" y="-242454"/>
            <a:ext cx="10668000" cy="914400"/>
          </a:xfrm>
        </p:spPr>
        <p:txBody>
          <a:bodyPr/>
          <a:lstStyle/>
          <a:p>
            <a:r>
              <a:rPr lang="en-US" dirty="0"/>
              <a:t>Mirror Cleaning impacted systems: 2024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8247"/>
          <a:stretch/>
        </p:blipFill>
        <p:spPr>
          <a:xfrm>
            <a:off x="6773769" y="841006"/>
            <a:ext cx="5418231" cy="4035794"/>
          </a:xfrm>
          <a:prstGeom prst="rect">
            <a:avLst/>
          </a:prstGeom>
        </p:spPr>
      </p:pic>
      <p:sp>
        <p:nvSpPr>
          <p:cNvPr id="23" name="Lightning Bolt 22"/>
          <p:cNvSpPr/>
          <p:nvPr/>
        </p:nvSpPr>
        <p:spPr bwMode="auto">
          <a:xfrm>
            <a:off x="8420011" y="2045118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25" name="Lightning Bolt 24"/>
          <p:cNvSpPr/>
          <p:nvPr/>
        </p:nvSpPr>
        <p:spPr bwMode="auto">
          <a:xfrm>
            <a:off x="10711866" y="3411672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26" name="Lightning Bolt 25"/>
          <p:cNvSpPr/>
          <p:nvPr/>
        </p:nvSpPr>
        <p:spPr bwMode="auto">
          <a:xfrm>
            <a:off x="8126122" y="4041576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27" name="Lightning Bolt 26"/>
          <p:cNvSpPr/>
          <p:nvPr/>
        </p:nvSpPr>
        <p:spPr bwMode="auto">
          <a:xfrm>
            <a:off x="8943506" y="2951017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28" name="Lightning Bolt 27"/>
          <p:cNvSpPr/>
          <p:nvPr/>
        </p:nvSpPr>
        <p:spPr bwMode="auto">
          <a:xfrm>
            <a:off x="11160998" y="2093134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29" name="Lightning Bolt 28"/>
          <p:cNvSpPr/>
          <p:nvPr/>
        </p:nvSpPr>
        <p:spPr bwMode="auto">
          <a:xfrm>
            <a:off x="8448087" y="1362966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0" name="Lightning Bolt 29"/>
          <p:cNvSpPr/>
          <p:nvPr/>
        </p:nvSpPr>
        <p:spPr bwMode="auto">
          <a:xfrm>
            <a:off x="9170582" y="3527127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1" name="Lightning Bolt 30"/>
          <p:cNvSpPr/>
          <p:nvPr/>
        </p:nvSpPr>
        <p:spPr bwMode="auto">
          <a:xfrm>
            <a:off x="9548817" y="1256747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2" name="Lightning Bolt 31"/>
          <p:cNvSpPr/>
          <p:nvPr/>
        </p:nvSpPr>
        <p:spPr bwMode="auto">
          <a:xfrm>
            <a:off x="7690448" y="3300834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3" name="Lightning Bolt 32"/>
          <p:cNvSpPr/>
          <p:nvPr/>
        </p:nvSpPr>
        <p:spPr bwMode="auto">
          <a:xfrm>
            <a:off x="11124667" y="3933050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4" name="Lightning Bolt 33"/>
          <p:cNvSpPr/>
          <p:nvPr/>
        </p:nvSpPr>
        <p:spPr bwMode="auto">
          <a:xfrm>
            <a:off x="9548817" y="2029216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5" name="Lightning Bolt 34"/>
          <p:cNvSpPr/>
          <p:nvPr/>
        </p:nvSpPr>
        <p:spPr bwMode="auto">
          <a:xfrm>
            <a:off x="9941224" y="3517891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6" name="Lightning Bolt 35"/>
          <p:cNvSpPr/>
          <p:nvPr/>
        </p:nvSpPr>
        <p:spPr bwMode="auto">
          <a:xfrm>
            <a:off x="7940451" y="2353763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7" name="Lightning Bolt 36"/>
          <p:cNvSpPr/>
          <p:nvPr/>
        </p:nvSpPr>
        <p:spPr bwMode="auto">
          <a:xfrm>
            <a:off x="8943507" y="1237672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8" name="Lightning Bolt 37"/>
          <p:cNvSpPr/>
          <p:nvPr/>
        </p:nvSpPr>
        <p:spPr bwMode="auto">
          <a:xfrm>
            <a:off x="10649547" y="1469185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39" name="Lightning Bolt 38"/>
          <p:cNvSpPr/>
          <p:nvPr/>
        </p:nvSpPr>
        <p:spPr bwMode="auto">
          <a:xfrm>
            <a:off x="10625474" y="2295777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  <p:sp>
        <p:nvSpPr>
          <p:cNvPr id="40" name="Lightning Bolt 39"/>
          <p:cNvSpPr/>
          <p:nvPr/>
        </p:nvSpPr>
        <p:spPr bwMode="auto">
          <a:xfrm>
            <a:off x="8358873" y="3460959"/>
            <a:ext cx="172783" cy="21243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8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79390" y="-242454"/>
            <a:ext cx="10668000" cy="914400"/>
          </a:xfrm>
        </p:spPr>
        <p:txBody>
          <a:bodyPr/>
          <a:lstStyle/>
          <a:p>
            <a:r>
              <a:rPr lang="en-US" dirty="0" err="1"/>
              <a:t>Boronisation</a:t>
            </a:r>
            <a:r>
              <a:rPr lang="en-US" dirty="0"/>
              <a:t> impact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1377-BD72-9F8D-5065-F07AC5C3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1" y="589276"/>
            <a:ext cx="12019010" cy="944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first mirrors from the 14 mentioned diagnostic systems are located in Port Plugs, either Upper, Equatorial or Lower.</a:t>
            </a:r>
          </a:p>
          <a:p>
            <a:pPr marL="0" indent="0">
              <a:buNone/>
            </a:pPr>
            <a:r>
              <a:rPr lang="en-US" dirty="0"/>
              <a:t>All diagnostics have a shutter that can be closed during the </a:t>
            </a:r>
            <a:r>
              <a:rPr lang="en-US" dirty="0" err="1"/>
              <a:t>boronisation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Boronisation</a:t>
            </a:r>
            <a:r>
              <a:rPr lang="en-US" dirty="0">
                <a:sym typeface="Wingdings" panose="05000000000000000000" pitchFamily="2" charset="2"/>
              </a:rPr>
              <a:t> as such is not a concern.</a:t>
            </a:r>
          </a:p>
        </p:txBody>
      </p:sp>
      <p:pic>
        <p:nvPicPr>
          <p:cNvPr id="6" name="Picture 2" descr="http://www.iter.org/doc/all/content/com/gallery/media/7%20-%20technical/vacuumvessel_2.jpg">
            <a:extLst>
              <a:ext uri="{FF2B5EF4-FFF2-40B4-BE49-F238E27FC236}">
                <a16:creationId xmlns:a16="http://schemas.microsoft.com/office/drawing/2014/main" id="{4D8B50F6-71C0-15F3-D856-E9749EFC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304" y="1956749"/>
            <a:ext cx="2716696" cy="46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3CC1D3FF-87BE-743E-04D7-6C7E0D1F65E3}"/>
              </a:ext>
            </a:extLst>
          </p:cNvPr>
          <p:cNvSpPr/>
          <p:nvPr/>
        </p:nvSpPr>
        <p:spPr bwMode="auto">
          <a:xfrm>
            <a:off x="10204174" y="2888974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DE3AEAE-12A3-C272-A570-835D63534265}"/>
              </a:ext>
            </a:extLst>
          </p:cNvPr>
          <p:cNvSpPr/>
          <p:nvPr/>
        </p:nvSpPr>
        <p:spPr bwMode="auto">
          <a:xfrm>
            <a:off x="10204174" y="3920591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5204675-CB1A-E3B5-BA34-41C0376AC7E5}"/>
              </a:ext>
            </a:extLst>
          </p:cNvPr>
          <p:cNvSpPr/>
          <p:nvPr/>
        </p:nvSpPr>
        <p:spPr bwMode="auto">
          <a:xfrm>
            <a:off x="9786730" y="5797826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16B065F-29BA-1C84-3F83-C2693733B52C}"/>
              </a:ext>
            </a:extLst>
          </p:cNvPr>
          <p:cNvSpPr/>
          <p:nvPr/>
        </p:nvSpPr>
        <p:spPr bwMode="auto">
          <a:xfrm>
            <a:off x="10356574" y="5943600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DC918-7152-64CF-6FA4-FF9004B30A03}"/>
              </a:ext>
            </a:extLst>
          </p:cNvPr>
          <p:cNvSpPr txBox="1"/>
          <p:nvPr/>
        </p:nvSpPr>
        <p:spPr>
          <a:xfrm>
            <a:off x="43963" y="2862470"/>
            <a:ext cx="916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However the deposits on mirrors during Operations as the FW (W coated with B) gets eroded is a concern.</a:t>
            </a:r>
            <a:endParaRPr lang="en-GB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5763E-1C63-7E03-4C2D-4023B8C56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218" y="3668161"/>
            <a:ext cx="3176587" cy="2566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EEBAC4-75E3-F72D-FF92-61646FDDCE7A}"/>
              </a:ext>
            </a:extLst>
          </p:cNvPr>
          <p:cNvSpPr txBox="1"/>
          <p:nvPr/>
        </p:nvSpPr>
        <p:spPr>
          <a:xfrm>
            <a:off x="-9897" y="4268406"/>
            <a:ext cx="6218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We need samples exposed to eroded boron for Mirror Cleaning recipes trials.</a:t>
            </a:r>
          </a:p>
          <a:p>
            <a:pPr algn="ctr"/>
            <a:r>
              <a:rPr lang="en-US" sz="2400" i="1" dirty="0">
                <a:latin typeface="+mn-lt"/>
              </a:rPr>
              <a:t>(Mirror station with shutter during </a:t>
            </a:r>
            <a:r>
              <a:rPr lang="en-US" sz="2400" i="1" dirty="0" err="1">
                <a:latin typeface="+mn-lt"/>
              </a:rPr>
              <a:t>boronisation</a:t>
            </a:r>
            <a:r>
              <a:rPr lang="en-US" sz="2400" i="1" dirty="0">
                <a:latin typeface="+mn-lt"/>
              </a:rPr>
              <a:t>)</a:t>
            </a:r>
            <a:endParaRPr lang="en-GB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271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79390" y="-242454"/>
            <a:ext cx="10668000" cy="914400"/>
          </a:xfrm>
        </p:spPr>
        <p:txBody>
          <a:bodyPr/>
          <a:lstStyle/>
          <a:p>
            <a:r>
              <a:rPr lang="en-US" dirty="0" err="1"/>
              <a:t>Boronisation</a:t>
            </a:r>
            <a:r>
              <a:rPr lang="en-US" dirty="0"/>
              <a:t> impact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1377-BD72-9F8D-5065-F07AC5C3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1" y="589276"/>
            <a:ext cx="12019010" cy="944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Several diagnostic system were expected to be risk-free prior re-baselining as working at high wavelength:</a:t>
            </a:r>
          </a:p>
          <a:p>
            <a:r>
              <a:rPr lang="en-US" dirty="0"/>
              <a:t>55.FA DIP</a:t>
            </a:r>
          </a:p>
          <a:p>
            <a:r>
              <a:rPr lang="en-US" dirty="0"/>
              <a:t>55.C5 TIP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Both systems operate at wavelength 5-10 microns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Deposits of few hundreds of </a:t>
            </a:r>
            <a:r>
              <a:rPr lang="en-US" dirty="0" err="1">
                <a:sym typeface="Wingdings" panose="05000000000000000000" pitchFamily="2" charset="2"/>
              </a:rPr>
              <a:t>nms</a:t>
            </a:r>
            <a:r>
              <a:rPr lang="en-US" dirty="0">
                <a:sym typeface="Wingdings" panose="05000000000000000000" pitchFamily="2" charset="2"/>
              </a:rPr>
              <a:t> (Be, W) over lifetime were not considered an issue.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Diagnostics were designed (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) without shutter and (ii) without mirror cleaning.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Regular </a:t>
            </a:r>
            <a:r>
              <a:rPr lang="en-US" dirty="0" err="1">
                <a:sym typeface="Wingdings" panose="05000000000000000000" pitchFamily="2" charset="2"/>
              </a:rPr>
              <a:t>boronisation</a:t>
            </a:r>
            <a:r>
              <a:rPr lang="en-US" dirty="0">
                <a:sym typeface="Wingdings" panose="05000000000000000000" pitchFamily="2" charset="2"/>
              </a:rPr>
              <a:t> (every 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week with 200 nm deposits each time) now becomes challenging over lifetime.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48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79390" y="-242454"/>
            <a:ext cx="10668000" cy="914400"/>
          </a:xfrm>
        </p:spPr>
        <p:txBody>
          <a:bodyPr/>
          <a:lstStyle/>
          <a:p>
            <a:r>
              <a:rPr lang="en-US" dirty="0" err="1"/>
              <a:t>Boronisation</a:t>
            </a:r>
            <a:r>
              <a:rPr lang="en-US" dirty="0"/>
              <a:t> impact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1377-BD72-9F8D-5065-F07AC5C3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1" y="589276"/>
            <a:ext cx="12019010" cy="944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 and C5 have mirrors in Port Plugs, but also retro-reflectors located in other Ports but also in the central column.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6" name="Picture 2" descr="http://www.iter.org/doc/all/content/com/gallery/media/7%20-%20technical/vacuumvessel_2.jpg">
            <a:extLst>
              <a:ext uri="{FF2B5EF4-FFF2-40B4-BE49-F238E27FC236}">
                <a16:creationId xmlns:a16="http://schemas.microsoft.com/office/drawing/2014/main" id="{4D8B50F6-71C0-15F3-D856-E9749EFC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304" y="1956749"/>
            <a:ext cx="2716696" cy="46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3CC1D3FF-87BE-743E-04D7-6C7E0D1F65E3}"/>
              </a:ext>
            </a:extLst>
          </p:cNvPr>
          <p:cNvSpPr/>
          <p:nvPr/>
        </p:nvSpPr>
        <p:spPr bwMode="auto">
          <a:xfrm>
            <a:off x="9614453" y="3920591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DE3AEAE-12A3-C272-A570-835D63534265}"/>
              </a:ext>
            </a:extLst>
          </p:cNvPr>
          <p:cNvSpPr/>
          <p:nvPr/>
        </p:nvSpPr>
        <p:spPr bwMode="auto">
          <a:xfrm>
            <a:off x="10204174" y="3920591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DC918-7152-64CF-6FA4-FF9004B30A03}"/>
              </a:ext>
            </a:extLst>
          </p:cNvPr>
          <p:cNvSpPr txBox="1"/>
          <p:nvPr/>
        </p:nvSpPr>
        <p:spPr>
          <a:xfrm>
            <a:off x="0" y="1696278"/>
            <a:ext cx="91662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/>
              <a:t>No shutter to protect them during </a:t>
            </a:r>
            <a:r>
              <a:rPr lang="en-US" sz="2400" dirty="0" err="1"/>
              <a:t>boronisation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/>
              <a:t>Not clear how much boron they would get during a </a:t>
            </a:r>
            <a:r>
              <a:rPr lang="en-US" sz="2400" dirty="0" err="1"/>
              <a:t>boronisation</a:t>
            </a:r>
            <a:r>
              <a:rPr lang="en-US" sz="2400" dirty="0"/>
              <a:t> (impact of being recessed).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GB" dirty="0"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0FDB4796-2266-A967-9178-B359CEA830D6}"/>
              </a:ext>
            </a:extLst>
          </p:cNvPr>
          <p:cNvSpPr/>
          <p:nvPr/>
        </p:nvSpPr>
        <p:spPr bwMode="auto">
          <a:xfrm>
            <a:off x="11094990" y="3920591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1B77B-C777-7C7E-1CFF-69F0025D4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1" y="3485193"/>
            <a:ext cx="3524366" cy="2618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EA239-56E8-70A9-D1A4-1C600DDDD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48" y="3140765"/>
            <a:ext cx="2034691" cy="3611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6D817-151C-7953-7668-711D14B8C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07" y="3686414"/>
            <a:ext cx="3160129" cy="22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4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79390" y="-242454"/>
            <a:ext cx="10668000" cy="914400"/>
          </a:xfrm>
        </p:spPr>
        <p:txBody>
          <a:bodyPr/>
          <a:lstStyle/>
          <a:p>
            <a:r>
              <a:rPr lang="en-US" dirty="0" err="1"/>
              <a:t>Boronisation</a:t>
            </a:r>
            <a:r>
              <a:rPr lang="en-US" dirty="0"/>
              <a:t> impact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1377-BD72-9F8D-5065-F07AC5C3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1" y="589276"/>
            <a:ext cx="12019010" cy="9444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new diagnostic systems without shutter…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2" name="Picture 2" descr="http://www.iter.org/doc/all/content/com/gallery/media/7%20-%20technical/vacuumvessel_2.jpg">
            <a:extLst>
              <a:ext uri="{FF2B5EF4-FFF2-40B4-BE49-F238E27FC236}">
                <a16:creationId xmlns:a16="http://schemas.microsoft.com/office/drawing/2014/main" id="{E3AA0DEF-35F4-9757-42BC-0ED9649C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304" y="1956749"/>
            <a:ext cx="2716696" cy="46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906F86C0-2D3B-A201-A67F-47C597339AAA}"/>
              </a:ext>
            </a:extLst>
          </p:cNvPr>
          <p:cNvSpPr/>
          <p:nvPr/>
        </p:nvSpPr>
        <p:spPr bwMode="auto">
          <a:xfrm>
            <a:off x="9614453" y="3920591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7FCD1A4-F6DE-B597-3D96-BFD449A7D7BE}"/>
              </a:ext>
            </a:extLst>
          </p:cNvPr>
          <p:cNvSpPr/>
          <p:nvPr/>
        </p:nvSpPr>
        <p:spPr bwMode="auto">
          <a:xfrm>
            <a:off x="10204174" y="3920591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28587D8-F0F7-471E-C5BB-AE48BD5EEBEF}"/>
              </a:ext>
            </a:extLst>
          </p:cNvPr>
          <p:cNvSpPr/>
          <p:nvPr/>
        </p:nvSpPr>
        <p:spPr bwMode="auto">
          <a:xfrm>
            <a:off x="11094990" y="3920591"/>
            <a:ext cx="304800" cy="29154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7BEEB-33D6-C731-F800-F60D69D963B1}"/>
              </a:ext>
            </a:extLst>
          </p:cNvPr>
          <p:cNvSpPr txBox="1"/>
          <p:nvPr/>
        </p:nvSpPr>
        <p:spPr>
          <a:xfrm>
            <a:off x="186243" y="2379882"/>
            <a:ext cx="8652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n-lt"/>
              </a:rPr>
              <a:t>We need samples exposed to *deposited* boron to assess if the optical properties heavily degrade. .</a:t>
            </a:r>
          </a:p>
          <a:p>
            <a:pPr algn="ctr"/>
            <a:r>
              <a:rPr lang="en-US" sz="2400" i="1" dirty="0">
                <a:latin typeface="+mn-lt"/>
              </a:rPr>
              <a:t>(Mirror station without shutter during </a:t>
            </a:r>
            <a:r>
              <a:rPr lang="en-US" sz="2400" i="1" dirty="0" err="1">
                <a:latin typeface="+mn-lt"/>
              </a:rPr>
              <a:t>boronisation</a:t>
            </a:r>
            <a:r>
              <a:rPr lang="en-US" sz="2400" i="1" dirty="0">
                <a:latin typeface="+mn-lt"/>
              </a:rPr>
              <a:t>)</a:t>
            </a:r>
            <a:endParaRPr lang="en-GB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79203"/>
      </p:ext>
    </p:extLst>
  </p:cSld>
  <p:clrMapOvr>
    <a:masterClrMapping/>
  </p:clrMapOvr>
</p:sld>
</file>

<file path=ppt/theme/theme1.xml><?xml version="1.0" encoding="utf-8"?>
<a:theme xmlns:a="http://schemas.openxmlformats.org/drawingml/2006/main" name="ITER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" id="{C0E4D9C7-2FFA-4E80-AB9D-C9128D6A9B90}" vid="{2AA06B6D-CED0-4FB2-9CB0-9D1A85D994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</Template>
  <TotalTime>4202</TotalTime>
  <Words>547</Words>
  <Application>Microsoft Office PowerPoint</Application>
  <PresentationFormat>Widescreen</PresentationFormat>
  <Paragraphs>63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ITER</vt:lpstr>
      <vt:lpstr>Worksheet</vt:lpstr>
      <vt:lpstr>Boronisation ITER Overview</vt:lpstr>
      <vt:lpstr>Introduction</vt:lpstr>
      <vt:lpstr>Introduction</vt:lpstr>
      <vt:lpstr>Optical Diagnostics with endangered mirrors (in 2014)</vt:lpstr>
      <vt:lpstr>Mirror Cleaning impacted systems: 2024</vt:lpstr>
      <vt:lpstr>Boronisation impact</vt:lpstr>
      <vt:lpstr>Boronisation impact</vt:lpstr>
      <vt:lpstr>Boronisation impact</vt:lpstr>
      <vt:lpstr>Boronisation impact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RF cleaning results</dc:title>
  <dc:creator>Moser Lucas EXT</dc:creator>
  <cp:lastModifiedBy>Moser Lucas</cp:lastModifiedBy>
  <cp:revision>117</cp:revision>
  <dcterms:created xsi:type="dcterms:W3CDTF">2020-11-16T14:07:36Z</dcterms:created>
  <dcterms:modified xsi:type="dcterms:W3CDTF">2024-01-12T08:56:43Z</dcterms:modified>
</cp:coreProperties>
</file>