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57" r:id="rId3"/>
    <p:sldId id="394" r:id="rId4"/>
    <p:sldId id="395" r:id="rId5"/>
    <p:sldId id="370" r:id="rId6"/>
    <p:sldId id="380" r:id="rId7"/>
    <p:sldId id="377" r:id="rId8"/>
    <p:sldId id="382" r:id="rId9"/>
    <p:sldId id="383" r:id="rId10"/>
    <p:sldId id="384" r:id="rId11"/>
    <p:sldId id="378" r:id="rId12"/>
    <p:sldId id="385" r:id="rId13"/>
    <p:sldId id="386" r:id="rId14"/>
    <p:sldId id="387" r:id="rId15"/>
    <p:sldId id="388" r:id="rId16"/>
    <p:sldId id="389" r:id="rId17"/>
    <p:sldId id="391" r:id="rId18"/>
    <p:sldId id="390" r:id="rId19"/>
    <p:sldId id="392" r:id="rId20"/>
    <p:sldId id="393" r:id="rId21"/>
    <p:sldId id="396" r:id="rId22"/>
    <p:sldId id="397" r:id="rId23"/>
    <p:sldId id="398" r:id="rId24"/>
    <p:sldId id="399" r:id="rId25"/>
    <p:sldId id="400" r:id="rId26"/>
    <p:sldId id="379" r:id="rId27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434"/>
    <a:srgbClr val="FF0066"/>
    <a:srgbClr val="FF9933"/>
    <a:srgbClr val="FF6600"/>
    <a:srgbClr val="FFFF99"/>
    <a:srgbClr val="005B83"/>
    <a:srgbClr val="FF6699"/>
    <a:srgbClr val="BDFFB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00" autoAdjust="0"/>
  </p:normalViewPr>
  <p:slideViewPr>
    <p:cSldViewPr>
      <p:cViewPr varScale="1">
        <p:scale>
          <a:sx n="98" d="100"/>
          <a:sy n="98" d="100"/>
        </p:scale>
        <p:origin x="8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140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160937" cy="36648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6" y="3"/>
            <a:ext cx="4160937" cy="36648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BB9F5F6C-D668-4C36-BA2D-25C592BE835B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79189" y="6292265"/>
            <a:ext cx="4160937" cy="366486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9912CEDF-ABBC-4C4A-BBE3-3B660A3FF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3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160519" cy="365760"/>
          </a:xfrm>
          <a:prstGeom prst="rect">
            <a:avLst/>
          </a:prstGeom>
        </p:spPr>
        <p:txBody>
          <a:bodyPr vert="horz" lIns="96631" tIns="48315" rIns="96631" bIns="483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6" y="2"/>
            <a:ext cx="4160519" cy="365760"/>
          </a:xfrm>
          <a:prstGeom prst="rect">
            <a:avLst/>
          </a:prstGeom>
        </p:spPr>
        <p:txBody>
          <a:bodyPr vert="horz" lIns="96631" tIns="48315" rIns="96631" bIns="48315" rtlCol="0"/>
          <a:lstStyle>
            <a:lvl1pPr algn="r">
              <a:defRPr sz="1200"/>
            </a:lvl1pPr>
          </a:lstStyle>
          <a:p>
            <a:fld id="{1FCA69BE-02DF-4B1C-A55F-6DC8CC5B47E4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1" tIns="48315" rIns="96631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2" y="3474723"/>
            <a:ext cx="7680960" cy="3291840"/>
          </a:xfrm>
          <a:prstGeom prst="rect">
            <a:avLst/>
          </a:prstGeom>
        </p:spPr>
        <p:txBody>
          <a:bodyPr vert="horz" lIns="96631" tIns="48315" rIns="96631" bIns="483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948174"/>
            <a:ext cx="4160519" cy="365760"/>
          </a:xfrm>
          <a:prstGeom prst="rect">
            <a:avLst/>
          </a:prstGeom>
        </p:spPr>
        <p:txBody>
          <a:bodyPr vert="horz" lIns="96631" tIns="48315" rIns="96631" bIns="483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6" y="6948174"/>
            <a:ext cx="4160519" cy="365760"/>
          </a:xfrm>
          <a:prstGeom prst="rect">
            <a:avLst/>
          </a:prstGeom>
        </p:spPr>
        <p:txBody>
          <a:bodyPr vert="horz" lIns="96631" tIns="48315" rIns="96631" bIns="48315" rtlCol="0" anchor="b"/>
          <a:lstStyle>
            <a:lvl1pPr algn="r">
              <a:defRPr sz="1200"/>
            </a:lvl1pPr>
          </a:lstStyle>
          <a:p>
            <a:fld id="{03B8DDD0-A6E6-433E-9BA1-15A7394BE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BD13F-BDB4-41A2-AEFA-FB4783DD21E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6488" y="546100"/>
            <a:ext cx="4881562" cy="2746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912" y="3476520"/>
            <a:ext cx="7037397" cy="329371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01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1107">
              <a:defRPr/>
            </a:pPr>
            <a:fld id="{DC3C7F3D-5ABB-47C3-B381-D87CB932DF75}" type="slidenum">
              <a:rPr lang="de-DE">
                <a:solidFill>
                  <a:prstClr val="black"/>
                </a:solidFill>
                <a:latin typeface="Arial"/>
              </a:rPr>
              <a:pPr defTabSz="441107">
                <a:defRPr/>
              </a:pPr>
              <a:t>11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24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7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2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882213">
              <a:defRPr/>
            </a:pPr>
            <a:fld id="{5FC1F0C1-80B2-4D53-AD4F-778CB2EBF832}" type="slidenum">
              <a:rPr lang="en-US">
                <a:solidFill>
                  <a:prstClr val="black"/>
                </a:solidFill>
                <a:latin typeface="Calibri"/>
              </a:rPr>
              <a:pPr defTabSz="882213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defTabSz="8822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6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1107">
              <a:defRPr/>
            </a:pPr>
            <a:fld id="{DC3C7F3D-5ABB-47C3-B381-D87CB932DF75}" type="slidenum">
              <a:rPr lang="de-DE">
                <a:solidFill>
                  <a:prstClr val="black"/>
                </a:solidFill>
                <a:latin typeface="Arial"/>
              </a:rPr>
              <a:pPr defTabSz="441107">
                <a:defRPr/>
              </a:pPr>
              <a:t>20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51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5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5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1107">
              <a:defRPr/>
            </a:pPr>
            <a:fld id="{DC3C7F3D-5ABB-47C3-B381-D87CB932DF75}" type="slidenum">
              <a:rPr lang="de-DE">
                <a:solidFill>
                  <a:prstClr val="black"/>
                </a:solidFill>
                <a:latin typeface="Arial"/>
              </a:rPr>
              <a:pPr defTabSz="441107">
                <a:defRPr/>
              </a:pPr>
              <a:t>23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475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8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882213">
              <a:defRPr/>
            </a:pPr>
            <a:fld id="{5FC1F0C1-80B2-4D53-AD4F-778CB2EBF832}" type="slidenum">
              <a:rPr lang="en-US">
                <a:solidFill>
                  <a:prstClr val="black"/>
                </a:solidFill>
                <a:latin typeface="Calibri"/>
              </a:rPr>
              <a:pPr defTabSz="882213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defTabSz="8822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F0C1-80B2-4D53-AD4F-778CB2EBF83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93352" y="556931"/>
            <a:ext cx="6214528" cy="27402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139" tIns="51069" rIns="102139" bIns="510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59510" y="3473104"/>
            <a:ext cx="7680653" cy="32885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280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025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cap="none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0811377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1"/>
          <p:cNvSpPr txBox="1"/>
          <p:nvPr userDrawn="1"/>
        </p:nvSpPr>
        <p:spPr>
          <a:xfrm>
            <a:off x="9153600" y="6595203"/>
            <a:ext cx="27032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067" dirty="0">
                <a:solidFill>
                  <a:prstClr val="white"/>
                </a:solidFill>
                <a:cs typeface="Arial" panose="020B0604020202020204" pitchFamily="34" charset="0"/>
              </a:rPr>
              <a:t>	</a:t>
            </a:r>
            <a:endParaRPr lang="de-DE" sz="106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 flipH="1">
            <a:off x="11878551" y="6339017"/>
            <a:ext cx="280497" cy="6014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rgbClr val="023D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EA19BA-913F-4CC4-9676-ECC1885047A5}" type="slidenum">
              <a:rPr lang="de-DE" smtClean="0"/>
              <a:pPr algn="ct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4409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43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9153600" y="6595203"/>
            <a:ext cx="2703200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067" dirty="0">
                <a:solidFill>
                  <a:prstClr val="white"/>
                </a:solidFill>
                <a:cs typeface="Arial" panose="020B0604020202020204" pitchFamily="34" charset="0"/>
              </a:rPr>
              <a:t>	</a:t>
            </a:r>
            <a:endParaRPr lang="de-DE" sz="106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 flipH="1">
            <a:off x="11878551" y="6339017"/>
            <a:ext cx="280497" cy="6014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rgbClr val="023D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EA19BA-913F-4CC4-9676-ECC1885047A5}" type="slidenum">
              <a:rPr lang="de-DE" smtClean="0"/>
              <a:pPr algn="ct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3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F6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Line 12"/>
          <p:cNvSpPr>
            <a:spLocks noChangeShapeType="1"/>
          </p:cNvSpPr>
          <p:nvPr userDrawn="1"/>
        </p:nvSpPr>
        <p:spPr bwMode="auto">
          <a:xfrm>
            <a:off x="86497" y="6596816"/>
            <a:ext cx="11913897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23D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6005352"/>
            <a:ext cx="1968218" cy="548854"/>
          </a:xfrm>
          <a:prstGeom prst="rect">
            <a:avLst/>
          </a:prstGeom>
        </p:spPr>
      </p:pic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 txBox="1">
            <a:spLocks/>
          </p:cNvSpPr>
          <p:nvPr userDrawn="1"/>
        </p:nvSpPr>
        <p:spPr>
          <a:xfrm>
            <a:off x="407368" y="6403305"/>
            <a:ext cx="2447043" cy="13877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e-DE" sz="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de-DE" sz="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116A14D1-4889-831B-BA1F-F0FE3FB46E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44406" y="6585379"/>
            <a:ext cx="17441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Slide </a:t>
            </a:r>
            <a:fld id="{6CC8D0FB-E91E-454F-A699-9991DB64F94B}" type="slidenum">
              <a:rPr lang="de-DE" sz="1000">
                <a:solidFill>
                  <a:srgbClr val="002060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002060"/>
                </a:solidFill>
                <a:cs typeface="Arial" pitchFamily="34" charset="0"/>
              </a:rPr>
              <a:t>of</a:t>
            </a:r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 2</a:t>
            </a: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5</a:t>
            </a:r>
            <a:endParaRPr lang="de-DE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69ED013-5740-288D-CAA6-6B4B603AD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9576" y="6605926"/>
            <a:ext cx="7128792" cy="1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A.Litnovsky, Boronization in ITER, impact on mirrors, review of existing studies in tokamaks, EUROfusion meeting (online) January 12, 2024</a:t>
            </a:r>
          </a:p>
        </p:txBody>
      </p:sp>
    </p:spTree>
    <p:extLst>
      <p:ext uri="{BB962C8B-B14F-4D97-AF65-F5344CB8AC3E}">
        <p14:creationId xmlns:p14="http://schemas.microsoft.com/office/powerpoint/2010/main" val="9277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7" r:id="rId3"/>
    <p:sldLayoutId id="2147483689" r:id="rId4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F6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86497" y="6596816"/>
            <a:ext cx="11913897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4116F3A-3C69-443F-A7FD-95C5370BC0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44406" y="6585379"/>
            <a:ext cx="17441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Slide </a:t>
            </a:r>
            <a:fld id="{6CC8D0FB-E91E-454F-A699-9991DB64F94B}" type="slidenum">
              <a:rPr lang="de-DE" sz="1000">
                <a:solidFill>
                  <a:srgbClr val="002060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002060"/>
                </a:solidFill>
                <a:cs typeface="Arial" pitchFamily="34" charset="0"/>
              </a:rPr>
              <a:t>of</a:t>
            </a:r>
            <a:r>
              <a:rPr lang="de-DE" sz="1000" dirty="0">
                <a:solidFill>
                  <a:srgbClr val="002060"/>
                </a:solidFill>
                <a:cs typeface="Arial" pitchFamily="34" charset="0"/>
              </a:rPr>
              <a:t> 2</a:t>
            </a: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5</a:t>
            </a:r>
            <a:endParaRPr lang="de-DE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B52EF73-964A-4063-BEB2-3AAE8715E5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9576" y="6605926"/>
            <a:ext cx="7128792" cy="1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>
                <a:solidFill>
                  <a:srgbClr val="002060"/>
                </a:solidFill>
              </a:rPr>
              <a:t>A.Litnovsky, Boronization in ITER, impact on mirrors, review of existing studies in tokamaks, EUROfusion meeting (online) January 12, 2024</a:t>
            </a:r>
          </a:p>
        </p:txBody>
      </p:sp>
    </p:spTree>
    <p:extLst>
      <p:ext uri="{BB962C8B-B14F-4D97-AF65-F5344CB8AC3E}">
        <p14:creationId xmlns:p14="http://schemas.microsoft.com/office/powerpoint/2010/main" val="1801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z-juelich.sciebo.de/s/IhD1klWd6TMX26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z-juelich.sciebo.de/s/6Ky42E2ti107Hi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1.em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47528" y="2864296"/>
            <a:ext cx="8875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Boronization in ITER: impact on mirrors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1424" y="5061589"/>
            <a:ext cx="7705725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 cap="all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ysClr val="window" lastClr="FFFFFF"/>
                </a:solidFill>
                <a:latin typeface="Arial"/>
              </a:rPr>
              <a:t>12.01.2024|  A. L</a:t>
            </a:r>
            <a:r>
              <a:rPr lang="de-DE" cap="none" dirty="0" err="1">
                <a:solidFill>
                  <a:sysClr val="window" lastClr="FFFFFF"/>
                </a:solidFill>
                <a:latin typeface="Arial"/>
              </a:rPr>
              <a:t>itnovsky</a:t>
            </a:r>
            <a:endParaRPr lang="en-US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 txBox="1">
            <a:spLocks/>
          </p:cNvSpPr>
          <p:nvPr/>
        </p:nvSpPr>
        <p:spPr>
          <a:xfrm>
            <a:off x="623392" y="3573016"/>
            <a:ext cx="10945215" cy="12406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32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cap="none" dirty="0">
                <a:solidFill>
                  <a:schemeClr val="bg1"/>
                </a:solidFill>
              </a:rPr>
              <a:t>Review of existing studies in tokamaks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B59C8C-1339-7983-5D92-998A7556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17" y="118269"/>
            <a:ext cx="1050462" cy="10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BF2B5CB2-EB63-C8BB-47FE-28D97958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630" y="127776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defTabSz="462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62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62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62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62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62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62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62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62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ITPA</a:t>
            </a:r>
          </a:p>
        </p:txBody>
      </p:sp>
    </p:spTree>
    <p:extLst>
      <p:ext uri="{BB962C8B-B14F-4D97-AF65-F5344CB8AC3E}">
        <p14:creationId xmlns:p14="http://schemas.microsoft.com/office/powerpoint/2010/main" val="31879553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16632"/>
            <a:ext cx="1080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Stations: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7827-215C-BB2C-53A9-8EE6DE0757E7}"/>
              </a:ext>
            </a:extLst>
          </p:cNvPr>
          <p:cNvSpPr txBox="1"/>
          <p:nvPr/>
        </p:nvSpPr>
        <p:spPr>
          <a:xfrm>
            <a:off x="4020398" y="692696"/>
            <a:ext cx="7416824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LHD: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</a:rPr>
              <a:t>T. </a:t>
            </a:r>
            <a:r>
              <a:rPr lang="fr-FR" b="1" dirty="0" err="1">
                <a:solidFill>
                  <a:srgbClr val="002060"/>
                </a:solidFill>
              </a:rPr>
              <a:t>Akiyama</a:t>
            </a:r>
            <a:r>
              <a:rPr lang="fr-FR" b="1" dirty="0">
                <a:solidFill>
                  <a:srgbClr val="002060"/>
                </a:solidFill>
              </a:rPr>
              <a:t> et al., </a:t>
            </a:r>
            <a:r>
              <a:rPr lang="fr-FR" b="1" dirty="0" err="1">
                <a:solidFill>
                  <a:srgbClr val="002060"/>
                </a:solidFill>
              </a:rPr>
              <a:t>Nucl</a:t>
            </a:r>
            <a:r>
              <a:rPr lang="fr-FR" b="1" dirty="0">
                <a:solidFill>
                  <a:srgbClr val="002060"/>
                </a:solidFill>
              </a:rPr>
              <a:t>. Fusion, 52 (2012) 063014</a:t>
            </a:r>
            <a:endParaRPr lang="en-US" b="1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TEXTOR (DIII-D and AUG)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Litnovsky et al.,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Fusion, 55 (2015) 093015</a:t>
            </a:r>
            <a:endParaRPr lang="en-US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KSTAR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Kim et al.,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Fus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Eng. and Design 129 (2018) 269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JET: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Moon et al.,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Mater. and Energy 19 (2019) 259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E922B-9B23-8AE4-F23A-866B13D10FA5}"/>
              </a:ext>
            </a:extLst>
          </p:cNvPr>
          <p:cNvSpPr txBox="1"/>
          <p:nvPr/>
        </p:nvSpPr>
        <p:spPr>
          <a:xfrm>
            <a:off x="191344" y="4725144"/>
            <a:ext cx="5472608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papers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at: </a:t>
            </a:r>
            <a:r>
              <a:rPr lang="en-US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https://fz-juelich.sciebo.de/s/IhD1klWd6TMX260</a:t>
            </a:r>
            <a:r>
              <a:rPr lang="en-US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E9BA63E0-CD6D-5DAA-0AFD-69D0825E0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02" y="4446240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A127F-9163-F122-2DEF-CAFC6B500DD8}"/>
              </a:ext>
            </a:extLst>
          </p:cNvPr>
          <p:cNvSpPr txBox="1"/>
          <p:nvPr/>
        </p:nvSpPr>
        <p:spPr>
          <a:xfrm>
            <a:off x="8400256" y="4446240"/>
            <a:ext cx="3168352" cy="1287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dog wearing glasses and a bow tie with a pencil in its mouth&#10;&#10;Description automatically generated">
            <a:extLst>
              <a:ext uri="{FF2B5EF4-FFF2-40B4-BE49-F238E27FC236}">
                <a16:creationId xmlns:a16="http://schemas.microsoft.com/office/drawing/2014/main" id="{9403B575-8A97-722F-34B6-0EAE0F02C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213490"/>
            <a:ext cx="3766751" cy="25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0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CFE51578-D108-8A4E-8772-053059A31C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7014" y="2144839"/>
            <a:ext cx="10801200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Mirror campaign in ASDEX Upgrade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75656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Boronization in ITER: impact on mirror R&amp;D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64352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3621B1D-ED51-B8B1-6852-38553FC1437A}"/>
              </a:ext>
            </a:extLst>
          </p:cNvPr>
          <p:cNvSpPr/>
          <p:nvPr/>
        </p:nvSpPr>
        <p:spPr>
          <a:xfrm>
            <a:off x="234152" y="5229199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stations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A9E2CC6-6F95-95E9-B2FC-3937930F3F74}"/>
              </a:ext>
            </a:extLst>
          </p:cNvPr>
          <p:cNvSpPr/>
          <p:nvPr/>
        </p:nvSpPr>
        <p:spPr>
          <a:xfrm>
            <a:off x="3222848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campaign in ASDEX Upgrade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227B9C63-8EA8-6EA5-0CF1-813ED31B9C66}"/>
              </a:ext>
            </a:extLst>
          </p:cNvPr>
          <p:cNvSpPr txBox="1">
            <a:spLocks/>
          </p:cNvSpPr>
          <p:nvPr/>
        </p:nvSpPr>
        <p:spPr>
          <a:xfrm>
            <a:off x="3791744" y="2852936"/>
            <a:ext cx="3669410" cy="72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6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77" y="67332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full-W AUG: aims and overview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F5E2BB5-3669-A1AC-F236-4267101C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578880"/>
            <a:ext cx="8640959" cy="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de-DE" sz="2000" b="1" dirty="0">
                <a:solidFill>
                  <a:srgbClr val="002060"/>
                </a:solidFill>
              </a:rPr>
              <a:t>Studies of ITER candidate mirrors in a tokamak with all-metal interior</a:t>
            </a:r>
          </a:p>
        </p:txBody>
      </p:sp>
      <p:sp>
        <p:nvSpPr>
          <p:cNvPr id="5" name="AutoShape 59">
            <a:extLst>
              <a:ext uri="{FF2B5EF4-FFF2-40B4-BE49-F238E27FC236}">
                <a16:creationId xmlns:a16="http://schemas.microsoft.com/office/drawing/2014/main" id="{098B8135-BA7D-169D-8905-7A7A81C0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69" y="1153568"/>
            <a:ext cx="1223962" cy="3603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de-DE" sz="2400" b="1" dirty="0">
                <a:solidFill>
                  <a:schemeClr val="bg1"/>
                </a:solidFill>
              </a:rPr>
              <a:t>Aims</a:t>
            </a:r>
            <a:endParaRPr lang="en-US" altLang="de-DE" sz="2400" dirty="0">
              <a:solidFill>
                <a:schemeClr val="bg1"/>
              </a:solidFill>
            </a:endParaRPr>
          </a:p>
        </p:txBody>
      </p:sp>
      <p:sp>
        <p:nvSpPr>
          <p:cNvPr id="6" name="Text Box 64">
            <a:extLst>
              <a:ext uri="{FF2B5EF4-FFF2-40B4-BE49-F238E27FC236}">
                <a16:creationId xmlns:a16="http://schemas.microsoft.com/office/drawing/2014/main" id="{884203AB-F3E9-1E10-ED39-27F8FAD6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3" y="1637628"/>
            <a:ext cx="5472609" cy="14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 Evaluate performance of mirrors in a tokamak  </a:t>
            </a:r>
          </a:p>
          <a:p>
            <a:pPr eaLnBrk="0" hangingPunct="0">
              <a:lnSpc>
                <a:spcPct val="130000"/>
              </a:lnSpc>
              <a:buClr>
                <a:srgbClr val="002060"/>
              </a:buClr>
            </a:pPr>
            <a:r>
              <a:rPr lang="en-US" altLang="de-DE" b="1" dirty="0">
                <a:solidFill>
                  <a:srgbClr val="002060"/>
                </a:solidFill>
              </a:rPr>
              <a:t>    with all-metal PFCs</a:t>
            </a:r>
          </a:p>
          <a:p>
            <a:pPr eaLnBrk="0" hangingPunct="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 Assess an impact of deposits on reflectivity</a:t>
            </a:r>
          </a:p>
          <a:p>
            <a:pPr eaLnBrk="0" hangingPunct="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 Investigate elemental composition of deposits</a:t>
            </a:r>
          </a:p>
        </p:txBody>
      </p:sp>
      <p:sp>
        <p:nvSpPr>
          <p:cNvPr id="7" name="AutoShape 65">
            <a:extLst>
              <a:ext uri="{FF2B5EF4-FFF2-40B4-BE49-F238E27FC236}">
                <a16:creationId xmlns:a16="http://schemas.microsoft.com/office/drawing/2014/main" id="{C9DE25E7-4014-1938-4DED-91B04F2D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564" y="1087879"/>
            <a:ext cx="1620342" cy="40862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sz="2400" b="1" dirty="0">
                <a:solidFill>
                  <a:srgbClr val="FFFFFF"/>
                </a:solidFill>
              </a:rPr>
              <a:t>Means</a:t>
            </a:r>
            <a:endParaRPr lang="en-US" altLang="de-DE" sz="2400" dirty="0">
              <a:solidFill>
                <a:srgbClr val="FFFFFF"/>
              </a:solidFill>
            </a:endParaRP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D650C833-65E8-835E-4115-1A6C3956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37628"/>
            <a:ext cx="6120680" cy="14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eaLnBrk="0" hangingPunct="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Mo and Cu mirrors</a:t>
            </a: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In heated holders</a:t>
            </a:r>
          </a:p>
          <a:p>
            <a:pPr marL="285750" indent="-285750" eaLnBrk="0" hangingPunct="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de-DE" b="1" dirty="0">
                <a:solidFill>
                  <a:srgbClr val="002060"/>
                </a:solidFill>
              </a:rPr>
              <a:t>Heated at 150</a:t>
            </a:r>
            <a:r>
              <a:rPr lang="en-US" altLang="de-DE" b="1" baseline="30000" dirty="0">
                <a:solidFill>
                  <a:srgbClr val="002060"/>
                </a:solidFill>
              </a:rPr>
              <a:t>o</a:t>
            </a:r>
            <a:r>
              <a:rPr lang="en-US" altLang="de-DE" b="1" dirty="0">
                <a:solidFill>
                  <a:srgbClr val="002060"/>
                </a:solidFill>
              </a:rPr>
              <a:t>C to study the effect of deposition on neutron- and gamma- heated mirrors in ITER divertor</a:t>
            </a:r>
          </a:p>
        </p:txBody>
      </p:sp>
      <p:pic>
        <p:nvPicPr>
          <p:cNvPr id="31" name="Picture 32">
            <a:extLst>
              <a:ext uri="{FF2B5EF4-FFF2-40B4-BE49-F238E27FC236}">
                <a16:creationId xmlns:a16="http://schemas.microsoft.com/office/drawing/2014/main" id="{94F01954-2CCC-F67A-B824-D07A0C305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38" y="4422327"/>
            <a:ext cx="205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9">
            <a:extLst>
              <a:ext uri="{FF2B5EF4-FFF2-40B4-BE49-F238E27FC236}">
                <a16:creationId xmlns:a16="http://schemas.microsoft.com/office/drawing/2014/main" id="{B1F6BF3F-837E-B0A8-A763-23633854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47" y="3360513"/>
            <a:ext cx="1890291" cy="40862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sz="2400" b="1" dirty="0">
                <a:solidFill>
                  <a:srgbClr val="FFFFFF"/>
                </a:solidFill>
              </a:rPr>
              <a:t>Installation</a:t>
            </a:r>
            <a:endParaRPr lang="en-US" altLang="de-DE" sz="2400" dirty="0">
              <a:solidFill>
                <a:srgbClr val="FFFFFF"/>
              </a:solidFill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61370292-BE99-A8F7-2A06-2EB0402DD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77" y="4089074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rgbClr val="002060"/>
                </a:solidFill>
              </a:rPr>
              <a:t>Mirror holder</a:t>
            </a:r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36EF0525-BF99-B9C2-57D5-B167C95F5FFB}"/>
              </a:ext>
            </a:extLst>
          </p:cNvPr>
          <p:cNvGrpSpPr>
            <a:grpSpLocks/>
          </p:cNvGrpSpPr>
          <p:nvPr/>
        </p:nvGrpSpPr>
        <p:grpSpPr bwMode="auto">
          <a:xfrm>
            <a:off x="145714" y="4904253"/>
            <a:ext cx="990600" cy="914400"/>
            <a:chOff x="444" y="971"/>
            <a:chExt cx="1114" cy="1026"/>
          </a:xfrm>
        </p:grpSpPr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DE52B3E8-8EA7-B40D-14B9-F38EE7E35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971"/>
              <a:ext cx="1114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AE5AACE7-D60D-BF4C-E79D-89BE75BF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1817"/>
              <a:ext cx="1" cy="7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25F1AD68-4409-0D2E-A2BD-0E0D224A3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1818"/>
              <a:ext cx="1" cy="7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843AE016-B7B1-915A-98EE-93014C0C1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1818"/>
              <a:ext cx="1" cy="7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D8B000C9-9748-305E-3B6C-24587DFA1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" y="1071"/>
              <a:ext cx="1" cy="44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Text Box 17">
            <a:extLst>
              <a:ext uri="{FF2B5EF4-FFF2-40B4-BE49-F238E27FC236}">
                <a16:creationId xmlns:a16="http://schemas.microsoft.com/office/drawing/2014/main" id="{081F1BE5-B12A-1B7D-B8FD-0E8CFF62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6" y="4574053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rgbClr val="002060"/>
                </a:solidFill>
              </a:rPr>
              <a:t>Mirror</a:t>
            </a:r>
          </a:p>
        </p:txBody>
      </p:sp>
      <p:sp>
        <p:nvSpPr>
          <p:cNvPr id="41" name="AutoShape 25">
            <a:extLst>
              <a:ext uri="{FF2B5EF4-FFF2-40B4-BE49-F238E27FC236}">
                <a16:creationId xmlns:a16="http://schemas.microsoft.com/office/drawing/2014/main" id="{C65C0DFE-1913-8BF8-9DA1-1100CA1FA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908" y="5165347"/>
            <a:ext cx="828886" cy="298729"/>
          </a:xfrm>
          <a:prstGeom prst="rightArrow">
            <a:avLst>
              <a:gd name="adj1" fmla="val 42176"/>
              <a:gd name="adj2" fmla="val 86699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26">
            <a:extLst>
              <a:ext uri="{FF2B5EF4-FFF2-40B4-BE49-F238E27FC236}">
                <a16:creationId xmlns:a16="http://schemas.microsoft.com/office/drawing/2014/main" id="{C20FBD0E-DFCD-2326-203A-29200BC3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3322828"/>
            <a:ext cx="1826740" cy="40862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sz="2400" b="1" dirty="0">
                <a:solidFill>
                  <a:srgbClr val="FFFFFF"/>
                </a:solidFill>
              </a:rPr>
              <a:t>Locations</a:t>
            </a:r>
            <a:endParaRPr lang="en-US" altLang="de-DE" sz="2400" dirty="0">
              <a:solidFill>
                <a:srgbClr val="FFFFFF"/>
              </a:solidFill>
            </a:endParaRPr>
          </a:p>
        </p:txBody>
      </p:sp>
      <p:sp>
        <p:nvSpPr>
          <p:cNvPr id="43" name="Line 28">
            <a:extLst>
              <a:ext uri="{FF2B5EF4-FFF2-40B4-BE49-F238E27FC236}">
                <a16:creationId xmlns:a16="http://schemas.microsoft.com/office/drawing/2014/main" id="{C03A64F5-7B25-38EB-ACA1-6096450A25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51" y="5112216"/>
            <a:ext cx="431800" cy="4191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id="{71AF06C9-D1D6-E22C-33A0-7C1FF15004B1}"/>
              </a:ext>
            </a:extLst>
          </p:cNvPr>
          <p:cNvSpPr txBox="1">
            <a:spLocks noChangeArrowheads="1"/>
          </p:cNvSpPr>
          <p:nvPr/>
        </p:nvSpPr>
        <p:spPr bwMode="auto">
          <a:xfrm rot="18789143">
            <a:off x="244138" y="5089991"/>
            <a:ext cx="720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de-DE" sz="1100" b="1">
                <a:solidFill>
                  <a:srgbClr val="FFFF99"/>
                </a:solidFill>
              </a:rPr>
              <a:t>18 </a:t>
            </a:r>
            <a:r>
              <a:rPr lang="en-US" altLang="de-DE" sz="1100" b="1">
                <a:solidFill>
                  <a:srgbClr val="FFFF99"/>
                </a:solidFill>
              </a:rPr>
              <a:t>mm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6B9961-86DA-0774-1438-DA6977BF626D}"/>
              </a:ext>
            </a:extLst>
          </p:cNvPr>
          <p:cNvGrpSpPr/>
          <p:nvPr/>
        </p:nvGrpSpPr>
        <p:grpSpPr>
          <a:xfrm>
            <a:off x="4292358" y="4013703"/>
            <a:ext cx="4180311" cy="2568943"/>
            <a:chOff x="4851856" y="4192240"/>
            <a:chExt cx="4019550" cy="2470150"/>
          </a:xfrm>
        </p:grpSpPr>
        <p:pic>
          <p:nvPicPr>
            <p:cNvPr id="45" name="Picture 33">
              <a:extLst>
                <a:ext uri="{FF2B5EF4-FFF2-40B4-BE49-F238E27FC236}">
                  <a16:creationId xmlns:a16="http://schemas.microsoft.com/office/drawing/2014/main" id="{CA98D0FF-A647-0D9F-911A-DC4F35F63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856" y="4192240"/>
              <a:ext cx="4019550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34">
              <a:extLst>
                <a:ext uri="{FF2B5EF4-FFF2-40B4-BE49-F238E27FC236}">
                  <a16:creationId xmlns:a16="http://schemas.microsoft.com/office/drawing/2014/main" id="{26670376-630E-25EA-C3E5-769E9B443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8858" y="6010657"/>
              <a:ext cx="1254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20097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20097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20097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20097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20097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200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200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200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200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ja-JP" sz="1000" b="1">
                  <a:ea typeface="MS Mincho" panose="02020609040205080304" pitchFamily="49" charset="-128"/>
                </a:rPr>
                <a:t>4</a:t>
              </a:r>
              <a:endParaRPr lang="en-US" altLang="de-DE" sz="2400">
                <a:ea typeface="MS Mincho" panose="02020609040205080304" pitchFamily="49" charset="-128"/>
              </a:endParaRPr>
            </a:p>
          </p:txBody>
        </p:sp>
      </p:grpSp>
      <p:sp>
        <p:nvSpPr>
          <p:cNvPr id="46" name="Text Box 6">
            <a:extLst>
              <a:ext uri="{FF2B5EF4-FFF2-40B4-BE49-F238E27FC236}">
                <a16:creationId xmlns:a16="http://schemas.microsoft.com/office/drawing/2014/main" id="{5C03B80A-0ACB-8BD5-7389-64C7347A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299" y="4381799"/>
            <a:ext cx="3720189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de-DE" sz="1600" b="1" dirty="0">
                <a:solidFill>
                  <a:srgbClr val="002060"/>
                </a:solidFill>
              </a:rPr>
              <a:t>#5/1: Inner wall in between upper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de-DE" sz="1600" b="1" dirty="0">
                <a:solidFill>
                  <a:srgbClr val="002060"/>
                </a:solidFill>
              </a:rPr>
              <a:t>         baffle and </a:t>
            </a:r>
            <a:r>
              <a:rPr lang="en-US" altLang="de-DE" sz="1600" b="1" dirty="0" err="1">
                <a:solidFill>
                  <a:srgbClr val="002060"/>
                </a:solidFill>
              </a:rPr>
              <a:t>centerpost</a:t>
            </a:r>
            <a:r>
              <a:rPr lang="en-US" altLang="de-DE" sz="1600" b="1" dirty="0">
                <a:solidFill>
                  <a:srgbClr val="002060"/>
                </a:solidFill>
              </a:rPr>
              <a:t>;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de-DE" sz="1600" b="1" dirty="0">
                <a:solidFill>
                  <a:srgbClr val="002060"/>
                </a:solidFill>
              </a:rPr>
              <a:t>#2: under dome facing inner divertor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de-DE" sz="1600" b="1" dirty="0">
                <a:solidFill>
                  <a:srgbClr val="002060"/>
                </a:solidFill>
              </a:rPr>
              <a:t>#3: under dome facing outer divertor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de-DE" sz="1600" b="1" dirty="0">
                <a:solidFill>
                  <a:srgbClr val="002060"/>
                </a:solidFill>
              </a:rPr>
              <a:t>#4: at the pump duct</a:t>
            </a:r>
          </a:p>
        </p:txBody>
      </p:sp>
    </p:spTree>
    <p:extLst>
      <p:ext uri="{BB962C8B-B14F-4D97-AF65-F5344CB8AC3E}">
        <p14:creationId xmlns:p14="http://schemas.microsoft.com/office/powerpoint/2010/main" val="379029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35" y="43925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exposure details and visual observations</a:t>
            </a:r>
          </a:p>
        </p:txBody>
      </p:sp>
      <p:pic>
        <p:nvPicPr>
          <p:cNvPr id="3" name="Picture 34">
            <a:extLst>
              <a:ext uri="{FF2B5EF4-FFF2-40B4-BE49-F238E27FC236}">
                <a16:creationId xmlns:a16="http://schemas.microsoft.com/office/drawing/2014/main" id="{6713B434-EBCB-90D3-1C86-657EF2C5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484784"/>
            <a:ext cx="5330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53ED0279-5641-3930-02F7-605D0008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835" y="3380259"/>
            <a:ext cx="146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 sz="1000" b="1">
                <a:ea typeface="MS Mincho" panose="02020609040205080304" pitchFamily="49" charset="-128"/>
              </a:rPr>
              <a:t>4</a:t>
            </a:r>
            <a:endParaRPr lang="en-US" altLang="de-DE" sz="2400">
              <a:ea typeface="MS Mincho" panose="02020609040205080304" pitchFamily="49" charset="-128"/>
            </a:endParaRPr>
          </a:p>
        </p:txBody>
      </p:sp>
      <p:sp>
        <p:nvSpPr>
          <p:cNvPr id="8" name="Line 27">
            <a:extLst>
              <a:ext uri="{FF2B5EF4-FFF2-40B4-BE49-F238E27FC236}">
                <a16:creationId xmlns:a16="http://schemas.microsoft.com/office/drawing/2014/main" id="{BA94C416-586E-FACC-9F25-055712E9B8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6560" y="4077172"/>
            <a:ext cx="2343150" cy="576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28">
            <a:extLst>
              <a:ext uri="{FF2B5EF4-FFF2-40B4-BE49-F238E27FC236}">
                <a16:creationId xmlns:a16="http://schemas.microsoft.com/office/drawing/2014/main" id="{D5FD06CC-48AB-53FB-BCED-4E5661779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735" y="4491509"/>
            <a:ext cx="261938" cy="738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29">
            <a:extLst>
              <a:ext uri="{FF2B5EF4-FFF2-40B4-BE49-F238E27FC236}">
                <a16:creationId xmlns:a16="http://schemas.microsoft.com/office/drawing/2014/main" id="{1EDDFD27-8959-0CA2-6F29-931BE4C41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0660" y="2276947"/>
            <a:ext cx="1714500" cy="4333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30">
            <a:extLst>
              <a:ext uri="{FF2B5EF4-FFF2-40B4-BE49-F238E27FC236}">
                <a16:creationId xmlns:a16="http://schemas.microsoft.com/office/drawing/2014/main" id="{FA7B9F91-FF6D-A645-71F5-D7E10079F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735" y="4150197"/>
            <a:ext cx="1882775" cy="642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F7E44BBB-21D8-084B-7822-4BF1EEFD779D}"/>
              </a:ext>
            </a:extLst>
          </p:cNvPr>
          <p:cNvGrpSpPr>
            <a:grpSpLocks/>
          </p:cNvGrpSpPr>
          <p:nvPr/>
        </p:nvGrpSpPr>
        <p:grpSpPr bwMode="auto">
          <a:xfrm>
            <a:off x="622598" y="2781772"/>
            <a:ext cx="2197100" cy="1079500"/>
            <a:chOff x="-2117" y="-607"/>
            <a:chExt cx="1384" cy="680"/>
          </a:xfrm>
        </p:grpSpPr>
        <p:pic>
          <p:nvPicPr>
            <p:cNvPr id="14" name="Picture 36">
              <a:extLst>
                <a:ext uri="{FF2B5EF4-FFF2-40B4-BE49-F238E27FC236}">
                  <a16:creationId xmlns:a16="http://schemas.microsoft.com/office/drawing/2014/main" id="{447CC0E0-DADD-FB7E-5808-10C613B2E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7" y="-607"/>
              <a:ext cx="688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0">
              <a:extLst>
                <a:ext uri="{FF2B5EF4-FFF2-40B4-BE49-F238E27FC236}">
                  <a16:creationId xmlns:a16="http://schemas.microsoft.com/office/drawing/2014/main" id="{7134A6BB-0A54-C3ED-126F-757E27ACC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" y="-607"/>
              <a:ext cx="703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B3C606CB-E9C3-6C37-C549-71847BD5B4C4}"/>
              </a:ext>
            </a:extLst>
          </p:cNvPr>
          <p:cNvGrpSpPr>
            <a:grpSpLocks/>
          </p:cNvGrpSpPr>
          <p:nvPr/>
        </p:nvGrpSpPr>
        <p:grpSpPr bwMode="auto">
          <a:xfrm>
            <a:off x="838498" y="4655022"/>
            <a:ext cx="2093912" cy="1079500"/>
            <a:chOff x="521" y="2568"/>
            <a:chExt cx="1319" cy="680"/>
          </a:xfrm>
        </p:grpSpPr>
        <p:pic>
          <p:nvPicPr>
            <p:cNvPr id="17" name="Picture 37">
              <a:extLst>
                <a:ext uri="{FF2B5EF4-FFF2-40B4-BE49-F238E27FC236}">
                  <a16:creationId xmlns:a16="http://schemas.microsoft.com/office/drawing/2014/main" id="{46926205-9159-989A-7724-DE72C6CC2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682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1">
              <a:extLst>
                <a:ext uri="{FF2B5EF4-FFF2-40B4-BE49-F238E27FC236}">
                  <a16:creationId xmlns:a16="http://schemas.microsoft.com/office/drawing/2014/main" id="{F8AC38FB-E328-3A07-A7BD-AA2E38104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568"/>
              <a:ext cx="6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46">
            <a:extLst>
              <a:ext uri="{FF2B5EF4-FFF2-40B4-BE49-F238E27FC236}">
                <a16:creationId xmlns:a16="http://schemas.microsoft.com/office/drawing/2014/main" id="{65F82B57-00FD-388D-4F1B-6BF3EA360F75}"/>
              </a:ext>
            </a:extLst>
          </p:cNvPr>
          <p:cNvGrpSpPr>
            <a:grpSpLocks/>
          </p:cNvGrpSpPr>
          <p:nvPr/>
        </p:nvGrpSpPr>
        <p:grpSpPr bwMode="auto">
          <a:xfrm>
            <a:off x="4078585" y="5229697"/>
            <a:ext cx="2187575" cy="1079500"/>
            <a:chOff x="1467" y="2886"/>
            <a:chExt cx="1378" cy="680"/>
          </a:xfrm>
        </p:grpSpPr>
        <p:pic>
          <p:nvPicPr>
            <p:cNvPr id="20" name="Picture 38">
              <a:extLst>
                <a:ext uri="{FF2B5EF4-FFF2-40B4-BE49-F238E27FC236}">
                  <a16:creationId xmlns:a16="http://schemas.microsoft.com/office/drawing/2014/main" id="{44ABED1E-0487-91E5-1EE2-18851750B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2886"/>
              <a:ext cx="701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BCA4701E-7F62-F297-E9F2-776F08566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886"/>
              <a:ext cx="691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47">
            <a:extLst>
              <a:ext uri="{FF2B5EF4-FFF2-40B4-BE49-F238E27FC236}">
                <a16:creationId xmlns:a16="http://schemas.microsoft.com/office/drawing/2014/main" id="{A52483B3-1066-3F90-516A-5EFB9F5E97A3}"/>
              </a:ext>
            </a:extLst>
          </p:cNvPr>
          <p:cNvGrpSpPr>
            <a:grpSpLocks/>
          </p:cNvGrpSpPr>
          <p:nvPr/>
        </p:nvGrpSpPr>
        <p:grpSpPr bwMode="auto">
          <a:xfrm>
            <a:off x="6963073" y="4797897"/>
            <a:ext cx="2192337" cy="1079500"/>
            <a:chOff x="4189" y="2478"/>
            <a:chExt cx="1381" cy="680"/>
          </a:xfrm>
        </p:grpSpPr>
        <p:pic>
          <p:nvPicPr>
            <p:cNvPr id="24" name="Picture 39">
              <a:extLst>
                <a:ext uri="{FF2B5EF4-FFF2-40B4-BE49-F238E27FC236}">
                  <a16:creationId xmlns:a16="http://schemas.microsoft.com/office/drawing/2014/main" id="{B6B200CD-2C53-6CDA-3C8D-FD9261713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" y="2478"/>
              <a:ext cx="691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3">
              <a:extLst>
                <a:ext uri="{FF2B5EF4-FFF2-40B4-BE49-F238E27FC236}">
                  <a16:creationId xmlns:a16="http://schemas.microsoft.com/office/drawing/2014/main" id="{7B42CCC3-E510-F723-CD7F-665B89C2E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478"/>
              <a:ext cx="694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Box 49">
            <a:extLst>
              <a:ext uri="{FF2B5EF4-FFF2-40B4-BE49-F238E27FC236}">
                <a16:creationId xmlns:a16="http://schemas.microsoft.com/office/drawing/2014/main" id="{0413FB92-A523-20A4-E435-1FE617B2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98" y="385968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de-DE" sz="1600" b="1"/>
              <a:t>4</a:t>
            </a:r>
            <a:endParaRPr lang="en-US" altLang="de-DE" sz="1600" b="1"/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218642FD-21AD-5403-3317-C958D49E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47" y="422816"/>
            <a:ext cx="5473700" cy="104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de-DE" b="1" dirty="0">
                <a:solidFill>
                  <a:srgbClr val="002060"/>
                </a:solidFill>
              </a:rPr>
              <a:t>Exposure: February – August 2011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de-DE" b="1" dirty="0">
                <a:solidFill>
                  <a:srgbClr val="002060"/>
                </a:solidFill>
              </a:rPr>
              <a:t>945 plasma discharges, 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de-DE" b="1" dirty="0">
                <a:solidFill>
                  <a:srgbClr val="002060"/>
                </a:solidFill>
              </a:rPr>
              <a:t>~3500 sec divertor configuration</a:t>
            </a:r>
          </a:p>
        </p:txBody>
      </p:sp>
      <p:sp>
        <p:nvSpPr>
          <p:cNvPr id="28" name="AutoShape 33">
            <a:extLst>
              <a:ext uri="{FF2B5EF4-FFF2-40B4-BE49-F238E27FC236}">
                <a16:creationId xmlns:a16="http://schemas.microsoft.com/office/drawing/2014/main" id="{E3281678-FC45-523E-9F2A-555E04C5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473" y="2329090"/>
            <a:ext cx="3863678" cy="18388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b="1" dirty="0">
                <a:solidFill>
                  <a:srgbClr val="002060"/>
                </a:solidFill>
              </a:rPr>
              <a:t>## 5/1, 2 and 4: </a:t>
            </a:r>
          </a:p>
          <a:p>
            <a:pPr algn="ctr"/>
            <a:r>
              <a:rPr lang="en-US" altLang="de-DE" b="1" dirty="0">
                <a:solidFill>
                  <a:srgbClr val="002060"/>
                </a:solidFill>
              </a:rPr>
              <a:t>uniform deposited layers – deposition via neutrals</a:t>
            </a:r>
          </a:p>
          <a:p>
            <a:pPr algn="ctr"/>
            <a:endParaRPr lang="en-US" altLang="de-DE" b="1" dirty="0">
              <a:solidFill>
                <a:srgbClr val="002060"/>
              </a:solidFill>
            </a:endParaRPr>
          </a:p>
          <a:p>
            <a:pPr algn="ctr"/>
            <a:r>
              <a:rPr lang="en-US" altLang="de-DE" b="1" dirty="0">
                <a:solidFill>
                  <a:srgbClr val="002060"/>
                </a:solidFill>
              </a:rPr>
              <a:t># 3 : Highly non-uniform: local impurity source at the strike point</a:t>
            </a:r>
          </a:p>
        </p:txBody>
      </p:sp>
    </p:spTree>
    <p:extLst>
      <p:ext uri="{BB962C8B-B14F-4D97-AF65-F5344CB8AC3E}">
        <p14:creationId xmlns:p14="http://schemas.microsoft.com/office/powerpoint/2010/main" val="2122623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35" y="43925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boron deposition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A0DC50B-4724-E21D-2952-B4C7363E5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710" y="607763"/>
            <a:ext cx="5256213" cy="4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400" b="1" dirty="0">
                <a:solidFill>
                  <a:srgbClr val="009900"/>
                </a:solidFill>
              </a:rPr>
              <a:t>Boron content, ×10</a:t>
            </a:r>
            <a:r>
              <a:rPr lang="en-US" altLang="de-DE" sz="2400" b="1" baseline="30000" dirty="0">
                <a:solidFill>
                  <a:srgbClr val="009900"/>
                </a:solidFill>
              </a:rPr>
              <a:t>16</a:t>
            </a:r>
            <a:r>
              <a:rPr lang="en-US" altLang="de-DE" sz="2400" b="1" dirty="0">
                <a:solidFill>
                  <a:srgbClr val="009900"/>
                </a:solidFill>
              </a:rPr>
              <a:t> at/cm</a:t>
            </a:r>
            <a:r>
              <a:rPr lang="en-US" altLang="de-DE" sz="2400" b="1" baseline="30000" dirty="0">
                <a:solidFill>
                  <a:srgbClr val="009900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72F0F-01DF-443C-C46E-6759744F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052736"/>
            <a:ext cx="631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1FED865A-0AF1-1177-A601-E667DFE70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772" y="1771873"/>
            <a:ext cx="838200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009900"/>
                </a:solidFill>
              </a:rPr>
              <a:t>0.1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DE75813-0CA4-094C-A4C7-8B813A45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947" y="4437286"/>
            <a:ext cx="8651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009900"/>
                </a:solidFill>
              </a:rPr>
              <a:t>0.2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0781C44-4ACC-F77E-3ABC-BC9CB021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134" y="4580161"/>
            <a:ext cx="1009650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009900"/>
                </a:solidFill>
              </a:rPr>
              <a:t>0.3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D20EE389-3337-2ABE-6AFF-7288AC17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122" y="4859561"/>
            <a:ext cx="23764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009900"/>
                </a:solidFill>
              </a:rPr>
              <a:t>6.8 (92%)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4B6267A0-B238-CB3A-C8D9-8C8899A45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1084" y="4005486"/>
            <a:ext cx="481013" cy="6048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01D05B1F-25C1-8D32-CCA0-EEA012124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572" y="4221386"/>
            <a:ext cx="311150" cy="7191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6AADF6A1-368D-387F-4339-F9C5B678C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8222" y="4148361"/>
            <a:ext cx="792162" cy="431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CF0C84CA-8877-D3BA-6739-78F2567AA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4897" y="1628998"/>
            <a:ext cx="552450" cy="35877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AutoShape 14">
            <a:extLst>
              <a:ext uri="{FF2B5EF4-FFF2-40B4-BE49-F238E27FC236}">
                <a16:creationId xmlns:a16="http://schemas.microsoft.com/office/drawing/2014/main" id="{C9ED745F-3876-4EB5-5145-F410483A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5945437"/>
            <a:ext cx="8483600" cy="3048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de-DE" b="1" dirty="0">
                <a:solidFill>
                  <a:srgbClr val="FFFFFF"/>
                </a:solidFill>
              </a:rPr>
              <a:t>Boron deposited primarily on the mirror facing the outer divertor</a:t>
            </a:r>
          </a:p>
        </p:txBody>
      </p:sp>
    </p:spTree>
    <p:extLst>
      <p:ext uri="{BB962C8B-B14F-4D97-AF65-F5344CB8AC3E}">
        <p14:creationId xmlns:p14="http://schemas.microsoft.com/office/powerpoint/2010/main" val="2746480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tungsten deposition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9D41733-57E1-45C6-B8BC-12D9F64D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980728"/>
            <a:ext cx="631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EFC6DFF-8ED5-A8E6-62D7-2CFBC4FA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716" y="1699865"/>
            <a:ext cx="838200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CDB0D51-63E0-87B8-89A5-81845AC0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891" y="4365278"/>
            <a:ext cx="8651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FF0000"/>
                </a:solidFill>
              </a:rPr>
              <a:t>0.3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1CBEF93-FBE1-BB52-4661-609D70CB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078" y="4508153"/>
            <a:ext cx="1009650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B24401A-0A6C-8894-1704-50079C5E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066" y="4787553"/>
            <a:ext cx="23764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rgbClr val="FF0000"/>
                </a:solidFill>
              </a:rPr>
              <a:t>4.7 (80%)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6EA00CD-C8B4-8D9C-8695-9216C1815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7028" y="3933478"/>
            <a:ext cx="481013" cy="6048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138D66FA-DF5A-23AA-6591-8622A2ABE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516" y="4149378"/>
            <a:ext cx="311150" cy="7191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A201CC38-EDA0-35BE-E569-CDBA963EA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166" y="4076353"/>
            <a:ext cx="792162" cy="431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9ABA1469-5CAC-D664-EC1C-7D9D76AF54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0841" y="1556990"/>
            <a:ext cx="552450" cy="35877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9EE12B41-B93C-E338-97BD-603257B8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96" y="5976242"/>
            <a:ext cx="10873207" cy="3064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b="1" dirty="0">
                <a:solidFill>
                  <a:srgbClr val="FFFFFF"/>
                </a:solidFill>
              </a:rPr>
              <a:t>Apart from the mirror facing outer divertor, W deposition is almost uniform on all locations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7051EAC-86DE-5670-BD32-6A374F99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34" y="564712"/>
            <a:ext cx="6265863" cy="4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400" b="1" dirty="0">
                <a:solidFill>
                  <a:srgbClr val="FF0000"/>
                </a:solidFill>
              </a:rPr>
              <a:t>Tungsten content, ×10</a:t>
            </a:r>
            <a:r>
              <a:rPr lang="en-US" altLang="de-DE" sz="2400" b="1" baseline="30000" dirty="0">
                <a:solidFill>
                  <a:srgbClr val="FF0000"/>
                </a:solidFill>
              </a:rPr>
              <a:t>16</a:t>
            </a:r>
            <a:r>
              <a:rPr lang="en-US" altLang="de-DE" sz="2400" b="1" dirty="0">
                <a:solidFill>
                  <a:srgbClr val="FF0000"/>
                </a:solidFill>
              </a:rPr>
              <a:t> at/cm</a:t>
            </a:r>
            <a:r>
              <a:rPr lang="en-US" altLang="de-DE" sz="2400" b="1" baseline="30000" dirty="0">
                <a:solidFill>
                  <a:srgbClr val="FF0000"/>
                </a:solidFill>
              </a:rPr>
              <a:t>2</a:t>
            </a:r>
            <a:endParaRPr lang="en-US" alt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1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carbon deposition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7051EAC-86DE-5670-BD32-6A374F99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34" y="564712"/>
            <a:ext cx="6265863" cy="4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400" b="1" dirty="0">
                <a:solidFill>
                  <a:schemeClr val="bg1">
                    <a:lumMod val="50000"/>
                  </a:schemeClr>
                </a:solidFill>
              </a:rPr>
              <a:t>Carbon content, ×10</a:t>
            </a:r>
            <a:r>
              <a:rPr lang="en-US" altLang="de-DE" sz="2400" b="1" baseline="300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n-US" altLang="de-DE" sz="2400" b="1" dirty="0">
                <a:solidFill>
                  <a:schemeClr val="bg1">
                    <a:lumMod val="50000"/>
                  </a:schemeClr>
                </a:solidFill>
              </a:rPr>
              <a:t> at/cm</a:t>
            </a:r>
            <a:r>
              <a:rPr lang="en-US" altLang="de-DE" sz="24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02C21C-964B-DFBF-FEBA-407CF39C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325562"/>
            <a:ext cx="631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1078E80-CD68-0143-342F-D094E04A8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46" y="2044699"/>
            <a:ext cx="503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274B7EF-B799-783D-017C-BB165F38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859" y="4710112"/>
            <a:ext cx="8651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chemeClr val="bg2"/>
                </a:solidFill>
              </a:rPr>
              <a:t>0.2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3EC55B4-B06B-CA07-1DDF-C986D7AA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046" y="4852987"/>
            <a:ext cx="1009650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chemeClr val="bg2"/>
                </a:solidFill>
              </a:rPr>
              <a:t>0.7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030ADA3-3D29-A9FA-9BE5-9222872E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046" y="5138117"/>
            <a:ext cx="2376487" cy="4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e-DE" sz="2800" b="1" dirty="0">
                <a:solidFill>
                  <a:schemeClr val="bg2"/>
                </a:solidFill>
              </a:rPr>
              <a:t>1.9 (74%)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AA6855DC-EDFB-94C1-1B14-9AAD25740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996" y="4278312"/>
            <a:ext cx="481013" cy="6048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F5019D0C-9486-35BE-31B6-77E46C37F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484" y="4494212"/>
            <a:ext cx="311150" cy="7191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4BB65F44-A7D7-013B-8711-F3819D56D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6134" y="4421187"/>
            <a:ext cx="792162" cy="431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A22026F1-7934-E726-7186-E7C39C5548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809" y="1901824"/>
            <a:ext cx="552450" cy="35877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AutoShape 14">
            <a:extLst>
              <a:ext uri="{FF2B5EF4-FFF2-40B4-BE49-F238E27FC236}">
                <a16:creationId xmlns:a16="http://schemas.microsoft.com/office/drawing/2014/main" id="{F2FE51F2-C0B7-190B-99C4-36269E0B2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0" y="6001543"/>
            <a:ext cx="5472608" cy="3381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de-DE" sz="2000" b="1" dirty="0">
                <a:solidFill>
                  <a:srgbClr val="FFFFFF"/>
                </a:solidFill>
              </a:rPr>
              <a:t>Carbon on the mirror facing outer divertor</a:t>
            </a:r>
            <a:endParaRPr lang="en-US" altLang="de-D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5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deposition summary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7180805D-08A1-FB9C-2F1D-FBE9D451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156" y="748587"/>
            <a:ext cx="7088912" cy="3706651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Boron and tungsten (oxide) found on all mirrors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Amounts of B and W are comparable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Carbon found only on mirrors</a:t>
            </a:r>
            <a:r>
              <a:rPr lang="ru-RU" altLang="de-DE" sz="2000" b="1" dirty="0">
                <a:solidFill>
                  <a:srgbClr val="002060"/>
                </a:solidFill>
              </a:rPr>
              <a:t> </a:t>
            </a:r>
            <a:r>
              <a:rPr lang="en-US" altLang="de-DE" sz="2000" b="1" dirty="0">
                <a:solidFill>
                  <a:srgbClr val="002060"/>
                </a:solidFill>
              </a:rPr>
              <a:t>exposed under the dome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Strong intermixing of B/W/(C)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80% of entire deposition on the mirror facing outer strike </a:t>
            </a:r>
            <a:r>
              <a:rPr lang="de-DE" altLang="de-DE" sz="2000" b="1" dirty="0">
                <a:solidFill>
                  <a:srgbClr val="002060"/>
                </a:solidFill>
              </a:rPr>
              <a:t> </a:t>
            </a:r>
            <a:r>
              <a:rPr lang="en-US" altLang="de-DE" sz="2000" b="1" dirty="0">
                <a:solidFill>
                  <a:srgbClr val="002060"/>
                </a:solidFill>
              </a:rPr>
              <a:t>point – local source [1]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Overall deposition ~ 10 lower</a:t>
            </a:r>
            <a:r>
              <a:rPr lang="ru-RU" altLang="de-DE" sz="2000" b="1" dirty="0">
                <a:solidFill>
                  <a:srgbClr val="002060"/>
                </a:solidFill>
              </a:rPr>
              <a:t> </a:t>
            </a:r>
            <a:r>
              <a:rPr lang="en-US" altLang="de-DE" sz="2000" b="1" dirty="0">
                <a:solidFill>
                  <a:srgbClr val="002060"/>
                </a:solidFill>
              </a:rPr>
              <a:t>than with carbon PFC [1]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E50ADE8-2A37-26E9-4830-C802351A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296" y="2152650"/>
            <a:ext cx="20780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endParaRPr lang="en-US" altLang="ja-JP" b="1">
              <a:solidFill>
                <a:srgbClr val="005B82"/>
              </a:solidFill>
              <a:ea typeface="MS PGothic" panose="020B0600070205080204" pitchFamily="34" charset="-128"/>
            </a:endParaRP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4892E836-26E9-B7A7-4B90-3DF8DBE7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7" y="1336836"/>
            <a:ext cx="359092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12">
            <a:extLst>
              <a:ext uri="{FF2B5EF4-FFF2-40B4-BE49-F238E27FC236}">
                <a16:creationId xmlns:a16="http://schemas.microsoft.com/office/drawing/2014/main" id="{EB38ED2D-D875-A01F-4094-C7168176B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432" y="3118011"/>
            <a:ext cx="666750" cy="45878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0D04898D-1A34-E207-DEA9-263889105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6307" y="3308511"/>
            <a:ext cx="827087" cy="5588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3E60C501-1C6D-8B7C-AEAC-217287FF2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5144" y="3086261"/>
            <a:ext cx="912813" cy="303213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A219D9B2-933E-773F-605A-D61A361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399" y="2783029"/>
            <a:ext cx="257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b="1"/>
              <a:t>4</a:t>
            </a:r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id="{CABDDF9F-162F-95D2-5862-6E38629F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61" y="4639054"/>
            <a:ext cx="450850" cy="32385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" name="AutoShape 18">
            <a:extLst>
              <a:ext uri="{FF2B5EF4-FFF2-40B4-BE49-F238E27FC236}">
                <a16:creationId xmlns:a16="http://schemas.microsoft.com/office/drawing/2014/main" id="{F7668444-52DF-F47B-FD5C-79C9D386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61" y="4639054"/>
            <a:ext cx="449263" cy="3238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6" name="AutoShape 19">
            <a:extLst>
              <a:ext uri="{FF2B5EF4-FFF2-40B4-BE49-F238E27FC236}">
                <a16:creationId xmlns:a16="http://schemas.microsoft.com/office/drawing/2014/main" id="{C8D49DCC-CB0C-417B-A0CF-7570D481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61" y="4639054"/>
            <a:ext cx="449263" cy="323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FCB85BF0-B828-854B-05CC-90AEF21676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7069" y="1357474"/>
            <a:ext cx="466725" cy="457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AutoShape 22">
            <a:extLst>
              <a:ext uri="{FF2B5EF4-FFF2-40B4-BE49-F238E27FC236}">
                <a16:creationId xmlns:a16="http://schemas.microsoft.com/office/drawing/2014/main" id="{E6A5DFEA-2B5D-29ED-95D5-276EE91C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95" y="1009679"/>
            <a:ext cx="449598" cy="32385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AutoShape 23">
            <a:extLst>
              <a:ext uri="{FF2B5EF4-FFF2-40B4-BE49-F238E27FC236}">
                <a16:creationId xmlns:a16="http://schemas.microsoft.com/office/drawing/2014/main" id="{60C6242A-EDA0-E941-6E1A-9D8256AE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98" y="999003"/>
            <a:ext cx="449598" cy="3238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41" name="AutoShape 24">
            <a:extLst>
              <a:ext uri="{FF2B5EF4-FFF2-40B4-BE49-F238E27FC236}">
                <a16:creationId xmlns:a16="http://schemas.microsoft.com/office/drawing/2014/main" id="{05344ADE-A6B5-8A0D-05C2-85D497DF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14" y="999003"/>
            <a:ext cx="449598" cy="323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43" name="AutoShape 26">
            <a:extLst>
              <a:ext uri="{FF2B5EF4-FFF2-40B4-BE49-F238E27FC236}">
                <a16:creationId xmlns:a16="http://schemas.microsoft.com/office/drawing/2014/main" id="{9232EB58-3DBE-45DD-0589-AD20F2A3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59" y="3601484"/>
            <a:ext cx="449743" cy="32385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0.7</a:t>
            </a:r>
          </a:p>
        </p:txBody>
      </p:sp>
      <p:sp>
        <p:nvSpPr>
          <p:cNvPr id="44" name="AutoShape 27">
            <a:extLst>
              <a:ext uri="{FF2B5EF4-FFF2-40B4-BE49-F238E27FC236}">
                <a16:creationId xmlns:a16="http://schemas.microsoft.com/office/drawing/2014/main" id="{A98F6189-54D4-6DD4-F987-4B682953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1" y="3601484"/>
            <a:ext cx="449743" cy="3238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0.3</a:t>
            </a:r>
          </a:p>
        </p:txBody>
      </p:sp>
      <p:sp>
        <p:nvSpPr>
          <p:cNvPr id="45" name="AutoShape 28">
            <a:extLst>
              <a:ext uri="{FF2B5EF4-FFF2-40B4-BE49-F238E27FC236}">
                <a16:creationId xmlns:a16="http://schemas.microsoft.com/office/drawing/2014/main" id="{B3C32997-2510-D213-D497-00DA82FF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067" y="3601484"/>
            <a:ext cx="449743" cy="3238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47" name="AutoShape 30">
            <a:extLst>
              <a:ext uri="{FF2B5EF4-FFF2-40B4-BE49-F238E27FC236}">
                <a16:creationId xmlns:a16="http://schemas.microsoft.com/office/drawing/2014/main" id="{0C86B02E-6108-BFFD-4E54-39BA2052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56" y="3885584"/>
            <a:ext cx="450278" cy="325437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1.9</a:t>
            </a:r>
          </a:p>
        </p:txBody>
      </p:sp>
      <p:sp>
        <p:nvSpPr>
          <p:cNvPr id="48" name="AutoShape 31">
            <a:extLst>
              <a:ext uri="{FF2B5EF4-FFF2-40B4-BE49-F238E27FC236}">
                <a16:creationId xmlns:a16="http://schemas.microsoft.com/office/drawing/2014/main" id="{F2D7264C-CFAC-6D47-3A80-6092C956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212" y="3889232"/>
            <a:ext cx="450278" cy="3254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6.8</a:t>
            </a:r>
          </a:p>
        </p:txBody>
      </p:sp>
      <p:sp>
        <p:nvSpPr>
          <p:cNvPr id="49" name="AutoShape 32">
            <a:extLst>
              <a:ext uri="{FF2B5EF4-FFF2-40B4-BE49-F238E27FC236}">
                <a16:creationId xmlns:a16="http://schemas.microsoft.com/office/drawing/2014/main" id="{7C523F9C-DA6C-8735-30BC-41CA51E1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04" y="3889232"/>
            <a:ext cx="450278" cy="3254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4.7</a:t>
            </a:r>
          </a:p>
        </p:txBody>
      </p:sp>
      <p:sp>
        <p:nvSpPr>
          <p:cNvPr id="51" name="AutoShape 34">
            <a:extLst>
              <a:ext uri="{FF2B5EF4-FFF2-40B4-BE49-F238E27FC236}">
                <a16:creationId xmlns:a16="http://schemas.microsoft.com/office/drawing/2014/main" id="{74F9E5BD-FA8B-7F78-6F30-D0798048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129" y="3439122"/>
            <a:ext cx="449743" cy="324723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0.2</a:t>
            </a:r>
          </a:p>
        </p:txBody>
      </p:sp>
      <p:sp>
        <p:nvSpPr>
          <p:cNvPr id="52" name="AutoShape 35">
            <a:extLst>
              <a:ext uri="{FF2B5EF4-FFF2-40B4-BE49-F238E27FC236}">
                <a16:creationId xmlns:a16="http://schemas.microsoft.com/office/drawing/2014/main" id="{C8EAE3E6-A823-F46C-8688-2996C714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792" y="3439837"/>
            <a:ext cx="449743" cy="32472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0.2</a:t>
            </a:r>
          </a:p>
        </p:txBody>
      </p:sp>
      <p:sp>
        <p:nvSpPr>
          <p:cNvPr id="53" name="AutoShape 36">
            <a:extLst>
              <a:ext uri="{FF2B5EF4-FFF2-40B4-BE49-F238E27FC236}">
                <a16:creationId xmlns:a16="http://schemas.microsoft.com/office/drawing/2014/main" id="{76877D83-41FE-EADD-9F31-E8FBE6BA4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58" y="3439122"/>
            <a:ext cx="449743" cy="3247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009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200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0.3</a:t>
            </a:r>
          </a:p>
        </p:txBody>
      </p:sp>
      <p:sp>
        <p:nvSpPr>
          <p:cNvPr id="54" name="Text Box 37">
            <a:extLst>
              <a:ext uri="{FF2B5EF4-FFF2-40B4-BE49-F238E27FC236}">
                <a16:creationId xmlns:a16="http://schemas.microsoft.com/office/drawing/2014/main" id="{93F2C3F9-A326-AE59-EB9F-60464FC3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86" y="4679543"/>
            <a:ext cx="17668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b="1" dirty="0">
                <a:solidFill>
                  <a:srgbClr val="002060"/>
                </a:solidFill>
              </a:rPr>
              <a:t>×10</a:t>
            </a:r>
            <a:r>
              <a:rPr lang="en-US" altLang="de-DE" b="1" baseline="30000" dirty="0">
                <a:solidFill>
                  <a:srgbClr val="002060"/>
                </a:solidFill>
              </a:rPr>
              <a:t>16</a:t>
            </a:r>
            <a:r>
              <a:rPr lang="en-US" altLang="de-DE" b="1" dirty="0">
                <a:solidFill>
                  <a:srgbClr val="002060"/>
                </a:solidFill>
              </a:rPr>
              <a:t> at / cm</a:t>
            </a:r>
            <a:r>
              <a:rPr lang="en-US" altLang="de-DE" b="1" baseline="30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3EC8C84C-8474-267D-9374-9291D1443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186" y="5491760"/>
            <a:ext cx="5760790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en-US" altLang="ja-JP" b="1" dirty="0">
                <a:solidFill>
                  <a:srgbClr val="002060"/>
                </a:solidFill>
                <a:ea typeface="MS PGothic" panose="020B0600070205080204" pitchFamily="34" charset="-128"/>
              </a:rPr>
              <a:t>Data from Electron Probe</a:t>
            </a:r>
            <a:r>
              <a:rPr lang="ru-RU" altLang="ja-JP" b="1" dirty="0">
                <a:solidFill>
                  <a:srgbClr val="002060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b="1" dirty="0" err="1">
                <a:solidFill>
                  <a:srgbClr val="002060"/>
                </a:solidFill>
                <a:ea typeface="MS PGothic" panose="020B0600070205080204" pitchFamily="34" charset="-128"/>
              </a:rPr>
              <a:t>MicroAnalysis</a:t>
            </a:r>
            <a:r>
              <a:rPr lang="en-US" altLang="ja-JP" b="1" dirty="0">
                <a:solidFill>
                  <a:srgbClr val="002060"/>
                </a:solidFill>
                <a:ea typeface="MS PGothic" panose="020B0600070205080204" pitchFamily="34" charset="-128"/>
              </a:rPr>
              <a:t> (EPMA)</a:t>
            </a:r>
          </a:p>
        </p:txBody>
      </p:sp>
      <p:sp>
        <p:nvSpPr>
          <p:cNvPr id="56" name="Rectangle 39">
            <a:extLst>
              <a:ext uri="{FF2B5EF4-FFF2-40B4-BE49-F238E27FC236}">
                <a16:creationId xmlns:a16="http://schemas.microsoft.com/office/drawing/2014/main" id="{938AB644-901D-5A30-CF18-B5436CD3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205" y="6100792"/>
            <a:ext cx="541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de-DE" b="1" dirty="0">
                <a:solidFill>
                  <a:srgbClr val="002060"/>
                </a:solidFill>
              </a:rPr>
              <a:t>[1] M. Mayer et al. Nuclear Fusion, 46 (2006) 914 </a:t>
            </a:r>
          </a:p>
        </p:txBody>
      </p:sp>
    </p:spTree>
    <p:extLst>
      <p:ext uri="{BB962C8B-B14F-4D97-AF65-F5344CB8AC3E}">
        <p14:creationId xmlns:p14="http://schemas.microsoft.com/office/powerpoint/2010/main" val="3547827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takeaways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06FCE414-2186-AF18-97A8-099E22B6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88" y="1575674"/>
            <a:ext cx="11809312" cy="3706651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Boron and tungsten (oxide) found on all mirrors at comparable amounts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Strong intermixing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Most deposition – under the dome facing the outer strike point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Least degradation in the pump duct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Reflectivity of all mirrors degraded, least degradation in the pump duct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The total exposure corresponds to </a:t>
            </a:r>
            <a:r>
              <a:rPr lang="en-US" altLang="de-DE" sz="2000" b="1" dirty="0" err="1">
                <a:solidFill>
                  <a:srgbClr val="002060"/>
                </a:solidFill>
              </a:rPr>
              <a:t>apr.</a:t>
            </a:r>
            <a:r>
              <a:rPr lang="en-US" altLang="de-DE" sz="2000" b="1" dirty="0">
                <a:solidFill>
                  <a:srgbClr val="002060"/>
                </a:solidFill>
              </a:rPr>
              <a:t> 22 ITER discharges: flux evaluation and comparison with modeling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None of mirrors would survive without cleaning in ITER</a:t>
            </a:r>
          </a:p>
        </p:txBody>
      </p:sp>
    </p:spTree>
    <p:extLst>
      <p:ext uri="{BB962C8B-B14F-4D97-AF65-F5344CB8AC3E}">
        <p14:creationId xmlns:p14="http://schemas.microsoft.com/office/powerpoint/2010/main" val="392070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16632"/>
            <a:ext cx="1080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campaign in AUG: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7827-215C-BB2C-53A9-8EE6DE0757E7}"/>
              </a:ext>
            </a:extLst>
          </p:cNvPr>
          <p:cNvSpPr txBox="1"/>
          <p:nvPr/>
        </p:nvSpPr>
        <p:spPr>
          <a:xfrm>
            <a:off x="4943872" y="2035206"/>
            <a:ext cx="63308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Litnovsky et al.,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Fusion, 53 (2013) 073033</a:t>
            </a:r>
            <a:endParaRPr lang="en-US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E922B-9B23-8AE4-F23A-866B13D10FA5}"/>
              </a:ext>
            </a:extLst>
          </p:cNvPr>
          <p:cNvSpPr txBox="1"/>
          <p:nvPr/>
        </p:nvSpPr>
        <p:spPr>
          <a:xfrm>
            <a:off x="191344" y="4725144"/>
            <a:ext cx="547260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at: </a:t>
            </a:r>
          </a:p>
          <a:p>
            <a:pPr lvl="0">
              <a:lnSpc>
                <a:spcPct val="150000"/>
              </a:lnSpc>
            </a:pPr>
            <a:r>
              <a:rPr lang="de-DE" b="1" dirty="0">
                <a:solidFill>
                  <a:srgbClr val="00999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https://fz-juelich.sciebo.de/s/6Ky42E2ti107Hiz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A127F-9163-F122-2DEF-CAFC6B500DD8}"/>
              </a:ext>
            </a:extLst>
          </p:cNvPr>
          <p:cNvSpPr txBox="1"/>
          <p:nvPr/>
        </p:nvSpPr>
        <p:spPr>
          <a:xfrm>
            <a:off x="8832304" y="4366260"/>
            <a:ext cx="3168352" cy="1287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lvl="0" algn="ctr">
              <a:lnSpc>
                <a:spcPct val="150000"/>
              </a:lnSpc>
            </a:pP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 additional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og wearing glasses lying on a book&#10;&#10;Description automatically generated">
            <a:extLst>
              <a:ext uri="{FF2B5EF4-FFF2-40B4-BE49-F238E27FC236}">
                <a16:creationId xmlns:a16="http://schemas.microsoft.com/office/drawing/2014/main" id="{A5A34538-9D33-BF83-511A-088072464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96752"/>
            <a:ext cx="3962400" cy="2639568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7263629-A351-7338-C68D-00E2746B4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040983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94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8327D-AAE9-88C5-CE2D-A9B774548190}"/>
              </a:ext>
            </a:extLst>
          </p:cNvPr>
          <p:cNvSpPr txBox="1">
            <a:spLocks/>
          </p:cNvSpPr>
          <p:nvPr/>
        </p:nvSpPr>
        <p:spPr>
          <a:xfrm>
            <a:off x="4218055" y="2204864"/>
            <a:ext cx="3668713" cy="7207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4800" b="1" kern="0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8E8719A-9CBC-2017-5C79-D8EC741A4716}"/>
              </a:ext>
            </a:extLst>
          </p:cNvPr>
          <p:cNvSpPr/>
          <p:nvPr/>
        </p:nvSpPr>
        <p:spPr>
          <a:xfrm>
            <a:off x="6275656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Boronization in ITER: impact on mirror R&amp;D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611F9E0-DA5D-EB79-4CA7-7FDC5F22BCB6}"/>
              </a:ext>
            </a:extLst>
          </p:cNvPr>
          <p:cNvSpPr/>
          <p:nvPr/>
        </p:nvSpPr>
        <p:spPr>
          <a:xfrm>
            <a:off x="9264352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EAC02C6-A1F0-D4BF-FA8C-01C2C6160D0C}"/>
              </a:ext>
            </a:extLst>
          </p:cNvPr>
          <p:cNvSpPr/>
          <p:nvPr/>
        </p:nvSpPr>
        <p:spPr>
          <a:xfrm>
            <a:off x="234152" y="5229199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stations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3D6176-790A-98F4-70A1-30B594F8F4E4}"/>
              </a:ext>
            </a:extLst>
          </p:cNvPr>
          <p:cNvSpPr/>
          <p:nvPr/>
        </p:nvSpPr>
        <p:spPr>
          <a:xfrm>
            <a:off x="3222848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campaign in ASDEX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Uprade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335CE15-839D-0F98-C486-75D90395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85" y="185094"/>
            <a:ext cx="69438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0C973F71-D942-4DE7-BA6F-2ACA659DA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3" y="185094"/>
            <a:ext cx="2120087" cy="612000"/>
          </a:xfrm>
          <a:prstGeom prst="rect">
            <a:avLst/>
          </a:prstGeom>
        </p:spPr>
      </p:pic>
      <p:pic>
        <p:nvPicPr>
          <p:cNvPr id="9" name="Picture 2" descr="D:\Papers 2015\ITPA 28\Inputs\Logos\images.jpg">
            <a:extLst>
              <a:ext uri="{FF2B5EF4-FFF2-40B4-BE49-F238E27FC236}">
                <a16:creationId xmlns:a16="http://schemas.microsoft.com/office/drawing/2014/main" id="{C665825C-2448-B280-9DAF-0130B20C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12" y="18509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apers 2015\ITPA 28\Inputs\Logos\index.jpg">
            <a:extLst>
              <a:ext uri="{FF2B5EF4-FFF2-40B4-BE49-F238E27FC236}">
                <a16:creationId xmlns:a16="http://schemas.microsoft.com/office/drawing/2014/main" id="{1108D012-98B2-6086-A3CC-F1C7D606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57" y="185094"/>
            <a:ext cx="185017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litnovsk\Downloads\NIFS_LHD-logo.png">
            <a:extLst>
              <a:ext uri="{FF2B5EF4-FFF2-40B4-BE49-F238E27FC236}">
                <a16:creationId xmlns:a16="http://schemas.microsoft.com/office/drawing/2014/main" id="{CA7E9C6A-2A63-42E4-F173-0AAA206E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0" y="185094"/>
            <a:ext cx="78968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C4D8CD-B1FC-F02A-E1D4-7D1F7F554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29" y="136455"/>
            <a:ext cx="1283466" cy="612000"/>
          </a:xfrm>
          <a:prstGeom prst="rect">
            <a:avLst/>
          </a:prstGeom>
        </p:spPr>
      </p:pic>
      <p:pic>
        <p:nvPicPr>
          <p:cNvPr id="13" name="Picture 4" descr="D:\Papers 2016\ITPA 31\SWG and JeX reports\Slides from co authors\AJOU-ajou_logo.jpg">
            <a:extLst>
              <a:ext uri="{FF2B5EF4-FFF2-40B4-BE49-F238E27FC236}">
                <a16:creationId xmlns:a16="http://schemas.microsoft.com/office/drawing/2014/main" id="{B44B7BAE-D8D1-8E39-37D9-CC44D4FD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44" y="185094"/>
            <a:ext cx="62170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Papers 2016\ITPA 31\SWG and JeX reports\Slides from co authors\logo_nfri.jpg">
            <a:extLst>
              <a:ext uri="{FF2B5EF4-FFF2-40B4-BE49-F238E27FC236}">
                <a16:creationId xmlns:a16="http://schemas.microsoft.com/office/drawing/2014/main" id="{81C6ABD9-3635-1E4E-8A9F-67B6B2DA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20" y="185094"/>
            <a:ext cx="119576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CB1449A3-5909-7F1C-0EF1-9356271DFD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9" y="185094"/>
            <a:ext cx="461890" cy="612000"/>
          </a:xfrm>
          <a:prstGeom prst="rect">
            <a:avLst/>
          </a:prstGeom>
        </p:spPr>
      </p:pic>
      <p:pic>
        <p:nvPicPr>
          <p:cNvPr id="18" name="Picture 17" descr="A logo for a company&#10;&#10;Description automatically generated">
            <a:extLst>
              <a:ext uri="{FF2B5EF4-FFF2-40B4-BE49-F238E27FC236}">
                <a16:creationId xmlns:a16="http://schemas.microsoft.com/office/drawing/2014/main" id="{FC12C0F2-6381-3F0E-9F35-4C8DF8F7FE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96" y="185094"/>
            <a:ext cx="10554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80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CFE51578-D108-8A4E-8772-053059A31C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7014" y="2144838"/>
            <a:ext cx="10801200" cy="171620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Boronization in ITER: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impact on mirror R&amp;D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75656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Boronization in ITER: impact on mirror R&amp;D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64352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3621B1D-ED51-B8B1-6852-38553FC1437A}"/>
              </a:ext>
            </a:extLst>
          </p:cNvPr>
          <p:cNvSpPr/>
          <p:nvPr/>
        </p:nvSpPr>
        <p:spPr>
          <a:xfrm>
            <a:off x="234152" y="5229199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stations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A9E2CC6-6F95-95E9-B2FC-3937930F3F74}"/>
              </a:ext>
            </a:extLst>
          </p:cNvPr>
          <p:cNvSpPr/>
          <p:nvPr/>
        </p:nvSpPr>
        <p:spPr>
          <a:xfrm>
            <a:off x="3222848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campaign in ASDEX Upgrade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227B9C63-8EA8-6EA5-0CF1-813ED31B9C66}"/>
              </a:ext>
            </a:extLst>
          </p:cNvPr>
          <p:cNvSpPr txBox="1">
            <a:spLocks/>
          </p:cNvSpPr>
          <p:nvPr/>
        </p:nvSpPr>
        <p:spPr>
          <a:xfrm>
            <a:off x="3791744" y="2852936"/>
            <a:ext cx="3669410" cy="72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Boronization in ITER: impact on mirror and mirror infrastructure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06FCE414-2186-AF18-97A8-099E22B6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85" y="1484784"/>
            <a:ext cx="8424936" cy="773279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</a:pPr>
            <a:r>
              <a:rPr lang="en-US" altLang="de-DE" sz="2000" b="1" dirty="0">
                <a:solidFill>
                  <a:srgbClr val="002060"/>
                </a:solidFill>
              </a:rPr>
              <a:t>1. Mirror cleaning system: </a:t>
            </a:r>
          </a:p>
          <a:p>
            <a:pPr marL="800100" lvl="1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to be qualified to remove boron, likely intermixed with W</a:t>
            </a: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8B71ED6E-EC22-33C6-2C8F-C0EFB170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85" y="3682400"/>
            <a:ext cx="8424936" cy="1181127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</a:pPr>
            <a:r>
              <a:rPr lang="en-US" altLang="de-DE" sz="2000" b="1" dirty="0">
                <a:solidFill>
                  <a:srgbClr val="002060"/>
                </a:solidFill>
              </a:rPr>
              <a:t>2. Shutters: </a:t>
            </a:r>
          </a:p>
          <a:p>
            <a:pPr marL="800100" lvl="1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have to work reliably with boronization </a:t>
            </a:r>
          </a:p>
          <a:p>
            <a:pPr marL="800100" lvl="1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de-D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1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What R&amp;D would we need ?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06FCE414-2186-AF18-97A8-099E22B6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539351"/>
            <a:ext cx="9073008" cy="2572061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</a:pPr>
            <a:r>
              <a:rPr lang="en-US" altLang="de-DE" sz="2000" b="1" dirty="0">
                <a:solidFill>
                  <a:srgbClr val="002060"/>
                </a:solidFill>
              </a:rPr>
              <a:t>A. Mirror samples from AUG and WEST: 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With B and B/W deposits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Possibly with identical deposits (locations?)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Dedicated (simple) mirror assemblies carrying several mirrors at once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Mirrors exposed in ducts / ports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Supporting studies on lab samples with B and B/W deposition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Used to benchmark and qualify mirror cleaning systems</a:t>
            </a: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8B71ED6E-EC22-33C6-2C8F-C0EFB170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5373216"/>
            <a:ext cx="8424936" cy="1103806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</a:pPr>
            <a:r>
              <a:rPr lang="en-US" altLang="de-DE" sz="2000" b="1" dirty="0">
                <a:solidFill>
                  <a:srgbClr val="002060"/>
                </a:solidFill>
              </a:rPr>
              <a:t>C. Shutters: 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Data mining on existing shutter systems in AUG and WEST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Review of ITER shutter design?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EECEDDE7-2703-BB4E-DD04-254F45879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3506879"/>
            <a:ext cx="9970604" cy="1470869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</a:pPr>
            <a:r>
              <a:rPr lang="en-US" altLang="de-DE" sz="2000" b="1" dirty="0">
                <a:solidFill>
                  <a:srgbClr val="002060"/>
                </a:solidFill>
              </a:rPr>
              <a:t>B. Modeling estimates of B contamination caused by boronization: 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Maximum B deposition rates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Also, as a function of the duct depth</a:t>
            </a:r>
          </a:p>
          <a:p>
            <a:pPr marL="1257300" lvl="2" indent="-342900"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b="1" dirty="0">
                <a:solidFill>
                  <a:srgbClr val="002060"/>
                </a:solidFill>
              </a:rPr>
              <a:t>Desirable, including glow discharge plasmas, not operational plasma only</a:t>
            </a:r>
          </a:p>
        </p:txBody>
      </p:sp>
    </p:spTree>
    <p:extLst>
      <p:ext uri="{BB962C8B-B14F-4D97-AF65-F5344CB8AC3E}">
        <p14:creationId xmlns:p14="http://schemas.microsoft.com/office/powerpoint/2010/main" val="342267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CFE51578-D108-8A4E-8772-053059A31C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7014" y="2144838"/>
            <a:ext cx="10801200" cy="171620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75656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Boronization in ITER: impact on mirror R&amp;D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64352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3621B1D-ED51-B8B1-6852-38553FC1437A}"/>
              </a:ext>
            </a:extLst>
          </p:cNvPr>
          <p:cNvSpPr/>
          <p:nvPr/>
        </p:nvSpPr>
        <p:spPr>
          <a:xfrm>
            <a:off x="234152" y="5229199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stations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A9E2CC6-6F95-95E9-B2FC-3937930F3F74}"/>
              </a:ext>
            </a:extLst>
          </p:cNvPr>
          <p:cNvSpPr/>
          <p:nvPr/>
        </p:nvSpPr>
        <p:spPr>
          <a:xfrm>
            <a:off x="3222848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campaign in ASDEX Upgrade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227B9C63-8EA8-6EA5-0CF1-813ED31B9C66}"/>
              </a:ext>
            </a:extLst>
          </p:cNvPr>
          <p:cNvSpPr txBox="1">
            <a:spLocks/>
          </p:cNvSpPr>
          <p:nvPr/>
        </p:nvSpPr>
        <p:spPr>
          <a:xfrm>
            <a:off x="3791744" y="2852936"/>
            <a:ext cx="3669410" cy="72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0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76130"/>
            <a:ext cx="965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06FCE414-2186-AF18-97A8-099E22B6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08" y="445462"/>
            <a:ext cx="11809312" cy="2765462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Mirror Stations at outer wall: 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Most deposition on distant mirrors happened during wall conditioning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Seems like beryllium does not travel long distances along ducts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Small tolerances during manufacturing caused shutters to stuck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No or moderate advantageous effects of fins (baffles)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Definite advantages of cone-shaped ducts</a:t>
            </a: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554EEC0B-9AC8-CE33-2E6F-B0F8E3D3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08" y="3429000"/>
            <a:ext cx="11809312" cy="1824273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Mirror test in ASDEX Upgrade in divertor, inner baffle and pump duct: 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Most deposition on mirror facing outer divertor, the least – in the pump duct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Deposits consist of boron mixed with tungsten oxide, minor fraction of C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Reflectivity of all mirrors degraded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F1842A63-A527-B4F8-33D2-61FAEC1E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2" y="5487470"/>
            <a:ext cx="11809312" cy="883084"/>
          </a:xfrm>
          <a:prstGeom prst="roundRect">
            <a:avLst>
              <a:gd name="adj" fmla="val 335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B8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altLang="de-DE" sz="2000" b="1" dirty="0">
                <a:solidFill>
                  <a:srgbClr val="002060"/>
                </a:solidFill>
              </a:rPr>
              <a:t>Boronization in ITER</a:t>
            </a:r>
          </a:p>
          <a:p>
            <a:pPr marL="1257300" lvl="2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de-DE" sz="2000" b="1" dirty="0">
                <a:solidFill>
                  <a:srgbClr val="002060"/>
                </a:solidFill>
              </a:rPr>
              <a:t>Will likely have an effect on mirror cleaning systems and shutters</a:t>
            </a:r>
          </a:p>
        </p:txBody>
      </p:sp>
    </p:spTree>
    <p:extLst>
      <p:ext uri="{BB962C8B-B14F-4D97-AF65-F5344CB8AC3E}">
        <p14:creationId xmlns:p14="http://schemas.microsoft.com/office/powerpoint/2010/main" val="867054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66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7859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8327D-AAE9-88C5-CE2D-A9B774548190}"/>
              </a:ext>
            </a:extLst>
          </p:cNvPr>
          <p:cNvSpPr txBox="1">
            <a:spLocks/>
          </p:cNvSpPr>
          <p:nvPr/>
        </p:nvSpPr>
        <p:spPr>
          <a:xfrm>
            <a:off x="3503712" y="2204864"/>
            <a:ext cx="4896544" cy="7207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4800" b="1" kern="0" dirty="0">
                <a:solidFill>
                  <a:srgbClr val="002060"/>
                </a:solidFill>
              </a:rPr>
              <a:t>Mirror Stations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8593270-7249-3233-0804-CBD1C55BDD14}"/>
              </a:ext>
            </a:extLst>
          </p:cNvPr>
          <p:cNvSpPr/>
          <p:nvPr/>
        </p:nvSpPr>
        <p:spPr>
          <a:xfrm>
            <a:off x="6275656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Boronization in ITER: impact on mirror R&amp;D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C8E6960F-943C-64DB-E325-85A0869942D8}"/>
              </a:ext>
            </a:extLst>
          </p:cNvPr>
          <p:cNvSpPr/>
          <p:nvPr/>
        </p:nvSpPr>
        <p:spPr>
          <a:xfrm>
            <a:off x="9264352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A87ED7E6-FD54-5DD1-88AD-08ACE3F1F5AB}"/>
              </a:ext>
            </a:extLst>
          </p:cNvPr>
          <p:cNvSpPr/>
          <p:nvPr/>
        </p:nvSpPr>
        <p:spPr>
          <a:xfrm>
            <a:off x="234152" y="5229199"/>
            <a:ext cx="2774766" cy="672093"/>
          </a:xfrm>
          <a:prstGeom prst="roundRect">
            <a:avLst>
              <a:gd name="adj" fmla="val 837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stations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CC42B6B-7644-3088-BF62-F5669D82AAE2}"/>
              </a:ext>
            </a:extLst>
          </p:cNvPr>
          <p:cNvSpPr/>
          <p:nvPr/>
        </p:nvSpPr>
        <p:spPr>
          <a:xfrm>
            <a:off x="3222848" y="5229200"/>
            <a:ext cx="2774766" cy="672093"/>
          </a:xfrm>
          <a:prstGeom prst="roundRect">
            <a:avLst>
              <a:gd name="adj" fmla="val 837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 campaign in ASDEX Upgrade</a:t>
            </a:r>
          </a:p>
        </p:txBody>
      </p:sp>
    </p:spTree>
    <p:extLst>
      <p:ext uri="{BB962C8B-B14F-4D97-AF65-F5344CB8AC3E}">
        <p14:creationId xmlns:p14="http://schemas.microsoft.com/office/powerpoint/2010/main" val="3727234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116632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Station: a concept</a:t>
            </a:r>
          </a:p>
        </p:txBody>
      </p:sp>
      <p:pic>
        <p:nvPicPr>
          <p:cNvPr id="2" name="Picture 2" descr="AUG Cross cut">
            <a:extLst>
              <a:ext uri="{FF2B5EF4-FFF2-40B4-BE49-F238E27FC236}">
                <a16:creationId xmlns:a16="http://schemas.microsoft.com/office/drawing/2014/main" id="{533C1532-EF6B-6FB6-3343-6F5CEFBC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5" y="1191768"/>
            <a:ext cx="15970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92">
            <a:extLst>
              <a:ext uri="{FF2B5EF4-FFF2-40B4-BE49-F238E27FC236}">
                <a16:creationId xmlns:a16="http://schemas.microsoft.com/office/drawing/2014/main" id="{D7BEFE9B-ADFA-5B9D-17E2-D472E88154B7}"/>
              </a:ext>
            </a:extLst>
          </p:cNvPr>
          <p:cNvGrpSpPr>
            <a:grpSpLocks/>
          </p:cNvGrpSpPr>
          <p:nvPr/>
        </p:nvGrpSpPr>
        <p:grpSpPr bwMode="auto">
          <a:xfrm>
            <a:off x="808706" y="5291182"/>
            <a:ext cx="3325812" cy="762000"/>
            <a:chOff x="344" y="2528"/>
            <a:chExt cx="2304" cy="5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64435-A322-F8FC-D6B8-C80782DF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2528"/>
              <a:ext cx="2302" cy="54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26394C-18CC-E082-34BF-DC017C379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528"/>
              <a:ext cx="136" cy="5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6B7EF3FA-FBA1-0D07-73B5-480FDD93C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31" y="3973557"/>
            <a:ext cx="188912" cy="7667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9" name="Group 78">
            <a:extLst>
              <a:ext uri="{FF2B5EF4-FFF2-40B4-BE49-F238E27FC236}">
                <a16:creationId xmlns:a16="http://schemas.microsoft.com/office/drawing/2014/main" id="{47337AE8-9649-F99E-C2A5-0A7A190D1AEF}"/>
              </a:ext>
            </a:extLst>
          </p:cNvPr>
          <p:cNvGrpSpPr>
            <a:grpSpLocks/>
          </p:cNvGrpSpPr>
          <p:nvPr/>
        </p:nvGrpSpPr>
        <p:grpSpPr bwMode="auto">
          <a:xfrm>
            <a:off x="7559629" y="5103979"/>
            <a:ext cx="3325813" cy="762000"/>
            <a:chOff x="3052" y="2581"/>
            <a:chExt cx="2304" cy="544"/>
          </a:xfrm>
        </p:grpSpPr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172E4C9E-1F27-4735-854B-C2E6BE7B5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81"/>
              <a:ext cx="2302" cy="54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134AEA0F-9847-0294-E12C-848B3C34E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2581"/>
              <a:ext cx="136" cy="5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  <p:grpSp>
          <p:nvGrpSpPr>
            <p:cNvPr id="12" name="Group 50">
              <a:extLst>
                <a:ext uri="{FF2B5EF4-FFF2-40B4-BE49-F238E27FC236}">
                  <a16:creationId xmlns:a16="http://schemas.microsoft.com/office/drawing/2014/main" id="{F22D257E-1069-410B-C3AF-69E5BDF15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3" y="2968"/>
              <a:ext cx="538" cy="154"/>
              <a:chOff x="1086" y="2032"/>
              <a:chExt cx="538" cy="154"/>
            </a:xfrm>
          </p:grpSpPr>
          <p:sp>
            <p:nvSpPr>
              <p:cNvPr id="34" name="Line 51">
                <a:extLst>
                  <a:ext uri="{FF2B5EF4-FFF2-40B4-BE49-F238E27FC236}">
                    <a16:creationId xmlns:a16="http://schemas.microsoft.com/office/drawing/2014/main" id="{B9372FE8-1304-B6C9-B842-A72544F55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Line 52">
                <a:extLst>
                  <a:ext uri="{FF2B5EF4-FFF2-40B4-BE49-F238E27FC236}">
                    <a16:creationId xmlns:a16="http://schemas.microsoft.com/office/drawing/2014/main" id="{D402EC87-FF60-D021-21DA-591C0D643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Line 53">
                <a:extLst>
                  <a:ext uri="{FF2B5EF4-FFF2-40B4-BE49-F238E27FC236}">
                    <a16:creationId xmlns:a16="http://schemas.microsoft.com/office/drawing/2014/main" id="{FB77AA8E-360E-C847-51FA-A0B9B7BBA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3" name="Group 54">
              <a:extLst>
                <a:ext uri="{FF2B5EF4-FFF2-40B4-BE49-F238E27FC236}">
                  <a16:creationId xmlns:a16="http://schemas.microsoft.com/office/drawing/2014/main" id="{A616D296-6777-3B1C-FB4A-E933708CC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" y="2968"/>
              <a:ext cx="538" cy="154"/>
              <a:chOff x="1086" y="2032"/>
              <a:chExt cx="538" cy="154"/>
            </a:xfrm>
          </p:grpSpPr>
          <p:sp>
            <p:nvSpPr>
              <p:cNvPr id="31" name="Line 55">
                <a:extLst>
                  <a:ext uri="{FF2B5EF4-FFF2-40B4-BE49-F238E27FC236}">
                    <a16:creationId xmlns:a16="http://schemas.microsoft.com/office/drawing/2014/main" id="{66B67A88-6122-C333-A0C3-147F3F82B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Line 56">
                <a:extLst>
                  <a:ext uri="{FF2B5EF4-FFF2-40B4-BE49-F238E27FC236}">
                    <a16:creationId xmlns:a16="http://schemas.microsoft.com/office/drawing/2014/main" id="{938403F6-5AE1-07CD-E47F-6337C7DBA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Line 57">
                <a:extLst>
                  <a:ext uri="{FF2B5EF4-FFF2-40B4-BE49-F238E27FC236}">
                    <a16:creationId xmlns:a16="http://schemas.microsoft.com/office/drawing/2014/main" id="{3E2E7E71-57D9-53C4-93A9-9D311C4C0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4" name="Group 58">
              <a:extLst>
                <a:ext uri="{FF2B5EF4-FFF2-40B4-BE49-F238E27FC236}">
                  <a16:creationId xmlns:a16="http://schemas.microsoft.com/office/drawing/2014/main" id="{A7463EA6-6FAA-A792-01ED-F82D22060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3" y="2968"/>
              <a:ext cx="538" cy="154"/>
              <a:chOff x="1086" y="2032"/>
              <a:chExt cx="538" cy="154"/>
            </a:xfrm>
          </p:grpSpPr>
          <p:sp>
            <p:nvSpPr>
              <p:cNvPr id="28" name="Line 59">
                <a:extLst>
                  <a:ext uri="{FF2B5EF4-FFF2-40B4-BE49-F238E27FC236}">
                    <a16:creationId xmlns:a16="http://schemas.microsoft.com/office/drawing/2014/main" id="{59BD1500-D06F-5658-2FBA-4308017B9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Line 60">
                <a:extLst>
                  <a:ext uri="{FF2B5EF4-FFF2-40B4-BE49-F238E27FC236}">
                    <a16:creationId xmlns:a16="http://schemas.microsoft.com/office/drawing/2014/main" id="{91A8F92F-4D87-C684-286A-47BC110C9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Line 61">
                <a:extLst>
                  <a:ext uri="{FF2B5EF4-FFF2-40B4-BE49-F238E27FC236}">
                    <a16:creationId xmlns:a16="http://schemas.microsoft.com/office/drawing/2014/main" id="{9441E395-8E04-7631-91B3-C6DE53B66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5" name="Group 62">
              <a:extLst>
                <a:ext uri="{FF2B5EF4-FFF2-40B4-BE49-F238E27FC236}">
                  <a16:creationId xmlns:a16="http://schemas.microsoft.com/office/drawing/2014/main" id="{1969CB86-3361-4B9B-0992-1FEBA7C9E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2" y="2594"/>
              <a:ext cx="538" cy="154"/>
              <a:chOff x="1086" y="2032"/>
              <a:chExt cx="538" cy="154"/>
            </a:xfrm>
          </p:grpSpPr>
          <p:sp>
            <p:nvSpPr>
              <p:cNvPr id="25" name="Line 63">
                <a:extLst>
                  <a:ext uri="{FF2B5EF4-FFF2-40B4-BE49-F238E27FC236}">
                    <a16:creationId xmlns:a16="http://schemas.microsoft.com/office/drawing/2014/main" id="{474671C1-37EE-0147-1F2F-7B2F7A501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Line 64">
                <a:extLst>
                  <a:ext uri="{FF2B5EF4-FFF2-40B4-BE49-F238E27FC236}">
                    <a16:creationId xmlns:a16="http://schemas.microsoft.com/office/drawing/2014/main" id="{2DD7D939-2CE6-DCDF-4728-F270B8957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Line 65">
                <a:extLst>
                  <a:ext uri="{FF2B5EF4-FFF2-40B4-BE49-F238E27FC236}">
                    <a16:creationId xmlns:a16="http://schemas.microsoft.com/office/drawing/2014/main" id="{62369B23-8801-2A3F-E12B-C04C013EA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6" name="Group 66">
              <a:extLst>
                <a:ext uri="{FF2B5EF4-FFF2-40B4-BE49-F238E27FC236}">
                  <a16:creationId xmlns:a16="http://schemas.microsoft.com/office/drawing/2014/main" id="{15AC4D51-1A2F-DECC-A02F-DC406DEB3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5" y="2594"/>
              <a:ext cx="538" cy="154"/>
              <a:chOff x="1086" y="2032"/>
              <a:chExt cx="538" cy="154"/>
            </a:xfrm>
          </p:grpSpPr>
          <p:sp>
            <p:nvSpPr>
              <p:cNvPr id="21" name="Line 67">
                <a:extLst>
                  <a:ext uri="{FF2B5EF4-FFF2-40B4-BE49-F238E27FC236}">
                    <a16:creationId xmlns:a16="http://schemas.microsoft.com/office/drawing/2014/main" id="{54C4B3E5-5F98-A277-80D5-05B151EC1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Line 68">
                <a:extLst>
                  <a:ext uri="{FF2B5EF4-FFF2-40B4-BE49-F238E27FC236}">
                    <a16:creationId xmlns:a16="http://schemas.microsoft.com/office/drawing/2014/main" id="{94D4757F-9FC5-EFC0-28D1-88A568398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Line 69">
                <a:extLst>
                  <a:ext uri="{FF2B5EF4-FFF2-40B4-BE49-F238E27FC236}">
                    <a16:creationId xmlns:a16="http://schemas.microsoft.com/office/drawing/2014/main" id="{E39CBEF2-083D-3C21-1D02-B03F86EA6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id="{615EA20F-C11D-A94A-0807-7899DC05C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594"/>
              <a:ext cx="538" cy="154"/>
              <a:chOff x="1086" y="2032"/>
              <a:chExt cx="538" cy="154"/>
            </a:xfrm>
          </p:grpSpPr>
          <p:sp>
            <p:nvSpPr>
              <p:cNvPr id="18" name="Line 71">
                <a:extLst>
                  <a:ext uri="{FF2B5EF4-FFF2-40B4-BE49-F238E27FC236}">
                    <a16:creationId xmlns:a16="http://schemas.microsoft.com/office/drawing/2014/main" id="{ADDFAFA2-E929-7C2E-F0E5-D96043AE9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Line 72">
                <a:extLst>
                  <a:ext uri="{FF2B5EF4-FFF2-40B4-BE49-F238E27FC236}">
                    <a16:creationId xmlns:a16="http://schemas.microsoft.com/office/drawing/2014/main" id="{A4EABFB1-6FA1-59FD-AD03-893FBC010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Line 73">
                <a:extLst>
                  <a:ext uri="{FF2B5EF4-FFF2-40B4-BE49-F238E27FC236}">
                    <a16:creationId xmlns:a16="http://schemas.microsoft.com/office/drawing/2014/main" id="{D3A505F9-A851-8E4F-3AC6-3D798C4EA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2032"/>
                <a:ext cx="0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37" name="Rectangle 16">
            <a:extLst>
              <a:ext uri="{FF2B5EF4-FFF2-40B4-BE49-F238E27FC236}">
                <a16:creationId xmlns:a16="http://schemas.microsoft.com/office/drawing/2014/main" id="{F91C17F5-A97F-84FB-2639-441695130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154" y="3784766"/>
            <a:ext cx="1690688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ECB58192-4DD4-6B07-1CCF-E983D8080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054" y="3784766"/>
            <a:ext cx="19685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39" name="Group 79">
            <a:extLst>
              <a:ext uri="{FF2B5EF4-FFF2-40B4-BE49-F238E27FC236}">
                <a16:creationId xmlns:a16="http://schemas.microsoft.com/office/drawing/2014/main" id="{C3640731-95AF-127C-D8CC-B4D10F684CB0}"/>
              </a:ext>
            </a:extLst>
          </p:cNvPr>
          <p:cNvGrpSpPr>
            <a:grpSpLocks/>
          </p:cNvGrpSpPr>
          <p:nvPr/>
        </p:nvGrpSpPr>
        <p:grpSpPr bwMode="auto">
          <a:xfrm>
            <a:off x="7981904" y="4334041"/>
            <a:ext cx="776288" cy="215900"/>
            <a:chOff x="1086" y="2032"/>
            <a:chExt cx="538" cy="154"/>
          </a:xfrm>
        </p:grpSpPr>
        <p:sp>
          <p:nvSpPr>
            <p:cNvPr id="40" name="Line 80">
              <a:extLst>
                <a:ext uri="{FF2B5EF4-FFF2-40B4-BE49-F238E27FC236}">
                  <a16:creationId xmlns:a16="http://schemas.microsoft.com/office/drawing/2014/main" id="{6A6AD206-AED9-3BB8-BC80-1F1B12B7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1" name="Line 81">
              <a:extLst>
                <a:ext uri="{FF2B5EF4-FFF2-40B4-BE49-F238E27FC236}">
                  <a16:creationId xmlns:a16="http://schemas.microsoft.com/office/drawing/2014/main" id="{1000AE4C-6697-E564-A2F4-33D897681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2" name="Line 82">
              <a:extLst>
                <a:ext uri="{FF2B5EF4-FFF2-40B4-BE49-F238E27FC236}">
                  <a16:creationId xmlns:a16="http://schemas.microsoft.com/office/drawing/2014/main" id="{78BD62D3-FE3A-9A07-A999-27674AC73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Group 87">
            <a:extLst>
              <a:ext uri="{FF2B5EF4-FFF2-40B4-BE49-F238E27FC236}">
                <a16:creationId xmlns:a16="http://schemas.microsoft.com/office/drawing/2014/main" id="{05D5E4CB-9AA8-38A7-E51D-4107E8CCA4EE}"/>
              </a:ext>
            </a:extLst>
          </p:cNvPr>
          <p:cNvGrpSpPr>
            <a:grpSpLocks/>
          </p:cNvGrpSpPr>
          <p:nvPr/>
        </p:nvGrpSpPr>
        <p:grpSpPr bwMode="auto">
          <a:xfrm>
            <a:off x="7994604" y="3772066"/>
            <a:ext cx="776288" cy="215900"/>
            <a:chOff x="1086" y="2032"/>
            <a:chExt cx="538" cy="154"/>
          </a:xfrm>
        </p:grpSpPr>
        <p:sp>
          <p:nvSpPr>
            <p:cNvPr id="44" name="Line 88">
              <a:extLst>
                <a:ext uri="{FF2B5EF4-FFF2-40B4-BE49-F238E27FC236}">
                  <a16:creationId xmlns:a16="http://schemas.microsoft.com/office/drawing/2014/main" id="{41AFEC55-EF3B-49AD-8186-96E3BE5BF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5" name="Line 89">
              <a:extLst>
                <a:ext uri="{FF2B5EF4-FFF2-40B4-BE49-F238E27FC236}">
                  <a16:creationId xmlns:a16="http://schemas.microsoft.com/office/drawing/2014/main" id="{7509EC84-CB5A-7743-2150-92F786404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6" name="Line 90">
              <a:extLst>
                <a:ext uri="{FF2B5EF4-FFF2-40B4-BE49-F238E27FC236}">
                  <a16:creationId xmlns:a16="http://schemas.microsoft.com/office/drawing/2014/main" id="{E87CBF78-FECC-868E-D34A-D7383EAF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47" name="Text Box 93">
            <a:extLst>
              <a:ext uri="{FF2B5EF4-FFF2-40B4-BE49-F238E27FC236}">
                <a16:creationId xmlns:a16="http://schemas.microsoft.com/office/drawing/2014/main" id="{77B99C1F-9960-E26D-A5BA-DB44E075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81" y="3384595"/>
            <a:ext cx="33988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Mirrors in the ducts without fins</a:t>
            </a:r>
          </a:p>
        </p:txBody>
      </p:sp>
      <p:sp>
        <p:nvSpPr>
          <p:cNvPr id="48" name="Text Box 94">
            <a:extLst>
              <a:ext uri="{FF2B5EF4-FFF2-40B4-BE49-F238E27FC236}">
                <a16:creationId xmlns:a16="http://schemas.microsoft.com/office/drawing/2014/main" id="{ACCD432F-EDBB-B85D-A378-CDC3837B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079" y="3192629"/>
            <a:ext cx="33988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Mirrors in the ducts with fins</a:t>
            </a: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F0A261B7-9E42-9841-3B4A-15803CDB0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825" y="1361631"/>
            <a:ext cx="1690688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089013A7-DF77-69BF-0CFA-0E4B301D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725" y="1361631"/>
            <a:ext cx="19685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51" name="Group 102">
            <a:extLst>
              <a:ext uri="{FF2B5EF4-FFF2-40B4-BE49-F238E27FC236}">
                <a16:creationId xmlns:a16="http://schemas.microsoft.com/office/drawing/2014/main" id="{BD88285E-90A2-DB0C-FB5E-D2E71DDDE407}"/>
              </a:ext>
            </a:extLst>
          </p:cNvPr>
          <p:cNvGrpSpPr>
            <a:grpSpLocks/>
          </p:cNvGrpSpPr>
          <p:nvPr/>
        </p:nvGrpSpPr>
        <p:grpSpPr bwMode="auto">
          <a:xfrm>
            <a:off x="3582575" y="1910906"/>
            <a:ext cx="776288" cy="215900"/>
            <a:chOff x="1086" y="2032"/>
            <a:chExt cx="538" cy="154"/>
          </a:xfrm>
        </p:grpSpPr>
        <p:sp>
          <p:nvSpPr>
            <p:cNvPr id="52" name="Line 103">
              <a:extLst>
                <a:ext uri="{FF2B5EF4-FFF2-40B4-BE49-F238E27FC236}">
                  <a16:creationId xmlns:a16="http://schemas.microsoft.com/office/drawing/2014/main" id="{67044ABF-4D94-891B-B497-0549F7864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3" name="Line 104">
              <a:extLst>
                <a:ext uri="{FF2B5EF4-FFF2-40B4-BE49-F238E27FC236}">
                  <a16:creationId xmlns:a16="http://schemas.microsoft.com/office/drawing/2014/main" id="{57F43EAD-0425-38E8-DF26-7D0E06086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4" name="Line 105">
              <a:extLst>
                <a:ext uri="{FF2B5EF4-FFF2-40B4-BE49-F238E27FC236}">
                  <a16:creationId xmlns:a16="http://schemas.microsoft.com/office/drawing/2014/main" id="{824B8DA1-DD53-0C57-62C2-080CDE152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5" name="Group 106">
            <a:extLst>
              <a:ext uri="{FF2B5EF4-FFF2-40B4-BE49-F238E27FC236}">
                <a16:creationId xmlns:a16="http://schemas.microsoft.com/office/drawing/2014/main" id="{3CD5E3D5-986D-7589-4FBF-B12DD046ACC1}"/>
              </a:ext>
            </a:extLst>
          </p:cNvPr>
          <p:cNvGrpSpPr>
            <a:grpSpLocks/>
          </p:cNvGrpSpPr>
          <p:nvPr/>
        </p:nvGrpSpPr>
        <p:grpSpPr bwMode="auto">
          <a:xfrm>
            <a:off x="3585750" y="1367981"/>
            <a:ext cx="776288" cy="215900"/>
            <a:chOff x="1086" y="2032"/>
            <a:chExt cx="538" cy="154"/>
          </a:xfrm>
        </p:grpSpPr>
        <p:sp>
          <p:nvSpPr>
            <p:cNvPr id="56" name="Line 107">
              <a:extLst>
                <a:ext uri="{FF2B5EF4-FFF2-40B4-BE49-F238E27FC236}">
                  <a16:creationId xmlns:a16="http://schemas.microsoft.com/office/drawing/2014/main" id="{E06318DA-2F79-04D1-065D-57DF40481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7" name="Line 108">
              <a:extLst>
                <a:ext uri="{FF2B5EF4-FFF2-40B4-BE49-F238E27FC236}">
                  <a16:creationId xmlns:a16="http://schemas.microsoft.com/office/drawing/2014/main" id="{5F563ABB-8216-653B-A0DD-C6F008273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8" name="Line 109">
              <a:extLst>
                <a:ext uri="{FF2B5EF4-FFF2-40B4-BE49-F238E27FC236}">
                  <a16:creationId xmlns:a16="http://schemas.microsoft.com/office/drawing/2014/main" id="{7F33D4C3-36E1-BB6B-1CED-5ED46D587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5" y="2032"/>
              <a:ext cx="0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59" name="Line 110">
            <a:extLst>
              <a:ext uri="{FF2B5EF4-FFF2-40B4-BE49-F238E27FC236}">
                <a16:creationId xmlns:a16="http://schemas.microsoft.com/office/drawing/2014/main" id="{6292ABFA-242E-02FB-4109-BE0D7DE5B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8763" y="1355281"/>
            <a:ext cx="0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0" name="Line 111">
            <a:extLst>
              <a:ext uri="{FF2B5EF4-FFF2-40B4-BE49-F238E27FC236}">
                <a16:creationId xmlns:a16="http://schemas.microsoft.com/office/drawing/2014/main" id="{FADCC04E-996A-0FA3-C1DE-2C40D76CE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8238" y="2744343"/>
            <a:ext cx="167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1" name="Line 112">
            <a:extLst>
              <a:ext uri="{FF2B5EF4-FFF2-40B4-BE49-F238E27FC236}">
                <a16:creationId xmlns:a16="http://schemas.microsoft.com/office/drawing/2014/main" id="{EF1B71A0-9872-A90C-24EB-77500493E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238" y="1620393"/>
            <a:ext cx="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2" name="Line 113">
            <a:extLst>
              <a:ext uri="{FF2B5EF4-FFF2-40B4-BE49-F238E27FC236}">
                <a16:creationId xmlns:a16="http://schemas.microsoft.com/office/drawing/2014/main" id="{8C1D58BC-9188-63E5-A79F-D0E6B60BB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463" y="2403031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3" name="Line 114">
            <a:extLst>
              <a:ext uri="{FF2B5EF4-FFF2-40B4-BE49-F238E27FC236}">
                <a16:creationId xmlns:a16="http://schemas.microsoft.com/office/drawing/2014/main" id="{FB5AE8A9-0569-C7AA-AA01-E98CB0BED9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700" y="1923606"/>
            <a:ext cx="744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ine 115">
            <a:extLst>
              <a:ext uri="{FF2B5EF4-FFF2-40B4-BE49-F238E27FC236}">
                <a16:creationId xmlns:a16="http://schemas.microsoft.com/office/drawing/2014/main" id="{45581C19-EBD2-78B8-562D-82BE73132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3113" y="1591818"/>
            <a:ext cx="75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5" name="Line 116">
            <a:extLst>
              <a:ext uri="{FF2B5EF4-FFF2-40B4-BE49-F238E27FC236}">
                <a16:creationId xmlns:a16="http://schemas.microsoft.com/office/drawing/2014/main" id="{E2BC621B-FEC7-1AD8-4B08-60A98956E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6375" y="2122043"/>
            <a:ext cx="90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6" name="Line 117">
            <a:extLst>
              <a:ext uri="{FF2B5EF4-FFF2-40B4-BE49-F238E27FC236}">
                <a16:creationId xmlns:a16="http://schemas.microsoft.com/office/drawing/2014/main" id="{109B1773-2B9A-1F9A-30E1-E087A22DD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1613" y="1360043"/>
            <a:ext cx="94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7" name="Line 118">
            <a:extLst>
              <a:ext uri="{FF2B5EF4-FFF2-40B4-BE49-F238E27FC236}">
                <a16:creationId xmlns:a16="http://schemas.microsoft.com/office/drawing/2014/main" id="{9278D55E-058E-FDD8-8D2E-2A0BCCBC502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823750" y="2469706"/>
            <a:ext cx="669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8" name="Line 119">
            <a:extLst>
              <a:ext uri="{FF2B5EF4-FFF2-40B4-BE49-F238E27FC236}">
                <a16:creationId xmlns:a16="http://schemas.microsoft.com/office/drawing/2014/main" id="{3FD73A5C-38FE-B067-5BEB-327C8F715CB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482687" y="2457006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9" name="Line 120">
            <a:extLst>
              <a:ext uri="{FF2B5EF4-FFF2-40B4-BE49-F238E27FC236}">
                <a16:creationId xmlns:a16="http://schemas.microsoft.com/office/drawing/2014/main" id="{892838B5-3661-A12A-A7FF-26554569DC4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3375406" y="2226025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0" name="Text Box 122">
            <a:extLst>
              <a:ext uri="{FF2B5EF4-FFF2-40B4-BE49-F238E27FC236}">
                <a16:creationId xmlns:a16="http://schemas.microsoft.com/office/drawing/2014/main" id="{04456B83-296F-8770-7F1E-9A32F4BF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248" y="1316082"/>
            <a:ext cx="2466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L: length of duct</a:t>
            </a:r>
          </a:p>
        </p:txBody>
      </p:sp>
      <p:sp>
        <p:nvSpPr>
          <p:cNvPr id="71" name="Text Box 123">
            <a:extLst>
              <a:ext uri="{FF2B5EF4-FFF2-40B4-BE49-F238E27FC236}">
                <a16:creationId xmlns:a16="http://schemas.microsoft.com/office/drawing/2014/main" id="{33BEE4C0-FEBA-EE7E-3DEF-8AC2A4A2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25" y="1699768"/>
            <a:ext cx="3159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 D: diameter of a mirror (20 mm )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 Mirrors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 Ducts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+mn-lt"/>
              </a:rPr>
              <a:t> Fins</a:t>
            </a:r>
          </a:p>
        </p:txBody>
      </p:sp>
      <p:sp>
        <p:nvSpPr>
          <p:cNvPr id="72" name="Rectangle 124">
            <a:extLst>
              <a:ext uri="{FF2B5EF4-FFF2-40B4-BE49-F238E27FC236}">
                <a16:creationId xmlns:a16="http://schemas.microsoft.com/office/drawing/2014/main" id="{20BB7472-DF12-9DA5-631E-1C72B556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950" y="2134743"/>
            <a:ext cx="444641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>
                <a:solidFill>
                  <a:srgbClr val="002060"/>
                </a:solidFill>
              </a:rPr>
              <a:t>D/2</a:t>
            </a:r>
          </a:p>
        </p:txBody>
      </p:sp>
      <p:sp>
        <p:nvSpPr>
          <p:cNvPr id="73" name="Rectangle 125">
            <a:extLst>
              <a:ext uri="{FF2B5EF4-FFF2-40B4-BE49-F238E27FC236}">
                <a16:creationId xmlns:a16="http://schemas.microsoft.com/office/drawing/2014/main" id="{7F0BCB78-D387-6461-85EC-293ACD40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025" y="2393506"/>
            <a:ext cx="444641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>
                <a:solidFill>
                  <a:srgbClr val="002060"/>
                </a:solidFill>
              </a:rPr>
              <a:t>L/D</a:t>
            </a:r>
          </a:p>
        </p:txBody>
      </p:sp>
      <p:sp>
        <p:nvSpPr>
          <p:cNvPr id="74" name="Rectangle 126">
            <a:extLst>
              <a:ext uri="{FF2B5EF4-FFF2-40B4-BE49-F238E27FC236}">
                <a16:creationId xmlns:a16="http://schemas.microsoft.com/office/drawing/2014/main" id="{D714A9F4-EAE7-5BA7-CEF9-CE8927D4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550" y="1566418"/>
            <a:ext cx="295562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5" name="Rectangle 127">
            <a:extLst>
              <a:ext uri="{FF2B5EF4-FFF2-40B4-BE49-F238E27FC236}">
                <a16:creationId xmlns:a16="http://schemas.microsoft.com/office/drawing/2014/main" id="{92646F0A-2410-5CD3-2396-78DDAA53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188" y="1617218"/>
            <a:ext cx="544027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>
                <a:solidFill>
                  <a:srgbClr val="002060"/>
                </a:solidFill>
              </a:rPr>
              <a:t>0.6D</a:t>
            </a:r>
          </a:p>
        </p:txBody>
      </p:sp>
      <p:sp>
        <p:nvSpPr>
          <p:cNvPr id="76" name="Text Box 129">
            <a:extLst>
              <a:ext uri="{FF2B5EF4-FFF2-40B4-BE49-F238E27FC236}">
                <a16:creationId xmlns:a16="http://schemas.microsoft.com/office/drawing/2014/main" id="{E3218F3B-62C3-3484-9CF6-B193819E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831" y="4051345"/>
            <a:ext cx="249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+mn-lt"/>
              </a:rPr>
              <a:t>I</a:t>
            </a:r>
          </a:p>
        </p:txBody>
      </p:sp>
      <p:sp>
        <p:nvSpPr>
          <p:cNvPr id="77" name="Text Box 130">
            <a:extLst>
              <a:ext uri="{FF2B5EF4-FFF2-40B4-BE49-F238E27FC236}">
                <a16:creationId xmlns:a16="http://schemas.microsoft.com/office/drawing/2014/main" id="{7D106F1C-CB25-CA1F-7FCC-40678B48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18" y="5522957"/>
            <a:ext cx="249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+mn-lt"/>
              </a:rPr>
              <a:t>II</a:t>
            </a:r>
          </a:p>
        </p:txBody>
      </p:sp>
      <p:sp>
        <p:nvSpPr>
          <p:cNvPr id="78" name="Text Box 131">
            <a:extLst>
              <a:ext uri="{FF2B5EF4-FFF2-40B4-BE49-F238E27FC236}">
                <a16:creationId xmlns:a16="http://schemas.microsoft.com/office/drawing/2014/main" id="{0EDF37C0-42A0-547F-C69B-BF215CC8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04" y="3980029"/>
            <a:ext cx="249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+mn-lt"/>
              </a:rPr>
              <a:t>III</a:t>
            </a:r>
          </a:p>
        </p:txBody>
      </p:sp>
      <p:sp>
        <p:nvSpPr>
          <p:cNvPr id="79" name="Text Box 132">
            <a:extLst>
              <a:ext uri="{FF2B5EF4-FFF2-40B4-BE49-F238E27FC236}">
                <a16:creationId xmlns:a16="http://schemas.microsoft.com/office/drawing/2014/main" id="{9234FC59-62D8-F733-402C-6CA61274D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079" y="5386554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+mn-lt"/>
              </a:rPr>
              <a:t>IV</a:t>
            </a:r>
          </a:p>
        </p:txBody>
      </p:sp>
      <p:sp>
        <p:nvSpPr>
          <p:cNvPr id="80" name="Rectangle 133">
            <a:extLst>
              <a:ext uri="{FF2B5EF4-FFF2-40B4-BE49-F238E27FC236}">
                <a16:creationId xmlns:a16="http://schemas.microsoft.com/office/drawing/2014/main" id="{9CC633BA-477E-A8D1-D47D-358902A7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42" y="3478379"/>
            <a:ext cx="648223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 dirty="0">
                <a:solidFill>
                  <a:srgbClr val="002060"/>
                </a:solidFill>
              </a:rPr>
              <a:t>L/D=6</a:t>
            </a:r>
          </a:p>
        </p:txBody>
      </p:sp>
      <p:sp>
        <p:nvSpPr>
          <p:cNvPr id="81" name="Rectangle 134">
            <a:extLst>
              <a:ext uri="{FF2B5EF4-FFF2-40B4-BE49-F238E27FC236}">
                <a16:creationId xmlns:a16="http://schemas.microsoft.com/office/drawing/2014/main" id="{B8D940A0-8ECD-3967-965D-EBFF22F0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117" y="4813466"/>
            <a:ext cx="747609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 dirty="0">
                <a:solidFill>
                  <a:srgbClr val="002060"/>
                </a:solidFill>
              </a:rPr>
              <a:t>L/D=13</a:t>
            </a:r>
          </a:p>
        </p:txBody>
      </p:sp>
      <p:sp>
        <p:nvSpPr>
          <p:cNvPr id="82" name="Rectangle 135">
            <a:extLst>
              <a:ext uri="{FF2B5EF4-FFF2-40B4-BE49-F238E27FC236}">
                <a16:creationId xmlns:a16="http://schemas.microsoft.com/office/drawing/2014/main" id="{0B5592AD-9AD9-7EB1-736C-32EF1FF4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893" y="5014957"/>
            <a:ext cx="747609" cy="2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 defTabSz="820738"/>
            <a:r>
              <a:rPr lang="en-US" sz="1400" dirty="0">
                <a:solidFill>
                  <a:srgbClr val="002060"/>
                </a:solidFill>
              </a:rPr>
              <a:t>L/D=13</a:t>
            </a:r>
          </a:p>
        </p:txBody>
      </p:sp>
      <p:sp>
        <p:nvSpPr>
          <p:cNvPr id="83" name="Line 136">
            <a:extLst>
              <a:ext uri="{FF2B5EF4-FFF2-40B4-BE49-F238E27FC236}">
                <a16:creationId xmlns:a16="http://schemas.microsoft.com/office/drawing/2014/main" id="{805F719A-8C4E-464D-8E13-647DBCEE1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438" y="1761681"/>
            <a:ext cx="712787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4" name="Line 137">
            <a:extLst>
              <a:ext uri="{FF2B5EF4-FFF2-40B4-BE49-F238E27FC236}">
                <a16:creationId xmlns:a16="http://schemas.microsoft.com/office/drawing/2014/main" id="{647FEE04-D053-5CDD-C8BC-13D4CAB18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5225" y="2120456"/>
            <a:ext cx="1046163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5" name="Line 138">
            <a:extLst>
              <a:ext uri="{FF2B5EF4-FFF2-40B4-BE49-F238E27FC236}">
                <a16:creationId xmlns:a16="http://schemas.microsoft.com/office/drawing/2014/main" id="{F7C39876-835C-AAA0-129E-14CF486D5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925" y="1983931"/>
            <a:ext cx="1577975" cy="9286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6" name="Text Box 145">
            <a:extLst>
              <a:ext uri="{FF2B5EF4-FFF2-40B4-BE49-F238E27FC236}">
                <a16:creationId xmlns:a16="http://schemas.microsoft.com/office/drawing/2014/main" id="{18D2353B-24A2-0EA1-58AD-085EEC80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403" y="1834462"/>
            <a:ext cx="15795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Front end: all ducts start at the same distance from plasma</a:t>
            </a:r>
          </a:p>
        </p:txBody>
      </p:sp>
      <p:grpSp>
        <p:nvGrpSpPr>
          <p:cNvPr id="87" name="Group 149">
            <a:extLst>
              <a:ext uri="{FF2B5EF4-FFF2-40B4-BE49-F238E27FC236}">
                <a16:creationId xmlns:a16="http://schemas.microsoft.com/office/drawing/2014/main" id="{C26A891A-1361-E20E-2204-B6C41CD28B65}"/>
              </a:ext>
            </a:extLst>
          </p:cNvPr>
          <p:cNvGrpSpPr>
            <a:grpSpLocks/>
          </p:cNvGrpSpPr>
          <p:nvPr/>
        </p:nvGrpSpPr>
        <p:grpSpPr bwMode="auto">
          <a:xfrm>
            <a:off x="1733138" y="2520506"/>
            <a:ext cx="325437" cy="73025"/>
            <a:chOff x="1145" y="2975"/>
            <a:chExt cx="225" cy="52"/>
          </a:xfrm>
        </p:grpSpPr>
        <p:sp>
          <p:nvSpPr>
            <p:cNvPr id="88" name="Rectangle 147">
              <a:extLst>
                <a:ext uri="{FF2B5EF4-FFF2-40B4-BE49-F238E27FC236}">
                  <a16:creationId xmlns:a16="http://schemas.microsoft.com/office/drawing/2014/main" id="{5A04CB4A-DEB2-66EF-1569-7C930B93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2975"/>
              <a:ext cx="225" cy="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89" name="Rectangle 148">
              <a:extLst>
                <a:ext uri="{FF2B5EF4-FFF2-40B4-BE49-F238E27FC236}">
                  <a16:creationId xmlns:a16="http://schemas.microsoft.com/office/drawing/2014/main" id="{F5B079C0-73FE-80CE-D6D5-9C9B936D0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2975"/>
              <a:ext cx="34" cy="5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pPr defTabSz="820738"/>
              <a:endParaRPr lang="en-US" sz="1600">
                <a:solidFill>
                  <a:srgbClr val="002060"/>
                </a:solidFill>
              </a:endParaRPr>
            </a:p>
          </p:txBody>
        </p:sp>
      </p:grpSp>
      <p:sp>
        <p:nvSpPr>
          <p:cNvPr id="90" name="Line 150">
            <a:extLst>
              <a:ext uri="{FF2B5EF4-FFF2-40B4-BE49-F238E27FC236}">
                <a16:creationId xmlns:a16="http://schemas.microsoft.com/office/drawing/2014/main" id="{B9DAC5F4-35ED-F91E-D79B-64803E81DD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9525" y="2155381"/>
            <a:ext cx="1084263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1" name="Rectangle 152">
            <a:extLst>
              <a:ext uri="{FF2B5EF4-FFF2-40B4-BE49-F238E27FC236}">
                <a16:creationId xmlns:a16="http://schemas.microsoft.com/office/drawing/2014/main" id="{3A601BBC-8326-8EA7-1A08-14AE9E0D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593" y="3886245"/>
            <a:ext cx="1690688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2" name="Rectangle 153">
            <a:extLst>
              <a:ext uri="{FF2B5EF4-FFF2-40B4-BE49-F238E27FC236}">
                <a16:creationId xmlns:a16="http://schemas.microsoft.com/office/drawing/2014/main" id="{0CECDBEC-578B-39E0-179F-E4A07542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3886245"/>
            <a:ext cx="19685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3" name="Rectangle 221">
            <a:extLst>
              <a:ext uri="{FF2B5EF4-FFF2-40B4-BE49-F238E27FC236}">
                <a16:creationId xmlns:a16="http://schemas.microsoft.com/office/drawing/2014/main" id="{9C169750-3AA0-831D-ADC9-2CD3DA27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656" y="3891007"/>
            <a:ext cx="1428750" cy="7667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94" name="Group 225">
            <a:extLst>
              <a:ext uri="{FF2B5EF4-FFF2-40B4-BE49-F238E27FC236}">
                <a16:creationId xmlns:a16="http://schemas.microsoft.com/office/drawing/2014/main" id="{B5F6B1A9-2673-C480-CE92-54C84175DF9F}"/>
              </a:ext>
            </a:extLst>
          </p:cNvPr>
          <p:cNvGrpSpPr>
            <a:grpSpLocks/>
          </p:cNvGrpSpPr>
          <p:nvPr/>
        </p:nvGrpSpPr>
        <p:grpSpPr bwMode="auto">
          <a:xfrm>
            <a:off x="7456442" y="3778416"/>
            <a:ext cx="233362" cy="777875"/>
            <a:chOff x="868473" y="4470400"/>
            <a:chExt cx="256032" cy="883920"/>
          </a:xfrm>
        </p:grpSpPr>
        <p:sp>
          <p:nvSpPr>
            <p:cNvPr id="95" name="Rectangle 223">
              <a:extLst>
                <a:ext uri="{FF2B5EF4-FFF2-40B4-BE49-F238E27FC236}">
                  <a16:creationId xmlns:a16="http://schemas.microsoft.com/office/drawing/2014/main" id="{FAEDD794-D713-6866-0DC9-739C409CD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" y="4470400"/>
              <a:ext cx="142240" cy="88392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96" name="Rectangle 224">
              <a:extLst>
                <a:ext uri="{FF2B5EF4-FFF2-40B4-BE49-F238E27FC236}">
                  <a16:creationId xmlns:a16="http://schemas.microsoft.com/office/drawing/2014/main" id="{EFAB8EE8-99E8-A456-4D5C-039EA3870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473" y="4704080"/>
              <a:ext cx="256032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97" name="Group 238">
            <a:extLst>
              <a:ext uri="{FF2B5EF4-FFF2-40B4-BE49-F238E27FC236}">
                <a16:creationId xmlns:a16="http://schemas.microsoft.com/office/drawing/2014/main" id="{FBDC9EF6-CEE3-EA16-F568-6584DAE941E6}"/>
              </a:ext>
            </a:extLst>
          </p:cNvPr>
          <p:cNvGrpSpPr>
            <a:grpSpLocks/>
          </p:cNvGrpSpPr>
          <p:nvPr/>
        </p:nvGrpSpPr>
        <p:grpSpPr bwMode="auto">
          <a:xfrm>
            <a:off x="589631" y="3967207"/>
            <a:ext cx="204787" cy="779463"/>
            <a:chOff x="883327" y="4470400"/>
            <a:chExt cx="225289" cy="883920"/>
          </a:xfrm>
        </p:grpSpPr>
        <p:sp>
          <p:nvSpPr>
            <p:cNvPr id="98" name="Rectangle 239">
              <a:extLst>
                <a:ext uri="{FF2B5EF4-FFF2-40B4-BE49-F238E27FC236}">
                  <a16:creationId xmlns:a16="http://schemas.microsoft.com/office/drawing/2014/main" id="{BCE114DB-AC10-9AE8-FE7E-FCF4031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" y="4470400"/>
              <a:ext cx="142240" cy="88392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99" name="Rectangle 240">
              <a:extLst>
                <a:ext uri="{FF2B5EF4-FFF2-40B4-BE49-F238E27FC236}">
                  <a16:creationId xmlns:a16="http://schemas.microsoft.com/office/drawing/2014/main" id="{F2CA0677-68A5-BB25-9A71-2EB9B42C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27" y="4704080"/>
              <a:ext cx="225289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100" name="Group 235">
            <a:extLst>
              <a:ext uri="{FF2B5EF4-FFF2-40B4-BE49-F238E27FC236}">
                <a16:creationId xmlns:a16="http://schemas.microsoft.com/office/drawing/2014/main" id="{07DA0EB5-56C5-0CCA-8080-6CBB40BD90E2}"/>
              </a:ext>
            </a:extLst>
          </p:cNvPr>
          <p:cNvGrpSpPr>
            <a:grpSpLocks/>
          </p:cNvGrpSpPr>
          <p:nvPr/>
        </p:nvGrpSpPr>
        <p:grpSpPr bwMode="auto">
          <a:xfrm>
            <a:off x="1786606" y="3870370"/>
            <a:ext cx="130175" cy="781050"/>
            <a:chOff x="924560" y="4470400"/>
            <a:chExt cx="142240" cy="883920"/>
          </a:xfrm>
        </p:grpSpPr>
        <p:sp>
          <p:nvSpPr>
            <p:cNvPr id="101" name="Rectangle 236">
              <a:extLst>
                <a:ext uri="{FF2B5EF4-FFF2-40B4-BE49-F238E27FC236}">
                  <a16:creationId xmlns:a16="http://schemas.microsoft.com/office/drawing/2014/main" id="{D33258F2-7BF3-612D-F5BC-DDAE540A9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" y="4470400"/>
              <a:ext cx="142240" cy="88392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102" name="Rectangle 237">
              <a:extLst>
                <a:ext uri="{FF2B5EF4-FFF2-40B4-BE49-F238E27FC236}">
                  <a16:creationId xmlns:a16="http://schemas.microsoft.com/office/drawing/2014/main" id="{26EB3964-4971-FB02-4A81-05C568C7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508" y="4704080"/>
              <a:ext cx="134344" cy="41656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sp>
        <p:nvSpPr>
          <p:cNvPr id="103" name="Rectangle 241">
            <a:extLst>
              <a:ext uri="{FF2B5EF4-FFF2-40B4-BE49-F238E27FC236}">
                <a16:creationId xmlns:a16="http://schemas.microsoft.com/office/drawing/2014/main" id="{EAFDC30C-5574-F0FF-C406-7E3A3066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618" y="4087857"/>
            <a:ext cx="1484313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104" name="Group 247">
            <a:extLst>
              <a:ext uri="{FF2B5EF4-FFF2-40B4-BE49-F238E27FC236}">
                <a16:creationId xmlns:a16="http://schemas.microsoft.com/office/drawing/2014/main" id="{EA3CE88D-51CA-F30C-E442-A835ED521BF1}"/>
              </a:ext>
            </a:extLst>
          </p:cNvPr>
          <p:cNvGrpSpPr>
            <a:grpSpLocks/>
          </p:cNvGrpSpPr>
          <p:nvPr/>
        </p:nvGrpSpPr>
        <p:grpSpPr bwMode="auto">
          <a:xfrm>
            <a:off x="773781" y="5281657"/>
            <a:ext cx="3106737" cy="781050"/>
            <a:chOff x="548626" y="5349937"/>
            <a:chExt cx="3524555" cy="883920"/>
          </a:xfrm>
        </p:grpSpPr>
        <p:sp>
          <p:nvSpPr>
            <p:cNvPr id="105" name="Rectangle 242">
              <a:extLst>
                <a:ext uri="{FF2B5EF4-FFF2-40B4-BE49-F238E27FC236}">
                  <a16:creationId xmlns:a16="http://schemas.microsoft.com/office/drawing/2014/main" id="{87E52AD7-A319-FBC0-6A98-BE39B4EF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18" y="5364912"/>
              <a:ext cx="3480125" cy="86759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id="{A45680EA-AF49-41FD-1D20-84E8C79CD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538" y="5349937"/>
              <a:ext cx="142240" cy="883920"/>
              <a:chOff x="924560" y="4470400"/>
              <a:chExt cx="142240" cy="883920"/>
            </a:xfrm>
          </p:grpSpPr>
          <p:sp>
            <p:nvSpPr>
              <p:cNvPr id="108" name="Rectangle 244">
                <a:extLst>
                  <a:ext uri="{FF2B5EF4-FFF2-40B4-BE49-F238E27FC236}">
                    <a16:creationId xmlns:a16="http://schemas.microsoft.com/office/drawing/2014/main" id="{70645E6B-1022-AF17-8D54-507F3DB8F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560" y="4470400"/>
                <a:ext cx="142240" cy="883920"/>
              </a:xfrm>
              <a:prstGeom prst="rect">
                <a:avLst/>
              </a:prstGeom>
              <a:solidFill>
                <a:srgbClr val="0000FF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058" tIns="41029" rIns="82058" bIns="41029"/>
              <a:lstStyle/>
              <a:p>
                <a:endParaRPr lang="en-US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45">
                <a:extLst>
                  <a:ext uri="{FF2B5EF4-FFF2-40B4-BE49-F238E27FC236}">
                    <a16:creationId xmlns:a16="http://schemas.microsoft.com/office/drawing/2014/main" id="{10BEEE2F-5B10-489F-E8BB-0EEE33606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08" y="4704080"/>
                <a:ext cx="134344" cy="41656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058" tIns="41029" rIns="82058" bIns="41029"/>
              <a:lstStyle/>
              <a:p>
                <a:endParaRPr lang="en-US" sz="1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7" name="Rectangle 246">
              <a:extLst>
                <a:ext uri="{FF2B5EF4-FFF2-40B4-BE49-F238E27FC236}">
                  <a16:creationId xmlns:a16="http://schemas.microsoft.com/office/drawing/2014/main" id="{790CD60B-BCAE-C0DE-8E67-D69F450A9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26" y="5586796"/>
              <a:ext cx="3524555" cy="405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110" name="Group 248">
            <a:extLst>
              <a:ext uri="{FF2B5EF4-FFF2-40B4-BE49-F238E27FC236}">
                <a16:creationId xmlns:a16="http://schemas.microsoft.com/office/drawing/2014/main" id="{A7C48D54-EBAD-702F-C2E4-FB968252F6C2}"/>
              </a:ext>
            </a:extLst>
          </p:cNvPr>
          <p:cNvGrpSpPr>
            <a:grpSpLocks/>
          </p:cNvGrpSpPr>
          <p:nvPr/>
        </p:nvGrpSpPr>
        <p:grpSpPr bwMode="auto">
          <a:xfrm>
            <a:off x="7491367" y="5102391"/>
            <a:ext cx="200025" cy="779463"/>
            <a:chOff x="898953" y="4470400"/>
            <a:chExt cx="219455" cy="883920"/>
          </a:xfrm>
        </p:grpSpPr>
        <p:sp>
          <p:nvSpPr>
            <p:cNvPr id="111" name="Rectangle 249">
              <a:extLst>
                <a:ext uri="{FF2B5EF4-FFF2-40B4-BE49-F238E27FC236}">
                  <a16:creationId xmlns:a16="http://schemas.microsoft.com/office/drawing/2014/main" id="{1AF2E29A-5FFC-7F84-453B-D572F17C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" y="4470400"/>
              <a:ext cx="142240" cy="88392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112" name="Rectangle 250">
              <a:extLst>
                <a:ext uri="{FF2B5EF4-FFF2-40B4-BE49-F238E27FC236}">
                  <a16:creationId xmlns:a16="http://schemas.microsoft.com/office/drawing/2014/main" id="{2908020C-53FB-42EC-882B-8E0AA8DA3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3" y="4704080"/>
              <a:ext cx="219455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113" name="Group 251">
            <a:extLst>
              <a:ext uri="{FF2B5EF4-FFF2-40B4-BE49-F238E27FC236}">
                <a16:creationId xmlns:a16="http://schemas.microsoft.com/office/drawing/2014/main" id="{268B68FF-2FAE-3FB4-3AD2-3641C8997A71}"/>
              </a:ext>
            </a:extLst>
          </p:cNvPr>
          <p:cNvGrpSpPr>
            <a:grpSpLocks/>
          </p:cNvGrpSpPr>
          <p:nvPr/>
        </p:nvGrpSpPr>
        <p:grpSpPr bwMode="auto">
          <a:xfrm>
            <a:off x="9273640" y="2110687"/>
            <a:ext cx="233363" cy="779462"/>
            <a:chOff x="868473" y="4470400"/>
            <a:chExt cx="256032" cy="883920"/>
          </a:xfrm>
        </p:grpSpPr>
        <p:sp>
          <p:nvSpPr>
            <p:cNvPr id="114" name="Rectangle 252">
              <a:extLst>
                <a:ext uri="{FF2B5EF4-FFF2-40B4-BE49-F238E27FC236}">
                  <a16:creationId xmlns:a16="http://schemas.microsoft.com/office/drawing/2014/main" id="{F872D352-F78C-D55D-9926-0F4A1FE6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" y="4470400"/>
              <a:ext cx="142240" cy="88392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115" name="Rectangle 253">
              <a:extLst>
                <a:ext uri="{FF2B5EF4-FFF2-40B4-BE49-F238E27FC236}">
                  <a16:creationId xmlns:a16="http://schemas.microsoft.com/office/drawing/2014/main" id="{15AF24B4-3AF6-3FF9-0BC6-071A69A7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473" y="4704080"/>
              <a:ext cx="256032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/>
            <a:p>
              <a:endParaRPr lang="en-US" sz="1600">
                <a:solidFill>
                  <a:srgbClr val="002060"/>
                </a:solidFill>
              </a:endParaRPr>
            </a:p>
          </p:txBody>
        </p:sp>
      </p:grpSp>
      <p:sp>
        <p:nvSpPr>
          <p:cNvPr id="116" name="Line 144">
            <a:extLst>
              <a:ext uri="{FF2B5EF4-FFF2-40B4-BE49-F238E27FC236}">
                <a16:creationId xmlns:a16="http://schemas.microsoft.com/office/drawing/2014/main" id="{AA652537-17D0-D3C8-E444-E5F6153219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26040" y="2021787"/>
            <a:ext cx="534988" cy="4603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17" name="Rectangle 2">
            <a:extLst>
              <a:ext uri="{FF2B5EF4-FFF2-40B4-BE49-F238E27FC236}">
                <a16:creationId xmlns:a16="http://schemas.microsoft.com/office/drawing/2014/main" id="{2A39CC03-E2FE-7CCA-4E99-A95870AA5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544" y="6131624"/>
            <a:ext cx="2969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pPr defTabSz="825500" eaLnBrk="0" hangingPunct="0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sz="1600" dirty="0">
                <a:solidFill>
                  <a:srgbClr val="002060"/>
                </a:solidFill>
              </a:rPr>
              <a:t>All ducts have same apertures</a:t>
            </a:r>
          </a:p>
        </p:txBody>
      </p:sp>
      <p:sp>
        <p:nvSpPr>
          <p:cNvPr id="118" name="Text Box 116">
            <a:extLst>
              <a:ext uri="{FF2B5EF4-FFF2-40B4-BE49-F238E27FC236}">
                <a16:creationId xmlns:a16="http://schemas.microsoft.com/office/drawing/2014/main" id="{AD7C9A7D-187E-A929-A5B2-0BFF4DB4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620688"/>
            <a:ext cx="5348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2060"/>
                </a:solidFill>
              </a:rPr>
              <a:t>Ducts with fins to mitigate deposition</a:t>
            </a:r>
          </a:p>
        </p:txBody>
      </p:sp>
    </p:spTree>
    <p:extLst>
      <p:ext uri="{BB962C8B-B14F-4D97-AF65-F5344CB8AC3E}">
        <p14:creationId xmlns:p14="http://schemas.microsoft.com/office/powerpoint/2010/main" val="225711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DDE81B7-3215-2E52-579A-B83AECF4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54" y="549275"/>
            <a:ext cx="376713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AC5F5-9839-EEE2-C8A2-52696B8C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8" y="1492666"/>
            <a:ext cx="6648964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6 identical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single – crystal Mo mirrors exposed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Mirrors pre-assembled with ducts of varying length with and without fins on a SS plate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5 mirrors have shutters activated by the B-field to prevent the effect from wall conditioning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One mirror without a shutter for comparison</a:t>
            </a:r>
          </a:p>
          <a:p>
            <a:pPr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5DA6B-24DA-7C13-9F7C-804B9ADF9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738" y="409016"/>
            <a:ext cx="1773531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Ducts without fins</a:t>
            </a:r>
          </a:p>
        </p:txBody>
      </p:sp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8AFE6673-52AB-851F-BD2D-F16F30079C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653" y="721194"/>
            <a:ext cx="1489513" cy="609131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6B78AD6F-3CE6-38AE-0699-09A2DFBE5A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653" y="721194"/>
            <a:ext cx="1762564" cy="1737844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id="{270BCF24-7551-53E1-A0AE-05DA6931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394" y="611982"/>
            <a:ext cx="155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solidFill>
                  <a:srgbClr val="002060"/>
                </a:solidFill>
                <a:latin typeface="+mn-lt"/>
              </a:rPr>
              <a:t>Ducts with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+mn-lt"/>
              </a:rPr>
              <a:t> fins</a:t>
            </a: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FE5BD836-5230-0DF5-86E6-BDCA170588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17404" y="854075"/>
            <a:ext cx="1306513" cy="102393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24E1CD5C-EC2C-AAEB-43A0-6094C091FE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26867" y="854075"/>
            <a:ext cx="1797050" cy="42863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" name="TextBox 20">
            <a:extLst>
              <a:ext uri="{FF2B5EF4-FFF2-40B4-BE49-F238E27FC236}">
                <a16:creationId xmlns:a16="http://schemas.microsoft.com/office/drawing/2014/main" id="{F3E0225E-7D7E-9C96-D993-8E0262CD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820" y="5911850"/>
            <a:ext cx="1555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>
                <a:solidFill>
                  <a:srgbClr val="002060"/>
                </a:solidFill>
                <a:latin typeface="+mn-lt"/>
              </a:rPr>
              <a:t>Iron core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52402957-9E07-2D5F-328F-3C3FF3DD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5" y="4794250"/>
            <a:ext cx="1555750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6750" indent="-2571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5525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6688" indent="-2063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46263" indent="-20478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034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606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178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063" indent="-204788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>
                <a:solidFill>
                  <a:srgbClr val="002060"/>
                </a:solidFill>
                <a:latin typeface="+mn-lt"/>
              </a:rPr>
              <a:t>SS shutter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596ABA8-A99E-E729-B24C-F9ABF314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96838"/>
            <a:ext cx="726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2060"/>
                </a:solidFill>
              </a:rPr>
              <a:t>Mirror station: realization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9D28686-760B-46BE-7D3A-3E975693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18967" r="52455" b="20769"/>
          <a:stretch>
            <a:fillRect/>
          </a:stretch>
        </p:blipFill>
        <p:spPr bwMode="auto">
          <a:xfrm>
            <a:off x="6658945" y="4146550"/>
            <a:ext cx="7207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6">
            <a:extLst>
              <a:ext uri="{FF2B5EF4-FFF2-40B4-BE49-F238E27FC236}">
                <a16:creationId xmlns:a16="http://schemas.microsoft.com/office/drawing/2014/main" id="{0C159541-7C3F-FA87-F909-7F2DABBFE8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0283" y="5946775"/>
            <a:ext cx="1547812" cy="1444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146685C2-6B2E-E0F3-564F-1A00C81059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7870" y="4722813"/>
            <a:ext cx="1403350" cy="2159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6725DB08-F4F9-277E-594C-0168F34E5E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3952" y="3462213"/>
            <a:ext cx="4128724" cy="1023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09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116632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Mirror Stations in tokamaks</a:t>
            </a:r>
          </a:p>
        </p:txBody>
      </p:sp>
      <p:pic>
        <p:nvPicPr>
          <p:cNvPr id="10" name="Picture 6" descr="DSC_9111-freigestellt-a_sig">
            <a:extLst>
              <a:ext uri="{FF2B5EF4-FFF2-40B4-BE49-F238E27FC236}">
                <a16:creationId xmlns:a16="http://schemas.microsoft.com/office/drawing/2014/main" id="{7DB1D5FA-9A5E-9177-F920-C8C1592C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0" y="1014878"/>
            <a:ext cx="3594616" cy="23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804D7C-7D11-E0D7-4457-52BA000EDEBB}"/>
              </a:ext>
            </a:extLst>
          </p:cNvPr>
          <p:cNvGrpSpPr/>
          <p:nvPr/>
        </p:nvGrpSpPr>
        <p:grpSpPr>
          <a:xfrm>
            <a:off x="228490" y="3732205"/>
            <a:ext cx="3726706" cy="2421384"/>
            <a:chOff x="219230" y="3518308"/>
            <a:chExt cx="3726706" cy="2421384"/>
          </a:xfrm>
        </p:grpSpPr>
        <p:pic>
          <p:nvPicPr>
            <p:cNvPr id="9" name="Picture 12" descr="rotDSC_3322a">
              <a:extLst>
                <a:ext uri="{FF2B5EF4-FFF2-40B4-BE49-F238E27FC236}">
                  <a16:creationId xmlns:a16="http://schemas.microsoft.com/office/drawing/2014/main" id="{0ED79BF5-C6F2-2100-540D-574143A0C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6" y="3545801"/>
              <a:ext cx="3589380" cy="23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21C48714-71B7-0867-4821-AA6139CF8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30" y="3518308"/>
              <a:ext cx="2166937" cy="4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TEXTOR version</a:t>
              </a: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3AEF8011-226F-BCEB-F107-4E59A2AE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780" y="556142"/>
            <a:ext cx="4248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DIII-D and ASDEX Upgrade version</a:t>
            </a:r>
          </a:p>
        </p:txBody>
      </p:sp>
      <p:pic>
        <p:nvPicPr>
          <p:cNvPr id="13" name="Picture 12" descr="D:\Work\Plasma-Wall interactions studies\First mirror\Mirror Stations\ASDEX Upgrade\Installation in AUG\resize of abr DSCN3659.jpg">
            <a:extLst>
              <a:ext uri="{FF2B5EF4-FFF2-40B4-BE49-F238E27FC236}">
                <a16:creationId xmlns:a16="http://schemas.microsoft.com/office/drawing/2014/main" id="{496F9A91-24B5-BFC6-E88B-A839AAB6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050737"/>
            <a:ext cx="4007228" cy="23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Work\Plasma-Wall interactions studies\First mirror\DIII-D\Experiments 2011\Photos\Mirror station installed DIII-D small.jpg">
            <a:extLst>
              <a:ext uri="{FF2B5EF4-FFF2-40B4-BE49-F238E27FC236}">
                <a16:creationId xmlns:a16="http://schemas.microsoft.com/office/drawing/2014/main" id="{28F969FE-F765-6FD6-91BB-FE17605F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16" y="995653"/>
            <a:ext cx="2328556" cy="24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5B849C0-F6F0-65CB-BC0E-64F3DB45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272509"/>
              </p:ext>
            </p:extLst>
          </p:nvPr>
        </p:nvGraphicFramePr>
        <p:xfrm>
          <a:off x="8873027" y="4371682"/>
          <a:ext cx="2536334" cy="143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5769960" imgH="3264587" progId="Word.Picture.8">
                  <p:embed/>
                </p:oleObj>
              </mc:Choice>
              <mc:Fallback>
                <p:oleObj name="Picture" r:id="rId7" imgW="5769960" imgH="3264587" progId="Word.Picture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027" y="4371682"/>
                        <a:ext cx="2536334" cy="1435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>
            <a:extLst>
              <a:ext uri="{FF2B5EF4-FFF2-40B4-BE49-F238E27FC236}">
                <a16:creationId xmlns:a16="http://schemas.microsoft.com/office/drawing/2014/main" id="{657B46C5-3AF7-0102-DC65-0A1F596DC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729" y="3594162"/>
            <a:ext cx="2732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JET mirror cassette</a:t>
            </a:r>
          </a:p>
        </p:txBody>
      </p:sp>
      <p:pic>
        <p:nvPicPr>
          <p:cNvPr id="23" name="Picture 2" descr="C:\Work\Plasma-Wall interactions studies\First mirror\JET Mirrors\Photos\Manufactured cassette\Small\DSC_6234 resize.jpg">
            <a:extLst>
              <a:ext uri="{FF2B5EF4-FFF2-40B4-BE49-F238E27FC236}">
                <a16:creationId xmlns:a16="http://schemas.microsoft.com/office/drawing/2014/main" id="{23CA431B-D753-95FD-AD0B-3E3383C5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80" y="4085212"/>
            <a:ext cx="2999983" cy="1992175"/>
          </a:xfrm>
          <a:prstGeom prst="rect">
            <a:avLst/>
          </a:prstGeom>
          <a:noFill/>
          <a:ln w="12700">
            <a:solidFill>
              <a:srgbClr val="005B8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7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16632"/>
            <a:ext cx="12072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Main results I: shutters did not work at 100% and cone-shaped ducts beneficial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6E66D-3D0B-A271-062E-F3EB879D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980728"/>
            <a:ext cx="7028910" cy="20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de-DE" sz="2000" dirty="0">
                <a:solidFill>
                  <a:srgbClr val="002060"/>
                </a:solidFill>
              </a:rPr>
              <a:t>AUG and DIII-D: </a:t>
            </a:r>
            <a:r>
              <a:rPr lang="de-DE" sz="2000" dirty="0" err="1">
                <a:solidFill>
                  <a:srgbClr val="002060"/>
                </a:solidFill>
              </a:rPr>
              <a:t>some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of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shutters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err="1">
                <a:solidFill>
                  <a:srgbClr val="002060"/>
                </a:solidFill>
              </a:rPr>
              <a:t>got</a:t>
            </a:r>
            <a:r>
              <a:rPr lang="de-DE" sz="2000" dirty="0">
                <a:solidFill>
                  <a:srgbClr val="002060"/>
                </a:solidFill>
              </a:rPr>
              <a:t> stuck half-</a:t>
            </a:r>
            <a:r>
              <a:rPr lang="de-DE" sz="2000" dirty="0" err="1">
                <a:solidFill>
                  <a:srgbClr val="002060"/>
                </a:solidFill>
              </a:rPr>
              <a:t>opened</a:t>
            </a: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Wall conditioning? Boronization?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Evaluation is very challenging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0804D-9C38-D294-93A1-8750295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09" y="3731089"/>
            <a:ext cx="7028910" cy="20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altLang="de-DE" sz="2000" dirty="0">
                <a:solidFill>
                  <a:srgbClr val="002060"/>
                </a:solidFill>
                <a:ea typeface="MS Mincho" panose="02020609040205080304" pitchFamily="49" charset="-128"/>
              </a:rPr>
              <a:t>Reflectivity for the three mirrors: 7, 8-f, 9 in cone-shaped ducts preserved during exposure. 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No difference for cone-shaped ducts: with or without fins</a:t>
            </a: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 marL="466725" indent="-466725" defTabSz="82550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All other mirrors (1-6) demonstrate reflectivity drop</a:t>
            </a:r>
          </a:p>
        </p:txBody>
      </p:sp>
      <p:grpSp>
        <p:nvGrpSpPr>
          <p:cNvPr id="6" name="Agrupar 54">
            <a:extLst>
              <a:ext uri="{FF2B5EF4-FFF2-40B4-BE49-F238E27FC236}">
                <a16:creationId xmlns:a16="http://schemas.microsoft.com/office/drawing/2014/main" id="{E6C72C94-4406-C475-65BA-738B3AA4253A}"/>
              </a:ext>
            </a:extLst>
          </p:cNvPr>
          <p:cNvGrpSpPr>
            <a:grpSpLocks/>
          </p:cNvGrpSpPr>
          <p:nvPr/>
        </p:nvGrpSpPr>
        <p:grpSpPr bwMode="auto">
          <a:xfrm>
            <a:off x="407368" y="3645024"/>
            <a:ext cx="3563423" cy="2488926"/>
            <a:chOff x="2057400" y="4495800"/>
            <a:chExt cx="2895600" cy="2021840"/>
          </a:xfrm>
        </p:grpSpPr>
        <p:pic>
          <p:nvPicPr>
            <p:cNvPr id="7" name="Imagen 55" descr="1ms-esquema1.png">
              <a:extLst>
                <a:ext uri="{FF2B5EF4-FFF2-40B4-BE49-F238E27FC236}">
                  <a16:creationId xmlns:a16="http://schemas.microsoft.com/office/drawing/2014/main" id="{D49A03B2-BFD8-3565-5C38-8C545B35C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895600" cy="202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ángulo 56">
              <a:extLst>
                <a:ext uri="{FF2B5EF4-FFF2-40B4-BE49-F238E27FC236}">
                  <a16:creationId xmlns:a16="http://schemas.microsoft.com/office/drawing/2014/main" id="{686EDF77-4453-0846-DFA9-09AE6F6DEF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6707">
              <a:off x="2786063" y="5951081"/>
              <a:ext cx="2152650" cy="2904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6-f  5  4-f  3  2  1 </a:t>
              </a:r>
            </a:p>
          </p:txBody>
        </p:sp>
        <p:sp>
          <p:nvSpPr>
            <p:cNvPr id="16" name="Rectángulo 57">
              <a:extLst>
                <a:ext uri="{FF2B5EF4-FFF2-40B4-BE49-F238E27FC236}">
                  <a16:creationId xmlns:a16="http://schemas.microsoft.com/office/drawing/2014/main" id="{A6A3448A-267F-DC19-9647-678552E61B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83293">
              <a:off x="2531268" y="4709803"/>
              <a:ext cx="1947862" cy="30153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9          8-f          7  </a:t>
              </a:r>
            </a:p>
          </p:txBody>
        </p:sp>
      </p:grpSp>
      <p:pic>
        <p:nvPicPr>
          <p:cNvPr id="20" name="Picture 19" descr="Close-up of a machine&#10;&#10;Description automatically generated">
            <a:extLst>
              <a:ext uri="{FF2B5EF4-FFF2-40B4-BE49-F238E27FC236}">
                <a16:creationId xmlns:a16="http://schemas.microsoft.com/office/drawing/2014/main" id="{33A58FB8-BC6D-93BC-9E04-5EC3DA8EF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72697"/>
            <a:ext cx="3744417" cy="21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00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16632"/>
            <a:ext cx="12072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Main results II: Beryllium does not travel long distance in ducts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C9601F18-F7C0-B4DC-BEEC-BC690BE454B6}"/>
              </a:ext>
            </a:extLst>
          </p:cNvPr>
          <p:cNvSpPr txBox="1">
            <a:spLocks/>
          </p:cNvSpPr>
          <p:nvPr/>
        </p:nvSpPr>
        <p:spPr>
          <a:xfrm>
            <a:off x="119336" y="2989620"/>
            <a:ext cx="3306212" cy="43447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  <a:latin typeface="+mn-lt"/>
              </a:rPr>
              <a:t>JET Campaign 2013-2014</a:t>
            </a:r>
          </a:p>
        </p:txBody>
      </p:sp>
      <p:pic>
        <p:nvPicPr>
          <p:cNvPr id="51" name="Picture 2" descr="C:\Users\Alvaro\Desktop\Mirrors alvaro\3E 2013-2014\Cassette\P1120273.JPG">
            <a:extLst>
              <a:ext uri="{FF2B5EF4-FFF2-40B4-BE49-F238E27FC236}">
                <a16:creationId xmlns:a16="http://schemas.microsoft.com/office/drawing/2014/main" id="{CC863626-8451-6941-7F2E-CBF1F7C6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0833" y1="77593" x2="78310" y2="7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04410"/>
            <a:ext cx="6732240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2">
            <a:extLst>
              <a:ext uri="{FF2B5EF4-FFF2-40B4-BE49-F238E27FC236}">
                <a16:creationId xmlns:a16="http://schemas.microsoft.com/office/drawing/2014/main" id="{3E670CCE-1ED6-E4F2-7236-1932834D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375" y="970969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C(Be) deposition, 10</a:t>
            </a:r>
            <a:r>
              <a:rPr lang="en-US" sz="2000" b="1" baseline="30000" dirty="0">
                <a:solidFill>
                  <a:srgbClr val="002060"/>
                </a:solidFill>
                <a:cs typeface="Times New Roman" pitchFamily="18" charset="0"/>
              </a:rPr>
              <a:t>15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 at/cm</a:t>
            </a:r>
            <a:r>
              <a:rPr lang="en-US" sz="2000" b="1" baseline="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endParaRPr lang="en-AU" sz="2000" b="1" baseline="30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E55446-1ACC-E655-CABE-A02F3ACDF3A1}"/>
              </a:ext>
            </a:extLst>
          </p:cNvPr>
          <p:cNvCxnSpPr/>
          <p:nvPr/>
        </p:nvCxnSpPr>
        <p:spPr>
          <a:xfrm>
            <a:off x="7214378" y="4583063"/>
            <a:ext cx="0" cy="393114"/>
          </a:xfrm>
          <a:prstGeom prst="line">
            <a:avLst/>
          </a:prstGeom>
          <a:ln w="38100">
            <a:solidFill>
              <a:srgbClr val="FF00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41">
            <a:extLst>
              <a:ext uri="{FF2B5EF4-FFF2-40B4-BE49-F238E27FC236}">
                <a16:creationId xmlns:a16="http://schemas.microsoft.com/office/drawing/2014/main" id="{5FB1FB06-76BC-8FA1-8833-3549BB7F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30" y="4903154"/>
            <a:ext cx="884151" cy="720080"/>
          </a:xfrm>
          <a:prstGeom prst="roundRect">
            <a:avLst>
              <a:gd name="adj" fmla="val 10385"/>
            </a:avLst>
          </a:prstGeom>
          <a:solidFill>
            <a:srgbClr val="00206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1700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(9300)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460767-5D90-67EF-9773-98F983F738B8}"/>
              </a:ext>
            </a:extLst>
          </p:cNvPr>
          <p:cNvCxnSpPr/>
          <p:nvPr/>
        </p:nvCxnSpPr>
        <p:spPr>
          <a:xfrm flipV="1">
            <a:off x="6482628" y="2584669"/>
            <a:ext cx="143041" cy="924952"/>
          </a:xfrm>
          <a:prstGeom prst="line">
            <a:avLst/>
          </a:prstGeom>
          <a:ln w="38100">
            <a:solidFill>
              <a:srgbClr val="FF00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97AB4C-CCE7-B811-657B-5F167CB7DEDA}"/>
              </a:ext>
            </a:extLst>
          </p:cNvPr>
          <p:cNvCxnSpPr/>
          <p:nvPr/>
        </p:nvCxnSpPr>
        <p:spPr>
          <a:xfrm flipH="1" flipV="1">
            <a:off x="6161435" y="2612805"/>
            <a:ext cx="150036" cy="894472"/>
          </a:xfrm>
          <a:prstGeom prst="line">
            <a:avLst/>
          </a:prstGeom>
          <a:ln w="38100">
            <a:solidFill>
              <a:srgbClr val="FF00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9D9757F-B59B-0230-21CA-D3C2E79B344A}"/>
              </a:ext>
            </a:extLst>
          </p:cNvPr>
          <p:cNvCxnSpPr/>
          <p:nvPr/>
        </p:nvCxnSpPr>
        <p:spPr>
          <a:xfrm flipH="1">
            <a:off x="5500254" y="3507278"/>
            <a:ext cx="69457" cy="1468899"/>
          </a:xfrm>
          <a:prstGeom prst="line">
            <a:avLst/>
          </a:prstGeom>
          <a:ln w="38100">
            <a:solidFill>
              <a:srgbClr val="FFFF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519ABA-B954-7E9E-F28A-66978C394DE9}"/>
              </a:ext>
            </a:extLst>
          </p:cNvPr>
          <p:cNvCxnSpPr/>
          <p:nvPr/>
        </p:nvCxnSpPr>
        <p:spPr>
          <a:xfrm>
            <a:off x="5848720" y="3519002"/>
            <a:ext cx="87632" cy="1457175"/>
          </a:xfrm>
          <a:prstGeom prst="line">
            <a:avLst/>
          </a:prstGeom>
          <a:ln w="38100">
            <a:solidFill>
              <a:srgbClr val="FFFF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bgerundetes Rechteck 41">
            <a:extLst>
              <a:ext uri="{FF2B5EF4-FFF2-40B4-BE49-F238E27FC236}">
                <a16:creationId xmlns:a16="http://schemas.microsoft.com/office/drawing/2014/main" id="{1F94B342-0B9B-34BC-ECFD-FB43BE24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511" y="1834360"/>
            <a:ext cx="434478" cy="691358"/>
          </a:xfrm>
          <a:prstGeom prst="roundRect">
            <a:avLst>
              <a:gd name="adj" fmla="val 10385"/>
            </a:avLst>
          </a:prstGeom>
          <a:solidFill>
            <a:srgbClr val="FF006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25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(0)</a:t>
            </a:r>
          </a:p>
        </p:txBody>
      </p:sp>
      <p:sp>
        <p:nvSpPr>
          <p:cNvPr id="60" name="Abgerundetes Rechteck 41">
            <a:extLst>
              <a:ext uri="{FF2B5EF4-FFF2-40B4-BE49-F238E27FC236}">
                <a16:creationId xmlns:a16="http://schemas.microsoft.com/office/drawing/2014/main" id="{BD4F6C49-3A38-7F3A-DEA0-4B6CB7DE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064" y="1834360"/>
            <a:ext cx="417090" cy="691358"/>
          </a:xfrm>
          <a:prstGeom prst="roundRect">
            <a:avLst>
              <a:gd name="adj" fmla="val 10385"/>
            </a:avLst>
          </a:prstGeom>
          <a:solidFill>
            <a:srgbClr val="FF006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37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(0)</a:t>
            </a:r>
          </a:p>
        </p:txBody>
      </p:sp>
      <p:sp>
        <p:nvSpPr>
          <p:cNvPr id="61" name="Abgerundetes Rechteck 41">
            <a:extLst>
              <a:ext uri="{FF2B5EF4-FFF2-40B4-BE49-F238E27FC236}">
                <a16:creationId xmlns:a16="http://schemas.microsoft.com/office/drawing/2014/main" id="{44A2C021-E563-55F0-8CF3-6A39881B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124" y="4931876"/>
            <a:ext cx="417090" cy="691358"/>
          </a:xfrm>
          <a:prstGeom prst="roundRect">
            <a:avLst>
              <a:gd name="adj" fmla="val 10385"/>
            </a:avLst>
          </a:prstGeom>
          <a:solidFill>
            <a:srgbClr val="FF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15 (0)</a:t>
            </a:r>
          </a:p>
        </p:txBody>
      </p:sp>
      <p:sp>
        <p:nvSpPr>
          <p:cNvPr id="62" name="Abgerundetes Rechteck 41">
            <a:extLst>
              <a:ext uri="{FF2B5EF4-FFF2-40B4-BE49-F238E27FC236}">
                <a16:creationId xmlns:a16="http://schemas.microsoft.com/office/drawing/2014/main" id="{277BF8BF-D7EC-8223-6050-C429AE6A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571" y="4931876"/>
            <a:ext cx="434478" cy="691358"/>
          </a:xfrm>
          <a:prstGeom prst="roundRect">
            <a:avLst>
              <a:gd name="adj" fmla="val 10385"/>
            </a:avLst>
          </a:prstGeom>
          <a:solidFill>
            <a:srgbClr val="FF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22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(0)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3F7DEF4-D497-FACB-3024-ADA22D73C97D}"/>
              </a:ext>
            </a:extLst>
          </p:cNvPr>
          <p:cNvCxnSpPr/>
          <p:nvPr/>
        </p:nvCxnSpPr>
        <p:spPr>
          <a:xfrm flipV="1">
            <a:off x="5224548" y="2331451"/>
            <a:ext cx="64148" cy="414805"/>
          </a:xfrm>
          <a:prstGeom prst="line">
            <a:avLst/>
          </a:prstGeom>
          <a:ln w="38100">
            <a:solidFill>
              <a:srgbClr val="FF00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DA1EFB-AD92-6875-AF71-18FD27FB44E5}"/>
              </a:ext>
            </a:extLst>
          </p:cNvPr>
          <p:cNvCxnSpPr/>
          <p:nvPr/>
        </p:nvCxnSpPr>
        <p:spPr>
          <a:xfrm flipH="1" flipV="1">
            <a:off x="4979749" y="2304879"/>
            <a:ext cx="73642" cy="439033"/>
          </a:xfrm>
          <a:prstGeom prst="line">
            <a:avLst/>
          </a:prstGeom>
          <a:ln w="38100">
            <a:solidFill>
              <a:srgbClr val="FF006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bgerundetes Rechteck 41">
            <a:extLst>
              <a:ext uri="{FF2B5EF4-FFF2-40B4-BE49-F238E27FC236}">
                <a16:creationId xmlns:a16="http://schemas.microsoft.com/office/drawing/2014/main" id="{6D3AA5AD-A1B5-0349-D444-38A901A8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31" y="1647058"/>
            <a:ext cx="434478" cy="691358"/>
          </a:xfrm>
          <a:prstGeom prst="roundRect">
            <a:avLst>
              <a:gd name="adj" fmla="val 10385"/>
            </a:avLst>
          </a:prstGeom>
          <a:solidFill>
            <a:srgbClr val="FF006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16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(0)</a:t>
            </a:r>
          </a:p>
        </p:txBody>
      </p:sp>
      <p:sp>
        <p:nvSpPr>
          <p:cNvPr id="66" name="Abgerundetes Rechteck 41">
            <a:extLst>
              <a:ext uri="{FF2B5EF4-FFF2-40B4-BE49-F238E27FC236}">
                <a16:creationId xmlns:a16="http://schemas.microsoft.com/office/drawing/2014/main" id="{608A1FEA-DBBD-30F6-3546-64164D51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984" y="1647058"/>
            <a:ext cx="417090" cy="691358"/>
          </a:xfrm>
          <a:prstGeom prst="roundRect">
            <a:avLst>
              <a:gd name="adj" fmla="val 10385"/>
            </a:avLst>
          </a:prstGeom>
          <a:solidFill>
            <a:srgbClr val="FF006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16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(6)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05E1F-34D6-1AA9-30C4-2F0E41698DB4}"/>
              </a:ext>
            </a:extLst>
          </p:cNvPr>
          <p:cNvCxnSpPr/>
          <p:nvPr/>
        </p:nvCxnSpPr>
        <p:spPr>
          <a:xfrm flipH="1">
            <a:off x="4051282" y="2669076"/>
            <a:ext cx="281354" cy="2405575"/>
          </a:xfrm>
          <a:prstGeom prst="line">
            <a:avLst/>
          </a:prstGeom>
          <a:ln w="38100">
            <a:solidFill>
              <a:srgbClr val="FFFF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EE96BFD-9163-F6AB-A243-CFF073B0F24D}"/>
              </a:ext>
            </a:extLst>
          </p:cNvPr>
          <p:cNvCxnSpPr/>
          <p:nvPr/>
        </p:nvCxnSpPr>
        <p:spPr>
          <a:xfrm flipH="1">
            <a:off x="4459245" y="2669076"/>
            <a:ext cx="126610" cy="2391507"/>
          </a:xfrm>
          <a:prstGeom prst="line">
            <a:avLst/>
          </a:prstGeom>
          <a:ln w="38100">
            <a:solidFill>
              <a:srgbClr val="FFFF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bgerundetes Rechteck 41">
            <a:extLst>
              <a:ext uri="{FF2B5EF4-FFF2-40B4-BE49-F238E27FC236}">
                <a16:creationId xmlns:a16="http://schemas.microsoft.com/office/drawing/2014/main" id="{9A5FE414-1AF1-C4E8-494D-28A3A140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059" y="4931876"/>
            <a:ext cx="417090" cy="691358"/>
          </a:xfrm>
          <a:prstGeom prst="roundRect">
            <a:avLst>
              <a:gd name="adj" fmla="val 10385"/>
            </a:avLst>
          </a:prstGeom>
          <a:solidFill>
            <a:srgbClr val="FF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18 (0)</a:t>
            </a:r>
          </a:p>
        </p:txBody>
      </p:sp>
      <p:sp>
        <p:nvSpPr>
          <p:cNvPr id="70" name="Abgerundetes Rechteck 41">
            <a:extLst>
              <a:ext uri="{FF2B5EF4-FFF2-40B4-BE49-F238E27FC236}">
                <a16:creationId xmlns:a16="http://schemas.microsoft.com/office/drawing/2014/main" id="{C6459CFF-2DAD-D77A-B76F-03773187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506" y="4931876"/>
            <a:ext cx="434478" cy="691358"/>
          </a:xfrm>
          <a:prstGeom prst="roundRect">
            <a:avLst>
              <a:gd name="adj" fmla="val 10385"/>
            </a:avLst>
          </a:prstGeom>
          <a:solidFill>
            <a:srgbClr val="FF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14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ea typeface="MS PGothic" pitchFamily="34" charset="-128"/>
                <a:cs typeface="Arial" charset="0"/>
              </a:rPr>
              <a:t>(0)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F61EE-3046-0221-C6D8-137A6A4EA514}"/>
              </a:ext>
            </a:extLst>
          </p:cNvPr>
          <p:cNvSpPr txBox="1">
            <a:spLocks/>
          </p:cNvSpPr>
          <p:nvPr/>
        </p:nvSpPr>
        <p:spPr>
          <a:xfrm>
            <a:off x="554626" y="3433902"/>
            <a:ext cx="2308284" cy="434479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  <a:latin typeface="+mn-lt"/>
              </a:rPr>
              <a:t>MS at outer wall</a:t>
            </a:r>
          </a:p>
        </p:txBody>
      </p:sp>
    </p:spTree>
    <p:extLst>
      <p:ext uri="{BB962C8B-B14F-4D97-AF65-F5344CB8AC3E}">
        <p14:creationId xmlns:p14="http://schemas.microsoft.com/office/powerpoint/2010/main" val="881224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0">
            <a:extLst>
              <a:ext uri="{FF2B5EF4-FFF2-40B4-BE49-F238E27FC236}">
                <a16:creationId xmlns:a16="http://schemas.microsoft.com/office/drawing/2014/main" id="{E6A54A23-22CD-4636-9FEF-87C8E613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2002"/>
            <a:ext cx="9937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hangingPunct="0">
              <a:tabLst>
                <a:tab pos="206375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Main results III: wall conditioning dominates mirror contamination</a:t>
            </a:r>
          </a:p>
        </p:txBody>
      </p:sp>
      <p:sp>
        <p:nvSpPr>
          <p:cNvPr id="2" name="Text Box 1517">
            <a:extLst>
              <a:ext uri="{FF2B5EF4-FFF2-40B4-BE49-F238E27FC236}">
                <a16:creationId xmlns:a16="http://schemas.microsoft.com/office/drawing/2014/main" id="{531701E4-BCCB-C6A0-4118-126959C5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557117"/>
            <a:ext cx="6048672" cy="358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2060"/>
                </a:solidFill>
              </a:rPr>
              <a:t>TEXTOR Mirror Station, campaign II w/o shutters</a:t>
            </a:r>
          </a:p>
        </p:txBody>
      </p:sp>
      <p:sp>
        <p:nvSpPr>
          <p:cNvPr id="3" name="Text Box 1517">
            <a:extLst>
              <a:ext uri="{FF2B5EF4-FFF2-40B4-BE49-F238E27FC236}">
                <a16:creationId xmlns:a16="http://schemas.microsoft.com/office/drawing/2014/main" id="{B9FBD502-C42E-74FD-8186-D79B3CBC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470" y="1389864"/>
            <a:ext cx="3143345" cy="10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</a:rPr>
              <a:t>125 conditioning sessions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</a:rPr>
              <a:t>127 hours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</a:rPr>
              <a:t>6.3x10</a:t>
            </a:r>
            <a:r>
              <a:rPr lang="en-US" altLang="en-US" sz="1800" b="1" baseline="30000" dirty="0">
                <a:solidFill>
                  <a:srgbClr val="002060"/>
                </a:solidFill>
              </a:rPr>
              <a:t>18</a:t>
            </a:r>
            <a:r>
              <a:rPr lang="en-US" altLang="en-US" sz="1800" b="1" dirty="0">
                <a:solidFill>
                  <a:srgbClr val="002060"/>
                </a:solidFill>
              </a:rPr>
              <a:t> ion/cm</a:t>
            </a:r>
            <a:r>
              <a:rPr lang="en-US" altLang="en-US" sz="1800" b="1" baseline="30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" name="Text Box 1517">
            <a:extLst>
              <a:ext uri="{FF2B5EF4-FFF2-40B4-BE49-F238E27FC236}">
                <a16:creationId xmlns:a16="http://schemas.microsoft.com/office/drawing/2014/main" id="{67038976-B128-C6DF-37E1-131A82B9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13" y="1444175"/>
            <a:ext cx="3024336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</a:rPr>
              <a:t>1 hour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</a:rPr>
              <a:t>1.3x10</a:t>
            </a:r>
            <a:r>
              <a:rPr lang="en-US" altLang="en-US" sz="1800" b="1" baseline="30000" dirty="0">
                <a:solidFill>
                  <a:srgbClr val="002060"/>
                </a:solidFill>
              </a:rPr>
              <a:t>15</a:t>
            </a:r>
            <a:r>
              <a:rPr lang="en-US" altLang="en-US" sz="1800" b="1" dirty="0">
                <a:solidFill>
                  <a:srgbClr val="002060"/>
                </a:solidFill>
              </a:rPr>
              <a:t> CXA/cm</a:t>
            </a:r>
            <a:r>
              <a:rPr lang="en-US" altLang="en-US" sz="1800" b="1" baseline="30000" dirty="0">
                <a:solidFill>
                  <a:srgbClr val="002060"/>
                </a:solidFill>
              </a:rPr>
              <a:t>2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b="1" baseline="30000" dirty="0">
              <a:solidFill>
                <a:srgbClr val="002060"/>
              </a:solidFill>
            </a:endParaRPr>
          </a:p>
        </p:txBody>
      </p:sp>
      <p:sp>
        <p:nvSpPr>
          <p:cNvPr id="5" name="Text Box 1517">
            <a:extLst>
              <a:ext uri="{FF2B5EF4-FFF2-40B4-BE49-F238E27FC236}">
                <a16:creationId xmlns:a16="http://schemas.microsoft.com/office/drawing/2014/main" id="{4CA2D8FA-84C2-E190-562D-206FA3A37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839" y="1666340"/>
            <a:ext cx="381465" cy="5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66"/>
                </a:solidFill>
              </a:rPr>
              <a:t>1</a:t>
            </a:r>
            <a:endParaRPr lang="en-US" altLang="en-US" sz="3200" b="1" baseline="30000" dirty="0">
              <a:solidFill>
                <a:srgbClr val="FF0066"/>
              </a:solidFill>
            </a:endParaRPr>
          </a:p>
        </p:txBody>
      </p:sp>
      <p:sp>
        <p:nvSpPr>
          <p:cNvPr id="6" name="Text Box 1517">
            <a:extLst>
              <a:ext uri="{FF2B5EF4-FFF2-40B4-BE49-F238E27FC236}">
                <a16:creationId xmlns:a16="http://schemas.microsoft.com/office/drawing/2014/main" id="{30C46E10-DE08-41A4-52FA-039B42D5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960" y="1640008"/>
            <a:ext cx="381465" cy="5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66"/>
                </a:solidFill>
              </a:rPr>
              <a:t>:</a:t>
            </a:r>
            <a:endParaRPr lang="en-US" altLang="en-US" sz="3200" b="1" baseline="30000" dirty="0">
              <a:solidFill>
                <a:srgbClr val="FF0066"/>
              </a:solidFill>
            </a:endParaRPr>
          </a:p>
        </p:txBody>
      </p:sp>
      <p:sp>
        <p:nvSpPr>
          <p:cNvPr id="7" name="Text Box 1517">
            <a:extLst>
              <a:ext uri="{FF2B5EF4-FFF2-40B4-BE49-F238E27FC236}">
                <a16:creationId xmlns:a16="http://schemas.microsoft.com/office/drawing/2014/main" id="{B1E38785-5716-B07F-F2A8-492F94D2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25" y="1664273"/>
            <a:ext cx="1991217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66"/>
                </a:solidFill>
              </a:rPr>
              <a:t>4800</a:t>
            </a:r>
            <a:endParaRPr lang="en-US" altLang="en-US" sz="3200" b="1" baseline="30000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3FC91-5841-3A4E-98F1-9307D3A80FF5}"/>
              </a:ext>
            </a:extLst>
          </p:cNvPr>
          <p:cNvSpPr txBox="1"/>
          <p:nvPr/>
        </p:nvSpPr>
        <p:spPr>
          <a:xfrm>
            <a:off x="3768627" y="986407"/>
            <a:ext cx="451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Modeling and parameter evaluation</a:t>
            </a:r>
            <a:endParaRPr lang="de-DE" dirty="0"/>
          </a:p>
        </p:txBody>
      </p:sp>
      <p:pic>
        <p:nvPicPr>
          <p:cNvPr id="10" name="그림 1">
            <a:extLst>
              <a:ext uri="{FF2B5EF4-FFF2-40B4-BE49-F238E27FC236}">
                <a16:creationId xmlns:a16="http://schemas.microsoft.com/office/drawing/2014/main" id="{A4D8148E-4627-C565-6537-F5A038683A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2" y="3134311"/>
            <a:ext cx="3997768" cy="323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A9C22D-F822-CD03-8EBA-55055CE950A5}"/>
              </a:ext>
            </a:extLst>
          </p:cNvPr>
          <p:cNvSpPr/>
          <p:nvPr/>
        </p:nvSpPr>
        <p:spPr>
          <a:xfrm>
            <a:off x="7055869" y="3736816"/>
            <a:ext cx="5013655" cy="16876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 fontAlgn="base">
              <a:lnSpc>
                <a:spcPts val="34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Malgun Gothic" panose="020B0503020000020004" pitchFamily="34" charset="-127"/>
              </a:rPr>
              <a:t>Quartz crystal microbalances as mirrors</a:t>
            </a:r>
          </a:p>
          <a:p>
            <a:pPr marL="342900" lvl="0" indent="-342900" fontAlgn="base">
              <a:lnSpc>
                <a:spcPts val="34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Malgun Gothic" panose="020B0503020000020004" pitchFamily="34" charset="-127"/>
              </a:rPr>
              <a:t>Installed in diagnostic ducts</a:t>
            </a:r>
          </a:p>
          <a:p>
            <a:pPr marL="342900" lvl="0" indent="-342900" fontAlgn="base">
              <a:lnSpc>
                <a:spcPts val="34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Malgun Gothic" panose="020B0503020000020004" pitchFamily="34" charset="-127"/>
              </a:rPr>
              <a:t>Real-time monitoring of contamination</a:t>
            </a:r>
          </a:p>
          <a:p>
            <a:pPr marL="342900" lvl="0" indent="-342900" fontAlgn="base">
              <a:lnSpc>
                <a:spcPts val="3400"/>
              </a:lnSpc>
              <a:buClr>
                <a:srgbClr val="00206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ea typeface="Malgun Gothic" panose="020B0503020000020004" pitchFamily="34" charset="-127"/>
              </a:rPr>
              <a:t>Deposition dominated by wall conditioning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2380D-027A-027F-04AA-3F9E0FFBF04D}"/>
              </a:ext>
            </a:extLst>
          </p:cNvPr>
          <p:cNvSpPr/>
          <p:nvPr/>
        </p:nvSpPr>
        <p:spPr>
          <a:xfrm>
            <a:off x="4439816" y="5204878"/>
            <a:ext cx="23008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 algn="ctr" fontAlgn="base">
              <a:buClr>
                <a:srgbClr val="005B83"/>
              </a:buClr>
              <a:buSzPct val="100000"/>
            </a:pPr>
            <a:r>
              <a:rPr lang="en-US" sz="2000" b="1" dirty="0">
                <a:solidFill>
                  <a:srgbClr val="002060"/>
                </a:solidFill>
                <a:ea typeface="Malgun Gothic" panose="020B0503020000020004" pitchFamily="34" charset="-127"/>
              </a:rPr>
              <a:t>Operation time</a:t>
            </a:r>
            <a:endParaRPr lang="de-DE" sz="2000" b="1" u="none" strike="noStrike" baseline="30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9" name="Picture 18" descr="D:\crseon\실험결과\feedthrough\944EPQVO\IMG_1040.JPG">
            <a:extLst>
              <a:ext uri="{FF2B5EF4-FFF2-40B4-BE49-F238E27FC236}">
                <a16:creationId xmlns:a16="http://schemas.microsoft.com/office/drawing/2014/main" id="{8CD08847-2A57-C15C-1292-2E4A80FE6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14249" r="15652" b="6691"/>
          <a:stretch/>
        </p:blipFill>
        <p:spPr bwMode="auto">
          <a:xfrm rot="16200000">
            <a:off x="596409" y="4421879"/>
            <a:ext cx="1485246" cy="241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4734B6E-02EE-2E41-9A68-41C64DCC50F6}"/>
              </a:ext>
            </a:extLst>
          </p:cNvPr>
          <p:cNvSpPr/>
          <p:nvPr/>
        </p:nvSpPr>
        <p:spPr>
          <a:xfrm>
            <a:off x="1681339" y="4130397"/>
            <a:ext cx="93324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buClr>
                <a:srgbClr val="005B83"/>
              </a:buClr>
              <a:buSzPct val="100000"/>
            </a:pPr>
            <a:r>
              <a:rPr lang="en-US" dirty="0" err="1">
                <a:solidFill>
                  <a:srgbClr val="002060"/>
                </a:solidFill>
                <a:ea typeface="Malgun Gothic" panose="020B0503020000020004" pitchFamily="34" charset="-127"/>
              </a:rPr>
              <a:t>DeMi</a:t>
            </a:r>
            <a:r>
              <a:rPr lang="en-US" dirty="0">
                <a:solidFill>
                  <a:srgbClr val="002060"/>
                </a:solidFill>
                <a:ea typeface="Malgun Gothic" panose="020B0503020000020004" pitchFamily="34" charset="-127"/>
              </a:rPr>
              <a:t> </a:t>
            </a:r>
          </a:p>
          <a:p>
            <a:pPr lvl="0" algn="ctr" fontAlgn="base">
              <a:buClr>
                <a:srgbClr val="005B83"/>
              </a:buClr>
              <a:buSzPct val="100000"/>
            </a:pPr>
            <a:r>
              <a:rPr lang="en-US" dirty="0">
                <a:solidFill>
                  <a:srgbClr val="002060"/>
                </a:solidFill>
                <a:ea typeface="Malgun Gothic" panose="020B0503020000020004" pitchFamily="34" charset="-127"/>
              </a:rPr>
              <a:t>system</a:t>
            </a:r>
            <a:endParaRPr lang="de-DE" u="none" strike="noStrike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0DEA9-FFA9-E23E-A12A-E0E4902E8339}"/>
              </a:ext>
            </a:extLst>
          </p:cNvPr>
          <p:cNvGrpSpPr/>
          <p:nvPr/>
        </p:nvGrpSpPr>
        <p:grpSpPr>
          <a:xfrm>
            <a:off x="131538" y="3159675"/>
            <a:ext cx="1492085" cy="1570010"/>
            <a:chOff x="171047" y="3429000"/>
            <a:chExt cx="1492085" cy="1570010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A8BCE14-A3B9-43B5-8F14-E0D2D56B2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47" y="3429000"/>
              <a:ext cx="1492085" cy="1570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B2739E-40BD-DDB1-3A7E-5AFAA7611BCE}"/>
                </a:ext>
              </a:extLst>
            </p:cNvPr>
            <p:cNvSpPr/>
            <p:nvPr/>
          </p:nvSpPr>
          <p:spPr>
            <a:xfrm>
              <a:off x="1116018" y="4240867"/>
              <a:ext cx="356180" cy="7936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 Box 1517">
            <a:extLst>
              <a:ext uri="{FF2B5EF4-FFF2-40B4-BE49-F238E27FC236}">
                <a16:creationId xmlns:a16="http://schemas.microsoft.com/office/drawing/2014/main" id="{4C7259C8-C8CB-68F8-D460-980117BF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53" y="2636138"/>
            <a:ext cx="6048672" cy="358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2060"/>
                </a:solidFill>
              </a:rPr>
              <a:t>KSTAR Deposition Mitigation (</a:t>
            </a:r>
            <a:r>
              <a:rPr lang="en-US" altLang="en-US" sz="2000" b="1" dirty="0" err="1">
                <a:solidFill>
                  <a:srgbClr val="002060"/>
                </a:solidFill>
              </a:rPr>
              <a:t>DeMi</a:t>
            </a:r>
            <a:r>
              <a:rPr lang="en-US" altLang="en-US" sz="2000" b="1" dirty="0">
                <a:solidFill>
                  <a:srgbClr val="002060"/>
                </a:solidFill>
              </a:rPr>
              <a:t>) system</a:t>
            </a:r>
          </a:p>
        </p:txBody>
      </p:sp>
    </p:spTree>
    <p:extLst>
      <p:ext uri="{BB962C8B-B14F-4D97-AF65-F5344CB8AC3E}">
        <p14:creationId xmlns:p14="http://schemas.microsoft.com/office/powerpoint/2010/main" val="69327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1424</Words>
  <Application>Microsoft Office PowerPoint</Application>
  <PresentationFormat>Widescreen</PresentationFormat>
  <Paragraphs>285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Malgun Gothic</vt:lpstr>
      <vt:lpstr>MS Mincho</vt:lpstr>
      <vt:lpstr>MS PGothic</vt:lpstr>
      <vt:lpstr>Arial</vt:lpstr>
      <vt:lpstr>Calibri</vt:lpstr>
      <vt:lpstr>Times New Roman</vt:lpstr>
      <vt:lpstr>Wingdings</vt:lpstr>
      <vt:lpstr>Standarddesign</vt:lpstr>
      <vt:lpstr>1_Standarddesign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Juelich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Referee</dc:creator>
  <cp:lastModifiedBy>Litnovsky, Andrey</cp:lastModifiedBy>
  <cp:revision>726</cp:revision>
  <cp:lastPrinted>2024-01-12T08:28:34Z</cp:lastPrinted>
  <dcterms:created xsi:type="dcterms:W3CDTF">2015-06-18T12:16:36Z</dcterms:created>
  <dcterms:modified xsi:type="dcterms:W3CDTF">2024-01-12T11:09:35Z</dcterms:modified>
</cp:coreProperties>
</file>