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699" r:id="rId2"/>
    <p:sldMasterId id="2147483693" r:id="rId3"/>
    <p:sldMasterId id="2147483703" r:id="rId4"/>
    <p:sldMasterId id="2147483648" r:id="rId5"/>
  </p:sldMasterIdLst>
  <p:notesMasterIdLst>
    <p:notesMasterId r:id="rId35"/>
  </p:notesMasterIdLst>
  <p:sldIdLst>
    <p:sldId id="256" r:id="rId6"/>
    <p:sldId id="257" r:id="rId7"/>
    <p:sldId id="259" r:id="rId8"/>
    <p:sldId id="277" r:id="rId9"/>
    <p:sldId id="263" r:id="rId10"/>
    <p:sldId id="266" r:id="rId11"/>
    <p:sldId id="281" r:id="rId12"/>
    <p:sldId id="291" r:id="rId13"/>
    <p:sldId id="297" r:id="rId14"/>
    <p:sldId id="298" r:id="rId15"/>
    <p:sldId id="299" r:id="rId16"/>
    <p:sldId id="300" r:id="rId17"/>
    <p:sldId id="301" r:id="rId18"/>
    <p:sldId id="302" r:id="rId19"/>
    <p:sldId id="309" r:id="rId20"/>
    <p:sldId id="303" r:id="rId21"/>
    <p:sldId id="304" r:id="rId22"/>
    <p:sldId id="305" r:id="rId23"/>
    <p:sldId id="306" r:id="rId24"/>
    <p:sldId id="307" r:id="rId25"/>
    <p:sldId id="296" r:id="rId26"/>
    <p:sldId id="280" r:id="rId27"/>
    <p:sldId id="293" r:id="rId28"/>
    <p:sldId id="292" r:id="rId29"/>
    <p:sldId id="267" r:id="rId30"/>
    <p:sldId id="278" r:id="rId31"/>
    <p:sldId id="268" r:id="rId32"/>
    <p:sldId id="279" r:id="rId33"/>
    <p:sldId id="294" r:id="rId34"/>
  </p:sldIdLst>
  <p:sldSz cx="9144000" cy="6858000" type="screen4x3"/>
  <p:notesSz cx="9906000" cy="6794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290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ete\Documents\Darbs\Augstskola\Doktorantura\JET\WC_TDS\JET_WC_summa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ete\Documents\Darbs\Augstskola\Doktorantura\JET\WC_TDS\JET_WC_summa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Sheet1!$B$38</c:f>
              <c:strCache>
                <c:ptCount val="1"/>
                <c:pt idx="0">
                  <c:v>Baking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Sheet1!$A$77:$A$83</c:f>
              <c:strCache>
                <c:ptCount val="7"/>
                <c:pt idx="0">
                  <c:v>14IWG1A 1a-1</c:v>
                </c:pt>
                <c:pt idx="1">
                  <c:v>14IWG1A 1c</c:v>
                </c:pt>
                <c:pt idx="2">
                  <c:v>14IWG1A 6a</c:v>
                </c:pt>
                <c:pt idx="3">
                  <c:v>14IWG1A 9a</c:v>
                </c:pt>
                <c:pt idx="4">
                  <c:v>14IWG1A 10a-1</c:v>
                </c:pt>
                <c:pt idx="5">
                  <c:v>HFGC_3b</c:v>
                </c:pt>
                <c:pt idx="6">
                  <c:v>HFGC_5b</c:v>
                </c:pt>
              </c:strCache>
            </c:strRef>
          </c:cat>
          <c:val>
            <c:numRef>
              <c:f>Sheet1!$B$77:$B$83</c:f>
              <c:numCache>
                <c:formatCode>General</c:formatCode>
                <c:ptCount val="7"/>
                <c:pt idx="0">
                  <c:v>7027694900195.1611</c:v>
                </c:pt>
                <c:pt idx="1">
                  <c:v>3237930621879.7759</c:v>
                </c:pt>
                <c:pt idx="2">
                  <c:v>12956543378981.559</c:v>
                </c:pt>
                <c:pt idx="3">
                  <c:v>8098990614111.7129</c:v>
                </c:pt>
                <c:pt idx="4">
                  <c:v>1183723717397.7</c:v>
                </c:pt>
                <c:pt idx="5">
                  <c:v>13618097244368.566</c:v>
                </c:pt>
                <c:pt idx="6">
                  <c:v>1591296427229.9243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7E-450A-A865-7048EDA2ACBD}"/>
            </c:ext>
          </c:extLst>
        </c:ser>
        <c:ser>
          <c:idx val="1"/>
          <c:order val="1"/>
          <c:tx>
            <c:strRef>
              <c:f>Sheet1!$C$38</c:f>
              <c:strCache>
                <c:ptCount val="1"/>
                <c:pt idx="0">
                  <c:v>TDS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Sheet1!$A$77:$A$83</c:f>
              <c:strCache>
                <c:ptCount val="7"/>
                <c:pt idx="0">
                  <c:v>14IWG1A 1a-1</c:v>
                </c:pt>
                <c:pt idx="1">
                  <c:v>14IWG1A 1c</c:v>
                </c:pt>
                <c:pt idx="2">
                  <c:v>14IWG1A 6a</c:v>
                </c:pt>
                <c:pt idx="3">
                  <c:v>14IWG1A 9a</c:v>
                </c:pt>
                <c:pt idx="4">
                  <c:v>14IWG1A 10a-1</c:v>
                </c:pt>
                <c:pt idx="5">
                  <c:v>HFGC_3b</c:v>
                </c:pt>
                <c:pt idx="6">
                  <c:v>HFGC_5b</c:v>
                </c:pt>
              </c:strCache>
            </c:strRef>
          </c:cat>
          <c:val>
            <c:numRef>
              <c:f>Sheet1!$C$77:$C$83</c:f>
              <c:numCache>
                <c:formatCode>General</c:formatCode>
                <c:ptCount val="7"/>
                <c:pt idx="0">
                  <c:v>0</c:v>
                </c:pt>
                <c:pt idx="1">
                  <c:v>12106247859662.291</c:v>
                </c:pt>
                <c:pt idx="2">
                  <c:v>2980368097795.8921</c:v>
                </c:pt>
                <c:pt idx="3">
                  <c:v>25408277006988.785</c:v>
                </c:pt>
                <c:pt idx="4">
                  <c:v>75310867763727.391</c:v>
                </c:pt>
                <c:pt idx="5">
                  <c:v>19730015893942.668</c:v>
                </c:pt>
                <c:pt idx="6">
                  <c:v>459573030029.12866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7E-450A-A865-7048EDA2ACBD}"/>
            </c:ext>
          </c:extLst>
        </c:ser>
        <c:ser>
          <c:idx val="2"/>
          <c:order val="2"/>
          <c:tx>
            <c:strRef>
              <c:f>Sheet1!$D$48</c:f>
              <c:strCache>
                <c:ptCount val="1"/>
                <c:pt idx="0">
                  <c:v>Full combustion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Sheet1!$A$77:$A$83</c:f>
              <c:strCache>
                <c:ptCount val="7"/>
                <c:pt idx="0">
                  <c:v>14IWG1A 1a-1</c:v>
                </c:pt>
                <c:pt idx="1">
                  <c:v>14IWG1A 1c</c:v>
                </c:pt>
                <c:pt idx="2">
                  <c:v>14IWG1A 6a</c:v>
                </c:pt>
                <c:pt idx="3">
                  <c:v>14IWG1A 9a</c:v>
                </c:pt>
                <c:pt idx="4">
                  <c:v>14IWG1A 10a-1</c:v>
                </c:pt>
                <c:pt idx="5">
                  <c:v>HFGC_3b</c:v>
                </c:pt>
                <c:pt idx="6">
                  <c:v>HFGC_5b</c:v>
                </c:pt>
              </c:strCache>
            </c:strRef>
          </c:cat>
          <c:val>
            <c:numRef>
              <c:f>Sheet1!$D$49:$D$53</c:f>
              <c:numCache>
                <c:formatCode>General</c:formatCode>
                <c:ptCount val="5"/>
                <c:pt idx="0">
                  <c:v>971.39597759280173</c:v>
                </c:pt>
                <c:pt idx="2">
                  <c:v>142107765011.96454</c:v>
                </c:pt>
                <c:pt idx="3">
                  <c:v>391682425546.78473</c:v>
                </c:pt>
                <c:pt idx="4">
                  <c:v>764441185242.02307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7E-450A-A865-7048EDA2AC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0951567"/>
        <c:axId val="518404799"/>
      </c:barChart>
      <c:catAx>
        <c:axId val="810951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18404799"/>
        <c:crosses val="autoZero"/>
        <c:auto val="1"/>
        <c:lblAlgn val="ctr"/>
        <c:lblOffset val="100"/>
        <c:noMultiLvlLbl val="0"/>
      </c:catAx>
      <c:valAx>
        <c:axId val="518404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T atoms/g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1095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Sheet1!$B$38</c:f>
              <c:strCache>
                <c:ptCount val="1"/>
                <c:pt idx="0">
                  <c:v>Baking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Sheet1!$A$49:$A$53</c:f>
              <c:strCache>
                <c:ptCount val="5"/>
                <c:pt idx="0">
                  <c:v>14IWG1A 1a-1</c:v>
                </c:pt>
                <c:pt idx="1">
                  <c:v>14IWG1A 1c</c:v>
                </c:pt>
                <c:pt idx="2">
                  <c:v>14IWG1A 6a</c:v>
                </c:pt>
                <c:pt idx="3">
                  <c:v>14IWG1A 9a</c:v>
                </c:pt>
                <c:pt idx="4">
                  <c:v>14IWG1A 10a-1</c:v>
                </c:pt>
              </c:strCache>
            </c:strRef>
          </c:cat>
          <c:val>
            <c:numRef>
              <c:f>Sheet1!$B$49:$B$53</c:f>
              <c:numCache>
                <c:formatCode>General</c:formatCode>
                <c:ptCount val="5"/>
                <c:pt idx="0">
                  <c:v>7027694900195.1611</c:v>
                </c:pt>
                <c:pt idx="1">
                  <c:v>3237930621879.7759</c:v>
                </c:pt>
                <c:pt idx="2">
                  <c:v>12956543378981.559</c:v>
                </c:pt>
                <c:pt idx="3">
                  <c:v>8098990614111.7129</c:v>
                </c:pt>
                <c:pt idx="4">
                  <c:v>1183723717397.7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04-4039-8321-6B069B51BFCC}"/>
            </c:ext>
          </c:extLst>
        </c:ser>
        <c:ser>
          <c:idx val="1"/>
          <c:order val="1"/>
          <c:tx>
            <c:strRef>
              <c:f>Sheet1!$C$38</c:f>
              <c:strCache>
                <c:ptCount val="1"/>
                <c:pt idx="0">
                  <c:v>TDS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Sheet1!$A$49:$A$53</c:f>
              <c:strCache>
                <c:ptCount val="5"/>
                <c:pt idx="0">
                  <c:v>14IWG1A 1a-1</c:v>
                </c:pt>
                <c:pt idx="1">
                  <c:v>14IWG1A 1c</c:v>
                </c:pt>
                <c:pt idx="2">
                  <c:v>14IWG1A 6a</c:v>
                </c:pt>
                <c:pt idx="3">
                  <c:v>14IWG1A 9a</c:v>
                </c:pt>
                <c:pt idx="4">
                  <c:v>14IWG1A 10a-1</c:v>
                </c:pt>
              </c:strCache>
            </c:strRef>
          </c:cat>
          <c:val>
            <c:numRef>
              <c:f>Sheet1!$C$49:$C$53</c:f>
              <c:numCache>
                <c:formatCode>General</c:formatCode>
                <c:ptCount val="5"/>
                <c:pt idx="0">
                  <c:v>0</c:v>
                </c:pt>
                <c:pt idx="1">
                  <c:v>12106247859662.291</c:v>
                </c:pt>
                <c:pt idx="2">
                  <c:v>2980368097795.8921</c:v>
                </c:pt>
                <c:pt idx="3">
                  <c:v>25408277006988.785</c:v>
                </c:pt>
                <c:pt idx="4">
                  <c:v>75310867763727.391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04-4039-8321-6B069B51BFCC}"/>
            </c:ext>
          </c:extLst>
        </c:ser>
        <c:ser>
          <c:idx val="2"/>
          <c:order val="2"/>
          <c:tx>
            <c:strRef>
              <c:f>Sheet1!$D$48</c:f>
              <c:strCache>
                <c:ptCount val="1"/>
                <c:pt idx="0">
                  <c:v>Full combustion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Sheet1!$A$49:$A$53</c:f>
              <c:strCache>
                <c:ptCount val="5"/>
                <c:pt idx="0">
                  <c:v>14IWG1A 1a-1</c:v>
                </c:pt>
                <c:pt idx="1">
                  <c:v>14IWG1A 1c</c:v>
                </c:pt>
                <c:pt idx="2">
                  <c:v>14IWG1A 6a</c:v>
                </c:pt>
                <c:pt idx="3">
                  <c:v>14IWG1A 9a</c:v>
                </c:pt>
                <c:pt idx="4">
                  <c:v>14IWG1A 10a-1</c:v>
                </c:pt>
              </c:strCache>
            </c:strRef>
          </c:cat>
          <c:val>
            <c:numRef>
              <c:f>Sheet1!$D$49:$D$53</c:f>
              <c:numCache>
                <c:formatCode>General</c:formatCode>
                <c:ptCount val="5"/>
                <c:pt idx="0">
                  <c:v>971.39597759280173</c:v>
                </c:pt>
                <c:pt idx="2">
                  <c:v>142107765011.96454</c:v>
                </c:pt>
                <c:pt idx="3">
                  <c:v>391682425546.78473</c:v>
                </c:pt>
                <c:pt idx="4">
                  <c:v>764441185242.02307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04-4039-8321-6B069B51BF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0951567"/>
        <c:axId val="518404799"/>
      </c:barChart>
      <c:catAx>
        <c:axId val="810951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18404799"/>
        <c:crosses val="autoZero"/>
        <c:auto val="1"/>
        <c:lblAlgn val="ctr"/>
        <c:lblOffset val="100"/>
        <c:noMultiLvlLbl val="0"/>
      </c:catAx>
      <c:valAx>
        <c:axId val="518404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T atoms/g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10951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1298"/>
          </a:xfrm>
          <a:prstGeom prst="rect">
            <a:avLst/>
          </a:prstGeom>
        </p:spPr>
        <p:txBody>
          <a:bodyPr vert="horz" lIns="91975" tIns="45989" rIns="91975" bIns="45989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11680" y="0"/>
            <a:ext cx="4292600" cy="341298"/>
          </a:xfrm>
          <a:prstGeom prst="rect">
            <a:avLst/>
          </a:prstGeom>
        </p:spPr>
        <p:txBody>
          <a:bodyPr vert="horz" lIns="91975" tIns="45989" rIns="91975" bIns="45989" rtlCol="0"/>
          <a:lstStyle>
            <a:lvl1pPr algn="r">
              <a:defRPr sz="1200"/>
            </a:lvl1pPr>
          </a:lstStyle>
          <a:p>
            <a:fld id="{16EC723A-1339-4D49-BCB0-D9279C408232}" type="datetimeFigureOut">
              <a:rPr lang="fi-FI" smtClean="0"/>
              <a:t>22.1.2024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5825" y="849313"/>
            <a:ext cx="3054350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75" tIns="45989" rIns="91975" bIns="45989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0601" y="3269854"/>
            <a:ext cx="7924800" cy="2675334"/>
          </a:xfrm>
          <a:prstGeom prst="rect">
            <a:avLst/>
          </a:prstGeom>
        </p:spPr>
        <p:txBody>
          <a:bodyPr vert="horz" lIns="91975" tIns="45989" rIns="91975" bIns="459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3205"/>
            <a:ext cx="4292600" cy="341297"/>
          </a:xfrm>
          <a:prstGeom prst="rect">
            <a:avLst/>
          </a:prstGeom>
        </p:spPr>
        <p:txBody>
          <a:bodyPr vert="horz" lIns="91975" tIns="45989" rIns="91975" bIns="45989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11680" y="6453205"/>
            <a:ext cx="4292600" cy="341297"/>
          </a:xfrm>
          <a:prstGeom prst="rect">
            <a:avLst/>
          </a:prstGeom>
        </p:spPr>
        <p:txBody>
          <a:bodyPr vert="horz" lIns="91975" tIns="45989" rIns="91975" bIns="45989" rtlCol="0" anchor="b"/>
          <a:lstStyle>
            <a:lvl1pPr algn="r">
              <a:defRPr sz="1200"/>
            </a:lvl1pPr>
          </a:lstStyle>
          <a:p>
            <a:fld id="{2FA0769E-5E1D-45EC-B184-C237A5A3B6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5236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18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16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19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725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21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75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50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23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674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01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6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77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86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74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9456"/>
            <a:ext cx="9143999" cy="641908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" y="5859779"/>
            <a:ext cx="1367028" cy="72998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4276" y="2714504"/>
            <a:ext cx="8195447" cy="543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Antti</a:t>
            </a:r>
            <a:r>
              <a:rPr spc="-25" dirty="0"/>
              <a:t> </a:t>
            </a:r>
            <a:r>
              <a:rPr dirty="0"/>
              <a:t>Hakola |</a:t>
            </a:r>
            <a:r>
              <a:rPr spc="-20" dirty="0"/>
              <a:t> </a:t>
            </a:r>
            <a:r>
              <a:rPr dirty="0"/>
              <a:t>WP</a:t>
            </a:r>
            <a:r>
              <a:rPr spc="-35" dirty="0"/>
              <a:t> </a:t>
            </a:r>
            <a:r>
              <a:rPr dirty="0"/>
              <a:t>PWIE</a:t>
            </a:r>
            <a:r>
              <a:rPr spc="-50" dirty="0"/>
              <a:t> </a:t>
            </a:r>
            <a:r>
              <a:rPr dirty="0"/>
              <a:t>SP B.1</a:t>
            </a:r>
            <a:r>
              <a:rPr spc="-20" dirty="0"/>
              <a:t> </a:t>
            </a:r>
            <a:r>
              <a:rPr spc="-10" dirty="0"/>
              <a:t>Kick-</a:t>
            </a:r>
            <a:r>
              <a:rPr dirty="0"/>
              <a:t>off</a:t>
            </a:r>
            <a:r>
              <a:rPr spc="-40" dirty="0"/>
              <a:t> </a:t>
            </a:r>
            <a:r>
              <a:rPr dirty="0"/>
              <a:t>Meeting</a:t>
            </a:r>
            <a:r>
              <a:rPr spc="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VC |</a:t>
            </a:r>
            <a:r>
              <a:rPr spc="-5" dirty="0"/>
              <a:t> </a:t>
            </a:r>
            <a:r>
              <a:rPr dirty="0"/>
              <a:t>9</a:t>
            </a:r>
            <a:r>
              <a:rPr spc="-10" dirty="0"/>
              <a:t> </a:t>
            </a:r>
            <a:r>
              <a:rPr dirty="0"/>
              <a:t>June</a:t>
            </a:r>
            <a:r>
              <a:rPr spc="-10" dirty="0"/>
              <a:t> </a:t>
            </a:r>
            <a:r>
              <a:rPr dirty="0"/>
              <a:t>2021</a:t>
            </a:r>
            <a:r>
              <a:rPr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Antti</a:t>
            </a:r>
            <a:r>
              <a:rPr spc="-25" dirty="0"/>
              <a:t> </a:t>
            </a:r>
            <a:r>
              <a:rPr dirty="0"/>
              <a:t>Hakola |</a:t>
            </a:r>
            <a:r>
              <a:rPr spc="-20" dirty="0"/>
              <a:t> </a:t>
            </a:r>
            <a:r>
              <a:rPr dirty="0"/>
              <a:t>WP</a:t>
            </a:r>
            <a:r>
              <a:rPr spc="-35" dirty="0"/>
              <a:t> </a:t>
            </a:r>
            <a:r>
              <a:rPr dirty="0"/>
              <a:t>PWIE</a:t>
            </a:r>
            <a:r>
              <a:rPr spc="-50" dirty="0"/>
              <a:t> </a:t>
            </a:r>
            <a:r>
              <a:rPr dirty="0"/>
              <a:t>SP B.1</a:t>
            </a:r>
            <a:r>
              <a:rPr spc="-20" dirty="0"/>
              <a:t> </a:t>
            </a:r>
            <a:r>
              <a:rPr spc="-10" dirty="0"/>
              <a:t>Kick-</a:t>
            </a:r>
            <a:r>
              <a:rPr dirty="0"/>
              <a:t>off</a:t>
            </a:r>
            <a:r>
              <a:rPr spc="-40" dirty="0"/>
              <a:t> </a:t>
            </a:r>
            <a:r>
              <a:rPr dirty="0"/>
              <a:t>Meeting</a:t>
            </a:r>
            <a:r>
              <a:rPr spc="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VC |</a:t>
            </a:r>
            <a:r>
              <a:rPr spc="-5" dirty="0"/>
              <a:t> </a:t>
            </a:r>
            <a:r>
              <a:rPr dirty="0"/>
              <a:t>9</a:t>
            </a:r>
            <a:r>
              <a:rPr spc="-10" dirty="0"/>
              <a:t> </a:t>
            </a:r>
            <a:r>
              <a:rPr dirty="0"/>
              <a:t>June</a:t>
            </a:r>
            <a:r>
              <a:rPr spc="-10" dirty="0"/>
              <a:t> </a:t>
            </a:r>
            <a:r>
              <a:rPr dirty="0"/>
              <a:t>2021</a:t>
            </a:r>
            <a:r>
              <a:rPr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Antti</a:t>
            </a:r>
            <a:r>
              <a:rPr spc="-25" dirty="0"/>
              <a:t> </a:t>
            </a:r>
            <a:r>
              <a:rPr dirty="0"/>
              <a:t>Hakola |</a:t>
            </a:r>
            <a:r>
              <a:rPr spc="-20" dirty="0"/>
              <a:t> </a:t>
            </a:r>
            <a:r>
              <a:rPr dirty="0"/>
              <a:t>WP</a:t>
            </a:r>
            <a:r>
              <a:rPr spc="-35" dirty="0"/>
              <a:t> </a:t>
            </a:r>
            <a:r>
              <a:rPr dirty="0"/>
              <a:t>PWIE</a:t>
            </a:r>
            <a:r>
              <a:rPr spc="-50" dirty="0"/>
              <a:t> </a:t>
            </a:r>
            <a:r>
              <a:rPr dirty="0"/>
              <a:t>SP B.1</a:t>
            </a:r>
            <a:r>
              <a:rPr spc="-20" dirty="0"/>
              <a:t> </a:t>
            </a:r>
            <a:r>
              <a:rPr spc="-10" dirty="0"/>
              <a:t>Kick-</a:t>
            </a:r>
            <a:r>
              <a:rPr dirty="0"/>
              <a:t>off</a:t>
            </a:r>
            <a:r>
              <a:rPr spc="-40" dirty="0"/>
              <a:t> </a:t>
            </a:r>
            <a:r>
              <a:rPr dirty="0"/>
              <a:t>Meeting</a:t>
            </a:r>
            <a:r>
              <a:rPr spc="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VC |</a:t>
            </a:r>
            <a:r>
              <a:rPr spc="-5" dirty="0"/>
              <a:t> </a:t>
            </a:r>
            <a:r>
              <a:rPr dirty="0"/>
              <a:t>9</a:t>
            </a:r>
            <a:r>
              <a:rPr spc="-10" dirty="0"/>
              <a:t> </a:t>
            </a:r>
            <a:r>
              <a:rPr dirty="0"/>
              <a:t>June</a:t>
            </a:r>
            <a:r>
              <a:rPr spc="-10" dirty="0"/>
              <a:t> </a:t>
            </a:r>
            <a:r>
              <a:rPr dirty="0"/>
              <a:t>2021</a:t>
            </a:r>
            <a:r>
              <a:rPr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914400"/>
          </a:xfrm>
          <a:custGeom>
            <a:avLst/>
            <a:gdLst/>
            <a:ahLst/>
            <a:cxnLst/>
            <a:rect l="l" t="t" r="r" b="b"/>
            <a:pathLst>
              <a:path w="9144000" h="914400">
                <a:moveTo>
                  <a:pt x="9144000" y="0"/>
                </a:moveTo>
                <a:lnTo>
                  <a:pt x="0" y="0"/>
                </a:lnTo>
                <a:lnTo>
                  <a:pt x="0" y="914400"/>
                </a:lnTo>
                <a:lnTo>
                  <a:pt x="9144000" y="914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44843" y="222272"/>
            <a:ext cx="457196" cy="46374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4415" y="6342747"/>
            <a:ext cx="965457" cy="46742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Antti</a:t>
            </a:r>
            <a:r>
              <a:rPr spc="-25" dirty="0"/>
              <a:t> </a:t>
            </a:r>
            <a:r>
              <a:rPr dirty="0"/>
              <a:t>Hakola |</a:t>
            </a:r>
            <a:r>
              <a:rPr spc="-20" dirty="0"/>
              <a:t> </a:t>
            </a:r>
            <a:r>
              <a:rPr dirty="0"/>
              <a:t>WP</a:t>
            </a:r>
            <a:r>
              <a:rPr spc="-35" dirty="0"/>
              <a:t> </a:t>
            </a:r>
            <a:r>
              <a:rPr dirty="0"/>
              <a:t>PWIE</a:t>
            </a:r>
            <a:r>
              <a:rPr spc="-50" dirty="0"/>
              <a:t> </a:t>
            </a:r>
            <a:r>
              <a:rPr dirty="0"/>
              <a:t>SP B.1</a:t>
            </a:r>
            <a:r>
              <a:rPr spc="-20" dirty="0"/>
              <a:t> </a:t>
            </a:r>
            <a:r>
              <a:rPr spc="-10" dirty="0"/>
              <a:t>Kick-</a:t>
            </a:r>
            <a:r>
              <a:rPr dirty="0"/>
              <a:t>off</a:t>
            </a:r>
            <a:r>
              <a:rPr spc="-40" dirty="0"/>
              <a:t> </a:t>
            </a:r>
            <a:r>
              <a:rPr dirty="0"/>
              <a:t>Meeting</a:t>
            </a:r>
            <a:r>
              <a:rPr spc="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VC |</a:t>
            </a:r>
            <a:r>
              <a:rPr spc="-5" dirty="0"/>
              <a:t> </a:t>
            </a:r>
            <a:r>
              <a:rPr dirty="0"/>
              <a:t>9</a:t>
            </a:r>
            <a:r>
              <a:rPr spc="-10" dirty="0"/>
              <a:t> </a:t>
            </a:r>
            <a:r>
              <a:rPr dirty="0"/>
              <a:t>June</a:t>
            </a:r>
            <a:r>
              <a:rPr spc="-10" dirty="0"/>
              <a:t> </a:t>
            </a:r>
            <a:r>
              <a:rPr dirty="0"/>
              <a:t>2021</a:t>
            </a:r>
            <a:r>
              <a:rPr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Antti</a:t>
            </a:r>
            <a:r>
              <a:rPr spc="-25" dirty="0"/>
              <a:t> </a:t>
            </a:r>
            <a:r>
              <a:rPr dirty="0"/>
              <a:t>Hakola |</a:t>
            </a:r>
            <a:r>
              <a:rPr spc="-20" dirty="0"/>
              <a:t> </a:t>
            </a:r>
            <a:r>
              <a:rPr dirty="0"/>
              <a:t>WP</a:t>
            </a:r>
            <a:r>
              <a:rPr spc="-35" dirty="0"/>
              <a:t> </a:t>
            </a:r>
            <a:r>
              <a:rPr dirty="0"/>
              <a:t>PWIE</a:t>
            </a:r>
            <a:r>
              <a:rPr spc="-50" dirty="0"/>
              <a:t> </a:t>
            </a:r>
            <a:r>
              <a:rPr dirty="0"/>
              <a:t>SP B.1</a:t>
            </a:r>
            <a:r>
              <a:rPr spc="-20" dirty="0"/>
              <a:t> </a:t>
            </a:r>
            <a:r>
              <a:rPr spc="-10" dirty="0"/>
              <a:t>Kick-</a:t>
            </a:r>
            <a:r>
              <a:rPr dirty="0"/>
              <a:t>off</a:t>
            </a:r>
            <a:r>
              <a:rPr spc="-40" dirty="0"/>
              <a:t> </a:t>
            </a:r>
            <a:r>
              <a:rPr dirty="0"/>
              <a:t>Meeting</a:t>
            </a:r>
            <a:r>
              <a:rPr spc="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VC |</a:t>
            </a:r>
            <a:r>
              <a:rPr spc="-5" dirty="0"/>
              <a:t> </a:t>
            </a:r>
            <a:r>
              <a:rPr dirty="0"/>
              <a:t>9</a:t>
            </a:r>
            <a:r>
              <a:rPr spc="-10" dirty="0"/>
              <a:t> </a:t>
            </a:r>
            <a:r>
              <a:rPr dirty="0"/>
              <a:t>June</a:t>
            </a:r>
            <a:r>
              <a:rPr spc="-10" dirty="0"/>
              <a:t> </a:t>
            </a:r>
            <a:r>
              <a:rPr dirty="0"/>
              <a:t>2021</a:t>
            </a:r>
            <a:r>
              <a:rPr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624"/>
            <a:ext cx="7543800" cy="869776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 of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Antti Hakola | SP B.1 &amp; SP B.4 kick-off meeting | VC | 3 March 2023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4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220092"/>
            <a:ext cx="458197" cy="4657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8" t="18730" r="9897" b="21738"/>
          <a:stretch/>
        </p:blipFill>
        <p:spPr>
          <a:xfrm>
            <a:off x="611560" y="6309319"/>
            <a:ext cx="1018409" cy="54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609" y="109671"/>
            <a:ext cx="7543800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2180"/>
            <a:ext cx="8229600" cy="4896544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0000"/>
                </a:solidFill>
              </a:rPr>
              <a:t>YOUR NAME </a:t>
            </a:r>
            <a:r>
              <a:rPr lang="en-GB" dirty="0">
                <a:solidFill>
                  <a:prstClr val="black"/>
                </a:solidFill>
              </a:rPr>
              <a:t>| WPPWIE Project Meeting  | FZJ </a:t>
            </a:r>
            <a:r>
              <a:rPr lang="en-GB" dirty="0" err="1">
                <a:solidFill>
                  <a:prstClr val="black"/>
                </a:solidFill>
              </a:rPr>
              <a:t>Jülich</a:t>
            </a:r>
            <a:r>
              <a:rPr lang="en-GB" dirty="0">
                <a:solidFill>
                  <a:prstClr val="black"/>
                </a:solidFill>
              </a:rPr>
              <a:t> | 24.01.2022 | Page </a:t>
            </a:r>
            <a:fld id="{6A6D9FA1-99C7-4910-8E32-B85D378B0060}" type="slidenum">
              <a:rPr lang="en-GB" smtClean="0">
                <a:solidFill>
                  <a:prstClr val="black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93574"/>
            <a:ext cx="367958" cy="4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32445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609" y="109671"/>
            <a:ext cx="7543800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2180"/>
            <a:ext cx="8229600" cy="4896544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NAME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WPPWIE Project Meeting  | Zoom | 24.01.2022 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93574"/>
            <a:ext cx="367958" cy="4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32445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2E5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1" i="0">
                <a:solidFill>
                  <a:srgbClr val="002E55"/>
                </a:solidFill>
                <a:latin typeface="Arial"/>
                <a:cs typeface="Arial"/>
              </a:defRPr>
            </a:lvl1pPr>
          </a:lstStyle>
          <a:p>
            <a:pPr marL="9525">
              <a:lnSpc>
                <a:spcPct val="100000"/>
              </a:lnSpc>
              <a:spcBef>
                <a:spcPts val="19"/>
              </a:spcBef>
            </a:pPr>
            <a:r>
              <a:rPr spc="-8" dirty="0"/>
              <a:t>JDR-OPS-IVD-PRE-</a:t>
            </a:r>
            <a:r>
              <a:rPr dirty="0"/>
              <a:t>00000n</a:t>
            </a:r>
            <a:r>
              <a:rPr spc="-4" dirty="0"/>
              <a:t> </a:t>
            </a:r>
            <a:r>
              <a:rPr dirty="0"/>
              <a:t>– LIBS</a:t>
            </a:r>
            <a:r>
              <a:rPr spc="-19" dirty="0"/>
              <a:t> </a:t>
            </a:r>
            <a:r>
              <a:rPr dirty="0"/>
              <a:t>Design review</a:t>
            </a:r>
            <a:r>
              <a:rPr spc="4" dirty="0"/>
              <a:t> </a:t>
            </a:r>
            <a:r>
              <a:rPr dirty="0"/>
              <a:t>Jan</a:t>
            </a:r>
            <a:r>
              <a:rPr spc="4" dirty="0"/>
              <a:t> </a:t>
            </a:r>
            <a:r>
              <a:rPr spc="-15" dirty="0"/>
              <a:t>2024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75" b="0" i="0">
                <a:solidFill>
                  <a:srgbClr val="9091B3"/>
                </a:solidFill>
                <a:latin typeface="Arial Black"/>
                <a:cs typeface="Arial Black"/>
              </a:defRPr>
            </a:lvl1pPr>
          </a:lstStyle>
          <a:p>
            <a:pPr marL="306229">
              <a:lnSpc>
                <a:spcPct val="100000"/>
              </a:lnSpc>
              <a:spcBef>
                <a:spcPts val="233"/>
              </a:spcBef>
            </a:pPr>
            <a:fld id="{81D60167-4931-47E6-BA6A-407CBD079E47}" type="slidenum">
              <a:rPr dirty="0"/>
              <a:pPr marL="306229">
                <a:lnSpc>
                  <a:spcPct val="100000"/>
                </a:lnSpc>
                <a:spcBef>
                  <a:spcPts val="233"/>
                </a:spcBef>
              </a:pPr>
              <a:t>‹#›</a:t>
            </a:fld>
            <a:r>
              <a:rPr spc="53" dirty="0"/>
              <a:t> </a:t>
            </a:r>
            <a:r>
              <a:rPr sz="2363" spc="-56" baseline="1322" dirty="0">
                <a:solidFill>
                  <a:srgbClr val="002E55"/>
                </a:solidFill>
                <a:latin typeface="Arial"/>
                <a:cs typeface="Arial"/>
              </a:rPr>
              <a:t>|</a:t>
            </a:r>
            <a:endParaRPr sz="2363" baseline="1322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914400"/>
          </a:xfrm>
          <a:custGeom>
            <a:avLst/>
            <a:gdLst/>
            <a:ahLst/>
            <a:cxnLst/>
            <a:rect l="l" t="t" r="r" b="b"/>
            <a:pathLst>
              <a:path w="9144000" h="914400">
                <a:moveTo>
                  <a:pt x="9144000" y="0"/>
                </a:moveTo>
                <a:lnTo>
                  <a:pt x="0" y="0"/>
                </a:lnTo>
                <a:lnTo>
                  <a:pt x="0" y="914400"/>
                </a:lnTo>
                <a:lnTo>
                  <a:pt x="9144000" y="914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44843" y="222272"/>
            <a:ext cx="457196" cy="46374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4415" y="6342747"/>
            <a:ext cx="965457" cy="46742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940" y="170648"/>
            <a:ext cx="8072119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5535" y="1190401"/>
            <a:ext cx="6707505" cy="2372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859460" y="6591495"/>
            <a:ext cx="4806950" cy="182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Antti</a:t>
            </a:r>
            <a:r>
              <a:rPr spc="-25" dirty="0"/>
              <a:t> </a:t>
            </a:r>
            <a:r>
              <a:rPr dirty="0"/>
              <a:t>Hakola |</a:t>
            </a:r>
            <a:r>
              <a:rPr spc="-20" dirty="0"/>
              <a:t> </a:t>
            </a:r>
            <a:r>
              <a:rPr dirty="0"/>
              <a:t>WP</a:t>
            </a:r>
            <a:r>
              <a:rPr spc="-35" dirty="0"/>
              <a:t> </a:t>
            </a:r>
            <a:r>
              <a:rPr dirty="0"/>
              <a:t>PWIE</a:t>
            </a:r>
            <a:r>
              <a:rPr spc="-50" dirty="0"/>
              <a:t> </a:t>
            </a:r>
            <a:r>
              <a:rPr dirty="0"/>
              <a:t>SP B.1</a:t>
            </a:r>
            <a:r>
              <a:rPr spc="-20" dirty="0"/>
              <a:t> </a:t>
            </a:r>
            <a:r>
              <a:rPr spc="-10" dirty="0"/>
              <a:t>Kick-</a:t>
            </a:r>
            <a:r>
              <a:rPr dirty="0"/>
              <a:t>off</a:t>
            </a:r>
            <a:r>
              <a:rPr spc="-40" dirty="0"/>
              <a:t> </a:t>
            </a:r>
            <a:r>
              <a:rPr dirty="0"/>
              <a:t>Meeting</a:t>
            </a:r>
            <a:r>
              <a:rPr spc="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VC |</a:t>
            </a:r>
            <a:r>
              <a:rPr spc="-5" dirty="0"/>
              <a:t> </a:t>
            </a:r>
            <a:r>
              <a:rPr dirty="0"/>
              <a:t>9</a:t>
            </a:r>
            <a:r>
              <a:rPr spc="-10" dirty="0"/>
              <a:t> </a:t>
            </a:r>
            <a:r>
              <a:rPr dirty="0"/>
              <a:t>June</a:t>
            </a:r>
            <a:r>
              <a:rPr spc="-10" dirty="0"/>
              <a:t> </a:t>
            </a:r>
            <a:r>
              <a:rPr dirty="0"/>
              <a:t>2021</a:t>
            </a:r>
            <a:r>
              <a:rPr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22/01/2024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467544" y="6545237"/>
            <a:ext cx="8240228" cy="268139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solidFill>
                  <a:srgbClr val="FF0000"/>
                </a:solidFill>
              </a:rPr>
              <a:t>YOUR NAME</a:t>
            </a:r>
            <a:r>
              <a:rPr lang="en-GB" dirty="0"/>
              <a:t>| Project Board WP PWIE  | FZJ </a:t>
            </a:r>
            <a:r>
              <a:rPr lang="en-GB" dirty="0" err="1"/>
              <a:t>Jülich</a:t>
            </a:r>
            <a:r>
              <a:rPr lang="en-GB" dirty="0"/>
              <a:t> | 22.06.2021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7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467544" y="6545237"/>
            <a:ext cx="8240228" cy="268139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>
                <a:solidFill>
                  <a:srgbClr val="FF0000"/>
                </a:solidFill>
              </a:rPr>
              <a:t>YOUR NAME</a:t>
            </a:r>
            <a:r>
              <a:rPr lang="en-GB"/>
              <a:t>| Project Board WP PWIE  | Zoom | 22.06.2021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511300" y="0"/>
            <a:ext cx="1633061" cy="1621790"/>
          </a:xfrm>
          <a:custGeom>
            <a:avLst/>
            <a:gdLst/>
            <a:ahLst/>
            <a:cxnLst/>
            <a:rect l="l" t="t" r="r" b="b"/>
            <a:pathLst>
              <a:path w="2177415" h="1621790">
                <a:moveTo>
                  <a:pt x="2176933" y="0"/>
                </a:moveTo>
                <a:lnTo>
                  <a:pt x="0" y="0"/>
                </a:lnTo>
                <a:lnTo>
                  <a:pt x="2176933" y="1621536"/>
                </a:lnTo>
                <a:lnTo>
                  <a:pt x="2176933" y="0"/>
                </a:lnTo>
                <a:close/>
              </a:path>
            </a:pathLst>
          </a:custGeom>
          <a:solidFill>
            <a:srgbClr val="002E5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94192" y="190501"/>
            <a:ext cx="568070" cy="56540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179" y="111963"/>
            <a:ext cx="8873642" cy="1002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02E5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5178" y="1255903"/>
            <a:ext cx="7891463" cy="4141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44855" y="6503842"/>
            <a:ext cx="2119789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1" i="0">
                <a:solidFill>
                  <a:srgbClr val="002E55"/>
                </a:solidFill>
                <a:latin typeface="Arial"/>
                <a:cs typeface="Arial"/>
              </a:defRPr>
            </a:lvl1pPr>
          </a:lstStyle>
          <a:p>
            <a:pPr marL="9525">
              <a:lnSpc>
                <a:spcPct val="100000"/>
              </a:lnSpc>
              <a:spcBef>
                <a:spcPts val="19"/>
              </a:spcBef>
            </a:pPr>
            <a:r>
              <a:rPr spc="-8" dirty="0"/>
              <a:t>JDR-OPS-IVD-PRE-</a:t>
            </a:r>
            <a:r>
              <a:rPr dirty="0"/>
              <a:t>00000n</a:t>
            </a:r>
            <a:r>
              <a:rPr spc="-4" dirty="0"/>
              <a:t> </a:t>
            </a:r>
            <a:r>
              <a:rPr dirty="0"/>
              <a:t>– LIBS</a:t>
            </a:r>
            <a:r>
              <a:rPr spc="-19" dirty="0"/>
              <a:t> </a:t>
            </a:r>
            <a:r>
              <a:rPr dirty="0"/>
              <a:t>Design review</a:t>
            </a:r>
            <a:r>
              <a:rPr spc="4" dirty="0"/>
              <a:t> </a:t>
            </a:r>
            <a:r>
              <a:rPr dirty="0"/>
              <a:t>Jan</a:t>
            </a:r>
            <a:r>
              <a:rPr spc="4" dirty="0"/>
              <a:t> </a:t>
            </a:r>
            <a:r>
              <a:rPr spc="-15" dirty="0"/>
              <a:t>2024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1843" y="6288344"/>
            <a:ext cx="575729" cy="4848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 b="0" i="0">
                <a:solidFill>
                  <a:srgbClr val="9091B3"/>
                </a:solidFill>
                <a:latin typeface="Arial Black"/>
                <a:cs typeface="Arial Black"/>
              </a:defRPr>
            </a:lvl1pPr>
          </a:lstStyle>
          <a:p>
            <a:pPr marL="306229">
              <a:lnSpc>
                <a:spcPct val="100000"/>
              </a:lnSpc>
              <a:spcBef>
                <a:spcPts val="233"/>
              </a:spcBef>
            </a:pPr>
            <a:fld id="{81D60167-4931-47E6-BA6A-407CBD079E47}" type="slidenum">
              <a:rPr dirty="0"/>
              <a:pPr marL="306229">
                <a:lnSpc>
                  <a:spcPct val="100000"/>
                </a:lnSpc>
                <a:spcBef>
                  <a:spcPts val="233"/>
                </a:spcBef>
              </a:pPr>
              <a:t>‹#›</a:t>
            </a:fld>
            <a:r>
              <a:rPr spc="53" dirty="0"/>
              <a:t> </a:t>
            </a:r>
            <a:r>
              <a:rPr sz="2363" spc="-56" baseline="1322" dirty="0">
                <a:solidFill>
                  <a:srgbClr val="002E55"/>
                </a:solidFill>
                <a:latin typeface="Arial"/>
                <a:cs typeface="Arial"/>
              </a:rPr>
              <a:t>|</a:t>
            </a:r>
            <a:endParaRPr sz="2363" baseline="1322"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sab.2023.106715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doi.org/10.1016/j.fusengdes.2020.111685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2.xml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.brezinsek@fz-juelich.de" TargetMode="External"/><Relationship Id="rId2" Type="http://schemas.openxmlformats.org/officeDocument/2006/relationships/hyperlink" Target="mailto:antti.Hakola@vtt.fi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david.douai@cea.fr" TargetMode="External"/><Relationship Id="rId4" Type="http://schemas.openxmlformats.org/officeDocument/2006/relationships/hyperlink" Target="mailto:m.reinhart@fz-juelich.de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276" y="2714504"/>
            <a:ext cx="8060124" cy="10586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b="1" dirty="0">
                <a:latin typeface="Arial"/>
                <a:cs typeface="Arial"/>
              </a:rPr>
              <a:t>WP</a:t>
            </a:r>
            <a:r>
              <a:rPr sz="3400" b="1" spc="-120" dirty="0">
                <a:latin typeface="Arial"/>
                <a:cs typeface="Arial"/>
              </a:rPr>
              <a:t> </a:t>
            </a:r>
            <a:r>
              <a:rPr sz="3400" b="1" dirty="0">
                <a:latin typeface="Arial"/>
                <a:cs typeface="Arial"/>
              </a:rPr>
              <a:t>PWIE</a:t>
            </a:r>
            <a:r>
              <a:rPr sz="3400" b="1" spc="-55" dirty="0">
                <a:latin typeface="Arial"/>
                <a:cs typeface="Arial"/>
              </a:rPr>
              <a:t> </a:t>
            </a:r>
            <a:r>
              <a:rPr sz="3400" b="1" dirty="0">
                <a:latin typeface="Arial"/>
                <a:cs typeface="Arial"/>
              </a:rPr>
              <a:t>SP</a:t>
            </a:r>
            <a:r>
              <a:rPr lang="fi-FI" sz="3400" b="1" dirty="0">
                <a:latin typeface="Arial"/>
                <a:cs typeface="Arial"/>
              </a:rPr>
              <a:t>E</a:t>
            </a:r>
            <a:r>
              <a:rPr sz="3400" b="1" spc="-70" dirty="0">
                <a:latin typeface="Arial"/>
                <a:cs typeface="Arial"/>
              </a:rPr>
              <a:t> </a:t>
            </a:r>
            <a:r>
              <a:rPr lang="fi-FI" sz="3400" b="1" spc="-30">
                <a:latin typeface="Arial"/>
                <a:cs typeface="Arial"/>
              </a:rPr>
              <a:t>kick-off </a:t>
            </a:r>
            <a:r>
              <a:rPr lang="fi-FI" sz="3400" b="1" spc="-30" dirty="0" err="1">
                <a:latin typeface="Arial"/>
                <a:cs typeface="Arial"/>
              </a:rPr>
              <a:t>meeting</a:t>
            </a:r>
            <a:r>
              <a:rPr lang="fi-FI" sz="3400" b="1" spc="-30" dirty="0">
                <a:latin typeface="Arial"/>
                <a:cs typeface="Arial"/>
              </a:rPr>
              <a:t> 23.1.2024</a:t>
            </a:r>
            <a:endParaRPr sz="3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4276" y="4318496"/>
            <a:ext cx="1887924" cy="3507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i-FI" sz="2200" b="1" dirty="0">
                <a:solidFill>
                  <a:srgbClr val="FFFFFF"/>
                </a:solidFill>
                <a:latin typeface="Arial"/>
                <a:cs typeface="Arial"/>
              </a:rPr>
              <a:t>Jari Likonen</a:t>
            </a:r>
            <a:endParaRPr sz="2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8663"/>
            <a:ext cx="7543801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fi-FI" sz="2400" b="1" dirty="0">
                <a:latin typeface="+mn-lt"/>
              </a:rPr>
              <a:t>LIBS</a:t>
            </a:r>
            <a:r>
              <a:rPr lang="fi-FI" sz="2400" b="1" spc="-56" dirty="0">
                <a:latin typeface="+mn-lt"/>
              </a:rPr>
              <a:t> </a:t>
            </a:r>
            <a:r>
              <a:rPr lang="fi-FI" sz="2400" b="1" spc="11" dirty="0" err="1">
                <a:latin typeface="+mn-lt"/>
              </a:rPr>
              <a:t>programme</a:t>
            </a:r>
            <a:r>
              <a:rPr lang="fi-FI" sz="2400" b="1" spc="11" dirty="0">
                <a:latin typeface="+mn-lt"/>
              </a:rPr>
              <a:t> at JET, Inner Wall </a:t>
            </a:r>
            <a:r>
              <a:rPr lang="fi-FI" sz="2400" b="1" spc="11" dirty="0" err="1">
                <a:latin typeface="+mn-lt"/>
              </a:rPr>
              <a:t>Protection</a:t>
            </a:r>
            <a:r>
              <a:rPr lang="fi-FI" sz="2400" b="1" spc="11" dirty="0">
                <a:latin typeface="+mn-lt"/>
              </a:rPr>
              <a:t> (IWP) </a:t>
            </a:r>
            <a:r>
              <a:rPr lang="fi-FI" sz="2400" b="1" spc="11" dirty="0" err="1">
                <a:latin typeface="+mn-lt"/>
              </a:rPr>
              <a:t>tiles</a:t>
            </a:r>
            <a:endParaRPr lang="fi-FI" sz="2400" b="1" spc="11" dirty="0">
              <a:latin typeface="+mn-lt"/>
            </a:endParaRPr>
          </a:p>
        </p:txBody>
      </p:sp>
      <p:graphicFrame>
        <p:nvGraphicFramePr>
          <p:cNvPr id="12" name="object 4">
            <a:extLst>
              <a:ext uri="{FF2B5EF4-FFF2-40B4-BE49-F238E27FC236}">
                <a16:creationId xmlns:a16="http://schemas.microsoft.com/office/drawing/2014/main" id="{488F99F5-26FC-151E-F4B1-A36B1A5B53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04035"/>
              </p:ext>
            </p:extLst>
          </p:nvPr>
        </p:nvGraphicFramePr>
        <p:xfrm>
          <a:off x="304800" y="1219200"/>
          <a:ext cx="485902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Tile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49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IWP_428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60"/>
                        </a:lnSpc>
                      </a:pPr>
                      <a:r>
                        <a:rPr sz="1200" dirty="0"/>
                        <a:t>20nm</a:t>
                      </a:r>
                      <a:r>
                        <a:rPr sz="1200" spc="-20" dirty="0"/>
                        <a:t> </a:t>
                      </a:r>
                      <a:r>
                        <a:rPr sz="1200" dirty="0"/>
                        <a:t>W</a:t>
                      </a:r>
                      <a:r>
                        <a:rPr sz="1200" spc="-10" dirty="0"/>
                        <a:t> calibration</a:t>
                      </a:r>
                      <a:endParaRPr sz="1200"/>
                    </a:p>
                    <a:p>
                      <a:pPr marL="67945" marR="174625">
                        <a:lnSpc>
                          <a:spcPts val="1380"/>
                        </a:lnSpc>
                      </a:pPr>
                      <a:r>
                        <a:rPr sz="1200" dirty="0"/>
                        <a:t>2</a:t>
                      </a:r>
                      <a:r>
                        <a:rPr sz="1200" spc="-5" dirty="0"/>
                        <a:t> </a:t>
                      </a:r>
                      <a:r>
                        <a:rPr sz="1200" dirty="0"/>
                        <a:t>micron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Be</a:t>
                      </a:r>
                      <a:r>
                        <a:rPr sz="1200" spc="-15" dirty="0"/>
                        <a:t> </a:t>
                      </a:r>
                      <a:r>
                        <a:rPr sz="1200" spc="-10" dirty="0"/>
                        <a:t>calibration </a:t>
                      </a:r>
                      <a:r>
                        <a:rPr sz="1200" dirty="0"/>
                        <a:t>8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micron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Be</a:t>
                      </a:r>
                      <a:r>
                        <a:rPr sz="1200" spc="-15" dirty="0"/>
                        <a:t> </a:t>
                      </a:r>
                      <a:r>
                        <a:rPr sz="1200" spc="-10" dirty="0"/>
                        <a:t>calibration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3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67945">
                        <a:lnSpc>
                          <a:spcPts val="1330"/>
                        </a:lnSpc>
                      </a:pPr>
                      <a:r>
                        <a:rPr sz="1200" spc="-10" dirty="0"/>
                        <a:t>IWP_408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3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spc="-20" dirty="0"/>
                        <a:t>Spot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3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IWP_402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spc="-20" dirty="0"/>
                        <a:t>Spot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spc="-10" dirty="0"/>
                        <a:t>IWP_411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spc="-20" dirty="0"/>
                        <a:t>Spot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405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IWP_805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spc="-20" dirty="0"/>
                        <a:t>Spot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IWP_808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spc="-20" dirty="0"/>
                        <a:t>Spot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7YC05/705C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4025">
                        <a:lnSpc>
                          <a:spcPts val="138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in </a:t>
                      </a:r>
                      <a:r>
                        <a:rPr sz="1200" spc="-25" dirty="0"/>
                        <a:t>KS8 </a:t>
                      </a:r>
                      <a:r>
                        <a:rPr sz="1200" dirty="0"/>
                        <a:t>shine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through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7YR05/705R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4025">
                        <a:lnSpc>
                          <a:spcPts val="138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in </a:t>
                      </a:r>
                      <a:r>
                        <a:rPr sz="1200" spc="-25" dirty="0"/>
                        <a:t>KS8 </a:t>
                      </a:r>
                      <a:r>
                        <a:rPr sz="1200" dirty="0"/>
                        <a:t>shine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through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spc="-10" dirty="0"/>
                        <a:t>7YC08/708C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4025">
                        <a:lnSpc>
                          <a:spcPts val="138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in </a:t>
                      </a:r>
                      <a:r>
                        <a:rPr sz="1200" spc="-25" dirty="0"/>
                        <a:t>KS8 </a:t>
                      </a:r>
                      <a:r>
                        <a:rPr sz="1200" dirty="0"/>
                        <a:t>shine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through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405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7YC11/711C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4025">
                        <a:lnSpc>
                          <a:spcPts val="138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in </a:t>
                      </a:r>
                      <a:r>
                        <a:rPr sz="1200" spc="-25" dirty="0"/>
                        <a:t>KS8 </a:t>
                      </a:r>
                      <a:r>
                        <a:rPr sz="1200" dirty="0"/>
                        <a:t>shine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through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7YR11/711R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4025">
                        <a:lnSpc>
                          <a:spcPts val="138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in </a:t>
                      </a:r>
                      <a:r>
                        <a:rPr sz="1200" spc="-25" dirty="0"/>
                        <a:t>KS8 </a:t>
                      </a:r>
                      <a:r>
                        <a:rPr sz="1200" dirty="0"/>
                        <a:t>shine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through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4025">
                        <a:lnSpc>
                          <a:spcPts val="138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13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17161118"/>
                  </a:ext>
                </a:extLst>
              </a:tr>
            </a:tbl>
          </a:graphicData>
        </a:graphic>
      </p:graphicFrame>
      <p:pic>
        <p:nvPicPr>
          <p:cNvPr id="13" name="object 8">
            <a:extLst>
              <a:ext uri="{FF2B5EF4-FFF2-40B4-BE49-F238E27FC236}">
                <a16:creationId xmlns:a16="http://schemas.microsoft.com/office/drawing/2014/main" id="{FEE447D5-F6FA-E19C-BE3E-E0FD5D0E00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447800"/>
            <a:ext cx="4259048" cy="333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66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8663"/>
            <a:ext cx="7543801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fi-FI" sz="2400" b="1" dirty="0">
                <a:latin typeface="+mn-lt"/>
              </a:rPr>
              <a:t>LIBS</a:t>
            </a:r>
            <a:r>
              <a:rPr lang="fi-FI" sz="2400" b="1" spc="-56" dirty="0">
                <a:latin typeface="+mn-lt"/>
              </a:rPr>
              <a:t> </a:t>
            </a:r>
            <a:r>
              <a:rPr lang="fi-FI" sz="2400" b="1" spc="11" dirty="0" err="1">
                <a:latin typeface="+mn-lt"/>
              </a:rPr>
              <a:t>programme</a:t>
            </a:r>
            <a:r>
              <a:rPr lang="fi-FI" sz="2400" b="1" spc="11" dirty="0">
                <a:latin typeface="+mn-lt"/>
              </a:rPr>
              <a:t> at JET, </a:t>
            </a:r>
            <a:r>
              <a:rPr lang="fi-FI" sz="2400" b="1" spc="11" dirty="0" err="1">
                <a:latin typeface="+mn-lt"/>
              </a:rPr>
              <a:t>Base</a:t>
            </a:r>
            <a:r>
              <a:rPr lang="fi-FI" sz="2400" b="1" spc="11" dirty="0">
                <a:latin typeface="+mn-lt"/>
              </a:rPr>
              <a:t> </a:t>
            </a:r>
            <a:r>
              <a:rPr lang="fi-FI" sz="2400" b="1" spc="11" dirty="0" err="1">
                <a:latin typeface="+mn-lt"/>
              </a:rPr>
              <a:t>Divertor</a:t>
            </a:r>
            <a:r>
              <a:rPr lang="fi-FI" sz="2400" b="1" spc="11" dirty="0">
                <a:latin typeface="+mn-lt"/>
              </a:rPr>
              <a:t> </a:t>
            </a:r>
            <a:r>
              <a:rPr lang="fi-FI" sz="2400" b="1" spc="11" dirty="0" err="1">
                <a:latin typeface="+mn-lt"/>
              </a:rPr>
              <a:t>Carriers</a:t>
            </a:r>
            <a:endParaRPr lang="fi-FI" sz="2400" b="1" spc="11" dirty="0">
              <a:latin typeface="+mn-lt"/>
            </a:endParaRPr>
          </a:p>
        </p:txBody>
      </p:sp>
      <p:graphicFrame>
        <p:nvGraphicFramePr>
          <p:cNvPr id="2" name="object 7">
            <a:extLst>
              <a:ext uri="{FF2B5EF4-FFF2-40B4-BE49-F238E27FC236}">
                <a16:creationId xmlns:a16="http://schemas.microsoft.com/office/drawing/2014/main" id="{0BE273B3-A727-8BF6-94AD-15B483921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785936"/>
              </p:ext>
            </p:extLst>
          </p:nvPr>
        </p:nvGraphicFramePr>
        <p:xfrm>
          <a:off x="304800" y="685800"/>
          <a:ext cx="4859020" cy="1169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Tile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14BW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1 row, 3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columns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02BW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1 row, 3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columns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67945">
                        <a:lnSpc>
                          <a:spcPts val="1330"/>
                        </a:lnSpc>
                      </a:pPr>
                      <a:r>
                        <a:rPr sz="1200" spc="-20" dirty="0"/>
                        <a:t>23BW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3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spc="-20" dirty="0"/>
                        <a:t>Spot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30"/>
                        </a:lnSpc>
                      </a:pPr>
                      <a:r>
                        <a:rPr sz="1200" spc="-50" dirty="0"/>
                        <a:t>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23BN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1 row, 2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columns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97469067"/>
                  </a:ext>
                </a:extLst>
              </a:tr>
            </a:tbl>
          </a:graphicData>
        </a:graphic>
      </p:graphicFrame>
      <p:pic>
        <p:nvPicPr>
          <p:cNvPr id="3" name="object 7">
            <a:extLst>
              <a:ext uri="{FF2B5EF4-FFF2-40B4-BE49-F238E27FC236}">
                <a16:creationId xmlns:a16="http://schemas.microsoft.com/office/drawing/2014/main" id="{1BDA46ED-1F9F-04DD-EE09-0EF5D23A13F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1910029"/>
            <a:ext cx="5360669" cy="464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17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8663"/>
            <a:ext cx="7543801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fi-FI" sz="2400" b="1" dirty="0">
                <a:latin typeface="+mj-lt"/>
              </a:rPr>
              <a:t>LIBS</a:t>
            </a:r>
            <a:r>
              <a:rPr lang="fi-FI" sz="2400" b="1" spc="-56" dirty="0">
                <a:latin typeface="+mj-lt"/>
              </a:rPr>
              <a:t> </a:t>
            </a:r>
            <a:r>
              <a:rPr lang="fi-FI" sz="2400" b="1" spc="11" dirty="0" err="1">
                <a:latin typeface="+mj-lt"/>
              </a:rPr>
              <a:t>programme</a:t>
            </a:r>
            <a:r>
              <a:rPr lang="fi-FI" sz="2400" b="1" spc="11" dirty="0">
                <a:latin typeface="+mj-lt"/>
              </a:rPr>
              <a:t> at JET, </a:t>
            </a:r>
            <a:r>
              <a:rPr lang="fi-FI" sz="2400" b="1" dirty="0">
                <a:latin typeface="+mj-lt"/>
                <a:cs typeface="Arial"/>
              </a:rPr>
              <a:t>Inner</a:t>
            </a:r>
            <a:r>
              <a:rPr lang="fi-FI" sz="2400" b="1" spc="-15" dirty="0">
                <a:latin typeface="+mj-lt"/>
                <a:cs typeface="Arial"/>
              </a:rPr>
              <a:t> </a:t>
            </a:r>
            <a:r>
              <a:rPr lang="fi-FI" sz="2400" b="1" dirty="0" err="1">
                <a:latin typeface="+mj-lt"/>
                <a:cs typeface="Arial"/>
              </a:rPr>
              <a:t>Divertor</a:t>
            </a:r>
            <a:r>
              <a:rPr lang="fi-FI" sz="2400" b="1" spc="-15" dirty="0">
                <a:latin typeface="+mj-lt"/>
                <a:cs typeface="Arial"/>
              </a:rPr>
              <a:t> </a:t>
            </a:r>
            <a:r>
              <a:rPr lang="fi-FI" sz="2400" b="1" spc="-10" dirty="0" err="1">
                <a:latin typeface="+mj-lt"/>
                <a:cs typeface="Arial"/>
              </a:rPr>
              <a:t>Carriers</a:t>
            </a:r>
            <a:endParaRPr lang="fi-FI" sz="2400" b="1" spc="11" dirty="0">
              <a:latin typeface="+mj-lt"/>
            </a:endParaRP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0331530F-89F3-6B38-3F77-39BF6AD02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034149"/>
              </p:ext>
            </p:extLst>
          </p:nvPr>
        </p:nvGraphicFramePr>
        <p:xfrm>
          <a:off x="304800" y="688731"/>
          <a:ext cx="4859020" cy="786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Tile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14IW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7 rows,</a:t>
                      </a:r>
                      <a:r>
                        <a:rPr sz="1200" spc="-5" dirty="0"/>
                        <a:t> </a:t>
                      </a:r>
                      <a:r>
                        <a:rPr sz="1200" dirty="0"/>
                        <a:t>3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02IW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7 rows,</a:t>
                      </a:r>
                      <a:r>
                        <a:rPr sz="1200" spc="-5" dirty="0"/>
                        <a:t> </a:t>
                      </a:r>
                      <a:r>
                        <a:rPr sz="1200" dirty="0"/>
                        <a:t>3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42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61693777"/>
                  </a:ext>
                </a:extLst>
              </a:tr>
            </a:tbl>
          </a:graphicData>
        </a:graphic>
      </p:graphicFrame>
      <p:pic>
        <p:nvPicPr>
          <p:cNvPr id="6" name="object 2">
            <a:extLst>
              <a:ext uri="{FF2B5EF4-FFF2-40B4-BE49-F238E27FC236}">
                <a16:creationId xmlns:a16="http://schemas.microsoft.com/office/drawing/2014/main" id="{C12AB1AD-DEBA-E24D-6EC3-A37DF494557D}"/>
              </a:ext>
            </a:extLst>
          </p:cNvPr>
          <p:cNvPicPr/>
          <p:nvPr/>
        </p:nvPicPr>
        <p:blipFill rotWithShape="1">
          <a:blip r:embed="rId3" cstate="print"/>
          <a:srcRect t="-5" b="35078"/>
          <a:stretch/>
        </p:blipFill>
        <p:spPr>
          <a:xfrm>
            <a:off x="331177" y="1648337"/>
            <a:ext cx="6045834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13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8663"/>
            <a:ext cx="8382000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fi-FI" sz="2400" b="1" dirty="0">
                <a:latin typeface="+mj-lt"/>
              </a:rPr>
              <a:t>LIBS</a:t>
            </a:r>
            <a:r>
              <a:rPr lang="fi-FI" sz="2400" b="1" spc="-56" dirty="0">
                <a:latin typeface="+mj-lt"/>
              </a:rPr>
              <a:t> </a:t>
            </a:r>
            <a:r>
              <a:rPr lang="fi-FI" sz="2400" b="1" spc="11" dirty="0" err="1">
                <a:latin typeface="+mj-lt"/>
              </a:rPr>
              <a:t>programme</a:t>
            </a:r>
            <a:r>
              <a:rPr lang="fi-FI" sz="2400" b="1" spc="11" dirty="0">
                <a:latin typeface="+mj-lt"/>
              </a:rPr>
              <a:t> at JET, </a:t>
            </a:r>
            <a:r>
              <a:rPr lang="en-US" sz="2400" b="1" dirty="0">
                <a:latin typeface="+mj-lt"/>
                <a:cs typeface="Arial"/>
              </a:rPr>
              <a:t>High</a:t>
            </a:r>
            <a:r>
              <a:rPr lang="en-US" sz="2400" b="1" spc="-30" dirty="0">
                <a:latin typeface="+mj-lt"/>
                <a:cs typeface="Arial"/>
              </a:rPr>
              <a:t> </a:t>
            </a:r>
            <a:r>
              <a:rPr lang="en-US" sz="2400" b="1" dirty="0">
                <a:latin typeface="+mj-lt"/>
                <a:cs typeface="Arial"/>
              </a:rPr>
              <a:t>Field</a:t>
            </a:r>
            <a:r>
              <a:rPr lang="en-US" sz="2400" b="1" spc="-25" dirty="0">
                <a:latin typeface="+mj-lt"/>
                <a:cs typeface="Arial"/>
              </a:rPr>
              <a:t> </a:t>
            </a:r>
            <a:r>
              <a:rPr lang="en-US" sz="2400" b="1" dirty="0">
                <a:latin typeface="+mj-lt"/>
                <a:cs typeface="Arial"/>
              </a:rPr>
              <a:t>Gap</a:t>
            </a:r>
            <a:r>
              <a:rPr lang="en-US" sz="2400" b="1" spc="-25" dirty="0">
                <a:latin typeface="+mj-lt"/>
                <a:cs typeface="Arial"/>
              </a:rPr>
              <a:t> </a:t>
            </a:r>
            <a:r>
              <a:rPr lang="en-US" sz="2400" b="1" dirty="0">
                <a:latin typeface="+mj-lt"/>
                <a:cs typeface="Arial"/>
              </a:rPr>
              <a:t>Closure</a:t>
            </a:r>
            <a:r>
              <a:rPr lang="en-US" sz="2400" b="1" spc="-25" dirty="0">
                <a:latin typeface="+mj-lt"/>
                <a:cs typeface="Arial"/>
              </a:rPr>
              <a:t> </a:t>
            </a:r>
            <a:r>
              <a:rPr lang="en-US" sz="2400" b="1" dirty="0">
                <a:latin typeface="+mj-lt"/>
                <a:cs typeface="Arial"/>
              </a:rPr>
              <a:t>(HFGC)</a:t>
            </a:r>
            <a:r>
              <a:rPr lang="en-US" sz="2400" b="1" spc="-30" dirty="0">
                <a:latin typeface="+mj-lt"/>
                <a:cs typeface="Arial"/>
              </a:rPr>
              <a:t> </a:t>
            </a:r>
            <a:r>
              <a:rPr lang="en-US" sz="2400" b="1" spc="-20" dirty="0">
                <a:latin typeface="+mj-lt"/>
                <a:cs typeface="Arial"/>
              </a:rPr>
              <a:t>Tiles</a:t>
            </a:r>
            <a:endParaRPr lang="fi-FI" sz="2400" b="1" spc="11" dirty="0">
              <a:latin typeface="+mj-lt"/>
            </a:endParaRPr>
          </a:p>
        </p:txBody>
      </p:sp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07287E0B-1241-70F5-F2E3-8041762FA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628423"/>
              </p:ext>
            </p:extLst>
          </p:nvPr>
        </p:nvGraphicFramePr>
        <p:xfrm>
          <a:off x="304800" y="685800"/>
          <a:ext cx="4859020" cy="1106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Tile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HFGC_14W_Left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2 rows, 3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columns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HFGC_02W_Right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301625">
                        <a:lnSpc>
                          <a:spcPts val="1380"/>
                        </a:lnSpc>
                      </a:pPr>
                      <a:r>
                        <a:rPr sz="1200" dirty="0"/>
                        <a:t>3 rows</a:t>
                      </a:r>
                      <a:r>
                        <a:rPr sz="1200" spc="-5" dirty="0"/>
                        <a:t> </a:t>
                      </a:r>
                      <a:r>
                        <a:rPr sz="1200" dirty="0"/>
                        <a:t>of: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2,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3,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and</a:t>
                      </a:r>
                      <a:r>
                        <a:rPr sz="1200" spc="-15" dirty="0"/>
                        <a:t> </a:t>
                      </a:r>
                      <a:r>
                        <a:rPr sz="1200" spc="-50" dirty="0"/>
                        <a:t>4 </a:t>
                      </a:r>
                      <a:r>
                        <a:rPr sz="1200" spc="-10" dirty="0"/>
                        <a:t>columns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301625">
                        <a:lnSpc>
                          <a:spcPts val="138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15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76996629"/>
                  </a:ext>
                </a:extLst>
              </a:tr>
            </a:tbl>
          </a:graphicData>
        </a:graphic>
      </p:graphicFrame>
      <p:pic>
        <p:nvPicPr>
          <p:cNvPr id="3" name="object 11">
            <a:extLst>
              <a:ext uri="{FF2B5EF4-FFF2-40B4-BE49-F238E27FC236}">
                <a16:creationId xmlns:a16="http://schemas.microsoft.com/office/drawing/2014/main" id="{17D7010B-3CC9-DE54-52C3-83106FA2E98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1950157"/>
            <a:ext cx="6210934" cy="416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34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8663"/>
            <a:ext cx="8382000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fi-FI" sz="2400" b="1" dirty="0">
                <a:latin typeface="+mj-lt"/>
              </a:rPr>
              <a:t>LIBS</a:t>
            </a:r>
            <a:r>
              <a:rPr lang="fi-FI" sz="2400" b="1" spc="-56" dirty="0">
                <a:latin typeface="+mj-lt"/>
              </a:rPr>
              <a:t> </a:t>
            </a:r>
            <a:r>
              <a:rPr lang="fi-FI" sz="2400" b="1" spc="11" dirty="0" err="1">
                <a:latin typeface="+mj-lt"/>
              </a:rPr>
              <a:t>programme</a:t>
            </a:r>
            <a:r>
              <a:rPr lang="fi-FI" sz="2400" b="1" spc="11" dirty="0">
                <a:latin typeface="+mj-lt"/>
              </a:rPr>
              <a:t> at JET, </a:t>
            </a:r>
            <a:r>
              <a:rPr lang="fi-FI" sz="2400" b="1" dirty="0">
                <a:latin typeface="+mj-lt"/>
                <a:cs typeface="Arial"/>
              </a:rPr>
              <a:t>Outer</a:t>
            </a:r>
            <a:r>
              <a:rPr lang="fi-FI" sz="2400" b="1" spc="-5" dirty="0">
                <a:latin typeface="+mj-lt"/>
                <a:cs typeface="Arial"/>
              </a:rPr>
              <a:t> </a:t>
            </a:r>
            <a:r>
              <a:rPr lang="fi-FI" sz="2400" b="1" dirty="0" err="1">
                <a:latin typeface="+mj-lt"/>
                <a:cs typeface="Arial"/>
              </a:rPr>
              <a:t>Divertor</a:t>
            </a:r>
            <a:r>
              <a:rPr lang="fi-FI" sz="2400" b="1" dirty="0">
                <a:latin typeface="+mj-lt"/>
                <a:cs typeface="Arial"/>
              </a:rPr>
              <a:t> </a:t>
            </a:r>
            <a:r>
              <a:rPr lang="fi-FI" sz="2400" b="1" spc="-10" dirty="0" err="1">
                <a:latin typeface="+mj-lt"/>
                <a:cs typeface="Arial"/>
              </a:rPr>
              <a:t>Carriers</a:t>
            </a:r>
            <a:endParaRPr lang="fi-FI" sz="2400" b="1" spc="11" dirty="0">
              <a:latin typeface="+mj-lt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D125CAB-AE65-7CAF-2CA5-36D8279DF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706433"/>
              </p:ext>
            </p:extLst>
          </p:nvPr>
        </p:nvGraphicFramePr>
        <p:xfrm>
          <a:off x="304800" y="685800"/>
          <a:ext cx="4859020" cy="789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Tile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14ON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5 rows, 3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columns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15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02ON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5 rows,</a:t>
                      </a:r>
                      <a:r>
                        <a:rPr sz="1200" spc="-5" dirty="0"/>
                        <a:t> </a:t>
                      </a:r>
                      <a:r>
                        <a:rPr sz="1200" dirty="0"/>
                        <a:t>3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15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/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</a:rPr>
                        <a:t>30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05434102"/>
                  </a:ext>
                </a:extLst>
              </a:tr>
            </a:tbl>
          </a:graphicData>
        </a:graphic>
      </p:graphicFrame>
      <p:pic>
        <p:nvPicPr>
          <p:cNvPr id="6" name="object 6">
            <a:extLst>
              <a:ext uri="{FF2B5EF4-FFF2-40B4-BE49-F238E27FC236}">
                <a16:creationId xmlns:a16="http://schemas.microsoft.com/office/drawing/2014/main" id="{C7FBEBA1-9E7D-9D3C-639C-1509BA2B83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216" y="1519699"/>
            <a:ext cx="5232000" cy="5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42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66435" y="857251"/>
            <a:ext cx="3377565" cy="2918459"/>
            <a:chOff x="7688580" y="0"/>
            <a:chExt cx="4503420" cy="3891279"/>
          </a:xfrm>
        </p:grpSpPr>
        <p:sp>
          <p:nvSpPr>
            <p:cNvPr id="3" name="object 3"/>
            <p:cNvSpPr/>
            <p:nvPr/>
          </p:nvSpPr>
          <p:spPr>
            <a:xfrm>
              <a:off x="10206228" y="0"/>
              <a:ext cx="1986280" cy="1974214"/>
            </a:xfrm>
            <a:custGeom>
              <a:avLst/>
              <a:gdLst/>
              <a:ahLst/>
              <a:cxnLst/>
              <a:rect l="l" t="t" r="r" b="b"/>
              <a:pathLst>
                <a:path w="1986279" h="1974214">
                  <a:moveTo>
                    <a:pt x="1985771" y="0"/>
                  </a:moveTo>
                  <a:lnTo>
                    <a:pt x="79674" y="0"/>
                  </a:lnTo>
                  <a:lnTo>
                    <a:pt x="0" y="507"/>
                  </a:lnTo>
                  <a:lnTo>
                    <a:pt x="1985771" y="1973618"/>
                  </a:lnTo>
                  <a:lnTo>
                    <a:pt x="1985771" y="0"/>
                  </a:lnTo>
                  <a:close/>
                </a:path>
              </a:pathLst>
            </a:custGeom>
            <a:solidFill>
              <a:srgbClr val="002E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23320" y="190500"/>
              <a:ext cx="691896" cy="6903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88580" y="1527047"/>
              <a:ext cx="3924300" cy="23637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54924" y="1040891"/>
              <a:ext cx="3040380" cy="584200"/>
            </a:xfrm>
            <a:custGeom>
              <a:avLst/>
              <a:gdLst/>
              <a:ahLst/>
              <a:cxnLst/>
              <a:rect l="l" t="t" r="r" b="b"/>
              <a:pathLst>
                <a:path w="3040379" h="584200">
                  <a:moveTo>
                    <a:pt x="3040379" y="0"/>
                  </a:moveTo>
                  <a:lnTo>
                    <a:pt x="0" y="0"/>
                  </a:lnTo>
                  <a:lnTo>
                    <a:pt x="0" y="583691"/>
                  </a:lnTo>
                  <a:lnTo>
                    <a:pt x="3040379" y="583691"/>
                  </a:lnTo>
                  <a:lnTo>
                    <a:pt x="30403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771775" y="4066794"/>
            <a:ext cx="6116479" cy="1785461"/>
            <a:chOff x="3695700" y="4279391"/>
            <a:chExt cx="8155305" cy="238061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52759" y="5907023"/>
              <a:ext cx="1198111" cy="7317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95700" y="4296155"/>
              <a:ext cx="3924300" cy="23637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423916" y="5346191"/>
              <a:ext cx="672465" cy="231775"/>
            </a:xfrm>
            <a:custGeom>
              <a:avLst/>
              <a:gdLst/>
              <a:ahLst/>
              <a:cxnLst/>
              <a:rect l="l" t="t" r="r" b="b"/>
              <a:pathLst>
                <a:path w="672464" h="231775">
                  <a:moveTo>
                    <a:pt x="672084" y="0"/>
                  </a:moveTo>
                  <a:lnTo>
                    <a:pt x="0" y="0"/>
                  </a:lnTo>
                  <a:lnTo>
                    <a:pt x="0" y="231647"/>
                  </a:lnTo>
                  <a:lnTo>
                    <a:pt x="672084" y="231647"/>
                  </a:lnTo>
                  <a:lnTo>
                    <a:pt x="672084" y="0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23916" y="5346191"/>
              <a:ext cx="672465" cy="231775"/>
            </a:xfrm>
            <a:custGeom>
              <a:avLst/>
              <a:gdLst/>
              <a:ahLst/>
              <a:cxnLst/>
              <a:rect l="l" t="t" r="r" b="b"/>
              <a:pathLst>
                <a:path w="672464" h="231775">
                  <a:moveTo>
                    <a:pt x="0" y="231647"/>
                  </a:moveTo>
                  <a:lnTo>
                    <a:pt x="672084" y="231647"/>
                  </a:lnTo>
                  <a:lnTo>
                    <a:pt x="672084" y="0"/>
                  </a:lnTo>
                  <a:lnTo>
                    <a:pt x="0" y="0"/>
                  </a:lnTo>
                  <a:lnTo>
                    <a:pt x="0" y="231647"/>
                  </a:lnTo>
                  <a:close/>
                </a:path>
              </a:pathLst>
            </a:custGeom>
            <a:ln w="12700">
              <a:solidFill>
                <a:srgbClr val="8B8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73039" y="5378195"/>
              <a:ext cx="151130" cy="170815"/>
            </a:xfrm>
            <a:custGeom>
              <a:avLst/>
              <a:gdLst/>
              <a:ahLst/>
              <a:cxnLst/>
              <a:rect l="l" t="t" r="r" b="b"/>
              <a:pathLst>
                <a:path w="151129" h="170814">
                  <a:moveTo>
                    <a:pt x="150875" y="0"/>
                  </a:moveTo>
                  <a:lnTo>
                    <a:pt x="0" y="57530"/>
                  </a:lnTo>
                  <a:lnTo>
                    <a:pt x="0" y="113156"/>
                  </a:lnTo>
                  <a:lnTo>
                    <a:pt x="150875" y="17068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273039" y="5378195"/>
              <a:ext cx="151130" cy="170815"/>
            </a:xfrm>
            <a:custGeom>
              <a:avLst/>
              <a:gdLst/>
              <a:ahLst/>
              <a:cxnLst/>
              <a:rect l="l" t="t" r="r" b="b"/>
              <a:pathLst>
                <a:path w="151129" h="170814">
                  <a:moveTo>
                    <a:pt x="150875" y="170687"/>
                  </a:moveTo>
                  <a:lnTo>
                    <a:pt x="0" y="113156"/>
                  </a:lnTo>
                  <a:lnTo>
                    <a:pt x="0" y="57530"/>
                  </a:lnTo>
                  <a:lnTo>
                    <a:pt x="150875" y="0"/>
                  </a:lnTo>
                  <a:lnTo>
                    <a:pt x="150875" y="170687"/>
                  </a:lnTo>
                </a:path>
              </a:pathLst>
            </a:custGeom>
            <a:ln w="12700">
              <a:solidFill>
                <a:srgbClr val="8B8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05144" y="5402579"/>
              <a:ext cx="85725" cy="114300"/>
            </a:xfrm>
            <a:custGeom>
              <a:avLst/>
              <a:gdLst/>
              <a:ahLst/>
              <a:cxnLst/>
              <a:rect l="l" t="t" r="r" b="b"/>
              <a:pathLst>
                <a:path w="85725" h="114300">
                  <a:moveTo>
                    <a:pt x="85344" y="0"/>
                  </a:moveTo>
                  <a:lnTo>
                    <a:pt x="0" y="0"/>
                  </a:lnTo>
                  <a:lnTo>
                    <a:pt x="0" y="114300"/>
                  </a:lnTo>
                  <a:lnTo>
                    <a:pt x="85344" y="114300"/>
                  </a:lnTo>
                  <a:lnTo>
                    <a:pt x="85344" y="0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05144" y="5402579"/>
              <a:ext cx="85725" cy="114300"/>
            </a:xfrm>
            <a:custGeom>
              <a:avLst/>
              <a:gdLst/>
              <a:ahLst/>
              <a:cxnLst/>
              <a:rect l="l" t="t" r="r" b="b"/>
              <a:pathLst>
                <a:path w="85725" h="114300">
                  <a:moveTo>
                    <a:pt x="0" y="114300"/>
                  </a:moveTo>
                  <a:lnTo>
                    <a:pt x="85344" y="114300"/>
                  </a:lnTo>
                  <a:lnTo>
                    <a:pt x="85344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700">
              <a:solidFill>
                <a:srgbClr val="8B8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34939" y="5443727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30480" y="0"/>
                  </a:moveTo>
                  <a:lnTo>
                    <a:pt x="18591" y="2387"/>
                  </a:lnTo>
                  <a:lnTo>
                    <a:pt x="8905" y="8905"/>
                  </a:lnTo>
                  <a:lnTo>
                    <a:pt x="2387" y="18591"/>
                  </a:lnTo>
                  <a:lnTo>
                    <a:pt x="0" y="30480"/>
                  </a:lnTo>
                  <a:lnTo>
                    <a:pt x="2387" y="42368"/>
                  </a:lnTo>
                  <a:lnTo>
                    <a:pt x="8905" y="52054"/>
                  </a:lnTo>
                  <a:lnTo>
                    <a:pt x="18591" y="58572"/>
                  </a:lnTo>
                  <a:lnTo>
                    <a:pt x="30480" y="60960"/>
                  </a:lnTo>
                  <a:lnTo>
                    <a:pt x="42368" y="58572"/>
                  </a:lnTo>
                  <a:lnTo>
                    <a:pt x="52054" y="52054"/>
                  </a:lnTo>
                  <a:lnTo>
                    <a:pt x="58572" y="42368"/>
                  </a:lnTo>
                  <a:lnTo>
                    <a:pt x="60960" y="30480"/>
                  </a:lnTo>
                  <a:lnTo>
                    <a:pt x="58572" y="18591"/>
                  </a:lnTo>
                  <a:lnTo>
                    <a:pt x="52054" y="8905"/>
                  </a:lnTo>
                  <a:lnTo>
                    <a:pt x="42368" y="2387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234939" y="5443727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0" y="30480"/>
                  </a:moveTo>
                  <a:lnTo>
                    <a:pt x="2387" y="18591"/>
                  </a:lnTo>
                  <a:lnTo>
                    <a:pt x="8905" y="8905"/>
                  </a:lnTo>
                  <a:lnTo>
                    <a:pt x="18591" y="2387"/>
                  </a:lnTo>
                  <a:lnTo>
                    <a:pt x="30480" y="0"/>
                  </a:lnTo>
                  <a:lnTo>
                    <a:pt x="42368" y="2387"/>
                  </a:lnTo>
                  <a:lnTo>
                    <a:pt x="52054" y="8905"/>
                  </a:lnTo>
                  <a:lnTo>
                    <a:pt x="58572" y="18591"/>
                  </a:lnTo>
                  <a:lnTo>
                    <a:pt x="60960" y="30480"/>
                  </a:lnTo>
                  <a:lnTo>
                    <a:pt x="58572" y="42368"/>
                  </a:lnTo>
                  <a:lnTo>
                    <a:pt x="52054" y="52054"/>
                  </a:lnTo>
                  <a:lnTo>
                    <a:pt x="42368" y="58572"/>
                  </a:lnTo>
                  <a:lnTo>
                    <a:pt x="30480" y="60960"/>
                  </a:lnTo>
                  <a:lnTo>
                    <a:pt x="18591" y="58572"/>
                  </a:lnTo>
                  <a:lnTo>
                    <a:pt x="8905" y="52054"/>
                  </a:lnTo>
                  <a:lnTo>
                    <a:pt x="2387" y="42368"/>
                  </a:lnTo>
                  <a:lnTo>
                    <a:pt x="0" y="3048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88579" y="4279391"/>
              <a:ext cx="3924300" cy="2362200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84328" y="1014602"/>
            <a:ext cx="2742724" cy="4305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2700" dirty="0"/>
              <a:t>RH</a:t>
            </a:r>
            <a:r>
              <a:rPr sz="2700" spc="-49" dirty="0"/>
              <a:t> </a:t>
            </a:r>
            <a:r>
              <a:rPr sz="2700" spc="-8" dirty="0"/>
              <a:t>Operations</a:t>
            </a:r>
            <a:endParaRPr sz="2700"/>
          </a:p>
        </p:txBody>
      </p:sp>
      <p:sp>
        <p:nvSpPr>
          <p:cNvPr id="20" name="object 20"/>
          <p:cNvSpPr txBox="1"/>
          <p:nvPr/>
        </p:nvSpPr>
        <p:spPr>
          <a:xfrm>
            <a:off x="184328" y="1435228"/>
            <a:ext cx="5510688" cy="53959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9"/>
              </a:spcBef>
            </a:pPr>
            <a:r>
              <a:rPr sz="1500" dirty="0">
                <a:solidFill>
                  <a:srgbClr val="002E55"/>
                </a:solidFill>
                <a:latin typeface="Arial Black"/>
                <a:cs typeface="Arial Black"/>
              </a:rPr>
              <a:t>Operational</a:t>
            </a:r>
            <a:r>
              <a:rPr sz="1500" spc="-30" dirty="0">
                <a:solidFill>
                  <a:srgbClr val="002E55"/>
                </a:solidFill>
                <a:latin typeface="Arial Black"/>
                <a:cs typeface="Arial Black"/>
              </a:rPr>
              <a:t> </a:t>
            </a:r>
            <a:r>
              <a:rPr sz="1500" dirty="0">
                <a:solidFill>
                  <a:srgbClr val="002E55"/>
                </a:solidFill>
                <a:latin typeface="Arial Black"/>
                <a:cs typeface="Arial Black"/>
              </a:rPr>
              <a:t>Factors</a:t>
            </a:r>
            <a:r>
              <a:rPr sz="1500" spc="-23" dirty="0">
                <a:solidFill>
                  <a:srgbClr val="002E55"/>
                </a:solidFill>
                <a:latin typeface="Arial Black"/>
                <a:cs typeface="Arial Black"/>
              </a:rPr>
              <a:t> </a:t>
            </a:r>
            <a:r>
              <a:rPr sz="1500" dirty="0">
                <a:solidFill>
                  <a:srgbClr val="002E55"/>
                </a:solidFill>
                <a:latin typeface="Arial Black"/>
                <a:cs typeface="Arial Black"/>
              </a:rPr>
              <a:t>influencing</a:t>
            </a:r>
            <a:r>
              <a:rPr sz="1500" spc="-45" dirty="0">
                <a:solidFill>
                  <a:srgbClr val="002E55"/>
                </a:solidFill>
                <a:latin typeface="Arial Black"/>
                <a:cs typeface="Arial Black"/>
              </a:rPr>
              <a:t> </a:t>
            </a:r>
            <a:r>
              <a:rPr sz="1500" dirty="0">
                <a:solidFill>
                  <a:srgbClr val="002E55"/>
                </a:solidFill>
                <a:latin typeface="Arial Black"/>
                <a:cs typeface="Arial Black"/>
              </a:rPr>
              <a:t>LIBS</a:t>
            </a:r>
            <a:r>
              <a:rPr sz="1500" spc="-30" dirty="0">
                <a:solidFill>
                  <a:srgbClr val="002E55"/>
                </a:solidFill>
                <a:latin typeface="Arial Black"/>
                <a:cs typeface="Arial Black"/>
              </a:rPr>
              <a:t> </a:t>
            </a:r>
            <a:r>
              <a:rPr sz="1500" spc="-8" dirty="0">
                <a:solidFill>
                  <a:srgbClr val="002E55"/>
                </a:solidFill>
                <a:latin typeface="Arial Black"/>
                <a:cs typeface="Arial Black"/>
              </a:rPr>
              <a:t>design</a:t>
            </a:r>
            <a:endParaRPr sz="1500">
              <a:latin typeface="Arial Black"/>
              <a:cs typeface="Arial Black"/>
            </a:endParaRPr>
          </a:p>
          <a:p>
            <a:pPr marL="2884170">
              <a:lnSpc>
                <a:spcPct val="100000"/>
              </a:lnSpc>
              <a:spcBef>
                <a:spcPts val="851"/>
              </a:spcBef>
            </a:pP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Drives</a:t>
            </a:r>
            <a:r>
              <a:rPr sz="1200" spc="-34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maximum</a:t>
            </a:r>
            <a:r>
              <a:rPr sz="1200" spc="-26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tool</a:t>
            </a:r>
            <a:r>
              <a:rPr sz="1200" spc="-30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height</a:t>
            </a:r>
            <a:r>
              <a:rPr sz="1200" spc="-38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spc="-8" dirty="0">
                <a:solidFill>
                  <a:srgbClr val="002E55"/>
                </a:solidFill>
                <a:latin typeface="Arial"/>
                <a:cs typeface="Arial"/>
              </a:rPr>
              <a:t>dimension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771775" y="2015109"/>
            <a:ext cx="2943225" cy="1773079"/>
            <a:chOff x="3695700" y="1543811"/>
            <a:chExt cx="3924300" cy="2364105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95700" y="1543811"/>
              <a:ext cx="3924300" cy="236372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321807" y="2435351"/>
              <a:ext cx="228600" cy="672465"/>
            </a:xfrm>
            <a:custGeom>
              <a:avLst/>
              <a:gdLst/>
              <a:ahLst/>
              <a:cxnLst/>
              <a:rect l="l" t="t" r="r" b="b"/>
              <a:pathLst>
                <a:path w="228600" h="672464">
                  <a:moveTo>
                    <a:pt x="228600" y="0"/>
                  </a:moveTo>
                  <a:lnTo>
                    <a:pt x="0" y="0"/>
                  </a:lnTo>
                  <a:lnTo>
                    <a:pt x="0" y="672084"/>
                  </a:lnTo>
                  <a:lnTo>
                    <a:pt x="228600" y="672084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321807" y="2435351"/>
              <a:ext cx="228600" cy="672465"/>
            </a:xfrm>
            <a:custGeom>
              <a:avLst/>
              <a:gdLst/>
              <a:ahLst/>
              <a:cxnLst/>
              <a:rect l="l" t="t" r="r" b="b"/>
              <a:pathLst>
                <a:path w="228600" h="672464">
                  <a:moveTo>
                    <a:pt x="0" y="672084"/>
                  </a:moveTo>
                  <a:lnTo>
                    <a:pt x="228600" y="672084"/>
                  </a:lnTo>
                  <a:lnTo>
                    <a:pt x="228600" y="0"/>
                  </a:lnTo>
                  <a:lnTo>
                    <a:pt x="0" y="0"/>
                  </a:lnTo>
                  <a:lnTo>
                    <a:pt x="0" y="672084"/>
                  </a:lnTo>
                  <a:close/>
                </a:path>
              </a:pathLst>
            </a:custGeom>
            <a:ln w="12700">
              <a:solidFill>
                <a:srgbClr val="8B8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50510" y="3105658"/>
              <a:ext cx="183387" cy="16357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379720" y="2343911"/>
              <a:ext cx="116205" cy="85725"/>
            </a:xfrm>
            <a:custGeom>
              <a:avLst/>
              <a:gdLst/>
              <a:ahLst/>
              <a:cxnLst/>
              <a:rect l="l" t="t" r="r" b="b"/>
              <a:pathLst>
                <a:path w="116204" h="85725">
                  <a:moveTo>
                    <a:pt x="115824" y="0"/>
                  </a:moveTo>
                  <a:lnTo>
                    <a:pt x="0" y="0"/>
                  </a:lnTo>
                  <a:lnTo>
                    <a:pt x="0" y="85344"/>
                  </a:lnTo>
                  <a:lnTo>
                    <a:pt x="115824" y="85344"/>
                  </a:lnTo>
                  <a:lnTo>
                    <a:pt x="115824" y="0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379720" y="2343911"/>
              <a:ext cx="116205" cy="85725"/>
            </a:xfrm>
            <a:custGeom>
              <a:avLst/>
              <a:gdLst/>
              <a:ahLst/>
              <a:cxnLst/>
              <a:rect l="l" t="t" r="r" b="b"/>
              <a:pathLst>
                <a:path w="116204" h="85725">
                  <a:moveTo>
                    <a:pt x="0" y="85344"/>
                  </a:moveTo>
                  <a:lnTo>
                    <a:pt x="115824" y="85344"/>
                  </a:lnTo>
                  <a:lnTo>
                    <a:pt x="115824" y="0"/>
                  </a:lnTo>
                  <a:lnTo>
                    <a:pt x="0" y="0"/>
                  </a:lnTo>
                  <a:lnTo>
                    <a:pt x="0" y="85344"/>
                  </a:lnTo>
                  <a:close/>
                </a:path>
              </a:pathLst>
            </a:custGeom>
            <a:ln w="12700">
              <a:solidFill>
                <a:srgbClr val="8B8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07025" y="3245992"/>
              <a:ext cx="68834" cy="6883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271516" y="2136647"/>
              <a:ext cx="299085" cy="1151890"/>
            </a:xfrm>
            <a:custGeom>
              <a:avLst/>
              <a:gdLst/>
              <a:ahLst/>
              <a:cxnLst/>
              <a:rect l="l" t="t" r="r" b="b"/>
              <a:pathLst>
                <a:path w="299085" h="1151889">
                  <a:moveTo>
                    <a:pt x="0" y="0"/>
                  </a:moveTo>
                  <a:lnTo>
                    <a:pt x="0" y="1133093"/>
                  </a:lnTo>
                </a:path>
                <a:path w="299085" h="1151889">
                  <a:moveTo>
                    <a:pt x="298704" y="18287"/>
                  </a:moveTo>
                  <a:lnTo>
                    <a:pt x="298704" y="1151381"/>
                  </a:lnTo>
                </a:path>
              </a:pathLst>
            </a:custGeom>
            <a:ln w="6350">
              <a:solidFill>
                <a:srgbClr val="002E55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71516" y="2209799"/>
              <a:ext cx="278765" cy="76200"/>
            </a:xfrm>
            <a:custGeom>
              <a:avLst/>
              <a:gdLst/>
              <a:ahLst/>
              <a:cxnLst/>
              <a:rect l="l" t="t" r="r" b="b"/>
              <a:pathLst>
                <a:path w="278764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278764" h="76200">
                  <a:moveTo>
                    <a:pt x="202184" y="0"/>
                  </a:moveTo>
                  <a:lnTo>
                    <a:pt x="202184" y="76200"/>
                  </a:lnTo>
                  <a:lnTo>
                    <a:pt x="265684" y="44450"/>
                  </a:lnTo>
                  <a:lnTo>
                    <a:pt x="214884" y="44450"/>
                  </a:lnTo>
                  <a:lnTo>
                    <a:pt x="214884" y="31750"/>
                  </a:lnTo>
                  <a:lnTo>
                    <a:pt x="265684" y="31750"/>
                  </a:lnTo>
                  <a:lnTo>
                    <a:pt x="202184" y="0"/>
                  </a:lnTo>
                  <a:close/>
                </a:path>
                <a:path w="278764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278764" h="76200">
                  <a:moveTo>
                    <a:pt x="202184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202184" y="44450"/>
                  </a:lnTo>
                  <a:lnTo>
                    <a:pt x="202184" y="31750"/>
                  </a:lnTo>
                  <a:close/>
                </a:path>
                <a:path w="278764" h="76200">
                  <a:moveTo>
                    <a:pt x="265684" y="31750"/>
                  </a:moveTo>
                  <a:lnTo>
                    <a:pt x="214884" y="31750"/>
                  </a:lnTo>
                  <a:lnTo>
                    <a:pt x="214884" y="44450"/>
                  </a:lnTo>
                  <a:lnTo>
                    <a:pt x="265684" y="44450"/>
                  </a:lnTo>
                  <a:lnTo>
                    <a:pt x="278384" y="38100"/>
                  </a:lnTo>
                  <a:lnTo>
                    <a:pt x="265684" y="31750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24586" y="3891915"/>
            <a:ext cx="2307908" cy="1527334"/>
            <a:chOff x="166115" y="4046220"/>
            <a:chExt cx="3077210" cy="2036445"/>
          </a:xfrm>
        </p:grpSpPr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115" y="4229100"/>
              <a:ext cx="3076956" cy="185318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2724" y="5554853"/>
              <a:ext cx="68834" cy="6883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9280" y="5122037"/>
              <a:ext cx="67309" cy="6731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96896" y="5554853"/>
              <a:ext cx="68833" cy="6883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0616" y="5452745"/>
              <a:ext cx="67310" cy="6883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946403" y="4046220"/>
              <a:ext cx="1610995" cy="338455"/>
            </a:xfrm>
            <a:custGeom>
              <a:avLst/>
              <a:gdLst/>
              <a:ahLst/>
              <a:cxnLst/>
              <a:rect l="l" t="t" r="r" b="b"/>
              <a:pathLst>
                <a:path w="1610995" h="338454">
                  <a:moveTo>
                    <a:pt x="1610868" y="0"/>
                  </a:moveTo>
                  <a:lnTo>
                    <a:pt x="0" y="0"/>
                  </a:lnTo>
                  <a:lnTo>
                    <a:pt x="0" y="338327"/>
                  </a:lnTo>
                  <a:lnTo>
                    <a:pt x="1610868" y="338327"/>
                  </a:lnTo>
                  <a:lnTo>
                    <a:pt x="16108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176200" y="1659065"/>
            <a:ext cx="2100739" cy="38481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lnSpc>
                <a:spcPct val="100000"/>
              </a:lnSpc>
              <a:spcBef>
                <a:spcPts val="71"/>
              </a:spcBef>
            </a:pP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Access</a:t>
            </a:r>
            <a:r>
              <a:rPr sz="1200" spc="-26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impossible</a:t>
            </a:r>
            <a:r>
              <a:rPr sz="1200" spc="-49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due</a:t>
            </a:r>
            <a:r>
              <a:rPr sz="1200" spc="-11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to</a:t>
            </a:r>
            <a:r>
              <a:rPr sz="1200" spc="-11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spc="-8" dirty="0">
                <a:solidFill>
                  <a:srgbClr val="002E55"/>
                </a:solidFill>
                <a:latin typeface="Arial"/>
                <a:cs typeface="Arial"/>
              </a:rPr>
              <a:t>optic layout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176200" y="3786377"/>
            <a:ext cx="2312194" cy="38481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lnSpc>
                <a:spcPct val="100000"/>
              </a:lnSpc>
              <a:spcBef>
                <a:spcPts val="71"/>
              </a:spcBef>
            </a:pP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Access</a:t>
            </a:r>
            <a:r>
              <a:rPr sz="1200" spc="-26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impossible</a:t>
            </a:r>
            <a:r>
              <a:rPr sz="1200" spc="-45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due</a:t>
            </a:r>
            <a:r>
              <a:rPr sz="1200" spc="-11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to</a:t>
            </a:r>
            <a:r>
              <a:rPr sz="1200" spc="-11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min</a:t>
            </a:r>
            <a:r>
              <a:rPr sz="1200" spc="-19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002E55"/>
                </a:solidFill>
                <a:latin typeface="Arial"/>
                <a:cs typeface="Arial"/>
              </a:rPr>
              <a:t>tool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height</a:t>
            </a:r>
            <a:r>
              <a:rPr sz="1200" spc="-30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spc="-8" dirty="0">
                <a:solidFill>
                  <a:srgbClr val="002E55"/>
                </a:solidFill>
                <a:latin typeface="Arial"/>
                <a:cs typeface="Arial"/>
              </a:rPr>
              <a:t>dimension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020949" y="3944493"/>
            <a:ext cx="2793683" cy="253841"/>
          </a:xfrm>
          <a:custGeom>
            <a:avLst/>
            <a:gdLst/>
            <a:ahLst/>
            <a:cxnLst/>
            <a:rect l="l" t="t" r="r" b="b"/>
            <a:pathLst>
              <a:path w="3724909" h="338454">
                <a:moveTo>
                  <a:pt x="3724656" y="0"/>
                </a:moveTo>
                <a:lnTo>
                  <a:pt x="0" y="0"/>
                </a:lnTo>
                <a:lnTo>
                  <a:pt x="0" y="338327"/>
                </a:lnTo>
                <a:lnTo>
                  <a:pt x="3724656" y="338327"/>
                </a:lnTo>
                <a:lnTo>
                  <a:pt x="3724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080670" y="3966495"/>
            <a:ext cx="2635568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1"/>
              </a:spcBef>
            </a:pP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Drives</a:t>
            </a:r>
            <a:r>
              <a:rPr sz="1200" spc="-41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maximum</a:t>
            </a:r>
            <a:r>
              <a:rPr sz="1200" spc="-30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tool</a:t>
            </a:r>
            <a:r>
              <a:rPr sz="1200" spc="-38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length</a:t>
            </a:r>
            <a:r>
              <a:rPr sz="1200" spc="-41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spc="-8" dirty="0">
                <a:solidFill>
                  <a:srgbClr val="002E55"/>
                </a:solidFill>
                <a:latin typeface="Arial"/>
                <a:cs typeface="Arial"/>
              </a:rPr>
              <a:t>dimension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3946684" y="4555998"/>
            <a:ext cx="3849053" cy="862489"/>
            <a:chOff x="5262245" y="4931664"/>
            <a:chExt cx="5132070" cy="1149985"/>
          </a:xfrm>
        </p:grpSpPr>
        <p:sp>
          <p:nvSpPr>
            <p:cNvPr id="43" name="object 43"/>
            <p:cNvSpPr/>
            <p:nvPr/>
          </p:nvSpPr>
          <p:spPr>
            <a:xfrm>
              <a:off x="5265420" y="4931664"/>
              <a:ext cx="1016635" cy="1149985"/>
            </a:xfrm>
            <a:custGeom>
              <a:avLst/>
              <a:gdLst/>
              <a:ahLst/>
              <a:cxnLst/>
              <a:rect l="l" t="t" r="r" b="b"/>
              <a:pathLst>
                <a:path w="1016635" h="1149985">
                  <a:moveTo>
                    <a:pt x="0" y="0"/>
                  </a:moveTo>
                  <a:lnTo>
                    <a:pt x="0" y="1133043"/>
                  </a:lnTo>
                </a:path>
                <a:path w="1016635" h="1149985">
                  <a:moveTo>
                    <a:pt x="1016507" y="16763"/>
                  </a:moveTo>
                  <a:lnTo>
                    <a:pt x="1016507" y="1149807"/>
                  </a:lnTo>
                </a:path>
              </a:pathLst>
            </a:custGeom>
            <a:ln w="6350">
              <a:solidFill>
                <a:srgbClr val="002E55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265420" y="5004816"/>
              <a:ext cx="5035550" cy="873760"/>
            </a:xfrm>
            <a:custGeom>
              <a:avLst/>
              <a:gdLst/>
              <a:ahLst/>
              <a:cxnLst/>
              <a:rect l="l" t="t" r="r" b="b"/>
              <a:pathLst>
                <a:path w="5035550" h="873760">
                  <a:moveTo>
                    <a:pt x="1016000" y="38100"/>
                  </a:moveTo>
                  <a:lnTo>
                    <a:pt x="1003300" y="31750"/>
                  </a:lnTo>
                  <a:lnTo>
                    <a:pt x="939800" y="0"/>
                  </a:lnTo>
                  <a:lnTo>
                    <a:pt x="939800" y="31750"/>
                  </a:lnTo>
                  <a:lnTo>
                    <a:pt x="76200" y="31750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939800" y="44450"/>
                  </a:lnTo>
                  <a:lnTo>
                    <a:pt x="939800" y="76200"/>
                  </a:lnTo>
                  <a:lnTo>
                    <a:pt x="1003300" y="44450"/>
                  </a:lnTo>
                  <a:lnTo>
                    <a:pt x="1016000" y="38100"/>
                  </a:lnTo>
                  <a:close/>
                </a:path>
                <a:path w="5035550" h="873760">
                  <a:moveTo>
                    <a:pt x="5035296" y="199656"/>
                  </a:moveTo>
                  <a:lnTo>
                    <a:pt x="4806696" y="199656"/>
                  </a:lnTo>
                  <a:lnTo>
                    <a:pt x="4806696" y="873252"/>
                  </a:lnTo>
                  <a:lnTo>
                    <a:pt x="5035296" y="873252"/>
                  </a:lnTo>
                  <a:lnTo>
                    <a:pt x="5035296" y="199656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072116" y="5204460"/>
              <a:ext cx="228600" cy="673735"/>
            </a:xfrm>
            <a:custGeom>
              <a:avLst/>
              <a:gdLst/>
              <a:ahLst/>
              <a:cxnLst/>
              <a:rect l="l" t="t" r="r" b="b"/>
              <a:pathLst>
                <a:path w="228600" h="673735">
                  <a:moveTo>
                    <a:pt x="0" y="673607"/>
                  </a:moveTo>
                  <a:lnTo>
                    <a:pt x="228600" y="673607"/>
                  </a:lnTo>
                  <a:lnTo>
                    <a:pt x="228600" y="0"/>
                  </a:lnTo>
                  <a:lnTo>
                    <a:pt x="0" y="0"/>
                  </a:lnTo>
                  <a:lnTo>
                    <a:pt x="0" y="673607"/>
                  </a:lnTo>
                  <a:close/>
                </a:path>
              </a:pathLst>
            </a:custGeom>
            <a:ln w="12700">
              <a:solidFill>
                <a:srgbClr val="8B8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107167" y="5882640"/>
              <a:ext cx="169545" cy="151130"/>
            </a:xfrm>
            <a:custGeom>
              <a:avLst/>
              <a:gdLst/>
              <a:ahLst/>
              <a:cxnLst/>
              <a:rect l="l" t="t" r="r" b="b"/>
              <a:pathLst>
                <a:path w="169545" h="151129">
                  <a:moveTo>
                    <a:pt x="169163" y="0"/>
                  </a:moveTo>
                  <a:lnTo>
                    <a:pt x="0" y="0"/>
                  </a:lnTo>
                  <a:lnTo>
                    <a:pt x="57530" y="150876"/>
                  </a:lnTo>
                  <a:lnTo>
                    <a:pt x="111632" y="150876"/>
                  </a:lnTo>
                  <a:lnTo>
                    <a:pt x="169163" y="0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107167" y="5882640"/>
              <a:ext cx="169545" cy="151130"/>
            </a:xfrm>
            <a:custGeom>
              <a:avLst/>
              <a:gdLst/>
              <a:ahLst/>
              <a:cxnLst/>
              <a:rect l="l" t="t" r="r" b="b"/>
              <a:pathLst>
                <a:path w="169545" h="151129">
                  <a:moveTo>
                    <a:pt x="169163" y="0"/>
                  </a:moveTo>
                  <a:lnTo>
                    <a:pt x="111632" y="150876"/>
                  </a:lnTo>
                  <a:lnTo>
                    <a:pt x="57530" y="150876"/>
                  </a:lnTo>
                  <a:lnTo>
                    <a:pt x="0" y="0"/>
                  </a:lnTo>
                  <a:lnTo>
                    <a:pt x="169163" y="0"/>
                  </a:lnTo>
                  <a:close/>
                </a:path>
              </a:pathLst>
            </a:custGeom>
            <a:ln w="12700">
              <a:solidFill>
                <a:srgbClr val="8B8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130028" y="511454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114300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114300" y="83819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130028" y="511454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0" y="83819"/>
                  </a:moveTo>
                  <a:lnTo>
                    <a:pt x="114300" y="83819"/>
                  </a:lnTo>
                  <a:lnTo>
                    <a:pt x="114300" y="0"/>
                  </a:lnTo>
                  <a:lnTo>
                    <a:pt x="0" y="0"/>
                  </a:lnTo>
                  <a:lnTo>
                    <a:pt x="0" y="83819"/>
                  </a:lnTo>
                  <a:close/>
                </a:path>
              </a:pathLst>
            </a:custGeom>
            <a:ln w="12700">
              <a:solidFill>
                <a:srgbClr val="8B8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162032" y="6003036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59" h="60960">
                  <a:moveTo>
                    <a:pt x="30479" y="0"/>
                  </a:moveTo>
                  <a:lnTo>
                    <a:pt x="18591" y="2394"/>
                  </a:lnTo>
                  <a:lnTo>
                    <a:pt x="8905" y="8924"/>
                  </a:lnTo>
                  <a:lnTo>
                    <a:pt x="2387" y="18613"/>
                  </a:lnTo>
                  <a:lnTo>
                    <a:pt x="0" y="30479"/>
                  </a:lnTo>
                  <a:lnTo>
                    <a:pt x="2387" y="42341"/>
                  </a:lnTo>
                  <a:lnTo>
                    <a:pt x="8905" y="52030"/>
                  </a:lnTo>
                  <a:lnTo>
                    <a:pt x="18591" y="58563"/>
                  </a:lnTo>
                  <a:lnTo>
                    <a:pt x="30479" y="60959"/>
                  </a:lnTo>
                  <a:lnTo>
                    <a:pt x="42368" y="58563"/>
                  </a:lnTo>
                  <a:lnTo>
                    <a:pt x="52054" y="52030"/>
                  </a:lnTo>
                  <a:lnTo>
                    <a:pt x="58572" y="42341"/>
                  </a:lnTo>
                  <a:lnTo>
                    <a:pt x="60960" y="30479"/>
                  </a:lnTo>
                  <a:lnTo>
                    <a:pt x="58572" y="18613"/>
                  </a:lnTo>
                  <a:lnTo>
                    <a:pt x="52054" y="8924"/>
                  </a:lnTo>
                  <a:lnTo>
                    <a:pt x="42368" y="2394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0162032" y="6003036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59" h="60960">
                  <a:moveTo>
                    <a:pt x="0" y="30479"/>
                  </a:moveTo>
                  <a:lnTo>
                    <a:pt x="2387" y="18613"/>
                  </a:lnTo>
                  <a:lnTo>
                    <a:pt x="8905" y="8924"/>
                  </a:lnTo>
                  <a:lnTo>
                    <a:pt x="18591" y="2394"/>
                  </a:lnTo>
                  <a:lnTo>
                    <a:pt x="30479" y="0"/>
                  </a:lnTo>
                  <a:lnTo>
                    <a:pt x="42368" y="2394"/>
                  </a:lnTo>
                  <a:lnTo>
                    <a:pt x="52054" y="8924"/>
                  </a:lnTo>
                  <a:lnTo>
                    <a:pt x="58572" y="18613"/>
                  </a:lnTo>
                  <a:lnTo>
                    <a:pt x="60960" y="30479"/>
                  </a:lnTo>
                  <a:lnTo>
                    <a:pt x="58572" y="42341"/>
                  </a:lnTo>
                  <a:lnTo>
                    <a:pt x="52054" y="52030"/>
                  </a:lnTo>
                  <a:lnTo>
                    <a:pt x="42368" y="58563"/>
                  </a:lnTo>
                  <a:lnTo>
                    <a:pt x="30479" y="60959"/>
                  </a:lnTo>
                  <a:lnTo>
                    <a:pt x="18591" y="58563"/>
                  </a:lnTo>
                  <a:lnTo>
                    <a:pt x="8905" y="52030"/>
                  </a:lnTo>
                  <a:lnTo>
                    <a:pt x="2387" y="42341"/>
                  </a:lnTo>
                  <a:lnTo>
                    <a:pt x="0" y="30479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21404" y="5515292"/>
              <a:ext cx="172338" cy="172338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6926485" y="3187351"/>
            <a:ext cx="682943" cy="358140"/>
            <a:chOff x="9235313" y="3106801"/>
            <a:chExt cx="910590" cy="477520"/>
          </a:xfrm>
        </p:grpSpPr>
        <p:sp>
          <p:nvSpPr>
            <p:cNvPr id="54" name="object 54"/>
            <p:cNvSpPr/>
            <p:nvPr/>
          </p:nvSpPr>
          <p:spPr>
            <a:xfrm>
              <a:off x="9367012" y="3113151"/>
              <a:ext cx="709930" cy="464820"/>
            </a:xfrm>
            <a:custGeom>
              <a:avLst/>
              <a:gdLst/>
              <a:ahLst/>
              <a:cxnLst/>
              <a:rect l="l" t="t" r="r" b="b"/>
              <a:pathLst>
                <a:path w="709929" h="464820">
                  <a:moveTo>
                    <a:pt x="85725" y="0"/>
                  </a:moveTo>
                  <a:lnTo>
                    <a:pt x="0" y="211962"/>
                  </a:lnTo>
                  <a:lnTo>
                    <a:pt x="624078" y="464312"/>
                  </a:lnTo>
                  <a:lnTo>
                    <a:pt x="709803" y="252475"/>
                  </a:lnTo>
                  <a:lnTo>
                    <a:pt x="85725" y="0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367012" y="3113151"/>
              <a:ext cx="709930" cy="464820"/>
            </a:xfrm>
            <a:custGeom>
              <a:avLst/>
              <a:gdLst/>
              <a:ahLst/>
              <a:cxnLst/>
              <a:rect l="l" t="t" r="r" b="b"/>
              <a:pathLst>
                <a:path w="709929" h="464820">
                  <a:moveTo>
                    <a:pt x="709803" y="252475"/>
                  </a:moveTo>
                  <a:lnTo>
                    <a:pt x="624078" y="464312"/>
                  </a:lnTo>
                  <a:lnTo>
                    <a:pt x="0" y="211962"/>
                  </a:lnTo>
                  <a:lnTo>
                    <a:pt x="85725" y="0"/>
                  </a:lnTo>
                  <a:lnTo>
                    <a:pt x="709803" y="252475"/>
                  </a:lnTo>
                  <a:close/>
                </a:path>
              </a:pathLst>
            </a:custGeom>
            <a:ln w="12700">
              <a:solidFill>
                <a:srgbClr val="8B8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253474" y="3140964"/>
              <a:ext cx="182245" cy="161290"/>
            </a:xfrm>
            <a:custGeom>
              <a:avLst/>
              <a:gdLst/>
              <a:ahLst/>
              <a:cxnLst/>
              <a:rect l="l" t="t" r="r" b="b"/>
              <a:pathLst>
                <a:path w="182245" h="161289">
                  <a:moveTo>
                    <a:pt x="20827" y="0"/>
                  </a:moveTo>
                  <a:lnTo>
                    <a:pt x="0" y="51308"/>
                  </a:lnTo>
                  <a:lnTo>
                    <a:pt x="118236" y="161162"/>
                  </a:lnTo>
                  <a:lnTo>
                    <a:pt x="181991" y="3175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253474" y="3140964"/>
              <a:ext cx="182245" cy="161290"/>
            </a:xfrm>
            <a:custGeom>
              <a:avLst/>
              <a:gdLst/>
              <a:ahLst/>
              <a:cxnLst/>
              <a:rect l="l" t="t" r="r" b="b"/>
              <a:pathLst>
                <a:path w="182245" h="161289">
                  <a:moveTo>
                    <a:pt x="118236" y="161162"/>
                  </a:moveTo>
                  <a:lnTo>
                    <a:pt x="0" y="51308"/>
                  </a:lnTo>
                  <a:lnTo>
                    <a:pt x="20827" y="0"/>
                  </a:lnTo>
                  <a:lnTo>
                    <a:pt x="181991" y="3175"/>
                  </a:lnTo>
                  <a:lnTo>
                    <a:pt x="118236" y="161162"/>
                  </a:lnTo>
                  <a:close/>
                </a:path>
              </a:pathLst>
            </a:custGeom>
            <a:ln w="12700">
              <a:solidFill>
                <a:srgbClr val="8B8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11283" y="3416300"/>
              <a:ext cx="134366" cy="15074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38488" y="3142488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31241" y="0"/>
                  </a:moveTo>
                  <a:lnTo>
                    <a:pt x="19073" y="2452"/>
                  </a:lnTo>
                  <a:lnTo>
                    <a:pt x="9144" y="9143"/>
                  </a:lnTo>
                  <a:lnTo>
                    <a:pt x="2452" y="19073"/>
                  </a:lnTo>
                  <a:lnTo>
                    <a:pt x="0" y="31241"/>
                  </a:lnTo>
                  <a:lnTo>
                    <a:pt x="2452" y="43410"/>
                  </a:lnTo>
                  <a:lnTo>
                    <a:pt x="9143" y="53339"/>
                  </a:lnTo>
                  <a:lnTo>
                    <a:pt x="19073" y="60031"/>
                  </a:lnTo>
                  <a:lnTo>
                    <a:pt x="31241" y="62484"/>
                  </a:lnTo>
                  <a:lnTo>
                    <a:pt x="43410" y="60031"/>
                  </a:lnTo>
                  <a:lnTo>
                    <a:pt x="53339" y="53339"/>
                  </a:lnTo>
                  <a:lnTo>
                    <a:pt x="60031" y="43410"/>
                  </a:lnTo>
                  <a:lnTo>
                    <a:pt x="62483" y="31241"/>
                  </a:lnTo>
                  <a:lnTo>
                    <a:pt x="60031" y="19073"/>
                  </a:lnTo>
                  <a:lnTo>
                    <a:pt x="53339" y="9144"/>
                  </a:lnTo>
                  <a:lnTo>
                    <a:pt x="43410" y="2452"/>
                  </a:lnTo>
                  <a:lnTo>
                    <a:pt x="3124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238488" y="3142488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0" y="31241"/>
                  </a:moveTo>
                  <a:lnTo>
                    <a:pt x="2452" y="19073"/>
                  </a:lnTo>
                  <a:lnTo>
                    <a:pt x="9144" y="9143"/>
                  </a:lnTo>
                  <a:lnTo>
                    <a:pt x="19073" y="2452"/>
                  </a:lnTo>
                  <a:lnTo>
                    <a:pt x="31241" y="0"/>
                  </a:lnTo>
                  <a:lnTo>
                    <a:pt x="43410" y="2452"/>
                  </a:lnTo>
                  <a:lnTo>
                    <a:pt x="53339" y="9144"/>
                  </a:lnTo>
                  <a:lnTo>
                    <a:pt x="60031" y="19073"/>
                  </a:lnTo>
                  <a:lnTo>
                    <a:pt x="62483" y="31241"/>
                  </a:lnTo>
                  <a:lnTo>
                    <a:pt x="60031" y="43410"/>
                  </a:lnTo>
                  <a:lnTo>
                    <a:pt x="53339" y="53339"/>
                  </a:lnTo>
                  <a:lnTo>
                    <a:pt x="43410" y="60031"/>
                  </a:lnTo>
                  <a:lnTo>
                    <a:pt x="31241" y="62484"/>
                  </a:lnTo>
                  <a:lnTo>
                    <a:pt x="19073" y="60031"/>
                  </a:lnTo>
                  <a:lnTo>
                    <a:pt x="9143" y="53339"/>
                  </a:lnTo>
                  <a:lnTo>
                    <a:pt x="2452" y="43410"/>
                  </a:lnTo>
                  <a:lnTo>
                    <a:pt x="0" y="31241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21888" y="3311588"/>
              <a:ext cx="172339" cy="172338"/>
            </a:xfrm>
            <a:prstGeom prst="rect">
              <a:avLst/>
            </a:prstGeom>
          </p:spPr>
        </p:pic>
      </p:grpSp>
      <p:sp>
        <p:nvSpPr>
          <p:cNvPr id="62" name="object 62"/>
          <p:cNvSpPr txBox="1"/>
          <p:nvPr/>
        </p:nvSpPr>
        <p:spPr>
          <a:xfrm>
            <a:off x="769086" y="3913918"/>
            <a:ext cx="1042035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1"/>
              </a:spcBef>
            </a:pP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Example</a:t>
            </a:r>
            <a:r>
              <a:rPr sz="1200" spc="-64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002E55"/>
                </a:solidFill>
                <a:latin typeface="Arial"/>
                <a:cs typeface="Arial"/>
              </a:rPr>
              <a:t>Spots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110871" y="3193541"/>
            <a:ext cx="1822133" cy="513398"/>
            <a:chOff x="147828" y="3115055"/>
            <a:chExt cx="2429510" cy="684530"/>
          </a:xfrm>
        </p:grpSpPr>
        <p:sp>
          <p:nvSpPr>
            <p:cNvPr id="64" name="object 64"/>
            <p:cNvSpPr/>
            <p:nvPr/>
          </p:nvSpPr>
          <p:spPr>
            <a:xfrm>
              <a:off x="166878" y="3134105"/>
              <a:ext cx="2391410" cy="646430"/>
            </a:xfrm>
            <a:custGeom>
              <a:avLst/>
              <a:gdLst/>
              <a:ahLst/>
              <a:cxnLst/>
              <a:rect l="l" t="t" r="r" b="b"/>
              <a:pathLst>
                <a:path w="2391410" h="646429">
                  <a:moveTo>
                    <a:pt x="2283460" y="0"/>
                  </a:moveTo>
                  <a:lnTo>
                    <a:pt x="107696" y="0"/>
                  </a:lnTo>
                  <a:lnTo>
                    <a:pt x="65777" y="8469"/>
                  </a:lnTo>
                  <a:lnTo>
                    <a:pt x="31545" y="31559"/>
                  </a:lnTo>
                  <a:lnTo>
                    <a:pt x="8463" y="65793"/>
                  </a:lnTo>
                  <a:lnTo>
                    <a:pt x="0" y="107696"/>
                  </a:lnTo>
                  <a:lnTo>
                    <a:pt x="0" y="538480"/>
                  </a:lnTo>
                  <a:lnTo>
                    <a:pt x="8463" y="580382"/>
                  </a:lnTo>
                  <a:lnTo>
                    <a:pt x="31545" y="614616"/>
                  </a:lnTo>
                  <a:lnTo>
                    <a:pt x="65777" y="637706"/>
                  </a:lnTo>
                  <a:lnTo>
                    <a:pt x="107696" y="646176"/>
                  </a:lnTo>
                  <a:lnTo>
                    <a:pt x="2283460" y="646176"/>
                  </a:lnTo>
                  <a:lnTo>
                    <a:pt x="2325362" y="637706"/>
                  </a:lnTo>
                  <a:lnTo>
                    <a:pt x="2359596" y="614616"/>
                  </a:lnTo>
                  <a:lnTo>
                    <a:pt x="2382686" y="580382"/>
                  </a:lnTo>
                  <a:lnTo>
                    <a:pt x="2391155" y="538480"/>
                  </a:lnTo>
                  <a:lnTo>
                    <a:pt x="2391155" y="107696"/>
                  </a:lnTo>
                  <a:lnTo>
                    <a:pt x="2382686" y="65793"/>
                  </a:lnTo>
                  <a:lnTo>
                    <a:pt x="2359596" y="31559"/>
                  </a:lnTo>
                  <a:lnTo>
                    <a:pt x="2325362" y="8469"/>
                  </a:lnTo>
                  <a:lnTo>
                    <a:pt x="2283460" y="0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66878" y="3134105"/>
              <a:ext cx="2391410" cy="646430"/>
            </a:xfrm>
            <a:custGeom>
              <a:avLst/>
              <a:gdLst/>
              <a:ahLst/>
              <a:cxnLst/>
              <a:rect l="l" t="t" r="r" b="b"/>
              <a:pathLst>
                <a:path w="2391410" h="646429">
                  <a:moveTo>
                    <a:pt x="0" y="107696"/>
                  </a:moveTo>
                  <a:lnTo>
                    <a:pt x="8463" y="65793"/>
                  </a:lnTo>
                  <a:lnTo>
                    <a:pt x="31545" y="31559"/>
                  </a:lnTo>
                  <a:lnTo>
                    <a:pt x="65777" y="8469"/>
                  </a:lnTo>
                  <a:lnTo>
                    <a:pt x="107696" y="0"/>
                  </a:lnTo>
                  <a:lnTo>
                    <a:pt x="2283460" y="0"/>
                  </a:lnTo>
                  <a:lnTo>
                    <a:pt x="2325362" y="8469"/>
                  </a:lnTo>
                  <a:lnTo>
                    <a:pt x="2359596" y="31559"/>
                  </a:lnTo>
                  <a:lnTo>
                    <a:pt x="2382686" y="65793"/>
                  </a:lnTo>
                  <a:lnTo>
                    <a:pt x="2391155" y="107696"/>
                  </a:lnTo>
                  <a:lnTo>
                    <a:pt x="2391155" y="538480"/>
                  </a:lnTo>
                  <a:lnTo>
                    <a:pt x="2382686" y="580382"/>
                  </a:lnTo>
                  <a:lnTo>
                    <a:pt x="2359596" y="614616"/>
                  </a:lnTo>
                  <a:lnTo>
                    <a:pt x="2325362" y="637706"/>
                  </a:lnTo>
                  <a:lnTo>
                    <a:pt x="2283460" y="646176"/>
                  </a:lnTo>
                  <a:lnTo>
                    <a:pt x="107696" y="646176"/>
                  </a:lnTo>
                  <a:lnTo>
                    <a:pt x="65777" y="637706"/>
                  </a:lnTo>
                  <a:lnTo>
                    <a:pt x="31545" y="614616"/>
                  </a:lnTo>
                  <a:lnTo>
                    <a:pt x="8463" y="580382"/>
                  </a:lnTo>
                  <a:lnTo>
                    <a:pt x="0" y="538480"/>
                  </a:lnTo>
                  <a:lnTo>
                    <a:pt x="0" y="10769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119824" y="1982914"/>
            <a:ext cx="1803083" cy="494348"/>
            <a:chOff x="159765" y="1500886"/>
            <a:chExt cx="2404110" cy="659130"/>
          </a:xfrm>
        </p:grpSpPr>
        <p:sp>
          <p:nvSpPr>
            <p:cNvPr id="67" name="object 67"/>
            <p:cNvSpPr/>
            <p:nvPr/>
          </p:nvSpPr>
          <p:spPr>
            <a:xfrm>
              <a:off x="166115" y="1507236"/>
              <a:ext cx="2391410" cy="646430"/>
            </a:xfrm>
            <a:custGeom>
              <a:avLst/>
              <a:gdLst/>
              <a:ahLst/>
              <a:cxnLst/>
              <a:rect l="l" t="t" r="r" b="b"/>
              <a:pathLst>
                <a:path w="2391410" h="646430">
                  <a:moveTo>
                    <a:pt x="2283460" y="0"/>
                  </a:moveTo>
                  <a:lnTo>
                    <a:pt x="107695" y="0"/>
                  </a:lnTo>
                  <a:lnTo>
                    <a:pt x="65777" y="8469"/>
                  </a:lnTo>
                  <a:lnTo>
                    <a:pt x="31545" y="31559"/>
                  </a:lnTo>
                  <a:lnTo>
                    <a:pt x="8463" y="65793"/>
                  </a:lnTo>
                  <a:lnTo>
                    <a:pt x="0" y="107696"/>
                  </a:lnTo>
                  <a:lnTo>
                    <a:pt x="0" y="538479"/>
                  </a:lnTo>
                  <a:lnTo>
                    <a:pt x="8463" y="580382"/>
                  </a:lnTo>
                  <a:lnTo>
                    <a:pt x="31545" y="614616"/>
                  </a:lnTo>
                  <a:lnTo>
                    <a:pt x="65777" y="637706"/>
                  </a:lnTo>
                  <a:lnTo>
                    <a:pt x="107695" y="646176"/>
                  </a:lnTo>
                  <a:lnTo>
                    <a:pt x="2283460" y="646176"/>
                  </a:lnTo>
                  <a:lnTo>
                    <a:pt x="2325362" y="637706"/>
                  </a:lnTo>
                  <a:lnTo>
                    <a:pt x="2359596" y="614616"/>
                  </a:lnTo>
                  <a:lnTo>
                    <a:pt x="2382686" y="580382"/>
                  </a:lnTo>
                  <a:lnTo>
                    <a:pt x="2391156" y="538479"/>
                  </a:lnTo>
                  <a:lnTo>
                    <a:pt x="2391156" y="107696"/>
                  </a:lnTo>
                  <a:lnTo>
                    <a:pt x="2382686" y="65793"/>
                  </a:lnTo>
                  <a:lnTo>
                    <a:pt x="2359596" y="31559"/>
                  </a:lnTo>
                  <a:lnTo>
                    <a:pt x="2325362" y="8469"/>
                  </a:lnTo>
                  <a:lnTo>
                    <a:pt x="2283460" y="0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66115" y="1507236"/>
              <a:ext cx="2391410" cy="646430"/>
            </a:xfrm>
            <a:custGeom>
              <a:avLst/>
              <a:gdLst/>
              <a:ahLst/>
              <a:cxnLst/>
              <a:rect l="l" t="t" r="r" b="b"/>
              <a:pathLst>
                <a:path w="2391410" h="646430">
                  <a:moveTo>
                    <a:pt x="0" y="107696"/>
                  </a:moveTo>
                  <a:lnTo>
                    <a:pt x="8463" y="65793"/>
                  </a:lnTo>
                  <a:lnTo>
                    <a:pt x="31545" y="31559"/>
                  </a:lnTo>
                  <a:lnTo>
                    <a:pt x="65777" y="8469"/>
                  </a:lnTo>
                  <a:lnTo>
                    <a:pt x="107695" y="0"/>
                  </a:lnTo>
                  <a:lnTo>
                    <a:pt x="2283460" y="0"/>
                  </a:lnTo>
                  <a:lnTo>
                    <a:pt x="2325362" y="8469"/>
                  </a:lnTo>
                  <a:lnTo>
                    <a:pt x="2359596" y="31559"/>
                  </a:lnTo>
                  <a:lnTo>
                    <a:pt x="2382686" y="65793"/>
                  </a:lnTo>
                  <a:lnTo>
                    <a:pt x="2391156" y="107696"/>
                  </a:lnTo>
                  <a:lnTo>
                    <a:pt x="2391156" y="538479"/>
                  </a:lnTo>
                  <a:lnTo>
                    <a:pt x="2382686" y="580382"/>
                  </a:lnTo>
                  <a:lnTo>
                    <a:pt x="2359596" y="614616"/>
                  </a:lnTo>
                  <a:lnTo>
                    <a:pt x="2325362" y="637706"/>
                  </a:lnTo>
                  <a:lnTo>
                    <a:pt x="2283460" y="646176"/>
                  </a:lnTo>
                  <a:lnTo>
                    <a:pt x="107695" y="646176"/>
                  </a:lnTo>
                  <a:lnTo>
                    <a:pt x="65777" y="637706"/>
                  </a:lnTo>
                  <a:lnTo>
                    <a:pt x="31545" y="614616"/>
                  </a:lnTo>
                  <a:lnTo>
                    <a:pt x="8463" y="580382"/>
                  </a:lnTo>
                  <a:lnTo>
                    <a:pt x="0" y="538479"/>
                  </a:lnTo>
                  <a:lnTo>
                    <a:pt x="0" y="107696"/>
                  </a:lnTo>
                  <a:close/>
                </a:path>
              </a:pathLst>
            </a:custGeom>
            <a:ln w="12699">
              <a:solidFill>
                <a:srgbClr val="8B8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9" name="object 69"/>
          <p:cNvGrpSpPr/>
          <p:nvPr/>
        </p:nvGrpSpPr>
        <p:grpSpPr>
          <a:xfrm>
            <a:off x="119824" y="2593276"/>
            <a:ext cx="1803083" cy="494348"/>
            <a:chOff x="159765" y="2314701"/>
            <a:chExt cx="2404110" cy="659130"/>
          </a:xfrm>
        </p:grpSpPr>
        <p:sp>
          <p:nvSpPr>
            <p:cNvPr id="70" name="object 70"/>
            <p:cNvSpPr/>
            <p:nvPr/>
          </p:nvSpPr>
          <p:spPr>
            <a:xfrm>
              <a:off x="166115" y="2321051"/>
              <a:ext cx="2391410" cy="646430"/>
            </a:xfrm>
            <a:custGeom>
              <a:avLst/>
              <a:gdLst/>
              <a:ahLst/>
              <a:cxnLst/>
              <a:rect l="l" t="t" r="r" b="b"/>
              <a:pathLst>
                <a:path w="2391410" h="646430">
                  <a:moveTo>
                    <a:pt x="2283460" y="0"/>
                  </a:moveTo>
                  <a:lnTo>
                    <a:pt x="107695" y="0"/>
                  </a:lnTo>
                  <a:lnTo>
                    <a:pt x="65777" y="8469"/>
                  </a:lnTo>
                  <a:lnTo>
                    <a:pt x="31545" y="31559"/>
                  </a:lnTo>
                  <a:lnTo>
                    <a:pt x="8463" y="65793"/>
                  </a:lnTo>
                  <a:lnTo>
                    <a:pt x="0" y="107696"/>
                  </a:lnTo>
                  <a:lnTo>
                    <a:pt x="0" y="538480"/>
                  </a:lnTo>
                  <a:lnTo>
                    <a:pt x="8463" y="580382"/>
                  </a:lnTo>
                  <a:lnTo>
                    <a:pt x="31545" y="614616"/>
                  </a:lnTo>
                  <a:lnTo>
                    <a:pt x="65777" y="637706"/>
                  </a:lnTo>
                  <a:lnTo>
                    <a:pt x="107695" y="646176"/>
                  </a:lnTo>
                  <a:lnTo>
                    <a:pt x="2283460" y="646176"/>
                  </a:lnTo>
                  <a:lnTo>
                    <a:pt x="2325362" y="637706"/>
                  </a:lnTo>
                  <a:lnTo>
                    <a:pt x="2359596" y="614616"/>
                  </a:lnTo>
                  <a:lnTo>
                    <a:pt x="2382686" y="580382"/>
                  </a:lnTo>
                  <a:lnTo>
                    <a:pt x="2391156" y="538480"/>
                  </a:lnTo>
                  <a:lnTo>
                    <a:pt x="2391156" y="107696"/>
                  </a:lnTo>
                  <a:lnTo>
                    <a:pt x="2382686" y="65793"/>
                  </a:lnTo>
                  <a:lnTo>
                    <a:pt x="2359596" y="31559"/>
                  </a:lnTo>
                  <a:lnTo>
                    <a:pt x="2325362" y="8469"/>
                  </a:lnTo>
                  <a:lnTo>
                    <a:pt x="2283460" y="0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66115" y="2321051"/>
              <a:ext cx="2391410" cy="646430"/>
            </a:xfrm>
            <a:custGeom>
              <a:avLst/>
              <a:gdLst/>
              <a:ahLst/>
              <a:cxnLst/>
              <a:rect l="l" t="t" r="r" b="b"/>
              <a:pathLst>
                <a:path w="2391410" h="646430">
                  <a:moveTo>
                    <a:pt x="0" y="107696"/>
                  </a:moveTo>
                  <a:lnTo>
                    <a:pt x="8463" y="65793"/>
                  </a:lnTo>
                  <a:lnTo>
                    <a:pt x="31545" y="31559"/>
                  </a:lnTo>
                  <a:lnTo>
                    <a:pt x="65777" y="8469"/>
                  </a:lnTo>
                  <a:lnTo>
                    <a:pt x="107695" y="0"/>
                  </a:lnTo>
                  <a:lnTo>
                    <a:pt x="2283460" y="0"/>
                  </a:lnTo>
                  <a:lnTo>
                    <a:pt x="2325362" y="8469"/>
                  </a:lnTo>
                  <a:lnTo>
                    <a:pt x="2359596" y="31559"/>
                  </a:lnTo>
                  <a:lnTo>
                    <a:pt x="2382686" y="65793"/>
                  </a:lnTo>
                  <a:lnTo>
                    <a:pt x="2391156" y="107696"/>
                  </a:lnTo>
                  <a:lnTo>
                    <a:pt x="2391156" y="538480"/>
                  </a:lnTo>
                  <a:lnTo>
                    <a:pt x="2382686" y="580382"/>
                  </a:lnTo>
                  <a:lnTo>
                    <a:pt x="2359596" y="614616"/>
                  </a:lnTo>
                  <a:lnTo>
                    <a:pt x="2325362" y="637706"/>
                  </a:lnTo>
                  <a:lnTo>
                    <a:pt x="2283460" y="646176"/>
                  </a:lnTo>
                  <a:lnTo>
                    <a:pt x="107695" y="646176"/>
                  </a:lnTo>
                  <a:lnTo>
                    <a:pt x="65777" y="637706"/>
                  </a:lnTo>
                  <a:lnTo>
                    <a:pt x="31545" y="614616"/>
                  </a:lnTo>
                  <a:lnTo>
                    <a:pt x="8463" y="580382"/>
                  </a:lnTo>
                  <a:lnTo>
                    <a:pt x="0" y="538480"/>
                  </a:lnTo>
                  <a:lnTo>
                    <a:pt x="0" y="107696"/>
                  </a:lnTo>
                  <a:close/>
                </a:path>
              </a:pathLst>
            </a:custGeom>
            <a:ln w="12699">
              <a:solidFill>
                <a:srgbClr val="8B8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350519" y="1999203"/>
            <a:ext cx="1342073" cy="157927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1928" marR="74295" indent="-176213">
              <a:lnSpc>
                <a:spcPct val="100000"/>
              </a:lnSpc>
              <a:spcBef>
                <a:spcPts val="75"/>
              </a:spcBef>
              <a:buAutoNum type="arabicPeriod"/>
              <a:tabLst>
                <a:tab pos="191928" algn="l"/>
                <a:tab pos="206216" algn="l"/>
              </a:tabLst>
            </a:pP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	Minimum</a:t>
            </a:r>
            <a:r>
              <a:rPr sz="1350" spc="-38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spc="-45" dirty="0">
                <a:solidFill>
                  <a:srgbClr val="002E55"/>
                </a:solidFill>
                <a:latin typeface="Arial"/>
                <a:cs typeface="Arial"/>
              </a:rPr>
              <a:t>Tool </a:t>
            </a:r>
            <a:r>
              <a:rPr sz="1350" spc="-8" dirty="0">
                <a:solidFill>
                  <a:srgbClr val="002E55"/>
                </a:solidFill>
                <a:latin typeface="Arial"/>
                <a:cs typeface="Arial"/>
              </a:rPr>
              <a:t>Dimensions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"/>
              </a:spcBef>
              <a:buClr>
                <a:srgbClr val="002E55"/>
              </a:buClr>
              <a:buFont typeface="Arial"/>
              <a:buAutoNum type="arabicPeriod"/>
            </a:pPr>
            <a:endParaRPr sz="1350">
              <a:latin typeface="Arial"/>
              <a:cs typeface="Arial"/>
            </a:endParaRPr>
          </a:p>
          <a:p>
            <a:pPr marL="191928" marR="175259" indent="-75724">
              <a:lnSpc>
                <a:spcPct val="100000"/>
              </a:lnSpc>
              <a:buAutoNum type="arabicPeriod"/>
              <a:tabLst>
                <a:tab pos="191928" algn="l"/>
                <a:tab pos="306705" algn="l"/>
              </a:tabLst>
            </a:pP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	JET</a:t>
            </a:r>
            <a:r>
              <a:rPr sz="1350" spc="-38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spc="-23" dirty="0">
                <a:solidFill>
                  <a:srgbClr val="002E55"/>
                </a:solidFill>
                <a:latin typeface="Arial"/>
                <a:cs typeface="Arial"/>
              </a:rPr>
              <a:t>Vessel </a:t>
            </a:r>
            <a:r>
              <a:rPr sz="1350" spc="-8" dirty="0">
                <a:solidFill>
                  <a:srgbClr val="002E55"/>
                </a:solidFill>
                <a:latin typeface="Arial"/>
                <a:cs typeface="Arial"/>
              </a:rPr>
              <a:t>Dimensions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7"/>
              </a:spcBef>
              <a:buClr>
                <a:srgbClr val="002E55"/>
              </a:buClr>
              <a:buFont typeface="Arial"/>
              <a:buAutoNum type="arabicPeriod"/>
            </a:pPr>
            <a:endParaRPr sz="1350">
              <a:latin typeface="Arial"/>
              <a:cs typeface="Arial"/>
            </a:endParaRPr>
          </a:p>
          <a:p>
            <a:pPr marL="200025" indent="-190500">
              <a:lnSpc>
                <a:spcPct val="100000"/>
              </a:lnSpc>
              <a:buAutoNum type="arabicPeriod"/>
              <a:tabLst>
                <a:tab pos="200025" algn="l"/>
              </a:tabLst>
            </a:pP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Spot</a:t>
            </a:r>
            <a:r>
              <a:rPr sz="1350" spc="-19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spc="-8" dirty="0">
                <a:solidFill>
                  <a:srgbClr val="002E55"/>
                </a:solidFill>
                <a:latin typeface="Arial"/>
                <a:cs typeface="Arial"/>
              </a:rPr>
              <a:t>Locations</a:t>
            </a:r>
            <a:endParaRPr sz="1350">
              <a:latin typeface="Arial"/>
              <a:cs typeface="Arial"/>
            </a:endParaRPr>
          </a:p>
        </p:txBody>
      </p:sp>
      <p:sp>
        <p:nvSpPr>
          <p:cNvPr id="73" name="object 7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z="2100" dirty="0">
                <a:solidFill>
                  <a:srgbClr val="F6A704"/>
                </a:solidFill>
              </a:rPr>
              <a:pPr marL="28575">
                <a:lnSpc>
                  <a:spcPct val="100000"/>
                </a:lnSpc>
                <a:spcBef>
                  <a:spcPts val="285"/>
                </a:spcBef>
              </a:pPr>
              <a:t>15</a:t>
            </a:fld>
            <a:r>
              <a:rPr sz="2100" spc="-30" dirty="0">
                <a:solidFill>
                  <a:srgbClr val="F6A704"/>
                </a:solidFill>
              </a:rPr>
              <a:t> </a:t>
            </a:r>
            <a:r>
              <a:rPr sz="3150" spc="-56" baseline="2976" dirty="0">
                <a:solidFill>
                  <a:srgbClr val="002E55"/>
                </a:solidFill>
                <a:latin typeface="Arial"/>
                <a:cs typeface="Arial"/>
              </a:rPr>
              <a:t>|</a:t>
            </a:r>
            <a:endParaRPr sz="3150" baseline="2976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16279" y="5720237"/>
            <a:ext cx="1617345" cy="1269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ct val="100000"/>
              </a:lnSpc>
            </a:pPr>
            <a:r>
              <a:rPr sz="825" b="1" dirty="0">
                <a:solidFill>
                  <a:srgbClr val="002E55"/>
                </a:solidFill>
                <a:latin typeface="Arial"/>
                <a:cs typeface="Arial"/>
              </a:rPr>
              <a:t>Official</a:t>
            </a:r>
            <a:r>
              <a:rPr sz="825" b="1" spc="-38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002E55"/>
                </a:solidFill>
                <a:latin typeface="Arial"/>
                <a:cs typeface="Arial"/>
              </a:rPr>
              <a:t>-</a:t>
            </a:r>
            <a:r>
              <a:rPr sz="825" b="1" spc="-4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002E55"/>
                </a:solidFill>
                <a:latin typeface="Arial"/>
                <a:cs typeface="Arial"/>
              </a:rPr>
              <a:t>Sensitive</a:t>
            </a:r>
            <a:r>
              <a:rPr sz="825" b="1" spc="-15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002E55"/>
                </a:solidFill>
                <a:latin typeface="Arial"/>
                <a:cs typeface="Arial"/>
              </a:rPr>
              <a:t>-</a:t>
            </a:r>
            <a:r>
              <a:rPr sz="825" b="1" spc="-11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825" b="1" spc="-8" dirty="0">
                <a:solidFill>
                  <a:srgbClr val="002E55"/>
                </a:solidFill>
                <a:latin typeface="Arial"/>
                <a:cs typeface="Arial"/>
              </a:rPr>
              <a:t>Commercial</a:t>
            </a:r>
            <a:endParaRPr sz="82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9468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8663"/>
            <a:ext cx="8382000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fi-FI" sz="2400" b="1" dirty="0">
                <a:latin typeface="+mj-lt"/>
              </a:rPr>
              <a:t>LIBS</a:t>
            </a:r>
            <a:r>
              <a:rPr lang="fi-FI" sz="2400" b="1" spc="-56" dirty="0">
                <a:latin typeface="+mj-lt"/>
              </a:rPr>
              <a:t> </a:t>
            </a:r>
            <a:r>
              <a:rPr lang="fi-FI" sz="2400" b="1" spc="11" dirty="0" err="1">
                <a:latin typeface="+mj-lt"/>
              </a:rPr>
              <a:t>programme</a:t>
            </a:r>
            <a:r>
              <a:rPr lang="fi-FI" sz="2400" b="1" spc="11" dirty="0">
                <a:latin typeface="+mj-lt"/>
              </a:rPr>
              <a:t> at JET, </a:t>
            </a:r>
            <a:r>
              <a:rPr lang="fi-FI" sz="2400" b="1" dirty="0">
                <a:latin typeface="+mj-lt"/>
                <a:cs typeface="Arial"/>
              </a:rPr>
              <a:t>LBSRP</a:t>
            </a:r>
            <a:r>
              <a:rPr lang="fi-FI" sz="2400" b="1" spc="-25" dirty="0">
                <a:latin typeface="+mj-lt"/>
                <a:cs typeface="Arial"/>
              </a:rPr>
              <a:t> </a:t>
            </a:r>
            <a:r>
              <a:rPr lang="fi-FI" sz="2400" b="1" spc="-10" dirty="0" err="1">
                <a:latin typeface="+mj-lt"/>
                <a:cs typeface="Arial"/>
              </a:rPr>
              <a:t>Tiles</a:t>
            </a:r>
            <a:endParaRPr lang="fi-FI" sz="2400" b="1" spc="11" dirty="0">
              <a:latin typeface="+mj-lt"/>
            </a:endParaRPr>
          </a:p>
        </p:txBody>
      </p:sp>
      <p:graphicFrame>
        <p:nvGraphicFramePr>
          <p:cNvPr id="2" name="object 10">
            <a:extLst>
              <a:ext uri="{FF2B5EF4-FFF2-40B4-BE49-F238E27FC236}">
                <a16:creationId xmlns:a16="http://schemas.microsoft.com/office/drawing/2014/main" id="{2DCE191B-F79D-01F2-8EF4-AA207791B4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457792"/>
              </p:ext>
            </p:extLst>
          </p:nvPr>
        </p:nvGraphicFramePr>
        <p:xfrm>
          <a:off x="304800" y="685800"/>
          <a:ext cx="4859020" cy="3414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1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Tile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67945">
                        <a:lnSpc>
                          <a:spcPts val="1325"/>
                        </a:lnSpc>
                      </a:pPr>
                      <a:r>
                        <a:rPr sz="1200" spc="-10" dirty="0"/>
                        <a:t>LBSRP_14W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25"/>
                        </a:lnSpc>
                      </a:pPr>
                      <a:r>
                        <a:rPr sz="1200" dirty="0"/>
                        <a:t>3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Spots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25"/>
                        </a:lnSpc>
                      </a:pPr>
                      <a:r>
                        <a:rPr sz="1200" spc="-25" dirty="0"/>
                        <a:t>30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</a:pPr>
                      <a:r>
                        <a:rPr sz="1200" dirty="0"/>
                        <a:t>A1,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B1,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C1,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A12,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B12,</a:t>
                      </a:r>
                      <a:r>
                        <a:rPr sz="1200" spc="-20" dirty="0"/>
                        <a:t> C12,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</a:pPr>
                      <a:r>
                        <a:rPr sz="1200" dirty="0"/>
                        <a:t>A21,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B21,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C21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</a:pPr>
                      <a:r>
                        <a:rPr sz="1200" dirty="0"/>
                        <a:t>1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5" dirty="0"/>
                        <a:t> </a:t>
                      </a:r>
                      <a:r>
                        <a:rPr sz="1200" spc="-25" dirty="0"/>
                        <a:t>on: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</a:pPr>
                      <a:r>
                        <a:rPr sz="1200" dirty="0"/>
                        <a:t>D1,</a:t>
                      </a:r>
                      <a:r>
                        <a:rPr sz="1200" spc="-5" dirty="0"/>
                        <a:t> </a:t>
                      </a:r>
                      <a:r>
                        <a:rPr sz="1200" dirty="0"/>
                        <a:t>D12,</a:t>
                      </a:r>
                      <a:r>
                        <a:rPr sz="1200" spc="-15" dirty="0"/>
                        <a:t> </a:t>
                      </a:r>
                      <a:r>
                        <a:rPr sz="1200" spc="-25" dirty="0"/>
                        <a:t>D21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LBSRP_2W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1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</a:t>
                      </a:r>
                      <a:endParaRPr lang="fi-FI" sz="1200" spc="-25" dirty="0"/>
                    </a:p>
                    <a:p>
                      <a:pPr marL="67945" marR="0" lvl="0" indent="0" algn="l" defTabSz="914400" rtl="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A1,</a:t>
                      </a:r>
                      <a:r>
                        <a:rPr lang="pt-BR" sz="1200" spc="-15" dirty="0"/>
                        <a:t> </a:t>
                      </a:r>
                      <a:r>
                        <a:rPr lang="pt-BR" sz="1200" dirty="0"/>
                        <a:t>B1,</a:t>
                      </a:r>
                      <a:r>
                        <a:rPr lang="pt-BR" sz="1200" spc="-10" dirty="0"/>
                        <a:t> </a:t>
                      </a:r>
                      <a:r>
                        <a:rPr lang="pt-BR" sz="1200" dirty="0"/>
                        <a:t>C1,</a:t>
                      </a:r>
                      <a:r>
                        <a:rPr lang="pt-BR" sz="1200" spc="-15" dirty="0"/>
                        <a:t> </a:t>
                      </a:r>
                      <a:r>
                        <a:rPr lang="pt-BR" sz="1200" dirty="0"/>
                        <a:t>D1,</a:t>
                      </a:r>
                      <a:r>
                        <a:rPr lang="pt-BR" sz="1200" spc="-20" dirty="0"/>
                        <a:t> </a:t>
                      </a:r>
                      <a:r>
                        <a:rPr lang="pt-BR" sz="1200" dirty="0"/>
                        <a:t>A12,</a:t>
                      </a:r>
                      <a:r>
                        <a:rPr lang="pt-BR" sz="1200" spc="-10" dirty="0"/>
                        <a:t> </a:t>
                      </a:r>
                      <a:r>
                        <a:rPr lang="pt-BR" sz="1200" spc="-20" dirty="0"/>
                        <a:t>B12, </a:t>
                      </a:r>
                      <a:r>
                        <a:rPr lang="pt-BR" sz="1200" dirty="0"/>
                        <a:t>C12,</a:t>
                      </a:r>
                      <a:r>
                        <a:rPr lang="pt-BR" sz="1200" spc="-15" dirty="0"/>
                        <a:t> </a:t>
                      </a:r>
                      <a:r>
                        <a:rPr lang="pt-BR" sz="1200" dirty="0"/>
                        <a:t>D12,</a:t>
                      </a:r>
                      <a:r>
                        <a:rPr lang="pt-BR" sz="1200" spc="-10" dirty="0"/>
                        <a:t> </a:t>
                      </a:r>
                      <a:r>
                        <a:rPr lang="pt-BR" sz="1200" dirty="0"/>
                        <a:t>A21,</a:t>
                      </a:r>
                      <a:r>
                        <a:rPr lang="pt-BR" sz="1200" spc="-25" dirty="0"/>
                        <a:t> </a:t>
                      </a:r>
                      <a:r>
                        <a:rPr lang="pt-BR" sz="1200" dirty="0"/>
                        <a:t>B21,</a:t>
                      </a:r>
                      <a:r>
                        <a:rPr lang="pt-BR" sz="1200" spc="-10" dirty="0"/>
                        <a:t> </a:t>
                      </a:r>
                      <a:r>
                        <a:rPr lang="pt-BR" sz="1200" dirty="0"/>
                        <a:t>C21,</a:t>
                      </a:r>
                      <a:r>
                        <a:rPr lang="pt-BR" sz="1200" spc="-15" dirty="0"/>
                        <a:t> </a:t>
                      </a:r>
                      <a:r>
                        <a:rPr lang="pt-BR" sz="1200" spc="-25" dirty="0"/>
                        <a:t>D21</a:t>
                      </a:r>
                      <a:endParaRPr lang="pt-BR" sz="1200" dirty="0"/>
                    </a:p>
                    <a:p>
                      <a:pPr marL="67945">
                        <a:lnSpc>
                          <a:spcPts val="139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12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LBSRP_23W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1184275">
                        <a:lnSpc>
                          <a:spcPts val="1380"/>
                        </a:lnSpc>
                        <a:spcBef>
                          <a:spcPts val="45"/>
                        </a:spcBef>
                      </a:pPr>
                      <a:r>
                        <a:rPr sz="1200" dirty="0"/>
                        <a:t>3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Spots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 </a:t>
                      </a:r>
                      <a:r>
                        <a:rPr sz="1200" dirty="0"/>
                        <a:t>A21,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B21,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C21</a:t>
                      </a:r>
                      <a:endParaRPr sz="1200" dirty="0"/>
                    </a:p>
                    <a:p>
                      <a:pPr marL="67945" marR="1479550">
                        <a:lnSpc>
                          <a:spcPts val="1380"/>
                        </a:lnSpc>
                      </a:pPr>
                      <a:r>
                        <a:rPr sz="1200" dirty="0"/>
                        <a:t>1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 D21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10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5046972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LBSRP_23N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60"/>
                        </a:lnSpc>
                      </a:pPr>
                      <a:r>
                        <a:rPr sz="1200" dirty="0"/>
                        <a:t>3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Spots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</a:t>
                      </a:r>
                      <a:endParaRPr sz="1200" dirty="0"/>
                    </a:p>
                    <a:p>
                      <a:pPr marL="67945">
                        <a:lnSpc>
                          <a:spcPts val="1380"/>
                        </a:lnSpc>
                      </a:pPr>
                      <a:r>
                        <a:rPr sz="1200" dirty="0"/>
                        <a:t>A1,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B1,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C1,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A12,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B12,</a:t>
                      </a:r>
                      <a:r>
                        <a:rPr sz="1200" spc="-20" dirty="0"/>
                        <a:t> </a:t>
                      </a:r>
                      <a:r>
                        <a:rPr sz="1200" spc="-25" dirty="0"/>
                        <a:t>C12</a:t>
                      </a:r>
                      <a:endParaRPr sz="1200" dirty="0"/>
                    </a:p>
                    <a:p>
                      <a:pPr marL="67945" marR="1479550">
                        <a:lnSpc>
                          <a:spcPts val="1380"/>
                        </a:lnSpc>
                      </a:pPr>
                      <a:r>
                        <a:rPr sz="1200" dirty="0"/>
                        <a:t>1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 </a:t>
                      </a:r>
                      <a:r>
                        <a:rPr sz="1200" dirty="0"/>
                        <a:t>D1, </a:t>
                      </a:r>
                      <a:r>
                        <a:rPr sz="1200" spc="-25" dirty="0"/>
                        <a:t>D12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58975895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1479550">
                        <a:lnSpc>
                          <a:spcPts val="138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72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59317059"/>
                  </a:ext>
                </a:extLst>
              </a:tr>
            </a:tbl>
          </a:graphicData>
        </a:graphic>
      </p:graphicFrame>
      <p:pic>
        <p:nvPicPr>
          <p:cNvPr id="7" name="object 2">
            <a:extLst>
              <a:ext uri="{FF2B5EF4-FFF2-40B4-BE49-F238E27FC236}">
                <a16:creationId xmlns:a16="http://schemas.microsoft.com/office/drawing/2014/main" id="{5F084CF9-8B6F-4BE6-B399-D5EFDFDBA3A7}"/>
              </a:ext>
            </a:extLst>
          </p:cNvPr>
          <p:cNvPicPr/>
          <p:nvPr/>
        </p:nvPicPr>
        <p:blipFill rotWithShape="1">
          <a:blip r:embed="rId3" cstate="print"/>
          <a:srcRect t="1" b="48976"/>
          <a:stretch/>
        </p:blipFill>
        <p:spPr>
          <a:xfrm>
            <a:off x="304800" y="4155854"/>
            <a:ext cx="6143624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93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8663"/>
            <a:ext cx="8382000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fi-FI" sz="2400" b="1" dirty="0">
                <a:latin typeface="+mj-lt"/>
              </a:rPr>
              <a:t>LIBS</a:t>
            </a:r>
            <a:r>
              <a:rPr lang="fi-FI" sz="2400" b="1" spc="-56" dirty="0">
                <a:latin typeface="+mj-lt"/>
              </a:rPr>
              <a:t> </a:t>
            </a:r>
            <a:r>
              <a:rPr lang="fi-FI" sz="2400" b="1" spc="11" dirty="0" err="1">
                <a:latin typeface="+mj-lt"/>
              </a:rPr>
              <a:t>programme</a:t>
            </a:r>
            <a:r>
              <a:rPr lang="fi-FI" sz="2400" b="1" spc="11" dirty="0">
                <a:latin typeface="+mj-lt"/>
              </a:rPr>
              <a:t> at JET, </a:t>
            </a:r>
            <a:r>
              <a:rPr lang="fi-FI" sz="2400" b="1" dirty="0">
                <a:latin typeface="+mj-lt"/>
                <a:cs typeface="Arial"/>
              </a:rPr>
              <a:t>LBSRP</a:t>
            </a:r>
            <a:r>
              <a:rPr lang="fi-FI" sz="2400" b="1" spc="-25" dirty="0">
                <a:latin typeface="+mj-lt"/>
                <a:cs typeface="Arial"/>
              </a:rPr>
              <a:t> </a:t>
            </a:r>
            <a:r>
              <a:rPr lang="fi-FI" sz="2400" b="1" spc="-10" dirty="0" err="1">
                <a:latin typeface="+mj-lt"/>
                <a:cs typeface="Arial"/>
              </a:rPr>
              <a:t>Tiles</a:t>
            </a:r>
            <a:endParaRPr lang="fi-FI" sz="2400" b="1" spc="11" dirty="0">
              <a:latin typeface="+mj-lt"/>
            </a:endParaRPr>
          </a:p>
        </p:txBody>
      </p:sp>
      <p:graphicFrame>
        <p:nvGraphicFramePr>
          <p:cNvPr id="2" name="object 10">
            <a:extLst>
              <a:ext uri="{FF2B5EF4-FFF2-40B4-BE49-F238E27FC236}">
                <a16:creationId xmlns:a16="http://schemas.microsoft.com/office/drawing/2014/main" id="{2DCE191B-F79D-01F2-8EF4-AA207791B4A8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685800"/>
          <a:ext cx="4859020" cy="3414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1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Tile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67945">
                        <a:lnSpc>
                          <a:spcPts val="1325"/>
                        </a:lnSpc>
                      </a:pPr>
                      <a:r>
                        <a:rPr sz="1200" spc="-10" dirty="0"/>
                        <a:t>LBSRP_14W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25"/>
                        </a:lnSpc>
                      </a:pPr>
                      <a:r>
                        <a:rPr sz="1200" dirty="0"/>
                        <a:t>3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Spots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25"/>
                        </a:lnSpc>
                      </a:pPr>
                      <a:r>
                        <a:rPr sz="1200" spc="-25" dirty="0"/>
                        <a:t>30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</a:pPr>
                      <a:r>
                        <a:rPr sz="1200" dirty="0"/>
                        <a:t>A1,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B1,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C1,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A12,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B12,</a:t>
                      </a:r>
                      <a:r>
                        <a:rPr sz="1200" spc="-20" dirty="0"/>
                        <a:t> C12,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</a:pPr>
                      <a:r>
                        <a:rPr sz="1200" dirty="0"/>
                        <a:t>A21,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B21,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C21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</a:pPr>
                      <a:r>
                        <a:rPr sz="1200" dirty="0"/>
                        <a:t>1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5" dirty="0"/>
                        <a:t> </a:t>
                      </a:r>
                      <a:r>
                        <a:rPr sz="1200" spc="-25" dirty="0"/>
                        <a:t>on: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</a:pPr>
                      <a:r>
                        <a:rPr sz="1200" dirty="0"/>
                        <a:t>D1,</a:t>
                      </a:r>
                      <a:r>
                        <a:rPr sz="1200" spc="-5" dirty="0"/>
                        <a:t> </a:t>
                      </a:r>
                      <a:r>
                        <a:rPr sz="1200" dirty="0"/>
                        <a:t>D12,</a:t>
                      </a:r>
                      <a:r>
                        <a:rPr sz="1200" spc="-15" dirty="0"/>
                        <a:t> </a:t>
                      </a:r>
                      <a:r>
                        <a:rPr sz="1200" spc="-25" dirty="0"/>
                        <a:t>D21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LBSRP_2W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1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</a:t>
                      </a:r>
                      <a:endParaRPr lang="fi-FI" sz="1200" spc="-25" dirty="0"/>
                    </a:p>
                    <a:p>
                      <a:pPr marL="67945" marR="0" lvl="0" indent="0" algn="l" defTabSz="914400" rtl="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A1,</a:t>
                      </a:r>
                      <a:r>
                        <a:rPr lang="pt-BR" sz="1200" spc="-15" dirty="0"/>
                        <a:t> </a:t>
                      </a:r>
                      <a:r>
                        <a:rPr lang="pt-BR" sz="1200" dirty="0"/>
                        <a:t>B1,</a:t>
                      </a:r>
                      <a:r>
                        <a:rPr lang="pt-BR" sz="1200" spc="-10" dirty="0"/>
                        <a:t> </a:t>
                      </a:r>
                      <a:r>
                        <a:rPr lang="pt-BR" sz="1200" dirty="0"/>
                        <a:t>C1,</a:t>
                      </a:r>
                      <a:r>
                        <a:rPr lang="pt-BR" sz="1200" spc="-15" dirty="0"/>
                        <a:t> </a:t>
                      </a:r>
                      <a:r>
                        <a:rPr lang="pt-BR" sz="1200" dirty="0"/>
                        <a:t>D1,</a:t>
                      </a:r>
                      <a:r>
                        <a:rPr lang="pt-BR" sz="1200" spc="-20" dirty="0"/>
                        <a:t> </a:t>
                      </a:r>
                      <a:r>
                        <a:rPr lang="pt-BR" sz="1200" dirty="0"/>
                        <a:t>A12,</a:t>
                      </a:r>
                      <a:r>
                        <a:rPr lang="pt-BR" sz="1200" spc="-10" dirty="0"/>
                        <a:t> </a:t>
                      </a:r>
                      <a:r>
                        <a:rPr lang="pt-BR" sz="1200" spc="-20" dirty="0"/>
                        <a:t>B12, </a:t>
                      </a:r>
                      <a:r>
                        <a:rPr lang="pt-BR" sz="1200" dirty="0"/>
                        <a:t>C12,</a:t>
                      </a:r>
                      <a:r>
                        <a:rPr lang="pt-BR" sz="1200" spc="-15" dirty="0"/>
                        <a:t> </a:t>
                      </a:r>
                      <a:r>
                        <a:rPr lang="pt-BR" sz="1200" dirty="0"/>
                        <a:t>D12,</a:t>
                      </a:r>
                      <a:r>
                        <a:rPr lang="pt-BR" sz="1200" spc="-10" dirty="0"/>
                        <a:t> </a:t>
                      </a:r>
                      <a:r>
                        <a:rPr lang="pt-BR" sz="1200" dirty="0"/>
                        <a:t>A21,</a:t>
                      </a:r>
                      <a:r>
                        <a:rPr lang="pt-BR" sz="1200" spc="-25" dirty="0"/>
                        <a:t> </a:t>
                      </a:r>
                      <a:r>
                        <a:rPr lang="pt-BR" sz="1200" dirty="0"/>
                        <a:t>B21,</a:t>
                      </a:r>
                      <a:r>
                        <a:rPr lang="pt-BR" sz="1200" spc="-10" dirty="0"/>
                        <a:t> </a:t>
                      </a:r>
                      <a:r>
                        <a:rPr lang="pt-BR" sz="1200" dirty="0"/>
                        <a:t>C21,</a:t>
                      </a:r>
                      <a:r>
                        <a:rPr lang="pt-BR" sz="1200" spc="-15" dirty="0"/>
                        <a:t> </a:t>
                      </a:r>
                      <a:r>
                        <a:rPr lang="pt-BR" sz="1200" spc="-25" dirty="0"/>
                        <a:t>D21</a:t>
                      </a:r>
                      <a:endParaRPr lang="pt-BR" sz="1200" dirty="0"/>
                    </a:p>
                    <a:p>
                      <a:pPr marL="67945">
                        <a:lnSpc>
                          <a:spcPts val="139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12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LBSRP_23W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1184275">
                        <a:lnSpc>
                          <a:spcPts val="1380"/>
                        </a:lnSpc>
                        <a:spcBef>
                          <a:spcPts val="45"/>
                        </a:spcBef>
                      </a:pPr>
                      <a:r>
                        <a:rPr sz="1200" dirty="0"/>
                        <a:t>3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Spots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 </a:t>
                      </a:r>
                      <a:r>
                        <a:rPr sz="1200" dirty="0"/>
                        <a:t>A21,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B21,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C21</a:t>
                      </a:r>
                      <a:endParaRPr sz="1200" dirty="0"/>
                    </a:p>
                    <a:p>
                      <a:pPr marL="67945" marR="1479550">
                        <a:lnSpc>
                          <a:spcPts val="1380"/>
                        </a:lnSpc>
                      </a:pPr>
                      <a:r>
                        <a:rPr sz="1200" dirty="0"/>
                        <a:t>1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 D21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10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5046972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LBSRP_23N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60"/>
                        </a:lnSpc>
                      </a:pPr>
                      <a:r>
                        <a:rPr sz="1200" dirty="0"/>
                        <a:t>3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Spots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</a:t>
                      </a:r>
                      <a:endParaRPr sz="1200" dirty="0"/>
                    </a:p>
                    <a:p>
                      <a:pPr marL="67945">
                        <a:lnSpc>
                          <a:spcPts val="1380"/>
                        </a:lnSpc>
                      </a:pPr>
                      <a:r>
                        <a:rPr sz="1200" dirty="0"/>
                        <a:t>A1,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B1,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C1,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A12,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B12,</a:t>
                      </a:r>
                      <a:r>
                        <a:rPr sz="1200" spc="-20" dirty="0"/>
                        <a:t> </a:t>
                      </a:r>
                      <a:r>
                        <a:rPr sz="1200" spc="-25" dirty="0"/>
                        <a:t>C12</a:t>
                      </a:r>
                      <a:endParaRPr sz="1200" dirty="0"/>
                    </a:p>
                    <a:p>
                      <a:pPr marL="67945" marR="1479550">
                        <a:lnSpc>
                          <a:spcPts val="1380"/>
                        </a:lnSpc>
                      </a:pPr>
                      <a:r>
                        <a:rPr sz="1200" dirty="0"/>
                        <a:t>1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 </a:t>
                      </a:r>
                      <a:r>
                        <a:rPr sz="1200" dirty="0"/>
                        <a:t>D1, </a:t>
                      </a:r>
                      <a:r>
                        <a:rPr sz="1200" spc="-25" dirty="0"/>
                        <a:t>D12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58975895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1479550">
                        <a:lnSpc>
                          <a:spcPts val="138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72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59317059"/>
                  </a:ext>
                </a:extLst>
              </a:tr>
            </a:tbl>
          </a:graphicData>
        </a:graphic>
      </p:graphicFrame>
      <p:pic>
        <p:nvPicPr>
          <p:cNvPr id="3" name="object 2">
            <a:extLst>
              <a:ext uri="{FF2B5EF4-FFF2-40B4-BE49-F238E27FC236}">
                <a16:creationId xmlns:a16="http://schemas.microsoft.com/office/drawing/2014/main" id="{4911C43E-E7E7-4609-ACAD-8461508680EC}"/>
              </a:ext>
            </a:extLst>
          </p:cNvPr>
          <p:cNvPicPr/>
          <p:nvPr/>
        </p:nvPicPr>
        <p:blipFill rotWithShape="1">
          <a:blip r:embed="rId3" cstate="print"/>
          <a:srcRect t="52289" b="-796"/>
          <a:stretch/>
        </p:blipFill>
        <p:spPr>
          <a:xfrm>
            <a:off x="304800" y="4100195"/>
            <a:ext cx="6143624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77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8663"/>
            <a:ext cx="8382000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fi-FI" sz="2400" b="1" dirty="0">
                <a:latin typeface="+mj-lt"/>
              </a:rPr>
              <a:t>LIBS</a:t>
            </a:r>
            <a:r>
              <a:rPr lang="fi-FI" sz="2400" b="1" spc="-56" dirty="0">
                <a:latin typeface="+mj-lt"/>
              </a:rPr>
              <a:t> </a:t>
            </a:r>
            <a:r>
              <a:rPr lang="fi-FI" sz="2400" b="1" spc="11" dirty="0" err="1">
                <a:latin typeface="+mj-lt"/>
              </a:rPr>
              <a:t>programme</a:t>
            </a:r>
            <a:r>
              <a:rPr lang="fi-FI" sz="2400" b="1" spc="11" dirty="0">
                <a:latin typeface="+mj-lt"/>
              </a:rPr>
              <a:t> at JET, </a:t>
            </a:r>
            <a:r>
              <a:rPr lang="fi-FI" sz="2400" b="1" dirty="0" err="1">
                <a:latin typeface="+mj-lt"/>
                <a:cs typeface="Arial"/>
              </a:rPr>
              <a:t>Vessel</a:t>
            </a:r>
            <a:r>
              <a:rPr lang="fi-FI" sz="2400" b="1" spc="-20" dirty="0">
                <a:latin typeface="+mj-lt"/>
                <a:cs typeface="Arial"/>
              </a:rPr>
              <a:t> Wall</a:t>
            </a:r>
            <a:endParaRPr lang="fi-FI" sz="2400" b="1" spc="11" dirty="0">
              <a:latin typeface="+mj-lt"/>
            </a:endParaRPr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A475204A-7162-8EFB-B839-C6D5BF38F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021352"/>
              </p:ext>
            </p:extLst>
          </p:nvPr>
        </p:nvGraphicFramePr>
        <p:xfrm>
          <a:off x="304800" y="682869"/>
          <a:ext cx="4859020" cy="788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b="1" dirty="0"/>
                        <a:t>Location</a:t>
                      </a:r>
                      <a:r>
                        <a:rPr sz="1200" b="1" spc="-2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405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Vessel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Wall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Oct</a:t>
                      </a:r>
                      <a:r>
                        <a:rPr sz="1200" spc="-15" dirty="0"/>
                        <a:t> </a:t>
                      </a:r>
                      <a:r>
                        <a:rPr sz="1200" spc="-50" dirty="0"/>
                        <a:t>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3 rows, 1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column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3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Vessel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Wall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Oct</a:t>
                      </a:r>
                      <a:r>
                        <a:rPr sz="1200" spc="-15" dirty="0"/>
                        <a:t> </a:t>
                      </a:r>
                      <a:r>
                        <a:rPr sz="1200" spc="-50" dirty="0"/>
                        <a:t>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3 rows, 1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column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3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/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</a:rPr>
                        <a:t>6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5867828"/>
                  </a:ext>
                </a:extLst>
              </a:tr>
            </a:tbl>
          </a:graphicData>
        </a:graphic>
      </p:graphicFrame>
      <p:pic>
        <p:nvPicPr>
          <p:cNvPr id="6" name="object 6">
            <a:extLst>
              <a:ext uri="{FF2B5EF4-FFF2-40B4-BE49-F238E27FC236}">
                <a16:creationId xmlns:a16="http://schemas.microsoft.com/office/drawing/2014/main" id="{F75B8895-3736-72FC-1DCD-2DBA4DB5C63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7731" y="1612141"/>
            <a:ext cx="5858516" cy="334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04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8663"/>
            <a:ext cx="8382000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fi-FI" sz="2400" b="1" dirty="0">
                <a:latin typeface="+mj-lt"/>
              </a:rPr>
              <a:t>LIBS</a:t>
            </a:r>
            <a:r>
              <a:rPr lang="fi-FI" sz="2400" b="1" spc="-56" dirty="0">
                <a:latin typeface="+mj-lt"/>
              </a:rPr>
              <a:t> </a:t>
            </a:r>
            <a:r>
              <a:rPr lang="fi-FI" sz="2400" b="1" spc="11" dirty="0" err="1">
                <a:latin typeface="+mj-lt"/>
              </a:rPr>
              <a:t>programme</a:t>
            </a:r>
            <a:r>
              <a:rPr lang="fi-FI" sz="2400" b="1" spc="11" dirty="0">
                <a:latin typeface="+mj-lt"/>
              </a:rPr>
              <a:t> at JET, </a:t>
            </a:r>
            <a:r>
              <a:rPr lang="fi-FI" sz="2400" b="1" spc="11" dirty="0" err="1">
                <a:latin typeface="+mj-lt"/>
              </a:rPr>
              <a:t>summary</a:t>
            </a:r>
            <a:endParaRPr lang="fi-FI" sz="2400" b="1" spc="11" dirty="0">
              <a:latin typeface="+mj-lt"/>
            </a:endParaRPr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A475204A-7162-8EFB-B839-C6D5BF38F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999936"/>
              </p:ext>
            </p:extLst>
          </p:nvPr>
        </p:nvGraphicFramePr>
        <p:xfrm>
          <a:off x="304800" y="682869"/>
          <a:ext cx="4859020" cy="232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b="1" dirty="0"/>
                        <a:t>Location</a:t>
                      </a:r>
                      <a:r>
                        <a:rPr sz="1200" b="1" spc="-2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405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/>
                        <a:t>IWGL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3</a:t>
                      </a:r>
                      <a:r>
                        <a:rPr lang="fi-FI" sz="1200" spc="-50" dirty="0"/>
                        <a:t>56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/>
                        <a:t>WPL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spc="-50" dirty="0"/>
                        <a:t>364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/>
                        <a:t>IWP </a:t>
                      </a:r>
                      <a:r>
                        <a:rPr lang="fi-FI" sz="1200" dirty="0" err="1"/>
                        <a:t>inner</a:t>
                      </a:r>
                      <a:r>
                        <a:rPr lang="fi-FI" sz="1200" dirty="0"/>
                        <a:t> </a:t>
                      </a:r>
                      <a:r>
                        <a:rPr lang="fi-FI" sz="1200" dirty="0" err="1"/>
                        <a:t>wall</a:t>
                      </a:r>
                      <a:r>
                        <a:rPr lang="fi-FI" sz="1200" dirty="0"/>
                        <a:t> </a:t>
                      </a:r>
                      <a:r>
                        <a:rPr lang="fi-FI" sz="1200" dirty="0" err="1"/>
                        <a:t>protection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13</a:t>
                      </a:r>
                      <a:endParaRPr sz="12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5867828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 err="1">
                          <a:latin typeface="Arial"/>
                          <a:cs typeface="Arial"/>
                        </a:rPr>
                        <a:t>Base</a:t>
                      </a:r>
                      <a:r>
                        <a:rPr lang="fi-FI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fi-FI" sz="1200" dirty="0" err="1">
                          <a:latin typeface="Arial"/>
                          <a:cs typeface="Arial"/>
                        </a:rPr>
                        <a:t>divertor</a:t>
                      </a:r>
                      <a:r>
                        <a:rPr lang="fi-FI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fi-FI" sz="1200" dirty="0" err="1">
                          <a:latin typeface="Arial"/>
                          <a:cs typeface="Arial"/>
                        </a:rPr>
                        <a:t>carriers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9</a:t>
                      </a:r>
                      <a:endParaRPr sz="12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5372056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Inner </a:t>
                      </a:r>
                      <a:r>
                        <a:rPr lang="fi-FI" sz="1200" dirty="0" err="1">
                          <a:latin typeface="Arial"/>
                          <a:cs typeface="Arial"/>
                        </a:rPr>
                        <a:t>divertor</a:t>
                      </a:r>
                      <a:r>
                        <a:rPr lang="fi-FI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fi-FI" sz="1200" dirty="0" err="1">
                          <a:latin typeface="Arial"/>
                          <a:cs typeface="Arial"/>
                        </a:rPr>
                        <a:t>carriers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42</a:t>
                      </a:r>
                      <a:endParaRPr sz="12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74442390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HFGC </a:t>
                      </a:r>
                      <a:r>
                        <a:rPr lang="fi-FI" sz="1200" dirty="0" err="1">
                          <a:latin typeface="Arial"/>
                          <a:cs typeface="Arial"/>
                        </a:rPr>
                        <a:t>tiles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15</a:t>
                      </a:r>
                      <a:endParaRPr sz="12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93025605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LBSRP </a:t>
                      </a:r>
                      <a:r>
                        <a:rPr lang="fi-FI" sz="1200" dirty="0" err="1">
                          <a:latin typeface="Arial"/>
                          <a:cs typeface="Arial"/>
                        </a:rPr>
                        <a:t>tiles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72</a:t>
                      </a:r>
                      <a:endParaRPr sz="12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4508881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Outer </a:t>
                      </a:r>
                      <a:r>
                        <a:rPr lang="fi-FI" sz="1200" dirty="0" err="1">
                          <a:latin typeface="Arial"/>
                          <a:cs typeface="Arial"/>
                        </a:rPr>
                        <a:t>divertor</a:t>
                      </a:r>
                      <a:r>
                        <a:rPr lang="fi-FI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fi-FI" sz="1200" dirty="0" err="1">
                          <a:latin typeface="Arial"/>
                          <a:cs typeface="Arial"/>
                        </a:rPr>
                        <a:t>carriers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30</a:t>
                      </a:r>
                      <a:endParaRPr sz="12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90012557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 err="1">
                          <a:latin typeface="Arial"/>
                          <a:cs typeface="Arial"/>
                        </a:rPr>
                        <a:t>Vessel</a:t>
                      </a:r>
                      <a:r>
                        <a:rPr lang="fi-FI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fi-FI" sz="1200" dirty="0" err="1">
                          <a:latin typeface="Arial"/>
                          <a:cs typeface="Arial"/>
                        </a:rPr>
                        <a:t>wall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6</a:t>
                      </a:r>
                      <a:endParaRPr sz="12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12206738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+mn-lt"/>
                          <a:cs typeface="Arial"/>
                        </a:rPr>
                        <a:t>907</a:t>
                      </a:r>
                      <a:endParaRPr sz="1200" dirty="0">
                        <a:solidFill>
                          <a:srgbClr val="FF0000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96531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914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70648"/>
            <a:ext cx="64052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Goals</a:t>
            </a:r>
            <a:r>
              <a:rPr spc="-40" dirty="0"/>
              <a:t> </a:t>
            </a:r>
            <a:r>
              <a:rPr dirty="0"/>
              <a:t>and</a:t>
            </a:r>
            <a:r>
              <a:rPr spc="-45" dirty="0"/>
              <a:t> </a:t>
            </a:r>
            <a:r>
              <a:rPr dirty="0"/>
              <a:t>agenda</a:t>
            </a:r>
            <a:r>
              <a:rPr spc="-3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the</a:t>
            </a:r>
            <a:r>
              <a:rPr spc="-35" dirty="0"/>
              <a:t> </a:t>
            </a:r>
            <a:r>
              <a:rPr spc="-10" dirty="0"/>
              <a:t>meeting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859460" y="6591495"/>
            <a:ext cx="497974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i-FI" dirty="0"/>
              <a:t>Jari Likonen</a:t>
            </a:r>
            <a:r>
              <a:rPr dirty="0"/>
              <a:t>|</a:t>
            </a:r>
            <a:r>
              <a:rPr spc="-20" dirty="0"/>
              <a:t> </a:t>
            </a:r>
            <a:r>
              <a:rPr dirty="0"/>
              <a:t>WP</a:t>
            </a:r>
            <a:r>
              <a:rPr spc="-35" dirty="0"/>
              <a:t> </a:t>
            </a:r>
            <a:r>
              <a:rPr dirty="0"/>
              <a:t>PWIE</a:t>
            </a:r>
            <a:r>
              <a:rPr spc="-50" dirty="0"/>
              <a:t> </a:t>
            </a:r>
            <a:r>
              <a:rPr dirty="0"/>
              <a:t>SP </a:t>
            </a:r>
            <a:r>
              <a:rPr lang="fi-FI" dirty="0"/>
              <a:t>E</a:t>
            </a:r>
            <a:r>
              <a:rPr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VC |</a:t>
            </a:r>
            <a:r>
              <a:rPr spc="-5" dirty="0"/>
              <a:t> </a:t>
            </a:r>
            <a:r>
              <a:rPr lang="fi-FI" spc="-5" dirty="0"/>
              <a:t>23</a:t>
            </a:r>
            <a:r>
              <a:rPr spc="-10" dirty="0"/>
              <a:t> </a:t>
            </a:r>
            <a:r>
              <a:rPr lang="fi-FI" dirty="0" err="1"/>
              <a:t>January</a:t>
            </a:r>
            <a:r>
              <a:rPr lang="fi-FI" dirty="0"/>
              <a:t> </a:t>
            </a:r>
            <a:r>
              <a:rPr dirty="0"/>
              <a:t>202</a:t>
            </a:r>
            <a:r>
              <a:rPr lang="fi-FI" dirty="0"/>
              <a:t>4</a:t>
            </a:r>
            <a:r>
              <a:rPr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2</a:t>
            </a:fld>
            <a:endParaRPr spc="-50"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2478731"/>
            <a:ext cx="5505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i-FI" sz="1800" spc="-10" dirty="0">
                <a:solidFill>
                  <a:srgbClr val="FF0000"/>
                </a:solidFill>
                <a:latin typeface="Calibri"/>
                <a:cs typeface="Calibri"/>
              </a:rPr>
              <a:t>9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:30</a:t>
            </a:r>
            <a:endParaRPr sz="18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fi-FI" sz="1800" spc="-10" dirty="0">
                <a:solidFill>
                  <a:srgbClr val="FF0000"/>
                </a:solidFill>
                <a:latin typeface="Calibri"/>
                <a:cs typeface="Calibri"/>
              </a:rPr>
              <a:t>9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:</a:t>
            </a:r>
            <a:r>
              <a:rPr lang="fi-FI" sz="1800" spc="-10" dirty="0">
                <a:solidFill>
                  <a:srgbClr val="FF0000"/>
                </a:solidFill>
                <a:latin typeface="Calibri"/>
                <a:cs typeface="Calibri"/>
              </a:rPr>
              <a:t>50</a:t>
            </a:r>
            <a:endParaRPr sz="1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50111" y="2478731"/>
            <a:ext cx="7084289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Introduction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PWIE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lang="fi-FI" sz="1800" spc="-50" dirty="0">
                <a:latin typeface="Calibri"/>
                <a:cs typeface="Calibri"/>
              </a:rPr>
              <a:t>E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Presentations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 SP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lang="fi-FI" sz="1800" dirty="0">
                <a:latin typeface="Calibri"/>
                <a:cs typeface="Calibri"/>
              </a:rPr>
              <a:t>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task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holders –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please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focus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 the question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”What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done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</a:t>
            </a:r>
            <a:r>
              <a:rPr lang="fi-FI" sz="1800" dirty="0">
                <a:latin typeface="Calibri"/>
                <a:cs typeface="Calibri"/>
              </a:rPr>
              <a:t>4</a:t>
            </a:r>
            <a:r>
              <a:rPr sz="1800" dirty="0">
                <a:latin typeface="Calibri"/>
                <a:cs typeface="Calibri"/>
              </a:rPr>
              <a:t> and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what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needed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from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others/EUROfusion”</a:t>
            </a:r>
            <a:endParaRPr sz="1800" dirty="0">
              <a:latin typeface="Calibri"/>
              <a:cs typeface="Calibri"/>
            </a:endParaRPr>
          </a:p>
          <a:p>
            <a:pPr marL="12700" marR="419100">
              <a:lnSpc>
                <a:spcPct val="100000"/>
              </a:lnSpc>
            </a:pP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Please</a:t>
            </a:r>
            <a:r>
              <a:rPr sz="1800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be brief</a:t>
            </a:r>
            <a:r>
              <a:rPr sz="1800" dirty="0">
                <a:latin typeface="Calibri"/>
                <a:cs typeface="Calibri"/>
              </a:rPr>
              <a:t>: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each presentation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lang="fi-FI" sz="1800" dirty="0">
                <a:latin typeface="Calibri"/>
                <a:cs typeface="Calibri"/>
              </a:rPr>
              <a:t>10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+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lang="fi-FI" sz="1800" dirty="0">
                <a:latin typeface="Calibri"/>
                <a:cs typeface="Calibri"/>
              </a:rPr>
              <a:t>5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quick</a:t>
            </a:r>
            <a:r>
              <a:rPr lang="fi-FI" sz="1800" dirty="0">
                <a:latin typeface="Calibri"/>
                <a:cs typeface="Calibri"/>
              </a:rPr>
              <a:t> feedback</a:t>
            </a:r>
            <a:r>
              <a:rPr sz="1800" spc="-10" dirty="0">
                <a:latin typeface="Calibri"/>
                <a:cs typeface="Calibri"/>
              </a:rPr>
              <a:t> Discussion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End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meeting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3576011"/>
            <a:ext cx="5505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fi-FI" sz="1800" spc="-1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:</a:t>
            </a:r>
            <a:r>
              <a:rPr lang="fi-FI" sz="1800" spc="-10" dirty="0">
                <a:solidFill>
                  <a:srgbClr val="FF0000"/>
                </a:solidFill>
                <a:latin typeface="Calibri"/>
                <a:cs typeface="Calibri"/>
              </a:rPr>
              <a:t>05</a:t>
            </a:r>
            <a:endParaRPr sz="18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fi-FI" sz="1800" spc="-1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:</a:t>
            </a:r>
            <a:r>
              <a:rPr lang="fi-FI" sz="1800" spc="-10">
                <a:solidFill>
                  <a:srgbClr val="FF0000"/>
                </a:solidFill>
                <a:latin typeface="Calibri"/>
                <a:cs typeface="Calibri"/>
              </a:rPr>
              <a:t>30</a:t>
            </a:r>
            <a:endParaRPr sz="1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711" y="4398971"/>
            <a:ext cx="8051800" cy="8361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750" dirty="0">
              <a:latin typeface="Calibri"/>
              <a:cs typeface="Calibri"/>
            </a:endParaRPr>
          </a:p>
          <a:p>
            <a:pPr marL="13335" marR="398145" indent="-635">
              <a:lnSpc>
                <a:spcPct val="100000"/>
              </a:lnSpc>
            </a:pPr>
            <a:r>
              <a:rPr sz="1800" b="1" spc="-10" dirty="0">
                <a:solidFill>
                  <a:srgbClr val="00AF50"/>
                </a:solidFill>
                <a:latin typeface="Calibri"/>
                <a:cs typeface="Calibri"/>
              </a:rPr>
              <a:t>Everybody</a:t>
            </a:r>
            <a:r>
              <a:rPr sz="1800" b="1" spc="-6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is</a:t>
            </a:r>
            <a:r>
              <a:rPr sz="1800" b="1" spc="-2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invited</a:t>
            </a:r>
            <a:r>
              <a:rPr sz="1800" b="1" spc="-2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to</a:t>
            </a:r>
            <a:r>
              <a:rPr sz="1800" b="1" spc="-4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contribute</a:t>
            </a:r>
            <a:r>
              <a:rPr sz="1800" b="1" spc="-2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to</a:t>
            </a:r>
            <a:r>
              <a:rPr sz="1800" b="1" spc="-2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the</a:t>
            </a:r>
            <a:r>
              <a:rPr sz="1800" b="1" spc="-6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discussions,</a:t>
            </a:r>
            <a:r>
              <a:rPr sz="1800" b="1" spc="-4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also</a:t>
            </a:r>
            <a:r>
              <a:rPr sz="1800" b="1" spc="-4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those</a:t>
            </a:r>
            <a:r>
              <a:rPr sz="1800" b="1" spc="-3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who</a:t>
            </a:r>
            <a:r>
              <a:rPr sz="1800" b="1" spc="-3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are</a:t>
            </a:r>
            <a:r>
              <a:rPr sz="1800" b="1" spc="-1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not</a:t>
            </a:r>
            <a:r>
              <a:rPr sz="1800" b="1" spc="-2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00AF50"/>
                </a:solidFill>
                <a:latin typeface="Calibri"/>
                <a:cs typeface="Calibri"/>
              </a:rPr>
              <a:t>task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holders</a:t>
            </a:r>
            <a:r>
              <a:rPr sz="1800" b="1" spc="-4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of</a:t>
            </a:r>
            <a:r>
              <a:rPr sz="1800" b="1" spc="-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any</a:t>
            </a:r>
            <a:r>
              <a:rPr sz="1800" b="1" spc="-2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of</a:t>
            </a:r>
            <a:r>
              <a:rPr sz="1800" b="1" spc="-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the</a:t>
            </a:r>
            <a:r>
              <a:rPr sz="1800" b="1" spc="-3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alibri"/>
                <a:cs typeface="Calibri"/>
              </a:rPr>
              <a:t>SP</a:t>
            </a:r>
            <a:r>
              <a:rPr sz="1800" b="1" spc="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lang="fi-FI" sz="1800" b="1" dirty="0">
                <a:solidFill>
                  <a:srgbClr val="00AF50"/>
                </a:solidFill>
                <a:latin typeface="Calibri"/>
                <a:cs typeface="Calibri"/>
              </a:rPr>
              <a:t>E</a:t>
            </a:r>
            <a:r>
              <a:rPr sz="1800" b="1" spc="-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AF50"/>
                </a:solidFill>
                <a:latin typeface="Calibri"/>
                <a:cs typeface="Calibri"/>
              </a:rPr>
              <a:t>activities!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5522" y="998546"/>
            <a:ext cx="74434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goals</a:t>
            </a:r>
            <a:r>
              <a:rPr sz="180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sz="180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meeting</a:t>
            </a:r>
            <a:r>
              <a:rPr sz="1800" b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are </a:t>
            </a:r>
            <a:r>
              <a:rPr sz="1800" b="1" spc="-25" dirty="0">
                <a:solidFill>
                  <a:srgbClr val="FF0000"/>
                </a:solidFill>
                <a:latin typeface="Calibri"/>
                <a:cs typeface="Calibri"/>
              </a:rPr>
              <a:t>to</a:t>
            </a:r>
            <a:endParaRPr sz="18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Introduce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discuss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tasks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attached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each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Research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Unit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under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</a:t>
            </a:r>
            <a:r>
              <a:rPr lang="fi-FI" sz="1800" dirty="0">
                <a:latin typeface="Calibri"/>
                <a:cs typeface="Calibri"/>
              </a:rPr>
              <a:t>E</a:t>
            </a:r>
            <a:endParaRPr sz="18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Identify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possible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gaps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opportunities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collaboration,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and</a:t>
            </a:r>
            <a:endParaRPr sz="1800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Decide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concrete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next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steps,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reviewed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lang="fi-FI" sz="1800" spc="-10" dirty="0">
                <a:latin typeface="Calibri"/>
                <a:cs typeface="Calibri"/>
              </a:rPr>
              <a:t>summer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9"/>
              </a:spcBef>
            </a:pPr>
            <a:r>
              <a:rPr dirty="0"/>
              <a:t>Aim</a:t>
            </a:r>
            <a:r>
              <a:rPr spc="-15" dirty="0"/>
              <a:t> </a:t>
            </a:r>
            <a:r>
              <a:rPr dirty="0"/>
              <a:t>and </a:t>
            </a:r>
            <a:r>
              <a:rPr spc="-8" dirty="0"/>
              <a:t>Benefits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5472" y="2452900"/>
            <a:ext cx="6043779" cy="267942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5179" y="1777651"/>
            <a:ext cx="8821579" cy="383117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14" marR="1233011" indent="-215265">
              <a:lnSpc>
                <a:spcPct val="100000"/>
              </a:lnSpc>
              <a:spcBef>
                <a:spcPts val="75"/>
              </a:spcBef>
              <a:buChar char="•"/>
              <a:tabLst>
                <a:tab pos="224314" algn="l"/>
              </a:tabLst>
            </a:pP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The</a:t>
            </a:r>
            <a:r>
              <a:rPr sz="1350" spc="-26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main</a:t>
            </a:r>
            <a:r>
              <a:rPr sz="1350" spc="-4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aim</a:t>
            </a:r>
            <a:r>
              <a:rPr sz="1350" spc="-11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of</a:t>
            </a:r>
            <a:r>
              <a:rPr sz="1350" spc="-4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this</a:t>
            </a:r>
            <a:r>
              <a:rPr sz="1350" spc="-11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project</a:t>
            </a:r>
            <a:r>
              <a:rPr sz="1350" spc="-8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is</a:t>
            </a:r>
            <a:r>
              <a:rPr sz="1350" spc="-11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to</a:t>
            </a:r>
            <a:r>
              <a:rPr sz="1350" spc="-8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develop</a:t>
            </a:r>
            <a:r>
              <a:rPr sz="1350" spc="4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a</a:t>
            </a:r>
            <a:r>
              <a:rPr sz="1350" spc="-8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compact</a:t>
            </a:r>
            <a:r>
              <a:rPr sz="1350" spc="-4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LIBS</a:t>
            </a:r>
            <a:r>
              <a:rPr sz="1350" spc="-11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tool</a:t>
            </a:r>
            <a:r>
              <a:rPr sz="1350" spc="-15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to</a:t>
            </a:r>
            <a:r>
              <a:rPr sz="1350" spc="-11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be</a:t>
            </a:r>
            <a:r>
              <a:rPr sz="1350" spc="-8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mounted</a:t>
            </a:r>
            <a:r>
              <a:rPr sz="1350" spc="-8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on</a:t>
            </a:r>
            <a:r>
              <a:rPr sz="1350" spc="-15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the</a:t>
            </a:r>
            <a:r>
              <a:rPr sz="1350" spc="-15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JET</a:t>
            </a:r>
            <a:r>
              <a:rPr sz="1350" spc="-30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spc="-8" dirty="0">
                <a:solidFill>
                  <a:srgbClr val="002E55"/>
                </a:solidFill>
                <a:latin typeface="Arial"/>
                <a:cs typeface="Arial"/>
              </a:rPr>
              <a:t>Remote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Handling</a:t>
            </a:r>
            <a:r>
              <a:rPr sz="1350" spc="-4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System</a:t>
            </a:r>
            <a:r>
              <a:rPr sz="1350" spc="4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that</a:t>
            </a:r>
            <a:r>
              <a:rPr sz="1350" spc="-11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can</a:t>
            </a:r>
            <a:r>
              <a:rPr sz="1350" spc="-23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access</a:t>
            </a:r>
            <a:r>
              <a:rPr sz="1350" spc="-11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as</a:t>
            </a:r>
            <a:r>
              <a:rPr sz="1350" spc="-15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many</a:t>
            </a:r>
            <a:r>
              <a:rPr sz="1350" spc="-8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of</a:t>
            </a:r>
            <a:r>
              <a:rPr sz="1350" spc="-23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the</a:t>
            </a:r>
            <a:r>
              <a:rPr sz="1350" spc="-19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JET</a:t>
            </a:r>
            <a:r>
              <a:rPr sz="1350" spc="-34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spc="-8" dirty="0">
                <a:solidFill>
                  <a:srgbClr val="002E55"/>
                </a:solidFill>
                <a:latin typeface="Arial"/>
                <a:cs typeface="Arial"/>
              </a:rPr>
              <a:t>Vessel</a:t>
            </a:r>
            <a:r>
              <a:rPr sz="1350" spc="-11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PFC</a:t>
            </a:r>
            <a:r>
              <a:rPr sz="1350" spc="-15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2E55"/>
                </a:solidFill>
                <a:latin typeface="Arial"/>
                <a:cs typeface="Arial"/>
              </a:rPr>
              <a:t>as</a:t>
            </a:r>
            <a:r>
              <a:rPr sz="1350" spc="-15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350" spc="-8" dirty="0">
                <a:solidFill>
                  <a:srgbClr val="002E55"/>
                </a:solidFill>
                <a:latin typeface="Arial"/>
                <a:cs typeface="Arial"/>
              </a:rPr>
              <a:t>possible.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02E55"/>
              </a:buClr>
              <a:buFont typeface="Arial"/>
              <a:buChar char="•"/>
            </a:pP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4"/>
              </a:spcBef>
              <a:buClr>
                <a:srgbClr val="002E55"/>
              </a:buClr>
              <a:buFont typeface="Arial"/>
              <a:buChar char="•"/>
            </a:pPr>
            <a:endParaRPr sz="1350">
              <a:latin typeface="Arial"/>
              <a:cs typeface="Arial"/>
            </a:endParaRPr>
          </a:p>
          <a:p>
            <a:pPr marL="6531769" marR="3810" lvl="1" indent="-215265">
              <a:lnSpc>
                <a:spcPct val="100000"/>
              </a:lnSpc>
              <a:buChar char="•"/>
              <a:tabLst>
                <a:tab pos="6531769" algn="l"/>
              </a:tabLst>
            </a:pP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Development</a:t>
            </a:r>
            <a:r>
              <a:rPr sz="1200" spc="-38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techniques</a:t>
            </a:r>
            <a:r>
              <a:rPr sz="1200" spc="-38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for</a:t>
            </a:r>
            <a:r>
              <a:rPr sz="1200" spc="-26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spc="-19" dirty="0">
                <a:solidFill>
                  <a:srgbClr val="002E55"/>
                </a:solidFill>
                <a:latin typeface="Arial"/>
                <a:cs typeface="Arial"/>
              </a:rPr>
              <a:t>in-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situ</a:t>
            </a:r>
            <a:r>
              <a:rPr sz="1200" spc="-26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analysis</a:t>
            </a:r>
            <a:r>
              <a:rPr sz="1200" spc="-26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fusion</a:t>
            </a:r>
            <a:r>
              <a:rPr sz="1200" spc="-23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spc="-8" dirty="0">
                <a:solidFill>
                  <a:srgbClr val="002E55"/>
                </a:solidFill>
                <a:latin typeface="Arial"/>
                <a:cs typeface="Arial"/>
              </a:rPr>
              <a:t>vessel components,</a:t>
            </a:r>
            <a:endParaRPr sz="1200">
              <a:latin typeface="Arial"/>
              <a:cs typeface="Arial"/>
            </a:endParaRPr>
          </a:p>
          <a:p>
            <a:pPr marL="6531769" marR="226695" lvl="1" indent="-215265">
              <a:lnSpc>
                <a:spcPct val="100000"/>
              </a:lnSpc>
              <a:spcBef>
                <a:spcPts val="450"/>
              </a:spcBef>
              <a:buChar char="•"/>
              <a:tabLst>
                <a:tab pos="6531769" algn="l"/>
              </a:tabLst>
            </a:pP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Develop</a:t>
            </a:r>
            <a:r>
              <a:rPr sz="1200" spc="-26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our</a:t>
            </a:r>
            <a:r>
              <a:rPr sz="1200" spc="-8" dirty="0">
                <a:solidFill>
                  <a:srgbClr val="002E55"/>
                </a:solidFill>
                <a:latin typeface="Arial"/>
                <a:cs typeface="Arial"/>
              </a:rPr>
              <a:t> scientific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understanding</a:t>
            </a:r>
            <a:r>
              <a:rPr sz="1200" spc="-45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fuel</a:t>
            </a:r>
            <a:r>
              <a:rPr sz="1200" spc="-38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spc="-8" dirty="0">
                <a:solidFill>
                  <a:srgbClr val="002E55"/>
                </a:solidFill>
                <a:latin typeface="Arial"/>
                <a:cs typeface="Arial"/>
              </a:rPr>
              <a:t>retention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and</a:t>
            </a:r>
            <a:r>
              <a:rPr sz="1200" spc="-4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spc="-8" dirty="0">
                <a:solidFill>
                  <a:srgbClr val="002E55"/>
                </a:solidFill>
                <a:latin typeface="Arial"/>
                <a:cs typeface="Arial"/>
              </a:rPr>
              <a:t>contamination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 in </a:t>
            </a:r>
            <a:r>
              <a:rPr sz="1200" spc="-15" dirty="0">
                <a:solidFill>
                  <a:srgbClr val="002E55"/>
                </a:solidFill>
                <a:latin typeface="Arial"/>
                <a:cs typeface="Arial"/>
              </a:rPr>
              <a:t>PFC,</a:t>
            </a:r>
            <a:endParaRPr sz="1200">
              <a:latin typeface="Arial"/>
              <a:cs typeface="Arial"/>
            </a:endParaRPr>
          </a:p>
          <a:p>
            <a:pPr marL="6531769" marR="15240" lvl="1" indent="-215265">
              <a:lnSpc>
                <a:spcPct val="100000"/>
              </a:lnSpc>
              <a:spcBef>
                <a:spcPts val="454"/>
              </a:spcBef>
              <a:buChar char="•"/>
              <a:tabLst>
                <a:tab pos="6531769" algn="l"/>
              </a:tabLst>
            </a:pP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Maximise</a:t>
            </a:r>
            <a:r>
              <a:rPr sz="1200" spc="-49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the</a:t>
            </a:r>
            <a:r>
              <a:rPr sz="1200" spc="-38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scientific</a:t>
            </a:r>
            <a:r>
              <a:rPr sz="1200" spc="-56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benefits</a:t>
            </a:r>
            <a:r>
              <a:rPr sz="1200" spc="-41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spc="-19" dirty="0">
                <a:solidFill>
                  <a:srgbClr val="002E55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the</a:t>
            </a:r>
            <a:r>
              <a:rPr sz="1200" spc="-19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JET</a:t>
            </a:r>
            <a:r>
              <a:rPr sz="1200" spc="-49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reactor </a:t>
            </a:r>
            <a:r>
              <a:rPr sz="1200" spc="-8" dirty="0">
                <a:solidFill>
                  <a:srgbClr val="002E55"/>
                </a:solidFill>
                <a:latin typeface="Arial"/>
                <a:cs typeface="Arial"/>
              </a:rPr>
              <a:t>during decommissioning,</a:t>
            </a:r>
            <a:endParaRPr sz="1200">
              <a:latin typeface="Arial"/>
              <a:cs typeface="Arial"/>
            </a:endParaRPr>
          </a:p>
          <a:p>
            <a:pPr marL="6531769" marR="81915" lvl="1" indent="-215265">
              <a:lnSpc>
                <a:spcPct val="100000"/>
              </a:lnSpc>
              <a:spcBef>
                <a:spcPts val="450"/>
              </a:spcBef>
              <a:buChar char="•"/>
              <a:tabLst>
                <a:tab pos="6531769" algn="l"/>
              </a:tabLst>
            </a:pP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Development</a:t>
            </a:r>
            <a:r>
              <a:rPr sz="1200" spc="-45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of</a:t>
            </a:r>
            <a:r>
              <a:rPr sz="1200" spc="-34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techniques</a:t>
            </a:r>
            <a:r>
              <a:rPr sz="1200" spc="-49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002E55"/>
                </a:solidFill>
                <a:latin typeface="Arial"/>
                <a:cs typeface="Arial"/>
              </a:rPr>
              <a:t>that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minimise</a:t>
            </a:r>
            <a:r>
              <a:rPr sz="1200" spc="-49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human</a:t>
            </a:r>
            <a:r>
              <a:rPr sz="1200" spc="-26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exposure</a:t>
            </a:r>
            <a:r>
              <a:rPr sz="1200" spc="-23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to</a:t>
            </a:r>
            <a:r>
              <a:rPr sz="1200" spc="-23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spc="-19" dirty="0">
                <a:solidFill>
                  <a:srgbClr val="002E55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002E55"/>
                </a:solidFill>
                <a:latin typeface="Arial"/>
                <a:cs typeface="Arial"/>
              </a:rPr>
              <a:t>fusion</a:t>
            </a:r>
            <a:r>
              <a:rPr sz="1200" spc="-23" dirty="0">
                <a:solidFill>
                  <a:srgbClr val="002E55"/>
                </a:solidFill>
                <a:latin typeface="Arial"/>
                <a:cs typeface="Arial"/>
              </a:rPr>
              <a:t> </a:t>
            </a:r>
            <a:r>
              <a:rPr sz="1200" spc="-8" dirty="0">
                <a:solidFill>
                  <a:srgbClr val="002E55"/>
                </a:solidFill>
                <a:latin typeface="Arial"/>
                <a:cs typeface="Arial"/>
              </a:rPr>
              <a:t>environment.</a:t>
            </a:r>
            <a:endParaRPr sz="1200">
              <a:latin typeface="Arial"/>
              <a:cs typeface="Arial"/>
            </a:endParaRPr>
          </a:p>
          <a:p>
            <a:pPr marL="287655" indent="-215265">
              <a:lnSpc>
                <a:spcPct val="100000"/>
              </a:lnSpc>
              <a:spcBef>
                <a:spcPts val="1208"/>
              </a:spcBef>
              <a:buChar char="•"/>
              <a:tabLst>
                <a:tab pos="287655" algn="l"/>
              </a:tabLst>
            </a:pPr>
            <a:r>
              <a:rPr sz="1350" u="sng" spc="-8" dirty="0">
                <a:solidFill>
                  <a:srgbClr val="002E55"/>
                </a:solidFill>
                <a:uFill>
                  <a:solidFill>
                    <a:srgbClr val="002E55"/>
                  </a:solidFill>
                </a:uFill>
                <a:latin typeface="Arial"/>
                <a:cs typeface="Arial"/>
                <a:hlinkClick r:id="rId3"/>
              </a:rPr>
              <a:t>https://doi.org/10.1016/j.sab.2023.106715</a:t>
            </a:r>
            <a:endParaRPr sz="1350">
              <a:latin typeface="Arial"/>
              <a:cs typeface="Arial"/>
            </a:endParaRPr>
          </a:p>
          <a:p>
            <a:pPr marL="287655" indent="-215265">
              <a:lnSpc>
                <a:spcPct val="100000"/>
              </a:lnSpc>
              <a:buChar char="•"/>
              <a:tabLst>
                <a:tab pos="287655" algn="l"/>
              </a:tabLst>
            </a:pPr>
            <a:r>
              <a:rPr sz="1350" u="sng" spc="-8" dirty="0">
                <a:solidFill>
                  <a:srgbClr val="002E55"/>
                </a:solidFill>
                <a:uFill>
                  <a:solidFill>
                    <a:srgbClr val="002E55"/>
                  </a:solidFill>
                </a:uFill>
                <a:latin typeface="Arial"/>
                <a:cs typeface="Arial"/>
                <a:hlinkClick r:id="rId4"/>
              </a:rPr>
              <a:t>https://doi.org/10.1016/j.fusengdes.2020.111685</a:t>
            </a:r>
            <a:endParaRPr sz="13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9629" rIns="0" bIns="0" rtlCol="0">
            <a:spAutoFit/>
          </a:bodyPr>
          <a:lstStyle/>
          <a:p>
            <a:pPr marL="172403">
              <a:lnSpc>
                <a:spcPct val="100000"/>
              </a:lnSpc>
              <a:spcBef>
                <a:spcPts val="233"/>
              </a:spcBef>
            </a:pPr>
            <a:fld id="{81D60167-4931-47E6-BA6A-407CBD079E47}" type="slidenum">
              <a:rPr dirty="0"/>
              <a:pPr marL="172403">
                <a:lnSpc>
                  <a:spcPct val="100000"/>
                </a:lnSpc>
                <a:spcBef>
                  <a:spcPts val="233"/>
                </a:spcBef>
              </a:pPr>
              <a:t>20</a:t>
            </a:fld>
            <a:r>
              <a:rPr spc="53" dirty="0"/>
              <a:t> </a:t>
            </a:r>
            <a:r>
              <a:rPr sz="2363" spc="-56" baseline="1322" dirty="0">
                <a:solidFill>
                  <a:srgbClr val="002E55"/>
                </a:solidFill>
                <a:latin typeface="Arial"/>
                <a:cs typeface="Arial"/>
              </a:rPr>
              <a:t>|</a:t>
            </a:r>
            <a:endParaRPr sz="2363" baseline="1322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381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19"/>
              </a:spcBef>
            </a:pPr>
            <a:r>
              <a:rPr spc="-8" dirty="0"/>
              <a:t>JDR-OPS-IVD-PRE-</a:t>
            </a:r>
            <a:r>
              <a:rPr dirty="0"/>
              <a:t>00000n</a:t>
            </a:r>
            <a:r>
              <a:rPr spc="-4" dirty="0"/>
              <a:t> </a:t>
            </a:r>
            <a:r>
              <a:rPr dirty="0"/>
              <a:t>– LIBS</a:t>
            </a:r>
            <a:r>
              <a:rPr spc="-19" dirty="0"/>
              <a:t> </a:t>
            </a:r>
            <a:r>
              <a:rPr dirty="0"/>
              <a:t>Design review</a:t>
            </a:r>
            <a:r>
              <a:rPr spc="4" dirty="0"/>
              <a:t> </a:t>
            </a:r>
            <a:r>
              <a:rPr dirty="0"/>
              <a:t>Jan</a:t>
            </a:r>
            <a:r>
              <a:rPr spc="4" dirty="0"/>
              <a:t> </a:t>
            </a:r>
            <a:r>
              <a:rPr spc="-15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265536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107504" y="593918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Deliverable: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PWIE.SPE.2.T002.D004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Facilities: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8853"/>
            <a:ext cx="8810074" cy="3429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Completion of C39 baking studies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1127" y="634425"/>
            <a:ext cx="8600268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Tasks and questions to be addressed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Tritium concentration and thermal desorption spectra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364088" y="5939186"/>
            <a:ext cx="3672408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6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PM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ISSP-UL</a:t>
            </a:r>
          </a:p>
          <a:p>
            <a:pPr lvl="0">
              <a:lnSpc>
                <a:spcPct val="113000"/>
              </a:lnSpc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 WP or TSVV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E99FD5-3AE5-43B1-A8FF-EE97B774E8B1}"/>
              </a:ext>
            </a:extLst>
          </p:cNvPr>
          <p:cNvSpPr txBox="1"/>
          <p:nvPr/>
        </p:nvSpPr>
        <p:spPr>
          <a:xfrm>
            <a:off x="22976" y="6504801"/>
            <a:ext cx="2186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/>
              <a:t>E. Pajuste et al. (ISSP-UL)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BDDFB-9CB6-276C-B1C4-AAA8ED08C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0" y="1295399"/>
            <a:ext cx="3960118" cy="271441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sz="1400" dirty="0">
                <a:latin typeface="+mn-lt"/>
                <a:cs typeface="Arial" panose="020B0604020202020204" pitchFamily="34" charset="0"/>
              </a:rPr>
              <a:t>In 2022 two sets of samples had been received from divertor tiles HFGC and 14ING1A.</a:t>
            </a:r>
          </a:p>
          <a:p>
            <a:pPr>
              <a:spcBef>
                <a:spcPts val="600"/>
              </a:spcBef>
            </a:pPr>
            <a:r>
              <a:rPr lang="fi-FI" sz="1400" dirty="0" err="1">
                <a:latin typeface="+mn-lt"/>
                <a:cs typeface="Arial"/>
              </a:rPr>
              <a:t>Note</a:t>
            </a:r>
            <a:r>
              <a:rPr lang="fi-FI" sz="1400" dirty="0">
                <a:latin typeface="+mn-lt"/>
                <a:cs typeface="Arial"/>
              </a:rPr>
              <a:t> </a:t>
            </a:r>
            <a:r>
              <a:rPr lang="fi-FI" sz="1400" dirty="0" err="1">
                <a:latin typeface="+mn-lt"/>
                <a:cs typeface="Arial"/>
              </a:rPr>
              <a:t>that</a:t>
            </a:r>
            <a:r>
              <a:rPr lang="fi-FI" sz="1400" dirty="0">
                <a:latin typeface="+mn-lt"/>
                <a:cs typeface="Arial"/>
              </a:rPr>
              <a:t> </a:t>
            </a:r>
            <a:r>
              <a:rPr lang="fi-FI" sz="1400" dirty="0" err="1">
                <a:latin typeface="+mn-lt"/>
                <a:cs typeface="Arial"/>
              </a:rPr>
              <a:t>these</a:t>
            </a:r>
            <a:r>
              <a:rPr lang="fi-FI" sz="1400" dirty="0">
                <a:latin typeface="+mn-lt"/>
                <a:cs typeface="Arial"/>
              </a:rPr>
              <a:t> </a:t>
            </a:r>
            <a:r>
              <a:rPr lang="fi-FI" sz="1400" dirty="0" err="1">
                <a:latin typeface="+mn-lt"/>
                <a:cs typeface="Arial"/>
              </a:rPr>
              <a:t>tiles</a:t>
            </a:r>
            <a:r>
              <a:rPr lang="fi-FI" sz="1400" dirty="0">
                <a:latin typeface="+mn-lt"/>
                <a:cs typeface="Arial"/>
              </a:rPr>
              <a:t> </a:t>
            </a:r>
            <a:r>
              <a:rPr lang="fi-FI" sz="1400" dirty="0" err="1">
                <a:latin typeface="+mn-lt"/>
                <a:cs typeface="Arial"/>
              </a:rPr>
              <a:t>were</a:t>
            </a:r>
            <a:r>
              <a:rPr lang="fi-FI" sz="1400" dirty="0">
                <a:latin typeface="+mn-lt"/>
                <a:cs typeface="Arial"/>
              </a:rPr>
              <a:t> </a:t>
            </a:r>
            <a:r>
              <a:rPr lang="fi-FI" sz="1400" dirty="0" err="1">
                <a:latin typeface="+mn-lt"/>
                <a:cs typeface="Arial"/>
              </a:rPr>
              <a:t>exposed</a:t>
            </a:r>
            <a:r>
              <a:rPr lang="fi-FI" sz="1400" dirty="0">
                <a:latin typeface="+mn-lt"/>
                <a:cs typeface="Arial"/>
              </a:rPr>
              <a:t> in ILW1-3</a:t>
            </a:r>
          </a:p>
          <a:p>
            <a:pPr>
              <a:spcBef>
                <a:spcPts val="600"/>
              </a:spcBef>
            </a:pPr>
            <a:r>
              <a:rPr lang="fi-FI" sz="1400" dirty="0">
                <a:solidFill>
                  <a:srgbClr val="00B050"/>
                </a:solidFill>
                <a:latin typeface="+mn-lt"/>
                <a:cs typeface="Arial"/>
              </a:rPr>
              <a:t>Tritium in </a:t>
            </a:r>
            <a:r>
              <a:rPr lang="fi-FI" sz="1400" dirty="0" err="1">
                <a:solidFill>
                  <a:srgbClr val="00B050"/>
                </a:solidFill>
                <a:latin typeface="+mn-lt"/>
                <a:cs typeface="Arial"/>
              </a:rPr>
              <a:t>these</a:t>
            </a:r>
            <a:r>
              <a:rPr lang="fi-FI" sz="1400" dirty="0">
                <a:solidFill>
                  <a:srgbClr val="00B050"/>
                </a:solidFill>
                <a:latin typeface="+mn-lt"/>
                <a:cs typeface="Arial"/>
              </a:rPr>
              <a:t> </a:t>
            </a:r>
            <a:r>
              <a:rPr lang="fi-FI" sz="1400" dirty="0" err="1">
                <a:solidFill>
                  <a:srgbClr val="00B050"/>
                </a:solidFill>
                <a:latin typeface="+mn-lt"/>
                <a:cs typeface="Arial"/>
              </a:rPr>
              <a:t>tiles</a:t>
            </a:r>
            <a:r>
              <a:rPr lang="fi-FI" sz="1400" dirty="0">
                <a:solidFill>
                  <a:srgbClr val="00B050"/>
                </a:solidFill>
                <a:latin typeface="+mn-lt"/>
                <a:cs typeface="Arial"/>
              </a:rPr>
              <a:t> is </a:t>
            </a:r>
            <a:r>
              <a:rPr lang="fi-FI" sz="1400" dirty="0" err="1">
                <a:solidFill>
                  <a:srgbClr val="00B050"/>
                </a:solidFill>
                <a:latin typeface="+mn-lt"/>
                <a:cs typeface="Arial"/>
              </a:rPr>
              <a:t>due</a:t>
            </a:r>
            <a:r>
              <a:rPr lang="fi-FI" sz="1400" dirty="0">
                <a:solidFill>
                  <a:srgbClr val="00B050"/>
                </a:solidFill>
                <a:latin typeface="+mn-lt"/>
                <a:cs typeface="Arial"/>
              </a:rPr>
              <a:t> to DD </a:t>
            </a:r>
            <a:r>
              <a:rPr lang="fi-FI" sz="1400" dirty="0" err="1">
                <a:solidFill>
                  <a:srgbClr val="00B050"/>
                </a:solidFill>
                <a:latin typeface="+mn-lt"/>
                <a:cs typeface="Arial"/>
              </a:rPr>
              <a:t>reactions</a:t>
            </a:r>
            <a:endParaRPr lang="fi-FI" sz="1400" dirty="0">
              <a:solidFill>
                <a:srgbClr val="00B050"/>
              </a:solidFill>
              <a:latin typeface="+mn-lt"/>
              <a:cs typeface="Arial"/>
            </a:endParaRPr>
          </a:p>
          <a:p>
            <a:pPr>
              <a:spcBef>
                <a:spcPts val="0"/>
              </a:spcBef>
            </a:pPr>
            <a:endParaRPr lang="fi-FI" sz="1400" dirty="0">
              <a:latin typeface="+mn-lt"/>
              <a:cs typeface="Arial"/>
            </a:endParaRPr>
          </a:p>
          <a:p>
            <a:pPr>
              <a:spcBef>
                <a:spcPts val="0"/>
              </a:spcBef>
            </a:pPr>
            <a:r>
              <a:rPr lang="lv-LV" sz="1400" dirty="0">
                <a:latin typeface="+mn-lt"/>
                <a:cs typeface="Arial"/>
              </a:rPr>
              <a:t>Sample was heated at 350</a:t>
            </a:r>
            <a:r>
              <a:rPr lang="lv-LV" sz="1400" dirty="0">
                <a:latin typeface="+mn-lt"/>
                <a:cs typeface="Times New Roman"/>
              </a:rPr>
              <a:t> ℃</a:t>
            </a:r>
            <a:r>
              <a:rPr lang="lv-LV" sz="1400" dirty="0">
                <a:latin typeface="+mn-lt"/>
                <a:cs typeface="Arial"/>
              </a:rPr>
              <a:t> for 100h after which the system was purged and released tritium measured.</a:t>
            </a:r>
          </a:p>
          <a:p>
            <a:pPr>
              <a:spcBef>
                <a:spcPts val="0"/>
              </a:spcBef>
            </a:pPr>
            <a:r>
              <a:rPr lang="lv-LV" sz="1400" dirty="0">
                <a:latin typeface="+mn-lt"/>
                <a:cs typeface="Arial"/>
              </a:rPr>
              <a:t>Baking was followed with TDS up to 1100</a:t>
            </a:r>
            <a:r>
              <a:rPr lang="lv-LV" sz="1400" dirty="0">
                <a:latin typeface="+mn-lt"/>
                <a:cs typeface="Times New Roman"/>
              </a:rPr>
              <a:t>℃</a:t>
            </a:r>
          </a:p>
          <a:p>
            <a:pPr>
              <a:spcBef>
                <a:spcPts val="0"/>
              </a:spcBef>
            </a:pPr>
            <a:r>
              <a:rPr lang="lv-LV" sz="1400" dirty="0">
                <a:latin typeface="+mn-lt"/>
                <a:cs typeface="Arial"/>
              </a:rPr>
              <a:t>TDS was followed by full combustion </a:t>
            </a:r>
            <a:r>
              <a:rPr lang="fi-FI" sz="1400" dirty="0">
                <a:latin typeface="+mn-lt"/>
                <a:cs typeface="Arial"/>
              </a:rPr>
              <a:t>(850</a:t>
            </a:r>
            <a:r>
              <a:rPr lang="fi-FI" sz="1400" baseline="30000" dirty="0">
                <a:latin typeface="+mn-lt"/>
                <a:cs typeface="Arial"/>
              </a:rPr>
              <a:t>o</a:t>
            </a:r>
            <a:r>
              <a:rPr lang="fi-FI" sz="1400" dirty="0">
                <a:latin typeface="+mn-lt"/>
                <a:cs typeface="Arial"/>
              </a:rPr>
              <a:t>C) </a:t>
            </a:r>
            <a:r>
              <a:rPr lang="lv-LV" sz="1400" dirty="0">
                <a:latin typeface="+mn-lt"/>
                <a:cs typeface="Arial"/>
              </a:rPr>
              <a:t>for 14IWG1A samples</a:t>
            </a:r>
            <a:endParaRPr lang="fi-FI" sz="1400" dirty="0">
              <a:latin typeface="+mn-lt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09434D-B300-FC47-1ED9-E75BCF7F1EC5}"/>
              </a:ext>
            </a:extLst>
          </p:cNvPr>
          <p:cNvSpPr/>
          <p:nvPr/>
        </p:nvSpPr>
        <p:spPr>
          <a:xfrm>
            <a:off x="49420" y="4038362"/>
            <a:ext cx="308242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dirty="0">
                <a:solidFill>
                  <a:srgbClr val="00B050"/>
                </a:solidFill>
                <a:cs typeface="Arial"/>
              </a:rPr>
              <a:t>Main </a:t>
            </a:r>
            <a:r>
              <a:rPr lang="fi-FI" sz="1400" dirty="0" err="1">
                <a:solidFill>
                  <a:srgbClr val="00B050"/>
                </a:solidFill>
                <a:cs typeface="Arial"/>
              </a:rPr>
              <a:t>results</a:t>
            </a:r>
            <a:endParaRPr lang="fi-FI" sz="1400" dirty="0">
              <a:solidFill>
                <a:srgbClr val="00B050"/>
              </a:solidFill>
              <a:cs typeface="Arial"/>
            </a:endParaRPr>
          </a:p>
          <a:p>
            <a:endParaRPr lang="fi-FI" sz="1400" dirty="0">
              <a:solidFill>
                <a:srgbClr val="00B050"/>
              </a:solidFill>
              <a:cs typeface="Arial"/>
            </a:endParaRPr>
          </a:p>
          <a:p>
            <a:r>
              <a:rPr lang="lv-LV" sz="1400" dirty="0">
                <a:cs typeface="Arial"/>
              </a:rPr>
              <a:t>From baking experiments its can be seen </a:t>
            </a:r>
            <a:r>
              <a:rPr lang="fi-FI" sz="1400" dirty="0" err="1">
                <a:cs typeface="Arial"/>
              </a:rPr>
              <a:t>that</a:t>
            </a:r>
            <a:r>
              <a:rPr lang="lv-LV" sz="1400" dirty="0">
                <a:cs typeface="Arial"/>
              </a:rPr>
              <a:t> significant amount of T has remained in the sample after </a:t>
            </a:r>
            <a:r>
              <a:rPr lang="fi-FI" sz="1400" dirty="0" err="1">
                <a:cs typeface="Arial"/>
              </a:rPr>
              <a:t>annealing</a:t>
            </a:r>
            <a:r>
              <a:rPr lang="lv-LV" sz="1400" dirty="0">
                <a:cs typeface="Arial"/>
              </a:rPr>
              <a:t> </a:t>
            </a:r>
            <a:r>
              <a:rPr lang="fi-FI" sz="1400" dirty="0">
                <a:cs typeface="Arial"/>
              </a:rPr>
              <a:t>at 350</a:t>
            </a:r>
            <a:r>
              <a:rPr lang="lv-LV" sz="1400" dirty="0">
                <a:latin typeface="Calibri"/>
                <a:cs typeface="Times New Roman"/>
              </a:rPr>
              <a:t> ℃</a:t>
            </a:r>
            <a:r>
              <a:rPr lang="fi-FI" sz="1400" dirty="0">
                <a:cs typeface="Arial"/>
              </a:rPr>
              <a:t> </a:t>
            </a:r>
            <a:r>
              <a:rPr lang="lv-LV" sz="1400" dirty="0">
                <a:cs typeface="Arial"/>
              </a:rPr>
              <a:t>and a small amount (~1%) also after TDS</a:t>
            </a:r>
            <a:endParaRPr lang="en-GB" sz="1400" dirty="0">
              <a:cs typeface="Arial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A06FF27-39E3-480B-6950-092C0AF189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3315" y="3800918"/>
          <a:ext cx="5579447" cy="1413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8866827C-12C2-78BA-047E-7B748C7EAC2C}"/>
              </a:ext>
            </a:extLst>
          </p:cNvPr>
          <p:cNvGrpSpPr>
            <a:grpSpLocks noChangeAspect="1"/>
          </p:cNvGrpSpPr>
          <p:nvPr/>
        </p:nvGrpSpPr>
        <p:grpSpPr>
          <a:xfrm>
            <a:off x="5508105" y="1496366"/>
            <a:ext cx="2647507" cy="581918"/>
            <a:chOff x="38197" y="2523832"/>
            <a:chExt cx="3807142" cy="12601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ADE065-6558-B070-2662-924A39AAD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97" y="2523832"/>
              <a:ext cx="3807142" cy="126015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FE54AE6-DD28-604C-0ED8-55166E3F2F8E}"/>
                </a:ext>
              </a:extLst>
            </p:cNvPr>
            <p:cNvSpPr/>
            <p:nvPr/>
          </p:nvSpPr>
          <p:spPr>
            <a:xfrm>
              <a:off x="608492" y="3120159"/>
              <a:ext cx="776324" cy="5398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sz="1200" dirty="0" err="1"/>
                <a:t>Baking</a:t>
              </a:r>
              <a:endParaRPr lang="en-US" sz="12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FE9DD46-2414-58F2-95C3-31DD509D7692}"/>
                </a:ext>
              </a:extLst>
            </p:cNvPr>
            <p:cNvSpPr/>
            <p:nvPr/>
          </p:nvSpPr>
          <p:spPr>
            <a:xfrm>
              <a:off x="2511377" y="2642374"/>
              <a:ext cx="550189" cy="5398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sz="1200" dirty="0"/>
                <a:t>TDS</a:t>
              </a:r>
              <a:endParaRPr lang="lv-LV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CF5C94B1-EEB6-038C-BC77-2489A9FC97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5359" y="2073600"/>
          <a:ext cx="4579713" cy="158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6688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70648"/>
            <a:ext cx="70840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SPE analyses in 2024</a:t>
            </a:r>
            <a:endParaRPr spc="-25" dirty="0"/>
          </a:p>
        </p:txBody>
      </p:sp>
      <p:sp>
        <p:nvSpPr>
          <p:cNvPr id="5" name="object 3"/>
          <p:cNvSpPr txBox="1"/>
          <p:nvPr/>
        </p:nvSpPr>
        <p:spPr>
          <a:xfrm>
            <a:off x="0" y="914400"/>
            <a:ext cx="5941060" cy="3281026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2XR19(ILW3) and 2XR9 (ILW2+3):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fi-FI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compare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LIBS on 2XR19 and 2XR9 (2019-2023)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erosion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/deposition, </a:t>
            </a:r>
            <a:r>
              <a:rPr lang="fi-FI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fuel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retention</a:t>
            </a: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IBA </a:t>
            </a:r>
            <a:r>
              <a:rPr lang="fi-FI" sz="16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done</a:t>
            </a:r>
            <a:r>
              <a:rPr lang="fi-FI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TDS/FC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4D23 (ILW3) and 4D3 (ILW3):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fi-FI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compare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LIBS on 4D23 and 4D3 (2019-2023)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IBA of 4D3 </a:t>
            </a:r>
            <a:r>
              <a:rPr lang="fi-FI" sz="16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done</a:t>
            </a:r>
            <a:r>
              <a:rPr lang="fi-FI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IBA, TDS of 4D23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4400" indent="-285750">
              <a:buFont typeface="Wingdings" panose="05000000000000000000" pitchFamily="2" charset="2"/>
              <a:buChar char="ü"/>
            </a:pPr>
            <a:r>
              <a:rPr lang="en-GB" sz="1600" b="1" dirty="0"/>
              <a:t>Langmuir probes 16IN probes 5, 7,8, 9 </a:t>
            </a:r>
            <a:r>
              <a:rPr lang="en-GB" sz="1600" dirty="0"/>
              <a:t>(removed in 2015)</a:t>
            </a:r>
          </a:p>
          <a:p>
            <a:pPr marL="74160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</a:rPr>
              <a:t>Metallography at IPPLM</a:t>
            </a:r>
          </a:p>
          <a:p>
            <a:pPr marL="74160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IBA at VR done</a:t>
            </a:r>
          </a:p>
          <a:p>
            <a:pPr marL="12700" marR="208279">
              <a:lnSpc>
                <a:spcPts val="1939"/>
              </a:lnSpc>
              <a:spcBef>
                <a:spcPts val="345"/>
              </a:spcBef>
              <a:tabLst>
                <a:tab pos="354965" algn="l"/>
                <a:tab pos="355600" algn="l"/>
              </a:tabLst>
            </a:pPr>
            <a:endParaRPr lang="fi-FI" sz="1800" dirty="0">
              <a:solidFill>
                <a:srgbClr val="E46C0A"/>
              </a:solidFill>
              <a:latin typeface="Calibri"/>
              <a:cs typeface="Calibri"/>
            </a:endParaRPr>
          </a:p>
        </p:txBody>
      </p:sp>
      <p:sp>
        <p:nvSpPr>
          <p:cNvPr id="6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859460" y="6591495"/>
            <a:ext cx="497974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22</a:t>
            </a:fld>
            <a:endParaRPr spc="-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77AB68-2881-D979-7125-68C17F440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74185"/>
            <a:ext cx="2382866" cy="35482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609E86-E042-22AE-AC81-EC85CAA36679}"/>
              </a:ext>
            </a:extLst>
          </p:cNvPr>
          <p:cNvSpPr txBox="1"/>
          <p:nvPr/>
        </p:nvSpPr>
        <p:spPr>
          <a:xfrm>
            <a:off x="6204175" y="1680999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2XR9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8E35A9-9EA6-0587-A7D7-55BFA30F0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09" y="3962400"/>
            <a:ext cx="3909060" cy="264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76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70648"/>
            <a:ext cx="70840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SPE analyses in 2024</a:t>
            </a:r>
            <a:endParaRPr spc="-25" dirty="0"/>
          </a:p>
        </p:txBody>
      </p:sp>
      <p:sp>
        <p:nvSpPr>
          <p:cNvPr id="6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859460" y="6591495"/>
            <a:ext cx="497974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23</a:t>
            </a:fld>
            <a:endParaRPr spc="-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609E86-E042-22AE-AC81-EC85CAA36679}"/>
              </a:ext>
            </a:extLst>
          </p:cNvPr>
          <p:cNvSpPr txBox="1"/>
          <p:nvPr/>
        </p:nvSpPr>
        <p:spPr>
          <a:xfrm>
            <a:off x="6204175" y="1680999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2XR9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B2356-1BFA-68D1-CE51-646E705849C9}"/>
              </a:ext>
            </a:extLst>
          </p:cNvPr>
          <p:cNvSpPr txBox="1"/>
          <p:nvPr/>
        </p:nvSpPr>
        <p:spPr>
          <a:xfrm>
            <a:off x="-76200" y="914400"/>
            <a:ext cx="497974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Louvre clips (ILW3)</a:t>
            </a:r>
            <a:r>
              <a:rPr lang="en-GB" sz="1600" b="1" dirty="0">
                <a:solidFill>
                  <a:srgbClr val="2B9B6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</a:rPr>
              <a:t>Cutting completed at IAP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Transport to remote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Chemical structure of deposits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Modelling of Be, W migration under SP D</a:t>
            </a:r>
          </a:p>
          <a:p>
            <a:pPr marL="742950" lvl="1" indent="-285750">
              <a:buFont typeface="Symbol" panose="05050102010706020507" pitchFamily="18" charset="2"/>
              <a:buChar char="·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440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Mirror cassettes</a:t>
            </a:r>
          </a:p>
          <a:p>
            <a:pPr marL="74160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Erosion/deposition in recessed areas</a:t>
            </a:r>
          </a:p>
          <a:p>
            <a:pPr marL="74160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Metal migration inside cassette</a:t>
            </a:r>
          </a:p>
          <a:p>
            <a:pPr marL="74160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3E (ILW1) for SPE</a:t>
            </a:r>
          </a:p>
          <a:p>
            <a:pPr marL="741600" lvl="2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+mn-lt"/>
                <a:cs typeface="Arial" panose="020B0604020202020204" pitchFamily="34" charset="0"/>
              </a:rPr>
              <a:t>W sticky monitors and Si wafers of dust collectors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Oct3 inner; Oct5 inner and 14W wedge available </a:t>
            </a:r>
          </a:p>
          <a:p>
            <a:pPr marL="74160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Si dust collectors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analysed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+mn-lt"/>
                <a:cs typeface="Arial" panose="020B0604020202020204" pitchFamily="34" charset="0"/>
              </a:rPr>
              <a:t>W lamellae</a:t>
            </a:r>
          </a:p>
          <a:p>
            <a:pPr marL="74160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Microstructure, fuel retention</a:t>
            </a:r>
          </a:p>
          <a:p>
            <a:pPr marL="74160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Few from stack A, from stack C C01 and</a:t>
            </a:r>
          </a:p>
          <a:p>
            <a:pPr marL="455850"/>
            <a:r>
              <a:rPr lang="en-US" sz="1600" dirty="0">
                <a:latin typeface="+mn-lt"/>
                <a:cs typeface="Arial" panose="020B0604020202020204" pitchFamily="34" charset="0"/>
              </a:rPr>
              <a:t>      from stack D D01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+mn-lt"/>
              <a:ea typeface="Calibri" panose="020F0502020204030204" pitchFamily="34" charset="0"/>
            </a:endParaRPr>
          </a:p>
          <a:p>
            <a:pPr marL="284400" lvl="2" indent="-285750">
              <a:buFont typeface="Wingdings" panose="05000000000000000000" pitchFamily="2" charset="2"/>
              <a:buChar char="ü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Symbol" panose="05050102010706020507" pitchFamily="18" charset="2"/>
              <a:buChar char="·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Symbol" panose="05050102010706020507" pitchFamily="18" charset="2"/>
              <a:buChar char="·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DFA744-32E5-D215-527D-D6DF61340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803121"/>
            <a:ext cx="3131973" cy="2063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4B191B-C5ED-9D6D-D324-A647522D64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14955" y="1274046"/>
            <a:ext cx="2784039" cy="1683746"/>
          </a:xfrm>
          <a:prstGeom prst="rect">
            <a:avLst/>
          </a:prstGeom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CEAF6207-A0F0-0CA7-28FC-5E00443C7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970" y="4296403"/>
            <a:ext cx="5008626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218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70648"/>
            <a:ext cx="70840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Analysis plan 2024</a:t>
            </a:r>
            <a:endParaRPr spc="-25" dirty="0"/>
          </a:p>
        </p:txBody>
      </p:sp>
      <p:sp>
        <p:nvSpPr>
          <p:cNvPr id="5" name="object 3"/>
          <p:cNvSpPr txBox="1"/>
          <p:nvPr/>
        </p:nvSpPr>
        <p:spPr>
          <a:xfrm>
            <a:off x="535940" y="914400"/>
            <a:ext cx="8330565" cy="6420347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8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GB" dirty="0"/>
              <a:t>CU (Comenius University)</a:t>
            </a:r>
          </a:p>
          <a:p>
            <a:pPr marL="720000" lvl="4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Participation in LIBS experiments </a:t>
            </a:r>
            <a:r>
              <a:rPr lang="en-GB" dirty="0"/>
              <a:t>at VTT and JET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GB" dirty="0"/>
              <a:t>Data analysis of LIBS results (both VTT and JET experiment)</a:t>
            </a:r>
          </a:p>
          <a:p>
            <a:pPr lvl="1"/>
            <a:endParaRPr lang="en-GB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ENEA</a:t>
            </a:r>
          </a:p>
          <a:p>
            <a:pPr marL="72000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Participation in LIBS experiments </a:t>
            </a:r>
            <a:r>
              <a:rPr lang="en-GB" dirty="0"/>
              <a:t>at VTT and JET</a:t>
            </a:r>
            <a:endParaRPr lang="en-US" dirty="0">
              <a:solidFill>
                <a:schemeClr val="tx1"/>
              </a:solidFill>
            </a:endParaRPr>
          </a:p>
          <a:p>
            <a:pPr marL="72000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FZJ</a:t>
            </a:r>
          </a:p>
          <a:p>
            <a:pPr marL="720000" lvl="3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Fuel retention studies </a:t>
            </a:r>
            <a:r>
              <a:rPr lang="en-GB" dirty="0"/>
              <a:t>using LID-QMS</a:t>
            </a:r>
          </a:p>
          <a:p>
            <a:pPr marL="72000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Completion of metallography and microstructure </a:t>
            </a:r>
            <a:r>
              <a:rPr lang="en-GB" dirty="0">
                <a:solidFill>
                  <a:schemeClr val="tx1"/>
                </a:solidFill>
              </a:rPr>
              <a:t>of W lamellae and Langmuir probes (16W)</a:t>
            </a:r>
          </a:p>
          <a:p>
            <a:pPr marL="72000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Completion of metallography and microstructure </a:t>
            </a:r>
            <a:r>
              <a:rPr lang="en-GB" dirty="0">
                <a:solidFill>
                  <a:schemeClr val="tx1"/>
                </a:solidFill>
              </a:rPr>
              <a:t>of Be castellations from IWGL tile with RE damage</a:t>
            </a:r>
          </a:p>
          <a:p>
            <a:pPr marL="72000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Participation in LIBS experiments </a:t>
            </a:r>
            <a:r>
              <a:rPr lang="en-GB" dirty="0"/>
              <a:t>at VTT and JET</a:t>
            </a:r>
            <a:endParaRPr lang="en-US" dirty="0">
              <a:solidFill>
                <a:schemeClr val="tx1"/>
              </a:solidFill>
            </a:endParaRPr>
          </a:p>
          <a:p>
            <a:pPr marL="72000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4400" indent="-285750">
              <a:buFont typeface="Wingdings" panose="05000000000000000000" pitchFamily="2" charset="2"/>
              <a:buChar char="ü"/>
            </a:pPr>
            <a:r>
              <a:rPr lang="en-US" dirty="0"/>
              <a:t>IAP</a:t>
            </a:r>
            <a:endParaRPr lang="en-US" dirty="0">
              <a:solidFill>
                <a:srgbClr val="E46C0A"/>
              </a:solidFill>
            </a:endParaRP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46C0A"/>
                </a:solidFill>
              </a:rPr>
              <a:t>Cutting of limiter tiles and W lamellae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46C0A"/>
                </a:solidFill>
              </a:rPr>
              <a:t>TDS analysis </a:t>
            </a:r>
            <a:r>
              <a:rPr lang="en-US" dirty="0"/>
              <a:t>of Be samples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46C0A"/>
                </a:solidFill>
              </a:rPr>
              <a:t>Louvre clips: chemical structure </a:t>
            </a:r>
            <a:r>
              <a:rPr lang="en-US" dirty="0"/>
              <a:t>of co-deposits with XPS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46C0A"/>
                </a:solidFill>
              </a:rPr>
              <a:t>Fuel retention studies </a:t>
            </a:r>
            <a:r>
              <a:rPr lang="en-US" dirty="0"/>
              <a:t>using GDOES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20000" lvl="2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12700" marR="208279">
              <a:lnSpc>
                <a:spcPts val="1939"/>
              </a:lnSpc>
              <a:spcBef>
                <a:spcPts val="345"/>
              </a:spcBef>
              <a:tabLst>
                <a:tab pos="354965" algn="l"/>
                <a:tab pos="355600" algn="l"/>
              </a:tabLst>
            </a:pPr>
            <a:endParaRPr lang="fi-FI" sz="1800" dirty="0">
              <a:solidFill>
                <a:srgbClr val="E46C0A"/>
              </a:solidFill>
              <a:latin typeface="Calibri"/>
              <a:cs typeface="Calibri"/>
            </a:endParaRPr>
          </a:p>
        </p:txBody>
      </p:sp>
      <p:sp>
        <p:nvSpPr>
          <p:cNvPr id="6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859460" y="6591495"/>
            <a:ext cx="497974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24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1846940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70648"/>
            <a:ext cx="70840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Analysis plan 2024</a:t>
            </a:r>
            <a:endParaRPr spc="-25" dirty="0"/>
          </a:p>
        </p:txBody>
      </p:sp>
      <p:sp>
        <p:nvSpPr>
          <p:cNvPr id="5" name="object 3"/>
          <p:cNvSpPr txBox="1"/>
          <p:nvPr/>
        </p:nvSpPr>
        <p:spPr>
          <a:xfrm>
            <a:off x="535940" y="914400"/>
            <a:ext cx="8330565" cy="6420347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IPPLM (WUT,NCBJ)</a:t>
            </a:r>
          </a:p>
          <a:p>
            <a:pPr marL="720000" lvl="4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Nanoindentation of Langmuir probes</a:t>
            </a:r>
          </a:p>
          <a:p>
            <a:pPr marL="720000" lvl="4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46C0A"/>
                </a:solidFill>
              </a:rPr>
              <a:t>FIB cross-sections </a:t>
            </a:r>
            <a:r>
              <a:rPr lang="en-US" dirty="0">
                <a:solidFill>
                  <a:schemeClr val="tx1"/>
                </a:solidFill>
              </a:rPr>
              <a:t>to assess the grain size in individual zones of LPs</a:t>
            </a:r>
            <a:endParaRPr lang="en-GB" dirty="0">
              <a:solidFill>
                <a:schemeClr val="tx1"/>
              </a:solidFill>
            </a:endParaRPr>
          </a:p>
          <a:p>
            <a:pPr marL="720000" lvl="4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Microstructure of W lamellae </a:t>
            </a:r>
            <a:r>
              <a:rPr lang="en-GB" dirty="0">
                <a:solidFill>
                  <a:schemeClr val="tx1"/>
                </a:solidFill>
              </a:rPr>
              <a:t>(stack A, C, D) </a:t>
            </a:r>
          </a:p>
          <a:p>
            <a:pPr marL="720000" lvl="4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Participation in LIBS experiments </a:t>
            </a:r>
            <a:r>
              <a:rPr lang="en-GB" dirty="0"/>
              <a:t>at VTT and JET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GB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ISPP_UL</a:t>
            </a:r>
          </a:p>
          <a:p>
            <a:pPr marL="720000" lvl="3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Completion of fuel retention studies </a:t>
            </a:r>
            <a:r>
              <a:rPr lang="en-GB" dirty="0"/>
              <a:t>using FC, TDS (simulation of C39 baking cycle) and SEM</a:t>
            </a:r>
          </a:p>
          <a:p>
            <a:pPr marL="720000" lvl="3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Samples from W lamellae</a:t>
            </a:r>
          </a:p>
          <a:p>
            <a:pPr marL="720000" lvl="1" indent="-285750">
              <a:buFont typeface="Arial" panose="020B0604020202020204" pitchFamily="34" charset="0"/>
              <a:buChar char="•"/>
            </a:pPr>
            <a:r>
              <a:rPr lang="en-US" dirty="0"/>
              <a:t>Louvre clips: </a:t>
            </a:r>
            <a:r>
              <a:rPr lang="en-US" dirty="0">
                <a:solidFill>
                  <a:srgbClr val="E46C0A"/>
                </a:solidFill>
              </a:rPr>
              <a:t>chemical structure </a:t>
            </a:r>
            <a:r>
              <a:rPr lang="en-US" dirty="0"/>
              <a:t>of co-deposits using FT-IR</a:t>
            </a:r>
          </a:p>
          <a:p>
            <a:pPr marL="72000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Participation in LIBS experiments </a:t>
            </a:r>
            <a:r>
              <a:rPr lang="en-GB" dirty="0"/>
              <a:t>at VTT and JET</a:t>
            </a:r>
          </a:p>
          <a:p>
            <a:pPr marL="72000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284400" indent="-285750">
              <a:buFont typeface="Wingdings" panose="05000000000000000000" pitchFamily="2" charset="2"/>
              <a:buChar char="ü"/>
            </a:pPr>
            <a:r>
              <a:rPr lang="en-US" dirty="0"/>
              <a:t>IST</a:t>
            </a:r>
            <a:endParaRPr lang="en-US" dirty="0">
              <a:solidFill>
                <a:srgbClr val="E46C0A"/>
              </a:solidFill>
            </a:endParaRP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Fuel retention studies </a:t>
            </a:r>
            <a:r>
              <a:rPr lang="en-GB" dirty="0"/>
              <a:t>using IBA (Be limiter samples, W lamellae)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IBA analysis of </a:t>
            </a:r>
            <a:r>
              <a:rPr lang="en-US" dirty="0">
                <a:solidFill>
                  <a:srgbClr val="E46C0A"/>
                </a:solidFill>
              </a:rPr>
              <a:t>mirror cassettes (tubes) for metal migration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IBA analyses</a:t>
            </a:r>
            <a:r>
              <a:rPr lang="en-US" dirty="0">
                <a:solidFill>
                  <a:srgbClr val="E46C0A"/>
                </a:solidFill>
              </a:rPr>
              <a:t> before and after TDS (for baking studies)?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/>
          </a:p>
          <a:p>
            <a:pPr marL="284400" lvl="1" indent="-285750">
              <a:buFont typeface="Wingdings" panose="05000000000000000000" pitchFamily="2" charset="2"/>
              <a:buChar char="ü"/>
            </a:pPr>
            <a:endParaRPr lang="en-US" dirty="0">
              <a:solidFill>
                <a:schemeClr val="tx1"/>
              </a:solidFill>
            </a:endParaRPr>
          </a:p>
          <a:p>
            <a:pPr marL="72000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4400" lvl="1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12700" marR="208279">
              <a:lnSpc>
                <a:spcPts val="1939"/>
              </a:lnSpc>
              <a:spcBef>
                <a:spcPts val="345"/>
              </a:spcBef>
              <a:tabLst>
                <a:tab pos="354965" algn="l"/>
                <a:tab pos="355600" algn="l"/>
              </a:tabLst>
            </a:pPr>
            <a:endParaRPr lang="fi-FI" sz="1800" dirty="0">
              <a:solidFill>
                <a:srgbClr val="E46C0A"/>
              </a:solidFill>
              <a:latin typeface="Calibri"/>
              <a:cs typeface="Calibri"/>
            </a:endParaRPr>
          </a:p>
        </p:txBody>
      </p:sp>
      <p:sp>
        <p:nvSpPr>
          <p:cNvPr id="6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859460" y="6591495"/>
            <a:ext cx="497974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25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3027619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70648"/>
            <a:ext cx="70840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Analysis plan 2024</a:t>
            </a:r>
            <a:endParaRPr spc="-25" dirty="0"/>
          </a:p>
        </p:txBody>
      </p:sp>
      <p:sp>
        <p:nvSpPr>
          <p:cNvPr id="5" name="object 3"/>
          <p:cNvSpPr txBox="1"/>
          <p:nvPr/>
        </p:nvSpPr>
        <p:spPr>
          <a:xfrm>
            <a:off x="535940" y="914400"/>
            <a:ext cx="8330565" cy="5312352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UT</a:t>
            </a:r>
          </a:p>
          <a:p>
            <a:pPr marL="720000" lvl="1" indent="-28575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dirty="0">
                <a:solidFill>
                  <a:srgbClr val="E46C0A"/>
                </a:solidFill>
              </a:rPr>
              <a:t>Participation in LIBS experiments </a:t>
            </a:r>
            <a:r>
              <a:rPr lang="en-GB" dirty="0"/>
              <a:t>at VTT and JET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VR</a:t>
            </a:r>
          </a:p>
          <a:p>
            <a:pPr marL="720000" lvl="3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Fuel retention studies </a:t>
            </a:r>
            <a:r>
              <a:rPr lang="en-GB" dirty="0"/>
              <a:t>using HIERDA</a:t>
            </a:r>
          </a:p>
          <a:p>
            <a:pPr marL="720000" lvl="3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Analysis of </a:t>
            </a:r>
            <a:r>
              <a:rPr lang="en-US" dirty="0">
                <a:solidFill>
                  <a:srgbClr val="E46C0A"/>
                </a:solidFill>
              </a:rPr>
              <a:t>W sticky monitors</a:t>
            </a:r>
          </a:p>
          <a:p>
            <a:pPr marL="720000" lvl="3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46C0A"/>
                </a:solidFill>
              </a:rPr>
              <a:t>Analysis of mirror cassettes?</a:t>
            </a:r>
            <a:endParaRPr lang="en-GB" dirty="0">
              <a:solidFill>
                <a:schemeClr val="tx1"/>
              </a:solidFill>
            </a:endParaRPr>
          </a:p>
          <a:p>
            <a:pPr marL="72000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4400" indent="-285750">
              <a:buFont typeface="Wingdings" panose="05000000000000000000" pitchFamily="2" charset="2"/>
              <a:buChar char="ü"/>
            </a:pPr>
            <a:r>
              <a:rPr lang="en-US" dirty="0"/>
              <a:t>VTT</a:t>
            </a:r>
            <a:endParaRPr lang="en-US" dirty="0">
              <a:solidFill>
                <a:srgbClr val="E46C0A"/>
              </a:solidFill>
            </a:endParaRP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46C0A"/>
                </a:solidFill>
              </a:rPr>
              <a:t>Completion of fuel retention studies </a:t>
            </a:r>
            <a:r>
              <a:rPr lang="en-US" dirty="0">
                <a:solidFill>
                  <a:schemeClr val="tx1"/>
                </a:solidFill>
              </a:rPr>
              <a:t>using SIMS (simulation of C39 baking cycle)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Participation in LIBS experiments </a:t>
            </a:r>
            <a:r>
              <a:rPr lang="en-GB" dirty="0"/>
              <a:t>at VTT and JET</a:t>
            </a:r>
            <a:endParaRPr lang="en-US" dirty="0">
              <a:solidFill>
                <a:schemeClr val="tx1"/>
              </a:solidFill>
            </a:endParaRP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Participation in TDS experiments </a:t>
            </a:r>
            <a:r>
              <a:rPr lang="en-GB" dirty="0"/>
              <a:t>jointly with UKAEA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Decommissioning of SIMS and Be lab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Commissioning of new Be lab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New TOF-SIMS </a:t>
            </a:r>
            <a:r>
              <a:rPr lang="en-GB" dirty="0"/>
              <a:t>in 2024-25 (</a:t>
            </a:r>
            <a:r>
              <a:rPr lang="en-GB" dirty="0" err="1"/>
              <a:t>Iontof</a:t>
            </a:r>
            <a:r>
              <a:rPr lang="en-GB" dirty="0"/>
              <a:t> M6)</a:t>
            </a:r>
          </a:p>
          <a:p>
            <a:pPr marL="284400" lvl="2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434250" lvl="2"/>
            <a:endParaRPr lang="en-GB" dirty="0"/>
          </a:p>
          <a:p>
            <a:pPr marL="12700" marR="208279">
              <a:lnSpc>
                <a:spcPts val="1939"/>
              </a:lnSpc>
              <a:spcBef>
                <a:spcPts val="345"/>
              </a:spcBef>
              <a:tabLst>
                <a:tab pos="354965" algn="l"/>
                <a:tab pos="355600" algn="l"/>
              </a:tabLst>
            </a:pPr>
            <a:endParaRPr lang="fi-FI" sz="1800" dirty="0">
              <a:solidFill>
                <a:srgbClr val="E46C0A"/>
              </a:solidFill>
              <a:latin typeface="Calibri"/>
              <a:cs typeface="Calibri"/>
            </a:endParaRPr>
          </a:p>
        </p:txBody>
      </p:sp>
      <p:sp>
        <p:nvSpPr>
          <p:cNvPr id="6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859460" y="6591495"/>
            <a:ext cx="497974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26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2563431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70648"/>
            <a:ext cx="70840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Analysis plan 2023</a:t>
            </a:r>
            <a:endParaRPr spc="-25" dirty="0"/>
          </a:p>
        </p:txBody>
      </p:sp>
      <p:sp>
        <p:nvSpPr>
          <p:cNvPr id="5" name="object 3"/>
          <p:cNvSpPr txBox="1"/>
          <p:nvPr/>
        </p:nvSpPr>
        <p:spPr>
          <a:xfrm>
            <a:off x="535940" y="914400"/>
            <a:ext cx="8330565" cy="2819362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endParaRPr lang="en-US" dirty="0"/>
          </a:p>
          <a:p>
            <a:pPr marL="284400" lvl="2" indent="-285750">
              <a:buFont typeface="Wingdings" panose="05000000000000000000" pitchFamily="2" charset="2"/>
              <a:buChar char="ü"/>
            </a:pPr>
            <a:r>
              <a:rPr lang="en-US" dirty="0"/>
              <a:t>UKAEA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Fuel retention studies </a:t>
            </a:r>
            <a:r>
              <a:rPr lang="en-GB" dirty="0"/>
              <a:t>using TDS (simulation of C39 baking cycle, Be samples)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Participation in LIBS experiments </a:t>
            </a:r>
            <a:r>
              <a:rPr lang="en-GB" dirty="0"/>
              <a:t>at VTT and JET</a:t>
            </a:r>
            <a:endParaRPr lang="en-US" dirty="0">
              <a:solidFill>
                <a:schemeClr val="tx1"/>
              </a:solidFill>
            </a:endParaRP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GB" dirty="0"/>
              <a:t>Participation in </a:t>
            </a:r>
            <a:r>
              <a:rPr lang="en-GB" dirty="0">
                <a:solidFill>
                  <a:srgbClr val="E46C0A"/>
                </a:solidFill>
              </a:rPr>
              <a:t>IBA experiments jointly with IST?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46C0A"/>
                </a:solidFill>
              </a:rPr>
              <a:t>Microstructure of Langmuir probes </a:t>
            </a:r>
            <a:r>
              <a:rPr lang="en-GB" dirty="0"/>
              <a:t>(SEM, nanoindentation)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r>
              <a:rPr lang="en-GB" dirty="0"/>
              <a:t>Planning of </a:t>
            </a:r>
            <a:r>
              <a:rPr lang="en-GB" dirty="0">
                <a:solidFill>
                  <a:srgbClr val="E46C0A"/>
                </a:solidFill>
              </a:rPr>
              <a:t>removal of in-vessel components</a:t>
            </a:r>
          </a:p>
          <a:p>
            <a:pPr marL="720000" lvl="2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12700" marR="208279">
              <a:lnSpc>
                <a:spcPts val="1939"/>
              </a:lnSpc>
              <a:spcBef>
                <a:spcPts val="345"/>
              </a:spcBef>
              <a:tabLst>
                <a:tab pos="354965" algn="l"/>
                <a:tab pos="355600" algn="l"/>
              </a:tabLst>
            </a:pPr>
            <a:endParaRPr lang="fi-FI" sz="1800" dirty="0">
              <a:solidFill>
                <a:srgbClr val="E46C0A"/>
              </a:solidFill>
              <a:latin typeface="Calibri"/>
              <a:cs typeface="Calibri"/>
            </a:endParaRPr>
          </a:p>
        </p:txBody>
      </p:sp>
      <p:sp>
        <p:nvSpPr>
          <p:cNvPr id="6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859460" y="6591495"/>
            <a:ext cx="497974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27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3438199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70648"/>
            <a:ext cx="70840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Future actions</a:t>
            </a:r>
            <a:endParaRPr spc="-25" dirty="0"/>
          </a:p>
        </p:txBody>
      </p:sp>
      <p:sp>
        <p:nvSpPr>
          <p:cNvPr id="5" name="object 3"/>
          <p:cNvSpPr txBox="1"/>
          <p:nvPr/>
        </p:nvSpPr>
        <p:spPr>
          <a:xfrm>
            <a:off x="535940" y="914400"/>
            <a:ext cx="8074659" cy="5589351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84400" lvl="2" indent="-285750">
              <a:buFont typeface="Wingdings" panose="05000000000000000000" pitchFamily="2" charset="2"/>
              <a:buChar char="ü"/>
            </a:pPr>
            <a:r>
              <a:rPr lang="en-US" dirty="0"/>
              <a:t>Shipment of </a:t>
            </a:r>
            <a:r>
              <a:rPr lang="en-US" dirty="0">
                <a:solidFill>
                  <a:srgbClr val="E46C0A"/>
                </a:solidFill>
              </a:rPr>
              <a:t>Be limiter tiles </a:t>
            </a:r>
            <a:r>
              <a:rPr lang="en-US" dirty="0"/>
              <a:t>to IAP for cutting</a:t>
            </a:r>
          </a:p>
          <a:p>
            <a:pPr marL="720000" lvl="4" indent="-285750">
              <a:buFont typeface="Arial" panose="020B0604020202020204" pitchFamily="34" charset="0"/>
              <a:buChar char="•"/>
            </a:pPr>
            <a:r>
              <a:rPr lang="en-US" dirty="0"/>
              <a:t>IBA (IST)</a:t>
            </a:r>
          </a:p>
          <a:p>
            <a:pPr marL="7200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4400" lvl="4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E46C0A"/>
                </a:solidFill>
              </a:rPr>
              <a:t>Louvre-clip</a:t>
            </a:r>
          </a:p>
          <a:p>
            <a:pPr marL="720000" lvl="4" indent="-285750">
              <a:buFont typeface="Arial" panose="020B0604020202020204" pitchFamily="34" charset="0"/>
              <a:buChar char="•"/>
            </a:pPr>
            <a:r>
              <a:rPr lang="en-US" dirty="0"/>
              <a:t>FT-IR (ISSP_UL)</a:t>
            </a:r>
          </a:p>
          <a:p>
            <a:pPr marL="720000" lvl="4" indent="-285750">
              <a:buFont typeface="Arial" panose="020B0604020202020204" pitchFamily="34" charset="0"/>
              <a:buChar char="•"/>
            </a:pPr>
            <a:r>
              <a:rPr lang="en-US" dirty="0"/>
              <a:t>TDS, XPS (IAP)</a:t>
            </a:r>
          </a:p>
          <a:p>
            <a:pPr marL="720000" lvl="4" indent="-285750">
              <a:buFont typeface="Arial" panose="020B0604020202020204" pitchFamily="34" charset="0"/>
              <a:buChar char="•"/>
            </a:pPr>
            <a:r>
              <a:rPr lang="en-US" dirty="0"/>
              <a:t>Shipment of samples  to ISSP_UL (after XPS?)</a:t>
            </a:r>
          </a:p>
          <a:p>
            <a:pPr marL="284400" lvl="4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4400" lvl="4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E46C0A"/>
                </a:solidFill>
              </a:rPr>
              <a:t>Mirror cassettes</a:t>
            </a:r>
          </a:p>
          <a:p>
            <a:pPr marL="720000" lvl="4" indent="-285750">
              <a:buFont typeface="Arial" panose="020B0604020202020204" pitchFamily="34" charset="0"/>
              <a:buChar char="•"/>
            </a:pPr>
            <a:r>
              <a:rPr lang="en-US" dirty="0"/>
              <a:t>IBA analysis (IST, VR)</a:t>
            </a:r>
          </a:p>
          <a:p>
            <a:pPr marL="284400" lvl="3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4400" lvl="3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E46C0A"/>
                </a:solidFill>
              </a:rPr>
              <a:t>Langmuir probes 16IN</a:t>
            </a:r>
          </a:p>
          <a:p>
            <a:pPr marL="720000" lvl="4" indent="-285750">
              <a:buFont typeface="Arial" panose="020B0604020202020204" pitchFamily="34" charset="0"/>
              <a:buChar char="•"/>
            </a:pPr>
            <a:r>
              <a:rPr lang="en-US" dirty="0"/>
              <a:t>Analyses completed at VR</a:t>
            </a:r>
          </a:p>
          <a:p>
            <a:pPr marL="720000" lvl="4" indent="-285750">
              <a:buFont typeface="Arial" panose="020B0604020202020204" pitchFamily="34" charset="0"/>
              <a:buChar char="•"/>
            </a:pPr>
            <a:r>
              <a:rPr lang="en-US" dirty="0"/>
              <a:t>Shipment to IPPLM</a:t>
            </a:r>
          </a:p>
          <a:p>
            <a:pPr marL="284400" lvl="4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4400" lvl="4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E46C0A"/>
                </a:solidFill>
              </a:rPr>
              <a:t>W lamellae</a:t>
            </a:r>
          </a:p>
          <a:p>
            <a:pPr marL="720000" lvl="5" indent="-285750">
              <a:buFont typeface="Arial" panose="020B0604020202020204" pitchFamily="34" charset="0"/>
              <a:buChar char="•"/>
            </a:pPr>
            <a:r>
              <a:rPr lang="en-US" dirty="0"/>
              <a:t>First IBA at IST</a:t>
            </a:r>
          </a:p>
          <a:p>
            <a:pPr marL="720000" lvl="5" indent="-285750">
              <a:buFont typeface="Arial" panose="020B0604020202020204" pitchFamily="34" charset="0"/>
              <a:buChar char="•"/>
            </a:pPr>
            <a:r>
              <a:rPr lang="en-US" dirty="0"/>
              <a:t>Cutting at IAP</a:t>
            </a:r>
          </a:p>
          <a:p>
            <a:pPr marL="720000" lvl="5" indent="-285750">
              <a:buFont typeface="Arial" panose="020B0604020202020204" pitchFamily="34" charset="0"/>
              <a:buChar char="•"/>
            </a:pPr>
            <a:r>
              <a:rPr lang="en-US" dirty="0"/>
              <a:t>Shipment to IPPLM</a:t>
            </a:r>
          </a:p>
          <a:p>
            <a:pPr marL="12700" marR="208279">
              <a:lnSpc>
                <a:spcPts val="1939"/>
              </a:lnSpc>
              <a:spcBef>
                <a:spcPts val="345"/>
              </a:spcBef>
              <a:tabLst>
                <a:tab pos="354965" algn="l"/>
                <a:tab pos="355600" algn="l"/>
              </a:tabLst>
            </a:pPr>
            <a:endParaRPr lang="fi-FI" sz="1800" dirty="0">
              <a:solidFill>
                <a:srgbClr val="E46C0A"/>
              </a:solidFill>
              <a:latin typeface="Calibri"/>
              <a:cs typeface="Calibri"/>
            </a:endParaRPr>
          </a:p>
        </p:txBody>
      </p:sp>
      <p:sp>
        <p:nvSpPr>
          <p:cNvPr id="6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859460" y="6591495"/>
            <a:ext cx="497974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28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3244198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70648"/>
            <a:ext cx="70840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Future actions</a:t>
            </a:r>
            <a:endParaRPr spc="-25" dirty="0"/>
          </a:p>
        </p:txBody>
      </p:sp>
      <p:sp>
        <p:nvSpPr>
          <p:cNvPr id="5" name="object 3"/>
          <p:cNvSpPr txBox="1"/>
          <p:nvPr/>
        </p:nvSpPr>
        <p:spPr>
          <a:xfrm>
            <a:off x="535940" y="914400"/>
            <a:ext cx="8074659" cy="586635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85750" lvl="5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E46C0A"/>
                </a:solidFill>
              </a:rPr>
              <a:t>LIBS experiment at VTT, 1</a:t>
            </a:r>
            <a:r>
              <a:rPr lang="en-US" baseline="30000" dirty="0">
                <a:solidFill>
                  <a:srgbClr val="E46C0A"/>
                </a:solidFill>
              </a:rPr>
              <a:t>st</a:t>
            </a:r>
            <a:r>
              <a:rPr lang="en-US" dirty="0">
                <a:solidFill>
                  <a:srgbClr val="E46C0A"/>
                </a:solidFill>
              </a:rPr>
              <a:t> campaign in Jan-Feb</a:t>
            </a:r>
          </a:p>
          <a:p>
            <a:pPr marL="284400" lvl="5" indent="-285750">
              <a:buFont typeface="Wingdings" panose="05000000000000000000" pitchFamily="2" charset="2"/>
              <a:buChar char="ü"/>
            </a:pPr>
            <a:endParaRPr lang="en-US" dirty="0">
              <a:solidFill>
                <a:srgbClr val="E46C0A"/>
              </a:solidFill>
            </a:endParaRPr>
          </a:p>
          <a:p>
            <a:pPr marL="284400" lvl="5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E46C0A"/>
                </a:solidFill>
              </a:rPr>
              <a:t>LIBS experiment at VTT, 2nd campaign in March?</a:t>
            </a:r>
          </a:p>
          <a:p>
            <a:pPr marL="284400" lvl="5" indent="-285750">
              <a:buFont typeface="Wingdings" panose="05000000000000000000" pitchFamily="2" charset="2"/>
              <a:buChar char="ü"/>
            </a:pPr>
            <a:endParaRPr lang="en-US" dirty="0">
              <a:solidFill>
                <a:srgbClr val="E46C0A"/>
              </a:solidFill>
            </a:endParaRPr>
          </a:p>
          <a:p>
            <a:pPr marL="284400" lvl="5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E46C0A"/>
                </a:solidFill>
              </a:rPr>
              <a:t>Analysis capabilities </a:t>
            </a:r>
            <a:r>
              <a:rPr lang="en-US" dirty="0"/>
              <a:t>to </a:t>
            </a:r>
            <a:r>
              <a:rPr lang="en-US" dirty="0" err="1"/>
              <a:t>analyse</a:t>
            </a:r>
            <a:r>
              <a:rPr lang="en-US" dirty="0"/>
              <a:t> DTE 3 samples</a:t>
            </a:r>
          </a:p>
          <a:p>
            <a:pPr marL="720000" lvl="6" indent="-285750">
              <a:buFont typeface="Arial" panose="020B0604020202020204" pitchFamily="34" charset="0"/>
              <a:buChar char="•"/>
            </a:pPr>
            <a:r>
              <a:rPr lang="en-US" dirty="0"/>
              <a:t>PMU will issue a letter (Feb-March)</a:t>
            </a:r>
          </a:p>
          <a:p>
            <a:pPr marL="720000" lvl="6" indent="-285750">
              <a:buFont typeface="Arial" panose="020B0604020202020204" pitchFamily="34" charset="0"/>
              <a:buChar char="•"/>
            </a:pPr>
            <a:r>
              <a:rPr lang="en-US" dirty="0"/>
              <a:t>Please check your capabilities and license for handling radioactive materials</a:t>
            </a:r>
          </a:p>
          <a:p>
            <a:pPr marL="284400" lvl="6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E46C0A"/>
                </a:solidFill>
              </a:rPr>
              <a:t>Thematic meetings </a:t>
            </a:r>
            <a:r>
              <a:rPr lang="en-US" dirty="0"/>
              <a:t>in smaller groups (publication plan)</a:t>
            </a:r>
          </a:p>
          <a:p>
            <a:pPr marL="720000" lvl="8" indent="-285750">
              <a:buFont typeface="Arial" panose="020B0604020202020204" pitchFamily="34" charset="0"/>
              <a:buChar char="•"/>
            </a:pPr>
            <a:r>
              <a:rPr lang="en-US" dirty="0"/>
              <a:t>Planning of VTT and JET LIBS experiment (manning etc</a:t>
            </a:r>
            <a:r>
              <a:rPr lang="en-US"/>
              <a:t>.), Feb-Apr</a:t>
            </a:r>
            <a:endParaRPr lang="en-US" dirty="0"/>
          </a:p>
          <a:p>
            <a:pPr marL="720000" lvl="8" indent="-285750">
              <a:buFont typeface="Arial" panose="020B0604020202020204" pitchFamily="34" charset="0"/>
              <a:buChar char="•"/>
            </a:pPr>
            <a:r>
              <a:rPr lang="en-US" dirty="0"/>
              <a:t>Fuel retention (multiple vs. single campaign), Mar-Apr</a:t>
            </a:r>
          </a:p>
          <a:p>
            <a:pPr marL="720000" lvl="8" indent="-285750">
              <a:buFont typeface="Arial" panose="020B0604020202020204" pitchFamily="34" charset="0"/>
              <a:buChar char="•"/>
            </a:pPr>
            <a:r>
              <a:rPr lang="en-US" dirty="0"/>
              <a:t>Baking experiments and T analyses, Apr-May</a:t>
            </a:r>
          </a:p>
          <a:p>
            <a:pPr marL="720000" lvl="8" indent="-285750">
              <a:buFont typeface="Arial" panose="020B0604020202020204" pitchFamily="34" charset="0"/>
              <a:buChar char="•"/>
            </a:pPr>
            <a:r>
              <a:rPr lang="en-US" dirty="0"/>
              <a:t>Metallography of W components, Apr-May</a:t>
            </a:r>
          </a:p>
          <a:p>
            <a:pPr marL="284400" lvl="6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4400" lvl="6" indent="-285750">
              <a:buFont typeface="Wingdings" panose="05000000000000000000" pitchFamily="2" charset="2"/>
              <a:buChar char="ü"/>
            </a:pPr>
            <a:r>
              <a:rPr lang="en-US" dirty="0"/>
              <a:t>LIBS at JET </a:t>
            </a:r>
            <a:r>
              <a:rPr lang="en-US" dirty="0">
                <a:solidFill>
                  <a:srgbClr val="E46C0A"/>
                </a:solidFill>
              </a:rPr>
              <a:t>in June-July</a:t>
            </a:r>
          </a:p>
          <a:p>
            <a:pPr marL="284400" lvl="6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4400" lvl="6" indent="-285750">
              <a:buFont typeface="Wingdings" panose="05000000000000000000" pitchFamily="2" charset="2"/>
              <a:buChar char="ü"/>
            </a:pPr>
            <a:r>
              <a:rPr lang="en-US" dirty="0"/>
              <a:t>Tile removal begins </a:t>
            </a:r>
            <a:r>
              <a:rPr lang="en-US" dirty="0">
                <a:solidFill>
                  <a:srgbClr val="E46C0A"/>
                </a:solidFill>
              </a:rPr>
              <a:t>in August?</a:t>
            </a:r>
          </a:p>
          <a:p>
            <a:pPr marL="284400" lvl="6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4400" lvl="6" indent="-285750">
              <a:buFont typeface="Wingdings" panose="05000000000000000000" pitchFamily="2" charset="2"/>
              <a:buChar char="ü"/>
            </a:pPr>
            <a:r>
              <a:rPr lang="en-US" dirty="0"/>
              <a:t>First divertor samples available in early 2025</a:t>
            </a:r>
          </a:p>
          <a:p>
            <a:pPr marL="720000" lvl="6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2700" marR="208279">
              <a:lnSpc>
                <a:spcPts val="1939"/>
              </a:lnSpc>
              <a:spcBef>
                <a:spcPts val="345"/>
              </a:spcBef>
              <a:tabLst>
                <a:tab pos="354965" algn="l"/>
                <a:tab pos="355600" algn="l"/>
              </a:tabLst>
            </a:pPr>
            <a:endParaRPr lang="fi-FI" sz="1800" dirty="0">
              <a:solidFill>
                <a:srgbClr val="E46C0A"/>
              </a:solidFill>
              <a:latin typeface="Calibri"/>
              <a:cs typeface="Calibri"/>
            </a:endParaRPr>
          </a:p>
        </p:txBody>
      </p:sp>
      <p:sp>
        <p:nvSpPr>
          <p:cNvPr id="6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859460" y="6591495"/>
            <a:ext cx="497974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29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1594413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70648"/>
            <a:ext cx="49777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</a:t>
            </a:r>
            <a:r>
              <a:rPr spc="-85" dirty="0"/>
              <a:t> </a:t>
            </a:r>
            <a:r>
              <a:rPr lang="fi-FI" dirty="0"/>
              <a:t>E</a:t>
            </a:r>
            <a:r>
              <a:rPr spc="-10" dirty="0"/>
              <a:t> </a:t>
            </a:r>
            <a:r>
              <a:rPr dirty="0"/>
              <a:t>focus</a:t>
            </a:r>
            <a:r>
              <a:rPr spc="-40" dirty="0"/>
              <a:t> </a:t>
            </a:r>
            <a:r>
              <a:rPr dirty="0"/>
              <a:t>points</a:t>
            </a:r>
            <a:r>
              <a:rPr spc="-40" dirty="0"/>
              <a:t> </a:t>
            </a:r>
            <a:r>
              <a:rPr dirty="0"/>
              <a:t>in</a:t>
            </a:r>
            <a:r>
              <a:rPr spc="-15" dirty="0"/>
              <a:t> </a:t>
            </a:r>
            <a:r>
              <a:rPr spc="-20" dirty="0"/>
              <a:t>202</a:t>
            </a:r>
            <a:r>
              <a:rPr lang="fi-FI" spc="-20" dirty="0"/>
              <a:t>4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1371600"/>
            <a:ext cx="8092440" cy="3167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0" tIns="39370" rIns="0" bIns="0" rtlCol="0">
            <a:spAutoFit/>
          </a:bodyPr>
          <a:lstStyle/>
          <a:p>
            <a:pPr marL="91440" marR="255904">
              <a:lnSpc>
                <a:spcPct val="100000"/>
              </a:lnSpc>
              <a:spcBef>
                <a:spcPts val="310"/>
              </a:spcBef>
            </a:pP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I:</a:t>
            </a:r>
            <a:r>
              <a:rPr sz="1800" spc="-6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i-FI" sz="1800" dirty="0">
                <a:solidFill>
                  <a:schemeClr val="bg1"/>
                </a:solidFill>
                <a:latin typeface="Arial"/>
                <a:cs typeface="Arial"/>
              </a:rPr>
              <a:t>LIBS on a Remote-</a:t>
            </a:r>
            <a:r>
              <a:rPr lang="fi-FI" sz="1800" dirty="0" err="1">
                <a:solidFill>
                  <a:schemeClr val="bg1"/>
                </a:solidFill>
                <a:latin typeface="Arial"/>
                <a:cs typeface="Arial"/>
              </a:rPr>
              <a:t>Handling</a:t>
            </a:r>
            <a:r>
              <a:rPr lang="fi-FI" sz="1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i-FI" sz="1800" dirty="0" err="1">
                <a:solidFill>
                  <a:schemeClr val="bg1"/>
                </a:solidFill>
                <a:latin typeface="Arial"/>
                <a:cs typeface="Arial"/>
              </a:rPr>
              <a:t>arm</a:t>
            </a:r>
            <a:r>
              <a:rPr lang="fi-FI" sz="1800" dirty="0">
                <a:solidFill>
                  <a:schemeClr val="bg1"/>
                </a:solidFill>
                <a:latin typeface="Arial"/>
                <a:cs typeface="Arial"/>
              </a:rPr>
              <a:t> in JET</a:t>
            </a:r>
            <a:r>
              <a:rPr sz="1800" dirty="0">
                <a:solidFill>
                  <a:schemeClr val="bg1"/>
                </a:solidFill>
                <a:latin typeface="Wingdings"/>
                <a:cs typeface="Wingdings"/>
              </a:rPr>
              <a:t></a:t>
            </a:r>
            <a:r>
              <a:rPr sz="1800" spc="2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SP</a:t>
            </a:r>
            <a:r>
              <a:rPr sz="1800" spc="-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i-FI" sz="1800" spc="-55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  <a:r>
              <a:rPr lang="fi-FI" sz="18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7868" y="3142488"/>
            <a:ext cx="8072755" cy="923925"/>
          </a:xfrm>
          <a:custGeom>
            <a:avLst/>
            <a:gdLst/>
            <a:ahLst/>
            <a:cxnLst/>
            <a:rect l="l" t="t" r="r" b="b"/>
            <a:pathLst>
              <a:path w="8072755" h="923925">
                <a:moveTo>
                  <a:pt x="8072628" y="0"/>
                </a:moveTo>
                <a:lnTo>
                  <a:pt x="0" y="0"/>
                </a:lnTo>
                <a:lnTo>
                  <a:pt x="0" y="923544"/>
                </a:lnTo>
                <a:lnTo>
                  <a:pt x="8072628" y="923544"/>
                </a:lnTo>
                <a:lnTo>
                  <a:pt x="807262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7868" y="2135123"/>
            <a:ext cx="8065134" cy="923925"/>
          </a:xfrm>
          <a:custGeom>
            <a:avLst/>
            <a:gdLst/>
            <a:ahLst/>
            <a:cxnLst/>
            <a:rect l="l" t="t" r="r" b="b"/>
            <a:pathLst>
              <a:path w="8065134" h="923925">
                <a:moveTo>
                  <a:pt x="8065008" y="0"/>
                </a:moveTo>
                <a:lnTo>
                  <a:pt x="0" y="0"/>
                </a:lnTo>
                <a:lnTo>
                  <a:pt x="0" y="923544"/>
                </a:lnTo>
                <a:lnTo>
                  <a:pt x="8065008" y="923544"/>
                </a:lnTo>
                <a:lnTo>
                  <a:pt x="806500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6284" y="2161520"/>
            <a:ext cx="766190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II:</a:t>
            </a:r>
            <a:r>
              <a:rPr sz="1800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i-FI" sz="1800" spc="-25" dirty="0">
                <a:solidFill>
                  <a:schemeClr val="bg1"/>
                </a:solidFill>
                <a:latin typeface="Arial"/>
                <a:cs typeface="Arial"/>
              </a:rPr>
              <a:t>C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omparison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of hydrogenic retention quantification by different techniques and fuel removal assessment </a:t>
            </a: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(ITER</a:t>
            </a:r>
            <a:r>
              <a:rPr lang="fi-FI" sz="1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i-FI" sz="1800" dirty="0" err="1">
                <a:solidFill>
                  <a:schemeClr val="bg1"/>
                </a:solidFill>
                <a:latin typeface="Arial"/>
                <a:cs typeface="Arial"/>
              </a:rPr>
              <a:t>housekeeping</a:t>
            </a:r>
            <a:r>
              <a:rPr lang="fi-FI" sz="1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i-FI" sz="1800" dirty="0" err="1">
                <a:solidFill>
                  <a:schemeClr val="bg1"/>
                </a:solidFill>
                <a:latin typeface="Arial"/>
                <a:cs typeface="Arial"/>
              </a:rPr>
              <a:t>approach</a:t>
            </a: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  <a:r>
              <a:rPr sz="18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bg1"/>
                </a:solidFill>
                <a:latin typeface="Wingdings"/>
                <a:cs typeface="Wingdings"/>
              </a:rPr>
              <a:t></a:t>
            </a:r>
            <a:r>
              <a:rPr sz="1800" spc="2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SP</a:t>
            </a:r>
            <a:r>
              <a:rPr sz="1800" spc="-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i-FI" sz="1800" spc="-2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sz="1800" spc="-20" dirty="0">
                <a:solidFill>
                  <a:schemeClr val="bg1"/>
                </a:solidFill>
                <a:latin typeface="Arial"/>
                <a:cs typeface="Arial"/>
              </a:rPr>
              <a:t>.2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859460" y="6591495"/>
            <a:ext cx="497974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3</a:t>
            </a:fld>
            <a:endParaRPr spc="-50" dirty="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CD3CDB33-D777-4A73-8009-046251036F59}"/>
              </a:ext>
            </a:extLst>
          </p:cNvPr>
          <p:cNvSpPr txBox="1"/>
          <p:nvPr/>
        </p:nvSpPr>
        <p:spPr>
          <a:xfrm>
            <a:off x="585543" y="3194510"/>
            <a:ext cx="766190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670">
              <a:lnSpc>
                <a:spcPct val="100000"/>
              </a:lnSpc>
              <a:spcBef>
                <a:spcPts val="1455"/>
              </a:spcBef>
            </a:pP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III:</a:t>
            </a:r>
            <a:r>
              <a:rPr sz="1800" spc="-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Post-mortem analysis of PFC and other objects in JET</a:t>
            </a:r>
            <a:r>
              <a:rPr sz="1800" dirty="0">
                <a:solidFill>
                  <a:schemeClr val="bg1"/>
                </a:solidFill>
                <a:latin typeface="Wingdings"/>
                <a:cs typeface="Wingdings"/>
              </a:rPr>
              <a:t></a:t>
            </a:r>
            <a:r>
              <a:rPr sz="1800" spc="3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SP</a:t>
            </a:r>
            <a:r>
              <a:rPr sz="1800" spc="-4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i-FI" sz="180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sz="1800" spc="-25" dirty="0">
                <a:solidFill>
                  <a:schemeClr val="bg1"/>
                </a:solidFill>
                <a:latin typeface="Arial"/>
                <a:cs typeface="Arial"/>
              </a:rPr>
              <a:t>.3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74412A-CA13-4B24-163A-92E39194A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4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308D14-98AB-CFDA-AB7D-8E535C31E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7543800" cy="869776"/>
          </a:xfrm>
        </p:spPr>
        <p:txBody>
          <a:bodyPr/>
          <a:lstStyle/>
          <a:p>
            <a:r>
              <a:rPr lang="fi-FI" dirty="0"/>
              <a:t>SP E </a:t>
            </a:r>
            <a:r>
              <a:rPr lang="fi-FI" dirty="0" err="1"/>
              <a:t>resources</a:t>
            </a:r>
            <a:r>
              <a:rPr lang="fi-FI" dirty="0"/>
              <a:t> 2024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B06B02-105D-55AD-292A-7CFC53A8C7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538771"/>
              </p:ext>
            </p:extLst>
          </p:nvPr>
        </p:nvGraphicFramePr>
        <p:xfrm>
          <a:off x="762000" y="931985"/>
          <a:ext cx="6694427" cy="4158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6453">
                  <a:extLst>
                    <a:ext uri="{9D8B030D-6E8A-4147-A177-3AD203B41FA5}">
                      <a16:colId xmlns:a16="http://schemas.microsoft.com/office/drawing/2014/main" val="1252319938"/>
                    </a:ext>
                  </a:extLst>
                </a:gridCol>
                <a:gridCol w="2639990">
                  <a:extLst>
                    <a:ext uri="{9D8B030D-6E8A-4147-A177-3AD203B41FA5}">
                      <a16:colId xmlns:a16="http://schemas.microsoft.com/office/drawing/2014/main" val="763345730"/>
                    </a:ext>
                  </a:extLst>
                </a:gridCol>
                <a:gridCol w="1777984">
                  <a:extLst>
                    <a:ext uri="{9D8B030D-6E8A-4147-A177-3AD203B41FA5}">
                      <a16:colId xmlns:a16="http://schemas.microsoft.com/office/drawing/2014/main" val="3034726411"/>
                    </a:ext>
                  </a:extLst>
                </a:gridCol>
              </a:tblGrid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Deliverable Owner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Beneficiary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PM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5849135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P. Veis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1474769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de-DE" sz="1600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 Almaviva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de-DE" sz="1600" spc="-15" dirty="0">
                          <a:effectLst/>
                        </a:rPr>
                        <a:t>ENEA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de-DE" sz="1600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0781581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de-DE" sz="1600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T. Dittmar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de-DE" sz="1600" spc="-15" dirty="0">
                          <a:effectLst/>
                        </a:rPr>
                        <a:t>FZJ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de-DE" sz="1600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2978214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fi-FI" sz="16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Grigore</a:t>
                      </a: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/C. Porosnicu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IAP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311787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P. Gasior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  <a:defRPr/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IPPLM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7114935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  <a:defRPr/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E. Fortuna-Zaleśna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  <a:defRPr/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IPPLM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9330969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J. Butikova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  <a:defRPr/>
                      </a:pPr>
                      <a:r>
                        <a:rPr lang="en-GB" sz="1600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ISSP-UL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5478437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E. Pajuste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ISSP-UL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12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1892701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 </a:t>
                      </a:r>
                      <a:r>
                        <a:rPr lang="fi-FI" sz="16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Catarino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9975274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P. Paris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7099107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D. Primetzhofer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2637917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J. Likonen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VTT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1498057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Total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>
                          <a:effectLst/>
                        </a:rPr>
                        <a:t> </a:t>
                      </a:r>
                      <a:endParaRPr lang="fi-FI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b="1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fi-FI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27418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FFA9A87-3BA1-0B1D-DDD1-CE091587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127213"/>
              </p:ext>
            </p:extLst>
          </p:nvPr>
        </p:nvGraphicFramePr>
        <p:xfrm>
          <a:off x="762000" y="5186257"/>
          <a:ext cx="4009971" cy="11383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8597">
                  <a:extLst>
                    <a:ext uri="{9D8B030D-6E8A-4147-A177-3AD203B41FA5}">
                      <a16:colId xmlns:a16="http://schemas.microsoft.com/office/drawing/2014/main" val="3870887092"/>
                    </a:ext>
                  </a:extLst>
                </a:gridCol>
                <a:gridCol w="1426359">
                  <a:extLst>
                    <a:ext uri="{9D8B030D-6E8A-4147-A177-3AD203B41FA5}">
                      <a16:colId xmlns:a16="http://schemas.microsoft.com/office/drawing/2014/main" val="3301594717"/>
                    </a:ext>
                  </a:extLst>
                </a:gridCol>
                <a:gridCol w="1065015">
                  <a:extLst>
                    <a:ext uri="{9D8B030D-6E8A-4147-A177-3AD203B41FA5}">
                      <a16:colId xmlns:a16="http://schemas.microsoft.com/office/drawing/2014/main" val="2026491973"/>
                    </a:ext>
                  </a:extLst>
                </a:gridCol>
              </a:tblGrid>
              <a:tr h="1023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Device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Beneficiary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Days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1258553"/>
                  </a:ext>
                </a:extLst>
              </a:tr>
              <a:tr h="291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Accelerator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 spc="-15" dirty="0">
                          <a:effectLst/>
                        </a:rPr>
                        <a:t>IST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7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0396961"/>
                  </a:ext>
                </a:extLst>
              </a:tr>
              <a:tr h="291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Accelerator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 spc="-15" dirty="0">
                          <a:effectLst/>
                        </a:rPr>
                        <a:t>VR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3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0951622"/>
                  </a:ext>
                </a:extLst>
              </a:tr>
              <a:tr h="291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Accelerator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 spc="-15" dirty="0">
                          <a:effectLst/>
                        </a:rPr>
                        <a:t>VTT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2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829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196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015653"/>
            <a:ext cx="5375910" cy="242476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315"/>
              </a:spcBef>
              <a:buFont typeface="Wingdings" panose="05000000000000000000" pitchFamily="2" charset="2"/>
              <a:buChar char="ü"/>
              <a:tabLst>
                <a:tab pos="354965" algn="l"/>
                <a:tab pos="355600" algn="l"/>
              </a:tabLst>
            </a:pPr>
            <a:r>
              <a:rPr sz="1800" spc="-20" dirty="0">
                <a:latin typeface="Calibri"/>
                <a:cs typeface="Calibri"/>
              </a:rPr>
              <a:t>Your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lang="fi-FI" sz="1800" dirty="0">
                <a:latin typeface="Calibri"/>
                <a:cs typeface="Calibri"/>
              </a:rPr>
              <a:t>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contact</a:t>
            </a:r>
            <a:endParaRPr sz="1800" dirty="0">
              <a:latin typeface="Calibri"/>
              <a:cs typeface="Calibri"/>
            </a:endParaRPr>
          </a:p>
          <a:p>
            <a:pPr marL="927100">
              <a:lnSpc>
                <a:spcPct val="100000"/>
              </a:lnSpc>
              <a:spcBef>
                <a:spcPts val="215"/>
              </a:spcBef>
            </a:pPr>
            <a:r>
              <a:rPr lang="fi-FI" sz="1800" dirty="0">
                <a:latin typeface="Calibri"/>
                <a:cs typeface="Calibri"/>
              </a:rPr>
              <a:t>Jari Likonen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</a:t>
            </a:r>
            <a:r>
              <a:rPr lang="fi-FI" sz="1800" u="sng" spc="-10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jari.likonen</a:t>
            </a:r>
            <a:r>
              <a:rPr sz="1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@vtt.fi</a:t>
            </a:r>
            <a:r>
              <a:rPr sz="1800" spc="-10" dirty="0"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15"/>
              </a:spcBef>
              <a:buFont typeface="Wingdings" panose="05000000000000000000" pitchFamily="2" charset="2"/>
              <a:buChar char="ü"/>
              <a:tabLst>
                <a:tab pos="354965" algn="l"/>
                <a:tab pos="355600" algn="l"/>
              </a:tabLst>
            </a:pPr>
            <a:r>
              <a:rPr sz="1800" dirty="0">
                <a:latin typeface="Calibri"/>
                <a:cs typeface="Calibri"/>
              </a:rPr>
              <a:t>Project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leader</a:t>
            </a:r>
            <a:endParaRPr sz="1800" dirty="0">
              <a:latin typeface="Calibri"/>
              <a:cs typeface="Calibri"/>
            </a:endParaRPr>
          </a:p>
          <a:p>
            <a:pPr marL="927100">
              <a:lnSpc>
                <a:spcPct val="100000"/>
              </a:lnSpc>
              <a:spcBef>
                <a:spcPts val="219"/>
              </a:spcBef>
            </a:pPr>
            <a:r>
              <a:rPr sz="1800" dirty="0">
                <a:latin typeface="Calibri"/>
                <a:cs typeface="Calibri"/>
              </a:rPr>
              <a:t>Sebastijan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Brezinsek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</a:t>
            </a:r>
            <a:r>
              <a:rPr sz="1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s.brezinsek@fz-juelich.de</a:t>
            </a:r>
            <a:r>
              <a:rPr sz="1800" spc="-10" dirty="0"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15"/>
              </a:spcBef>
              <a:buFont typeface="Wingdings" panose="05000000000000000000" pitchFamily="2" charset="2"/>
              <a:buChar char="ü"/>
              <a:tabLst>
                <a:tab pos="354965" algn="l"/>
                <a:tab pos="355600" algn="l"/>
              </a:tabLst>
            </a:pPr>
            <a:r>
              <a:rPr sz="1800" dirty="0">
                <a:latin typeface="Calibri"/>
                <a:cs typeface="Calibri"/>
              </a:rPr>
              <a:t>Project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Support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Officer</a:t>
            </a:r>
            <a:endParaRPr sz="1800" dirty="0">
              <a:latin typeface="Calibri"/>
              <a:cs typeface="Calibri"/>
            </a:endParaRPr>
          </a:p>
          <a:p>
            <a:pPr marL="927100">
              <a:lnSpc>
                <a:spcPct val="100000"/>
              </a:lnSpc>
              <a:spcBef>
                <a:spcPts val="215"/>
              </a:spcBef>
            </a:pPr>
            <a:r>
              <a:rPr sz="1800" dirty="0">
                <a:latin typeface="Calibri"/>
                <a:cs typeface="Calibri"/>
              </a:rPr>
              <a:t>Michael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Reinhart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</a:t>
            </a:r>
            <a:r>
              <a:rPr sz="1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m.reinhart@fz-juelich.de</a:t>
            </a:r>
            <a:r>
              <a:rPr sz="1800" spc="-10" dirty="0"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  <a:p>
            <a:pPr marL="354965" marR="539750" indent="-354965">
              <a:lnSpc>
                <a:spcPct val="110000"/>
              </a:lnSpc>
              <a:buFont typeface="Wingdings" panose="05000000000000000000" pitchFamily="2" charset="2"/>
              <a:buChar char="ü"/>
              <a:tabLst>
                <a:tab pos="354965" algn="l"/>
                <a:tab pos="355600" algn="l"/>
              </a:tabLst>
            </a:pPr>
            <a:r>
              <a:rPr sz="1800" dirty="0">
                <a:latin typeface="Calibri"/>
                <a:cs typeface="Calibri"/>
              </a:rPr>
              <a:t>PMU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Coordination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Officer</a:t>
            </a:r>
            <a:r>
              <a:rPr sz="1800" spc="-30" dirty="0">
                <a:latin typeface="Calibri"/>
                <a:cs typeface="Calibri"/>
              </a:rPr>
              <a:t> </a:t>
            </a:r>
            <a:endParaRPr lang="fi-FI" sz="1800" spc="-30" dirty="0">
              <a:latin typeface="Calibri"/>
              <a:cs typeface="Calibri"/>
            </a:endParaRPr>
          </a:p>
          <a:p>
            <a:pPr marR="539750">
              <a:lnSpc>
                <a:spcPct val="110000"/>
              </a:lnSpc>
              <a:tabLst>
                <a:tab pos="354965" algn="l"/>
                <a:tab pos="355600" algn="l"/>
              </a:tabLst>
            </a:pPr>
            <a:r>
              <a:rPr lang="fi-FI" sz="1800" dirty="0">
                <a:latin typeface="Calibri"/>
                <a:cs typeface="Calibri"/>
              </a:rPr>
              <a:t>			</a:t>
            </a:r>
            <a:r>
              <a:rPr sz="1800" dirty="0">
                <a:latin typeface="Calibri"/>
                <a:cs typeface="Calibri"/>
              </a:rPr>
              <a:t>David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Douai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</a:t>
            </a:r>
            <a:r>
              <a:rPr sz="1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david.douai@cea.fr</a:t>
            </a:r>
            <a:r>
              <a:rPr sz="1800" spc="-10" dirty="0"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170648"/>
            <a:ext cx="53447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Contact</a:t>
            </a:r>
            <a:r>
              <a:rPr spc="-55" dirty="0"/>
              <a:t> </a:t>
            </a:r>
            <a:r>
              <a:rPr dirty="0"/>
              <a:t>info</a:t>
            </a:r>
            <a:r>
              <a:rPr spc="-50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dirty="0"/>
              <a:t>next</a:t>
            </a:r>
            <a:r>
              <a:rPr spc="-30" dirty="0"/>
              <a:t> </a:t>
            </a:r>
            <a:r>
              <a:rPr spc="-10" dirty="0"/>
              <a:t>steps</a:t>
            </a:r>
          </a:p>
        </p:txBody>
      </p:sp>
      <p:sp>
        <p:nvSpPr>
          <p:cNvPr id="6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859460" y="6591495"/>
            <a:ext cx="497974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5</a:t>
            </a:fld>
            <a:endParaRPr spc="-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416FC-1A90-FDD2-43CE-594C828C56FB}"/>
              </a:ext>
            </a:extLst>
          </p:cNvPr>
          <p:cNvSpPr txBox="1"/>
          <p:nvPr/>
        </p:nvSpPr>
        <p:spPr>
          <a:xfrm>
            <a:off x="535940" y="3568378"/>
            <a:ext cx="81508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err="1">
                <a:latin typeface="+mn-lt"/>
              </a:rPr>
              <a:t>Review</a:t>
            </a:r>
            <a:r>
              <a:rPr lang="fi-FI" dirty="0">
                <a:latin typeface="+mn-lt"/>
              </a:rPr>
              <a:t> </a:t>
            </a:r>
            <a:r>
              <a:rPr lang="fi-FI" dirty="0" err="1">
                <a:latin typeface="+mn-lt"/>
              </a:rPr>
              <a:t>meeting</a:t>
            </a:r>
            <a:r>
              <a:rPr lang="fi-FI" dirty="0">
                <a:latin typeface="+mn-lt"/>
              </a:rPr>
              <a:t> of WPPWIE– </a:t>
            </a:r>
            <a:r>
              <a:rPr lang="fi-FI" b="1" dirty="0" err="1">
                <a:solidFill>
                  <a:srgbClr val="FF0000"/>
                </a:solidFill>
                <a:latin typeface="+mn-lt"/>
              </a:rPr>
              <a:t>April</a:t>
            </a:r>
            <a:r>
              <a:rPr lang="fi-FI" b="1" dirty="0">
                <a:solidFill>
                  <a:srgbClr val="FF0000"/>
                </a:solidFill>
                <a:latin typeface="+mn-lt"/>
              </a:rPr>
              <a:t> 2024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err="1">
                <a:latin typeface="+mn-lt"/>
              </a:rPr>
              <a:t>Thematic</a:t>
            </a:r>
            <a:r>
              <a:rPr lang="fi-FI" dirty="0">
                <a:latin typeface="+mn-lt"/>
              </a:rPr>
              <a:t> </a:t>
            </a:r>
            <a:r>
              <a:rPr lang="fi-FI" dirty="0" err="1">
                <a:latin typeface="+mn-lt"/>
              </a:rPr>
              <a:t>meetings</a:t>
            </a:r>
            <a:r>
              <a:rPr lang="fi-FI" dirty="0">
                <a:latin typeface="+mn-lt"/>
              </a:rPr>
              <a:t> on </a:t>
            </a:r>
            <a:r>
              <a:rPr lang="fi-FI" dirty="0" err="1">
                <a:latin typeface="+mn-lt"/>
              </a:rPr>
              <a:t>more</a:t>
            </a:r>
            <a:r>
              <a:rPr lang="fi-FI" dirty="0">
                <a:latin typeface="+mn-lt"/>
              </a:rPr>
              <a:t> </a:t>
            </a:r>
            <a:r>
              <a:rPr lang="fi-FI" dirty="0" err="1">
                <a:latin typeface="+mn-lt"/>
              </a:rPr>
              <a:t>detailed</a:t>
            </a:r>
            <a:r>
              <a:rPr lang="fi-FI" dirty="0">
                <a:latin typeface="+mn-lt"/>
              </a:rPr>
              <a:t> </a:t>
            </a:r>
            <a:r>
              <a:rPr lang="fi-FI" dirty="0" err="1">
                <a:latin typeface="+mn-lt"/>
              </a:rPr>
              <a:t>planning</a:t>
            </a:r>
            <a:r>
              <a:rPr lang="fi-FI" dirty="0">
                <a:latin typeface="+mn-lt"/>
              </a:rPr>
              <a:t> of </a:t>
            </a:r>
            <a:r>
              <a:rPr lang="fi-FI" dirty="0" err="1">
                <a:latin typeface="+mn-lt"/>
              </a:rPr>
              <a:t>tasks</a:t>
            </a:r>
            <a:r>
              <a:rPr lang="fi-FI" dirty="0">
                <a:latin typeface="+mn-lt"/>
              </a:rPr>
              <a:t>  </a:t>
            </a:r>
            <a:r>
              <a:rPr lang="fi-FI" b="1" dirty="0" err="1">
                <a:solidFill>
                  <a:srgbClr val="FF0000"/>
                </a:solidFill>
                <a:latin typeface="+mn-lt"/>
              </a:rPr>
              <a:t>March-May</a:t>
            </a:r>
            <a:r>
              <a:rPr lang="fi-FI" b="1" dirty="0">
                <a:solidFill>
                  <a:srgbClr val="FF0000"/>
                </a:solidFill>
                <a:latin typeface="+mn-lt"/>
              </a:rPr>
              <a:t> 2024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err="1">
                <a:latin typeface="+mn-lt"/>
              </a:rPr>
              <a:t>Midterm</a:t>
            </a:r>
            <a:r>
              <a:rPr lang="fi-FI" dirty="0">
                <a:latin typeface="+mn-lt"/>
              </a:rPr>
              <a:t> </a:t>
            </a:r>
            <a:r>
              <a:rPr lang="fi-FI" dirty="0" err="1">
                <a:latin typeface="+mn-lt"/>
              </a:rPr>
              <a:t>meeting</a:t>
            </a:r>
            <a:r>
              <a:rPr lang="fi-FI" dirty="0">
                <a:latin typeface="+mn-lt"/>
              </a:rPr>
              <a:t> of SP E </a:t>
            </a:r>
            <a:r>
              <a:rPr lang="fi-FI" dirty="0" err="1">
                <a:latin typeface="+mn-lt"/>
              </a:rPr>
              <a:t>activity</a:t>
            </a:r>
            <a:r>
              <a:rPr lang="fi-FI" dirty="0">
                <a:latin typeface="+mn-lt"/>
              </a:rPr>
              <a:t> </a:t>
            </a:r>
            <a:r>
              <a:rPr lang="fi-FI" dirty="0" err="1">
                <a:latin typeface="+mn-lt"/>
              </a:rPr>
              <a:t>areas</a:t>
            </a:r>
            <a:r>
              <a:rPr lang="fi-FI" dirty="0">
                <a:latin typeface="+mn-lt"/>
              </a:rPr>
              <a:t> – </a:t>
            </a:r>
            <a:r>
              <a:rPr lang="fi-FI" b="1" dirty="0" err="1">
                <a:solidFill>
                  <a:srgbClr val="FF0000"/>
                </a:solidFill>
                <a:latin typeface="+mn-lt"/>
              </a:rPr>
              <a:t>latter</a:t>
            </a:r>
            <a:r>
              <a:rPr lang="fi-FI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i-FI" b="1" dirty="0" err="1">
                <a:solidFill>
                  <a:srgbClr val="FF0000"/>
                </a:solidFill>
                <a:latin typeface="+mn-lt"/>
              </a:rPr>
              <a:t>half</a:t>
            </a:r>
            <a:r>
              <a:rPr lang="fi-FI" b="1" dirty="0">
                <a:solidFill>
                  <a:srgbClr val="FF0000"/>
                </a:solidFill>
                <a:latin typeface="+mn-lt"/>
              </a:rPr>
              <a:t> of 2024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b="1" dirty="0">
              <a:solidFill>
                <a:srgbClr val="FF0000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b="1" dirty="0">
              <a:solidFill>
                <a:srgbClr val="FF0000"/>
              </a:solidFill>
              <a:latin typeface="+mn-lt"/>
            </a:endParaRPr>
          </a:p>
          <a:p>
            <a:r>
              <a:rPr lang="fi-FI" dirty="0" err="1">
                <a:solidFill>
                  <a:schemeClr val="tx1"/>
                </a:solidFill>
              </a:rPr>
              <a:t>Minutes</a:t>
            </a:r>
            <a:r>
              <a:rPr lang="fi-FI" dirty="0">
                <a:solidFill>
                  <a:schemeClr val="tx1"/>
                </a:solidFill>
              </a:rPr>
              <a:t> and </a:t>
            </a:r>
            <a:r>
              <a:rPr lang="fi-FI" dirty="0" err="1">
                <a:solidFill>
                  <a:schemeClr val="tx1"/>
                </a:solidFill>
              </a:rPr>
              <a:t>slides</a:t>
            </a:r>
            <a:r>
              <a:rPr lang="fi-FI" dirty="0">
                <a:solidFill>
                  <a:schemeClr val="tx1"/>
                </a:solidFill>
              </a:rPr>
              <a:t> of </a:t>
            </a:r>
            <a:r>
              <a:rPr lang="fi-FI" dirty="0" err="1">
                <a:solidFill>
                  <a:schemeClr val="tx1"/>
                </a:solidFill>
              </a:rPr>
              <a:t>the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meeting</a:t>
            </a:r>
            <a:r>
              <a:rPr lang="fi-FI" dirty="0">
                <a:solidFill>
                  <a:schemeClr val="tx1"/>
                </a:solidFill>
              </a:rPr>
              <a:t> at</a:t>
            </a:r>
            <a:r>
              <a:rPr lang="fi-FI" dirty="0">
                <a:solidFill>
                  <a:schemeClr val="tx1"/>
                </a:solidFill>
                <a:latin typeface="+mn-lt"/>
              </a:rPr>
              <a:t> </a:t>
            </a:r>
            <a:r>
              <a:rPr lang="fi-FI" dirty="0">
                <a:solidFill>
                  <a:srgbClr val="0000FF"/>
                </a:solidFill>
                <a:latin typeface="+mn-lt"/>
              </a:rPr>
              <a:t>https://indico.euro-fusion.org/event/2998/</a:t>
            </a:r>
            <a:endParaRPr lang="fi-FI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70648"/>
            <a:ext cx="70840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SPE program 2024</a:t>
            </a:r>
            <a:endParaRPr spc="-25" dirty="0"/>
          </a:p>
        </p:txBody>
      </p:sp>
      <p:sp>
        <p:nvSpPr>
          <p:cNvPr id="5" name="object 3"/>
          <p:cNvSpPr txBox="1"/>
          <p:nvPr/>
        </p:nvSpPr>
        <p:spPr>
          <a:xfrm>
            <a:off x="535940" y="914400"/>
            <a:ext cx="8330565" cy="439581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LIBS experiment at VTT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using the JET LIBS setup 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Data analysis of VTT LIBS experiment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LIBS experiment at JET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Data analysis of JET LIBS experiment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Completion of tile analysis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(C39 baking studies, LID-QMS)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Analysis of </a:t>
            </a: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limiter tiles from top and bottom of IWGL and WPL limiters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Completion of metallography and microstructural studies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 Langmuir probes and W lamellae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Analysis of </a:t>
            </a: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louvre clip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 cassettes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Analysis of </a:t>
            </a: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lamellae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sticky monitors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of removal of in-vessel components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08279">
              <a:lnSpc>
                <a:spcPts val="1939"/>
              </a:lnSpc>
              <a:spcBef>
                <a:spcPts val="345"/>
              </a:spcBef>
              <a:tabLst>
                <a:tab pos="354965" algn="l"/>
                <a:tab pos="355600" algn="l"/>
              </a:tabLst>
            </a:pPr>
            <a:endParaRPr lang="fi-FI" sz="1800" dirty="0">
              <a:solidFill>
                <a:srgbClr val="E46C0A"/>
              </a:solidFill>
              <a:latin typeface="Calibri"/>
              <a:cs typeface="Calibri"/>
            </a:endParaRPr>
          </a:p>
        </p:txBody>
      </p:sp>
      <p:sp>
        <p:nvSpPr>
          <p:cNvPr id="6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859460" y="6591495"/>
            <a:ext cx="497974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6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3748972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39A65335-65E7-4AE3-BE06-1C2E39ABE3BC}"/>
              </a:ext>
            </a:extLst>
          </p:cNvPr>
          <p:cNvSpPr txBox="1">
            <a:spLocks/>
          </p:cNvSpPr>
          <p:nvPr/>
        </p:nvSpPr>
        <p:spPr bwMode="auto">
          <a:xfrm>
            <a:off x="-7616" y="857252"/>
            <a:ext cx="8023751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="1" dirty="0"/>
              <a:t>Typical PWIE materials for </a:t>
            </a:r>
            <a:r>
              <a:rPr lang="en-GB" altLang="en-US" sz="2800" b="1" i="1" dirty="0"/>
              <a:t>post-mortem</a:t>
            </a:r>
            <a:r>
              <a:rPr lang="en-GB" altLang="en-US" sz="2800" b="1" dirty="0"/>
              <a:t> analysis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EEA556-77B2-46CE-A1C9-2FEAB39DD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" y="1438277"/>
            <a:ext cx="6448203" cy="4142177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469F3F9-3BEB-400B-A8E0-891319DD7342}"/>
              </a:ext>
            </a:extLst>
          </p:cNvPr>
          <p:cNvSpPr/>
          <p:nvPr/>
        </p:nvSpPr>
        <p:spPr>
          <a:xfrm>
            <a:off x="4537624" y="2930460"/>
            <a:ext cx="137930" cy="1001895"/>
          </a:xfrm>
          <a:custGeom>
            <a:avLst/>
            <a:gdLst>
              <a:gd name="connsiteX0" fmla="*/ 0 w 185737"/>
              <a:gd name="connsiteY0" fmla="*/ 888206 h 1400175"/>
              <a:gd name="connsiteX1" fmla="*/ 45244 w 185737"/>
              <a:gd name="connsiteY1" fmla="*/ 1178718 h 1400175"/>
              <a:gd name="connsiteX2" fmla="*/ 54769 w 185737"/>
              <a:gd name="connsiteY2" fmla="*/ 1266825 h 1400175"/>
              <a:gd name="connsiteX3" fmla="*/ 95250 w 185737"/>
              <a:gd name="connsiteY3" fmla="*/ 1264443 h 1400175"/>
              <a:gd name="connsiteX4" fmla="*/ 97631 w 185737"/>
              <a:gd name="connsiteY4" fmla="*/ 1400175 h 1400175"/>
              <a:gd name="connsiteX5" fmla="*/ 154781 w 185737"/>
              <a:gd name="connsiteY5" fmla="*/ 1381125 h 1400175"/>
              <a:gd name="connsiteX6" fmla="*/ 185737 w 185737"/>
              <a:gd name="connsiteY6" fmla="*/ 1350168 h 1400175"/>
              <a:gd name="connsiteX7" fmla="*/ 164306 w 185737"/>
              <a:gd name="connsiteY7" fmla="*/ 1214437 h 1400175"/>
              <a:gd name="connsiteX8" fmla="*/ 119062 w 185737"/>
              <a:gd name="connsiteY8" fmla="*/ 1071562 h 1400175"/>
              <a:gd name="connsiteX9" fmla="*/ 90487 w 185737"/>
              <a:gd name="connsiteY9" fmla="*/ 959643 h 1400175"/>
              <a:gd name="connsiteX10" fmla="*/ 64294 w 185737"/>
              <a:gd name="connsiteY10" fmla="*/ 721518 h 1400175"/>
              <a:gd name="connsiteX11" fmla="*/ 45244 w 185737"/>
              <a:gd name="connsiteY11" fmla="*/ 514350 h 1400175"/>
              <a:gd name="connsiteX12" fmla="*/ 33337 w 185737"/>
              <a:gd name="connsiteY12" fmla="*/ 295275 h 1400175"/>
              <a:gd name="connsiteX13" fmla="*/ 33337 w 185737"/>
              <a:gd name="connsiteY13" fmla="*/ 133350 h 1400175"/>
              <a:gd name="connsiteX14" fmla="*/ 35719 w 185737"/>
              <a:gd name="connsiteY1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5737" h="1400175">
                <a:moveTo>
                  <a:pt x="0" y="888206"/>
                </a:moveTo>
                <a:lnTo>
                  <a:pt x="45244" y="1178718"/>
                </a:lnTo>
                <a:lnTo>
                  <a:pt x="54769" y="1266825"/>
                </a:lnTo>
                <a:lnTo>
                  <a:pt x="95250" y="1264443"/>
                </a:lnTo>
                <a:cubicBezTo>
                  <a:pt x="96044" y="1309687"/>
                  <a:pt x="96837" y="1354931"/>
                  <a:pt x="97631" y="1400175"/>
                </a:cubicBezTo>
                <a:lnTo>
                  <a:pt x="154781" y="1381125"/>
                </a:lnTo>
                <a:lnTo>
                  <a:pt x="185737" y="1350168"/>
                </a:lnTo>
                <a:lnTo>
                  <a:pt x="164306" y="1214437"/>
                </a:lnTo>
                <a:lnTo>
                  <a:pt x="119062" y="1071562"/>
                </a:lnTo>
                <a:lnTo>
                  <a:pt x="90487" y="959643"/>
                </a:lnTo>
                <a:lnTo>
                  <a:pt x="64294" y="721518"/>
                </a:lnTo>
                <a:lnTo>
                  <a:pt x="45244" y="514350"/>
                </a:lnTo>
                <a:lnTo>
                  <a:pt x="33337" y="295275"/>
                </a:lnTo>
                <a:lnTo>
                  <a:pt x="33337" y="133350"/>
                </a:lnTo>
                <a:lnTo>
                  <a:pt x="35719" y="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7B4169D-D9FE-4A20-B5AF-BCAFD2E93E8D}"/>
              </a:ext>
            </a:extLst>
          </p:cNvPr>
          <p:cNvGrpSpPr/>
          <p:nvPr/>
        </p:nvGrpSpPr>
        <p:grpSpPr>
          <a:xfrm>
            <a:off x="1132055" y="1442884"/>
            <a:ext cx="4194456" cy="1031960"/>
            <a:chOff x="1132055" y="585634"/>
            <a:chExt cx="4194456" cy="1031960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85B1893-E3A2-46B0-9432-2F38E7C29E10}"/>
                </a:ext>
              </a:extLst>
            </p:cNvPr>
            <p:cNvSpPr/>
            <p:nvPr/>
          </p:nvSpPr>
          <p:spPr>
            <a:xfrm>
              <a:off x="1852655" y="585634"/>
              <a:ext cx="222731" cy="143472"/>
            </a:xfrm>
            <a:custGeom>
              <a:avLst/>
              <a:gdLst>
                <a:gd name="connsiteX0" fmla="*/ 171450 w 283369"/>
                <a:gd name="connsiteY0" fmla="*/ 197644 h 197644"/>
                <a:gd name="connsiteX1" fmla="*/ 233363 w 283369"/>
                <a:gd name="connsiteY1" fmla="*/ 147638 h 197644"/>
                <a:gd name="connsiteX2" fmla="*/ 283369 w 283369"/>
                <a:gd name="connsiteY2" fmla="*/ 107156 h 197644"/>
                <a:gd name="connsiteX3" fmla="*/ 214313 w 283369"/>
                <a:gd name="connsiteY3" fmla="*/ 4763 h 197644"/>
                <a:gd name="connsiteX4" fmla="*/ 0 w 283369"/>
                <a:gd name="connsiteY4" fmla="*/ 0 h 197644"/>
                <a:gd name="connsiteX5" fmla="*/ 76200 w 283369"/>
                <a:gd name="connsiteY5" fmla="*/ 80963 h 197644"/>
                <a:gd name="connsiteX6" fmla="*/ 121444 w 283369"/>
                <a:gd name="connsiteY6" fmla="*/ 142875 h 197644"/>
                <a:gd name="connsiteX7" fmla="*/ 171450 w 283369"/>
                <a:gd name="connsiteY7" fmla="*/ 197644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369" h="197644">
                  <a:moveTo>
                    <a:pt x="171450" y="197644"/>
                  </a:moveTo>
                  <a:lnTo>
                    <a:pt x="233363" y="147638"/>
                  </a:lnTo>
                  <a:lnTo>
                    <a:pt x="283369" y="107156"/>
                  </a:lnTo>
                  <a:lnTo>
                    <a:pt x="214313" y="4763"/>
                  </a:lnTo>
                  <a:lnTo>
                    <a:pt x="0" y="0"/>
                  </a:lnTo>
                  <a:lnTo>
                    <a:pt x="76200" y="80963"/>
                  </a:lnTo>
                  <a:lnTo>
                    <a:pt x="121444" y="142875"/>
                  </a:lnTo>
                  <a:lnTo>
                    <a:pt x="171450" y="197644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3945678-22EA-42EF-917B-589C35BC2B5F}"/>
                </a:ext>
              </a:extLst>
            </p:cNvPr>
            <p:cNvSpPr/>
            <p:nvPr/>
          </p:nvSpPr>
          <p:spPr>
            <a:xfrm>
              <a:off x="1538211" y="589092"/>
              <a:ext cx="415515" cy="233357"/>
            </a:xfrm>
            <a:custGeom>
              <a:avLst/>
              <a:gdLst>
                <a:gd name="connsiteX0" fmla="*/ 447675 w 528638"/>
                <a:gd name="connsiteY0" fmla="*/ 321468 h 321468"/>
                <a:gd name="connsiteX1" fmla="*/ 509588 w 528638"/>
                <a:gd name="connsiteY1" fmla="*/ 250031 h 321468"/>
                <a:gd name="connsiteX2" fmla="*/ 528638 w 528638"/>
                <a:gd name="connsiteY2" fmla="*/ 245268 h 321468"/>
                <a:gd name="connsiteX3" fmla="*/ 452438 w 528638"/>
                <a:gd name="connsiteY3" fmla="*/ 126206 h 321468"/>
                <a:gd name="connsiteX4" fmla="*/ 361950 w 528638"/>
                <a:gd name="connsiteY4" fmla="*/ 57150 h 321468"/>
                <a:gd name="connsiteX5" fmla="*/ 290513 w 528638"/>
                <a:gd name="connsiteY5" fmla="*/ 19050 h 321468"/>
                <a:gd name="connsiteX6" fmla="*/ 242888 w 528638"/>
                <a:gd name="connsiteY6" fmla="*/ 0 h 321468"/>
                <a:gd name="connsiteX7" fmla="*/ 0 w 528638"/>
                <a:gd name="connsiteY7" fmla="*/ 0 h 321468"/>
                <a:gd name="connsiteX8" fmla="*/ 116681 w 528638"/>
                <a:gd name="connsiteY8" fmla="*/ 40481 h 321468"/>
                <a:gd name="connsiteX9" fmla="*/ 202406 w 528638"/>
                <a:gd name="connsiteY9" fmla="*/ 76200 h 321468"/>
                <a:gd name="connsiteX10" fmla="*/ 280988 w 528638"/>
                <a:gd name="connsiteY10" fmla="*/ 128587 h 321468"/>
                <a:gd name="connsiteX11" fmla="*/ 328613 w 528638"/>
                <a:gd name="connsiteY11" fmla="*/ 171450 h 321468"/>
                <a:gd name="connsiteX12" fmla="*/ 390525 w 528638"/>
                <a:gd name="connsiteY12" fmla="*/ 264318 h 321468"/>
                <a:gd name="connsiteX13" fmla="*/ 447675 w 528638"/>
                <a:gd name="connsiteY13" fmla="*/ 321468 h 32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8638" h="321468">
                  <a:moveTo>
                    <a:pt x="447675" y="321468"/>
                  </a:moveTo>
                  <a:lnTo>
                    <a:pt x="509588" y="250031"/>
                  </a:lnTo>
                  <a:lnTo>
                    <a:pt x="528638" y="245268"/>
                  </a:lnTo>
                  <a:lnTo>
                    <a:pt x="452438" y="126206"/>
                  </a:lnTo>
                  <a:lnTo>
                    <a:pt x="361950" y="57150"/>
                  </a:lnTo>
                  <a:lnTo>
                    <a:pt x="290513" y="19050"/>
                  </a:lnTo>
                  <a:lnTo>
                    <a:pt x="242888" y="0"/>
                  </a:lnTo>
                  <a:lnTo>
                    <a:pt x="0" y="0"/>
                  </a:lnTo>
                  <a:lnTo>
                    <a:pt x="116681" y="40481"/>
                  </a:lnTo>
                  <a:lnTo>
                    <a:pt x="202406" y="76200"/>
                  </a:lnTo>
                  <a:lnTo>
                    <a:pt x="280988" y="128587"/>
                  </a:lnTo>
                  <a:lnTo>
                    <a:pt x="328613" y="171450"/>
                  </a:lnTo>
                  <a:lnTo>
                    <a:pt x="390525" y="264318"/>
                  </a:lnTo>
                  <a:lnTo>
                    <a:pt x="447675" y="321468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EC12167-D5E7-41FD-8A01-0974CE05E0DB}"/>
                </a:ext>
              </a:extLst>
            </p:cNvPr>
            <p:cNvSpPr/>
            <p:nvPr/>
          </p:nvSpPr>
          <p:spPr>
            <a:xfrm>
              <a:off x="1220025" y="589092"/>
              <a:ext cx="151607" cy="24200"/>
            </a:xfrm>
            <a:custGeom>
              <a:avLst/>
              <a:gdLst>
                <a:gd name="connsiteX0" fmla="*/ 0 w 192881"/>
                <a:gd name="connsiteY0" fmla="*/ 33337 h 33337"/>
                <a:gd name="connsiteX1" fmla="*/ 107156 w 192881"/>
                <a:gd name="connsiteY1" fmla="*/ 21431 h 33337"/>
                <a:gd name="connsiteX2" fmla="*/ 171450 w 192881"/>
                <a:gd name="connsiteY2" fmla="*/ 11906 h 33337"/>
                <a:gd name="connsiteX3" fmla="*/ 192881 w 192881"/>
                <a:gd name="connsiteY3" fmla="*/ 4762 h 33337"/>
                <a:gd name="connsiteX4" fmla="*/ 45243 w 192881"/>
                <a:gd name="connsiteY4" fmla="*/ 0 h 33337"/>
                <a:gd name="connsiteX5" fmla="*/ 0 w 192881"/>
                <a:gd name="connsiteY5" fmla="*/ 33337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1" h="33337">
                  <a:moveTo>
                    <a:pt x="0" y="33337"/>
                  </a:moveTo>
                  <a:lnTo>
                    <a:pt x="107156" y="21431"/>
                  </a:lnTo>
                  <a:lnTo>
                    <a:pt x="171450" y="11906"/>
                  </a:lnTo>
                  <a:lnTo>
                    <a:pt x="192881" y="4762"/>
                  </a:lnTo>
                  <a:lnTo>
                    <a:pt x="45243" y="0"/>
                  </a:lnTo>
                  <a:lnTo>
                    <a:pt x="0" y="33337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486A218-5CA4-4EC2-927D-DCA2AE2893AB}"/>
                </a:ext>
              </a:extLst>
            </p:cNvPr>
            <p:cNvSpPr/>
            <p:nvPr/>
          </p:nvSpPr>
          <p:spPr>
            <a:xfrm>
              <a:off x="1154515" y="675520"/>
              <a:ext cx="709370" cy="243729"/>
            </a:xfrm>
            <a:custGeom>
              <a:avLst/>
              <a:gdLst>
                <a:gd name="connsiteX0" fmla="*/ 16669 w 902494"/>
                <a:gd name="connsiteY0" fmla="*/ 47625 h 335756"/>
                <a:gd name="connsiteX1" fmla="*/ 150019 w 902494"/>
                <a:gd name="connsiteY1" fmla="*/ 19050 h 335756"/>
                <a:gd name="connsiteX2" fmla="*/ 280987 w 902494"/>
                <a:gd name="connsiteY2" fmla="*/ 2381 h 335756"/>
                <a:gd name="connsiteX3" fmla="*/ 378619 w 902494"/>
                <a:gd name="connsiteY3" fmla="*/ 4763 h 335756"/>
                <a:gd name="connsiteX4" fmla="*/ 416719 w 902494"/>
                <a:gd name="connsiteY4" fmla="*/ 16669 h 335756"/>
                <a:gd name="connsiteX5" fmla="*/ 452437 w 902494"/>
                <a:gd name="connsiteY5" fmla="*/ 0 h 335756"/>
                <a:gd name="connsiteX6" fmla="*/ 607219 w 902494"/>
                <a:gd name="connsiteY6" fmla="*/ 40481 h 335756"/>
                <a:gd name="connsiteX7" fmla="*/ 719137 w 902494"/>
                <a:gd name="connsiteY7" fmla="*/ 90488 h 335756"/>
                <a:gd name="connsiteX8" fmla="*/ 809625 w 902494"/>
                <a:gd name="connsiteY8" fmla="*/ 140494 h 335756"/>
                <a:gd name="connsiteX9" fmla="*/ 866775 w 902494"/>
                <a:gd name="connsiteY9" fmla="*/ 209550 h 335756"/>
                <a:gd name="connsiteX10" fmla="*/ 902494 w 902494"/>
                <a:gd name="connsiteY10" fmla="*/ 242888 h 335756"/>
                <a:gd name="connsiteX11" fmla="*/ 838200 w 902494"/>
                <a:gd name="connsiteY11" fmla="*/ 335756 h 335756"/>
                <a:gd name="connsiteX12" fmla="*/ 795337 w 902494"/>
                <a:gd name="connsiteY12" fmla="*/ 283369 h 335756"/>
                <a:gd name="connsiteX13" fmla="*/ 745331 w 902494"/>
                <a:gd name="connsiteY13" fmla="*/ 233363 h 335756"/>
                <a:gd name="connsiteX14" fmla="*/ 681037 w 902494"/>
                <a:gd name="connsiteY14" fmla="*/ 188119 h 335756"/>
                <a:gd name="connsiteX15" fmla="*/ 604837 w 902494"/>
                <a:gd name="connsiteY15" fmla="*/ 145256 h 335756"/>
                <a:gd name="connsiteX16" fmla="*/ 511969 w 902494"/>
                <a:gd name="connsiteY16" fmla="*/ 121444 h 335756"/>
                <a:gd name="connsiteX17" fmla="*/ 428625 w 902494"/>
                <a:gd name="connsiteY17" fmla="*/ 104775 h 335756"/>
                <a:gd name="connsiteX18" fmla="*/ 400050 w 902494"/>
                <a:gd name="connsiteY18" fmla="*/ 102394 h 335756"/>
                <a:gd name="connsiteX19" fmla="*/ 381000 w 902494"/>
                <a:gd name="connsiteY19" fmla="*/ 83344 h 335756"/>
                <a:gd name="connsiteX20" fmla="*/ 235744 w 902494"/>
                <a:gd name="connsiteY20" fmla="*/ 76200 h 335756"/>
                <a:gd name="connsiteX21" fmla="*/ 147637 w 902494"/>
                <a:gd name="connsiteY21" fmla="*/ 92869 h 335756"/>
                <a:gd name="connsiteX22" fmla="*/ 54769 w 902494"/>
                <a:gd name="connsiteY22" fmla="*/ 107156 h 335756"/>
                <a:gd name="connsiteX23" fmla="*/ 0 w 902494"/>
                <a:gd name="connsiteY23" fmla="*/ 133350 h 335756"/>
                <a:gd name="connsiteX24" fmla="*/ 16669 w 902494"/>
                <a:gd name="connsiteY24" fmla="*/ 47625 h 33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02494" h="335756">
                  <a:moveTo>
                    <a:pt x="16669" y="47625"/>
                  </a:moveTo>
                  <a:lnTo>
                    <a:pt x="150019" y="19050"/>
                  </a:lnTo>
                  <a:lnTo>
                    <a:pt x="280987" y="2381"/>
                  </a:lnTo>
                  <a:lnTo>
                    <a:pt x="378619" y="4763"/>
                  </a:lnTo>
                  <a:lnTo>
                    <a:pt x="416719" y="16669"/>
                  </a:lnTo>
                  <a:lnTo>
                    <a:pt x="452437" y="0"/>
                  </a:lnTo>
                  <a:lnTo>
                    <a:pt x="607219" y="40481"/>
                  </a:lnTo>
                  <a:lnTo>
                    <a:pt x="719137" y="90488"/>
                  </a:lnTo>
                  <a:lnTo>
                    <a:pt x="809625" y="140494"/>
                  </a:lnTo>
                  <a:lnTo>
                    <a:pt x="866775" y="209550"/>
                  </a:lnTo>
                  <a:lnTo>
                    <a:pt x="902494" y="242888"/>
                  </a:lnTo>
                  <a:lnTo>
                    <a:pt x="838200" y="335756"/>
                  </a:lnTo>
                  <a:lnTo>
                    <a:pt x="795337" y="283369"/>
                  </a:lnTo>
                  <a:lnTo>
                    <a:pt x="745331" y="233363"/>
                  </a:lnTo>
                  <a:lnTo>
                    <a:pt x="681037" y="188119"/>
                  </a:lnTo>
                  <a:lnTo>
                    <a:pt x="604837" y="145256"/>
                  </a:lnTo>
                  <a:lnTo>
                    <a:pt x="511969" y="121444"/>
                  </a:lnTo>
                  <a:lnTo>
                    <a:pt x="428625" y="104775"/>
                  </a:lnTo>
                  <a:lnTo>
                    <a:pt x="400050" y="102394"/>
                  </a:lnTo>
                  <a:lnTo>
                    <a:pt x="381000" y="83344"/>
                  </a:lnTo>
                  <a:lnTo>
                    <a:pt x="235744" y="76200"/>
                  </a:lnTo>
                  <a:lnTo>
                    <a:pt x="147637" y="92869"/>
                  </a:lnTo>
                  <a:lnTo>
                    <a:pt x="54769" y="107156"/>
                  </a:lnTo>
                  <a:lnTo>
                    <a:pt x="0" y="133350"/>
                  </a:lnTo>
                  <a:lnTo>
                    <a:pt x="16669" y="47625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534CDAA-10A8-45DF-A039-A02F297BF60A}"/>
                </a:ext>
              </a:extLst>
            </p:cNvPr>
            <p:cNvSpPr/>
            <p:nvPr/>
          </p:nvSpPr>
          <p:spPr>
            <a:xfrm>
              <a:off x="1132055" y="784420"/>
              <a:ext cx="671936" cy="214344"/>
            </a:xfrm>
            <a:custGeom>
              <a:avLst/>
              <a:gdLst>
                <a:gd name="connsiteX0" fmla="*/ 807244 w 854869"/>
                <a:gd name="connsiteY0" fmla="*/ 295275 h 295275"/>
                <a:gd name="connsiteX1" fmla="*/ 854869 w 854869"/>
                <a:gd name="connsiteY1" fmla="*/ 214312 h 295275"/>
                <a:gd name="connsiteX2" fmla="*/ 785812 w 854869"/>
                <a:gd name="connsiteY2" fmla="*/ 130969 h 295275"/>
                <a:gd name="connsiteX3" fmla="*/ 678656 w 854869"/>
                <a:gd name="connsiteY3" fmla="*/ 71437 h 295275"/>
                <a:gd name="connsiteX4" fmla="*/ 604837 w 854869"/>
                <a:gd name="connsiteY4" fmla="*/ 35719 h 295275"/>
                <a:gd name="connsiteX5" fmla="*/ 509587 w 854869"/>
                <a:gd name="connsiteY5" fmla="*/ 16669 h 295275"/>
                <a:gd name="connsiteX6" fmla="*/ 421481 w 854869"/>
                <a:gd name="connsiteY6" fmla="*/ 7144 h 295275"/>
                <a:gd name="connsiteX7" fmla="*/ 392906 w 854869"/>
                <a:gd name="connsiteY7" fmla="*/ 0 h 295275"/>
                <a:gd name="connsiteX8" fmla="*/ 376237 w 854869"/>
                <a:gd name="connsiteY8" fmla="*/ 19050 h 295275"/>
                <a:gd name="connsiteX9" fmla="*/ 126206 w 854869"/>
                <a:gd name="connsiteY9" fmla="*/ 57150 h 295275"/>
                <a:gd name="connsiteX10" fmla="*/ 47625 w 854869"/>
                <a:gd name="connsiteY10" fmla="*/ 71437 h 295275"/>
                <a:gd name="connsiteX11" fmla="*/ 0 w 854869"/>
                <a:gd name="connsiteY11" fmla="*/ 83344 h 295275"/>
                <a:gd name="connsiteX12" fmla="*/ 2381 w 854869"/>
                <a:gd name="connsiteY12" fmla="*/ 145256 h 295275"/>
                <a:gd name="connsiteX13" fmla="*/ 80962 w 854869"/>
                <a:gd name="connsiteY13" fmla="*/ 121444 h 295275"/>
                <a:gd name="connsiteX14" fmla="*/ 204787 w 854869"/>
                <a:gd name="connsiteY14" fmla="*/ 88106 h 295275"/>
                <a:gd name="connsiteX15" fmla="*/ 338137 w 854869"/>
                <a:gd name="connsiteY15" fmla="*/ 73819 h 295275"/>
                <a:gd name="connsiteX16" fmla="*/ 376237 w 854869"/>
                <a:gd name="connsiteY16" fmla="*/ 69056 h 295275"/>
                <a:gd name="connsiteX17" fmla="*/ 402431 w 854869"/>
                <a:gd name="connsiteY17" fmla="*/ 66675 h 295275"/>
                <a:gd name="connsiteX18" fmla="*/ 485775 w 854869"/>
                <a:gd name="connsiteY18" fmla="*/ 92869 h 295275"/>
                <a:gd name="connsiteX19" fmla="*/ 566737 w 854869"/>
                <a:gd name="connsiteY19" fmla="*/ 126206 h 295275"/>
                <a:gd name="connsiteX20" fmla="*/ 626269 w 854869"/>
                <a:gd name="connsiteY20" fmla="*/ 154781 h 295275"/>
                <a:gd name="connsiteX21" fmla="*/ 688181 w 854869"/>
                <a:gd name="connsiteY21" fmla="*/ 202406 h 295275"/>
                <a:gd name="connsiteX22" fmla="*/ 728662 w 854869"/>
                <a:gd name="connsiteY22" fmla="*/ 240506 h 295275"/>
                <a:gd name="connsiteX23" fmla="*/ 807244 w 854869"/>
                <a:gd name="connsiteY23" fmla="*/ 295275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54869" h="295275">
                  <a:moveTo>
                    <a:pt x="807244" y="295275"/>
                  </a:moveTo>
                  <a:lnTo>
                    <a:pt x="854869" y="214312"/>
                  </a:lnTo>
                  <a:lnTo>
                    <a:pt x="785812" y="130969"/>
                  </a:lnTo>
                  <a:lnTo>
                    <a:pt x="678656" y="71437"/>
                  </a:lnTo>
                  <a:lnTo>
                    <a:pt x="604837" y="35719"/>
                  </a:lnTo>
                  <a:lnTo>
                    <a:pt x="509587" y="16669"/>
                  </a:lnTo>
                  <a:lnTo>
                    <a:pt x="421481" y="7144"/>
                  </a:lnTo>
                  <a:lnTo>
                    <a:pt x="392906" y="0"/>
                  </a:lnTo>
                  <a:lnTo>
                    <a:pt x="376237" y="19050"/>
                  </a:lnTo>
                  <a:lnTo>
                    <a:pt x="126206" y="57150"/>
                  </a:lnTo>
                  <a:lnTo>
                    <a:pt x="47625" y="71437"/>
                  </a:lnTo>
                  <a:lnTo>
                    <a:pt x="0" y="83344"/>
                  </a:lnTo>
                  <a:cubicBezTo>
                    <a:pt x="794" y="103981"/>
                    <a:pt x="1587" y="124619"/>
                    <a:pt x="2381" y="145256"/>
                  </a:cubicBezTo>
                  <a:lnTo>
                    <a:pt x="80962" y="121444"/>
                  </a:lnTo>
                  <a:lnTo>
                    <a:pt x="204787" y="88106"/>
                  </a:lnTo>
                  <a:lnTo>
                    <a:pt x="338137" y="73819"/>
                  </a:lnTo>
                  <a:lnTo>
                    <a:pt x="376237" y="69056"/>
                  </a:lnTo>
                  <a:lnTo>
                    <a:pt x="402431" y="66675"/>
                  </a:lnTo>
                  <a:lnTo>
                    <a:pt x="485775" y="92869"/>
                  </a:lnTo>
                  <a:lnTo>
                    <a:pt x="566737" y="126206"/>
                  </a:lnTo>
                  <a:lnTo>
                    <a:pt x="626269" y="154781"/>
                  </a:lnTo>
                  <a:lnTo>
                    <a:pt x="688181" y="202406"/>
                  </a:lnTo>
                  <a:lnTo>
                    <a:pt x="728662" y="240506"/>
                  </a:lnTo>
                  <a:lnTo>
                    <a:pt x="807244" y="295275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D4C7D3F-367F-4B22-B663-07ED0B48C222}"/>
                </a:ext>
              </a:extLst>
            </p:cNvPr>
            <p:cNvSpPr/>
            <p:nvPr/>
          </p:nvSpPr>
          <p:spPr>
            <a:xfrm>
              <a:off x="1133926" y="907150"/>
              <a:ext cx="625145" cy="171129"/>
            </a:xfrm>
            <a:custGeom>
              <a:avLst/>
              <a:gdLst>
                <a:gd name="connsiteX0" fmla="*/ 0 w 795338"/>
                <a:gd name="connsiteY0" fmla="*/ 111918 h 235743"/>
                <a:gd name="connsiteX1" fmla="*/ 85725 w 795338"/>
                <a:gd name="connsiteY1" fmla="*/ 83343 h 235743"/>
                <a:gd name="connsiteX2" fmla="*/ 185738 w 795338"/>
                <a:gd name="connsiteY2" fmla="*/ 52387 h 235743"/>
                <a:gd name="connsiteX3" fmla="*/ 297656 w 795338"/>
                <a:gd name="connsiteY3" fmla="*/ 28575 h 235743"/>
                <a:gd name="connsiteX4" fmla="*/ 354806 w 795338"/>
                <a:gd name="connsiteY4" fmla="*/ 23812 h 235743"/>
                <a:gd name="connsiteX5" fmla="*/ 376238 w 795338"/>
                <a:gd name="connsiteY5" fmla="*/ 2381 h 235743"/>
                <a:gd name="connsiteX6" fmla="*/ 457200 w 795338"/>
                <a:gd name="connsiteY6" fmla="*/ 0 h 235743"/>
                <a:gd name="connsiteX7" fmla="*/ 523875 w 795338"/>
                <a:gd name="connsiteY7" fmla="*/ 11906 h 235743"/>
                <a:gd name="connsiteX8" fmla="*/ 590550 w 795338"/>
                <a:gd name="connsiteY8" fmla="*/ 33337 h 235743"/>
                <a:gd name="connsiteX9" fmla="*/ 652463 w 795338"/>
                <a:gd name="connsiteY9" fmla="*/ 59531 h 235743"/>
                <a:gd name="connsiteX10" fmla="*/ 726281 w 795338"/>
                <a:gd name="connsiteY10" fmla="*/ 97631 h 235743"/>
                <a:gd name="connsiteX11" fmla="*/ 769144 w 795338"/>
                <a:gd name="connsiteY11" fmla="*/ 126206 h 235743"/>
                <a:gd name="connsiteX12" fmla="*/ 795338 w 795338"/>
                <a:gd name="connsiteY12" fmla="*/ 157162 h 235743"/>
                <a:gd name="connsiteX13" fmla="*/ 783431 w 795338"/>
                <a:gd name="connsiteY13" fmla="*/ 235743 h 235743"/>
                <a:gd name="connsiteX14" fmla="*/ 740569 w 795338"/>
                <a:gd name="connsiteY14" fmla="*/ 223837 h 235743"/>
                <a:gd name="connsiteX15" fmla="*/ 704850 w 795338"/>
                <a:gd name="connsiteY15" fmla="*/ 202406 h 235743"/>
                <a:gd name="connsiteX16" fmla="*/ 659606 w 795338"/>
                <a:gd name="connsiteY16" fmla="*/ 161925 h 235743"/>
                <a:gd name="connsiteX17" fmla="*/ 609600 w 795338"/>
                <a:gd name="connsiteY17" fmla="*/ 133350 h 235743"/>
                <a:gd name="connsiteX18" fmla="*/ 564356 w 795338"/>
                <a:gd name="connsiteY18" fmla="*/ 111918 h 235743"/>
                <a:gd name="connsiteX19" fmla="*/ 516731 w 795338"/>
                <a:gd name="connsiteY19" fmla="*/ 100012 h 235743"/>
                <a:gd name="connsiteX20" fmla="*/ 464344 w 795338"/>
                <a:gd name="connsiteY20" fmla="*/ 90487 h 235743"/>
                <a:gd name="connsiteX21" fmla="*/ 419100 w 795338"/>
                <a:gd name="connsiteY21" fmla="*/ 85725 h 235743"/>
                <a:gd name="connsiteX22" fmla="*/ 369094 w 795338"/>
                <a:gd name="connsiteY22" fmla="*/ 83343 h 235743"/>
                <a:gd name="connsiteX23" fmla="*/ 330994 w 795338"/>
                <a:gd name="connsiteY23" fmla="*/ 80962 h 235743"/>
                <a:gd name="connsiteX24" fmla="*/ 271463 w 795338"/>
                <a:gd name="connsiteY24" fmla="*/ 100012 h 235743"/>
                <a:gd name="connsiteX25" fmla="*/ 180975 w 795338"/>
                <a:gd name="connsiteY25" fmla="*/ 123825 h 235743"/>
                <a:gd name="connsiteX26" fmla="*/ 109538 w 795338"/>
                <a:gd name="connsiteY26" fmla="*/ 145256 h 235743"/>
                <a:gd name="connsiteX27" fmla="*/ 54769 w 795338"/>
                <a:gd name="connsiteY27" fmla="*/ 166687 h 235743"/>
                <a:gd name="connsiteX28" fmla="*/ 23813 w 795338"/>
                <a:gd name="connsiteY28" fmla="*/ 185737 h 235743"/>
                <a:gd name="connsiteX29" fmla="*/ 0 w 795338"/>
                <a:gd name="connsiteY29" fmla="*/ 111918 h 23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95338" h="235743">
                  <a:moveTo>
                    <a:pt x="0" y="111918"/>
                  </a:moveTo>
                  <a:lnTo>
                    <a:pt x="85725" y="83343"/>
                  </a:lnTo>
                  <a:lnTo>
                    <a:pt x="185738" y="52387"/>
                  </a:lnTo>
                  <a:lnTo>
                    <a:pt x="297656" y="28575"/>
                  </a:lnTo>
                  <a:lnTo>
                    <a:pt x="354806" y="23812"/>
                  </a:lnTo>
                  <a:lnTo>
                    <a:pt x="376238" y="2381"/>
                  </a:lnTo>
                  <a:lnTo>
                    <a:pt x="457200" y="0"/>
                  </a:lnTo>
                  <a:lnTo>
                    <a:pt x="523875" y="11906"/>
                  </a:lnTo>
                  <a:lnTo>
                    <a:pt x="590550" y="33337"/>
                  </a:lnTo>
                  <a:lnTo>
                    <a:pt x="652463" y="59531"/>
                  </a:lnTo>
                  <a:lnTo>
                    <a:pt x="726281" y="97631"/>
                  </a:lnTo>
                  <a:lnTo>
                    <a:pt x="769144" y="126206"/>
                  </a:lnTo>
                  <a:lnTo>
                    <a:pt x="795338" y="157162"/>
                  </a:lnTo>
                  <a:lnTo>
                    <a:pt x="783431" y="235743"/>
                  </a:lnTo>
                  <a:lnTo>
                    <a:pt x="740569" y="223837"/>
                  </a:lnTo>
                  <a:lnTo>
                    <a:pt x="704850" y="202406"/>
                  </a:lnTo>
                  <a:lnTo>
                    <a:pt x="659606" y="161925"/>
                  </a:lnTo>
                  <a:lnTo>
                    <a:pt x="609600" y="133350"/>
                  </a:lnTo>
                  <a:lnTo>
                    <a:pt x="564356" y="111918"/>
                  </a:lnTo>
                  <a:lnTo>
                    <a:pt x="516731" y="100012"/>
                  </a:lnTo>
                  <a:lnTo>
                    <a:pt x="464344" y="90487"/>
                  </a:lnTo>
                  <a:lnTo>
                    <a:pt x="419100" y="85725"/>
                  </a:lnTo>
                  <a:lnTo>
                    <a:pt x="369094" y="83343"/>
                  </a:lnTo>
                  <a:lnTo>
                    <a:pt x="330994" y="80962"/>
                  </a:lnTo>
                  <a:lnTo>
                    <a:pt x="271463" y="100012"/>
                  </a:lnTo>
                  <a:lnTo>
                    <a:pt x="180975" y="123825"/>
                  </a:lnTo>
                  <a:lnTo>
                    <a:pt x="109538" y="145256"/>
                  </a:lnTo>
                  <a:lnTo>
                    <a:pt x="54769" y="166687"/>
                  </a:lnTo>
                  <a:lnTo>
                    <a:pt x="23813" y="185737"/>
                  </a:lnTo>
                  <a:lnTo>
                    <a:pt x="0" y="111918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778E98E-D5AF-45C1-A46C-70D0F56964B3}"/>
                </a:ext>
              </a:extLst>
            </p:cNvPr>
            <p:cNvSpPr/>
            <p:nvPr/>
          </p:nvSpPr>
          <p:spPr>
            <a:xfrm>
              <a:off x="1154515" y="990122"/>
              <a:ext cx="582096" cy="164215"/>
            </a:xfrm>
            <a:custGeom>
              <a:avLst/>
              <a:gdLst>
                <a:gd name="connsiteX0" fmla="*/ 721519 w 740569"/>
                <a:gd name="connsiteY0" fmla="*/ 226218 h 226218"/>
                <a:gd name="connsiteX1" fmla="*/ 740569 w 740569"/>
                <a:gd name="connsiteY1" fmla="*/ 173831 h 226218"/>
                <a:gd name="connsiteX2" fmla="*/ 740569 w 740569"/>
                <a:gd name="connsiteY2" fmla="*/ 140493 h 226218"/>
                <a:gd name="connsiteX3" fmla="*/ 640556 w 740569"/>
                <a:gd name="connsiteY3" fmla="*/ 85725 h 226218"/>
                <a:gd name="connsiteX4" fmla="*/ 552450 w 740569"/>
                <a:gd name="connsiteY4" fmla="*/ 38100 h 226218"/>
                <a:gd name="connsiteX5" fmla="*/ 478631 w 740569"/>
                <a:gd name="connsiteY5" fmla="*/ 19050 h 226218"/>
                <a:gd name="connsiteX6" fmla="*/ 423862 w 740569"/>
                <a:gd name="connsiteY6" fmla="*/ 7143 h 226218"/>
                <a:gd name="connsiteX7" fmla="*/ 361950 w 740569"/>
                <a:gd name="connsiteY7" fmla="*/ 0 h 226218"/>
                <a:gd name="connsiteX8" fmla="*/ 326231 w 740569"/>
                <a:gd name="connsiteY8" fmla="*/ 21431 h 226218"/>
                <a:gd name="connsiteX9" fmla="*/ 273844 w 740569"/>
                <a:gd name="connsiteY9" fmla="*/ 28575 h 226218"/>
                <a:gd name="connsiteX10" fmla="*/ 226219 w 740569"/>
                <a:gd name="connsiteY10" fmla="*/ 38100 h 226218"/>
                <a:gd name="connsiteX11" fmla="*/ 154781 w 740569"/>
                <a:gd name="connsiteY11" fmla="*/ 57150 h 226218"/>
                <a:gd name="connsiteX12" fmla="*/ 100012 w 740569"/>
                <a:gd name="connsiteY12" fmla="*/ 76200 h 226218"/>
                <a:gd name="connsiteX13" fmla="*/ 40481 w 740569"/>
                <a:gd name="connsiteY13" fmla="*/ 97631 h 226218"/>
                <a:gd name="connsiteX14" fmla="*/ 0 w 740569"/>
                <a:gd name="connsiteY14" fmla="*/ 121443 h 226218"/>
                <a:gd name="connsiteX15" fmla="*/ 11906 w 740569"/>
                <a:gd name="connsiteY15" fmla="*/ 164306 h 226218"/>
                <a:gd name="connsiteX16" fmla="*/ 71437 w 740569"/>
                <a:gd name="connsiteY16" fmla="*/ 140493 h 226218"/>
                <a:gd name="connsiteX17" fmla="*/ 128587 w 740569"/>
                <a:gd name="connsiteY17" fmla="*/ 116681 h 226218"/>
                <a:gd name="connsiteX18" fmla="*/ 200025 w 740569"/>
                <a:gd name="connsiteY18" fmla="*/ 92868 h 226218"/>
                <a:gd name="connsiteX19" fmla="*/ 266700 w 740569"/>
                <a:gd name="connsiteY19" fmla="*/ 85725 h 226218"/>
                <a:gd name="connsiteX20" fmla="*/ 330994 w 740569"/>
                <a:gd name="connsiteY20" fmla="*/ 69056 h 226218"/>
                <a:gd name="connsiteX21" fmla="*/ 340519 w 740569"/>
                <a:gd name="connsiteY21" fmla="*/ 69056 h 226218"/>
                <a:gd name="connsiteX22" fmla="*/ 361950 w 740569"/>
                <a:gd name="connsiteY22" fmla="*/ 73818 h 226218"/>
                <a:gd name="connsiteX23" fmla="*/ 442912 w 740569"/>
                <a:gd name="connsiteY23" fmla="*/ 76200 h 226218"/>
                <a:gd name="connsiteX24" fmla="*/ 523875 w 740569"/>
                <a:gd name="connsiteY24" fmla="*/ 92868 h 226218"/>
                <a:gd name="connsiteX25" fmla="*/ 611981 w 740569"/>
                <a:gd name="connsiteY25" fmla="*/ 126206 h 226218"/>
                <a:gd name="connsiteX26" fmla="*/ 661987 w 740569"/>
                <a:gd name="connsiteY26" fmla="*/ 164306 h 226218"/>
                <a:gd name="connsiteX27" fmla="*/ 721519 w 740569"/>
                <a:gd name="connsiteY27" fmla="*/ 226218 h 226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0569" h="226218">
                  <a:moveTo>
                    <a:pt x="721519" y="226218"/>
                  </a:moveTo>
                  <a:lnTo>
                    <a:pt x="740569" y="173831"/>
                  </a:lnTo>
                  <a:lnTo>
                    <a:pt x="740569" y="140493"/>
                  </a:lnTo>
                  <a:lnTo>
                    <a:pt x="640556" y="85725"/>
                  </a:lnTo>
                  <a:lnTo>
                    <a:pt x="552450" y="38100"/>
                  </a:lnTo>
                  <a:lnTo>
                    <a:pt x="478631" y="19050"/>
                  </a:lnTo>
                  <a:lnTo>
                    <a:pt x="423862" y="7143"/>
                  </a:lnTo>
                  <a:lnTo>
                    <a:pt x="361950" y="0"/>
                  </a:lnTo>
                  <a:lnTo>
                    <a:pt x="326231" y="21431"/>
                  </a:lnTo>
                  <a:lnTo>
                    <a:pt x="273844" y="28575"/>
                  </a:lnTo>
                  <a:lnTo>
                    <a:pt x="226219" y="38100"/>
                  </a:lnTo>
                  <a:lnTo>
                    <a:pt x="154781" y="57150"/>
                  </a:lnTo>
                  <a:lnTo>
                    <a:pt x="100012" y="76200"/>
                  </a:lnTo>
                  <a:lnTo>
                    <a:pt x="40481" y="97631"/>
                  </a:lnTo>
                  <a:lnTo>
                    <a:pt x="0" y="121443"/>
                  </a:lnTo>
                  <a:lnTo>
                    <a:pt x="11906" y="164306"/>
                  </a:lnTo>
                  <a:lnTo>
                    <a:pt x="71437" y="140493"/>
                  </a:lnTo>
                  <a:lnTo>
                    <a:pt x="128587" y="116681"/>
                  </a:lnTo>
                  <a:lnTo>
                    <a:pt x="200025" y="92868"/>
                  </a:lnTo>
                  <a:lnTo>
                    <a:pt x="266700" y="85725"/>
                  </a:lnTo>
                  <a:lnTo>
                    <a:pt x="330994" y="69056"/>
                  </a:lnTo>
                  <a:lnTo>
                    <a:pt x="340519" y="69056"/>
                  </a:lnTo>
                  <a:lnTo>
                    <a:pt x="361950" y="73818"/>
                  </a:lnTo>
                  <a:lnTo>
                    <a:pt x="442912" y="76200"/>
                  </a:lnTo>
                  <a:lnTo>
                    <a:pt x="523875" y="92868"/>
                  </a:lnTo>
                  <a:lnTo>
                    <a:pt x="611981" y="126206"/>
                  </a:lnTo>
                  <a:lnTo>
                    <a:pt x="661987" y="164306"/>
                  </a:lnTo>
                  <a:lnTo>
                    <a:pt x="721519" y="226218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16C3741-8C1E-4BB6-A1B0-55FD9927EBB5}"/>
                </a:ext>
              </a:extLst>
            </p:cNvPr>
            <p:cNvSpPr/>
            <p:nvPr/>
          </p:nvSpPr>
          <p:spPr>
            <a:xfrm>
              <a:off x="1190078" y="1086922"/>
              <a:ext cx="542789" cy="124458"/>
            </a:xfrm>
            <a:custGeom>
              <a:avLst/>
              <a:gdLst>
                <a:gd name="connsiteX0" fmla="*/ 690562 w 690562"/>
                <a:gd name="connsiteY0" fmla="*/ 116681 h 171450"/>
                <a:gd name="connsiteX1" fmla="*/ 633412 w 690562"/>
                <a:gd name="connsiteY1" fmla="*/ 71437 h 171450"/>
                <a:gd name="connsiteX2" fmla="*/ 550068 w 690562"/>
                <a:gd name="connsiteY2" fmla="*/ 30956 h 171450"/>
                <a:gd name="connsiteX3" fmla="*/ 461962 w 690562"/>
                <a:gd name="connsiteY3" fmla="*/ 7143 h 171450"/>
                <a:gd name="connsiteX4" fmla="*/ 357187 w 690562"/>
                <a:gd name="connsiteY4" fmla="*/ 0 h 171450"/>
                <a:gd name="connsiteX5" fmla="*/ 328612 w 690562"/>
                <a:gd name="connsiteY5" fmla="*/ 0 h 171450"/>
                <a:gd name="connsiteX6" fmla="*/ 295275 w 690562"/>
                <a:gd name="connsiteY6" fmla="*/ 16668 h 171450"/>
                <a:gd name="connsiteX7" fmla="*/ 233362 w 690562"/>
                <a:gd name="connsiteY7" fmla="*/ 28575 h 171450"/>
                <a:gd name="connsiteX8" fmla="*/ 150018 w 690562"/>
                <a:gd name="connsiteY8" fmla="*/ 50006 h 171450"/>
                <a:gd name="connsiteX9" fmla="*/ 85725 w 690562"/>
                <a:gd name="connsiteY9" fmla="*/ 78581 h 171450"/>
                <a:gd name="connsiteX10" fmla="*/ 35718 w 690562"/>
                <a:gd name="connsiteY10" fmla="*/ 104775 h 171450"/>
                <a:gd name="connsiteX11" fmla="*/ 7143 w 690562"/>
                <a:gd name="connsiteY11" fmla="*/ 123825 h 171450"/>
                <a:gd name="connsiteX12" fmla="*/ 0 w 690562"/>
                <a:gd name="connsiteY12" fmla="*/ 152400 h 171450"/>
                <a:gd name="connsiteX13" fmla="*/ 14287 w 690562"/>
                <a:gd name="connsiteY13" fmla="*/ 169068 h 171450"/>
                <a:gd name="connsiteX14" fmla="*/ 38100 w 690562"/>
                <a:gd name="connsiteY14" fmla="*/ 154781 h 171450"/>
                <a:gd name="connsiteX15" fmla="*/ 114300 w 690562"/>
                <a:gd name="connsiteY15" fmla="*/ 119062 h 171450"/>
                <a:gd name="connsiteX16" fmla="*/ 173831 w 690562"/>
                <a:gd name="connsiteY16" fmla="*/ 90487 h 171450"/>
                <a:gd name="connsiteX17" fmla="*/ 264318 w 690562"/>
                <a:gd name="connsiteY17" fmla="*/ 66675 h 171450"/>
                <a:gd name="connsiteX18" fmla="*/ 319087 w 690562"/>
                <a:gd name="connsiteY18" fmla="*/ 54768 h 171450"/>
                <a:gd name="connsiteX19" fmla="*/ 369093 w 690562"/>
                <a:gd name="connsiteY19" fmla="*/ 50006 h 171450"/>
                <a:gd name="connsiteX20" fmla="*/ 435768 w 690562"/>
                <a:gd name="connsiteY20" fmla="*/ 57150 h 171450"/>
                <a:gd name="connsiteX21" fmla="*/ 502443 w 690562"/>
                <a:gd name="connsiteY21" fmla="*/ 71437 h 171450"/>
                <a:gd name="connsiteX22" fmla="*/ 538162 w 690562"/>
                <a:gd name="connsiteY22" fmla="*/ 85725 h 171450"/>
                <a:gd name="connsiteX23" fmla="*/ 588168 w 690562"/>
                <a:gd name="connsiteY23" fmla="*/ 107156 h 171450"/>
                <a:gd name="connsiteX24" fmla="*/ 633412 w 690562"/>
                <a:gd name="connsiteY24" fmla="*/ 138112 h 171450"/>
                <a:gd name="connsiteX25" fmla="*/ 661987 w 690562"/>
                <a:gd name="connsiteY25" fmla="*/ 159543 h 171450"/>
                <a:gd name="connsiteX26" fmla="*/ 690562 w 690562"/>
                <a:gd name="connsiteY26" fmla="*/ 171450 h 171450"/>
                <a:gd name="connsiteX27" fmla="*/ 690562 w 690562"/>
                <a:gd name="connsiteY27" fmla="*/ 11668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90562" h="171450">
                  <a:moveTo>
                    <a:pt x="690562" y="116681"/>
                  </a:moveTo>
                  <a:lnTo>
                    <a:pt x="633412" y="71437"/>
                  </a:lnTo>
                  <a:lnTo>
                    <a:pt x="550068" y="30956"/>
                  </a:lnTo>
                  <a:lnTo>
                    <a:pt x="461962" y="7143"/>
                  </a:lnTo>
                  <a:lnTo>
                    <a:pt x="357187" y="0"/>
                  </a:lnTo>
                  <a:lnTo>
                    <a:pt x="328612" y="0"/>
                  </a:lnTo>
                  <a:lnTo>
                    <a:pt x="295275" y="16668"/>
                  </a:lnTo>
                  <a:lnTo>
                    <a:pt x="233362" y="28575"/>
                  </a:lnTo>
                  <a:lnTo>
                    <a:pt x="150018" y="50006"/>
                  </a:lnTo>
                  <a:lnTo>
                    <a:pt x="85725" y="78581"/>
                  </a:lnTo>
                  <a:lnTo>
                    <a:pt x="35718" y="104775"/>
                  </a:lnTo>
                  <a:lnTo>
                    <a:pt x="7143" y="123825"/>
                  </a:lnTo>
                  <a:lnTo>
                    <a:pt x="0" y="152400"/>
                  </a:lnTo>
                  <a:lnTo>
                    <a:pt x="14287" y="169068"/>
                  </a:lnTo>
                  <a:lnTo>
                    <a:pt x="38100" y="154781"/>
                  </a:lnTo>
                  <a:lnTo>
                    <a:pt x="114300" y="119062"/>
                  </a:lnTo>
                  <a:lnTo>
                    <a:pt x="173831" y="90487"/>
                  </a:lnTo>
                  <a:lnTo>
                    <a:pt x="264318" y="66675"/>
                  </a:lnTo>
                  <a:lnTo>
                    <a:pt x="319087" y="54768"/>
                  </a:lnTo>
                  <a:lnTo>
                    <a:pt x="369093" y="50006"/>
                  </a:lnTo>
                  <a:lnTo>
                    <a:pt x="435768" y="57150"/>
                  </a:lnTo>
                  <a:lnTo>
                    <a:pt x="502443" y="71437"/>
                  </a:lnTo>
                  <a:lnTo>
                    <a:pt x="538162" y="85725"/>
                  </a:lnTo>
                  <a:lnTo>
                    <a:pt x="588168" y="107156"/>
                  </a:lnTo>
                  <a:lnTo>
                    <a:pt x="633412" y="138112"/>
                  </a:lnTo>
                  <a:lnTo>
                    <a:pt x="661987" y="159543"/>
                  </a:lnTo>
                  <a:lnTo>
                    <a:pt x="690562" y="171450"/>
                  </a:lnTo>
                  <a:lnTo>
                    <a:pt x="690562" y="116681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963726B-F6F4-471E-AFCD-535774AC7BFD}"/>
                </a:ext>
              </a:extLst>
            </p:cNvPr>
            <p:cNvSpPr/>
            <p:nvPr/>
          </p:nvSpPr>
          <p:spPr>
            <a:xfrm>
              <a:off x="1242485" y="1162979"/>
              <a:ext cx="497869" cy="119272"/>
            </a:xfrm>
            <a:custGeom>
              <a:avLst/>
              <a:gdLst>
                <a:gd name="connsiteX0" fmla="*/ 633412 w 633412"/>
                <a:gd name="connsiteY0" fmla="*/ 150018 h 164306"/>
                <a:gd name="connsiteX1" fmla="*/ 595312 w 633412"/>
                <a:gd name="connsiteY1" fmla="*/ 61912 h 164306"/>
                <a:gd name="connsiteX2" fmla="*/ 507206 w 633412"/>
                <a:gd name="connsiteY2" fmla="*/ 26193 h 164306"/>
                <a:gd name="connsiteX3" fmla="*/ 454818 w 633412"/>
                <a:gd name="connsiteY3" fmla="*/ 9525 h 164306"/>
                <a:gd name="connsiteX4" fmla="*/ 357187 w 633412"/>
                <a:gd name="connsiteY4" fmla="*/ 0 h 164306"/>
                <a:gd name="connsiteX5" fmla="*/ 304800 w 633412"/>
                <a:gd name="connsiteY5" fmla="*/ 0 h 164306"/>
                <a:gd name="connsiteX6" fmla="*/ 288131 w 633412"/>
                <a:gd name="connsiteY6" fmla="*/ 0 h 164306"/>
                <a:gd name="connsiteX7" fmla="*/ 288131 w 633412"/>
                <a:gd name="connsiteY7" fmla="*/ 21431 h 164306"/>
                <a:gd name="connsiteX8" fmla="*/ 228600 w 633412"/>
                <a:gd name="connsiteY8" fmla="*/ 30956 h 164306"/>
                <a:gd name="connsiteX9" fmla="*/ 173831 w 633412"/>
                <a:gd name="connsiteY9" fmla="*/ 42862 h 164306"/>
                <a:gd name="connsiteX10" fmla="*/ 130968 w 633412"/>
                <a:gd name="connsiteY10" fmla="*/ 64293 h 164306"/>
                <a:gd name="connsiteX11" fmla="*/ 88106 w 633412"/>
                <a:gd name="connsiteY11" fmla="*/ 83343 h 164306"/>
                <a:gd name="connsiteX12" fmla="*/ 50006 w 633412"/>
                <a:gd name="connsiteY12" fmla="*/ 104775 h 164306"/>
                <a:gd name="connsiteX13" fmla="*/ 19050 w 633412"/>
                <a:gd name="connsiteY13" fmla="*/ 121443 h 164306"/>
                <a:gd name="connsiteX14" fmla="*/ 0 w 633412"/>
                <a:gd name="connsiteY14" fmla="*/ 133350 h 164306"/>
                <a:gd name="connsiteX15" fmla="*/ 16668 w 633412"/>
                <a:gd name="connsiteY15" fmla="*/ 161925 h 164306"/>
                <a:gd name="connsiteX16" fmla="*/ 26193 w 633412"/>
                <a:gd name="connsiteY16" fmla="*/ 164306 h 164306"/>
                <a:gd name="connsiteX17" fmla="*/ 78581 w 633412"/>
                <a:gd name="connsiteY17" fmla="*/ 133350 h 164306"/>
                <a:gd name="connsiteX18" fmla="*/ 130968 w 633412"/>
                <a:gd name="connsiteY18" fmla="*/ 111918 h 164306"/>
                <a:gd name="connsiteX19" fmla="*/ 185737 w 633412"/>
                <a:gd name="connsiteY19" fmla="*/ 90487 h 164306"/>
                <a:gd name="connsiteX20" fmla="*/ 238125 w 633412"/>
                <a:gd name="connsiteY20" fmla="*/ 73818 h 164306"/>
                <a:gd name="connsiteX21" fmla="*/ 283368 w 633412"/>
                <a:gd name="connsiteY21" fmla="*/ 61912 h 164306"/>
                <a:gd name="connsiteX22" fmla="*/ 292893 w 633412"/>
                <a:gd name="connsiteY22" fmla="*/ 76200 h 164306"/>
                <a:gd name="connsiteX23" fmla="*/ 359568 w 633412"/>
                <a:gd name="connsiteY23" fmla="*/ 66675 h 164306"/>
                <a:gd name="connsiteX24" fmla="*/ 411956 w 633412"/>
                <a:gd name="connsiteY24" fmla="*/ 66675 h 164306"/>
                <a:gd name="connsiteX25" fmla="*/ 454818 w 633412"/>
                <a:gd name="connsiteY25" fmla="*/ 69056 h 164306"/>
                <a:gd name="connsiteX26" fmla="*/ 490537 w 633412"/>
                <a:gd name="connsiteY26" fmla="*/ 73818 h 164306"/>
                <a:gd name="connsiteX27" fmla="*/ 531018 w 633412"/>
                <a:gd name="connsiteY27" fmla="*/ 90487 h 164306"/>
                <a:gd name="connsiteX28" fmla="*/ 581025 w 633412"/>
                <a:gd name="connsiteY28" fmla="*/ 116681 h 164306"/>
                <a:gd name="connsiteX29" fmla="*/ 633412 w 633412"/>
                <a:gd name="connsiteY29" fmla="*/ 150018 h 16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3412" h="164306">
                  <a:moveTo>
                    <a:pt x="633412" y="150018"/>
                  </a:moveTo>
                  <a:lnTo>
                    <a:pt x="595312" y="61912"/>
                  </a:lnTo>
                  <a:lnTo>
                    <a:pt x="507206" y="26193"/>
                  </a:lnTo>
                  <a:lnTo>
                    <a:pt x="454818" y="9525"/>
                  </a:lnTo>
                  <a:lnTo>
                    <a:pt x="357187" y="0"/>
                  </a:lnTo>
                  <a:lnTo>
                    <a:pt x="304800" y="0"/>
                  </a:lnTo>
                  <a:lnTo>
                    <a:pt x="288131" y="0"/>
                  </a:lnTo>
                  <a:lnTo>
                    <a:pt x="288131" y="21431"/>
                  </a:lnTo>
                  <a:lnTo>
                    <a:pt x="228600" y="30956"/>
                  </a:lnTo>
                  <a:lnTo>
                    <a:pt x="173831" y="42862"/>
                  </a:lnTo>
                  <a:lnTo>
                    <a:pt x="130968" y="64293"/>
                  </a:lnTo>
                  <a:lnTo>
                    <a:pt x="88106" y="83343"/>
                  </a:lnTo>
                  <a:lnTo>
                    <a:pt x="50006" y="104775"/>
                  </a:lnTo>
                  <a:lnTo>
                    <a:pt x="19050" y="121443"/>
                  </a:lnTo>
                  <a:lnTo>
                    <a:pt x="0" y="133350"/>
                  </a:lnTo>
                  <a:lnTo>
                    <a:pt x="16668" y="161925"/>
                  </a:lnTo>
                  <a:lnTo>
                    <a:pt x="26193" y="164306"/>
                  </a:lnTo>
                  <a:lnTo>
                    <a:pt x="78581" y="133350"/>
                  </a:lnTo>
                  <a:lnTo>
                    <a:pt x="130968" y="111918"/>
                  </a:lnTo>
                  <a:lnTo>
                    <a:pt x="185737" y="90487"/>
                  </a:lnTo>
                  <a:lnTo>
                    <a:pt x="238125" y="73818"/>
                  </a:lnTo>
                  <a:lnTo>
                    <a:pt x="283368" y="61912"/>
                  </a:lnTo>
                  <a:lnTo>
                    <a:pt x="292893" y="76200"/>
                  </a:lnTo>
                  <a:lnTo>
                    <a:pt x="359568" y="66675"/>
                  </a:lnTo>
                  <a:lnTo>
                    <a:pt x="411956" y="66675"/>
                  </a:lnTo>
                  <a:lnTo>
                    <a:pt x="454818" y="69056"/>
                  </a:lnTo>
                  <a:lnTo>
                    <a:pt x="490537" y="73818"/>
                  </a:lnTo>
                  <a:lnTo>
                    <a:pt x="531018" y="90487"/>
                  </a:lnTo>
                  <a:lnTo>
                    <a:pt x="581025" y="116681"/>
                  </a:lnTo>
                  <a:lnTo>
                    <a:pt x="633412" y="150018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CBA8E8D-681E-47D7-BD47-D8D2C70EED2E}"/>
                </a:ext>
              </a:extLst>
            </p:cNvPr>
            <p:cNvSpPr/>
            <p:nvPr/>
          </p:nvSpPr>
          <p:spPr>
            <a:xfrm>
              <a:off x="1310776" y="1235445"/>
              <a:ext cx="466051" cy="103714"/>
            </a:xfrm>
            <a:custGeom>
              <a:avLst/>
              <a:gdLst>
                <a:gd name="connsiteX0" fmla="*/ 0 w 592931"/>
                <a:gd name="connsiteY0" fmla="*/ 123825 h 142875"/>
                <a:gd name="connsiteX1" fmla="*/ 73819 w 592931"/>
                <a:gd name="connsiteY1" fmla="*/ 88107 h 142875"/>
                <a:gd name="connsiteX2" fmla="*/ 152400 w 592931"/>
                <a:gd name="connsiteY2" fmla="*/ 42863 h 142875"/>
                <a:gd name="connsiteX3" fmla="*/ 221456 w 592931"/>
                <a:gd name="connsiteY3" fmla="*/ 21432 h 142875"/>
                <a:gd name="connsiteX4" fmla="*/ 254794 w 592931"/>
                <a:gd name="connsiteY4" fmla="*/ 19050 h 142875"/>
                <a:gd name="connsiteX5" fmla="*/ 261937 w 592931"/>
                <a:gd name="connsiteY5" fmla="*/ 0 h 142875"/>
                <a:gd name="connsiteX6" fmla="*/ 319087 w 592931"/>
                <a:gd name="connsiteY6" fmla="*/ 0 h 142875"/>
                <a:gd name="connsiteX7" fmla="*/ 381000 w 592931"/>
                <a:gd name="connsiteY7" fmla="*/ 4763 h 142875"/>
                <a:gd name="connsiteX8" fmla="*/ 450056 w 592931"/>
                <a:gd name="connsiteY8" fmla="*/ 16669 h 142875"/>
                <a:gd name="connsiteX9" fmla="*/ 511969 w 592931"/>
                <a:gd name="connsiteY9" fmla="*/ 42863 h 142875"/>
                <a:gd name="connsiteX10" fmla="*/ 547687 w 592931"/>
                <a:gd name="connsiteY10" fmla="*/ 64294 h 142875"/>
                <a:gd name="connsiteX11" fmla="*/ 571500 w 592931"/>
                <a:gd name="connsiteY11" fmla="*/ 80963 h 142875"/>
                <a:gd name="connsiteX12" fmla="*/ 581025 w 592931"/>
                <a:gd name="connsiteY12" fmla="*/ 92869 h 142875"/>
                <a:gd name="connsiteX13" fmla="*/ 590550 w 592931"/>
                <a:gd name="connsiteY13" fmla="*/ 111919 h 142875"/>
                <a:gd name="connsiteX14" fmla="*/ 592931 w 592931"/>
                <a:gd name="connsiteY14" fmla="*/ 123825 h 142875"/>
                <a:gd name="connsiteX15" fmla="*/ 566737 w 592931"/>
                <a:gd name="connsiteY15" fmla="*/ 102394 h 142875"/>
                <a:gd name="connsiteX16" fmla="*/ 533400 w 592931"/>
                <a:gd name="connsiteY16" fmla="*/ 83344 h 142875"/>
                <a:gd name="connsiteX17" fmla="*/ 478631 w 592931"/>
                <a:gd name="connsiteY17" fmla="*/ 61913 h 142875"/>
                <a:gd name="connsiteX18" fmla="*/ 438150 w 592931"/>
                <a:gd name="connsiteY18" fmla="*/ 52388 h 142875"/>
                <a:gd name="connsiteX19" fmla="*/ 388144 w 592931"/>
                <a:gd name="connsiteY19" fmla="*/ 42863 h 142875"/>
                <a:gd name="connsiteX20" fmla="*/ 328612 w 592931"/>
                <a:gd name="connsiteY20" fmla="*/ 42863 h 142875"/>
                <a:gd name="connsiteX21" fmla="*/ 290512 w 592931"/>
                <a:gd name="connsiteY21" fmla="*/ 45244 h 142875"/>
                <a:gd name="connsiteX22" fmla="*/ 261937 w 592931"/>
                <a:gd name="connsiteY22" fmla="*/ 47625 h 142875"/>
                <a:gd name="connsiteX23" fmla="*/ 190500 w 592931"/>
                <a:gd name="connsiteY23" fmla="*/ 64294 h 142875"/>
                <a:gd name="connsiteX24" fmla="*/ 145256 w 592931"/>
                <a:gd name="connsiteY24" fmla="*/ 78582 h 142875"/>
                <a:gd name="connsiteX25" fmla="*/ 88106 w 592931"/>
                <a:gd name="connsiteY25" fmla="*/ 114300 h 142875"/>
                <a:gd name="connsiteX26" fmla="*/ 47625 w 592931"/>
                <a:gd name="connsiteY26" fmla="*/ 142875 h 142875"/>
                <a:gd name="connsiteX27" fmla="*/ 0 w 592931"/>
                <a:gd name="connsiteY27" fmla="*/ 12382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2931" h="142875">
                  <a:moveTo>
                    <a:pt x="0" y="123825"/>
                  </a:moveTo>
                  <a:lnTo>
                    <a:pt x="73819" y="88107"/>
                  </a:lnTo>
                  <a:lnTo>
                    <a:pt x="152400" y="42863"/>
                  </a:lnTo>
                  <a:lnTo>
                    <a:pt x="221456" y="21432"/>
                  </a:lnTo>
                  <a:lnTo>
                    <a:pt x="254794" y="19050"/>
                  </a:lnTo>
                  <a:lnTo>
                    <a:pt x="261937" y="0"/>
                  </a:lnTo>
                  <a:lnTo>
                    <a:pt x="319087" y="0"/>
                  </a:lnTo>
                  <a:lnTo>
                    <a:pt x="381000" y="4763"/>
                  </a:lnTo>
                  <a:lnTo>
                    <a:pt x="450056" y="16669"/>
                  </a:lnTo>
                  <a:lnTo>
                    <a:pt x="511969" y="42863"/>
                  </a:lnTo>
                  <a:lnTo>
                    <a:pt x="547687" y="64294"/>
                  </a:lnTo>
                  <a:lnTo>
                    <a:pt x="571500" y="80963"/>
                  </a:lnTo>
                  <a:lnTo>
                    <a:pt x="581025" y="92869"/>
                  </a:lnTo>
                  <a:lnTo>
                    <a:pt x="590550" y="111919"/>
                  </a:lnTo>
                  <a:lnTo>
                    <a:pt x="592931" y="123825"/>
                  </a:lnTo>
                  <a:lnTo>
                    <a:pt x="566737" y="102394"/>
                  </a:lnTo>
                  <a:lnTo>
                    <a:pt x="533400" y="83344"/>
                  </a:lnTo>
                  <a:lnTo>
                    <a:pt x="478631" y="61913"/>
                  </a:lnTo>
                  <a:lnTo>
                    <a:pt x="438150" y="52388"/>
                  </a:lnTo>
                  <a:lnTo>
                    <a:pt x="388144" y="42863"/>
                  </a:lnTo>
                  <a:lnTo>
                    <a:pt x="328612" y="42863"/>
                  </a:lnTo>
                  <a:lnTo>
                    <a:pt x="290512" y="45244"/>
                  </a:lnTo>
                  <a:lnTo>
                    <a:pt x="261937" y="47625"/>
                  </a:lnTo>
                  <a:lnTo>
                    <a:pt x="190500" y="64294"/>
                  </a:lnTo>
                  <a:lnTo>
                    <a:pt x="145256" y="78582"/>
                  </a:lnTo>
                  <a:lnTo>
                    <a:pt x="88106" y="114300"/>
                  </a:lnTo>
                  <a:lnTo>
                    <a:pt x="47625" y="142875"/>
                  </a:lnTo>
                  <a:lnTo>
                    <a:pt x="0" y="123825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98681B7-AE64-4CEA-85BA-6B0CD633FF9F}"/>
                </a:ext>
              </a:extLst>
            </p:cNvPr>
            <p:cNvSpPr/>
            <p:nvPr/>
          </p:nvSpPr>
          <p:spPr>
            <a:xfrm>
              <a:off x="1382861" y="1294350"/>
              <a:ext cx="406157" cy="89886"/>
            </a:xfrm>
            <a:custGeom>
              <a:avLst/>
              <a:gdLst>
                <a:gd name="connsiteX0" fmla="*/ 0 w 516732"/>
                <a:gd name="connsiteY0" fmla="*/ 121443 h 123825"/>
                <a:gd name="connsiteX1" fmla="*/ 88107 w 516732"/>
                <a:gd name="connsiteY1" fmla="*/ 71437 h 123825"/>
                <a:gd name="connsiteX2" fmla="*/ 164307 w 516732"/>
                <a:gd name="connsiteY2" fmla="*/ 33337 h 123825"/>
                <a:gd name="connsiteX3" fmla="*/ 226219 w 516732"/>
                <a:gd name="connsiteY3" fmla="*/ 19050 h 123825"/>
                <a:gd name="connsiteX4" fmla="*/ 245269 w 516732"/>
                <a:gd name="connsiteY4" fmla="*/ 4762 h 123825"/>
                <a:gd name="connsiteX5" fmla="*/ 311944 w 516732"/>
                <a:gd name="connsiteY5" fmla="*/ 0 h 123825"/>
                <a:gd name="connsiteX6" fmla="*/ 376238 w 516732"/>
                <a:gd name="connsiteY6" fmla="*/ 2381 h 123825"/>
                <a:gd name="connsiteX7" fmla="*/ 416719 w 516732"/>
                <a:gd name="connsiteY7" fmla="*/ 11906 h 123825"/>
                <a:gd name="connsiteX8" fmla="*/ 457200 w 516732"/>
                <a:gd name="connsiteY8" fmla="*/ 28575 h 123825"/>
                <a:gd name="connsiteX9" fmla="*/ 500063 w 516732"/>
                <a:gd name="connsiteY9" fmla="*/ 47625 h 123825"/>
                <a:gd name="connsiteX10" fmla="*/ 514350 w 516732"/>
                <a:gd name="connsiteY10" fmla="*/ 69056 h 123825"/>
                <a:gd name="connsiteX11" fmla="*/ 516732 w 516732"/>
                <a:gd name="connsiteY11" fmla="*/ 92868 h 123825"/>
                <a:gd name="connsiteX12" fmla="*/ 492919 w 516732"/>
                <a:gd name="connsiteY12" fmla="*/ 78581 h 123825"/>
                <a:gd name="connsiteX13" fmla="*/ 454819 w 516732"/>
                <a:gd name="connsiteY13" fmla="*/ 61912 h 123825"/>
                <a:gd name="connsiteX14" fmla="*/ 404813 w 516732"/>
                <a:gd name="connsiteY14" fmla="*/ 47625 h 123825"/>
                <a:gd name="connsiteX15" fmla="*/ 333375 w 516732"/>
                <a:gd name="connsiteY15" fmla="*/ 45243 h 123825"/>
                <a:gd name="connsiteX16" fmla="*/ 264319 w 516732"/>
                <a:gd name="connsiteY16" fmla="*/ 54768 h 123825"/>
                <a:gd name="connsiteX17" fmla="*/ 240507 w 516732"/>
                <a:gd name="connsiteY17" fmla="*/ 45243 h 123825"/>
                <a:gd name="connsiteX18" fmla="*/ 190500 w 516732"/>
                <a:gd name="connsiteY18" fmla="*/ 61912 h 123825"/>
                <a:gd name="connsiteX19" fmla="*/ 107157 w 516732"/>
                <a:gd name="connsiteY19" fmla="*/ 97631 h 123825"/>
                <a:gd name="connsiteX20" fmla="*/ 64294 w 516732"/>
                <a:gd name="connsiteY20" fmla="*/ 123825 h 123825"/>
                <a:gd name="connsiteX21" fmla="*/ 0 w 516732"/>
                <a:gd name="connsiteY21" fmla="*/ 121443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6732" h="123825">
                  <a:moveTo>
                    <a:pt x="0" y="121443"/>
                  </a:moveTo>
                  <a:lnTo>
                    <a:pt x="88107" y="71437"/>
                  </a:lnTo>
                  <a:lnTo>
                    <a:pt x="164307" y="33337"/>
                  </a:lnTo>
                  <a:lnTo>
                    <a:pt x="226219" y="19050"/>
                  </a:lnTo>
                  <a:lnTo>
                    <a:pt x="245269" y="4762"/>
                  </a:lnTo>
                  <a:lnTo>
                    <a:pt x="311944" y="0"/>
                  </a:lnTo>
                  <a:lnTo>
                    <a:pt x="376238" y="2381"/>
                  </a:lnTo>
                  <a:lnTo>
                    <a:pt x="416719" y="11906"/>
                  </a:lnTo>
                  <a:lnTo>
                    <a:pt x="457200" y="28575"/>
                  </a:lnTo>
                  <a:lnTo>
                    <a:pt x="500063" y="47625"/>
                  </a:lnTo>
                  <a:lnTo>
                    <a:pt x="514350" y="69056"/>
                  </a:lnTo>
                  <a:lnTo>
                    <a:pt x="516732" y="92868"/>
                  </a:lnTo>
                  <a:lnTo>
                    <a:pt x="492919" y="78581"/>
                  </a:lnTo>
                  <a:lnTo>
                    <a:pt x="454819" y="61912"/>
                  </a:lnTo>
                  <a:lnTo>
                    <a:pt x="404813" y="47625"/>
                  </a:lnTo>
                  <a:lnTo>
                    <a:pt x="333375" y="45243"/>
                  </a:lnTo>
                  <a:lnTo>
                    <a:pt x="264319" y="54768"/>
                  </a:lnTo>
                  <a:lnTo>
                    <a:pt x="240507" y="45243"/>
                  </a:lnTo>
                  <a:lnTo>
                    <a:pt x="190500" y="61912"/>
                  </a:lnTo>
                  <a:lnTo>
                    <a:pt x="107157" y="97631"/>
                  </a:lnTo>
                  <a:lnTo>
                    <a:pt x="64294" y="123825"/>
                  </a:lnTo>
                  <a:lnTo>
                    <a:pt x="0" y="121443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E9DDE2-E233-4318-9BD3-EC85503FD31A}"/>
                </a:ext>
              </a:extLst>
            </p:cNvPr>
            <p:cNvSpPr/>
            <p:nvPr/>
          </p:nvSpPr>
          <p:spPr>
            <a:xfrm>
              <a:off x="1452114" y="1349666"/>
              <a:ext cx="348134" cy="100257"/>
            </a:xfrm>
            <a:custGeom>
              <a:avLst/>
              <a:gdLst>
                <a:gd name="connsiteX0" fmla="*/ 0 w 442912"/>
                <a:gd name="connsiteY0" fmla="*/ 128587 h 138112"/>
                <a:gd name="connsiteX1" fmla="*/ 57150 w 442912"/>
                <a:gd name="connsiteY1" fmla="*/ 78581 h 138112"/>
                <a:gd name="connsiteX2" fmla="*/ 128587 w 442912"/>
                <a:gd name="connsiteY2" fmla="*/ 38100 h 138112"/>
                <a:gd name="connsiteX3" fmla="*/ 192881 w 442912"/>
                <a:gd name="connsiteY3" fmla="*/ 19050 h 138112"/>
                <a:gd name="connsiteX4" fmla="*/ 223837 w 442912"/>
                <a:gd name="connsiteY4" fmla="*/ 14287 h 138112"/>
                <a:gd name="connsiteX5" fmla="*/ 235743 w 442912"/>
                <a:gd name="connsiteY5" fmla="*/ 4762 h 138112"/>
                <a:gd name="connsiteX6" fmla="*/ 283368 w 442912"/>
                <a:gd name="connsiteY6" fmla="*/ 0 h 138112"/>
                <a:gd name="connsiteX7" fmla="*/ 359568 w 442912"/>
                <a:gd name="connsiteY7" fmla="*/ 0 h 138112"/>
                <a:gd name="connsiteX8" fmla="*/ 395287 w 442912"/>
                <a:gd name="connsiteY8" fmla="*/ 9525 h 138112"/>
                <a:gd name="connsiteX9" fmla="*/ 433387 w 442912"/>
                <a:gd name="connsiteY9" fmla="*/ 21431 h 138112"/>
                <a:gd name="connsiteX10" fmla="*/ 442912 w 442912"/>
                <a:gd name="connsiteY10" fmla="*/ 50006 h 138112"/>
                <a:gd name="connsiteX11" fmla="*/ 404812 w 442912"/>
                <a:gd name="connsiteY11" fmla="*/ 45243 h 138112"/>
                <a:gd name="connsiteX12" fmla="*/ 361950 w 442912"/>
                <a:gd name="connsiteY12" fmla="*/ 38100 h 138112"/>
                <a:gd name="connsiteX13" fmla="*/ 283368 w 442912"/>
                <a:gd name="connsiteY13" fmla="*/ 42862 h 138112"/>
                <a:gd name="connsiteX14" fmla="*/ 250031 w 442912"/>
                <a:gd name="connsiteY14" fmla="*/ 45243 h 138112"/>
                <a:gd name="connsiteX15" fmla="*/ 211931 w 442912"/>
                <a:gd name="connsiteY15" fmla="*/ 59531 h 138112"/>
                <a:gd name="connsiteX16" fmla="*/ 142875 w 442912"/>
                <a:gd name="connsiteY16" fmla="*/ 92868 h 138112"/>
                <a:gd name="connsiteX17" fmla="*/ 100012 w 442912"/>
                <a:gd name="connsiteY17" fmla="*/ 111918 h 138112"/>
                <a:gd name="connsiteX18" fmla="*/ 73818 w 442912"/>
                <a:gd name="connsiteY18" fmla="*/ 138112 h 138112"/>
                <a:gd name="connsiteX19" fmla="*/ 0 w 442912"/>
                <a:gd name="connsiteY19" fmla="*/ 128587 h 1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2912" h="138112">
                  <a:moveTo>
                    <a:pt x="0" y="128587"/>
                  </a:moveTo>
                  <a:lnTo>
                    <a:pt x="57150" y="78581"/>
                  </a:lnTo>
                  <a:lnTo>
                    <a:pt x="128587" y="38100"/>
                  </a:lnTo>
                  <a:lnTo>
                    <a:pt x="192881" y="19050"/>
                  </a:lnTo>
                  <a:lnTo>
                    <a:pt x="223837" y="14287"/>
                  </a:lnTo>
                  <a:lnTo>
                    <a:pt x="235743" y="4762"/>
                  </a:lnTo>
                  <a:lnTo>
                    <a:pt x="283368" y="0"/>
                  </a:lnTo>
                  <a:lnTo>
                    <a:pt x="359568" y="0"/>
                  </a:lnTo>
                  <a:lnTo>
                    <a:pt x="395287" y="9525"/>
                  </a:lnTo>
                  <a:lnTo>
                    <a:pt x="433387" y="21431"/>
                  </a:lnTo>
                  <a:lnTo>
                    <a:pt x="442912" y="50006"/>
                  </a:lnTo>
                  <a:lnTo>
                    <a:pt x="404812" y="45243"/>
                  </a:lnTo>
                  <a:lnTo>
                    <a:pt x="361950" y="38100"/>
                  </a:lnTo>
                  <a:lnTo>
                    <a:pt x="283368" y="42862"/>
                  </a:lnTo>
                  <a:lnTo>
                    <a:pt x="250031" y="45243"/>
                  </a:lnTo>
                  <a:lnTo>
                    <a:pt x="211931" y="59531"/>
                  </a:lnTo>
                  <a:lnTo>
                    <a:pt x="142875" y="92868"/>
                  </a:lnTo>
                  <a:lnTo>
                    <a:pt x="100012" y="111918"/>
                  </a:lnTo>
                  <a:lnTo>
                    <a:pt x="73818" y="138112"/>
                  </a:lnTo>
                  <a:lnTo>
                    <a:pt x="0" y="128587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986C24-B77C-4130-9E63-6BFFBA9BDFC8}"/>
                </a:ext>
              </a:extLst>
            </p:cNvPr>
            <p:cNvSpPr/>
            <p:nvPr/>
          </p:nvSpPr>
          <p:spPr>
            <a:xfrm>
              <a:off x="1551313" y="1394608"/>
              <a:ext cx="252678" cy="96800"/>
            </a:xfrm>
            <a:custGeom>
              <a:avLst/>
              <a:gdLst>
                <a:gd name="connsiteX0" fmla="*/ 0 w 321469"/>
                <a:gd name="connsiteY0" fmla="*/ 128588 h 133350"/>
                <a:gd name="connsiteX1" fmla="*/ 57150 w 321469"/>
                <a:gd name="connsiteY1" fmla="*/ 90488 h 133350"/>
                <a:gd name="connsiteX2" fmla="*/ 123825 w 321469"/>
                <a:gd name="connsiteY2" fmla="*/ 61913 h 133350"/>
                <a:gd name="connsiteX3" fmla="*/ 164306 w 321469"/>
                <a:gd name="connsiteY3" fmla="*/ 35719 h 133350"/>
                <a:gd name="connsiteX4" fmla="*/ 188119 w 321469"/>
                <a:gd name="connsiteY4" fmla="*/ 28575 h 133350"/>
                <a:gd name="connsiteX5" fmla="*/ 195262 w 321469"/>
                <a:gd name="connsiteY5" fmla="*/ 19050 h 133350"/>
                <a:gd name="connsiteX6" fmla="*/ 226219 w 321469"/>
                <a:gd name="connsiteY6" fmla="*/ 4763 h 133350"/>
                <a:gd name="connsiteX7" fmla="*/ 269081 w 321469"/>
                <a:gd name="connsiteY7" fmla="*/ 0 h 133350"/>
                <a:gd name="connsiteX8" fmla="*/ 302419 w 321469"/>
                <a:gd name="connsiteY8" fmla="*/ 0 h 133350"/>
                <a:gd name="connsiteX9" fmla="*/ 314325 w 321469"/>
                <a:gd name="connsiteY9" fmla="*/ 2381 h 133350"/>
                <a:gd name="connsiteX10" fmla="*/ 321469 w 321469"/>
                <a:gd name="connsiteY10" fmla="*/ 28575 h 133350"/>
                <a:gd name="connsiteX11" fmla="*/ 307181 w 321469"/>
                <a:gd name="connsiteY11" fmla="*/ 35719 h 133350"/>
                <a:gd name="connsiteX12" fmla="*/ 254794 w 321469"/>
                <a:gd name="connsiteY12" fmla="*/ 47625 h 133350"/>
                <a:gd name="connsiteX13" fmla="*/ 204787 w 321469"/>
                <a:gd name="connsiteY13" fmla="*/ 50006 h 133350"/>
                <a:gd name="connsiteX14" fmla="*/ 145256 w 321469"/>
                <a:gd name="connsiteY14" fmla="*/ 76200 h 133350"/>
                <a:gd name="connsiteX15" fmla="*/ 107156 w 321469"/>
                <a:gd name="connsiteY15" fmla="*/ 100013 h 133350"/>
                <a:gd name="connsiteX16" fmla="*/ 61912 w 321469"/>
                <a:gd name="connsiteY16" fmla="*/ 133350 h 133350"/>
                <a:gd name="connsiteX17" fmla="*/ 0 w 321469"/>
                <a:gd name="connsiteY17" fmla="*/ 12858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1469" h="133350">
                  <a:moveTo>
                    <a:pt x="0" y="128588"/>
                  </a:moveTo>
                  <a:lnTo>
                    <a:pt x="57150" y="90488"/>
                  </a:lnTo>
                  <a:lnTo>
                    <a:pt x="123825" y="61913"/>
                  </a:lnTo>
                  <a:lnTo>
                    <a:pt x="164306" y="35719"/>
                  </a:lnTo>
                  <a:lnTo>
                    <a:pt x="188119" y="28575"/>
                  </a:lnTo>
                  <a:lnTo>
                    <a:pt x="195262" y="19050"/>
                  </a:lnTo>
                  <a:lnTo>
                    <a:pt x="226219" y="4763"/>
                  </a:lnTo>
                  <a:lnTo>
                    <a:pt x="269081" y="0"/>
                  </a:lnTo>
                  <a:lnTo>
                    <a:pt x="302419" y="0"/>
                  </a:lnTo>
                  <a:lnTo>
                    <a:pt x="314325" y="2381"/>
                  </a:lnTo>
                  <a:lnTo>
                    <a:pt x="321469" y="28575"/>
                  </a:lnTo>
                  <a:lnTo>
                    <a:pt x="307181" y="35719"/>
                  </a:lnTo>
                  <a:lnTo>
                    <a:pt x="254794" y="47625"/>
                  </a:lnTo>
                  <a:lnTo>
                    <a:pt x="204787" y="50006"/>
                  </a:lnTo>
                  <a:lnTo>
                    <a:pt x="145256" y="76200"/>
                  </a:lnTo>
                  <a:lnTo>
                    <a:pt x="107156" y="100013"/>
                  </a:lnTo>
                  <a:lnTo>
                    <a:pt x="61912" y="133350"/>
                  </a:lnTo>
                  <a:lnTo>
                    <a:pt x="0" y="128588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BD32FF8-463F-4615-9057-33142CD03320}"/>
                </a:ext>
              </a:extLst>
            </p:cNvPr>
            <p:cNvSpPr/>
            <p:nvPr/>
          </p:nvSpPr>
          <p:spPr>
            <a:xfrm>
              <a:off x="1633668" y="1436094"/>
              <a:ext cx="187169" cy="101986"/>
            </a:xfrm>
            <a:custGeom>
              <a:avLst/>
              <a:gdLst>
                <a:gd name="connsiteX0" fmla="*/ 0 w 238125"/>
                <a:gd name="connsiteY0" fmla="*/ 140494 h 140494"/>
                <a:gd name="connsiteX1" fmla="*/ 40481 w 238125"/>
                <a:gd name="connsiteY1" fmla="*/ 88106 h 140494"/>
                <a:gd name="connsiteX2" fmla="*/ 95250 w 238125"/>
                <a:gd name="connsiteY2" fmla="*/ 57150 h 140494"/>
                <a:gd name="connsiteX3" fmla="*/ 138112 w 238125"/>
                <a:gd name="connsiteY3" fmla="*/ 30956 h 140494"/>
                <a:gd name="connsiteX4" fmla="*/ 166687 w 238125"/>
                <a:gd name="connsiteY4" fmla="*/ 21431 h 140494"/>
                <a:gd name="connsiteX5" fmla="*/ 178594 w 238125"/>
                <a:gd name="connsiteY5" fmla="*/ 7144 h 140494"/>
                <a:gd name="connsiteX6" fmla="*/ 211931 w 238125"/>
                <a:gd name="connsiteY6" fmla="*/ 0 h 140494"/>
                <a:gd name="connsiteX7" fmla="*/ 223837 w 238125"/>
                <a:gd name="connsiteY7" fmla="*/ 0 h 140494"/>
                <a:gd name="connsiteX8" fmla="*/ 238125 w 238125"/>
                <a:gd name="connsiteY8" fmla="*/ 26194 h 140494"/>
                <a:gd name="connsiteX9" fmla="*/ 221456 w 238125"/>
                <a:gd name="connsiteY9" fmla="*/ 42863 h 140494"/>
                <a:gd name="connsiteX10" fmla="*/ 192881 w 238125"/>
                <a:gd name="connsiteY10" fmla="*/ 47625 h 140494"/>
                <a:gd name="connsiteX11" fmla="*/ 157162 w 238125"/>
                <a:gd name="connsiteY11" fmla="*/ 66675 h 140494"/>
                <a:gd name="connsiteX12" fmla="*/ 123825 w 238125"/>
                <a:gd name="connsiteY12" fmla="*/ 88106 h 140494"/>
                <a:gd name="connsiteX13" fmla="*/ 92869 w 238125"/>
                <a:gd name="connsiteY13" fmla="*/ 104775 h 140494"/>
                <a:gd name="connsiteX14" fmla="*/ 69056 w 238125"/>
                <a:gd name="connsiteY14" fmla="*/ 138113 h 140494"/>
                <a:gd name="connsiteX15" fmla="*/ 0 w 238125"/>
                <a:gd name="connsiteY15" fmla="*/ 140494 h 14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125" h="140494">
                  <a:moveTo>
                    <a:pt x="0" y="140494"/>
                  </a:moveTo>
                  <a:lnTo>
                    <a:pt x="40481" y="88106"/>
                  </a:lnTo>
                  <a:lnTo>
                    <a:pt x="95250" y="57150"/>
                  </a:lnTo>
                  <a:lnTo>
                    <a:pt x="138112" y="30956"/>
                  </a:lnTo>
                  <a:lnTo>
                    <a:pt x="166687" y="21431"/>
                  </a:lnTo>
                  <a:lnTo>
                    <a:pt x="178594" y="7144"/>
                  </a:lnTo>
                  <a:lnTo>
                    <a:pt x="211931" y="0"/>
                  </a:lnTo>
                  <a:lnTo>
                    <a:pt x="223837" y="0"/>
                  </a:lnTo>
                  <a:lnTo>
                    <a:pt x="238125" y="26194"/>
                  </a:lnTo>
                  <a:lnTo>
                    <a:pt x="221456" y="42863"/>
                  </a:lnTo>
                  <a:lnTo>
                    <a:pt x="192881" y="47625"/>
                  </a:lnTo>
                  <a:lnTo>
                    <a:pt x="157162" y="66675"/>
                  </a:lnTo>
                  <a:lnTo>
                    <a:pt x="123825" y="88106"/>
                  </a:lnTo>
                  <a:lnTo>
                    <a:pt x="92869" y="104775"/>
                  </a:lnTo>
                  <a:lnTo>
                    <a:pt x="69056" y="138113"/>
                  </a:lnTo>
                  <a:lnTo>
                    <a:pt x="0" y="140494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83E2DBB-90F3-4050-8169-A0F6E6273736}"/>
                </a:ext>
              </a:extLst>
            </p:cNvPr>
            <p:cNvSpPr/>
            <p:nvPr/>
          </p:nvSpPr>
          <p:spPr>
            <a:xfrm>
              <a:off x="1826451" y="1565737"/>
              <a:ext cx="46792" cy="51857"/>
            </a:xfrm>
            <a:custGeom>
              <a:avLst/>
              <a:gdLst>
                <a:gd name="connsiteX0" fmla="*/ 0 w 59531"/>
                <a:gd name="connsiteY0" fmla="*/ 50006 h 71437"/>
                <a:gd name="connsiteX1" fmla="*/ 54768 w 59531"/>
                <a:gd name="connsiteY1" fmla="*/ 0 h 71437"/>
                <a:gd name="connsiteX2" fmla="*/ 59531 w 59531"/>
                <a:gd name="connsiteY2" fmla="*/ 40481 h 71437"/>
                <a:gd name="connsiteX3" fmla="*/ 47625 w 59531"/>
                <a:gd name="connsiteY3" fmla="*/ 71437 h 71437"/>
                <a:gd name="connsiteX4" fmla="*/ 0 w 59531"/>
                <a:gd name="connsiteY4" fmla="*/ 50006 h 7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31" h="71437">
                  <a:moveTo>
                    <a:pt x="0" y="50006"/>
                  </a:moveTo>
                  <a:lnTo>
                    <a:pt x="54768" y="0"/>
                  </a:lnTo>
                  <a:lnTo>
                    <a:pt x="59531" y="40481"/>
                  </a:lnTo>
                  <a:lnTo>
                    <a:pt x="47625" y="71437"/>
                  </a:lnTo>
                  <a:lnTo>
                    <a:pt x="0" y="50006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6B263C9-1459-461F-9AA2-745897EE728E}"/>
                </a:ext>
              </a:extLst>
            </p:cNvPr>
            <p:cNvSpPr/>
            <p:nvPr/>
          </p:nvSpPr>
          <p:spPr>
            <a:xfrm>
              <a:off x="1738482" y="1493137"/>
              <a:ext cx="97328" cy="76058"/>
            </a:xfrm>
            <a:custGeom>
              <a:avLst/>
              <a:gdLst>
                <a:gd name="connsiteX0" fmla="*/ 0 w 123825"/>
                <a:gd name="connsiteY0" fmla="*/ 104775 h 104775"/>
                <a:gd name="connsiteX1" fmla="*/ 47625 w 123825"/>
                <a:gd name="connsiteY1" fmla="*/ 50007 h 104775"/>
                <a:gd name="connsiteX2" fmla="*/ 95250 w 123825"/>
                <a:gd name="connsiteY2" fmla="*/ 19050 h 104775"/>
                <a:gd name="connsiteX3" fmla="*/ 111919 w 123825"/>
                <a:gd name="connsiteY3" fmla="*/ 0 h 104775"/>
                <a:gd name="connsiteX4" fmla="*/ 123825 w 123825"/>
                <a:gd name="connsiteY4" fmla="*/ 33338 h 104775"/>
                <a:gd name="connsiteX5" fmla="*/ 116681 w 123825"/>
                <a:gd name="connsiteY5" fmla="*/ 45244 h 104775"/>
                <a:gd name="connsiteX6" fmla="*/ 83344 w 123825"/>
                <a:gd name="connsiteY6" fmla="*/ 69057 h 104775"/>
                <a:gd name="connsiteX7" fmla="*/ 50006 w 123825"/>
                <a:gd name="connsiteY7" fmla="*/ 102394 h 104775"/>
                <a:gd name="connsiteX8" fmla="*/ 0 w 123825"/>
                <a:gd name="connsiteY8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825" h="104775">
                  <a:moveTo>
                    <a:pt x="0" y="104775"/>
                  </a:moveTo>
                  <a:lnTo>
                    <a:pt x="47625" y="50007"/>
                  </a:lnTo>
                  <a:lnTo>
                    <a:pt x="95250" y="19050"/>
                  </a:lnTo>
                  <a:lnTo>
                    <a:pt x="111919" y="0"/>
                  </a:lnTo>
                  <a:lnTo>
                    <a:pt x="123825" y="33338"/>
                  </a:lnTo>
                  <a:lnTo>
                    <a:pt x="116681" y="45244"/>
                  </a:lnTo>
                  <a:lnTo>
                    <a:pt x="83344" y="69057"/>
                  </a:lnTo>
                  <a:lnTo>
                    <a:pt x="50006" y="102394"/>
                  </a:lnTo>
                  <a:lnTo>
                    <a:pt x="0" y="104775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856EE53-1371-469D-8026-1484A11A5B38}"/>
                </a:ext>
              </a:extLst>
            </p:cNvPr>
            <p:cNvSpPr/>
            <p:nvPr/>
          </p:nvSpPr>
          <p:spPr>
            <a:xfrm>
              <a:off x="4328900" y="590820"/>
              <a:ext cx="168452" cy="96800"/>
            </a:xfrm>
            <a:custGeom>
              <a:avLst/>
              <a:gdLst>
                <a:gd name="connsiteX0" fmla="*/ 0 w 214312"/>
                <a:gd name="connsiteY0" fmla="*/ 45244 h 133350"/>
                <a:gd name="connsiteX1" fmla="*/ 30956 w 214312"/>
                <a:gd name="connsiteY1" fmla="*/ 0 h 133350"/>
                <a:gd name="connsiteX2" fmla="*/ 214312 w 214312"/>
                <a:gd name="connsiteY2" fmla="*/ 4762 h 133350"/>
                <a:gd name="connsiteX3" fmla="*/ 176212 w 214312"/>
                <a:gd name="connsiteY3" fmla="*/ 78581 h 133350"/>
                <a:gd name="connsiteX4" fmla="*/ 130969 w 214312"/>
                <a:gd name="connsiteY4" fmla="*/ 133350 h 133350"/>
                <a:gd name="connsiteX5" fmla="*/ 80962 w 214312"/>
                <a:gd name="connsiteY5" fmla="*/ 100012 h 133350"/>
                <a:gd name="connsiteX6" fmla="*/ 0 w 214312"/>
                <a:gd name="connsiteY6" fmla="*/ 452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312" h="133350">
                  <a:moveTo>
                    <a:pt x="0" y="45244"/>
                  </a:moveTo>
                  <a:lnTo>
                    <a:pt x="30956" y="0"/>
                  </a:lnTo>
                  <a:lnTo>
                    <a:pt x="214312" y="4762"/>
                  </a:lnTo>
                  <a:lnTo>
                    <a:pt x="176212" y="78581"/>
                  </a:lnTo>
                  <a:lnTo>
                    <a:pt x="130969" y="133350"/>
                  </a:lnTo>
                  <a:lnTo>
                    <a:pt x="80962" y="100012"/>
                  </a:lnTo>
                  <a:lnTo>
                    <a:pt x="0" y="45244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6758112-F5C5-4DE6-AE31-1449361B65A2}"/>
                </a:ext>
              </a:extLst>
            </p:cNvPr>
            <p:cNvSpPr/>
            <p:nvPr/>
          </p:nvSpPr>
          <p:spPr>
            <a:xfrm>
              <a:off x="4458047" y="589092"/>
              <a:ext cx="320059" cy="195329"/>
            </a:xfrm>
            <a:custGeom>
              <a:avLst/>
              <a:gdLst>
                <a:gd name="connsiteX0" fmla="*/ 0 w 407194"/>
                <a:gd name="connsiteY0" fmla="*/ 161925 h 269081"/>
                <a:gd name="connsiteX1" fmla="*/ 71438 w 407194"/>
                <a:gd name="connsiteY1" fmla="*/ 66675 h 269081"/>
                <a:gd name="connsiteX2" fmla="*/ 128588 w 407194"/>
                <a:gd name="connsiteY2" fmla="*/ 11906 h 269081"/>
                <a:gd name="connsiteX3" fmla="*/ 157163 w 407194"/>
                <a:gd name="connsiteY3" fmla="*/ 0 h 269081"/>
                <a:gd name="connsiteX4" fmla="*/ 407194 w 407194"/>
                <a:gd name="connsiteY4" fmla="*/ 0 h 269081"/>
                <a:gd name="connsiteX5" fmla="*/ 338138 w 407194"/>
                <a:gd name="connsiteY5" fmla="*/ 40481 h 269081"/>
                <a:gd name="connsiteX6" fmla="*/ 264319 w 407194"/>
                <a:gd name="connsiteY6" fmla="*/ 92868 h 269081"/>
                <a:gd name="connsiteX7" fmla="*/ 221456 w 407194"/>
                <a:gd name="connsiteY7" fmla="*/ 147637 h 269081"/>
                <a:gd name="connsiteX8" fmla="*/ 159544 w 407194"/>
                <a:gd name="connsiteY8" fmla="*/ 204787 h 269081"/>
                <a:gd name="connsiteX9" fmla="*/ 114300 w 407194"/>
                <a:gd name="connsiteY9" fmla="*/ 269081 h 269081"/>
                <a:gd name="connsiteX10" fmla="*/ 78581 w 407194"/>
                <a:gd name="connsiteY10" fmla="*/ 233362 h 269081"/>
                <a:gd name="connsiteX11" fmla="*/ 0 w 407194"/>
                <a:gd name="connsiteY11" fmla="*/ 161925 h 269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7194" h="269081">
                  <a:moveTo>
                    <a:pt x="0" y="161925"/>
                  </a:moveTo>
                  <a:lnTo>
                    <a:pt x="71438" y="66675"/>
                  </a:lnTo>
                  <a:lnTo>
                    <a:pt x="128588" y="11906"/>
                  </a:lnTo>
                  <a:lnTo>
                    <a:pt x="157163" y="0"/>
                  </a:lnTo>
                  <a:lnTo>
                    <a:pt x="407194" y="0"/>
                  </a:lnTo>
                  <a:lnTo>
                    <a:pt x="338138" y="40481"/>
                  </a:lnTo>
                  <a:lnTo>
                    <a:pt x="264319" y="92868"/>
                  </a:lnTo>
                  <a:lnTo>
                    <a:pt x="221456" y="147637"/>
                  </a:lnTo>
                  <a:lnTo>
                    <a:pt x="159544" y="204787"/>
                  </a:lnTo>
                  <a:lnTo>
                    <a:pt x="114300" y="269081"/>
                  </a:lnTo>
                  <a:lnTo>
                    <a:pt x="78581" y="233362"/>
                  </a:lnTo>
                  <a:lnTo>
                    <a:pt x="0" y="161925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D3F6621-DAF3-4D8A-8A2F-4B1D94B381B7}"/>
                </a:ext>
              </a:extLst>
            </p:cNvPr>
            <p:cNvSpPr/>
            <p:nvPr/>
          </p:nvSpPr>
          <p:spPr>
            <a:xfrm>
              <a:off x="4564733" y="608106"/>
              <a:ext cx="718729" cy="261015"/>
            </a:xfrm>
            <a:custGeom>
              <a:avLst/>
              <a:gdLst>
                <a:gd name="connsiteX0" fmla="*/ 0 w 914400"/>
                <a:gd name="connsiteY0" fmla="*/ 273844 h 359569"/>
                <a:gd name="connsiteX1" fmla="*/ 78582 w 914400"/>
                <a:gd name="connsiteY1" fmla="*/ 178594 h 359569"/>
                <a:gd name="connsiteX2" fmla="*/ 159544 w 914400"/>
                <a:gd name="connsiteY2" fmla="*/ 119063 h 359569"/>
                <a:gd name="connsiteX3" fmla="*/ 257175 w 914400"/>
                <a:gd name="connsiteY3" fmla="*/ 66675 h 359569"/>
                <a:gd name="connsiteX4" fmla="*/ 352425 w 914400"/>
                <a:gd name="connsiteY4" fmla="*/ 30957 h 359569"/>
                <a:gd name="connsiteX5" fmla="*/ 438150 w 914400"/>
                <a:gd name="connsiteY5" fmla="*/ 2382 h 359569"/>
                <a:gd name="connsiteX6" fmla="*/ 466725 w 914400"/>
                <a:gd name="connsiteY6" fmla="*/ 0 h 359569"/>
                <a:gd name="connsiteX7" fmla="*/ 500063 w 914400"/>
                <a:gd name="connsiteY7" fmla="*/ 16669 h 359569"/>
                <a:gd name="connsiteX8" fmla="*/ 600075 w 914400"/>
                <a:gd name="connsiteY8" fmla="*/ 9525 h 359569"/>
                <a:gd name="connsiteX9" fmla="*/ 692944 w 914400"/>
                <a:gd name="connsiteY9" fmla="*/ 16669 h 359569"/>
                <a:gd name="connsiteX10" fmla="*/ 797719 w 914400"/>
                <a:gd name="connsiteY10" fmla="*/ 23813 h 359569"/>
                <a:gd name="connsiteX11" fmla="*/ 890588 w 914400"/>
                <a:gd name="connsiteY11" fmla="*/ 40482 h 359569"/>
                <a:gd name="connsiteX12" fmla="*/ 914400 w 914400"/>
                <a:gd name="connsiteY12" fmla="*/ 119063 h 359569"/>
                <a:gd name="connsiteX13" fmla="*/ 847725 w 914400"/>
                <a:gd name="connsiteY13" fmla="*/ 111919 h 359569"/>
                <a:gd name="connsiteX14" fmla="*/ 788194 w 914400"/>
                <a:gd name="connsiteY14" fmla="*/ 97632 h 359569"/>
                <a:gd name="connsiteX15" fmla="*/ 714375 w 914400"/>
                <a:gd name="connsiteY15" fmla="*/ 95250 h 359569"/>
                <a:gd name="connsiteX16" fmla="*/ 645319 w 914400"/>
                <a:gd name="connsiteY16" fmla="*/ 85725 h 359569"/>
                <a:gd name="connsiteX17" fmla="*/ 592932 w 914400"/>
                <a:gd name="connsiteY17" fmla="*/ 83344 h 359569"/>
                <a:gd name="connsiteX18" fmla="*/ 540544 w 914400"/>
                <a:gd name="connsiteY18" fmla="*/ 83344 h 359569"/>
                <a:gd name="connsiteX19" fmla="*/ 511969 w 914400"/>
                <a:gd name="connsiteY19" fmla="*/ 85725 h 359569"/>
                <a:gd name="connsiteX20" fmla="*/ 502444 w 914400"/>
                <a:gd name="connsiteY20" fmla="*/ 111919 h 359569"/>
                <a:gd name="connsiteX21" fmla="*/ 452438 w 914400"/>
                <a:gd name="connsiteY21" fmla="*/ 128588 h 359569"/>
                <a:gd name="connsiteX22" fmla="*/ 402432 w 914400"/>
                <a:gd name="connsiteY22" fmla="*/ 147638 h 359569"/>
                <a:gd name="connsiteX23" fmla="*/ 335757 w 914400"/>
                <a:gd name="connsiteY23" fmla="*/ 173832 h 359569"/>
                <a:gd name="connsiteX24" fmla="*/ 257175 w 914400"/>
                <a:gd name="connsiteY24" fmla="*/ 204788 h 359569"/>
                <a:gd name="connsiteX25" fmla="*/ 202407 w 914400"/>
                <a:gd name="connsiteY25" fmla="*/ 238125 h 359569"/>
                <a:gd name="connsiteX26" fmla="*/ 164307 w 914400"/>
                <a:gd name="connsiteY26" fmla="*/ 276225 h 359569"/>
                <a:gd name="connsiteX27" fmla="*/ 135732 w 914400"/>
                <a:gd name="connsiteY27" fmla="*/ 316707 h 359569"/>
                <a:gd name="connsiteX28" fmla="*/ 85725 w 914400"/>
                <a:gd name="connsiteY28" fmla="*/ 359569 h 359569"/>
                <a:gd name="connsiteX29" fmla="*/ 0 w 914400"/>
                <a:gd name="connsiteY29" fmla="*/ 273844 h 35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14400" h="359569">
                  <a:moveTo>
                    <a:pt x="0" y="273844"/>
                  </a:moveTo>
                  <a:lnTo>
                    <a:pt x="78582" y="178594"/>
                  </a:lnTo>
                  <a:lnTo>
                    <a:pt x="159544" y="119063"/>
                  </a:lnTo>
                  <a:lnTo>
                    <a:pt x="257175" y="66675"/>
                  </a:lnTo>
                  <a:lnTo>
                    <a:pt x="352425" y="30957"/>
                  </a:lnTo>
                  <a:lnTo>
                    <a:pt x="438150" y="2382"/>
                  </a:lnTo>
                  <a:lnTo>
                    <a:pt x="466725" y="0"/>
                  </a:lnTo>
                  <a:lnTo>
                    <a:pt x="500063" y="16669"/>
                  </a:lnTo>
                  <a:lnTo>
                    <a:pt x="600075" y="9525"/>
                  </a:lnTo>
                  <a:lnTo>
                    <a:pt x="692944" y="16669"/>
                  </a:lnTo>
                  <a:lnTo>
                    <a:pt x="797719" y="23813"/>
                  </a:lnTo>
                  <a:lnTo>
                    <a:pt x="890588" y="40482"/>
                  </a:lnTo>
                  <a:lnTo>
                    <a:pt x="914400" y="119063"/>
                  </a:lnTo>
                  <a:lnTo>
                    <a:pt x="847725" y="111919"/>
                  </a:lnTo>
                  <a:lnTo>
                    <a:pt x="788194" y="97632"/>
                  </a:lnTo>
                  <a:lnTo>
                    <a:pt x="714375" y="95250"/>
                  </a:lnTo>
                  <a:lnTo>
                    <a:pt x="645319" y="85725"/>
                  </a:lnTo>
                  <a:lnTo>
                    <a:pt x="592932" y="83344"/>
                  </a:lnTo>
                  <a:lnTo>
                    <a:pt x="540544" y="83344"/>
                  </a:lnTo>
                  <a:lnTo>
                    <a:pt x="511969" y="85725"/>
                  </a:lnTo>
                  <a:lnTo>
                    <a:pt x="502444" y="111919"/>
                  </a:lnTo>
                  <a:lnTo>
                    <a:pt x="452438" y="128588"/>
                  </a:lnTo>
                  <a:lnTo>
                    <a:pt x="402432" y="147638"/>
                  </a:lnTo>
                  <a:lnTo>
                    <a:pt x="335757" y="173832"/>
                  </a:lnTo>
                  <a:lnTo>
                    <a:pt x="257175" y="204788"/>
                  </a:lnTo>
                  <a:lnTo>
                    <a:pt x="202407" y="238125"/>
                  </a:lnTo>
                  <a:lnTo>
                    <a:pt x="164307" y="276225"/>
                  </a:lnTo>
                  <a:lnTo>
                    <a:pt x="135732" y="316707"/>
                  </a:lnTo>
                  <a:lnTo>
                    <a:pt x="85725" y="359569"/>
                  </a:lnTo>
                  <a:lnTo>
                    <a:pt x="0" y="273844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CA952A8-1E95-41FD-A8BD-3CCDCB9F64A7}"/>
                </a:ext>
              </a:extLst>
            </p:cNvPr>
            <p:cNvSpPr/>
            <p:nvPr/>
          </p:nvSpPr>
          <p:spPr>
            <a:xfrm>
              <a:off x="4632114" y="730835"/>
              <a:ext cx="690654" cy="231629"/>
            </a:xfrm>
            <a:custGeom>
              <a:avLst/>
              <a:gdLst>
                <a:gd name="connsiteX0" fmla="*/ 0 w 878682"/>
                <a:gd name="connsiteY0" fmla="*/ 228600 h 319088"/>
                <a:gd name="connsiteX1" fmla="*/ 80963 w 878682"/>
                <a:gd name="connsiteY1" fmla="*/ 150019 h 319088"/>
                <a:gd name="connsiteX2" fmla="*/ 159544 w 878682"/>
                <a:gd name="connsiteY2" fmla="*/ 95250 h 319088"/>
                <a:gd name="connsiteX3" fmla="*/ 242888 w 878682"/>
                <a:gd name="connsiteY3" fmla="*/ 52388 h 319088"/>
                <a:gd name="connsiteX4" fmla="*/ 330994 w 878682"/>
                <a:gd name="connsiteY4" fmla="*/ 16669 h 319088"/>
                <a:gd name="connsiteX5" fmla="*/ 419100 w 878682"/>
                <a:gd name="connsiteY5" fmla="*/ 2381 h 319088"/>
                <a:gd name="connsiteX6" fmla="*/ 445294 w 878682"/>
                <a:gd name="connsiteY6" fmla="*/ 0 h 319088"/>
                <a:gd name="connsiteX7" fmla="*/ 476250 w 878682"/>
                <a:gd name="connsiteY7" fmla="*/ 23813 h 319088"/>
                <a:gd name="connsiteX8" fmla="*/ 569119 w 878682"/>
                <a:gd name="connsiteY8" fmla="*/ 21431 h 319088"/>
                <a:gd name="connsiteX9" fmla="*/ 669132 w 878682"/>
                <a:gd name="connsiteY9" fmla="*/ 30956 h 319088"/>
                <a:gd name="connsiteX10" fmla="*/ 742950 w 878682"/>
                <a:gd name="connsiteY10" fmla="*/ 47625 h 319088"/>
                <a:gd name="connsiteX11" fmla="*/ 807244 w 878682"/>
                <a:gd name="connsiteY11" fmla="*/ 64294 h 319088"/>
                <a:gd name="connsiteX12" fmla="*/ 862013 w 878682"/>
                <a:gd name="connsiteY12" fmla="*/ 80963 h 319088"/>
                <a:gd name="connsiteX13" fmla="*/ 878682 w 878682"/>
                <a:gd name="connsiteY13" fmla="*/ 147638 h 319088"/>
                <a:gd name="connsiteX14" fmla="*/ 809625 w 878682"/>
                <a:gd name="connsiteY14" fmla="*/ 130969 h 319088"/>
                <a:gd name="connsiteX15" fmla="*/ 723900 w 878682"/>
                <a:gd name="connsiteY15" fmla="*/ 107156 h 319088"/>
                <a:gd name="connsiteX16" fmla="*/ 654844 w 878682"/>
                <a:gd name="connsiteY16" fmla="*/ 95250 h 319088"/>
                <a:gd name="connsiteX17" fmla="*/ 576263 w 878682"/>
                <a:gd name="connsiteY17" fmla="*/ 83344 h 319088"/>
                <a:gd name="connsiteX18" fmla="*/ 509588 w 878682"/>
                <a:gd name="connsiteY18" fmla="*/ 83344 h 319088"/>
                <a:gd name="connsiteX19" fmla="*/ 495300 w 878682"/>
                <a:gd name="connsiteY19" fmla="*/ 83344 h 319088"/>
                <a:gd name="connsiteX20" fmla="*/ 481013 w 878682"/>
                <a:gd name="connsiteY20" fmla="*/ 109538 h 319088"/>
                <a:gd name="connsiteX21" fmla="*/ 416719 w 878682"/>
                <a:gd name="connsiteY21" fmla="*/ 111919 h 319088"/>
                <a:gd name="connsiteX22" fmla="*/ 359569 w 878682"/>
                <a:gd name="connsiteY22" fmla="*/ 130969 h 319088"/>
                <a:gd name="connsiteX23" fmla="*/ 283369 w 878682"/>
                <a:gd name="connsiteY23" fmla="*/ 169069 h 319088"/>
                <a:gd name="connsiteX24" fmla="*/ 211932 w 878682"/>
                <a:gd name="connsiteY24" fmla="*/ 197644 h 319088"/>
                <a:gd name="connsiteX25" fmla="*/ 142875 w 878682"/>
                <a:gd name="connsiteY25" fmla="*/ 240506 h 319088"/>
                <a:gd name="connsiteX26" fmla="*/ 100013 w 878682"/>
                <a:gd name="connsiteY26" fmla="*/ 292894 h 319088"/>
                <a:gd name="connsiteX27" fmla="*/ 71438 w 878682"/>
                <a:gd name="connsiteY27" fmla="*/ 319088 h 319088"/>
                <a:gd name="connsiteX28" fmla="*/ 0 w 878682"/>
                <a:gd name="connsiteY28" fmla="*/ 228600 h 3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78682" h="319088">
                  <a:moveTo>
                    <a:pt x="0" y="228600"/>
                  </a:moveTo>
                  <a:lnTo>
                    <a:pt x="80963" y="150019"/>
                  </a:lnTo>
                  <a:lnTo>
                    <a:pt x="159544" y="95250"/>
                  </a:lnTo>
                  <a:lnTo>
                    <a:pt x="242888" y="52388"/>
                  </a:lnTo>
                  <a:lnTo>
                    <a:pt x="330994" y="16669"/>
                  </a:lnTo>
                  <a:lnTo>
                    <a:pt x="419100" y="2381"/>
                  </a:lnTo>
                  <a:lnTo>
                    <a:pt x="445294" y="0"/>
                  </a:lnTo>
                  <a:lnTo>
                    <a:pt x="476250" y="23813"/>
                  </a:lnTo>
                  <a:lnTo>
                    <a:pt x="569119" y="21431"/>
                  </a:lnTo>
                  <a:lnTo>
                    <a:pt x="669132" y="30956"/>
                  </a:lnTo>
                  <a:lnTo>
                    <a:pt x="742950" y="47625"/>
                  </a:lnTo>
                  <a:lnTo>
                    <a:pt x="807244" y="64294"/>
                  </a:lnTo>
                  <a:lnTo>
                    <a:pt x="862013" y="80963"/>
                  </a:lnTo>
                  <a:lnTo>
                    <a:pt x="878682" y="147638"/>
                  </a:lnTo>
                  <a:lnTo>
                    <a:pt x="809625" y="130969"/>
                  </a:lnTo>
                  <a:lnTo>
                    <a:pt x="723900" y="107156"/>
                  </a:lnTo>
                  <a:lnTo>
                    <a:pt x="654844" y="95250"/>
                  </a:lnTo>
                  <a:lnTo>
                    <a:pt x="576263" y="83344"/>
                  </a:lnTo>
                  <a:lnTo>
                    <a:pt x="509588" y="83344"/>
                  </a:lnTo>
                  <a:lnTo>
                    <a:pt x="495300" y="83344"/>
                  </a:lnTo>
                  <a:lnTo>
                    <a:pt x="481013" y="109538"/>
                  </a:lnTo>
                  <a:lnTo>
                    <a:pt x="416719" y="111919"/>
                  </a:lnTo>
                  <a:lnTo>
                    <a:pt x="359569" y="130969"/>
                  </a:lnTo>
                  <a:lnTo>
                    <a:pt x="283369" y="169069"/>
                  </a:lnTo>
                  <a:lnTo>
                    <a:pt x="211932" y="197644"/>
                  </a:lnTo>
                  <a:lnTo>
                    <a:pt x="142875" y="240506"/>
                  </a:lnTo>
                  <a:lnTo>
                    <a:pt x="100013" y="292894"/>
                  </a:lnTo>
                  <a:lnTo>
                    <a:pt x="71438" y="319088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AB0E3F0-F9A9-4DE5-A819-B97E5D2BC144}"/>
                </a:ext>
              </a:extLst>
            </p:cNvPr>
            <p:cNvSpPr/>
            <p:nvPr/>
          </p:nvSpPr>
          <p:spPr>
            <a:xfrm>
              <a:off x="4686393" y="848378"/>
              <a:ext cx="640118" cy="188414"/>
            </a:xfrm>
            <a:custGeom>
              <a:avLst/>
              <a:gdLst>
                <a:gd name="connsiteX0" fmla="*/ 0 w 814387"/>
                <a:gd name="connsiteY0" fmla="*/ 176213 h 259556"/>
                <a:gd name="connsiteX1" fmla="*/ 95250 w 814387"/>
                <a:gd name="connsiteY1" fmla="*/ 107156 h 259556"/>
                <a:gd name="connsiteX2" fmla="*/ 204787 w 814387"/>
                <a:gd name="connsiteY2" fmla="*/ 57150 h 259556"/>
                <a:gd name="connsiteX3" fmla="*/ 311943 w 814387"/>
                <a:gd name="connsiteY3" fmla="*/ 11906 h 259556"/>
                <a:gd name="connsiteX4" fmla="*/ 423862 w 814387"/>
                <a:gd name="connsiteY4" fmla="*/ 0 h 259556"/>
                <a:gd name="connsiteX5" fmla="*/ 457200 w 814387"/>
                <a:gd name="connsiteY5" fmla="*/ 14288 h 259556"/>
                <a:gd name="connsiteX6" fmla="*/ 561975 w 814387"/>
                <a:gd name="connsiteY6" fmla="*/ 23813 h 259556"/>
                <a:gd name="connsiteX7" fmla="*/ 671512 w 814387"/>
                <a:gd name="connsiteY7" fmla="*/ 54769 h 259556"/>
                <a:gd name="connsiteX8" fmla="*/ 750093 w 814387"/>
                <a:gd name="connsiteY8" fmla="*/ 85725 h 259556"/>
                <a:gd name="connsiteX9" fmla="*/ 814387 w 814387"/>
                <a:gd name="connsiteY9" fmla="*/ 95250 h 259556"/>
                <a:gd name="connsiteX10" fmla="*/ 800100 w 814387"/>
                <a:gd name="connsiteY10" fmla="*/ 171450 h 259556"/>
                <a:gd name="connsiteX11" fmla="*/ 735806 w 814387"/>
                <a:gd name="connsiteY11" fmla="*/ 130969 h 259556"/>
                <a:gd name="connsiteX12" fmla="*/ 681037 w 814387"/>
                <a:gd name="connsiteY12" fmla="*/ 111919 h 259556"/>
                <a:gd name="connsiteX13" fmla="*/ 597693 w 814387"/>
                <a:gd name="connsiteY13" fmla="*/ 90488 h 259556"/>
                <a:gd name="connsiteX14" fmla="*/ 521493 w 814387"/>
                <a:gd name="connsiteY14" fmla="*/ 78581 h 259556"/>
                <a:gd name="connsiteX15" fmla="*/ 464343 w 814387"/>
                <a:gd name="connsiteY15" fmla="*/ 71438 h 259556"/>
                <a:gd name="connsiteX16" fmla="*/ 452437 w 814387"/>
                <a:gd name="connsiteY16" fmla="*/ 71438 h 259556"/>
                <a:gd name="connsiteX17" fmla="*/ 440531 w 814387"/>
                <a:gd name="connsiteY17" fmla="*/ 88106 h 259556"/>
                <a:gd name="connsiteX18" fmla="*/ 378618 w 814387"/>
                <a:gd name="connsiteY18" fmla="*/ 92869 h 259556"/>
                <a:gd name="connsiteX19" fmla="*/ 304800 w 814387"/>
                <a:gd name="connsiteY19" fmla="*/ 111919 h 259556"/>
                <a:gd name="connsiteX20" fmla="*/ 233362 w 814387"/>
                <a:gd name="connsiteY20" fmla="*/ 128588 h 259556"/>
                <a:gd name="connsiteX21" fmla="*/ 159543 w 814387"/>
                <a:gd name="connsiteY21" fmla="*/ 164306 h 259556"/>
                <a:gd name="connsiteX22" fmla="*/ 104775 w 814387"/>
                <a:gd name="connsiteY22" fmla="*/ 211931 h 259556"/>
                <a:gd name="connsiteX23" fmla="*/ 71437 w 814387"/>
                <a:gd name="connsiteY23" fmla="*/ 242888 h 259556"/>
                <a:gd name="connsiteX24" fmla="*/ 45243 w 814387"/>
                <a:gd name="connsiteY24" fmla="*/ 259556 h 259556"/>
                <a:gd name="connsiteX25" fmla="*/ 0 w 814387"/>
                <a:gd name="connsiteY25" fmla="*/ 176213 h 2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14387" h="259556">
                  <a:moveTo>
                    <a:pt x="0" y="176213"/>
                  </a:moveTo>
                  <a:lnTo>
                    <a:pt x="95250" y="107156"/>
                  </a:lnTo>
                  <a:lnTo>
                    <a:pt x="204787" y="57150"/>
                  </a:lnTo>
                  <a:lnTo>
                    <a:pt x="311943" y="11906"/>
                  </a:lnTo>
                  <a:lnTo>
                    <a:pt x="423862" y="0"/>
                  </a:lnTo>
                  <a:lnTo>
                    <a:pt x="457200" y="14288"/>
                  </a:lnTo>
                  <a:lnTo>
                    <a:pt x="561975" y="23813"/>
                  </a:lnTo>
                  <a:lnTo>
                    <a:pt x="671512" y="54769"/>
                  </a:lnTo>
                  <a:lnTo>
                    <a:pt x="750093" y="85725"/>
                  </a:lnTo>
                  <a:lnTo>
                    <a:pt x="814387" y="95250"/>
                  </a:lnTo>
                  <a:lnTo>
                    <a:pt x="800100" y="171450"/>
                  </a:lnTo>
                  <a:lnTo>
                    <a:pt x="735806" y="130969"/>
                  </a:lnTo>
                  <a:lnTo>
                    <a:pt x="681037" y="111919"/>
                  </a:lnTo>
                  <a:lnTo>
                    <a:pt x="597693" y="90488"/>
                  </a:lnTo>
                  <a:lnTo>
                    <a:pt x="521493" y="78581"/>
                  </a:lnTo>
                  <a:lnTo>
                    <a:pt x="464343" y="71438"/>
                  </a:lnTo>
                  <a:lnTo>
                    <a:pt x="452437" y="71438"/>
                  </a:lnTo>
                  <a:lnTo>
                    <a:pt x="440531" y="88106"/>
                  </a:lnTo>
                  <a:lnTo>
                    <a:pt x="378618" y="92869"/>
                  </a:lnTo>
                  <a:lnTo>
                    <a:pt x="304800" y="111919"/>
                  </a:lnTo>
                  <a:lnTo>
                    <a:pt x="233362" y="128588"/>
                  </a:lnTo>
                  <a:lnTo>
                    <a:pt x="159543" y="164306"/>
                  </a:lnTo>
                  <a:lnTo>
                    <a:pt x="104775" y="211931"/>
                  </a:lnTo>
                  <a:lnTo>
                    <a:pt x="71437" y="242888"/>
                  </a:lnTo>
                  <a:lnTo>
                    <a:pt x="45243" y="259556"/>
                  </a:lnTo>
                  <a:lnTo>
                    <a:pt x="0" y="176213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FB61C53-09CF-43E0-BE1D-4E3EB8891CC7}"/>
                </a:ext>
              </a:extLst>
            </p:cNvPr>
            <p:cNvSpPr/>
            <p:nvPr/>
          </p:nvSpPr>
          <p:spPr>
            <a:xfrm>
              <a:off x="4718212" y="946907"/>
              <a:ext cx="587710" cy="165944"/>
            </a:xfrm>
            <a:custGeom>
              <a:avLst/>
              <a:gdLst>
                <a:gd name="connsiteX0" fmla="*/ 0 w 747712"/>
                <a:gd name="connsiteY0" fmla="*/ 145257 h 228600"/>
                <a:gd name="connsiteX1" fmla="*/ 76200 w 747712"/>
                <a:gd name="connsiteY1" fmla="*/ 80963 h 228600"/>
                <a:gd name="connsiteX2" fmla="*/ 171450 w 747712"/>
                <a:gd name="connsiteY2" fmla="*/ 42863 h 228600"/>
                <a:gd name="connsiteX3" fmla="*/ 238125 w 747712"/>
                <a:gd name="connsiteY3" fmla="*/ 19050 h 228600"/>
                <a:gd name="connsiteX4" fmla="*/ 290512 w 747712"/>
                <a:gd name="connsiteY4" fmla="*/ 9525 h 228600"/>
                <a:gd name="connsiteX5" fmla="*/ 350044 w 747712"/>
                <a:gd name="connsiteY5" fmla="*/ 0 h 228600"/>
                <a:gd name="connsiteX6" fmla="*/ 402431 w 747712"/>
                <a:gd name="connsiteY6" fmla="*/ 0 h 228600"/>
                <a:gd name="connsiteX7" fmla="*/ 428625 w 747712"/>
                <a:gd name="connsiteY7" fmla="*/ 16669 h 228600"/>
                <a:gd name="connsiteX8" fmla="*/ 509587 w 747712"/>
                <a:gd name="connsiteY8" fmla="*/ 28575 h 228600"/>
                <a:gd name="connsiteX9" fmla="*/ 592931 w 747712"/>
                <a:gd name="connsiteY9" fmla="*/ 57150 h 228600"/>
                <a:gd name="connsiteX10" fmla="*/ 657225 w 747712"/>
                <a:gd name="connsiteY10" fmla="*/ 83344 h 228600"/>
                <a:gd name="connsiteX11" fmla="*/ 709612 w 747712"/>
                <a:gd name="connsiteY11" fmla="*/ 107157 h 228600"/>
                <a:gd name="connsiteX12" fmla="*/ 747712 w 747712"/>
                <a:gd name="connsiteY12" fmla="*/ 116682 h 228600"/>
                <a:gd name="connsiteX13" fmla="*/ 745331 w 747712"/>
                <a:gd name="connsiteY13" fmla="*/ 164307 h 228600"/>
                <a:gd name="connsiteX14" fmla="*/ 700087 w 747712"/>
                <a:gd name="connsiteY14" fmla="*/ 145257 h 228600"/>
                <a:gd name="connsiteX15" fmla="*/ 657225 w 747712"/>
                <a:gd name="connsiteY15" fmla="*/ 126207 h 228600"/>
                <a:gd name="connsiteX16" fmla="*/ 566737 w 747712"/>
                <a:gd name="connsiteY16" fmla="*/ 102394 h 228600"/>
                <a:gd name="connsiteX17" fmla="*/ 519112 w 747712"/>
                <a:gd name="connsiteY17" fmla="*/ 83344 h 228600"/>
                <a:gd name="connsiteX18" fmla="*/ 466725 w 747712"/>
                <a:gd name="connsiteY18" fmla="*/ 71438 h 228600"/>
                <a:gd name="connsiteX19" fmla="*/ 447675 w 747712"/>
                <a:gd name="connsiteY19" fmla="*/ 69057 h 228600"/>
                <a:gd name="connsiteX20" fmla="*/ 416719 w 747712"/>
                <a:gd name="connsiteY20" fmla="*/ 80963 h 228600"/>
                <a:gd name="connsiteX21" fmla="*/ 357187 w 747712"/>
                <a:gd name="connsiteY21" fmla="*/ 80963 h 228600"/>
                <a:gd name="connsiteX22" fmla="*/ 271462 w 747712"/>
                <a:gd name="connsiteY22" fmla="*/ 90488 h 228600"/>
                <a:gd name="connsiteX23" fmla="*/ 204787 w 747712"/>
                <a:gd name="connsiteY23" fmla="*/ 114300 h 228600"/>
                <a:gd name="connsiteX24" fmla="*/ 109537 w 747712"/>
                <a:gd name="connsiteY24" fmla="*/ 161925 h 228600"/>
                <a:gd name="connsiteX25" fmla="*/ 61912 w 747712"/>
                <a:gd name="connsiteY25" fmla="*/ 195263 h 228600"/>
                <a:gd name="connsiteX26" fmla="*/ 28575 w 747712"/>
                <a:gd name="connsiteY26" fmla="*/ 228600 h 228600"/>
                <a:gd name="connsiteX27" fmla="*/ 16669 w 747712"/>
                <a:gd name="connsiteY27" fmla="*/ 204788 h 228600"/>
                <a:gd name="connsiteX28" fmla="*/ 0 w 747712"/>
                <a:gd name="connsiteY28" fmla="*/ 145257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47712" h="228600">
                  <a:moveTo>
                    <a:pt x="0" y="145257"/>
                  </a:moveTo>
                  <a:lnTo>
                    <a:pt x="76200" y="80963"/>
                  </a:lnTo>
                  <a:lnTo>
                    <a:pt x="171450" y="42863"/>
                  </a:lnTo>
                  <a:lnTo>
                    <a:pt x="238125" y="19050"/>
                  </a:lnTo>
                  <a:lnTo>
                    <a:pt x="290512" y="9525"/>
                  </a:lnTo>
                  <a:lnTo>
                    <a:pt x="350044" y="0"/>
                  </a:lnTo>
                  <a:lnTo>
                    <a:pt x="402431" y="0"/>
                  </a:lnTo>
                  <a:lnTo>
                    <a:pt x="428625" y="16669"/>
                  </a:lnTo>
                  <a:lnTo>
                    <a:pt x="509587" y="28575"/>
                  </a:lnTo>
                  <a:lnTo>
                    <a:pt x="592931" y="57150"/>
                  </a:lnTo>
                  <a:lnTo>
                    <a:pt x="657225" y="83344"/>
                  </a:lnTo>
                  <a:lnTo>
                    <a:pt x="709612" y="107157"/>
                  </a:lnTo>
                  <a:lnTo>
                    <a:pt x="747712" y="116682"/>
                  </a:lnTo>
                  <a:lnTo>
                    <a:pt x="745331" y="164307"/>
                  </a:lnTo>
                  <a:lnTo>
                    <a:pt x="700087" y="145257"/>
                  </a:lnTo>
                  <a:lnTo>
                    <a:pt x="657225" y="126207"/>
                  </a:lnTo>
                  <a:lnTo>
                    <a:pt x="566737" y="102394"/>
                  </a:lnTo>
                  <a:lnTo>
                    <a:pt x="519112" y="83344"/>
                  </a:lnTo>
                  <a:lnTo>
                    <a:pt x="466725" y="71438"/>
                  </a:lnTo>
                  <a:lnTo>
                    <a:pt x="447675" y="69057"/>
                  </a:lnTo>
                  <a:lnTo>
                    <a:pt x="416719" y="80963"/>
                  </a:lnTo>
                  <a:lnTo>
                    <a:pt x="357187" y="80963"/>
                  </a:lnTo>
                  <a:lnTo>
                    <a:pt x="271462" y="90488"/>
                  </a:lnTo>
                  <a:lnTo>
                    <a:pt x="204787" y="114300"/>
                  </a:lnTo>
                  <a:lnTo>
                    <a:pt x="109537" y="161925"/>
                  </a:lnTo>
                  <a:lnTo>
                    <a:pt x="61912" y="195263"/>
                  </a:lnTo>
                  <a:lnTo>
                    <a:pt x="28575" y="228600"/>
                  </a:lnTo>
                  <a:lnTo>
                    <a:pt x="16669" y="204788"/>
                  </a:lnTo>
                  <a:lnTo>
                    <a:pt x="0" y="145257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27264A8-D851-4AF2-B052-0E878CEF5DD9}"/>
                </a:ext>
              </a:extLst>
            </p:cNvPr>
            <p:cNvSpPr/>
            <p:nvPr/>
          </p:nvSpPr>
          <p:spPr>
            <a:xfrm>
              <a:off x="4727570" y="1036793"/>
              <a:ext cx="548405" cy="143472"/>
            </a:xfrm>
            <a:custGeom>
              <a:avLst/>
              <a:gdLst>
                <a:gd name="connsiteX0" fmla="*/ 0 w 697706"/>
                <a:gd name="connsiteY0" fmla="*/ 138113 h 197644"/>
                <a:gd name="connsiteX1" fmla="*/ 52388 w 697706"/>
                <a:gd name="connsiteY1" fmla="*/ 83344 h 197644"/>
                <a:gd name="connsiteX2" fmla="*/ 147638 w 697706"/>
                <a:gd name="connsiteY2" fmla="*/ 38100 h 197644"/>
                <a:gd name="connsiteX3" fmla="*/ 216694 w 697706"/>
                <a:gd name="connsiteY3" fmla="*/ 7144 h 197644"/>
                <a:gd name="connsiteX4" fmla="*/ 292894 w 697706"/>
                <a:gd name="connsiteY4" fmla="*/ 0 h 197644"/>
                <a:gd name="connsiteX5" fmla="*/ 357188 w 697706"/>
                <a:gd name="connsiteY5" fmla="*/ 0 h 197644"/>
                <a:gd name="connsiteX6" fmla="*/ 388144 w 697706"/>
                <a:gd name="connsiteY6" fmla="*/ 2382 h 197644"/>
                <a:gd name="connsiteX7" fmla="*/ 416719 w 697706"/>
                <a:gd name="connsiteY7" fmla="*/ 30957 h 197644"/>
                <a:gd name="connsiteX8" fmla="*/ 481013 w 697706"/>
                <a:gd name="connsiteY8" fmla="*/ 30957 h 197644"/>
                <a:gd name="connsiteX9" fmla="*/ 538163 w 697706"/>
                <a:gd name="connsiteY9" fmla="*/ 52388 h 197644"/>
                <a:gd name="connsiteX10" fmla="*/ 604838 w 697706"/>
                <a:gd name="connsiteY10" fmla="*/ 83344 h 197644"/>
                <a:gd name="connsiteX11" fmla="*/ 652463 w 697706"/>
                <a:gd name="connsiteY11" fmla="*/ 102394 h 197644"/>
                <a:gd name="connsiteX12" fmla="*/ 697706 w 697706"/>
                <a:gd name="connsiteY12" fmla="*/ 123825 h 197644"/>
                <a:gd name="connsiteX13" fmla="*/ 678656 w 697706"/>
                <a:gd name="connsiteY13" fmla="*/ 176213 h 197644"/>
                <a:gd name="connsiteX14" fmla="*/ 623888 w 697706"/>
                <a:gd name="connsiteY14" fmla="*/ 150019 h 197644"/>
                <a:gd name="connsiteX15" fmla="*/ 585788 w 697706"/>
                <a:gd name="connsiteY15" fmla="*/ 123825 h 197644"/>
                <a:gd name="connsiteX16" fmla="*/ 540544 w 697706"/>
                <a:gd name="connsiteY16" fmla="*/ 102394 h 197644"/>
                <a:gd name="connsiteX17" fmla="*/ 488156 w 697706"/>
                <a:gd name="connsiteY17" fmla="*/ 85725 h 197644"/>
                <a:gd name="connsiteX18" fmla="*/ 440531 w 697706"/>
                <a:gd name="connsiteY18" fmla="*/ 80963 h 197644"/>
                <a:gd name="connsiteX19" fmla="*/ 397669 w 697706"/>
                <a:gd name="connsiteY19" fmla="*/ 73819 h 197644"/>
                <a:gd name="connsiteX20" fmla="*/ 385763 w 697706"/>
                <a:gd name="connsiteY20" fmla="*/ 78582 h 197644"/>
                <a:gd name="connsiteX21" fmla="*/ 302419 w 697706"/>
                <a:gd name="connsiteY21" fmla="*/ 76200 h 197644"/>
                <a:gd name="connsiteX22" fmla="*/ 209550 w 697706"/>
                <a:gd name="connsiteY22" fmla="*/ 92869 h 197644"/>
                <a:gd name="connsiteX23" fmla="*/ 128588 w 697706"/>
                <a:gd name="connsiteY23" fmla="*/ 123825 h 197644"/>
                <a:gd name="connsiteX24" fmla="*/ 59531 w 697706"/>
                <a:gd name="connsiteY24" fmla="*/ 169069 h 197644"/>
                <a:gd name="connsiteX25" fmla="*/ 9525 w 697706"/>
                <a:gd name="connsiteY25" fmla="*/ 197644 h 197644"/>
                <a:gd name="connsiteX26" fmla="*/ 0 w 697706"/>
                <a:gd name="connsiteY26" fmla="*/ 138113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7706" h="197644">
                  <a:moveTo>
                    <a:pt x="0" y="138113"/>
                  </a:moveTo>
                  <a:lnTo>
                    <a:pt x="52388" y="83344"/>
                  </a:lnTo>
                  <a:lnTo>
                    <a:pt x="147638" y="38100"/>
                  </a:lnTo>
                  <a:lnTo>
                    <a:pt x="216694" y="7144"/>
                  </a:lnTo>
                  <a:lnTo>
                    <a:pt x="292894" y="0"/>
                  </a:lnTo>
                  <a:lnTo>
                    <a:pt x="357188" y="0"/>
                  </a:lnTo>
                  <a:lnTo>
                    <a:pt x="388144" y="2382"/>
                  </a:lnTo>
                  <a:lnTo>
                    <a:pt x="416719" y="30957"/>
                  </a:lnTo>
                  <a:lnTo>
                    <a:pt x="481013" y="30957"/>
                  </a:lnTo>
                  <a:lnTo>
                    <a:pt x="538163" y="52388"/>
                  </a:lnTo>
                  <a:lnTo>
                    <a:pt x="604838" y="83344"/>
                  </a:lnTo>
                  <a:lnTo>
                    <a:pt x="652463" y="102394"/>
                  </a:lnTo>
                  <a:lnTo>
                    <a:pt x="697706" y="123825"/>
                  </a:lnTo>
                  <a:lnTo>
                    <a:pt x="678656" y="176213"/>
                  </a:lnTo>
                  <a:lnTo>
                    <a:pt x="623888" y="150019"/>
                  </a:lnTo>
                  <a:lnTo>
                    <a:pt x="585788" y="123825"/>
                  </a:lnTo>
                  <a:lnTo>
                    <a:pt x="540544" y="102394"/>
                  </a:lnTo>
                  <a:lnTo>
                    <a:pt x="488156" y="85725"/>
                  </a:lnTo>
                  <a:lnTo>
                    <a:pt x="440531" y="80963"/>
                  </a:lnTo>
                  <a:lnTo>
                    <a:pt x="397669" y="73819"/>
                  </a:lnTo>
                  <a:lnTo>
                    <a:pt x="385763" y="78582"/>
                  </a:lnTo>
                  <a:lnTo>
                    <a:pt x="302419" y="76200"/>
                  </a:lnTo>
                  <a:lnTo>
                    <a:pt x="209550" y="92869"/>
                  </a:lnTo>
                  <a:lnTo>
                    <a:pt x="128588" y="123825"/>
                  </a:lnTo>
                  <a:lnTo>
                    <a:pt x="59531" y="169069"/>
                  </a:lnTo>
                  <a:lnTo>
                    <a:pt x="9525" y="197644"/>
                  </a:lnTo>
                  <a:lnTo>
                    <a:pt x="0" y="138113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34CF5B-4566-4EB0-8509-1FC01C88C526}"/>
                </a:ext>
              </a:extLst>
            </p:cNvPr>
            <p:cNvSpPr/>
            <p:nvPr/>
          </p:nvSpPr>
          <p:spPr>
            <a:xfrm>
              <a:off x="4720083" y="1119764"/>
              <a:ext cx="518457" cy="126187"/>
            </a:xfrm>
            <a:custGeom>
              <a:avLst/>
              <a:gdLst>
                <a:gd name="connsiteX0" fmla="*/ 4763 w 659606"/>
                <a:gd name="connsiteY0" fmla="*/ 97632 h 173832"/>
                <a:gd name="connsiteX1" fmla="*/ 9525 w 659606"/>
                <a:gd name="connsiteY1" fmla="*/ 150019 h 173832"/>
                <a:gd name="connsiteX2" fmla="*/ 0 w 659606"/>
                <a:gd name="connsiteY2" fmla="*/ 173832 h 173832"/>
                <a:gd name="connsiteX3" fmla="*/ 33338 w 659606"/>
                <a:gd name="connsiteY3" fmla="*/ 140494 h 173832"/>
                <a:gd name="connsiteX4" fmla="*/ 90488 w 659606"/>
                <a:gd name="connsiteY4" fmla="*/ 111919 h 173832"/>
                <a:gd name="connsiteX5" fmla="*/ 154781 w 659606"/>
                <a:gd name="connsiteY5" fmla="*/ 83344 h 173832"/>
                <a:gd name="connsiteX6" fmla="*/ 228600 w 659606"/>
                <a:gd name="connsiteY6" fmla="*/ 71438 h 173832"/>
                <a:gd name="connsiteX7" fmla="*/ 285750 w 659606"/>
                <a:gd name="connsiteY7" fmla="*/ 61913 h 173832"/>
                <a:gd name="connsiteX8" fmla="*/ 345281 w 659606"/>
                <a:gd name="connsiteY8" fmla="*/ 69057 h 173832"/>
                <a:gd name="connsiteX9" fmla="*/ 364331 w 659606"/>
                <a:gd name="connsiteY9" fmla="*/ 61913 h 173832"/>
                <a:gd name="connsiteX10" fmla="*/ 421481 w 659606"/>
                <a:gd name="connsiteY10" fmla="*/ 71438 h 173832"/>
                <a:gd name="connsiteX11" fmla="*/ 492919 w 659606"/>
                <a:gd name="connsiteY11" fmla="*/ 92869 h 173832"/>
                <a:gd name="connsiteX12" fmla="*/ 552450 w 659606"/>
                <a:gd name="connsiteY12" fmla="*/ 121444 h 173832"/>
                <a:gd name="connsiteX13" fmla="*/ 607219 w 659606"/>
                <a:gd name="connsiteY13" fmla="*/ 152400 h 173832"/>
                <a:gd name="connsiteX14" fmla="*/ 635794 w 659606"/>
                <a:gd name="connsiteY14" fmla="*/ 169069 h 173832"/>
                <a:gd name="connsiteX15" fmla="*/ 659606 w 659606"/>
                <a:gd name="connsiteY15" fmla="*/ 126207 h 173832"/>
                <a:gd name="connsiteX16" fmla="*/ 609600 w 659606"/>
                <a:gd name="connsiteY16" fmla="*/ 97632 h 173832"/>
                <a:gd name="connsiteX17" fmla="*/ 550069 w 659606"/>
                <a:gd name="connsiteY17" fmla="*/ 71438 h 173832"/>
                <a:gd name="connsiteX18" fmla="*/ 485775 w 659606"/>
                <a:gd name="connsiteY18" fmla="*/ 47625 h 173832"/>
                <a:gd name="connsiteX19" fmla="*/ 440531 w 659606"/>
                <a:gd name="connsiteY19" fmla="*/ 35719 h 173832"/>
                <a:gd name="connsiteX20" fmla="*/ 407194 w 659606"/>
                <a:gd name="connsiteY20" fmla="*/ 19050 h 173832"/>
                <a:gd name="connsiteX21" fmla="*/ 378619 w 659606"/>
                <a:gd name="connsiteY21" fmla="*/ 14288 h 173832"/>
                <a:gd name="connsiteX22" fmla="*/ 359569 w 659606"/>
                <a:gd name="connsiteY22" fmla="*/ 2382 h 173832"/>
                <a:gd name="connsiteX23" fmla="*/ 300038 w 659606"/>
                <a:gd name="connsiteY23" fmla="*/ 0 h 173832"/>
                <a:gd name="connsiteX24" fmla="*/ 242888 w 659606"/>
                <a:gd name="connsiteY24" fmla="*/ 2382 h 173832"/>
                <a:gd name="connsiteX25" fmla="*/ 185738 w 659606"/>
                <a:gd name="connsiteY25" fmla="*/ 14288 h 173832"/>
                <a:gd name="connsiteX26" fmla="*/ 126206 w 659606"/>
                <a:gd name="connsiteY26" fmla="*/ 35719 h 173832"/>
                <a:gd name="connsiteX27" fmla="*/ 78581 w 659606"/>
                <a:gd name="connsiteY27" fmla="*/ 57150 h 173832"/>
                <a:gd name="connsiteX28" fmla="*/ 4763 w 659606"/>
                <a:gd name="connsiteY28" fmla="*/ 97632 h 17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59606" h="173832">
                  <a:moveTo>
                    <a:pt x="4763" y="97632"/>
                  </a:moveTo>
                  <a:lnTo>
                    <a:pt x="9525" y="150019"/>
                  </a:lnTo>
                  <a:lnTo>
                    <a:pt x="0" y="173832"/>
                  </a:lnTo>
                  <a:lnTo>
                    <a:pt x="33338" y="140494"/>
                  </a:lnTo>
                  <a:lnTo>
                    <a:pt x="90488" y="111919"/>
                  </a:lnTo>
                  <a:lnTo>
                    <a:pt x="154781" y="83344"/>
                  </a:lnTo>
                  <a:lnTo>
                    <a:pt x="228600" y="71438"/>
                  </a:lnTo>
                  <a:lnTo>
                    <a:pt x="285750" y="61913"/>
                  </a:lnTo>
                  <a:lnTo>
                    <a:pt x="345281" y="69057"/>
                  </a:lnTo>
                  <a:lnTo>
                    <a:pt x="364331" y="61913"/>
                  </a:lnTo>
                  <a:lnTo>
                    <a:pt x="421481" y="71438"/>
                  </a:lnTo>
                  <a:lnTo>
                    <a:pt x="492919" y="92869"/>
                  </a:lnTo>
                  <a:lnTo>
                    <a:pt x="552450" y="121444"/>
                  </a:lnTo>
                  <a:lnTo>
                    <a:pt x="607219" y="152400"/>
                  </a:lnTo>
                  <a:lnTo>
                    <a:pt x="635794" y="169069"/>
                  </a:lnTo>
                  <a:lnTo>
                    <a:pt x="659606" y="126207"/>
                  </a:lnTo>
                  <a:lnTo>
                    <a:pt x="609600" y="97632"/>
                  </a:lnTo>
                  <a:lnTo>
                    <a:pt x="550069" y="71438"/>
                  </a:lnTo>
                  <a:lnTo>
                    <a:pt x="485775" y="47625"/>
                  </a:lnTo>
                  <a:lnTo>
                    <a:pt x="440531" y="35719"/>
                  </a:lnTo>
                  <a:lnTo>
                    <a:pt x="407194" y="19050"/>
                  </a:lnTo>
                  <a:lnTo>
                    <a:pt x="378619" y="14288"/>
                  </a:lnTo>
                  <a:lnTo>
                    <a:pt x="359569" y="2382"/>
                  </a:lnTo>
                  <a:lnTo>
                    <a:pt x="300038" y="0"/>
                  </a:lnTo>
                  <a:lnTo>
                    <a:pt x="242888" y="2382"/>
                  </a:lnTo>
                  <a:lnTo>
                    <a:pt x="185738" y="14288"/>
                  </a:lnTo>
                  <a:lnTo>
                    <a:pt x="126206" y="35719"/>
                  </a:lnTo>
                  <a:lnTo>
                    <a:pt x="78581" y="57150"/>
                  </a:lnTo>
                  <a:lnTo>
                    <a:pt x="4763" y="97632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17B82B6-48F8-4CF6-9112-54E40C8A4C01}"/>
                </a:ext>
              </a:extLst>
            </p:cNvPr>
            <p:cNvSpPr/>
            <p:nvPr/>
          </p:nvSpPr>
          <p:spPr>
            <a:xfrm>
              <a:off x="4693880" y="1194093"/>
              <a:ext cx="486640" cy="121001"/>
            </a:xfrm>
            <a:custGeom>
              <a:avLst/>
              <a:gdLst>
                <a:gd name="connsiteX0" fmla="*/ 0 w 619125"/>
                <a:gd name="connsiteY0" fmla="*/ 138113 h 166688"/>
                <a:gd name="connsiteX1" fmla="*/ 104775 w 619125"/>
                <a:gd name="connsiteY1" fmla="*/ 88106 h 166688"/>
                <a:gd name="connsiteX2" fmla="*/ 152400 w 619125"/>
                <a:gd name="connsiteY2" fmla="*/ 69056 h 166688"/>
                <a:gd name="connsiteX3" fmla="*/ 204787 w 619125"/>
                <a:gd name="connsiteY3" fmla="*/ 61913 h 166688"/>
                <a:gd name="connsiteX4" fmla="*/ 266700 w 619125"/>
                <a:gd name="connsiteY4" fmla="*/ 61913 h 166688"/>
                <a:gd name="connsiteX5" fmla="*/ 309562 w 619125"/>
                <a:gd name="connsiteY5" fmla="*/ 66675 h 166688"/>
                <a:gd name="connsiteX6" fmla="*/ 345281 w 619125"/>
                <a:gd name="connsiteY6" fmla="*/ 50006 h 166688"/>
                <a:gd name="connsiteX7" fmla="*/ 407193 w 619125"/>
                <a:gd name="connsiteY7" fmla="*/ 66675 h 166688"/>
                <a:gd name="connsiteX8" fmla="*/ 464343 w 619125"/>
                <a:gd name="connsiteY8" fmla="*/ 95250 h 166688"/>
                <a:gd name="connsiteX9" fmla="*/ 528637 w 619125"/>
                <a:gd name="connsiteY9" fmla="*/ 121444 h 166688"/>
                <a:gd name="connsiteX10" fmla="*/ 583406 w 619125"/>
                <a:gd name="connsiteY10" fmla="*/ 166688 h 166688"/>
                <a:gd name="connsiteX11" fmla="*/ 619125 w 619125"/>
                <a:gd name="connsiteY11" fmla="*/ 135731 h 166688"/>
                <a:gd name="connsiteX12" fmla="*/ 559593 w 619125"/>
                <a:gd name="connsiteY12" fmla="*/ 85725 h 166688"/>
                <a:gd name="connsiteX13" fmla="*/ 485775 w 619125"/>
                <a:gd name="connsiteY13" fmla="*/ 52388 h 166688"/>
                <a:gd name="connsiteX14" fmla="*/ 421481 w 619125"/>
                <a:gd name="connsiteY14" fmla="*/ 30956 h 166688"/>
                <a:gd name="connsiteX15" fmla="*/ 364331 w 619125"/>
                <a:gd name="connsiteY15" fmla="*/ 14288 h 166688"/>
                <a:gd name="connsiteX16" fmla="*/ 340518 w 619125"/>
                <a:gd name="connsiteY16" fmla="*/ 2381 h 166688"/>
                <a:gd name="connsiteX17" fmla="*/ 276225 w 619125"/>
                <a:gd name="connsiteY17" fmla="*/ 0 h 166688"/>
                <a:gd name="connsiteX18" fmla="*/ 219075 w 619125"/>
                <a:gd name="connsiteY18" fmla="*/ 2381 h 166688"/>
                <a:gd name="connsiteX19" fmla="*/ 157162 w 619125"/>
                <a:gd name="connsiteY19" fmla="*/ 19050 h 166688"/>
                <a:gd name="connsiteX20" fmla="*/ 90487 w 619125"/>
                <a:gd name="connsiteY20" fmla="*/ 47625 h 166688"/>
                <a:gd name="connsiteX21" fmla="*/ 47625 w 619125"/>
                <a:gd name="connsiteY21" fmla="*/ 69056 h 166688"/>
                <a:gd name="connsiteX22" fmla="*/ 0 w 619125"/>
                <a:gd name="connsiteY22" fmla="*/ 138113 h 16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19125" h="166688">
                  <a:moveTo>
                    <a:pt x="0" y="138113"/>
                  </a:moveTo>
                  <a:lnTo>
                    <a:pt x="104775" y="88106"/>
                  </a:lnTo>
                  <a:lnTo>
                    <a:pt x="152400" y="69056"/>
                  </a:lnTo>
                  <a:lnTo>
                    <a:pt x="204787" y="61913"/>
                  </a:lnTo>
                  <a:lnTo>
                    <a:pt x="266700" y="61913"/>
                  </a:lnTo>
                  <a:lnTo>
                    <a:pt x="309562" y="66675"/>
                  </a:lnTo>
                  <a:lnTo>
                    <a:pt x="345281" y="50006"/>
                  </a:lnTo>
                  <a:lnTo>
                    <a:pt x="407193" y="66675"/>
                  </a:lnTo>
                  <a:lnTo>
                    <a:pt x="464343" y="95250"/>
                  </a:lnTo>
                  <a:lnTo>
                    <a:pt x="528637" y="121444"/>
                  </a:lnTo>
                  <a:lnTo>
                    <a:pt x="583406" y="166688"/>
                  </a:lnTo>
                  <a:lnTo>
                    <a:pt x="619125" y="135731"/>
                  </a:lnTo>
                  <a:lnTo>
                    <a:pt x="559593" y="85725"/>
                  </a:lnTo>
                  <a:lnTo>
                    <a:pt x="485775" y="52388"/>
                  </a:lnTo>
                  <a:lnTo>
                    <a:pt x="421481" y="30956"/>
                  </a:lnTo>
                  <a:lnTo>
                    <a:pt x="364331" y="14288"/>
                  </a:lnTo>
                  <a:lnTo>
                    <a:pt x="340518" y="2381"/>
                  </a:lnTo>
                  <a:lnTo>
                    <a:pt x="276225" y="0"/>
                  </a:lnTo>
                  <a:lnTo>
                    <a:pt x="219075" y="2381"/>
                  </a:lnTo>
                  <a:lnTo>
                    <a:pt x="157162" y="19050"/>
                  </a:lnTo>
                  <a:lnTo>
                    <a:pt x="90487" y="47625"/>
                  </a:lnTo>
                  <a:lnTo>
                    <a:pt x="47625" y="69056"/>
                  </a:lnTo>
                  <a:lnTo>
                    <a:pt x="0" y="138113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92F244A-ECDA-4AF9-9DFC-D2CBAFB5FECE}"/>
                </a:ext>
              </a:extLst>
            </p:cNvPr>
            <p:cNvSpPr/>
            <p:nvPr/>
          </p:nvSpPr>
          <p:spPr>
            <a:xfrm>
              <a:off x="4680779" y="1249407"/>
              <a:ext cx="430488" cy="122729"/>
            </a:xfrm>
            <a:custGeom>
              <a:avLst/>
              <a:gdLst>
                <a:gd name="connsiteX0" fmla="*/ 0 w 547687"/>
                <a:gd name="connsiteY0" fmla="*/ 121444 h 169069"/>
                <a:gd name="connsiteX1" fmla="*/ 45244 w 547687"/>
                <a:gd name="connsiteY1" fmla="*/ 92869 h 169069"/>
                <a:gd name="connsiteX2" fmla="*/ 114300 w 547687"/>
                <a:gd name="connsiteY2" fmla="*/ 64294 h 169069"/>
                <a:gd name="connsiteX3" fmla="*/ 190500 w 547687"/>
                <a:gd name="connsiteY3" fmla="*/ 59531 h 169069"/>
                <a:gd name="connsiteX4" fmla="*/ 250031 w 547687"/>
                <a:gd name="connsiteY4" fmla="*/ 66675 h 169069"/>
                <a:gd name="connsiteX5" fmla="*/ 273844 w 547687"/>
                <a:gd name="connsiteY5" fmla="*/ 71438 h 169069"/>
                <a:gd name="connsiteX6" fmla="*/ 288131 w 547687"/>
                <a:gd name="connsiteY6" fmla="*/ 66675 h 169069"/>
                <a:gd name="connsiteX7" fmla="*/ 345281 w 547687"/>
                <a:gd name="connsiteY7" fmla="*/ 85725 h 169069"/>
                <a:gd name="connsiteX8" fmla="*/ 416719 w 547687"/>
                <a:gd name="connsiteY8" fmla="*/ 116681 h 169069"/>
                <a:gd name="connsiteX9" fmla="*/ 471487 w 547687"/>
                <a:gd name="connsiteY9" fmla="*/ 135731 h 169069"/>
                <a:gd name="connsiteX10" fmla="*/ 511969 w 547687"/>
                <a:gd name="connsiteY10" fmla="*/ 169069 h 169069"/>
                <a:gd name="connsiteX11" fmla="*/ 540544 w 547687"/>
                <a:gd name="connsiteY11" fmla="*/ 150019 h 169069"/>
                <a:gd name="connsiteX12" fmla="*/ 547687 w 547687"/>
                <a:gd name="connsiteY12" fmla="*/ 135731 h 169069"/>
                <a:gd name="connsiteX13" fmla="*/ 511969 w 547687"/>
                <a:gd name="connsiteY13" fmla="*/ 116681 h 169069"/>
                <a:gd name="connsiteX14" fmla="*/ 457200 w 547687"/>
                <a:gd name="connsiteY14" fmla="*/ 85725 h 169069"/>
                <a:gd name="connsiteX15" fmla="*/ 402431 w 547687"/>
                <a:gd name="connsiteY15" fmla="*/ 61913 h 169069"/>
                <a:gd name="connsiteX16" fmla="*/ 347662 w 547687"/>
                <a:gd name="connsiteY16" fmla="*/ 35719 h 169069"/>
                <a:gd name="connsiteX17" fmla="*/ 311944 w 547687"/>
                <a:gd name="connsiteY17" fmla="*/ 26194 h 169069"/>
                <a:gd name="connsiteX18" fmla="*/ 292894 w 547687"/>
                <a:gd name="connsiteY18" fmla="*/ 2381 h 169069"/>
                <a:gd name="connsiteX19" fmla="*/ 214312 w 547687"/>
                <a:gd name="connsiteY19" fmla="*/ 0 h 169069"/>
                <a:gd name="connsiteX20" fmla="*/ 133350 w 547687"/>
                <a:gd name="connsiteY20" fmla="*/ 19050 h 169069"/>
                <a:gd name="connsiteX21" fmla="*/ 85725 w 547687"/>
                <a:gd name="connsiteY21" fmla="*/ 38100 h 169069"/>
                <a:gd name="connsiteX22" fmla="*/ 50006 w 547687"/>
                <a:gd name="connsiteY22" fmla="*/ 66675 h 169069"/>
                <a:gd name="connsiteX23" fmla="*/ 0 w 547687"/>
                <a:gd name="connsiteY23" fmla="*/ 121444 h 16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47687" h="169069">
                  <a:moveTo>
                    <a:pt x="0" y="121444"/>
                  </a:moveTo>
                  <a:lnTo>
                    <a:pt x="45244" y="92869"/>
                  </a:lnTo>
                  <a:lnTo>
                    <a:pt x="114300" y="64294"/>
                  </a:lnTo>
                  <a:lnTo>
                    <a:pt x="190500" y="59531"/>
                  </a:lnTo>
                  <a:lnTo>
                    <a:pt x="250031" y="66675"/>
                  </a:lnTo>
                  <a:lnTo>
                    <a:pt x="273844" y="71438"/>
                  </a:lnTo>
                  <a:lnTo>
                    <a:pt x="288131" y="66675"/>
                  </a:lnTo>
                  <a:lnTo>
                    <a:pt x="345281" y="85725"/>
                  </a:lnTo>
                  <a:lnTo>
                    <a:pt x="416719" y="116681"/>
                  </a:lnTo>
                  <a:lnTo>
                    <a:pt x="471487" y="135731"/>
                  </a:lnTo>
                  <a:lnTo>
                    <a:pt x="511969" y="169069"/>
                  </a:lnTo>
                  <a:lnTo>
                    <a:pt x="540544" y="150019"/>
                  </a:lnTo>
                  <a:lnTo>
                    <a:pt x="547687" y="135731"/>
                  </a:lnTo>
                  <a:lnTo>
                    <a:pt x="511969" y="116681"/>
                  </a:lnTo>
                  <a:lnTo>
                    <a:pt x="457200" y="85725"/>
                  </a:lnTo>
                  <a:lnTo>
                    <a:pt x="402431" y="61913"/>
                  </a:lnTo>
                  <a:lnTo>
                    <a:pt x="347662" y="35719"/>
                  </a:lnTo>
                  <a:lnTo>
                    <a:pt x="311944" y="26194"/>
                  </a:lnTo>
                  <a:lnTo>
                    <a:pt x="292894" y="2381"/>
                  </a:lnTo>
                  <a:lnTo>
                    <a:pt x="214312" y="0"/>
                  </a:lnTo>
                  <a:lnTo>
                    <a:pt x="133350" y="19050"/>
                  </a:lnTo>
                  <a:lnTo>
                    <a:pt x="85725" y="38100"/>
                  </a:lnTo>
                  <a:lnTo>
                    <a:pt x="50006" y="66675"/>
                  </a:lnTo>
                  <a:lnTo>
                    <a:pt x="0" y="121444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24422EF-914C-486E-93A0-03695FA1BAD5}"/>
                </a:ext>
              </a:extLst>
            </p:cNvPr>
            <p:cNvSpPr/>
            <p:nvPr/>
          </p:nvSpPr>
          <p:spPr>
            <a:xfrm>
              <a:off x="4667676" y="1309908"/>
              <a:ext cx="370595" cy="122729"/>
            </a:xfrm>
            <a:custGeom>
              <a:avLst/>
              <a:gdLst>
                <a:gd name="connsiteX0" fmla="*/ 0 w 471488"/>
                <a:gd name="connsiteY0" fmla="*/ 80962 h 169069"/>
                <a:gd name="connsiteX1" fmla="*/ 73819 w 471488"/>
                <a:gd name="connsiteY1" fmla="*/ 9525 h 169069"/>
                <a:gd name="connsiteX2" fmla="*/ 150019 w 471488"/>
                <a:gd name="connsiteY2" fmla="*/ 2381 h 169069"/>
                <a:gd name="connsiteX3" fmla="*/ 211931 w 471488"/>
                <a:gd name="connsiteY3" fmla="*/ 0 h 169069"/>
                <a:gd name="connsiteX4" fmla="*/ 247650 w 471488"/>
                <a:gd name="connsiteY4" fmla="*/ 21431 h 169069"/>
                <a:gd name="connsiteX5" fmla="*/ 323850 w 471488"/>
                <a:gd name="connsiteY5" fmla="*/ 45244 h 169069"/>
                <a:gd name="connsiteX6" fmla="*/ 447675 w 471488"/>
                <a:gd name="connsiteY6" fmla="*/ 102394 h 169069"/>
                <a:gd name="connsiteX7" fmla="*/ 471488 w 471488"/>
                <a:gd name="connsiteY7" fmla="*/ 126206 h 169069"/>
                <a:gd name="connsiteX8" fmla="*/ 435769 w 471488"/>
                <a:gd name="connsiteY8" fmla="*/ 169069 h 169069"/>
                <a:gd name="connsiteX9" fmla="*/ 390525 w 471488"/>
                <a:gd name="connsiteY9" fmla="*/ 130969 h 169069"/>
                <a:gd name="connsiteX10" fmla="*/ 330994 w 471488"/>
                <a:gd name="connsiteY10" fmla="*/ 100012 h 169069"/>
                <a:gd name="connsiteX11" fmla="*/ 259556 w 471488"/>
                <a:gd name="connsiteY11" fmla="*/ 66675 h 169069"/>
                <a:gd name="connsiteX12" fmla="*/ 233363 w 471488"/>
                <a:gd name="connsiteY12" fmla="*/ 54769 h 169069"/>
                <a:gd name="connsiteX13" fmla="*/ 207169 w 471488"/>
                <a:gd name="connsiteY13" fmla="*/ 59531 h 169069"/>
                <a:gd name="connsiteX14" fmla="*/ 173831 w 471488"/>
                <a:gd name="connsiteY14" fmla="*/ 50006 h 169069"/>
                <a:gd name="connsiteX15" fmla="*/ 133350 w 471488"/>
                <a:gd name="connsiteY15" fmla="*/ 50006 h 169069"/>
                <a:gd name="connsiteX16" fmla="*/ 92869 w 471488"/>
                <a:gd name="connsiteY16" fmla="*/ 52387 h 169069"/>
                <a:gd name="connsiteX17" fmla="*/ 47625 w 471488"/>
                <a:gd name="connsiteY17" fmla="*/ 61912 h 169069"/>
                <a:gd name="connsiteX18" fmla="*/ 0 w 471488"/>
                <a:gd name="connsiteY18" fmla="*/ 80962 h 16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1488" h="169069">
                  <a:moveTo>
                    <a:pt x="0" y="80962"/>
                  </a:moveTo>
                  <a:lnTo>
                    <a:pt x="73819" y="9525"/>
                  </a:lnTo>
                  <a:lnTo>
                    <a:pt x="150019" y="2381"/>
                  </a:lnTo>
                  <a:lnTo>
                    <a:pt x="211931" y="0"/>
                  </a:lnTo>
                  <a:lnTo>
                    <a:pt x="247650" y="21431"/>
                  </a:lnTo>
                  <a:lnTo>
                    <a:pt x="323850" y="45244"/>
                  </a:lnTo>
                  <a:lnTo>
                    <a:pt x="447675" y="102394"/>
                  </a:lnTo>
                  <a:lnTo>
                    <a:pt x="471488" y="126206"/>
                  </a:lnTo>
                  <a:lnTo>
                    <a:pt x="435769" y="169069"/>
                  </a:lnTo>
                  <a:lnTo>
                    <a:pt x="390525" y="130969"/>
                  </a:lnTo>
                  <a:lnTo>
                    <a:pt x="330994" y="100012"/>
                  </a:lnTo>
                  <a:lnTo>
                    <a:pt x="259556" y="66675"/>
                  </a:lnTo>
                  <a:lnTo>
                    <a:pt x="233363" y="54769"/>
                  </a:lnTo>
                  <a:lnTo>
                    <a:pt x="207169" y="59531"/>
                  </a:lnTo>
                  <a:lnTo>
                    <a:pt x="173831" y="50006"/>
                  </a:lnTo>
                  <a:lnTo>
                    <a:pt x="133350" y="50006"/>
                  </a:lnTo>
                  <a:lnTo>
                    <a:pt x="92869" y="52387"/>
                  </a:lnTo>
                  <a:lnTo>
                    <a:pt x="47625" y="61912"/>
                  </a:lnTo>
                  <a:lnTo>
                    <a:pt x="0" y="80962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E700620-6EEA-4168-971C-365A90A9E3DC}"/>
                </a:ext>
              </a:extLst>
            </p:cNvPr>
            <p:cNvSpPr/>
            <p:nvPr/>
          </p:nvSpPr>
          <p:spPr>
            <a:xfrm>
              <a:off x="4658318" y="1360036"/>
              <a:ext cx="288240" cy="121001"/>
            </a:xfrm>
            <a:custGeom>
              <a:avLst/>
              <a:gdLst>
                <a:gd name="connsiteX0" fmla="*/ 0 w 366712"/>
                <a:gd name="connsiteY0" fmla="*/ 52388 h 166688"/>
                <a:gd name="connsiteX1" fmla="*/ 33337 w 366712"/>
                <a:gd name="connsiteY1" fmla="*/ 0 h 166688"/>
                <a:gd name="connsiteX2" fmla="*/ 92869 w 366712"/>
                <a:gd name="connsiteY2" fmla="*/ 2381 h 166688"/>
                <a:gd name="connsiteX3" fmla="*/ 152400 w 366712"/>
                <a:gd name="connsiteY3" fmla="*/ 9525 h 166688"/>
                <a:gd name="connsiteX4" fmla="*/ 173831 w 366712"/>
                <a:gd name="connsiteY4" fmla="*/ 30956 h 166688"/>
                <a:gd name="connsiteX5" fmla="*/ 230981 w 366712"/>
                <a:gd name="connsiteY5" fmla="*/ 52388 h 166688"/>
                <a:gd name="connsiteX6" fmla="*/ 302419 w 366712"/>
                <a:gd name="connsiteY6" fmla="*/ 92869 h 166688"/>
                <a:gd name="connsiteX7" fmla="*/ 350044 w 366712"/>
                <a:gd name="connsiteY7" fmla="*/ 128588 h 166688"/>
                <a:gd name="connsiteX8" fmla="*/ 366712 w 366712"/>
                <a:gd name="connsiteY8" fmla="*/ 145256 h 166688"/>
                <a:gd name="connsiteX9" fmla="*/ 330994 w 366712"/>
                <a:gd name="connsiteY9" fmla="*/ 166688 h 166688"/>
                <a:gd name="connsiteX10" fmla="*/ 283369 w 366712"/>
                <a:gd name="connsiteY10" fmla="*/ 111919 h 166688"/>
                <a:gd name="connsiteX11" fmla="*/ 221456 w 366712"/>
                <a:gd name="connsiteY11" fmla="*/ 78581 h 166688"/>
                <a:gd name="connsiteX12" fmla="*/ 169069 w 366712"/>
                <a:gd name="connsiteY12" fmla="*/ 52388 h 166688"/>
                <a:gd name="connsiteX13" fmla="*/ 123825 w 366712"/>
                <a:gd name="connsiteY13" fmla="*/ 42863 h 166688"/>
                <a:gd name="connsiteX14" fmla="*/ 76200 w 366712"/>
                <a:gd name="connsiteY14" fmla="*/ 38100 h 166688"/>
                <a:gd name="connsiteX15" fmla="*/ 0 w 366712"/>
                <a:gd name="connsiteY15" fmla="*/ 52388 h 16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712" h="166688">
                  <a:moveTo>
                    <a:pt x="0" y="52388"/>
                  </a:moveTo>
                  <a:lnTo>
                    <a:pt x="33337" y="0"/>
                  </a:lnTo>
                  <a:lnTo>
                    <a:pt x="92869" y="2381"/>
                  </a:lnTo>
                  <a:lnTo>
                    <a:pt x="152400" y="9525"/>
                  </a:lnTo>
                  <a:lnTo>
                    <a:pt x="173831" y="30956"/>
                  </a:lnTo>
                  <a:lnTo>
                    <a:pt x="230981" y="52388"/>
                  </a:lnTo>
                  <a:lnTo>
                    <a:pt x="302419" y="92869"/>
                  </a:lnTo>
                  <a:lnTo>
                    <a:pt x="350044" y="128588"/>
                  </a:lnTo>
                  <a:lnTo>
                    <a:pt x="366712" y="145256"/>
                  </a:lnTo>
                  <a:lnTo>
                    <a:pt x="330994" y="166688"/>
                  </a:lnTo>
                  <a:lnTo>
                    <a:pt x="283369" y="111919"/>
                  </a:lnTo>
                  <a:lnTo>
                    <a:pt x="221456" y="78581"/>
                  </a:lnTo>
                  <a:lnTo>
                    <a:pt x="169069" y="52388"/>
                  </a:lnTo>
                  <a:lnTo>
                    <a:pt x="123825" y="42863"/>
                  </a:lnTo>
                  <a:lnTo>
                    <a:pt x="76200" y="38100"/>
                  </a:lnTo>
                  <a:lnTo>
                    <a:pt x="0" y="52388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B7AA1F1-BF0D-4BB6-91E1-CFDC258E4F60}"/>
                </a:ext>
              </a:extLst>
            </p:cNvPr>
            <p:cNvSpPr/>
            <p:nvPr/>
          </p:nvSpPr>
          <p:spPr>
            <a:xfrm>
              <a:off x="4650831" y="1404980"/>
              <a:ext cx="213373" cy="114086"/>
            </a:xfrm>
            <a:custGeom>
              <a:avLst/>
              <a:gdLst>
                <a:gd name="connsiteX0" fmla="*/ 9525 w 271462"/>
                <a:gd name="connsiteY0" fmla="*/ 0 h 157162"/>
                <a:gd name="connsiteX1" fmla="*/ 0 w 271462"/>
                <a:gd name="connsiteY1" fmla="*/ 50006 h 157162"/>
                <a:gd name="connsiteX2" fmla="*/ 57150 w 271462"/>
                <a:gd name="connsiteY2" fmla="*/ 52387 h 157162"/>
                <a:gd name="connsiteX3" fmla="*/ 88106 w 271462"/>
                <a:gd name="connsiteY3" fmla="*/ 64293 h 157162"/>
                <a:gd name="connsiteX4" fmla="*/ 154781 w 271462"/>
                <a:gd name="connsiteY4" fmla="*/ 92868 h 157162"/>
                <a:gd name="connsiteX5" fmla="*/ 211931 w 271462"/>
                <a:gd name="connsiteY5" fmla="*/ 150018 h 157162"/>
                <a:gd name="connsiteX6" fmla="*/ 245269 w 271462"/>
                <a:gd name="connsiteY6" fmla="*/ 157162 h 157162"/>
                <a:gd name="connsiteX7" fmla="*/ 271462 w 271462"/>
                <a:gd name="connsiteY7" fmla="*/ 142875 h 157162"/>
                <a:gd name="connsiteX8" fmla="*/ 230981 w 271462"/>
                <a:gd name="connsiteY8" fmla="*/ 107156 h 157162"/>
                <a:gd name="connsiteX9" fmla="*/ 183356 w 271462"/>
                <a:gd name="connsiteY9" fmla="*/ 64293 h 157162"/>
                <a:gd name="connsiteX10" fmla="*/ 133350 w 271462"/>
                <a:gd name="connsiteY10" fmla="*/ 33337 h 157162"/>
                <a:gd name="connsiteX11" fmla="*/ 95250 w 271462"/>
                <a:gd name="connsiteY11" fmla="*/ 16668 h 157162"/>
                <a:gd name="connsiteX12" fmla="*/ 9525 w 271462"/>
                <a:gd name="connsiteY12" fmla="*/ 0 h 15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1462" h="157162">
                  <a:moveTo>
                    <a:pt x="9525" y="0"/>
                  </a:moveTo>
                  <a:lnTo>
                    <a:pt x="0" y="50006"/>
                  </a:lnTo>
                  <a:lnTo>
                    <a:pt x="57150" y="52387"/>
                  </a:lnTo>
                  <a:lnTo>
                    <a:pt x="88106" y="64293"/>
                  </a:lnTo>
                  <a:lnTo>
                    <a:pt x="154781" y="92868"/>
                  </a:lnTo>
                  <a:lnTo>
                    <a:pt x="211931" y="150018"/>
                  </a:lnTo>
                  <a:lnTo>
                    <a:pt x="245269" y="157162"/>
                  </a:lnTo>
                  <a:lnTo>
                    <a:pt x="271462" y="142875"/>
                  </a:lnTo>
                  <a:lnTo>
                    <a:pt x="230981" y="107156"/>
                  </a:lnTo>
                  <a:lnTo>
                    <a:pt x="183356" y="64293"/>
                  </a:lnTo>
                  <a:lnTo>
                    <a:pt x="133350" y="33337"/>
                  </a:lnTo>
                  <a:lnTo>
                    <a:pt x="95250" y="16668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3F8579D-1DEE-466A-96A0-5A145A4896B1}"/>
                </a:ext>
              </a:extLst>
            </p:cNvPr>
            <p:cNvSpPr/>
            <p:nvPr/>
          </p:nvSpPr>
          <p:spPr>
            <a:xfrm>
              <a:off x="4633986" y="1458565"/>
              <a:ext cx="132889" cy="98529"/>
            </a:xfrm>
            <a:custGeom>
              <a:avLst/>
              <a:gdLst>
                <a:gd name="connsiteX0" fmla="*/ 11906 w 169068"/>
                <a:gd name="connsiteY0" fmla="*/ 0 h 135732"/>
                <a:gd name="connsiteX1" fmla="*/ 0 w 169068"/>
                <a:gd name="connsiteY1" fmla="*/ 54769 h 135732"/>
                <a:gd name="connsiteX2" fmla="*/ 61912 w 169068"/>
                <a:gd name="connsiteY2" fmla="*/ 76200 h 135732"/>
                <a:gd name="connsiteX3" fmla="*/ 119062 w 169068"/>
                <a:gd name="connsiteY3" fmla="*/ 116682 h 135732"/>
                <a:gd name="connsiteX4" fmla="*/ 138112 w 169068"/>
                <a:gd name="connsiteY4" fmla="*/ 135732 h 135732"/>
                <a:gd name="connsiteX5" fmla="*/ 169068 w 169068"/>
                <a:gd name="connsiteY5" fmla="*/ 121444 h 135732"/>
                <a:gd name="connsiteX6" fmla="*/ 135731 w 169068"/>
                <a:gd name="connsiteY6" fmla="*/ 90488 h 135732"/>
                <a:gd name="connsiteX7" fmla="*/ 85725 w 169068"/>
                <a:gd name="connsiteY7" fmla="*/ 57150 h 135732"/>
                <a:gd name="connsiteX8" fmla="*/ 11906 w 169068"/>
                <a:gd name="connsiteY8" fmla="*/ 0 h 13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068" h="135732">
                  <a:moveTo>
                    <a:pt x="11906" y="0"/>
                  </a:moveTo>
                  <a:lnTo>
                    <a:pt x="0" y="54769"/>
                  </a:lnTo>
                  <a:lnTo>
                    <a:pt x="61912" y="76200"/>
                  </a:lnTo>
                  <a:lnTo>
                    <a:pt x="119062" y="116682"/>
                  </a:lnTo>
                  <a:lnTo>
                    <a:pt x="138112" y="135732"/>
                  </a:lnTo>
                  <a:lnTo>
                    <a:pt x="169068" y="121444"/>
                  </a:lnTo>
                  <a:lnTo>
                    <a:pt x="135731" y="90488"/>
                  </a:lnTo>
                  <a:lnTo>
                    <a:pt x="85725" y="57150"/>
                  </a:lnTo>
                  <a:lnTo>
                    <a:pt x="11906" y="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5A58B27-CFFE-4A32-8465-1C55F096860B}"/>
              </a:ext>
            </a:extLst>
          </p:cNvPr>
          <p:cNvGrpSpPr/>
          <p:nvPr/>
        </p:nvGrpSpPr>
        <p:grpSpPr>
          <a:xfrm>
            <a:off x="6426878" y="1270880"/>
            <a:ext cx="2309863" cy="1582629"/>
            <a:chOff x="6426877" y="598560"/>
            <a:chExt cx="2309863" cy="1582629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2FE96BB-25A1-46C9-93D3-81A24494D797}"/>
                </a:ext>
              </a:extLst>
            </p:cNvPr>
            <p:cNvSpPr txBox="1"/>
            <p:nvPr/>
          </p:nvSpPr>
          <p:spPr>
            <a:xfrm>
              <a:off x="6426877" y="598560"/>
              <a:ext cx="23098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800" b="1" dirty="0">
                  <a:solidFill>
                    <a:srgbClr val="00B050"/>
                  </a:solidFill>
                </a:rPr>
                <a:t>  MAIN CHAMBER</a:t>
              </a:r>
            </a:p>
            <a:p>
              <a:pPr marL="180971" indent="-180971">
                <a:buFont typeface="Wingdings" panose="05000000000000000000" pitchFamily="2" charset="2"/>
                <a:buChar char="Ø"/>
              </a:pPr>
              <a:r>
                <a:rPr lang="en-GB" sz="1400" b="1" dirty="0"/>
                <a:t>U</a:t>
              </a:r>
              <a:r>
                <a:rPr lang="en-GB" sz="1400" dirty="0"/>
                <a:t>pper </a:t>
              </a:r>
              <a:r>
                <a:rPr lang="en-GB" sz="1400" b="1" dirty="0"/>
                <a:t>D</a:t>
              </a:r>
              <a:r>
                <a:rPr lang="en-GB" sz="1400" dirty="0"/>
                <a:t>ump </a:t>
              </a:r>
              <a:r>
                <a:rPr lang="en-GB" sz="1400" b="1" dirty="0"/>
                <a:t>P</a:t>
              </a:r>
              <a:r>
                <a:rPr lang="en-GB" sz="1400" dirty="0"/>
                <a:t>lates (</a:t>
              </a:r>
              <a:r>
                <a:rPr lang="en-GB" sz="1400" b="1" dirty="0"/>
                <a:t>UDP</a:t>
              </a:r>
              <a:r>
                <a:rPr lang="en-GB" sz="1400" dirty="0"/>
                <a:t>) 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08985A1-069E-47B6-AC4B-37991373FE75}"/>
                </a:ext>
              </a:extLst>
            </p:cNvPr>
            <p:cNvSpPr txBox="1"/>
            <p:nvPr/>
          </p:nvSpPr>
          <p:spPr>
            <a:xfrm>
              <a:off x="7048643" y="1834940"/>
              <a:ext cx="112554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725" b="1" dirty="0">
                  <a:solidFill>
                    <a:srgbClr val="00B050"/>
                  </a:solidFill>
                </a:rPr>
                <a:t>  Bulk Be</a:t>
              </a: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64BDCF12-07EE-4CD5-9041-77251CC8BAA5}"/>
                </a:ext>
              </a:extLst>
            </p:cNvPr>
            <p:cNvSpPr/>
            <p:nvPr/>
          </p:nvSpPr>
          <p:spPr>
            <a:xfrm>
              <a:off x="6623649" y="1905717"/>
              <a:ext cx="576064" cy="242654"/>
            </a:xfrm>
            <a:prstGeom prst="roundRect">
              <a:avLst/>
            </a:prstGeom>
            <a:solidFill>
              <a:srgbClr val="00B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A42256B0-1C23-4E01-9527-F6441A1637A4}"/>
              </a:ext>
            </a:extLst>
          </p:cNvPr>
          <p:cNvSpPr txBox="1"/>
          <p:nvPr/>
        </p:nvSpPr>
        <p:spPr>
          <a:xfrm>
            <a:off x="6427079" y="1800681"/>
            <a:ext cx="3082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1" indent="-180971">
              <a:buFont typeface="Wingdings" panose="05000000000000000000" pitchFamily="2" charset="2"/>
              <a:buChar char="Ø"/>
            </a:pPr>
            <a:r>
              <a:rPr lang="en-GB" sz="1400" dirty="0"/>
              <a:t>Inner Wall Guard Limiters (</a:t>
            </a:r>
            <a:r>
              <a:rPr lang="en-GB" sz="1400" b="1" dirty="0"/>
              <a:t>IWGL</a:t>
            </a:r>
            <a:r>
              <a:rPr lang="en-GB" sz="1400" dirty="0"/>
              <a:t>)  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74DFE63-2CDF-4BA2-8B00-3531AB2EDA29}"/>
              </a:ext>
            </a:extLst>
          </p:cNvPr>
          <p:cNvGrpSpPr/>
          <p:nvPr/>
        </p:nvGrpSpPr>
        <p:grpSpPr>
          <a:xfrm>
            <a:off x="1815392" y="1850440"/>
            <a:ext cx="2858395" cy="2313222"/>
            <a:chOff x="1815390" y="993190"/>
            <a:chExt cx="2858395" cy="2313222"/>
          </a:xfrm>
        </p:grpSpPr>
        <p:sp>
          <p:nvSpPr>
            <p:cNvPr id="143" name="Freeform 18">
              <a:extLst>
                <a:ext uri="{FF2B5EF4-FFF2-40B4-BE49-F238E27FC236}">
                  <a16:creationId xmlns:a16="http://schemas.microsoft.com/office/drawing/2014/main" id="{FD54E77F-EB63-4A98-9B78-61031902DE80}"/>
                </a:ext>
              </a:extLst>
            </p:cNvPr>
            <p:cNvSpPr/>
            <p:nvPr/>
          </p:nvSpPr>
          <p:spPr>
            <a:xfrm>
              <a:off x="2773698" y="993190"/>
              <a:ext cx="367589" cy="579877"/>
            </a:xfrm>
            <a:custGeom>
              <a:avLst/>
              <a:gdLst>
                <a:gd name="connsiteX0" fmla="*/ 9630 w 494998"/>
                <a:gd name="connsiteY0" fmla="*/ 810393 h 810393"/>
                <a:gd name="connsiteX1" fmla="*/ 122304 w 494998"/>
                <a:gd name="connsiteY1" fmla="*/ 797392 h 810393"/>
                <a:gd name="connsiteX2" fmla="*/ 208977 w 494998"/>
                <a:gd name="connsiteY2" fmla="*/ 793058 h 810393"/>
                <a:gd name="connsiteX3" fmla="*/ 221978 w 494998"/>
                <a:gd name="connsiteY3" fmla="*/ 780057 h 810393"/>
                <a:gd name="connsiteX4" fmla="*/ 252314 w 494998"/>
                <a:gd name="connsiteY4" fmla="*/ 780057 h 810393"/>
                <a:gd name="connsiteX5" fmla="*/ 278316 w 494998"/>
                <a:gd name="connsiteY5" fmla="*/ 780057 h 810393"/>
                <a:gd name="connsiteX6" fmla="*/ 317319 w 494998"/>
                <a:gd name="connsiteY6" fmla="*/ 780057 h 810393"/>
                <a:gd name="connsiteX7" fmla="*/ 369322 w 494998"/>
                <a:gd name="connsiteY7" fmla="*/ 771390 h 810393"/>
                <a:gd name="connsiteX8" fmla="*/ 412659 w 494998"/>
                <a:gd name="connsiteY8" fmla="*/ 771390 h 810393"/>
                <a:gd name="connsiteX9" fmla="*/ 468996 w 494998"/>
                <a:gd name="connsiteY9" fmla="*/ 775723 h 810393"/>
                <a:gd name="connsiteX10" fmla="*/ 494998 w 494998"/>
                <a:gd name="connsiteY10" fmla="*/ 780057 h 810393"/>
                <a:gd name="connsiteX11" fmla="*/ 486331 w 494998"/>
                <a:gd name="connsiteY11" fmla="*/ 619712 h 810393"/>
                <a:gd name="connsiteX12" fmla="*/ 486331 w 494998"/>
                <a:gd name="connsiteY12" fmla="*/ 450700 h 810393"/>
                <a:gd name="connsiteX13" fmla="*/ 481997 w 494998"/>
                <a:gd name="connsiteY13" fmla="*/ 299022 h 810393"/>
                <a:gd name="connsiteX14" fmla="*/ 473330 w 494998"/>
                <a:gd name="connsiteY14" fmla="*/ 156012 h 810393"/>
                <a:gd name="connsiteX15" fmla="*/ 477664 w 494998"/>
                <a:gd name="connsiteY15" fmla="*/ 0 h 810393"/>
                <a:gd name="connsiteX16" fmla="*/ 377990 w 494998"/>
                <a:gd name="connsiteY16" fmla="*/ 0 h 810393"/>
                <a:gd name="connsiteX17" fmla="*/ 312985 w 494998"/>
                <a:gd name="connsiteY17" fmla="*/ 0 h 810393"/>
                <a:gd name="connsiteX18" fmla="*/ 239313 w 494998"/>
                <a:gd name="connsiteY18" fmla="*/ 0 h 810393"/>
                <a:gd name="connsiteX19" fmla="*/ 213311 w 494998"/>
                <a:gd name="connsiteY19" fmla="*/ 4334 h 810393"/>
                <a:gd name="connsiteX20" fmla="*/ 122304 w 494998"/>
                <a:gd name="connsiteY20" fmla="*/ 17335 h 810393"/>
                <a:gd name="connsiteX21" fmla="*/ 57300 w 494998"/>
                <a:gd name="connsiteY21" fmla="*/ 34669 h 810393"/>
                <a:gd name="connsiteX22" fmla="*/ 18297 w 494998"/>
                <a:gd name="connsiteY22" fmla="*/ 43337 h 810393"/>
                <a:gd name="connsiteX23" fmla="*/ 5296 w 494998"/>
                <a:gd name="connsiteY23" fmla="*/ 47670 h 810393"/>
                <a:gd name="connsiteX24" fmla="*/ 962 w 494998"/>
                <a:gd name="connsiteY24" fmla="*/ 99674 h 810393"/>
                <a:gd name="connsiteX25" fmla="*/ 5296 w 494998"/>
                <a:gd name="connsiteY25" fmla="*/ 182013 h 810393"/>
                <a:gd name="connsiteX26" fmla="*/ 962 w 494998"/>
                <a:gd name="connsiteY26" fmla="*/ 455033 h 810393"/>
                <a:gd name="connsiteX27" fmla="*/ 9630 w 494998"/>
                <a:gd name="connsiteY27" fmla="*/ 810393 h 81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94998" h="810393">
                  <a:moveTo>
                    <a:pt x="9630" y="810393"/>
                  </a:moveTo>
                  <a:lnTo>
                    <a:pt x="122304" y="797392"/>
                  </a:lnTo>
                  <a:lnTo>
                    <a:pt x="208977" y="793058"/>
                  </a:lnTo>
                  <a:lnTo>
                    <a:pt x="221978" y="780057"/>
                  </a:lnTo>
                  <a:lnTo>
                    <a:pt x="252314" y="780057"/>
                  </a:lnTo>
                  <a:lnTo>
                    <a:pt x="278316" y="780057"/>
                  </a:lnTo>
                  <a:lnTo>
                    <a:pt x="317319" y="780057"/>
                  </a:lnTo>
                  <a:lnTo>
                    <a:pt x="369322" y="771390"/>
                  </a:lnTo>
                  <a:lnTo>
                    <a:pt x="412659" y="771390"/>
                  </a:lnTo>
                  <a:lnTo>
                    <a:pt x="468996" y="775723"/>
                  </a:lnTo>
                  <a:lnTo>
                    <a:pt x="494998" y="780057"/>
                  </a:lnTo>
                  <a:lnTo>
                    <a:pt x="486331" y="619712"/>
                  </a:lnTo>
                  <a:lnTo>
                    <a:pt x="486331" y="450700"/>
                  </a:lnTo>
                  <a:lnTo>
                    <a:pt x="481997" y="299022"/>
                  </a:lnTo>
                  <a:lnTo>
                    <a:pt x="473330" y="156012"/>
                  </a:lnTo>
                  <a:lnTo>
                    <a:pt x="477664" y="0"/>
                  </a:lnTo>
                  <a:lnTo>
                    <a:pt x="377990" y="0"/>
                  </a:lnTo>
                  <a:lnTo>
                    <a:pt x="312985" y="0"/>
                  </a:lnTo>
                  <a:lnTo>
                    <a:pt x="239313" y="0"/>
                  </a:lnTo>
                  <a:lnTo>
                    <a:pt x="213311" y="4334"/>
                  </a:lnTo>
                  <a:lnTo>
                    <a:pt x="122304" y="17335"/>
                  </a:lnTo>
                  <a:lnTo>
                    <a:pt x="57300" y="34669"/>
                  </a:lnTo>
                  <a:lnTo>
                    <a:pt x="18297" y="43337"/>
                  </a:lnTo>
                  <a:lnTo>
                    <a:pt x="5296" y="47670"/>
                  </a:lnTo>
                  <a:lnTo>
                    <a:pt x="962" y="99674"/>
                  </a:lnTo>
                  <a:lnTo>
                    <a:pt x="5296" y="182013"/>
                  </a:lnTo>
                  <a:cubicBezTo>
                    <a:pt x="3851" y="273020"/>
                    <a:pt x="2407" y="364026"/>
                    <a:pt x="962" y="455033"/>
                  </a:cubicBezTo>
                  <a:cubicBezTo>
                    <a:pt x="-482" y="573486"/>
                    <a:pt x="-1927" y="691940"/>
                    <a:pt x="9630" y="810393"/>
                  </a:cubicBez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Freeform 19">
              <a:extLst>
                <a:ext uri="{FF2B5EF4-FFF2-40B4-BE49-F238E27FC236}">
                  <a16:creationId xmlns:a16="http://schemas.microsoft.com/office/drawing/2014/main" id="{CB07FEE0-56BF-43FE-83AB-A2804F1A821B}"/>
                </a:ext>
              </a:extLst>
            </p:cNvPr>
            <p:cNvSpPr/>
            <p:nvPr/>
          </p:nvSpPr>
          <p:spPr>
            <a:xfrm>
              <a:off x="1815390" y="1402515"/>
              <a:ext cx="189873" cy="1680712"/>
            </a:xfrm>
            <a:custGeom>
              <a:avLst/>
              <a:gdLst>
                <a:gd name="connsiteX0" fmla="*/ 0 w 255685"/>
                <a:gd name="connsiteY0" fmla="*/ 2309835 h 2348838"/>
                <a:gd name="connsiteX1" fmla="*/ 78005 w 255685"/>
                <a:gd name="connsiteY1" fmla="*/ 2344504 h 2348838"/>
                <a:gd name="connsiteX2" fmla="*/ 125676 w 255685"/>
                <a:gd name="connsiteY2" fmla="*/ 2348838 h 2348838"/>
                <a:gd name="connsiteX3" fmla="*/ 134343 w 255685"/>
                <a:gd name="connsiteY3" fmla="*/ 2240497 h 2348838"/>
                <a:gd name="connsiteX4" fmla="*/ 156011 w 255685"/>
                <a:gd name="connsiteY4" fmla="*/ 2110487 h 2348838"/>
                <a:gd name="connsiteX5" fmla="*/ 173346 w 255685"/>
                <a:gd name="connsiteY5" fmla="*/ 1976144 h 2348838"/>
                <a:gd name="connsiteX6" fmla="*/ 186347 w 255685"/>
                <a:gd name="connsiteY6" fmla="*/ 1841801 h 2348838"/>
                <a:gd name="connsiteX7" fmla="*/ 199348 w 255685"/>
                <a:gd name="connsiteY7" fmla="*/ 1733460 h 2348838"/>
                <a:gd name="connsiteX8" fmla="*/ 216682 w 255685"/>
                <a:gd name="connsiteY8" fmla="*/ 1633786 h 2348838"/>
                <a:gd name="connsiteX9" fmla="*/ 225349 w 255685"/>
                <a:gd name="connsiteY9" fmla="*/ 1516777 h 2348838"/>
                <a:gd name="connsiteX10" fmla="*/ 234017 w 255685"/>
                <a:gd name="connsiteY10" fmla="*/ 1412770 h 2348838"/>
                <a:gd name="connsiteX11" fmla="*/ 234017 w 255685"/>
                <a:gd name="connsiteY11" fmla="*/ 1274093 h 2348838"/>
                <a:gd name="connsiteX12" fmla="*/ 238350 w 255685"/>
                <a:gd name="connsiteY12" fmla="*/ 1161418 h 2348838"/>
                <a:gd name="connsiteX13" fmla="*/ 225349 w 255685"/>
                <a:gd name="connsiteY13" fmla="*/ 1027075 h 2348838"/>
                <a:gd name="connsiteX14" fmla="*/ 234017 w 255685"/>
                <a:gd name="connsiteY14" fmla="*/ 923067 h 2348838"/>
                <a:gd name="connsiteX15" fmla="*/ 255685 w 255685"/>
                <a:gd name="connsiteY15" fmla="*/ 892732 h 2348838"/>
                <a:gd name="connsiteX16" fmla="*/ 251351 w 255685"/>
                <a:gd name="connsiteY16" fmla="*/ 741054 h 2348838"/>
                <a:gd name="connsiteX17" fmla="*/ 251351 w 255685"/>
                <a:gd name="connsiteY17" fmla="*/ 663048 h 2348838"/>
                <a:gd name="connsiteX18" fmla="*/ 242684 w 255685"/>
                <a:gd name="connsiteY18" fmla="*/ 585042 h 2348838"/>
                <a:gd name="connsiteX19" fmla="*/ 229683 w 255685"/>
                <a:gd name="connsiteY19" fmla="*/ 459367 h 2348838"/>
                <a:gd name="connsiteX20" fmla="*/ 195014 w 255685"/>
                <a:gd name="connsiteY20" fmla="*/ 442032 h 2348838"/>
                <a:gd name="connsiteX21" fmla="*/ 190680 w 255685"/>
                <a:gd name="connsiteY21" fmla="*/ 355359 h 2348838"/>
                <a:gd name="connsiteX22" fmla="*/ 203681 w 255685"/>
                <a:gd name="connsiteY22" fmla="*/ 286021 h 2348838"/>
                <a:gd name="connsiteX23" fmla="*/ 208015 w 255685"/>
                <a:gd name="connsiteY23" fmla="*/ 251352 h 2348838"/>
                <a:gd name="connsiteX24" fmla="*/ 212349 w 255685"/>
                <a:gd name="connsiteY24" fmla="*/ 216682 h 2348838"/>
                <a:gd name="connsiteX25" fmla="*/ 208015 w 255685"/>
                <a:gd name="connsiteY25" fmla="*/ 147344 h 2348838"/>
                <a:gd name="connsiteX26" fmla="*/ 212349 w 255685"/>
                <a:gd name="connsiteY26" fmla="*/ 108341 h 2348838"/>
                <a:gd name="connsiteX27" fmla="*/ 208015 w 255685"/>
                <a:gd name="connsiteY27" fmla="*/ 26002 h 2348838"/>
                <a:gd name="connsiteX28" fmla="*/ 182013 w 255685"/>
                <a:gd name="connsiteY28" fmla="*/ 0 h 2348838"/>
                <a:gd name="connsiteX29" fmla="*/ 147344 w 255685"/>
                <a:gd name="connsiteY29" fmla="*/ 0 h 2348838"/>
                <a:gd name="connsiteX30" fmla="*/ 99674 w 255685"/>
                <a:gd name="connsiteY30" fmla="*/ 21668 h 2348838"/>
                <a:gd name="connsiteX31" fmla="*/ 78005 w 255685"/>
                <a:gd name="connsiteY31" fmla="*/ 65005 h 2348838"/>
                <a:gd name="connsiteX32" fmla="*/ 60671 w 255685"/>
                <a:gd name="connsiteY32" fmla="*/ 95340 h 2348838"/>
                <a:gd name="connsiteX33" fmla="*/ 73672 w 255685"/>
                <a:gd name="connsiteY33" fmla="*/ 156011 h 2348838"/>
                <a:gd name="connsiteX34" fmla="*/ 73672 w 255685"/>
                <a:gd name="connsiteY34" fmla="*/ 221016 h 2348838"/>
                <a:gd name="connsiteX35" fmla="*/ 73672 w 255685"/>
                <a:gd name="connsiteY35" fmla="*/ 273020 h 2348838"/>
                <a:gd name="connsiteX36" fmla="*/ 82339 w 255685"/>
                <a:gd name="connsiteY36" fmla="*/ 394362 h 2348838"/>
                <a:gd name="connsiteX37" fmla="*/ 95340 w 255685"/>
                <a:gd name="connsiteY37" fmla="*/ 494036 h 2348838"/>
                <a:gd name="connsiteX38" fmla="*/ 91006 w 255685"/>
                <a:gd name="connsiteY38" fmla="*/ 615378 h 2348838"/>
                <a:gd name="connsiteX39" fmla="*/ 99674 w 255685"/>
                <a:gd name="connsiteY39" fmla="*/ 719386 h 2348838"/>
                <a:gd name="connsiteX40" fmla="*/ 108341 w 255685"/>
                <a:gd name="connsiteY40" fmla="*/ 793058 h 2348838"/>
                <a:gd name="connsiteX41" fmla="*/ 112675 w 255685"/>
                <a:gd name="connsiteY41" fmla="*/ 892732 h 2348838"/>
                <a:gd name="connsiteX42" fmla="*/ 121342 w 255685"/>
                <a:gd name="connsiteY42" fmla="*/ 1005406 h 2348838"/>
                <a:gd name="connsiteX43" fmla="*/ 121342 w 255685"/>
                <a:gd name="connsiteY43" fmla="*/ 1135416 h 2348838"/>
                <a:gd name="connsiteX44" fmla="*/ 117008 w 255685"/>
                <a:gd name="connsiteY44" fmla="*/ 1217755 h 2348838"/>
                <a:gd name="connsiteX45" fmla="*/ 121342 w 255685"/>
                <a:gd name="connsiteY45" fmla="*/ 1334764 h 2348838"/>
                <a:gd name="connsiteX46" fmla="*/ 112675 w 255685"/>
                <a:gd name="connsiteY46" fmla="*/ 1425770 h 2348838"/>
                <a:gd name="connsiteX47" fmla="*/ 112675 w 255685"/>
                <a:gd name="connsiteY47" fmla="*/ 1512443 h 2348838"/>
                <a:gd name="connsiteX48" fmla="*/ 108341 w 255685"/>
                <a:gd name="connsiteY48" fmla="*/ 1586115 h 2348838"/>
                <a:gd name="connsiteX49" fmla="*/ 91006 w 255685"/>
                <a:gd name="connsiteY49" fmla="*/ 1724792 h 2348838"/>
                <a:gd name="connsiteX50" fmla="*/ 78005 w 255685"/>
                <a:gd name="connsiteY50" fmla="*/ 1833133 h 2348838"/>
                <a:gd name="connsiteX51" fmla="*/ 65004 w 255685"/>
                <a:gd name="connsiteY51" fmla="*/ 1941475 h 2348838"/>
                <a:gd name="connsiteX52" fmla="*/ 52004 w 255685"/>
                <a:gd name="connsiteY52" fmla="*/ 2041149 h 2348838"/>
                <a:gd name="connsiteX53" fmla="*/ 39003 w 255685"/>
                <a:gd name="connsiteY53" fmla="*/ 2123488 h 2348838"/>
                <a:gd name="connsiteX54" fmla="*/ 21668 w 255685"/>
                <a:gd name="connsiteY54" fmla="*/ 2205827 h 2348838"/>
                <a:gd name="connsiteX55" fmla="*/ 0 w 255685"/>
                <a:gd name="connsiteY55" fmla="*/ 2309835 h 2348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5685" h="2348838">
                  <a:moveTo>
                    <a:pt x="0" y="2309835"/>
                  </a:moveTo>
                  <a:lnTo>
                    <a:pt x="78005" y="2344504"/>
                  </a:lnTo>
                  <a:lnTo>
                    <a:pt x="125676" y="2348838"/>
                  </a:lnTo>
                  <a:lnTo>
                    <a:pt x="134343" y="2240497"/>
                  </a:lnTo>
                  <a:lnTo>
                    <a:pt x="156011" y="2110487"/>
                  </a:lnTo>
                  <a:lnTo>
                    <a:pt x="173346" y="1976144"/>
                  </a:lnTo>
                  <a:lnTo>
                    <a:pt x="186347" y="1841801"/>
                  </a:lnTo>
                  <a:lnTo>
                    <a:pt x="199348" y="1733460"/>
                  </a:lnTo>
                  <a:lnTo>
                    <a:pt x="216682" y="1633786"/>
                  </a:lnTo>
                  <a:lnTo>
                    <a:pt x="225349" y="1516777"/>
                  </a:lnTo>
                  <a:lnTo>
                    <a:pt x="234017" y="1412770"/>
                  </a:lnTo>
                  <a:lnTo>
                    <a:pt x="234017" y="1274093"/>
                  </a:lnTo>
                  <a:lnTo>
                    <a:pt x="238350" y="1161418"/>
                  </a:lnTo>
                  <a:lnTo>
                    <a:pt x="225349" y="1027075"/>
                  </a:lnTo>
                  <a:lnTo>
                    <a:pt x="234017" y="923067"/>
                  </a:lnTo>
                  <a:lnTo>
                    <a:pt x="255685" y="892732"/>
                  </a:lnTo>
                  <a:lnTo>
                    <a:pt x="251351" y="741054"/>
                  </a:lnTo>
                  <a:lnTo>
                    <a:pt x="251351" y="663048"/>
                  </a:lnTo>
                  <a:lnTo>
                    <a:pt x="242684" y="585042"/>
                  </a:lnTo>
                  <a:lnTo>
                    <a:pt x="229683" y="459367"/>
                  </a:lnTo>
                  <a:lnTo>
                    <a:pt x="195014" y="442032"/>
                  </a:lnTo>
                  <a:lnTo>
                    <a:pt x="190680" y="355359"/>
                  </a:lnTo>
                  <a:lnTo>
                    <a:pt x="203681" y="286021"/>
                  </a:lnTo>
                  <a:lnTo>
                    <a:pt x="208015" y="251352"/>
                  </a:lnTo>
                  <a:lnTo>
                    <a:pt x="212349" y="216682"/>
                  </a:lnTo>
                  <a:lnTo>
                    <a:pt x="208015" y="147344"/>
                  </a:lnTo>
                  <a:lnTo>
                    <a:pt x="212349" y="108341"/>
                  </a:lnTo>
                  <a:lnTo>
                    <a:pt x="208015" y="26002"/>
                  </a:lnTo>
                  <a:lnTo>
                    <a:pt x="182013" y="0"/>
                  </a:lnTo>
                  <a:lnTo>
                    <a:pt x="147344" y="0"/>
                  </a:lnTo>
                  <a:lnTo>
                    <a:pt x="99674" y="21668"/>
                  </a:lnTo>
                  <a:lnTo>
                    <a:pt x="78005" y="65005"/>
                  </a:lnTo>
                  <a:lnTo>
                    <a:pt x="60671" y="95340"/>
                  </a:lnTo>
                  <a:lnTo>
                    <a:pt x="73672" y="156011"/>
                  </a:lnTo>
                  <a:lnTo>
                    <a:pt x="73672" y="221016"/>
                  </a:lnTo>
                  <a:lnTo>
                    <a:pt x="73672" y="273020"/>
                  </a:lnTo>
                  <a:lnTo>
                    <a:pt x="82339" y="394362"/>
                  </a:lnTo>
                  <a:lnTo>
                    <a:pt x="95340" y="494036"/>
                  </a:lnTo>
                  <a:lnTo>
                    <a:pt x="91006" y="615378"/>
                  </a:lnTo>
                  <a:lnTo>
                    <a:pt x="99674" y="719386"/>
                  </a:lnTo>
                  <a:lnTo>
                    <a:pt x="108341" y="793058"/>
                  </a:lnTo>
                  <a:lnTo>
                    <a:pt x="112675" y="892732"/>
                  </a:lnTo>
                  <a:lnTo>
                    <a:pt x="121342" y="1005406"/>
                  </a:lnTo>
                  <a:lnTo>
                    <a:pt x="121342" y="1135416"/>
                  </a:lnTo>
                  <a:lnTo>
                    <a:pt x="117008" y="1217755"/>
                  </a:lnTo>
                  <a:lnTo>
                    <a:pt x="121342" y="1334764"/>
                  </a:lnTo>
                  <a:lnTo>
                    <a:pt x="112675" y="1425770"/>
                  </a:lnTo>
                  <a:lnTo>
                    <a:pt x="112675" y="1512443"/>
                  </a:lnTo>
                  <a:lnTo>
                    <a:pt x="108341" y="1586115"/>
                  </a:lnTo>
                  <a:lnTo>
                    <a:pt x="91006" y="1724792"/>
                  </a:lnTo>
                  <a:lnTo>
                    <a:pt x="78005" y="1833133"/>
                  </a:lnTo>
                  <a:lnTo>
                    <a:pt x="65004" y="1941475"/>
                  </a:lnTo>
                  <a:lnTo>
                    <a:pt x="52004" y="2041149"/>
                  </a:lnTo>
                  <a:lnTo>
                    <a:pt x="39003" y="2123488"/>
                  </a:lnTo>
                  <a:lnTo>
                    <a:pt x="21668" y="2205827"/>
                  </a:lnTo>
                  <a:lnTo>
                    <a:pt x="0" y="2309835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5" name="Freeform 21">
              <a:extLst>
                <a:ext uri="{FF2B5EF4-FFF2-40B4-BE49-F238E27FC236}">
                  <a16:creationId xmlns:a16="http://schemas.microsoft.com/office/drawing/2014/main" id="{4EFF4C52-1BC8-45BE-95F5-F0C1407F3851}"/>
                </a:ext>
              </a:extLst>
            </p:cNvPr>
            <p:cNvSpPr/>
            <p:nvPr/>
          </p:nvSpPr>
          <p:spPr>
            <a:xfrm>
              <a:off x="4547638" y="1461432"/>
              <a:ext cx="77238" cy="338003"/>
            </a:xfrm>
            <a:custGeom>
              <a:avLst/>
              <a:gdLst>
                <a:gd name="connsiteX0" fmla="*/ 21668 w 104008"/>
                <a:gd name="connsiteY0" fmla="*/ 0 h 472368"/>
                <a:gd name="connsiteX1" fmla="*/ 30336 w 104008"/>
                <a:gd name="connsiteY1" fmla="*/ 56338 h 472368"/>
                <a:gd name="connsiteX2" fmla="*/ 39003 w 104008"/>
                <a:gd name="connsiteY2" fmla="*/ 95340 h 472368"/>
                <a:gd name="connsiteX3" fmla="*/ 13001 w 104008"/>
                <a:gd name="connsiteY3" fmla="*/ 121342 h 472368"/>
                <a:gd name="connsiteX4" fmla="*/ 4334 w 104008"/>
                <a:gd name="connsiteY4" fmla="*/ 138677 h 472368"/>
                <a:gd name="connsiteX5" fmla="*/ 8667 w 104008"/>
                <a:gd name="connsiteY5" fmla="*/ 182013 h 472368"/>
                <a:gd name="connsiteX6" fmla="*/ 0 w 104008"/>
                <a:gd name="connsiteY6" fmla="*/ 212349 h 472368"/>
                <a:gd name="connsiteX7" fmla="*/ 13001 w 104008"/>
                <a:gd name="connsiteY7" fmla="*/ 255685 h 472368"/>
                <a:gd name="connsiteX8" fmla="*/ 21668 w 104008"/>
                <a:gd name="connsiteY8" fmla="*/ 307689 h 472368"/>
                <a:gd name="connsiteX9" fmla="*/ 30336 w 104008"/>
                <a:gd name="connsiteY9" fmla="*/ 342358 h 472368"/>
                <a:gd name="connsiteX10" fmla="*/ 26002 w 104008"/>
                <a:gd name="connsiteY10" fmla="*/ 390029 h 472368"/>
                <a:gd name="connsiteX11" fmla="*/ 21668 w 104008"/>
                <a:gd name="connsiteY11" fmla="*/ 433365 h 472368"/>
                <a:gd name="connsiteX12" fmla="*/ 21668 w 104008"/>
                <a:gd name="connsiteY12" fmla="*/ 446366 h 472368"/>
                <a:gd name="connsiteX13" fmla="*/ 47670 w 104008"/>
                <a:gd name="connsiteY13" fmla="*/ 442032 h 472368"/>
                <a:gd name="connsiteX14" fmla="*/ 65005 w 104008"/>
                <a:gd name="connsiteY14" fmla="*/ 446366 h 472368"/>
                <a:gd name="connsiteX15" fmla="*/ 86673 w 104008"/>
                <a:gd name="connsiteY15" fmla="*/ 463701 h 472368"/>
                <a:gd name="connsiteX16" fmla="*/ 99674 w 104008"/>
                <a:gd name="connsiteY16" fmla="*/ 472368 h 472368"/>
                <a:gd name="connsiteX17" fmla="*/ 99674 w 104008"/>
                <a:gd name="connsiteY17" fmla="*/ 411697 h 472368"/>
                <a:gd name="connsiteX18" fmla="*/ 99674 w 104008"/>
                <a:gd name="connsiteY18" fmla="*/ 351026 h 472368"/>
                <a:gd name="connsiteX19" fmla="*/ 99674 w 104008"/>
                <a:gd name="connsiteY19" fmla="*/ 290355 h 472368"/>
                <a:gd name="connsiteX20" fmla="*/ 95340 w 104008"/>
                <a:gd name="connsiteY20" fmla="*/ 225350 h 472368"/>
                <a:gd name="connsiteX21" fmla="*/ 95340 w 104008"/>
                <a:gd name="connsiteY21" fmla="*/ 164679 h 472368"/>
                <a:gd name="connsiteX22" fmla="*/ 104008 w 104008"/>
                <a:gd name="connsiteY22" fmla="*/ 104008 h 472368"/>
                <a:gd name="connsiteX23" fmla="*/ 104008 w 104008"/>
                <a:gd name="connsiteY23" fmla="*/ 60671 h 472368"/>
                <a:gd name="connsiteX24" fmla="*/ 104008 w 104008"/>
                <a:gd name="connsiteY24" fmla="*/ 39003 h 472368"/>
                <a:gd name="connsiteX25" fmla="*/ 86673 w 104008"/>
                <a:gd name="connsiteY25" fmla="*/ 26002 h 472368"/>
                <a:gd name="connsiteX26" fmla="*/ 21668 w 104008"/>
                <a:gd name="connsiteY26" fmla="*/ 0 h 47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008" h="472368">
                  <a:moveTo>
                    <a:pt x="21668" y="0"/>
                  </a:moveTo>
                  <a:lnTo>
                    <a:pt x="30336" y="56338"/>
                  </a:lnTo>
                  <a:lnTo>
                    <a:pt x="39003" y="95340"/>
                  </a:lnTo>
                  <a:lnTo>
                    <a:pt x="13001" y="121342"/>
                  </a:lnTo>
                  <a:lnTo>
                    <a:pt x="4334" y="138677"/>
                  </a:lnTo>
                  <a:lnTo>
                    <a:pt x="8667" y="182013"/>
                  </a:lnTo>
                  <a:lnTo>
                    <a:pt x="0" y="212349"/>
                  </a:lnTo>
                  <a:lnTo>
                    <a:pt x="13001" y="255685"/>
                  </a:lnTo>
                  <a:lnTo>
                    <a:pt x="21668" y="307689"/>
                  </a:lnTo>
                  <a:lnTo>
                    <a:pt x="30336" y="342358"/>
                  </a:lnTo>
                  <a:lnTo>
                    <a:pt x="26002" y="390029"/>
                  </a:lnTo>
                  <a:lnTo>
                    <a:pt x="21668" y="433365"/>
                  </a:lnTo>
                  <a:lnTo>
                    <a:pt x="21668" y="446366"/>
                  </a:lnTo>
                  <a:lnTo>
                    <a:pt x="47670" y="442032"/>
                  </a:lnTo>
                  <a:lnTo>
                    <a:pt x="65005" y="446366"/>
                  </a:lnTo>
                  <a:lnTo>
                    <a:pt x="86673" y="463701"/>
                  </a:lnTo>
                  <a:lnTo>
                    <a:pt x="99674" y="472368"/>
                  </a:lnTo>
                  <a:lnTo>
                    <a:pt x="99674" y="411697"/>
                  </a:lnTo>
                  <a:lnTo>
                    <a:pt x="99674" y="351026"/>
                  </a:lnTo>
                  <a:lnTo>
                    <a:pt x="99674" y="290355"/>
                  </a:lnTo>
                  <a:lnTo>
                    <a:pt x="95340" y="225350"/>
                  </a:lnTo>
                  <a:lnTo>
                    <a:pt x="95340" y="164679"/>
                  </a:lnTo>
                  <a:lnTo>
                    <a:pt x="104008" y="104008"/>
                  </a:lnTo>
                  <a:lnTo>
                    <a:pt x="104008" y="60671"/>
                  </a:lnTo>
                  <a:lnTo>
                    <a:pt x="104008" y="39003"/>
                  </a:lnTo>
                  <a:lnTo>
                    <a:pt x="86673" y="26002"/>
                  </a:lnTo>
                  <a:lnTo>
                    <a:pt x="21668" y="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C8EEF3E7-C283-4C27-9497-B5B8C5F89BCD}"/>
                </a:ext>
              </a:extLst>
            </p:cNvPr>
            <p:cNvSpPr/>
            <p:nvPr/>
          </p:nvSpPr>
          <p:spPr>
            <a:xfrm>
              <a:off x="4532319" y="1783543"/>
              <a:ext cx="141466" cy="1288152"/>
            </a:xfrm>
            <a:custGeom>
              <a:avLst/>
              <a:gdLst>
                <a:gd name="connsiteX0" fmla="*/ 0 w 190500"/>
                <a:gd name="connsiteY0" fmla="*/ 1012825 h 1800225"/>
                <a:gd name="connsiteX1" fmla="*/ 12700 w 190500"/>
                <a:gd name="connsiteY1" fmla="*/ 1206500 h 1800225"/>
                <a:gd name="connsiteX2" fmla="*/ 9525 w 190500"/>
                <a:gd name="connsiteY2" fmla="*/ 1282700 h 1800225"/>
                <a:gd name="connsiteX3" fmla="*/ 19050 w 190500"/>
                <a:gd name="connsiteY3" fmla="*/ 1377950 h 1800225"/>
                <a:gd name="connsiteX4" fmla="*/ 44450 w 190500"/>
                <a:gd name="connsiteY4" fmla="*/ 1504950 h 1800225"/>
                <a:gd name="connsiteX5" fmla="*/ 63500 w 190500"/>
                <a:gd name="connsiteY5" fmla="*/ 1641475 h 1800225"/>
                <a:gd name="connsiteX6" fmla="*/ 79375 w 190500"/>
                <a:gd name="connsiteY6" fmla="*/ 1670050 h 1800225"/>
                <a:gd name="connsiteX7" fmla="*/ 107950 w 190500"/>
                <a:gd name="connsiteY7" fmla="*/ 1670050 h 1800225"/>
                <a:gd name="connsiteX8" fmla="*/ 114300 w 190500"/>
                <a:gd name="connsiteY8" fmla="*/ 1800225 h 1800225"/>
                <a:gd name="connsiteX9" fmla="*/ 149225 w 190500"/>
                <a:gd name="connsiteY9" fmla="*/ 1787525 h 1800225"/>
                <a:gd name="connsiteX10" fmla="*/ 190500 w 190500"/>
                <a:gd name="connsiteY10" fmla="*/ 1752600 h 1800225"/>
                <a:gd name="connsiteX11" fmla="*/ 171450 w 190500"/>
                <a:gd name="connsiteY11" fmla="*/ 1647825 h 1800225"/>
                <a:gd name="connsiteX12" fmla="*/ 146050 w 190500"/>
                <a:gd name="connsiteY12" fmla="*/ 1539875 h 1800225"/>
                <a:gd name="connsiteX13" fmla="*/ 117475 w 190500"/>
                <a:gd name="connsiteY13" fmla="*/ 1435100 h 1800225"/>
                <a:gd name="connsiteX14" fmla="*/ 98425 w 190500"/>
                <a:gd name="connsiteY14" fmla="*/ 1333500 h 1800225"/>
                <a:gd name="connsiteX15" fmla="*/ 85725 w 190500"/>
                <a:gd name="connsiteY15" fmla="*/ 1222375 h 1800225"/>
                <a:gd name="connsiteX16" fmla="*/ 50800 w 190500"/>
                <a:gd name="connsiteY16" fmla="*/ 981075 h 1800225"/>
                <a:gd name="connsiteX17" fmla="*/ 44450 w 190500"/>
                <a:gd name="connsiteY17" fmla="*/ 800100 h 1800225"/>
                <a:gd name="connsiteX18" fmla="*/ 38100 w 190500"/>
                <a:gd name="connsiteY18" fmla="*/ 492125 h 1800225"/>
                <a:gd name="connsiteX19" fmla="*/ 47625 w 190500"/>
                <a:gd name="connsiteY19" fmla="*/ 396875 h 1800225"/>
                <a:gd name="connsiteX20" fmla="*/ 53975 w 190500"/>
                <a:gd name="connsiteY20" fmla="*/ 361950 h 1800225"/>
                <a:gd name="connsiteX21" fmla="*/ 63500 w 190500"/>
                <a:gd name="connsiteY21" fmla="*/ 247650 h 1800225"/>
                <a:gd name="connsiteX22" fmla="*/ 73025 w 190500"/>
                <a:gd name="connsiteY22" fmla="*/ 187325 h 1800225"/>
                <a:gd name="connsiteX23" fmla="*/ 79375 w 190500"/>
                <a:gd name="connsiteY23" fmla="*/ 177800 h 1800225"/>
                <a:gd name="connsiteX24" fmla="*/ 92075 w 190500"/>
                <a:gd name="connsiteY24" fmla="*/ 73025 h 1800225"/>
                <a:gd name="connsiteX25" fmla="*/ 104775 w 190500"/>
                <a:gd name="connsiteY25" fmla="*/ 22225 h 1800225"/>
                <a:gd name="connsiteX26" fmla="*/ 34925 w 190500"/>
                <a:gd name="connsiteY26" fmla="*/ 0 h 1800225"/>
                <a:gd name="connsiteX27" fmla="*/ 25400 w 190500"/>
                <a:gd name="connsiteY27" fmla="*/ 139700 h 1800225"/>
                <a:gd name="connsiteX28" fmla="*/ 38100 w 190500"/>
                <a:gd name="connsiteY28" fmla="*/ 165100 h 1800225"/>
                <a:gd name="connsiteX29" fmla="*/ 22225 w 190500"/>
                <a:gd name="connsiteY29" fmla="*/ 377825 h 1800225"/>
                <a:gd name="connsiteX30" fmla="*/ 9525 w 190500"/>
                <a:gd name="connsiteY30" fmla="*/ 520700 h 1800225"/>
                <a:gd name="connsiteX31" fmla="*/ 9525 w 190500"/>
                <a:gd name="connsiteY31" fmla="*/ 777875 h 1800225"/>
                <a:gd name="connsiteX32" fmla="*/ 0 w 190500"/>
                <a:gd name="connsiteY32" fmla="*/ 952500 h 1800225"/>
                <a:gd name="connsiteX33" fmla="*/ 0 w 190500"/>
                <a:gd name="connsiteY33" fmla="*/ 1012825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500" h="1800225">
                  <a:moveTo>
                    <a:pt x="0" y="1012825"/>
                  </a:moveTo>
                  <a:lnTo>
                    <a:pt x="12700" y="1206500"/>
                  </a:lnTo>
                  <a:lnTo>
                    <a:pt x="9525" y="1282700"/>
                  </a:lnTo>
                  <a:lnTo>
                    <a:pt x="19050" y="1377950"/>
                  </a:lnTo>
                  <a:lnTo>
                    <a:pt x="44450" y="1504950"/>
                  </a:lnTo>
                  <a:lnTo>
                    <a:pt x="63500" y="1641475"/>
                  </a:lnTo>
                  <a:lnTo>
                    <a:pt x="79375" y="1670050"/>
                  </a:lnTo>
                  <a:lnTo>
                    <a:pt x="107950" y="1670050"/>
                  </a:lnTo>
                  <a:lnTo>
                    <a:pt x="114300" y="1800225"/>
                  </a:lnTo>
                  <a:lnTo>
                    <a:pt x="149225" y="1787525"/>
                  </a:lnTo>
                  <a:lnTo>
                    <a:pt x="190500" y="1752600"/>
                  </a:lnTo>
                  <a:lnTo>
                    <a:pt x="171450" y="1647825"/>
                  </a:lnTo>
                  <a:lnTo>
                    <a:pt x="146050" y="1539875"/>
                  </a:lnTo>
                  <a:lnTo>
                    <a:pt x="117475" y="1435100"/>
                  </a:lnTo>
                  <a:lnTo>
                    <a:pt x="98425" y="1333500"/>
                  </a:lnTo>
                  <a:lnTo>
                    <a:pt x="85725" y="1222375"/>
                  </a:lnTo>
                  <a:lnTo>
                    <a:pt x="50800" y="981075"/>
                  </a:lnTo>
                  <a:lnTo>
                    <a:pt x="44450" y="800100"/>
                  </a:lnTo>
                  <a:lnTo>
                    <a:pt x="38100" y="492125"/>
                  </a:lnTo>
                  <a:lnTo>
                    <a:pt x="47625" y="396875"/>
                  </a:lnTo>
                  <a:lnTo>
                    <a:pt x="53975" y="361950"/>
                  </a:lnTo>
                  <a:lnTo>
                    <a:pt x="63500" y="247650"/>
                  </a:lnTo>
                  <a:lnTo>
                    <a:pt x="73025" y="187325"/>
                  </a:lnTo>
                  <a:lnTo>
                    <a:pt x="79375" y="177800"/>
                  </a:lnTo>
                  <a:lnTo>
                    <a:pt x="92075" y="73025"/>
                  </a:lnTo>
                  <a:lnTo>
                    <a:pt x="104775" y="22225"/>
                  </a:lnTo>
                  <a:lnTo>
                    <a:pt x="34925" y="0"/>
                  </a:lnTo>
                  <a:lnTo>
                    <a:pt x="25400" y="139700"/>
                  </a:lnTo>
                  <a:lnTo>
                    <a:pt x="38100" y="165100"/>
                  </a:lnTo>
                  <a:lnTo>
                    <a:pt x="22225" y="377825"/>
                  </a:lnTo>
                  <a:lnTo>
                    <a:pt x="9525" y="520700"/>
                  </a:lnTo>
                  <a:lnTo>
                    <a:pt x="9525" y="777875"/>
                  </a:lnTo>
                  <a:lnTo>
                    <a:pt x="0" y="952500"/>
                  </a:lnTo>
                  <a:lnTo>
                    <a:pt x="0" y="1012825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77B1ABC-7CD9-419F-B0B9-0D5AA2942FEC}"/>
                </a:ext>
              </a:extLst>
            </p:cNvPr>
            <p:cNvSpPr/>
            <p:nvPr/>
          </p:nvSpPr>
          <p:spPr>
            <a:xfrm>
              <a:off x="2054798" y="1176808"/>
              <a:ext cx="314444" cy="2053548"/>
            </a:xfrm>
            <a:custGeom>
              <a:avLst/>
              <a:gdLst>
                <a:gd name="connsiteX0" fmla="*/ 66675 w 400050"/>
                <a:gd name="connsiteY0" fmla="*/ 90487 h 2828925"/>
                <a:gd name="connsiteX1" fmla="*/ 138113 w 400050"/>
                <a:gd name="connsiteY1" fmla="*/ 47625 h 2828925"/>
                <a:gd name="connsiteX2" fmla="*/ 266700 w 400050"/>
                <a:gd name="connsiteY2" fmla="*/ 9525 h 2828925"/>
                <a:gd name="connsiteX3" fmla="*/ 309563 w 400050"/>
                <a:gd name="connsiteY3" fmla="*/ 0 h 2828925"/>
                <a:gd name="connsiteX4" fmla="*/ 323850 w 400050"/>
                <a:gd name="connsiteY4" fmla="*/ 185737 h 2828925"/>
                <a:gd name="connsiteX5" fmla="*/ 342900 w 400050"/>
                <a:gd name="connsiteY5" fmla="*/ 357187 h 2828925"/>
                <a:gd name="connsiteX6" fmla="*/ 352425 w 400050"/>
                <a:gd name="connsiteY6" fmla="*/ 557212 h 2828925"/>
                <a:gd name="connsiteX7" fmla="*/ 366713 w 400050"/>
                <a:gd name="connsiteY7" fmla="*/ 733425 h 2828925"/>
                <a:gd name="connsiteX8" fmla="*/ 371475 w 400050"/>
                <a:gd name="connsiteY8" fmla="*/ 971550 h 2828925"/>
                <a:gd name="connsiteX9" fmla="*/ 385763 w 400050"/>
                <a:gd name="connsiteY9" fmla="*/ 1195387 h 2828925"/>
                <a:gd name="connsiteX10" fmla="*/ 390525 w 400050"/>
                <a:gd name="connsiteY10" fmla="*/ 1443037 h 2828925"/>
                <a:gd name="connsiteX11" fmla="*/ 400050 w 400050"/>
                <a:gd name="connsiteY11" fmla="*/ 1714500 h 2828925"/>
                <a:gd name="connsiteX12" fmla="*/ 376238 w 400050"/>
                <a:gd name="connsiteY12" fmla="*/ 1976437 h 2828925"/>
                <a:gd name="connsiteX13" fmla="*/ 347663 w 400050"/>
                <a:gd name="connsiteY13" fmla="*/ 2181225 h 2828925"/>
                <a:gd name="connsiteX14" fmla="*/ 333375 w 400050"/>
                <a:gd name="connsiteY14" fmla="*/ 2419350 h 2828925"/>
                <a:gd name="connsiteX15" fmla="*/ 300038 w 400050"/>
                <a:gd name="connsiteY15" fmla="*/ 2676525 h 2828925"/>
                <a:gd name="connsiteX16" fmla="*/ 276225 w 400050"/>
                <a:gd name="connsiteY16" fmla="*/ 2828925 h 2828925"/>
                <a:gd name="connsiteX17" fmla="*/ 195263 w 400050"/>
                <a:gd name="connsiteY17" fmla="*/ 2824162 h 2828925"/>
                <a:gd name="connsiteX18" fmla="*/ 95250 w 400050"/>
                <a:gd name="connsiteY18" fmla="*/ 2790825 h 2828925"/>
                <a:gd name="connsiteX19" fmla="*/ 33338 w 400050"/>
                <a:gd name="connsiteY19" fmla="*/ 2771775 h 2828925"/>
                <a:gd name="connsiteX20" fmla="*/ 0 w 400050"/>
                <a:gd name="connsiteY20" fmla="*/ 2762250 h 2828925"/>
                <a:gd name="connsiteX21" fmla="*/ 23813 w 400050"/>
                <a:gd name="connsiteY21" fmla="*/ 2624137 h 2828925"/>
                <a:gd name="connsiteX22" fmla="*/ 28575 w 400050"/>
                <a:gd name="connsiteY22" fmla="*/ 2500312 h 2828925"/>
                <a:gd name="connsiteX23" fmla="*/ 47625 w 400050"/>
                <a:gd name="connsiteY23" fmla="*/ 2362200 h 2828925"/>
                <a:gd name="connsiteX24" fmla="*/ 61913 w 400050"/>
                <a:gd name="connsiteY24" fmla="*/ 2190750 h 2828925"/>
                <a:gd name="connsiteX25" fmla="*/ 80963 w 400050"/>
                <a:gd name="connsiteY25" fmla="*/ 1985962 h 2828925"/>
                <a:gd name="connsiteX26" fmla="*/ 100013 w 400050"/>
                <a:gd name="connsiteY26" fmla="*/ 1785937 h 2828925"/>
                <a:gd name="connsiteX27" fmla="*/ 109538 w 400050"/>
                <a:gd name="connsiteY27" fmla="*/ 1566862 h 2828925"/>
                <a:gd name="connsiteX28" fmla="*/ 119063 w 400050"/>
                <a:gd name="connsiteY28" fmla="*/ 1343025 h 2828925"/>
                <a:gd name="connsiteX29" fmla="*/ 128588 w 400050"/>
                <a:gd name="connsiteY29" fmla="*/ 1190625 h 2828925"/>
                <a:gd name="connsiteX30" fmla="*/ 128588 w 400050"/>
                <a:gd name="connsiteY30" fmla="*/ 1038225 h 2828925"/>
                <a:gd name="connsiteX31" fmla="*/ 128588 w 400050"/>
                <a:gd name="connsiteY31" fmla="*/ 895350 h 2828925"/>
                <a:gd name="connsiteX32" fmla="*/ 109538 w 400050"/>
                <a:gd name="connsiteY32" fmla="*/ 752475 h 2828925"/>
                <a:gd name="connsiteX33" fmla="*/ 100013 w 400050"/>
                <a:gd name="connsiteY33" fmla="*/ 614362 h 2828925"/>
                <a:gd name="connsiteX34" fmla="*/ 85725 w 400050"/>
                <a:gd name="connsiteY34" fmla="*/ 428625 h 2828925"/>
                <a:gd name="connsiteX35" fmla="*/ 76200 w 400050"/>
                <a:gd name="connsiteY35" fmla="*/ 295275 h 2828925"/>
                <a:gd name="connsiteX36" fmla="*/ 71438 w 400050"/>
                <a:gd name="connsiteY36" fmla="*/ 219075 h 2828925"/>
                <a:gd name="connsiteX37" fmla="*/ 85725 w 400050"/>
                <a:gd name="connsiteY37" fmla="*/ 185737 h 2828925"/>
                <a:gd name="connsiteX38" fmla="*/ 66675 w 400050"/>
                <a:gd name="connsiteY38" fmla="*/ 90487 h 282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2828925">
                  <a:moveTo>
                    <a:pt x="66675" y="90487"/>
                  </a:moveTo>
                  <a:lnTo>
                    <a:pt x="138113" y="47625"/>
                  </a:lnTo>
                  <a:lnTo>
                    <a:pt x="266700" y="9525"/>
                  </a:lnTo>
                  <a:lnTo>
                    <a:pt x="309563" y="0"/>
                  </a:lnTo>
                  <a:lnTo>
                    <a:pt x="323850" y="185737"/>
                  </a:lnTo>
                  <a:lnTo>
                    <a:pt x="342900" y="357187"/>
                  </a:lnTo>
                  <a:lnTo>
                    <a:pt x="352425" y="557212"/>
                  </a:lnTo>
                  <a:lnTo>
                    <a:pt x="366713" y="733425"/>
                  </a:lnTo>
                  <a:cubicBezTo>
                    <a:pt x="368300" y="812800"/>
                    <a:pt x="369888" y="892175"/>
                    <a:pt x="371475" y="971550"/>
                  </a:cubicBezTo>
                  <a:lnTo>
                    <a:pt x="385763" y="1195387"/>
                  </a:lnTo>
                  <a:cubicBezTo>
                    <a:pt x="387350" y="1277937"/>
                    <a:pt x="388938" y="1360487"/>
                    <a:pt x="390525" y="1443037"/>
                  </a:cubicBezTo>
                  <a:lnTo>
                    <a:pt x="400050" y="1714500"/>
                  </a:lnTo>
                  <a:lnTo>
                    <a:pt x="376238" y="1976437"/>
                  </a:lnTo>
                  <a:lnTo>
                    <a:pt x="347663" y="2181225"/>
                  </a:lnTo>
                  <a:lnTo>
                    <a:pt x="333375" y="2419350"/>
                  </a:lnTo>
                  <a:lnTo>
                    <a:pt x="300038" y="2676525"/>
                  </a:lnTo>
                  <a:lnTo>
                    <a:pt x="276225" y="2828925"/>
                  </a:lnTo>
                  <a:lnTo>
                    <a:pt x="195263" y="2824162"/>
                  </a:lnTo>
                  <a:lnTo>
                    <a:pt x="95250" y="2790825"/>
                  </a:lnTo>
                  <a:lnTo>
                    <a:pt x="33338" y="2771775"/>
                  </a:lnTo>
                  <a:lnTo>
                    <a:pt x="0" y="2762250"/>
                  </a:lnTo>
                  <a:lnTo>
                    <a:pt x="23813" y="2624137"/>
                  </a:lnTo>
                  <a:lnTo>
                    <a:pt x="28575" y="2500312"/>
                  </a:lnTo>
                  <a:lnTo>
                    <a:pt x="47625" y="2362200"/>
                  </a:lnTo>
                  <a:lnTo>
                    <a:pt x="61913" y="2190750"/>
                  </a:lnTo>
                  <a:lnTo>
                    <a:pt x="80963" y="1985962"/>
                  </a:lnTo>
                  <a:lnTo>
                    <a:pt x="100013" y="1785937"/>
                  </a:lnTo>
                  <a:lnTo>
                    <a:pt x="109538" y="1566862"/>
                  </a:lnTo>
                  <a:lnTo>
                    <a:pt x="119063" y="1343025"/>
                  </a:lnTo>
                  <a:lnTo>
                    <a:pt x="128588" y="1190625"/>
                  </a:lnTo>
                  <a:lnTo>
                    <a:pt x="128588" y="1038225"/>
                  </a:lnTo>
                  <a:lnTo>
                    <a:pt x="128588" y="895350"/>
                  </a:lnTo>
                  <a:lnTo>
                    <a:pt x="109538" y="752475"/>
                  </a:lnTo>
                  <a:lnTo>
                    <a:pt x="100013" y="614362"/>
                  </a:lnTo>
                  <a:lnTo>
                    <a:pt x="85725" y="428625"/>
                  </a:lnTo>
                  <a:lnTo>
                    <a:pt x="76200" y="295275"/>
                  </a:lnTo>
                  <a:lnTo>
                    <a:pt x="71438" y="219075"/>
                  </a:lnTo>
                  <a:lnTo>
                    <a:pt x="85725" y="185737"/>
                  </a:lnTo>
                  <a:lnTo>
                    <a:pt x="66675" y="90487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4A3997E9-4F61-48D1-8595-29F06AE0C0D4}"/>
                </a:ext>
              </a:extLst>
            </p:cNvPr>
            <p:cNvSpPr/>
            <p:nvPr/>
          </p:nvSpPr>
          <p:spPr>
            <a:xfrm>
              <a:off x="3656964" y="1035064"/>
              <a:ext cx="415515" cy="2271348"/>
            </a:xfrm>
            <a:custGeom>
              <a:avLst/>
              <a:gdLst>
                <a:gd name="connsiteX0" fmla="*/ 23813 w 528638"/>
                <a:gd name="connsiteY0" fmla="*/ 0 h 3128963"/>
                <a:gd name="connsiteX1" fmla="*/ 28575 w 528638"/>
                <a:gd name="connsiteY1" fmla="*/ 133350 h 3128963"/>
                <a:gd name="connsiteX2" fmla="*/ 14288 w 528638"/>
                <a:gd name="connsiteY2" fmla="*/ 147638 h 3128963"/>
                <a:gd name="connsiteX3" fmla="*/ 4763 w 528638"/>
                <a:gd name="connsiteY3" fmla="*/ 333375 h 3128963"/>
                <a:gd name="connsiteX4" fmla="*/ 19050 w 528638"/>
                <a:gd name="connsiteY4" fmla="*/ 514350 h 3128963"/>
                <a:gd name="connsiteX5" fmla="*/ 4763 w 528638"/>
                <a:gd name="connsiteY5" fmla="*/ 661988 h 3128963"/>
                <a:gd name="connsiteX6" fmla="*/ 9525 w 528638"/>
                <a:gd name="connsiteY6" fmla="*/ 933450 h 3128963"/>
                <a:gd name="connsiteX7" fmla="*/ 9525 w 528638"/>
                <a:gd name="connsiteY7" fmla="*/ 1162050 h 3128963"/>
                <a:gd name="connsiteX8" fmla="*/ 4763 w 528638"/>
                <a:gd name="connsiteY8" fmla="*/ 1404938 h 3128963"/>
                <a:gd name="connsiteX9" fmla="*/ 0 w 528638"/>
                <a:gd name="connsiteY9" fmla="*/ 1638300 h 3128963"/>
                <a:gd name="connsiteX10" fmla="*/ 14288 w 528638"/>
                <a:gd name="connsiteY10" fmla="*/ 1938338 h 3128963"/>
                <a:gd name="connsiteX11" fmla="*/ 23813 w 528638"/>
                <a:gd name="connsiteY11" fmla="*/ 2252663 h 3128963"/>
                <a:gd name="connsiteX12" fmla="*/ 42863 w 528638"/>
                <a:gd name="connsiteY12" fmla="*/ 2505075 h 3128963"/>
                <a:gd name="connsiteX13" fmla="*/ 80963 w 528638"/>
                <a:gd name="connsiteY13" fmla="*/ 2986088 h 3128963"/>
                <a:gd name="connsiteX14" fmla="*/ 95250 w 528638"/>
                <a:gd name="connsiteY14" fmla="*/ 3128963 h 3128963"/>
                <a:gd name="connsiteX15" fmla="*/ 300038 w 528638"/>
                <a:gd name="connsiteY15" fmla="*/ 3095625 h 3128963"/>
                <a:gd name="connsiteX16" fmla="*/ 457200 w 528638"/>
                <a:gd name="connsiteY16" fmla="*/ 3067050 h 3128963"/>
                <a:gd name="connsiteX17" fmla="*/ 528638 w 528638"/>
                <a:gd name="connsiteY17" fmla="*/ 3057525 h 3128963"/>
                <a:gd name="connsiteX18" fmla="*/ 500063 w 528638"/>
                <a:gd name="connsiteY18" fmla="*/ 2809875 h 3128963"/>
                <a:gd name="connsiteX19" fmla="*/ 471488 w 528638"/>
                <a:gd name="connsiteY19" fmla="*/ 2566988 h 3128963"/>
                <a:gd name="connsiteX20" fmla="*/ 466725 w 528638"/>
                <a:gd name="connsiteY20" fmla="*/ 2309813 h 3128963"/>
                <a:gd name="connsiteX21" fmla="*/ 442913 w 528638"/>
                <a:gd name="connsiteY21" fmla="*/ 2057400 h 3128963"/>
                <a:gd name="connsiteX22" fmla="*/ 442913 w 528638"/>
                <a:gd name="connsiteY22" fmla="*/ 1785938 h 3128963"/>
                <a:gd name="connsiteX23" fmla="*/ 433388 w 528638"/>
                <a:gd name="connsiteY23" fmla="*/ 1571625 h 3128963"/>
                <a:gd name="connsiteX24" fmla="*/ 419100 w 528638"/>
                <a:gd name="connsiteY24" fmla="*/ 1257300 h 3128963"/>
                <a:gd name="connsiteX25" fmla="*/ 419100 w 528638"/>
                <a:gd name="connsiteY25" fmla="*/ 1052513 h 3128963"/>
                <a:gd name="connsiteX26" fmla="*/ 414338 w 528638"/>
                <a:gd name="connsiteY26" fmla="*/ 771525 h 3128963"/>
                <a:gd name="connsiteX27" fmla="*/ 419100 w 528638"/>
                <a:gd name="connsiteY27" fmla="*/ 481013 h 3128963"/>
                <a:gd name="connsiteX28" fmla="*/ 414338 w 528638"/>
                <a:gd name="connsiteY28" fmla="*/ 228600 h 3128963"/>
                <a:gd name="connsiteX29" fmla="*/ 414338 w 528638"/>
                <a:gd name="connsiteY29" fmla="*/ 80963 h 3128963"/>
                <a:gd name="connsiteX30" fmla="*/ 295275 w 528638"/>
                <a:gd name="connsiteY30" fmla="*/ 38100 h 3128963"/>
                <a:gd name="connsiteX31" fmla="*/ 176213 w 528638"/>
                <a:gd name="connsiteY31" fmla="*/ 9525 h 3128963"/>
                <a:gd name="connsiteX32" fmla="*/ 23813 w 528638"/>
                <a:gd name="connsiteY32" fmla="*/ 0 h 312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28638" h="3128963">
                  <a:moveTo>
                    <a:pt x="23813" y="0"/>
                  </a:moveTo>
                  <a:lnTo>
                    <a:pt x="28575" y="133350"/>
                  </a:lnTo>
                  <a:lnTo>
                    <a:pt x="14288" y="147638"/>
                  </a:lnTo>
                  <a:lnTo>
                    <a:pt x="4763" y="333375"/>
                  </a:lnTo>
                  <a:lnTo>
                    <a:pt x="19050" y="514350"/>
                  </a:lnTo>
                  <a:lnTo>
                    <a:pt x="4763" y="661988"/>
                  </a:lnTo>
                  <a:cubicBezTo>
                    <a:pt x="6350" y="752475"/>
                    <a:pt x="7938" y="842963"/>
                    <a:pt x="9525" y="933450"/>
                  </a:cubicBezTo>
                  <a:lnTo>
                    <a:pt x="9525" y="1162050"/>
                  </a:lnTo>
                  <a:cubicBezTo>
                    <a:pt x="7938" y="1243013"/>
                    <a:pt x="6350" y="1323975"/>
                    <a:pt x="4763" y="1404938"/>
                  </a:cubicBezTo>
                  <a:cubicBezTo>
                    <a:pt x="3175" y="1482725"/>
                    <a:pt x="1588" y="1560513"/>
                    <a:pt x="0" y="1638300"/>
                  </a:cubicBezTo>
                  <a:lnTo>
                    <a:pt x="14288" y="1938338"/>
                  </a:lnTo>
                  <a:lnTo>
                    <a:pt x="23813" y="2252663"/>
                  </a:lnTo>
                  <a:lnTo>
                    <a:pt x="42863" y="2505075"/>
                  </a:lnTo>
                  <a:lnTo>
                    <a:pt x="80963" y="2986088"/>
                  </a:lnTo>
                  <a:lnTo>
                    <a:pt x="95250" y="3128963"/>
                  </a:lnTo>
                  <a:lnTo>
                    <a:pt x="300038" y="3095625"/>
                  </a:lnTo>
                  <a:lnTo>
                    <a:pt x="457200" y="3067050"/>
                  </a:lnTo>
                  <a:lnTo>
                    <a:pt x="528638" y="3057525"/>
                  </a:lnTo>
                  <a:lnTo>
                    <a:pt x="500063" y="2809875"/>
                  </a:lnTo>
                  <a:lnTo>
                    <a:pt x="471488" y="2566988"/>
                  </a:lnTo>
                  <a:cubicBezTo>
                    <a:pt x="469900" y="2481263"/>
                    <a:pt x="468313" y="2395538"/>
                    <a:pt x="466725" y="2309813"/>
                  </a:cubicBezTo>
                  <a:lnTo>
                    <a:pt x="442913" y="2057400"/>
                  </a:lnTo>
                  <a:lnTo>
                    <a:pt x="442913" y="1785938"/>
                  </a:lnTo>
                  <a:lnTo>
                    <a:pt x="433388" y="1571625"/>
                  </a:lnTo>
                  <a:lnTo>
                    <a:pt x="419100" y="1257300"/>
                  </a:lnTo>
                  <a:lnTo>
                    <a:pt x="419100" y="1052513"/>
                  </a:lnTo>
                  <a:cubicBezTo>
                    <a:pt x="417513" y="958850"/>
                    <a:pt x="415925" y="865188"/>
                    <a:pt x="414338" y="771525"/>
                  </a:cubicBezTo>
                  <a:cubicBezTo>
                    <a:pt x="415925" y="674688"/>
                    <a:pt x="417513" y="577850"/>
                    <a:pt x="419100" y="481013"/>
                  </a:cubicBezTo>
                  <a:cubicBezTo>
                    <a:pt x="417513" y="396875"/>
                    <a:pt x="415925" y="312738"/>
                    <a:pt x="414338" y="228600"/>
                  </a:cubicBezTo>
                  <a:lnTo>
                    <a:pt x="414338" y="80963"/>
                  </a:lnTo>
                  <a:lnTo>
                    <a:pt x="295275" y="38100"/>
                  </a:lnTo>
                  <a:lnTo>
                    <a:pt x="176213" y="9525"/>
                  </a:lnTo>
                  <a:lnTo>
                    <a:pt x="23813" y="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99A8D27-1DCE-4FF4-B46A-7B00992DFAA7}"/>
                </a:ext>
              </a:extLst>
            </p:cNvPr>
            <p:cNvSpPr/>
            <p:nvPr/>
          </p:nvSpPr>
          <p:spPr>
            <a:xfrm>
              <a:off x="4296832" y="1244797"/>
              <a:ext cx="275513" cy="1924941"/>
            </a:xfrm>
            <a:custGeom>
              <a:avLst/>
              <a:gdLst>
                <a:gd name="connsiteX0" fmla="*/ 41910 w 350520"/>
                <a:gd name="connsiteY0" fmla="*/ 0 h 2651760"/>
                <a:gd name="connsiteX1" fmla="*/ 140970 w 350520"/>
                <a:gd name="connsiteY1" fmla="*/ 30480 h 2651760"/>
                <a:gd name="connsiteX2" fmla="*/ 217170 w 350520"/>
                <a:gd name="connsiteY2" fmla="*/ 57150 h 2651760"/>
                <a:gd name="connsiteX3" fmla="*/ 243840 w 350520"/>
                <a:gd name="connsiteY3" fmla="*/ 80010 h 2651760"/>
                <a:gd name="connsiteX4" fmla="*/ 220980 w 350520"/>
                <a:gd name="connsiteY4" fmla="*/ 464820 h 2651760"/>
                <a:gd name="connsiteX5" fmla="*/ 220980 w 350520"/>
                <a:gd name="connsiteY5" fmla="*/ 659130 h 2651760"/>
                <a:gd name="connsiteX6" fmla="*/ 201930 w 350520"/>
                <a:gd name="connsiteY6" fmla="*/ 891540 h 2651760"/>
                <a:gd name="connsiteX7" fmla="*/ 205740 w 350520"/>
                <a:gd name="connsiteY7" fmla="*/ 1154430 h 2651760"/>
                <a:gd name="connsiteX8" fmla="*/ 224790 w 350520"/>
                <a:gd name="connsiteY8" fmla="*/ 1588770 h 2651760"/>
                <a:gd name="connsiteX9" fmla="*/ 240030 w 350520"/>
                <a:gd name="connsiteY9" fmla="*/ 1885950 h 2651760"/>
                <a:gd name="connsiteX10" fmla="*/ 266700 w 350520"/>
                <a:gd name="connsiteY10" fmla="*/ 2095500 h 2651760"/>
                <a:gd name="connsiteX11" fmla="*/ 304800 w 350520"/>
                <a:gd name="connsiteY11" fmla="*/ 2225040 h 2651760"/>
                <a:gd name="connsiteX12" fmla="*/ 316230 w 350520"/>
                <a:gd name="connsiteY12" fmla="*/ 2419350 h 2651760"/>
                <a:gd name="connsiteX13" fmla="*/ 350520 w 350520"/>
                <a:gd name="connsiteY13" fmla="*/ 2567940 h 2651760"/>
                <a:gd name="connsiteX14" fmla="*/ 209550 w 350520"/>
                <a:gd name="connsiteY14" fmla="*/ 2625090 h 2651760"/>
                <a:gd name="connsiteX15" fmla="*/ 133350 w 350520"/>
                <a:gd name="connsiteY15" fmla="*/ 2651760 h 2651760"/>
                <a:gd name="connsiteX16" fmla="*/ 118110 w 350520"/>
                <a:gd name="connsiteY16" fmla="*/ 2510790 h 2651760"/>
                <a:gd name="connsiteX17" fmla="*/ 106680 w 350520"/>
                <a:gd name="connsiteY17" fmla="*/ 2346960 h 2651760"/>
                <a:gd name="connsiteX18" fmla="*/ 83820 w 350520"/>
                <a:gd name="connsiteY18" fmla="*/ 2103120 h 2651760"/>
                <a:gd name="connsiteX19" fmla="*/ 30480 w 350520"/>
                <a:gd name="connsiteY19" fmla="*/ 1844040 h 2651760"/>
                <a:gd name="connsiteX20" fmla="*/ 7620 w 350520"/>
                <a:gd name="connsiteY20" fmla="*/ 1577340 h 2651760"/>
                <a:gd name="connsiteX21" fmla="*/ 0 w 350520"/>
                <a:gd name="connsiteY21" fmla="*/ 1470660 h 2651760"/>
                <a:gd name="connsiteX22" fmla="*/ 19050 w 350520"/>
                <a:gd name="connsiteY22" fmla="*/ 1455420 h 2651760"/>
                <a:gd name="connsiteX23" fmla="*/ 15240 w 350520"/>
                <a:gd name="connsiteY23" fmla="*/ 1116330 h 2651760"/>
                <a:gd name="connsiteX24" fmla="*/ 38100 w 350520"/>
                <a:gd name="connsiteY24" fmla="*/ 689610 h 2651760"/>
                <a:gd name="connsiteX25" fmla="*/ 41910 w 350520"/>
                <a:gd name="connsiteY25" fmla="*/ 510540 h 2651760"/>
                <a:gd name="connsiteX26" fmla="*/ 26670 w 350520"/>
                <a:gd name="connsiteY26" fmla="*/ 487680 h 2651760"/>
                <a:gd name="connsiteX27" fmla="*/ 26670 w 350520"/>
                <a:gd name="connsiteY27" fmla="*/ 373380 h 2651760"/>
                <a:gd name="connsiteX28" fmla="*/ 7620 w 350520"/>
                <a:gd name="connsiteY28" fmla="*/ 312420 h 2651760"/>
                <a:gd name="connsiteX29" fmla="*/ 3810 w 350520"/>
                <a:gd name="connsiteY29" fmla="*/ 224790 h 2651760"/>
                <a:gd name="connsiteX30" fmla="*/ 11430 w 350520"/>
                <a:gd name="connsiteY30" fmla="*/ 152400 h 2651760"/>
                <a:gd name="connsiteX31" fmla="*/ 11430 w 350520"/>
                <a:gd name="connsiteY31" fmla="*/ 125730 h 2651760"/>
                <a:gd name="connsiteX32" fmla="*/ 34290 w 350520"/>
                <a:gd name="connsiteY32" fmla="*/ 118110 h 2651760"/>
                <a:gd name="connsiteX33" fmla="*/ 41910 w 350520"/>
                <a:gd name="connsiteY33" fmla="*/ 0 h 265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50520" h="2651760">
                  <a:moveTo>
                    <a:pt x="41910" y="0"/>
                  </a:moveTo>
                  <a:lnTo>
                    <a:pt x="140970" y="30480"/>
                  </a:lnTo>
                  <a:lnTo>
                    <a:pt x="217170" y="57150"/>
                  </a:lnTo>
                  <a:lnTo>
                    <a:pt x="243840" y="80010"/>
                  </a:lnTo>
                  <a:lnTo>
                    <a:pt x="220980" y="464820"/>
                  </a:lnTo>
                  <a:lnTo>
                    <a:pt x="220980" y="659130"/>
                  </a:lnTo>
                  <a:lnTo>
                    <a:pt x="201930" y="891540"/>
                  </a:lnTo>
                  <a:lnTo>
                    <a:pt x="205740" y="1154430"/>
                  </a:lnTo>
                  <a:lnTo>
                    <a:pt x="224790" y="1588770"/>
                  </a:lnTo>
                  <a:lnTo>
                    <a:pt x="240030" y="1885950"/>
                  </a:lnTo>
                  <a:lnTo>
                    <a:pt x="266700" y="2095500"/>
                  </a:lnTo>
                  <a:lnTo>
                    <a:pt x="304800" y="2225040"/>
                  </a:lnTo>
                  <a:lnTo>
                    <a:pt x="316230" y="2419350"/>
                  </a:lnTo>
                  <a:lnTo>
                    <a:pt x="350520" y="2567940"/>
                  </a:lnTo>
                  <a:lnTo>
                    <a:pt x="209550" y="2625090"/>
                  </a:lnTo>
                  <a:lnTo>
                    <a:pt x="133350" y="2651760"/>
                  </a:lnTo>
                  <a:lnTo>
                    <a:pt x="118110" y="2510790"/>
                  </a:lnTo>
                  <a:lnTo>
                    <a:pt x="106680" y="2346960"/>
                  </a:lnTo>
                  <a:lnTo>
                    <a:pt x="83820" y="2103120"/>
                  </a:lnTo>
                  <a:lnTo>
                    <a:pt x="30480" y="1844040"/>
                  </a:lnTo>
                  <a:lnTo>
                    <a:pt x="7620" y="1577340"/>
                  </a:lnTo>
                  <a:lnTo>
                    <a:pt x="0" y="1470660"/>
                  </a:lnTo>
                  <a:lnTo>
                    <a:pt x="19050" y="1455420"/>
                  </a:lnTo>
                  <a:lnTo>
                    <a:pt x="15240" y="1116330"/>
                  </a:lnTo>
                  <a:lnTo>
                    <a:pt x="38100" y="689610"/>
                  </a:lnTo>
                  <a:lnTo>
                    <a:pt x="41910" y="510540"/>
                  </a:lnTo>
                  <a:lnTo>
                    <a:pt x="26670" y="487680"/>
                  </a:lnTo>
                  <a:lnTo>
                    <a:pt x="26670" y="373380"/>
                  </a:lnTo>
                  <a:lnTo>
                    <a:pt x="7620" y="312420"/>
                  </a:lnTo>
                  <a:lnTo>
                    <a:pt x="3810" y="224790"/>
                  </a:lnTo>
                  <a:lnTo>
                    <a:pt x="11430" y="152400"/>
                  </a:lnTo>
                  <a:lnTo>
                    <a:pt x="11430" y="125730"/>
                  </a:lnTo>
                  <a:lnTo>
                    <a:pt x="34290" y="11811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 dirty="0"/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E3495C96-E6E2-46E0-A4B7-8E21447709F1}"/>
              </a:ext>
            </a:extLst>
          </p:cNvPr>
          <p:cNvGrpSpPr/>
          <p:nvPr/>
        </p:nvGrpSpPr>
        <p:grpSpPr>
          <a:xfrm>
            <a:off x="34451" y="1438275"/>
            <a:ext cx="6447516" cy="3718492"/>
            <a:chOff x="34451" y="581025"/>
            <a:chExt cx="6447516" cy="3718492"/>
          </a:xfrm>
        </p:grpSpPr>
        <p:sp>
          <p:nvSpPr>
            <p:cNvPr id="160" name="Freeform 22">
              <a:extLst>
                <a:ext uri="{FF2B5EF4-FFF2-40B4-BE49-F238E27FC236}">
                  <a16:creationId xmlns:a16="http://schemas.microsoft.com/office/drawing/2014/main" id="{FC742D94-BC2F-4AF6-8A15-92CD7E0F38DE}"/>
                </a:ext>
              </a:extLst>
            </p:cNvPr>
            <p:cNvSpPr/>
            <p:nvPr/>
          </p:nvSpPr>
          <p:spPr>
            <a:xfrm>
              <a:off x="4612927" y="1889623"/>
              <a:ext cx="194973" cy="1059187"/>
            </a:xfrm>
            <a:custGeom>
              <a:avLst/>
              <a:gdLst>
                <a:gd name="connsiteX0" fmla="*/ 67901 w 262551"/>
                <a:gd name="connsiteY0" fmla="*/ 1480242 h 1480242"/>
                <a:gd name="connsiteX1" fmla="*/ 126749 w 262551"/>
                <a:gd name="connsiteY1" fmla="*/ 1371600 h 1480242"/>
                <a:gd name="connsiteX2" fmla="*/ 153909 w 262551"/>
                <a:gd name="connsiteY2" fmla="*/ 1272012 h 1480242"/>
                <a:gd name="connsiteX3" fmla="*/ 181070 w 262551"/>
                <a:gd name="connsiteY3" fmla="*/ 1181478 h 1480242"/>
                <a:gd name="connsiteX4" fmla="*/ 221810 w 262551"/>
                <a:gd name="connsiteY4" fmla="*/ 1041149 h 1480242"/>
                <a:gd name="connsiteX5" fmla="*/ 244444 w 262551"/>
                <a:gd name="connsiteY5" fmla="*/ 914400 h 1480242"/>
                <a:gd name="connsiteX6" fmla="*/ 253497 w 262551"/>
                <a:gd name="connsiteY6" fmla="*/ 805759 h 1480242"/>
                <a:gd name="connsiteX7" fmla="*/ 253497 w 262551"/>
                <a:gd name="connsiteY7" fmla="*/ 692591 h 1480242"/>
                <a:gd name="connsiteX8" fmla="*/ 262551 w 262551"/>
                <a:gd name="connsiteY8" fmla="*/ 579422 h 1480242"/>
                <a:gd name="connsiteX9" fmla="*/ 258024 w 262551"/>
                <a:gd name="connsiteY9" fmla="*/ 479834 h 1480242"/>
                <a:gd name="connsiteX10" fmla="*/ 244444 w 262551"/>
                <a:gd name="connsiteY10" fmla="*/ 362139 h 1480242"/>
                <a:gd name="connsiteX11" fmla="*/ 217283 w 262551"/>
                <a:gd name="connsiteY11" fmla="*/ 262551 h 1480242"/>
                <a:gd name="connsiteX12" fmla="*/ 199177 w 262551"/>
                <a:gd name="connsiteY12" fmla="*/ 144856 h 1480242"/>
                <a:gd name="connsiteX13" fmla="*/ 172016 w 262551"/>
                <a:gd name="connsiteY13" fmla="*/ 54321 h 1480242"/>
                <a:gd name="connsiteX14" fmla="*/ 149382 w 262551"/>
                <a:gd name="connsiteY14" fmla="*/ 0 h 1480242"/>
                <a:gd name="connsiteX15" fmla="*/ 104115 w 262551"/>
                <a:gd name="connsiteY15" fmla="*/ 9054 h 1480242"/>
                <a:gd name="connsiteX16" fmla="*/ 76955 w 262551"/>
                <a:gd name="connsiteY16" fmla="*/ 22634 h 1480242"/>
                <a:gd name="connsiteX17" fmla="*/ 45268 w 262551"/>
                <a:gd name="connsiteY17" fmla="*/ 22634 h 1480242"/>
                <a:gd name="connsiteX18" fmla="*/ 4527 w 262551"/>
                <a:gd name="connsiteY18" fmla="*/ 22634 h 1480242"/>
                <a:gd name="connsiteX19" fmla="*/ 0 w 262551"/>
                <a:gd name="connsiteY19" fmla="*/ 31688 h 1480242"/>
                <a:gd name="connsiteX20" fmla="*/ 13580 w 262551"/>
                <a:gd name="connsiteY20" fmla="*/ 117696 h 1480242"/>
                <a:gd name="connsiteX21" fmla="*/ 36214 w 262551"/>
                <a:gd name="connsiteY21" fmla="*/ 176543 h 1480242"/>
                <a:gd name="connsiteX22" fmla="*/ 54321 w 262551"/>
                <a:gd name="connsiteY22" fmla="*/ 267078 h 1480242"/>
                <a:gd name="connsiteX23" fmla="*/ 72428 w 262551"/>
                <a:gd name="connsiteY23" fmla="*/ 330452 h 1480242"/>
                <a:gd name="connsiteX24" fmla="*/ 86008 w 262551"/>
                <a:gd name="connsiteY24" fmla="*/ 416460 h 1480242"/>
                <a:gd name="connsiteX25" fmla="*/ 86008 w 262551"/>
                <a:gd name="connsiteY25" fmla="*/ 502468 h 1480242"/>
                <a:gd name="connsiteX26" fmla="*/ 90535 w 262551"/>
                <a:gd name="connsiteY26" fmla="*/ 615636 h 1480242"/>
                <a:gd name="connsiteX27" fmla="*/ 104115 w 262551"/>
                <a:gd name="connsiteY27" fmla="*/ 701644 h 1480242"/>
                <a:gd name="connsiteX28" fmla="*/ 104115 w 262551"/>
                <a:gd name="connsiteY28" fmla="*/ 814812 h 1480242"/>
                <a:gd name="connsiteX29" fmla="*/ 90535 w 262551"/>
                <a:gd name="connsiteY29" fmla="*/ 918927 h 1480242"/>
                <a:gd name="connsiteX30" fmla="*/ 63375 w 262551"/>
                <a:gd name="connsiteY30" fmla="*/ 1013989 h 1480242"/>
                <a:gd name="connsiteX31" fmla="*/ 63375 w 262551"/>
                <a:gd name="connsiteY31" fmla="*/ 1072836 h 1480242"/>
                <a:gd name="connsiteX32" fmla="*/ 40741 w 262551"/>
                <a:gd name="connsiteY32" fmla="*/ 1140737 h 1480242"/>
                <a:gd name="connsiteX33" fmla="*/ 27161 w 262551"/>
                <a:gd name="connsiteY33" fmla="*/ 1181478 h 1480242"/>
                <a:gd name="connsiteX34" fmla="*/ 13580 w 262551"/>
                <a:gd name="connsiteY34" fmla="*/ 1217692 h 1480242"/>
                <a:gd name="connsiteX35" fmla="*/ 9054 w 262551"/>
                <a:gd name="connsiteY35" fmla="*/ 1244852 h 1480242"/>
                <a:gd name="connsiteX36" fmla="*/ 9054 w 262551"/>
                <a:gd name="connsiteY36" fmla="*/ 1262959 h 1480242"/>
                <a:gd name="connsiteX37" fmla="*/ 18107 w 262551"/>
                <a:gd name="connsiteY37" fmla="*/ 1317280 h 1480242"/>
                <a:gd name="connsiteX38" fmla="*/ 22634 w 262551"/>
                <a:gd name="connsiteY38" fmla="*/ 1371600 h 1480242"/>
                <a:gd name="connsiteX39" fmla="*/ 45268 w 262551"/>
                <a:gd name="connsiteY39" fmla="*/ 1407814 h 1480242"/>
                <a:gd name="connsiteX40" fmla="*/ 67901 w 262551"/>
                <a:gd name="connsiteY40" fmla="*/ 1480242 h 148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62551" h="1480242">
                  <a:moveTo>
                    <a:pt x="67901" y="1480242"/>
                  </a:moveTo>
                  <a:lnTo>
                    <a:pt x="126749" y="1371600"/>
                  </a:lnTo>
                  <a:lnTo>
                    <a:pt x="153909" y="1272012"/>
                  </a:lnTo>
                  <a:lnTo>
                    <a:pt x="181070" y="1181478"/>
                  </a:lnTo>
                  <a:lnTo>
                    <a:pt x="221810" y="1041149"/>
                  </a:lnTo>
                  <a:lnTo>
                    <a:pt x="244444" y="914400"/>
                  </a:lnTo>
                  <a:lnTo>
                    <a:pt x="253497" y="805759"/>
                  </a:lnTo>
                  <a:lnTo>
                    <a:pt x="253497" y="692591"/>
                  </a:lnTo>
                  <a:lnTo>
                    <a:pt x="262551" y="579422"/>
                  </a:lnTo>
                  <a:lnTo>
                    <a:pt x="258024" y="479834"/>
                  </a:lnTo>
                  <a:lnTo>
                    <a:pt x="244444" y="362139"/>
                  </a:lnTo>
                  <a:lnTo>
                    <a:pt x="217283" y="262551"/>
                  </a:lnTo>
                  <a:lnTo>
                    <a:pt x="199177" y="144856"/>
                  </a:lnTo>
                  <a:lnTo>
                    <a:pt x="172016" y="54321"/>
                  </a:lnTo>
                  <a:lnTo>
                    <a:pt x="149382" y="0"/>
                  </a:lnTo>
                  <a:lnTo>
                    <a:pt x="104115" y="9054"/>
                  </a:lnTo>
                  <a:lnTo>
                    <a:pt x="76955" y="22634"/>
                  </a:lnTo>
                  <a:lnTo>
                    <a:pt x="45268" y="22634"/>
                  </a:lnTo>
                  <a:lnTo>
                    <a:pt x="4527" y="22634"/>
                  </a:lnTo>
                  <a:lnTo>
                    <a:pt x="0" y="31688"/>
                  </a:lnTo>
                  <a:lnTo>
                    <a:pt x="13580" y="117696"/>
                  </a:lnTo>
                  <a:lnTo>
                    <a:pt x="36214" y="176543"/>
                  </a:lnTo>
                  <a:lnTo>
                    <a:pt x="54321" y="267078"/>
                  </a:lnTo>
                  <a:lnTo>
                    <a:pt x="72428" y="330452"/>
                  </a:lnTo>
                  <a:lnTo>
                    <a:pt x="86008" y="416460"/>
                  </a:lnTo>
                  <a:lnTo>
                    <a:pt x="86008" y="502468"/>
                  </a:lnTo>
                  <a:lnTo>
                    <a:pt x="90535" y="615636"/>
                  </a:lnTo>
                  <a:lnTo>
                    <a:pt x="104115" y="701644"/>
                  </a:lnTo>
                  <a:lnTo>
                    <a:pt x="104115" y="814812"/>
                  </a:lnTo>
                  <a:lnTo>
                    <a:pt x="90535" y="918927"/>
                  </a:lnTo>
                  <a:lnTo>
                    <a:pt x="63375" y="1013989"/>
                  </a:lnTo>
                  <a:lnTo>
                    <a:pt x="63375" y="1072836"/>
                  </a:lnTo>
                  <a:lnTo>
                    <a:pt x="40741" y="1140737"/>
                  </a:lnTo>
                  <a:lnTo>
                    <a:pt x="27161" y="1181478"/>
                  </a:lnTo>
                  <a:lnTo>
                    <a:pt x="13580" y="1217692"/>
                  </a:lnTo>
                  <a:lnTo>
                    <a:pt x="9054" y="1244852"/>
                  </a:lnTo>
                  <a:lnTo>
                    <a:pt x="9054" y="1262959"/>
                  </a:lnTo>
                  <a:lnTo>
                    <a:pt x="18107" y="1317280"/>
                  </a:lnTo>
                  <a:lnTo>
                    <a:pt x="22634" y="1371600"/>
                  </a:lnTo>
                  <a:lnTo>
                    <a:pt x="45268" y="1407814"/>
                  </a:lnTo>
                  <a:lnTo>
                    <a:pt x="67901" y="1480242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Freeform 23">
              <a:extLst>
                <a:ext uri="{FF2B5EF4-FFF2-40B4-BE49-F238E27FC236}">
                  <a16:creationId xmlns:a16="http://schemas.microsoft.com/office/drawing/2014/main" id="{5DF86D48-777E-49BD-B05B-BC10923C0C8F}"/>
                </a:ext>
              </a:extLst>
            </p:cNvPr>
            <p:cNvSpPr/>
            <p:nvPr/>
          </p:nvSpPr>
          <p:spPr>
            <a:xfrm>
              <a:off x="5241543" y="1708233"/>
              <a:ext cx="389944" cy="1506184"/>
            </a:xfrm>
            <a:custGeom>
              <a:avLst/>
              <a:gdLst>
                <a:gd name="connsiteX0" fmla="*/ 0 w 525101"/>
                <a:gd name="connsiteY0" fmla="*/ 2041557 h 2104931"/>
                <a:gd name="connsiteX1" fmla="*/ 45268 w 525101"/>
                <a:gd name="connsiteY1" fmla="*/ 2082297 h 2104931"/>
                <a:gd name="connsiteX2" fmla="*/ 72428 w 525101"/>
                <a:gd name="connsiteY2" fmla="*/ 2104931 h 2104931"/>
                <a:gd name="connsiteX3" fmla="*/ 81481 w 525101"/>
                <a:gd name="connsiteY3" fmla="*/ 2104931 h 2104931"/>
                <a:gd name="connsiteX4" fmla="*/ 144856 w 525101"/>
                <a:gd name="connsiteY4" fmla="*/ 2027977 h 2104931"/>
                <a:gd name="connsiteX5" fmla="*/ 172016 w 525101"/>
                <a:gd name="connsiteY5" fmla="*/ 1987236 h 2104931"/>
                <a:gd name="connsiteX6" fmla="*/ 217283 w 525101"/>
                <a:gd name="connsiteY6" fmla="*/ 1937442 h 2104931"/>
                <a:gd name="connsiteX7" fmla="*/ 267078 w 525101"/>
                <a:gd name="connsiteY7" fmla="*/ 1869541 h 2104931"/>
                <a:gd name="connsiteX8" fmla="*/ 285184 w 525101"/>
                <a:gd name="connsiteY8" fmla="*/ 1801640 h 2104931"/>
                <a:gd name="connsiteX9" fmla="*/ 298765 w 525101"/>
                <a:gd name="connsiteY9" fmla="*/ 1788060 h 2104931"/>
                <a:gd name="connsiteX10" fmla="*/ 294238 w 525101"/>
                <a:gd name="connsiteY10" fmla="*/ 1760899 h 2104931"/>
                <a:gd name="connsiteX11" fmla="*/ 298765 w 525101"/>
                <a:gd name="connsiteY11" fmla="*/ 1729212 h 2104931"/>
                <a:gd name="connsiteX12" fmla="*/ 316872 w 525101"/>
                <a:gd name="connsiteY12" fmla="*/ 1729212 h 2104931"/>
                <a:gd name="connsiteX13" fmla="*/ 344032 w 525101"/>
                <a:gd name="connsiteY13" fmla="*/ 1733739 h 2104931"/>
                <a:gd name="connsiteX14" fmla="*/ 357612 w 525101"/>
                <a:gd name="connsiteY14" fmla="*/ 1679418 h 2104931"/>
                <a:gd name="connsiteX15" fmla="*/ 393826 w 525101"/>
                <a:gd name="connsiteY15" fmla="*/ 1606991 h 2104931"/>
                <a:gd name="connsiteX16" fmla="*/ 402879 w 525101"/>
                <a:gd name="connsiteY16" fmla="*/ 1539090 h 2104931"/>
                <a:gd name="connsiteX17" fmla="*/ 439093 w 525101"/>
                <a:gd name="connsiteY17" fmla="*/ 1444028 h 2104931"/>
                <a:gd name="connsiteX18" fmla="*/ 461727 w 525101"/>
                <a:gd name="connsiteY18" fmla="*/ 1367074 h 2104931"/>
                <a:gd name="connsiteX19" fmla="*/ 484361 w 525101"/>
                <a:gd name="connsiteY19" fmla="*/ 1272012 h 2104931"/>
                <a:gd name="connsiteX20" fmla="*/ 493414 w 525101"/>
                <a:gd name="connsiteY20" fmla="*/ 1195058 h 2104931"/>
                <a:gd name="connsiteX21" fmla="*/ 506994 w 525101"/>
                <a:gd name="connsiteY21" fmla="*/ 1104523 h 2104931"/>
                <a:gd name="connsiteX22" fmla="*/ 516048 w 525101"/>
                <a:gd name="connsiteY22" fmla="*/ 1023042 h 2104931"/>
                <a:gd name="connsiteX23" fmla="*/ 520575 w 525101"/>
                <a:gd name="connsiteY23" fmla="*/ 905347 h 2104931"/>
                <a:gd name="connsiteX24" fmla="*/ 525101 w 525101"/>
                <a:gd name="connsiteY24" fmla="*/ 832919 h 2104931"/>
                <a:gd name="connsiteX25" fmla="*/ 525101 w 525101"/>
                <a:gd name="connsiteY25" fmla="*/ 724278 h 2104931"/>
                <a:gd name="connsiteX26" fmla="*/ 511521 w 525101"/>
                <a:gd name="connsiteY26" fmla="*/ 638270 h 2104931"/>
                <a:gd name="connsiteX27" fmla="*/ 497941 w 525101"/>
                <a:gd name="connsiteY27" fmla="*/ 570369 h 2104931"/>
                <a:gd name="connsiteX28" fmla="*/ 475307 w 525101"/>
                <a:gd name="connsiteY28" fmla="*/ 502468 h 2104931"/>
                <a:gd name="connsiteX29" fmla="*/ 466254 w 525101"/>
                <a:gd name="connsiteY29" fmla="*/ 425513 h 2104931"/>
                <a:gd name="connsiteX30" fmla="*/ 452674 w 525101"/>
                <a:gd name="connsiteY30" fmla="*/ 389299 h 2104931"/>
                <a:gd name="connsiteX31" fmla="*/ 434567 w 525101"/>
                <a:gd name="connsiteY31" fmla="*/ 375719 h 2104931"/>
                <a:gd name="connsiteX32" fmla="*/ 434567 w 525101"/>
                <a:gd name="connsiteY32" fmla="*/ 375719 h 2104931"/>
                <a:gd name="connsiteX33" fmla="*/ 439093 w 525101"/>
                <a:gd name="connsiteY33" fmla="*/ 330452 h 2104931"/>
                <a:gd name="connsiteX34" fmla="*/ 416460 w 525101"/>
                <a:gd name="connsiteY34" fmla="*/ 276131 h 2104931"/>
                <a:gd name="connsiteX35" fmla="*/ 398353 w 525101"/>
                <a:gd name="connsiteY35" fmla="*/ 203703 h 2104931"/>
                <a:gd name="connsiteX36" fmla="*/ 371192 w 525101"/>
                <a:gd name="connsiteY36" fmla="*/ 158436 h 2104931"/>
                <a:gd name="connsiteX37" fmla="*/ 357612 w 525101"/>
                <a:gd name="connsiteY37" fmla="*/ 122222 h 2104931"/>
                <a:gd name="connsiteX38" fmla="*/ 316872 w 525101"/>
                <a:gd name="connsiteY38" fmla="*/ 54321 h 2104931"/>
                <a:gd name="connsiteX39" fmla="*/ 307818 w 525101"/>
                <a:gd name="connsiteY39" fmla="*/ 31688 h 2104931"/>
                <a:gd name="connsiteX40" fmla="*/ 298765 w 525101"/>
                <a:gd name="connsiteY40" fmla="*/ 0 h 2104931"/>
                <a:gd name="connsiteX41" fmla="*/ 235390 w 525101"/>
                <a:gd name="connsiteY41" fmla="*/ 22634 h 2104931"/>
                <a:gd name="connsiteX42" fmla="*/ 212757 w 525101"/>
                <a:gd name="connsiteY42" fmla="*/ 36214 h 2104931"/>
                <a:gd name="connsiteX43" fmla="*/ 221810 w 525101"/>
                <a:gd name="connsiteY43" fmla="*/ 76955 h 2104931"/>
                <a:gd name="connsiteX44" fmla="*/ 248971 w 525101"/>
                <a:gd name="connsiteY44" fmla="*/ 117696 h 2104931"/>
                <a:gd name="connsiteX45" fmla="*/ 267078 w 525101"/>
                <a:gd name="connsiteY45" fmla="*/ 176543 h 2104931"/>
                <a:gd name="connsiteX46" fmla="*/ 303291 w 525101"/>
                <a:gd name="connsiteY46" fmla="*/ 230864 h 2104931"/>
                <a:gd name="connsiteX47" fmla="*/ 325925 w 525101"/>
                <a:gd name="connsiteY47" fmla="*/ 330452 h 2104931"/>
                <a:gd name="connsiteX48" fmla="*/ 357612 w 525101"/>
                <a:gd name="connsiteY48" fmla="*/ 425513 h 2104931"/>
                <a:gd name="connsiteX49" fmla="*/ 380246 w 525101"/>
                <a:gd name="connsiteY49" fmla="*/ 497941 h 2104931"/>
                <a:gd name="connsiteX50" fmla="*/ 398353 w 525101"/>
                <a:gd name="connsiteY50" fmla="*/ 547735 h 2104931"/>
                <a:gd name="connsiteX51" fmla="*/ 402879 w 525101"/>
                <a:gd name="connsiteY51" fmla="*/ 611109 h 2104931"/>
                <a:gd name="connsiteX52" fmla="*/ 420986 w 525101"/>
                <a:gd name="connsiteY52" fmla="*/ 697117 h 2104931"/>
                <a:gd name="connsiteX53" fmla="*/ 430040 w 525101"/>
                <a:gd name="connsiteY53" fmla="*/ 778598 h 2104931"/>
                <a:gd name="connsiteX54" fmla="*/ 430040 w 525101"/>
                <a:gd name="connsiteY54" fmla="*/ 873660 h 2104931"/>
                <a:gd name="connsiteX55" fmla="*/ 430040 w 525101"/>
                <a:gd name="connsiteY55" fmla="*/ 968721 h 2104931"/>
                <a:gd name="connsiteX56" fmla="*/ 430040 w 525101"/>
                <a:gd name="connsiteY56" fmla="*/ 1013989 h 2104931"/>
                <a:gd name="connsiteX57" fmla="*/ 430040 w 525101"/>
                <a:gd name="connsiteY57" fmla="*/ 1090943 h 2104931"/>
                <a:gd name="connsiteX58" fmla="*/ 411933 w 525101"/>
                <a:gd name="connsiteY58" fmla="*/ 1195058 h 2104931"/>
                <a:gd name="connsiteX59" fmla="*/ 398353 w 525101"/>
                <a:gd name="connsiteY59" fmla="*/ 1290119 h 2104931"/>
                <a:gd name="connsiteX60" fmla="*/ 375719 w 525101"/>
                <a:gd name="connsiteY60" fmla="*/ 1398761 h 2104931"/>
                <a:gd name="connsiteX61" fmla="*/ 344032 w 525101"/>
                <a:gd name="connsiteY61" fmla="*/ 1484769 h 2104931"/>
                <a:gd name="connsiteX62" fmla="*/ 312345 w 525101"/>
                <a:gd name="connsiteY62" fmla="*/ 1566250 h 2104931"/>
                <a:gd name="connsiteX63" fmla="*/ 276131 w 525101"/>
                <a:gd name="connsiteY63" fmla="*/ 1656785 h 2104931"/>
                <a:gd name="connsiteX64" fmla="*/ 221810 w 525101"/>
                <a:gd name="connsiteY64" fmla="*/ 1760899 h 2104931"/>
                <a:gd name="connsiteX65" fmla="*/ 167489 w 525101"/>
                <a:gd name="connsiteY65" fmla="*/ 1833327 h 2104931"/>
                <a:gd name="connsiteX66" fmla="*/ 99588 w 525101"/>
                <a:gd name="connsiteY66" fmla="*/ 1905755 h 2104931"/>
                <a:gd name="connsiteX67" fmla="*/ 72428 w 525101"/>
                <a:gd name="connsiteY67" fmla="*/ 1951022 h 2104931"/>
                <a:gd name="connsiteX68" fmla="*/ 27161 w 525101"/>
                <a:gd name="connsiteY68" fmla="*/ 1996290 h 2104931"/>
                <a:gd name="connsiteX69" fmla="*/ 0 w 525101"/>
                <a:gd name="connsiteY69" fmla="*/ 2041557 h 210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525101" h="2104931">
                  <a:moveTo>
                    <a:pt x="0" y="2041557"/>
                  </a:moveTo>
                  <a:lnTo>
                    <a:pt x="45268" y="2082297"/>
                  </a:lnTo>
                  <a:lnTo>
                    <a:pt x="72428" y="2104931"/>
                  </a:lnTo>
                  <a:lnTo>
                    <a:pt x="81481" y="2104931"/>
                  </a:lnTo>
                  <a:lnTo>
                    <a:pt x="144856" y="2027977"/>
                  </a:lnTo>
                  <a:lnTo>
                    <a:pt x="172016" y="1987236"/>
                  </a:lnTo>
                  <a:lnTo>
                    <a:pt x="217283" y="1937442"/>
                  </a:lnTo>
                  <a:lnTo>
                    <a:pt x="267078" y="1869541"/>
                  </a:lnTo>
                  <a:lnTo>
                    <a:pt x="285184" y="1801640"/>
                  </a:lnTo>
                  <a:lnTo>
                    <a:pt x="298765" y="1788060"/>
                  </a:lnTo>
                  <a:lnTo>
                    <a:pt x="294238" y="1760899"/>
                  </a:lnTo>
                  <a:lnTo>
                    <a:pt x="298765" y="1729212"/>
                  </a:lnTo>
                  <a:lnTo>
                    <a:pt x="316872" y="1729212"/>
                  </a:lnTo>
                  <a:lnTo>
                    <a:pt x="344032" y="1733739"/>
                  </a:lnTo>
                  <a:lnTo>
                    <a:pt x="357612" y="1679418"/>
                  </a:lnTo>
                  <a:lnTo>
                    <a:pt x="393826" y="1606991"/>
                  </a:lnTo>
                  <a:lnTo>
                    <a:pt x="402879" y="1539090"/>
                  </a:lnTo>
                  <a:lnTo>
                    <a:pt x="439093" y="1444028"/>
                  </a:lnTo>
                  <a:lnTo>
                    <a:pt x="461727" y="1367074"/>
                  </a:lnTo>
                  <a:lnTo>
                    <a:pt x="484361" y="1272012"/>
                  </a:lnTo>
                  <a:lnTo>
                    <a:pt x="493414" y="1195058"/>
                  </a:lnTo>
                  <a:lnTo>
                    <a:pt x="506994" y="1104523"/>
                  </a:lnTo>
                  <a:lnTo>
                    <a:pt x="516048" y="1023042"/>
                  </a:lnTo>
                  <a:lnTo>
                    <a:pt x="520575" y="905347"/>
                  </a:lnTo>
                  <a:lnTo>
                    <a:pt x="525101" y="832919"/>
                  </a:lnTo>
                  <a:lnTo>
                    <a:pt x="525101" y="724278"/>
                  </a:lnTo>
                  <a:lnTo>
                    <a:pt x="511521" y="638270"/>
                  </a:lnTo>
                  <a:lnTo>
                    <a:pt x="497941" y="570369"/>
                  </a:lnTo>
                  <a:lnTo>
                    <a:pt x="475307" y="502468"/>
                  </a:lnTo>
                  <a:lnTo>
                    <a:pt x="466254" y="425513"/>
                  </a:lnTo>
                  <a:lnTo>
                    <a:pt x="452674" y="389299"/>
                  </a:lnTo>
                  <a:lnTo>
                    <a:pt x="434567" y="375719"/>
                  </a:lnTo>
                  <a:lnTo>
                    <a:pt x="434567" y="375719"/>
                  </a:lnTo>
                  <a:lnTo>
                    <a:pt x="439093" y="330452"/>
                  </a:lnTo>
                  <a:lnTo>
                    <a:pt x="416460" y="276131"/>
                  </a:lnTo>
                  <a:lnTo>
                    <a:pt x="398353" y="203703"/>
                  </a:lnTo>
                  <a:lnTo>
                    <a:pt x="371192" y="158436"/>
                  </a:lnTo>
                  <a:lnTo>
                    <a:pt x="357612" y="122222"/>
                  </a:lnTo>
                  <a:lnTo>
                    <a:pt x="316872" y="54321"/>
                  </a:lnTo>
                  <a:lnTo>
                    <a:pt x="307818" y="31688"/>
                  </a:lnTo>
                  <a:lnTo>
                    <a:pt x="298765" y="0"/>
                  </a:lnTo>
                  <a:lnTo>
                    <a:pt x="235390" y="22634"/>
                  </a:lnTo>
                  <a:lnTo>
                    <a:pt x="212757" y="36214"/>
                  </a:lnTo>
                  <a:lnTo>
                    <a:pt x="221810" y="76955"/>
                  </a:lnTo>
                  <a:lnTo>
                    <a:pt x="248971" y="117696"/>
                  </a:lnTo>
                  <a:lnTo>
                    <a:pt x="267078" y="176543"/>
                  </a:lnTo>
                  <a:lnTo>
                    <a:pt x="303291" y="230864"/>
                  </a:lnTo>
                  <a:lnTo>
                    <a:pt x="325925" y="330452"/>
                  </a:lnTo>
                  <a:lnTo>
                    <a:pt x="357612" y="425513"/>
                  </a:lnTo>
                  <a:lnTo>
                    <a:pt x="380246" y="497941"/>
                  </a:lnTo>
                  <a:lnTo>
                    <a:pt x="398353" y="547735"/>
                  </a:lnTo>
                  <a:lnTo>
                    <a:pt x="402879" y="611109"/>
                  </a:lnTo>
                  <a:lnTo>
                    <a:pt x="420986" y="697117"/>
                  </a:lnTo>
                  <a:lnTo>
                    <a:pt x="430040" y="778598"/>
                  </a:lnTo>
                  <a:lnTo>
                    <a:pt x="430040" y="873660"/>
                  </a:lnTo>
                  <a:lnTo>
                    <a:pt x="430040" y="968721"/>
                  </a:lnTo>
                  <a:lnTo>
                    <a:pt x="430040" y="1013989"/>
                  </a:lnTo>
                  <a:lnTo>
                    <a:pt x="430040" y="1090943"/>
                  </a:lnTo>
                  <a:lnTo>
                    <a:pt x="411933" y="1195058"/>
                  </a:lnTo>
                  <a:lnTo>
                    <a:pt x="398353" y="1290119"/>
                  </a:lnTo>
                  <a:lnTo>
                    <a:pt x="375719" y="1398761"/>
                  </a:lnTo>
                  <a:lnTo>
                    <a:pt x="344032" y="1484769"/>
                  </a:lnTo>
                  <a:lnTo>
                    <a:pt x="312345" y="1566250"/>
                  </a:lnTo>
                  <a:lnTo>
                    <a:pt x="276131" y="1656785"/>
                  </a:lnTo>
                  <a:lnTo>
                    <a:pt x="221810" y="1760899"/>
                  </a:lnTo>
                  <a:lnTo>
                    <a:pt x="167489" y="1833327"/>
                  </a:lnTo>
                  <a:lnTo>
                    <a:pt x="99588" y="1905755"/>
                  </a:lnTo>
                  <a:lnTo>
                    <a:pt x="72428" y="1951022"/>
                  </a:lnTo>
                  <a:lnTo>
                    <a:pt x="27161" y="1996290"/>
                  </a:lnTo>
                  <a:lnTo>
                    <a:pt x="0" y="2041557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2" name="Freeform 24">
              <a:extLst>
                <a:ext uri="{FF2B5EF4-FFF2-40B4-BE49-F238E27FC236}">
                  <a16:creationId xmlns:a16="http://schemas.microsoft.com/office/drawing/2014/main" id="{D9C41F2F-7B32-4ACA-9FC2-F95048C91446}"/>
                </a:ext>
              </a:extLst>
            </p:cNvPr>
            <p:cNvSpPr/>
            <p:nvPr/>
          </p:nvSpPr>
          <p:spPr>
            <a:xfrm>
              <a:off x="5631486" y="1338976"/>
              <a:ext cx="651618" cy="2211160"/>
            </a:xfrm>
            <a:custGeom>
              <a:avLst/>
              <a:gdLst>
                <a:gd name="connsiteX0" fmla="*/ 0 w 760491"/>
                <a:gd name="connsiteY0" fmla="*/ 2983117 h 2983117"/>
                <a:gd name="connsiteX1" fmla="*/ 18107 w 760491"/>
                <a:gd name="connsiteY1" fmla="*/ 2933323 h 2983117"/>
                <a:gd name="connsiteX2" fmla="*/ 95061 w 760491"/>
                <a:gd name="connsiteY2" fmla="*/ 2865422 h 2983117"/>
                <a:gd name="connsiteX3" fmla="*/ 144855 w 760491"/>
                <a:gd name="connsiteY3" fmla="*/ 2824681 h 2983117"/>
                <a:gd name="connsiteX4" fmla="*/ 239916 w 760491"/>
                <a:gd name="connsiteY4" fmla="*/ 2697933 h 2983117"/>
                <a:gd name="connsiteX5" fmla="*/ 344031 w 760491"/>
                <a:gd name="connsiteY5" fmla="*/ 2530444 h 2983117"/>
                <a:gd name="connsiteX6" fmla="*/ 457200 w 760491"/>
                <a:gd name="connsiteY6" fmla="*/ 2326741 h 2983117"/>
                <a:gd name="connsiteX7" fmla="*/ 538681 w 760491"/>
                <a:gd name="connsiteY7" fmla="*/ 2136618 h 2983117"/>
                <a:gd name="connsiteX8" fmla="*/ 597528 w 760491"/>
                <a:gd name="connsiteY8" fmla="*/ 1914808 h 2983117"/>
                <a:gd name="connsiteX9" fmla="*/ 642796 w 760491"/>
                <a:gd name="connsiteY9" fmla="*/ 1702051 h 2983117"/>
                <a:gd name="connsiteX10" fmla="*/ 660903 w 760491"/>
                <a:gd name="connsiteY10" fmla="*/ 1475715 h 2983117"/>
                <a:gd name="connsiteX11" fmla="*/ 665429 w 760491"/>
                <a:gd name="connsiteY11" fmla="*/ 1226744 h 2983117"/>
                <a:gd name="connsiteX12" fmla="*/ 629216 w 760491"/>
                <a:gd name="connsiteY12" fmla="*/ 1000408 h 2983117"/>
                <a:gd name="connsiteX13" fmla="*/ 583948 w 760491"/>
                <a:gd name="connsiteY13" fmla="*/ 792178 h 2983117"/>
                <a:gd name="connsiteX14" fmla="*/ 520574 w 760491"/>
                <a:gd name="connsiteY14" fmla="*/ 547735 h 2983117"/>
                <a:gd name="connsiteX15" fmla="*/ 411932 w 760491"/>
                <a:gd name="connsiteY15" fmla="*/ 344032 h 2983117"/>
                <a:gd name="connsiteX16" fmla="*/ 316871 w 760491"/>
                <a:gd name="connsiteY16" fmla="*/ 144855 h 2983117"/>
                <a:gd name="connsiteX17" fmla="*/ 267077 w 760491"/>
                <a:gd name="connsiteY17" fmla="*/ 36214 h 2983117"/>
                <a:gd name="connsiteX18" fmla="*/ 289711 w 760491"/>
                <a:gd name="connsiteY18" fmla="*/ 0 h 2983117"/>
                <a:gd name="connsiteX19" fmla="*/ 330451 w 760491"/>
                <a:gd name="connsiteY19" fmla="*/ 0 h 2983117"/>
                <a:gd name="connsiteX20" fmla="*/ 384772 w 760491"/>
                <a:gd name="connsiteY20" fmla="*/ 99588 h 2983117"/>
                <a:gd name="connsiteX21" fmla="*/ 430039 w 760491"/>
                <a:gd name="connsiteY21" fmla="*/ 167489 h 2983117"/>
                <a:gd name="connsiteX22" fmla="*/ 479833 w 760491"/>
                <a:gd name="connsiteY22" fmla="*/ 253497 h 2983117"/>
                <a:gd name="connsiteX23" fmla="*/ 511520 w 760491"/>
                <a:gd name="connsiteY23" fmla="*/ 316871 h 2983117"/>
                <a:gd name="connsiteX24" fmla="*/ 552261 w 760491"/>
                <a:gd name="connsiteY24" fmla="*/ 398352 h 2983117"/>
                <a:gd name="connsiteX25" fmla="*/ 593002 w 760491"/>
                <a:gd name="connsiteY25" fmla="*/ 479834 h 2983117"/>
                <a:gd name="connsiteX26" fmla="*/ 620162 w 760491"/>
                <a:gd name="connsiteY26" fmla="*/ 529628 h 2983117"/>
                <a:gd name="connsiteX27" fmla="*/ 633742 w 760491"/>
                <a:gd name="connsiteY27" fmla="*/ 593002 h 2983117"/>
                <a:gd name="connsiteX28" fmla="*/ 642796 w 760491"/>
                <a:gd name="connsiteY28" fmla="*/ 638269 h 2983117"/>
                <a:gd name="connsiteX29" fmla="*/ 629216 w 760491"/>
                <a:gd name="connsiteY29" fmla="*/ 656376 h 2983117"/>
                <a:gd name="connsiteX30" fmla="*/ 629216 w 760491"/>
                <a:gd name="connsiteY30" fmla="*/ 656376 h 2983117"/>
                <a:gd name="connsiteX31" fmla="*/ 647322 w 760491"/>
                <a:gd name="connsiteY31" fmla="*/ 706170 h 2983117"/>
                <a:gd name="connsiteX32" fmla="*/ 651849 w 760491"/>
                <a:gd name="connsiteY32" fmla="*/ 728804 h 2983117"/>
                <a:gd name="connsiteX33" fmla="*/ 665429 w 760491"/>
                <a:gd name="connsiteY33" fmla="*/ 760491 h 2983117"/>
                <a:gd name="connsiteX34" fmla="*/ 679010 w 760491"/>
                <a:gd name="connsiteY34" fmla="*/ 769544 h 2983117"/>
                <a:gd name="connsiteX35" fmla="*/ 692590 w 760491"/>
                <a:gd name="connsiteY35" fmla="*/ 814812 h 2983117"/>
                <a:gd name="connsiteX36" fmla="*/ 710697 w 760491"/>
                <a:gd name="connsiteY36" fmla="*/ 932507 h 2983117"/>
                <a:gd name="connsiteX37" fmla="*/ 719750 w 760491"/>
                <a:gd name="connsiteY37" fmla="*/ 982301 h 2983117"/>
                <a:gd name="connsiteX38" fmla="*/ 751437 w 760491"/>
                <a:gd name="connsiteY38" fmla="*/ 1199584 h 2983117"/>
                <a:gd name="connsiteX39" fmla="*/ 760491 w 760491"/>
                <a:gd name="connsiteY39" fmla="*/ 1439501 h 2983117"/>
                <a:gd name="connsiteX40" fmla="*/ 755964 w 760491"/>
                <a:gd name="connsiteY40" fmla="*/ 1674891 h 2983117"/>
                <a:gd name="connsiteX41" fmla="*/ 710697 w 760491"/>
                <a:gd name="connsiteY41" fmla="*/ 1928388 h 2983117"/>
                <a:gd name="connsiteX42" fmla="*/ 647322 w 760491"/>
                <a:gd name="connsiteY42" fmla="*/ 2154725 h 2983117"/>
                <a:gd name="connsiteX43" fmla="*/ 570368 w 760491"/>
                <a:gd name="connsiteY43" fmla="*/ 2335794 h 2983117"/>
                <a:gd name="connsiteX44" fmla="*/ 556788 w 760491"/>
                <a:gd name="connsiteY44" fmla="*/ 2390115 h 2983117"/>
                <a:gd name="connsiteX45" fmla="*/ 538681 w 760491"/>
                <a:gd name="connsiteY45" fmla="*/ 2444436 h 2983117"/>
                <a:gd name="connsiteX46" fmla="*/ 497940 w 760491"/>
                <a:gd name="connsiteY46" fmla="*/ 2498756 h 2983117"/>
                <a:gd name="connsiteX47" fmla="*/ 457200 w 760491"/>
                <a:gd name="connsiteY47" fmla="*/ 2553077 h 2983117"/>
                <a:gd name="connsiteX48" fmla="*/ 448146 w 760491"/>
                <a:gd name="connsiteY48" fmla="*/ 2589291 h 2983117"/>
                <a:gd name="connsiteX49" fmla="*/ 420986 w 760491"/>
                <a:gd name="connsiteY49" fmla="*/ 2593818 h 2983117"/>
                <a:gd name="connsiteX50" fmla="*/ 393825 w 760491"/>
                <a:gd name="connsiteY50" fmla="*/ 2620978 h 2983117"/>
                <a:gd name="connsiteX51" fmla="*/ 362138 w 760491"/>
                <a:gd name="connsiteY51" fmla="*/ 2675299 h 2983117"/>
                <a:gd name="connsiteX52" fmla="*/ 384772 w 760491"/>
                <a:gd name="connsiteY52" fmla="*/ 2720566 h 2983117"/>
                <a:gd name="connsiteX53" fmla="*/ 330451 w 760491"/>
                <a:gd name="connsiteY53" fmla="*/ 2802047 h 2983117"/>
                <a:gd name="connsiteX54" fmla="*/ 285184 w 760491"/>
                <a:gd name="connsiteY54" fmla="*/ 2851842 h 2983117"/>
                <a:gd name="connsiteX55" fmla="*/ 226336 w 760491"/>
                <a:gd name="connsiteY55" fmla="*/ 2915216 h 2983117"/>
                <a:gd name="connsiteX56" fmla="*/ 194649 w 760491"/>
                <a:gd name="connsiteY56" fmla="*/ 2965010 h 2983117"/>
                <a:gd name="connsiteX57" fmla="*/ 172016 w 760491"/>
                <a:gd name="connsiteY57" fmla="*/ 2983117 h 298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0491" h="2983117">
                  <a:moveTo>
                    <a:pt x="0" y="2983117"/>
                  </a:moveTo>
                  <a:lnTo>
                    <a:pt x="18107" y="2933323"/>
                  </a:lnTo>
                  <a:lnTo>
                    <a:pt x="95061" y="2865422"/>
                  </a:lnTo>
                  <a:lnTo>
                    <a:pt x="144855" y="2824681"/>
                  </a:lnTo>
                  <a:lnTo>
                    <a:pt x="239916" y="2697933"/>
                  </a:lnTo>
                  <a:lnTo>
                    <a:pt x="344031" y="2530444"/>
                  </a:lnTo>
                  <a:lnTo>
                    <a:pt x="457200" y="2326741"/>
                  </a:lnTo>
                  <a:lnTo>
                    <a:pt x="538681" y="2136618"/>
                  </a:lnTo>
                  <a:lnTo>
                    <a:pt x="597528" y="1914808"/>
                  </a:lnTo>
                  <a:lnTo>
                    <a:pt x="642796" y="1702051"/>
                  </a:lnTo>
                  <a:lnTo>
                    <a:pt x="660903" y="1475715"/>
                  </a:lnTo>
                  <a:cubicBezTo>
                    <a:pt x="662412" y="1392725"/>
                    <a:pt x="663920" y="1309734"/>
                    <a:pt x="665429" y="1226744"/>
                  </a:cubicBezTo>
                  <a:lnTo>
                    <a:pt x="629216" y="1000408"/>
                  </a:lnTo>
                  <a:lnTo>
                    <a:pt x="583948" y="792178"/>
                  </a:lnTo>
                  <a:lnTo>
                    <a:pt x="520574" y="547735"/>
                  </a:lnTo>
                  <a:lnTo>
                    <a:pt x="411932" y="344032"/>
                  </a:lnTo>
                  <a:lnTo>
                    <a:pt x="316871" y="144855"/>
                  </a:lnTo>
                  <a:lnTo>
                    <a:pt x="267077" y="36214"/>
                  </a:lnTo>
                  <a:lnTo>
                    <a:pt x="289711" y="0"/>
                  </a:lnTo>
                  <a:lnTo>
                    <a:pt x="330451" y="0"/>
                  </a:lnTo>
                  <a:lnTo>
                    <a:pt x="384772" y="99588"/>
                  </a:lnTo>
                  <a:lnTo>
                    <a:pt x="430039" y="167489"/>
                  </a:lnTo>
                  <a:lnTo>
                    <a:pt x="479833" y="253497"/>
                  </a:lnTo>
                  <a:lnTo>
                    <a:pt x="511520" y="316871"/>
                  </a:lnTo>
                  <a:lnTo>
                    <a:pt x="552261" y="398352"/>
                  </a:lnTo>
                  <a:lnTo>
                    <a:pt x="593002" y="479834"/>
                  </a:lnTo>
                  <a:lnTo>
                    <a:pt x="620162" y="529628"/>
                  </a:lnTo>
                  <a:lnTo>
                    <a:pt x="633742" y="593002"/>
                  </a:lnTo>
                  <a:lnTo>
                    <a:pt x="642796" y="638269"/>
                  </a:lnTo>
                  <a:lnTo>
                    <a:pt x="629216" y="656376"/>
                  </a:lnTo>
                  <a:lnTo>
                    <a:pt x="629216" y="656376"/>
                  </a:lnTo>
                  <a:lnTo>
                    <a:pt x="647322" y="706170"/>
                  </a:lnTo>
                  <a:lnTo>
                    <a:pt x="651849" y="728804"/>
                  </a:lnTo>
                  <a:lnTo>
                    <a:pt x="665429" y="760491"/>
                  </a:lnTo>
                  <a:lnTo>
                    <a:pt x="679010" y="769544"/>
                  </a:lnTo>
                  <a:lnTo>
                    <a:pt x="692590" y="814812"/>
                  </a:lnTo>
                  <a:lnTo>
                    <a:pt x="710697" y="932507"/>
                  </a:lnTo>
                  <a:lnTo>
                    <a:pt x="719750" y="982301"/>
                  </a:lnTo>
                  <a:lnTo>
                    <a:pt x="751437" y="1199584"/>
                  </a:lnTo>
                  <a:lnTo>
                    <a:pt x="760491" y="1439501"/>
                  </a:lnTo>
                  <a:lnTo>
                    <a:pt x="755964" y="1674891"/>
                  </a:lnTo>
                  <a:lnTo>
                    <a:pt x="710697" y="1928388"/>
                  </a:lnTo>
                  <a:lnTo>
                    <a:pt x="647322" y="2154725"/>
                  </a:lnTo>
                  <a:lnTo>
                    <a:pt x="570368" y="2335794"/>
                  </a:lnTo>
                  <a:lnTo>
                    <a:pt x="556788" y="2390115"/>
                  </a:lnTo>
                  <a:lnTo>
                    <a:pt x="538681" y="2444436"/>
                  </a:lnTo>
                  <a:lnTo>
                    <a:pt x="497940" y="2498756"/>
                  </a:lnTo>
                  <a:lnTo>
                    <a:pt x="457200" y="2553077"/>
                  </a:lnTo>
                  <a:lnTo>
                    <a:pt x="448146" y="2589291"/>
                  </a:lnTo>
                  <a:lnTo>
                    <a:pt x="420986" y="2593818"/>
                  </a:lnTo>
                  <a:lnTo>
                    <a:pt x="393825" y="2620978"/>
                  </a:lnTo>
                  <a:lnTo>
                    <a:pt x="362138" y="2675299"/>
                  </a:lnTo>
                  <a:lnTo>
                    <a:pt x="384772" y="2720566"/>
                  </a:lnTo>
                  <a:lnTo>
                    <a:pt x="330451" y="2802047"/>
                  </a:lnTo>
                  <a:lnTo>
                    <a:pt x="285184" y="2851842"/>
                  </a:lnTo>
                  <a:lnTo>
                    <a:pt x="226336" y="2915216"/>
                  </a:lnTo>
                  <a:lnTo>
                    <a:pt x="194649" y="2965010"/>
                  </a:lnTo>
                  <a:lnTo>
                    <a:pt x="172016" y="2983117"/>
                  </a:lnTo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3" name="Freeform 25">
              <a:extLst>
                <a:ext uri="{FF2B5EF4-FFF2-40B4-BE49-F238E27FC236}">
                  <a16:creationId xmlns:a16="http://schemas.microsoft.com/office/drawing/2014/main" id="{103DB55B-84BF-41AB-9139-1D9424A47C7C}"/>
                </a:ext>
              </a:extLst>
            </p:cNvPr>
            <p:cNvSpPr/>
            <p:nvPr/>
          </p:nvSpPr>
          <p:spPr>
            <a:xfrm>
              <a:off x="5984452" y="875784"/>
              <a:ext cx="497515" cy="1104534"/>
            </a:xfrm>
            <a:custGeom>
              <a:avLst/>
              <a:gdLst>
                <a:gd name="connsiteX0" fmla="*/ 4527 w 669957"/>
                <a:gd name="connsiteY0" fmla="*/ 0 h 1543616"/>
                <a:gd name="connsiteX1" fmla="*/ 63374 w 669957"/>
                <a:gd name="connsiteY1" fmla="*/ 54321 h 1543616"/>
                <a:gd name="connsiteX2" fmla="*/ 135802 w 669957"/>
                <a:gd name="connsiteY2" fmla="*/ 131275 h 1543616"/>
                <a:gd name="connsiteX3" fmla="*/ 190123 w 669957"/>
                <a:gd name="connsiteY3" fmla="*/ 199176 h 1543616"/>
                <a:gd name="connsiteX4" fmla="*/ 239917 w 669957"/>
                <a:gd name="connsiteY4" fmla="*/ 271604 h 1543616"/>
                <a:gd name="connsiteX5" fmla="*/ 285184 w 669957"/>
                <a:gd name="connsiteY5" fmla="*/ 330452 h 1543616"/>
                <a:gd name="connsiteX6" fmla="*/ 334978 w 669957"/>
                <a:gd name="connsiteY6" fmla="*/ 384772 h 1543616"/>
                <a:gd name="connsiteX7" fmla="*/ 353085 w 669957"/>
                <a:gd name="connsiteY7" fmla="*/ 425513 h 1543616"/>
                <a:gd name="connsiteX8" fmla="*/ 389299 w 669957"/>
                <a:gd name="connsiteY8" fmla="*/ 493414 h 1543616"/>
                <a:gd name="connsiteX9" fmla="*/ 430040 w 669957"/>
                <a:gd name="connsiteY9" fmla="*/ 561315 h 1543616"/>
                <a:gd name="connsiteX10" fmla="*/ 448147 w 669957"/>
                <a:gd name="connsiteY10" fmla="*/ 651850 h 1543616"/>
                <a:gd name="connsiteX11" fmla="*/ 466254 w 669957"/>
                <a:gd name="connsiteY11" fmla="*/ 697117 h 1543616"/>
                <a:gd name="connsiteX12" fmla="*/ 502468 w 669957"/>
                <a:gd name="connsiteY12" fmla="*/ 719751 h 1543616"/>
                <a:gd name="connsiteX13" fmla="*/ 538681 w 669957"/>
                <a:gd name="connsiteY13" fmla="*/ 774071 h 1543616"/>
                <a:gd name="connsiteX14" fmla="*/ 597529 w 669957"/>
                <a:gd name="connsiteY14" fmla="*/ 905347 h 1543616"/>
                <a:gd name="connsiteX15" fmla="*/ 629216 w 669957"/>
                <a:gd name="connsiteY15" fmla="*/ 968721 h 1543616"/>
                <a:gd name="connsiteX16" fmla="*/ 647323 w 669957"/>
                <a:gd name="connsiteY16" fmla="*/ 1041149 h 1543616"/>
                <a:gd name="connsiteX17" fmla="*/ 656376 w 669957"/>
                <a:gd name="connsiteY17" fmla="*/ 1109050 h 1543616"/>
                <a:gd name="connsiteX18" fmla="*/ 665430 w 669957"/>
                <a:gd name="connsiteY18" fmla="*/ 1140737 h 1543616"/>
                <a:gd name="connsiteX19" fmla="*/ 669957 w 669957"/>
                <a:gd name="connsiteY19" fmla="*/ 1543616 h 1543616"/>
                <a:gd name="connsiteX20" fmla="*/ 656376 w 669957"/>
                <a:gd name="connsiteY20" fmla="*/ 1511929 h 1543616"/>
                <a:gd name="connsiteX21" fmla="*/ 624689 w 669957"/>
                <a:gd name="connsiteY21" fmla="*/ 1389707 h 1543616"/>
                <a:gd name="connsiteX22" fmla="*/ 593002 w 669957"/>
                <a:gd name="connsiteY22" fmla="*/ 1253905 h 1543616"/>
                <a:gd name="connsiteX23" fmla="*/ 574895 w 669957"/>
                <a:gd name="connsiteY23" fmla="*/ 1176951 h 1543616"/>
                <a:gd name="connsiteX24" fmla="*/ 538681 w 669957"/>
                <a:gd name="connsiteY24" fmla="*/ 1077363 h 1543616"/>
                <a:gd name="connsiteX25" fmla="*/ 502468 w 669957"/>
                <a:gd name="connsiteY25" fmla="*/ 964194 h 1543616"/>
                <a:gd name="connsiteX26" fmla="*/ 466254 w 669957"/>
                <a:gd name="connsiteY26" fmla="*/ 855553 h 1543616"/>
                <a:gd name="connsiteX27" fmla="*/ 420986 w 669957"/>
                <a:gd name="connsiteY27" fmla="*/ 778598 h 1543616"/>
                <a:gd name="connsiteX28" fmla="*/ 357612 w 669957"/>
                <a:gd name="connsiteY28" fmla="*/ 701644 h 1543616"/>
                <a:gd name="connsiteX29" fmla="*/ 312345 w 669957"/>
                <a:gd name="connsiteY29" fmla="*/ 624689 h 1543616"/>
                <a:gd name="connsiteX30" fmla="*/ 267077 w 669957"/>
                <a:gd name="connsiteY30" fmla="*/ 529628 h 1543616"/>
                <a:gd name="connsiteX31" fmla="*/ 217283 w 669957"/>
                <a:gd name="connsiteY31" fmla="*/ 457200 h 1543616"/>
                <a:gd name="connsiteX32" fmla="*/ 172016 w 669957"/>
                <a:gd name="connsiteY32" fmla="*/ 380246 h 1543616"/>
                <a:gd name="connsiteX33" fmla="*/ 122222 w 669957"/>
                <a:gd name="connsiteY33" fmla="*/ 294238 h 1543616"/>
                <a:gd name="connsiteX34" fmla="*/ 81481 w 669957"/>
                <a:gd name="connsiteY34" fmla="*/ 235390 h 1543616"/>
                <a:gd name="connsiteX35" fmla="*/ 40741 w 669957"/>
                <a:gd name="connsiteY35" fmla="*/ 212757 h 1543616"/>
                <a:gd name="connsiteX36" fmla="*/ 4527 w 669957"/>
                <a:gd name="connsiteY36" fmla="*/ 153909 h 1543616"/>
                <a:gd name="connsiteX37" fmla="*/ 0 w 669957"/>
                <a:gd name="connsiteY37" fmla="*/ 95062 h 1543616"/>
                <a:gd name="connsiteX38" fmla="*/ 4527 w 669957"/>
                <a:gd name="connsiteY38" fmla="*/ 0 h 154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69957" h="1543616">
                  <a:moveTo>
                    <a:pt x="4527" y="0"/>
                  </a:moveTo>
                  <a:lnTo>
                    <a:pt x="63374" y="54321"/>
                  </a:lnTo>
                  <a:lnTo>
                    <a:pt x="135802" y="131275"/>
                  </a:lnTo>
                  <a:lnTo>
                    <a:pt x="190123" y="199176"/>
                  </a:lnTo>
                  <a:lnTo>
                    <a:pt x="239917" y="271604"/>
                  </a:lnTo>
                  <a:lnTo>
                    <a:pt x="285184" y="330452"/>
                  </a:lnTo>
                  <a:lnTo>
                    <a:pt x="334978" y="384772"/>
                  </a:lnTo>
                  <a:lnTo>
                    <a:pt x="353085" y="425513"/>
                  </a:lnTo>
                  <a:lnTo>
                    <a:pt x="389299" y="493414"/>
                  </a:lnTo>
                  <a:lnTo>
                    <a:pt x="430040" y="561315"/>
                  </a:lnTo>
                  <a:lnTo>
                    <a:pt x="448147" y="651850"/>
                  </a:lnTo>
                  <a:lnTo>
                    <a:pt x="466254" y="697117"/>
                  </a:lnTo>
                  <a:lnTo>
                    <a:pt x="502468" y="719751"/>
                  </a:lnTo>
                  <a:lnTo>
                    <a:pt x="538681" y="774071"/>
                  </a:lnTo>
                  <a:lnTo>
                    <a:pt x="597529" y="905347"/>
                  </a:lnTo>
                  <a:lnTo>
                    <a:pt x="629216" y="968721"/>
                  </a:lnTo>
                  <a:lnTo>
                    <a:pt x="647323" y="1041149"/>
                  </a:lnTo>
                  <a:lnTo>
                    <a:pt x="656376" y="1109050"/>
                  </a:lnTo>
                  <a:lnTo>
                    <a:pt x="665430" y="1140737"/>
                  </a:lnTo>
                  <a:lnTo>
                    <a:pt x="669957" y="1543616"/>
                  </a:lnTo>
                  <a:lnTo>
                    <a:pt x="656376" y="1511929"/>
                  </a:lnTo>
                  <a:lnTo>
                    <a:pt x="624689" y="1389707"/>
                  </a:lnTo>
                  <a:lnTo>
                    <a:pt x="593002" y="1253905"/>
                  </a:lnTo>
                  <a:lnTo>
                    <a:pt x="574895" y="1176951"/>
                  </a:lnTo>
                  <a:lnTo>
                    <a:pt x="538681" y="1077363"/>
                  </a:lnTo>
                  <a:lnTo>
                    <a:pt x="502468" y="964194"/>
                  </a:lnTo>
                  <a:lnTo>
                    <a:pt x="466254" y="855553"/>
                  </a:lnTo>
                  <a:lnTo>
                    <a:pt x="420986" y="778598"/>
                  </a:lnTo>
                  <a:lnTo>
                    <a:pt x="357612" y="701644"/>
                  </a:lnTo>
                  <a:lnTo>
                    <a:pt x="312345" y="624689"/>
                  </a:lnTo>
                  <a:lnTo>
                    <a:pt x="267077" y="529628"/>
                  </a:lnTo>
                  <a:lnTo>
                    <a:pt x="217283" y="457200"/>
                  </a:lnTo>
                  <a:lnTo>
                    <a:pt x="172016" y="380246"/>
                  </a:lnTo>
                  <a:lnTo>
                    <a:pt x="122222" y="294238"/>
                  </a:lnTo>
                  <a:lnTo>
                    <a:pt x="81481" y="235390"/>
                  </a:lnTo>
                  <a:lnTo>
                    <a:pt x="40741" y="212757"/>
                  </a:lnTo>
                  <a:lnTo>
                    <a:pt x="4527" y="153909"/>
                  </a:lnTo>
                  <a:lnTo>
                    <a:pt x="0" y="95062"/>
                  </a:lnTo>
                  <a:lnTo>
                    <a:pt x="4527" y="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Freeform 26">
              <a:extLst>
                <a:ext uri="{FF2B5EF4-FFF2-40B4-BE49-F238E27FC236}">
                  <a16:creationId xmlns:a16="http://schemas.microsoft.com/office/drawing/2014/main" id="{3047C980-4D44-4292-8D6A-6D2F6E57E5C1}"/>
                </a:ext>
              </a:extLst>
            </p:cNvPr>
            <p:cNvSpPr/>
            <p:nvPr/>
          </p:nvSpPr>
          <p:spPr>
            <a:xfrm>
              <a:off x="5671825" y="2611944"/>
              <a:ext cx="806780" cy="1386336"/>
            </a:xfrm>
            <a:custGeom>
              <a:avLst/>
              <a:gdLst>
                <a:gd name="connsiteX0" fmla="*/ 22634 w 1086416"/>
                <a:gd name="connsiteY0" fmla="*/ 1937441 h 1937441"/>
                <a:gd name="connsiteX1" fmla="*/ 104115 w 1086416"/>
                <a:gd name="connsiteY1" fmla="*/ 1901228 h 1937441"/>
                <a:gd name="connsiteX2" fmla="*/ 162962 w 1086416"/>
                <a:gd name="connsiteY2" fmla="*/ 1874067 h 1937441"/>
                <a:gd name="connsiteX3" fmla="*/ 244444 w 1086416"/>
                <a:gd name="connsiteY3" fmla="*/ 1806166 h 1937441"/>
                <a:gd name="connsiteX4" fmla="*/ 321398 w 1086416"/>
                <a:gd name="connsiteY4" fmla="*/ 1765426 h 1937441"/>
                <a:gd name="connsiteX5" fmla="*/ 398353 w 1086416"/>
                <a:gd name="connsiteY5" fmla="*/ 1706578 h 1937441"/>
                <a:gd name="connsiteX6" fmla="*/ 470780 w 1086416"/>
                <a:gd name="connsiteY6" fmla="*/ 1643204 h 1937441"/>
                <a:gd name="connsiteX7" fmla="*/ 543208 w 1086416"/>
                <a:gd name="connsiteY7" fmla="*/ 1579830 h 1937441"/>
                <a:gd name="connsiteX8" fmla="*/ 579422 w 1086416"/>
                <a:gd name="connsiteY8" fmla="*/ 1520982 h 1937441"/>
                <a:gd name="connsiteX9" fmla="*/ 597529 w 1086416"/>
                <a:gd name="connsiteY9" fmla="*/ 1421394 h 1937441"/>
                <a:gd name="connsiteX10" fmla="*/ 597529 w 1086416"/>
                <a:gd name="connsiteY10" fmla="*/ 1339913 h 1937441"/>
                <a:gd name="connsiteX11" fmla="*/ 611109 w 1086416"/>
                <a:gd name="connsiteY11" fmla="*/ 1312752 h 1937441"/>
                <a:gd name="connsiteX12" fmla="*/ 638269 w 1086416"/>
                <a:gd name="connsiteY12" fmla="*/ 1294645 h 1937441"/>
                <a:gd name="connsiteX13" fmla="*/ 656376 w 1086416"/>
                <a:gd name="connsiteY13" fmla="*/ 1321806 h 1937441"/>
                <a:gd name="connsiteX14" fmla="*/ 679010 w 1086416"/>
                <a:gd name="connsiteY14" fmla="*/ 1330859 h 1937441"/>
                <a:gd name="connsiteX15" fmla="*/ 715224 w 1086416"/>
                <a:gd name="connsiteY15" fmla="*/ 1281065 h 1937441"/>
                <a:gd name="connsiteX16" fmla="*/ 760491 w 1086416"/>
                <a:gd name="connsiteY16" fmla="*/ 1204111 h 1937441"/>
                <a:gd name="connsiteX17" fmla="*/ 819339 w 1086416"/>
                <a:gd name="connsiteY17" fmla="*/ 1077362 h 1937441"/>
                <a:gd name="connsiteX18" fmla="*/ 832919 w 1086416"/>
                <a:gd name="connsiteY18" fmla="*/ 1009461 h 1937441"/>
                <a:gd name="connsiteX19" fmla="*/ 864606 w 1086416"/>
                <a:gd name="connsiteY19" fmla="*/ 964194 h 1937441"/>
                <a:gd name="connsiteX20" fmla="*/ 882713 w 1086416"/>
                <a:gd name="connsiteY20" fmla="*/ 914400 h 1937441"/>
                <a:gd name="connsiteX21" fmla="*/ 905347 w 1086416"/>
                <a:gd name="connsiteY21" fmla="*/ 905346 h 1937441"/>
                <a:gd name="connsiteX22" fmla="*/ 918927 w 1086416"/>
                <a:gd name="connsiteY22" fmla="*/ 860079 h 1937441"/>
                <a:gd name="connsiteX23" fmla="*/ 937034 w 1086416"/>
                <a:gd name="connsiteY23" fmla="*/ 819338 h 1937441"/>
                <a:gd name="connsiteX24" fmla="*/ 950614 w 1086416"/>
                <a:gd name="connsiteY24" fmla="*/ 787651 h 1937441"/>
                <a:gd name="connsiteX25" fmla="*/ 977774 w 1086416"/>
                <a:gd name="connsiteY25" fmla="*/ 742384 h 1937441"/>
                <a:gd name="connsiteX26" fmla="*/ 1000408 w 1086416"/>
                <a:gd name="connsiteY26" fmla="*/ 706170 h 1937441"/>
                <a:gd name="connsiteX27" fmla="*/ 1004935 w 1086416"/>
                <a:gd name="connsiteY27" fmla="*/ 679010 h 1937441"/>
                <a:gd name="connsiteX28" fmla="*/ 1004935 w 1086416"/>
                <a:gd name="connsiteY28" fmla="*/ 647323 h 1937441"/>
                <a:gd name="connsiteX29" fmla="*/ 1018515 w 1086416"/>
                <a:gd name="connsiteY29" fmla="*/ 615636 h 1937441"/>
                <a:gd name="connsiteX30" fmla="*/ 1036622 w 1086416"/>
                <a:gd name="connsiteY30" fmla="*/ 597529 h 1937441"/>
                <a:gd name="connsiteX31" fmla="*/ 1041149 w 1086416"/>
                <a:gd name="connsiteY31" fmla="*/ 556788 h 1937441"/>
                <a:gd name="connsiteX32" fmla="*/ 1063782 w 1086416"/>
                <a:gd name="connsiteY32" fmla="*/ 543208 h 1937441"/>
                <a:gd name="connsiteX33" fmla="*/ 1077362 w 1086416"/>
                <a:gd name="connsiteY33" fmla="*/ 493414 h 1937441"/>
                <a:gd name="connsiteX34" fmla="*/ 1077362 w 1086416"/>
                <a:gd name="connsiteY34" fmla="*/ 461727 h 1937441"/>
                <a:gd name="connsiteX35" fmla="*/ 1086416 w 1086416"/>
                <a:gd name="connsiteY35" fmla="*/ 0 h 1937441"/>
                <a:gd name="connsiteX36" fmla="*/ 1077362 w 1086416"/>
                <a:gd name="connsiteY36" fmla="*/ 40740 h 1937441"/>
                <a:gd name="connsiteX37" fmla="*/ 1072836 w 1086416"/>
                <a:gd name="connsiteY37" fmla="*/ 90535 h 1937441"/>
                <a:gd name="connsiteX38" fmla="*/ 1059256 w 1086416"/>
                <a:gd name="connsiteY38" fmla="*/ 126748 h 1937441"/>
                <a:gd name="connsiteX39" fmla="*/ 1045675 w 1086416"/>
                <a:gd name="connsiteY39" fmla="*/ 230863 h 1937441"/>
                <a:gd name="connsiteX40" fmla="*/ 1045675 w 1086416"/>
                <a:gd name="connsiteY40" fmla="*/ 276131 h 1937441"/>
                <a:gd name="connsiteX41" fmla="*/ 1018515 w 1086416"/>
                <a:gd name="connsiteY41" fmla="*/ 325925 h 1937441"/>
                <a:gd name="connsiteX42" fmla="*/ 959667 w 1086416"/>
                <a:gd name="connsiteY42" fmla="*/ 547735 h 1937441"/>
                <a:gd name="connsiteX43" fmla="*/ 937034 w 1086416"/>
                <a:gd name="connsiteY43" fmla="*/ 615636 h 1937441"/>
                <a:gd name="connsiteX44" fmla="*/ 841972 w 1086416"/>
                <a:gd name="connsiteY44" fmla="*/ 832919 h 1937441"/>
                <a:gd name="connsiteX45" fmla="*/ 792178 w 1086416"/>
                <a:gd name="connsiteY45" fmla="*/ 941560 h 1937441"/>
                <a:gd name="connsiteX46" fmla="*/ 724277 w 1086416"/>
                <a:gd name="connsiteY46" fmla="*/ 1032095 h 1937441"/>
                <a:gd name="connsiteX47" fmla="*/ 651850 w 1086416"/>
                <a:gd name="connsiteY47" fmla="*/ 1122630 h 1937441"/>
                <a:gd name="connsiteX48" fmla="*/ 556788 w 1086416"/>
                <a:gd name="connsiteY48" fmla="*/ 1272012 h 1937441"/>
                <a:gd name="connsiteX49" fmla="*/ 502467 w 1086416"/>
                <a:gd name="connsiteY49" fmla="*/ 1348966 h 1937441"/>
                <a:gd name="connsiteX50" fmla="*/ 307818 w 1086416"/>
                <a:gd name="connsiteY50" fmla="*/ 1534562 h 1937441"/>
                <a:gd name="connsiteX51" fmla="*/ 90535 w 1086416"/>
                <a:gd name="connsiteY51" fmla="*/ 1715632 h 1937441"/>
                <a:gd name="connsiteX52" fmla="*/ 72428 w 1086416"/>
                <a:gd name="connsiteY52" fmla="*/ 1724685 h 1937441"/>
                <a:gd name="connsiteX53" fmla="*/ 27160 w 1086416"/>
                <a:gd name="connsiteY53" fmla="*/ 1751845 h 1937441"/>
                <a:gd name="connsiteX54" fmla="*/ 4527 w 1086416"/>
                <a:gd name="connsiteY54" fmla="*/ 1769952 h 1937441"/>
                <a:gd name="connsiteX55" fmla="*/ 4527 w 1086416"/>
                <a:gd name="connsiteY55" fmla="*/ 1810693 h 1937441"/>
                <a:gd name="connsiteX56" fmla="*/ 0 w 1086416"/>
                <a:gd name="connsiteY56" fmla="*/ 1865014 h 1937441"/>
                <a:gd name="connsiteX57" fmla="*/ 22634 w 1086416"/>
                <a:gd name="connsiteY57" fmla="*/ 1937441 h 193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086416" h="1937441">
                  <a:moveTo>
                    <a:pt x="22634" y="1937441"/>
                  </a:moveTo>
                  <a:lnTo>
                    <a:pt x="104115" y="1901228"/>
                  </a:lnTo>
                  <a:lnTo>
                    <a:pt x="162962" y="1874067"/>
                  </a:lnTo>
                  <a:lnTo>
                    <a:pt x="244444" y="1806166"/>
                  </a:lnTo>
                  <a:lnTo>
                    <a:pt x="321398" y="1765426"/>
                  </a:lnTo>
                  <a:lnTo>
                    <a:pt x="398353" y="1706578"/>
                  </a:lnTo>
                  <a:lnTo>
                    <a:pt x="470780" y="1643204"/>
                  </a:lnTo>
                  <a:lnTo>
                    <a:pt x="543208" y="1579830"/>
                  </a:lnTo>
                  <a:lnTo>
                    <a:pt x="579422" y="1520982"/>
                  </a:lnTo>
                  <a:lnTo>
                    <a:pt x="597529" y="1421394"/>
                  </a:lnTo>
                  <a:lnTo>
                    <a:pt x="597529" y="1339913"/>
                  </a:lnTo>
                  <a:lnTo>
                    <a:pt x="611109" y="1312752"/>
                  </a:lnTo>
                  <a:lnTo>
                    <a:pt x="638269" y="1294645"/>
                  </a:lnTo>
                  <a:lnTo>
                    <a:pt x="656376" y="1321806"/>
                  </a:lnTo>
                  <a:lnTo>
                    <a:pt x="679010" y="1330859"/>
                  </a:lnTo>
                  <a:lnTo>
                    <a:pt x="715224" y="1281065"/>
                  </a:lnTo>
                  <a:lnTo>
                    <a:pt x="760491" y="1204111"/>
                  </a:lnTo>
                  <a:lnTo>
                    <a:pt x="819339" y="1077362"/>
                  </a:lnTo>
                  <a:lnTo>
                    <a:pt x="832919" y="1009461"/>
                  </a:lnTo>
                  <a:lnTo>
                    <a:pt x="864606" y="964194"/>
                  </a:lnTo>
                  <a:lnTo>
                    <a:pt x="882713" y="914400"/>
                  </a:lnTo>
                  <a:lnTo>
                    <a:pt x="905347" y="905346"/>
                  </a:lnTo>
                  <a:lnTo>
                    <a:pt x="918927" y="860079"/>
                  </a:lnTo>
                  <a:lnTo>
                    <a:pt x="937034" y="819338"/>
                  </a:lnTo>
                  <a:lnTo>
                    <a:pt x="950614" y="787651"/>
                  </a:lnTo>
                  <a:lnTo>
                    <a:pt x="977774" y="742384"/>
                  </a:lnTo>
                  <a:lnTo>
                    <a:pt x="1000408" y="706170"/>
                  </a:lnTo>
                  <a:lnTo>
                    <a:pt x="1004935" y="679010"/>
                  </a:lnTo>
                  <a:lnTo>
                    <a:pt x="1004935" y="647323"/>
                  </a:lnTo>
                  <a:lnTo>
                    <a:pt x="1018515" y="615636"/>
                  </a:lnTo>
                  <a:lnTo>
                    <a:pt x="1036622" y="597529"/>
                  </a:lnTo>
                  <a:lnTo>
                    <a:pt x="1041149" y="556788"/>
                  </a:lnTo>
                  <a:lnTo>
                    <a:pt x="1063782" y="543208"/>
                  </a:lnTo>
                  <a:lnTo>
                    <a:pt x="1077362" y="493414"/>
                  </a:lnTo>
                  <a:lnTo>
                    <a:pt x="1077362" y="461727"/>
                  </a:lnTo>
                  <a:lnTo>
                    <a:pt x="1086416" y="0"/>
                  </a:lnTo>
                  <a:lnTo>
                    <a:pt x="1077362" y="40740"/>
                  </a:lnTo>
                  <a:lnTo>
                    <a:pt x="1072836" y="90535"/>
                  </a:lnTo>
                  <a:lnTo>
                    <a:pt x="1059256" y="126748"/>
                  </a:lnTo>
                  <a:lnTo>
                    <a:pt x="1045675" y="230863"/>
                  </a:lnTo>
                  <a:lnTo>
                    <a:pt x="1045675" y="276131"/>
                  </a:lnTo>
                  <a:lnTo>
                    <a:pt x="1018515" y="325925"/>
                  </a:lnTo>
                  <a:lnTo>
                    <a:pt x="959667" y="547735"/>
                  </a:lnTo>
                  <a:lnTo>
                    <a:pt x="937034" y="615636"/>
                  </a:lnTo>
                  <a:lnTo>
                    <a:pt x="841972" y="832919"/>
                  </a:lnTo>
                  <a:lnTo>
                    <a:pt x="792178" y="941560"/>
                  </a:lnTo>
                  <a:lnTo>
                    <a:pt x="724277" y="1032095"/>
                  </a:lnTo>
                  <a:lnTo>
                    <a:pt x="651850" y="1122630"/>
                  </a:lnTo>
                  <a:lnTo>
                    <a:pt x="556788" y="1272012"/>
                  </a:lnTo>
                  <a:lnTo>
                    <a:pt x="502467" y="1348966"/>
                  </a:lnTo>
                  <a:lnTo>
                    <a:pt x="307818" y="1534562"/>
                  </a:lnTo>
                  <a:lnTo>
                    <a:pt x="90535" y="1715632"/>
                  </a:lnTo>
                  <a:lnTo>
                    <a:pt x="72428" y="1724685"/>
                  </a:lnTo>
                  <a:lnTo>
                    <a:pt x="27160" y="1751845"/>
                  </a:lnTo>
                  <a:lnTo>
                    <a:pt x="4527" y="1769952"/>
                  </a:lnTo>
                  <a:lnTo>
                    <a:pt x="4527" y="1810693"/>
                  </a:lnTo>
                  <a:lnTo>
                    <a:pt x="0" y="1865014"/>
                  </a:lnTo>
                  <a:lnTo>
                    <a:pt x="22634" y="1937441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5" name="Freeform 27">
              <a:extLst>
                <a:ext uri="{FF2B5EF4-FFF2-40B4-BE49-F238E27FC236}">
                  <a16:creationId xmlns:a16="http://schemas.microsoft.com/office/drawing/2014/main" id="{9B5B86D8-C1EA-4364-B7DF-CA05CE302DDF}"/>
                </a:ext>
              </a:extLst>
            </p:cNvPr>
            <p:cNvSpPr/>
            <p:nvPr/>
          </p:nvSpPr>
          <p:spPr>
            <a:xfrm>
              <a:off x="34451" y="3246808"/>
              <a:ext cx="941243" cy="1052709"/>
            </a:xfrm>
            <a:custGeom>
              <a:avLst/>
              <a:gdLst>
                <a:gd name="connsiteX0" fmla="*/ 0 w 1267486"/>
                <a:gd name="connsiteY0" fmla="*/ 321399 h 1471189"/>
                <a:gd name="connsiteX1" fmla="*/ 76955 w 1267486"/>
                <a:gd name="connsiteY1" fmla="*/ 502468 h 1471189"/>
                <a:gd name="connsiteX2" fmla="*/ 162963 w 1267486"/>
                <a:gd name="connsiteY2" fmla="*/ 602056 h 1471189"/>
                <a:gd name="connsiteX3" fmla="*/ 312345 w 1267486"/>
                <a:gd name="connsiteY3" fmla="*/ 796705 h 1471189"/>
                <a:gd name="connsiteX4" fmla="*/ 493414 w 1267486"/>
                <a:gd name="connsiteY4" fmla="*/ 995882 h 1471189"/>
                <a:gd name="connsiteX5" fmla="*/ 665430 w 1267486"/>
                <a:gd name="connsiteY5" fmla="*/ 1149791 h 1471189"/>
                <a:gd name="connsiteX6" fmla="*/ 851026 w 1267486"/>
                <a:gd name="connsiteY6" fmla="*/ 1290119 h 1471189"/>
                <a:gd name="connsiteX7" fmla="*/ 968721 w 1267486"/>
                <a:gd name="connsiteY7" fmla="*/ 1344440 h 1471189"/>
                <a:gd name="connsiteX8" fmla="*/ 1068309 w 1267486"/>
                <a:gd name="connsiteY8" fmla="*/ 1403288 h 1471189"/>
                <a:gd name="connsiteX9" fmla="*/ 1172424 w 1267486"/>
                <a:gd name="connsiteY9" fmla="*/ 1430448 h 1471189"/>
                <a:gd name="connsiteX10" fmla="*/ 1231272 w 1267486"/>
                <a:gd name="connsiteY10" fmla="*/ 1462135 h 1471189"/>
                <a:gd name="connsiteX11" fmla="*/ 1258432 w 1267486"/>
                <a:gd name="connsiteY11" fmla="*/ 1471189 h 1471189"/>
                <a:gd name="connsiteX12" fmla="*/ 1267486 w 1267486"/>
                <a:gd name="connsiteY12" fmla="*/ 1439501 h 1471189"/>
                <a:gd name="connsiteX13" fmla="*/ 1235798 w 1267486"/>
                <a:gd name="connsiteY13" fmla="*/ 1358020 h 1471189"/>
                <a:gd name="connsiteX14" fmla="*/ 1190531 w 1267486"/>
                <a:gd name="connsiteY14" fmla="*/ 1281066 h 1471189"/>
                <a:gd name="connsiteX15" fmla="*/ 1172424 w 1267486"/>
                <a:gd name="connsiteY15" fmla="*/ 1222218 h 1471189"/>
                <a:gd name="connsiteX16" fmla="*/ 1122630 w 1267486"/>
                <a:gd name="connsiteY16" fmla="*/ 1154317 h 1471189"/>
                <a:gd name="connsiteX17" fmla="*/ 1077363 w 1267486"/>
                <a:gd name="connsiteY17" fmla="*/ 1140737 h 1471189"/>
                <a:gd name="connsiteX18" fmla="*/ 1050202 w 1267486"/>
                <a:gd name="connsiteY18" fmla="*/ 1109050 h 1471189"/>
                <a:gd name="connsiteX19" fmla="*/ 995882 w 1267486"/>
                <a:gd name="connsiteY19" fmla="*/ 1081890 h 1471189"/>
                <a:gd name="connsiteX20" fmla="*/ 878187 w 1267486"/>
                <a:gd name="connsiteY20" fmla="*/ 991355 h 1471189"/>
                <a:gd name="connsiteX21" fmla="*/ 737858 w 1267486"/>
                <a:gd name="connsiteY21" fmla="*/ 882713 h 1471189"/>
                <a:gd name="connsiteX22" fmla="*/ 574895 w 1267486"/>
                <a:gd name="connsiteY22" fmla="*/ 755965 h 1471189"/>
                <a:gd name="connsiteX23" fmla="*/ 470781 w 1267486"/>
                <a:gd name="connsiteY23" fmla="*/ 638270 h 1471189"/>
                <a:gd name="connsiteX24" fmla="*/ 334979 w 1267486"/>
                <a:gd name="connsiteY24" fmla="*/ 475307 h 1471189"/>
                <a:gd name="connsiteX25" fmla="*/ 208230 w 1267486"/>
                <a:gd name="connsiteY25" fmla="*/ 316872 h 1471189"/>
                <a:gd name="connsiteX26" fmla="*/ 113169 w 1267486"/>
                <a:gd name="connsiteY26" fmla="*/ 167490 h 1471189"/>
                <a:gd name="connsiteX27" fmla="*/ 36214 w 1267486"/>
                <a:gd name="connsiteY27" fmla="*/ 54321 h 1471189"/>
                <a:gd name="connsiteX28" fmla="*/ 4527 w 1267486"/>
                <a:gd name="connsiteY28" fmla="*/ 0 h 1471189"/>
                <a:gd name="connsiteX29" fmla="*/ 0 w 1267486"/>
                <a:gd name="connsiteY29" fmla="*/ 321399 h 147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7486" h="1471189">
                  <a:moveTo>
                    <a:pt x="0" y="321399"/>
                  </a:moveTo>
                  <a:lnTo>
                    <a:pt x="76955" y="502468"/>
                  </a:lnTo>
                  <a:lnTo>
                    <a:pt x="162963" y="602056"/>
                  </a:lnTo>
                  <a:lnTo>
                    <a:pt x="312345" y="796705"/>
                  </a:lnTo>
                  <a:lnTo>
                    <a:pt x="493414" y="995882"/>
                  </a:lnTo>
                  <a:lnTo>
                    <a:pt x="665430" y="1149791"/>
                  </a:lnTo>
                  <a:lnTo>
                    <a:pt x="851026" y="1290119"/>
                  </a:lnTo>
                  <a:lnTo>
                    <a:pt x="968721" y="1344440"/>
                  </a:lnTo>
                  <a:lnTo>
                    <a:pt x="1068309" y="1403288"/>
                  </a:lnTo>
                  <a:lnTo>
                    <a:pt x="1172424" y="1430448"/>
                  </a:lnTo>
                  <a:lnTo>
                    <a:pt x="1231272" y="1462135"/>
                  </a:lnTo>
                  <a:lnTo>
                    <a:pt x="1258432" y="1471189"/>
                  </a:lnTo>
                  <a:lnTo>
                    <a:pt x="1267486" y="1439501"/>
                  </a:lnTo>
                  <a:lnTo>
                    <a:pt x="1235798" y="1358020"/>
                  </a:lnTo>
                  <a:lnTo>
                    <a:pt x="1190531" y="1281066"/>
                  </a:lnTo>
                  <a:lnTo>
                    <a:pt x="1172424" y="1222218"/>
                  </a:lnTo>
                  <a:lnTo>
                    <a:pt x="1122630" y="1154317"/>
                  </a:lnTo>
                  <a:lnTo>
                    <a:pt x="1077363" y="1140737"/>
                  </a:lnTo>
                  <a:lnTo>
                    <a:pt x="1050202" y="1109050"/>
                  </a:lnTo>
                  <a:lnTo>
                    <a:pt x="995882" y="1081890"/>
                  </a:lnTo>
                  <a:lnTo>
                    <a:pt x="878187" y="991355"/>
                  </a:lnTo>
                  <a:lnTo>
                    <a:pt x="737858" y="882713"/>
                  </a:lnTo>
                  <a:lnTo>
                    <a:pt x="574895" y="755965"/>
                  </a:lnTo>
                  <a:lnTo>
                    <a:pt x="470781" y="638270"/>
                  </a:lnTo>
                  <a:lnTo>
                    <a:pt x="334979" y="475307"/>
                  </a:lnTo>
                  <a:lnTo>
                    <a:pt x="208230" y="316872"/>
                  </a:lnTo>
                  <a:lnTo>
                    <a:pt x="113169" y="167490"/>
                  </a:lnTo>
                  <a:lnTo>
                    <a:pt x="36214" y="54321"/>
                  </a:lnTo>
                  <a:lnTo>
                    <a:pt x="4527" y="0"/>
                  </a:lnTo>
                  <a:lnTo>
                    <a:pt x="0" y="321399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6" name="Freeform 29">
              <a:extLst>
                <a:ext uri="{FF2B5EF4-FFF2-40B4-BE49-F238E27FC236}">
                  <a16:creationId xmlns:a16="http://schemas.microsoft.com/office/drawing/2014/main" id="{C45AD649-6574-40DC-BB75-BCEE40CEB7BA}"/>
                </a:ext>
              </a:extLst>
            </p:cNvPr>
            <p:cNvSpPr/>
            <p:nvPr/>
          </p:nvSpPr>
          <p:spPr>
            <a:xfrm>
              <a:off x="37814" y="581025"/>
              <a:ext cx="524406" cy="851884"/>
            </a:xfrm>
            <a:custGeom>
              <a:avLst/>
              <a:gdLst>
                <a:gd name="connsiteX0" fmla="*/ 0 w 706170"/>
                <a:gd name="connsiteY0" fmla="*/ 1190531 h 1190531"/>
                <a:gd name="connsiteX1" fmla="*/ 76955 w 706170"/>
                <a:gd name="connsiteY1" fmla="*/ 1027569 h 1190531"/>
                <a:gd name="connsiteX2" fmla="*/ 140329 w 706170"/>
                <a:gd name="connsiteY2" fmla="*/ 914400 h 1190531"/>
                <a:gd name="connsiteX3" fmla="*/ 221810 w 706170"/>
                <a:gd name="connsiteY3" fmla="*/ 769545 h 1190531"/>
                <a:gd name="connsiteX4" fmla="*/ 307818 w 706170"/>
                <a:gd name="connsiteY4" fmla="*/ 629216 h 1190531"/>
                <a:gd name="connsiteX5" fmla="*/ 375719 w 706170"/>
                <a:gd name="connsiteY5" fmla="*/ 534155 h 1190531"/>
                <a:gd name="connsiteX6" fmla="*/ 448147 w 706170"/>
                <a:gd name="connsiteY6" fmla="*/ 461727 h 1190531"/>
                <a:gd name="connsiteX7" fmla="*/ 516048 w 706170"/>
                <a:gd name="connsiteY7" fmla="*/ 366666 h 1190531"/>
                <a:gd name="connsiteX8" fmla="*/ 579422 w 706170"/>
                <a:gd name="connsiteY8" fmla="*/ 294238 h 1190531"/>
                <a:gd name="connsiteX9" fmla="*/ 624689 w 706170"/>
                <a:gd name="connsiteY9" fmla="*/ 235391 h 1190531"/>
                <a:gd name="connsiteX10" fmla="*/ 669957 w 706170"/>
                <a:gd name="connsiteY10" fmla="*/ 135802 h 1190531"/>
                <a:gd name="connsiteX11" fmla="*/ 697117 w 706170"/>
                <a:gd name="connsiteY11" fmla="*/ 67901 h 1190531"/>
                <a:gd name="connsiteX12" fmla="*/ 706170 w 706170"/>
                <a:gd name="connsiteY12" fmla="*/ 4527 h 1190531"/>
                <a:gd name="connsiteX13" fmla="*/ 665430 w 706170"/>
                <a:gd name="connsiteY13" fmla="*/ 0 h 1190531"/>
                <a:gd name="connsiteX14" fmla="*/ 606582 w 706170"/>
                <a:gd name="connsiteY14" fmla="*/ 36214 h 1190531"/>
                <a:gd name="connsiteX15" fmla="*/ 520574 w 706170"/>
                <a:gd name="connsiteY15" fmla="*/ 108642 h 1190531"/>
                <a:gd name="connsiteX16" fmla="*/ 443620 w 706170"/>
                <a:gd name="connsiteY16" fmla="*/ 199177 h 1190531"/>
                <a:gd name="connsiteX17" fmla="*/ 334978 w 706170"/>
                <a:gd name="connsiteY17" fmla="*/ 321399 h 1190531"/>
                <a:gd name="connsiteX18" fmla="*/ 235390 w 706170"/>
                <a:gd name="connsiteY18" fmla="*/ 416460 h 1190531"/>
                <a:gd name="connsiteX19" fmla="*/ 167489 w 706170"/>
                <a:gd name="connsiteY19" fmla="*/ 534155 h 1190531"/>
                <a:gd name="connsiteX20" fmla="*/ 99588 w 706170"/>
                <a:gd name="connsiteY20" fmla="*/ 642797 h 1190531"/>
                <a:gd name="connsiteX21" fmla="*/ 49794 w 706170"/>
                <a:gd name="connsiteY21" fmla="*/ 710698 h 1190531"/>
                <a:gd name="connsiteX22" fmla="*/ 0 w 706170"/>
                <a:gd name="connsiteY22" fmla="*/ 805759 h 1190531"/>
                <a:gd name="connsiteX23" fmla="*/ 0 w 706170"/>
                <a:gd name="connsiteY23" fmla="*/ 1190531 h 119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06170" h="1190531">
                  <a:moveTo>
                    <a:pt x="0" y="1190531"/>
                  </a:moveTo>
                  <a:lnTo>
                    <a:pt x="76955" y="1027569"/>
                  </a:lnTo>
                  <a:lnTo>
                    <a:pt x="140329" y="914400"/>
                  </a:lnTo>
                  <a:lnTo>
                    <a:pt x="221810" y="769545"/>
                  </a:lnTo>
                  <a:lnTo>
                    <a:pt x="307818" y="629216"/>
                  </a:lnTo>
                  <a:lnTo>
                    <a:pt x="375719" y="534155"/>
                  </a:lnTo>
                  <a:lnTo>
                    <a:pt x="448147" y="461727"/>
                  </a:lnTo>
                  <a:lnTo>
                    <a:pt x="516048" y="366666"/>
                  </a:lnTo>
                  <a:lnTo>
                    <a:pt x="579422" y="294238"/>
                  </a:lnTo>
                  <a:lnTo>
                    <a:pt x="624689" y="235391"/>
                  </a:lnTo>
                  <a:lnTo>
                    <a:pt x="669957" y="135802"/>
                  </a:lnTo>
                  <a:lnTo>
                    <a:pt x="697117" y="67901"/>
                  </a:lnTo>
                  <a:lnTo>
                    <a:pt x="706170" y="4527"/>
                  </a:lnTo>
                  <a:lnTo>
                    <a:pt x="665430" y="0"/>
                  </a:lnTo>
                  <a:lnTo>
                    <a:pt x="606582" y="36214"/>
                  </a:lnTo>
                  <a:lnTo>
                    <a:pt x="520574" y="108642"/>
                  </a:lnTo>
                  <a:lnTo>
                    <a:pt x="443620" y="199177"/>
                  </a:lnTo>
                  <a:lnTo>
                    <a:pt x="334978" y="321399"/>
                  </a:lnTo>
                  <a:lnTo>
                    <a:pt x="235390" y="416460"/>
                  </a:lnTo>
                  <a:lnTo>
                    <a:pt x="167489" y="534155"/>
                  </a:lnTo>
                  <a:lnTo>
                    <a:pt x="99588" y="642797"/>
                  </a:lnTo>
                  <a:lnTo>
                    <a:pt x="49794" y="710698"/>
                  </a:lnTo>
                  <a:lnTo>
                    <a:pt x="0" y="805759"/>
                  </a:lnTo>
                  <a:lnTo>
                    <a:pt x="0" y="1190531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Freeform 30">
              <a:extLst>
                <a:ext uri="{FF2B5EF4-FFF2-40B4-BE49-F238E27FC236}">
                  <a16:creationId xmlns:a16="http://schemas.microsoft.com/office/drawing/2014/main" id="{B792739F-A84F-4892-980D-EDB1D61A6BB6}"/>
                </a:ext>
              </a:extLst>
            </p:cNvPr>
            <p:cNvSpPr/>
            <p:nvPr/>
          </p:nvSpPr>
          <p:spPr>
            <a:xfrm>
              <a:off x="410949" y="1507409"/>
              <a:ext cx="547938" cy="1972614"/>
            </a:xfrm>
            <a:custGeom>
              <a:avLst/>
              <a:gdLst>
                <a:gd name="connsiteX0" fmla="*/ 312345 w 737858"/>
                <a:gd name="connsiteY0" fmla="*/ 0 h 2756780"/>
                <a:gd name="connsiteX1" fmla="*/ 389299 w 737858"/>
                <a:gd name="connsiteY1" fmla="*/ 49794 h 2756780"/>
                <a:gd name="connsiteX2" fmla="*/ 411933 w 737858"/>
                <a:gd name="connsiteY2" fmla="*/ 76954 h 2756780"/>
                <a:gd name="connsiteX3" fmla="*/ 407406 w 737858"/>
                <a:gd name="connsiteY3" fmla="*/ 117695 h 2756780"/>
                <a:gd name="connsiteX4" fmla="*/ 380246 w 737858"/>
                <a:gd name="connsiteY4" fmla="*/ 212756 h 2756780"/>
                <a:gd name="connsiteX5" fmla="*/ 344032 w 737858"/>
                <a:gd name="connsiteY5" fmla="*/ 303291 h 2756780"/>
                <a:gd name="connsiteX6" fmla="*/ 307818 w 737858"/>
                <a:gd name="connsiteY6" fmla="*/ 362139 h 2756780"/>
                <a:gd name="connsiteX7" fmla="*/ 258024 w 737858"/>
                <a:gd name="connsiteY7" fmla="*/ 448147 h 2756780"/>
                <a:gd name="connsiteX8" fmla="*/ 226337 w 737858"/>
                <a:gd name="connsiteY8" fmla="*/ 529628 h 2756780"/>
                <a:gd name="connsiteX9" fmla="*/ 185596 w 737858"/>
                <a:gd name="connsiteY9" fmla="*/ 701644 h 2756780"/>
                <a:gd name="connsiteX10" fmla="*/ 172016 w 737858"/>
                <a:gd name="connsiteY10" fmla="*/ 796705 h 2756780"/>
                <a:gd name="connsiteX11" fmla="*/ 153909 w 737858"/>
                <a:gd name="connsiteY11" fmla="*/ 887240 h 2756780"/>
                <a:gd name="connsiteX12" fmla="*/ 135802 w 737858"/>
                <a:gd name="connsiteY12" fmla="*/ 977774 h 2756780"/>
                <a:gd name="connsiteX13" fmla="*/ 122222 w 737858"/>
                <a:gd name="connsiteY13" fmla="*/ 1068309 h 2756780"/>
                <a:gd name="connsiteX14" fmla="*/ 131276 w 737858"/>
                <a:gd name="connsiteY14" fmla="*/ 1154317 h 2756780"/>
                <a:gd name="connsiteX15" fmla="*/ 135802 w 737858"/>
                <a:gd name="connsiteY15" fmla="*/ 1285592 h 2756780"/>
                <a:gd name="connsiteX16" fmla="*/ 140329 w 737858"/>
                <a:gd name="connsiteY16" fmla="*/ 1412341 h 2756780"/>
                <a:gd name="connsiteX17" fmla="*/ 158436 w 737858"/>
                <a:gd name="connsiteY17" fmla="*/ 1557196 h 2756780"/>
                <a:gd name="connsiteX18" fmla="*/ 194650 w 737858"/>
                <a:gd name="connsiteY18" fmla="*/ 1706578 h 2756780"/>
                <a:gd name="connsiteX19" fmla="*/ 226337 w 737858"/>
                <a:gd name="connsiteY19" fmla="*/ 1819747 h 2756780"/>
                <a:gd name="connsiteX20" fmla="*/ 271604 w 737858"/>
                <a:gd name="connsiteY20" fmla="*/ 1955549 h 2756780"/>
                <a:gd name="connsiteX21" fmla="*/ 334979 w 737858"/>
                <a:gd name="connsiteY21" fmla="*/ 2086824 h 2756780"/>
                <a:gd name="connsiteX22" fmla="*/ 411933 w 737858"/>
                <a:gd name="connsiteY22" fmla="*/ 2240733 h 2756780"/>
                <a:gd name="connsiteX23" fmla="*/ 506994 w 737858"/>
                <a:gd name="connsiteY23" fmla="*/ 2353901 h 2756780"/>
                <a:gd name="connsiteX24" fmla="*/ 570369 w 737858"/>
                <a:gd name="connsiteY24" fmla="*/ 2435382 h 2756780"/>
                <a:gd name="connsiteX25" fmla="*/ 611109 w 737858"/>
                <a:gd name="connsiteY25" fmla="*/ 2480650 h 2756780"/>
                <a:gd name="connsiteX26" fmla="*/ 647323 w 737858"/>
                <a:gd name="connsiteY26" fmla="*/ 2534970 h 2756780"/>
                <a:gd name="connsiteX27" fmla="*/ 674484 w 737858"/>
                <a:gd name="connsiteY27" fmla="*/ 2566657 h 2756780"/>
                <a:gd name="connsiteX28" fmla="*/ 737858 w 737858"/>
                <a:gd name="connsiteY28" fmla="*/ 2657192 h 2756780"/>
                <a:gd name="connsiteX29" fmla="*/ 679010 w 737858"/>
                <a:gd name="connsiteY29" fmla="*/ 2734147 h 2756780"/>
                <a:gd name="connsiteX30" fmla="*/ 660903 w 737858"/>
                <a:gd name="connsiteY30" fmla="*/ 2756780 h 2756780"/>
                <a:gd name="connsiteX31" fmla="*/ 602056 w 737858"/>
                <a:gd name="connsiteY31" fmla="*/ 2743200 h 2756780"/>
                <a:gd name="connsiteX32" fmla="*/ 538682 w 737858"/>
                <a:gd name="connsiteY32" fmla="*/ 2657192 h 2756780"/>
                <a:gd name="connsiteX33" fmla="*/ 448147 w 737858"/>
                <a:gd name="connsiteY33" fmla="*/ 2553077 h 2756780"/>
                <a:gd name="connsiteX34" fmla="*/ 353086 w 737858"/>
                <a:gd name="connsiteY34" fmla="*/ 2412749 h 2756780"/>
                <a:gd name="connsiteX35" fmla="*/ 276131 w 737858"/>
                <a:gd name="connsiteY35" fmla="*/ 2308634 h 2756780"/>
                <a:gd name="connsiteX36" fmla="*/ 212757 w 737858"/>
                <a:gd name="connsiteY36" fmla="*/ 2163778 h 2756780"/>
                <a:gd name="connsiteX37" fmla="*/ 158436 w 737858"/>
                <a:gd name="connsiteY37" fmla="*/ 2046083 h 2756780"/>
                <a:gd name="connsiteX38" fmla="*/ 104115 w 737858"/>
                <a:gd name="connsiteY38" fmla="*/ 1923861 h 2756780"/>
                <a:gd name="connsiteX39" fmla="*/ 72428 w 737858"/>
                <a:gd name="connsiteY39" fmla="*/ 1810693 h 2756780"/>
                <a:gd name="connsiteX40" fmla="*/ 81482 w 737858"/>
                <a:gd name="connsiteY40" fmla="*/ 1788059 h 2756780"/>
                <a:gd name="connsiteX41" fmla="*/ 72428 w 737858"/>
                <a:gd name="connsiteY41" fmla="*/ 1733739 h 2756780"/>
                <a:gd name="connsiteX42" fmla="*/ 49794 w 737858"/>
                <a:gd name="connsiteY42" fmla="*/ 1661311 h 2756780"/>
                <a:gd name="connsiteX43" fmla="*/ 31688 w 737858"/>
                <a:gd name="connsiteY43" fmla="*/ 1557196 h 2756780"/>
                <a:gd name="connsiteX44" fmla="*/ 18107 w 737858"/>
                <a:gd name="connsiteY44" fmla="*/ 1448554 h 2756780"/>
                <a:gd name="connsiteX45" fmla="*/ 13581 w 737858"/>
                <a:gd name="connsiteY45" fmla="*/ 1339913 h 2756780"/>
                <a:gd name="connsiteX46" fmla="*/ 0 w 737858"/>
                <a:gd name="connsiteY46" fmla="*/ 1190531 h 2756780"/>
                <a:gd name="connsiteX47" fmla="*/ 4527 w 737858"/>
                <a:gd name="connsiteY47" fmla="*/ 1090943 h 2756780"/>
                <a:gd name="connsiteX48" fmla="*/ 9054 w 737858"/>
                <a:gd name="connsiteY48" fmla="*/ 977774 h 2756780"/>
                <a:gd name="connsiteX49" fmla="*/ 22634 w 737858"/>
                <a:gd name="connsiteY49" fmla="*/ 878186 h 2756780"/>
                <a:gd name="connsiteX50" fmla="*/ 13581 w 737858"/>
                <a:gd name="connsiteY50" fmla="*/ 819339 h 2756780"/>
                <a:gd name="connsiteX51" fmla="*/ 13581 w 737858"/>
                <a:gd name="connsiteY51" fmla="*/ 787652 h 2756780"/>
                <a:gd name="connsiteX52" fmla="*/ 36214 w 737858"/>
                <a:gd name="connsiteY52" fmla="*/ 669956 h 2756780"/>
                <a:gd name="connsiteX53" fmla="*/ 67901 w 737858"/>
                <a:gd name="connsiteY53" fmla="*/ 552261 h 2756780"/>
                <a:gd name="connsiteX54" fmla="*/ 104115 w 737858"/>
                <a:gd name="connsiteY54" fmla="*/ 452673 h 2756780"/>
                <a:gd name="connsiteX55" fmla="*/ 144856 w 737858"/>
                <a:gd name="connsiteY55" fmla="*/ 344032 h 2756780"/>
                <a:gd name="connsiteX56" fmla="*/ 181070 w 737858"/>
                <a:gd name="connsiteY56" fmla="*/ 248970 h 2756780"/>
                <a:gd name="connsiteX57" fmla="*/ 226337 w 737858"/>
                <a:gd name="connsiteY57" fmla="*/ 135802 h 2756780"/>
                <a:gd name="connsiteX58" fmla="*/ 276131 w 737858"/>
                <a:gd name="connsiteY58" fmla="*/ 58848 h 2756780"/>
                <a:gd name="connsiteX59" fmla="*/ 312345 w 737858"/>
                <a:gd name="connsiteY59" fmla="*/ 0 h 2756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737858" h="2756780">
                  <a:moveTo>
                    <a:pt x="312345" y="0"/>
                  </a:moveTo>
                  <a:lnTo>
                    <a:pt x="389299" y="49794"/>
                  </a:lnTo>
                  <a:lnTo>
                    <a:pt x="411933" y="76954"/>
                  </a:lnTo>
                  <a:lnTo>
                    <a:pt x="407406" y="117695"/>
                  </a:lnTo>
                  <a:lnTo>
                    <a:pt x="380246" y="212756"/>
                  </a:lnTo>
                  <a:lnTo>
                    <a:pt x="344032" y="303291"/>
                  </a:lnTo>
                  <a:lnTo>
                    <a:pt x="307818" y="362139"/>
                  </a:lnTo>
                  <a:lnTo>
                    <a:pt x="258024" y="448147"/>
                  </a:lnTo>
                  <a:lnTo>
                    <a:pt x="226337" y="529628"/>
                  </a:lnTo>
                  <a:lnTo>
                    <a:pt x="185596" y="701644"/>
                  </a:lnTo>
                  <a:lnTo>
                    <a:pt x="172016" y="796705"/>
                  </a:lnTo>
                  <a:lnTo>
                    <a:pt x="153909" y="887240"/>
                  </a:lnTo>
                  <a:lnTo>
                    <a:pt x="135802" y="977774"/>
                  </a:lnTo>
                  <a:lnTo>
                    <a:pt x="122222" y="1068309"/>
                  </a:lnTo>
                  <a:lnTo>
                    <a:pt x="131276" y="1154317"/>
                  </a:lnTo>
                  <a:lnTo>
                    <a:pt x="135802" y="1285592"/>
                  </a:lnTo>
                  <a:lnTo>
                    <a:pt x="140329" y="1412341"/>
                  </a:lnTo>
                  <a:lnTo>
                    <a:pt x="158436" y="1557196"/>
                  </a:lnTo>
                  <a:lnTo>
                    <a:pt x="194650" y="1706578"/>
                  </a:lnTo>
                  <a:lnTo>
                    <a:pt x="226337" y="1819747"/>
                  </a:lnTo>
                  <a:lnTo>
                    <a:pt x="271604" y="1955549"/>
                  </a:lnTo>
                  <a:lnTo>
                    <a:pt x="334979" y="2086824"/>
                  </a:lnTo>
                  <a:lnTo>
                    <a:pt x="411933" y="2240733"/>
                  </a:lnTo>
                  <a:lnTo>
                    <a:pt x="506994" y="2353901"/>
                  </a:lnTo>
                  <a:lnTo>
                    <a:pt x="570369" y="2435382"/>
                  </a:lnTo>
                  <a:lnTo>
                    <a:pt x="611109" y="2480650"/>
                  </a:lnTo>
                  <a:lnTo>
                    <a:pt x="647323" y="2534970"/>
                  </a:lnTo>
                  <a:lnTo>
                    <a:pt x="674484" y="2566657"/>
                  </a:lnTo>
                  <a:lnTo>
                    <a:pt x="737858" y="2657192"/>
                  </a:lnTo>
                  <a:lnTo>
                    <a:pt x="679010" y="2734147"/>
                  </a:lnTo>
                  <a:lnTo>
                    <a:pt x="660903" y="2756780"/>
                  </a:lnTo>
                  <a:lnTo>
                    <a:pt x="602056" y="2743200"/>
                  </a:lnTo>
                  <a:lnTo>
                    <a:pt x="538682" y="2657192"/>
                  </a:lnTo>
                  <a:lnTo>
                    <a:pt x="448147" y="2553077"/>
                  </a:lnTo>
                  <a:lnTo>
                    <a:pt x="353086" y="2412749"/>
                  </a:lnTo>
                  <a:lnTo>
                    <a:pt x="276131" y="2308634"/>
                  </a:lnTo>
                  <a:lnTo>
                    <a:pt x="212757" y="2163778"/>
                  </a:lnTo>
                  <a:lnTo>
                    <a:pt x="158436" y="2046083"/>
                  </a:lnTo>
                  <a:lnTo>
                    <a:pt x="104115" y="1923861"/>
                  </a:lnTo>
                  <a:lnTo>
                    <a:pt x="72428" y="1810693"/>
                  </a:lnTo>
                  <a:lnTo>
                    <a:pt x="81482" y="1788059"/>
                  </a:lnTo>
                  <a:lnTo>
                    <a:pt x="72428" y="1733739"/>
                  </a:lnTo>
                  <a:lnTo>
                    <a:pt x="49794" y="1661311"/>
                  </a:lnTo>
                  <a:lnTo>
                    <a:pt x="31688" y="1557196"/>
                  </a:lnTo>
                  <a:lnTo>
                    <a:pt x="18107" y="1448554"/>
                  </a:lnTo>
                  <a:lnTo>
                    <a:pt x="13581" y="1339913"/>
                  </a:lnTo>
                  <a:lnTo>
                    <a:pt x="0" y="1190531"/>
                  </a:lnTo>
                  <a:lnTo>
                    <a:pt x="4527" y="1090943"/>
                  </a:lnTo>
                  <a:lnTo>
                    <a:pt x="9054" y="977774"/>
                  </a:lnTo>
                  <a:lnTo>
                    <a:pt x="22634" y="878186"/>
                  </a:lnTo>
                  <a:lnTo>
                    <a:pt x="13581" y="819339"/>
                  </a:lnTo>
                  <a:lnTo>
                    <a:pt x="13581" y="787652"/>
                  </a:lnTo>
                  <a:lnTo>
                    <a:pt x="36214" y="669956"/>
                  </a:lnTo>
                  <a:lnTo>
                    <a:pt x="67901" y="552261"/>
                  </a:lnTo>
                  <a:lnTo>
                    <a:pt x="104115" y="452673"/>
                  </a:lnTo>
                  <a:lnTo>
                    <a:pt x="144856" y="344032"/>
                  </a:lnTo>
                  <a:lnTo>
                    <a:pt x="181070" y="248970"/>
                  </a:lnTo>
                  <a:lnTo>
                    <a:pt x="226337" y="135802"/>
                  </a:lnTo>
                  <a:lnTo>
                    <a:pt x="276131" y="58848"/>
                  </a:lnTo>
                  <a:lnTo>
                    <a:pt x="312345" y="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8" name="Freeform 2047">
              <a:extLst>
                <a:ext uri="{FF2B5EF4-FFF2-40B4-BE49-F238E27FC236}">
                  <a16:creationId xmlns:a16="http://schemas.microsoft.com/office/drawing/2014/main" id="{F5F052D7-86A6-4532-A5D5-67CAB912F0C0}"/>
                </a:ext>
              </a:extLst>
            </p:cNvPr>
            <p:cNvSpPr/>
            <p:nvPr/>
          </p:nvSpPr>
          <p:spPr>
            <a:xfrm>
              <a:off x="1180750" y="1821603"/>
              <a:ext cx="363051" cy="1321555"/>
            </a:xfrm>
            <a:custGeom>
              <a:avLst/>
              <a:gdLst>
                <a:gd name="connsiteX0" fmla="*/ 344032 w 488887"/>
                <a:gd name="connsiteY0" fmla="*/ 1846907 h 1846907"/>
                <a:gd name="connsiteX1" fmla="*/ 411933 w 488887"/>
                <a:gd name="connsiteY1" fmla="*/ 1815220 h 1846907"/>
                <a:gd name="connsiteX2" fmla="*/ 443620 w 488887"/>
                <a:gd name="connsiteY2" fmla="*/ 1806166 h 1846907"/>
                <a:gd name="connsiteX3" fmla="*/ 466254 w 488887"/>
                <a:gd name="connsiteY3" fmla="*/ 1797113 h 1846907"/>
                <a:gd name="connsiteX4" fmla="*/ 488887 w 488887"/>
                <a:gd name="connsiteY4" fmla="*/ 1797113 h 1846907"/>
                <a:gd name="connsiteX5" fmla="*/ 470780 w 488887"/>
                <a:gd name="connsiteY5" fmla="*/ 1747319 h 1846907"/>
                <a:gd name="connsiteX6" fmla="*/ 443620 w 488887"/>
                <a:gd name="connsiteY6" fmla="*/ 1702052 h 1846907"/>
                <a:gd name="connsiteX7" fmla="*/ 420986 w 488887"/>
                <a:gd name="connsiteY7" fmla="*/ 1652258 h 1846907"/>
                <a:gd name="connsiteX8" fmla="*/ 402879 w 488887"/>
                <a:gd name="connsiteY8" fmla="*/ 1616044 h 1846907"/>
                <a:gd name="connsiteX9" fmla="*/ 380246 w 488887"/>
                <a:gd name="connsiteY9" fmla="*/ 1548143 h 1846907"/>
                <a:gd name="connsiteX10" fmla="*/ 353085 w 488887"/>
                <a:gd name="connsiteY10" fmla="*/ 1489295 h 1846907"/>
                <a:gd name="connsiteX11" fmla="*/ 321398 w 488887"/>
                <a:gd name="connsiteY11" fmla="*/ 1444028 h 1846907"/>
                <a:gd name="connsiteX12" fmla="*/ 298765 w 488887"/>
                <a:gd name="connsiteY12" fmla="*/ 1376127 h 1846907"/>
                <a:gd name="connsiteX13" fmla="*/ 271604 w 488887"/>
                <a:gd name="connsiteY13" fmla="*/ 1330860 h 1846907"/>
                <a:gd name="connsiteX14" fmla="*/ 253497 w 488887"/>
                <a:gd name="connsiteY14" fmla="*/ 1253905 h 1846907"/>
                <a:gd name="connsiteX15" fmla="*/ 221810 w 488887"/>
                <a:gd name="connsiteY15" fmla="*/ 1158844 h 1846907"/>
                <a:gd name="connsiteX16" fmla="*/ 203703 w 488887"/>
                <a:gd name="connsiteY16" fmla="*/ 1068309 h 1846907"/>
                <a:gd name="connsiteX17" fmla="*/ 190123 w 488887"/>
                <a:gd name="connsiteY17" fmla="*/ 991355 h 1846907"/>
                <a:gd name="connsiteX18" fmla="*/ 190123 w 488887"/>
                <a:gd name="connsiteY18" fmla="*/ 900820 h 1846907"/>
                <a:gd name="connsiteX19" fmla="*/ 176543 w 488887"/>
                <a:gd name="connsiteY19" fmla="*/ 801232 h 1846907"/>
                <a:gd name="connsiteX20" fmla="*/ 172016 w 488887"/>
                <a:gd name="connsiteY20" fmla="*/ 701644 h 1846907"/>
                <a:gd name="connsiteX21" fmla="*/ 172016 w 488887"/>
                <a:gd name="connsiteY21" fmla="*/ 615636 h 1846907"/>
                <a:gd name="connsiteX22" fmla="*/ 172016 w 488887"/>
                <a:gd name="connsiteY22" fmla="*/ 547735 h 1846907"/>
                <a:gd name="connsiteX23" fmla="*/ 199176 w 488887"/>
                <a:gd name="connsiteY23" fmla="*/ 461727 h 1846907"/>
                <a:gd name="connsiteX24" fmla="*/ 221810 w 488887"/>
                <a:gd name="connsiteY24" fmla="*/ 353085 h 1846907"/>
                <a:gd name="connsiteX25" fmla="*/ 230864 w 488887"/>
                <a:gd name="connsiteY25" fmla="*/ 271604 h 1846907"/>
                <a:gd name="connsiteX26" fmla="*/ 248971 w 488887"/>
                <a:gd name="connsiteY26" fmla="*/ 194650 h 1846907"/>
                <a:gd name="connsiteX27" fmla="*/ 262551 w 488887"/>
                <a:gd name="connsiteY27" fmla="*/ 149382 h 1846907"/>
                <a:gd name="connsiteX28" fmla="*/ 289711 w 488887"/>
                <a:gd name="connsiteY28" fmla="*/ 86008 h 1846907"/>
                <a:gd name="connsiteX29" fmla="*/ 303291 w 488887"/>
                <a:gd name="connsiteY29" fmla="*/ 40741 h 1846907"/>
                <a:gd name="connsiteX30" fmla="*/ 307818 w 488887"/>
                <a:gd name="connsiteY30" fmla="*/ 31687 h 1846907"/>
                <a:gd name="connsiteX31" fmla="*/ 271604 w 488887"/>
                <a:gd name="connsiteY31" fmla="*/ 18107 h 1846907"/>
                <a:gd name="connsiteX32" fmla="*/ 239917 w 488887"/>
                <a:gd name="connsiteY32" fmla="*/ 18107 h 1846907"/>
                <a:gd name="connsiteX33" fmla="*/ 194650 w 488887"/>
                <a:gd name="connsiteY33" fmla="*/ 0 h 1846907"/>
                <a:gd name="connsiteX34" fmla="*/ 167489 w 488887"/>
                <a:gd name="connsiteY34" fmla="*/ 0 h 1846907"/>
                <a:gd name="connsiteX35" fmla="*/ 149382 w 488887"/>
                <a:gd name="connsiteY35" fmla="*/ 40741 h 1846907"/>
                <a:gd name="connsiteX36" fmla="*/ 126749 w 488887"/>
                <a:gd name="connsiteY36" fmla="*/ 76955 h 1846907"/>
                <a:gd name="connsiteX37" fmla="*/ 117695 w 488887"/>
                <a:gd name="connsiteY37" fmla="*/ 126749 h 1846907"/>
                <a:gd name="connsiteX38" fmla="*/ 99588 w 488887"/>
                <a:gd name="connsiteY38" fmla="*/ 176543 h 1846907"/>
                <a:gd name="connsiteX39" fmla="*/ 81481 w 488887"/>
                <a:gd name="connsiteY39" fmla="*/ 217283 h 1846907"/>
                <a:gd name="connsiteX40" fmla="*/ 58848 w 488887"/>
                <a:gd name="connsiteY40" fmla="*/ 325925 h 1846907"/>
                <a:gd name="connsiteX41" fmla="*/ 31687 w 488887"/>
                <a:gd name="connsiteY41" fmla="*/ 420986 h 1846907"/>
                <a:gd name="connsiteX42" fmla="*/ 18107 w 488887"/>
                <a:gd name="connsiteY42" fmla="*/ 511521 h 1846907"/>
                <a:gd name="connsiteX43" fmla="*/ 4527 w 488887"/>
                <a:gd name="connsiteY43" fmla="*/ 629216 h 1846907"/>
                <a:gd name="connsiteX44" fmla="*/ 0 w 488887"/>
                <a:gd name="connsiteY44" fmla="*/ 728804 h 1846907"/>
                <a:gd name="connsiteX45" fmla="*/ 9054 w 488887"/>
                <a:gd name="connsiteY45" fmla="*/ 846499 h 1846907"/>
                <a:gd name="connsiteX46" fmla="*/ 9054 w 488887"/>
                <a:gd name="connsiteY46" fmla="*/ 932507 h 1846907"/>
                <a:gd name="connsiteX47" fmla="*/ 18107 w 488887"/>
                <a:gd name="connsiteY47" fmla="*/ 1050202 h 1846907"/>
                <a:gd name="connsiteX48" fmla="*/ 40741 w 488887"/>
                <a:gd name="connsiteY48" fmla="*/ 1167897 h 1846907"/>
                <a:gd name="connsiteX49" fmla="*/ 63374 w 488887"/>
                <a:gd name="connsiteY49" fmla="*/ 1272012 h 1846907"/>
                <a:gd name="connsiteX50" fmla="*/ 90535 w 488887"/>
                <a:gd name="connsiteY50" fmla="*/ 1339913 h 1846907"/>
                <a:gd name="connsiteX51" fmla="*/ 126749 w 488887"/>
                <a:gd name="connsiteY51" fmla="*/ 1448555 h 1846907"/>
                <a:gd name="connsiteX52" fmla="*/ 162963 w 488887"/>
                <a:gd name="connsiteY52" fmla="*/ 1548143 h 1846907"/>
                <a:gd name="connsiteX53" fmla="*/ 199176 w 488887"/>
                <a:gd name="connsiteY53" fmla="*/ 1647731 h 1846907"/>
                <a:gd name="connsiteX54" fmla="*/ 267077 w 488887"/>
                <a:gd name="connsiteY54" fmla="*/ 1756372 h 1846907"/>
                <a:gd name="connsiteX55" fmla="*/ 289711 w 488887"/>
                <a:gd name="connsiteY55" fmla="*/ 1815220 h 1846907"/>
                <a:gd name="connsiteX56" fmla="*/ 344032 w 488887"/>
                <a:gd name="connsiteY56" fmla="*/ 1846907 h 1846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88887" h="1846907">
                  <a:moveTo>
                    <a:pt x="344032" y="1846907"/>
                  </a:moveTo>
                  <a:lnTo>
                    <a:pt x="411933" y="1815220"/>
                  </a:lnTo>
                  <a:lnTo>
                    <a:pt x="443620" y="1806166"/>
                  </a:lnTo>
                  <a:lnTo>
                    <a:pt x="466254" y="1797113"/>
                  </a:lnTo>
                  <a:lnTo>
                    <a:pt x="488887" y="1797113"/>
                  </a:lnTo>
                  <a:lnTo>
                    <a:pt x="470780" y="1747319"/>
                  </a:lnTo>
                  <a:lnTo>
                    <a:pt x="443620" y="1702052"/>
                  </a:lnTo>
                  <a:lnTo>
                    <a:pt x="420986" y="1652258"/>
                  </a:lnTo>
                  <a:lnTo>
                    <a:pt x="402879" y="1616044"/>
                  </a:lnTo>
                  <a:lnTo>
                    <a:pt x="380246" y="1548143"/>
                  </a:lnTo>
                  <a:lnTo>
                    <a:pt x="353085" y="1489295"/>
                  </a:lnTo>
                  <a:lnTo>
                    <a:pt x="321398" y="1444028"/>
                  </a:lnTo>
                  <a:lnTo>
                    <a:pt x="298765" y="1376127"/>
                  </a:lnTo>
                  <a:lnTo>
                    <a:pt x="271604" y="1330860"/>
                  </a:lnTo>
                  <a:lnTo>
                    <a:pt x="253497" y="1253905"/>
                  </a:lnTo>
                  <a:lnTo>
                    <a:pt x="221810" y="1158844"/>
                  </a:lnTo>
                  <a:lnTo>
                    <a:pt x="203703" y="1068309"/>
                  </a:lnTo>
                  <a:lnTo>
                    <a:pt x="190123" y="991355"/>
                  </a:lnTo>
                  <a:lnTo>
                    <a:pt x="190123" y="900820"/>
                  </a:lnTo>
                  <a:lnTo>
                    <a:pt x="176543" y="801232"/>
                  </a:lnTo>
                  <a:lnTo>
                    <a:pt x="172016" y="701644"/>
                  </a:lnTo>
                  <a:lnTo>
                    <a:pt x="172016" y="615636"/>
                  </a:lnTo>
                  <a:lnTo>
                    <a:pt x="172016" y="547735"/>
                  </a:lnTo>
                  <a:lnTo>
                    <a:pt x="199176" y="461727"/>
                  </a:lnTo>
                  <a:lnTo>
                    <a:pt x="221810" y="353085"/>
                  </a:lnTo>
                  <a:lnTo>
                    <a:pt x="230864" y="271604"/>
                  </a:lnTo>
                  <a:lnTo>
                    <a:pt x="248971" y="194650"/>
                  </a:lnTo>
                  <a:lnTo>
                    <a:pt x="262551" y="149382"/>
                  </a:lnTo>
                  <a:lnTo>
                    <a:pt x="289711" y="86008"/>
                  </a:lnTo>
                  <a:lnTo>
                    <a:pt x="303291" y="40741"/>
                  </a:lnTo>
                  <a:lnTo>
                    <a:pt x="307818" y="31687"/>
                  </a:lnTo>
                  <a:lnTo>
                    <a:pt x="271604" y="18107"/>
                  </a:lnTo>
                  <a:lnTo>
                    <a:pt x="239917" y="18107"/>
                  </a:lnTo>
                  <a:lnTo>
                    <a:pt x="194650" y="0"/>
                  </a:lnTo>
                  <a:lnTo>
                    <a:pt x="167489" y="0"/>
                  </a:lnTo>
                  <a:lnTo>
                    <a:pt x="149382" y="40741"/>
                  </a:lnTo>
                  <a:lnTo>
                    <a:pt x="126749" y="76955"/>
                  </a:lnTo>
                  <a:lnTo>
                    <a:pt x="117695" y="126749"/>
                  </a:lnTo>
                  <a:lnTo>
                    <a:pt x="99588" y="176543"/>
                  </a:lnTo>
                  <a:lnTo>
                    <a:pt x="81481" y="217283"/>
                  </a:lnTo>
                  <a:lnTo>
                    <a:pt x="58848" y="325925"/>
                  </a:lnTo>
                  <a:lnTo>
                    <a:pt x="31687" y="420986"/>
                  </a:lnTo>
                  <a:lnTo>
                    <a:pt x="18107" y="511521"/>
                  </a:lnTo>
                  <a:lnTo>
                    <a:pt x="4527" y="629216"/>
                  </a:lnTo>
                  <a:lnTo>
                    <a:pt x="0" y="728804"/>
                  </a:lnTo>
                  <a:lnTo>
                    <a:pt x="9054" y="846499"/>
                  </a:lnTo>
                  <a:lnTo>
                    <a:pt x="9054" y="932507"/>
                  </a:lnTo>
                  <a:lnTo>
                    <a:pt x="18107" y="1050202"/>
                  </a:lnTo>
                  <a:lnTo>
                    <a:pt x="40741" y="1167897"/>
                  </a:lnTo>
                  <a:lnTo>
                    <a:pt x="63374" y="1272012"/>
                  </a:lnTo>
                  <a:lnTo>
                    <a:pt x="90535" y="1339913"/>
                  </a:lnTo>
                  <a:lnTo>
                    <a:pt x="126749" y="1448555"/>
                  </a:lnTo>
                  <a:lnTo>
                    <a:pt x="162963" y="1548143"/>
                  </a:lnTo>
                  <a:lnTo>
                    <a:pt x="199176" y="1647731"/>
                  </a:lnTo>
                  <a:lnTo>
                    <a:pt x="267077" y="1756372"/>
                  </a:lnTo>
                  <a:lnTo>
                    <a:pt x="289711" y="1815220"/>
                  </a:lnTo>
                  <a:lnTo>
                    <a:pt x="344032" y="1846907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BA78033-7221-4183-8828-5BA8B91D1A78}"/>
              </a:ext>
            </a:extLst>
          </p:cNvPr>
          <p:cNvSpPr/>
          <p:nvPr/>
        </p:nvSpPr>
        <p:spPr>
          <a:xfrm>
            <a:off x="6432214" y="2051654"/>
            <a:ext cx="272214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1" indent="-180971">
              <a:buFont typeface="Wingdings" panose="05000000000000000000" pitchFamily="2" charset="2"/>
              <a:buChar char="Ø"/>
            </a:pPr>
            <a:r>
              <a:rPr lang="en-GB" sz="1400" dirty="0"/>
              <a:t>Outer Poloidal Limiters (</a:t>
            </a:r>
            <a:r>
              <a:rPr lang="en-GB" sz="1400" b="1" dirty="0"/>
              <a:t>OPL</a:t>
            </a:r>
            <a:r>
              <a:rPr lang="en-GB" sz="1400" dirty="0"/>
              <a:t>) </a:t>
            </a: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0200C7E8-BA77-440A-9DC6-DC7B512D91F7}"/>
              </a:ext>
            </a:extLst>
          </p:cNvPr>
          <p:cNvGrpSpPr/>
          <p:nvPr/>
        </p:nvGrpSpPr>
        <p:grpSpPr>
          <a:xfrm>
            <a:off x="6433138" y="2304460"/>
            <a:ext cx="2875726" cy="861576"/>
            <a:chOff x="6433137" y="1632139"/>
            <a:chExt cx="2875726" cy="861575"/>
          </a:xfrm>
        </p:grpSpPr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9CDADD75-B272-4C11-BBC9-B8269AEECC4C}"/>
                </a:ext>
              </a:extLst>
            </p:cNvPr>
            <p:cNvSpPr/>
            <p:nvPr/>
          </p:nvSpPr>
          <p:spPr>
            <a:xfrm>
              <a:off x="6433137" y="1632139"/>
              <a:ext cx="2495444" cy="28474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1" indent="-180971">
                <a:buFont typeface="Wingdings" panose="05000000000000000000" pitchFamily="2" charset="2"/>
                <a:buChar char="Ø"/>
              </a:pPr>
              <a:r>
                <a:rPr lang="en-GB" sz="1400" dirty="0"/>
                <a:t>Inner Wall Cladding (</a:t>
              </a:r>
              <a:r>
                <a:rPr lang="en-GB" sz="1400" b="1" dirty="0"/>
                <a:t>IWC</a:t>
              </a:r>
              <a:r>
                <a:rPr lang="en-GB" sz="1400" dirty="0"/>
                <a:t>)  </a:t>
              </a:r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B2A8609A-EF50-4E46-99F2-ECC0B33053CF}"/>
                </a:ext>
              </a:extLst>
            </p:cNvPr>
            <p:cNvGrpSpPr/>
            <p:nvPr/>
          </p:nvGrpSpPr>
          <p:grpSpPr>
            <a:xfrm>
              <a:off x="6623649" y="2147466"/>
              <a:ext cx="2685214" cy="346248"/>
              <a:chOff x="6623649" y="2147466"/>
              <a:chExt cx="2685214" cy="346248"/>
            </a:xfrm>
          </p:grpSpPr>
          <p:sp>
            <p:nvSpPr>
              <p:cNvPr id="173" name="Rectangle: Rounded Corners 172">
                <a:extLst>
                  <a:ext uri="{FF2B5EF4-FFF2-40B4-BE49-F238E27FC236}">
                    <a16:creationId xmlns:a16="http://schemas.microsoft.com/office/drawing/2014/main" id="{EFF5141F-259F-4A79-89A8-BF600A63D59C}"/>
                  </a:ext>
                </a:extLst>
              </p:cNvPr>
              <p:cNvSpPr/>
              <p:nvPr/>
            </p:nvSpPr>
            <p:spPr>
              <a:xfrm>
                <a:off x="6623649" y="2213595"/>
                <a:ext cx="576064" cy="242654"/>
              </a:xfrm>
              <a:prstGeom prst="roundRect">
                <a:avLst/>
              </a:prstGeom>
              <a:solidFill>
                <a:srgbClr val="00B0F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800" dirty="0"/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8175E67E-343B-4CDE-8F36-61E9F472ED50}"/>
                  </a:ext>
                </a:extLst>
              </p:cNvPr>
              <p:cNvSpPr txBox="1"/>
              <p:nvPr/>
            </p:nvSpPr>
            <p:spPr>
              <a:xfrm>
                <a:off x="7049579" y="2147466"/>
                <a:ext cx="2259284" cy="346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725" b="1" dirty="0">
                    <a:solidFill>
                      <a:srgbClr val="00B050"/>
                    </a:solidFill>
                  </a:rPr>
                  <a:t>  </a:t>
                </a:r>
                <a:r>
                  <a:rPr lang="en-GB" sz="1725" b="1" dirty="0">
                    <a:solidFill>
                      <a:srgbClr val="00B0F0"/>
                    </a:solidFill>
                  </a:rPr>
                  <a:t>Be coated </a:t>
                </a:r>
                <a:r>
                  <a:rPr lang="en-GB" sz="1725" b="1" dirty="0" err="1">
                    <a:solidFill>
                      <a:srgbClr val="00B0F0"/>
                    </a:solidFill>
                  </a:rPr>
                  <a:t>inconel</a:t>
                </a:r>
                <a:endParaRPr lang="en-GB" sz="1725" b="1" dirty="0">
                  <a:solidFill>
                    <a:srgbClr val="00B0F0"/>
                  </a:solidFill>
                </a:endParaRPr>
              </a:p>
            </p:txBody>
          </p: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04FB28CC-E777-42DF-A6D3-F58CD7BA4668}"/>
              </a:ext>
            </a:extLst>
          </p:cNvPr>
          <p:cNvGrpSpPr/>
          <p:nvPr/>
        </p:nvGrpSpPr>
        <p:grpSpPr>
          <a:xfrm>
            <a:off x="1985922" y="2439735"/>
            <a:ext cx="2569976" cy="1826585"/>
            <a:chOff x="1985921" y="1582483"/>
            <a:chExt cx="2569976" cy="1826585"/>
          </a:xfrm>
        </p:grpSpPr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69DF4AC-4486-4F0D-AE5B-9F6890B4249B}"/>
                </a:ext>
              </a:extLst>
            </p:cNvPr>
            <p:cNvSpPr/>
            <p:nvPr/>
          </p:nvSpPr>
          <p:spPr>
            <a:xfrm>
              <a:off x="3138873" y="1582483"/>
              <a:ext cx="516354" cy="1826585"/>
            </a:xfrm>
            <a:custGeom>
              <a:avLst/>
              <a:gdLst>
                <a:gd name="connsiteX0" fmla="*/ 0 w 695325"/>
                <a:gd name="connsiteY0" fmla="*/ 0 h 2552700"/>
                <a:gd name="connsiteX1" fmla="*/ 690563 w 695325"/>
                <a:gd name="connsiteY1" fmla="*/ 23812 h 2552700"/>
                <a:gd name="connsiteX2" fmla="*/ 690563 w 695325"/>
                <a:gd name="connsiteY2" fmla="*/ 576262 h 2552700"/>
                <a:gd name="connsiteX3" fmla="*/ 685800 w 695325"/>
                <a:gd name="connsiteY3" fmla="*/ 890587 h 2552700"/>
                <a:gd name="connsiteX4" fmla="*/ 690563 w 695325"/>
                <a:gd name="connsiteY4" fmla="*/ 1490662 h 2552700"/>
                <a:gd name="connsiteX5" fmla="*/ 695325 w 695325"/>
                <a:gd name="connsiteY5" fmla="*/ 2247900 h 2552700"/>
                <a:gd name="connsiteX6" fmla="*/ 652463 w 695325"/>
                <a:gd name="connsiteY6" fmla="*/ 2243137 h 2552700"/>
                <a:gd name="connsiteX7" fmla="*/ 661988 w 695325"/>
                <a:gd name="connsiteY7" fmla="*/ 2533650 h 2552700"/>
                <a:gd name="connsiteX8" fmla="*/ 123825 w 695325"/>
                <a:gd name="connsiteY8" fmla="*/ 2552700 h 2552700"/>
                <a:gd name="connsiteX9" fmla="*/ 133350 w 695325"/>
                <a:gd name="connsiteY9" fmla="*/ 2276475 h 2552700"/>
                <a:gd name="connsiteX10" fmla="*/ 33338 w 695325"/>
                <a:gd name="connsiteY10" fmla="*/ 2281237 h 2552700"/>
                <a:gd name="connsiteX11" fmla="*/ 33338 w 695325"/>
                <a:gd name="connsiteY11" fmla="*/ 1738312 h 2552700"/>
                <a:gd name="connsiteX12" fmla="*/ 28575 w 695325"/>
                <a:gd name="connsiteY12" fmla="*/ 1257300 h 2552700"/>
                <a:gd name="connsiteX13" fmla="*/ 19050 w 695325"/>
                <a:gd name="connsiteY13" fmla="*/ 428625 h 2552700"/>
                <a:gd name="connsiteX14" fmla="*/ 0 w 695325"/>
                <a:gd name="connsiteY14" fmla="*/ 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5325" h="2552700">
                  <a:moveTo>
                    <a:pt x="0" y="0"/>
                  </a:moveTo>
                  <a:lnTo>
                    <a:pt x="690563" y="23812"/>
                  </a:lnTo>
                  <a:lnTo>
                    <a:pt x="690563" y="576262"/>
                  </a:lnTo>
                  <a:cubicBezTo>
                    <a:pt x="688975" y="681037"/>
                    <a:pt x="687388" y="785812"/>
                    <a:pt x="685800" y="890587"/>
                  </a:cubicBezTo>
                  <a:cubicBezTo>
                    <a:pt x="687388" y="1090612"/>
                    <a:pt x="688975" y="1290637"/>
                    <a:pt x="690563" y="1490662"/>
                  </a:cubicBezTo>
                  <a:cubicBezTo>
                    <a:pt x="692150" y="1743075"/>
                    <a:pt x="693738" y="1995487"/>
                    <a:pt x="695325" y="2247900"/>
                  </a:cubicBezTo>
                  <a:lnTo>
                    <a:pt x="652463" y="2243137"/>
                  </a:lnTo>
                  <a:lnTo>
                    <a:pt x="661988" y="2533650"/>
                  </a:lnTo>
                  <a:lnTo>
                    <a:pt x="123825" y="2552700"/>
                  </a:lnTo>
                  <a:lnTo>
                    <a:pt x="133350" y="2276475"/>
                  </a:lnTo>
                  <a:lnTo>
                    <a:pt x="33338" y="2281237"/>
                  </a:lnTo>
                  <a:lnTo>
                    <a:pt x="33338" y="1738312"/>
                  </a:lnTo>
                  <a:cubicBezTo>
                    <a:pt x="31750" y="1577975"/>
                    <a:pt x="30163" y="1417637"/>
                    <a:pt x="28575" y="1257300"/>
                  </a:cubicBezTo>
                  <a:lnTo>
                    <a:pt x="19050" y="4286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B0B21F56-A6E5-449A-9901-C0F1FA8A8137}"/>
                </a:ext>
              </a:extLst>
            </p:cNvPr>
            <p:cNvSpPr/>
            <p:nvPr/>
          </p:nvSpPr>
          <p:spPr>
            <a:xfrm>
              <a:off x="2343124" y="1606338"/>
              <a:ext cx="438547" cy="1782283"/>
            </a:xfrm>
            <a:custGeom>
              <a:avLst/>
              <a:gdLst>
                <a:gd name="connsiteX0" fmla="*/ 0 w 590550"/>
                <a:gd name="connsiteY0" fmla="*/ 109538 h 2490788"/>
                <a:gd name="connsiteX1" fmla="*/ 571500 w 590550"/>
                <a:gd name="connsiteY1" fmla="*/ 0 h 2490788"/>
                <a:gd name="connsiteX2" fmla="*/ 581025 w 590550"/>
                <a:gd name="connsiteY2" fmla="*/ 795338 h 2490788"/>
                <a:gd name="connsiteX3" fmla="*/ 590550 w 590550"/>
                <a:gd name="connsiteY3" fmla="*/ 1343025 h 2490788"/>
                <a:gd name="connsiteX4" fmla="*/ 581025 w 590550"/>
                <a:gd name="connsiteY4" fmla="*/ 1628775 h 2490788"/>
                <a:gd name="connsiteX5" fmla="*/ 576262 w 590550"/>
                <a:gd name="connsiteY5" fmla="*/ 1952625 h 2490788"/>
                <a:gd name="connsiteX6" fmla="*/ 561975 w 590550"/>
                <a:gd name="connsiteY6" fmla="*/ 2185988 h 2490788"/>
                <a:gd name="connsiteX7" fmla="*/ 561975 w 590550"/>
                <a:gd name="connsiteY7" fmla="*/ 2238375 h 2490788"/>
                <a:gd name="connsiteX8" fmla="*/ 509587 w 590550"/>
                <a:gd name="connsiteY8" fmla="*/ 2228850 h 2490788"/>
                <a:gd name="connsiteX9" fmla="*/ 514350 w 590550"/>
                <a:gd name="connsiteY9" fmla="*/ 2414588 h 2490788"/>
                <a:gd name="connsiteX10" fmla="*/ 519112 w 590550"/>
                <a:gd name="connsiteY10" fmla="*/ 2490788 h 2490788"/>
                <a:gd name="connsiteX11" fmla="*/ 119062 w 590550"/>
                <a:gd name="connsiteY11" fmla="*/ 2433638 h 2490788"/>
                <a:gd name="connsiteX12" fmla="*/ 119062 w 590550"/>
                <a:gd name="connsiteY12" fmla="*/ 2181225 h 2490788"/>
                <a:gd name="connsiteX13" fmla="*/ 42862 w 590550"/>
                <a:gd name="connsiteY13" fmla="*/ 2143125 h 2490788"/>
                <a:gd name="connsiteX14" fmla="*/ 42862 w 590550"/>
                <a:gd name="connsiteY14" fmla="*/ 1647825 h 2490788"/>
                <a:gd name="connsiteX15" fmla="*/ 47625 w 590550"/>
                <a:gd name="connsiteY15" fmla="*/ 1266825 h 2490788"/>
                <a:gd name="connsiteX16" fmla="*/ 38100 w 590550"/>
                <a:gd name="connsiteY16" fmla="*/ 871538 h 2490788"/>
                <a:gd name="connsiteX17" fmla="*/ 23812 w 590550"/>
                <a:gd name="connsiteY17" fmla="*/ 495300 h 2490788"/>
                <a:gd name="connsiteX18" fmla="*/ 0 w 590550"/>
                <a:gd name="connsiteY18" fmla="*/ 109538 h 249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0550" h="2490788">
                  <a:moveTo>
                    <a:pt x="0" y="109538"/>
                  </a:moveTo>
                  <a:lnTo>
                    <a:pt x="571500" y="0"/>
                  </a:lnTo>
                  <a:lnTo>
                    <a:pt x="581025" y="795338"/>
                  </a:lnTo>
                  <a:lnTo>
                    <a:pt x="590550" y="1343025"/>
                  </a:lnTo>
                  <a:lnTo>
                    <a:pt x="581025" y="1628775"/>
                  </a:lnTo>
                  <a:cubicBezTo>
                    <a:pt x="579437" y="1736725"/>
                    <a:pt x="577850" y="1844675"/>
                    <a:pt x="576262" y="1952625"/>
                  </a:cubicBezTo>
                  <a:lnTo>
                    <a:pt x="561975" y="2185988"/>
                  </a:lnTo>
                  <a:lnTo>
                    <a:pt x="561975" y="2238375"/>
                  </a:lnTo>
                  <a:lnTo>
                    <a:pt x="509587" y="2228850"/>
                  </a:lnTo>
                  <a:lnTo>
                    <a:pt x="514350" y="2414588"/>
                  </a:lnTo>
                  <a:lnTo>
                    <a:pt x="519112" y="2490788"/>
                  </a:lnTo>
                  <a:lnTo>
                    <a:pt x="119062" y="2433638"/>
                  </a:lnTo>
                  <a:lnTo>
                    <a:pt x="119062" y="2181225"/>
                  </a:lnTo>
                  <a:lnTo>
                    <a:pt x="42862" y="2143125"/>
                  </a:lnTo>
                  <a:lnTo>
                    <a:pt x="42862" y="1647825"/>
                  </a:lnTo>
                  <a:cubicBezTo>
                    <a:pt x="44450" y="1520825"/>
                    <a:pt x="46037" y="1393825"/>
                    <a:pt x="47625" y="1266825"/>
                  </a:cubicBezTo>
                  <a:lnTo>
                    <a:pt x="38100" y="871538"/>
                  </a:lnTo>
                  <a:lnTo>
                    <a:pt x="23812" y="495300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59AAF20C-69FF-4151-8D10-2E447F2653BD}"/>
                </a:ext>
              </a:extLst>
            </p:cNvPr>
            <p:cNvSpPr/>
            <p:nvPr/>
          </p:nvSpPr>
          <p:spPr>
            <a:xfrm>
              <a:off x="4015966" y="2667870"/>
              <a:ext cx="291775" cy="647482"/>
            </a:xfrm>
            <a:custGeom>
              <a:avLst/>
              <a:gdLst>
                <a:gd name="connsiteX0" fmla="*/ 0 w 392906"/>
                <a:gd name="connsiteY0" fmla="*/ 21431 h 904875"/>
                <a:gd name="connsiteX1" fmla="*/ 378619 w 392906"/>
                <a:gd name="connsiteY1" fmla="*/ 0 h 904875"/>
                <a:gd name="connsiteX2" fmla="*/ 392906 w 392906"/>
                <a:gd name="connsiteY2" fmla="*/ 600075 h 904875"/>
                <a:gd name="connsiteX3" fmla="*/ 361950 w 392906"/>
                <a:gd name="connsiteY3" fmla="*/ 602456 h 904875"/>
                <a:gd name="connsiteX4" fmla="*/ 359569 w 392906"/>
                <a:gd name="connsiteY4" fmla="*/ 840581 h 904875"/>
                <a:gd name="connsiteX5" fmla="*/ 92869 w 392906"/>
                <a:gd name="connsiteY5" fmla="*/ 904875 h 904875"/>
                <a:gd name="connsiteX6" fmla="*/ 90488 w 392906"/>
                <a:gd name="connsiteY6" fmla="*/ 840581 h 904875"/>
                <a:gd name="connsiteX7" fmla="*/ 88106 w 392906"/>
                <a:gd name="connsiteY7" fmla="*/ 762000 h 904875"/>
                <a:gd name="connsiteX8" fmla="*/ 88106 w 392906"/>
                <a:gd name="connsiteY8" fmla="*/ 733425 h 904875"/>
                <a:gd name="connsiteX9" fmla="*/ 76200 w 392906"/>
                <a:gd name="connsiteY9" fmla="*/ 697706 h 904875"/>
                <a:gd name="connsiteX10" fmla="*/ 61913 w 392906"/>
                <a:gd name="connsiteY10" fmla="*/ 678656 h 904875"/>
                <a:gd name="connsiteX11" fmla="*/ 42863 w 392906"/>
                <a:gd name="connsiteY11" fmla="*/ 550069 h 904875"/>
                <a:gd name="connsiteX12" fmla="*/ 28575 w 392906"/>
                <a:gd name="connsiteY12" fmla="*/ 383381 h 904875"/>
                <a:gd name="connsiteX13" fmla="*/ 16669 w 392906"/>
                <a:gd name="connsiteY13" fmla="*/ 209550 h 904875"/>
                <a:gd name="connsiteX14" fmla="*/ 9525 w 392906"/>
                <a:gd name="connsiteY14" fmla="*/ 92869 h 904875"/>
                <a:gd name="connsiteX15" fmla="*/ 0 w 392906"/>
                <a:gd name="connsiteY15" fmla="*/ 21431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2906" h="904875">
                  <a:moveTo>
                    <a:pt x="0" y="21431"/>
                  </a:moveTo>
                  <a:lnTo>
                    <a:pt x="378619" y="0"/>
                  </a:lnTo>
                  <a:lnTo>
                    <a:pt x="392906" y="600075"/>
                  </a:lnTo>
                  <a:lnTo>
                    <a:pt x="361950" y="602456"/>
                  </a:lnTo>
                  <a:cubicBezTo>
                    <a:pt x="361156" y="681831"/>
                    <a:pt x="360363" y="761206"/>
                    <a:pt x="359569" y="840581"/>
                  </a:cubicBezTo>
                  <a:lnTo>
                    <a:pt x="92869" y="904875"/>
                  </a:lnTo>
                  <a:cubicBezTo>
                    <a:pt x="92075" y="883444"/>
                    <a:pt x="91282" y="862012"/>
                    <a:pt x="90488" y="840581"/>
                  </a:cubicBezTo>
                  <a:lnTo>
                    <a:pt x="88106" y="762000"/>
                  </a:lnTo>
                  <a:lnTo>
                    <a:pt x="88106" y="733425"/>
                  </a:lnTo>
                  <a:lnTo>
                    <a:pt x="76200" y="697706"/>
                  </a:lnTo>
                  <a:lnTo>
                    <a:pt x="61913" y="678656"/>
                  </a:lnTo>
                  <a:lnTo>
                    <a:pt x="42863" y="550069"/>
                  </a:lnTo>
                  <a:lnTo>
                    <a:pt x="28575" y="383381"/>
                  </a:lnTo>
                  <a:lnTo>
                    <a:pt x="16669" y="209550"/>
                  </a:lnTo>
                  <a:lnTo>
                    <a:pt x="9525" y="92869"/>
                  </a:lnTo>
                  <a:lnTo>
                    <a:pt x="0" y="21431"/>
                  </a:ln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078D7457-710D-4685-BCA9-E541222B40B3}"/>
                </a:ext>
              </a:extLst>
            </p:cNvPr>
            <p:cNvSpPr/>
            <p:nvPr/>
          </p:nvSpPr>
          <p:spPr>
            <a:xfrm>
              <a:off x="3989441" y="1648935"/>
              <a:ext cx="325373" cy="662819"/>
            </a:xfrm>
            <a:custGeom>
              <a:avLst/>
              <a:gdLst>
                <a:gd name="connsiteX0" fmla="*/ 0 w 438150"/>
                <a:gd name="connsiteY0" fmla="*/ 0 h 926307"/>
                <a:gd name="connsiteX1" fmla="*/ 438150 w 438150"/>
                <a:gd name="connsiteY1" fmla="*/ 111919 h 926307"/>
                <a:gd name="connsiteX2" fmla="*/ 433388 w 438150"/>
                <a:gd name="connsiteY2" fmla="*/ 288132 h 926307"/>
                <a:gd name="connsiteX3" fmla="*/ 423863 w 438150"/>
                <a:gd name="connsiteY3" fmla="*/ 459582 h 926307"/>
                <a:gd name="connsiteX4" fmla="*/ 419100 w 438150"/>
                <a:gd name="connsiteY4" fmla="*/ 657225 h 926307"/>
                <a:gd name="connsiteX5" fmla="*/ 416719 w 438150"/>
                <a:gd name="connsiteY5" fmla="*/ 828675 h 926307"/>
                <a:gd name="connsiteX6" fmla="*/ 423863 w 438150"/>
                <a:gd name="connsiteY6" fmla="*/ 926307 h 926307"/>
                <a:gd name="connsiteX7" fmla="*/ 9525 w 438150"/>
                <a:gd name="connsiteY7" fmla="*/ 890588 h 926307"/>
                <a:gd name="connsiteX8" fmla="*/ 11907 w 438150"/>
                <a:gd name="connsiteY8" fmla="*/ 685800 h 926307"/>
                <a:gd name="connsiteX9" fmla="*/ 11907 w 438150"/>
                <a:gd name="connsiteY9" fmla="*/ 459582 h 926307"/>
                <a:gd name="connsiteX10" fmla="*/ 9525 w 438150"/>
                <a:gd name="connsiteY10" fmla="*/ 204788 h 926307"/>
                <a:gd name="connsiteX11" fmla="*/ 0 w 438150"/>
                <a:gd name="connsiteY11" fmla="*/ 0 h 926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150" h="926307">
                  <a:moveTo>
                    <a:pt x="0" y="0"/>
                  </a:moveTo>
                  <a:lnTo>
                    <a:pt x="438150" y="111919"/>
                  </a:lnTo>
                  <a:lnTo>
                    <a:pt x="433388" y="288132"/>
                  </a:lnTo>
                  <a:lnTo>
                    <a:pt x="423863" y="459582"/>
                  </a:lnTo>
                  <a:lnTo>
                    <a:pt x="419100" y="657225"/>
                  </a:lnTo>
                  <a:cubicBezTo>
                    <a:pt x="418306" y="714375"/>
                    <a:pt x="417513" y="771525"/>
                    <a:pt x="416719" y="828675"/>
                  </a:cubicBezTo>
                  <a:lnTo>
                    <a:pt x="423863" y="926307"/>
                  </a:lnTo>
                  <a:lnTo>
                    <a:pt x="9525" y="890588"/>
                  </a:lnTo>
                  <a:lnTo>
                    <a:pt x="11907" y="685800"/>
                  </a:lnTo>
                  <a:lnTo>
                    <a:pt x="11907" y="459582"/>
                  </a:lnTo>
                  <a:lnTo>
                    <a:pt x="9525" y="204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2A173D45-A2F4-4616-A913-4F1B0C99EB5B}"/>
                </a:ext>
              </a:extLst>
            </p:cNvPr>
            <p:cNvSpPr/>
            <p:nvPr/>
          </p:nvSpPr>
          <p:spPr>
            <a:xfrm>
              <a:off x="4488112" y="2495775"/>
              <a:ext cx="49513" cy="368043"/>
            </a:xfrm>
            <a:custGeom>
              <a:avLst/>
              <a:gdLst>
                <a:gd name="connsiteX0" fmla="*/ 0 w 66675"/>
                <a:gd name="connsiteY0" fmla="*/ 0 h 514350"/>
                <a:gd name="connsiteX1" fmla="*/ 57150 w 66675"/>
                <a:gd name="connsiteY1" fmla="*/ 0 h 514350"/>
                <a:gd name="connsiteX2" fmla="*/ 66675 w 66675"/>
                <a:gd name="connsiteY2" fmla="*/ 180975 h 514350"/>
                <a:gd name="connsiteX3" fmla="*/ 64294 w 66675"/>
                <a:gd name="connsiteY3" fmla="*/ 361950 h 514350"/>
                <a:gd name="connsiteX4" fmla="*/ 66675 w 66675"/>
                <a:gd name="connsiteY4" fmla="*/ 514350 h 514350"/>
                <a:gd name="connsiteX5" fmla="*/ 26194 w 66675"/>
                <a:gd name="connsiteY5" fmla="*/ 316706 h 514350"/>
                <a:gd name="connsiteX6" fmla="*/ 7144 w 66675"/>
                <a:gd name="connsiteY6" fmla="*/ 159543 h 514350"/>
                <a:gd name="connsiteX7" fmla="*/ 0 w 66675"/>
                <a:gd name="connsiteY7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" h="514350">
                  <a:moveTo>
                    <a:pt x="0" y="0"/>
                  </a:moveTo>
                  <a:lnTo>
                    <a:pt x="57150" y="0"/>
                  </a:lnTo>
                  <a:lnTo>
                    <a:pt x="66675" y="180975"/>
                  </a:lnTo>
                  <a:cubicBezTo>
                    <a:pt x="65881" y="241300"/>
                    <a:pt x="65088" y="301625"/>
                    <a:pt x="64294" y="361950"/>
                  </a:cubicBezTo>
                  <a:cubicBezTo>
                    <a:pt x="65088" y="412750"/>
                    <a:pt x="65881" y="463550"/>
                    <a:pt x="66675" y="514350"/>
                  </a:cubicBezTo>
                  <a:lnTo>
                    <a:pt x="26194" y="316706"/>
                  </a:lnTo>
                  <a:lnTo>
                    <a:pt x="7144" y="1595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526604D4-6D35-4F27-A4CB-281363578177}"/>
                </a:ext>
              </a:extLst>
            </p:cNvPr>
            <p:cNvSpPr/>
            <p:nvPr/>
          </p:nvSpPr>
          <p:spPr>
            <a:xfrm>
              <a:off x="4466301" y="1813078"/>
              <a:ext cx="89596" cy="236275"/>
            </a:xfrm>
            <a:custGeom>
              <a:avLst/>
              <a:gdLst>
                <a:gd name="connsiteX0" fmla="*/ 3175 w 120650"/>
                <a:gd name="connsiteY0" fmla="*/ 0 h 330200"/>
                <a:gd name="connsiteX1" fmla="*/ 120650 w 120650"/>
                <a:gd name="connsiteY1" fmla="*/ 85725 h 330200"/>
                <a:gd name="connsiteX2" fmla="*/ 114300 w 120650"/>
                <a:gd name="connsiteY2" fmla="*/ 330200 h 330200"/>
                <a:gd name="connsiteX3" fmla="*/ 0 w 120650"/>
                <a:gd name="connsiteY3" fmla="*/ 257175 h 330200"/>
                <a:gd name="connsiteX4" fmla="*/ 3175 w 120650"/>
                <a:gd name="connsiteY4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50" h="330200">
                  <a:moveTo>
                    <a:pt x="3175" y="0"/>
                  </a:moveTo>
                  <a:lnTo>
                    <a:pt x="120650" y="85725"/>
                  </a:lnTo>
                  <a:lnTo>
                    <a:pt x="114300" y="330200"/>
                  </a:lnTo>
                  <a:lnTo>
                    <a:pt x="0" y="257175"/>
                  </a:lnTo>
                  <a:cubicBezTo>
                    <a:pt x="1058" y="171450"/>
                    <a:pt x="2117" y="85725"/>
                    <a:pt x="3175" y="0"/>
                  </a:cubicBez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849B9BB5-C22C-4328-BC12-55B858EDF23A}"/>
                </a:ext>
              </a:extLst>
            </p:cNvPr>
            <p:cNvSpPr/>
            <p:nvPr/>
          </p:nvSpPr>
          <p:spPr>
            <a:xfrm>
              <a:off x="1985921" y="1754010"/>
              <a:ext cx="150897" cy="1242714"/>
            </a:xfrm>
            <a:custGeom>
              <a:avLst/>
              <a:gdLst>
                <a:gd name="connsiteX0" fmla="*/ 76200 w 203200"/>
                <a:gd name="connsiteY0" fmla="*/ 53975 h 1736725"/>
                <a:gd name="connsiteX1" fmla="*/ 196850 w 203200"/>
                <a:gd name="connsiteY1" fmla="*/ 0 h 1736725"/>
                <a:gd name="connsiteX2" fmla="*/ 196850 w 203200"/>
                <a:gd name="connsiteY2" fmla="*/ 196850 h 1736725"/>
                <a:gd name="connsiteX3" fmla="*/ 203200 w 203200"/>
                <a:gd name="connsiteY3" fmla="*/ 460375 h 1736725"/>
                <a:gd name="connsiteX4" fmla="*/ 190500 w 203200"/>
                <a:gd name="connsiteY4" fmla="*/ 831850 h 1736725"/>
                <a:gd name="connsiteX5" fmla="*/ 177800 w 203200"/>
                <a:gd name="connsiteY5" fmla="*/ 1133475 h 1736725"/>
                <a:gd name="connsiteX6" fmla="*/ 152400 w 203200"/>
                <a:gd name="connsiteY6" fmla="*/ 1416050 h 1736725"/>
                <a:gd name="connsiteX7" fmla="*/ 142875 w 203200"/>
                <a:gd name="connsiteY7" fmla="*/ 1584325 h 1736725"/>
                <a:gd name="connsiteX8" fmla="*/ 120650 w 203200"/>
                <a:gd name="connsiteY8" fmla="*/ 1736725 h 1736725"/>
                <a:gd name="connsiteX9" fmla="*/ 15875 w 203200"/>
                <a:gd name="connsiteY9" fmla="*/ 1689100 h 1736725"/>
                <a:gd name="connsiteX10" fmla="*/ 19050 w 203200"/>
                <a:gd name="connsiteY10" fmla="*/ 1549400 h 1736725"/>
                <a:gd name="connsiteX11" fmla="*/ 15875 w 203200"/>
                <a:gd name="connsiteY11" fmla="*/ 1377950 h 1736725"/>
                <a:gd name="connsiteX12" fmla="*/ 15875 w 203200"/>
                <a:gd name="connsiteY12" fmla="*/ 1238250 h 1736725"/>
                <a:gd name="connsiteX13" fmla="*/ 12700 w 203200"/>
                <a:gd name="connsiteY13" fmla="*/ 1066800 h 1736725"/>
                <a:gd name="connsiteX14" fmla="*/ 9525 w 203200"/>
                <a:gd name="connsiteY14" fmla="*/ 904875 h 1736725"/>
                <a:gd name="connsiteX15" fmla="*/ 6350 w 203200"/>
                <a:gd name="connsiteY15" fmla="*/ 746125 h 1736725"/>
                <a:gd name="connsiteX16" fmla="*/ 3175 w 203200"/>
                <a:gd name="connsiteY16" fmla="*/ 593725 h 1736725"/>
                <a:gd name="connsiteX17" fmla="*/ 0 w 203200"/>
                <a:gd name="connsiteY17" fmla="*/ 425450 h 1736725"/>
                <a:gd name="connsiteX18" fmla="*/ 44450 w 203200"/>
                <a:gd name="connsiteY18" fmla="*/ 381000 h 1736725"/>
                <a:gd name="connsiteX19" fmla="*/ 104775 w 203200"/>
                <a:gd name="connsiteY19" fmla="*/ 355600 h 1736725"/>
                <a:gd name="connsiteX20" fmla="*/ 76200 w 203200"/>
                <a:gd name="connsiteY20" fmla="*/ 53975 h 173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3200" h="1736725">
                  <a:moveTo>
                    <a:pt x="76200" y="53975"/>
                  </a:moveTo>
                  <a:lnTo>
                    <a:pt x="196850" y="0"/>
                  </a:lnTo>
                  <a:lnTo>
                    <a:pt x="196850" y="196850"/>
                  </a:lnTo>
                  <a:lnTo>
                    <a:pt x="203200" y="460375"/>
                  </a:lnTo>
                  <a:lnTo>
                    <a:pt x="190500" y="831850"/>
                  </a:lnTo>
                  <a:lnTo>
                    <a:pt x="177800" y="1133475"/>
                  </a:lnTo>
                  <a:lnTo>
                    <a:pt x="152400" y="1416050"/>
                  </a:lnTo>
                  <a:lnTo>
                    <a:pt x="142875" y="1584325"/>
                  </a:lnTo>
                  <a:lnTo>
                    <a:pt x="120650" y="1736725"/>
                  </a:lnTo>
                  <a:lnTo>
                    <a:pt x="15875" y="1689100"/>
                  </a:lnTo>
                  <a:cubicBezTo>
                    <a:pt x="16933" y="1642533"/>
                    <a:pt x="17992" y="1595967"/>
                    <a:pt x="19050" y="1549400"/>
                  </a:cubicBezTo>
                  <a:cubicBezTo>
                    <a:pt x="17992" y="1492250"/>
                    <a:pt x="16933" y="1435100"/>
                    <a:pt x="15875" y="1377950"/>
                  </a:cubicBezTo>
                  <a:lnTo>
                    <a:pt x="15875" y="1238250"/>
                  </a:lnTo>
                  <a:cubicBezTo>
                    <a:pt x="14817" y="1181100"/>
                    <a:pt x="13758" y="1123950"/>
                    <a:pt x="12700" y="1066800"/>
                  </a:cubicBezTo>
                  <a:cubicBezTo>
                    <a:pt x="11642" y="1012825"/>
                    <a:pt x="10583" y="958850"/>
                    <a:pt x="9525" y="904875"/>
                  </a:cubicBezTo>
                  <a:cubicBezTo>
                    <a:pt x="8467" y="851958"/>
                    <a:pt x="7408" y="799042"/>
                    <a:pt x="6350" y="746125"/>
                  </a:cubicBezTo>
                  <a:cubicBezTo>
                    <a:pt x="5292" y="695325"/>
                    <a:pt x="4233" y="644525"/>
                    <a:pt x="3175" y="593725"/>
                  </a:cubicBezTo>
                  <a:cubicBezTo>
                    <a:pt x="2117" y="537633"/>
                    <a:pt x="1058" y="481542"/>
                    <a:pt x="0" y="425450"/>
                  </a:cubicBezTo>
                  <a:lnTo>
                    <a:pt x="44450" y="381000"/>
                  </a:lnTo>
                  <a:lnTo>
                    <a:pt x="104775" y="355600"/>
                  </a:lnTo>
                  <a:lnTo>
                    <a:pt x="76200" y="53975"/>
                  </a:ln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040C0E4-150C-4C24-B2C9-C94884CCA994}"/>
                </a:ext>
              </a:extLst>
            </p:cNvPr>
            <p:cNvSpPr/>
            <p:nvPr/>
          </p:nvSpPr>
          <p:spPr>
            <a:xfrm>
              <a:off x="2768535" y="1735713"/>
              <a:ext cx="379329" cy="1502709"/>
            </a:xfrm>
            <a:custGeom>
              <a:avLst/>
              <a:gdLst>
                <a:gd name="connsiteX0" fmla="*/ 25400 w 482600"/>
                <a:gd name="connsiteY0" fmla="*/ 31750 h 2070100"/>
                <a:gd name="connsiteX1" fmla="*/ 60325 w 482600"/>
                <a:gd name="connsiteY1" fmla="*/ 15875 h 2070100"/>
                <a:gd name="connsiteX2" fmla="*/ 454025 w 482600"/>
                <a:gd name="connsiteY2" fmla="*/ 3175 h 2070100"/>
                <a:gd name="connsiteX3" fmla="*/ 479425 w 482600"/>
                <a:gd name="connsiteY3" fmla="*/ 0 h 2070100"/>
                <a:gd name="connsiteX4" fmla="*/ 473075 w 482600"/>
                <a:gd name="connsiteY4" fmla="*/ 161925 h 2070100"/>
                <a:gd name="connsiteX5" fmla="*/ 479425 w 482600"/>
                <a:gd name="connsiteY5" fmla="*/ 298450 h 2070100"/>
                <a:gd name="connsiteX6" fmla="*/ 479425 w 482600"/>
                <a:gd name="connsiteY6" fmla="*/ 479425 h 2070100"/>
                <a:gd name="connsiteX7" fmla="*/ 479425 w 482600"/>
                <a:gd name="connsiteY7" fmla="*/ 644525 h 2070100"/>
                <a:gd name="connsiteX8" fmla="*/ 479425 w 482600"/>
                <a:gd name="connsiteY8" fmla="*/ 800100 h 2070100"/>
                <a:gd name="connsiteX9" fmla="*/ 476250 w 482600"/>
                <a:gd name="connsiteY9" fmla="*/ 1022350 h 2070100"/>
                <a:gd name="connsiteX10" fmla="*/ 482600 w 482600"/>
                <a:gd name="connsiteY10" fmla="*/ 1171575 h 2070100"/>
                <a:gd name="connsiteX11" fmla="*/ 482600 w 482600"/>
                <a:gd name="connsiteY11" fmla="*/ 1336675 h 2070100"/>
                <a:gd name="connsiteX12" fmla="*/ 482600 w 482600"/>
                <a:gd name="connsiteY12" fmla="*/ 1543050 h 2070100"/>
                <a:gd name="connsiteX13" fmla="*/ 476250 w 482600"/>
                <a:gd name="connsiteY13" fmla="*/ 1787525 h 2070100"/>
                <a:gd name="connsiteX14" fmla="*/ 469900 w 482600"/>
                <a:gd name="connsiteY14" fmla="*/ 2009775 h 2070100"/>
                <a:gd name="connsiteX15" fmla="*/ 463550 w 482600"/>
                <a:gd name="connsiteY15" fmla="*/ 2070100 h 2070100"/>
                <a:gd name="connsiteX16" fmla="*/ 228600 w 482600"/>
                <a:gd name="connsiteY16" fmla="*/ 2060575 h 2070100"/>
                <a:gd name="connsiteX17" fmla="*/ 206375 w 482600"/>
                <a:gd name="connsiteY17" fmla="*/ 2047875 h 2070100"/>
                <a:gd name="connsiteX18" fmla="*/ 184150 w 482600"/>
                <a:gd name="connsiteY18" fmla="*/ 2051050 h 2070100"/>
                <a:gd name="connsiteX19" fmla="*/ 0 w 482600"/>
                <a:gd name="connsiteY19" fmla="*/ 2032000 h 2070100"/>
                <a:gd name="connsiteX20" fmla="*/ 0 w 482600"/>
                <a:gd name="connsiteY20" fmla="*/ 1889125 h 2070100"/>
                <a:gd name="connsiteX21" fmla="*/ 12700 w 482600"/>
                <a:gd name="connsiteY21" fmla="*/ 1720850 h 2070100"/>
                <a:gd name="connsiteX22" fmla="*/ 15875 w 482600"/>
                <a:gd name="connsiteY22" fmla="*/ 1543050 h 2070100"/>
                <a:gd name="connsiteX23" fmla="*/ 25400 w 482600"/>
                <a:gd name="connsiteY23" fmla="*/ 1374775 h 2070100"/>
                <a:gd name="connsiteX24" fmla="*/ 25400 w 482600"/>
                <a:gd name="connsiteY24" fmla="*/ 1187450 h 2070100"/>
                <a:gd name="connsiteX25" fmla="*/ 31750 w 482600"/>
                <a:gd name="connsiteY25" fmla="*/ 1022350 h 2070100"/>
                <a:gd name="connsiteX26" fmla="*/ 31750 w 482600"/>
                <a:gd name="connsiteY26" fmla="*/ 850900 h 2070100"/>
                <a:gd name="connsiteX27" fmla="*/ 34925 w 482600"/>
                <a:gd name="connsiteY27" fmla="*/ 685800 h 2070100"/>
                <a:gd name="connsiteX28" fmla="*/ 38100 w 482600"/>
                <a:gd name="connsiteY28" fmla="*/ 508000 h 2070100"/>
                <a:gd name="connsiteX29" fmla="*/ 41275 w 482600"/>
                <a:gd name="connsiteY29" fmla="*/ 346075 h 2070100"/>
                <a:gd name="connsiteX30" fmla="*/ 41275 w 482600"/>
                <a:gd name="connsiteY30" fmla="*/ 171450 h 2070100"/>
                <a:gd name="connsiteX31" fmla="*/ 25400 w 482600"/>
                <a:gd name="connsiteY31" fmla="*/ 31750 h 207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82600" h="2070100">
                  <a:moveTo>
                    <a:pt x="25400" y="31750"/>
                  </a:moveTo>
                  <a:lnTo>
                    <a:pt x="60325" y="15875"/>
                  </a:lnTo>
                  <a:lnTo>
                    <a:pt x="454025" y="3175"/>
                  </a:lnTo>
                  <a:lnTo>
                    <a:pt x="479425" y="0"/>
                  </a:lnTo>
                  <a:lnTo>
                    <a:pt x="473075" y="161925"/>
                  </a:lnTo>
                  <a:lnTo>
                    <a:pt x="479425" y="298450"/>
                  </a:lnTo>
                  <a:lnTo>
                    <a:pt x="479425" y="479425"/>
                  </a:lnTo>
                  <a:lnTo>
                    <a:pt x="479425" y="644525"/>
                  </a:lnTo>
                  <a:lnTo>
                    <a:pt x="479425" y="800100"/>
                  </a:lnTo>
                  <a:cubicBezTo>
                    <a:pt x="478367" y="874183"/>
                    <a:pt x="477308" y="948267"/>
                    <a:pt x="476250" y="1022350"/>
                  </a:cubicBezTo>
                  <a:lnTo>
                    <a:pt x="482600" y="1171575"/>
                  </a:lnTo>
                  <a:lnTo>
                    <a:pt x="482600" y="1336675"/>
                  </a:lnTo>
                  <a:lnTo>
                    <a:pt x="482600" y="1543050"/>
                  </a:lnTo>
                  <a:lnTo>
                    <a:pt x="476250" y="1787525"/>
                  </a:lnTo>
                  <a:lnTo>
                    <a:pt x="469900" y="2009775"/>
                  </a:lnTo>
                  <a:lnTo>
                    <a:pt x="463550" y="2070100"/>
                  </a:lnTo>
                  <a:lnTo>
                    <a:pt x="228600" y="2060575"/>
                  </a:lnTo>
                  <a:lnTo>
                    <a:pt x="206375" y="2047875"/>
                  </a:lnTo>
                  <a:lnTo>
                    <a:pt x="184150" y="2051050"/>
                  </a:lnTo>
                  <a:lnTo>
                    <a:pt x="0" y="2032000"/>
                  </a:lnTo>
                  <a:lnTo>
                    <a:pt x="0" y="1889125"/>
                  </a:lnTo>
                  <a:lnTo>
                    <a:pt x="12700" y="1720850"/>
                  </a:lnTo>
                  <a:cubicBezTo>
                    <a:pt x="13758" y="1661583"/>
                    <a:pt x="14817" y="1602317"/>
                    <a:pt x="15875" y="1543050"/>
                  </a:cubicBezTo>
                  <a:lnTo>
                    <a:pt x="25400" y="1374775"/>
                  </a:lnTo>
                  <a:lnTo>
                    <a:pt x="25400" y="1187450"/>
                  </a:lnTo>
                  <a:lnTo>
                    <a:pt x="31750" y="1022350"/>
                  </a:lnTo>
                  <a:lnTo>
                    <a:pt x="31750" y="850900"/>
                  </a:lnTo>
                  <a:cubicBezTo>
                    <a:pt x="32808" y="795867"/>
                    <a:pt x="33867" y="740833"/>
                    <a:pt x="34925" y="685800"/>
                  </a:cubicBezTo>
                  <a:cubicBezTo>
                    <a:pt x="35983" y="626533"/>
                    <a:pt x="37042" y="567267"/>
                    <a:pt x="38100" y="508000"/>
                  </a:cubicBezTo>
                  <a:cubicBezTo>
                    <a:pt x="39158" y="454025"/>
                    <a:pt x="40217" y="400050"/>
                    <a:pt x="41275" y="346075"/>
                  </a:cubicBezTo>
                  <a:lnTo>
                    <a:pt x="41275" y="171450"/>
                  </a:lnTo>
                  <a:cubicBezTo>
                    <a:pt x="40217" y="122767"/>
                    <a:pt x="39158" y="74083"/>
                    <a:pt x="25400" y="31750"/>
                  </a:cubicBez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8E78C2D8-E97D-4BC6-8019-D49955A86CBF}"/>
              </a:ext>
            </a:extLst>
          </p:cNvPr>
          <p:cNvGrpSpPr/>
          <p:nvPr/>
        </p:nvGrpSpPr>
        <p:grpSpPr>
          <a:xfrm>
            <a:off x="793950" y="3881985"/>
            <a:ext cx="4917441" cy="1696863"/>
            <a:chOff x="793948" y="3024734"/>
            <a:chExt cx="4917441" cy="1696863"/>
          </a:xfrm>
        </p:grpSpPr>
        <p:sp>
          <p:nvSpPr>
            <p:cNvPr id="185" name="Freeform 2050">
              <a:extLst>
                <a:ext uri="{FF2B5EF4-FFF2-40B4-BE49-F238E27FC236}">
                  <a16:creationId xmlns:a16="http://schemas.microsoft.com/office/drawing/2014/main" id="{F0B2CA91-B883-4B6E-A90B-B6A1075F4E5E}"/>
                </a:ext>
              </a:extLst>
            </p:cNvPr>
            <p:cNvSpPr/>
            <p:nvPr/>
          </p:nvSpPr>
          <p:spPr>
            <a:xfrm>
              <a:off x="1500101" y="3305113"/>
              <a:ext cx="3472515" cy="1412248"/>
            </a:xfrm>
            <a:custGeom>
              <a:avLst/>
              <a:gdLst>
                <a:gd name="connsiteX0" fmla="*/ 294237 w 4676115"/>
                <a:gd name="connsiteY0" fmla="*/ 63374 h 1973655"/>
                <a:gd name="connsiteX1" fmla="*/ 280657 w 4676115"/>
                <a:gd name="connsiteY1" fmla="*/ 149382 h 1973655"/>
                <a:gd name="connsiteX2" fmla="*/ 267077 w 4676115"/>
                <a:gd name="connsiteY2" fmla="*/ 221810 h 1973655"/>
                <a:gd name="connsiteX3" fmla="*/ 248970 w 4676115"/>
                <a:gd name="connsiteY3" fmla="*/ 262550 h 1973655"/>
                <a:gd name="connsiteX4" fmla="*/ 258024 w 4676115"/>
                <a:gd name="connsiteY4" fmla="*/ 298764 h 1973655"/>
                <a:gd name="connsiteX5" fmla="*/ 258024 w 4676115"/>
                <a:gd name="connsiteY5" fmla="*/ 389299 h 1973655"/>
                <a:gd name="connsiteX6" fmla="*/ 312344 w 4676115"/>
                <a:gd name="connsiteY6" fmla="*/ 416459 h 1973655"/>
                <a:gd name="connsiteX7" fmla="*/ 339505 w 4676115"/>
                <a:gd name="connsiteY7" fmla="*/ 452673 h 1973655"/>
                <a:gd name="connsiteX8" fmla="*/ 384772 w 4676115"/>
                <a:gd name="connsiteY8" fmla="*/ 525101 h 1973655"/>
                <a:gd name="connsiteX9" fmla="*/ 430039 w 4676115"/>
                <a:gd name="connsiteY9" fmla="*/ 579421 h 1973655"/>
                <a:gd name="connsiteX10" fmla="*/ 470780 w 4676115"/>
                <a:gd name="connsiteY10" fmla="*/ 624689 h 1973655"/>
                <a:gd name="connsiteX11" fmla="*/ 497940 w 4676115"/>
                <a:gd name="connsiteY11" fmla="*/ 651849 h 1973655"/>
                <a:gd name="connsiteX12" fmla="*/ 525101 w 4676115"/>
                <a:gd name="connsiteY12" fmla="*/ 656376 h 1973655"/>
                <a:gd name="connsiteX13" fmla="*/ 525101 w 4676115"/>
                <a:gd name="connsiteY13" fmla="*/ 728804 h 1973655"/>
                <a:gd name="connsiteX14" fmla="*/ 556788 w 4676115"/>
                <a:gd name="connsiteY14" fmla="*/ 742384 h 1973655"/>
                <a:gd name="connsiteX15" fmla="*/ 593002 w 4676115"/>
                <a:gd name="connsiteY15" fmla="*/ 742384 h 1973655"/>
                <a:gd name="connsiteX16" fmla="*/ 602055 w 4676115"/>
                <a:gd name="connsiteY16" fmla="*/ 733330 h 1973655"/>
                <a:gd name="connsiteX17" fmla="*/ 629216 w 4676115"/>
                <a:gd name="connsiteY17" fmla="*/ 746911 h 1973655"/>
                <a:gd name="connsiteX18" fmla="*/ 624689 w 4676115"/>
                <a:gd name="connsiteY18" fmla="*/ 796705 h 1973655"/>
                <a:gd name="connsiteX19" fmla="*/ 660903 w 4676115"/>
                <a:gd name="connsiteY19" fmla="*/ 810285 h 1973655"/>
                <a:gd name="connsiteX20" fmla="*/ 688063 w 4676115"/>
                <a:gd name="connsiteY20" fmla="*/ 792178 h 1973655"/>
                <a:gd name="connsiteX21" fmla="*/ 841972 w 4676115"/>
                <a:gd name="connsiteY21" fmla="*/ 882713 h 1973655"/>
                <a:gd name="connsiteX22" fmla="*/ 855552 w 4676115"/>
                <a:gd name="connsiteY22" fmla="*/ 932507 h 1973655"/>
                <a:gd name="connsiteX23" fmla="*/ 923453 w 4676115"/>
                <a:gd name="connsiteY23" fmla="*/ 937033 h 1973655"/>
                <a:gd name="connsiteX24" fmla="*/ 1009461 w 4676115"/>
                <a:gd name="connsiteY24" fmla="*/ 955140 h 1973655"/>
                <a:gd name="connsiteX25" fmla="*/ 1018515 w 4676115"/>
                <a:gd name="connsiteY25" fmla="*/ 995881 h 1973655"/>
                <a:gd name="connsiteX26" fmla="*/ 1068309 w 4676115"/>
                <a:gd name="connsiteY26" fmla="*/ 1000408 h 1973655"/>
                <a:gd name="connsiteX27" fmla="*/ 1090942 w 4676115"/>
                <a:gd name="connsiteY27" fmla="*/ 995881 h 1973655"/>
                <a:gd name="connsiteX28" fmla="*/ 1172424 w 4676115"/>
                <a:gd name="connsiteY28" fmla="*/ 1013988 h 1973655"/>
                <a:gd name="connsiteX29" fmla="*/ 1326332 w 4676115"/>
                <a:gd name="connsiteY29" fmla="*/ 1059255 h 1973655"/>
                <a:gd name="connsiteX30" fmla="*/ 1412340 w 4676115"/>
                <a:gd name="connsiteY30" fmla="*/ 1090942 h 1973655"/>
                <a:gd name="connsiteX31" fmla="*/ 1444028 w 4676115"/>
                <a:gd name="connsiteY31" fmla="*/ 1122629 h 1973655"/>
                <a:gd name="connsiteX32" fmla="*/ 1493822 w 4676115"/>
                <a:gd name="connsiteY32" fmla="*/ 1127156 h 1973655"/>
                <a:gd name="connsiteX33" fmla="*/ 1507402 w 4676115"/>
                <a:gd name="connsiteY33" fmla="*/ 1113576 h 1973655"/>
                <a:gd name="connsiteX34" fmla="*/ 1638677 w 4676115"/>
                <a:gd name="connsiteY34" fmla="*/ 1136210 h 1973655"/>
                <a:gd name="connsiteX35" fmla="*/ 1638677 w 4676115"/>
                <a:gd name="connsiteY35" fmla="*/ 1163370 h 1973655"/>
                <a:gd name="connsiteX36" fmla="*/ 1670364 w 4676115"/>
                <a:gd name="connsiteY36" fmla="*/ 1172423 h 1973655"/>
                <a:gd name="connsiteX37" fmla="*/ 1706578 w 4676115"/>
                <a:gd name="connsiteY37" fmla="*/ 1172423 h 1973655"/>
                <a:gd name="connsiteX38" fmla="*/ 1715632 w 4676115"/>
                <a:gd name="connsiteY38" fmla="*/ 1154317 h 1973655"/>
                <a:gd name="connsiteX39" fmla="*/ 1878594 w 4676115"/>
                <a:gd name="connsiteY39" fmla="*/ 1172423 h 1973655"/>
                <a:gd name="connsiteX40" fmla="*/ 1991762 w 4676115"/>
                <a:gd name="connsiteY40" fmla="*/ 1176950 h 1973655"/>
                <a:gd name="connsiteX41" fmla="*/ 2005342 w 4676115"/>
                <a:gd name="connsiteY41" fmla="*/ 1213164 h 1973655"/>
                <a:gd name="connsiteX42" fmla="*/ 2041556 w 4676115"/>
                <a:gd name="connsiteY42" fmla="*/ 1217691 h 1973655"/>
                <a:gd name="connsiteX43" fmla="*/ 2068717 w 4676115"/>
                <a:gd name="connsiteY43" fmla="*/ 1199584 h 1973655"/>
                <a:gd name="connsiteX44" fmla="*/ 2168305 w 4676115"/>
                <a:gd name="connsiteY44" fmla="*/ 1199584 h 1973655"/>
                <a:gd name="connsiteX45" fmla="*/ 2195465 w 4676115"/>
                <a:gd name="connsiteY45" fmla="*/ 1235798 h 1973655"/>
                <a:gd name="connsiteX46" fmla="*/ 2236206 w 4676115"/>
                <a:gd name="connsiteY46" fmla="*/ 1226744 h 1973655"/>
                <a:gd name="connsiteX47" fmla="*/ 2263366 w 4676115"/>
                <a:gd name="connsiteY47" fmla="*/ 1204111 h 1973655"/>
                <a:gd name="connsiteX48" fmla="*/ 2376534 w 4676115"/>
                <a:gd name="connsiteY48" fmla="*/ 1199584 h 1973655"/>
                <a:gd name="connsiteX49" fmla="*/ 2399168 w 4676115"/>
                <a:gd name="connsiteY49" fmla="*/ 1235798 h 1973655"/>
                <a:gd name="connsiteX50" fmla="*/ 2439909 w 4676115"/>
                <a:gd name="connsiteY50" fmla="*/ 1226744 h 1973655"/>
                <a:gd name="connsiteX51" fmla="*/ 2448962 w 4676115"/>
                <a:gd name="connsiteY51" fmla="*/ 1208637 h 1973655"/>
                <a:gd name="connsiteX52" fmla="*/ 2557604 w 4676115"/>
                <a:gd name="connsiteY52" fmla="*/ 1199584 h 1973655"/>
                <a:gd name="connsiteX53" fmla="*/ 2598344 w 4676115"/>
                <a:gd name="connsiteY53" fmla="*/ 1217691 h 1973655"/>
                <a:gd name="connsiteX54" fmla="*/ 2643612 w 4676115"/>
                <a:gd name="connsiteY54" fmla="*/ 1208637 h 1973655"/>
                <a:gd name="connsiteX55" fmla="*/ 2648138 w 4676115"/>
                <a:gd name="connsiteY55" fmla="*/ 1176950 h 1973655"/>
                <a:gd name="connsiteX56" fmla="*/ 2792994 w 4676115"/>
                <a:gd name="connsiteY56" fmla="*/ 1176950 h 1973655"/>
                <a:gd name="connsiteX57" fmla="*/ 2815628 w 4676115"/>
                <a:gd name="connsiteY57" fmla="*/ 1167897 h 1973655"/>
                <a:gd name="connsiteX58" fmla="*/ 2915216 w 4676115"/>
                <a:gd name="connsiteY58" fmla="*/ 1149790 h 1973655"/>
                <a:gd name="connsiteX59" fmla="*/ 2924269 w 4676115"/>
                <a:gd name="connsiteY59" fmla="*/ 1181477 h 1973655"/>
                <a:gd name="connsiteX60" fmla="*/ 2992170 w 4676115"/>
                <a:gd name="connsiteY60" fmla="*/ 1176950 h 1973655"/>
                <a:gd name="connsiteX61" fmla="*/ 3005750 w 4676115"/>
                <a:gd name="connsiteY61" fmla="*/ 1140736 h 1973655"/>
                <a:gd name="connsiteX62" fmla="*/ 3146079 w 4676115"/>
                <a:gd name="connsiteY62" fmla="*/ 1118103 h 1973655"/>
                <a:gd name="connsiteX63" fmla="*/ 3182293 w 4676115"/>
                <a:gd name="connsiteY63" fmla="*/ 1127156 h 1973655"/>
                <a:gd name="connsiteX64" fmla="*/ 3227560 w 4676115"/>
                <a:gd name="connsiteY64" fmla="*/ 1122629 h 1973655"/>
                <a:gd name="connsiteX65" fmla="*/ 3232087 w 4676115"/>
                <a:gd name="connsiteY65" fmla="*/ 1099996 h 1973655"/>
                <a:gd name="connsiteX66" fmla="*/ 3277354 w 4676115"/>
                <a:gd name="connsiteY66" fmla="*/ 1099996 h 1973655"/>
                <a:gd name="connsiteX67" fmla="*/ 3281881 w 4676115"/>
                <a:gd name="connsiteY67" fmla="*/ 1077362 h 1973655"/>
                <a:gd name="connsiteX68" fmla="*/ 3462950 w 4676115"/>
                <a:gd name="connsiteY68" fmla="*/ 1036621 h 1973655"/>
                <a:gd name="connsiteX69" fmla="*/ 3553485 w 4676115"/>
                <a:gd name="connsiteY69" fmla="*/ 986827 h 1973655"/>
                <a:gd name="connsiteX70" fmla="*/ 3571592 w 4676115"/>
                <a:gd name="connsiteY70" fmla="*/ 1013988 h 1973655"/>
                <a:gd name="connsiteX71" fmla="*/ 3621386 w 4676115"/>
                <a:gd name="connsiteY71" fmla="*/ 1004934 h 1973655"/>
                <a:gd name="connsiteX72" fmla="*/ 3630439 w 4676115"/>
                <a:gd name="connsiteY72" fmla="*/ 968720 h 1973655"/>
                <a:gd name="connsiteX73" fmla="*/ 3730028 w 4676115"/>
                <a:gd name="connsiteY73" fmla="*/ 927980 h 1973655"/>
                <a:gd name="connsiteX74" fmla="*/ 3766241 w 4676115"/>
                <a:gd name="connsiteY74" fmla="*/ 950614 h 1973655"/>
                <a:gd name="connsiteX75" fmla="*/ 3811509 w 4676115"/>
                <a:gd name="connsiteY75" fmla="*/ 918926 h 1973655"/>
                <a:gd name="connsiteX76" fmla="*/ 3811509 w 4676115"/>
                <a:gd name="connsiteY76" fmla="*/ 887239 h 1973655"/>
                <a:gd name="connsiteX77" fmla="*/ 3960891 w 4676115"/>
                <a:gd name="connsiteY77" fmla="*/ 814812 h 1973655"/>
                <a:gd name="connsiteX78" fmla="*/ 4006158 w 4676115"/>
                <a:gd name="connsiteY78" fmla="*/ 801231 h 1973655"/>
                <a:gd name="connsiteX79" fmla="*/ 4069532 w 4676115"/>
                <a:gd name="connsiteY79" fmla="*/ 755964 h 1973655"/>
                <a:gd name="connsiteX80" fmla="*/ 4164594 w 4676115"/>
                <a:gd name="connsiteY80" fmla="*/ 706170 h 1973655"/>
                <a:gd name="connsiteX81" fmla="*/ 4209861 w 4676115"/>
                <a:gd name="connsiteY81" fmla="*/ 656376 h 1973655"/>
                <a:gd name="connsiteX82" fmla="*/ 4223441 w 4676115"/>
                <a:gd name="connsiteY82" fmla="*/ 638269 h 1973655"/>
                <a:gd name="connsiteX83" fmla="*/ 4223441 w 4676115"/>
                <a:gd name="connsiteY83" fmla="*/ 602055 h 1973655"/>
                <a:gd name="connsiteX84" fmla="*/ 4282289 w 4676115"/>
                <a:gd name="connsiteY84" fmla="*/ 547734 h 1973655"/>
                <a:gd name="connsiteX85" fmla="*/ 4323030 w 4676115"/>
                <a:gd name="connsiteY85" fmla="*/ 502467 h 1973655"/>
                <a:gd name="connsiteX86" fmla="*/ 4359243 w 4676115"/>
                <a:gd name="connsiteY86" fmla="*/ 425513 h 1973655"/>
                <a:gd name="connsiteX87" fmla="*/ 4381877 w 4676115"/>
                <a:gd name="connsiteY87" fmla="*/ 366665 h 1973655"/>
                <a:gd name="connsiteX88" fmla="*/ 4390931 w 4676115"/>
                <a:gd name="connsiteY88" fmla="*/ 344031 h 1973655"/>
                <a:gd name="connsiteX89" fmla="*/ 4413564 w 4676115"/>
                <a:gd name="connsiteY89" fmla="*/ 330451 h 1973655"/>
                <a:gd name="connsiteX90" fmla="*/ 4449778 w 4676115"/>
                <a:gd name="connsiteY90" fmla="*/ 334978 h 1973655"/>
                <a:gd name="connsiteX91" fmla="*/ 4454305 w 4676115"/>
                <a:gd name="connsiteY91" fmla="*/ 285184 h 1973655"/>
                <a:gd name="connsiteX92" fmla="*/ 4454305 w 4676115"/>
                <a:gd name="connsiteY92" fmla="*/ 230863 h 1973655"/>
                <a:gd name="connsiteX93" fmla="*/ 4440725 w 4676115"/>
                <a:gd name="connsiteY93" fmla="*/ 185596 h 1973655"/>
                <a:gd name="connsiteX94" fmla="*/ 4431671 w 4676115"/>
                <a:gd name="connsiteY94" fmla="*/ 122221 h 1973655"/>
                <a:gd name="connsiteX95" fmla="*/ 4418091 w 4676115"/>
                <a:gd name="connsiteY95" fmla="*/ 67901 h 1973655"/>
                <a:gd name="connsiteX96" fmla="*/ 4409037 w 4676115"/>
                <a:gd name="connsiteY96" fmla="*/ 31687 h 1973655"/>
                <a:gd name="connsiteX97" fmla="*/ 4399984 w 4676115"/>
                <a:gd name="connsiteY97" fmla="*/ 0 h 1973655"/>
                <a:gd name="connsiteX98" fmla="*/ 4476938 w 4676115"/>
                <a:gd name="connsiteY98" fmla="*/ 86008 h 1973655"/>
                <a:gd name="connsiteX99" fmla="*/ 4562946 w 4676115"/>
                <a:gd name="connsiteY99" fmla="*/ 203703 h 1973655"/>
                <a:gd name="connsiteX100" fmla="*/ 4617267 w 4676115"/>
                <a:gd name="connsiteY100" fmla="*/ 285184 h 1973655"/>
                <a:gd name="connsiteX101" fmla="*/ 4644428 w 4676115"/>
                <a:gd name="connsiteY101" fmla="*/ 407406 h 1973655"/>
                <a:gd name="connsiteX102" fmla="*/ 4644428 w 4676115"/>
                <a:gd name="connsiteY102" fmla="*/ 448146 h 1973655"/>
                <a:gd name="connsiteX103" fmla="*/ 4639901 w 4676115"/>
                <a:gd name="connsiteY103" fmla="*/ 497940 h 1973655"/>
                <a:gd name="connsiteX104" fmla="*/ 4639901 w 4676115"/>
                <a:gd name="connsiteY104" fmla="*/ 529627 h 1973655"/>
                <a:gd name="connsiteX105" fmla="*/ 4667061 w 4676115"/>
                <a:gd name="connsiteY105" fmla="*/ 611109 h 1973655"/>
                <a:gd name="connsiteX106" fmla="*/ 4671588 w 4676115"/>
                <a:gd name="connsiteY106" fmla="*/ 683536 h 1973655"/>
                <a:gd name="connsiteX107" fmla="*/ 4671588 w 4676115"/>
                <a:gd name="connsiteY107" fmla="*/ 765017 h 1973655"/>
                <a:gd name="connsiteX108" fmla="*/ 4676115 w 4676115"/>
                <a:gd name="connsiteY108" fmla="*/ 869132 h 1973655"/>
                <a:gd name="connsiteX109" fmla="*/ 4644428 w 4676115"/>
                <a:gd name="connsiteY109" fmla="*/ 968720 h 1973655"/>
                <a:gd name="connsiteX110" fmla="*/ 4594633 w 4676115"/>
                <a:gd name="connsiteY110" fmla="*/ 1095469 h 1973655"/>
                <a:gd name="connsiteX111" fmla="*/ 4535786 w 4676115"/>
                <a:gd name="connsiteY111" fmla="*/ 1199584 h 1973655"/>
                <a:gd name="connsiteX112" fmla="*/ 4431671 w 4676115"/>
                <a:gd name="connsiteY112" fmla="*/ 1321806 h 1973655"/>
                <a:gd name="connsiteX113" fmla="*/ 4350190 w 4676115"/>
                <a:gd name="connsiteY113" fmla="*/ 1398760 h 1973655"/>
                <a:gd name="connsiteX114" fmla="*/ 4223441 w 4676115"/>
                <a:gd name="connsiteY114" fmla="*/ 1502875 h 1973655"/>
                <a:gd name="connsiteX115" fmla="*/ 3997105 w 4676115"/>
                <a:gd name="connsiteY115" fmla="*/ 1656784 h 1973655"/>
                <a:gd name="connsiteX116" fmla="*/ 3761715 w 4676115"/>
                <a:gd name="connsiteY116" fmla="*/ 1774479 h 1973655"/>
                <a:gd name="connsiteX117" fmla="*/ 3449370 w 4676115"/>
                <a:gd name="connsiteY117" fmla="*/ 1901227 h 1973655"/>
                <a:gd name="connsiteX118" fmla="*/ 3168713 w 4676115"/>
                <a:gd name="connsiteY118" fmla="*/ 1960075 h 1973655"/>
                <a:gd name="connsiteX119" fmla="*/ 3118919 w 4676115"/>
                <a:gd name="connsiteY119" fmla="*/ 1969128 h 1973655"/>
                <a:gd name="connsiteX120" fmla="*/ 1566249 w 4676115"/>
                <a:gd name="connsiteY120" fmla="*/ 1973655 h 1973655"/>
                <a:gd name="connsiteX121" fmla="*/ 1407814 w 4676115"/>
                <a:gd name="connsiteY121" fmla="*/ 1946495 h 1973655"/>
                <a:gd name="connsiteX122" fmla="*/ 1176950 w 4676115"/>
                <a:gd name="connsiteY122" fmla="*/ 1883120 h 1973655"/>
                <a:gd name="connsiteX123" fmla="*/ 955140 w 4676115"/>
                <a:gd name="connsiteY123" fmla="*/ 1801639 h 1973655"/>
                <a:gd name="connsiteX124" fmla="*/ 823865 w 4676115"/>
                <a:gd name="connsiteY124" fmla="*/ 1742792 h 1973655"/>
                <a:gd name="connsiteX125" fmla="*/ 647323 w 4676115"/>
                <a:gd name="connsiteY125" fmla="*/ 1634150 h 1973655"/>
                <a:gd name="connsiteX126" fmla="*/ 516047 w 4676115"/>
                <a:gd name="connsiteY126" fmla="*/ 1543616 h 1973655"/>
                <a:gd name="connsiteX127" fmla="*/ 357612 w 4676115"/>
                <a:gd name="connsiteY127" fmla="*/ 1416867 h 1973655"/>
                <a:gd name="connsiteX128" fmla="*/ 235390 w 4676115"/>
                <a:gd name="connsiteY128" fmla="*/ 1294645 h 1973655"/>
                <a:gd name="connsiteX129" fmla="*/ 90534 w 4676115"/>
                <a:gd name="connsiteY129" fmla="*/ 1099996 h 1973655"/>
                <a:gd name="connsiteX130" fmla="*/ 31687 w 4676115"/>
                <a:gd name="connsiteY130" fmla="*/ 964194 h 1973655"/>
                <a:gd name="connsiteX131" fmla="*/ 0 w 4676115"/>
                <a:gd name="connsiteY131" fmla="*/ 841972 h 1973655"/>
                <a:gd name="connsiteX132" fmla="*/ 4527 w 4676115"/>
                <a:gd name="connsiteY132" fmla="*/ 733330 h 1973655"/>
                <a:gd name="connsiteX133" fmla="*/ 27160 w 4676115"/>
                <a:gd name="connsiteY133" fmla="*/ 615635 h 1973655"/>
                <a:gd name="connsiteX134" fmla="*/ 40740 w 4676115"/>
                <a:gd name="connsiteY134" fmla="*/ 470780 h 1973655"/>
                <a:gd name="connsiteX135" fmla="*/ 81481 w 4676115"/>
                <a:gd name="connsiteY135" fmla="*/ 407406 h 1973655"/>
                <a:gd name="connsiteX136" fmla="*/ 104115 w 4676115"/>
                <a:gd name="connsiteY136" fmla="*/ 357612 h 1973655"/>
                <a:gd name="connsiteX137" fmla="*/ 140329 w 4676115"/>
                <a:gd name="connsiteY137" fmla="*/ 253497 h 1973655"/>
                <a:gd name="connsiteX138" fmla="*/ 181069 w 4676115"/>
                <a:gd name="connsiteY138" fmla="*/ 176542 h 1973655"/>
                <a:gd name="connsiteX139" fmla="*/ 244443 w 4676115"/>
                <a:gd name="connsiteY139" fmla="*/ 104115 h 1973655"/>
                <a:gd name="connsiteX140" fmla="*/ 294237 w 4676115"/>
                <a:gd name="connsiteY140" fmla="*/ 63374 h 1973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676115" h="1973655">
                  <a:moveTo>
                    <a:pt x="294237" y="63374"/>
                  </a:moveTo>
                  <a:lnTo>
                    <a:pt x="280657" y="149382"/>
                  </a:lnTo>
                  <a:lnTo>
                    <a:pt x="267077" y="221810"/>
                  </a:lnTo>
                  <a:lnTo>
                    <a:pt x="248970" y="262550"/>
                  </a:lnTo>
                  <a:lnTo>
                    <a:pt x="258024" y="298764"/>
                  </a:lnTo>
                  <a:lnTo>
                    <a:pt x="258024" y="389299"/>
                  </a:lnTo>
                  <a:lnTo>
                    <a:pt x="312344" y="416459"/>
                  </a:lnTo>
                  <a:lnTo>
                    <a:pt x="339505" y="452673"/>
                  </a:lnTo>
                  <a:lnTo>
                    <a:pt x="384772" y="525101"/>
                  </a:lnTo>
                  <a:lnTo>
                    <a:pt x="430039" y="579421"/>
                  </a:lnTo>
                  <a:lnTo>
                    <a:pt x="470780" y="624689"/>
                  </a:lnTo>
                  <a:lnTo>
                    <a:pt x="497940" y="651849"/>
                  </a:lnTo>
                  <a:lnTo>
                    <a:pt x="525101" y="656376"/>
                  </a:lnTo>
                  <a:lnTo>
                    <a:pt x="525101" y="728804"/>
                  </a:lnTo>
                  <a:lnTo>
                    <a:pt x="556788" y="742384"/>
                  </a:lnTo>
                  <a:lnTo>
                    <a:pt x="593002" y="742384"/>
                  </a:lnTo>
                  <a:lnTo>
                    <a:pt x="602055" y="733330"/>
                  </a:lnTo>
                  <a:lnTo>
                    <a:pt x="629216" y="746911"/>
                  </a:lnTo>
                  <a:lnTo>
                    <a:pt x="624689" y="796705"/>
                  </a:lnTo>
                  <a:lnTo>
                    <a:pt x="660903" y="810285"/>
                  </a:lnTo>
                  <a:lnTo>
                    <a:pt x="688063" y="792178"/>
                  </a:lnTo>
                  <a:lnTo>
                    <a:pt x="841972" y="882713"/>
                  </a:lnTo>
                  <a:lnTo>
                    <a:pt x="855552" y="932507"/>
                  </a:lnTo>
                  <a:lnTo>
                    <a:pt x="923453" y="937033"/>
                  </a:lnTo>
                  <a:lnTo>
                    <a:pt x="1009461" y="955140"/>
                  </a:lnTo>
                  <a:lnTo>
                    <a:pt x="1018515" y="995881"/>
                  </a:lnTo>
                  <a:lnTo>
                    <a:pt x="1068309" y="1000408"/>
                  </a:lnTo>
                  <a:lnTo>
                    <a:pt x="1090942" y="995881"/>
                  </a:lnTo>
                  <a:lnTo>
                    <a:pt x="1172424" y="1013988"/>
                  </a:lnTo>
                  <a:lnTo>
                    <a:pt x="1326332" y="1059255"/>
                  </a:lnTo>
                  <a:lnTo>
                    <a:pt x="1412340" y="1090942"/>
                  </a:lnTo>
                  <a:lnTo>
                    <a:pt x="1444028" y="1122629"/>
                  </a:lnTo>
                  <a:lnTo>
                    <a:pt x="1493822" y="1127156"/>
                  </a:lnTo>
                  <a:lnTo>
                    <a:pt x="1507402" y="1113576"/>
                  </a:lnTo>
                  <a:lnTo>
                    <a:pt x="1638677" y="1136210"/>
                  </a:lnTo>
                  <a:lnTo>
                    <a:pt x="1638677" y="1163370"/>
                  </a:lnTo>
                  <a:lnTo>
                    <a:pt x="1670364" y="1172423"/>
                  </a:lnTo>
                  <a:lnTo>
                    <a:pt x="1706578" y="1172423"/>
                  </a:lnTo>
                  <a:lnTo>
                    <a:pt x="1715632" y="1154317"/>
                  </a:lnTo>
                  <a:lnTo>
                    <a:pt x="1878594" y="1172423"/>
                  </a:lnTo>
                  <a:lnTo>
                    <a:pt x="1991762" y="1176950"/>
                  </a:lnTo>
                  <a:lnTo>
                    <a:pt x="2005342" y="1213164"/>
                  </a:lnTo>
                  <a:lnTo>
                    <a:pt x="2041556" y="1217691"/>
                  </a:lnTo>
                  <a:lnTo>
                    <a:pt x="2068717" y="1199584"/>
                  </a:lnTo>
                  <a:lnTo>
                    <a:pt x="2168305" y="1199584"/>
                  </a:lnTo>
                  <a:lnTo>
                    <a:pt x="2195465" y="1235798"/>
                  </a:lnTo>
                  <a:lnTo>
                    <a:pt x="2236206" y="1226744"/>
                  </a:lnTo>
                  <a:lnTo>
                    <a:pt x="2263366" y="1204111"/>
                  </a:lnTo>
                  <a:lnTo>
                    <a:pt x="2376534" y="1199584"/>
                  </a:lnTo>
                  <a:lnTo>
                    <a:pt x="2399168" y="1235798"/>
                  </a:lnTo>
                  <a:lnTo>
                    <a:pt x="2439909" y="1226744"/>
                  </a:lnTo>
                  <a:lnTo>
                    <a:pt x="2448962" y="1208637"/>
                  </a:lnTo>
                  <a:lnTo>
                    <a:pt x="2557604" y="1199584"/>
                  </a:lnTo>
                  <a:lnTo>
                    <a:pt x="2598344" y="1217691"/>
                  </a:lnTo>
                  <a:lnTo>
                    <a:pt x="2643612" y="1208637"/>
                  </a:lnTo>
                  <a:lnTo>
                    <a:pt x="2648138" y="1176950"/>
                  </a:lnTo>
                  <a:lnTo>
                    <a:pt x="2792994" y="1176950"/>
                  </a:lnTo>
                  <a:lnTo>
                    <a:pt x="2815628" y="1167897"/>
                  </a:lnTo>
                  <a:lnTo>
                    <a:pt x="2915216" y="1149790"/>
                  </a:lnTo>
                  <a:lnTo>
                    <a:pt x="2924269" y="1181477"/>
                  </a:lnTo>
                  <a:lnTo>
                    <a:pt x="2992170" y="1176950"/>
                  </a:lnTo>
                  <a:lnTo>
                    <a:pt x="3005750" y="1140736"/>
                  </a:lnTo>
                  <a:lnTo>
                    <a:pt x="3146079" y="1118103"/>
                  </a:lnTo>
                  <a:lnTo>
                    <a:pt x="3182293" y="1127156"/>
                  </a:lnTo>
                  <a:lnTo>
                    <a:pt x="3227560" y="1122629"/>
                  </a:lnTo>
                  <a:lnTo>
                    <a:pt x="3232087" y="1099996"/>
                  </a:lnTo>
                  <a:lnTo>
                    <a:pt x="3277354" y="1099996"/>
                  </a:lnTo>
                  <a:lnTo>
                    <a:pt x="3281881" y="1077362"/>
                  </a:lnTo>
                  <a:lnTo>
                    <a:pt x="3462950" y="1036621"/>
                  </a:lnTo>
                  <a:lnTo>
                    <a:pt x="3553485" y="986827"/>
                  </a:lnTo>
                  <a:lnTo>
                    <a:pt x="3571592" y="1013988"/>
                  </a:lnTo>
                  <a:lnTo>
                    <a:pt x="3621386" y="1004934"/>
                  </a:lnTo>
                  <a:lnTo>
                    <a:pt x="3630439" y="968720"/>
                  </a:lnTo>
                  <a:lnTo>
                    <a:pt x="3730028" y="927980"/>
                  </a:lnTo>
                  <a:lnTo>
                    <a:pt x="3766241" y="950614"/>
                  </a:lnTo>
                  <a:lnTo>
                    <a:pt x="3811509" y="918926"/>
                  </a:lnTo>
                  <a:lnTo>
                    <a:pt x="3811509" y="887239"/>
                  </a:lnTo>
                  <a:lnTo>
                    <a:pt x="3960891" y="814812"/>
                  </a:lnTo>
                  <a:lnTo>
                    <a:pt x="4006158" y="801231"/>
                  </a:lnTo>
                  <a:lnTo>
                    <a:pt x="4069532" y="755964"/>
                  </a:lnTo>
                  <a:lnTo>
                    <a:pt x="4164594" y="706170"/>
                  </a:lnTo>
                  <a:lnTo>
                    <a:pt x="4209861" y="656376"/>
                  </a:lnTo>
                  <a:lnTo>
                    <a:pt x="4223441" y="638269"/>
                  </a:lnTo>
                  <a:lnTo>
                    <a:pt x="4223441" y="602055"/>
                  </a:lnTo>
                  <a:lnTo>
                    <a:pt x="4282289" y="547734"/>
                  </a:lnTo>
                  <a:lnTo>
                    <a:pt x="4323030" y="502467"/>
                  </a:lnTo>
                  <a:lnTo>
                    <a:pt x="4359243" y="425513"/>
                  </a:lnTo>
                  <a:lnTo>
                    <a:pt x="4381877" y="366665"/>
                  </a:lnTo>
                  <a:lnTo>
                    <a:pt x="4390931" y="344031"/>
                  </a:lnTo>
                  <a:lnTo>
                    <a:pt x="4413564" y="330451"/>
                  </a:lnTo>
                  <a:lnTo>
                    <a:pt x="4449778" y="334978"/>
                  </a:lnTo>
                  <a:lnTo>
                    <a:pt x="4454305" y="285184"/>
                  </a:lnTo>
                  <a:lnTo>
                    <a:pt x="4454305" y="230863"/>
                  </a:lnTo>
                  <a:lnTo>
                    <a:pt x="4440725" y="185596"/>
                  </a:lnTo>
                  <a:lnTo>
                    <a:pt x="4431671" y="122221"/>
                  </a:lnTo>
                  <a:lnTo>
                    <a:pt x="4418091" y="67901"/>
                  </a:lnTo>
                  <a:lnTo>
                    <a:pt x="4409037" y="31687"/>
                  </a:lnTo>
                  <a:lnTo>
                    <a:pt x="4399984" y="0"/>
                  </a:lnTo>
                  <a:lnTo>
                    <a:pt x="4476938" y="86008"/>
                  </a:lnTo>
                  <a:lnTo>
                    <a:pt x="4562946" y="203703"/>
                  </a:lnTo>
                  <a:lnTo>
                    <a:pt x="4617267" y="285184"/>
                  </a:lnTo>
                  <a:lnTo>
                    <a:pt x="4644428" y="407406"/>
                  </a:lnTo>
                  <a:lnTo>
                    <a:pt x="4644428" y="448146"/>
                  </a:lnTo>
                  <a:lnTo>
                    <a:pt x="4639901" y="497940"/>
                  </a:lnTo>
                  <a:lnTo>
                    <a:pt x="4639901" y="529627"/>
                  </a:lnTo>
                  <a:lnTo>
                    <a:pt x="4667061" y="611109"/>
                  </a:lnTo>
                  <a:lnTo>
                    <a:pt x="4671588" y="683536"/>
                  </a:lnTo>
                  <a:lnTo>
                    <a:pt x="4671588" y="765017"/>
                  </a:lnTo>
                  <a:lnTo>
                    <a:pt x="4676115" y="869132"/>
                  </a:lnTo>
                  <a:lnTo>
                    <a:pt x="4644428" y="968720"/>
                  </a:lnTo>
                  <a:lnTo>
                    <a:pt x="4594633" y="1095469"/>
                  </a:lnTo>
                  <a:lnTo>
                    <a:pt x="4535786" y="1199584"/>
                  </a:lnTo>
                  <a:lnTo>
                    <a:pt x="4431671" y="1321806"/>
                  </a:lnTo>
                  <a:lnTo>
                    <a:pt x="4350190" y="1398760"/>
                  </a:lnTo>
                  <a:lnTo>
                    <a:pt x="4223441" y="1502875"/>
                  </a:lnTo>
                  <a:lnTo>
                    <a:pt x="3997105" y="1656784"/>
                  </a:lnTo>
                  <a:lnTo>
                    <a:pt x="3761715" y="1774479"/>
                  </a:lnTo>
                  <a:lnTo>
                    <a:pt x="3449370" y="1901227"/>
                  </a:lnTo>
                  <a:lnTo>
                    <a:pt x="3168713" y="1960075"/>
                  </a:lnTo>
                  <a:lnTo>
                    <a:pt x="3118919" y="1969128"/>
                  </a:lnTo>
                  <a:lnTo>
                    <a:pt x="1566249" y="1973655"/>
                  </a:lnTo>
                  <a:lnTo>
                    <a:pt x="1407814" y="1946495"/>
                  </a:lnTo>
                  <a:lnTo>
                    <a:pt x="1176950" y="1883120"/>
                  </a:lnTo>
                  <a:lnTo>
                    <a:pt x="955140" y="1801639"/>
                  </a:lnTo>
                  <a:lnTo>
                    <a:pt x="823865" y="1742792"/>
                  </a:lnTo>
                  <a:lnTo>
                    <a:pt x="647323" y="1634150"/>
                  </a:lnTo>
                  <a:lnTo>
                    <a:pt x="516047" y="1543616"/>
                  </a:lnTo>
                  <a:lnTo>
                    <a:pt x="357612" y="1416867"/>
                  </a:lnTo>
                  <a:lnTo>
                    <a:pt x="235390" y="1294645"/>
                  </a:lnTo>
                  <a:lnTo>
                    <a:pt x="90534" y="1099996"/>
                  </a:lnTo>
                  <a:lnTo>
                    <a:pt x="31687" y="964194"/>
                  </a:lnTo>
                  <a:lnTo>
                    <a:pt x="0" y="841972"/>
                  </a:lnTo>
                  <a:lnTo>
                    <a:pt x="4527" y="733330"/>
                  </a:lnTo>
                  <a:lnTo>
                    <a:pt x="27160" y="615635"/>
                  </a:lnTo>
                  <a:lnTo>
                    <a:pt x="40740" y="470780"/>
                  </a:lnTo>
                  <a:lnTo>
                    <a:pt x="81481" y="407406"/>
                  </a:lnTo>
                  <a:lnTo>
                    <a:pt x="104115" y="357612"/>
                  </a:lnTo>
                  <a:lnTo>
                    <a:pt x="140329" y="253497"/>
                  </a:lnTo>
                  <a:lnTo>
                    <a:pt x="181069" y="176542"/>
                  </a:lnTo>
                  <a:lnTo>
                    <a:pt x="244443" y="104115"/>
                  </a:lnTo>
                  <a:lnTo>
                    <a:pt x="294237" y="63374"/>
                  </a:ln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Freeform 2052">
              <a:extLst>
                <a:ext uri="{FF2B5EF4-FFF2-40B4-BE49-F238E27FC236}">
                  <a16:creationId xmlns:a16="http://schemas.microsoft.com/office/drawing/2014/main" id="{FEB05C3D-999A-4F6B-AFC0-BC0FE0428DA9}"/>
                </a:ext>
              </a:extLst>
            </p:cNvPr>
            <p:cNvSpPr/>
            <p:nvPr/>
          </p:nvSpPr>
          <p:spPr>
            <a:xfrm>
              <a:off x="793948" y="3024734"/>
              <a:ext cx="4917441" cy="1696863"/>
            </a:xfrm>
            <a:custGeom>
              <a:avLst/>
              <a:gdLst>
                <a:gd name="connsiteX0" fmla="*/ 1356528 w 6621864"/>
                <a:gd name="connsiteY0" fmla="*/ 35169 h 2371411"/>
                <a:gd name="connsiteX1" fmla="*/ 1291214 w 6621864"/>
                <a:gd name="connsiteY1" fmla="*/ 45217 h 2371411"/>
                <a:gd name="connsiteX2" fmla="*/ 1271117 w 6621864"/>
                <a:gd name="connsiteY2" fmla="*/ 60290 h 2371411"/>
                <a:gd name="connsiteX3" fmla="*/ 1190730 w 6621864"/>
                <a:gd name="connsiteY3" fmla="*/ 60290 h 2371411"/>
                <a:gd name="connsiteX4" fmla="*/ 1125416 w 6621864"/>
                <a:gd name="connsiteY4" fmla="*/ 90435 h 2371411"/>
                <a:gd name="connsiteX5" fmla="*/ 1065126 w 6621864"/>
                <a:gd name="connsiteY5" fmla="*/ 125604 h 2371411"/>
                <a:gd name="connsiteX6" fmla="*/ 964642 w 6621864"/>
                <a:gd name="connsiteY6" fmla="*/ 150725 h 2371411"/>
                <a:gd name="connsiteX7" fmla="*/ 879231 w 6621864"/>
                <a:gd name="connsiteY7" fmla="*/ 170822 h 2371411"/>
                <a:gd name="connsiteX8" fmla="*/ 818941 w 6621864"/>
                <a:gd name="connsiteY8" fmla="*/ 185894 h 2371411"/>
                <a:gd name="connsiteX9" fmla="*/ 783772 w 6621864"/>
                <a:gd name="connsiteY9" fmla="*/ 205991 h 2371411"/>
                <a:gd name="connsiteX10" fmla="*/ 773724 w 6621864"/>
                <a:gd name="connsiteY10" fmla="*/ 221063 h 2371411"/>
                <a:gd name="connsiteX11" fmla="*/ 713433 w 6621864"/>
                <a:gd name="connsiteY11" fmla="*/ 251208 h 2371411"/>
                <a:gd name="connsiteX12" fmla="*/ 628022 w 6621864"/>
                <a:gd name="connsiteY12" fmla="*/ 266281 h 2371411"/>
                <a:gd name="connsiteX13" fmla="*/ 628022 w 6621864"/>
                <a:gd name="connsiteY13" fmla="*/ 291402 h 2371411"/>
                <a:gd name="connsiteX14" fmla="*/ 542611 w 6621864"/>
                <a:gd name="connsiteY14" fmla="*/ 331595 h 2371411"/>
                <a:gd name="connsiteX15" fmla="*/ 452176 w 6621864"/>
                <a:gd name="connsiteY15" fmla="*/ 381837 h 2371411"/>
                <a:gd name="connsiteX16" fmla="*/ 386862 w 6621864"/>
                <a:gd name="connsiteY16" fmla="*/ 447151 h 2371411"/>
                <a:gd name="connsiteX17" fmla="*/ 296427 w 6621864"/>
                <a:gd name="connsiteY17" fmla="*/ 497393 h 2371411"/>
                <a:gd name="connsiteX18" fmla="*/ 271306 w 6621864"/>
                <a:gd name="connsiteY18" fmla="*/ 537587 h 2371411"/>
                <a:gd name="connsiteX19" fmla="*/ 241161 w 6621864"/>
                <a:gd name="connsiteY19" fmla="*/ 567732 h 2371411"/>
                <a:gd name="connsiteX20" fmla="*/ 205992 w 6621864"/>
                <a:gd name="connsiteY20" fmla="*/ 592852 h 2371411"/>
                <a:gd name="connsiteX21" fmla="*/ 160774 w 6621864"/>
                <a:gd name="connsiteY21" fmla="*/ 628022 h 2371411"/>
                <a:gd name="connsiteX22" fmla="*/ 120581 w 6621864"/>
                <a:gd name="connsiteY22" fmla="*/ 673239 h 2371411"/>
                <a:gd name="connsiteX23" fmla="*/ 105508 w 6621864"/>
                <a:gd name="connsiteY23" fmla="*/ 743578 h 2371411"/>
                <a:gd name="connsiteX24" fmla="*/ 65315 w 6621864"/>
                <a:gd name="connsiteY24" fmla="*/ 823965 h 2371411"/>
                <a:gd name="connsiteX25" fmla="*/ 45218 w 6621864"/>
                <a:gd name="connsiteY25" fmla="*/ 864158 h 2371411"/>
                <a:gd name="connsiteX26" fmla="*/ 25121 w 6621864"/>
                <a:gd name="connsiteY26" fmla="*/ 934496 h 2371411"/>
                <a:gd name="connsiteX27" fmla="*/ 5025 w 6621864"/>
                <a:gd name="connsiteY27" fmla="*/ 1004835 h 2371411"/>
                <a:gd name="connsiteX28" fmla="*/ 0 w 6621864"/>
                <a:gd name="connsiteY28" fmla="*/ 1075173 h 2371411"/>
                <a:gd name="connsiteX29" fmla="*/ 10049 w 6621864"/>
                <a:gd name="connsiteY29" fmla="*/ 1175657 h 2371411"/>
                <a:gd name="connsiteX30" fmla="*/ 10049 w 6621864"/>
                <a:gd name="connsiteY30" fmla="*/ 1240971 h 2371411"/>
                <a:gd name="connsiteX31" fmla="*/ 10049 w 6621864"/>
                <a:gd name="connsiteY31" fmla="*/ 1311310 h 2371411"/>
                <a:gd name="connsiteX32" fmla="*/ 20097 w 6621864"/>
                <a:gd name="connsiteY32" fmla="*/ 1366576 h 2371411"/>
                <a:gd name="connsiteX33" fmla="*/ 40194 w 6621864"/>
                <a:gd name="connsiteY33" fmla="*/ 1431890 h 2371411"/>
                <a:gd name="connsiteX34" fmla="*/ 90436 w 6621864"/>
                <a:gd name="connsiteY34" fmla="*/ 1462035 h 2371411"/>
                <a:gd name="connsiteX35" fmla="*/ 125605 w 6621864"/>
                <a:gd name="connsiteY35" fmla="*/ 1502228 h 2371411"/>
                <a:gd name="connsiteX36" fmla="*/ 175847 w 6621864"/>
                <a:gd name="connsiteY36" fmla="*/ 1592663 h 2371411"/>
                <a:gd name="connsiteX37" fmla="*/ 231113 w 6621864"/>
                <a:gd name="connsiteY37" fmla="*/ 1683099 h 2371411"/>
                <a:gd name="connsiteX38" fmla="*/ 246185 w 6621864"/>
                <a:gd name="connsiteY38" fmla="*/ 1778558 h 2371411"/>
                <a:gd name="connsiteX39" fmla="*/ 226088 w 6621864"/>
                <a:gd name="connsiteY39" fmla="*/ 1808703 h 2371411"/>
                <a:gd name="connsiteX40" fmla="*/ 311499 w 6621864"/>
                <a:gd name="connsiteY40" fmla="*/ 1949380 h 2371411"/>
                <a:gd name="connsiteX41" fmla="*/ 381838 w 6621864"/>
                <a:gd name="connsiteY41" fmla="*/ 2044839 h 2371411"/>
                <a:gd name="connsiteX42" fmla="*/ 572757 w 6621864"/>
                <a:gd name="connsiteY42" fmla="*/ 2286000 h 2371411"/>
                <a:gd name="connsiteX43" fmla="*/ 673240 w 6621864"/>
                <a:gd name="connsiteY43" fmla="*/ 2371411 h 2371411"/>
                <a:gd name="connsiteX44" fmla="*/ 5928528 w 6621864"/>
                <a:gd name="connsiteY44" fmla="*/ 2371411 h 2371411"/>
                <a:gd name="connsiteX45" fmla="*/ 6129495 w 6621864"/>
                <a:gd name="connsiteY45" fmla="*/ 2160395 h 2371411"/>
                <a:gd name="connsiteX46" fmla="*/ 6310365 w 6621864"/>
                <a:gd name="connsiteY46" fmla="*/ 1949380 h 2371411"/>
                <a:gd name="connsiteX47" fmla="*/ 6430946 w 6621864"/>
                <a:gd name="connsiteY47" fmla="*/ 1743389 h 2371411"/>
                <a:gd name="connsiteX48" fmla="*/ 6506308 w 6621864"/>
                <a:gd name="connsiteY48" fmla="*/ 1592663 h 2371411"/>
                <a:gd name="connsiteX49" fmla="*/ 6561574 w 6621864"/>
                <a:gd name="connsiteY49" fmla="*/ 1477107 h 2371411"/>
                <a:gd name="connsiteX50" fmla="*/ 6571622 w 6621864"/>
                <a:gd name="connsiteY50" fmla="*/ 1351503 h 2371411"/>
                <a:gd name="connsiteX51" fmla="*/ 6561574 w 6621864"/>
                <a:gd name="connsiteY51" fmla="*/ 1266092 h 2371411"/>
                <a:gd name="connsiteX52" fmla="*/ 6576647 w 6621864"/>
                <a:gd name="connsiteY52" fmla="*/ 1220874 h 2371411"/>
                <a:gd name="connsiteX53" fmla="*/ 6596743 w 6621864"/>
                <a:gd name="connsiteY53" fmla="*/ 1170633 h 2371411"/>
                <a:gd name="connsiteX54" fmla="*/ 6621864 w 6621864"/>
                <a:gd name="connsiteY54" fmla="*/ 1140488 h 2371411"/>
                <a:gd name="connsiteX55" fmla="*/ 6616840 w 6621864"/>
                <a:gd name="connsiteY55" fmla="*/ 1014883 h 2371411"/>
                <a:gd name="connsiteX56" fmla="*/ 6596743 w 6621864"/>
                <a:gd name="connsiteY56" fmla="*/ 919424 h 2371411"/>
                <a:gd name="connsiteX57" fmla="*/ 6576647 w 6621864"/>
                <a:gd name="connsiteY57" fmla="*/ 839037 h 2371411"/>
                <a:gd name="connsiteX58" fmla="*/ 6551526 w 6621864"/>
                <a:gd name="connsiteY58" fmla="*/ 728505 h 2371411"/>
                <a:gd name="connsiteX59" fmla="*/ 6516357 w 6621864"/>
                <a:gd name="connsiteY59" fmla="*/ 683288 h 2371411"/>
                <a:gd name="connsiteX60" fmla="*/ 6496260 w 6621864"/>
                <a:gd name="connsiteY60" fmla="*/ 638070 h 2371411"/>
                <a:gd name="connsiteX61" fmla="*/ 6415873 w 6621864"/>
                <a:gd name="connsiteY61" fmla="*/ 572756 h 2371411"/>
                <a:gd name="connsiteX62" fmla="*/ 6375680 w 6621864"/>
                <a:gd name="connsiteY62" fmla="*/ 527538 h 2371411"/>
                <a:gd name="connsiteX63" fmla="*/ 6335486 w 6621864"/>
                <a:gd name="connsiteY63" fmla="*/ 487345 h 2371411"/>
                <a:gd name="connsiteX64" fmla="*/ 6300317 w 6621864"/>
                <a:gd name="connsiteY64" fmla="*/ 442127 h 2371411"/>
                <a:gd name="connsiteX65" fmla="*/ 6260124 w 6621864"/>
                <a:gd name="connsiteY65" fmla="*/ 427055 h 2371411"/>
                <a:gd name="connsiteX66" fmla="*/ 6209882 w 6621864"/>
                <a:gd name="connsiteY66" fmla="*/ 381837 h 2371411"/>
                <a:gd name="connsiteX67" fmla="*/ 6189785 w 6621864"/>
                <a:gd name="connsiteY67" fmla="*/ 381837 h 2371411"/>
                <a:gd name="connsiteX68" fmla="*/ 6139543 w 6621864"/>
                <a:gd name="connsiteY68" fmla="*/ 321547 h 2371411"/>
                <a:gd name="connsiteX69" fmla="*/ 6054132 w 6621864"/>
                <a:gd name="connsiteY69" fmla="*/ 281354 h 2371411"/>
                <a:gd name="connsiteX70" fmla="*/ 5968721 w 6621864"/>
                <a:gd name="connsiteY70" fmla="*/ 261257 h 2371411"/>
                <a:gd name="connsiteX71" fmla="*/ 5888335 w 6621864"/>
                <a:gd name="connsiteY71" fmla="*/ 211015 h 2371411"/>
                <a:gd name="connsiteX72" fmla="*/ 5797899 w 6621864"/>
                <a:gd name="connsiteY72" fmla="*/ 180870 h 2371411"/>
                <a:gd name="connsiteX73" fmla="*/ 5752682 w 6621864"/>
                <a:gd name="connsiteY73" fmla="*/ 160773 h 2371411"/>
                <a:gd name="connsiteX74" fmla="*/ 5707464 w 6621864"/>
                <a:gd name="connsiteY74" fmla="*/ 130628 h 2371411"/>
                <a:gd name="connsiteX75" fmla="*/ 5612005 w 6621864"/>
                <a:gd name="connsiteY75" fmla="*/ 100483 h 2371411"/>
                <a:gd name="connsiteX76" fmla="*/ 5591908 w 6621864"/>
                <a:gd name="connsiteY76" fmla="*/ 90435 h 2371411"/>
                <a:gd name="connsiteX77" fmla="*/ 5476352 w 6621864"/>
                <a:gd name="connsiteY77" fmla="*/ 50241 h 2371411"/>
                <a:gd name="connsiteX78" fmla="*/ 5340699 w 6621864"/>
                <a:gd name="connsiteY78" fmla="*/ 25121 h 2371411"/>
                <a:gd name="connsiteX79" fmla="*/ 5270361 w 6621864"/>
                <a:gd name="connsiteY79" fmla="*/ 5024 h 2371411"/>
                <a:gd name="connsiteX80" fmla="*/ 5230168 w 6621864"/>
                <a:gd name="connsiteY80" fmla="*/ 0 h 2371411"/>
                <a:gd name="connsiteX81" fmla="*/ 5240216 w 6621864"/>
                <a:gd name="connsiteY81" fmla="*/ 45217 h 2371411"/>
                <a:gd name="connsiteX82" fmla="*/ 5270361 w 6621864"/>
                <a:gd name="connsiteY82" fmla="*/ 110532 h 2371411"/>
                <a:gd name="connsiteX83" fmla="*/ 5290458 w 6621864"/>
                <a:gd name="connsiteY83" fmla="*/ 180870 h 2371411"/>
                <a:gd name="connsiteX84" fmla="*/ 5310554 w 6621864"/>
                <a:gd name="connsiteY84" fmla="*/ 241160 h 2371411"/>
                <a:gd name="connsiteX85" fmla="*/ 5330651 w 6621864"/>
                <a:gd name="connsiteY85" fmla="*/ 316523 h 2371411"/>
                <a:gd name="connsiteX86" fmla="*/ 5350748 w 6621864"/>
                <a:gd name="connsiteY86" fmla="*/ 356716 h 2371411"/>
                <a:gd name="connsiteX87" fmla="*/ 5380893 w 6621864"/>
                <a:gd name="connsiteY87" fmla="*/ 427055 h 2371411"/>
                <a:gd name="connsiteX88" fmla="*/ 5436159 w 6621864"/>
                <a:gd name="connsiteY88" fmla="*/ 462224 h 2371411"/>
                <a:gd name="connsiteX89" fmla="*/ 5466304 w 6621864"/>
                <a:gd name="connsiteY89" fmla="*/ 517490 h 2371411"/>
                <a:gd name="connsiteX90" fmla="*/ 5526594 w 6621864"/>
                <a:gd name="connsiteY90" fmla="*/ 547635 h 2371411"/>
                <a:gd name="connsiteX91" fmla="*/ 5617029 w 6621864"/>
                <a:gd name="connsiteY91" fmla="*/ 607925 h 2371411"/>
                <a:gd name="connsiteX92" fmla="*/ 5692392 w 6621864"/>
                <a:gd name="connsiteY92" fmla="*/ 678263 h 2371411"/>
                <a:gd name="connsiteX93" fmla="*/ 5772779 w 6621864"/>
                <a:gd name="connsiteY93" fmla="*/ 768699 h 2371411"/>
                <a:gd name="connsiteX94" fmla="*/ 5848141 w 6621864"/>
                <a:gd name="connsiteY94" fmla="*/ 884255 h 2371411"/>
                <a:gd name="connsiteX95" fmla="*/ 5898383 w 6621864"/>
                <a:gd name="connsiteY95" fmla="*/ 959617 h 2371411"/>
                <a:gd name="connsiteX96" fmla="*/ 5913455 w 6621864"/>
                <a:gd name="connsiteY96" fmla="*/ 1034980 h 2371411"/>
                <a:gd name="connsiteX97" fmla="*/ 5933552 w 6621864"/>
                <a:gd name="connsiteY97" fmla="*/ 1150536 h 2371411"/>
                <a:gd name="connsiteX98" fmla="*/ 5933552 w 6621864"/>
                <a:gd name="connsiteY98" fmla="*/ 1301261 h 2371411"/>
                <a:gd name="connsiteX99" fmla="*/ 5918480 w 6621864"/>
                <a:gd name="connsiteY99" fmla="*/ 1416817 h 2371411"/>
                <a:gd name="connsiteX100" fmla="*/ 5903407 w 6621864"/>
                <a:gd name="connsiteY100" fmla="*/ 1487156 h 2371411"/>
                <a:gd name="connsiteX101" fmla="*/ 5868238 w 6621864"/>
                <a:gd name="connsiteY101" fmla="*/ 1557494 h 2371411"/>
                <a:gd name="connsiteX102" fmla="*/ 5833069 w 6621864"/>
                <a:gd name="connsiteY102" fmla="*/ 1657978 h 2371411"/>
                <a:gd name="connsiteX103" fmla="*/ 5792875 w 6621864"/>
                <a:gd name="connsiteY103" fmla="*/ 1743389 h 2371411"/>
                <a:gd name="connsiteX104" fmla="*/ 5722537 w 6621864"/>
                <a:gd name="connsiteY104" fmla="*/ 1823776 h 2371411"/>
                <a:gd name="connsiteX105" fmla="*/ 5662247 w 6621864"/>
                <a:gd name="connsiteY105" fmla="*/ 1894114 h 2371411"/>
                <a:gd name="connsiteX106" fmla="*/ 5541666 w 6621864"/>
                <a:gd name="connsiteY106" fmla="*/ 1989573 h 2371411"/>
                <a:gd name="connsiteX107" fmla="*/ 5431135 w 6621864"/>
                <a:gd name="connsiteY107" fmla="*/ 2074984 h 2371411"/>
                <a:gd name="connsiteX108" fmla="*/ 5255288 w 6621864"/>
                <a:gd name="connsiteY108" fmla="*/ 2180492 h 2371411"/>
                <a:gd name="connsiteX109" fmla="*/ 5044273 w 6621864"/>
                <a:gd name="connsiteY109" fmla="*/ 2301072 h 2371411"/>
                <a:gd name="connsiteX110" fmla="*/ 4983983 w 6621864"/>
                <a:gd name="connsiteY110" fmla="*/ 2341266 h 2371411"/>
                <a:gd name="connsiteX111" fmla="*/ 1622809 w 6621864"/>
                <a:gd name="connsiteY111" fmla="*/ 2356338 h 2371411"/>
                <a:gd name="connsiteX112" fmla="*/ 1552471 w 6621864"/>
                <a:gd name="connsiteY112" fmla="*/ 2296048 h 2371411"/>
                <a:gd name="connsiteX113" fmla="*/ 1416818 w 6621864"/>
                <a:gd name="connsiteY113" fmla="*/ 2225710 h 2371411"/>
                <a:gd name="connsiteX114" fmla="*/ 1301262 w 6621864"/>
                <a:gd name="connsiteY114" fmla="*/ 2160395 h 2371411"/>
                <a:gd name="connsiteX115" fmla="*/ 1170633 w 6621864"/>
                <a:gd name="connsiteY115" fmla="*/ 2069960 h 2371411"/>
                <a:gd name="connsiteX116" fmla="*/ 1075174 w 6621864"/>
                <a:gd name="connsiteY116" fmla="*/ 1989573 h 2371411"/>
                <a:gd name="connsiteX117" fmla="*/ 1029957 w 6621864"/>
                <a:gd name="connsiteY117" fmla="*/ 1949380 h 2371411"/>
                <a:gd name="connsiteX118" fmla="*/ 894304 w 6621864"/>
                <a:gd name="connsiteY118" fmla="*/ 1848896 h 2371411"/>
                <a:gd name="connsiteX119" fmla="*/ 808893 w 6621864"/>
                <a:gd name="connsiteY119" fmla="*/ 1718268 h 2371411"/>
                <a:gd name="connsiteX120" fmla="*/ 753627 w 6621864"/>
                <a:gd name="connsiteY120" fmla="*/ 1587639 h 2371411"/>
                <a:gd name="connsiteX121" fmla="*/ 708409 w 6621864"/>
                <a:gd name="connsiteY121" fmla="*/ 1467059 h 2371411"/>
                <a:gd name="connsiteX122" fmla="*/ 693337 w 6621864"/>
                <a:gd name="connsiteY122" fmla="*/ 1381648 h 2371411"/>
                <a:gd name="connsiteX123" fmla="*/ 688313 w 6621864"/>
                <a:gd name="connsiteY123" fmla="*/ 1286189 h 2371411"/>
                <a:gd name="connsiteX124" fmla="*/ 683288 w 6621864"/>
                <a:gd name="connsiteY124" fmla="*/ 1185705 h 2371411"/>
                <a:gd name="connsiteX125" fmla="*/ 703385 w 6621864"/>
                <a:gd name="connsiteY125" fmla="*/ 1055077 h 2371411"/>
                <a:gd name="connsiteX126" fmla="*/ 723482 w 6621864"/>
                <a:gd name="connsiteY126" fmla="*/ 984738 h 2371411"/>
                <a:gd name="connsiteX127" fmla="*/ 768699 w 6621864"/>
                <a:gd name="connsiteY127" fmla="*/ 904351 h 2371411"/>
                <a:gd name="connsiteX128" fmla="*/ 813917 w 6621864"/>
                <a:gd name="connsiteY128" fmla="*/ 823965 h 2371411"/>
                <a:gd name="connsiteX129" fmla="*/ 904352 w 6621864"/>
                <a:gd name="connsiteY129" fmla="*/ 743578 h 2371411"/>
                <a:gd name="connsiteX130" fmla="*/ 959618 w 6621864"/>
                <a:gd name="connsiteY130" fmla="*/ 703384 h 2371411"/>
                <a:gd name="connsiteX131" fmla="*/ 1009860 w 6621864"/>
                <a:gd name="connsiteY131" fmla="*/ 658167 h 2371411"/>
                <a:gd name="connsiteX132" fmla="*/ 1045029 w 6621864"/>
                <a:gd name="connsiteY132" fmla="*/ 633046 h 2371411"/>
                <a:gd name="connsiteX133" fmla="*/ 1110343 w 6621864"/>
                <a:gd name="connsiteY133" fmla="*/ 597877 h 2371411"/>
                <a:gd name="connsiteX134" fmla="*/ 1150537 w 6621864"/>
                <a:gd name="connsiteY134" fmla="*/ 557683 h 2371411"/>
                <a:gd name="connsiteX135" fmla="*/ 1170633 w 6621864"/>
                <a:gd name="connsiteY135" fmla="*/ 512466 h 2371411"/>
                <a:gd name="connsiteX136" fmla="*/ 1215851 w 6621864"/>
                <a:gd name="connsiteY136" fmla="*/ 477296 h 2371411"/>
                <a:gd name="connsiteX137" fmla="*/ 1245996 w 6621864"/>
                <a:gd name="connsiteY137" fmla="*/ 447151 h 2371411"/>
                <a:gd name="connsiteX138" fmla="*/ 1261069 w 6621864"/>
                <a:gd name="connsiteY138" fmla="*/ 411982 h 2371411"/>
                <a:gd name="connsiteX139" fmla="*/ 1281165 w 6621864"/>
                <a:gd name="connsiteY139" fmla="*/ 326571 h 2371411"/>
                <a:gd name="connsiteX140" fmla="*/ 1296238 w 6621864"/>
                <a:gd name="connsiteY140" fmla="*/ 276329 h 2371411"/>
                <a:gd name="connsiteX141" fmla="*/ 1306286 w 6621864"/>
                <a:gd name="connsiteY141" fmla="*/ 226088 h 2371411"/>
                <a:gd name="connsiteX142" fmla="*/ 1311310 w 6621864"/>
                <a:gd name="connsiteY142" fmla="*/ 160773 h 2371411"/>
                <a:gd name="connsiteX143" fmla="*/ 1321359 w 6621864"/>
                <a:gd name="connsiteY143" fmla="*/ 125604 h 2371411"/>
                <a:gd name="connsiteX144" fmla="*/ 1321359 w 6621864"/>
                <a:gd name="connsiteY144" fmla="*/ 90435 h 2371411"/>
                <a:gd name="connsiteX145" fmla="*/ 1356528 w 6621864"/>
                <a:gd name="connsiteY145" fmla="*/ 35169 h 237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621864" h="2371411">
                  <a:moveTo>
                    <a:pt x="1356528" y="35169"/>
                  </a:moveTo>
                  <a:lnTo>
                    <a:pt x="1291214" y="45217"/>
                  </a:lnTo>
                  <a:lnTo>
                    <a:pt x="1271117" y="60290"/>
                  </a:lnTo>
                  <a:lnTo>
                    <a:pt x="1190730" y="60290"/>
                  </a:lnTo>
                  <a:lnTo>
                    <a:pt x="1125416" y="90435"/>
                  </a:lnTo>
                  <a:lnTo>
                    <a:pt x="1065126" y="125604"/>
                  </a:lnTo>
                  <a:lnTo>
                    <a:pt x="964642" y="150725"/>
                  </a:lnTo>
                  <a:lnTo>
                    <a:pt x="879231" y="170822"/>
                  </a:lnTo>
                  <a:lnTo>
                    <a:pt x="818941" y="185894"/>
                  </a:lnTo>
                  <a:lnTo>
                    <a:pt x="783772" y="205991"/>
                  </a:lnTo>
                  <a:lnTo>
                    <a:pt x="773724" y="221063"/>
                  </a:lnTo>
                  <a:lnTo>
                    <a:pt x="713433" y="251208"/>
                  </a:lnTo>
                  <a:lnTo>
                    <a:pt x="628022" y="266281"/>
                  </a:lnTo>
                  <a:lnTo>
                    <a:pt x="628022" y="291402"/>
                  </a:lnTo>
                  <a:lnTo>
                    <a:pt x="542611" y="331595"/>
                  </a:lnTo>
                  <a:lnTo>
                    <a:pt x="452176" y="381837"/>
                  </a:lnTo>
                  <a:lnTo>
                    <a:pt x="386862" y="447151"/>
                  </a:lnTo>
                  <a:lnTo>
                    <a:pt x="296427" y="497393"/>
                  </a:lnTo>
                  <a:lnTo>
                    <a:pt x="271306" y="537587"/>
                  </a:lnTo>
                  <a:lnTo>
                    <a:pt x="241161" y="567732"/>
                  </a:lnTo>
                  <a:lnTo>
                    <a:pt x="205992" y="592852"/>
                  </a:lnTo>
                  <a:lnTo>
                    <a:pt x="160774" y="628022"/>
                  </a:lnTo>
                  <a:lnTo>
                    <a:pt x="120581" y="673239"/>
                  </a:lnTo>
                  <a:lnTo>
                    <a:pt x="105508" y="743578"/>
                  </a:lnTo>
                  <a:lnTo>
                    <a:pt x="65315" y="823965"/>
                  </a:lnTo>
                  <a:lnTo>
                    <a:pt x="45218" y="864158"/>
                  </a:lnTo>
                  <a:lnTo>
                    <a:pt x="25121" y="934496"/>
                  </a:lnTo>
                  <a:lnTo>
                    <a:pt x="5025" y="1004835"/>
                  </a:lnTo>
                  <a:lnTo>
                    <a:pt x="0" y="1075173"/>
                  </a:lnTo>
                  <a:lnTo>
                    <a:pt x="10049" y="1175657"/>
                  </a:lnTo>
                  <a:lnTo>
                    <a:pt x="10049" y="1240971"/>
                  </a:lnTo>
                  <a:lnTo>
                    <a:pt x="10049" y="1311310"/>
                  </a:lnTo>
                  <a:lnTo>
                    <a:pt x="20097" y="1366576"/>
                  </a:lnTo>
                  <a:lnTo>
                    <a:pt x="40194" y="1431890"/>
                  </a:lnTo>
                  <a:lnTo>
                    <a:pt x="90436" y="1462035"/>
                  </a:lnTo>
                  <a:lnTo>
                    <a:pt x="125605" y="1502228"/>
                  </a:lnTo>
                  <a:lnTo>
                    <a:pt x="175847" y="1592663"/>
                  </a:lnTo>
                  <a:lnTo>
                    <a:pt x="231113" y="1683099"/>
                  </a:lnTo>
                  <a:lnTo>
                    <a:pt x="246185" y="1778558"/>
                  </a:lnTo>
                  <a:lnTo>
                    <a:pt x="226088" y="1808703"/>
                  </a:lnTo>
                  <a:lnTo>
                    <a:pt x="311499" y="1949380"/>
                  </a:lnTo>
                  <a:lnTo>
                    <a:pt x="381838" y="2044839"/>
                  </a:lnTo>
                  <a:lnTo>
                    <a:pt x="572757" y="2286000"/>
                  </a:lnTo>
                  <a:lnTo>
                    <a:pt x="673240" y="2371411"/>
                  </a:lnTo>
                  <a:lnTo>
                    <a:pt x="5928528" y="2371411"/>
                  </a:lnTo>
                  <a:lnTo>
                    <a:pt x="6129495" y="2160395"/>
                  </a:lnTo>
                  <a:lnTo>
                    <a:pt x="6310365" y="1949380"/>
                  </a:lnTo>
                  <a:lnTo>
                    <a:pt x="6430946" y="1743389"/>
                  </a:lnTo>
                  <a:lnTo>
                    <a:pt x="6506308" y="1592663"/>
                  </a:lnTo>
                  <a:lnTo>
                    <a:pt x="6561574" y="1477107"/>
                  </a:lnTo>
                  <a:lnTo>
                    <a:pt x="6571622" y="1351503"/>
                  </a:lnTo>
                  <a:lnTo>
                    <a:pt x="6561574" y="1266092"/>
                  </a:lnTo>
                  <a:lnTo>
                    <a:pt x="6576647" y="1220874"/>
                  </a:lnTo>
                  <a:lnTo>
                    <a:pt x="6596743" y="1170633"/>
                  </a:lnTo>
                  <a:lnTo>
                    <a:pt x="6621864" y="1140488"/>
                  </a:lnTo>
                  <a:lnTo>
                    <a:pt x="6616840" y="1014883"/>
                  </a:lnTo>
                  <a:lnTo>
                    <a:pt x="6596743" y="919424"/>
                  </a:lnTo>
                  <a:lnTo>
                    <a:pt x="6576647" y="839037"/>
                  </a:lnTo>
                  <a:lnTo>
                    <a:pt x="6551526" y="728505"/>
                  </a:lnTo>
                  <a:lnTo>
                    <a:pt x="6516357" y="683288"/>
                  </a:lnTo>
                  <a:lnTo>
                    <a:pt x="6496260" y="638070"/>
                  </a:lnTo>
                  <a:lnTo>
                    <a:pt x="6415873" y="572756"/>
                  </a:lnTo>
                  <a:lnTo>
                    <a:pt x="6375680" y="527538"/>
                  </a:lnTo>
                  <a:lnTo>
                    <a:pt x="6335486" y="487345"/>
                  </a:lnTo>
                  <a:lnTo>
                    <a:pt x="6300317" y="442127"/>
                  </a:lnTo>
                  <a:lnTo>
                    <a:pt x="6260124" y="427055"/>
                  </a:lnTo>
                  <a:lnTo>
                    <a:pt x="6209882" y="381837"/>
                  </a:lnTo>
                  <a:lnTo>
                    <a:pt x="6189785" y="381837"/>
                  </a:lnTo>
                  <a:lnTo>
                    <a:pt x="6139543" y="321547"/>
                  </a:lnTo>
                  <a:lnTo>
                    <a:pt x="6054132" y="281354"/>
                  </a:lnTo>
                  <a:lnTo>
                    <a:pt x="5968721" y="261257"/>
                  </a:lnTo>
                  <a:lnTo>
                    <a:pt x="5888335" y="211015"/>
                  </a:lnTo>
                  <a:lnTo>
                    <a:pt x="5797899" y="180870"/>
                  </a:lnTo>
                  <a:lnTo>
                    <a:pt x="5752682" y="160773"/>
                  </a:lnTo>
                  <a:lnTo>
                    <a:pt x="5707464" y="130628"/>
                  </a:lnTo>
                  <a:lnTo>
                    <a:pt x="5612005" y="100483"/>
                  </a:lnTo>
                  <a:lnTo>
                    <a:pt x="5591908" y="90435"/>
                  </a:lnTo>
                  <a:lnTo>
                    <a:pt x="5476352" y="50241"/>
                  </a:lnTo>
                  <a:lnTo>
                    <a:pt x="5340699" y="25121"/>
                  </a:lnTo>
                  <a:lnTo>
                    <a:pt x="5270361" y="5024"/>
                  </a:lnTo>
                  <a:lnTo>
                    <a:pt x="5230168" y="0"/>
                  </a:lnTo>
                  <a:lnTo>
                    <a:pt x="5240216" y="45217"/>
                  </a:lnTo>
                  <a:lnTo>
                    <a:pt x="5270361" y="110532"/>
                  </a:lnTo>
                  <a:lnTo>
                    <a:pt x="5290458" y="180870"/>
                  </a:lnTo>
                  <a:lnTo>
                    <a:pt x="5310554" y="241160"/>
                  </a:lnTo>
                  <a:lnTo>
                    <a:pt x="5330651" y="316523"/>
                  </a:lnTo>
                  <a:lnTo>
                    <a:pt x="5350748" y="356716"/>
                  </a:lnTo>
                  <a:lnTo>
                    <a:pt x="5380893" y="427055"/>
                  </a:lnTo>
                  <a:lnTo>
                    <a:pt x="5436159" y="462224"/>
                  </a:lnTo>
                  <a:lnTo>
                    <a:pt x="5466304" y="517490"/>
                  </a:lnTo>
                  <a:lnTo>
                    <a:pt x="5526594" y="547635"/>
                  </a:lnTo>
                  <a:lnTo>
                    <a:pt x="5617029" y="607925"/>
                  </a:lnTo>
                  <a:lnTo>
                    <a:pt x="5692392" y="678263"/>
                  </a:lnTo>
                  <a:lnTo>
                    <a:pt x="5772779" y="768699"/>
                  </a:lnTo>
                  <a:lnTo>
                    <a:pt x="5848141" y="884255"/>
                  </a:lnTo>
                  <a:lnTo>
                    <a:pt x="5898383" y="959617"/>
                  </a:lnTo>
                  <a:lnTo>
                    <a:pt x="5913455" y="1034980"/>
                  </a:lnTo>
                  <a:lnTo>
                    <a:pt x="5933552" y="1150536"/>
                  </a:lnTo>
                  <a:lnTo>
                    <a:pt x="5933552" y="1301261"/>
                  </a:lnTo>
                  <a:lnTo>
                    <a:pt x="5918480" y="1416817"/>
                  </a:lnTo>
                  <a:lnTo>
                    <a:pt x="5903407" y="1487156"/>
                  </a:lnTo>
                  <a:lnTo>
                    <a:pt x="5868238" y="1557494"/>
                  </a:lnTo>
                  <a:lnTo>
                    <a:pt x="5833069" y="1657978"/>
                  </a:lnTo>
                  <a:lnTo>
                    <a:pt x="5792875" y="1743389"/>
                  </a:lnTo>
                  <a:lnTo>
                    <a:pt x="5722537" y="1823776"/>
                  </a:lnTo>
                  <a:lnTo>
                    <a:pt x="5662247" y="1894114"/>
                  </a:lnTo>
                  <a:lnTo>
                    <a:pt x="5541666" y="1989573"/>
                  </a:lnTo>
                  <a:lnTo>
                    <a:pt x="5431135" y="2074984"/>
                  </a:lnTo>
                  <a:lnTo>
                    <a:pt x="5255288" y="2180492"/>
                  </a:lnTo>
                  <a:lnTo>
                    <a:pt x="5044273" y="2301072"/>
                  </a:lnTo>
                  <a:lnTo>
                    <a:pt x="4983983" y="2341266"/>
                  </a:lnTo>
                  <a:lnTo>
                    <a:pt x="1622809" y="2356338"/>
                  </a:lnTo>
                  <a:lnTo>
                    <a:pt x="1552471" y="2296048"/>
                  </a:lnTo>
                  <a:lnTo>
                    <a:pt x="1416818" y="2225710"/>
                  </a:lnTo>
                  <a:lnTo>
                    <a:pt x="1301262" y="2160395"/>
                  </a:lnTo>
                  <a:lnTo>
                    <a:pt x="1170633" y="2069960"/>
                  </a:lnTo>
                  <a:lnTo>
                    <a:pt x="1075174" y="1989573"/>
                  </a:lnTo>
                  <a:lnTo>
                    <a:pt x="1029957" y="1949380"/>
                  </a:lnTo>
                  <a:lnTo>
                    <a:pt x="894304" y="1848896"/>
                  </a:lnTo>
                  <a:lnTo>
                    <a:pt x="808893" y="1718268"/>
                  </a:lnTo>
                  <a:lnTo>
                    <a:pt x="753627" y="1587639"/>
                  </a:lnTo>
                  <a:lnTo>
                    <a:pt x="708409" y="1467059"/>
                  </a:lnTo>
                  <a:lnTo>
                    <a:pt x="693337" y="1381648"/>
                  </a:lnTo>
                  <a:lnTo>
                    <a:pt x="688313" y="1286189"/>
                  </a:lnTo>
                  <a:lnTo>
                    <a:pt x="683288" y="1185705"/>
                  </a:lnTo>
                  <a:lnTo>
                    <a:pt x="703385" y="1055077"/>
                  </a:lnTo>
                  <a:lnTo>
                    <a:pt x="723482" y="984738"/>
                  </a:lnTo>
                  <a:lnTo>
                    <a:pt x="768699" y="904351"/>
                  </a:lnTo>
                  <a:lnTo>
                    <a:pt x="813917" y="823965"/>
                  </a:lnTo>
                  <a:lnTo>
                    <a:pt x="904352" y="743578"/>
                  </a:lnTo>
                  <a:lnTo>
                    <a:pt x="959618" y="703384"/>
                  </a:lnTo>
                  <a:lnTo>
                    <a:pt x="1009860" y="658167"/>
                  </a:lnTo>
                  <a:lnTo>
                    <a:pt x="1045029" y="633046"/>
                  </a:lnTo>
                  <a:lnTo>
                    <a:pt x="1110343" y="597877"/>
                  </a:lnTo>
                  <a:lnTo>
                    <a:pt x="1150537" y="557683"/>
                  </a:lnTo>
                  <a:lnTo>
                    <a:pt x="1170633" y="512466"/>
                  </a:lnTo>
                  <a:lnTo>
                    <a:pt x="1215851" y="477296"/>
                  </a:lnTo>
                  <a:lnTo>
                    <a:pt x="1245996" y="447151"/>
                  </a:lnTo>
                  <a:lnTo>
                    <a:pt x="1261069" y="411982"/>
                  </a:lnTo>
                  <a:lnTo>
                    <a:pt x="1281165" y="326571"/>
                  </a:lnTo>
                  <a:lnTo>
                    <a:pt x="1296238" y="276329"/>
                  </a:lnTo>
                  <a:lnTo>
                    <a:pt x="1306286" y="226088"/>
                  </a:lnTo>
                  <a:lnTo>
                    <a:pt x="1311310" y="160773"/>
                  </a:lnTo>
                  <a:lnTo>
                    <a:pt x="1321359" y="125604"/>
                  </a:lnTo>
                  <a:lnTo>
                    <a:pt x="1321359" y="90435"/>
                  </a:lnTo>
                  <a:lnTo>
                    <a:pt x="1356528" y="35169"/>
                  </a:ln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7455ED90-7869-49E3-ABDF-AD009DA95E4A}"/>
              </a:ext>
            </a:extLst>
          </p:cNvPr>
          <p:cNvGrpSpPr/>
          <p:nvPr/>
        </p:nvGrpSpPr>
        <p:grpSpPr>
          <a:xfrm>
            <a:off x="6426879" y="3367536"/>
            <a:ext cx="2465603" cy="1163924"/>
            <a:chOff x="6426877" y="3032296"/>
            <a:chExt cx="2465603" cy="1163924"/>
          </a:xfrm>
        </p:grpSpPr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45DED1D3-DFC2-4214-90B3-1B03B429588E}"/>
                </a:ext>
              </a:extLst>
            </p:cNvPr>
            <p:cNvSpPr txBox="1"/>
            <p:nvPr/>
          </p:nvSpPr>
          <p:spPr>
            <a:xfrm>
              <a:off x="6426877" y="3032296"/>
              <a:ext cx="2005598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800" b="1" dirty="0">
                  <a:solidFill>
                    <a:srgbClr val="C00000"/>
                  </a:solidFill>
                </a:rPr>
                <a:t>DIVERTOR</a:t>
              </a:r>
            </a:p>
            <a:p>
              <a:pPr marL="180971" indent="-180971">
                <a:buFont typeface="Wingdings" panose="05000000000000000000" pitchFamily="2" charset="2"/>
                <a:buChar char="Ø"/>
              </a:pPr>
              <a:r>
                <a:rPr lang="en-GB" sz="1400" dirty="0"/>
                <a:t>Inner &amp; outer divertor</a:t>
              </a:r>
              <a:endParaRPr lang="en-GB" sz="1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597BB3EF-6D7D-4E36-BFF2-A194463B7177}"/>
                </a:ext>
              </a:extLst>
            </p:cNvPr>
            <p:cNvGrpSpPr/>
            <p:nvPr/>
          </p:nvGrpSpPr>
          <p:grpSpPr>
            <a:xfrm>
              <a:off x="6619735" y="3826888"/>
              <a:ext cx="2272745" cy="369332"/>
              <a:chOff x="6619735" y="3826888"/>
              <a:chExt cx="2272745" cy="369332"/>
            </a:xfrm>
          </p:grpSpPr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A6168FB2-6F40-4762-A981-438E0FDD70C5}"/>
                  </a:ext>
                </a:extLst>
              </p:cNvPr>
              <p:cNvSpPr txBox="1"/>
              <p:nvPr/>
            </p:nvSpPr>
            <p:spPr>
              <a:xfrm>
                <a:off x="7123791" y="3826888"/>
                <a:ext cx="1768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800" b="1" dirty="0">
                    <a:solidFill>
                      <a:schemeClr val="accent5">
                        <a:lumMod val="75000"/>
                      </a:schemeClr>
                    </a:solidFill>
                  </a:rPr>
                  <a:t>  </a:t>
                </a:r>
                <a:r>
                  <a:rPr lang="en-GB" sz="1800" b="1" dirty="0">
                    <a:solidFill>
                      <a:schemeClr val="accent2">
                        <a:lumMod val="75000"/>
                      </a:schemeClr>
                    </a:solidFill>
                  </a:rPr>
                  <a:t>W – coated CFC</a:t>
                </a:r>
              </a:p>
            </p:txBody>
          </p:sp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id="{4A117AA4-C4DC-4C43-B2D4-86571E4AD828}"/>
                  </a:ext>
                </a:extLst>
              </p:cNvPr>
              <p:cNvSpPr/>
              <p:nvPr/>
            </p:nvSpPr>
            <p:spPr>
              <a:xfrm>
                <a:off x="6619735" y="3882727"/>
                <a:ext cx="576064" cy="242654"/>
              </a:xfrm>
              <a:prstGeom prst="roundRect">
                <a:avLst/>
              </a:prstGeom>
              <a:solidFill>
                <a:schemeClr val="accent2">
                  <a:lumMod val="75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800"/>
              </a:p>
            </p:txBody>
          </p:sp>
        </p:grp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E22FD984-CC9E-47F2-B017-8B260A697BCA}"/>
              </a:ext>
            </a:extLst>
          </p:cNvPr>
          <p:cNvGrpSpPr/>
          <p:nvPr/>
        </p:nvGrpSpPr>
        <p:grpSpPr>
          <a:xfrm>
            <a:off x="1306916" y="4262975"/>
            <a:ext cx="3894019" cy="1314801"/>
            <a:chOff x="1306914" y="3405723"/>
            <a:chExt cx="3894019" cy="1314801"/>
          </a:xfrm>
        </p:grpSpPr>
        <p:sp>
          <p:nvSpPr>
            <p:cNvPr id="196" name="Freeform 13">
              <a:extLst>
                <a:ext uri="{FF2B5EF4-FFF2-40B4-BE49-F238E27FC236}">
                  <a16:creationId xmlns:a16="http://schemas.microsoft.com/office/drawing/2014/main" id="{CC0594BC-DC56-417D-A182-2AED7397B109}"/>
                </a:ext>
              </a:extLst>
            </p:cNvPr>
            <p:cNvSpPr/>
            <p:nvPr/>
          </p:nvSpPr>
          <p:spPr>
            <a:xfrm>
              <a:off x="1306914" y="3470844"/>
              <a:ext cx="1345207" cy="1249680"/>
            </a:xfrm>
            <a:custGeom>
              <a:avLst/>
              <a:gdLst>
                <a:gd name="connsiteX0" fmla="*/ 394362 w 1811466"/>
                <a:gd name="connsiteY0" fmla="*/ 0 h 1746461"/>
                <a:gd name="connsiteX1" fmla="*/ 359693 w 1811466"/>
                <a:gd name="connsiteY1" fmla="*/ 112675 h 1746461"/>
                <a:gd name="connsiteX2" fmla="*/ 303356 w 1811466"/>
                <a:gd name="connsiteY2" fmla="*/ 229683 h 1746461"/>
                <a:gd name="connsiteX3" fmla="*/ 277354 w 1811466"/>
                <a:gd name="connsiteY3" fmla="*/ 346692 h 1746461"/>
                <a:gd name="connsiteX4" fmla="*/ 255685 w 1811466"/>
                <a:gd name="connsiteY4" fmla="*/ 468034 h 1746461"/>
                <a:gd name="connsiteX5" fmla="*/ 247018 w 1811466"/>
                <a:gd name="connsiteY5" fmla="*/ 598044 h 1746461"/>
                <a:gd name="connsiteX6" fmla="*/ 286021 w 1811466"/>
                <a:gd name="connsiteY6" fmla="*/ 710718 h 1746461"/>
                <a:gd name="connsiteX7" fmla="*/ 325024 w 1811466"/>
                <a:gd name="connsiteY7" fmla="*/ 840728 h 1746461"/>
                <a:gd name="connsiteX8" fmla="*/ 385695 w 1811466"/>
                <a:gd name="connsiteY8" fmla="*/ 957736 h 1746461"/>
                <a:gd name="connsiteX9" fmla="*/ 476702 w 1811466"/>
                <a:gd name="connsiteY9" fmla="*/ 1066078 h 1746461"/>
                <a:gd name="connsiteX10" fmla="*/ 567708 w 1811466"/>
                <a:gd name="connsiteY10" fmla="*/ 1161418 h 1746461"/>
                <a:gd name="connsiteX11" fmla="*/ 715052 w 1811466"/>
                <a:gd name="connsiteY11" fmla="*/ 1274093 h 1746461"/>
                <a:gd name="connsiteX12" fmla="*/ 875397 w 1811466"/>
                <a:gd name="connsiteY12" fmla="*/ 1404102 h 1746461"/>
                <a:gd name="connsiteX13" fmla="*/ 1087746 w 1811466"/>
                <a:gd name="connsiteY13" fmla="*/ 1512444 h 1746461"/>
                <a:gd name="connsiteX14" fmla="*/ 1308762 w 1811466"/>
                <a:gd name="connsiteY14" fmla="*/ 1607784 h 1746461"/>
                <a:gd name="connsiteX15" fmla="*/ 1499443 w 1811466"/>
                <a:gd name="connsiteY15" fmla="*/ 1672789 h 1746461"/>
                <a:gd name="connsiteX16" fmla="*/ 1586116 w 1811466"/>
                <a:gd name="connsiteY16" fmla="*/ 1694457 h 1746461"/>
                <a:gd name="connsiteX17" fmla="*/ 1759462 w 1811466"/>
                <a:gd name="connsiteY17" fmla="*/ 1733460 h 1746461"/>
                <a:gd name="connsiteX18" fmla="*/ 1811466 w 1811466"/>
                <a:gd name="connsiteY18" fmla="*/ 1746461 h 1746461"/>
                <a:gd name="connsiteX19" fmla="*/ 1534112 w 1811466"/>
                <a:gd name="connsiteY19" fmla="*/ 1746461 h 1746461"/>
                <a:gd name="connsiteX20" fmla="*/ 1200421 w 1811466"/>
                <a:gd name="connsiteY20" fmla="*/ 1746461 h 1746461"/>
                <a:gd name="connsiteX21" fmla="*/ 983739 w 1811466"/>
                <a:gd name="connsiteY21" fmla="*/ 1746461 h 1746461"/>
                <a:gd name="connsiteX22" fmla="*/ 853729 w 1811466"/>
                <a:gd name="connsiteY22" fmla="*/ 1681456 h 1746461"/>
                <a:gd name="connsiteX23" fmla="*/ 650048 w 1811466"/>
                <a:gd name="connsiteY23" fmla="*/ 1555780 h 1746461"/>
                <a:gd name="connsiteX24" fmla="*/ 507037 w 1811466"/>
                <a:gd name="connsiteY24" fmla="*/ 1464773 h 1746461"/>
                <a:gd name="connsiteX25" fmla="*/ 394362 w 1811466"/>
                <a:gd name="connsiteY25" fmla="*/ 1378100 h 1746461"/>
                <a:gd name="connsiteX26" fmla="*/ 346692 w 1811466"/>
                <a:gd name="connsiteY26" fmla="*/ 1334764 h 1746461"/>
                <a:gd name="connsiteX27" fmla="*/ 242685 w 1811466"/>
                <a:gd name="connsiteY27" fmla="*/ 1239424 h 1746461"/>
                <a:gd name="connsiteX28" fmla="*/ 160345 w 1811466"/>
                <a:gd name="connsiteY28" fmla="*/ 1100747 h 1746461"/>
                <a:gd name="connsiteX29" fmla="*/ 60671 w 1811466"/>
                <a:gd name="connsiteY29" fmla="*/ 940402 h 1746461"/>
                <a:gd name="connsiteX30" fmla="*/ 21668 w 1811466"/>
                <a:gd name="connsiteY30" fmla="*/ 801725 h 1746461"/>
                <a:gd name="connsiteX31" fmla="*/ 0 w 1811466"/>
                <a:gd name="connsiteY31" fmla="*/ 624045 h 1746461"/>
                <a:gd name="connsiteX32" fmla="*/ 4334 w 1811466"/>
                <a:gd name="connsiteY32" fmla="*/ 520038 h 1746461"/>
                <a:gd name="connsiteX33" fmla="*/ 26002 w 1811466"/>
                <a:gd name="connsiteY33" fmla="*/ 394362 h 1746461"/>
                <a:gd name="connsiteX34" fmla="*/ 78006 w 1811466"/>
                <a:gd name="connsiteY34" fmla="*/ 299022 h 1746461"/>
                <a:gd name="connsiteX35" fmla="*/ 121342 w 1811466"/>
                <a:gd name="connsiteY35" fmla="*/ 225350 h 1746461"/>
                <a:gd name="connsiteX36" fmla="*/ 173346 w 1811466"/>
                <a:gd name="connsiteY36" fmla="*/ 156011 h 1746461"/>
                <a:gd name="connsiteX37" fmla="*/ 277354 w 1811466"/>
                <a:gd name="connsiteY37" fmla="*/ 78006 h 1746461"/>
                <a:gd name="connsiteX38" fmla="*/ 394362 w 1811466"/>
                <a:gd name="connsiteY38" fmla="*/ 0 h 174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11466" h="1746461">
                  <a:moveTo>
                    <a:pt x="394362" y="0"/>
                  </a:moveTo>
                  <a:lnTo>
                    <a:pt x="359693" y="112675"/>
                  </a:lnTo>
                  <a:lnTo>
                    <a:pt x="303356" y="229683"/>
                  </a:lnTo>
                  <a:lnTo>
                    <a:pt x="277354" y="346692"/>
                  </a:lnTo>
                  <a:lnTo>
                    <a:pt x="255685" y="468034"/>
                  </a:lnTo>
                  <a:lnTo>
                    <a:pt x="247018" y="598044"/>
                  </a:lnTo>
                  <a:lnTo>
                    <a:pt x="286021" y="710718"/>
                  </a:lnTo>
                  <a:lnTo>
                    <a:pt x="325024" y="840728"/>
                  </a:lnTo>
                  <a:lnTo>
                    <a:pt x="385695" y="957736"/>
                  </a:lnTo>
                  <a:lnTo>
                    <a:pt x="476702" y="1066078"/>
                  </a:lnTo>
                  <a:lnTo>
                    <a:pt x="567708" y="1161418"/>
                  </a:lnTo>
                  <a:lnTo>
                    <a:pt x="715052" y="1274093"/>
                  </a:lnTo>
                  <a:lnTo>
                    <a:pt x="875397" y="1404102"/>
                  </a:lnTo>
                  <a:lnTo>
                    <a:pt x="1087746" y="1512444"/>
                  </a:lnTo>
                  <a:lnTo>
                    <a:pt x="1308762" y="1607784"/>
                  </a:lnTo>
                  <a:lnTo>
                    <a:pt x="1499443" y="1672789"/>
                  </a:lnTo>
                  <a:lnTo>
                    <a:pt x="1586116" y="1694457"/>
                  </a:lnTo>
                  <a:lnTo>
                    <a:pt x="1759462" y="1733460"/>
                  </a:lnTo>
                  <a:lnTo>
                    <a:pt x="1811466" y="1746461"/>
                  </a:lnTo>
                  <a:lnTo>
                    <a:pt x="1534112" y="1746461"/>
                  </a:lnTo>
                  <a:lnTo>
                    <a:pt x="1200421" y="1746461"/>
                  </a:lnTo>
                  <a:lnTo>
                    <a:pt x="983739" y="1746461"/>
                  </a:lnTo>
                  <a:lnTo>
                    <a:pt x="853729" y="1681456"/>
                  </a:lnTo>
                  <a:lnTo>
                    <a:pt x="650048" y="1555780"/>
                  </a:lnTo>
                  <a:lnTo>
                    <a:pt x="507037" y="1464773"/>
                  </a:lnTo>
                  <a:lnTo>
                    <a:pt x="394362" y="1378100"/>
                  </a:lnTo>
                  <a:lnTo>
                    <a:pt x="346692" y="1334764"/>
                  </a:lnTo>
                  <a:lnTo>
                    <a:pt x="242685" y="1239424"/>
                  </a:lnTo>
                  <a:lnTo>
                    <a:pt x="160345" y="1100747"/>
                  </a:lnTo>
                  <a:lnTo>
                    <a:pt x="60671" y="940402"/>
                  </a:lnTo>
                  <a:lnTo>
                    <a:pt x="21668" y="801725"/>
                  </a:lnTo>
                  <a:lnTo>
                    <a:pt x="0" y="624045"/>
                  </a:lnTo>
                  <a:lnTo>
                    <a:pt x="4334" y="520038"/>
                  </a:lnTo>
                  <a:lnTo>
                    <a:pt x="26002" y="394362"/>
                  </a:lnTo>
                  <a:lnTo>
                    <a:pt x="78006" y="299022"/>
                  </a:lnTo>
                  <a:lnTo>
                    <a:pt x="121342" y="225350"/>
                  </a:lnTo>
                  <a:lnTo>
                    <a:pt x="173346" y="156011"/>
                  </a:lnTo>
                  <a:lnTo>
                    <a:pt x="277354" y="78006"/>
                  </a:lnTo>
                  <a:lnTo>
                    <a:pt x="394362" y="0"/>
                  </a:lnTo>
                  <a:close/>
                </a:path>
              </a:pathLst>
            </a:custGeom>
            <a:solidFill>
              <a:srgbClr val="FF00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33E7FEF9-E123-4BD7-BDD4-8370F5E5C2D6}"/>
                </a:ext>
              </a:extLst>
            </p:cNvPr>
            <p:cNvSpPr/>
            <p:nvPr/>
          </p:nvSpPr>
          <p:spPr>
            <a:xfrm>
              <a:off x="3862163" y="3405723"/>
              <a:ext cx="1338770" cy="1314800"/>
            </a:xfrm>
            <a:custGeom>
              <a:avLst/>
              <a:gdLst>
                <a:gd name="connsiteX0" fmla="*/ 0 w 1802798"/>
                <a:gd name="connsiteY0" fmla="*/ 1828800 h 1837468"/>
                <a:gd name="connsiteX1" fmla="*/ 329357 w 1802798"/>
                <a:gd name="connsiteY1" fmla="*/ 1733460 h 1837468"/>
                <a:gd name="connsiteX2" fmla="*/ 572041 w 1802798"/>
                <a:gd name="connsiteY2" fmla="*/ 1638120 h 1837468"/>
                <a:gd name="connsiteX3" fmla="*/ 797391 w 1802798"/>
                <a:gd name="connsiteY3" fmla="*/ 1516778 h 1837468"/>
                <a:gd name="connsiteX4" fmla="*/ 1001073 w 1802798"/>
                <a:gd name="connsiteY4" fmla="*/ 1399769 h 1837468"/>
                <a:gd name="connsiteX5" fmla="*/ 1152750 w 1802798"/>
                <a:gd name="connsiteY5" fmla="*/ 1274093 h 1837468"/>
                <a:gd name="connsiteX6" fmla="*/ 1278426 w 1802798"/>
                <a:gd name="connsiteY6" fmla="*/ 1174419 h 1837468"/>
                <a:gd name="connsiteX7" fmla="*/ 1356432 w 1802798"/>
                <a:gd name="connsiteY7" fmla="*/ 1044410 h 1837468"/>
                <a:gd name="connsiteX8" fmla="*/ 1421437 w 1802798"/>
                <a:gd name="connsiteY8" fmla="*/ 936069 h 1837468"/>
                <a:gd name="connsiteX9" fmla="*/ 1464773 w 1802798"/>
                <a:gd name="connsiteY9" fmla="*/ 849396 h 1837468"/>
                <a:gd name="connsiteX10" fmla="*/ 1499442 w 1802798"/>
                <a:gd name="connsiteY10" fmla="*/ 719386 h 1837468"/>
                <a:gd name="connsiteX11" fmla="*/ 1508110 w 1802798"/>
                <a:gd name="connsiteY11" fmla="*/ 606711 h 1837468"/>
                <a:gd name="connsiteX12" fmla="*/ 1499442 w 1802798"/>
                <a:gd name="connsiteY12" fmla="*/ 515705 h 1837468"/>
                <a:gd name="connsiteX13" fmla="*/ 1477774 w 1802798"/>
                <a:gd name="connsiteY13" fmla="*/ 424698 h 1837468"/>
                <a:gd name="connsiteX14" fmla="*/ 1460439 w 1802798"/>
                <a:gd name="connsiteY14" fmla="*/ 368360 h 1837468"/>
                <a:gd name="connsiteX15" fmla="*/ 1469107 w 1802798"/>
                <a:gd name="connsiteY15" fmla="*/ 307689 h 1837468"/>
                <a:gd name="connsiteX16" fmla="*/ 1469107 w 1802798"/>
                <a:gd name="connsiteY16" fmla="*/ 238351 h 1837468"/>
                <a:gd name="connsiteX17" fmla="*/ 1451772 w 1802798"/>
                <a:gd name="connsiteY17" fmla="*/ 173346 h 1837468"/>
                <a:gd name="connsiteX18" fmla="*/ 1421437 w 1802798"/>
                <a:gd name="connsiteY18" fmla="*/ 112675 h 1837468"/>
                <a:gd name="connsiteX19" fmla="*/ 1386767 w 1802798"/>
                <a:gd name="connsiteY19" fmla="*/ 56338 h 1837468"/>
                <a:gd name="connsiteX20" fmla="*/ 1360766 w 1802798"/>
                <a:gd name="connsiteY20" fmla="*/ 13001 h 1837468"/>
                <a:gd name="connsiteX21" fmla="*/ 1347765 w 1802798"/>
                <a:gd name="connsiteY21" fmla="*/ 0 h 1837468"/>
                <a:gd name="connsiteX22" fmla="*/ 1404102 w 1802798"/>
                <a:gd name="connsiteY22" fmla="*/ 21669 h 1837468"/>
                <a:gd name="connsiteX23" fmla="*/ 1460439 w 1802798"/>
                <a:gd name="connsiteY23" fmla="*/ 65005 h 1837468"/>
                <a:gd name="connsiteX24" fmla="*/ 1547112 w 1802798"/>
                <a:gd name="connsiteY24" fmla="*/ 134343 h 1837468"/>
                <a:gd name="connsiteX25" fmla="*/ 1651120 w 1802798"/>
                <a:gd name="connsiteY25" fmla="*/ 251352 h 1837468"/>
                <a:gd name="connsiteX26" fmla="*/ 1724792 w 1802798"/>
                <a:gd name="connsiteY26" fmla="*/ 368360 h 1837468"/>
                <a:gd name="connsiteX27" fmla="*/ 1772462 w 1802798"/>
                <a:gd name="connsiteY27" fmla="*/ 455033 h 1837468"/>
                <a:gd name="connsiteX28" fmla="*/ 1789797 w 1802798"/>
                <a:gd name="connsiteY28" fmla="*/ 550374 h 1837468"/>
                <a:gd name="connsiteX29" fmla="*/ 1802798 w 1802798"/>
                <a:gd name="connsiteY29" fmla="*/ 658715 h 1837468"/>
                <a:gd name="connsiteX30" fmla="*/ 1802798 w 1802798"/>
                <a:gd name="connsiteY30" fmla="*/ 741054 h 1837468"/>
                <a:gd name="connsiteX31" fmla="*/ 1802798 w 1802798"/>
                <a:gd name="connsiteY31" fmla="*/ 801725 h 1837468"/>
                <a:gd name="connsiteX32" fmla="*/ 1785463 w 1802798"/>
                <a:gd name="connsiteY32" fmla="*/ 858063 h 1837468"/>
                <a:gd name="connsiteX33" fmla="*/ 1763795 w 1802798"/>
                <a:gd name="connsiteY33" fmla="*/ 931735 h 1837468"/>
                <a:gd name="connsiteX34" fmla="*/ 1750794 w 1802798"/>
                <a:gd name="connsiteY34" fmla="*/ 992406 h 1837468"/>
                <a:gd name="connsiteX35" fmla="*/ 1720458 w 1802798"/>
                <a:gd name="connsiteY35" fmla="*/ 1079079 h 1837468"/>
                <a:gd name="connsiteX36" fmla="*/ 1668455 w 1802798"/>
                <a:gd name="connsiteY36" fmla="*/ 1165752 h 1837468"/>
                <a:gd name="connsiteX37" fmla="*/ 1612117 w 1802798"/>
                <a:gd name="connsiteY37" fmla="*/ 1239424 h 1837468"/>
                <a:gd name="connsiteX38" fmla="*/ 1538445 w 1802798"/>
                <a:gd name="connsiteY38" fmla="*/ 1330431 h 1837468"/>
                <a:gd name="connsiteX39" fmla="*/ 1486441 w 1802798"/>
                <a:gd name="connsiteY39" fmla="*/ 1373767 h 1837468"/>
                <a:gd name="connsiteX40" fmla="*/ 1408436 w 1802798"/>
                <a:gd name="connsiteY40" fmla="*/ 1447439 h 1837468"/>
                <a:gd name="connsiteX41" fmla="*/ 1339097 w 1802798"/>
                <a:gd name="connsiteY41" fmla="*/ 1503777 h 1837468"/>
                <a:gd name="connsiteX42" fmla="*/ 1217755 w 1802798"/>
                <a:gd name="connsiteY42" fmla="*/ 1581782 h 1837468"/>
                <a:gd name="connsiteX43" fmla="*/ 1105080 w 1802798"/>
                <a:gd name="connsiteY43" fmla="*/ 1659788 h 1837468"/>
                <a:gd name="connsiteX44" fmla="*/ 953403 w 1802798"/>
                <a:gd name="connsiteY44" fmla="*/ 1737794 h 1837468"/>
                <a:gd name="connsiteX45" fmla="*/ 836394 w 1802798"/>
                <a:gd name="connsiteY45" fmla="*/ 1802798 h 1837468"/>
                <a:gd name="connsiteX46" fmla="*/ 780057 w 1802798"/>
                <a:gd name="connsiteY46" fmla="*/ 1824467 h 1837468"/>
                <a:gd name="connsiteX47" fmla="*/ 745387 w 1802798"/>
                <a:gd name="connsiteY47" fmla="*/ 1837468 h 1837468"/>
                <a:gd name="connsiteX48" fmla="*/ 0 w 1802798"/>
                <a:gd name="connsiteY48" fmla="*/ 1828800 h 183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802798" h="1837468">
                  <a:moveTo>
                    <a:pt x="0" y="1828800"/>
                  </a:moveTo>
                  <a:lnTo>
                    <a:pt x="329357" y="1733460"/>
                  </a:lnTo>
                  <a:lnTo>
                    <a:pt x="572041" y="1638120"/>
                  </a:lnTo>
                  <a:lnTo>
                    <a:pt x="797391" y="1516778"/>
                  </a:lnTo>
                  <a:lnTo>
                    <a:pt x="1001073" y="1399769"/>
                  </a:lnTo>
                  <a:lnTo>
                    <a:pt x="1152750" y="1274093"/>
                  </a:lnTo>
                  <a:lnTo>
                    <a:pt x="1278426" y="1174419"/>
                  </a:lnTo>
                  <a:lnTo>
                    <a:pt x="1356432" y="1044410"/>
                  </a:lnTo>
                  <a:lnTo>
                    <a:pt x="1421437" y="936069"/>
                  </a:lnTo>
                  <a:lnTo>
                    <a:pt x="1464773" y="849396"/>
                  </a:lnTo>
                  <a:lnTo>
                    <a:pt x="1499442" y="719386"/>
                  </a:lnTo>
                  <a:lnTo>
                    <a:pt x="1508110" y="606711"/>
                  </a:lnTo>
                  <a:lnTo>
                    <a:pt x="1499442" y="515705"/>
                  </a:lnTo>
                  <a:lnTo>
                    <a:pt x="1477774" y="424698"/>
                  </a:lnTo>
                  <a:lnTo>
                    <a:pt x="1460439" y="368360"/>
                  </a:lnTo>
                  <a:lnTo>
                    <a:pt x="1469107" y="307689"/>
                  </a:lnTo>
                  <a:lnTo>
                    <a:pt x="1469107" y="238351"/>
                  </a:lnTo>
                  <a:lnTo>
                    <a:pt x="1451772" y="173346"/>
                  </a:lnTo>
                  <a:lnTo>
                    <a:pt x="1421437" y="112675"/>
                  </a:lnTo>
                  <a:lnTo>
                    <a:pt x="1386767" y="56338"/>
                  </a:lnTo>
                  <a:lnTo>
                    <a:pt x="1360766" y="13001"/>
                  </a:lnTo>
                  <a:lnTo>
                    <a:pt x="1347765" y="0"/>
                  </a:lnTo>
                  <a:lnTo>
                    <a:pt x="1404102" y="21669"/>
                  </a:lnTo>
                  <a:lnTo>
                    <a:pt x="1460439" y="65005"/>
                  </a:lnTo>
                  <a:lnTo>
                    <a:pt x="1547112" y="134343"/>
                  </a:lnTo>
                  <a:lnTo>
                    <a:pt x="1651120" y="251352"/>
                  </a:lnTo>
                  <a:lnTo>
                    <a:pt x="1724792" y="368360"/>
                  </a:lnTo>
                  <a:lnTo>
                    <a:pt x="1772462" y="455033"/>
                  </a:lnTo>
                  <a:lnTo>
                    <a:pt x="1789797" y="550374"/>
                  </a:lnTo>
                  <a:lnTo>
                    <a:pt x="1802798" y="658715"/>
                  </a:lnTo>
                  <a:lnTo>
                    <a:pt x="1802798" y="741054"/>
                  </a:lnTo>
                  <a:lnTo>
                    <a:pt x="1802798" y="801725"/>
                  </a:lnTo>
                  <a:lnTo>
                    <a:pt x="1785463" y="858063"/>
                  </a:lnTo>
                  <a:lnTo>
                    <a:pt x="1763795" y="931735"/>
                  </a:lnTo>
                  <a:lnTo>
                    <a:pt x="1750794" y="992406"/>
                  </a:lnTo>
                  <a:lnTo>
                    <a:pt x="1720458" y="1079079"/>
                  </a:lnTo>
                  <a:lnTo>
                    <a:pt x="1668455" y="1165752"/>
                  </a:lnTo>
                  <a:lnTo>
                    <a:pt x="1612117" y="1239424"/>
                  </a:lnTo>
                  <a:lnTo>
                    <a:pt x="1538445" y="1330431"/>
                  </a:lnTo>
                  <a:lnTo>
                    <a:pt x="1486441" y="1373767"/>
                  </a:lnTo>
                  <a:lnTo>
                    <a:pt x="1408436" y="1447439"/>
                  </a:lnTo>
                  <a:lnTo>
                    <a:pt x="1339097" y="1503777"/>
                  </a:lnTo>
                  <a:lnTo>
                    <a:pt x="1217755" y="1581782"/>
                  </a:lnTo>
                  <a:lnTo>
                    <a:pt x="1105080" y="1659788"/>
                  </a:lnTo>
                  <a:lnTo>
                    <a:pt x="953403" y="1737794"/>
                  </a:lnTo>
                  <a:lnTo>
                    <a:pt x="836394" y="1802798"/>
                  </a:lnTo>
                  <a:lnTo>
                    <a:pt x="780057" y="1824467"/>
                  </a:lnTo>
                  <a:lnTo>
                    <a:pt x="745387" y="1837468"/>
                  </a:lnTo>
                  <a:lnTo>
                    <a:pt x="0" y="1828800"/>
                  </a:lnTo>
                  <a:close/>
                </a:path>
              </a:pathLst>
            </a:custGeom>
            <a:solidFill>
              <a:srgbClr val="FF00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C6029A26-F5C6-4791-99D6-EFEB2A0F6B65}"/>
              </a:ext>
            </a:extLst>
          </p:cNvPr>
          <p:cNvGrpSpPr/>
          <p:nvPr/>
        </p:nvGrpSpPr>
        <p:grpSpPr>
          <a:xfrm>
            <a:off x="6619735" y="3136477"/>
            <a:ext cx="2177574" cy="357790"/>
            <a:chOff x="6619735" y="2464157"/>
            <a:chExt cx="2177574" cy="357790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CF3025F4-52EF-41B1-9A5E-C44967D36591}"/>
                </a:ext>
              </a:extLst>
            </p:cNvPr>
            <p:cNvSpPr txBox="1"/>
            <p:nvPr/>
          </p:nvSpPr>
          <p:spPr>
            <a:xfrm>
              <a:off x="7098831" y="2464157"/>
              <a:ext cx="1698478" cy="357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725" b="1" dirty="0">
                  <a:solidFill>
                    <a:schemeClr val="accent5">
                      <a:lumMod val="75000"/>
                    </a:schemeClr>
                  </a:solidFill>
                </a:rPr>
                <a:t>  </a:t>
              </a:r>
              <a:r>
                <a:rPr lang="en-GB" sz="1725" b="1" dirty="0">
                  <a:solidFill>
                    <a:schemeClr val="accent2">
                      <a:lumMod val="75000"/>
                    </a:schemeClr>
                  </a:solidFill>
                </a:rPr>
                <a:t>W – coated CFC</a:t>
              </a:r>
            </a:p>
          </p:txBody>
        </p:sp>
        <p:sp>
          <p:nvSpPr>
            <p:cNvPr id="202" name="Rectangle: Rounded Corners 201">
              <a:extLst>
                <a:ext uri="{FF2B5EF4-FFF2-40B4-BE49-F238E27FC236}">
                  <a16:creationId xmlns:a16="http://schemas.microsoft.com/office/drawing/2014/main" id="{A399E1BE-54E4-4D30-9CFD-3E1B416BC629}"/>
                </a:ext>
              </a:extLst>
            </p:cNvPr>
            <p:cNvSpPr/>
            <p:nvPr/>
          </p:nvSpPr>
          <p:spPr>
            <a:xfrm>
              <a:off x="6619735" y="2506218"/>
              <a:ext cx="576064" cy="242654"/>
            </a:xfrm>
            <a:prstGeom prst="roundRect">
              <a:avLst/>
            </a:pr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682E7667-B76C-4304-A47E-98412DCBC82F}"/>
              </a:ext>
            </a:extLst>
          </p:cNvPr>
          <p:cNvGrpSpPr/>
          <p:nvPr/>
        </p:nvGrpSpPr>
        <p:grpSpPr>
          <a:xfrm>
            <a:off x="6433346" y="3906950"/>
            <a:ext cx="1663788" cy="930586"/>
            <a:chOff x="6433346" y="3571711"/>
            <a:chExt cx="1663788" cy="930586"/>
          </a:xfrm>
        </p:grpSpPr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D1AD9BB4-BB0D-4429-AFBF-0B1F6940A0B9}"/>
                </a:ext>
              </a:extLst>
            </p:cNvPr>
            <p:cNvGrpSpPr/>
            <p:nvPr/>
          </p:nvGrpSpPr>
          <p:grpSpPr>
            <a:xfrm>
              <a:off x="6619735" y="4132965"/>
              <a:ext cx="1477399" cy="369332"/>
              <a:chOff x="6619735" y="4132965"/>
              <a:chExt cx="1477399" cy="369332"/>
            </a:xfrm>
          </p:grpSpPr>
          <p:sp>
            <p:nvSpPr>
              <p:cNvPr id="199" name="Rectangle: Rounded Corners 198">
                <a:extLst>
                  <a:ext uri="{FF2B5EF4-FFF2-40B4-BE49-F238E27FC236}">
                    <a16:creationId xmlns:a16="http://schemas.microsoft.com/office/drawing/2014/main" id="{AA820B1B-902B-4C8A-BF40-A3F608EAE7FF}"/>
                  </a:ext>
                </a:extLst>
              </p:cNvPr>
              <p:cNvSpPr/>
              <p:nvPr/>
            </p:nvSpPr>
            <p:spPr>
              <a:xfrm>
                <a:off x="6619735" y="4180111"/>
                <a:ext cx="576064" cy="242654"/>
              </a:xfrm>
              <a:prstGeom prst="roundRect">
                <a:avLst/>
              </a:prstGeom>
              <a:solidFill>
                <a:srgbClr val="FF0000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800"/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85802AA7-0CC7-4AA3-959F-A6893FAA28D0}"/>
                  </a:ext>
                </a:extLst>
              </p:cNvPr>
              <p:cNvSpPr txBox="1"/>
              <p:nvPr/>
            </p:nvSpPr>
            <p:spPr>
              <a:xfrm>
                <a:off x="7123791" y="4132965"/>
                <a:ext cx="973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800" b="1" dirty="0">
                    <a:solidFill>
                      <a:srgbClr val="00B050"/>
                    </a:solidFill>
                  </a:rPr>
                  <a:t>  </a:t>
                </a:r>
                <a:r>
                  <a:rPr lang="en-GB" sz="1800" b="1" dirty="0">
                    <a:solidFill>
                      <a:srgbClr val="FF0000"/>
                    </a:solidFill>
                  </a:rPr>
                  <a:t>Bulk W</a:t>
                </a:r>
              </a:p>
            </p:txBody>
          </p:sp>
        </p:grp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B0CDA59F-6753-4F2B-8959-E319AA8279A5}"/>
                </a:ext>
              </a:extLst>
            </p:cNvPr>
            <p:cNvSpPr/>
            <p:nvPr/>
          </p:nvSpPr>
          <p:spPr>
            <a:xfrm>
              <a:off x="6433346" y="3571711"/>
              <a:ext cx="1582790" cy="28474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1" indent="-180971">
                <a:buFont typeface="Wingdings" panose="05000000000000000000" pitchFamily="2" charset="2"/>
                <a:buChar char="Ø"/>
              </a:pPr>
              <a:r>
                <a:rPr lang="en-GB" sz="1400" dirty="0"/>
                <a:t>W-wedge, </a:t>
              </a:r>
              <a:r>
                <a:rPr lang="en-GB" sz="1400" b="1" dirty="0"/>
                <a:t>tile 5</a:t>
              </a:r>
              <a:endParaRPr lang="en-GB" sz="1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D17944EE-4F38-4077-B372-6F56A4F3FF65}"/>
              </a:ext>
            </a:extLst>
          </p:cNvPr>
          <p:cNvGrpSpPr/>
          <p:nvPr/>
        </p:nvGrpSpPr>
        <p:grpSpPr>
          <a:xfrm>
            <a:off x="306016" y="1820289"/>
            <a:ext cx="4261670" cy="2406838"/>
            <a:chOff x="306016" y="963039"/>
            <a:chExt cx="4261670" cy="2406838"/>
          </a:xfrm>
          <a:solidFill>
            <a:schemeClr val="accent2">
              <a:lumMod val="75000"/>
              <a:alpha val="40000"/>
            </a:schemeClr>
          </a:solidFill>
        </p:grpSpPr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4EBAF313-6F43-44CB-AD4E-E510DFDB86A7}"/>
                </a:ext>
              </a:extLst>
            </p:cNvPr>
            <p:cNvSpPr/>
            <p:nvPr/>
          </p:nvSpPr>
          <p:spPr>
            <a:xfrm>
              <a:off x="4471018" y="1497287"/>
              <a:ext cx="96668" cy="368043"/>
            </a:xfrm>
            <a:custGeom>
              <a:avLst/>
              <a:gdLst>
                <a:gd name="connsiteX0" fmla="*/ 0 w 130175"/>
                <a:gd name="connsiteY0" fmla="*/ 422275 h 514350"/>
                <a:gd name="connsiteX1" fmla="*/ 114300 w 130175"/>
                <a:gd name="connsiteY1" fmla="*/ 514350 h 514350"/>
                <a:gd name="connsiteX2" fmla="*/ 120650 w 130175"/>
                <a:gd name="connsiteY2" fmla="*/ 381000 h 514350"/>
                <a:gd name="connsiteX3" fmla="*/ 130175 w 130175"/>
                <a:gd name="connsiteY3" fmla="*/ 273050 h 514350"/>
                <a:gd name="connsiteX4" fmla="*/ 117475 w 130175"/>
                <a:gd name="connsiteY4" fmla="*/ 209550 h 514350"/>
                <a:gd name="connsiteX5" fmla="*/ 98425 w 130175"/>
                <a:gd name="connsiteY5" fmla="*/ 161925 h 514350"/>
                <a:gd name="connsiteX6" fmla="*/ 101600 w 130175"/>
                <a:gd name="connsiteY6" fmla="*/ 111125 h 514350"/>
                <a:gd name="connsiteX7" fmla="*/ 88900 w 130175"/>
                <a:gd name="connsiteY7" fmla="*/ 69850 h 514350"/>
                <a:gd name="connsiteX8" fmla="*/ 50800 w 130175"/>
                <a:gd name="connsiteY8" fmla="*/ 15875 h 514350"/>
                <a:gd name="connsiteX9" fmla="*/ 9525 w 130175"/>
                <a:gd name="connsiteY9" fmla="*/ 0 h 514350"/>
                <a:gd name="connsiteX10" fmla="*/ 12700 w 130175"/>
                <a:gd name="connsiteY10" fmla="*/ 82550 h 514350"/>
                <a:gd name="connsiteX11" fmla="*/ 15875 w 130175"/>
                <a:gd name="connsiteY11" fmla="*/ 152400 h 514350"/>
                <a:gd name="connsiteX12" fmla="*/ 22225 w 130175"/>
                <a:gd name="connsiteY12" fmla="*/ 215900 h 514350"/>
                <a:gd name="connsiteX13" fmla="*/ 9525 w 130175"/>
                <a:gd name="connsiteY13" fmla="*/ 292100 h 514350"/>
                <a:gd name="connsiteX14" fmla="*/ 6350 w 130175"/>
                <a:gd name="connsiteY14" fmla="*/ 361950 h 514350"/>
                <a:gd name="connsiteX15" fmla="*/ 0 w 130175"/>
                <a:gd name="connsiteY15" fmla="*/ 422275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0175" h="514350">
                  <a:moveTo>
                    <a:pt x="0" y="422275"/>
                  </a:moveTo>
                  <a:lnTo>
                    <a:pt x="114300" y="514350"/>
                  </a:lnTo>
                  <a:lnTo>
                    <a:pt x="120650" y="381000"/>
                  </a:lnTo>
                  <a:lnTo>
                    <a:pt x="130175" y="273050"/>
                  </a:lnTo>
                  <a:lnTo>
                    <a:pt x="117475" y="209550"/>
                  </a:lnTo>
                  <a:lnTo>
                    <a:pt x="98425" y="161925"/>
                  </a:lnTo>
                  <a:lnTo>
                    <a:pt x="101600" y="111125"/>
                  </a:lnTo>
                  <a:lnTo>
                    <a:pt x="88900" y="69850"/>
                  </a:lnTo>
                  <a:lnTo>
                    <a:pt x="50800" y="15875"/>
                  </a:lnTo>
                  <a:lnTo>
                    <a:pt x="9525" y="0"/>
                  </a:lnTo>
                  <a:lnTo>
                    <a:pt x="12700" y="82550"/>
                  </a:lnTo>
                  <a:lnTo>
                    <a:pt x="15875" y="152400"/>
                  </a:lnTo>
                  <a:lnTo>
                    <a:pt x="22225" y="215900"/>
                  </a:lnTo>
                  <a:lnTo>
                    <a:pt x="9525" y="292100"/>
                  </a:lnTo>
                  <a:lnTo>
                    <a:pt x="6350" y="361950"/>
                  </a:lnTo>
                  <a:lnTo>
                    <a:pt x="0" y="4222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0CB690A-73AF-45D4-AC2F-766D33B64E2C}"/>
                </a:ext>
              </a:extLst>
            </p:cNvPr>
            <p:cNvSpPr/>
            <p:nvPr/>
          </p:nvSpPr>
          <p:spPr>
            <a:xfrm>
              <a:off x="3987673" y="1310995"/>
              <a:ext cx="339520" cy="411209"/>
            </a:xfrm>
            <a:custGeom>
              <a:avLst/>
              <a:gdLst>
                <a:gd name="connsiteX0" fmla="*/ 9525 w 457200"/>
                <a:gd name="connsiteY0" fmla="*/ 466725 h 574675"/>
                <a:gd name="connsiteX1" fmla="*/ 441325 w 457200"/>
                <a:gd name="connsiteY1" fmla="*/ 574675 h 574675"/>
                <a:gd name="connsiteX2" fmla="*/ 457200 w 457200"/>
                <a:gd name="connsiteY2" fmla="*/ 425450 h 574675"/>
                <a:gd name="connsiteX3" fmla="*/ 438150 w 457200"/>
                <a:gd name="connsiteY3" fmla="*/ 412750 h 574675"/>
                <a:gd name="connsiteX4" fmla="*/ 441325 w 457200"/>
                <a:gd name="connsiteY4" fmla="*/ 285750 h 574675"/>
                <a:gd name="connsiteX5" fmla="*/ 425450 w 457200"/>
                <a:gd name="connsiteY5" fmla="*/ 241300 h 574675"/>
                <a:gd name="connsiteX6" fmla="*/ 406400 w 457200"/>
                <a:gd name="connsiteY6" fmla="*/ 190500 h 574675"/>
                <a:gd name="connsiteX7" fmla="*/ 387350 w 457200"/>
                <a:gd name="connsiteY7" fmla="*/ 136525 h 574675"/>
                <a:gd name="connsiteX8" fmla="*/ 0 w 457200"/>
                <a:gd name="connsiteY8" fmla="*/ 0 h 574675"/>
                <a:gd name="connsiteX9" fmla="*/ 0 w 457200"/>
                <a:gd name="connsiteY9" fmla="*/ 95250 h 574675"/>
                <a:gd name="connsiteX10" fmla="*/ 25400 w 457200"/>
                <a:gd name="connsiteY10" fmla="*/ 123825 h 574675"/>
                <a:gd name="connsiteX11" fmla="*/ 31750 w 457200"/>
                <a:gd name="connsiteY11" fmla="*/ 219075 h 574675"/>
                <a:gd name="connsiteX12" fmla="*/ 25400 w 457200"/>
                <a:gd name="connsiteY12" fmla="*/ 295275 h 574675"/>
                <a:gd name="connsiteX13" fmla="*/ 6350 w 457200"/>
                <a:gd name="connsiteY13" fmla="*/ 292100 h 574675"/>
                <a:gd name="connsiteX14" fmla="*/ 9525 w 457200"/>
                <a:gd name="connsiteY14" fmla="*/ 466725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7200" h="574675">
                  <a:moveTo>
                    <a:pt x="9525" y="466725"/>
                  </a:moveTo>
                  <a:lnTo>
                    <a:pt x="441325" y="574675"/>
                  </a:lnTo>
                  <a:lnTo>
                    <a:pt x="457200" y="425450"/>
                  </a:lnTo>
                  <a:lnTo>
                    <a:pt x="438150" y="412750"/>
                  </a:lnTo>
                  <a:cubicBezTo>
                    <a:pt x="439208" y="370417"/>
                    <a:pt x="440267" y="328083"/>
                    <a:pt x="441325" y="285750"/>
                  </a:cubicBezTo>
                  <a:lnTo>
                    <a:pt x="425450" y="241300"/>
                  </a:lnTo>
                  <a:lnTo>
                    <a:pt x="406400" y="190500"/>
                  </a:lnTo>
                  <a:lnTo>
                    <a:pt x="387350" y="136525"/>
                  </a:lnTo>
                  <a:lnTo>
                    <a:pt x="0" y="0"/>
                  </a:lnTo>
                  <a:lnTo>
                    <a:pt x="0" y="95250"/>
                  </a:lnTo>
                  <a:lnTo>
                    <a:pt x="25400" y="123825"/>
                  </a:lnTo>
                  <a:lnTo>
                    <a:pt x="31750" y="219075"/>
                  </a:lnTo>
                  <a:lnTo>
                    <a:pt x="25400" y="295275"/>
                  </a:lnTo>
                  <a:lnTo>
                    <a:pt x="6350" y="292100"/>
                  </a:lnTo>
                  <a:cubicBezTo>
                    <a:pt x="5292" y="347133"/>
                    <a:pt x="4233" y="402167"/>
                    <a:pt x="9525" y="4667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3170BA7-6CEB-4B4A-9501-642048B27BB8}"/>
                </a:ext>
              </a:extLst>
            </p:cNvPr>
            <p:cNvSpPr/>
            <p:nvPr/>
          </p:nvSpPr>
          <p:spPr>
            <a:xfrm>
              <a:off x="3137105" y="1226366"/>
              <a:ext cx="523427" cy="369747"/>
            </a:xfrm>
            <a:custGeom>
              <a:avLst/>
              <a:gdLst>
                <a:gd name="connsiteX0" fmla="*/ 54769 w 704850"/>
                <a:gd name="connsiteY0" fmla="*/ 0 h 516732"/>
                <a:gd name="connsiteX1" fmla="*/ 635794 w 704850"/>
                <a:gd name="connsiteY1" fmla="*/ 21432 h 516732"/>
                <a:gd name="connsiteX2" fmla="*/ 650081 w 704850"/>
                <a:gd name="connsiteY2" fmla="*/ 319088 h 516732"/>
                <a:gd name="connsiteX3" fmla="*/ 704850 w 704850"/>
                <a:gd name="connsiteY3" fmla="*/ 323850 h 516732"/>
                <a:gd name="connsiteX4" fmla="*/ 685800 w 704850"/>
                <a:gd name="connsiteY4" fmla="*/ 516732 h 516732"/>
                <a:gd name="connsiteX5" fmla="*/ 9525 w 704850"/>
                <a:gd name="connsiteY5" fmla="*/ 495300 h 516732"/>
                <a:gd name="connsiteX6" fmla="*/ 0 w 704850"/>
                <a:gd name="connsiteY6" fmla="*/ 302419 h 516732"/>
                <a:gd name="connsiteX7" fmla="*/ 61912 w 704850"/>
                <a:gd name="connsiteY7" fmla="*/ 302419 h 516732"/>
                <a:gd name="connsiteX8" fmla="*/ 69056 w 704850"/>
                <a:gd name="connsiteY8" fmla="*/ 135732 h 516732"/>
                <a:gd name="connsiteX9" fmla="*/ 54769 w 704850"/>
                <a:gd name="connsiteY9" fmla="*/ 0 h 51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4850" h="516732">
                  <a:moveTo>
                    <a:pt x="54769" y="0"/>
                  </a:moveTo>
                  <a:lnTo>
                    <a:pt x="635794" y="21432"/>
                  </a:lnTo>
                  <a:lnTo>
                    <a:pt x="650081" y="319088"/>
                  </a:lnTo>
                  <a:lnTo>
                    <a:pt x="704850" y="323850"/>
                  </a:lnTo>
                  <a:lnTo>
                    <a:pt x="685800" y="516732"/>
                  </a:lnTo>
                  <a:lnTo>
                    <a:pt x="9525" y="495300"/>
                  </a:lnTo>
                  <a:lnTo>
                    <a:pt x="0" y="302419"/>
                  </a:lnTo>
                  <a:lnTo>
                    <a:pt x="61912" y="302419"/>
                  </a:lnTo>
                  <a:lnTo>
                    <a:pt x="69056" y="135732"/>
                  </a:lnTo>
                  <a:lnTo>
                    <a:pt x="5476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72E5CE83-4FCF-44D3-87C9-7968D76E40DD}"/>
                </a:ext>
              </a:extLst>
            </p:cNvPr>
            <p:cNvSpPr/>
            <p:nvPr/>
          </p:nvSpPr>
          <p:spPr>
            <a:xfrm>
              <a:off x="2327208" y="1270668"/>
              <a:ext cx="445620" cy="410641"/>
            </a:xfrm>
            <a:custGeom>
              <a:avLst/>
              <a:gdLst>
                <a:gd name="connsiteX0" fmla="*/ 104775 w 600075"/>
                <a:gd name="connsiteY0" fmla="*/ 95250 h 573881"/>
                <a:gd name="connsiteX1" fmla="*/ 566738 w 600075"/>
                <a:gd name="connsiteY1" fmla="*/ 0 h 573881"/>
                <a:gd name="connsiteX2" fmla="*/ 561975 w 600075"/>
                <a:gd name="connsiteY2" fmla="*/ 100012 h 573881"/>
                <a:gd name="connsiteX3" fmla="*/ 564357 w 600075"/>
                <a:gd name="connsiteY3" fmla="*/ 147637 h 573881"/>
                <a:gd name="connsiteX4" fmla="*/ 561975 w 600075"/>
                <a:gd name="connsiteY4" fmla="*/ 280987 h 573881"/>
                <a:gd name="connsiteX5" fmla="*/ 597694 w 600075"/>
                <a:gd name="connsiteY5" fmla="*/ 278606 h 573881"/>
                <a:gd name="connsiteX6" fmla="*/ 600075 w 600075"/>
                <a:gd name="connsiteY6" fmla="*/ 469106 h 573881"/>
                <a:gd name="connsiteX7" fmla="*/ 42863 w 600075"/>
                <a:gd name="connsiteY7" fmla="*/ 573881 h 573881"/>
                <a:gd name="connsiteX8" fmla="*/ 16669 w 600075"/>
                <a:gd name="connsiteY8" fmla="*/ 409575 h 573881"/>
                <a:gd name="connsiteX9" fmla="*/ 0 w 600075"/>
                <a:gd name="connsiteY9" fmla="*/ 271462 h 573881"/>
                <a:gd name="connsiteX10" fmla="*/ 11907 w 600075"/>
                <a:gd name="connsiteY10" fmla="*/ 209550 h 573881"/>
                <a:gd name="connsiteX11" fmla="*/ 64294 w 600075"/>
                <a:gd name="connsiteY11" fmla="*/ 197644 h 573881"/>
                <a:gd name="connsiteX12" fmla="*/ 83344 w 600075"/>
                <a:gd name="connsiteY12" fmla="*/ 150019 h 573881"/>
                <a:gd name="connsiteX13" fmla="*/ 104775 w 600075"/>
                <a:gd name="connsiteY13" fmla="*/ 95250 h 57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0075" h="573881">
                  <a:moveTo>
                    <a:pt x="104775" y="95250"/>
                  </a:moveTo>
                  <a:lnTo>
                    <a:pt x="566738" y="0"/>
                  </a:lnTo>
                  <a:lnTo>
                    <a:pt x="561975" y="100012"/>
                  </a:lnTo>
                  <a:lnTo>
                    <a:pt x="564357" y="147637"/>
                  </a:lnTo>
                  <a:lnTo>
                    <a:pt x="561975" y="280987"/>
                  </a:lnTo>
                  <a:lnTo>
                    <a:pt x="597694" y="278606"/>
                  </a:lnTo>
                  <a:cubicBezTo>
                    <a:pt x="598488" y="342106"/>
                    <a:pt x="599281" y="405606"/>
                    <a:pt x="600075" y="469106"/>
                  </a:cubicBezTo>
                  <a:lnTo>
                    <a:pt x="42863" y="573881"/>
                  </a:lnTo>
                  <a:lnTo>
                    <a:pt x="16669" y="409575"/>
                  </a:lnTo>
                  <a:lnTo>
                    <a:pt x="0" y="271462"/>
                  </a:lnTo>
                  <a:lnTo>
                    <a:pt x="11907" y="209550"/>
                  </a:lnTo>
                  <a:lnTo>
                    <a:pt x="64294" y="197644"/>
                  </a:lnTo>
                  <a:lnTo>
                    <a:pt x="83344" y="150019"/>
                  </a:lnTo>
                  <a:lnTo>
                    <a:pt x="104775" y="9525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9B939CC2-8924-43DA-A3BF-E20C9225BE97}"/>
                </a:ext>
              </a:extLst>
            </p:cNvPr>
            <p:cNvSpPr/>
            <p:nvPr/>
          </p:nvSpPr>
          <p:spPr>
            <a:xfrm>
              <a:off x="2776366" y="1608041"/>
              <a:ext cx="362507" cy="136312"/>
            </a:xfrm>
            <a:custGeom>
              <a:avLst/>
              <a:gdLst>
                <a:gd name="connsiteX0" fmla="*/ 0 w 488156"/>
                <a:gd name="connsiteY0" fmla="*/ 26194 h 190500"/>
                <a:gd name="connsiteX1" fmla="*/ 140494 w 488156"/>
                <a:gd name="connsiteY1" fmla="*/ 9525 h 190500"/>
                <a:gd name="connsiteX2" fmla="*/ 214312 w 488156"/>
                <a:gd name="connsiteY2" fmla="*/ 7144 h 190500"/>
                <a:gd name="connsiteX3" fmla="*/ 247650 w 488156"/>
                <a:gd name="connsiteY3" fmla="*/ 4763 h 190500"/>
                <a:gd name="connsiteX4" fmla="*/ 350044 w 488156"/>
                <a:gd name="connsiteY4" fmla="*/ 0 h 190500"/>
                <a:gd name="connsiteX5" fmla="*/ 435769 w 488156"/>
                <a:gd name="connsiteY5" fmla="*/ 0 h 190500"/>
                <a:gd name="connsiteX6" fmla="*/ 488156 w 488156"/>
                <a:gd name="connsiteY6" fmla="*/ 7144 h 190500"/>
                <a:gd name="connsiteX7" fmla="*/ 488156 w 488156"/>
                <a:gd name="connsiteY7" fmla="*/ 169069 h 190500"/>
                <a:gd name="connsiteX8" fmla="*/ 431006 w 488156"/>
                <a:gd name="connsiteY8" fmla="*/ 159544 h 190500"/>
                <a:gd name="connsiteX9" fmla="*/ 371475 w 488156"/>
                <a:gd name="connsiteY9" fmla="*/ 159544 h 190500"/>
                <a:gd name="connsiteX10" fmla="*/ 304800 w 488156"/>
                <a:gd name="connsiteY10" fmla="*/ 161925 h 190500"/>
                <a:gd name="connsiteX11" fmla="*/ 240506 w 488156"/>
                <a:gd name="connsiteY11" fmla="*/ 161925 h 190500"/>
                <a:gd name="connsiteX12" fmla="*/ 147637 w 488156"/>
                <a:gd name="connsiteY12" fmla="*/ 171450 h 190500"/>
                <a:gd name="connsiteX13" fmla="*/ 57150 w 488156"/>
                <a:gd name="connsiteY13" fmla="*/ 180975 h 190500"/>
                <a:gd name="connsiteX14" fmla="*/ 4762 w 488156"/>
                <a:gd name="connsiteY14" fmla="*/ 190500 h 190500"/>
                <a:gd name="connsiteX15" fmla="*/ 0 w 488156"/>
                <a:gd name="connsiteY15" fmla="*/ 2619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8156" h="190500">
                  <a:moveTo>
                    <a:pt x="0" y="26194"/>
                  </a:moveTo>
                  <a:lnTo>
                    <a:pt x="140494" y="9525"/>
                  </a:lnTo>
                  <a:lnTo>
                    <a:pt x="214312" y="7144"/>
                  </a:lnTo>
                  <a:lnTo>
                    <a:pt x="247650" y="4763"/>
                  </a:lnTo>
                  <a:lnTo>
                    <a:pt x="350044" y="0"/>
                  </a:lnTo>
                  <a:lnTo>
                    <a:pt x="435769" y="0"/>
                  </a:lnTo>
                  <a:lnTo>
                    <a:pt x="488156" y="7144"/>
                  </a:lnTo>
                  <a:lnTo>
                    <a:pt x="488156" y="169069"/>
                  </a:lnTo>
                  <a:lnTo>
                    <a:pt x="431006" y="159544"/>
                  </a:lnTo>
                  <a:lnTo>
                    <a:pt x="371475" y="159544"/>
                  </a:lnTo>
                  <a:lnTo>
                    <a:pt x="304800" y="161925"/>
                  </a:lnTo>
                  <a:lnTo>
                    <a:pt x="240506" y="161925"/>
                  </a:lnTo>
                  <a:lnTo>
                    <a:pt x="147637" y="171450"/>
                  </a:lnTo>
                  <a:lnTo>
                    <a:pt x="57150" y="180975"/>
                  </a:lnTo>
                  <a:lnTo>
                    <a:pt x="4762" y="190500"/>
                  </a:lnTo>
                  <a:lnTo>
                    <a:pt x="0" y="2619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C0D07291-E6D5-4041-8FBD-AE3D3717F594}"/>
                </a:ext>
              </a:extLst>
            </p:cNvPr>
            <p:cNvSpPr/>
            <p:nvPr/>
          </p:nvSpPr>
          <p:spPr>
            <a:xfrm>
              <a:off x="2748072" y="3223341"/>
              <a:ext cx="387266" cy="146536"/>
            </a:xfrm>
            <a:custGeom>
              <a:avLst/>
              <a:gdLst>
                <a:gd name="connsiteX0" fmla="*/ 14287 w 521494"/>
                <a:gd name="connsiteY0" fmla="*/ 0 h 204788"/>
                <a:gd name="connsiteX1" fmla="*/ 240506 w 521494"/>
                <a:gd name="connsiteY1" fmla="*/ 16669 h 204788"/>
                <a:gd name="connsiteX2" fmla="*/ 471487 w 521494"/>
                <a:gd name="connsiteY2" fmla="*/ 21432 h 204788"/>
                <a:gd name="connsiteX3" fmla="*/ 521494 w 521494"/>
                <a:gd name="connsiteY3" fmla="*/ 21432 h 204788"/>
                <a:gd name="connsiteX4" fmla="*/ 521494 w 521494"/>
                <a:gd name="connsiteY4" fmla="*/ 202407 h 204788"/>
                <a:gd name="connsiteX5" fmla="*/ 454819 w 521494"/>
                <a:gd name="connsiteY5" fmla="*/ 204788 h 204788"/>
                <a:gd name="connsiteX6" fmla="*/ 245269 w 521494"/>
                <a:gd name="connsiteY6" fmla="*/ 192882 h 204788"/>
                <a:gd name="connsiteX7" fmla="*/ 0 w 521494"/>
                <a:gd name="connsiteY7" fmla="*/ 176213 h 204788"/>
                <a:gd name="connsiteX8" fmla="*/ 9525 w 521494"/>
                <a:gd name="connsiteY8" fmla="*/ 90488 h 204788"/>
                <a:gd name="connsiteX9" fmla="*/ 14287 w 521494"/>
                <a:gd name="connsiteY9" fmla="*/ 0 h 20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1494" h="204788">
                  <a:moveTo>
                    <a:pt x="14287" y="0"/>
                  </a:moveTo>
                  <a:lnTo>
                    <a:pt x="240506" y="16669"/>
                  </a:lnTo>
                  <a:lnTo>
                    <a:pt x="471487" y="21432"/>
                  </a:lnTo>
                  <a:lnTo>
                    <a:pt x="521494" y="21432"/>
                  </a:lnTo>
                  <a:lnTo>
                    <a:pt x="521494" y="202407"/>
                  </a:lnTo>
                  <a:lnTo>
                    <a:pt x="454819" y="204788"/>
                  </a:lnTo>
                  <a:lnTo>
                    <a:pt x="245269" y="192882"/>
                  </a:lnTo>
                  <a:lnTo>
                    <a:pt x="0" y="176213"/>
                  </a:lnTo>
                  <a:lnTo>
                    <a:pt x="9525" y="90488"/>
                  </a:lnTo>
                  <a:lnTo>
                    <a:pt x="1428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6D1E0D46-3D15-4F77-AD11-D4EC8AFD7F9C}"/>
                </a:ext>
              </a:extLst>
            </p:cNvPr>
            <p:cNvSpPr/>
            <p:nvPr/>
          </p:nvSpPr>
          <p:spPr>
            <a:xfrm>
              <a:off x="1957628" y="1472297"/>
              <a:ext cx="167402" cy="311246"/>
            </a:xfrm>
            <a:custGeom>
              <a:avLst/>
              <a:gdLst>
                <a:gd name="connsiteX0" fmla="*/ 41275 w 225425"/>
                <a:gd name="connsiteY0" fmla="*/ 104775 h 434975"/>
                <a:gd name="connsiteX1" fmla="*/ 117475 w 225425"/>
                <a:gd name="connsiteY1" fmla="*/ 53975 h 434975"/>
                <a:gd name="connsiteX2" fmla="*/ 180975 w 225425"/>
                <a:gd name="connsiteY2" fmla="*/ 12700 h 434975"/>
                <a:gd name="connsiteX3" fmla="*/ 219075 w 225425"/>
                <a:gd name="connsiteY3" fmla="*/ 0 h 434975"/>
                <a:gd name="connsiteX4" fmla="*/ 222250 w 225425"/>
                <a:gd name="connsiteY4" fmla="*/ 101600 h 434975"/>
                <a:gd name="connsiteX5" fmla="*/ 222250 w 225425"/>
                <a:gd name="connsiteY5" fmla="*/ 187325 h 434975"/>
                <a:gd name="connsiteX6" fmla="*/ 222250 w 225425"/>
                <a:gd name="connsiteY6" fmla="*/ 231775 h 434975"/>
                <a:gd name="connsiteX7" fmla="*/ 225425 w 225425"/>
                <a:gd name="connsiteY7" fmla="*/ 317500 h 434975"/>
                <a:gd name="connsiteX8" fmla="*/ 225425 w 225425"/>
                <a:gd name="connsiteY8" fmla="*/ 384175 h 434975"/>
                <a:gd name="connsiteX9" fmla="*/ 123825 w 225425"/>
                <a:gd name="connsiteY9" fmla="*/ 434975 h 434975"/>
                <a:gd name="connsiteX10" fmla="*/ 104775 w 225425"/>
                <a:gd name="connsiteY10" fmla="*/ 307975 h 434975"/>
                <a:gd name="connsiteX11" fmla="*/ 19050 w 225425"/>
                <a:gd name="connsiteY11" fmla="*/ 361950 h 434975"/>
                <a:gd name="connsiteX12" fmla="*/ 0 w 225425"/>
                <a:gd name="connsiteY12" fmla="*/ 342900 h 434975"/>
                <a:gd name="connsiteX13" fmla="*/ 3175 w 225425"/>
                <a:gd name="connsiteY13" fmla="*/ 244475 h 434975"/>
                <a:gd name="connsiteX14" fmla="*/ 9525 w 225425"/>
                <a:gd name="connsiteY14" fmla="*/ 180975 h 434975"/>
                <a:gd name="connsiteX15" fmla="*/ 41275 w 225425"/>
                <a:gd name="connsiteY15" fmla="*/ 104775 h 43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425" h="434975">
                  <a:moveTo>
                    <a:pt x="41275" y="104775"/>
                  </a:moveTo>
                  <a:lnTo>
                    <a:pt x="117475" y="53975"/>
                  </a:lnTo>
                  <a:lnTo>
                    <a:pt x="180975" y="12700"/>
                  </a:lnTo>
                  <a:lnTo>
                    <a:pt x="219075" y="0"/>
                  </a:lnTo>
                  <a:cubicBezTo>
                    <a:pt x="220133" y="33867"/>
                    <a:pt x="221192" y="67733"/>
                    <a:pt x="222250" y="101600"/>
                  </a:cubicBezTo>
                  <a:lnTo>
                    <a:pt x="222250" y="187325"/>
                  </a:lnTo>
                  <a:lnTo>
                    <a:pt x="222250" y="231775"/>
                  </a:lnTo>
                  <a:lnTo>
                    <a:pt x="225425" y="317500"/>
                  </a:lnTo>
                  <a:lnTo>
                    <a:pt x="225425" y="384175"/>
                  </a:lnTo>
                  <a:lnTo>
                    <a:pt x="123825" y="434975"/>
                  </a:lnTo>
                  <a:lnTo>
                    <a:pt x="104775" y="307975"/>
                  </a:lnTo>
                  <a:lnTo>
                    <a:pt x="19050" y="361950"/>
                  </a:lnTo>
                  <a:lnTo>
                    <a:pt x="0" y="342900"/>
                  </a:lnTo>
                  <a:lnTo>
                    <a:pt x="3175" y="244475"/>
                  </a:lnTo>
                  <a:lnTo>
                    <a:pt x="9525" y="180975"/>
                  </a:lnTo>
                  <a:lnTo>
                    <a:pt x="41275" y="1047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9822322F-AAFD-4870-A6D3-787375A86FEF}"/>
                </a:ext>
              </a:extLst>
            </p:cNvPr>
            <p:cNvSpPr/>
            <p:nvPr/>
          </p:nvSpPr>
          <p:spPr>
            <a:xfrm>
              <a:off x="4392538" y="3131826"/>
              <a:ext cx="164709" cy="76058"/>
            </a:xfrm>
            <a:custGeom>
              <a:avLst/>
              <a:gdLst>
                <a:gd name="connsiteX0" fmla="*/ 0 w 209550"/>
                <a:gd name="connsiteY0" fmla="*/ 52388 h 104775"/>
                <a:gd name="connsiteX1" fmla="*/ 80963 w 209550"/>
                <a:gd name="connsiteY1" fmla="*/ 45244 h 104775"/>
                <a:gd name="connsiteX2" fmla="*/ 133350 w 209550"/>
                <a:gd name="connsiteY2" fmla="*/ 28575 h 104775"/>
                <a:gd name="connsiteX3" fmla="*/ 188119 w 209550"/>
                <a:gd name="connsiteY3" fmla="*/ 11907 h 104775"/>
                <a:gd name="connsiteX4" fmla="*/ 209550 w 209550"/>
                <a:gd name="connsiteY4" fmla="*/ 0 h 104775"/>
                <a:gd name="connsiteX5" fmla="*/ 204788 w 209550"/>
                <a:gd name="connsiteY5" fmla="*/ 33338 h 104775"/>
                <a:gd name="connsiteX6" fmla="*/ 145257 w 209550"/>
                <a:gd name="connsiteY6" fmla="*/ 64294 h 104775"/>
                <a:gd name="connsiteX7" fmla="*/ 80963 w 209550"/>
                <a:gd name="connsiteY7" fmla="*/ 90488 h 104775"/>
                <a:gd name="connsiteX8" fmla="*/ 26194 w 209550"/>
                <a:gd name="connsiteY8" fmla="*/ 104775 h 104775"/>
                <a:gd name="connsiteX9" fmla="*/ 0 w 209550"/>
                <a:gd name="connsiteY9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104775">
                  <a:moveTo>
                    <a:pt x="0" y="52388"/>
                  </a:moveTo>
                  <a:lnTo>
                    <a:pt x="80963" y="45244"/>
                  </a:lnTo>
                  <a:lnTo>
                    <a:pt x="133350" y="28575"/>
                  </a:lnTo>
                  <a:lnTo>
                    <a:pt x="188119" y="11907"/>
                  </a:lnTo>
                  <a:lnTo>
                    <a:pt x="209550" y="0"/>
                  </a:lnTo>
                  <a:lnTo>
                    <a:pt x="204788" y="33338"/>
                  </a:lnTo>
                  <a:lnTo>
                    <a:pt x="145257" y="64294"/>
                  </a:lnTo>
                  <a:lnTo>
                    <a:pt x="80963" y="90488"/>
                  </a:lnTo>
                  <a:lnTo>
                    <a:pt x="26194" y="104775"/>
                  </a:lnTo>
                  <a:lnTo>
                    <a:pt x="0" y="5238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67D5904F-185E-42F1-AD7E-A23E5D780AA5}"/>
                </a:ext>
              </a:extLst>
            </p:cNvPr>
            <p:cNvSpPr/>
            <p:nvPr/>
          </p:nvSpPr>
          <p:spPr>
            <a:xfrm>
              <a:off x="3733702" y="3266655"/>
              <a:ext cx="321931" cy="79514"/>
            </a:xfrm>
            <a:custGeom>
              <a:avLst/>
              <a:gdLst>
                <a:gd name="connsiteX0" fmla="*/ 0 w 388144"/>
                <a:gd name="connsiteY0" fmla="*/ 52387 h 109537"/>
                <a:gd name="connsiteX1" fmla="*/ 100013 w 388144"/>
                <a:gd name="connsiteY1" fmla="*/ 45244 h 109537"/>
                <a:gd name="connsiteX2" fmla="*/ 228600 w 388144"/>
                <a:gd name="connsiteY2" fmla="*/ 23812 h 109537"/>
                <a:gd name="connsiteX3" fmla="*/ 240507 w 388144"/>
                <a:gd name="connsiteY3" fmla="*/ 23812 h 109537"/>
                <a:gd name="connsiteX4" fmla="*/ 385763 w 388144"/>
                <a:gd name="connsiteY4" fmla="*/ 0 h 109537"/>
                <a:gd name="connsiteX5" fmla="*/ 388144 w 388144"/>
                <a:gd name="connsiteY5" fmla="*/ 47625 h 109537"/>
                <a:gd name="connsiteX6" fmla="*/ 247650 w 388144"/>
                <a:gd name="connsiteY6" fmla="*/ 73819 h 109537"/>
                <a:gd name="connsiteX7" fmla="*/ 130969 w 388144"/>
                <a:gd name="connsiteY7" fmla="*/ 92869 h 109537"/>
                <a:gd name="connsiteX8" fmla="*/ 47625 w 388144"/>
                <a:gd name="connsiteY8" fmla="*/ 102394 h 109537"/>
                <a:gd name="connsiteX9" fmla="*/ 9525 w 388144"/>
                <a:gd name="connsiteY9" fmla="*/ 109537 h 109537"/>
                <a:gd name="connsiteX10" fmla="*/ 0 w 388144"/>
                <a:gd name="connsiteY10" fmla="*/ 52387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8144" h="109537">
                  <a:moveTo>
                    <a:pt x="0" y="52387"/>
                  </a:moveTo>
                  <a:lnTo>
                    <a:pt x="100013" y="45244"/>
                  </a:lnTo>
                  <a:lnTo>
                    <a:pt x="228600" y="23812"/>
                  </a:lnTo>
                  <a:lnTo>
                    <a:pt x="240507" y="23812"/>
                  </a:lnTo>
                  <a:lnTo>
                    <a:pt x="385763" y="0"/>
                  </a:lnTo>
                  <a:lnTo>
                    <a:pt x="388144" y="47625"/>
                  </a:lnTo>
                  <a:lnTo>
                    <a:pt x="247650" y="73819"/>
                  </a:lnTo>
                  <a:lnTo>
                    <a:pt x="130969" y="92869"/>
                  </a:lnTo>
                  <a:lnTo>
                    <a:pt x="47625" y="102394"/>
                  </a:lnTo>
                  <a:lnTo>
                    <a:pt x="9525" y="109537"/>
                  </a:lnTo>
                  <a:lnTo>
                    <a:pt x="0" y="5238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87B95B8A-3947-4F50-A9A0-DFEE04D2C787}"/>
                </a:ext>
              </a:extLst>
            </p:cNvPr>
            <p:cNvSpPr/>
            <p:nvPr/>
          </p:nvSpPr>
          <p:spPr>
            <a:xfrm>
              <a:off x="2060413" y="3190598"/>
              <a:ext cx="213373" cy="86428"/>
            </a:xfrm>
            <a:custGeom>
              <a:avLst/>
              <a:gdLst>
                <a:gd name="connsiteX0" fmla="*/ 0 w 271462"/>
                <a:gd name="connsiteY0" fmla="*/ 0 h 119062"/>
                <a:gd name="connsiteX1" fmla="*/ 85725 w 271462"/>
                <a:gd name="connsiteY1" fmla="*/ 23812 h 119062"/>
                <a:gd name="connsiteX2" fmla="*/ 161925 w 271462"/>
                <a:gd name="connsiteY2" fmla="*/ 50006 h 119062"/>
                <a:gd name="connsiteX3" fmla="*/ 238125 w 271462"/>
                <a:gd name="connsiteY3" fmla="*/ 66675 h 119062"/>
                <a:gd name="connsiteX4" fmla="*/ 271462 w 271462"/>
                <a:gd name="connsiteY4" fmla="*/ 66675 h 119062"/>
                <a:gd name="connsiteX5" fmla="*/ 266700 w 271462"/>
                <a:gd name="connsiteY5" fmla="*/ 119062 h 119062"/>
                <a:gd name="connsiteX6" fmla="*/ 228600 w 271462"/>
                <a:gd name="connsiteY6" fmla="*/ 114300 h 119062"/>
                <a:gd name="connsiteX7" fmla="*/ 152400 w 271462"/>
                <a:gd name="connsiteY7" fmla="*/ 92869 h 119062"/>
                <a:gd name="connsiteX8" fmla="*/ 88106 w 271462"/>
                <a:gd name="connsiteY8" fmla="*/ 73819 h 119062"/>
                <a:gd name="connsiteX9" fmla="*/ 42862 w 271462"/>
                <a:gd name="connsiteY9" fmla="*/ 59531 h 119062"/>
                <a:gd name="connsiteX10" fmla="*/ 0 w 271462"/>
                <a:gd name="connsiteY10" fmla="*/ 0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1462" h="119062">
                  <a:moveTo>
                    <a:pt x="0" y="0"/>
                  </a:moveTo>
                  <a:lnTo>
                    <a:pt x="85725" y="23812"/>
                  </a:lnTo>
                  <a:lnTo>
                    <a:pt x="161925" y="50006"/>
                  </a:lnTo>
                  <a:lnTo>
                    <a:pt x="238125" y="66675"/>
                  </a:lnTo>
                  <a:lnTo>
                    <a:pt x="271462" y="66675"/>
                  </a:lnTo>
                  <a:lnTo>
                    <a:pt x="266700" y="119062"/>
                  </a:lnTo>
                  <a:lnTo>
                    <a:pt x="228600" y="114300"/>
                  </a:lnTo>
                  <a:lnTo>
                    <a:pt x="152400" y="92869"/>
                  </a:lnTo>
                  <a:lnTo>
                    <a:pt x="88106" y="73819"/>
                  </a:lnTo>
                  <a:lnTo>
                    <a:pt x="42862" y="595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712344DB-27BE-4D3D-991B-840152CE828C}"/>
                </a:ext>
              </a:extLst>
            </p:cNvPr>
            <p:cNvSpPr/>
            <p:nvPr/>
          </p:nvSpPr>
          <p:spPr>
            <a:xfrm>
              <a:off x="316838" y="3296609"/>
              <a:ext cx="87968" cy="57043"/>
            </a:xfrm>
            <a:custGeom>
              <a:avLst/>
              <a:gdLst>
                <a:gd name="connsiteX0" fmla="*/ 0 w 111918"/>
                <a:gd name="connsiteY0" fmla="*/ 0 h 78581"/>
                <a:gd name="connsiteX1" fmla="*/ 71437 w 111918"/>
                <a:gd name="connsiteY1" fmla="*/ 35719 h 78581"/>
                <a:gd name="connsiteX2" fmla="*/ 111918 w 111918"/>
                <a:gd name="connsiteY2" fmla="*/ 42863 h 78581"/>
                <a:gd name="connsiteX3" fmla="*/ 111918 w 111918"/>
                <a:gd name="connsiteY3" fmla="*/ 78581 h 78581"/>
                <a:gd name="connsiteX4" fmla="*/ 71437 w 111918"/>
                <a:gd name="connsiteY4" fmla="*/ 78581 h 78581"/>
                <a:gd name="connsiteX5" fmla="*/ 26193 w 111918"/>
                <a:gd name="connsiteY5" fmla="*/ 52388 h 78581"/>
                <a:gd name="connsiteX6" fmla="*/ 0 w 111918"/>
                <a:gd name="connsiteY6" fmla="*/ 0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18" h="78581">
                  <a:moveTo>
                    <a:pt x="0" y="0"/>
                  </a:moveTo>
                  <a:lnTo>
                    <a:pt x="71437" y="35719"/>
                  </a:lnTo>
                  <a:lnTo>
                    <a:pt x="111918" y="42863"/>
                  </a:lnTo>
                  <a:lnTo>
                    <a:pt x="111918" y="78581"/>
                  </a:lnTo>
                  <a:lnTo>
                    <a:pt x="71437" y="78581"/>
                  </a:lnTo>
                  <a:lnTo>
                    <a:pt x="26193" y="523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657E26C4-F4F6-40CC-BFA2-673B66248F36}"/>
                </a:ext>
              </a:extLst>
            </p:cNvPr>
            <p:cNvSpPr/>
            <p:nvPr/>
          </p:nvSpPr>
          <p:spPr>
            <a:xfrm>
              <a:off x="4326405" y="1210226"/>
              <a:ext cx="123531" cy="67414"/>
            </a:xfrm>
            <a:custGeom>
              <a:avLst/>
              <a:gdLst>
                <a:gd name="connsiteX0" fmla="*/ 0 w 157162"/>
                <a:gd name="connsiteY0" fmla="*/ 50006 h 92869"/>
                <a:gd name="connsiteX1" fmla="*/ 66675 w 157162"/>
                <a:gd name="connsiteY1" fmla="*/ 59531 h 92869"/>
                <a:gd name="connsiteX2" fmla="*/ 100012 w 157162"/>
                <a:gd name="connsiteY2" fmla="*/ 69056 h 92869"/>
                <a:gd name="connsiteX3" fmla="*/ 123825 w 157162"/>
                <a:gd name="connsiteY3" fmla="*/ 80963 h 92869"/>
                <a:gd name="connsiteX4" fmla="*/ 157162 w 157162"/>
                <a:gd name="connsiteY4" fmla="*/ 92869 h 92869"/>
                <a:gd name="connsiteX5" fmla="*/ 109537 w 157162"/>
                <a:gd name="connsiteY5" fmla="*/ 54769 h 92869"/>
                <a:gd name="connsiteX6" fmla="*/ 57150 w 157162"/>
                <a:gd name="connsiteY6" fmla="*/ 26194 h 92869"/>
                <a:gd name="connsiteX7" fmla="*/ 21431 w 157162"/>
                <a:gd name="connsiteY7" fmla="*/ 0 h 92869"/>
                <a:gd name="connsiteX8" fmla="*/ 0 w 157162"/>
                <a:gd name="connsiteY8" fmla="*/ 50006 h 9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162" h="92869">
                  <a:moveTo>
                    <a:pt x="0" y="50006"/>
                  </a:moveTo>
                  <a:lnTo>
                    <a:pt x="66675" y="59531"/>
                  </a:lnTo>
                  <a:lnTo>
                    <a:pt x="100012" y="69056"/>
                  </a:lnTo>
                  <a:lnTo>
                    <a:pt x="123825" y="80963"/>
                  </a:lnTo>
                  <a:lnTo>
                    <a:pt x="157162" y="92869"/>
                  </a:lnTo>
                  <a:lnTo>
                    <a:pt x="109537" y="54769"/>
                  </a:lnTo>
                  <a:lnTo>
                    <a:pt x="57150" y="26194"/>
                  </a:lnTo>
                  <a:lnTo>
                    <a:pt x="21431" y="0"/>
                  </a:lnTo>
                  <a:lnTo>
                    <a:pt x="0" y="500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EF7BCC17-462A-4D64-A845-699CE2557CF9}"/>
                </a:ext>
              </a:extLst>
            </p:cNvPr>
            <p:cNvSpPr/>
            <p:nvPr/>
          </p:nvSpPr>
          <p:spPr>
            <a:xfrm>
              <a:off x="3669442" y="999340"/>
              <a:ext cx="314444" cy="93343"/>
            </a:xfrm>
            <a:custGeom>
              <a:avLst/>
              <a:gdLst>
                <a:gd name="connsiteX0" fmla="*/ 0 w 400050"/>
                <a:gd name="connsiteY0" fmla="*/ 0 h 128587"/>
                <a:gd name="connsiteX1" fmla="*/ 7144 w 400050"/>
                <a:gd name="connsiteY1" fmla="*/ 54768 h 128587"/>
                <a:gd name="connsiteX2" fmla="*/ 73819 w 400050"/>
                <a:gd name="connsiteY2" fmla="*/ 52387 h 128587"/>
                <a:gd name="connsiteX3" fmla="*/ 152400 w 400050"/>
                <a:gd name="connsiteY3" fmla="*/ 59531 h 128587"/>
                <a:gd name="connsiteX4" fmla="*/ 226219 w 400050"/>
                <a:gd name="connsiteY4" fmla="*/ 76200 h 128587"/>
                <a:gd name="connsiteX5" fmla="*/ 297656 w 400050"/>
                <a:gd name="connsiteY5" fmla="*/ 95250 h 128587"/>
                <a:gd name="connsiteX6" fmla="*/ 354806 w 400050"/>
                <a:gd name="connsiteY6" fmla="*/ 111918 h 128587"/>
                <a:gd name="connsiteX7" fmla="*/ 397669 w 400050"/>
                <a:gd name="connsiteY7" fmla="*/ 128587 h 128587"/>
                <a:gd name="connsiteX8" fmla="*/ 400050 w 400050"/>
                <a:gd name="connsiteY8" fmla="*/ 97631 h 128587"/>
                <a:gd name="connsiteX9" fmla="*/ 309563 w 400050"/>
                <a:gd name="connsiteY9" fmla="*/ 61912 h 128587"/>
                <a:gd name="connsiteX10" fmla="*/ 192881 w 400050"/>
                <a:gd name="connsiteY10" fmla="*/ 33337 h 128587"/>
                <a:gd name="connsiteX11" fmla="*/ 107156 w 400050"/>
                <a:gd name="connsiteY11" fmla="*/ 21431 h 128587"/>
                <a:gd name="connsiteX12" fmla="*/ 52388 w 400050"/>
                <a:gd name="connsiteY12" fmla="*/ 7143 h 128587"/>
                <a:gd name="connsiteX13" fmla="*/ 0 w 400050"/>
                <a:gd name="connsiteY13" fmla="*/ 0 h 12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050" h="128587">
                  <a:moveTo>
                    <a:pt x="0" y="0"/>
                  </a:moveTo>
                  <a:lnTo>
                    <a:pt x="7144" y="54768"/>
                  </a:lnTo>
                  <a:lnTo>
                    <a:pt x="73819" y="52387"/>
                  </a:lnTo>
                  <a:lnTo>
                    <a:pt x="152400" y="59531"/>
                  </a:lnTo>
                  <a:lnTo>
                    <a:pt x="226219" y="76200"/>
                  </a:lnTo>
                  <a:lnTo>
                    <a:pt x="297656" y="95250"/>
                  </a:lnTo>
                  <a:lnTo>
                    <a:pt x="354806" y="111918"/>
                  </a:lnTo>
                  <a:lnTo>
                    <a:pt x="397669" y="128587"/>
                  </a:lnTo>
                  <a:lnTo>
                    <a:pt x="400050" y="97631"/>
                  </a:lnTo>
                  <a:lnTo>
                    <a:pt x="309563" y="61912"/>
                  </a:lnTo>
                  <a:lnTo>
                    <a:pt x="192881" y="33337"/>
                  </a:lnTo>
                  <a:lnTo>
                    <a:pt x="107156" y="21431"/>
                  </a:lnTo>
                  <a:lnTo>
                    <a:pt x="52388" y="71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7FD93569-4C31-4111-8B09-328F5447CA7D}"/>
                </a:ext>
              </a:extLst>
            </p:cNvPr>
            <p:cNvSpPr/>
            <p:nvPr/>
          </p:nvSpPr>
          <p:spPr>
            <a:xfrm>
              <a:off x="2769159" y="963039"/>
              <a:ext cx="351878" cy="76058"/>
            </a:xfrm>
            <a:custGeom>
              <a:avLst/>
              <a:gdLst>
                <a:gd name="connsiteX0" fmla="*/ 0 w 447675"/>
                <a:gd name="connsiteY0" fmla="*/ 52388 h 104775"/>
                <a:gd name="connsiteX1" fmla="*/ 4762 w 447675"/>
                <a:gd name="connsiteY1" fmla="*/ 104775 h 104775"/>
                <a:gd name="connsiteX2" fmla="*/ 76200 w 447675"/>
                <a:gd name="connsiteY2" fmla="*/ 69057 h 104775"/>
                <a:gd name="connsiteX3" fmla="*/ 150019 w 447675"/>
                <a:gd name="connsiteY3" fmla="*/ 54769 h 104775"/>
                <a:gd name="connsiteX4" fmla="*/ 235744 w 447675"/>
                <a:gd name="connsiteY4" fmla="*/ 47625 h 104775"/>
                <a:gd name="connsiteX5" fmla="*/ 326231 w 447675"/>
                <a:gd name="connsiteY5" fmla="*/ 45244 h 104775"/>
                <a:gd name="connsiteX6" fmla="*/ 402431 w 447675"/>
                <a:gd name="connsiteY6" fmla="*/ 47625 h 104775"/>
                <a:gd name="connsiteX7" fmla="*/ 447675 w 447675"/>
                <a:gd name="connsiteY7" fmla="*/ 57150 h 104775"/>
                <a:gd name="connsiteX8" fmla="*/ 447675 w 447675"/>
                <a:gd name="connsiteY8" fmla="*/ 0 h 104775"/>
                <a:gd name="connsiteX9" fmla="*/ 340519 w 447675"/>
                <a:gd name="connsiteY9" fmla="*/ 0 h 104775"/>
                <a:gd name="connsiteX10" fmla="*/ 197644 w 447675"/>
                <a:gd name="connsiteY10" fmla="*/ 21432 h 104775"/>
                <a:gd name="connsiteX11" fmla="*/ 73819 w 447675"/>
                <a:gd name="connsiteY11" fmla="*/ 33338 h 104775"/>
                <a:gd name="connsiteX12" fmla="*/ 0 w 447675"/>
                <a:gd name="connsiteY12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7675" h="104775">
                  <a:moveTo>
                    <a:pt x="0" y="52388"/>
                  </a:moveTo>
                  <a:lnTo>
                    <a:pt x="4762" y="104775"/>
                  </a:lnTo>
                  <a:lnTo>
                    <a:pt x="76200" y="69057"/>
                  </a:lnTo>
                  <a:lnTo>
                    <a:pt x="150019" y="54769"/>
                  </a:lnTo>
                  <a:lnTo>
                    <a:pt x="235744" y="47625"/>
                  </a:lnTo>
                  <a:lnTo>
                    <a:pt x="326231" y="45244"/>
                  </a:lnTo>
                  <a:lnTo>
                    <a:pt x="402431" y="47625"/>
                  </a:lnTo>
                  <a:lnTo>
                    <a:pt x="447675" y="57150"/>
                  </a:lnTo>
                  <a:lnTo>
                    <a:pt x="447675" y="0"/>
                  </a:lnTo>
                  <a:lnTo>
                    <a:pt x="340519" y="0"/>
                  </a:lnTo>
                  <a:lnTo>
                    <a:pt x="197644" y="21432"/>
                  </a:lnTo>
                  <a:lnTo>
                    <a:pt x="73819" y="33338"/>
                  </a:lnTo>
                  <a:lnTo>
                    <a:pt x="0" y="5238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705BF040-9984-4A31-BDA7-D2DE9CF2D012}"/>
                </a:ext>
              </a:extLst>
            </p:cNvPr>
            <p:cNvSpPr/>
            <p:nvPr/>
          </p:nvSpPr>
          <p:spPr>
            <a:xfrm>
              <a:off x="2774775" y="1564583"/>
              <a:ext cx="363107" cy="57043"/>
            </a:xfrm>
            <a:custGeom>
              <a:avLst/>
              <a:gdLst>
                <a:gd name="connsiteX0" fmla="*/ 2381 w 461962"/>
                <a:gd name="connsiteY0" fmla="*/ 28575 h 78582"/>
                <a:gd name="connsiteX1" fmla="*/ 209550 w 461962"/>
                <a:gd name="connsiteY1" fmla="*/ 4763 h 78582"/>
                <a:gd name="connsiteX2" fmla="*/ 302418 w 461962"/>
                <a:gd name="connsiteY2" fmla="*/ 0 h 78582"/>
                <a:gd name="connsiteX3" fmla="*/ 385762 w 461962"/>
                <a:gd name="connsiteY3" fmla="*/ 0 h 78582"/>
                <a:gd name="connsiteX4" fmla="*/ 438150 w 461962"/>
                <a:gd name="connsiteY4" fmla="*/ 4763 h 78582"/>
                <a:gd name="connsiteX5" fmla="*/ 461962 w 461962"/>
                <a:gd name="connsiteY5" fmla="*/ 4763 h 78582"/>
                <a:gd name="connsiteX6" fmla="*/ 459581 w 461962"/>
                <a:gd name="connsiteY6" fmla="*/ 50007 h 78582"/>
                <a:gd name="connsiteX7" fmla="*/ 335756 w 461962"/>
                <a:gd name="connsiteY7" fmla="*/ 47625 h 78582"/>
                <a:gd name="connsiteX8" fmla="*/ 259556 w 461962"/>
                <a:gd name="connsiteY8" fmla="*/ 47625 h 78582"/>
                <a:gd name="connsiteX9" fmla="*/ 200025 w 461962"/>
                <a:gd name="connsiteY9" fmla="*/ 52388 h 78582"/>
                <a:gd name="connsiteX10" fmla="*/ 121443 w 461962"/>
                <a:gd name="connsiteY10" fmla="*/ 57150 h 78582"/>
                <a:gd name="connsiteX11" fmla="*/ 66675 w 461962"/>
                <a:gd name="connsiteY11" fmla="*/ 66675 h 78582"/>
                <a:gd name="connsiteX12" fmla="*/ 19050 w 461962"/>
                <a:gd name="connsiteY12" fmla="*/ 76200 h 78582"/>
                <a:gd name="connsiteX13" fmla="*/ 0 w 461962"/>
                <a:gd name="connsiteY13" fmla="*/ 78582 h 78582"/>
                <a:gd name="connsiteX14" fmla="*/ 2381 w 461962"/>
                <a:gd name="connsiteY14" fmla="*/ 28575 h 7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1962" h="78582">
                  <a:moveTo>
                    <a:pt x="2381" y="28575"/>
                  </a:moveTo>
                  <a:lnTo>
                    <a:pt x="209550" y="4763"/>
                  </a:lnTo>
                  <a:lnTo>
                    <a:pt x="302418" y="0"/>
                  </a:lnTo>
                  <a:lnTo>
                    <a:pt x="385762" y="0"/>
                  </a:lnTo>
                  <a:lnTo>
                    <a:pt x="438150" y="4763"/>
                  </a:lnTo>
                  <a:lnTo>
                    <a:pt x="461962" y="4763"/>
                  </a:lnTo>
                  <a:lnTo>
                    <a:pt x="459581" y="50007"/>
                  </a:lnTo>
                  <a:lnTo>
                    <a:pt x="335756" y="47625"/>
                  </a:lnTo>
                  <a:lnTo>
                    <a:pt x="259556" y="47625"/>
                  </a:lnTo>
                  <a:lnTo>
                    <a:pt x="200025" y="52388"/>
                  </a:lnTo>
                  <a:lnTo>
                    <a:pt x="121443" y="57150"/>
                  </a:lnTo>
                  <a:lnTo>
                    <a:pt x="66675" y="66675"/>
                  </a:lnTo>
                  <a:lnTo>
                    <a:pt x="19050" y="76200"/>
                  </a:lnTo>
                  <a:lnTo>
                    <a:pt x="0" y="78582"/>
                  </a:lnTo>
                  <a:lnTo>
                    <a:pt x="2381" y="285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17E23EED-D820-4134-8453-83DC87934B24}"/>
                </a:ext>
              </a:extLst>
            </p:cNvPr>
            <p:cNvSpPr/>
            <p:nvPr/>
          </p:nvSpPr>
          <p:spPr>
            <a:xfrm>
              <a:off x="2106581" y="1132440"/>
              <a:ext cx="220859" cy="100257"/>
            </a:xfrm>
            <a:custGeom>
              <a:avLst/>
              <a:gdLst>
                <a:gd name="connsiteX0" fmla="*/ 0 w 280988"/>
                <a:gd name="connsiteY0" fmla="*/ 138112 h 138112"/>
                <a:gd name="connsiteX1" fmla="*/ 83344 w 280988"/>
                <a:gd name="connsiteY1" fmla="*/ 80962 h 138112"/>
                <a:gd name="connsiteX2" fmla="*/ 171450 w 280988"/>
                <a:gd name="connsiteY2" fmla="*/ 33337 h 138112"/>
                <a:gd name="connsiteX3" fmla="*/ 216694 w 280988"/>
                <a:gd name="connsiteY3" fmla="*/ 11906 h 138112"/>
                <a:gd name="connsiteX4" fmla="*/ 242888 w 280988"/>
                <a:gd name="connsiteY4" fmla="*/ 0 h 138112"/>
                <a:gd name="connsiteX5" fmla="*/ 271463 w 280988"/>
                <a:gd name="connsiteY5" fmla="*/ 0 h 138112"/>
                <a:gd name="connsiteX6" fmla="*/ 280988 w 280988"/>
                <a:gd name="connsiteY6" fmla="*/ 26194 h 138112"/>
                <a:gd name="connsiteX7" fmla="*/ 278607 w 280988"/>
                <a:gd name="connsiteY7" fmla="*/ 47625 h 138112"/>
                <a:gd name="connsiteX8" fmla="*/ 257175 w 280988"/>
                <a:gd name="connsiteY8" fmla="*/ 54769 h 138112"/>
                <a:gd name="connsiteX9" fmla="*/ 226219 w 280988"/>
                <a:gd name="connsiteY9" fmla="*/ 59531 h 138112"/>
                <a:gd name="connsiteX10" fmla="*/ 180975 w 280988"/>
                <a:gd name="connsiteY10" fmla="*/ 71437 h 138112"/>
                <a:gd name="connsiteX11" fmla="*/ 111919 w 280988"/>
                <a:gd name="connsiteY11" fmla="*/ 90487 h 138112"/>
                <a:gd name="connsiteX12" fmla="*/ 0 w 280988"/>
                <a:gd name="connsiteY12" fmla="*/ 138112 h 1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0988" h="138112">
                  <a:moveTo>
                    <a:pt x="0" y="138112"/>
                  </a:moveTo>
                  <a:lnTo>
                    <a:pt x="83344" y="80962"/>
                  </a:lnTo>
                  <a:lnTo>
                    <a:pt x="171450" y="33337"/>
                  </a:lnTo>
                  <a:lnTo>
                    <a:pt x="216694" y="11906"/>
                  </a:lnTo>
                  <a:lnTo>
                    <a:pt x="242888" y="0"/>
                  </a:lnTo>
                  <a:lnTo>
                    <a:pt x="271463" y="0"/>
                  </a:lnTo>
                  <a:lnTo>
                    <a:pt x="280988" y="26194"/>
                  </a:lnTo>
                  <a:lnTo>
                    <a:pt x="278607" y="47625"/>
                  </a:lnTo>
                  <a:lnTo>
                    <a:pt x="257175" y="54769"/>
                  </a:lnTo>
                  <a:lnTo>
                    <a:pt x="226219" y="59531"/>
                  </a:lnTo>
                  <a:lnTo>
                    <a:pt x="180975" y="71437"/>
                  </a:lnTo>
                  <a:lnTo>
                    <a:pt x="111919" y="90487"/>
                  </a:lnTo>
                  <a:lnTo>
                    <a:pt x="0" y="13811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D6606A95-09E4-4254-9F42-EFD4B52DE482}"/>
                </a:ext>
              </a:extLst>
            </p:cNvPr>
            <p:cNvSpPr/>
            <p:nvPr/>
          </p:nvSpPr>
          <p:spPr>
            <a:xfrm>
              <a:off x="1889465" y="1370983"/>
              <a:ext cx="80482" cy="46672"/>
            </a:xfrm>
            <a:custGeom>
              <a:avLst/>
              <a:gdLst>
                <a:gd name="connsiteX0" fmla="*/ 0 w 102394"/>
                <a:gd name="connsiteY0" fmla="*/ 64294 h 64294"/>
                <a:gd name="connsiteX1" fmla="*/ 61913 w 102394"/>
                <a:gd name="connsiteY1" fmla="*/ 0 h 64294"/>
                <a:gd name="connsiteX2" fmla="*/ 80963 w 102394"/>
                <a:gd name="connsiteY2" fmla="*/ 11907 h 64294"/>
                <a:gd name="connsiteX3" fmla="*/ 102394 w 102394"/>
                <a:gd name="connsiteY3" fmla="*/ 16669 h 64294"/>
                <a:gd name="connsiteX4" fmla="*/ 95250 w 102394"/>
                <a:gd name="connsiteY4" fmla="*/ 54769 h 64294"/>
                <a:gd name="connsiteX5" fmla="*/ 59532 w 102394"/>
                <a:gd name="connsiteY5" fmla="*/ 42863 h 64294"/>
                <a:gd name="connsiteX6" fmla="*/ 0 w 102394"/>
                <a:gd name="connsiteY6" fmla="*/ 64294 h 6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394" h="64294">
                  <a:moveTo>
                    <a:pt x="0" y="64294"/>
                  </a:moveTo>
                  <a:lnTo>
                    <a:pt x="61913" y="0"/>
                  </a:lnTo>
                  <a:lnTo>
                    <a:pt x="80963" y="11907"/>
                  </a:lnTo>
                  <a:lnTo>
                    <a:pt x="102394" y="16669"/>
                  </a:lnTo>
                  <a:lnTo>
                    <a:pt x="95250" y="54769"/>
                  </a:lnTo>
                  <a:lnTo>
                    <a:pt x="59532" y="42863"/>
                  </a:lnTo>
                  <a:lnTo>
                    <a:pt x="0" y="6429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BF833FAC-4DC4-4EE8-8521-FD0BD6D7B2FE}"/>
                </a:ext>
              </a:extLst>
            </p:cNvPr>
            <p:cNvSpPr/>
            <p:nvPr/>
          </p:nvSpPr>
          <p:spPr>
            <a:xfrm>
              <a:off x="306016" y="2093528"/>
              <a:ext cx="166580" cy="769216"/>
            </a:xfrm>
            <a:custGeom>
              <a:avLst/>
              <a:gdLst>
                <a:gd name="connsiteX0" fmla="*/ 35719 w 211931"/>
                <a:gd name="connsiteY0" fmla="*/ 0 h 1059656"/>
                <a:gd name="connsiteX1" fmla="*/ 92869 w 211931"/>
                <a:gd name="connsiteY1" fmla="*/ 7144 h 1059656"/>
                <a:gd name="connsiteX2" fmla="*/ 138112 w 211931"/>
                <a:gd name="connsiteY2" fmla="*/ 11906 h 1059656"/>
                <a:gd name="connsiteX3" fmla="*/ 147637 w 211931"/>
                <a:gd name="connsiteY3" fmla="*/ 47625 h 1059656"/>
                <a:gd name="connsiteX4" fmla="*/ 133350 w 211931"/>
                <a:gd name="connsiteY4" fmla="*/ 123825 h 1059656"/>
                <a:gd name="connsiteX5" fmla="*/ 126206 w 211931"/>
                <a:gd name="connsiteY5" fmla="*/ 192881 h 1059656"/>
                <a:gd name="connsiteX6" fmla="*/ 123825 w 211931"/>
                <a:gd name="connsiteY6" fmla="*/ 273844 h 1059656"/>
                <a:gd name="connsiteX7" fmla="*/ 126206 w 211931"/>
                <a:gd name="connsiteY7" fmla="*/ 357187 h 1059656"/>
                <a:gd name="connsiteX8" fmla="*/ 123825 w 211931"/>
                <a:gd name="connsiteY8" fmla="*/ 450056 h 1059656"/>
                <a:gd name="connsiteX9" fmla="*/ 126206 w 211931"/>
                <a:gd name="connsiteY9" fmla="*/ 519112 h 1059656"/>
                <a:gd name="connsiteX10" fmla="*/ 133350 w 211931"/>
                <a:gd name="connsiteY10" fmla="*/ 607219 h 1059656"/>
                <a:gd name="connsiteX11" fmla="*/ 142875 w 211931"/>
                <a:gd name="connsiteY11" fmla="*/ 685800 h 1059656"/>
                <a:gd name="connsiteX12" fmla="*/ 152400 w 211931"/>
                <a:gd name="connsiteY12" fmla="*/ 783431 h 1059656"/>
                <a:gd name="connsiteX13" fmla="*/ 171450 w 211931"/>
                <a:gd name="connsiteY13" fmla="*/ 864394 h 1059656"/>
                <a:gd name="connsiteX14" fmla="*/ 185737 w 211931"/>
                <a:gd name="connsiteY14" fmla="*/ 907256 h 1059656"/>
                <a:gd name="connsiteX15" fmla="*/ 211931 w 211931"/>
                <a:gd name="connsiteY15" fmla="*/ 1021556 h 1059656"/>
                <a:gd name="connsiteX16" fmla="*/ 121444 w 211931"/>
                <a:gd name="connsiteY16" fmla="*/ 1059656 h 1059656"/>
                <a:gd name="connsiteX17" fmla="*/ 85725 w 211931"/>
                <a:gd name="connsiteY17" fmla="*/ 1054894 h 1059656"/>
                <a:gd name="connsiteX18" fmla="*/ 61912 w 211931"/>
                <a:gd name="connsiteY18" fmla="*/ 935831 h 1059656"/>
                <a:gd name="connsiteX19" fmla="*/ 40481 w 211931"/>
                <a:gd name="connsiteY19" fmla="*/ 814387 h 1059656"/>
                <a:gd name="connsiteX20" fmla="*/ 19050 w 211931"/>
                <a:gd name="connsiteY20" fmla="*/ 673894 h 1059656"/>
                <a:gd name="connsiteX21" fmla="*/ 7144 w 211931"/>
                <a:gd name="connsiteY21" fmla="*/ 545306 h 1059656"/>
                <a:gd name="connsiteX22" fmla="*/ 0 w 211931"/>
                <a:gd name="connsiteY22" fmla="*/ 404812 h 1059656"/>
                <a:gd name="connsiteX23" fmla="*/ 4762 w 211931"/>
                <a:gd name="connsiteY23" fmla="*/ 266700 h 1059656"/>
                <a:gd name="connsiteX24" fmla="*/ 16669 w 211931"/>
                <a:gd name="connsiteY24" fmla="*/ 133350 h 1059656"/>
                <a:gd name="connsiteX25" fmla="*/ 35719 w 211931"/>
                <a:gd name="connsiteY25" fmla="*/ 0 h 105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1931" h="1059656">
                  <a:moveTo>
                    <a:pt x="35719" y="0"/>
                  </a:moveTo>
                  <a:lnTo>
                    <a:pt x="92869" y="7144"/>
                  </a:lnTo>
                  <a:lnTo>
                    <a:pt x="138112" y="11906"/>
                  </a:lnTo>
                  <a:lnTo>
                    <a:pt x="147637" y="47625"/>
                  </a:lnTo>
                  <a:lnTo>
                    <a:pt x="133350" y="123825"/>
                  </a:lnTo>
                  <a:lnTo>
                    <a:pt x="126206" y="192881"/>
                  </a:lnTo>
                  <a:cubicBezTo>
                    <a:pt x="125412" y="219869"/>
                    <a:pt x="124619" y="246856"/>
                    <a:pt x="123825" y="273844"/>
                  </a:cubicBezTo>
                  <a:cubicBezTo>
                    <a:pt x="124619" y="301625"/>
                    <a:pt x="125412" y="329406"/>
                    <a:pt x="126206" y="357187"/>
                  </a:cubicBezTo>
                  <a:cubicBezTo>
                    <a:pt x="125412" y="388143"/>
                    <a:pt x="124619" y="419100"/>
                    <a:pt x="123825" y="450056"/>
                  </a:cubicBezTo>
                  <a:cubicBezTo>
                    <a:pt x="124619" y="473075"/>
                    <a:pt x="125412" y="496093"/>
                    <a:pt x="126206" y="519112"/>
                  </a:cubicBezTo>
                  <a:lnTo>
                    <a:pt x="133350" y="607219"/>
                  </a:lnTo>
                  <a:lnTo>
                    <a:pt x="142875" y="685800"/>
                  </a:lnTo>
                  <a:lnTo>
                    <a:pt x="152400" y="783431"/>
                  </a:lnTo>
                  <a:lnTo>
                    <a:pt x="171450" y="864394"/>
                  </a:lnTo>
                  <a:lnTo>
                    <a:pt x="185737" y="907256"/>
                  </a:lnTo>
                  <a:lnTo>
                    <a:pt x="211931" y="1021556"/>
                  </a:lnTo>
                  <a:lnTo>
                    <a:pt x="121444" y="1059656"/>
                  </a:lnTo>
                  <a:lnTo>
                    <a:pt x="85725" y="1054894"/>
                  </a:lnTo>
                  <a:lnTo>
                    <a:pt x="61912" y="935831"/>
                  </a:lnTo>
                  <a:lnTo>
                    <a:pt x="40481" y="814387"/>
                  </a:lnTo>
                  <a:lnTo>
                    <a:pt x="19050" y="673894"/>
                  </a:lnTo>
                  <a:lnTo>
                    <a:pt x="7144" y="545306"/>
                  </a:lnTo>
                  <a:lnTo>
                    <a:pt x="0" y="404812"/>
                  </a:lnTo>
                  <a:lnTo>
                    <a:pt x="4762" y="266700"/>
                  </a:lnTo>
                  <a:lnTo>
                    <a:pt x="16669" y="133350"/>
                  </a:lnTo>
                  <a:lnTo>
                    <a:pt x="3571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</p:grpSp>
      <p:sp>
        <p:nvSpPr>
          <p:cNvPr id="115" name="Slide Number Placeholder 5">
            <a:extLst>
              <a:ext uri="{FF2B5EF4-FFF2-40B4-BE49-F238E27FC236}">
                <a16:creationId xmlns:a16="http://schemas.microsoft.com/office/drawing/2014/main" id="{ACBA2881-E41B-4BA1-8AF9-41FB90D651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648325"/>
            <a:ext cx="496888" cy="2730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2B25-261F-464E-BDD8-63296DE4D8A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B61C4B6-2C2C-E6ED-CA5A-83F92FD8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6553200"/>
            <a:ext cx="8240228" cy="20110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F959D-77EF-96D8-29A4-8AAE3120FEA4}"/>
              </a:ext>
            </a:extLst>
          </p:cNvPr>
          <p:cNvSpPr txBox="1"/>
          <p:nvPr/>
        </p:nvSpPr>
        <p:spPr>
          <a:xfrm>
            <a:off x="6435557" y="4737133"/>
            <a:ext cx="19203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b="1" dirty="0">
                <a:solidFill>
                  <a:srgbClr val="0070C0"/>
                </a:solidFill>
              </a:rPr>
              <a:t>PROBES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400" dirty="0" err="1"/>
              <a:t>Rotating</a:t>
            </a:r>
            <a:r>
              <a:rPr lang="fi-FI" sz="1400" dirty="0"/>
              <a:t> </a:t>
            </a:r>
            <a:r>
              <a:rPr lang="fi-FI" sz="1400" dirty="0" err="1"/>
              <a:t>collectors</a:t>
            </a:r>
            <a:endParaRPr lang="fi-FI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400" dirty="0"/>
              <a:t>W </a:t>
            </a:r>
            <a:r>
              <a:rPr lang="fi-FI" sz="1400" dirty="0" err="1"/>
              <a:t>sticking</a:t>
            </a:r>
            <a:r>
              <a:rPr lang="fi-FI" sz="1400" dirty="0"/>
              <a:t> </a:t>
            </a:r>
            <a:r>
              <a:rPr lang="fi-FI" sz="1400" dirty="0" err="1"/>
              <a:t>monitors</a:t>
            </a:r>
            <a:endParaRPr lang="fi-FI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400" dirty="0" err="1"/>
              <a:t>Mirrors</a:t>
            </a:r>
            <a:r>
              <a:rPr lang="fi-FI" sz="1400" dirty="0"/>
              <a:t>, </a:t>
            </a:r>
            <a:r>
              <a:rPr lang="fi-FI" sz="1400" dirty="0" err="1"/>
              <a:t>cassettes</a:t>
            </a:r>
            <a:endParaRPr lang="fi-FI" sz="1400" dirty="0"/>
          </a:p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498278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09538"/>
            <a:ext cx="7543801" cy="4572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2400" b="1" dirty="0">
                <a:latin typeface="+mn-lt"/>
              </a:rPr>
              <a:t>LIBS</a:t>
            </a:r>
            <a:r>
              <a:rPr sz="2400" b="1" spc="-56" dirty="0">
                <a:latin typeface="+mn-lt"/>
              </a:rPr>
              <a:t> </a:t>
            </a:r>
            <a:r>
              <a:rPr sz="2400" b="1" spc="11" dirty="0" err="1">
                <a:latin typeface="+mn-lt"/>
              </a:rPr>
              <a:t>programme</a:t>
            </a:r>
            <a:r>
              <a:rPr lang="fi-FI" sz="2400" b="1" spc="11" dirty="0">
                <a:latin typeface="+mn-lt"/>
              </a:rPr>
              <a:t> at JET, IWGL </a:t>
            </a:r>
            <a:r>
              <a:rPr lang="fi-FI" sz="2400" b="1" spc="11" dirty="0" err="1">
                <a:latin typeface="+mn-lt"/>
              </a:rPr>
              <a:t>tiles</a:t>
            </a:r>
            <a:endParaRPr sz="2400" b="1" spc="11" dirty="0">
              <a:latin typeface="+mn-lt"/>
            </a:endParaRPr>
          </a:p>
        </p:txBody>
      </p:sp>
      <p:graphicFrame>
        <p:nvGraphicFramePr>
          <p:cNvPr id="21" name="object 2">
            <a:extLst>
              <a:ext uri="{FF2B5EF4-FFF2-40B4-BE49-F238E27FC236}">
                <a16:creationId xmlns:a16="http://schemas.microsoft.com/office/drawing/2014/main" id="{C59A9EA4-09B1-6EF9-DE55-E355462EC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637907"/>
              </p:ext>
            </p:extLst>
          </p:nvPr>
        </p:nvGraphicFramePr>
        <p:xfrm>
          <a:off x="243021" y="1219200"/>
          <a:ext cx="4859020" cy="2157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Tile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0" dirty="0"/>
                        <a:t> 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67945">
                        <a:lnSpc>
                          <a:spcPts val="1395"/>
                        </a:lnSpc>
                      </a:pPr>
                      <a:r>
                        <a:rPr sz="1200" dirty="0"/>
                        <a:t>2X</a:t>
                      </a:r>
                      <a:r>
                        <a:rPr lang="fi-FI" sz="1200" dirty="0"/>
                        <a:t>R</a:t>
                      </a:r>
                      <a:r>
                        <a:rPr sz="1200" dirty="0"/>
                        <a:t>19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W</a:t>
                      </a:r>
                      <a:r>
                        <a:rPr sz="1200" spc="-5" dirty="0"/>
                        <a:t> </a:t>
                      </a:r>
                      <a:r>
                        <a:rPr sz="1200" dirty="0"/>
                        <a:t>Top</a:t>
                      </a:r>
                      <a:r>
                        <a:rPr sz="1200" spc="-10" dirty="0"/>
                        <a:t> </a:t>
                      </a:r>
                      <a:r>
                        <a:rPr sz="1200" spc="-20" dirty="0"/>
                        <a:t>Tile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5"/>
                        </a:lnSpc>
                      </a:pPr>
                      <a:r>
                        <a:rPr sz="1200" dirty="0"/>
                        <a:t>R1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5"/>
                        </a:lnSpc>
                      </a:pPr>
                      <a:r>
                        <a:rPr sz="1200" spc="-25" dirty="0"/>
                        <a:t>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67945">
                        <a:lnSpc>
                          <a:spcPts val="1330"/>
                        </a:lnSpc>
                      </a:pPr>
                      <a:r>
                        <a:rPr sz="1200" spc="-20" dirty="0"/>
                        <a:t>2X</a:t>
                      </a:r>
                      <a:r>
                        <a:rPr lang="fi-FI" sz="1200" spc="-20" dirty="0"/>
                        <a:t>R</a:t>
                      </a:r>
                      <a:r>
                        <a:rPr sz="1200" spc="-20" dirty="0"/>
                        <a:t>19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30"/>
                        </a:lnSpc>
                      </a:pPr>
                      <a:r>
                        <a:rPr sz="1200" dirty="0"/>
                        <a:t>R2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30"/>
                        </a:lnSpc>
                      </a:pPr>
                      <a:r>
                        <a:rPr sz="1200" spc="-25" dirty="0"/>
                        <a:t>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2X</a:t>
                      </a:r>
                      <a:r>
                        <a:rPr lang="fi-FI" sz="1200" spc="-20" dirty="0"/>
                        <a:t>R</a:t>
                      </a:r>
                      <a:r>
                        <a:rPr sz="1200" spc="-20" dirty="0"/>
                        <a:t>17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R7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5" dirty="0"/>
                        <a:t>2X</a:t>
                      </a:r>
                      <a:r>
                        <a:rPr lang="fi-FI" sz="1200" spc="-25" dirty="0"/>
                        <a:t>R</a:t>
                      </a:r>
                      <a:r>
                        <a:rPr sz="1200" spc="-25" dirty="0"/>
                        <a:t>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High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resolution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spc="-25" dirty="0"/>
                        <a:t>2X</a:t>
                      </a:r>
                      <a:r>
                        <a:rPr lang="fi-FI" sz="1200" spc="-25" dirty="0"/>
                        <a:t>R</a:t>
                      </a:r>
                      <a:r>
                        <a:rPr sz="1200" spc="-25" dirty="0"/>
                        <a:t>8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dirty="0"/>
                        <a:t>R7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405"/>
                        </a:lnSpc>
                      </a:pPr>
                      <a:r>
                        <a:rPr sz="1200" spc="-25" dirty="0"/>
                        <a:t>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5" dirty="0"/>
                        <a:t>2X</a:t>
                      </a:r>
                      <a:r>
                        <a:rPr lang="fi-FI" sz="1200" spc="-25" dirty="0"/>
                        <a:t>R</a:t>
                      </a:r>
                      <a:r>
                        <a:rPr sz="1200" spc="-25" dirty="0"/>
                        <a:t>4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R2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5" dirty="0"/>
                        <a:t>2X</a:t>
                      </a:r>
                      <a:r>
                        <a:rPr lang="fi-FI" sz="1200" spc="-25" dirty="0"/>
                        <a:t>R</a:t>
                      </a:r>
                      <a:r>
                        <a:rPr sz="1200" spc="-25" dirty="0"/>
                        <a:t>3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R7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8Z10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R5</a:t>
                      </a:r>
                      <a:r>
                        <a:rPr sz="1200" spc="10" dirty="0"/>
                        <a:t> </a:t>
                      </a:r>
                      <a:r>
                        <a:rPr sz="1200" spc="-10" dirty="0"/>
                        <a:t>LM2-</a:t>
                      </a:r>
                      <a:r>
                        <a:rPr sz="1200" dirty="0"/>
                        <a:t>C3;</a:t>
                      </a:r>
                      <a:r>
                        <a:rPr sz="1200" spc="10" dirty="0"/>
                        <a:t> </a:t>
                      </a:r>
                      <a:r>
                        <a:rPr sz="1200" dirty="0"/>
                        <a:t>R5 </a:t>
                      </a:r>
                      <a:r>
                        <a:rPr sz="1200" spc="-10" dirty="0"/>
                        <a:t>LW1-</a:t>
                      </a:r>
                      <a:r>
                        <a:rPr sz="1200" spc="-25" dirty="0"/>
                        <a:t>C2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5" dirty="0"/>
                        <a:t>7X7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R5</a:t>
                      </a:r>
                      <a:r>
                        <a:rPr sz="1200" spc="15" dirty="0"/>
                        <a:t> </a:t>
                      </a:r>
                      <a:r>
                        <a:rPr sz="1200" spc="-10" dirty="0"/>
                        <a:t>LW1-</a:t>
                      </a:r>
                      <a:r>
                        <a:rPr sz="1200" spc="-25" dirty="0"/>
                        <a:t>C3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 marR="0" lvl="0" indent="0" defTabSz="91440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353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80694068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8AFC7BBC-94E8-04B7-E6F5-AEF629F095BB}"/>
              </a:ext>
            </a:extLst>
          </p:cNvPr>
          <p:cNvGrpSpPr>
            <a:grpSpLocks noChangeAspect="1"/>
          </p:cNvGrpSpPr>
          <p:nvPr/>
        </p:nvGrpSpPr>
        <p:grpSpPr>
          <a:xfrm>
            <a:off x="5638800" y="762000"/>
            <a:ext cx="2959607" cy="2772000"/>
            <a:chOff x="5747783" y="993002"/>
            <a:chExt cx="2959607" cy="2772000"/>
          </a:xfrm>
        </p:grpSpPr>
        <p:pic>
          <p:nvPicPr>
            <p:cNvPr id="24" name="object 4">
              <a:extLst>
                <a:ext uri="{FF2B5EF4-FFF2-40B4-BE49-F238E27FC236}">
                  <a16:creationId xmlns:a16="http://schemas.microsoft.com/office/drawing/2014/main" id="{3E457024-C1AC-21BF-C5C1-D630E111766E}"/>
                </a:ext>
              </a:extLst>
            </p:cNvPr>
            <p:cNvPicPr/>
            <p:nvPr/>
          </p:nvPicPr>
          <p:blipFill rotWithShape="1">
            <a:blip r:embed="rId3" cstate="print"/>
            <a:srcRect t="1" b="37813"/>
            <a:stretch/>
          </p:blipFill>
          <p:spPr>
            <a:xfrm>
              <a:off x="5747783" y="993002"/>
              <a:ext cx="2959607" cy="2772000"/>
            </a:xfrm>
            <a:prstGeom prst="rect">
              <a:avLst/>
            </a:prstGeom>
          </p:spPr>
        </p:pic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1906C576-912D-9717-1D49-E7B3FD7DBC0A}"/>
                </a:ext>
              </a:extLst>
            </p:cNvPr>
            <p:cNvSpPr txBox="1"/>
            <p:nvPr/>
          </p:nvSpPr>
          <p:spPr>
            <a:xfrm>
              <a:off x="6056520" y="2908288"/>
              <a:ext cx="282575" cy="99060"/>
            </a:xfrm>
            <a:prstGeom prst="rect">
              <a:avLst/>
            </a:prstGeom>
            <a:solidFill>
              <a:srgbClr val="00FFFF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770"/>
                </a:lnSpc>
              </a:pPr>
              <a:r>
                <a:rPr sz="700" b="1" spc="-10" dirty="0">
                  <a:solidFill>
                    <a:srgbClr val="002E55"/>
                  </a:solidFill>
                  <a:latin typeface="Arial"/>
                  <a:cs typeface="Arial"/>
                </a:rPr>
                <a:t>2</a:t>
              </a:r>
              <a:r>
                <a:rPr sz="700" b="1" spc="-5" dirty="0">
                  <a:solidFill>
                    <a:srgbClr val="002E55"/>
                  </a:solidFill>
                  <a:latin typeface="Arial"/>
                  <a:cs typeface="Arial"/>
                </a:rPr>
                <a:t>XR17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DD49C2F8-1065-FE8A-9744-822AEE7B6033}"/>
                </a:ext>
              </a:extLst>
            </p:cNvPr>
            <p:cNvSpPr txBox="1"/>
            <p:nvPr/>
          </p:nvSpPr>
          <p:spPr>
            <a:xfrm>
              <a:off x="5981844" y="3014969"/>
              <a:ext cx="431800" cy="99060"/>
            </a:xfrm>
            <a:prstGeom prst="rect">
              <a:avLst/>
            </a:prstGeom>
            <a:solidFill>
              <a:srgbClr val="00FFFF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770"/>
                </a:lnSpc>
              </a:pPr>
              <a:r>
                <a:rPr sz="700" b="1" spc="-10" dirty="0">
                  <a:solidFill>
                    <a:srgbClr val="002E55"/>
                  </a:solidFill>
                  <a:latin typeface="Arial"/>
                  <a:cs typeface="Arial"/>
                </a:rPr>
                <a:t>2011-2023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27" name="object 13">
              <a:extLst>
                <a:ext uri="{FF2B5EF4-FFF2-40B4-BE49-F238E27FC236}">
                  <a16:creationId xmlns:a16="http://schemas.microsoft.com/office/drawing/2014/main" id="{F9173A0F-D948-6439-69AC-7A41AE657A7A}"/>
                </a:ext>
              </a:extLst>
            </p:cNvPr>
            <p:cNvSpPr txBox="1"/>
            <p:nvPr/>
          </p:nvSpPr>
          <p:spPr>
            <a:xfrm>
              <a:off x="6082810" y="1987157"/>
              <a:ext cx="282575" cy="99060"/>
            </a:xfrm>
            <a:prstGeom prst="rect">
              <a:avLst/>
            </a:prstGeom>
            <a:solidFill>
              <a:srgbClr val="000000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765"/>
                </a:lnSpc>
              </a:pPr>
              <a:r>
                <a:rPr sz="700" b="1" spc="-10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r>
                <a:rPr sz="700" b="1" spc="-5" dirty="0">
                  <a:solidFill>
                    <a:srgbClr val="FFFFFF"/>
                  </a:solidFill>
                  <a:latin typeface="Arial"/>
                  <a:cs typeface="Arial"/>
                </a:rPr>
                <a:t>XR19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33671DD9-AC6B-9268-6F45-168CD74B68D6}"/>
                </a:ext>
              </a:extLst>
            </p:cNvPr>
            <p:cNvSpPr txBox="1"/>
            <p:nvPr/>
          </p:nvSpPr>
          <p:spPr>
            <a:xfrm>
              <a:off x="6008134" y="2093837"/>
              <a:ext cx="431800" cy="99060"/>
            </a:xfrm>
            <a:prstGeom prst="rect">
              <a:avLst/>
            </a:prstGeom>
            <a:solidFill>
              <a:srgbClr val="000000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765"/>
                </a:lnSpc>
              </a:pPr>
              <a:r>
                <a:rPr sz="700" b="1" spc="-10" dirty="0">
                  <a:solidFill>
                    <a:srgbClr val="FFFFFF"/>
                  </a:solidFill>
                  <a:latin typeface="Arial"/>
                  <a:cs typeface="Arial"/>
                </a:rPr>
                <a:t>2019-2023</a:t>
              </a:r>
              <a:endParaRPr sz="700">
                <a:latin typeface="Arial"/>
                <a:cs typeface="Arial"/>
              </a:endParaRPr>
            </a:p>
          </p:txBody>
        </p:sp>
        <p:grpSp>
          <p:nvGrpSpPr>
            <p:cNvPr id="29" name="object 15">
              <a:extLst>
                <a:ext uri="{FF2B5EF4-FFF2-40B4-BE49-F238E27FC236}">
                  <a16:creationId xmlns:a16="http://schemas.microsoft.com/office/drawing/2014/main" id="{06C3B277-1E03-EBA7-4E4F-5FD400621BE2}"/>
                </a:ext>
              </a:extLst>
            </p:cNvPr>
            <p:cNvGrpSpPr/>
            <p:nvPr/>
          </p:nvGrpSpPr>
          <p:grpSpPr>
            <a:xfrm>
              <a:off x="6493019" y="1716902"/>
              <a:ext cx="1300480" cy="1096010"/>
              <a:chOff x="2159507" y="1719072"/>
              <a:chExt cx="1300480" cy="1096010"/>
            </a:xfrm>
          </p:grpSpPr>
          <p:sp>
            <p:nvSpPr>
              <p:cNvPr id="31" name="object 16">
                <a:extLst>
                  <a:ext uri="{FF2B5EF4-FFF2-40B4-BE49-F238E27FC236}">
                    <a16:creationId xmlns:a16="http://schemas.microsoft.com/office/drawing/2014/main" id="{52D232E7-8F38-F0E1-47A9-2AC9A4B4A6E8}"/>
                  </a:ext>
                </a:extLst>
              </p:cNvPr>
              <p:cNvSpPr/>
              <p:nvPr/>
            </p:nvSpPr>
            <p:spPr>
              <a:xfrm>
                <a:off x="2178557" y="2152650"/>
                <a:ext cx="124714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247139" h="56514">
                    <a:moveTo>
                      <a:pt x="0" y="56387"/>
                    </a:moveTo>
                    <a:lnTo>
                      <a:pt x="1246758" y="0"/>
                    </a:lnTo>
                  </a:path>
                </a:pathLst>
              </a:custGeom>
              <a:ln w="38100">
                <a:solidFill>
                  <a:srgbClr val="FFC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17">
                <a:extLst>
                  <a:ext uri="{FF2B5EF4-FFF2-40B4-BE49-F238E27FC236}">
                    <a16:creationId xmlns:a16="http://schemas.microsoft.com/office/drawing/2014/main" id="{840958C6-F3A0-77CA-E2E8-91DC3E5C213F}"/>
                  </a:ext>
                </a:extLst>
              </p:cNvPr>
              <p:cNvSpPr/>
              <p:nvPr/>
            </p:nvSpPr>
            <p:spPr>
              <a:xfrm>
                <a:off x="2193797" y="2739389"/>
                <a:ext cx="124714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247139" h="56514">
                    <a:moveTo>
                      <a:pt x="0" y="56387"/>
                    </a:moveTo>
                    <a:lnTo>
                      <a:pt x="1246759" y="0"/>
                    </a:lnTo>
                  </a:path>
                </a:pathLst>
              </a:custGeom>
              <a:ln w="38100">
                <a:solidFill>
                  <a:srgbClr val="FAECB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18">
                <a:extLst>
                  <a:ext uri="{FF2B5EF4-FFF2-40B4-BE49-F238E27FC236}">
                    <a16:creationId xmlns:a16="http://schemas.microsoft.com/office/drawing/2014/main" id="{81A25A07-BE18-DC12-02FF-108863334C71}"/>
                  </a:ext>
                </a:extLst>
              </p:cNvPr>
              <p:cNvSpPr/>
              <p:nvPr/>
            </p:nvSpPr>
            <p:spPr>
              <a:xfrm>
                <a:off x="2178557" y="1738122"/>
                <a:ext cx="124714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247139" h="56514">
                    <a:moveTo>
                      <a:pt x="0" y="56387"/>
                    </a:moveTo>
                    <a:lnTo>
                      <a:pt x="1246758" y="0"/>
                    </a:lnTo>
                  </a:path>
                </a:pathLst>
              </a:custGeom>
              <a:ln w="38100">
                <a:solidFill>
                  <a:srgbClr val="FFC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0" name="object 21">
              <a:extLst>
                <a:ext uri="{FF2B5EF4-FFF2-40B4-BE49-F238E27FC236}">
                  <a16:creationId xmlns:a16="http://schemas.microsoft.com/office/drawing/2014/main" id="{7A646442-9E14-E76B-460A-B3D5F8EE7FF0}"/>
                </a:ext>
              </a:extLst>
            </p:cNvPr>
            <p:cNvSpPr txBox="1"/>
            <p:nvPr/>
          </p:nvSpPr>
          <p:spPr>
            <a:xfrm>
              <a:off x="5848934" y="2336865"/>
              <a:ext cx="582295" cy="3454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95"/>
                </a:spcBef>
              </a:pPr>
              <a:r>
                <a:rPr sz="700" b="1" spc="-5" dirty="0">
                  <a:solidFill>
                    <a:schemeClr val="bg1"/>
                  </a:solidFill>
                  <a:latin typeface="Arial"/>
                  <a:cs typeface="Arial"/>
                </a:rPr>
                <a:t>2XR18</a:t>
              </a:r>
              <a:endParaRPr sz="70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700" b="1" spc="-10" dirty="0">
                  <a:solidFill>
                    <a:schemeClr val="bg1"/>
                  </a:solidFill>
                  <a:latin typeface="Arial"/>
                  <a:cs typeface="Arial"/>
                </a:rPr>
                <a:t>2019-2023</a:t>
              </a:r>
              <a:endParaRPr sz="70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700" b="1" spc="-10" dirty="0">
                  <a:solidFill>
                    <a:schemeClr val="bg1"/>
                  </a:solidFill>
                  <a:latin typeface="Arial"/>
                  <a:cs typeface="Arial"/>
                </a:rPr>
                <a:t>not taken</a:t>
              </a:r>
              <a:r>
                <a:rPr sz="700" b="1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700" b="1" spc="-10" dirty="0">
                  <a:solidFill>
                    <a:schemeClr val="bg1"/>
                  </a:solidFill>
                  <a:latin typeface="Arial"/>
                  <a:cs typeface="Arial"/>
                </a:rPr>
                <a:t>out</a:t>
              </a:r>
              <a:endParaRPr sz="7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aphicFrame>
        <p:nvGraphicFramePr>
          <p:cNvPr id="34" name="object 5">
            <a:extLst>
              <a:ext uri="{FF2B5EF4-FFF2-40B4-BE49-F238E27FC236}">
                <a16:creationId xmlns:a16="http://schemas.microsoft.com/office/drawing/2014/main" id="{BB6D4A67-EB98-8DBB-B5A5-01CBF4D78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781354"/>
              </p:ext>
            </p:extLst>
          </p:nvPr>
        </p:nvGraphicFramePr>
        <p:xfrm>
          <a:off x="243021" y="3693306"/>
          <a:ext cx="4859020" cy="1623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Tile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 marL="67945">
                        <a:lnSpc>
                          <a:spcPts val="1395"/>
                        </a:lnSpc>
                      </a:pPr>
                      <a:r>
                        <a:rPr sz="1200" spc="-10" dirty="0"/>
                        <a:t>7Z_9L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2755">
                        <a:lnSpc>
                          <a:spcPts val="138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in</a:t>
                      </a:r>
                      <a:r>
                        <a:rPr sz="1200" spc="15" dirty="0"/>
                        <a:t> </a:t>
                      </a:r>
                      <a:r>
                        <a:rPr sz="1200" spc="-25" dirty="0"/>
                        <a:t>KS8 </a:t>
                      </a:r>
                      <a:r>
                        <a:rPr sz="1200" dirty="0"/>
                        <a:t>shine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through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5"/>
                        </a:lnSpc>
                      </a:pPr>
                      <a:r>
                        <a:rPr sz="1200" spc="-50" dirty="0"/>
                        <a:t>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7Z_12L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4025">
                        <a:lnSpc>
                          <a:spcPts val="138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in </a:t>
                      </a:r>
                      <a:r>
                        <a:rPr sz="1200" spc="-25" dirty="0"/>
                        <a:t>KS8 </a:t>
                      </a:r>
                      <a:r>
                        <a:rPr sz="1200" dirty="0"/>
                        <a:t>shine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through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7Z_15L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4025">
                        <a:lnSpc>
                          <a:spcPts val="138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in </a:t>
                      </a:r>
                      <a:r>
                        <a:rPr sz="1200" spc="-25" dirty="0"/>
                        <a:t>KS8 </a:t>
                      </a:r>
                      <a:r>
                        <a:rPr sz="1200" dirty="0"/>
                        <a:t>shine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through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4025">
                        <a:lnSpc>
                          <a:spcPts val="138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16214053"/>
                  </a:ext>
                </a:extLst>
              </a:tr>
            </a:tbl>
          </a:graphicData>
        </a:graphic>
      </p:graphicFrame>
      <p:pic>
        <p:nvPicPr>
          <p:cNvPr id="35" name="object 3">
            <a:extLst>
              <a:ext uri="{FF2B5EF4-FFF2-40B4-BE49-F238E27FC236}">
                <a16:creationId xmlns:a16="http://schemas.microsoft.com/office/drawing/2014/main" id="{19D30498-733D-5BFB-EB44-5F908D86C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0909" r="1066"/>
          <a:stretch/>
        </p:blipFill>
        <p:spPr>
          <a:xfrm>
            <a:off x="5322374" y="3534000"/>
            <a:ext cx="3439044" cy="325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01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8663"/>
            <a:ext cx="7543801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2400" b="1" dirty="0">
                <a:latin typeface="+mn-lt"/>
              </a:rPr>
              <a:t>LIBS</a:t>
            </a:r>
            <a:r>
              <a:rPr sz="2400" b="1" spc="-56" dirty="0">
                <a:latin typeface="+mn-lt"/>
              </a:rPr>
              <a:t> </a:t>
            </a:r>
            <a:r>
              <a:rPr sz="2400" b="1" spc="11" dirty="0" err="1">
                <a:latin typeface="+mn-lt"/>
              </a:rPr>
              <a:t>programme</a:t>
            </a:r>
            <a:r>
              <a:rPr lang="fi-FI" sz="2400" b="1" spc="11" dirty="0">
                <a:latin typeface="+mn-lt"/>
              </a:rPr>
              <a:t> at JET, WPL </a:t>
            </a:r>
            <a:r>
              <a:rPr lang="fi-FI" sz="2400" b="1" spc="11" dirty="0" err="1">
                <a:latin typeface="+mn-lt"/>
              </a:rPr>
              <a:t>tiles</a:t>
            </a:r>
            <a:endParaRPr sz="2400" b="1" spc="11" dirty="0">
              <a:latin typeface="+mn-lt"/>
            </a:endParaRPr>
          </a:p>
        </p:txBody>
      </p:sp>
      <p:graphicFrame>
        <p:nvGraphicFramePr>
          <p:cNvPr id="2" name="object 6">
            <a:extLst>
              <a:ext uri="{FF2B5EF4-FFF2-40B4-BE49-F238E27FC236}">
                <a16:creationId xmlns:a16="http://schemas.microsoft.com/office/drawing/2014/main" id="{F13BF16E-D2D3-D2F5-FABC-BBFB7012E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250018"/>
              </p:ext>
            </p:extLst>
          </p:nvPr>
        </p:nvGraphicFramePr>
        <p:xfrm>
          <a:off x="244894" y="1223198"/>
          <a:ext cx="4859020" cy="1564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21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>
                          <a:solidFill>
                            <a:schemeClr val="bg1"/>
                          </a:solidFill>
                        </a:rPr>
                        <a:t>Tile</a:t>
                      </a:r>
                      <a:r>
                        <a:rPr sz="1200" b="1" spc="-3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200" b="1" spc="-25" dirty="0">
                          <a:solidFill>
                            <a:schemeClr val="bg1"/>
                          </a:solidFill>
                        </a:rPr>
                        <a:t>ID</a:t>
                      </a:r>
                      <a:endParaRPr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>
                          <a:solidFill>
                            <a:schemeClr val="bg1"/>
                          </a:solidFill>
                        </a:rPr>
                        <a:t>LIBS</a:t>
                      </a:r>
                      <a:r>
                        <a:rPr sz="1200" b="1" spc="-3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bg1"/>
                          </a:solidFill>
                        </a:rPr>
                        <a:t>Detail</a:t>
                      </a:r>
                      <a:endParaRPr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>
                          <a:solidFill>
                            <a:schemeClr val="bg1"/>
                          </a:solidFill>
                        </a:rPr>
                        <a:t>Number</a:t>
                      </a:r>
                      <a:r>
                        <a:rPr sz="1200" b="1" spc="-2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bg1"/>
                          </a:solidFill>
                        </a:rPr>
                        <a:t>of</a:t>
                      </a:r>
                      <a:r>
                        <a:rPr sz="1200" b="1" spc="-1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200" b="1" spc="-20" dirty="0">
                          <a:solidFill>
                            <a:schemeClr val="bg1"/>
                          </a:solidFill>
                        </a:rPr>
                        <a:t>Spots</a:t>
                      </a:r>
                      <a:endParaRPr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5"/>
                        </a:lnSpc>
                      </a:pPr>
                      <a:r>
                        <a:rPr sz="1200" spc="-20" dirty="0"/>
                        <a:t>4D23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5"/>
                        </a:lnSpc>
                      </a:pPr>
                      <a:r>
                        <a:rPr sz="1200" dirty="0"/>
                        <a:t>R2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6675">
                        <a:lnSpc>
                          <a:spcPts val="1395"/>
                        </a:lnSpc>
                      </a:pPr>
                      <a:r>
                        <a:rPr sz="1200" spc="-25" dirty="0"/>
                        <a:t>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30"/>
                        </a:lnSpc>
                      </a:pPr>
                      <a:r>
                        <a:rPr sz="1200" spc="-20" dirty="0"/>
                        <a:t>4D22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30"/>
                        </a:lnSpc>
                      </a:pPr>
                      <a:r>
                        <a:rPr sz="1200" dirty="0"/>
                        <a:t>R8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6675">
                        <a:lnSpc>
                          <a:spcPts val="1330"/>
                        </a:lnSpc>
                      </a:pPr>
                      <a:r>
                        <a:rPr sz="1200" spc="-25" dirty="0"/>
                        <a:t>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12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4D14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R2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21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4D13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High </a:t>
                      </a:r>
                      <a:r>
                        <a:rPr sz="1200" spc="-10" dirty="0"/>
                        <a:t>Resolution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234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12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5" dirty="0"/>
                        <a:t>4D4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R2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12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5" dirty="0"/>
                        <a:t>4D3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R8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26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364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7958375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1866BE85-D245-C0F8-859C-FDB5E875BD20}"/>
              </a:ext>
            </a:extLst>
          </p:cNvPr>
          <p:cNvGrpSpPr/>
          <p:nvPr/>
        </p:nvGrpSpPr>
        <p:grpSpPr>
          <a:xfrm>
            <a:off x="5638800" y="1223198"/>
            <a:ext cx="2932176" cy="3550920"/>
            <a:chOff x="6143244" y="873252"/>
            <a:chExt cx="2932176" cy="3550920"/>
          </a:xfrm>
        </p:grpSpPr>
        <p:pic>
          <p:nvPicPr>
            <p:cNvPr id="5" name="object 8">
              <a:extLst>
                <a:ext uri="{FF2B5EF4-FFF2-40B4-BE49-F238E27FC236}">
                  <a16:creationId xmlns:a16="http://schemas.microsoft.com/office/drawing/2014/main" id="{BC49A9B0-D813-04F5-02F5-6FB52B9FC8D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3244" y="873252"/>
              <a:ext cx="2932176" cy="3550920"/>
            </a:xfrm>
            <a:prstGeom prst="rect">
              <a:avLst/>
            </a:prstGeom>
          </p:spPr>
        </p:pic>
        <p:sp>
          <p:nvSpPr>
            <p:cNvPr id="6" name="object 19">
              <a:extLst>
                <a:ext uri="{FF2B5EF4-FFF2-40B4-BE49-F238E27FC236}">
                  <a16:creationId xmlns:a16="http://schemas.microsoft.com/office/drawing/2014/main" id="{70BB665C-3823-2717-845D-2554E6182C24}"/>
                </a:ext>
              </a:extLst>
            </p:cNvPr>
            <p:cNvSpPr txBox="1"/>
            <p:nvPr/>
          </p:nvSpPr>
          <p:spPr>
            <a:xfrm>
              <a:off x="6770751" y="1013586"/>
              <a:ext cx="365760" cy="172720"/>
            </a:xfrm>
            <a:prstGeom prst="rect">
              <a:avLst/>
            </a:prstGeom>
            <a:solidFill>
              <a:srgbClr val="000000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320"/>
                </a:lnSpc>
              </a:pPr>
              <a:r>
                <a:rPr sz="1200" b="1" spc="-5" dirty="0">
                  <a:solidFill>
                    <a:srgbClr val="FFFFFF"/>
                  </a:solidFill>
                  <a:latin typeface="Arial"/>
                  <a:cs typeface="Arial"/>
                </a:rPr>
                <a:t>4D14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7" name="object 20">
              <a:extLst>
                <a:ext uri="{FF2B5EF4-FFF2-40B4-BE49-F238E27FC236}">
                  <a16:creationId xmlns:a16="http://schemas.microsoft.com/office/drawing/2014/main" id="{179D8491-0D79-49FA-B356-777CE9A291A1}"/>
                </a:ext>
              </a:extLst>
            </p:cNvPr>
            <p:cNvSpPr/>
            <p:nvPr/>
          </p:nvSpPr>
          <p:spPr>
            <a:xfrm>
              <a:off x="6222110" y="1588008"/>
              <a:ext cx="365760" cy="172720"/>
            </a:xfrm>
            <a:custGeom>
              <a:avLst/>
              <a:gdLst/>
              <a:ahLst/>
              <a:cxnLst/>
              <a:rect l="l" t="t" r="r" b="b"/>
              <a:pathLst>
                <a:path w="365759" h="172719">
                  <a:moveTo>
                    <a:pt x="365760" y="0"/>
                  </a:moveTo>
                  <a:lnTo>
                    <a:pt x="0" y="0"/>
                  </a:lnTo>
                  <a:lnTo>
                    <a:pt x="0" y="172212"/>
                  </a:lnTo>
                  <a:lnTo>
                    <a:pt x="365760" y="172212"/>
                  </a:lnTo>
                  <a:lnTo>
                    <a:pt x="365760" y="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1">
              <a:extLst>
                <a:ext uri="{FF2B5EF4-FFF2-40B4-BE49-F238E27FC236}">
                  <a16:creationId xmlns:a16="http://schemas.microsoft.com/office/drawing/2014/main" id="{46EDBEC8-1C69-883A-BA6E-DCC788F98D8A}"/>
                </a:ext>
              </a:extLst>
            </p:cNvPr>
            <p:cNvSpPr txBox="1"/>
            <p:nvPr/>
          </p:nvSpPr>
          <p:spPr>
            <a:xfrm>
              <a:off x="6210046" y="1560321"/>
              <a:ext cx="39052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5" dirty="0">
                  <a:latin typeface="Arial"/>
                  <a:cs typeface="Arial"/>
                </a:rPr>
                <a:t>4D13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9" name="object 22">
              <a:extLst>
                <a:ext uri="{FF2B5EF4-FFF2-40B4-BE49-F238E27FC236}">
                  <a16:creationId xmlns:a16="http://schemas.microsoft.com/office/drawing/2014/main" id="{3CD43427-342A-59F0-FE92-9DA84F99DFD4}"/>
                </a:ext>
              </a:extLst>
            </p:cNvPr>
            <p:cNvSpPr txBox="1"/>
            <p:nvPr/>
          </p:nvSpPr>
          <p:spPr>
            <a:xfrm>
              <a:off x="6341745" y="4062476"/>
              <a:ext cx="57086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-5" dirty="0">
                  <a:solidFill>
                    <a:srgbClr val="FFFFFF"/>
                  </a:solidFill>
                  <a:latin typeface="Arial MT"/>
                  <a:cs typeface="Arial MT"/>
                </a:rPr>
                <a:t>4</a:t>
              </a:r>
              <a:r>
                <a:rPr sz="1800" spc="-15" dirty="0">
                  <a:solidFill>
                    <a:srgbClr val="FFFFFF"/>
                  </a:solidFill>
                  <a:latin typeface="Arial MT"/>
                  <a:cs typeface="Arial MT"/>
                </a:rPr>
                <a:t>D</a:t>
              </a:r>
              <a:r>
                <a:rPr sz="1800" spc="-5" dirty="0">
                  <a:solidFill>
                    <a:srgbClr val="FFFFFF"/>
                  </a:solidFill>
                  <a:latin typeface="Arial MT"/>
                  <a:cs typeface="Arial MT"/>
                </a:rPr>
                <a:t>09</a:t>
              </a:r>
              <a:endParaRPr sz="1800">
                <a:latin typeface="Arial MT"/>
                <a:cs typeface="Arial MT"/>
              </a:endParaRPr>
            </a:p>
          </p:txBody>
        </p:sp>
        <p:sp>
          <p:nvSpPr>
            <p:cNvPr id="10" name="object 24">
              <a:extLst>
                <a:ext uri="{FF2B5EF4-FFF2-40B4-BE49-F238E27FC236}">
                  <a16:creationId xmlns:a16="http://schemas.microsoft.com/office/drawing/2014/main" id="{A1FE5756-5344-5817-F4E4-E1862626462C}"/>
                </a:ext>
              </a:extLst>
            </p:cNvPr>
            <p:cNvSpPr/>
            <p:nvPr/>
          </p:nvSpPr>
          <p:spPr>
            <a:xfrm>
              <a:off x="6660642" y="1215389"/>
              <a:ext cx="1924685" cy="799465"/>
            </a:xfrm>
            <a:custGeom>
              <a:avLst/>
              <a:gdLst/>
              <a:ahLst/>
              <a:cxnLst/>
              <a:rect l="l" t="t" r="r" b="b"/>
              <a:pathLst>
                <a:path w="1924684" h="799464">
                  <a:moveTo>
                    <a:pt x="3048" y="227711"/>
                  </a:moveTo>
                  <a:lnTo>
                    <a:pt x="1874392" y="190500"/>
                  </a:lnTo>
                </a:path>
                <a:path w="1924684" h="799464">
                  <a:moveTo>
                    <a:pt x="3048" y="433450"/>
                  </a:moveTo>
                  <a:lnTo>
                    <a:pt x="1874392" y="396239"/>
                  </a:lnTo>
                </a:path>
                <a:path w="1924684" h="799464">
                  <a:moveTo>
                    <a:pt x="13715" y="799211"/>
                  </a:moveTo>
                  <a:lnTo>
                    <a:pt x="1885060" y="762000"/>
                  </a:lnTo>
                </a:path>
                <a:path w="1924684" h="799464">
                  <a:moveTo>
                    <a:pt x="0" y="721487"/>
                  </a:moveTo>
                  <a:lnTo>
                    <a:pt x="1871344" y="684276"/>
                  </a:lnTo>
                </a:path>
                <a:path w="1924684" h="799464">
                  <a:moveTo>
                    <a:pt x="13715" y="639190"/>
                  </a:moveTo>
                  <a:lnTo>
                    <a:pt x="1885060" y="601980"/>
                  </a:lnTo>
                </a:path>
                <a:path w="1924684" h="799464">
                  <a:moveTo>
                    <a:pt x="24383" y="582802"/>
                  </a:moveTo>
                  <a:lnTo>
                    <a:pt x="1895728" y="545592"/>
                  </a:lnTo>
                </a:path>
                <a:path w="1924684" h="799464">
                  <a:moveTo>
                    <a:pt x="24383" y="509650"/>
                  </a:moveTo>
                  <a:lnTo>
                    <a:pt x="1895728" y="472439"/>
                  </a:lnTo>
                </a:path>
                <a:path w="1924684" h="799464">
                  <a:moveTo>
                    <a:pt x="53339" y="358775"/>
                  </a:moveTo>
                  <a:lnTo>
                    <a:pt x="1924684" y="321563"/>
                  </a:lnTo>
                </a:path>
                <a:path w="1924684" h="799464">
                  <a:moveTo>
                    <a:pt x="47243" y="291719"/>
                  </a:moveTo>
                  <a:lnTo>
                    <a:pt x="1918588" y="254508"/>
                  </a:lnTo>
                </a:path>
                <a:path w="1924684" h="799464">
                  <a:moveTo>
                    <a:pt x="35051" y="37211"/>
                  </a:moveTo>
                  <a:lnTo>
                    <a:pt x="1906397" y="0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140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2E5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4662</TotalTime>
  <Words>3280</Words>
  <Application>Microsoft Office PowerPoint</Application>
  <PresentationFormat>On-screen Show (4:3)</PresentationFormat>
  <Paragraphs>662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Arial Black</vt:lpstr>
      <vt:lpstr>Arial MT</vt:lpstr>
      <vt:lpstr>Calibri</vt:lpstr>
      <vt:lpstr>Symbol</vt:lpstr>
      <vt:lpstr>Times New Roman</vt:lpstr>
      <vt:lpstr>Wingdings</vt:lpstr>
      <vt:lpstr>Office Theme</vt:lpstr>
      <vt:lpstr>Office Theme</vt:lpstr>
      <vt:lpstr>1_Office</vt:lpstr>
      <vt:lpstr>1_Office</vt:lpstr>
      <vt:lpstr>Office Theme</vt:lpstr>
      <vt:lpstr>PowerPoint Presentation</vt:lpstr>
      <vt:lpstr>Goals and agenda of the meeting</vt:lpstr>
      <vt:lpstr>SP E focus points in 2024</vt:lpstr>
      <vt:lpstr>SP E resources 2024</vt:lpstr>
      <vt:lpstr>Contact info and next steps</vt:lpstr>
      <vt:lpstr>SPE program 2024</vt:lpstr>
      <vt:lpstr>PowerPoint Presentation</vt:lpstr>
      <vt:lpstr>LIBS programme at JET, IWGL tiles</vt:lpstr>
      <vt:lpstr>LIBS programme at JET, WPL tiles</vt:lpstr>
      <vt:lpstr>LIBS programme at JET, Inner Wall Protection (IWP) tiles</vt:lpstr>
      <vt:lpstr>LIBS programme at JET, Base Divertor Carriers</vt:lpstr>
      <vt:lpstr>LIBS programme at JET, Inner Divertor Carriers</vt:lpstr>
      <vt:lpstr>LIBS programme at JET, High Field Gap Closure (HFGC) Tiles</vt:lpstr>
      <vt:lpstr>LIBS programme at JET, Outer Divertor Carriers</vt:lpstr>
      <vt:lpstr>RH Operations</vt:lpstr>
      <vt:lpstr>LIBS programme at JET, LBSRP Tiles</vt:lpstr>
      <vt:lpstr>LIBS programme at JET, LBSRP Tiles</vt:lpstr>
      <vt:lpstr>LIBS programme at JET, Vessel Wall</vt:lpstr>
      <vt:lpstr>LIBS programme at JET, summary</vt:lpstr>
      <vt:lpstr>Aim and Benefits</vt:lpstr>
      <vt:lpstr>Completion of C39 baking studies</vt:lpstr>
      <vt:lpstr>SPE analyses in 2024</vt:lpstr>
      <vt:lpstr>SPE analyses in 2024</vt:lpstr>
      <vt:lpstr>Analysis plan 2024</vt:lpstr>
      <vt:lpstr>Analysis plan 2024</vt:lpstr>
      <vt:lpstr>Analysis plan 2024</vt:lpstr>
      <vt:lpstr>Analysis plan 2023</vt:lpstr>
      <vt:lpstr>Future actions</vt:lpstr>
      <vt:lpstr>Future actions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Nieckchen Petra</dc:creator>
  <cp:lastModifiedBy>Likonen Jari</cp:lastModifiedBy>
  <cp:revision>349</cp:revision>
  <cp:lastPrinted>2024-01-23T05:28:16Z</cp:lastPrinted>
  <dcterms:created xsi:type="dcterms:W3CDTF">2021-11-04T04:44:47Z</dcterms:created>
  <dcterms:modified xsi:type="dcterms:W3CDTF">2024-01-23T06:48:57Z</dcterms:modified>
</cp:coreProperties>
</file>