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383" r:id="rId4"/>
    <p:sldId id="448" r:id="rId5"/>
    <p:sldId id="263" r:id="rId6"/>
    <p:sldId id="325" r:id="rId7"/>
    <p:sldId id="369" r:id="rId8"/>
    <p:sldId id="381" r:id="rId9"/>
    <p:sldId id="377" r:id="rId10"/>
    <p:sldId id="449" r:id="rId11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609" autoAdjust="0"/>
  </p:normalViewPr>
  <p:slideViewPr>
    <p:cSldViewPr showGuides="1">
      <p:cViewPr varScale="1">
        <p:scale>
          <a:sx n="132" d="100"/>
          <a:sy n="132" d="100"/>
        </p:scale>
        <p:origin x="93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23/01/2024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2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1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PD: Plasma Devices </a:t>
            </a:r>
            <a:r>
              <a:rPr lang="de-DE" dirty="0" err="1"/>
              <a:t>as</a:t>
            </a:r>
            <a:r>
              <a:rPr lang="de-DE" dirty="0"/>
              <a:t> in PEP </a:t>
            </a:r>
            <a:r>
              <a:rPr lang="de-DE" dirty="0" err="1"/>
              <a:t>listed</a:t>
            </a:r>
            <a:endParaRPr lang="de-DE" dirty="0"/>
          </a:p>
          <a:p>
            <a:r>
              <a:rPr lang="de-DE" dirty="0"/>
              <a:t>HHF:</a:t>
            </a:r>
            <a:r>
              <a:rPr lang="de-DE" baseline="0" dirty="0"/>
              <a:t> High </a:t>
            </a:r>
            <a:r>
              <a:rPr lang="de-DE" baseline="0" dirty="0" err="1"/>
              <a:t>Heat</a:t>
            </a:r>
            <a:r>
              <a:rPr lang="de-DE" baseline="0" dirty="0"/>
              <a:t> </a:t>
            </a:r>
            <a:r>
              <a:rPr lang="de-DE" baseline="0" dirty="0" err="1"/>
              <a:t>flux</a:t>
            </a:r>
            <a:r>
              <a:rPr lang="de-DE" baseline="0" dirty="0"/>
              <a:t> 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IBF: Ion beam Facility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baseline="0" dirty="0"/>
          </a:p>
          <a:p>
            <a:r>
              <a:rPr lang="de-DE" baseline="0" dirty="0"/>
              <a:t>Other </a:t>
            </a:r>
            <a:r>
              <a:rPr lang="de-DE" baseline="0" dirty="0" err="1"/>
              <a:t>facilties</a:t>
            </a:r>
            <a:r>
              <a:rPr lang="de-DE" baseline="0" dirty="0"/>
              <a:t> </a:t>
            </a:r>
            <a:r>
              <a:rPr lang="de-DE" baseline="0" dirty="0" err="1"/>
              <a:t>as</a:t>
            </a:r>
            <a:r>
              <a:rPr lang="de-DE" baseline="0" dirty="0"/>
              <a:t> in PEP </a:t>
            </a:r>
            <a:r>
              <a:rPr lang="de-DE" baseline="0" dirty="0" err="1"/>
              <a:t>listed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8947">
              <a:defRPr/>
            </a:pPr>
            <a:fld id="{49027E0A-1465-4A40-B1D5-9126D49509FC}" type="slidenum">
              <a:rPr lang="en-GB">
                <a:solidFill>
                  <a:prstClr val="black"/>
                </a:solidFill>
              </a:rPr>
              <a:pPr defTabSz="908947"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2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7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27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75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>
                <a:solidFill>
                  <a:srgbClr val="FF0000"/>
                </a:solidFill>
              </a:rPr>
              <a:t>YOUR NAME </a:t>
            </a:r>
            <a:r>
              <a:rPr lang="en-GB" dirty="0"/>
              <a:t>| WPPWIE Project Meeting  | Zoom | 24.01.2022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9" y="165069"/>
            <a:ext cx="458197" cy="34928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14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01714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>
                <a:solidFill>
                  <a:srgbClr val="FF0000"/>
                </a:solidFill>
              </a:rPr>
              <a:t>YOUR NAME</a:t>
            </a:r>
            <a:r>
              <a:rPr lang="en-GB" dirty="0"/>
              <a:t>| Project Board WP PWIE  | Zoom | 22.06.2021 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WP PWIE: SPE Kick off Meeting 2024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99036"/>
            <a:ext cx="1296144" cy="3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7" cy="342900"/>
          </a:xfrm>
        </p:spPr>
        <p:txBody>
          <a:bodyPr/>
          <a:lstStyle/>
          <a:p>
            <a:r>
              <a:rPr lang="de-DE" sz="2400" spc="-15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Be samples support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99D80473-8E4B-E07D-1870-AA9017BEFC41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F5E3EA-274F-3316-AC8B-3E5B68210A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05358"/>
              </p:ext>
            </p:extLst>
          </p:nvPr>
        </p:nvGraphicFramePr>
        <p:xfrm>
          <a:off x="76686" y="1139051"/>
          <a:ext cx="4463536" cy="3394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6849">
                  <a:extLst>
                    <a:ext uri="{9D8B030D-6E8A-4147-A177-3AD203B41FA5}">
                      <a16:colId xmlns:a16="http://schemas.microsoft.com/office/drawing/2014/main" val="3885347070"/>
                    </a:ext>
                  </a:extLst>
                </a:gridCol>
                <a:gridCol w="448588">
                  <a:extLst>
                    <a:ext uri="{9D8B030D-6E8A-4147-A177-3AD203B41FA5}">
                      <a16:colId xmlns:a16="http://schemas.microsoft.com/office/drawing/2014/main" val="807632163"/>
                    </a:ext>
                  </a:extLst>
                </a:gridCol>
                <a:gridCol w="845614">
                  <a:extLst>
                    <a:ext uri="{9D8B030D-6E8A-4147-A177-3AD203B41FA5}">
                      <a16:colId xmlns:a16="http://schemas.microsoft.com/office/drawing/2014/main" val="4272656080"/>
                    </a:ext>
                  </a:extLst>
                </a:gridCol>
                <a:gridCol w="350621">
                  <a:extLst>
                    <a:ext uri="{9D8B030D-6E8A-4147-A177-3AD203B41FA5}">
                      <a16:colId xmlns:a16="http://schemas.microsoft.com/office/drawing/2014/main" val="3484125634"/>
                    </a:ext>
                  </a:extLst>
                </a:gridCol>
                <a:gridCol w="501868">
                  <a:extLst>
                    <a:ext uri="{9D8B030D-6E8A-4147-A177-3AD203B41FA5}">
                      <a16:colId xmlns:a16="http://schemas.microsoft.com/office/drawing/2014/main" val="3468827975"/>
                    </a:ext>
                  </a:extLst>
                </a:gridCol>
                <a:gridCol w="329996">
                  <a:extLst>
                    <a:ext uri="{9D8B030D-6E8A-4147-A177-3AD203B41FA5}">
                      <a16:colId xmlns:a16="http://schemas.microsoft.com/office/drawing/2014/main" val="4236851254"/>
                    </a:ext>
                  </a:extLst>
                </a:gridCol>
              </a:tblGrid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Deposition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Substrate 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Sample size (mm)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Gas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Thickness (um)</a:t>
                      </a:r>
                      <a:endParaRPr lang="en-GB" sz="800" b="1" i="0" u="none" strike="noStrike">
                        <a:solidFill>
                          <a:srgbClr val="1D2228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Pieces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2687398403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Be+H(20%), Bias -150V, 5um, W 4_5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W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5*5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H 20%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805528992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(1%), 10 um, (10*10) Si_1_1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10*10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682033685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Be+D (5%), 10 um, W_2_2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W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10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1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2838384708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 dirty="0">
                          <a:effectLst/>
                        </a:rPr>
                        <a:t>Be+D (5%), 10 um, Si 1</a:t>
                      </a:r>
                      <a:endParaRPr lang="pt-BR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709377587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Be+D(5%), 5um, Si (Sus) 1_1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3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55425890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Be+D (5%), 20 um, W_2_2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W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20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918547344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(5%), 20 um, Si 1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20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4179156501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Be+D(5%), 5um, Si 1_1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4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193690817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(5%), 5um, (12*15) Si_2_5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5%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071115960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Be+D(10%). 5um, Si 2_4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267010468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 (rough) + D (10%), 5 um, W 2_2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W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2370221939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Be+D (10at%), 10 um, Si 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3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818373037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(10%), 1 um, (10*10) Si 1_1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10*10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581723568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(10%), 10 um, (10*10) Si 1_1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10*10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819223255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Be+D (10at%), 10 um, (12*15) Si 3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620065612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Be+D (10at%), 10 um, Si 2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21606407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(10%), 5um, (12*15) Si_2_12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446532858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u="none" strike="noStrike">
                          <a:effectLst/>
                        </a:rPr>
                        <a:t>Be+D (10%), 10 um, Si 3</a:t>
                      </a:r>
                      <a:endParaRPr lang="pt-BR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Si 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12*15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10%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3073254190"/>
                  </a:ext>
                </a:extLst>
              </a:tr>
              <a:tr h="1650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Be+D(20%), Bias -150V, 5um, W 5_7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W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5*5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D 20%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>
                          <a:effectLst/>
                        </a:rPr>
                        <a:t>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58" marR="5158" marT="51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2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58" marR="5158" marT="5158" marB="0" anchor="ctr"/>
                </a:tc>
                <a:extLst>
                  <a:ext uri="{0D108BD9-81ED-4DB2-BD59-A6C34878D82A}">
                    <a16:rowId xmlns:a16="http://schemas.microsoft.com/office/drawing/2014/main" val="19651875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391A4B3-5AFE-556B-8158-58576A42378E}"/>
              </a:ext>
            </a:extLst>
          </p:cNvPr>
          <p:cNvSpPr txBox="1"/>
          <p:nvPr/>
        </p:nvSpPr>
        <p:spPr>
          <a:xfrm>
            <a:off x="179963" y="630578"/>
            <a:ext cx="4923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Be samples available for LIBS experiments at VTT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51ABC-DE51-3604-B49D-98F27406F21B}"/>
              </a:ext>
            </a:extLst>
          </p:cNvPr>
          <p:cNvSpPr txBox="1"/>
          <p:nvPr/>
        </p:nvSpPr>
        <p:spPr>
          <a:xfrm>
            <a:off x="4785387" y="57719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Additional samples can be prepared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LIBS experiments at VTT</a:t>
            </a:r>
            <a:endParaRPr lang="en-GB" dirty="0"/>
          </a:p>
        </p:txBody>
      </p:sp>
      <p:pic>
        <p:nvPicPr>
          <p:cNvPr id="17" name="image76.jpg">
            <a:extLst>
              <a:ext uri="{FF2B5EF4-FFF2-40B4-BE49-F238E27FC236}">
                <a16:creationId xmlns:a16="http://schemas.microsoft.com/office/drawing/2014/main" id="{A23B9679-38BC-7E3F-F9DE-B66E5A5A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5071"/>
            <a:ext cx="3820704" cy="251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F1B8FA60-B970-BD70-8623-E69D9832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933" y="4047432"/>
            <a:ext cx="372081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52413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9144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3716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828800"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indent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indent="0" algn="ctr"/>
            <a:r>
              <a:rPr lang="en-US" alt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Schematic description of the coating system used for Be-D/Be-H (4:1 at ratio) layer deposition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5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IAP analysis plan for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84F15-E32B-EFD1-2534-807482511DF2}"/>
              </a:ext>
            </a:extLst>
          </p:cNvPr>
          <p:cNvSpPr txBox="1"/>
          <p:nvPr/>
        </p:nvSpPr>
        <p:spPr>
          <a:xfrm>
            <a:off x="179512" y="927318"/>
            <a:ext cx="8856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IAP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Cutting of limiter tiles and W lamellae 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to be shipped for analysis to FZJ, CCFE, HR,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UoL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VTT, according to future instructions. Includes Louvre clips.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of a coordinating activity)</a:t>
            </a: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TDS analysis </a:t>
            </a:r>
            <a:r>
              <a:rPr lang="en-US" dirty="0"/>
              <a:t>of Be samples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Louvre clips: chemical structure </a:t>
            </a:r>
            <a:r>
              <a:rPr lang="en-US" dirty="0"/>
              <a:t>of co-deposits with XPS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Fuel retention studies </a:t>
            </a:r>
            <a:r>
              <a:rPr lang="en-US" dirty="0"/>
              <a:t>using GDOES </a:t>
            </a:r>
            <a:r>
              <a:rPr lang="en-US" dirty="0">
                <a:solidFill>
                  <a:srgbClr val="00B050"/>
                </a:solidFill>
              </a:rPr>
              <a:t>and TDS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E92C2921-3DE6-B96B-9B19-9C5909A03DC2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</p:spTree>
    <p:extLst>
      <p:ext uri="{BB962C8B-B14F-4D97-AF65-F5344CB8AC3E}">
        <p14:creationId xmlns:p14="http://schemas.microsoft.com/office/powerpoint/2010/main" val="34138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IAP analysis plan for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84F15-E32B-EFD1-2534-807482511DF2}"/>
              </a:ext>
            </a:extLst>
          </p:cNvPr>
          <p:cNvSpPr txBox="1"/>
          <p:nvPr/>
        </p:nvSpPr>
        <p:spPr>
          <a:xfrm>
            <a:off x="264185" y="586591"/>
            <a:ext cx="88569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400" indent="-285750">
              <a:buFont typeface="Wingdings" panose="05000000000000000000" pitchFamily="2" charset="2"/>
              <a:buChar char="ü"/>
            </a:pPr>
            <a:r>
              <a:rPr lang="en-US" dirty="0"/>
              <a:t>IAP</a:t>
            </a:r>
            <a:endParaRPr lang="en-US" dirty="0">
              <a:solidFill>
                <a:srgbClr val="E46C0A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Cutting of limiter tiles and W lamellae 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to be shipped for analysis to FZJ, CCFE, HR,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UoL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VTT, according to future instructions. Includes Louvre clips.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of a coordinating activity)</a:t>
            </a: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TDS analysis </a:t>
            </a:r>
            <a:r>
              <a:rPr lang="en-US" dirty="0"/>
              <a:t>of Be samples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Louvre clips: chemical structure </a:t>
            </a:r>
            <a:r>
              <a:rPr lang="en-US" dirty="0"/>
              <a:t>of co-deposits with XPS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Sample preparation for GDOES and TDS</a:t>
            </a:r>
          </a:p>
          <a:p>
            <a:pPr marL="72000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2000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6C0A"/>
                </a:solidFill>
              </a:rPr>
              <a:t>Fuel retention studies </a:t>
            </a:r>
            <a:r>
              <a:rPr lang="en-US" dirty="0"/>
              <a:t>using GDOES </a:t>
            </a:r>
            <a:r>
              <a:rPr lang="en-US" dirty="0">
                <a:solidFill>
                  <a:srgbClr val="00B050"/>
                </a:solidFill>
              </a:rPr>
              <a:t>and TDS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619BBB2D-34D9-C20D-8FDF-D0890184B448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</p:spTree>
    <p:extLst>
      <p:ext uri="{BB962C8B-B14F-4D97-AF65-F5344CB8AC3E}">
        <p14:creationId xmlns:p14="http://schemas.microsoft.com/office/powerpoint/2010/main" val="122140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24078">
              <a:lnSpc>
                <a:spcPts val="2175"/>
              </a:lnSpc>
              <a:defRPr sz="2730"/>
            </a:pPr>
            <a:r>
              <a:rPr lang="ro-RO" dirty="0"/>
              <a:t>Rough cutting procedure</a:t>
            </a:r>
            <a:endParaRPr dirty="0"/>
          </a:p>
        </p:txBody>
      </p:sp>
      <p:pic>
        <p:nvPicPr>
          <p:cNvPr id="81" name="image13.jpg" descr="IMG_6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21" y="895132"/>
            <a:ext cx="1578562" cy="118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14.jpg" descr="IMG_6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81" y="904195"/>
            <a:ext cx="1578562" cy="1183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16.jpg" descr="IMG_61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6832" y="706875"/>
            <a:ext cx="1183921" cy="157856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507627-C611-8E5F-CD0F-0EDDEDABE140}"/>
              </a:ext>
            </a:extLst>
          </p:cNvPr>
          <p:cNvSpPr txBox="1"/>
          <p:nvPr/>
        </p:nvSpPr>
        <p:spPr>
          <a:xfrm>
            <a:off x="2771800" y="617262"/>
            <a:ext cx="32719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350" dirty="0"/>
              <a:t>It is essential that no vibrations are present!</a:t>
            </a:r>
            <a:endParaRPr lang="en-GB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7C0BD-6229-44E5-DC98-B6A226DC294D}"/>
              </a:ext>
            </a:extLst>
          </p:cNvPr>
          <p:cNvSpPr txBox="1"/>
          <p:nvPr/>
        </p:nvSpPr>
        <p:spPr>
          <a:xfrm>
            <a:off x="6558824" y="2801679"/>
            <a:ext cx="222885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350" dirty="0"/>
              <a:t>Vibrations induce: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o-RO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o-RO" sz="1350" dirty="0"/>
              <a:t>Blade damage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o-RO" sz="1350" dirty="0"/>
              <a:t>Equipment damage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o-RO" sz="1350" dirty="0"/>
              <a:t>Unprecise cutting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o-RO" sz="1350" dirty="0"/>
              <a:t>Thicker blade trace – loss of material and dust production!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o-RO" sz="1350" dirty="0"/>
              <a:t>HEAT!!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BD86A-4999-F023-2A97-F1B20F8E7427}"/>
              </a:ext>
            </a:extLst>
          </p:cNvPr>
          <p:cNvSpPr txBox="1"/>
          <p:nvPr/>
        </p:nvSpPr>
        <p:spPr>
          <a:xfrm>
            <a:off x="6473099" y="1077441"/>
            <a:ext cx="240030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350" dirty="0"/>
              <a:t>The cutting was performed in dry environment, using a carbide hardened band saw (made in USA) having 2300 mm in length and 19 mm width.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A08F3C5-9C63-521C-EE68-8DA886F8CA28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  <p:pic>
        <p:nvPicPr>
          <p:cNvPr id="7" name="image17.jpg" descr="IMG_2624.JPG">
            <a:extLst>
              <a:ext uri="{FF2B5EF4-FFF2-40B4-BE49-F238E27FC236}">
                <a16:creationId xmlns:a16="http://schemas.microsoft.com/office/drawing/2014/main" id="{C086ABD6-DEC9-FBEF-9D8C-185A47408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42" y="3015015"/>
            <a:ext cx="2157860" cy="1613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8.jpeg" descr="C:\Users\user\Desktop\Thermovision images\IR_0205.jpg">
            <a:extLst>
              <a:ext uri="{FF2B5EF4-FFF2-40B4-BE49-F238E27FC236}">
                <a16:creationId xmlns:a16="http://schemas.microsoft.com/office/drawing/2014/main" id="{EE08DE03-06FF-C2C8-4948-7EAB801FB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6786" y="3004834"/>
            <a:ext cx="2157860" cy="162371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89">
            <a:extLst>
              <a:ext uri="{FF2B5EF4-FFF2-40B4-BE49-F238E27FC236}">
                <a16:creationId xmlns:a16="http://schemas.microsoft.com/office/drawing/2014/main" id="{44B16743-252B-3832-5945-1A6F0CBA2991}"/>
              </a:ext>
            </a:extLst>
          </p:cNvPr>
          <p:cNvSpPr/>
          <p:nvPr/>
        </p:nvSpPr>
        <p:spPr>
          <a:xfrm>
            <a:off x="251520" y="2244049"/>
            <a:ext cx="6115228" cy="715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sz="1350" dirty="0"/>
              <a:t>For temperature monitoring in real time a FLIR</a:t>
            </a:r>
            <a:r>
              <a:rPr sz="1350" baseline="30000" dirty="0"/>
              <a:t>®</a:t>
            </a:r>
            <a:r>
              <a:rPr sz="1350" dirty="0"/>
              <a:t> E-Series Advanced Thermal Imaging Camera, (+/- 1 </a:t>
            </a:r>
            <a:r>
              <a:rPr sz="1350" baseline="30000" dirty="0" err="1"/>
              <a:t>o</a:t>
            </a:r>
            <a:r>
              <a:rPr sz="1350" dirty="0" err="1"/>
              <a:t>C</a:t>
            </a:r>
            <a:r>
              <a:rPr sz="1350" dirty="0"/>
              <a:t> ;  20-900 </a:t>
            </a:r>
            <a:r>
              <a:rPr sz="1350" baseline="30000" dirty="0" err="1"/>
              <a:t>o</a:t>
            </a:r>
            <a:r>
              <a:rPr sz="1350" dirty="0" err="1"/>
              <a:t>C</a:t>
            </a:r>
            <a:r>
              <a:rPr sz="1350" dirty="0"/>
              <a:t>) </a:t>
            </a:r>
            <a:r>
              <a:rPr lang="en-GB" sz="1350" dirty="0"/>
              <a:t>is used</a:t>
            </a:r>
            <a:endParaRPr sz="1350" dirty="0"/>
          </a:p>
          <a:p>
            <a:pPr>
              <a:buSzPct val="100000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sz="1350" dirty="0"/>
              <a:t>During cutting the tile temperature did not exceed </a:t>
            </a:r>
            <a:r>
              <a:rPr lang="en-GB" sz="1350" dirty="0"/>
              <a:t>so far </a:t>
            </a:r>
            <a:r>
              <a:rPr lang="ro-RO" sz="1350" dirty="0"/>
              <a:t>4</a:t>
            </a:r>
            <a:r>
              <a:rPr sz="1350" dirty="0"/>
              <a:t>8</a:t>
            </a:r>
            <a:r>
              <a:rPr lang="en-GB" sz="1350" dirty="0"/>
              <a:t> </a:t>
            </a:r>
            <a:r>
              <a:rPr sz="1350" baseline="30000" dirty="0" err="1"/>
              <a:t>o</a:t>
            </a:r>
            <a:r>
              <a:rPr sz="1350" dirty="0" err="1"/>
              <a:t>C</a:t>
            </a:r>
            <a:r>
              <a:rPr sz="1350" dirty="0"/>
              <a:t> </a:t>
            </a:r>
            <a:endParaRPr sz="1350" baseline="300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32104">
              <a:lnSpc>
                <a:spcPts val="2900"/>
              </a:lnSpc>
              <a:defRPr sz="2730"/>
            </a:lvl1pPr>
          </a:lstStyle>
          <a:p>
            <a:r>
              <a:t>Cutting process recording document</a:t>
            </a:r>
          </a:p>
        </p:txBody>
      </p:sp>
      <p:pic>
        <p:nvPicPr>
          <p:cNvPr id="92" name="image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25299"/>
            <a:ext cx="6015038" cy="4250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e%20plate%20for%20sectioning" descr="Be%20plate%20for%20sectioning">
            <a:extLst>
              <a:ext uri="{FF2B5EF4-FFF2-40B4-BE49-F238E27FC236}">
                <a16:creationId xmlns:a16="http://schemas.microsoft.com/office/drawing/2014/main" id="{22F59B31-1D1E-3027-2275-2E75B5AAC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773985"/>
            <a:ext cx="2811442" cy="254718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e tile to be sectioned and termo-vision image of the tile during the sectioning process">
            <a:extLst>
              <a:ext uri="{FF2B5EF4-FFF2-40B4-BE49-F238E27FC236}">
                <a16:creationId xmlns:a16="http://schemas.microsoft.com/office/drawing/2014/main" id="{28B4BEB0-66DB-39CC-77CD-E0C9BE09704D}"/>
              </a:ext>
            </a:extLst>
          </p:cNvPr>
          <p:cNvSpPr txBox="1"/>
          <p:nvPr/>
        </p:nvSpPr>
        <p:spPr>
          <a:xfrm>
            <a:off x="5616847" y="3507854"/>
            <a:ext cx="3170032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457200">
              <a:defRPr i="1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lang="en-GB" dirty="0"/>
              <a:t>Tracking system of the </a:t>
            </a:r>
            <a:r>
              <a:rPr dirty="0"/>
              <a:t>Be </a:t>
            </a:r>
            <a:r>
              <a:rPr lang="en-GB" dirty="0"/>
              <a:t>sample</a:t>
            </a:r>
            <a:endParaRPr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A728D53-751B-8150-3356-064EDD7ACCD9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/>
              <a:t>SPE.1: </a:t>
            </a:r>
            <a:r>
              <a:rPr lang="de-DE" sz="2000" dirty="0" err="1"/>
              <a:t>Coordination</a:t>
            </a:r>
            <a:r>
              <a:rPr lang="de-DE" sz="2000" dirty="0"/>
              <a:t> </a:t>
            </a:r>
            <a:r>
              <a:rPr lang="de-DE" sz="2000" dirty="0" err="1"/>
              <a:t>activity</a:t>
            </a:r>
            <a:r>
              <a:rPr lang="de-DE" sz="2000" dirty="0"/>
              <a:t> (IAP)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/>
              <a:t>Jari Likonen | WPPWIE Project Meeting  | FZJ </a:t>
            </a:r>
            <a:r>
              <a:rPr lang="en-GB" sz="1100" dirty="0" err="1"/>
              <a:t>Jülich</a:t>
            </a:r>
            <a:r>
              <a:rPr lang="en-GB" sz="1100" dirty="0"/>
              <a:t> | 7.2.2023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|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Page </a:t>
            </a:r>
            <a:fld id="{6A6D9FA1-99C7-4910-8E32-B85D378B0060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9395" y="999150"/>
            <a:ext cx="2952328" cy="290079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14313" lvl="0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Using  the beryllium processing facility, 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complete cutting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3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IWGL tile 1XR18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with runaway electron damage was performed</a:t>
            </a:r>
          </a:p>
          <a:p>
            <a:pPr marL="214313" lvl="0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Typical sample sizes: 10 mm x 10 mm x 10-12 mm or  10 mm x 10 mm x 2.5 mm</a:t>
            </a:r>
          </a:p>
          <a:p>
            <a:pPr marL="214313" lvl="0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 measurements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from top and side surfaces have been made </a:t>
            </a:r>
            <a:r>
              <a:rPr lang="en-US" sz="13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samples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313" lvl="0" indent="-2143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Cutting of Louvre </a:t>
            </a:r>
            <a:r>
              <a:rPr lang="en-US" sz="135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CLips</a:t>
            </a:r>
            <a:r>
              <a:rPr lang="en-US" sz="135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lvl="0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4326856"/>
            <a:ext cx="5040560" cy="614014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lnSpc>
                <a:spcPct val="113000"/>
              </a:lnSpc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Deliverable: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PWIE.SPE.1.T001.D002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3000"/>
              </a:lnSpc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Status: </a:t>
            </a:r>
            <a:r>
              <a:rPr lang="en-US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lvl="0">
              <a:lnSpc>
                <a:spcPct val="113000"/>
              </a:lnSpc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Facilities: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Hot cells at IAP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64088" y="4326856"/>
            <a:ext cx="3672408" cy="614014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Human Resources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PM</a:t>
            </a:r>
          </a:p>
          <a:p>
            <a:pPr lvl="0">
              <a:lnSpc>
                <a:spcPct val="113000"/>
              </a:lnSpc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Involved RU: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IAP and CCFE as a collaborator</a:t>
            </a:r>
          </a:p>
          <a:p>
            <a:pPr lvl="0">
              <a:lnSpc>
                <a:spcPct val="113000"/>
              </a:lnSpc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 WP or TSVV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WPTE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BE5619-7DEE-9CAA-60C1-1E700FAA1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2647" r="4336" b="10468"/>
          <a:stretch/>
        </p:blipFill>
        <p:spPr bwMode="auto">
          <a:xfrm>
            <a:off x="3106461" y="606890"/>
            <a:ext cx="2016000" cy="1498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D9B4E-4F10-FCDD-3E11-563113D77B11}"/>
              </a:ext>
            </a:extLst>
          </p:cNvPr>
          <p:cNvGrpSpPr/>
          <p:nvPr/>
        </p:nvGrpSpPr>
        <p:grpSpPr>
          <a:xfrm>
            <a:off x="7387264" y="2654084"/>
            <a:ext cx="1381712" cy="793856"/>
            <a:chOff x="3763130" y="3064840"/>
            <a:chExt cx="1962077" cy="10250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9EA4B3-FEC4-4D0D-F69D-F8C0CEF30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1" t="24653" r="30711" b="17729"/>
            <a:stretch/>
          </p:blipFill>
          <p:spPr>
            <a:xfrm rot="16200000">
              <a:off x="3704927" y="3123043"/>
              <a:ext cx="1025036" cy="90862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225DCB-5AE0-F789-A0BF-159ECE0B68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96" t="16342" r="25665" b="21013"/>
            <a:stretch/>
          </p:blipFill>
          <p:spPr>
            <a:xfrm>
              <a:off x="4671757" y="3070420"/>
              <a:ext cx="1053450" cy="101945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1EF0573-B16D-4E36-EB7F-8C003B22EC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14588" r="10283" b="6636"/>
          <a:stretch/>
        </p:blipFill>
        <p:spPr>
          <a:xfrm>
            <a:off x="7387264" y="998345"/>
            <a:ext cx="1481074" cy="11302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841B3C-9D4D-F4BF-164D-1073882D3E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4" t="19963" r="31127" b="18386"/>
          <a:stretch/>
        </p:blipFill>
        <p:spPr>
          <a:xfrm>
            <a:off x="5816490" y="2496630"/>
            <a:ext cx="766971" cy="138591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B16876-2C05-CFB9-79AD-663A3DA371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23467" r="27401" b="46267"/>
          <a:stretch/>
        </p:blipFill>
        <p:spPr>
          <a:xfrm rot="5400000">
            <a:off x="6135918" y="2882270"/>
            <a:ext cx="1403314" cy="63203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28FA188-A81D-E253-944D-E7F26AC30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1325" y="965741"/>
            <a:ext cx="1854615" cy="1221937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09EDC899-A799-4A96-5055-7026A78920A3}"/>
              </a:ext>
            </a:extLst>
          </p:cNvPr>
          <p:cNvSpPr txBox="1"/>
          <p:nvPr/>
        </p:nvSpPr>
        <p:spPr>
          <a:xfrm>
            <a:off x="7188458" y="3516394"/>
            <a:ext cx="1834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</a:t>
            </a:r>
            <a:r>
              <a:rPr lang="en-RO" sz="1100" dirty="0"/>
              <a:t>ll 37 samples are packed</a:t>
            </a:r>
          </a:p>
          <a:p>
            <a:pPr algn="ctr"/>
            <a:r>
              <a:rPr lang="en-RO" sz="1100" dirty="0"/>
              <a:t>Ready to be shipped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956F97A-CD09-EEB9-FB3C-310C9693CDB3}"/>
              </a:ext>
            </a:extLst>
          </p:cNvPr>
          <p:cNvSpPr txBox="1"/>
          <p:nvPr/>
        </p:nvSpPr>
        <p:spPr>
          <a:xfrm>
            <a:off x="5755611" y="3853720"/>
            <a:ext cx="1530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Final sample extraction</a:t>
            </a:r>
            <a:endParaRPr lang="en-RO" sz="11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9BBD1F4-D68F-6897-62B0-5AD339AF8BED}"/>
              </a:ext>
            </a:extLst>
          </p:cNvPr>
          <p:cNvSpPr txBox="1"/>
          <p:nvPr/>
        </p:nvSpPr>
        <p:spPr>
          <a:xfrm>
            <a:off x="5224310" y="2169449"/>
            <a:ext cx="2083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Cutting plan as agreed with CCFE</a:t>
            </a:r>
            <a:endParaRPr lang="en-RO" sz="11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FF2F169-713D-7362-F008-30227E278FB2}"/>
              </a:ext>
            </a:extLst>
          </p:cNvPr>
          <p:cNvSpPr txBox="1"/>
          <p:nvPr/>
        </p:nvSpPr>
        <p:spPr>
          <a:xfrm>
            <a:off x="7327931" y="2176081"/>
            <a:ext cx="2083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Primary and edge sectioning </a:t>
            </a:r>
            <a:endParaRPr lang="en-RO" sz="11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2AFC60F-9571-C9F4-8E8B-5127050C775C}"/>
              </a:ext>
            </a:extLst>
          </p:cNvPr>
          <p:cNvSpPr txBox="1"/>
          <p:nvPr/>
        </p:nvSpPr>
        <p:spPr>
          <a:xfrm>
            <a:off x="6158294" y="618770"/>
            <a:ext cx="26106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Louvre clips cutting and sectioning</a:t>
            </a:r>
            <a:endParaRPr lang="en-RO" sz="11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AB95061-FC3F-25F6-BB84-A05FFCD3A93C}"/>
              </a:ext>
            </a:extLst>
          </p:cNvPr>
          <p:cNvSpPr txBox="1"/>
          <p:nvPr/>
        </p:nvSpPr>
        <p:spPr>
          <a:xfrm>
            <a:off x="2890228" y="2576681"/>
            <a:ext cx="25400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Samples to be shipped for analysis to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FZJ, CCFE, HR,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UoL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VTT, according to future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709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114300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6" name="Rectangle 55"/>
          <p:cNvSpPr>
            <a:spLocks noChangeArrowheads="1"/>
          </p:cNvSpPr>
          <p:nvPr/>
        </p:nvSpPr>
        <p:spPr bwMode="auto">
          <a:xfrm>
            <a:off x="914400" y="-126669"/>
            <a:ext cx="6858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1371600" y="-13774"/>
            <a:ext cx="6858000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3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8" y="171450"/>
            <a:ext cx="8534768" cy="342900"/>
          </a:xfrm>
        </p:spPr>
        <p:txBody>
          <a:bodyPr/>
          <a:lstStyle/>
          <a:p>
            <a:r>
              <a:rPr lang="en-US" sz="1800" b="1" dirty="0"/>
              <a:t>Lamellae cutting and sample preparation for  TDS and GDOES</a:t>
            </a:r>
            <a:endParaRPr lang="en-US" sz="1400" i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A40865-4123-E7F2-1649-680203CF7A76}"/>
              </a:ext>
            </a:extLst>
          </p:cNvPr>
          <p:cNvSpPr txBox="1"/>
          <p:nvPr/>
        </p:nvSpPr>
        <p:spPr>
          <a:xfrm>
            <a:off x="5061255" y="920898"/>
            <a:ext cx="38766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utting and processing of the samples was required prior to GDOES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Deuterium thermo-desorption spectra (TDS) for the designated samples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C8FFF8-1C0A-05B3-AFAE-4BF735AF5DFA}"/>
              </a:ext>
            </a:extLst>
          </p:cNvPr>
          <p:cNvSpPr txBox="1"/>
          <p:nvPr/>
        </p:nvSpPr>
        <p:spPr>
          <a:xfrm>
            <a:off x="5164752" y="643143"/>
            <a:ext cx="3789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utting and processing of the sample</a:t>
            </a:r>
            <a:endParaRPr lang="en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F802E-10E0-C437-A7FA-FF781351DB87}"/>
              </a:ext>
            </a:extLst>
          </p:cNvPr>
          <p:cNvSpPr txBox="1"/>
          <p:nvPr/>
        </p:nvSpPr>
        <p:spPr>
          <a:xfrm>
            <a:off x="5454132" y="3095453"/>
            <a:ext cx="287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Initial          TDS          GDOES</a:t>
            </a:r>
            <a:endParaRPr lang="en-RO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8F45B9-DED6-C86F-2AE6-43E6C8FFF5EC}"/>
              </a:ext>
            </a:extLst>
          </p:cNvPr>
          <p:cNvGrpSpPr/>
          <p:nvPr/>
        </p:nvGrpSpPr>
        <p:grpSpPr>
          <a:xfrm>
            <a:off x="5454132" y="2183538"/>
            <a:ext cx="2879670" cy="859014"/>
            <a:chOff x="1835696" y="1491630"/>
            <a:chExt cx="5040561" cy="1800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9E7A1A-253B-702C-2121-92D616229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5" t="29000" r="22001" b="36000"/>
            <a:stretch/>
          </p:blipFill>
          <p:spPr>
            <a:xfrm>
              <a:off x="3563886" y="1491630"/>
              <a:ext cx="1656185" cy="18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6CEBA6-EE95-C7AB-9573-A2A4DBC94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" t="40067" r="18708" b="24856"/>
            <a:stretch/>
          </p:blipFill>
          <p:spPr>
            <a:xfrm>
              <a:off x="5220072" y="1491630"/>
              <a:ext cx="1656185" cy="1800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B4A00F-378C-1005-1856-EF7574B4E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35696" y="1491630"/>
              <a:ext cx="1728191" cy="1800200"/>
            </a:xfrm>
            <a:prstGeom prst="rect">
              <a:avLst/>
            </a:prstGeom>
          </p:spPr>
        </p:pic>
      </p:grp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5"/>
          <a:srcRect r="55344"/>
          <a:stretch>
            <a:fillRect/>
          </a:stretch>
        </p:blipFill>
        <p:spPr bwMode="auto">
          <a:xfrm>
            <a:off x="260558" y="745793"/>
            <a:ext cx="1718602" cy="22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2081892" y="1012474"/>
            <a:ext cx="2562116" cy="1813241"/>
            <a:chOff x="5951984" y="2996952"/>
            <a:chExt cx="4537730" cy="2679990"/>
          </a:xfrm>
        </p:grpSpPr>
        <p:pic>
          <p:nvPicPr>
            <p:cNvPr id="9225" name="Picture 12"/>
            <p:cNvPicPr>
              <a:picLocks noChangeAspect="1" noChangeArrowheads="1"/>
            </p:cNvPicPr>
            <p:nvPr/>
          </p:nvPicPr>
          <p:blipFill>
            <a:blip r:embed="rId5"/>
            <a:srcRect l="69453" t="42517" r="-2" b="8435"/>
            <a:stretch>
              <a:fillRect/>
            </a:stretch>
          </p:blipFill>
          <p:spPr bwMode="auto">
            <a:xfrm>
              <a:off x="7608168" y="2996952"/>
              <a:ext cx="2881546" cy="267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1"/>
            <p:cNvPicPr>
              <a:picLocks noChangeAspect="1" noChangeArrowheads="1"/>
            </p:cNvPicPr>
            <p:nvPr/>
          </p:nvPicPr>
          <p:blipFill>
            <a:blip r:embed="rId5"/>
            <a:srcRect l="44714" t="42517" r="36964" b="8435"/>
            <a:stretch>
              <a:fillRect/>
            </a:stretch>
          </p:blipFill>
          <p:spPr bwMode="auto">
            <a:xfrm>
              <a:off x="5951984" y="2996952"/>
              <a:ext cx="1728192" cy="2679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7" descr="Picture 7">
            <a:extLst>
              <a:ext uri="{FF2B5EF4-FFF2-40B4-BE49-F238E27FC236}">
                <a16:creationId xmlns:a16="http://schemas.microsoft.com/office/drawing/2014/main" id="{0F6C3A16-996A-9E81-8643-DACE62556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99" y="2869092"/>
            <a:ext cx="1616761" cy="1271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8" descr="Picture 8">
            <a:extLst>
              <a:ext uri="{FF2B5EF4-FFF2-40B4-BE49-F238E27FC236}">
                <a16:creationId xmlns:a16="http://schemas.microsoft.com/office/drawing/2014/main" id="{EB64D127-7D8F-6716-0A1B-F5E087591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1892" y="2869092"/>
            <a:ext cx="1392707" cy="119138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85140679-B31E-EF2A-EEAB-E0D782D1830B}"/>
              </a:ext>
            </a:extLst>
          </p:cNvPr>
          <p:cNvSpPr txBox="1"/>
          <p:nvPr/>
        </p:nvSpPr>
        <p:spPr>
          <a:xfrm>
            <a:off x="2005800" y="4074197"/>
            <a:ext cx="143311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00" dirty="0"/>
              <a:t>Sample temperature monitored by </a:t>
            </a:r>
            <a:r>
              <a:rPr lang="en-GB" sz="900" dirty="0"/>
              <a:t>IR</a:t>
            </a:r>
            <a:r>
              <a:rPr sz="900" dirty="0"/>
              <a:t>camera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4EDDCFC6-620D-FAA3-065B-ADCD1B3ABB42}"/>
              </a:ext>
            </a:extLst>
          </p:cNvPr>
          <p:cNvSpPr txBox="1"/>
          <p:nvPr/>
        </p:nvSpPr>
        <p:spPr>
          <a:xfrm>
            <a:off x="362398" y="4140569"/>
            <a:ext cx="1616761" cy="23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900" dirty="0"/>
              <a:t>Diamond milling disc in action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1D7016EE-E10C-8F94-24D8-DAE3F5AC722D}"/>
              </a:ext>
            </a:extLst>
          </p:cNvPr>
          <p:cNvSpPr txBox="1"/>
          <p:nvPr/>
        </p:nvSpPr>
        <p:spPr>
          <a:xfrm>
            <a:off x="3679729" y="3576275"/>
            <a:ext cx="5101872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algn="just">
              <a:buSzPct val="100000"/>
              <a:buFont typeface="Trebuchet MS"/>
              <a:buChar char="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Special cutting discs containing more than 21% diamond powder embedded in a copper alloy were used;</a:t>
            </a:r>
          </a:p>
          <a:p>
            <a:pPr marL="285750" indent="-285750" algn="just">
              <a:buSzPct val="100000"/>
              <a:buFont typeface="Trebuchet MS"/>
              <a:buChar char="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Lamella temperature during cutting </a:t>
            </a:r>
            <a:r>
              <a:rPr lang="en-GB" sz="1200" dirty="0"/>
              <a:t>-</a:t>
            </a:r>
            <a:r>
              <a:rPr sz="1200" dirty="0"/>
              <a:t> monitored: </a:t>
            </a:r>
            <a:r>
              <a:rPr lang="en-GB" sz="1200" dirty="0"/>
              <a:t>must</a:t>
            </a:r>
            <a:r>
              <a:rPr sz="1200" dirty="0"/>
              <a:t> not exceed 70</a:t>
            </a:r>
            <a:r>
              <a:rPr sz="1200" baseline="30000" dirty="0"/>
              <a:t>o</a:t>
            </a:r>
            <a:r>
              <a:rPr sz="1200" dirty="0"/>
              <a:t>C</a:t>
            </a: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CDB409A-C8CC-E5C3-4896-070DC2543232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</p:spTree>
    <p:extLst>
      <p:ext uri="{BB962C8B-B14F-4D97-AF65-F5344CB8AC3E}">
        <p14:creationId xmlns:p14="http://schemas.microsoft.com/office/powerpoint/2010/main" val="151703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7" cy="342900"/>
          </a:xfrm>
        </p:spPr>
        <p:txBody>
          <a:bodyPr/>
          <a:lstStyle/>
          <a:p>
            <a:r>
              <a:rPr lang="en-US" sz="12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 E.2 Comparison of hydrogenic retention quantification by different techniques and fuel removal assessment: IAP</a:t>
            </a:r>
            <a:endParaRPr lang="de-DE" sz="1400" spc="-15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1065" y="4335002"/>
            <a:ext cx="88531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Since GDOES demonstrated that D is present in Be deposits but also in W/Mo coatings it is difficult to identify with precision the retention mechanism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31875"/>
              </p:ext>
            </p:extLst>
          </p:nvPr>
        </p:nvGraphicFramePr>
        <p:xfrm>
          <a:off x="3370423" y="2427734"/>
          <a:ext cx="2989055" cy="209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260028" imgH="2979683" progId="Origin50.Graph">
                  <p:embed/>
                </p:oleObj>
              </mc:Choice>
              <mc:Fallback>
                <p:oleObj r:id="rId3" imgW="4260028" imgH="2979683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423" y="2427734"/>
                        <a:ext cx="2989055" cy="2093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78554"/>
              </p:ext>
            </p:extLst>
          </p:nvPr>
        </p:nvGraphicFramePr>
        <p:xfrm>
          <a:off x="673783" y="2499742"/>
          <a:ext cx="2874898" cy="201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260028" imgH="2979683" progId="Origin50.Graph">
                  <p:embed/>
                </p:oleObj>
              </mc:Choice>
              <mc:Fallback>
                <p:oleObj r:id="rId5" imgW="4260028" imgH="2979683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83" y="2499742"/>
                        <a:ext cx="2874898" cy="2013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318306"/>
              </p:ext>
            </p:extLst>
          </p:nvPr>
        </p:nvGraphicFramePr>
        <p:xfrm>
          <a:off x="770832" y="669428"/>
          <a:ext cx="2771800" cy="2105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886021" imgH="2943146" progId="Origin50.Graph">
                  <p:embed/>
                </p:oleObj>
              </mc:Choice>
              <mc:Fallback>
                <p:oleObj r:id="rId7" imgW="3886021" imgH="294314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32" y="669428"/>
                        <a:ext cx="2771800" cy="21058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71649"/>
              </p:ext>
            </p:extLst>
          </p:nvPr>
        </p:nvGraphicFramePr>
        <p:xfrm>
          <a:off x="3370423" y="636602"/>
          <a:ext cx="2866450" cy="200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260028" imgH="2979683" progId="Origin50.Graph">
                  <p:embed/>
                </p:oleObj>
              </mc:Choice>
              <mc:Fallback>
                <p:oleObj r:id="rId9" imgW="4260028" imgH="2979683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423" y="636602"/>
                        <a:ext cx="2866450" cy="2007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2092" y="113302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Tile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1808" y="1005037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Tile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72091" y="3118563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Tile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0771" y="344140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Tile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5321" y="761332"/>
            <a:ext cx="278463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TDS was performed on the remaining  samples, after GDOES.</a:t>
            </a:r>
          </a:p>
          <a:p>
            <a:r>
              <a:rPr lang="en-GB" sz="1100" dirty="0"/>
              <a:t>We took into account only the non sputtered part during the GDOES measuring process.</a:t>
            </a:r>
          </a:p>
          <a:p>
            <a:endParaRPr lang="en-GB" sz="1100" dirty="0"/>
          </a:p>
          <a:p>
            <a:r>
              <a:rPr lang="en-GB" sz="1100" dirty="0"/>
              <a:t>TDS was performed from room temperature to 1050</a:t>
            </a:r>
            <a:r>
              <a:rPr lang="en-GB" sz="1100" baseline="30000" dirty="0"/>
              <a:t>o</a:t>
            </a:r>
            <a:r>
              <a:rPr lang="en-GB" sz="1100" dirty="0"/>
              <a:t>C with a 10</a:t>
            </a:r>
            <a:r>
              <a:rPr lang="en-GB" sz="1100" baseline="30000" dirty="0"/>
              <a:t>o</a:t>
            </a:r>
            <a:r>
              <a:rPr lang="en-GB" sz="1100" dirty="0"/>
              <a:t>C/min ramp. </a:t>
            </a:r>
          </a:p>
          <a:p>
            <a:endParaRPr lang="en-GB" sz="1100" dirty="0"/>
          </a:p>
          <a:p>
            <a:r>
              <a:rPr lang="en-GB" sz="1100" dirty="0"/>
              <a:t>One interesting fact in the TDS measurements is the total release done until the maximum temperature reach for most of the samples (11 of 14) </a:t>
            </a:r>
          </a:p>
          <a:p>
            <a:endParaRPr lang="en-GB" sz="1100" dirty="0"/>
          </a:p>
          <a:p>
            <a:r>
              <a:rPr lang="en-GB" sz="1100" dirty="0"/>
              <a:t>Several desorbtion peaks are present for the samples from all tiles. </a:t>
            </a:r>
          </a:p>
          <a:p>
            <a:r>
              <a:rPr lang="en-GB" sz="1100" dirty="0"/>
              <a:t>High intensity peaks are present at 325-375</a:t>
            </a:r>
            <a:r>
              <a:rPr lang="en-GB" sz="1100" baseline="30000" dirty="0"/>
              <a:t>o</a:t>
            </a:r>
            <a:r>
              <a:rPr lang="en-GB" sz="1100" dirty="0"/>
              <a:t>C, followed by shoulders for some samples at temperatures between 525 and 800</a:t>
            </a:r>
            <a:r>
              <a:rPr lang="en-GB" sz="1100" baseline="30000" dirty="0"/>
              <a:t>o</a:t>
            </a:r>
            <a:r>
              <a:rPr lang="en-GB" sz="1100" dirty="0"/>
              <a:t>C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6DAD20A-4E8F-0294-4CCE-57D76F8B35B8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</p:spTree>
    <p:extLst>
      <p:ext uri="{BB962C8B-B14F-4D97-AF65-F5344CB8AC3E}">
        <p14:creationId xmlns:p14="http://schemas.microsoft.com/office/powerpoint/2010/main" val="118506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7" cy="342900"/>
          </a:xfrm>
        </p:spPr>
        <p:txBody>
          <a:bodyPr/>
          <a:lstStyle/>
          <a:p>
            <a:r>
              <a:rPr lang="en-US" sz="2000" spc="-1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Post-mortem analysis of PFC and other objects in JET: </a:t>
            </a:r>
            <a:r>
              <a:rPr lang="en-US" sz="2000" spc="-15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IAP</a:t>
            </a:r>
            <a:endParaRPr lang="de-DE" sz="2400" spc="-15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49575"/>
              </p:ext>
            </p:extLst>
          </p:nvPr>
        </p:nvGraphicFramePr>
        <p:xfrm>
          <a:off x="3491880" y="814688"/>
          <a:ext cx="3434739" cy="251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908520" imgH="2926080" progId="Origin50.Graph">
                  <p:embed/>
                </p:oleObj>
              </mc:Choice>
              <mc:Fallback>
                <p:oleObj name="Graph" r:id="rId3" imgW="3908520" imgH="292608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8945" b="59843"/>
                      <a:stretch>
                        <a:fillRect/>
                      </a:stretch>
                    </p:blipFill>
                    <p:spPr bwMode="auto">
                      <a:xfrm>
                        <a:off x="3491880" y="814688"/>
                        <a:ext cx="3434739" cy="2515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8A93C8-6BE8-71EF-8B30-5E8229BAC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58888"/>
              </p:ext>
            </p:extLst>
          </p:nvPr>
        </p:nvGraphicFramePr>
        <p:xfrm>
          <a:off x="34589" y="627520"/>
          <a:ext cx="3767796" cy="266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276800" imgH="3024000" progId="Origin50.Graph">
                  <p:embed/>
                </p:oleObj>
              </mc:Choice>
              <mc:Fallback>
                <p:oleObj name="Graph" r:id="rId5" imgW="4276800" imgH="3024000" progId="Origin50.Graph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89" y="627520"/>
                        <a:ext cx="3767796" cy="266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338966-5D97-AE97-CACB-E06CC6C7E60F}"/>
              </a:ext>
            </a:extLst>
          </p:cNvPr>
          <p:cNvSpPr txBox="1"/>
          <p:nvPr/>
        </p:nvSpPr>
        <p:spPr>
          <a:xfrm>
            <a:off x="1475656" y="4535102"/>
            <a:ext cx="287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Initial          TDS          GDOES</a:t>
            </a:r>
            <a:endParaRPr lang="en-RO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C9D4DF-E849-9880-3743-79270C6B5499}"/>
              </a:ext>
            </a:extLst>
          </p:cNvPr>
          <p:cNvGrpSpPr/>
          <p:nvPr/>
        </p:nvGrpSpPr>
        <p:grpSpPr>
          <a:xfrm>
            <a:off x="1619057" y="3613552"/>
            <a:ext cx="2481034" cy="902428"/>
            <a:chOff x="1835696" y="1491630"/>
            <a:chExt cx="5040561" cy="1800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3E2DEC-BE42-F50F-E50F-118296049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5" t="29000" r="22001" b="36000"/>
            <a:stretch/>
          </p:blipFill>
          <p:spPr>
            <a:xfrm>
              <a:off x="3563886" y="1491630"/>
              <a:ext cx="1656185" cy="1800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21105E-CF99-1288-F5C5-8AB4DA3FA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77" t="40067" r="18708" b="24856"/>
            <a:stretch/>
          </p:blipFill>
          <p:spPr>
            <a:xfrm>
              <a:off x="5220072" y="1491630"/>
              <a:ext cx="1656185" cy="1800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5F91C9-B43F-6128-3D48-429C18CA9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35696" y="1491630"/>
              <a:ext cx="1728191" cy="1800200"/>
            </a:xfrm>
            <a:prstGeom prst="rect">
              <a:avLst/>
            </a:prstGeom>
          </p:spPr>
        </p:pic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915C8B4-D249-555E-48C3-58F2C6EBFF71}"/>
              </a:ext>
            </a:extLst>
          </p:cNvPr>
          <p:cNvSpPr/>
          <p:nvPr/>
        </p:nvSpPr>
        <p:spPr>
          <a:xfrm rot="13841453">
            <a:off x="2199188" y="3164140"/>
            <a:ext cx="843347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66EAE32-659D-5327-D6A3-AE442D703E18}"/>
              </a:ext>
            </a:extLst>
          </p:cNvPr>
          <p:cNvSpPr/>
          <p:nvPr/>
        </p:nvSpPr>
        <p:spPr>
          <a:xfrm rot="17817614">
            <a:off x="3566002" y="3034288"/>
            <a:ext cx="697561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99D80473-8E4B-E07D-1870-AA9017BEFC41}"/>
              </a:ext>
            </a:extLst>
          </p:cNvPr>
          <p:cNvSpPr txBox="1">
            <a:spLocks/>
          </p:cNvSpPr>
          <p:nvPr/>
        </p:nvSpPr>
        <p:spPr>
          <a:xfrm>
            <a:off x="5652120" y="4845803"/>
            <a:ext cx="404417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fi-FI" sz="1400" dirty="0"/>
              <a:t>C. Porosnicu|</a:t>
            </a:r>
            <a:r>
              <a:rPr lang="fi-FI" sz="1400" spc="-20" dirty="0"/>
              <a:t> </a:t>
            </a:r>
            <a:r>
              <a:rPr lang="fi-FI" sz="1400" dirty="0"/>
              <a:t>WP</a:t>
            </a:r>
            <a:r>
              <a:rPr lang="fi-FI" sz="1400" spc="-35" dirty="0"/>
              <a:t> </a:t>
            </a:r>
            <a:r>
              <a:rPr lang="fi-FI" sz="1400" dirty="0"/>
              <a:t>PWIE</a:t>
            </a:r>
            <a:r>
              <a:rPr lang="fi-FI" sz="1400" spc="-50" dirty="0"/>
              <a:t> </a:t>
            </a:r>
            <a:r>
              <a:rPr lang="fi-FI" sz="1400" dirty="0"/>
              <a:t>SP E</a:t>
            </a:r>
            <a:r>
              <a:rPr lang="fi-FI" sz="1400" spc="-20" dirty="0"/>
              <a:t> </a:t>
            </a:r>
            <a:r>
              <a:rPr lang="fi-FI" sz="1400" spc="-10" dirty="0"/>
              <a:t>kick-off meeting</a:t>
            </a:r>
            <a:endParaRPr sz="1400" spc="-50" dirty="0"/>
          </a:p>
        </p:txBody>
      </p:sp>
    </p:spTree>
    <p:extLst>
      <p:ext uri="{BB962C8B-B14F-4D97-AF65-F5344CB8AC3E}">
        <p14:creationId xmlns:p14="http://schemas.microsoft.com/office/powerpoint/2010/main" val="54067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306</TotalTime>
  <Words>1223</Words>
  <Application>Microsoft Office PowerPoint</Application>
  <PresentationFormat>On-screen Show (16:9)</PresentationFormat>
  <Paragraphs>231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Office</vt:lpstr>
      <vt:lpstr>Origin Graph</vt:lpstr>
      <vt:lpstr>Graph</vt:lpstr>
      <vt:lpstr>WP PWIE: SPE Kick off Meeting 2024</vt:lpstr>
      <vt:lpstr>IAP analysis plan for 2024</vt:lpstr>
      <vt:lpstr>IAP analysis plan for 2024</vt:lpstr>
      <vt:lpstr>Rough cutting procedure</vt:lpstr>
      <vt:lpstr>Cutting process recording document</vt:lpstr>
      <vt:lpstr>SPE.1: Coordination activity (IAP)</vt:lpstr>
      <vt:lpstr>Lamellae cutting and sample preparation for  TDS and GDOES</vt:lpstr>
      <vt:lpstr>SP E.2 Comparison of hydrogenic retention quantification by different techniques and fuel removal assessment: IAP</vt:lpstr>
      <vt:lpstr>Post-mortem analysis of PFC and other objects in JET: IAP</vt:lpstr>
      <vt:lpstr>Be samples support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Corneliu Porosnicu</cp:lastModifiedBy>
  <cp:revision>174</cp:revision>
  <cp:lastPrinted>2014-10-16T14:51:28Z</cp:lastPrinted>
  <dcterms:created xsi:type="dcterms:W3CDTF">2020-10-16T13:52:18Z</dcterms:created>
  <dcterms:modified xsi:type="dcterms:W3CDTF">2024-01-23T08:45:40Z</dcterms:modified>
</cp:coreProperties>
</file>