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900" r:id="rId3"/>
    <p:sldId id="901" r:id="rId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94675" autoAdjust="0"/>
  </p:normalViewPr>
  <p:slideViewPr>
    <p:cSldViewPr showGuides="1">
      <p:cViewPr varScale="1">
        <p:scale>
          <a:sx n="72" d="100"/>
          <a:sy n="72" d="100"/>
        </p:scale>
        <p:origin x="10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23/01/2024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23/01/2024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220072" y="5733256"/>
            <a:ext cx="3610183" cy="648072"/>
            <a:chOff x="18230283" y="40396912"/>
            <a:chExt cx="9924896" cy="17816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348880"/>
            <a:ext cx="9036496" cy="1440160"/>
          </a:xfrm>
        </p:spPr>
        <p:txBody>
          <a:bodyPr/>
          <a:lstStyle/>
          <a:p>
            <a:r>
              <a:rPr lang="en-US" sz="3200" dirty="0"/>
              <a:t>WP </a:t>
            </a:r>
            <a:r>
              <a:rPr lang="lv-LV" sz="3200" dirty="0"/>
              <a:t>PWIE SPE 2&amp;3</a:t>
            </a:r>
            <a:r>
              <a:rPr lang="en-GB" sz="3200" dirty="0"/>
              <a:t>:</a:t>
            </a:r>
            <a:r>
              <a:rPr lang="lv-LV" sz="3200" dirty="0"/>
              <a:t> TDS, FC, </a:t>
            </a:r>
            <a:r>
              <a:rPr lang="lv-LV" sz="3200" dirty="0" err="1"/>
              <a:t>dissolution</a:t>
            </a:r>
            <a:r>
              <a:rPr lang="lv-LV" sz="3200" dirty="0"/>
              <a:t>, </a:t>
            </a:r>
            <a:r>
              <a:rPr lang="lv-LV" sz="3200" dirty="0" err="1"/>
              <a:t>baking</a:t>
            </a:r>
            <a:r>
              <a:rPr lang="lv-LV" sz="3200" dirty="0"/>
              <a:t> </a:t>
            </a:r>
            <a:r>
              <a:rPr lang="lv-LV" sz="3200" dirty="0" err="1"/>
              <a:t>experiments</a:t>
            </a:r>
            <a:r>
              <a:rPr lang="lv-LV" sz="3200" dirty="0"/>
              <a:t>, SEM, FT-IR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6480720" cy="936104"/>
          </a:xfrm>
        </p:spPr>
        <p:txBody>
          <a:bodyPr>
            <a:normAutofit/>
          </a:bodyPr>
          <a:lstStyle/>
          <a:p>
            <a:r>
              <a:rPr lang="lv-LV" dirty="0" err="1"/>
              <a:t>Elina</a:t>
            </a:r>
            <a:r>
              <a:rPr lang="lv-LV" dirty="0"/>
              <a:t> Pajuste</a:t>
            </a:r>
          </a:p>
          <a:p>
            <a:r>
              <a:rPr lang="lv-LV" dirty="0"/>
              <a:t>ISSP-UL : </a:t>
            </a:r>
            <a:r>
              <a:rPr lang="lv-LV" dirty="0" err="1"/>
              <a:t>Institute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Chemical </a:t>
            </a:r>
            <a:r>
              <a:rPr lang="lv-LV" dirty="0" err="1"/>
              <a:t>Physics</a:t>
            </a:r>
            <a:endParaRPr lang="en-US" dirty="0"/>
          </a:p>
        </p:txBody>
      </p:sp>
      <p:pic>
        <p:nvPicPr>
          <p:cNvPr id="5" name="Google Shape;20;p10">
            <a:extLst>
              <a:ext uri="{FF2B5EF4-FFF2-40B4-BE49-F238E27FC236}">
                <a16:creationId xmlns:a16="http://schemas.microsoft.com/office/drawing/2014/main" id="{E7B403BB-F9AA-44BB-A46C-0E914AF8F02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3528" y="5498528"/>
            <a:ext cx="3529584" cy="1325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lv-LV" dirty="0" err="1"/>
              <a:t>Tasks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deliverables</a:t>
            </a:r>
            <a:r>
              <a:rPr lang="lv-LV" dirty="0"/>
              <a:t> 2024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554" y="1381452"/>
            <a:ext cx="8136904" cy="2016224"/>
          </a:xfrm>
        </p:spPr>
        <p:txBody>
          <a:bodyPr>
            <a:noAutofit/>
          </a:bodyPr>
          <a:lstStyle/>
          <a:p>
            <a:pPr marL="720000" lvl="3" indent="-285750"/>
            <a:r>
              <a:rPr lang="en-GB" dirty="0">
                <a:solidFill>
                  <a:srgbClr val="E46C0A"/>
                </a:solidFill>
              </a:rPr>
              <a:t>Completion of fuel retention studies </a:t>
            </a:r>
            <a:r>
              <a:rPr lang="en-GB" dirty="0"/>
              <a:t>using FC, TDS (simulation of C39 baking cycle) and SEM</a:t>
            </a:r>
          </a:p>
          <a:p>
            <a:pPr marL="720000" lvl="3" indent="-285750"/>
            <a:r>
              <a:rPr lang="en-GB" dirty="0">
                <a:solidFill>
                  <a:srgbClr val="E46C0A"/>
                </a:solidFill>
              </a:rPr>
              <a:t>Samples from W lamellae</a:t>
            </a:r>
          </a:p>
          <a:p>
            <a:pPr marL="720000" lvl="1">
              <a:buFont typeface="Arial" panose="020B0604020202020204" pitchFamily="34" charset="0"/>
              <a:buChar char="•"/>
            </a:pPr>
            <a:r>
              <a:rPr lang="en-US" dirty="0"/>
              <a:t>Louvre clips: </a:t>
            </a:r>
            <a:r>
              <a:rPr lang="en-US" dirty="0">
                <a:solidFill>
                  <a:srgbClr val="E46C0A"/>
                </a:solidFill>
              </a:rPr>
              <a:t>chemical structure </a:t>
            </a:r>
            <a:r>
              <a:rPr lang="en-US" dirty="0"/>
              <a:t>of co-deposits using FT-IR</a:t>
            </a:r>
          </a:p>
          <a:p>
            <a:pPr marL="214313" lvl="0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267744" y="6453336"/>
            <a:ext cx="64087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lv-LV" dirty="0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263352" y="4149080"/>
            <a:ext cx="8269088" cy="11665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3000"/>
              </a:lnSpc>
              <a:buNone/>
            </a:pPr>
            <a:r>
              <a:rPr lang="en-US" sz="1600" dirty="0"/>
              <a:t>ISSP-UL team - ICP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Researchers: Elina Pajuste, </a:t>
            </a:r>
            <a:r>
              <a:rPr lang="en-US" sz="1600" dirty="0" err="1"/>
              <a:t>Anete</a:t>
            </a:r>
            <a:r>
              <a:rPr lang="en-US" sz="1600" dirty="0"/>
              <a:t> </a:t>
            </a:r>
            <a:r>
              <a:rPr lang="en-US" sz="1600" dirty="0" err="1"/>
              <a:t>Stīne</a:t>
            </a:r>
            <a:r>
              <a:rPr lang="en-US" sz="1600" dirty="0"/>
              <a:t> </a:t>
            </a:r>
            <a:r>
              <a:rPr lang="en-US" sz="1600" dirty="0" err="1"/>
              <a:t>Teimane</a:t>
            </a:r>
            <a:r>
              <a:rPr lang="en-US" sz="1600" dirty="0"/>
              <a:t>, </a:t>
            </a:r>
            <a:r>
              <a:rPr lang="en-US" sz="1600" dirty="0" err="1"/>
              <a:t>Līga</a:t>
            </a:r>
            <a:r>
              <a:rPr lang="en-US" sz="1600" dirty="0"/>
              <a:t> </a:t>
            </a:r>
            <a:r>
              <a:rPr lang="en-US" sz="1600" dirty="0" err="1"/>
              <a:t>Avotina</a:t>
            </a:r>
            <a:r>
              <a:rPr lang="en-US" sz="1600" dirty="0"/>
              <a:t>, </a:t>
            </a:r>
            <a:r>
              <a:rPr lang="en-US" sz="1600" dirty="0" err="1"/>
              <a:t>Andris</a:t>
            </a:r>
            <a:r>
              <a:rPr lang="en-US" sz="1600" dirty="0"/>
              <a:t> Les</a:t>
            </a:r>
            <a:r>
              <a:rPr lang="lv-LV" sz="1600" dirty="0"/>
              <a:t>č</a:t>
            </a:r>
            <a:r>
              <a:rPr lang="en-US" sz="1600" dirty="0" err="1"/>
              <a:t>inskis</a:t>
            </a:r>
            <a:endParaRPr lang="en-US" sz="1600" dirty="0"/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lv-LV" sz="1600" dirty="0" err="1"/>
              <a:t>Scientific</a:t>
            </a:r>
            <a:r>
              <a:rPr lang="lv-LV" sz="1600"/>
              <a:t> </a:t>
            </a:r>
            <a:r>
              <a:rPr lang="en-US" sz="1600"/>
              <a:t>Assistants</a:t>
            </a:r>
            <a:r>
              <a:rPr lang="en-US" sz="1600" dirty="0"/>
              <a:t>: Mat</a:t>
            </a:r>
            <a:r>
              <a:rPr lang="lv-LV" sz="1600" dirty="0"/>
              <a:t>ī</a:t>
            </a:r>
            <a:r>
              <a:rPr lang="en-US" sz="1600" dirty="0"/>
              <a:t>ss </a:t>
            </a:r>
            <a:r>
              <a:rPr lang="en-US" sz="1600" dirty="0" err="1"/>
              <a:t>Sondars</a:t>
            </a:r>
            <a:r>
              <a:rPr lang="en-US" sz="1600" dirty="0"/>
              <a:t>, R</a:t>
            </a:r>
            <a:r>
              <a:rPr lang="lv-LV" sz="1600" dirty="0"/>
              <a:t>ū</a:t>
            </a:r>
            <a:r>
              <a:rPr lang="en-US" sz="1600" dirty="0" err="1"/>
              <a:t>dolfs</a:t>
            </a:r>
            <a:r>
              <a:rPr lang="en-US" sz="1600" dirty="0"/>
              <a:t> </a:t>
            </a:r>
            <a:r>
              <a:rPr lang="en-US" sz="1600" dirty="0" err="1"/>
              <a:t>Zabolockis</a:t>
            </a:r>
            <a:r>
              <a:rPr lang="en-US" sz="1600" dirty="0"/>
              <a:t>, </a:t>
            </a:r>
            <a:r>
              <a:rPr lang="en-US" sz="1600" dirty="0" err="1"/>
              <a:t>Annija</a:t>
            </a:r>
            <a:r>
              <a:rPr lang="en-US" sz="1600" dirty="0"/>
              <a:t> Goldmane</a:t>
            </a:r>
          </a:p>
        </p:txBody>
      </p:sp>
    </p:spTree>
    <p:extLst>
      <p:ext uri="{BB962C8B-B14F-4D97-AF65-F5344CB8AC3E}">
        <p14:creationId xmlns:p14="http://schemas.microsoft.com/office/powerpoint/2010/main" val="152017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FA1FF2-1C80-496C-B41E-BA4CB4324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0" dirty="0"/>
              <a:t>FC, TDS (simulation of C39 baking cycle) and SEM</a:t>
            </a:r>
            <a:r>
              <a:rPr lang="lv-LV" sz="2000" b="0" dirty="0"/>
              <a:t> (</a:t>
            </a:r>
            <a:r>
              <a:rPr lang="lv-LV" sz="2000" b="0" dirty="0" err="1"/>
              <a:t>divertor</a:t>
            </a:r>
            <a:r>
              <a:rPr lang="lv-LV" sz="2000" b="0" dirty="0"/>
              <a:t> </a:t>
            </a:r>
            <a:r>
              <a:rPr lang="lv-LV" sz="2000" b="0" dirty="0" err="1"/>
              <a:t>tiles</a:t>
            </a:r>
            <a:r>
              <a:rPr lang="lv-LV" sz="2000" b="0" dirty="0"/>
              <a:t>)</a:t>
            </a:r>
            <a:endParaRPr lang="en-US" sz="2000" b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3CE92E-94C6-4748-B802-C0E271A3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0"/>
            <a:ext cx="7857492" cy="9144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E46C0A"/>
                </a:solidFill>
              </a:rPr>
              <a:t>Completion of fuel retention studies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5C5B3-7B14-4B97-A07E-37B8C1AEF302}"/>
              </a:ext>
            </a:extLst>
          </p:cNvPr>
          <p:cNvSpPr txBox="1"/>
          <p:nvPr/>
        </p:nvSpPr>
        <p:spPr>
          <a:xfrm>
            <a:off x="457200" y="141416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of the experimental work accomplished in 2023, data processing and interpretation in progress</a:t>
            </a:r>
            <a:r>
              <a:rPr lang="lv-LV" dirty="0"/>
              <a:t>.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Preparation of a manuscript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FCBC8-EE84-45BA-9011-DEAEDD40707C}"/>
              </a:ext>
            </a:extLst>
          </p:cNvPr>
          <p:cNvSpPr/>
          <p:nvPr/>
        </p:nvSpPr>
        <p:spPr>
          <a:xfrm>
            <a:off x="25634" y="2615467"/>
            <a:ext cx="9144000" cy="65429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9138" lvl="3" indent="-630238">
              <a:tabLst>
                <a:tab pos="88900" algn="l"/>
              </a:tabLst>
            </a:pPr>
            <a:r>
              <a:rPr lang="en-GB" sz="2800" b="1" dirty="0">
                <a:solidFill>
                  <a:srgbClr val="E46C0A"/>
                </a:solidFill>
              </a:rPr>
              <a:t>Samples from W lamellae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335FF-3F90-44C3-A402-933EB80D9099}"/>
              </a:ext>
            </a:extLst>
          </p:cNvPr>
          <p:cNvSpPr/>
          <p:nvPr/>
        </p:nvSpPr>
        <p:spPr>
          <a:xfrm>
            <a:off x="143508" y="3353154"/>
            <a:ext cx="8856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Surface has been characterized by the means of scanning electron microscopy and energy dispersive X-ray spectrometry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2023</a:t>
            </a:r>
            <a:r>
              <a:rPr lang="en-US" dirty="0"/>
              <a:t>. </a:t>
            </a: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System for electrochemical dissolution prepared for tritium measurement</a:t>
            </a: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Planned activities:  tritium measurements</a:t>
            </a:r>
            <a:r>
              <a:rPr lang="lv-LV" dirty="0"/>
              <a:t> </a:t>
            </a:r>
            <a:r>
              <a:rPr lang="en-US" dirty="0"/>
              <a:t>by electrochemical dissolution, TDS and full combustion (for full tritium recovery FC performed also after dissolution and TDS)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F40CA2-D740-4FD0-98A2-955376E13D14}"/>
              </a:ext>
            </a:extLst>
          </p:cNvPr>
          <p:cNvSpPr/>
          <p:nvPr/>
        </p:nvSpPr>
        <p:spPr>
          <a:xfrm>
            <a:off x="45352" y="5384479"/>
            <a:ext cx="9144000" cy="65429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/>
            <a:r>
              <a:rPr lang="en-US" sz="2800" b="1" dirty="0">
                <a:solidFill>
                  <a:srgbClr val="E46C0A"/>
                </a:solidFill>
              </a:rPr>
              <a:t>Louvre clips: chemical structure of co-deposits using </a:t>
            </a:r>
            <a:r>
              <a:rPr lang="en-US" sz="3200" b="1" dirty="0">
                <a:solidFill>
                  <a:srgbClr val="E46C0A"/>
                </a:solidFill>
              </a:rPr>
              <a:t>FT-IR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37788D-B139-4ED4-9CD4-C3A468104E09}"/>
              </a:ext>
            </a:extLst>
          </p:cNvPr>
          <p:cNvSpPr txBox="1"/>
          <p:nvPr/>
        </p:nvSpPr>
        <p:spPr>
          <a:xfrm>
            <a:off x="160268" y="616530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soon as samples will be received chemical structure will be </a:t>
            </a:r>
            <a:r>
              <a:rPr lang="en-US" dirty="0" err="1"/>
              <a:t>analysed</a:t>
            </a:r>
            <a:r>
              <a:rPr lang="en-US" dirty="0"/>
              <a:t> by FT-IR. Other </a:t>
            </a:r>
            <a:r>
              <a:rPr lang="lv-LV" dirty="0" err="1"/>
              <a:t>analysis</a:t>
            </a:r>
            <a:r>
              <a:rPr lang="lv-LV" dirty="0"/>
              <a:t> </a:t>
            </a:r>
            <a:r>
              <a:rPr lang="en-US" dirty="0"/>
              <a:t>methods could be also applied if necessary.  </a:t>
            </a:r>
          </a:p>
        </p:txBody>
      </p:sp>
    </p:spTree>
    <p:extLst>
      <p:ext uri="{BB962C8B-B14F-4D97-AF65-F5344CB8AC3E}">
        <p14:creationId xmlns:p14="http://schemas.microsoft.com/office/powerpoint/2010/main" val="174744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9752</TotalTime>
  <Words>193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Office Theme</vt:lpstr>
      <vt:lpstr>WP PWIE SPE 2&amp;3: TDS, FC, dissolution, baking experiments, SEM, FT-IR</vt:lpstr>
      <vt:lpstr>Tasks and deliverables 2024</vt:lpstr>
      <vt:lpstr>Completion of fuel retention studies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Elīna Pajuste</cp:lastModifiedBy>
  <cp:revision>683</cp:revision>
  <cp:lastPrinted>2017-09-13T08:00:50Z</cp:lastPrinted>
  <dcterms:created xsi:type="dcterms:W3CDTF">2014-10-27T16:40:37Z</dcterms:created>
  <dcterms:modified xsi:type="dcterms:W3CDTF">2024-01-23T07:29:30Z</dcterms:modified>
</cp:coreProperties>
</file>