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0" r:id="rId3"/>
    <p:sldId id="258" r:id="rId4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609" autoAdjust="0"/>
  </p:normalViewPr>
  <p:slideViewPr>
    <p:cSldViewPr showGuides="1">
      <p:cViewPr varScale="1">
        <p:scale>
          <a:sx n="134" d="100"/>
          <a:sy n="134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23/01/2024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B6850AE-DE71-1A2C-BD46-99A6CEF44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VR SPE kick-off meeting 2024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2E45C0F-25A4-2814-F296-E318EF0AD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Per Petersson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70382AD-C6E9-2573-DA04-551A90E6C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27" y="4210083"/>
            <a:ext cx="714243" cy="7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8217" r="16526" b="5502"/>
          <a:stretch/>
        </p:blipFill>
        <p:spPr>
          <a:xfrm>
            <a:off x="3258314" y="1349142"/>
            <a:ext cx="5076564" cy="3402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4698" y="3077334"/>
            <a:ext cx="341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dirty="0"/>
              <a:t>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6656" y="2745706"/>
            <a:ext cx="10198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dirty="0"/>
              <a:t>I </a:t>
            </a:r>
            <a:r>
              <a:rPr lang="sv-SE" sz="825" b="1" i="1" dirty="0"/>
              <a:t>(</a:t>
            </a:r>
            <a:r>
              <a:rPr lang="sv-SE" sz="825" b="1" i="1" dirty="0" err="1"/>
              <a:t>scattered</a:t>
            </a:r>
            <a:r>
              <a:rPr lang="sv-SE" sz="825" b="1" i="1" dirty="0"/>
              <a:t> </a:t>
            </a:r>
            <a:r>
              <a:rPr lang="sv-SE" sz="825" b="1" i="1" dirty="0" err="1"/>
              <a:t>beam</a:t>
            </a:r>
            <a:r>
              <a:rPr lang="sv-SE" sz="825" b="1" i="1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88584" y="2267244"/>
            <a:ext cx="1195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dirty="0" err="1"/>
              <a:t>Inconel</a:t>
            </a:r>
            <a:r>
              <a:rPr lang="sv-SE" sz="1350" b="1" dirty="0"/>
              <a:t> </a:t>
            </a:r>
            <a:r>
              <a:rPr lang="sv-SE" sz="1350" b="1" dirty="0" err="1"/>
              <a:t>family</a:t>
            </a:r>
            <a:endParaRPr lang="sv-SE" sz="13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30721" y="1541647"/>
            <a:ext cx="4171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16</a:t>
            </a:r>
            <a:r>
              <a:rPr lang="sv-SE" sz="1350" b="1" dirty="0"/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28228" y="1492731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15</a:t>
            </a:r>
            <a:r>
              <a:rPr lang="sv-SE" sz="1350" b="1" dirty="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1553" y="1454651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14</a:t>
            </a:r>
            <a:r>
              <a:rPr lang="sv-SE" sz="1350" b="1" dirty="0"/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9504" y="140133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12</a:t>
            </a:r>
            <a:r>
              <a:rPr lang="sv-SE" sz="1350" b="1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5241" y="1450185"/>
            <a:ext cx="4267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9</a:t>
            </a:r>
            <a:r>
              <a:rPr lang="sv-SE" sz="1350" b="1" dirty="0"/>
              <a:t>Be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5689" y="1403148"/>
            <a:ext cx="293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81380" y="1450185"/>
            <a:ext cx="569771" cy="30008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350" b="1" dirty="0"/>
              <a:t>1000</a:t>
            </a:r>
          </a:p>
          <a:p>
            <a:endParaRPr lang="sv-SE" sz="1350" b="1" dirty="0"/>
          </a:p>
          <a:p>
            <a:endParaRPr lang="sv-SE" sz="1350" b="1" dirty="0"/>
          </a:p>
          <a:p>
            <a:endParaRPr lang="sv-SE" b="1" dirty="0"/>
          </a:p>
          <a:p>
            <a:r>
              <a:rPr lang="sv-SE" sz="1350" b="1" dirty="0"/>
              <a:t>  800</a:t>
            </a:r>
          </a:p>
          <a:p>
            <a:endParaRPr lang="sv-SE" sz="1350" b="1" dirty="0"/>
          </a:p>
          <a:p>
            <a:endParaRPr lang="sv-SE" sz="1350" b="1" dirty="0"/>
          </a:p>
          <a:p>
            <a:endParaRPr lang="sv-SE" b="1" dirty="0"/>
          </a:p>
          <a:p>
            <a:r>
              <a:rPr lang="sv-SE" sz="1350" b="1" dirty="0"/>
              <a:t>  600</a:t>
            </a:r>
          </a:p>
          <a:p>
            <a:endParaRPr lang="sv-SE" sz="1350" b="1" dirty="0"/>
          </a:p>
          <a:p>
            <a:endParaRPr lang="sv-SE" sz="1350" b="1" dirty="0"/>
          </a:p>
          <a:p>
            <a:endParaRPr lang="sv-SE" b="1" dirty="0"/>
          </a:p>
          <a:p>
            <a:r>
              <a:rPr lang="sv-SE" sz="1350" b="1" dirty="0"/>
              <a:t>  400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2610" y="963529"/>
            <a:ext cx="423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ToF</a:t>
            </a:r>
            <a:r>
              <a:rPr lang="sv-SE" b="1" dirty="0"/>
              <a:t> ERDA on Be flake from the </a:t>
            </a:r>
            <a:r>
              <a:rPr lang="sv-SE" b="1" dirty="0" err="1"/>
              <a:t>dump</a:t>
            </a:r>
            <a:r>
              <a:rPr lang="sv-SE" b="1" dirty="0"/>
              <a:t> </a:t>
            </a:r>
            <a:r>
              <a:rPr lang="sv-SE" b="1" dirty="0" err="1"/>
              <a:t>plate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0853" y="4589502"/>
            <a:ext cx="4336444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350" b="1" dirty="0"/>
              <a:t>0	           400                         800                         1200</a:t>
            </a:r>
          </a:p>
          <a:p>
            <a:r>
              <a:rPr lang="sv-SE" sz="1350" b="1" dirty="0"/>
              <a:t>                                               </a:t>
            </a:r>
            <a:r>
              <a:rPr lang="sv-SE" b="1" dirty="0"/>
              <a:t>Energy </a:t>
            </a:r>
            <a:r>
              <a:rPr lang="sv-SE" b="1" dirty="0" err="1"/>
              <a:t>channel</a:t>
            </a:r>
            <a:endParaRPr lang="sv-SE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288758" y="2782461"/>
            <a:ext cx="13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ToF</a:t>
            </a:r>
            <a:r>
              <a:rPr lang="sv-SE" b="1" dirty="0"/>
              <a:t> </a:t>
            </a:r>
            <a:r>
              <a:rPr lang="sv-SE" b="1" dirty="0" err="1"/>
              <a:t>channel</a:t>
            </a:r>
            <a:endParaRPr lang="sv-SE" b="1" dirty="0"/>
          </a:p>
        </p:txBody>
      </p:sp>
      <p:sp>
        <p:nvSpPr>
          <p:cNvPr id="37" name="Oval 36"/>
          <p:cNvSpPr/>
          <p:nvPr/>
        </p:nvSpPr>
        <p:spPr>
          <a:xfrm>
            <a:off x="6242144" y="1387903"/>
            <a:ext cx="685800" cy="401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34061" r="27551" b="20745"/>
          <a:stretch/>
        </p:blipFill>
        <p:spPr>
          <a:xfrm>
            <a:off x="4427983" y="2299893"/>
            <a:ext cx="4607769" cy="17821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8495693" y="2620270"/>
            <a:ext cx="4171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16</a:t>
            </a:r>
            <a:r>
              <a:rPr lang="sv-SE" sz="1350" b="1" dirty="0"/>
              <a:t>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9899" y="2667307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>
                <a:solidFill>
                  <a:srgbClr val="FF0000"/>
                </a:solidFill>
              </a:rPr>
              <a:t>15</a:t>
            </a:r>
            <a:r>
              <a:rPr lang="sv-SE" sz="135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68288" y="2635811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14</a:t>
            </a:r>
            <a:r>
              <a:rPr lang="sv-SE" sz="1350" b="1" dirty="0"/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44329" y="25332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baseline="30000" dirty="0"/>
              <a:t>12</a:t>
            </a:r>
            <a:r>
              <a:rPr lang="sv-SE" sz="1350" b="1" dirty="0"/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2695" y="2314280"/>
            <a:ext cx="1941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i="1" baseline="30000" dirty="0">
                <a:solidFill>
                  <a:srgbClr val="FF0000"/>
                </a:solidFill>
              </a:rPr>
              <a:t>15</a:t>
            </a:r>
            <a:r>
              <a:rPr lang="sv-SE" sz="1350" b="1" i="1" dirty="0">
                <a:solidFill>
                  <a:srgbClr val="FF0000"/>
                </a:solidFill>
              </a:rPr>
              <a:t>N </a:t>
            </a:r>
            <a:r>
              <a:rPr lang="sv-SE" sz="1350" b="1" i="1" dirty="0" err="1">
                <a:solidFill>
                  <a:srgbClr val="FF0000"/>
                </a:solidFill>
              </a:rPr>
              <a:t>only</a:t>
            </a:r>
            <a:r>
              <a:rPr lang="sv-SE" sz="1350" b="1" i="1" dirty="0">
                <a:solidFill>
                  <a:srgbClr val="FF0000"/>
                </a:solidFill>
              </a:rPr>
              <a:t> on </a:t>
            </a:r>
            <a:r>
              <a:rPr lang="sv-SE" sz="1350" b="1" i="1" dirty="0" err="1">
                <a:solidFill>
                  <a:srgbClr val="FF0000"/>
                </a:solidFill>
              </a:rPr>
              <a:t>very</a:t>
            </a:r>
            <a:r>
              <a:rPr lang="sv-SE" sz="1350" b="1" i="1" dirty="0">
                <a:solidFill>
                  <a:srgbClr val="FF0000"/>
                </a:solidFill>
              </a:rPr>
              <a:t> </a:t>
            </a:r>
            <a:r>
              <a:rPr lang="sv-SE" sz="1350" b="1" i="1" dirty="0" err="1">
                <a:solidFill>
                  <a:srgbClr val="FF0000"/>
                </a:solidFill>
              </a:rPr>
              <a:t>surface</a:t>
            </a:r>
            <a:endParaRPr lang="sv-SE" sz="1350" b="1" i="1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r="46268"/>
          <a:stretch/>
        </p:blipFill>
        <p:spPr>
          <a:xfrm>
            <a:off x="7793469" y="873866"/>
            <a:ext cx="1052663" cy="1350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BB35B29-3194-BA37-25E8-F56C1470C8B4}"/>
              </a:ext>
            </a:extLst>
          </p:cNvPr>
          <p:cNvSpPr txBox="1"/>
          <p:nvPr/>
        </p:nvSpPr>
        <p:spPr>
          <a:xfrm>
            <a:off x="82962" y="1239622"/>
            <a:ext cx="2770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Further analysis of components by </a:t>
            </a:r>
            <a:r>
              <a:rPr lang="en-GB" sz="1500" dirty="0" err="1"/>
              <a:t>ToF</a:t>
            </a:r>
            <a:r>
              <a:rPr lang="en-GB" sz="1500" dirty="0"/>
              <a:t>-ERDA. </a:t>
            </a:r>
            <a:br>
              <a:rPr lang="en-GB" sz="1500" dirty="0"/>
            </a:br>
            <a:r>
              <a:rPr lang="en-GB" sz="1500" dirty="0"/>
              <a:t>Keeping track of </a:t>
            </a:r>
            <a:r>
              <a:rPr lang="en-GB" sz="1500" baseline="30000" dirty="0"/>
              <a:t>15</a:t>
            </a:r>
            <a:r>
              <a:rPr lang="en-GB" sz="1500" dirty="0"/>
              <a:t>N and </a:t>
            </a:r>
            <a:r>
              <a:rPr lang="en-GB" sz="1500" baseline="30000" dirty="0"/>
              <a:t>18</a:t>
            </a:r>
            <a:r>
              <a:rPr lang="en-GB" sz="1500" dirty="0"/>
              <a:t>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Combination with NRA for </a:t>
            </a:r>
            <a:r>
              <a:rPr lang="en-GB" sz="1500" baseline="30000" dirty="0"/>
              <a:t>18</a:t>
            </a:r>
            <a:r>
              <a:rPr lang="en-GB" sz="1500" dirty="0"/>
              <a:t>O and D</a:t>
            </a:r>
            <a:br>
              <a:rPr lang="en-GB" sz="1500" dirty="0"/>
            </a:br>
            <a:r>
              <a:rPr lang="en-GB" sz="1500" dirty="0"/>
              <a:t>Less sensitivity for roughness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Review of existing data sets to gather information about </a:t>
            </a:r>
            <a:r>
              <a:rPr lang="en-GB" sz="1500" baseline="30000" dirty="0"/>
              <a:t>15</a:t>
            </a:r>
            <a:r>
              <a:rPr lang="en-GB" sz="1500" dirty="0"/>
              <a:t>N and </a:t>
            </a:r>
            <a:r>
              <a:rPr lang="en-GB" sz="1500" baseline="30000" dirty="0"/>
              <a:t>18</a:t>
            </a:r>
            <a:r>
              <a:rPr lang="en-GB" sz="1500" dirty="0"/>
              <a:t>O</a:t>
            </a:r>
            <a:br>
              <a:rPr lang="en-GB" sz="1500" dirty="0"/>
            </a:br>
            <a:r>
              <a:rPr lang="en-GB" sz="1500" dirty="0"/>
              <a:t>Keeping track of where they has been found and where it has not been found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Possibility for µ-NRA for spots etc. </a:t>
            </a:r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E107D3BD-F3EF-D3DF-502D-19B2CBC8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00" y="-32126"/>
            <a:ext cx="7867043" cy="671536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Time of Flight Elastic Recoil Detection </a:t>
            </a:r>
            <a:r>
              <a:rPr lang="en-GB" sz="2700" dirty="0" err="1"/>
              <a:t>Analyisis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79623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850C8C2-C199-29F6-F81E-C7B515FBB21F}"/>
              </a:ext>
            </a:extLst>
          </p:cNvPr>
          <p:cNvGrpSpPr/>
          <p:nvPr/>
        </p:nvGrpSpPr>
        <p:grpSpPr>
          <a:xfrm>
            <a:off x="2281636" y="2402458"/>
            <a:ext cx="2967710" cy="2731115"/>
            <a:chOff x="3296932" y="2152969"/>
            <a:chExt cx="3091040" cy="29479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FE1C05-EE28-2EF4-592D-7113445D9ECB}"/>
                </a:ext>
              </a:extLst>
            </p:cNvPr>
            <p:cNvGrpSpPr/>
            <p:nvPr/>
          </p:nvGrpSpPr>
          <p:grpSpPr>
            <a:xfrm>
              <a:off x="3296932" y="2152969"/>
              <a:ext cx="3091040" cy="2947988"/>
              <a:chOff x="3974111" y="3025215"/>
              <a:chExt cx="3569734" cy="358820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BE7D913-47CC-A0A4-C488-E2F44B7B6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774" t="9085" r="48413" b="26065"/>
              <a:stretch/>
            </p:blipFill>
            <p:spPr>
              <a:xfrm>
                <a:off x="4087120" y="3121225"/>
                <a:ext cx="3240000" cy="2839651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022BA4-64AF-9ECA-B32E-54EC9D058962}"/>
                  </a:ext>
                </a:extLst>
              </p:cNvPr>
              <p:cNvSpPr/>
              <p:nvPr/>
            </p:nvSpPr>
            <p:spPr>
              <a:xfrm>
                <a:off x="7087192" y="3980317"/>
                <a:ext cx="239928" cy="1803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E9BB03-71D1-F331-BA6C-826D47529201}"/>
                  </a:ext>
                </a:extLst>
              </p:cNvPr>
              <p:cNvSpPr txBox="1"/>
              <p:nvPr/>
            </p:nvSpPr>
            <p:spPr>
              <a:xfrm rot="16200000">
                <a:off x="2842471" y="4241127"/>
                <a:ext cx="2670511" cy="4072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600" err="1"/>
                  <a:t>Number</a:t>
                </a:r>
                <a:r>
                  <a:rPr lang="sv-SE" sz="1600"/>
                  <a:t> (Å </a:t>
                </a:r>
                <a:r>
                  <a:rPr lang="sv-SE" sz="1600" err="1"/>
                  <a:t>ion</a:t>
                </a:r>
                <a:r>
                  <a:rPr lang="sv-SE" sz="1600"/>
                  <a:t>)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A5DF6D0-368D-18DD-5AB0-5142EE57E1F5}"/>
                  </a:ext>
                </a:extLst>
              </p:cNvPr>
              <p:cNvSpPr/>
              <p:nvPr/>
            </p:nvSpPr>
            <p:spPr>
              <a:xfrm>
                <a:off x="4271797" y="5783799"/>
                <a:ext cx="3079971" cy="355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5ACED9-0F18-F7B9-6A5B-903CBDE9DBED}"/>
                  </a:ext>
                </a:extLst>
              </p:cNvPr>
              <p:cNvSpPr txBox="1"/>
              <p:nvPr/>
            </p:nvSpPr>
            <p:spPr>
              <a:xfrm>
                <a:off x="4271797" y="5683384"/>
                <a:ext cx="3272048" cy="930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/>
                  <a:t>0          0.2        0.4      0.6</a:t>
                </a:r>
              </a:p>
              <a:p>
                <a:r>
                  <a:rPr lang="sv-SE" sz="2400"/>
                  <a:t>         </a:t>
                </a:r>
                <a:endParaRPr lang="sv-SE" sz="16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C8225E-2364-B9B6-CDFD-CB94FF17F1E6}"/>
                  </a:ext>
                </a:extLst>
              </p:cNvPr>
              <p:cNvSpPr/>
              <p:nvPr/>
            </p:nvSpPr>
            <p:spPr>
              <a:xfrm>
                <a:off x="4222627" y="3025215"/>
                <a:ext cx="2968987" cy="110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F986FF-7534-6E96-39D1-12C7B95737B0}"/>
                </a:ext>
              </a:extLst>
            </p:cNvPr>
            <p:cNvSpPr txBox="1"/>
            <p:nvPr/>
          </p:nvSpPr>
          <p:spPr>
            <a:xfrm>
              <a:off x="4225563" y="4539449"/>
              <a:ext cx="1191508" cy="365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err="1"/>
                <a:t>Depth</a:t>
              </a:r>
              <a:r>
                <a:rPr lang="sv-SE" sz="1600"/>
                <a:t> (µm)</a:t>
              </a:r>
              <a:endParaRPr lang="en-US" sz="16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AE505C-EE66-8B2F-EB70-8B93C277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3" y="91159"/>
            <a:ext cx="8688157" cy="342900"/>
          </a:xfrm>
        </p:spPr>
        <p:txBody>
          <a:bodyPr>
            <a:normAutofit fontScale="90000"/>
          </a:bodyPr>
          <a:lstStyle/>
          <a:p>
            <a:r>
              <a:rPr lang="sv-SE" altLang="sv-SE" dirty="0" err="1"/>
              <a:t>Mirrors</a:t>
            </a:r>
            <a:r>
              <a:rPr lang="sv-SE" altLang="sv-SE" dirty="0"/>
              <a:t> as deposition monitors</a:t>
            </a:r>
            <a:endParaRPr lang="en-US" alt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0947-0E00-35B7-57BB-316367E7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81" y="515487"/>
            <a:ext cx="8229878" cy="1823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Aim</a:t>
            </a:r>
            <a:r>
              <a:rPr lang="sv-SE" sz="1800" b="1" dirty="0">
                <a:solidFill>
                  <a:srgbClr val="0000FF"/>
                </a:solidFill>
              </a:rPr>
              <a:t>: </a:t>
            </a:r>
            <a:r>
              <a:rPr lang="en-US" sz="1800" dirty="0">
                <a:solidFill>
                  <a:srgbClr val="0000FF"/>
                </a:solidFill>
              </a:rPr>
              <a:t>Assess the impact of </a:t>
            </a:r>
            <a:r>
              <a:rPr lang="en-US" sz="1800" b="1" dirty="0">
                <a:solidFill>
                  <a:srgbClr val="0000FF"/>
                </a:solidFill>
              </a:rPr>
              <a:t>radiation damage </a:t>
            </a:r>
            <a:r>
              <a:rPr lang="en-US" sz="1800" dirty="0">
                <a:solidFill>
                  <a:srgbClr val="0000FF"/>
                </a:solidFill>
              </a:rPr>
              <a:t>on </a:t>
            </a:r>
            <a:r>
              <a:rPr lang="en-US" sz="1800" b="1" dirty="0">
                <a:solidFill>
                  <a:srgbClr val="0000FF"/>
                </a:solidFill>
              </a:rPr>
              <a:t>fuel retention (and reflectivity)</a:t>
            </a:r>
          </a:p>
          <a:p>
            <a:pPr marL="380981" indent="-380981">
              <a:spcBef>
                <a:spcPts val="600"/>
              </a:spcBef>
            </a:pPr>
            <a:r>
              <a:rPr lang="en-US" sz="1500" dirty="0"/>
              <a:t>Very simple to remove</a:t>
            </a:r>
          </a:p>
          <a:p>
            <a:pPr marL="380981" indent="-380981">
              <a:spcBef>
                <a:spcPts val="600"/>
              </a:spcBef>
            </a:pPr>
            <a:r>
              <a:rPr lang="en-US" sz="1500" dirty="0"/>
              <a:t>Mo mirrors irradiated with </a:t>
            </a:r>
            <a:r>
              <a:rPr lang="en-US" sz="1500" baseline="30000" dirty="0"/>
              <a:t>98</a:t>
            </a:r>
            <a:r>
              <a:rPr lang="en-US" sz="1500" dirty="0"/>
              <a:t>Mo</a:t>
            </a:r>
            <a:r>
              <a:rPr lang="en-US" sz="1500" baseline="30000" dirty="0"/>
              <a:t>3+</a:t>
            </a:r>
            <a:r>
              <a:rPr lang="en-US" sz="1500" dirty="0"/>
              <a:t> at 1.6 MeV to 2 dpa and 20 dpa</a:t>
            </a:r>
            <a:r>
              <a:rPr lang="sv-SE" sz="1500" dirty="0"/>
              <a:t>.</a:t>
            </a:r>
          </a:p>
          <a:p>
            <a:pPr marL="380981" indent="-380981">
              <a:spcBef>
                <a:spcPts val="600"/>
              </a:spcBef>
            </a:pPr>
            <a:r>
              <a:rPr lang="en-US" sz="1500" dirty="0"/>
              <a:t>SRIM prediction: Quasi-uniform damage up to 0.3 µm</a:t>
            </a:r>
          </a:p>
          <a:p>
            <a:pPr marL="380981" indent="-380981">
              <a:spcBef>
                <a:spcPts val="600"/>
              </a:spcBef>
            </a:pPr>
            <a:r>
              <a:rPr lang="en-US" sz="1500" dirty="0"/>
              <a:t>Should be studied both for fuel retention (NRA, </a:t>
            </a:r>
            <a:r>
              <a:rPr lang="en-US" sz="1500" dirty="0" err="1"/>
              <a:t>ToF</a:t>
            </a:r>
            <a:r>
              <a:rPr lang="en-US" sz="1500" dirty="0"/>
              <a:t> ERDA) and reflectivity</a:t>
            </a:r>
          </a:p>
          <a:p>
            <a:pPr marL="380981" indent="-380981">
              <a:spcBef>
                <a:spcPts val="600"/>
              </a:spcBef>
            </a:pPr>
            <a:endParaRPr lang="sv-SE" sz="18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A0BCF-DCC8-8916-8761-BE8108ABB86A}"/>
              </a:ext>
            </a:extLst>
          </p:cNvPr>
          <p:cNvGrpSpPr>
            <a:grpSpLocks noChangeAspect="1"/>
          </p:cNvGrpSpPr>
          <p:nvPr/>
        </p:nvGrpSpPr>
        <p:grpSpPr>
          <a:xfrm>
            <a:off x="283699" y="3027258"/>
            <a:ext cx="1843122" cy="1654415"/>
            <a:chOff x="3620080" y="2083201"/>
            <a:chExt cx="2498068" cy="22423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BF276C-1C49-0D6C-291D-0109A131BE13}"/>
                </a:ext>
              </a:extLst>
            </p:cNvPr>
            <p:cNvGrpSpPr/>
            <p:nvPr/>
          </p:nvGrpSpPr>
          <p:grpSpPr>
            <a:xfrm>
              <a:off x="4170500" y="2512611"/>
              <a:ext cx="1812897" cy="1812897"/>
              <a:chOff x="1987826" y="3275937"/>
              <a:chExt cx="1812897" cy="181289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232B05-3C15-C152-1747-A70004B3E23E}"/>
                  </a:ext>
                </a:extLst>
              </p:cNvPr>
              <p:cNvSpPr/>
              <p:nvPr/>
            </p:nvSpPr>
            <p:spPr>
              <a:xfrm>
                <a:off x="1987826" y="3275937"/>
                <a:ext cx="1812897" cy="16300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9AE63C-A901-E657-DD52-BACB40EC285A}"/>
                  </a:ext>
                </a:extLst>
              </p:cNvPr>
              <p:cNvSpPr/>
              <p:nvPr/>
            </p:nvSpPr>
            <p:spPr>
              <a:xfrm>
                <a:off x="2433101" y="4905954"/>
                <a:ext cx="882595" cy="1828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FCB52BA-2676-FDB7-2289-27AF2F2E58C5}"/>
                </a:ext>
              </a:extLst>
            </p:cNvPr>
            <p:cNvCxnSpPr/>
            <p:nvPr/>
          </p:nvCxnSpPr>
          <p:spPr>
            <a:xfrm>
              <a:off x="4170500" y="2415083"/>
              <a:ext cx="181289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0F52CC-BADB-B6F4-C5FA-5EA1E5028E6B}"/>
                </a:ext>
              </a:extLst>
            </p:cNvPr>
            <p:cNvSpPr txBox="1"/>
            <p:nvPr/>
          </p:nvSpPr>
          <p:spPr>
            <a:xfrm>
              <a:off x="4638747" y="2083201"/>
              <a:ext cx="947698" cy="41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10 mm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CD16E0F-CB83-3A76-54A0-A7053B5DE5C7}"/>
                </a:ext>
              </a:extLst>
            </p:cNvPr>
            <p:cNvCxnSpPr/>
            <p:nvPr/>
          </p:nvCxnSpPr>
          <p:spPr>
            <a:xfrm>
              <a:off x="4029916" y="2512611"/>
              <a:ext cx="0" cy="163001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A190F7-8C1F-A85B-12FA-987FF2732C5E}"/>
                </a:ext>
              </a:extLst>
            </p:cNvPr>
            <p:cNvSpPr txBox="1"/>
            <p:nvPr/>
          </p:nvSpPr>
          <p:spPr>
            <a:xfrm rot="16200000">
              <a:off x="3354802" y="3119046"/>
              <a:ext cx="947700" cy="417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/>
                <a:t>10 mm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933237-E6E5-13CC-33BE-72233C51424F}"/>
                </a:ext>
              </a:extLst>
            </p:cNvPr>
            <p:cNvCxnSpPr>
              <a:cxnSpLocks/>
              <a:stCxn id="14" idx="0"/>
              <a:endCxn id="14" idx="2"/>
            </p:cNvCxnSpPr>
            <p:nvPr/>
          </p:nvCxnSpPr>
          <p:spPr>
            <a:xfrm>
              <a:off x="5076949" y="2512611"/>
              <a:ext cx="0" cy="1630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60A9FE-E6FB-65F0-A7E1-477640EC5966}"/>
                </a:ext>
              </a:extLst>
            </p:cNvPr>
            <p:cNvSpPr txBox="1"/>
            <p:nvPr/>
          </p:nvSpPr>
          <p:spPr>
            <a:xfrm>
              <a:off x="5076948" y="2947091"/>
              <a:ext cx="1041200" cy="417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20 </a:t>
              </a:r>
              <a:r>
                <a:rPr lang="en-GB" sz="1400" b="1" err="1"/>
                <a:t>dpa</a:t>
              </a:r>
              <a:endParaRPr lang="en-GB" sz="14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C99ED7-D5A0-0C73-B333-6E5FEFE078F2}"/>
                </a:ext>
              </a:extLst>
            </p:cNvPr>
            <p:cNvSpPr txBox="1"/>
            <p:nvPr/>
          </p:nvSpPr>
          <p:spPr>
            <a:xfrm>
              <a:off x="4282500" y="2947091"/>
              <a:ext cx="808651" cy="41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/>
                <a:t>2 dpa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45ABB4-ECFF-C9FA-2700-DAC482E19355}"/>
              </a:ext>
            </a:extLst>
          </p:cNvPr>
          <p:cNvSpPr txBox="1"/>
          <p:nvPr/>
        </p:nvSpPr>
        <p:spPr>
          <a:xfrm>
            <a:off x="5053771" y="4459742"/>
            <a:ext cx="402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Total reflectivity: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5-10% decrease at 20 dpa.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Diffuse reflectivity increased at 20 dpa: 0.2–3.0%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722EAC-6630-616E-4613-92903DBACF4A}"/>
              </a:ext>
            </a:extLst>
          </p:cNvPr>
          <p:cNvGrpSpPr/>
          <p:nvPr/>
        </p:nvGrpSpPr>
        <p:grpSpPr>
          <a:xfrm>
            <a:off x="5388018" y="2238056"/>
            <a:ext cx="2971095" cy="2221687"/>
            <a:chOff x="6000795" y="2240539"/>
            <a:chExt cx="3183374" cy="2221687"/>
          </a:xfrm>
        </p:grpSpPr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0BA95BAB-D034-0657-5472-3B8322F901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0795" y="2240539"/>
            <a:ext cx="3183374" cy="222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4155840" imgH="2900160" progId="Origin50.Graph">
                    <p:embed/>
                  </p:oleObj>
                </mc:Choice>
                <mc:Fallback>
                  <p:oleObj name="Graph" r:id="rId3" imgW="4155840" imgH="2900160" progId="Origin50.Graph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0BA95BAB-D034-0657-5472-3B8322F901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95" y="2240539"/>
                          <a:ext cx="3183374" cy="2221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93FE37-A94E-B6A9-A215-0ACFCB6718D7}"/>
                </a:ext>
              </a:extLst>
            </p:cNvPr>
            <p:cNvSpPr txBox="1"/>
            <p:nvPr/>
          </p:nvSpPr>
          <p:spPr>
            <a:xfrm rot="16200000">
              <a:off x="5538644" y="3129363"/>
              <a:ext cx="1420582" cy="280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reflectivity</a:t>
              </a:r>
              <a:r>
                <a:rPr lang="sv-SE" sz="1100" dirty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9AE7DBF4-E220-73D5-E3A8-AB0310DB5E5A}"/>
              </a:ext>
            </a:extLst>
          </p:cNvPr>
          <p:cNvSpPr txBox="1"/>
          <p:nvPr/>
        </p:nvSpPr>
        <p:spPr>
          <a:xfrm>
            <a:off x="4173166" y="2695910"/>
            <a:ext cx="79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SRIM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ED0001C-1B69-33FA-FBDB-AFE4EDAAAFC8}"/>
              </a:ext>
            </a:extLst>
          </p:cNvPr>
          <p:cNvSpPr txBox="1"/>
          <p:nvPr/>
        </p:nvSpPr>
        <p:spPr>
          <a:xfrm>
            <a:off x="5226286" y="2087503"/>
            <a:ext cx="391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Reflectivity of pre-damaged mirrors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1C24DB5C-EF34-2A77-096D-05B21D0D69AF}"/>
              </a:ext>
            </a:extLst>
          </p:cNvPr>
          <p:cNvSpPr txBox="1"/>
          <p:nvPr/>
        </p:nvSpPr>
        <p:spPr>
          <a:xfrm rot="20240837">
            <a:off x="251909" y="1187189"/>
            <a:ext cx="751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Has to be evaluated what can be done with respect to tritium and radiation </a:t>
            </a:r>
          </a:p>
        </p:txBody>
      </p:sp>
    </p:spTree>
    <p:extLst>
      <p:ext uri="{BB962C8B-B14F-4D97-AF65-F5344CB8AC3E}">
        <p14:creationId xmlns:p14="http://schemas.microsoft.com/office/powerpoint/2010/main" val="29102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4023</TotalTime>
  <Words>252</Words>
  <Application>Microsoft Office PowerPoint</Application>
  <PresentationFormat>Bildspel på skärmen (16:9)</PresentationFormat>
  <Paragraphs>59</Paragraphs>
  <Slides>3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Office</vt:lpstr>
      <vt:lpstr>Graph</vt:lpstr>
      <vt:lpstr>VR SPE kick-off meeting 2024</vt:lpstr>
      <vt:lpstr>Time of Flight Elastic Recoil Detection Analyisis</vt:lpstr>
      <vt:lpstr>Mirrors as deposition monitors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Per Petersson</cp:lastModifiedBy>
  <cp:revision>164</cp:revision>
  <cp:lastPrinted>2014-10-16T14:51:28Z</cp:lastPrinted>
  <dcterms:created xsi:type="dcterms:W3CDTF">2020-10-16T13:52:18Z</dcterms:created>
  <dcterms:modified xsi:type="dcterms:W3CDTF">2024-01-23T11:31:40Z</dcterms:modified>
</cp:coreProperties>
</file>