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19"/>
  </p:notesMasterIdLst>
  <p:sldIdLst>
    <p:sldId id="262" r:id="rId3"/>
    <p:sldId id="265" r:id="rId4"/>
    <p:sldId id="290" r:id="rId5"/>
    <p:sldId id="271" r:id="rId6"/>
    <p:sldId id="291" r:id="rId7"/>
    <p:sldId id="292" r:id="rId8"/>
    <p:sldId id="289" r:id="rId9"/>
    <p:sldId id="273" r:id="rId10"/>
    <p:sldId id="274" r:id="rId11"/>
    <p:sldId id="275" r:id="rId12"/>
    <p:sldId id="285" r:id="rId13"/>
    <p:sldId id="286" r:id="rId14"/>
    <p:sldId id="276" r:id="rId15"/>
    <p:sldId id="287" r:id="rId16"/>
    <p:sldId id="288"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25" autoAdjust="0"/>
    <p:restoredTop sz="94660"/>
  </p:normalViewPr>
  <p:slideViewPr>
    <p:cSldViewPr snapToGrid="0">
      <p:cViewPr varScale="1">
        <p:scale>
          <a:sx n="113" d="100"/>
          <a:sy n="113" d="100"/>
        </p:scale>
        <p:origin x="221" y="8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05.02.2024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smtClean="0"/>
              <a:t>Titelmasterformat durch Klicken bearbeiten</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fld id="{ED57403A-EDA0-4458-8D59-03BB24EC4DF1}" type="datetime1">
              <a:rPr lang="de-DE" smtClean="0"/>
              <a:t>05.02.2024</a:t>
            </a:fld>
            <a:endParaRPr lang="de-DE" dirty="0"/>
          </a:p>
        </p:txBody>
      </p:sp>
      <p:sp>
        <p:nvSpPr>
          <p:cNvPr id="10" name="Fußzeilenplatzhalter 9"/>
          <p:cNvSpPr>
            <a:spLocks noGrp="1"/>
          </p:cNvSpPr>
          <p:nvPr>
            <p:ph type="ftr" sz="quarter" idx="11"/>
          </p:nvPr>
        </p:nvSpPr>
        <p:spPr/>
        <p:txBody>
          <a:bodyPr/>
          <a:lstStyle/>
          <a:p>
            <a:r>
              <a:rPr lang="en-US" smtClean="0"/>
              <a:t>Monitoring ENR activities 2023 | Dmitry Moseev | 05.02.2024</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7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fld id="{3627B86B-295D-485E-9755-5844F205E03E}" type="datetime1">
              <a:rPr lang="de-DE" smtClean="0"/>
              <a:t>05.02.2024</a:t>
            </a:fld>
            <a:endParaRPr lang="de-DE" dirty="0"/>
          </a:p>
        </p:txBody>
      </p:sp>
      <p:sp>
        <p:nvSpPr>
          <p:cNvPr id="12" name="Fußzeilenplatzhalter 11"/>
          <p:cNvSpPr>
            <a:spLocks noGrp="1"/>
          </p:cNvSpPr>
          <p:nvPr>
            <p:ph type="ftr" sz="quarter" idx="11"/>
          </p:nvPr>
        </p:nvSpPr>
        <p:spPr/>
        <p:txBody>
          <a:bodyPr/>
          <a:lstStyle/>
          <a:p>
            <a:r>
              <a:rPr lang="en-US" smtClean="0"/>
              <a:t>Monitoring ENR activities 2023 | Dmitry Moseev | 05.02.2024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0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fld id="{D1D8F172-5ADE-47B5-929D-010DE94296DE}" type="datetime1">
              <a:rPr lang="de-DE" smtClean="0"/>
              <a:t>05.02.2024</a:t>
            </a:fld>
            <a:endParaRPr lang="de-DE" dirty="0"/>
          </a:p>
        </p:txBody>
      </p:sp>
      <p:sp>
        <p:nvSpPr>
          <p:cNvPr id="12" name="Fußzeilenplatzhalter 11"/>
          <p:cNvSpPr>
            <a:spLocks noGrp="1"/>
          </p:cNvSpPr>
          <p:nvPr>
            <p:ph type="ftr" sz="quarter" idx="11"/>
          </p:nvPr>
        </p:nvSpPr>
        <p:spPr/>
        <p:txBody>
          <a:bodyPr/>
          <a:lstStyle/>
          <a:p>
            <a:r>
              <a:rPr lang="en-US" smtClean="0"/>
              <a:t>Monitoring ENR activities 2023 | Dmitry Moseev | 05.02.2024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2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fld id="{584FEE67-8796-4EC4-9823-5E82588B36A5}" type="datetime1">
              <a:rPr lang="de-DE" smtClean="0"/>
              <a:t>05.02.2024</a:t>
            </a:fld>
            <a:endParaRPr lang="de-DE" dirty="0"/>
          </a:p>
        </p:txBody>
      </p:sp>
      <p:sp>
        <p:nvSpPr>
          <p:cNvPr id="13" name="Fußzeilenplatzhalter 12"/>
          <p:cNvSpPr>
            <a:spLocks noGrp="1"/>
          </p:cNvSpPr>
          <p:nvPr>
            <p:ph type="ftr" sz="quarter" idx="15"/>
          </p:nvPr>
        </p:nvSpPr>
        <p:spPr/>
        <p:txBody>
          <a:bodyPr/>
          <a:lstStyle/>
          <a:p>
            <a:r>
              <a:rPr lang="en-US" smtClean="0"/>
              <a:t>Monitoring ENR activities 2023 | Dmitry Moseev | 05.02.2024</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fld id="{15B60FB8-117B-4785-92EB-919E1638212E}" type="datetime1">
              <a:rPr lang="de-DE" smtClean="0"/>
              <a:t>05.02.2024</a:t>
            </a:fld>
            <a:endParaRPr lang="de-DE" dirty="0"/>
          </a:p>
        </p:txBody>
      </p:sp>
      <p:sp>
        <p:nvSpPr>
          <p:cNvPr id="10" name="Fußzeilenplatzhalter 9"/>
          <p:cNvSpPr>
            <a:spLocks noGrp="1"/>
          </p:cNvSpPr>
          <p:nvPr>
            <p:ph type="ftr" sz="quarter" idx="11"/>
          </p:nvPr>
        </p:nvSpPr>
        <p:spPr/>
        <p:txBody>
          <a:bodyPr/>
          <a:lstStyle/>
          <a:p>
            <a:r>
              <a:rPr lang="en-US" smtClean="0"/>
              <a:t>Monitoring ENR activities 2023 | Dmitry Moseev | 05.02.2024</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15794543"/>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fld id="{A8C6C1B6-8EDD-4717-A930-677705C89A9B}" type="datetime1">
              <a:rPr lang="de-DE" smtClean="0"/>
              <a:t>05.02.2024</a:t>
            </a:fld>
            <a:endParaRPr lang="de-DE" dirty="0"/>
          </a:p>
        </p:txBody>
      </p:sp>
      <p:sp>
        <p:nvSpPr>
          <p:cNvPr id="10" name="Fußzeilenplatzhalter 9"/>
          <p:cNvSpPr>
            <a:spLocks noGrp="1"/>
          </p:cNvSpPr>
          <p:nvPr>
            <p:ph type="ftr" sz="quarter" idx="11"/>
          </p:nvPr>
        </p:nvSpPr>
        <p:spPr/>
        <p:txBody>
          <a:bodyPr/>
          <a:lstStyle/>
          <a:p>
            <a:r>
              <a:rPr lang="en-US" smtClean="0"/>
              <a:t>Monitoring ENR activities 2023 | Dmitry Moseev | 05.02.2024</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944607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28"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fld id="{8B2FE64B-0811-4B08-A5EE-3A859F4774A3}" type="datetime1">
              <a:rPr lang="de-DE" smtClean="0"/>
              <a:t>05.02.2024</a:t>
            </a:fld>
            <a:endParaRPr lang="de-DE" dirty="0"/>
          </a:p>
        </p:txBody>
      </p:sp>
      <p:sp>
        <p:nvSpPr>
          <p:cNvPr id="16" name="Fußzeilenplatzhalter 15"/>
          <p:cNvSpPr>
            <a:spLocks noGrp="1"/>
          </p:cNvSpPr>
          <p:nvPr>
            <p:ph type="ftr" sz="quarter" idx="15"/>
          </p:nvPr>
        </p:nvSpPr>
        <p:spPr/>
        <p:txBody>
          <a:bodyPr/>
          <a:lstStyle/>
          <a:p>
            <a:r>
              <a:rPr lang="en-US" smtClean="0"/>
              <a:t>Monitoring ENR activities 2023 | Dmitry Moseev | 05.02.2024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5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fld id="{27BB514B-6DC2-466D-8260-D0FE0C752F34}" type="datetime1">
              <a:rPr lang="de-DE" smtClean="0"/>
              <a:t>05.02.2024</a:t>
            </a:fld>
            <a:endParaRPr lang="de-DE" dirty="0"/>
          </a:p>
        </p:txBody>
      </p:sp>
      <p:sp>
        <p:nvSpPr>
          <p:cNvPr id="16" name="Fußzeilenplatzhalter 15"/>
          <p:cNvSpPr>
            <a:spLocks noGrp="1"/>
          </p:cNvSpPr>
          <p:nvPr>
            <p:ph type="ftr" sz="quarter" idx="15"/>
          </p:nvPr>
        </p:nvSpPr>
        <p:spPr/>
        <p:txBody>
          <a:bodyPr/>
          <a:lstStyle/>
          <a:p>
            <a:r>
              <a:rPr lang="en-US" smtClean="0"/>
              <a:t>Monitoring ENR activities 2023 | Dmitry Moseev | 05.02.2024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76"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fld id="{B054634C-EC59-4C77-A374-399C590BE55F}" type="datetime1">
              <a:rPr lang="de-DE" smtClean="0"/>
              <a:t>05.02.2024</a:t>
            </a:fld>
            <a:endParaRPr lang="de-DE" dirty="0"/>
          </a:p>
        </p:txBody>
      </p:sp>
      <p:sp>
        <p:nvSpPr>
          <p:cNvPr id="13" name="Fußzeilenplatzhalter 12"/>
          <p:cNvSpPr>
            <a:spLocks noGrp="1"/>
          </p:cNvSpPr>
          <p:nvPr>
            <p:ph type="ftr" sz="quarter" idx="11"/>
          </p:nvPr>
        </p:nvSpPr>
        <p:spPr/>
        <p:txBody>
          <a:bodyPr/>
          <a:lstStyle/>
          <a:p>
            <a:r>
              <a:rPr lang="en-US" smtClean="0"/>
              <a:t>Monitoring ENR activities 2023 | Dmitry Moseev | 05.02.2024</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fld id="{1B3CFB8F-F9B6-4696-B28D-EFA0D0F8A93A}" type="datetime1">
              <a:rPr lang="de-DE" smtClean="0"/>
              <a:t>05.02.2024</a:t>
            </a:fld>
            <a:endParaRPr lang="de-DE" dirty="0"/>
          </a:p>
        </p:txBody>
      </p:sp>
      <p:sp>
        <p:nvSpPr>
          <p:cNvPr id="6" name="Fußzeilenplatzhalter 5"/>
          <p:cNvSpPr>
            <a:spLocks noGrp="1"/>
          </p:cNvSpPr>
          <p:nvPr>
            <p:ph type="ftr" sz="quarter" idx="15"/>
          </p:nvPr>
        </p:nvSpPr>
        <p:spPr/>
        <p:txBody>
          <a:bodyPr/>
          <a:lstStyle/>
          <a:p>
            <a:r>
              <a:rPr lang="en-US" smtClean="0"/>
              <a:t>Monitoring ENR activities 2023 | Dmitry Moseev | 05.02.2024</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C475E6A2-4DBD-4DD8-9275-CF18DEEB8799}" type="datetime1">
              <a:rPr lang="de-DE" smtClean="0"/>
              <a:t>05.02.2024</a:t>
            </a:fld>
            <a:endParaRPr lang="de-DE" dirty="0"/>
          </a:p>
        </p:txBody>
      </p:sp>
      <p:sp>
        <p:nvSpPr>
          <p:cNvPr id="9" name="Fußzeilenplatzhalter 8"/>
          <p:cNvSpPr>
            <a:spLocks noGrp="1"/>
          </p:cNvSpPr>
          <p:nvPr>
            <p:ph type="ftr" sz="quarter" idx="11"/>
          </p:nvPr>
        </p:nvSpPr>
        <p:spPr/>
        <p:txBody>
          <a:bodyPr/>
          <a:lstStyle/>
          <a:p>
            <a:r>
              <a:rPr lang="en-US" smtClean="0"/>
              <a:t>Monitoring ENR activities 2023 | Dmitry Moseev | 05.02.2024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smtClean="0"/>
              <a:t>Titelmasterformat durch Klicken bearbeiten</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fld id="{4F66E2A4-994F-4D90-810D-AB41A4A44A77}" type="datetime1">
              <a:rPr lang="de-DE" smtClean="0"/>
              <a:t>05.02.2024</a:t>
            </a:fld>
            <a:endParaRPr lang="de-DE" dirty="0"/>
          </a:p>
        </p:txBody>
      </p:sp>
      <p:sp>
        <p:nvSpPr>
          <p:cNvPr id="10" name="Fußzeilenplatzhalter 9"/>
          <p:cNvSpPr>
            <a:spLocks noGrp="1"/>
          </p:cNvSpPr>
          <p:nvPr>
            <p:ph type="ftr" sz="quarter" idx="11"/>
          </p:nvPr>
        </p:nvSpPr>
        <p:spPr/>
        <p:txBody>
          <a:bodyPr/>
          <a:lstStyle/>
          <a:p>
            <a:r>
              <a:rPr lang="en-US" smtClean="0"/>
              <a:t>Monitoring ENR activities 2023 | Dmitry Moseev | 05.02.2024</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0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fld id="{28CAF46A-C209-4618-9AA8-8A9A95DC1292}" type="datetime1">
              <a:rPr lang="de-DE" smtClean="0"/>
              <a:t>05.02.2024</a:t>
            </a:fld>
            <a:endParaRPr lang="de-DE" dirty="0"/>
          </a:p>
        </p:txBody>
      </p:sp>
      <p:sp>
        <p:nvSpPr>
          <p:cNvPr id="12" name="Fußzeilenplatzhalter 11"/>
          <p:cNvSpPr>
            <a:spLocks noGrp="1"/>
          </p:cNvSpPr>
          <p:nvPr>
            <p:ph type="ftr" sz="quarter" idx="11"/>
          </p:nvPr>
        </p:nvSpPr>
        <p:spPr/>
        <p:txBody>
          <a:bodyPr/>
          <a:lstStyle/>
          <a:p>
            <a:r>
              <a:rPr lang="en-US" smtClean="0"/>
              <a:t>Monitoring ENR activities 2023 | Dmitry Moseev | 05.02.2024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24"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fld id="{0676063B-59DB-4D44-9E4F-7DD3168E5347}" type="datetime1">
              <a:rPr lang="de-DE" smtClean="0"/>
              <a:t>05.02.2024</a:t>
            </a:fld>
            <a:endParaRPr lang="de-DE" dirty="0"/>
          </a:p>
        </p:txBody>
      </p:sp>
      <p:sp>
        <p:nvSpPr>
          <p:cNvPr id="12" name="Fußzeilenplatzhalter 11"/>
          <p:cNvSpPr>
            <a:spLocks noGrp="1"/>
          </p:cNvSpPr>
          <p:nvPr>
            <p:ph type="ftr" sz="quarter" idx="11"/>
          </p:nvPr>
        </p:nvSpPr>
        <p:spPr/>
        <p:txBody>
          <a:bodyPr/>
          <a:lstStyle/>
          <a:p>
            <a:r>
              <a:rPr lang="en-US" smtClean="0"/>
              <a:t>Monitoring ENR activities 2023 | Dmitry Moseev | 05.02.2024</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4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fld id="{5DA27421-6C74-40CA-98AA-A0BE41CAA7D8}" type="datetime1">
              <a:rPr lang="de-DE" smtClean="0"/>
              <a:t>05.02.2024</a:t>
            </a:fld>
            <a:endParaRPr lang="de-DE" dirty="0"/>
          </a:p>
        </p:txBody>
      </p:sp>
      <p:sp>
        <p:nvSpPr>
          <p:cNvPr id="13" name="Fußzeilenplatzhalter 12"/>
          <p:cNvSpPr>
            <a:spLocks noGrp="1"/>
          </p:cNvSpPr>
          <p:nvPr>
            <p:ph type="ftr" sz="quarter" idx="15"/>
          </p:nvPr>
        </p:nvSpPr>
        <p:spPr/>
        <p:txBody>
          <a:bodyPr/>
          <a:lstStyle/>
          <a:p>
            <a:r>
              <a:rPr lang="en-US" smtClean="0"/>
              <a:t>Monitoring ENR activities 2023 | Dmitry Moseev | 05.02.2024</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fld id="{71FE3E6F-82D6-46D4-9F3F-4AC797A5D3EF}" type="datetime1">
              <a:rPr lang="de-DE" smtClean="0"/>
              <a:t>05.02.2024</a:t>
            </a:fld>
            <a:endParaRPr lang="de-DE" dirty="0"/>
          </a:p>
        </p:txBody>
      </p:sp>
      <p:sp>
        <p:nvSpPr>
          <p:cNvPr id="9" name="Fußzeilenplatzhalter 8"/>
          <p:cNvSpPr>
            <a:spLocks noGrp="1"/>
          </p:cNvSpPr>
          <p:nvPr>
            <p:ph type="ftr" sz="quarter" idx="11"/>
          </p:nvPr>
        </p:nvSpPr>
        <p:spPr/>
        <p:txBody>
          <a:bodyPr/>
          <a:lstStyle/>
          <a:p>
            <a:r>
              <a:rPr lang="en-US" smtClean="0"/>
              <a:t>Monitoring ENR activities 2023 | Dmitry Moseev | 05.02.2024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fld id="{042A5C22-3ED4-4F73-8BC7-A5BCB7AB6F1B}" type="datetime1">
              <a:rPr lang="de-DE" smtClean="0"/>
              <a:t>05.02.2024</a:t>
            </a:fld>
            <a:endParaRPr lang="de-DE" dirty="0"/>
          </a:p>
        </p:txBody>
      </p:sp>
      <p:sp>
        <p:nvSpPr>
          <p:cNvPr id="9" name="Fußzeilenplatzhalter 8"/>
          <p:cNvSpPr>
            <a:spLocks noGrp="1"/>
          </p:cNvSpPr>
          <p:nvPr>
            <p:ph type="ftr" sz="quarter" idx="11"/>
          </p:nvPr>
        </p:nvSpPr>
        <p:spPr/>
        <p:txBody>
          <a:bodyPr/>
          <a:lstStyle/>
          <a:p>
            <a:r>
              <a:rPr lang="en-US" smtClean="0"/>
              <a:t>Monitoring ENR activities 2023 | Dmitry Moseev | 05.02.2024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9"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smtClean="0"/>
              <a:t>Titelmasterformat durch Klicken bearbeiten</a:t>
            </a:r>
            <a:endParaRPr lang="de-DE" dirty="0"/>
          </a:p>
        </p:txBody>
      </p:sp>
      <p:sp>
        <p:nvSpPr>
          <p:cNvPr id="15" name="Datumsplatzhalter 14"/>
          <p:cNvSpPr>
            <a:spLocks noGrp="1"/>
          </p:cNvSpPr>
          <p:nvPr>
            <p:ph type="dt" sz="half" idx="14"/>
          </p:nvPr>
        </p:nvSpPr>
        <p:spPr/>
        <p:txBody>
          <a:bodyPr/>
          <a:lstStyle/>
          <a:p>
            <a:fld id="{7A1BB2B5-F483-401A-84FA-ED28A6A02059}" type="datetime1">
              <a:rPr lang="de-DE" smtClean="0"/>
              <a:t>05.02.2024</a:t>
            </a:fld>
            <a:endParaRPr lang="de-DE" dirty="0"/>
          </a:p>
        </p:txBody>
      </p:sp>
      <p:sp>
        <p:nvSpPr>
          <p:cNvPr id="16" name="Fußzeilenplatzhalter 15"/>
          <p:cNvSpPr>
            <a:spLocks noGrp="1"/>
          </p:cNvSpPr>
          <p:nvPr>
            <p:ph type="ftr" sz="quarter" idx="15"/>
          </p:nvPr>
        </p:nvSpPr>
        <p:spPr/>
        <p:txBody>
          <a:bodyPr/>
          <a:lstStyle/>
          <a:p>
            <a:r>
              <a:rPr lang="en-US" smtClean="0"/>
              <a:t>Monitoring ENR activities 2023 | Dmitry Moseev | 05.02.2024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8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smtClean="0"/>
              <a:t>Titelmasterformat durch Klicken bearbeiten</a:t>
            </a:r>
            <a:endParaRPr lang="de-DE" dirty="0"/>
          </a:p>
        </p:txBody>
      </p:sp>
      <p:sp>
        <p:nvSpPr>
          <p:cNvPr id="15" name="Datumsplatzhalter 14"/>
          <p:cNvSpPr>
            <a:spLocks noGrp="1"/>
          </p:cNvSpPr>
          <p:nvPr>
            <p:ph type="dt" sz="half" idx="14"/>
          </p:nvPr>
        </p:nvSpPr>
        <p:spPr/>
        <p:txBody>
          <a:bodyPr/>
          <a:lstStyle/>
          <a:p>
            <a:fld id="{CB423DEC-5443-4192-B927-18454FEC3200}" type="datetime1">
              <a:rPr lang="de-DE" smtClean="0"/>
              <a:t>05.02.2024</a:t>
            </a:fld>
            <a:endParaRPr lang="de-DE" dirty="0"/>
          </a:p>
        </p:txBody>
      </p:sp>
      <p:sp>
        <p:nvSpPr>
          <p:cNvPr id="16" name="Fußzeilenplatzhalter 15"/>
          <p:cNvSpPr>
            <a:spLocks noGrp="1"/>
          </p:cNvSpPr>
          <p:nvPr>
            <p:ph type="ftr" sz="quarter" idx="15"/>
          </p:nvPr>
        </p:nvSpPr>
        <p:spPr/>
        <p:txBody>
          <a:bodyPr/>
          <a:lstStyle/>
          <a:p>
            <a:r>
              <a:rPr lang="en-US" smtClean="0"/>
              <a:t>Monitoring ENR activities 2023 | Dmitry Moseev | 05.02.2024</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53"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fld id="{CF97FAC4-3765-4189-8513-62BA25D2F467}" type="datetime1">
              <a:rPr lang="de-DE" smtClean="0"/>
              <a:t>05.02.2024</a:t>
            </a:fld>
            <a:endParaRPr lang="de-DE" dirty="0"/>
          </a:p>
        </p:txBody>
      </p:sp>
      <p:sp>
        <p:nvSpPr>
          <p:cNvPr id="13" name="Fußzeilenplatzhalter 12"/>
          <p:cNvSpPr>
            <a:spLocks noGrp="1"/>
          </p:cNvSpPr>
          <p:nvPr>
            <p:ph type="ftr" sz="quarter" idx="11"/>
          </p:nvPr>
        </p:nvSpPr>
        <p:spPr/>
        <p:txBody>
          <a:bodyPr/>
          <a:lstStyle/>
          <a:p>
            <a:r>
              <a:rPr lang="en-US" smtClean="0"/>
              <a:t>Monitoring ENR activities 2023 | Dmitry Moseev | 05.02.2024</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fld id="{9E090540-21F7-43ED-9D1B-D15BCFD24E95}" type="datetime1">
              <a:rPr lang="de-DE" smtClean="0"/>
              <a:t>05.02.2024</a:t>
            </a:fld>
            <a:endParaRPr lang="de-DE" dirty="0"/>
          </a:p>
        </p:txBody>
      </p:sp>
      <p:sp>
        <p:nvSpPr>
          <p:cNvPr id="6" name="Fußzeilenplatzhalter 5"/>
          <p:cNvSpPr>
            <a:spLocks noGrp="1"/>
          </p:cNvSpPr>
          <p:nvPr>
            <p:ph type="ftr" sz="quarter" idx="15"/>
          </p:nvPr>
        </p:nvSpPr>
        <p:spPr/>
        <p:txBody>
          <a:bodyPr/>
          <a:lstStyle/>
          <a:p>
            <a:r>
              <a:rPr lang="en-US" smtClean="0"/>
              <a:t>Monitoring ENR activities 2023 | Dmitry Moseev | 05.02.2024</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41AF929D-9DCC-479D-8F35-07506BD0A127}" type="datetime1">
              <a:rPr lang="de-DE" smtClean="0"/>
              <a:t>05.02.2024</a:t>
            </a:fld>
            <a:endParaRPr lang="de-DE" dirty="0"/>
          </a:p>
        </p:txBody>
      </p:sp>
      <p:sp>
        <p:nvSpPr>
          <p:cNvPr id="9" name="Fußzeilenplatzhalter 8"/>
          <p:cNvSpPr>
            <a:spLocks noGrp="1"/>
          </p:cNvSpPr>
          <p:nvPr>
            <p:ph type="ftr" sz="quarter" idx="11"/>
          </p:nvPr>
        </p:nvSpPr>
        <p:spPr/>
        <p:txBody>
          <a:bodyPr/>
          <a:lstStyle/>
          <a:p>
            <a:r>
              <a:rPr lang="en-US" smtClean="0"/>
              <a:t>Monitoring ENR activities 2023 | Dmitry Moseev | 05.02.2024</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7"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64372613-9806-4809-8C4A-A4CF124D4416}" type="datetime1">
              <a:rPr lang="de-DE" smtClean="0"/>
              <a:t>05.02.2024</a:t>
            </a:fld>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en-US" smtClean="0"/>
              <a:t>Monitoring ENR activities 2023 | Dmitry Moseev | 05.02.2024</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04"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CEC703EB-EE3B-439E-9745-1642B57C8AFC}" type="datetime1">
              <a:rPr lang="de-DE" smtClean="0"/>
              <a:t>05.02.2024</a:t>
            </a:fld>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en-US" smtClean="0"/>
              <a:t>Monitoring ENR activities 2023 | Dmitry Moseev | 05.02.2024</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16.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ECE691D0-CC49-4FC7-9C4D-6112B0CB3A76}" type="slidenum">
              <a:rPr lang="de-DE" smtClean="0"/>
              <a:pPr/>
              <a:t>1</a:t>
            </a:fld>
            <a:endParaRPr lang="de-DE" dirty="0"/>
          </a:p>
        </p:txBody>
      </p:sp>
      <p:sp>
        <p:nvSpPr>
          <p:cNvPr id="8" name="Untertitel 1"/>
          <p:cNvSpPr txBox="1">
            <a:spLocks/>
          </p:cNvSpPr>
          <p:nvPr/>
        </p:nvSpPr>
        <p:spPr>
          <a:xfrm>
            <a:off x="526276" y="1749740"/>
            <a:ext cx="5787439" cy="1926070"/>
          </a:xfrm>
          <a:prstGeom prst="rect">
            <a:avLst/>
          </a:prstGeom>
        </p:spPr>
        <p:txBody>
          <a:bodyPr vert="horz" lIns="0" tIns="45720" rIns="0" bIns="45720" rtlCol="0" anchor="ctr" anchorCtr="0">
            <a:normAutofit/>
          </a:bodyPr>
          <a:lstStyle>
            <a:lvl1pPr marL="0" marR="0" indent="0" algn="l" defTabSz="914400" rtl="0" eaLnBrk="1" fontAlgn="auto" latinLnBrk="0" hangingPunct="1">
              <a:lnSpc>
                <a:spcPct val="120000"/>
              </a:lnSpc>
              <a:spcBef>
                <a:spcPts val="2300"/>
              </a:spcBef>
              <a:spcAft>
                <a:spcPts val="0"/>
              </a:spcAft>
              <a:buClrTx/>
              <a:buSzTx/>
              <a:buFont typeface="Arial" panose="020B0604020202020204" pitchFamily="34" charset="0"/>
              <a:buNone/>
              <a:tabLst/>
              <a:defRPr lang="de-DE" sz="1900" b="0" i="0" kern="600" spc="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ct val="120000"/>
              </a:lnSpc>
              <a:spcBef>
                <a:spcPts val="60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ct val="120000"/>
              </a:lnSpc>
              <a:spcBef>
                <a:spcPts val="60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ct val="120000"/>
              </a:lnSpc>
              <a:spcBef>
                <a:spcPts val="600"/>
              </a:spcBef>
              <a:buFont typeface="Arial" panose="020B0604020202020204" pitchFamily="34" charset="0"/>
              <a:buNone/>
              <a:defRPr lang="de-DE" sz="1600" b="0" i="0" kern="600" spc="40" baseline="0">
                <a:solidFill>
                  <a:schemeClr val="tx1"/>
                </a:solidFill>
                <a:latin typeface="+mn-lt"/>
                <a:ea typeface="+mn-ea"/>
                <a:cs typeface="+mn-cs"/>
              </a:defRPr>
            </a:lvl5pPr>
            <a:lvl6pPr marL="2286000" indent="0" algn="ctr" defTabSz="914400" rtl="0" eaLnBrk="1" latinLnBrk="0" hangingPunct="1">
              <a:lnSpc>
                <a:spcPct val="100000"/>
              </a:lnSpc>
              <a:spcBef>
                <a:spcPts val="30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ct val="100000"/>
              </a:lnSpc>
              <a:spcBef>
                <a:spcPts val="600"/>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ct val="1000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pPr indent="177800" algn="ctr" latinLnBrk="1">
              <a:lnSpc>
                <a:spcPct val="115000"/>
              </a:lnSpc>
            </a:pP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4D and 5D tomography of fast ion </a:t>
            </a:r>
            <a:b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b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velocity distribution function in </a:t>
            </a:r>
            <a:b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b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stellarators and tokamaks</a:t>
            </a:r>
            <a:endParaRPr lang="de-DE" sz="1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Untertitel 8"/>
          <p:cNvSpPr>
            <a:spLocks noGrp="1"/>
          </p:cNvSpPr>
          <p:nvPr>
            <p:ph type="subTitle" idx="1"/>
          </p:nvPr>
        </p:nvSpPr>
        <p:spPr>
          <a:xfrm>
            <a:off x="7421064" y="4721594"/>
            <a:ext cx="4075611" cy="1101934"/>
          </a:xfrm>
        </p:spPr>
        <p:txBody>
          <a:bodyPr>
            <a:normAutofit/>
          </a:bodyPr>
          <a:lstStyle/>
          <a:p>
            <a:r>
              <a:rPr lang="de-DE" dirty="0" smtClean="0"/>
              <a:t>Dmitry Moseev on behalf </a:t>
            </a:r>
            <a:r>
              <a:rPr lang="de-DE" dirty="0" err="1" smtClean="0"/>
              <a:t>of</a:t>
            </a:r>
            <a:r>
              <a:rPr lang="de-DE" dirty="0" smtClean="0"/>
              <a:t> </a:t>
            </a:r>
            <a:r>
              <a:rPr lang="de-DE" dirty="0" err="1" smtClean="0"/>
              <a:t>the</a:t>
            </a:r>
            <a:r>
              <a:rPr lang="de-DE" dirty="0" smtClean="0"/>
              <a:t> </a:t>
            </a:r>
            <a:r>
              <a:rPr lang="de-DE" dirty="0" err="1" smtClean="0"/>
              <a:t>team</a:t>
            </a:r>
            <a:endParaRPr lang="de-DE" dirty="0" smtClean="0"/>
          </a:p>
        </p:txBody>
      </p:sp>
      <p:sp>
        <p:nvSpPr>
          <p:cNvPr id="2" name="Fußzeilenplatzhalter 1"/>
          <p:cNvSpPr>
            <a:spLocks noGrp="1"/>
          </p:cNvSpPr>
          <p:nvPr>
            <p:ph type="ftr" sz="quarter" idx="11"/>
          </p:nvPr>
        </p:nvSpPr>
        <p:spPr/>
        <p:txBody>
          <a:bodyPr/>
          <a:lstStyle/>
          <a:p>
            <a:r>
              <a:rPr lang="en-US" smtClean="0"/>
              <a:t>Monitoring ENR activities 2023 | Dmitry Moseev | 05.02.2024</a:t>
            </a:r>
            <a:endParaRPr lang="de-DE" dirty="0"/>
          </a:p>
        </p:txBody>
      </p:sp>
    </p:spTree>
    <p:extLst>
      <p:ext uri="{BB962C8B-B14F-4D97-AF65-F5344CB8AC3E}">
        <p14:creationId xmlns:p14="http://schemas.microsoft.com/office/powerpoint/2010/main" val="1676316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Improvement</a:t>
            </a:r>
            <a:r>
              <a:rPr lang="de-DE" dirty="0"/>
              <a:t> </a:t>
            </a:r>
            <a:r>
              <a:rPr lang="de-DE" dirty="0" err="1"/>
              <a:t>of</a:t>
            </a:r>
            <a:r>
              <a:rPr lang="de-DE" dirty="0"/>
              <a:t> </a:t>
            </a:r>
            <a:r>
              <a:rPr lang="de-DE" dirty="0" err="1"/>
              <a:t>the</a:t>
            </a:r>
            <a:r>
              <a:rPr lang="de-DE" dirty="0"/>
              <a:t> </a:t>
            </a:r>
            <a:r>
              <a:rPr lang="de-DE" dirty="0" err="1"/>
              <a:t>diagnostic</a:t>
            </a:r>
            <a:r>
              <a:rPr lang="de-DE" dirty="0"/>
              <a:t> </a:t>
            </a:r>
            <a:r>
              <a:rPr lang="de-DE" dirty="0" err="1"/>
              <a:t>coverage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10</a:t>
            </a:fld>
            <a:endParaRPr lang="de-DE" dirty="0"/>
          </a:p>
        </p:txBody>
      </p:sp>
      <p:pic>
        <p:nvPicPr>
          <p:cNvPr id="6" name="Grafik 5"/>
          <p:cNvPicPr>
            <a:picLocks noChangeAspect="1"/>
          </p:cNvPicPr>
          <p:nvPr/>
        </p:nvPicPr>
        <p:blipFill rotWithShape="1">
          <a:blip r:embed="rId2"/>
          <a:srcRect r="12465"/>
          <a:stretch/>
        </p:blipFill>
        <p:spPr>
          <a:xfrm>
            <a:off x="455295" y="888533"/>
            <a:ext cx="5837132" cy="5312048"/>
          </a:xfrm>
          <a:prstGeom prst="rect">
            <a:avLst/>
          </a:prstGeom>
        </p:spPr>
      </p:pic>
      <p:sp>
        <p:nvSpPr>
          <p:cNvPr id="7" name="Textplatzhalter 3"/>
          <p:cNvSpPr>
            <a:spLocks noGrp="1"/>
          </p:cNvSpPr>
          <p:nvPr>
            <p:ph type="body" sz="quarter" idx="17"/>
          </p:nvPr>
        </p:nvSpPr>
        <p:spPr>
          <a:xfrm>
            <a:off x="7217469" y="1335741"/>
            <a:ext cx="3700871" cy="4772025"/>
          </a:xfrm>
        </p:spPr>
        <p:txBody>
          <a:bodyPr/>
          <a:lstStyle/>
          <a:p>
            <a:r>
              <a:rPr lang="en-US" dirty="0" smtClean="0"/>
              <a:t>Correlation</a:t>
            </a:r>
            <a:r>
              <a:rPr lang="de-DE" dirty="0" smtClean="0"/>
              <a:t> </a:t>
            </a:r>
            <a:r>
              <a:rPr lang="de-DE" dirty="0" err="1" smtClean="0"/>
              <a:t>between</a:t>
            </a:r>
            <a:r>
              <a:rPr lang="de-DE" dirty="0" smtClean="0"/>
              <a:t> </a:t>
            </a:r>
            <a:r>
              <a:rPr lang="de-DE" dirty="0" err="1" smtClean="0"/>
              <a:t>measurement</a:t>
            </a:r>
            <a:r>
              <a:rPr lang="de-DE" dirty="0" smtClean="0"/>
              <a:t> </a:t>
            </a:r>
            <a:r>
              <a:rPr lang="de-DE" dirty="0" err="1" smtClean="0"/>
              <a:t>volumes</a:t>
            </a:r>
            <a:r>
              <a:rPr lang="de-DE" dirty="0" smtClean="0"/>
              <a:t> in W7-X FIDA </a:t>
            </a:r>
            <a:r>
              <a:rPr lang="de-DE" dirty="0" err="1" smtClean="0"/>
              <a:t>system</a:t>
            </a:r>
            <a:endParaRPr lang="de-DE" dirty="0" smtClean="0"/>
          </a:p>
          <a:p>
            <a:endParaRPr lang="de-DE" dirty="0" smtClean="0"/>
          </a:p>
        </p:txBody>
      </p:sp>
      <p:sp>
        <p:nvSpPr>
          <p:cNvPr id="8" name="Textfeld 7"/>
          <p:cNvSpPr txBox="1"/>
          <p:nvPr/>
        </p:nvSpPr>
        <p:spPr>
          <a:xfrm>
            <a:off x="1530916" y="6267846"/>
            <a:ext cx="3882473" cy="294953"/>
          </a:xfrm>
          <a:prstGeom prst="rect">
            <a:avLst/>
          </a:prstGeom>
          <a:noFill/>
        </p:spPr>
        <p:txBody>
          <a:bodyPr wrap="none" lIns="0" tIns="0" rIns="0" bIns="0" rtlCol="0" anchor="t" anchorCtr="0">
            <a:spAutoFit/>
          </a:bodyPr>
          <a:lstStyle/>
          <a:p>
            <a:pPr>
              <a:lnSpc>
                <a:spcPts val="2300"/>
              </a:lnSpc>
              <a:spcBef>
                <a:spcPts val="1150"/>
              </a:spcBef>
            </a:pPr>
            <a:r>
              <a:rPr lang="de-DE" sz="1600" dirty="0" smtClean="0"/>
              <a:t>J.E. Mencke et </a:t>
            </a:r>
            <a:r>
              <a:rPr lang="de-DE" sz="1600" dirty="0" smtClean="0"/>
              <a:t>al., </a:t>
            </a:r>
            <a:r>
              <a:rPr lang="de-DE" sz="1600" i="1" dirty="0" smtClean="0">
                <a:solidFill>
                  <a:srgbClr val="1A1A1A"/>
                </a:solidFill>
                <a:latin typeface="Helvetica" panose="020B0604020202020204" pitchFamily="34" charset="0"/>
              </a:rPr>
              <a:t>RSI</a:t>
            </a:r>
            <a:r>
              <a:rPr lang="de-DE" sz="1600" dirty="0">
                <a:solidFill>
                  <a:srgbClr val="1A1A1A"/>
                </a:solidFill>
                <a:latin typeface="Helvetica" panose="020B0604020202020204" pitchFamily="34" charset="0"/>
              </a:rPr>
              <a:t> 93, 123503 (2022)</a:t>
            </a:r>
            <a:endParaRPr lang="de-DE" sz="1600" dirty="0" smtClean="0"/>
          </a:p>
        </p:txBody>
      </p:sp>
      <p:sp>
        <p:nvSpPr>
          <p:cNvPr id="9" name="Fußzeilenplatzhalter 8"/>
          <p:cNvSpPr>
            <a:spLocks noGrp="1"/>
          </p:cNvSpPr>
          <p:nvPr>
            <p:ph type="ftr" sz="quarter" idx="15"/>
          </p:nvPr>
        </p:nvSpPr>
        <p:spPr/>
        <p:txBody>
          <a:bodyPr/>
          <a:lstStyle/>
          <a:p>
            <a:r>
              <a:rPr lang="en-US" smtClean="0"/>
              <a:t>Monitoring ENR activities 2023 | Dmitry Moseev | 05.02.2024</a:t>
            </a:r>
            <a:endParaRPr lang="de-DE" dirty="0"/>
          </a:p>
        </p:txBody>
      </p:sp>
    </p:spTree>
    <p:extLst>
      <p:ext uri="{BB962C8B-B14F-4D97-AF65-F5344CB8AC3E}">
        <p14:creationId xmlns:p14="http://schemas.microsoft.com/office/powerpoint/2010/main" val="322560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Improvement</a:t>
            </a:r>
            <a:r>
              <a:rPr lang="de-DE" dirty="0"/>
              <a:t> </a:t>
            </a:r>
            <a:r>
              <a:rPr lang="de-DE" dirty="0" err="1"/>
              <a:t>of</a:t>
            </a:r>
            <a:r>
              <a:rPr lang="de-DE" dirty="0"/>
              <a:t> </a:t>
            </a:r>
            <a:r>
              <a:rPr lang="de-DE" dirty="0" err="1"/>
              <a:t>the</a:t>
            </a:r>
            <a:r>
              <a:rPr lang="de-DE" dirty="0"/>
              <a:t> </a:t>
            </a:r>
            <a:r>
              <a:rPr lang="de-DE" dirty="0" err="1"/>
              <a:t>diagnostic</a:t>
            </a:r>
            <a:r>
              <a:rPr lang="de-DE" dirty="0"/>
              <a:t> </a:t>
            </a:r>
            <a:r>
              <a:rPr lang="de-DE" dirty="0" err="1"/>
              <a:t>coverage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11</a:t>
            </a:fld>
            <a:endParaRPr lang="de-DE" dirty="0"/>
          </a:p>
        </p:txBody>
      </p:sp>
      <p:sp>
        <p:nvSpPr>
          <p:cNvPr id="9" name="Fußzeilenplatzhalter 8"/>
          <p:cNvSpPr>
            <a:spLocks noGrp="1"/>
          </p:cNvSpPr>
          <p:nvPr>
            <p:ph type="ftr" sz="quarter" idx="15"/>
          </p:nvPr>
        </p:nvSpPr>
        <p:spPr/>
        <p:txBody>
          <a:bodyPr/>
          <a:lstStyle/>
          <a:p>
            <a:r>
              <a:rPr lang="en-US" smtClean="0"/>
              <a:t>Monitoring ENR activities 2023 | Dmitry Moseev | 05.02.2024</a:t>
            </a:r>
            <a:endParaRPr lang="de-DE" dirty="0"/>
          </a:p>
        </p:txBody>
      </p:sp>
      <mc:AlternateContent xmlns:mc="http://schemas.openxmlformats.org/markup-compatibility/2006">
        <mc:Choice xmlns:a14="http://schemas.microsoft.com/office/drawing/2010/main" Requires="a14">
          <p:sp>
            <p:nvSpPr>
              <p:cNvPr id="3" name="Textplatzhalter 2"/>
              <p:cNvSpPr>
                <a:spLocks noGrp="1"/>
              </p:cNvSpPr>
              <p:nvPr>
                <p:ph type="body" sz="quarter" idx="17"/>
              </p:nvPr>
            </p:nvSpPr>
            <p:spPr/>
            <p:txBody>
              <a:bodyPr>
                <a:normAutofit fontScale="92500"/>
              </a:bodyPr>
              <a:lstStyle/>
              <a:p>
                <a:r>
                  <a:rPr lang="de-DE" dirty="0" smtClean="0"/>
                  <a:t>Problem </a:t>
                </a:r>
                <a:r>
                  <a:rPr lang="de-DE" dirty="0" err="1" smtClean="0"/>
                  <a:t>with</a:t>
                </a:r>
                <a:r>
                  <a:rPr lang="de-DE" dirty="0" smtClean="0"/>
                  <a:t> </a:t>
                </a:r>
                <a:r>
                  <a:rPr lang="de-DE" dirty="0" err="1" smtClean="0"/>
                  <a:t>this</a:t>
                </a:r>
                <a:r>
                  <a:rPr lang="de-DE" dirty="0" smtClean="0"/>
                  <a:t> </a:t>
                </a:r>
                <a:r>
                  <a:rPr lang="de-DE" dirty="0" err="1" smtClean="0"/>
                  <a:t>approach</a:t>
                </a:r>
                <a:r>
                  <a:rPr lang="de-DE" dirty="0" smtClean="0"/>
                  <a:t>: </a:t>
                </a:r>
                <a:r>
                  <a:rPr lang="de-DE" dirty="0" err="1" smtClean="0"/>
                  <a:t>very</a:t>
                </a:r>
                <a:r>
                  <a:rPr lang="de-DE" dirty="0" smtClean="0"/>
                  <a:t> </a:t>
                </a:r>
                <a:r>
                  <a:rPr lang="de-DE" dirty="0" err="1" smtClean="0"/>
                  <a:t>computationally</a:t>
                </a:r>
                <a:r>
                  <a:rPr lang="de-DE" dirty="0" smtClean="0"/>
                  <a:t> extensive, </a:t>
                </a:r>
                <a:r>
                  <a:rPr lang="de-DE" dirty="0" err="1" smtClean="0"/>
                  <a:t>needs</a:t>
                </a:r>
                <a:r>
                  <a:rPr lang="de-DE" dirty="0" smtClean="0"/>
                  <a:t> Monte-Carlo </a:t>
                </a:r>
                <a:r>
                  <a:rPr lang="de-DE" dirty="0" err="1" smtClean="0"/>
                  <a:t>modelling</a:t>
                </a:r>
                <a:r>
                  <a:rPr lang="de-DE" dirty="0" smtClean="0"/>
                  <a:t>. </a:t>
                </a:r>
                <a:r>
                  <a:rPr lang="de-DE" dirty="0" err="1" smtClean="0"/>
                  <a:t>Simplification</a:t>
                </a:r>
                <a:r>
                  <a:rPr lang="de-DE" dirty="0"/>
                  <a:t> </a:t>
                </a:r>
                <a:r>
                  <a:rPr lang="de-DE" dirty="0" err="1" smtClean="0"/>
                  <a:t>is</a:t>
                </a:r>
                <a:r>
                  <a:rPr lang="de-DE" dirty="0" smtClean="0"/>
                  <a:t> </a:t>
                </a:r>
                <a:r>
                  <a:rPr lang="de-DE" dirty="0" err="1" smtClean="0"/>
                  <a:t>needed</a:t>
                </a:r>
                <a:r>
                  <a:rPr lang="de-DE" dirty="0" smtClean="0"/>
                  <a:t>:</a:t>
                </a:r>
              </a:p>
              <a:p>
                <a:pPr marL="285750" indent="-285750">
                  <a:buFont typeface="Arial" panose="020B0604020202020204" pitchFamily="34" charset="0"/>
                  <a:buChar char="•"/>
                </a:pPr>
                <a:r>
                  <a:rPr lang="de-DE" dirty="0" smtClean="0"/>
                  <a:t>WF </a:t>
                </a:r>
                <a:r>
                  <a:rPr lang="de-DE" dirty="0" err="1" smtClean="0"/>
                  <a:t>should</a:t>
                </a:r>
                <a:r>
                  <a:rPr lang="de-DE" dirty="0" smtClean="0"/>
                  <a:t> </a:t>
                </a:r>
                <a:r>
                  <a:rPr lang="de-DE" dirty="0" err="1" smtClean="0"/>
                  <a:t>be</a:t>
                </a:r>
                <a:r>
                  <a:rPr lang="de-DE" dirty="0" smtClean="0"/>
                  <a:t> </a:t>
                </a:r>
                <a:r>
                  <a:rPr lang="de-DE" dirty="0" err="1" smtClean="0"/>
                  <a:t>re-formulated</a:t>
                </a:r>
                <a:r>
                  <a:rPr lang="de-DE" dirty="0" smtClean="0"/>
                  <a:t> in COM</a:t>
                </a:r>
              </a:p>
              <a:p>
                <a:pPr marL="465138" lvl="2" indent="-285750"/>
                <a:r>
                  <a:rPr lang="de-DE" dirty="0" err="1" smtClean="0"/>
                  <a:t>Done</a:t>
                </a:r>
                <a:r>
                  <a:rPr lang="de-DE" dirty="0" smtClean="0"/>
                  <a:t> </a:t>
                </a:r>
                <a:r>
                  <a:rPr lang="de-DE" dirty="0" err="1" smtClean="0"/>
                  <a:t>for</a:t>
                </a:r>
                <a:r>
                  <a:rPr lang="de-DE" dirty="0" smtClean="0"/>
                  <a:t> FIDA, CTS </a:t>
                </a:r>
                <a:r>
                  <a:rPr lang="de-DE" dirty="0" err="1" smtClean="0"/>
                  <a:t>is</a:t>
                </a:r>
                <a:r>
                  <a:rPr lang="de-DE" dirty="0" smtClean="0"/>
                  <a:t> on </a:t>
                </a:r>
                <a:r>
                  <a:rPr lang="de-DE" dirty="0" err="1" smtClean="0"/>
                  <a:t>the</a:t>
                </a:r>
                <a:r>
                  <a:rPr lang="de-DE" dirty="0" smtClean="0"/>
                  <a:t> </a:t>
                </a:r>
                <a:r>
                  <a:rPr lang="de-DE" dirty="0" err="1" smtClean="0"/>
                  <a:t>way</a:t>
                </a:r>
                <a:endParaRPr lang="de-DE" dirty="0" smtClean="0"/>
              </a:p>
              <a:p>
                <a:pPr marL="465138" lvl="2" indent="-285750"/>
                <a:endParaRPr lang="de-DE" dirty="0" smtClean="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smtClean="0"/>
                  <a:t>WF in E-</a:t>
                </a:r>
                <a:r>
                  <a:rPr lang="de-DE" dirty="0" err="1" smtClean="0"/>
                  <a:t>mu</a:t>
                </a:r>
                <a:r>
                  <a:rPr lang="de-DE" dirty="0" smtClean="0"/>
                  <a:t> </a:t>
                </a:r>
                <a:r>
                  <a:rPr lang="de-DE" dirty="0" err="1" smtClean="0"/>
                  <a:t>space</a:t>
                </a:r>
                <a:r>
                  <a:rPr lang="de-DE" dirty="0" smtClean="0"/>
                  <a:t> </a:t>
                </a:r>
                <a:r>
                  <a:rPr lang="de-DE" dirty="0" err="1" smtClean="0"/>
                  <a:t>can</a:t>
                </a:r>
                <a:r>
                  <a:rPr lang="de-DE" dirty="0" smtClean="0"/>
                  <a:t> </a:t>
                </a:r>
                <a:r>
                  <a:rPr lang="de-DE" dirty="0" err="1" smtClean="0"/>
                  <a:t>be</a:t>
                </a:r>
                <a:r>
                  <a:rPr lang="de-DE" dirty="0" smtClean="0"/>
                  <a:t> </a:t>
                </a:r>
                <a:r>
                  <a:rPr lang="de-DE" dirty="0" err="1" smtClean="0"/>
                  <a:t>computed</a:t>
                </a:r>
                <a:r>
                  <a:rPr lang="de-DE" dirty="0" smtClean="0"/>
                  <a:t> </a:t>
                </a:r>
                <a:r>
                  <a:rPr lang="de-DE" dirty="0" err="1" smtClean="0"/>
                  <a:t>for</a:t>
                </a:r>
                <a:r>
                  <a:rPr lang="de-DE" dirty="0" smtClean="0"/>
                  <a:t> different </a:t>
                </a:r>
                <a:r>
                  <a:rPr lang="de-DE" dirty="0" err="1" smtClean="0"/>
                  <a:t>measurement</a:t>
                </a:r>
                <a:r>
                  <a:rPr lang="de-DE" dirty="0" smtClean="0"/>
                  <a:t> </a:t>
                </a:r>
                <a:r>
                  <a:rPr lang="de-DE" dirty="0" err="1" smtClean="0"/>
                  <a:t>volumes</a:t>
                </a:r>
                <a:r>
                  <a:rPr lang="de-DE" dirty="0" smtClean="0"/>
                  <a:t> </a:t>
                </a:r>
                <a:r>
                  <a:rPr lang="de-DE" dirty="0" err="1" smtClean="0"/>
                  <a:t>and</a:t>
                </a:r>
                <a:r>
                  <a:rPr lang="de-DE" dirty="0" smtClean="0"/>
                  <a:t> </a:t>
                </a:r>
                <a:r>
                  <a:rPr lang="de-DE" dirty="0" err="1" smtClean="0"/>
                  <a:t>they</a:t>
                </a:r>
                <a:r>
                  <a:rPr lang="de-DE" dirty="0" smtClean="0"/>
                  <a:t> </a:t>
                </a:r>
                <a:r>
                  <a:rPr lang="de-DE" dirty="0" err="1" smtClean="0"/>
                  <a:t>become</a:t>
                </a:r>
                <a:r>
                  <a:rPr lang="de-DE" dirty="0" smtClean="0"/>
                  <a:t> </a:t>
                </a:r>
                <a:r>
                  <a:rPr lang="de-DE" dirty="0" err="1" smtClean="0"/>
                  <a:t>directly</a:t>
                </a:r>
                <a:r>
                  <a:rPr lang="de-DE" dirty="0" smtClean="0"/>
                  <a:t> </a:t>
                </a:r>
                <a:r>
                  <a:rPr lang="de-DE" dirty="0" err="1" smtClean="0"/>
                  <a:t>comparable</a:t>
                </a:r>
                <a:r>
                  <a:rPr lang="de-DE" dirty="0" smtClean="0"/>
                  <a:t>. </a:t>
                </a:r>
              </a:p>
              <a:p>
                <a:pPr marL="285750" indent="-285750">
                  <a:buFont typeface="Arial" panose="020B0604020202020204" pitchFamily="34" charset="0"/>
                  <a:buChar char="•"/>
                </a:pPr>
                <a:r>
                  <a:rPr lang="de-DE" dirty="0" smtClean="0"/>
                  <a:t>The </a:t>
                </a:r>
                <a:r>
                  <a:rPr lang="de-DE" dirty="0" err="1" smtClean="0"/>
                  <a:t>degree</a:t>
                </a:r>
                <a:r>
                  <a:rPr lang="de-DE" dirty="0" smtClean="0"/>
                  <a:t> </a:t>
                </a:r>
                <a:r>
                  <a:rPr lang="de-DE" dirty="0" err="1" smtClean="0"/>
                  <a:t>of</a:t>
                </a:r>
                <a:r>
                  <a:rPr lang="de-DE" dirty="0" smtClean="0"/>
                  <a:t> </a:t>
                </a:r>
                <a:r>
                  <a:rPr lang="de-DE" dirty="0" err="1" smtClean="0"/>
                  <a:t>redundancy</a:t>
                </a:r>
                <a:r>
                  <a:rPr lang="de-DE" dirty="0" smtClean="0"/>
                  <a:t> </a:t>
                </a:r>
                <a:r>
                  <a:rPr lang="de-DE" dirty="0" err="1" smtClean="0"/>
                  <a:t>of</a:t>
                </a:r>
                <a:r>
                  <a:rPr lang="de-DE" dirty="0" smtClean="0"/>
                  <a:t> </a:t>
                </a:r>
                <a:r>
                  <a:rPr lang="de-DE" dirty="0" err="1" smtClean="0"/>
                  <a:t>each</a:t>
                </a:r>
                <a:r>
                  <a:rPr lang="de-DE" dirty="0" smtClean="0"/>
                  <a:t> additional FIDA </a:t>
                </a:r>
                <a:r>
                  <a:rPr lang="de-DE" dirty="0" err="1" smtClean="0"/>
                  <a:t>channel</a:t>
                </a:r>
                <a:r>
                  <a:rPr lang="de-DE" dirty="0" smtClean="0"/>
                  <a:t> </a:t>
                </a:r>
                <a:r>
                  <a:rPr lang="de-DE" dirty="0" err="1" smtClean="0"/>
                  <a:t>can</a:t>
                </a:r>
                <a:r>
                  <a:rPr lang="de-DE" dirty="0" smtClean="0"/>
                  <a:t> </a:t>
                </a:r>
                <a:r>
                  <a:rPr lang="de-DE" dirty="0" err="1" smtClean="0"/>
                  <a:t>be</a:t>
                </a:r>
                <a:r>
                  <a:rPr lang="de-DE" dirty="0" smtClean="0"/>
                  <a:t> </a:t>
                </a:r>
                <a:r>
                  <a:rPr lang="de-DE" dirty="0" err="1" smtClean="0"/>
                  <a:t>estimated</a:t>
                </a:r>
                <a:r>
                  <a:rPr lang="de-DE" dirty="0" smtClean="0"/>
                  <a:t> </a:t>
                </a:r>
                <a:r>
                  <a:rPr lang="de-DE" dirty="0" err="1" smtClean="0"/>
                  <a:t>by</a:t>
                </a:r>
                <a:r>
                  <a:rPr lang="de-DE" dirty="0" smtClean="0"/>
                  <a:t> </a:t>
                </a:r>
                <a:r>
                  <a:rPr lang="de-DE" dirty="0" err="1" smtClean="0"/>
                  <a:t>computing</a:t>
                </a:r>
                <a:r>
                  <a:rPr lang="de-DE" dirty="0" smtClean="0"/>
                  <a:t> </a:t>
                </a:r>
                <a14:m>
                  <m:oMath xmlns:m="http://schemas.openxmlformats.org/officeDocument/2006/math">
                    <m:r>
                      <a:rPr lang="de-DE" b="1" i="0" smtClean="0">
                        <a:latin typeface="Cambria Math" panose="02040503050406030204" pitchFamily="18" charset="0"/>
                      </a:rPr>
                      <m:t>𝐑</m:t>
                    </m:r>
                    <m:r>
                      <a:rPr lang="de-DE" b="1" i="0" smtClean="0">
                        <a:latin typeface="Cambria Math" panose="02040503050406030204" pitchFamily="18" charset="0"/>
                      </a:rPr>
                      <m:t>=</m:t>
                    </m:r>
                    <m:r>
                      <a:rPr lang="de-DE" b="1" i="1" smtClean="0">
                        <a:latin typeface="Cambria Math" panose="02040503050406030204" pitchFamily="18" charset="0"/>
                      </a:rPr>
                      <m:t>∫∫</m:t>
                    </m:r>
                    <m:sSub>
                      <m:sSubPr>
                        <m:ctrlPr>
                          <a:rPr lang="de-DE" b="1" i="1" smtClean="0">
                            <a:latin typeface="Cambria Math" panose="02040503050406030204" pitchFamily="18" charset="0"/>
                          </a:rPr>
                        </m:ctrlPr>
                      </m:sSubPr>
                      <m:e>
                        <m:r>
                          <a:rPr lang="de-DE" b="1" i="1" smtClean="0">
                            <a:latin typeface="Cambria Math" panose="02040503050406030204" pitchFamily="18" charset="0"/>
                          </a:rPr>
                          <m:t>𝒇</m:t>
                        </m:r>
                      </m:e>
                      <m:sub>
                        <m:r>
                          <a:rPr lang="de-DE" b="1" i="1" smtClean="0">
                            <a:latin typeface="Cambria Math" panose="02040503050406030204" pitchFamily="18" charset="0"/>
                          </a:rPr>
                          <m:t>𝒄𝒉</m:t>
                        </m:r>
                        <m:r>
                          <a:rPr lang="de-DE" b="1" i="1" smtClean="0">
                            <a:latin typeface="Cambria Math" panose="02040503050406030204" pitchFamily="18" charset="0"/>
                          </a:rPr>
                          <m:t>𝟏</m:t>
                        </m:r>
                      </m:sub>
                    </m:sSub>
                    <m:sSub>
                      <m:sSubPr>
                        <m:ctrlPr>
                          <a:rPr lang="de-DE" b="1" i="1" smtClean="0">
                            <a:latin typeface="Cambria Math" panose="02040503050406030204" pitchFamily="18" charset="0"/>
                          </a:rPr>
                        </m:ctrlPr>
                      </m:sSubPr>
                      <m:e>
                        <m:r>
                          <a:rPr lang="de-DE" b="1" i="1" smtClean="0">
                            <a:latin typeface="Cambria Math" panose="02040503050406030204" pitchFamily="18" charset="0"/>
                          </a:rPr>
                          <m:t>𝒇</m:t>
                        </m:r>
                      </m:e>
                      <m:sub>
                        <m:r>
                          <a:rPr lang="de-DE" b="1" i="1" smtClean="0">
                            <a:latin typeface="Cambria Math" panose="02040503050406030204" pitchFamily="18" charset="0"/>
                          </a:rPr>
                          <m:t>𝒄𝒉𝑵</m:t>
                        </m:r>
                      </m:sub>
                    </m:sSub>
                    <m:r>
                      <a:rPr lang="de-DE" b="1" i="1" smtClean="0">
                        <a:latin typeface="Cambria Math" panose="02040503050406030204" pitchFamily="18" charset="0"/>
                      </a:rPr>
                      <m:t>𝒅𝑬𝒅</m:t>
                    </m:r>
                    <m:r>
                      <a:rPr lang="de-DE" b="1" i="1" smtClean="0">
                        <a:latin typeface="Cambria Math" panose="02040503050406030204" pitchFamily="18" charset="0"/>
                      </a:rPr>
                      <m:t>𝝁</m:t>
                    </m:r>
                  </m:oMath>
                </a14:m>
                <a:r>
                  <a:rPr lang="de-DE" dirty="0" smtClean="0"/>
                  <a:t>. The </a:t>
                </a:r>
                <a:r>
                  <a:rPr lang="de-DE" dirty="0" err="1" smtClean="0"/>
                  <a:t>low</a:t>
                </a:r>
                <a:r>
                  <a:rPr lang="de-DE" dirty="0" smtClean="0"/>
                  <a:t> </a:t>
                </a:r>
                <a:r>
                  <a:rPr lang="de-DE" dirty="0" err="1" smtClean="0"/>
                  <a:t>the</a:t>
                </a:r>
                <a:r>
                  <a:rPr lang="de-DE" dirty="0" smtClean="0"/>
                  <a:t> </a:t>
                </a:r>
                <a:r>
                  <a:rPr lang="de-DE" dirty="0" err="1" smtClean="0"/>
                  <a:t>value</a:t>
                </a:r>
                <a:r>
                  <a:rPr lang="de-DE" dirty="0" smtClean="0"/>
                  <a:t> </a:t>
                </a:r>
                <a:r>
                  <a:rPr lang="de-DE" dirty="0" err="1" smtClean="0"/>
                  <a:t>of</a:t>
                </a:r>
                <a:r>
                  <a:rPr lang="de-DE" dirty="0" smtClean="0"/>
                  <a:t> R, </a:t>
                </a:r>
                <a:r>
                  <a:rPr lang="de-DE" dirty="0" err="1" smtClean="0"/>
                  <a:t>the</a:t>
                </a:r>
                <a:r>
                  <a:rPr lang="de-DE" dirty="0" smtClean="0"/>
                  <a:t> </a:t>
                </a:r>
                <a:r>
                  <a:rPr lang="de-DE" dirty="0" err="1" smtClean="0"/>
                  <a:t>more</a:t>
                </a:r>
                <a:r>
                  <a:rPr lang="de-DE" dirty="0" smtClean="0"/>
                  <a:t> additional </a:t>
                </a:r>
                <a:r>
                  <a:rPr lang="de-DE" dirty="0" err="1" smtClean="0"/>
                  <a:t>information</a:t>
                </a:r>
                <a:r>
                  <a:rPr lang="de-DE" dirty="0" smtClean="0"/>
                  <a:t> a </a:t>
                </a:r>
                <a:r>
                  <a:rPr lang="de-DE" dirty="0" err="1" smtClean="0"/>
                  <a:t>new</a:t>
                </a:r>
                <a:r>
                  <a:rPr lang="de-DE" dirty="0" smtClean="0"/>
                  <a:t> </a:t>
                </a:r>
                <a:r>
                  <a:rPr lang="de-DE" dirty="0" err="1" smtClean="0"/>
                  <a:t>channel</a:t>
                </a:r>
                <a:r>
                  <a:rPr lang="de-DE" dirty="0" smtClean="0"/>
                  <a:t> </a:t>
                </a:r>
                <a:r>
                  <a:rPr lang="de-DE" dirty="0" err="1" smtClean="0"/>
                  <a:t>brings</a:t>
                </a:r>
                <a:r>
                  <a:rPr lang="de-DE" dirty="0" smtClean="0"/>
                  <a:t>.</a:t>
                </a:r>
              </a:p>
            </p:txBody>
          </p:sp>
        </mc:Choice>
        <mc:Fallback>
          <p:sp>
            <p:nvSpPr>
              <p:cNvPr id="3" name="Textplatzhalter 2"/>
              <p:cNvSpPr>
                <a:spLocks noGrp="1" noRot="1" noChangeAspect="1" noMove="1" noResize="1" noEditPoints="1" noAdjustHandles="1" noChangeArrowheads="1" noChangeShapeType="1" noTextEdit="1"/>
              </p:cNvSpPr>
              <p:nvPr>
                <p:ph type="body" sz="quarter" idx="17"/>
              </p:nvPr>
            </p:nvSpPr>
            <p:spPr>
              <a:blipFill>
                <a:blip r:embed="rId2"/>
                <a:stretch>
                  <a:fillRect l="-1222" b="-766"/>
                </a:stretch>
              </a:blipFill>
            </p:spPr>
            <p:txBody>
              <a:bodyPr/>
              <a:lstStyle/>
              <a:p>
                <a:r>
                  <a:rPr lang="de-DE">
                    <a:noFill/>
                  </a:rPr>
                  <a:t> </a:t>
                </a:r>
              </a:p>
            </p:txBody>
          </p:sp>
        </mc:Fallback>
      </mc:AlternateContent>
      <p:pic>
        <p:nvPicPr>
          <p:cNvPr id="5" name="Grafik 4"/>
          <p:cNvPicPr>
            <a:picLocks noChangeAspect="1"/>
          </p:cNvPicPr>
          <p:nvPr/>
        </p:nvPicPr>
        <p:blipFill>
          <a:blip r:embed="rId3"/>
          <a:stretch>
            <a:fillRect/>
          </a:stretch>
        </p:blipFill>
        <p:spPr>
          <a:xfrm>
            <a:off x="5388186" y="2106295"/>
            <a:ext cx="3352800" cy="1466850"/>
          </a:xfrm>
          <a:prstGeom prst="rect">
            <a:avLst/>
          </a:prstGeom>
        </p:spPr>
      </p:pic>
      <p:pic>
        <p:nvPicPr>
          <p:cNvPr id="10" name="Grafik 9"/>
          <p:cNvPicPr>
            <a:picLocks noChangeAspect="1"/>
          </p:cNvPicPr>
          <p:nvPr/>
        </p:nvPicPr>
        <p:blipFill>
          <a:blip r:embed="rId4"/>
          <a:stretch>
            <a:fillRect/>
          </a:stretch>
        </p:blipFill>
        <p:spPr>
          <a:xfrm>
            <a:off x="5388186" y="3471862"/>
            <a:ext cx="4800600" cy="1047750"/>
          </a:xfrm>
          <a:prstGeom prst="rect">
            <a:avLst/>
          </a:prstGeom>
        </p:spPr>
      </p:pic>
    </p:spTree>
    <p:extLst>
      <p:ext uri="{BB962C8B-B14F-4D97-AF65-F5344CB8AC3E}">
        <p14:creationId xmlns:p14="http://schemas.microsoft.com/office/powerpoint/2010/main" val="145394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8926" y="181334"/>
            <a:ext cx="9576471" cy="894416"/>
          </a:xfrm>
        </p:spPr>
        <p:txBody>
          <a:bodyPr/>
          <a:lstStyle/>
          <a:p>
            <a:r>
              <a:rPr lang="de-DE" dirty="0" err="1"/>
              <a:t>Improvement</a:t>
            </a:r>
            <a:r>
              <a:rPr lang="de-DE" dirty="0"/>
              <a:t> </a:t>
            </a:r>
            <a:r>
              <a:rPr lang="de-DE" dirty="0" err="1"/>
              <a:t>of</a:t>
            </a:r>
            <a:r>
              <a:rPr lang="de-DE" dirty="0"/>
              <a:t> </a:t>
            </a:r>
            <a:r>
              <a:rPr lang="de-DE" dirty="0" err="1"/>
              <a:t>the</a:t>
            </a:r>
            <a:r>
              <a:rPr lang="de-DE" dirty="0"/>
              <a:t> </a:t>
            </a:r>
            <a:r>
              <a:rPr lang="de-DE" dirty="0" err="1"/>
              <a:t>diagnostic</a:t>
            </a:r>
            <a:r>
              <a:rPr lang="de-DE" dirty="0"/>
              <a:t> </a:t>
            </a:r>
            <a:r>
              <a:rPr lang="de-DE" dirty="0" err="1"/>
              <a:t>coverage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12</a:t>
            </a:fld>
            <a:endParaRPr lang="de-DE" dirty="0"/>
          </a:p>
        </p:txBody>
      </p:sp>
      <p:sp>
        <p:nvSpPr>
          <p:cNvPr id="9" name="Fußzeilenplatzhalter 8"/>
          <p:cNvSpPr>
            <a:spLocks noGrp="1"/>
          </p:cNvSpPr>
          <p:nvPr>
            <p:ph type="ftr" sz="quarter" idx="15"/>
          </p:nvPr>
        </p:nvSpPr>
        <p:spPr/>
        <p:txBody>
          <a:bodyPr/>
          <a:lstStyle/>
          <a:p>
            <a:r>
              <a:rPr lang="en-US" smtClean="0"/>
              <a:t>Monitoring ENR activities 2023 | Dmitry Moseev | 05.02.2024</a:t>
            </a:r>
            <a:endParaRPr lang="de-DE" dirty="0"/>
          </a:p>
        </p:txBody>
      </p:sp>
      <p:pic>
        <p:nvPicPr>
          <p:cNvPr id="21506" name="img522082" descr="99037f36-1501-4c7e-b5e6-75791261c5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199" y="911297"/>
            <a:ext cx="8072458" cy="494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1569720" y="5996941"/>
            <a:ext cx="5265420" cy="256289"/>
          </a:xfrm>
          <a:prstGeom prst="rect">
            <a:avLst/>
          </a:prstGeom>
          <a:noFill/>
        </p:spPr>
        <p:txBody>
          <a:bodyPr wrap="square" lIns="0" tIns="0" rIns="0" bIns="0" rtlCol="0" anchor="t" anchorCtr="0">
            <a:spAutoFit/>
          </a:bodyPr>
          <a:lstStyle/>
          <a:p>
            <a:pPr algn="l">
              <a:lnSpc>
                <a:spcPts val="2300"/>
              </a:lnSpc>
              <a:spcBef>
                <a:spcPts val="1150"/>
              </a:spcBef>
            </a:pPr>
            <a:r>
              <a:rPr lang="de-DE" sz="1200" dirty="0" err="1" smtClean="0"/>
              <a:t>Credit</a:t>
            </a:r>
            <a:r>
              <a:rPr lang="de-DE" sz="1200" dirty="0" smtClean="0"/>
              <a:t>: I. Kuzmych, </a:t>
            </a:r>
            <a:r>
              <a:rPr lang="de-DE" sz="1200" dirty="0" err="1" smtClean="0"/>
              <a:t>to</a:t>
            </a:r>
            <a:r>
              <a:rPr lang="de-DE" sz="1200" dirty="0" smtClean="0"/>
              <a:t> </a:t>
            </a:r>
            <a:r>
              <a:rPr lang="de-DE" sz="1200" dirty="0" err="1" smtClean="0"/>
              <a:t>be</a:t>
            </a:r>
            <a:r>
              <a:rPr lang="de-DE" sz="1200" dirty="0" smtClean="0"/>
              <a:t> </a:t>
            </a:r>
            <a:r>
              <a:rPr lang="de-DE" sz="1200" dirty="0" err="1" smtClean="0"/>
              <a:t>submitte</a:t>
            </a:r>
            <a:r>
              <a:rPr lang="de-DE" sz="1200" dirty="0" err="1" smtClean="0"/>
              <a:t>d</a:t>
            </a:r>
            <a:r>
              <a:rPr lang="de-DE" sz="1200" dirty="0" smtClean="0"/>
              <a:t> </a:t>
            </a:r>
            <a:r>
              <a:rPr lang="de-DE" sz="1200" dirty="0" err="1" smtClean="0"/>
              <a:t>to</a:t>
            </a:r>
            <a:r>
              <a:rPr lang="de-DE" sz="1200" dirty="0" smtClean="0"/>
              <a:t> RSI</a:t>
            </a:r>
            <a:endParaRPr lang="de-DE" sz="1200" dirty="0" smtClean="0"/>
          </a:p>
        </p:txBody>
      </p:sp>
    </p:spTree>
    <p:extLst>
      <p:ext uri="{BB962C8B-B14F-4D97-AF65-F5344CB8AC3E}">
        <p14:creationId xmlns:p14="http://schemas.microsoft.com/office/powerpoint/2010/main" val="86341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Wight</a:t>
            </a:r>
            <a:r>
              <a:rPr lang="de-DE" dirty="0" smtClean="0"/>
              <a:t> </a:t>
            </a:r>
            <a:r>
              <a:rPr lang="de-DE" dirty="0" err="1" smtClean="0"/>
              <a:t>functions</a:t>
            </a:r>
            <a:r>
              <a:rPr lang="de-DE" dirty="0" smtClean="0"/>
              <a:t> in </a:t>
            </a:r>
            <a:r>
              <a:rPr lang="de-DE" dirty="0" err="1" smtClean="0"/>
              <a:t>the</a:t>
            </a:r>
            <a:r>
              <a:rPr lang="de-DE" dirty="0" smtClean="0"/>
              <a:t> COM </a:t>
            </a:r>
            <a:r>
              <a:rPr lang="de-DE" dirty="0" err="1" smtClean="0"/>
              <a:t>space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13</a:t>
            </a:fld>
            <a:endParaRPr lang="de-DE" dirty="0"/>
          </a:p>
        </p:txBody>
      </p:sp>
      <p:sp>
        <p:nvSpPr>
          <p:cNvPr id="9" name="Fußzeilenplatzhalter 8"/>
          <p:cNvSpPr>
            <a:spLocks noGrp="1"/>
          </p:cNvSpPr>
          <p:nvPr>
            <p:ph type="ftr" sz="quarter" idx="15"/>
          </p:nvPr>
        </p:nvSpPr>
        <p:spPr/>
        <p:txBody>
          <a:bodyPr/>
          <a:lstStyle/>
          <a:p>
            <a:r>
              <a:rPr lang="en-US" smtClean="0"/>
              <a:t>Monitoring ENR activities 2023 | Dmitry Moseev | 05.02.2024</a:t>
            </a:r>
            <a:endParaRPr lang="de-DE" dirty="0"/>
          </a:p>
        </p:txBody>
      </p:sp>
      <p:pic>
        <p:nvPicPr>
          <p:cNvPr id="3" name="Grafik 2"/>
          <p:cNvPicPr>
            <a:picLocks noChangeAspect="1"/>
          </p:cNvPicPr>
          <p:nvPr/>
        </p:nvPicPr>
        <p:blipFill>
          <a:blip r:embed="rId2"/>
          <a:stretch>
            <a:fillRect/>
          </a:stretch>
        </p:blipFill>
        <p:spPr>
          <a:xfrm>
            <a:off x="355283" y="1335741"/>
            <a:ext cx="6007418" cy="5135030"/>
          </a:xfrm>
          <a:prstGeom prst="rect">
            <a:avLst/>
          </a:prstGeom>
        </p:spPr>
      </p:pic>
      <p:pic>
        <p:nvPicPr>
          <p:cNvPr id="5" name="Grafik 4"/>
          <p:cNvPicPr>
            <a:picLocks noChangeAspect="1"/>
          </p:cNvPicPr>
          <p:nvPr/>
        </p:nvPicPr>
        <p:blipFill>
          <a:blip r:embed="rId3"/>
          <a:stretch>
            <a:fillRect/>
          </a:stretch>
        </p:blipFill>
        <p:spPr>
          <a:xfrm>
            <a:off x="6810601" y="1428750"/>
            <a:ext cx="4356599" cy="1924050"/>
          </a:xfrm>
          <a:prstGeom prst="rect">
            <a:avLst/>
          </a:prstGeom>
        </p:spPr>
      </p:pic>
      <p:sp>
        <p:nvSpPr>
          <p:cNvPr id="10" name="Rechteck 9"/>
          <p:cNvSpPr/>
          <p:nvPr/>
        </p:nvSpPr>
        <p:spPr>
          <a:xfrm>
            <a:off x="5380678" y="6397879"/>
            <a:ext cx="4506362" cy="369332"/>
          </a:xfrm>
          <a:prstGeom prst="rect">
            <a:avLst/>
          </a:prstGeom>
        </p:spPr>
        <p:txBody>
          <a:bodyPr wrap="none">
            <a:spAutoFit/>
          </a:bodyPr>
          <a:lstStyle/>
          <a:p>
            <a:r>
              <a:rPr lang="it-IT" dirty="0">
                <a:solidFill>
                  <a:srgbClr val="333333"/>
                </a:solidFill>
                <a:latin typeface="-apple-system"/>
              </a:rPr>
              <a:t>M. Rud </a:t>
            </a:r>
            <a:r>
              <a:rPr lang="it-IT" i="1" dirty="0">
                <a:solidFill>
                  <a:srgbClr val="333333"/>
                </a:solidFill>
                <a:latin typeface="-apple-system"/>
              </a:rPr>
              <a:t>et al</a:t>
            </a:r>
            <a:r>
              <a:rPr lang="it-IT" dirty="0">
                <a:solidFill>
                  <a:srgbClr val="333333"/>
                </a:solidFill>
                <a:latin typeface="-apple-system"/>
              </a:rPr>
              <a:t> 2024 </a:t>
            </a:r>
            <a:r>
              <a:rPr lang="it-IT" i="1" dirty="0" err="1">
                <a:solidFill>
                  <a:srgbClr val="333333"/>
                </a:solidFill>
                <a:latin typeface="-apple-system"/>
              </a:rPr>
              <a:t>Nucl</a:t>
            </a:r>
            <a:r>
              <a:rPr lang="it-IT" i="1" dirty="0">
                <a:solidFill>
                  <a:srgbClr val="333333"/>
                </a:solidFill>
                <a:latin typeface="-apple-system"/>
              </a:rPr>
              <a:t>. Fusion</a:t>
            </a:r>
            <a:r>
              <a:rPr lang="it-IT" dirty="0">
                <a:solidFill>
                  <a:srgbClr val="333333"/>
                </a:solidFill>
                <a:latin typeface="-apple-system"/>
              </a:rPr>
              <a:t> </a:t>
            </a:r>
            <a:r>
              <a:rPr lang="it-IT" b="1" dirty="0">
                <a:solidFill>
                  <a:srgbClr val="333333"/>
                </a:solidFill>
                <a:latin typeface="-apple-system"/>
              </a:rPr>
              <a:t>64</a:t>
            </a:r>
            <a:r>
              <a:rPr lang="it-IT" dirty="0">
                <a:solidFill>
                  <a:srgbClr val="333333"/>
                </a:solidFill>
                <a:latin typeface="-apple-system"/>
              </a:rPr>
              <a:t> 036007</a:t>
            </a:r>
            <a:endParaRPr lang="de-DE" dirty="0"/>
          </a:p>
        </p:txBody>
      </p:sp>
      <p:pic>
        <p:nvPicPr>
          <p:cNvPr id="11" name="Grafik 10"/>
          <p:cNvPicPr>
            <a:picLocks noChangeAspect="1"/>
          </p:cNvPicPr>
          <p:nvPr/>
        </p:nvPicPr>
        <p:blipFill>
          <a:blip r:embed="rId4"/>
          <a:stretch>
            <a:fillRect/>
          </a:stretch>
        </p:blipFill>
        <p:spPr>
          <a:xfrm>
            <a:off x="7451426" y="3415576"/>
            <a:ext cx="3490144" cy="975360"/>
          </a:xfrm>
          <a:prstGeom prst="rect">
            <a:avLst/>
          </a:prstGeom>
        </p:spPr>
      </p:pic>
      <p:pic>
        <p:nvPicPr>
          <p:cNvPr id="12" name="Grafik 11"/>
          <p:cNvPicPr>
            <a:picLocks noChangeAspect="1"/>
          </p:cNvPicPr>
          <p:nvPr/>
        </p:nvPicPr>
        <p:blipFill>
          <a:blip r:embed="rId5"/>
          <a:stretch>
            <a:fillRect/>
          </a:stretch>
        </p:blipFill>
        <p:spPr>
          <a:xfrm>
            <a:off x="8268652" y="4390936"/>
            <a:ext cx="2082763" cy="962212"/>
          </a:xfrm>
          <a:prstGeom prst="rect">
            <a:avLst/>
          </a:prstGeom>
        </p:spPr>
      </p:pic>
      <p:pic>
        <p:nvPicPr>
          <p:cNvPr id="13" name="Grafik 12"/>
          <p:cNvPicPr>
            <a:picLocks noChangeAspect="1"/>
          </p:cNvPicPr>
          <p:nvPr/>
        </p:nvPicPr>
        <p:blipFill>
          <a:blip r:embed="rId6"/>
          <a:stretch>
            <a:fillRect/>
          </a:stretch>
        </p:blipFill>
        <p:spPr>
          <a:xfrm>
            <a:off x="6940663" y="5266834"/>
            <a:ext cx="4226537" cy="1131045"/>
          </a:xfrm>
          <a:prstGeom prst="rect">
            <a:avLst/>
          </a:prstGeom>
        </p:spPr>
      </p:pic>
    </p:spTree>
    <p:extLst>
      <p:ext uri="{BB962C8B-B14F-4D97-AF65-F5344CB8AC3E}">
        <p14:creationId xmlns:p14="http://schemas.microsoft.com/office/powerpoint/2010/main" val="426848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Reconstruction</a:t>
            </a:r>
            <a:r>
              <a:rPr lang="de-DE" dirty="0" smtClean="0"/>
              <a:t> </a:t>
            </a:r>
            <a:r>
              <a:rPr lang="de-DE" dirty="0" err="1" smtClean="0"/>
              <a:t>of</a:t>
            </a:r>
            <a:r>
              <a:rPr lang="de-DE" dirty="0" smtClean="0"/>
              <a:t> FI </a:t>
            </a:r>
            <a:r>
              <a:rPr lang="de-DE" dirty="0" err="1" smtClean="0"/>
              <a:t>distribution</a:t>
            </a:r>
            <a:r>
              <a:rPr lang="de-DE" dirty="0" smtClean="0"/>
              <a:t> </a:t>
            </a:r>
            <a:r>
              <a:rPr lang="de-DE" dirty="0" err="1" smtClean="0"/>
              <a:t>function</a:t>
            </a:r>
            <a:r>
              <a:rPr lang="de-DE" dirty="0" smtClean="0"/>
              <a:t> in COM </a:t>
            </a:r>
            <a:r>
              <a:rPr lang="de-DE" dirty="0" err="1" smtClean="0"/>
              <a:t>space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14</a:t>
            </a:fld>
            <a:endParaRPr lang="de-DE" dirty="0"/>
          </a:p>
        </p:txBody>
      </p:sp>
      <p:sp>
        <p:nvSpPr>
          <p:cNvPr id="9" name="Fußzeilenplatzhalter 8"/>
          <p:cNvSpPr>
            <a:spLocks noGrp="1"/>
          </p:cNvSpPr>
          <p:nvPr>
            <p:ph type="ftr" sz="quarter" idx="15"/>
          </p:nvPr>
        </p:nvSpPr>
        <p:spPr/>
        <p:txBody>
          <a:bodyPr/>
          <a:lstStyle/>
          <a:p>
            <a:r>
              <a:rPr lang="en-US" smtClean="0"/>
              <a:t>Monitoring ENR activities 2023 | Dmitry Moseev | 05.02.2024</a:t>
            </a:r>
            <a:endParaRPr lang="de-DE" dirty="0"/>
          </a:p>
        </p:txBody>
      </p:sp>
      <p:sp>
        <p:nvSpPr>
          <p:cNvPr id="10" name="Rechteck 9"/>
          <p:cNvSpPr/>
          <p:nvPr/>
        </p:nvSpPr>
        <p:spPr>
          <a:xfrm>
            <a:off x="5309558" y="5421776"/>
            <a:ext cx="4288353" cy="369332"/>
          </a:xfrm>
          <a:prstGeom prst="rect">
            <a:avLst/>
          </a:prstGeom>
        </p:spPr>
        <p:txBody>
          <a:bodyPr wrap="none">
            <a:spAutoFit/>
          </a:bodyPr>
          <a:lstStyle/>
          <a:p>
            <a:r>
              <a:rPr lang="it-IT" dirty="0">
                <a:solidFill>
                  <a:srgbClr val="333333"/>
                </a:solidFill>
                <a:latin typeface="-apple-system"/>
              </a:rPr>
              <a:t>M. Rud </a:t>
            </a:r>
            <a:r>
              <a:rPr lang="it-IT" i="1" dirty="0">
                <a:solidFill>
                  <a:srgbClr val="333333"/>
                </a:solidFill>
                <a:latin typeface="-apple-system"/>
              </a:rPr>
              <a:t>et al</a:t>
            </a:r>
            <a:r>
              <a:rPr lang="it-IT" dirty="0">
                <a:solidFill>
                  <a:srgbClr val="333333"/>
                </a:solidFill>
                <a:latin typeface="-apple-system"/>
              </a:rPr>
              <a:t> </a:t>
            </a:r>
            <a:r>
              <a:rPr lang="it-IT" dirty="0" err="1" smtClean="0">
                <a:solidFill>
                  <a:srgbClr val="333333"/>
                </a:solidFill>
                <a:latin typeface="-apple-system"/>
              </a:rPr>
              <a:t>submitted</a:t>
            </a:r>
            <a:r>
              <a:rPr lang="it-IT" dirty="0" smtClean="0">
                <a:solidFill>
                  <a:srgbClr val="333333"/>
                </a:solidFill>
                <a:latin typeface="-apple-system"/>
              </a:rPr>
              <a:t> to</a:t>
            </a:r>
            <a:r>
              <a:rPr lang="it-IT" dirty="0">
                <a:solidFill>
                  <a:srgbClr val="333333"/>
                </a:solidFill>
                <a:latin typeface="-apple-system"/>
              </a:rPr>
              <a:t> </a:t>
            </a:r>
            <a:r>
              <a:rPr lang="it-IT" i="1" dirty="0" err="1">
                <a:solidFill>
                  <a:srgbClr val="333333"/>
                </a:solidFill>
                <a:latin typeface="-apple-system"/>
              </a:rPr>
              <a:t>Nucl</a:t>
            </a:r>
            <a:r>
              <a:rPr lang="it-IT" i="1" dirty="0">
                <a:solidFill>
                  <a:srgbClr val="333333"/>
                </a:solidFill>
                <a:latin typeface="-apple-system"/>
              </a:rPr>
              <a:t>. Fusion</a:t>
            </a:r>
            <a:r>
              <a:rPr lang="it-IT" dirty="0">
                <a:solidFill>
                  <a:srgbClr val="333333"/>
                </a:solidFill>
                <a:latin typeface="-apple-system"/>
              </a:rPr>
              <a:t> </a:t>
            </a:r>
            <a:endParaRPr lang="de-DE" dirty="0"/>
          </a:p>
        </p:txBody>
      </p:sp>
      <p:pic>
        <p:nvPicPr>
          <p:cNvPr id="6" name="Grafik 5"/>
          <p:cNvPicPr>
            <a:picLocks noChangeAspect="1"/>
          </p:cNvPicPr>
          <p:nvPr/>
        </p:nvPicPr>
        <p:blipFill>
          <a:blip r:embed="rId2"/>
          <a:stretch>
            <a:fillRect/>
          </a:stretch>
        </p:blipFill>
        <p:spPr>
          <a:xfrm>
            <a:off x="514350" y="1789929"/>
            <a:ext cx="10982325" cy="3362325"/>
          </a:xfrm>
          <a:prstGeom prst="rect">
            <a:avLst/>
          </a:prstGeom>
        </p:spPr>
      </p:pic>
    </p:spTree>
    <p:extLst>
      <p:ext uri="{BB962C8B-B14F-4D97-AF65-F5344CB8AC3E}">
        <p14:creationId xmlns:p14="http://schemas.microsoft.com/office/powerpoint/2010/main" val="3009972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Reconstruction</a:t>
            </a:r>
            <a:r>
              <a:rPr lang="de-DE" dirty="0" smtClean="0"/>
              <a:t> </a:t>
            </a:r>
            <a:r>
              <a:rPr lang="de-DE" dirty="0" err="1" smtClean="0"/>
              <a:t>of</a:t>
            </a:r>
            <a:r>
              <a:rPr lang="de-DE" dirty="0" smtClean="0"/>
              <a:t> FI </a:t>
            </a:r>
            <a:r>
              <a:rPr lang="de-DE" dirty="0" err="1" smtClean="0"/>
              <a:t>distribution</a:t>
            </a:r>
            <a:r>
              <a:rPr lang="de-DE" dirty="0" smtClean="0"/>
              <a:t> </a:t>
            </a:r>
            <a:r>
              <a:rPr lang="de-DE" dirty="0" err="1" smtClean="0"/>
              <a:t>function</a:t>
            </a:r>
            <a:r>
              <a:rPr lang="de-DE" dirty="0" smtClean="0"/>
              <a:t> in COM </a:t>
            </a:r>
            <a:r>
              <a:rPr lang="de-DE" dirty="0" err="1" smtClean="0"/>
              <a:t>space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15</a:t>
            </a:fld>
            <a:endParaRPr lang="de-DE" dirty="0"/>
          </a:p>
        </p:txBody>
      </p:sp>
      <p:sp>
        <p:nvSpPr>
          <p:cNvPr id="9" name="Fußzeilenplatzhalter 8"/>
          <p:cNvSpPr>
            <a:spLocks noGrp="1"/>
          </p:cNvSpPr>
          <p:nvPr>
            <p:ph type="ftr" sz="quarter" idx="15"/>
          </p:nvPr>
        </p:nvSpPr>
        <p:spPr/>
        <p:txBody>
          <a:bodyPr/>
          <a:lstStyle/>
          <a:p>
            <a:r>
              <a:rPr lang="en-US" smtClean="0"/>
              <a:t>Monitoring ENR activities 2023 | Dmitry Moseev | 05.02.2024</a:t>
            </a:r>
            <a:endParaRPr lang="de-DE" dirty="0"/>
          </a:p>
        </p:txBody>
      </p:sp>
      <p:pic>
        <p:nvPicPr>
          <p:cNvPr id="22530" name="Picture 2" descr="https://aipp.silverchair-cdn.com/aipp/content_public/journal/pop/30/9/10.1063_5.0157126/1/092109_1_5.0157126.figures.online.f3.jpeg?Expires=1710147182&amp;Signature=KhIh0kPDlZ~CJyaJUgVH5trirGqRviCMPur1nIuTKaDjcLlk2FrtUGLOMUebzwPr4n~3WU3FqlQbH8HSIr7St4DwUbhei9xCVrAJ1U3xJ-VOx9rGYECd2PlWH9tCejfP6HL-j8g4TY43XrWrcBKWudvrjX7aiJo~qWD7SkTRWvCgeE-HP4DS3vUJjM3PFhX48X4c~tduXIeWDC8O2RaD9X2OQ8z7j4YagP7ZBy0qttlyV3BQxty28DWbBTSQddWNv7sQxYRP6uHROprROB6PGm2-Q6pkn5vtiC--jlLnd3sJz0vCT6~zOklBQRazY7Wo9xhAQTjS4Yyz1lvaH4DvSw__&amp;Key-Pair-Id=APKAIE5G5CRDK6RD3P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812" y="1171892"/>
            <a:ext cx="9404985" cy="3976966"/>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940892" y="5510093"/>
            <a:ext cx="5686172" cy="369332"/>
          </a:xfrm>
          <a:prstGeom prst="rect">
            <a:avLst/>
          </a:prstGeom>
        </p:spPr>
        <p:txBody>
          <a:bodyPr wrap="none">
            <a:spAutoFit/>
          </a:bodyPr>
          <a:lstStyle/>
          <a:p>
            <a:r>
              <a:rPr lang="de-DE" i="1" dirty="0" smtClean="0">
                <a:solidFill>
                  <a:srgbClr val="1A1A1A"/>
                </a:solidFill>
                <a:latin typeface="Helvetica" panose="020B0604020202020204" pitchFamily="34" charset="0"/>
              </a:rPr>
              <a:t>B.S. Schmidt et al., Phys</a:t>
            </a:r>
            <a:r>
              <a:rPr lang="de-DE" i="1" dirty="0">
                <a:solidFill>
                  <a:srgbClr val="1A1A1A"/>
                </a:solidFill>
                <a:latin typeface="Helvetica" panose="020B0604020202020204" pitchFamily="34" charset="0"/>
              </a:rPr>
              <a:t>. Plasmas</a:t>
            </a:r>
            <a:r>
              <a:rPr lang="de-DE" dirty="0">
                <a:solidFill>
                  <a:srgbClr val="1A1A1A"/>
                </a:solidFill>
                <a:latin typeface="Helvetica" panose="020B0604020202020204" pitchFamily="34" charset="0"/>
              </a:rPr>
              <a:t> 30, 092109 (2023)</a:t>
            </a:r>
            <a:endParaRPr lang="de-DE" dirty="0"/>
          </a:p>
        </p:txBody>
      </p:sp>
    </p:spTree>
    <p:extLst>
      <p:ext uri="{BB962C8B-B14F-4D97-AF65-F5344CB8AC3E}">
        <p14:creationId xmlns:p14="http://schemas.microsoft.com/office/powerpoint/2010/main" val="284498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Conclusions</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16</a:t>
            </a:fld>
            <a:endParaRPr lang="de-DE" dirty="0"/>
          </a:p>
        </p:txBody>
      </p:sp>
      <p:sp>
        <p:nvSpPr>
          <p:cNvPr id="5" name="Textplatzhalter 4"/>
          <p:cNvSpPr>
            <a:spLocks noGrp="1"/>
          </p:cNvSpPr>
          <p:nvPr>
            <p:ph type="body" sz="quarter" idx="17"/>
          </p:nvPr>
        </p:nvSpPr>
        <p:spPr/>
        <p:txBody>
          <a:bodyPr/>
          <a:lstStyle/>
          <a:p>
            <a:pPr marL="285750" lvl="1" indent="-285750">
              <a:buFont typeface="Arial" panose="020B0604020202020204" pitchFamily="34" charset="0"/>
              <a:buChar char="•"/>
            </a:pPr>
            <a:r>
              <a:rPr lang="de-DE" dirty="0" err="1" smtClean="0"/>
              <a:t>Except</a:t>
            </a:r>
            <a:r>
              <a:rPr lang="de-DE" dirty="0" smtClean="0"/>
              <a:t> </a:t>
            </a:r>
            <a:r>
              <a:rPr lang="de-DE" dirty="0" err="1" smtClean="0"/>
              <a:t>for</a:t>
            </a:r>
            <a:r>
              <a:rPr lang="de-DE" dirty="0" smtClean="0"/>
              <a:t> </a:t>
            </a:r>
            <a:r>
              <a:rPr lang="de-DE" dirty="0" err="1" smtClean="0"/>
              <a:t>changes</a:t>
            </a:r>
            <a:r>
              <a:rPr lang="de-DE" dirty="0" smtClean="0"/>
              <a:t> in </a:t>
            </a:r>
            <a:r>
              <a:rPr lang="de-DE" dirty="0" err="1" smtClean="0"/>
              <a:t>the</a:t>
            </a:r>
            <a:r>
              <a:rPr lang="de-DE" dirty="0" smtClean="0"/>
              <a:t> beta-</a:t>
            </a:r>
            <a:r>
              <a:rPr lang="de-DE" dirty="0" err="1" smtClean="0"/>
              <a:t>study</a:t>
            </a:r>
            <a:r>
              <a:rPr lang="de-DE" dirty="0" smtClean="0"/>
              <a:t>, </a:t>
            </a:r>
            <a:r>
              <a:rPr lang="de-DE" dirty="0" err="1" smtClean="0"/>
              <a:t>everything</a:t>
            </a:r>
            <a:r>
              <a:rPr lang="de-DE" dirty="0" smtClean="0"/>
              <a:t> </a:t>
            </a:r>
            <a:r>
              <a:rPr lang="de-DE" dirty="0" err="1" smtClean="0"/>
              <a:t>runs</a:t>
            </a:r>
            <a:r>
              <a:rPr lang="de-DE" dirty="0" smtClean="0"/>
              <a:t> </a:t>
            </a:r>
            <a:r>
              <a:rPr lang="de-DE" dirty="0" err="1" smtClean="0"/>
              <a:t>according</a:t>
            </a:r>
            <a:r>
              <a:rPr lang="de-DE" dirty="0" smtClean="0"/>
              <a:t> </a:t>
            </a:r>
            <a:r>
              <a:rPr lang="de-DE" dirty="0" err="1" smtClean="0"/>
              <a:t>to</a:t>
            </a:r>
            <a:r>
              <a:rPr lang="de-DE" dirty="0" smtClean="0"/>
              <a:t> </a:t>
            </a:r>
            <a:r>
              <a:rPr lang="de-DE" dirty="0" err="1" smtClean="0"/>
              <a:t>the</a:t>
            </a:r>
            <a:r>
              <a:rPr lang="de-DE" dirty="0" smtClean="0"/>
              <a:t> plan</a:t>
            </a:r>
          </a:p>
          <a:p>
            <a:pPr marL="285750" lvl="1" indent="-285750">
              <a:buFont typeface="Arial" panose="020B0604020202020204" pitchFamily="34" charset="0"/>
              <a:buChar char="•"/>
            </a:pPr>
            <a:r>
              <a:rPr lang="de-DE" dirty="0" smtClean="0"/>
              <a:t>JET </a:t>
            </a:r>
            <a:r>
              <a:rPr lang="de-DE" dirty="0" err="1" smtClean="0"/>
              <a:t>tomography</a:t>
            </a:r>
            <a:r>
              <a:rPr lang="de-DE" dirty="0" smtClean="0"/>
              <a:t> </a:t>
            </a:r>
            <a:r>
              <a:rPr lang="de-DE" dirty="0" err="1" smtClean="0"/>
              <a:t>with</a:t>
            </a:r>
            <a:r>
              <a:rPr lang="de-DE" dirty="0" smtClean="0"/>
              <a:t> </a:t>
            </a:r>
            <a:r>
              <a:rPr lang="de-DE" dirty="0" err="1" smtClean="0"/>
              <a:t>slowing</a:t>
            </a:r>
            <a:r>
              <a:rPr lang="de-DE" dirty="0" smtClean="0"/>
              <a:t>-down </a:t>
            </a:r>
            <a:r>
              <a:rPr lang="de-DE" dirty="0" err="1" smtClean="0"/>
              <a:t>regularization</a:t>
            </a:r>
            <a:r>
              <a:rPr lang="de-DE" dirty="0" smtClean="0"/>
              <a:t> </a:t>
            </a:r>
            <a:r>
              <a:rPr lang="de-DE" dirty="0" err="1" smtClean="0"/>
              <a:t>is</a:t>
            </a:r>
            <a:r>
              <a:rPr lang="de-DE" dirty="0" smtClean="0"/>
              <a:t> on </a:t>
            </a:r>
            <a:r>
              <a:rPr lang="de-DE" dirty="0" err="1" smtClean="0"/>
              <a:t>the</a:t>
            </a:r>
            <a:r>
              <a:rPr lang="de-DE" dirty="0" smtClean="0"/>
              <a:t> </a:t>
            </a:r>
            <a:r>
              <a:rPr lang="de-DE" dirty="0" err="1" smtClean="0"/>
              <a:t>way</a:t>
            </a:r>
            <a:r>
              <a:rPr lang="de-DE" dirty="0" smtClean="0"/>
              <a:t> (</a:t>
            </a:r>
            <a:r>
              <a:rPr lang="de-DE" dirty="0" err="1" smtClean="0"/>
              <a:t>planned</a:t>
            </a:r>
            <a:r>
              <a:rPr lang="de-DE" dirty="0" smtClean="0"/>
              <a:t> </a:t>
            </a:r>
            <a:r>
              <a:rPr lang="de-DE" dirty="0" err="1" smtClean="0"/>
              <a:t>to</a:t>
            </a:r>
            <a:r>
              <a:rPr lang="de-DE" dirty="0" smtClean="0"/>
              <a:t> </a:t>
            </a:r>
            <a:r>
              <a:rPr lang="de-DE" dirty="0" err="1" smtClean="0"/>
              <a:t>be</a:t>
            </a:r>
            <a:r>
              <a:rPr lang="de-DE" dirty="0" smtClean="0"/>
              <a:t> </a:t>
            </a:r>
            <a:r>
              <a:rPr lang="de-DE" dirty="0" err="1" smtClean="0"/>
              <a:t>presented</a:t>
            </a:r>
            <a:r>
              <a:rPr lang="de-DE" dirty="0" smtClean="0"/>
              <a:t> at EPS 2024)</a:t>
            </a:r>
            <a:endParaRPr lang="de-DE" dirty="0" smtClean="0"/>
          </a:p>
          <a:p>
            <a:pPr marL="285750" lvl="1" indent="-285750">
              <a:buFont typeface="Arial" panose="020B0604020202020204" pitchFamily="34" charset="0"/>
              <a:buChar char="•"/>
            </a:pPr>
            <a:r>
              <a:rPr lang="de-DE" dirty="0" smtClean="0"/>
              <a:t>COM-</a:t>
            </a:r>
            <a:r>
              <a:rPr lang="de-DE" dirty="0" err="1" smtClean="0"/>
              <a:t>space</a:t>
            </a:r>
            <a:r>
              <a:rPr lang="de-DE" dirty="0" smtClean="0"/>
              <a:t> </a:t>
            </a:r>
            <a:r>
              <a:rPr lang="de-DE" dirty="0" err="1" smtClean="0"/>
              <a:t>tomography</a:t>
            </a:r>
            <a:r>
              <a:rPr lang="de-DE" dirty="0" smtClean="0"/>
              <a:t> </a:t>
            </a:r>
            <a:r>
              <a:rPr lang="de-DE" dirty="0" err="1" smtClean="0"/>
              <a:t>is</a:t>
            </a:r>
            <a:r>
              <a:rPr lang="de-DE" dirty="0" smtClean="0"/>
              <a:t> a </a:t>
            </a:r>
            <a:r>
              <a:rPr lang="de-DE" dirty="0" err="1" smtClean="0"/>
              <a:t>great</a:t>
            </a:r>
            <a:r>
              <a:rPr lang="de-DE" dirty="0" smtClean="0"/>
              <a:t> </a:t>
            </a:r>
            <a:r>
              <a:rPr lang="de-DE" dirty="0" err="1" smtClean="0"/>
              <a:t>improvement</a:t>
            </a:r>
            <a:r>
              <a:rPr lang="de-DE" dirty="0" smtClean="0"/>
              <a:t> </a:t>
            </a:r>
            <a:r>
              <a:rPr lang="de-DE" dirty="0" err="1" smtClean="0"/>
              <a:t>to</a:t>
            </a:r>
            <a:r>
              <a:rPr lang="de-DE" dirty="0" smtClean="0"/>
              <a:t> </a:t>
            </a:r>
            <a:r>
              <a:rPr lang="de-DE" dirty="0" err="1" smtClean="0"/>
              <a:t>the</a:t>
            </a:r>
            <a:r>
              <a:rPr lang="de-DE" dirty="0" smtClean="0"/>
              <a:t> </a:t>
            </a:r>
            <a:r>
              <a:rPr lang="de-DE" dirty="0" err="1" smtClean="0"/>
              <a:t>current</a:t>
            </a:r>
            <a:r>
              <a:rPr lang="de-DE" dirty="0" smtClean="0"/>
              <a:t> </a:t>
            </a:r>
            <a:r>
              <a:rPr lang="de-DE" dirty="0" err="1" smtClean="0"/>
              <a:t>techniques</a:t>
            </a:r>
            <a:r>
              <a:rPr lang="de-DE" dirty="0" smtClean="0"/>
              <a:t>, </a:t>
            </a:r>
            <a:r>
              <a:rPr lang="de-DE" dirty="0" err="1" smtClean="0"/>
              <a:t>currently</a:t>
            </a:r>
            <a:r>
              <a:rPr lang="de-DE" dirty="0" smtClean="0"/>
              <a:t> </a:t>
            </a:r>
            <a:r>
              <a:rPr lang="de-DE" dirty="0" err="1" smtClean="0"/>
              <a:t>working</a:t>
            </a:r>
            <a:r>
              <a:rPr lang="de-DE" dirty="0" smtClean="0"/>
              <a:t> on a stellarator </a:t>
            </a:r>
            <a:r>
              <a:rPr lang="de-DE" dirty="0" err="1" smtClean="0"/>
              <a:t>version</a:t>
            </a:r>
            <a:endParaRPr lang="de-DE" dirty="0" smtClean="0"/>
          </a:p>
          <a:p>
            <a:pPr marL="285750" lvl="1" indent="-285750">
              <a:buFont typeface="Arial" panose="020B0604020202020204" pitchFamily="34" charset="0"/>
              <a:buChar char="•"/>
            </a:pPr>
            <a:r>
              <a:rPr lang="de-DE" dirty="0" err="1" smtClean="0"/>
              <a:t>Diagnostic</a:t>
            </a:r>
            <a:r>
              <a:rPr lang="de-DE" dirty="0" smtClean="0"/>
              <a:t> </a:t>
            </a:r>
            <a:r>
              <a:rPr lang="de-DE" dirty="0" err="1" smtClean="0"/>
              <a:t>optimization</a:t>
            </a:r>
            <a:r>
              <a:rPr lang="de-DE" dirty="0" smtClean="0"/>
              <a:t> </a:t>
            </a:r>
            <a:r>
              <a:rPr lang="de-DE" dirty="0" err="1" smtClean="0"/>
              <a:t>can</a:t>
            </a:r>
            <a:r>
              <a:rPr lang="de-DE" dirty="0" smtClean="0"/>
              <a:t> </a:t>
            </a:r>
            <a:r>
              <a:rPr lang="de-DE" dirty="0" err="1" smtClean="0"/>
              <a:t>be</a:t>
            </a:r>
            <a:r>
              <a:rPr lang="de-DE" dirty="0" smtClean="0"/>
              <a:t> </a:t>
            </a:r>
            <a:r>
              <a:rPr lang="de-DE" dirty="0" err="1" smtClean="0"/>
              <a:t>done</a:t>
            </a:r>
            <a:r>
              <a:rPr lang="de-DE" dirty="0" smtClean="0"/>
              <a:t> in E-</a:t>
            </a:r>
            <a:r>
              <a:rPr lang="de-DE" dirty="0" err="1" smtClean="0"/>
              <a:t>mu</a:t>
            </a:r>
            <a:r>
              <a:rPr lang="de-DE" dirty="0" smtClean="0"/>
              <a:t> </a:t>
            </a:r>
            <a:r>
              <a:rPr lang="de-DE" dirty="0" err="1" smtClean="0"/>
              <a:t>space</a:t>
            </a:r>
            <a:r>
              <a:rPr lang="de-DE" dirty="0" smtClean="0"/>
              <a:t> in stellarators </a:t>
            </a:r>
            <a:r>
              <a:rPr lang="de-DE" dirty="0" err="1" smtClean="0"/>
              <a:t>and</a:t>
            </a:r>
            <a:r>
              <a:rPr lang="de-DE" dirty="0" smtClean="0"/>
              <a:t> </a:t>
            </a:r>
            <a:r>
              <a:rPr lang="de-DE" dirty="0" err="1" smtClean="0"/>
              <a:t>tokamaks</a:t>
            </a:r>
            <a:r>
              <a:rPr lang="de-DE" dirty="0" smtClean="0"/>
              <a:t> </a:t>
            </a:r>
            <a:r>
              <a:rPr lang="de-DE" dirty="0" err="1" smtClean="0"/>
              <a:t>with</a:t>
            </a:r>
            <a:r>
              <a:rPr lang="de-DE" dirty="0" smtClean="0"/>
              <a:t> </a:t>
            </a:r>
            <a:r>
              <a:rPr lang="de-DE" dirty="0" err="1" smtClean="0"/>
              <a:t>little</a:t>
            </a:r>
            <a:r>
              <a:rPr lang="de-DE" dirty="0" smtClean="0"/>
              <a:t> </a:t>
            </a:r>
            <a:r>
              <a:rPr lang="de-DE" dirty="0" err="1" smtClean="0"/>
              <a:t>computational</a:t>
            </a:r>
            <a:r>
              <a:rPr lang="de-DE" dirty="0" smtClean="0"/>
              <a:t> </a:t>
            </a:r>
            <a:r>
              <a:rPr lang="de-DE" dirty="0" err="1" smtClean="0"/>
              <a:t>effort</a:t>
            </a:r>
            <a:r>
              <a:rPr lang="de-DE" dirty="0" smtClean="0"/>
              <a:t> </a:t>
            </a:r>
          </a:p>
          <a:p>
            <a:pPr marL="285750" lvl="1" indent="-285750">
              <a:buFont typeface="Arial" panose="020B0604020202020204" pitchFamily="34" charset="0"/>
              <a:buChar char="•"/>
            </a:pPr>
            <a:r>
              <a:rPr lang="de-DE" dirty="0" smtClean="0"/>
              <a:t>WF </a:t>
            </a:r>
            <a:r>
              <a:rPr lang="de-DE" dirty="0" err="1" smtClean="0"/>
              <a:t>for</a:t>
            </a:r>
            <a:r>
              <a:rPr lang="de-DE" dirty="0" smtClean="0"/>
              <a:t> ICE </a:t>
            </a:r>
            <a:r>
              <a:rPr lang="de-DE" dirty="0" err="1" smtClean="0"/>
              <a:t>based</a:t>
            </a:r>
            <a:r>
              <a:rPr lang="de-DE" dirty="0" smtClean="0"/>
              <a:t> on MCI </a:t>
            </a:r>
            <a:r>
              <a:rPr lang="de-DE" dirty="0" err="1" smtClean="0"/>
              <a:t>is</a:t>
            </a:r>
            <a:r>
              <a:rPr lang="de-DE" dirty="0" smtClean="0"/>
              <a:t> </a:t>
            </a:r>
            <a:r>
              <a:rPr lang="de-DE" dirty="0" err="1" smtClean="0"/>
              <a:t>developed</a:t>
            </a:r>
            <a:endParaRPr lang="de-DE" dirty="0"/>
          </a:p>
          <a:p>
            <a:pPr lvl="1"/>
            <a:endParaRPr lang="de-DE" dirty="0" smtClean="0"/>
          </a:p>
          <a:p>
            <a:pPr marL="285750" lvl="1" indent="-285750"/>
            <a:endParaRPr lang="de-DE" dirty="0"/>
          </a:p>
        </p:txBody>
      </p:sp>
      <p:sp>
        <p:nvSpPr>
          <p:cNvPr id="6" name="Fußzeilenplatzhalter 5"/>
          <p:cNvSpPr>
            <a:spLocks noGrp="1"/>
          </p:cNvSpPr>
          <p:nvPr>
            <p:ph type="ftr" sz="quarter" idx="15"/>
          </p:nvPr>
        </p:nvSpPr>
        <p:spPr/>
        <p:txBody>
          <a:bodyPr/>
          <a:lstStyle/>
          <a:p>
            <a:r>
              <a:rPr lang="en-US" smtClean="0"/>
              <a:t>Monitoring ENR activities 2023 | Dmitry Moseev | 05.02.2024</a:t>
            </a:r>
            <a:endParaRPr lang="de-DE" dirty="0"/>
          </a:p>
        </p:txBody>
      </p:sp>
    </p:spTree>
    <p:extLst>
      <p:ext uri="{BB962C8B-B14F-4D97-AF65-F5344CB8AC3E}">
        <p14:creationId xmlns:p14="http://schemas.microsoft.com/office/powerpoint/2010/main" val="4180403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 </a:t>
            </a:r>
            <a:r>
              <a:rPr lang="de-DE" dirty="0" err="1" smtClean="0"/>
              <a:t>and</a:t>
            </a:r>
            <a:r>
              <a:rPr lang="de-DE" dirty="0" smtClean="0"/>
              <a:t> </a:t>
            </a:r>
            <a:r>
              <a:rPr lang="de-DE" dirty="0" err="1" smtClean="0"/>
              <a:t>goals</a:t>
            </a:r>
            <a:r>
              <a:rPr lang="de-DE" dirty="0" smtClean="0"/>
              <a:t> </a:t>
            </a:r>
            <a:r>
              <a:rPr lang="de-DE" dirty="0" err="1" smtClean="0"/>
              <a:t>of</a:t>
            </a:r>
            <a:r>
              <a:rPr lang="de-DE" dirty="0" smtClean="0"/>
              <a:t> </a:t>
            </a:r>
            <a:r>
              <a:rPr lang="de-DE" dirty="0" err="1" smtClean="0"/>
              <a:t>the</a:t>
            </a:r>
            <a:r>
              <a:rPr lang="de-DE" dirty="0" smtClean="0"/>
              <a:t> </a:t>
            </a:r>
            <a:r>
              <a:rPr lang="de-DE" dirty="0" err="1" smtClean="0"/>
              <a:t>project</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2</a:t>
            </a:fld>
            <a:endParaRPr lang="de-DE" dirty="0"/>
          </a:p>
        </p:txBody>
      </p:sp>
      <p:sp>
        <p:nvSpPr>
          <p:cNvPr id="6" name="Textplatzhalter 5"/>
          <p:cNvSpPr>
            <a:spLocks noGrp="1"/>
          </p:cNvSpPr>
          <p:nvPr>
            <p:ph type="body" sz="quarter" idx="17"/>
          </p:nvPr>
        </p:nvSpPr>
        <p:spPr>
          <a:xfrm>
            <a:off x="695324" y="1079863"/>
            <a:ext cx="11339921" cy="5301887"/>
          </a:xfrm>
        </p:spPr>
        <p:txBody>
          <a:bodyPr>
            <a:normAutofit/>
          </a:bodyPr>
          <a:lstStyle/>
          <a:p>
            <a:r>
              <a:rPr lang="de-DE" dirty="0" err="1" smtClean="0"/>
              <a:t>Importance</a:t>
            </a:r>
            <a:r>
              <a:rPr lang="de-DE" dirty="0" smtClean="0"/>
              <a:t> </a:t>
            </a:r>
            <a:r>
              <a:rPr lang="de-DE" dirty="0" err="1" smtClean="0"/>
              <a:t>of</a:t>
            </a:r>
            <a:r>
              <a:rPr lang="de-DE" dirty="0" smtClean="0"/>
              <a:t> fast </a:t>
            </a:r>
            <a:r>
              <a:rPr lang="de-DE" dirty="0" err="1" smtClean="0"/>
              <a:t>ions</a:t>
            </a:r>
            <a:r>
              <a:rPr lang="de-DE" dirty="0" smtClean="0"/>
              <a:t> in </a:t>
            </a:r>
            <a:r>
              <a:rPr lang="de-DE" dirty="0" err="1" smtClean="0"/>
              <a:t>fusion</a:t>
            </a:r>
            <a:r>
              <a:rPr lang="de-DE" dirty="0" smtClean="0"/>
              <a:t> </a:t>
            </a:r>
            <a:r>
              <a:rPr lang="de-DE" dirty="0" err="1" smtClean="0"/>
              <a:t>plasmas</a:t>
            </a:r>
            <a:endParaRPr lang="de-DE" dirty="0"/>
          </a:p>
          <a:p>
            <a:pPr marL="285750" indent="-285750">
              <a:buFont typeface="Arial" panose="020B0604020202020204" pitchFamily="34" charset="0"/>
              <a:buChar char="•"/>
            </a:pPr>
            <a:r>
              <a:rPr lang="de-DE" dirty="0" smtClean="0"/>
              <a:t>Plasma </a:t>
            </a:r>
            <a:r>
              <a:rPr lang="de-DE" dirty="0" err="1" smtClean="0"/>
              <a:t>heating</a:t>
            </a:r>
            <a:endParaRPr lang="de-DE" dirty="0" smtClean="0"/>
          </a:p>
          <a:p>
            <a:pPr marL="285750" indent="-285750">
              <a:buFont typeface="Arial" panose="020B0604020202020204" pitchFamily="34" charset="0"/>
              <a:buChar char="•"/>
            </a:pPr>
            <a:r>
              <a:rPr lang="de-DE" dirty="0" smtClean="0"/>
              <a:t>Drive </a:t>
            </a:r>
            <a:r>
              <a:rPr lang="de-DE" dirty="0" err="1" smtClean="0"/>
              <a:t>and</a:t>
            </a:r>
            <a:r>
              <a:rPr lang="de-DE" dirty="0" smtClean="0"/>
              <a:t> </a:t>
            </a:r>
            <a:r>
              <a:rPr lang="de-DE" dirty="0" err="1" smtClean="0"/>
              <a:t>suppression</a:t>
            </a:r>
            <a:r>
              <a:rPr lang="de-DE" dirty="0" smtClean="0"/>
              <a:t> </a:t>
            </a:r>
            <a:r>
              <a:rPr lang="de-DE" dirty="0" err="1" smtClean="0"/>
              <a:t>of</a:t>
            </a:r>
            <a:r>
              <a:rPr lang="de-DE" dirty="0" smtClean="0"/>
              <a:t> </a:t>
            </a:r>
            <a:r>
              <a:rPr lang="de-DE" dirty="0" err="1" smtClean="0"/>
              <a:t>instabilities</a:t>
            </a:r>
            <a:endParaRPr lang="de-DE" dirty="0" smtClean="0"/>
          </a:p>
          <a:p>
            <a:pPr marL="285750" indent="-285750">
              <a:buFont typeface="Arial" panose="020B0604020202020204" pitchFamily="34" charset="0"/>
              <a:buChar char="•"/>
            </a:pPr>
            <a:r>
              <a:rPr lang="de-DE" dirty="0" err="1" smtClean="0"/>
              <a:t>Machine</a:t>
            </a:r>
            <a:r>
              <a:rPr lang="de-DE" dirty="0" smtClean="0"/>
              <a:t> </a:t>
            </a:r>
            <a:r>
              <a:rPr lang="de-DE" dirty="0" err="1" smtClean="0"/>
              <a:t>protection</a:t>
            </a:r>
            <a:endParaRPr lang="de-DE" dirty="0" smtClean="0"/>
          </a:p>
          <a:p>
            <a:pPr marL="285750" indent="-285750">
              <a:buFont typeface="Arial" panose="020B0604020202020204" pitchFamily="34" charset="0"/>
              <a:buChar char="•"/>
            </a:pPr>
            <a:r>
              <a:rPr lang="de-DE" dirty="0" err="1" smtClean="0"/>
              <a:t>Etc</a:t>
            </a:r>
            <a:endParaRPr lang="de-DE" dirty="0" smtClean="0"/>
          </a:p>
          <a:p>
            <a:r>
              <a:rPr lang="de-DE" dirty="0" err="1" smtClean="0"/>
              <a:t>Challenges</a:t>
            </a:r>
            <a:r>
              <a:rPr lang="de-DE" dirty="0" smtClean="0"/>
              <a:t>:</a:t>
            </a:r>
          </a:p>
          <a:p>
            <a:pPr marL="285750" indent="-285750">
              <a:buFont typeface="Arial" panose="020B0604020202020204" pitchFamily="34" charset="0"/>
              <a:buChar char="•"/>
            </a:pPr>
            <a:r>
              <a:rPr lang="de-DE" dirty="0" smtClean="0"/>
              <a:t>Distribution </a:t>
            </a:r>
            <a:r>
              <a:rPr lang="de-DE" dirty="0" err="1" smtClean="0"/>
              <a:t>function</a:t>
            </a:r>
            <a:r>
              <a:rPr lang="de-DE" dirty="0" smtClean="0"/>
              <a:t> </a:t>
            </a:r>
            <a:r>
              <a:rPr lang="de-DE" dirty="0" err="1" smtClean="0"/>
              <a:t>is</a:t>
            </a:r>
            <a:r>
              <a:rPr lang="de-DE" dirty="0" smtClean="0"/>
              <a:t> non-</a:t>
            </a:r>
            <a:r>
              <a:rPr lang="de-DE" dirty="0" err="1" smtClean="0"/>
              <a:t>Maxwellian</a:t>
            </a:r>
            <a:r>
              <a:rPr lang="de-DE" dirty="0" smtClean="0"/>
              <a:t>, </a:t>
            </a:r>
            <a:r>
              <a:rPr lang="de-DE" dirty="0" err="1" smtClean="0"/>
              <a:t>generally</a:t>
            </a:r>
            <a:r>
              <a:rPr lang="de-DE" dirty="0" smtClean="0"/>
              <a:t> </a:t>
            </a:r>
            <a:r>
              <a:rPr lang="de-DE" dirty="0" err="1" smtClean="0"/>
              <a:t>more</a:t>
            </a:r>
            <a:r>
              <a:rPr lang="de-DE" dirty="0" smtClean="0"/>
              <a:t> </a:t>
            </a:r>
            <a:r>
              <a:rPr lang="de-DE" dirty="0" err="1" smtClean="0"/>
              <a:t>or</a:t>
            </a:r>
            <a:r>
              <a:rPr lang="de-DE" dirty="0" smtClean="0"/>
              <a:t> </a:t>
            </a:r>
            <a:r>
              <a:rPr lang="de-DE" dirty="0" err="1" smtClean="0"/>
              <a:t>less</a:t>
            </a:r>
            <a:r>
              <a:rPr lang="de-DE" dirty="0" smtClean="0"/>
              <a:t> </a:t>
            </a:r>
            <a:r>
              <a:rPr lang="de-DE" dirty="0" err="1" smtClean="0"/>
              <a:t>arbitrary</a:t>
            </a:r>
            <a:endParaRPr lang="de-DE" dirty="0" smtClean="0"/>
          </a:p>
          <a:p>
            <a:pPr marL="285750" indent="-285750">
              <a:buFont typeface="Arial" panose="020B0604020202020204" pitchFamily="34" charset="0"/>
              <a:buChar char="•"/>
            </a:pPr>
            <a:r>
              <a:rPr lang="de-DE" dirty="0" smtClean="0"/>
              <a:t>Plasma </a:t>
            </a:r>
            <a:r>
              <a:rPr lang="de-DE" dirty="0" err="1" smtClean="0"/>
              <a:t>is</a:t>
            </a:r>
            <a:r>
              <a:rPr lang="de-DE" dirty="0" smtClean="0"/>
              <a:t> </a:t>
            </a:r>
            <a:r>
              <a:rPr lang="de-DE" dirty="0" err="1" smtClean="0"/>
              <a:t>underdiagnosed</a:t>
            </a:r>
            <a:r>
              <a:rPr lang="de-DE" dirty="0" smtClean="0"/>
              <a:t> </a:t>
            </a:r>
            <a:r>
              <a:rPr lang="de-DE" dirty="0" err="1" smtClean="0"/>
              <a:t>for</a:t>
            </a:r>
            <a:r>
              <a:rPr lang="de-DE" dirty="0" smtClean="0"/>
              <a:t> fast </a:t>
            </a:r>
            <a:r>
              <a:rPr lang="de-DE" dirty="0" err="1" smtClean="0"/>
              <a:t>ions</a:t>
            </a:r>
            <a:endParaRPr lang="de-DE" dirty="0" smtClean="0"/>
          </a:p>
          <a:p>
            <a:r>
              <a:rPr lang="de-DE" dirty="0" smtClean="0"/>
              <a:t>Goal </a:t>
            </a:r>
            <a:r>
              <a:rPr lang="de-DE" dirty="0" err="1" smtClean="0"/>
              <a:t>of</a:t>
            </a:r>
            <a:r>
              <a:rPr lang="de-DE" dirty="0" smtClean="0"/>
              <a:t> </a:t>
            </a:r>
            <a:r>
              <a:rPr lang="de-DE" dirty="0" err="1" smtClean="0"/>
              <a:t>the</a:t>
            </a:r>
            <a:r>
              <a:rPr lang="de-DE" dirty="0" smtClean="0"/>
              <a:t> </a:t>
            </a:r>
            <a:r>
              <a:rPr lang="de-DE" dirty="0" err="1" smtClean="0"/>
              <a:t>project</a:t>
            </a:r>
            <a:r>
              <a:rPr lang="de-DE" dirty="0" smtClean="0"/>
              <a:t>:</a:t>
            </a:r>
          </a:p>
          <a:p>
            <a:pPr marL="285750" indent="-285750">
              <a:buFont typeface="Arial" panose="020B0604020202020204" pitchFamily="34" charset="0"/>
              <a:buChar char="•"/>
            </a:pPr>
            <a:r>
              <a:rPr lang="de-DE" dirty="0" err="1" smtClean="0"/>
              <a:t>Develop</a:t>
            </a:r>
            <a:r>
              <a:rPr lang="de-DE" dirty="0" smtClean="0"/>
              <a:t> a </a:t>
            </a:r>
            <a:r>
              <a:rPr lang="de-DE" dirty="0" err="1" smtClean="0"/>
              <a:t>new</a:t>
            </a:r>
            <a:r>
              <a:rPr lang="de-DE" dirty="0" smtClean="0"/>
              <a:t> type </a:t>
            </a:r>
            <a:r>
              <a:rPr lang="de-DE" dirty="0" err="1" smtClean="0"/>
              <a:t>of</a:t>
            </a:r>
            <a:r>
              <a:rPr lang="de-DE" dirty="0" smtClean="0"/>
              <a:t> </a:t>
            </a:r>
            <a:r>
              <a:rPr lang="de-DE" dirty="0" err="1" smtClean="0"/>
              <a:t>regularization</a:t>
            </a:r>
            <a:r>
              <a:rPr lang="de-DE" dirty="0" smtClean="0"/>
              <a:t> </a:t>
            </a:r>
            <a:r>
              <a:rPr lang="de-DE" dirty="0" err="1" smtClean="0"/>
              <a:t>that</a:t>
            </a:r>
            <a:r>
              <a:rPr lang="de-DE" dirty="0" smtClean="0"/>
              <a:t> </a:t>
            </a:r>
            <a:r>
              <a:rPr lang="de-DE" dirty="0" err="1" smtClean="0"/>
              <a:t>allows</a:t>
            </a:r>
            <a:r>
              <a:rPr lang="de-DE" dirty="0" smtClean="0"/>
              <a:t> multi-dimensional </a:t>
            </a:r>
            <a:r>
              <a:rPr lang="de-DE" dirty="0" err="1" smtClean="0"/>
              <a:t>reconstruction</a:t>
            </a:r>
            <a:r>
              <a:rPr lang="de-DE" dirty="0" smtClean="0"/>
              <a:t> </a:t>
            </a:r>
            <a:r>
              <a:rPr lang="de-DE" dirty="0" err="1" smtClean="0"/>
              <a:t>with</a:t>
            </a:r>
            <a:r>
              <a:rPr lang="de-DE" dirty="0" smtClean="0"/>
              <a:t> </a:t>
            </a:r>
            <a:r>
              <a:rPr lang="de-DE" dirty="0" err="1" smtClean="0"/>
              <a:t>few</a:t>
            </a:r>
            <a:r>
              <a:rPr lang="de-DE" dirty="0" smtClean="0"/>
              <a:t> </a:t>
            </a:r>
            <a:r>
              <a:rPr lang="de-DE" dirty="0" err="1" smtClean="0"/>
              <a:t>data</a:t>
            </a:r>
            <a:endParaRPr lang="de-DE" dirty="0" smtClean="0"/>
          </a:p>
          <a:p>
            <a:pPr marL="285750" indent="-285750">
              <a:buFont typeface="Arial" panose="020B0604020202020204" pitchFamily="34" charset="0"/>
              <a:buChar char="•"/>
            </a:pPr>
            <a:r>
              <a:rPr lang="de-DE" dirty="0" err="1" smtClean="0"/>
              <a:t>Develop</a:t>
            </a:r>
            <a:r>
              <a:rPr lang="de-DE" dirty="0" smtClean="0"/>
              <a:t> </a:t>
            </a:r>
            <a:r>
              <a:rPr lang="de-DE" dirty="0" err="1" smtClean="0"/>
              <a:t>tool</a:t>
            </a:r>
            <a:r>
              <a:rPr lang="de-DE" dirty="0" smtClean="0"/>
              <a:t>(s) </a:t>
            </a:r>
            <a:r>
              <a:rPr lang="de-DE" dirty="0" err="1" smtClean="0"/>
              <a:t>that</a:t>
            </a:r>
            <a:r>
              <a:rPr lang="de-DE" dirty="0" smtClean="0"/>
              <a:t> </a:t>
            </a:r>
            <a:r>
              <a:rPr lang="de-DE" dirty="0" err="1" smtClean="0"/>
              <a:t>would</a:t>
            </a:r>
            <a:r>
              <a:rPr lang="de-DE" dirty="0" smtClean="0"/>
              <a:t> </a:t>
            </a:r>
            <a:r>
              <a:rPr lang="de-DE" dirty="0" err="1" smtClean="0"/>
              <a:t>allow</a:t>
            </a:r>
            <a:r>
              <a:rPr lang="de-DE" dirty="0" smtClean="0"/>
              <a:t> </a:t>
            </a:r>
            <a:r>
              <a:rPr lang="de-DE" dirty="0" err="1" smtClean="0"/>
              <a:t>strategic</a:t>
            </a:r>
            <a:r>
              <a:rPr lang="de-DE" dirty="0" smtClean="0"/>
              <a:t> </a:t>
            </a:r>
            <a:r>
              <a:rPr lang="de-DE" dirty="0" err="1" smtClean="0"/>
              <a:t>placement</a:t>
            </a:r>
            <a:r>
              <a:rPr lang="de-DE" dirty="0" smtClean="0"/>
              <a:t> </a:t>
            </a:r>
            <a:r>
              <a:rPr lang="de-DE" dirty="0" err="1" smtClean="0"/>
              <a:t>of</a:t>
            </a:r>
            <a:r>
              <a:rPr lang="de-DE" dirty="0" smtClean="0"/>
              <a:t> fast </a:t>
            </a:r>
            <a:r>
              <a:rPr lang="de-DE" dirty="0" err="1" smtClean="0"/>
              <a:t>ion</a:t>
            </a:r>
            <a:r>
              <a:rPr lang="de-DE" dirty="0" smtClean="0"/>
              <a:t> </a:t>
            </a:r>
            <a:r>
              <a:rPr lang="de-DE" dirty="0" err="1" smtClean="0"/>
              <a:t>diagnostics</a:t>
            </a:r>
            <a:endParaRPr lang="de-DE" dirty="0" smtClean="0"/>
          </a:p>
          <a:p>
            <a:r>
              <a:rPr lang="de-DE" dirty="0" smtClean="0"/>
              <a:t> </a:t>
            </a:r>
            <a:endParaRPr lang="de-DE" dirty="0"/>
          </a:p>
        </p:txBody>
      </p:sp>
      <p:sp>
        <p:nvSpPr>
          <p:cNvPr id="4" name="Fußzeilenplatzhalter 3"/>
          <p:cNvSpPr>
            <a:spLocks noGrp="1"/>
          </p:cNvSpPr>
          <p:nvPr>
            <p:ph type="ftr" sz="quarter" idx="15"/>
          </p:nvPr>
        </p:nvSpPr>
        <p:spPr/>
        <p:txBody>
          <a:bodyPr/>
          <a:lstStyle/>
          <a:p>
            <a:r>
              <a:rPr lang="en-US" smtClean="0"/>
              <a:t>Monitoring ENR activities 2023 | Dmitry Moseev | 05.02.2024</a:t>
            </a:r>
            <a:endParaRPr lang="de-DE" dirty="0"/>
          </a:p>
        </p:txBody>
      </p:sp>
    </p:spTree>
    <p:extLst>
      <p:ext uri="{BB962C8B-B14F-4D97-AF65-F5344CB8AC3E}">
        <p14:creationId xmlns:p14="http://schemas.microsoft.com/office/powerpoint/2010/main" val="3325986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Changes</a:t>
            </a:r>
            <a:r>
              <a:rPr lang="de-DE" dirty="0" smtClean="0"/>
              <a:t> in </a:t>
            </a:r>
            <a:r>
              <a:rPr lang="de-DE" dirty="0" err="1" smtClean="0"/>
              <a:t>the</a:t>
            </a:r>
            <a:r>
              <a:rPr lang="de-DE" dirty="0" smtClean="0"/>
              <a:t> </a:t>
            </a:r>
            <a:r>
              <a:rPr lang="de-DE" dirty="0" err="1" smtClean="0"/>
              <a:t>project</a:t>
            </a:r>
            <a:endParaRPr lang="de-DE" dirty="0"/>
          </a:p>
        </p:txBody>
      </p:sp>
      <p:sp>
        <p:nvSpPr>
          <p:cNvPr id="3" name="Fußzeilenplatzhalter 2"/>
          <p:cNvSpPr>
            <a:spLocks noGrp="1"/>
          </p:cNvSpPr>
          <p:nvPr>
            <p:ph type="ftr" sz="quarter" idx="15"/>
          </p:nvPr>
        </p:nvSpPr>
        <p:spPr/>
        <p:txBody>
          <a:bodyPr/>
          <a:lstStyle/>
          <a:p>
            <a:r>
              <a:rPr lang="en-US" smtClean="0"/>
              <a:t>Monitoring ENR activities 2023 | Dmitry Moseev | 05.02.2024</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3</a:t>
            </a:fld>
            <a:endParaRPr lang="de-DE" dirty="0"/>
          </a:p>
        </p:txBody>
      </p:sp>
      <p:sp>
        <p:nvSpPr>
          <p:cNvPr id="5" name="Textplatzhalter 4"/>
          <p:cNvSpPr>
            <a:spLocks noGrp="1"/>
          </p:cNvSpPr>
          <p:nvPr>
            <p:ph type="body" sz="quarter" idx="17"/>
          </p:nvPr>
        </p:nvSpPr>
        <p:spPr/>
        <p:txBody>
          <a:bodyPr/>
          <a:lstStyle/>
          <a:p>
            <a:r>
              <a:rPr lang="de-DE" dirty="0" err="1" smtClean="0"/>
              <a:t>Promised</a:t>
            </a:r>
            <a:r>
              <a:rPr lang="de-DE" dirty="0" smtClean="0"/>
              <a:t>: Study </a:t>
            </a:r>
            <a:r>
              <a:rPr lang="de-DE" dirty="0" err="1" smtClean="0"/>
              <a:t>of</a:t>
            </a:r>
            <a:r>
              <a:rPr lang="de-DE" dirty="0" smtClean="0"/>
              <a:t> </a:t>
            </a:r>
            <a:r>
              <a:rPr lang="de-DE" dirty="0" err="1" smtClean="0"/>
              <a:t>detectibility</a:t>
            </a:r>
            <a:r>
              <a:rPr lang="de-DE" dirty="0" smtClean="0"/>
              <a:t> </a:t>
            </a:r>
            <a:r>
              <a:rPr lang="de-DE" dirty="0" err="1" smtClean="0"/>
              <a:t>of</a:t>
            </a:r>
            <a:r>
              <a:rPr lang="de-DE" dirty="0" smtClean="0"/>
              <a:t> FI </a:t>
            </a:r>
            <a:r>
              <a:rPr lang="de-DE" dirty="0" err="1" smtClean="0"/>
              <a:t>confinement</a:t>
            </a:r>
            <a:r>
              <a:rPr lang="de-DE" dirty="0" smtClean="0"/>
              <a:t> </a:t>
            </a:r>
            <a:r>
              <a:rPr lang="de-DE" dirty="0" err="1" smtClean="0"/>
              <a:t>improvements</a:t>
            </a:r>
            <a:r>
              <a:rPr lang="de-DE" dirty="0" smtClean="0"/>
              <a:t> in W7-X at high </a:t>
            </a:r>
            <a:r>
              <a:rPr lang="de-DE" dirty="0" err="1" smtClean="0"/>
              <a:t>beta</a:t>
            </a:r>
            <a:r>
              <a:rPr lang="de-DE" dirty="0" smtClean="0"/>
              <a:t>.</a:t>
            </a:r>
          </a:p>
          <a:p>
            <a:r>
              <a:rPr lang="de-DE" dirty="0" err="1" smtClean="0"/>
              <a:t>Refocused</a:t>
            </a:r>
            <a:r>
              <a:rPr lang="de-DE" dirty="0" smtClean="0"/>
              <a:t> on COM </a:t>
            </a:r>
            <a:r>
              <a:rPr lang="de-DE" dirty="0" err="1" smtClean="0"/>
              <a:t>tomography</a:t>
            </a:r>
            <a:r>
              <a:rPr lang="de-DE" dirty="0" smtClean="0"/>
              <a:t>.</a:t>
            </a:r>
          </a:p>
          <a:p>
            <a:r>
              <a:rPr lang="de-DE" dirty="0" err="1" smtClean="0"/>
              <a:t>Reason</a:t>
            </a:r>
            <a:r>
              <a:rPr lang="de-DE" dirty="0" smtClean="0"/>
              <a:t>: </a:t>
            </a:r>
            <a:r>
              <a:rPr lang="de-DE" dirty="0" err="1" smtClean="0"/>
              <a:t>difficulty</a:t>
            </a:r>
            <a:r>
              <a:rPr lang="de-DE" dirty="0" smtClean="0"/>
              <a:t> </a:t>
            </a:r>
            <a:r>
              <a:rPr lang="de-DE" dirty="0" err="1" smtClean="0"/>
              <a:t>to</a:t>
            </a:r>
            <a:r>
              <a:rPr lang="de-DE" dirty="0" smtClean="0"/>
              <a:t> </a:t>
            </a:r>
            <a:r>
              <a:rPr lang="de-DE" dirty="0" err="1" smtClean="0"/>
              <a:t>populate</a:t>
            </a:r>
            <a:r>
              <a:rPr lang="de-DE" dirty="0" smtClean="0"/>
              <a:t> </a:t>
            </a:r>
            <a:r>
              <a:rPr lang="de-DE" dirty="0" err="1" smtClean="0"/>
              <a:t>orbits</a:t>
            </a:r>
            <a:r>
              <a:rPr lang="de-DE" dirty="0" smtClean="0"/>
              <a:t> </a:t>
            </a:r>
            <a:r>
              <a:rPr lang="de-DE" dirty="0" err="1" smtClean="0"/>
              <a:t>for</a:t>
            </a:r>
            <a:r>
              <a:rPr lang="de-DE" dirty="0" smtClean="0"/>
              <a:t> </a:t>
            </a:r>
            <a:r>
              <a:rPr lang="de-DE" dirty="0" err="1" smtClean="0"/>
              <a:t>which</a:t>
            </a:r>
            <a:r>
              <a:rPr lang="de-DE" dirty="0" smtClean="0"/>
              <a:t> </a:t>
            </a:r>
            <a:r>
              <a:rPr lang="de-DE" dirty="0" err="1" smtClean="0"/>
              <a:t>improvements</a:t>
            </a:r>
            <a:r>
              <a:rPr lang="de-DE" dirty="0" smtClean="0"/>
              <a:t> </a:t>
            </a:r>
            <a:r>
              <a:rPr lang="de-DE" dirty="0" err="1" smtClean="0"/>
              <a:t>of</a:t>
            </a:r>
            <a:r>
              <a:rPr lang="de-DE" dirty="0" smtClean="0"/>
              <a:t> FI </a:t>
            </a:r>
            <a:r>
              <a:rPr lang="de-DE" dirty="0" err="1" smtClean="0"/>
              <a:t>confinement</a:t>
            </a:r>
            <a:r>
              <a:rPr lang="de-DE" dirty="0" smtClean="0"/>
              <a:t> </a:t>
            </a:r>
            <a:r>
              <a:rPr lang="de-DE" dirty="0" err="1" smtClean="0"/>
              <a:t>are</a:t>
            </a:r>
            <a:r>
              <a:rPr lang="de-DE" dirty="0" smtClean="0"/>
              <a:t> </a:t>
            </a:r>
            <a:r>
              <a:rPr lang="de-DE" dirty="0" err="1" smtClean="0"/>
              <a:t>significant</a:t>
            </a:r>
            <a:endParaRPr lang="de-DE" dirty="0"/>
          </a:p>
        </p:txBody>
      </p:sp>
      <p:pic>
        <p:nvPicPr>
          <p:cNvPr id="6" name="Grafik 5"/>
          <p:cNvPicPr>
            <a:picLocks noChangeAspect="1"/>
          </p:cNvPicPr>
          <p:nvPr/>
        </p:nvPicPr>
        <p:blipFill>
          <a:blip r:embed="rId2"/>
          <a:stretch>
            <a:fillRect/>
          </a:stretch>
        </p:blipFill>
        <p:spPr>
          <a:xfrm>
            <a:off x="354965" y="3270622"/>
            <a:ext cx="6426834" cy="2923485"/>
          </a:xfrm>
          <a:prstGeom prst="rect">
            <a:avLst/>
          </a:prstGeom>
        </p:spPr>
      </p:pic>
      <p:sp>
        <p:nvSpPr>
          <p:cNvPr id="7" name="Rechteck 6"/>
          <p:cNvSpPr/>
          <p:nvPr/>
        </p:nvSpPr>
        <p:spPr>
          <a:xfrm>
            <a:off x="5934075" y="6034676"/>
            <a:ext cx="3934090" cy="307777"/>
          </a:xfrm>
          <a:prstGeom prst="rect">
            <a:avLst/>
          </a:prstGeom>
        </p:spPr>
        <p:txBody>
          <a:bodyPr wrap="none">
            <a:spAutoFit/>
          </a:bodyPr>
          <a:lstStyle/>
          <a:p>
            <a:r>
              <a:rPr lang="de-DE" sz="1400" dirty="0">
                <a:solidFill>
                  <a:srgbClr val="333333"/>
                </a:solidFill>
                <a:latin typeface="-apple-system"/>
              </a:rPr>
              <a:t>J.M. Faustin </a:t>
            </a:r>
            <a:r>
              <a:rPr lang="de-DE" sz="1400" i="1" dirty="0">
                <a:solidFill>
                  <a:srgbClr val="333333"/>
                </a:solidFill>
                <a:latin typeface="-apple-system"/>
              </a:rPr>
              <a:t>et al</a:t>
            </a:r>
            <a:r>
              <a:rPr lang="de-DE" sz="1400" dirty="0">
                <a:solidFill>
                  <a:srgbClr val="333333"/>
                </a:solidFill>
                <a:latin typeface="-apple-system"/>
              </a:rPr>
              <a:t> 2016 </a:t>
            </a:r>
            <a:r>
              <a:rPr lang="de-DE" sz="1400" i="1" dirty="0" err="1">
                <a:solidFill>
                  <a:srgbClr val="333333"/>
                </a:solidFill>
                <a:latin typeface="-apple-system"/>
              </a:rPr>
              <a:t>Nucl</a:t>
            </a:r>
            <a:r>
              <a:rPr lang="de-DE" sz="1400" i="1" dirty="0">
                <a:solidFill>
                  <a:srgbClr val="333333"/>
                </a:solidFill>
                <a:latin typeface="-apple-system"/>
              </a:rPr>
              <a:t>. Fusion</a:t>
            </a:r>
            <a:r>
              <a:rPr lang="de-DE" sz="1400" dirty="0">
                <a:solidFill>
                  <a:srgbClr val="333333"/>
                </a:solidFill>
                <a:latin typeface="-apple-system"/>
              </a:rPr>
              <a:t> </a:t>
            </a:r>
            <a:r>
              <a:rPr lang="de-DE" sz="1400" b="1" dirty="0">
                <a:solidFill>
                  <a:srgbClr val="333333"/>
                </a:solidFill>
                <a:latin typeface="-apple-system"/>
              </a:rPr>
              <a:t>56</a:t>
            </a:r>
            <a:r>
              <a:rPr lang="de-DE" sz="1400" dirty="0">
                <a:solidFill>
                  <a:srgbClr val="333333"/>
                </a:solidFill>
                <a:latin typeface="-apple-system"/>
              </a:rPr>
              <a:t> 092006</a:t>
            </a:r>
            <a:endParaRPr lang="de-DE" sz="1400" dirty="0"/>
          </a:p>
        </p:txBody>
      </p:sp>
    </p:spTree>
    <p:extLst>
      <p:ext uri="{BB962C8B-B14F-4D97-AF65-F5344CB8AC3E}">
        <p14:creationId xmlns:p14="http://schemas.microsoft.com/office/powerpoint/2010/main" val="21884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Weight</a:t>
            </a:r>
            <a:r>
              <a:rPr lang="de-DE" dirty="0" smtClean="0"/>
              <a:t> </a:t>
            </a:r>
            <a:r>
              <a:rPr lang="de-DE" dirty="0" err="1" smtClean="0"/>
              <a:t>functions</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4</a:t>
            </a:fld>
            <a:endParaRPr lang="de-DE" dirty="0"/>
          </a:p>
        </p:txBody>
      </p:sp>
      <p:pic>
        <p:nvPicPr>
          <p:cNvPr id="5" name="Grafik 4"/>
          <p:cNvPicPr>
            <a:picLocks noChangeAspect="1"/>
          </p:cNvPicPr>
          <p:nvPr/>
        </p:nvPicPr>
        <p:blipFill>
          <a:blip r:embed="rId2"/>
          <a:stretch>
            <a:fillRect/>
          </a:stretch>
        </p:blipFill>
        <p:spPr>
          <a:xfrm>
            <a:off x="217278" y="1335741"/>
            <a:ext cx="9245402" cy="1127488"/>
          </a:xfrm>
          <a:prstGeom prst="rect">
            <a:avLst/>
          </a:prstGeom>
        </p:spPr>
      </p:pic>
      <p:pic>
        <p:nvPicPr>
          <p:cNvPr id="16" name="Grafik 15"/>
          <p:cNvPicPr>
            <a:picLocks noChangeAspect="1"/>
          </p:cNvPicPr>
          <p:nvPr/>
        </p:nvPicPr>
        <p:blipFill>
          <a:blip r:embed="rId3"/>
          <a:stretch>
            <a:fillRect/>
          </a:stretch>
        </p:blipFill>
        <p:spPr>
          <a:xfrm>
            <a:off x="2570829" y="2617206"/>
            <a:ext cx="6355457" cy="3719615"/>
          </a:xfrm>
          <a:prstGeom prst="rect">
            <a:avLst/>
          </a:prstGeom>
        </p:spPr>
      </p:pic>
      <p:sp>
        <p:nvSpPr>
          <p:cNvPr id="17" name="Fußzeilenplatzhalter 16"/>
          <p:cNvSpPr>
            <a:spLocks noGrp="1"/>
          </p:cNvSpPr>
          <p:nvPr>
            <p:ph type="ftr" sz="quarter" idx="15"/>
          </p:nvPr>
        </p:nvSpPr>
        <p:spPr/>
        <p:txBody>
          <a:bodyPr/>
          <a:lstStyle/>
          <a:p>
            <a:r>
              <a:rPr lang="en-US" smtClean="0"/>
              <a:t>Monitoring ENR activities 2023 | Dmitry Moseev | 05.02.2024</a:t>
            </a:r>
            <a:endParaRPr lang="de-DE" dirty="0"/>
          </a:p>
        </p:txBody>
      </p:sp>
    </p:spTree>
    <p:extLst>
      <p:ext uri="{BB962C8B-B14F-4D97-AF65-F5344CB8AC3E}">
        <p14:creationId xmlns:p14="http://schemas.microsoft.com/office/powerpoint/2010/main" val="279210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Idea</a:t>
            </a:r>
            <a:r>
              <a:rPr lang="de-DE" dirty="0" smtClean="0"/>
              <a:t> </a:t>
            </a:r>
            <a:r>
              <a:rPr lang="de-DE" dirty="0" err="1" smtClean="0"/>
              <a:t>of</a:t>
            </a:r>
            <a:r>
              <a:rPr lang="de-DE" dirty="0" smtClean="0"/>
              <a:t> </a:t>
            </a:r>
            <a:r>
              <a:rPr lang="de-DE" dirty="0" err="1" smtClean="0"/>
              <a:t>the</a:t>
            </a:r>
            <a:r>
              <a:rPr lang="de-DE" dirty="0" smtClean="0"/>
              <a:t> </a:t>
            </a:r>
            <a:r>
              <a:rPr lang="de-DE" dirty="0" err="1" smtClean="0"/>
              <a:t>new</a:t>
            </a:r>
            <a:r>
              <a:rPr lang="de-DE" dirty="0" smtClean="0"/>
              <a:t> </a:t>
            </a:r>
            <a:r>
              <a:rPr lang="de-DE" dirty="0" err="1" smtClean="0"/>
              <a:t>regularization</a:t>
            </a:r>
            <a:endParaRPr lang="de-DE" dirty="0"/>
          </a:p>
        </p:txBody>
      </p:sp>
      <p:sp>
        <p:nvSpPr>
          <p:cNvPr id="5" name="Foliennummernplatzhalter 4"/>
          <p:cNvSpPr>
            <a:spLocks noGrp="1"/>
          </p:cNvSpPr>
          <p:nvPr>
            <p:ph type="sldNum" sz="quarter" idx="16"/>
          </p:nvPr>
        </p:nvSpPr>
        <p:spPr/>
        <p:txBody>
          <a:bodyPr/>
          <a:lstStyle/>
          <a:p>
            <a:fld id="{ECE691D0-CC49-4FC7-9C4D-6112B0CB3A76}" type="slidenum">
              <a:rPr lang="de-DE" smtClean="0"/>
              <a:pPr/>
              <a:t>5</a:t>
            </a:fld>
            <a:endParaRPr lang="de-DE" dirty="0"/>
          </a:p>
        </p:txBody>
      </p:sp>
      <p:pic>
        <p:nvPicPr>
          <p:cNvPr id="23"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363" y="1810069"/>
            <a:ext cx="1706726" cy="1137817"/>
          </a:xfrm>
          <a:prstGeom prst="rect">
            <a:avLst/>
          </a:prstGeom>
        </p:spPr>
      </p:pic>
      <p:sp>
        <p:nvSpPr>
          <p:cNvPr id="24" name="Rectangle 2"/>
          <p:cNvSpPr/>
          <p:nvPr/>
        </p:nvSpPr>
        <p:spPr bwMode="auto">
          <a:xfrm>
            <a:off x="677839" y="1704259"/>
            <a:ext cx="1026248" cy="112812"/>
          </a:xfrm>
          <a:prstGeom prst="rect">
            <a:avLst/>
          </a:prstGeom>
          <a:solidFill>
            <a:schemeClr val="bg1"/>
          </a:solidFill>
          <a:ln w="28575" cap="flat" cmpd="sng" algn="ctr">
            <a:solidFill>
              <a:schemeClr val="bg1"/>
            </a:solidFill>
            <a:prstDash val="solid"/>
            <a:miter lim="800000"/>
            <a:headEnd type="none" w="med" len="med"/>
            <a:tailEnd type="none" w="med" len="med"/>
          </a:ln>
          <a:effectLst/>
          <a:extLst/>
        </p:spPr>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latin typeface="+mn-lt"/>
            </a:endParaRPr>
          </a:p>
        </p:txBody>
      </p:sp>
      <p:sp>
        <p:nvSpPr>
          <p:cNvPr id="27" name="TextBox 6"/>
          <p:cNvSpPr txBox="1"/>
          <p:nvPr/>
        </p:nvSpPr>
        <p:spPr>
          <a:xfrm>
            <a:off x="535647" y="1371975"/>
            <a:ext cx="1296313" cy="369332"/>
          </a:xfrm>
          <a:prstGeom prst="rect">
            <a:avLst/>
          </a:prstGeom>
          <a:noFill/>
        </p:spPr>
        <p:txBody>
          <a:bodyPr wrap="square" lIns="0" tIns="0" rIns="0" bIns="0" rtlCol="0">
            <a:spAutoFit/>
          </a:bodyPr>
          <a:lstStyle/>
          <a:p>
            <a:pPr>
              <a:spcBef>
                <a:spcPts val="324"/>
              </a:spcBef>
            </a:pPr>
            <a:r>
              <a:rPr lang="en-GB" sz="1200" b="1" dirty="0">
                <a:latin typeface="+mn-lt"/>
              </a:rPr>
              <a:t>EAST distribution</a:t>
            </a:r>
          </a:p>
        </p:txBody>
      </p:sp>
      <p:sp>
        <p:nvSpPr>
          <p:cNvPr id="28" name="Equal 23"/>
          <p:cNvSpPr/>
          <p:nvPr/>
        </p:nvSpPr>
        <p:spPr bwMode="auto">
          <a:xfrm>
            <a:off x="1956755" y="2165338"/>
            <a:ext cx="288224" cy="220839"/>
          </a:xfrm>
          <a:prstGeom prst="mathEqual">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pic>
        <p:nvPicPr>
          <p:cNvPr id="29"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29365" t="7146" r="50376" b="49102"/>
          <a:stretch/>
        </p:blipFill>
        <p:spPr>
          <a:xfrm>
            <a:off x="2863777" y="1854423"/>
            <a:ext cx="1080261" cy="999874"/>
          </a:xfrm>
          <a:prstGeom prst="rect">
            <a:avLst/>
          </a:prstGeom>
          <a:ln>
            <a:noFill/>
          </a:ln>
        </p:spPr>
      </p:pic>
      <p:pic>
        <p:nvPicPr>
          <p:cNvPr id="30"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28997" t="54463" r="50744"/>
          <a:stretch/>
        </p:blipFill>
        <p:spPr>
          <a:xfrm>
            <a:off x="4819445" y="1827965"/>
            <a:ext cx="1080261" cy="1040657"/>
          </a:xfrm>
          <a:prstGeom prst="rect">
            <a:avLst/>
          </a:prstGeom>
          <a:ln>
            <a:noFill/>
          </a:ln>
        </p:spPr>
      </p:pic>
      <p:pic>
        <p:nvPicPr>
          <p:cNvPr id="31"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49256" t="54463" r="29472"/>
          <a:stretch/>
        </p:blipFill>
        <p:spPr>
          <a:xfrm>
            <a:off x="6709901" y="1834031"/>
            <a:ext cx="1134274" cy="1040657"/>
          </a:xfrm>
          <a:prstGeom prst="rect">
            <a:avLst/>
          </a:prstGeom>
          <a:ln>
            <a:noFill/>
          </a:ln>
        </p:spPr>
      </p:pic>
      <p:sp>
        <p:nvSpPr>
          <p:cNvPr id="32" name="TextBox 28"/>
          <p:cNvSpPr txBox="1"/>
          <p:nvPr/>
        </p:nvSpPr>
        <p:spPr>
          <a:xfrm>
            <a:off x="2337961" y="2084234"/>
            <a:ext cx="1183887" cy="323165"/>
          </a:xfrm>
          <a:prstGeom prst="rect">
            <a:avLst/>
          </a:prstGeom>
          <a:noFill/>
        </p:spPr>
        <p:txBody>
          <a:bodyPr wrap="square" lIns="0" tIns="0" rIns="0" bIns="0" rtlCol="0">
            <a:spAutoFit/>
          </a:bodyPr>
          <a:lstStyle/>
          <a:p>
            <a:pPr>
              <a:spcBef>
                <a:spcPts val="324"/>
              </a:spcBef>
            </a:pPr>
            <a:r>
              <a:rPr lang="en-GB" sz="2100" b="1" dirty="0">
                <a:solidFill>
                  <a:srgbClr val="FF0099"/>
                </a:solidFill>
                <a:latin typeface="+mn-lt"/>
              </a:rPr>
              <a:t>a</a:t>
            </a:r>
            <a:r>
              <a:rPr lang="en-GB" sz="2100" b="1" baseline="-25000" dirty="0">
                <a:solidFill>
                  <a:srgbClr val="FF0099"/>
                </a:solidFill>
                <a:latin typeface="+mn-lt"/>
              </a:rPr>
              <a:t>1</a:t>
            </a:r>
            <a:r>
              <a:rPr lang="en-GB" sz="2100" dirty="0">
                <a:latin typeface="Times New Roman" panose="02020603050405020304" pitchFamily="18" charset="0"/>
                <a:cs typeface="Times New Roman" panose="02020603050405020304" pitchFamily="18" charset="0"/>
              </a:rPr>
              <a:t>×</a:t>
            </a:r>
            <a:endParaRPr lang="en-GB" sz="2100" dirty="0">
              <a:latin typeface="+mn-lt"/>
            </a:endParaRPr>
          </a:p>
        </p:txBody>
      </p:sp>
      <mc:AlternateContent xmlns:mc="http://schemas.openxmlformats.org/markup-compatibility/2006" xmlns:a14="http://schemas.microsoft.com/office/drawing/2010/main">
        <mc:Choice Requires="a14">
          <p:sp>
            <p:nvSpPr>
              <p:cNvPr id="33" name="TextBox 29"/>
              <p:cNvSpPr txBox="1"/>
              <p:nvPr/>
            </p:nvSpPr>
            <p:spPr>
              <a:xfrm>
                <a:off x="3082087" y="1670148"/>
                <a:ext cx="689644" cy="230832"/>
              </a:xfrm>
              <a:prstGeom prst="rect">
                <a:avLst/>
              </a:prstGeom>
              <a:noFill/>
            </p:spPr>
            <p:txBody>
              <a:bodyPr wrap="square" lIns="0" tIns="0" rIns="0" bIns="0" rtlCol="0">
                <a:spAutoFit/>
              </a:bodyPr>
              <a:lstStyle/>
              <a:p>
                <a:pPr>
                  <a:spcBef>
                    <a:spcPts val="324"/>
                  </a:spcBef>
                </a:pPr>
                <a14:m>
                  <m:oMathPara xmlns:m="http://schemas.openxmlformats.org/officeDocument/2006/math">
                    <m:oMathParaPr>
                      <m:jc m:val="centerGroup"/>
                    </m:oMathParaPr>
                    <m:oMath xmlns:m="http://schemas.openxmlformats.org/officeDocument/2006/math">
                      <m:r>
                        <a:rPr lang="en-GB" sz="1500" i="1" dirty="0">
                          <a:solidFill>
                            <a:schemeClr val="bg2"/>
                          </a:solidFill>
                          <a:latin typeface="Cambria Math" panose="02040503050406030204" pitchFamily="18" charset="0"/>
                        </a:rPr>
                        <m:t>𝑓</m:t>
                      </m:r>
                      <m:r>
                        <a:rPr lang="en-GB" sz="1500" i="1" baseline="-25000" dirty="0">
                          <a:solidFill>
                            <a:schemeClr val="bg2"/>
                          </a:solidFill>
                          <a:latin typeface="Cambria Math" panose="02040503050406030204" pitchFamily="18" charset="0"/>
                        </a:rPr>
                        <m:t>𝑆𝐷</m:t>
                      </m:r>
                      <m:r>
                        <a:rPr lang="en-GB" sz="1500" i="1" baseline="-25000" dirty="0">
                          <a:solidFill>
                            <a:schemeClr val="bg2"/>
                          </a:solidFill>
                          <a:latin typeface="Cambria Math" panose="02040503050406030204" pitchFamily="18" charset="0"/>
                        </a:rPr>
                        <m:t>1</m:t>
                      </m:r>
                    </m:oMath>
                  </m:oMathPara>
                </a14:m>
                <a:endParaRPr lang="en-GB" sz="1500" i="1" dirty="0">
                  <a:solidFill>
                    <a:schemeClr val="bg2"/>
                  </a:solidFill>
                  <a:latin typeface="+mn-lt"/>
                </a:endParaRPr>
              </a:p>
            </p:txBody>
          </p:sp>
        </mc:Choice>
        <mc:Fallback xmlns="">
          <p:sp>
            <p:nvSpPr>
              <p:cNvPr id="33" name="TextBox 29"/>
              <p:cNvSpPr txBox="1">
                <a:spLocks noRot="1" noChangeAspect="1" noMove="1" noResize="1" noEditPoints="1" noAdjustHandles="1" noChangeArrowheads="1" noChangeShapeType="1" noTextEdit="1"/>
              </p:cNvSpPr>
              <p:nvPr/>
            </p:nvSpPr>
            <p:spPr>
              <a:xfrm>
                <a:off x="3082087" y="1670148"/>
                <a:ext cx="689644" cy="230832"/>
              </a:xfrm>
              <a:prstGeom prst="rect">
                <a:avLst/>
              </a:prstGeom>
              <a:blipFill>
                <a:blip r:embed="rId4"/>
                <a:stretch>
                  <a:fillRect b="-36842"/>
                </a:stretch>
              </a:blipFill>
            </p:spPr>
            <p:txBody>
              <a:bodyPr/>
              <a:lstStyle/>
              <a:p>
                <a:r>
                  <a:rPr lang="de-DE">
                    <a:noFill/>
                  </a:rPr>
                  <a:t> </a:t>
                </a:r>
              </a:p>
            </p:txBody>
          </p:sp>
        </mc:Fallback>
      </mc:AlternateContent>
      <p:sp>
        <p:nvSpPr>
          <p:cNvPr id="34" name="Plus 33"/>
          <p:cNvSpPr/>
          <p:nvPr/>
        </p:nvSpPr>
        <p:spPr bwMode="auto">
          <a:xfrm>
            <a:off x="3944038" y="2165338"/>
            <a:ext cx="227251" cy="220839"/>
          </a:xfrm>
          <a:prstGeom prst="mathPlus">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sp>
        <p:nvSpPr>
          <p:cNvPr id="35" name="Plus 34"/>
          <p:cNvSpPr/>
          <p:nvPr/>
        </p:nvSpPr>
        <p:spPr bwMode="auto">
          <a:xfrm>
            <a:off x="5942520" y="2152044"/>
            <a:ext cx="227251" cy="220839"/>
          </a:xfrm>
          <a:prstGeom prst="mathPlus">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sp>
        <p:nvSpPr>
          <p:cNvPr id="36" name="Plus 35"/>
          <p:cNvSpPr/>
          <p:nvPr/>
        </p:nvSpPr>
        <p:spPr bwMode="auto">
          <a:xfrm>
            <a:off x="7886989" y="2152044"/>
            <a:ext cx="227251" cy="220839"/>
          </a:xfrm>
          <a:prstGeom prst="mathPlus">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sp>
        <p:nvSpPr>
          <p:cNvPr id="37" name="Oval 33"/>
          <p:cNvSpPr/>
          <p:nvPr/>
        </p:nvSpPr>
        <p:spPr bwMode="auto">
          <a:xfrm>
            <a:off x="8222266" y="2206057"/>
            <a:ext cx="114315" cy="108026"/>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sp>
        <p:nvSpPr>
          <p:cNvPr id="38" name="Oval 35"/>
          <p:cNvSpPr/>
          <p:nvPr/>
        </p:nvSpPr>
        <p:spPr bwMode="auto">
          <a:xfrm>
            <a:off x="8378017" y="2206056"/>
            <a:ext cx="114315" cy="108026"/>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p:sp>
        <p:nvSpPr>
          <p:cNvPr id="39" name="Oval 36"/>
          <p:cNvSpPr/>
          <p:nvPr/>
        </p:nvSpPr>
        <p:spPr bwMode="auto">
          <a:xfrm>
            <a:off x="8546344" y="2206056"/>
            <a:ext cx="114315" cy="108026"/>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67509" tIns="35105" rIns="67509" bIns="35105" numCol="1" rtlCol="0" anchor="ctr" anchorCtr="0" compatLnSpc="1">
            <a:prstTxWarp prst="textNoShape">
              <a:avLst/>
            </a:prstTxWarp>
          </a:bodyPr>
          <a:lstStyle/>
          <a:p>
            <a:pPr algn="ctr" defTabSz="685891">
              <a:spcBef>
                <a:spcPts val="324"/>
              </a:spcBef>
            </a:pPr>
            <a:endParaRPr lang="en-GB" sz="1200" dirty="0" err="1">
              <a:solidFill>
                <a:srgbClr val="FFFFFF"/>
              </a:solidFill>
              <a:ea typeface="ＭＳ Ｐゴシック" pitchFamily="-80" charset="-128"/>
            </a:endParaRPr>
          </a:p>
        </p:txBody>
      </p:sp>
      <mc:AlternateContent xmlns:mc="http://schemas.openxmlformats.org/markup-compatibility/2006" xmlns:a14="http://schemas.microsoft.com/office/drawing/2010/main">
        <mc:Choice Requires="a14">
          <p:sp>
            <p:nvSpPr>
              <p:cNvPr id="40" name="TextBox 37"/>
              <p:cNvSpPr txBox="1"/>
              <p:nvPr/>
            </p:nvSpPr>
            <p:spPr>
              <a:xfrm>
                <a:off x="5035498" y="1665926"/>
                <a:ext cx="689644" cy="230832"/>
              </a:xfrm>
              <a:prstGeom prst="rect">
                <a:avLst/>
              </a:prstGeom>
              <a:noFill/>
            </p:spPr>
            <p:txBody>
              <a:bodyPr wrap="square" lIns="0" tIns="0" rIns="0" bIns="0" rtlCol="0">
                <a:spAutoFit/>
              </a:bodyPr>
              <a:lstStyle/>
              <a:p>
                <a:pPr>
                  <a:spcBef>
                    <a:spcPts val="324"/>
                  </a:spcBef>
                </a:pPr>
                <a14:m>
                  <m:oMathPara xmlns:m="http://schemas.openxmlformats.org/officeDocument/2006/math">
                    <m:oMathParaPr>
                      <m:jc m:val="centerGroup"/>
                    </m:oMathParaPr>
                    <m:oMath xmlns:m="http://schemas.openxmlformats.org/officeDocument/2006/math">
                      <m:r>
                        <a:rPr lang="en-GB" sz="1500" i="1" dirty="0">
                          <a:solidFill>
                            <a:schemeClr val="bg2"/>
                          </a:solidFill>
                          <a:latin typeface="Cambria Math" panose="02040503050406030204" pitchFamily="18" charset="0"/>
                        </a:rPr>
                        <m:t>𝑓</m:t>
                      </m:r>
                      <m:r>
                        <a:rPr lang="en-GB" sz="1500" i="1" baseline="-25000" dirty="0">
                          <a:solidFill>
                            <a:schemeClr val="bg2"/>
                          </a:solidFill>
                          <a:latin typeface="Cambria Math" panose="02040503050406030204" pitchFamily="18" charset="0"/>
                        </a:rPr>
                        <m:t>𝑆𝐷</m:t>
                      </m:r>
                      <m:r>
                        <a:rPr lang="da-DK" sz="1500" i="1" baseline="-25000" dirty="0">
                          <a:solidFill>
                            <a:schemeClr val="bg2"/>
                          </a:solidFill>
                          <a:latin typeface="Cambria Math" panose="02040503050406030204" pitchFamily="18" charset="0"/>
                        </a:rPr>
                        <m:t>2</m:t>
                      </m:r>
                    </m:oMath>
                  </m:oMathPara>
                </a14:m>
                <a:endParaRPr lang="en-GB" sz="1500" i="1" dirty="0">
                  <a:solidFill>
                    <a:schemeClr val="bg2"/>
                  </a:solidFill>
                  <a:latin typeface="+mn-lt"/>
                </a:endParaRPr>
              </a:p>
            </p:txBody>
          </p:sp>
        </mc:Choice>
        <mc:Fallback xmlns="">
          <p:sp>
            <p:nvSpPr>
              <p:cNvPr id="40" name="TextBox 37"/>
              <p:cNvSpPr txBox="1">
                <a:spLocks noRot="1" noChangeAspect="1" noMove="1" noResize="1" noEditPoints="1" noAdjustHandles="1" noChangeArrowheads="1" noChangeShapeType="1" noTextEdit="1"/>
              </p:cNvSpPr>
              <p:nvPr/>
            </p:nvSpPr>
            <p:spPr>
              <a:xfrm>
                <a:off x="5035498" y="1665926"/>
                <a:ext cx="689644" cy="230832"/>
              </a:xfrm>
              <a:prstGeom prst="rect">
                <a:avLst/>
              </a:prstGeom>
              <a:blipFill>
                <a:blip r:embed="rId5"/>
                <a:stretch>
                  <a:fillRect b="-3684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1" name="TextBox 38"/>
              <p:cNvSpPr txBox="1"/>
              <p:nvPr/>
            </p:nvSpPr>
            <p:spPr>
              <a:xfrm>
                <a:off x="6925954" y="1665926"/>
                <a:ext cx="689644" cy="230832"/>
              </a:xfrm>
              <a:prstGeom prst="rect">
                <a:avLst/>
              </a:prstGeom>
              <a:noFill/>
            </p:spPr>
            <p:txBody>
              <a:bodyPr wrap="square" lIns="0" tIns="0" rIns="0" bIns="0" rtlCol="0">
                <a:spAutoFit/>
              </a:bodyPr>
              <a:lstStyle/>
              <a:p>
                <a:pPr>
                  <a:spcBef>
                    <a:spcPts val="324"/>
                  </a:spcBef>
                </a:pPr>
                <a14:m>
                  <m:oMathPara xmlns:m="http://schemas.openxmlformats.org/officeDocument/2006/math">
                    <m:oMathParaPr>
                      <m:jc m:val="centerGroup"/>
                    </m:oMathParaPr>
                    <m:oMath xmlns:m="http://schemas.openxmlformats.org/officeDocument/2006/math">
                      <m:r>
                        <a:rPr lang="en-GB" sz="1500" i="1" dirty="0">
                          <a:solidFill>
                            <a:schemeClr val="bg2"/>
                          </a:solidFill>
                          <a:latin typeface="Cambria Math" panose="02040503050406030204" pitchFamily="18" charset="0"/>
                        </a:rPr>
                        <m:t>𝑓</m:t>
                      </m:r>
                      <m:r>
                        <a:rPr lang="en-GB" sz="1500" i="1" baseline="-25000" dirty="0">
                          <a:solidFill>
                            <a:schemeClr val="bg2"/>
                          </a:solidFill>
                          <a:latin typeface="Cambria Math" panose="02040503050406030204" pitchFamily="18" charset="0"/>
                        </a:rPr>
                        <m:t>𝑆𝐷</m:t>
                      </m:r>
                      <m:r>
                        <a:rPr lang="da-DK" sz="1500" i="1" baseline="-25000" dirty="0">
                          <a:solidFill>
                            <a:schemeClr val="bg2"/>
                          </a:solidFill>
                          <a:latin typeface="Cambria Math" panose="02040503050406030204" pitchFamily="18" charset="0"/>
                        </a:rPr>
                        <m:t>3</m:t>
                      </m:r>
                    </m:oMath>
                  </m:oMathPara>
                </a14:m>
                <a:endParaRPr lang="en-GB" sz="1500" i="1" dirty="0">
                  <a:solidFill>
                    <a:schemeClr val="bg2"/>
                  </a:solidFill>
                  <a:latin typeface="+mn-lt"/>
                </a:endParaRPr>
              </a:p>
            </p:txBody>
          </p:sp>
        </mc:Choice>
        <mc:Fallback xmlns="">
          <p:sp>
            <p:nvSpPr>
              <p:cNvPr id="41" name="TextBox 38"/>
              <p:cNvSpPr txBox="1">
                <a:spLocks noRot="1" noChangeAspect="1" noMove="1" noResize="1" noEditPoints="1" noAdjustHandles="1" noChangeArrowheads="1" noChangeShapeType="1" noTextEdit="1"/>
              </p:cNvSpPr>
              <p:nvPr/>
            </p:nvSpPr>
            <p:spPr>
              <a:xfrm>
                <a:off x="6925954" y="1665926"/>
                <a:ext cx="689644" cy="230832"/>
              </a:xfrm>
              <a:prstGeom prst="rect">
                <a:avLst/>
              </a:prstGeom>
              <a:blipFill>
                <a:blip r:embed="rId6"/>
                <a:stretch>
                  <a:fillRect b="-36842"/>
                </a:stretch>
              </a:blipFill>
            </p:spPr>
            <p:txBody>
              <a:bodyPr/>
              <a:lstStyle/>
              <a:p>
                <a:r>
                  <a:rPr lang="de-DE">
                    <a:noFill/>
                  </a:rPr>
                  <a:t> </a:t>
                </a:r>
              </a:p>
            </p:txBody>
          </p:sp>
        </mc:Fallback>
      </mc:AlternateContent>
      <p:sp>
        <p:nvSpPr>
          <p:cNvPr id="42" name="TextBox 39"/>
          <p:cNvSpPr txBox="1"/>
          <p:nvPr/>
        </p:nvSpPr>
        <p:spPr>
          <a:xfrm>
            <a:off x="4283715" y="2098902"/>
            <a:ext cx="1183887" cy="323165"/>
          </a:xfrm>
          <a:prstGeom prst="rect">
            <a:avLst/>
          </a:prstGeom>
          <a:noFill/>
        </p:spPr>
        <p:txBody>
          <a:bodyPr wrap="square" lIns="0" tIns="0" rIns="0" bIns="0" rtlCol="0">
            <a:spAutoFit/>
          </a:bodyPr>
          <a:lstStyle/>
          <a:p>
            <a:pPr>
              <a:spcBef>
                <a:spcPts val="324"/>
              </a:spcBef>
            </a:pPr>
            <a:r>
              <a:rPr lang="en-GB" sz="2100" b="1" dirty="0">
                <a:solidFill>
                  <a:srgbClr val="FF0099"/>
                </a:solidFill>
                <a:latin typeface="+mn-lt"/>
              </a:rPr>
              <a:t>a</a:t>
            </a:r>
            <a:r>
              <a:rPr lang="en-GB" sz="2100" b="1" baseline="-25000" dirty="0">
                <a:solidFill>
                  <a:srgbClr val="FF0099"/>
                </a:solidFill>
                <a:latin typeface="+mn-lt"/>
              </a:rPr>
              <a:t>2</a:t>
            </a:r>
            <a:r>
              <a:rPr lang="en-GB" sz="2100" dirty="0">
                <a:latin typeface="Times New Roman" panose="02020603050405020304" pitchFamily="18" charset="0"/>
                <a:cs typeface="Times New Roman" panose="02020603050405020304" pitchFamily="18" charset="0"/>
              </a:rPr>
              <a:t>×</a:t>
            </a:r>
            <a:endParaRPr lang="en-GB" sz="2100" dirty="0">
              <a:latin typeface="+mn-lt"/>
            </a:endParaRPr>
          </a:p>
        </p:txBody>
      </p:sp>
      <p:sp>
        <p:nvSpPr>
          <p:cNvPr id="43" name="TextBox 40"/>
          <p:cNvSpPr txBox="1"/>
          <p:nvPr/>
        </p:nvSpPr>
        <p:spPr>
          <a:xfrm>
            <a:off x="6228184" y="2098902"/>
            <a:ext cx="1183887" cy="323165"/>
          </a:xfrm>
          <a:prstGeom prst="rect">
            <a:avLst/>
          </a:prstGeom>
          <a:noFill/>
        </p:spPr>
        <p:txBody>
          <a:bodyPr wrap="square" lIns="0" tIns="0" rIns="0" bIns="0" rtlCol="0">
            <a:spAutoFit/>
          </a:bodyPr>
          <a:lstStyle/>
          <a:p>
            <a:pPr>
              <a:spcBef>
                <a:spcPts val="324"/>
              </a:spcBef>
            </a:pPr>
            <a:r>
              <a:rPr lang="en-GB" sz="2100" b="1" dirty="0">
                <a:solidFill>
                  <a:srgbClr val="FF0099"/>
                </a:solidFill>
                <a:latin typeface="+mn-lt"/>
              </a:rPr>
              <a:t>a</a:t>
            </a:r>
            <a:r>
              <a:rPr lang="en-GB" sz="2100" b="1" baseline="-25000" dirty="0">
                <a:solidFill>
                  <a:srgbClr val="FF0099"/>
                </a:solidFill>
                <a:latin typeface="+mn-lt"/>
              </a:rPr>
              <a:t>3</a:t>
            </a:r>
            <a:r>
              <a:rPr lang="en-GB" sz="2100" dirty="0">
                <a:latin typeface="Times New Roman" panose="02020603050405020304" pitchFamily="18" charset="0"/>
                <a:cs typeface="Times New Roman" panose="02020603050405020304" pitchFamily="18" charset="0"/>
              </a:rPr>
              <a:t>×</a:t>
            </a:r>
            <a:endParaRPr lang="en-GB" sz="2100" dirty="0">
              <a:latin typeface="+mn-lt"/>
            </a:endParaRPr>
          </a:p>
        </p:txBody>
      </p:sp>
      <p:cxnSp>
        <p:nvCxnSpPr>
          <p:cNvPr id="44" name="Straight Arrow Connector 41"/>
          <p:cNvCxnSpPr/>
          <p:nvPr/>
        </p:nvCxnSpPr>
        <p:spPr bwMode="auto">
          <a:xfrm flipH="1">
            <a:off x="1092546" y="2368096"/>
            <a:ext cx="162039" cy="134531"/>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cxnSp>
        <p:nvCxnSpPr>
          <p:cNvPr id="45" name="Straight Arrow Connector 42"/>
          <p:cNvCxnSpPr/>
          <p:nvPr/>
        </p:nvCxnSpPr>
        <p:spPr bwMode="auto">
          <a:xfrm flipH="1">
            <a:off x="1146559" y="1963500"/>
            <a:ext cx="162039" cy="134531"/>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46" name="Rectangle 43"/>
              <p:cNvSpPr/>
              <p:nvPr/>
            </p:nvSpPr>
            <p:spPr>
              <a:xfrm>
                <a:off x="3156344" y="2649478"/>
                <a:ext cx="2181029" cy="98854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a-DK" sz="2400" i="1" smtClean="0">
                          <a:solidFill>
                            <a:schemeClr val="tx1"/>
                          </a:solidFill>
                          <a:latin typeface="Cambria Math" panose="02040503050406030204" pitchFamily="18" charset="0"/>
                        </a:rPr>
                        <m:t>𝑓</m:t>
                      </m:r>
                      <m:r>
                        <a:rPr lang="da-DK" sz="2400" i="1">
                          <a:solidFill>
                            <a:schemeClr val="tx1"/>
                          </a:solidFill>
                          <a:latin typeface="Cambria Math" panose="02040503050406030204" pitchFamily="18" charset="0"/>
                        </a:rPr>
                        <m:t>=</m:t>
                      </m:r>
                      <m:nary>
                        <m:naryPr>
                          <m:chr m:val="∑"/>
                          <m:supHide m:val="on"/>
                          <m:ctrlPr>
                            <a:rPr lang="da-DK" sz="2400" i="1">
                              <a:solidFill>
                                <a:schemeClr val="tx1"/>
                              </a:solidFill>
                              <a:latin typeface="Cambria Math" panose="02040503050406030204" pitchFamily="18" charset="0"/>
                            </a:rPr>
                          </m:ctrlPr>
                        </m:naryPr>
                        <m:sub>
                          <m:r>
                            <m:rPr>
                              <m:brk m:alnAt="7"/>
                            </m:rPr>
                            <a:rPr lang="da-DK" sz="2400" i="1">
                              <a:solidFill>
                                <a:schemeClr val="tx1"/>
                              </a:solidFill>
                              <a:latin typeface="Cambria Math" panose="02040503050406030204" pitchFamily="18" charset="0"/>
                            </a:rPr>
                            <m:t>𝑖</m:t>
                          </m:r>
                        </m:sub>
                        <m:sup/>
                        <m:e>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𝑎</m:t>
                              </m:r>
                            </m:e>
                            <m:sub>
                              <m:r>
                                <a:rPr lang="da-DK" sz="2400" i="1">
                                  <a:solidFill>
                                    <a:schemeClr val="tx1"/>
                                  </a:solidFill>
                                  <a:latin typeface="Cambria Math" panose="02040503050406030204" pitchFamily="18" charset="0"/>
                                </a:rPr>
                                <m:t>𝑖</m:t>
                              </m:r>
                            </m:sub>
                          </m:sSub>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𝑓</m:t>
                              </m:r>
                            </m:e>
                            <m:sub>
                              <m:r>
                                <a:rPr lang="da-DK" sz="2400" i="1">
                                  <a:solidFill>
                                    <a:schemeClr val="tx1"/>
                                  </a:solidFill>
                                  <a:latin typeface="Cambria Math" panose="02040503050406030204" pitchFamily="18" charset="0"/>
                                </a:rPr>
                                <m:t>𝑆𝐷</m:t>
                              </m:r>
                              <m:r>
                                <a:rPr lang="da-DK" sz="2400" i="1">
                                  <a:solidFill>
                                    <a:schemeClr val="tx1"/>
                                  </a:solidFill>
                                  <a:latin typeface="Cambria Math" panose="02040503050406030204" pitchFamily="18" charset="0"/>
                                </a:rPr>
                                <m:t>,</m:t>
                              </m:r>
                              <m:r>
                                <a:rPr lang="da-DK" sz="2400" i="1">
                                  <a:solidFill>
                                    <a:schemeClr val="tx1"/>
                                  </a:solidFill>
                                  <a:latin typeface="Cambria Math" panose="02040503050406030204" pitchFamily="18" charset="0"/>
                                </a:rPr>
                                <m:t>𝑖</m:t>
                              </m:r>
                            </m:sub>
                          </m:sSub>
                        </m:e>
                      </m:nary>
                    </m:oMath>
                  </m:oMathPara>
                </a14:m>
                <a:endParaRPr lang="en-US" sz="2400" dirty="0">
                  <a:solidFill>
                    <a:schemeClr val="tx1"/>
                  </a:solidFill>
                </a:endParaRPr>
              </a:p>
            </p:txBody>
          </p:sp>
        </mc:Choice>
        <mc:Fallback xmlns="">
          <p:sp>
            <p:nvSpPr>
              <p:cNvPr id="46" name="Rectangle 43"/>
              <p:cNvSpPr>
                <a:spLocks noRot="1" noChangeAspect="1" noMove="1" noResize="1" noEditPoints="1" noAdjustHandles="1" noChangeArrowheads="1" noChangeShapeType="1" noTextEdit="1"/>
              </p:cNvSpPr>
              <p:nvPr/>
            </p:nvSpPr>
            <p:spPr>
              <a:xfrm>
                <a:off x="3156344" y="2649478"/>
                <a:ext cx="2181029" cy="988540"/>
              </a:xfrm>
              <a:prstGeom prst="rect">
                <a:avLst/>
              </a:prstGeom>
              <a:blipFill>
                <a:blip r:embed="rId7"/>
                <a:stretch>
                  <a:fillRect/>
                </a:stretch>
              </a:blipFill>
            </p:spPr>
            <p:txBody>
              <a:bodyPr/>
              <a:lstStyle/>
              <a:p>
                <a:r>
                  <a:rPr lang="de-DE">
                    <a:noFill/>
                  </a:rPr>
                  <a:t> </a:t>
                </a:r>
              </a:p>
            </p:txBody>
          </p:sp>
        </mc:Fallback>
      </mc:AlternateContent>
      <p:sp>
        <p:nvSpPr>
          <p:cNvPr id="47" name="Textfeld 46"/>
          <p:cNvSpPr txBox="1"/>
          <p:nvPr/>
        </p:nvSpPr>
        <p:spPr>
          <a:xfrm>
            <a:off x="4542926" y="5874147"/>
            <a:ext cx="1849352" cy="276999"/>
          </a:xfrm>
          <a:prstGeom prst="rect">
            <a:avLst/>
          </a:prstGeom>
          <a:noFill/>
        </p:spPr>
        <p:txBody>
          <a:bodyPr wrap="none" rtlCol="0">
            <a:spAutoFit/>
          </a:bodyPr>
          <a:lstStyle/>
          <a:p>
            <a:r>
              <a:rPr lang="de-DE" sz="1200" dirty="0" smtClean="0"/>
              <a:t>B Madsen et al, PPCF 2020</a:t>
            </a:r>
            <a:endParaRPr lang="de-DE" sz="1200" dirty="0"/>
          </a:p>
        </p:txBody>
      </p:sp>
      <p:sp>
        <p:nvSpPr>
          <p:cNvPr id="48" name="TextBox 4"/>
          <p:cNvSpPr txBox="1"/>
          <p:nvPr/>
        </p:nvSpPr>
        <p:spPr>
          <a:xfrm>
            <a:off x="9123271" y="2774416"/>
            <a:ext cx="1684037" cy="738664"/>
          </a:xfrm>
          <a:prstGeom prst="rect">
            <a:avLst/>
          </a:prstGeom>
          <a:noFill/>
        </p:spPr>
        <p:txBody>
          <a:bodyPr wrap="square" lIns="0" tIns="0" rIns="0" bIns="0" rtlCol="0">
            <a:spAutoFit/>
          </a:bodyPr>
          <a:lstStyle/>
          <a:p>
            <a:pPr>
              <a:spcBef>
                <a:spcPts val="324"/>
              </a:spcBef>
            </a:pPr>
            <a:r>
              <a:rPr lang="da-DK" dirty="0">
                <a:latin typeface="+mn-lt"/>
              </a:rPr>
              <a:t>Expansion </a:t>
            </a:r>
            <a:r>
              <a:rPr lang="da-DK" dirty="0" err="1">
                <a:latin typeface="+mn-lt"/>
              </a:rPr>
              <a:t>coefficient</a:t>
            </a:r>
            <a:r>
              <a:rPr lang="da-DK" dirty="0">
                <a:latin typeface="+mn-lt"/>
              </a:rPr>
              <a:t> </a:t>
            </a:r>
            <a:r>
              <a:rPr lang="da-DK" dirty="0" err="1">
                <a:latin typeface="+mn-lt"/>
              </a:rPr>
              <a:t>vector</a:t>
            </a:r>
            <a:endParaRPr lang="da-DK" dirty="0">
              <a:latin typeface="+mn-lt"/>
            </a:endParaRPr>
          </a:p>
        </p:txBody>
      </p:sp>
      <p:sp>
        <p:nvSpPr>
          <p:cNvPr id="49" name="TextBox 8"/>
          <p:cNvSpPr txBox="1"/>
          <p:nvPr/>
        </p:nvSpPr>
        <p:spPr>
          <a:xfrm>
            <a:off x="2390088" y="4424182"/>
            <a:ext cx="1893627" cy="492443"/>
          </a:xfrm>
          <a:prstGeom prst="rect">
            <a:avLst/>
          </a:prstGeom>
          <a:noFill/>
        </p:spPr>
        <p:txBody>
          <a:bodyPr wrap="square" lIns="0" tIns="0" rIns="0" bIns="0" rtlCol="0">
            <a:spAutoFit/>
          </a:bodyPr>
          <a:lstStyle/>
          <a:p>
            <a:pPr>
              <a:spcBef>
                <a:spcPts val="324"/>
              </a:spcBef>
            </a:pPr>
            <a:r>
              <a:rPr lang="da-DK" dirty="0" err="1">
                <a:latin typeface="+mn-lt"/>
              </a:rPr>
              <a:t>Slowing-down</a:t>
            </a:r>
            <a:r>
              <a:rPr lang="da-DK" dirty="0">
                <a:latin typeface="+mn-lt"/>
              </a:rPr>
              <a:t> basis </a:t>
            </a:r>
            <a:r>
              <a:rPr lang="da-DK" dirty="0" smtClean="0">
                <a:latin typeface="+mn-lt"/>
              </a:rPr>
              <a:t>matrix</a:t>
            </a:r>
            <a:endParaRPr lang="da-DK" dirty="0">
              <a:latin typeface="+mn-lt"/>
            </a:endParaRPr>
          </a:p>
        </p:txBody>
      </p:sp>
      <p:sp>
        <p:nvSpPr>
          <p:cNvPr id="50" name="TextBox 14"/>
          <p:cNvSpPr txBox="1"/>
          <p:nvPr/>
        </p:nvSpPr>
        <p:spPr>
          <a:xfrm>
            <a:off x="6937857" y="4472825"/>
            <a:ext cx="1440160" cy="369332"/>
          </a:xfrm>
          <a:prstGeom prst="rect">
            <a:avLst/>
          </a:prstGeom>
          <a:noFill/>
        </p:spPr>
        <p:txBody>
          <a:bodyPr wrap="square" lIns="0" tIns="0" rIns="0" bIns="0" rtlCol="0">
            <a:spAutoFit/>
          </a:bodyPr>
          <a:lstStyle/>
          <a:p>
            <a:pPr>
              <a:spcBef>
                <a:spcPts val="324"/>
              </a:spcBef>
            </a:pPr>
            <a:r>
              <a:rPr lang="da-DK" sz="1200" dirty="0" err="1">
                <a:latin typeface="+mn-lt"/>
              </a:rPr>
              <a:t>Slowing-down</a:t>
            </a:r>
            <a:r>
              <a:rPr lang="da-DK" sz="1200" dirty="0">
                <a:latin typeface="+mn-lt"/>
              </a:rPr>
              <a:t> </a:t>
            </a:r>
            <a:r>
              <a:rPr lang="da-DK" sz="1200" dirty="0" err="1">
                <a:latin typeface="+mn-lt"/>
              </a:rPr>
              <a:t>weight</a:t>
            </a:r>
            <a:r>
              <a:rPr lang="da-DK" sz="1200" dirty="0">
                <a:latin typeface="+mn-lt"/>
              </a:rPr>
              <a:t> </a:t>
            </a:r>
            <a:r>
              <a:rPr lang="da-DK" sz="1200" dirty="0" smtClean="0">
                <a:latin typeface="+mn-lt"/>
              </a:rPr>
              <a:t>matrix</a:t>
            </a:r>
            <a:endParaRPr lang="da-DK" sz="1200" dirty="0">
              <a:latin typeface="+mn-lt"/>
            </a:endParaRPr>
          </a:p>
        </p:txBody>
      </p:sp>
      <mc:AlternateContent xmlns:mc="http://schemas.openxmlformats.org/markup-compatibility/2006" xmlns:a14="http://schemas.microsoft.com/office/drawing/2010/main">
        <mc:Choice Requires="a14">
          <p:sp>
            <p:nvSpPr>
              <p:cNvPr id="51" name="TextBox 21"/>
              <p:cNvSpPr txBox="1"/>
              <p:nvPr/>
            </p:nvSpPr>
            <p:spPr>
              <a:xfrm>
                <a:off x="5147637" y="3753475"/>
                <a:ext cx="3662476" cy="369332"/>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spcBef>
                    <a:spcPts val="324"/>
                  </a:spcBef>
                </a:pPr>
                <a14:m>
                  <m:oMathPara xmlns:m="http://schemas.openxmlformats.org/officeDocument/2006/math">
                    <m:oMathParaPr>
                      <m:jc m:val="centerGroup"/>
                    </m:oMathParaPr>
                    <m:oMath xmlns:m="http://schemas.openxmlformats.org/officeDocument/2006/math">
                      <m:r>
                        <a:rPr lang="da-DK" sz="2400" i="1" smtClean="0">
                          <a:solidFill>
                            <a:schemeClr val="tx1"/>
                          </a:solidFill>
                          <a:latin typeface="Cambria Math" panose="02040503050406030204" pitchFamily="18" charset="0"/>
                        </a:rPr>
                        <m:t>𝑆</m:t>
                      </m:r>
                      <m:r>
                        <a:rPr lang="da-DK" sz="2400" i="1" smtClean="0">
                          <a:solidFill>
                            <a:schemeClr val="tx1"/>
                          </a:solidFill>
                          <a:latin typeface="Cambria Math" panose="02040503050406030204" pitchFamily="18" charset="0"/>
                        </a:rPr>
                        <m:t>=</m:t>
                      </m:r>
                      <m:r>
                        <a:rPr lang="da-DK" sz="2400" i="1" smtClean="0">
                          <a:solidFill>
                            <a:schemeClr val="tx1"/>
                          </a:solidFill>
                          <a:latin typeface="Cambria Math" panose="02040503050406030204" pitchFamily="18" charset="0"/>
                        </a:rPr>
                        <m:t>𝑊𝐹</m:t>
                      </m:r>
                      <m:r>
                        <a:rPr lang="da-DK" sz="2400" i="1" smtClean="0">
                          <a:solidFill>
                            <a:schemeClr val="tx1"/>
                          </a:solidFill>
                          <a:latin typeface="Cambria Math" panose="02040503050406030204" pitchFamily="18" charset="0"/>
                        </a:rPr>
                        <m:t>=</m:t>
                      </m:r>
                      <m:r>
                        <a:rPr lang="da-DK" sz="2400" i="1" smtClean="0">
                          <a:solidFill>
                            <a:schemeClr val="tx1"/>
                          </a:solidFill>
                          <a:latin typeface="Cambria Math" panose="02040503050406030204" pitchFamily="18" charset="0"/>
                        </a:rPr>
                        <m:t>𝑊</m:t>
                      </m:r>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𝐹</m:t>
                          </m:r>
                        </m:e>
                        <m:sub>
                          <m:r>
                            <a:rPr lang="da-DK" sz="2400" i="1">
                              <a:solidFill>
                                <a:schemeClr val="tx1"/>
                              </a:solidFill>
                              <a:latin typeface="Cambria Math" panose="02040503050406030204" pitchFamily="18" charset="0"/>
                            </a:rPr>
                            <m:t>𝑆𝐷</m:t>
                          </m:r>
                        </m:sub>
                      </m:sSub>
                      <m:r>
                        <a:rPr lang="da-DK" sz="2400" i="1">
                          <a:solidFill>
                            <a:schemeClr val="tx1"/>
                          </a:solidFill>
                          <a:latin typeface="Cambria Math" panose="02040503050406030204" pitchFamily="18" charset="0"/>
                        </a:rPr>
                        <m:t>𝐴</m:t>
                      </m:r>
                      <m:r>
                        <a:rPr lang="da-DK" sz="2400" i="1">
                          <a:solidFill>
                            <a:schemeClr val="tx1"/>
                          </a:solidFill>
                          <a:latin typeface="Cambria Math" panose="02040503050406030204" pitchFamily="18" charset="0"/>
                        </a:rPr>
                        <m:t>=</m:t>
                      </m:r>
                      <m:sSub>
                        <m:sSubPr>
                          <m:ctrlPr>
                            <a:rPr lang="da-DK" sz="2400" i="1">
                              <a:solidFill>
                                <a:schemeClr val="tx1"/>
                              </a:solidFill>
                              <a:latin typeface="Cambria Math" panose="02040503050406030204" pitchFamily="18" charset="0"/>
                            </a:rPr>
                          </m:ctrlPr>
                        </m:sSubPr>
                        <m:e>
                          <m:r>
                            <a:rPr lang="da-DK" sz="2400" b="0" i="1" smtClean="0">
                              <a:solidFill>
                                <a:schemeClr val="tx1"/>
                              </a:solidFill>
                              <a:latin typeface="Cambria Math" panose="02040503050406030204" pitchFamily="18" charset="0"/>
                            </a:rPr>
                            <m:t>𝑊</m:t>
                          </m:r>
                        </m:e>
                        <m:sub>
                          <m:r>
                            <a:rPr lang="da-DK" sz="2400" i="1">
                              <a:solidFill>
                                <a:schemeClr val="tx1"/>
                              </a:solidFill>
                              <a:latin typeface="Cambria Math" panose="02040503050406030204" pitchFamily="18" charset="0"/>
                            </a:rPr>
                            <m:t>𝑆𝐷</m:t>
                          </m:r>
                        </m:sub>
                      </m:sSub>
                      <m:r>
                        <a:rPr lang="da-DK" sz="2400" i="1">
                          <a:solidFill>
                            <a:schemeClr val="tx1"/>
                          </a:solidFill>
                          <a:latin typeface="Cambria Math" panose="02040503050406030204" pitchFamily="18" charset="0"/>
                        </a:rPr>
                        <m:t>𝐴</m:t>
                      </m:r>
                    </m:oMath>
                  </m:oMathPara>
                </a14:m>
                <a:endParaRPr lang="en-GB" sz="2400" dirty="0" err="1">
                  <a:solidFill>
                    <a:schemeClr val="tx1"/>
                  </a:solidFill>
                </a:endParaRPr>
              </a:p>
            </p:txBody>
          </p:sp>
        </mc:Choice>
        <mc:Fallback xmlns="">
          <p:sp>
            <p:nvSpPr>
              <p:cNvPr id="51" name="TextBox 21"/>
              <p:cNvSpPr txBox="1">
                <a:spLocks noRot="1" noChangeAspect="1" noMove="1" noResize="1" noEditPoints="1" noAdjustHandles="1" noChangeArrowheads="1" noChangeShapeType="1" noTextEdit="1"/>
              </p:cNvSpPr>
              <p:nvPr/>
            </p:nvSpPr>
            <p:spPr>
              <a:xfrm>
                <a:off x="5147637" y="3753475"/>
                <a:ext cx="3662476" cy="369332"/>
              </a:xfrm>
              <a:prstGeom prst="rect">
                <a:avLst/>
              </a:prstGeom>
              <a:blipFill>
                <a:blip r:embed="rId8"/>
                <a:stretch>
                  <a:fillRect l="-663" r="-829" b="-1612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2" name="TextBox 23"/>
              <p:cNvSpPr txBox="1"/>
              <p:nvPr/>
            </p:nvSpPr>
            <p:spPr>
              <a:xfrm>
                <a:off x="507514" y="3769099"/>
                <a:ext cx="1170064" cy="369332"/>
              </a:xfrm>
              <a:prstGeom prst="rect">
                <a:avLst/>
              </a:prstGeom>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spcBef>
                    <a:spcPts val="324"/>
                  </a:spcBef>
                </a:pPr>
                <a14:m>
                  <m:oMathPara xmlns:m="http://schemas.openxmlformats.org/officeDocument/2006/math">
                    <m:oMathParaPr>
                      <m:jc m:val="centerGroup"/>
                    </m:oMathParaPr>
                    <m:oMath xmlns:m="http://schemas.openxmlformats.org/officeDocument/2006/math">
                      <m:r>
                        <a:rPr lang="da-DK" sz="2400" i="1" smtClean="0">
                          <a:solidFill>
                            <a:schemeClr val="tx1"/>
                          </a:solidFill>
                          <a:latin typeface="Cambria Math" panose="02040503050406030204" pitchFamily="18" charset="0"/>
                        </a:rPr>
                        <m:t>𝑆</m:t>
                      </m:r>
                      <m:r>
                        <a:rPr lang="da-DK" sz="2400" i="1" smtClean="0">
                          <a:solidFill>
                            <a:schemeClr val="tx1"/>
                          </a:solidFill>
                          <a:latin typeface="Cambria Math" panose="02040503050406030204" pitchFamily="18" charset="0"/>
                        </a:rPr>
                        <m:t>=</m:t>
                      </m:r>
                      <m:r>
                        <a:rPr lang="da-DK" sz="2400" i="1" smtClean="0">
                          <a:solidFill>
                            <a:schemeClr val="tx1"/>
                          </a:solidFill>
                          <a:latin typeface="Cambria Math" panose="02040503050406030204" pitchFamily="18" charset="0"/>
                        </a:rPr>
                        <m:t>𝑊𝐹</m:t>
                      </m:r>
                    </m:oMath>
                  </m:oMathPara>
                </a14:m>
                <a:endParaRPr lang="en-GB" sz="2400" dirty="0" err="1">
                  <a:solidFill>
                    <a:schemeClr val="tx1"/>
                  </a:solidFill>
                </a:endParaRPr>
              </a:p>
            </p:txBody>
          </p:sp>
        </mc:Choice>
        <mc:Fallback xmlns="">
          <p:sp>
            <p:nvSpPr>
              <p:cNvPr id="52" name="TextBox 23"/>
              <p:cNvSpPr txBox="1">
                <a:spLocks noRot="1" noChangeAspect="1" noMove="1" noResize="1" noEditPoints="1" noAdjustHandles="1" noChangeArrowheads="1" noChangeShapeType="1" noTextEdit="1"/>
              </p:cNvSpPr>
              <p:nvPr/>
            </p:nvSpPr>
            <p:spPr>
              <a:xfrm>
                <a:off x="507514" y="3769099"/>
                <a:ext cx="1170064" cy="369332"/>
              </a:xfrm>
              <a:prstGeom prst="rect">
                <a:avLst/>
              </a:prstGeom>
              <a:blipFill>
                <a:blip r:embed="rId9"/>
                <a:stretch>
                  <a:fillRect l="-3093" r="-2577" b="-7937"/>
                </a:stretch>
              </a:blipFill>
            </p:spPr>
            <p:txBody>
              <a:bodyPr/>
              <a:lstStyle/>
              <a:p>
                <a:r>
                  <a:rPr lang="de-DE">
                    <a:noFill/>
                  </a:rPr>
                  <a:t> </a:t>
                </a:r>
              </a:p>
            </p:txBody>
          </p:sp>
        </mc:Fallback>
      </mc:AlternateContent>
      <p:cxnSp>
        <p:nvCxnSpPr>
          <p:cNvPr id="53" name="Straight Arrow Connector 26"/>
          <p:cNvCxnSpPr/>
          <p:nvPr/>
        </p:nvCxnSpPr>
        <p:spPr bwMode="auto">
          <a:xfrm flipV="1">
            <a:off x="4466718" y="4261789"/>
            <a:ext cx="0" cy="21103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54" name="Rectangle 20"/>
              <p:cNvSpPr/>
              <p:nvPr/>
            </p:nvSpPr>
            <p:spPr>
              <a:xfrm>
                <a:off x="1859963" y="3726141"/>
                <a:ext cx="292355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da-DK" sz="2400" i="1" smtClean="0">
                          <a:solidFill>
                            <a:schemeClr val="tx1"/>
                          </a:solidFill>
                          <a:latin typeface="Cambria Math" panose="02040503050406030204" pitchFamily="18" charset="0"/>
                        </a:rPr>
                        <m:t>𝐹</m:t>
                      </m:r>
                      <m:r>
                        <a:rPr lang="da-DK" sz="2400" i="1" smtClean="0">
                          <a:solidFill>
                            <a:schemeClr val="tx1"/>
                          </a:solidFill>
                          <a:latin typeface="Cambria Math" panose="02040503050406030204" pitchFamily="18" charset="0"/>
                        </a:rPr>
                        <m:t>=∑</m:t>
                      </m:r>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𝑎</m:t>
                          </m:r>
                        </m:e>
                        <m:sub>
                          <m:r>
                            <a:rPr lang="da-DK" sz="2400" i="1">
                              <a:solidFill>
                                <a:schemeClr val="tx1"/>
                              </a:solidFill>
                              <a:latin typeface="Cambria Math" panose="02040503050406030204" pitchFamily="18" charset="0"/>
                            </a:rPr>
                            <m:t>𝑖</m:t>
                          </m:r>
                        </m:sub>
                      </m:sSub>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𝑓</m:t>
                          </m:r>
                        </m:e>
                        <m:sub>
                          <m:r>
                            <a:rPr lang="da-DK" sz="2400" i="1">
                              <a:solidFill>
                                <a:schemeClr val="tx1"/>
                              </a:solidFill>
                              <a:latin typeface="Cambria Math" panose="02040503050406030204" pitchFamily="18" charset="0"/>
                            </a:rPr>
                            <m:t>𝑆𝐷𝑖</m:t>
                          </m:r>
                        </m:sub>
                      </m:sSub>
                      <m:r>
                        <a:rPr lang="da-DK" sz="2400" i="1">
                          <a:solidFill>
                            <a:schemeClr val="tx1"/>
                          </a:solidFill>
                          <a:latin typeface="Cambria Math" panose="02040503050406030204" pitchFamily="18" charset="0"/>
                        </a:rPr>
                        <m:t>=</m:t>
                      </m:r>
                      <m:sSub>
                        <m:sSubPr>
                          <m:ctrlPr>
                            <a:rPr lang="da-DK" sz="2400" i="1">
                              <a:solidFill>
                                <a:schemeClr val="tx1"/>
                              </a:solidFill>
                              <a:latin typeface="Cambria Math" panose="02040503050406030204" pitchFamily="18" charset="0"/>
                            </a:rPr>
                          </m:ctrlPr>
                        </m:sSubPr>
                        <m:e>
                          <m:r>
                            <a:rPr lang="da-DK" sz="2400" i="1">
                              <a:solidFill>
                                <a:schemeClr val="tx1"/>
                              </a:solidFill>
                              <a:latin typeface="Cambria Math" panose="02040503050406030204" pitchFamily="18" charset="0"/>
                            </a:rPr>
                            <m:t>𝐹</m:t>
                          </m:r>
                        </m:e>
                        <m:sub>
                          <m:r>
                            <a:rPr lang="da-DK" sz="2400" i="1">
                              <a:solidFill>
                                <a:schemeClr val="tx1"/>
                              </a:solidFill>
                              <a:latin typeface="Cambria Math" panose="02040503050406030204" pitchFamily="18" charset="0"/>
                            </a:rPr>
                            <m:t>𝑆𝐷</m:t>
                          </m:r>
                        </m:sub>
                      </m:sSub>
                      <m:r>
                        <a:rPr lang="da-DK" sz="2400" i="1">
                          <a:solidFill>
                            <a:schemeClr val="tx1"/>
                          </a:solidFill>
                          <a:latin typeface="Cambria Math" panose="02040503050406030204" pitchFamily="18" charset="0"/>
                        </a:rPr>
                        <m:t>𝐴</m:t>
                      </m:r>
                    </m:oMath>
                  </m:oMathPara>
                </a14:m>
                <a:endParaRPr lang="en-GB" sz="2400" dirty="0">
                  <a:solidFill>
                    <a:schemeClr val="tx1"/>
                  </a:solidFill>
                </a:endParaRPr>
              </a:p>
            </p:txBody>
          </p:sp>
        </mc:Choice>
        <mc:Fallback xmlns="">
          <p:sp>
            <p:nvSpPr>
              <p:cNvPr id="54" name="Rectangle 20"/>
              <p:cNvSpPr>
                <a:spLocks noRot="1" noChangeAspect="1" noMove="1" noResize="1" noEditPoints="1" noAdjustHandles="1" noChangeArrowheads="1" noChangeShapeType="1" noTextEdit="1"/>
              </p:cNvSpPr>
              <p:nvPr/>
            </p:nvSpPr>
            <p:spPr>
              <a:xfrm>
                <a:off x="1859963" y="3726141"/>
                <a:ext cx="2923557" cy="461665"/>
              </a:xfrm>
              <a:prstGeom prst="rect">
                <a:avLst/>
              </a:prstGeom>
              <a:blipFill>
                <a:blip r:embed="rId10"/>
                <a:stretch>
                  <a:fillRect b="-17949"/>
                </a:stretch>
              </a:blipFill>
            </p:spPr>
            <p:txBody>
              <a:bodyPr/>
              <a:lstStyle/>
              <a:p>
                <a:r>
                  <a:rPr lang="de-DE">
                    <a:noFill/>
                  </a:rPr>
                  <a:t> </a:t>
                </a:r>
              </a:p>
            </p:txBody>
          </p:sp>
        </mc:Fallback>
      </mc:AlternateContent>
      <p:cxnSp>
        <p:nvCxnSpPr>
          <p:cNvPr id="55" name="Straight Arrow Connector 10"/>
          <p:cNvCxnSpPr/>
          <p:nvPr/>
        </p:nvCxnSpPr>
        <p:spPr bwMode="auto">
          <a:xfrm flipV="1">
            <a:off x="3758844" y="4189056"/>
            <a:ext cx="152175" cy="22225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27"/>
          <p:cNvCxnSpPr/>
          <p:nvPr/>
        </p:nvCxnSpPr>
        <p:spPr bwMode="auto">
          <a:xfrm flipV="1">
            <a:off x="7923712" y="4162583"/>
            <a:ext cx="158988" cy="286526"/>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28"/>
          <p:cNvCxnSpPr/>
          <p:nvPr/>
        </p:nvCxnSpPr>
        <p:spPr bwMode="auto">
          <a:xfrm flipH="1">
            <a:off x="8616986" y="3427173"/>
            <a:ext cx="318008" cy="38173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8" name="Picture 17"/>
          <p:cNvPicPr>
            <a:picLocks noChangeAspect="1"/>
          </p:cNvPicPr>
          <p:nvPr/>
        </p:nvPicPr>
        <p:blipFill>
          <a:blip r:embed="rId11"/>
          <a:stretch>
            <a:fillRect/>
          </a:stretch>
        </p:blipFill>
        <p:spPr>
          <a:xfrm>
            <a:off x="334588" y="5067203"/>
            <a:ext cx="4006745" cy="1056505"/>
          </a:xfrm>
          <a:prstGeom prst="rect">
            <a:avLst/>
          </a:prstGeom>
          <a:ln>
            <a:solidFill>
              <a:schemeClr val="bg1">
                <a:lumMod val="50000"/>
              </a:schemeClr>
            </a:solidFill>
          </a:ln>
        </p:spPr>
      </p:pic>
      <p:sp>
        <p:nvSpPr>
          <p:cNvPr id="9" name="Fußzeilenplatzhalter 8"/>
          <p:cNvSpPr>
            <a:spLocks noGrp="1"/>
          </p:cNvSpPr>
          <p:nvPr>
            <p:ph type="ftr" sz="quarter" idx="15"/>
          </p:nvPr>
        </p:nvSpPr>
        <p:spPr/>
        <p:txBody>
          <a:bodyPr/>
          <a:lstStyle/>
          <a:p>
            <a:r>
              <a:rPr lang="en-US" smtClean="0"/>
              <a:t>Monitoring ENR activities 2023 | Dmitry Moseev | 05.02.2024</a:t>
            </a:r>
            <a:endParaRPr lang="de-DE" dirty="0"/>
          </a:p>
        </p:txBody>
      </p:sp>
    </p:spTree>
    <p:extLst>
      <p:ext uri="{BB962C8B-B14F-4D97-AF65-F5344CB8AC3E}">
        <p14:creationId xmlns:p14="http://schemas.microsoft.com/office/powerpoint/2010/main" val="2737619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Reconstruction</a:t>
            </a:r>
            <a:r>
              <a:rPr lang="de-DE" dirty="0" smtClean="0"/>
              <a:t> </a:t>
            </a:r>
            <a:r>
              <a:rPr lang="de-DE" dirty="0" err="1" smtClean="0"/>
              <a:t>of</a:t>
            </a:r>
            <a:r>
              <a:rPr lang="de-DE" dirty="0" smtClean="0"/>
              <a:t> </a:t>
            </a:r>
            <a:r>
              <a:rPr lang="de-DE" dirty="0" err="1" smtClean="0"/>
              <a:t>the</a:t>
            </a:r>
            <a:r>
              <a:rPr lang="de-DE" dirty="0" smtClean="0"/>
              <a:t> </a:t>
            </a:r>
            <a:r>
              <a:rPr lang="de-DE" dirty="0" err="1" smtClean="0"/>
              <a:t>velocity</a:t>
            </a:r>
            <a:r>
              <a:rPr lang="de-DE" dirty="0" smtClean="0"/>
              <a:t> </a:t>
            </a:r>
            <a:r>
              <a:rPr lang="de-DE" dirty="0" err="1" smtClean="0"/>
              <a:t>distribution</a:t>
            </a:r>
            <a:r>
              <a:rPr lang="de-DE" dirty="0" smtClean="0"/>
              <a:t> </a:t>
            </a:r>
            <a:r>
              <a:rPr lang="de-DE" dirty="0" err="1" smtClean="0"/>
              <a:t>function</a:t>
            </a:r>
            <a:r>
              <a:rPr lang="de-DE" dirty="0" smtClean="0"/>
              <a:t> in W7-X</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6</a:t>
            </a:fld>
            <a:endParaRPr lang="de-DE" dirty="0"/>
          </a:p>
        </p:txBody>
      </p:sp>
      <p:pic>
        <p:nvPicPr>
          <p:cNvPr id="6" name="Grafik 5"/>
          <p:cNvPicPr>
            <a:picLocks noChangeAspect="1"/>
          </p:cNvPicPr>
          <p:nvPr/>
        </p:nvPicPr>
        <p:blipFill rotWithShape="1">
          <a:blip r:embed="rId2"/>
          <a:srcRect r="49406"/>
          <a:stretch/>
        </p:blipFill>
        <p:spPr>
          <a:xfrm>
            <a:off x="7613967" y="1028469"/>
            <a:ext cx="3460433" cy="2731165"/>
          </a:xfrm>
          <a:prstGeom prst="rect">
            <a:avLst/>
          </a:prstGeom>
        </p:spPr>
      </p:pic>
      <p:pic>
        <p:nvPicPr>
          <p:cNvPr id="8" name="Grafik 7"/>
          <p:cNvPicPr>
            <a:picLocks noChangeAspect="1"/>
          </p:cNvPicPr>
          <p:nvPr/>
        </p:nvPicPr>
        <p:blipFill rotWithShape="1">
          <a:blip r:embed="rId2"/>
          <a:srcRect l="52168"/>
          <a:stretch/>
        </p:blipFill>
        <p:spPr>
          <a:xfrm>
            <a:off x="7762240" y="3759634"/>
            <a:ext cx="3271520" cy="2731165"/>
          </a:xfrm>
          <a:prstGeom prst="rect">
            <a:avLst/>
          </a:prstGeom>
        </p:spPr>
      </p:pic>
      <p:pic>
        <p:nvPicPr>
          <p:cNvPr id="9" name="Grafik 8"/>
          <p:cNvPicPr>
            <a:picLocks noChangeAspect="1"/>
          </p:cNvPicPr>
          <p:nvPr/>
        </p:nvPicPr>
        <p:blipFill>
          <a:blip r:embed="rId3"/>
          <a:stretch>
            <a:fillRect/>
          </a:stretch>
        </p:blipFill>
        <p:spPr>
          <a:xfrm>
            <a:off x="452029" y="1412957"/>
            <a:ext cx="7010400" cy="5000625"/>
          </a:xfrm>
          <a:prstGeom prst="rect">
            <a:avLst/>
          </a:prstGeom>
        </p:spPr>
      </p:pic>
      <p:sp>
        <p:nvSpPr>
          <p:cNvPr id="10" name="Textfeld 9"/>
          <p:cNvSpPr txBox="1"/>
          <p:nvPr/>
        </p:nvSpPr>
        <p:spPr>
          <a:xfrm>
            <a:off x="833120" y="1028469"/>
            <a:ext cx="5894242"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TRUE                                                           RECONSTRUCTION</a:t>
            </a:r>
          </a:p>
        </p:txBody>
      </p:sp>
      <p:sp>
        <p:nvSpPr>
          <p:cNvPr id="11" name="Fußzeilenplatzhalter 10"/>
          <p:cNvSpPr>
            <a:spLocks noGrp="1"/>
          </p:cNvSpPr>
          <p:nvPr>
            <p:ph type="ftr" sz="quarter" idx="15"/>
          </p:nvPr>
        </p:nvSpPr>
        <p:spPr/>
        <p:txBody>
          <a:bodyPr/>
          <a:lstStyle/>
          <a:p>
            <a:r>
              <a:rPr lang="en-US" smtClean="0"/>
              <a:t>Monitoring ENR activities 2023 | Dmitry Moseev | 05.02.2024</a:t>
            </a:r>
            <a:endParaRPr lang="de-DE" dirty="0"/>
          </a:p>
        </p:txBody>
      </p:sp>
      <p:sp>
        <p:nvSpPr>
          <p:cNvPr id="3" name="Rechteck 2"/>
          <p:cNvSpPr/>
          <p:nvPr/>
        </p:nvSpPr>
        <p:spPr>
          <a:xfrm rot="16200000">
            <a:off x="9353563" y="3605745"/>
            <a:ext cx="3996607" cy="307777"/>
          </a:xfrm>
          <a:prstGeom prst="rect">
            <a:avLst/>
          </a:prstGeom>
        </p:spPr>
        <p:txBody>
          <a:bodyPr wrap="none">
            <a:spAutoFit/>
          </a:bodyPr>
          <a:lstStyle/>
          <a:p>
            <a:r>
              <a:rPr lang="de-DE" sz="1400" dirty="0">
                <a:solidFill>
                  <a:srgbClr val="333333"/>
                </a:solidFill>
                <a:latin typeface="-apple-system"/>
              </a:rPr>
              <a:t>B.S. Schmidt </a:t>
            </a:r>
            <a:r>
              <a:rPr lang="de-DE" sz="1400" i="1" dirty="0">
                <a:solidFill>
                  <a:srgbClr val="333333"/>
                </a:solidFill>
                <a:latin typeface="-apple-system"/>
              </a:rPr>
              <a:t>et al</a:t>
            </a:r>
            <a:r>
              <a:rPr lang="de-DE" sz="1400" dirty="0">
                <a:solidFill>
                  <a:srgbClr val="333333"/>
                </a:solidFill>
                <a:latin typeface="-apple-system"/>
              </a:rPr>
              <a:t> 2023 </a:t>
            </a:r>
            <a:r>
              <a:rPr lang="de-DE" sz="1400" i="1" dirty="0" err="1">
                <a:solidFill>
                  <a:srgbClr val="333333"/>
                </a:solidFill>
                <a:latin typeface="-apple-system"/>
              </a:rPr>
              <a:t>Nucl</a:t>
            </a:r>
            <a:r>
              <a:rPr lang="de-DE" sz="1400" i="1" dirty="0">
                <a:solidFill>
                  <a:srgbClr val="333333"/>
                </a:solidFill>
                <a:latin typeface="-apple-system"/>
              </a:rPr>
              <a:t>. Fusion</a:t>
            </a:r>
            <a:r>
              <a:rPr lang="de-DE" sz="1400" dirty="0">
                <a:solidFill>
                  <a:srgbClr val="333333"/>
                </a:solidFill>
                <a:latin typeface="-apple-system"/>
              </a:rPr>
              <a:t> </a:t>
            </a:r>
            <a:r>
              <a:rPr lang="de-DE" sz="1400" b="1" dirty="0">
                <a:solidFill>
                  <a:srgbClr val="333333"/>
                </a:solidFill>
                <a:latin typeface="-apple-system"/>
              </a:rPr>
              <a:t>63</a:t>
            </a:r>
            <a:r>
              <a:rPr lang="de-DE" sz="1400" dirty="0">
                <a:solidFill>
                  <a:srgbClr val="333333"/>
                </a:solidFill>
                <a:latin typeface="-apple-system"/>
              </a:rPr>
              <a:t> 076016</a:t>
            </a:r>
            <a:endParaRPr lang="de-DE" sz="1400" dirty="0"/>
          </a:p>
        </p:txBody>
      </p:sp>
    </p:spTree>
    <p:extLst>
      <p:ext uri="{BB962C8B-B14F-4D97-AF65-F5344CB8AC3E}">
        <p14:creationId xmlns:p14="http://schemas.microsoft.com/office/powerpoint/2010/main" val="158340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Reconstruction</a:t>
            </a:r>
            <a:r>
              <a:rPr lang="de-DE" dirty="0" smtClean="0"/>
              <a:t> </a:t>
            </a:r>
            <a:r>
              <a:rPr lang="de-DE" dirty="0" err="1" smtClean="0"/>
              <a:t>of</a:t>
            </a:r>
            <a:r>
              <a:rPr lang="de-DE" dirty="0" smtClean="0"/>
              <a:t> FI </a:t>
            </a:r>
            <a:r>
              <a:rPr lang="de-DE" dirty="0" err="1" smtClean="0"/>
              <a:t>distribution</a:t>
            </a:r>
            <a:r>
              <a:rPr lang="de-DE" dirty="0" smtClean="0"/>
              <a:t> </a:t>
            </a:r>
            <a:r>
              <a:rPr lang="de-DE" dirty="0" err="1" smtClean="0"/>
              <a:t>function</a:t>
            </a:r>
            <a:r>
              <a:rPr lang="de-DE" dirty="0" smtClean="0"/>
              <a:t> in COM </a:t>
            </a:r>
            <a:r>
              <a:rPr lang="de-DE" dirty="0" err="1" smtClean="0"/>
              <a:t>space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7</a:t>
            </a:fld>
            <a:endParaRPr lang="de-DE" dirty="0"/>
          </a:p>
        </p:txBody>
      </p:sp>
      <p:sp>
        <p:nvSpPr>
          <p:cNvPr id="9" name="Fußzeilenplatzhalter 8"/>
          <p:cNvSpPr>
            <a:spLocks noGrp="1"/>
          </p:cNvSpPr>
          <p:nvPr>
            <p:ph type="ftr" sz="quarter" idx="15"/>
          </p:nvPr>
        </p:nvSpPr>
        <p:spPr/>
        <p:txBody>
          <a:bodyPr/>
          <a:lstStyle/>
          <a:p>
            <a:r>
              <a:rPr lang="en-US" smtClean="0"/>
              <a:t>Monitoring ENR activities 2023 | Dmitry Moseev | 05.02.2024</a:t>
            </a:r>
            <a:endParaRPr lang="de-DE" dirty="0"/>
          </a:p>
        </p:txBody>
      </p:sp>
      <p:sp>
        <p:nvSpPr>
          <p:cNvPr id="33" name="Content Placeholder 4">
            <a:extLst>
              <a:ext uri="{FF2B5EF4-FFF2-40B4-BE49-F238E27FC236}">
                <a16:creationId xmlns:a16="http://schemas.microsoft.com/office/drawing/2014/main" id="{C4ED904C-7085-4F05-A84E-3DB948614D17}"/>
              </a:ext>
            </a:extLst>
          </p:cNvPr>
          <p:cNvSpPr>
            <a:spLocks noGrp="1"/>
          </p:cNvSpPr>
          <p:nvPr/>
        </p:nvSpPr>
        <p:spPr>
          <a:xfrm>
            <a:off x="437006" y="861575"/>
            <a:ext cx="11484634" cy="5631679"/>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60000" indent="-180000" algn="l" defTabSz="914400" rtl="0" eaLnBrk="1" latinLnBrk="0" hangingPunct="1">
              <a:lnSpc>
                <a:spcPct val="90000"/>
              </a:lnSpc>
              <a:spcBef>
                <a:spcPts val="500"/>
              </a:spcBef>
              <a:buFont typeface="Garamond" panose="02020404030301010803" pitchFamily="18" charset="0"/>
              <a:buChar char="–"/>
              <a:defRPr sz="1400" kern="1200">
                <a:solidFill>
                  <a:schemeClr val="tx1"/>
                </a:solidFill>
                <a:latin typeface="Arial" panose="020B0604020202020204" pitchFamily="34" charset="0"/>
                <a:ea typeface="+mn-ea"/>
                <a:cs typeface="Arial" panose="020B0604020202020204" pitchFamily="34" charset="0"/>
              </a:defRPr>
            </a:lvl2pPr>
            <a:lvl3pPr marL="540000" indent="-180000" algn="l" defTabSz="914400" rtl="0" eaLnBrk="1" latinLnBrk="0" hangingPunct="1">
              <a:lnSpc>
                <a:spcPct val="90000"/>
              </a:lnSpc>
              <a:spcBef>
                <a:spcPts val="500"/>
              </a:spcBef>
              <a:buFont typeface="Garamond" panose="02020404030301010803" pitchFamily="18" charset="0"/>
              <a:buChar char="–"/>
              <a:defRPr sz="1400" kern="1200">
                <a:solidFill>
                  <a:schemeClr val="tx1"/>
                </a:solidFill>
                <a:latin typeface="Arial" panose="020B0604020202020204" pitchFamily="34" charset="0"/>
                <a:ea typeface="+mn-ea"/>
                <a:cs typeface="Arial" panose="020B0604020202020204" pitchFamily="34" charset="0"/>
              </a:defRPr>
            </a:lvl3pPr>
            <a:lvl4pPr marL="720000" indent="-180000" algn="l" defTabSz="914400" rtl="0" eaLnBrk="1" latinLnBrk="0" hangingPunct="1">
              <a:lnSpc>
                <a:spcPct val="90000"/>
              </a:lnSpc>
              <a:spcBef>
                <a:spcPts val="500"/>
              </a:spcBef>
              <a:buFont typeface="Garamond" panose="02020404030301010803" pitchFamily="18" charset="0"/>
              <a:buChar char="–"/>
              <a:defRPr sz="1400" kern="1200">
                <a:solidFill>
                  <a:schemeClr val="tx1"/>
                </a:solidFill>
                <a:latin typeface="Arial" panose="020B0604020202020204" pitchFamily="34" charset="0"/>
                <a:ea typeface="+mn-ea"/>
                <a:cs typeface="Arial" panose="020B0604020202020204" pitchFamily="34" charset="0"/>
              </a:defRPr>
            </a:lvl4pPr>
            <a:lvl5pPr marL="900000" indent="-180000" algn="l" defTabSz="914400" rtl="0" eaLnBrk="1" latinLnBrk="0" hangingPunct="1">
              <a:lnSpc>
                <a:spcPct val="90000"/>
              </a:lnSpc>
              <a:spcBef>
                <a:spcPts val="500"/>
              </a:spcBef>
              <a:buFont typeface="Garamond" panose="02020404030301010803" pitchFamily="18"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JET test case for synthetic reconstructions:</a:t>
            </a:r>
          </a:p>
          <a:p>
            <a:pPr lvl="1"/>
            <a:r>
              <a:rPr lang="en-US" dirty="0"/>
              <a:t>Slowing-down basis functions computed with ASCOT for 10 birth positions along the beamline</a:t>
            </a:r>
          </a:p>
          <a:p>
            <a:pPr lvl="1"/>
            <a:r>
              <a:rPr lang="en-US" dirty="0"/>
              <a:t>”Artificial” TRANSP simulation: plasma as in 99971 but only one PINI (providing simple ”true distribution” for first synthetic reconstructions)</a:t>
            </a:r>
          </a:p>
          <a:p>
            <a:pPr lvl="1"/>
            <a:r>
              <a:rPr lang="en-US" dirty="0"/>
              <a:t>First reconstructions look promising (M. </a:t>
            </a:r>
            <a:r>
              <a:rPr lang="en-US" dirty="0" smtClean="0"/>
              <a:t>Rud)</a:t>
            </a:r>
            <a:endParaRPr lang="en-US" dirty="0"/>
          </a:p>
          <a:p>
            <a:pPr lvl="1"/>
            <a:r>
              <a:rPr lang="en-US" i="1" dirty="0"/>
              <a:t>Next step</a:t>
            </a:r>
            <a:r>
              <a:rPr lang="en-US" dirty="0"/>
              <a:t>: add second beamline </a:t>
            </a:r>
            <a:r>
              <a:rPr lang="en-US" dirty="0" smtClean="0"/>
              <a:t>(being done now 2024</a:t>
            </a:r>
            <a:r>
              <a:rPr lang="en-US" dirty="0"/>
              <a:t>)</a:t>
            </a:r>
          </a:p>
        </p:txBody>
      </p:sp>
      <p:grpSp>
        <p:nvGrpSpPr>
          <p:cNvPr id="34" name="Group 16">
            <a:extLst>
              <a:ext uri="{FF2B5EF4-FFF2-40B4-BE49-F238E27FC236}">
                <a16:creationId xmlns:a16="http://schemas.microsoft.com/office/drawing/2014/main" id="{4FAD43B7-64CA-4546-8670-A331F5EBE8A7}"/>
              </a:ext>
            </a:extLst>
          </p:cNvPr>
          <p:cNvGrpSpPr/>
          <p:nvPr/>
        </p:nvGrpSpPr>
        <p:grpSpPr>
          <a:xfrm>
            <a:off x="82171" y="2732491"/>
            <a:ext cx="6410435" cy="3942773"/>
            <a:chOff x="5704264" y="2608808"/>
            <a:chExt cx="6410435" cy="3942773"/>
          </a:xfrm>
        </p:grpSpPr>
        <p:pic>
          <p:nvPicPr>
            <p:cNvPr id="42" name="Picture 6">
              <a:extLst>
                <a:ext uri="{FF2B5EF4-FFF2-40B4-BE49-F238E27FC236}">
                  <a16:creationId xmlns:a16="http://schemas.microsoft.com/office/drawing/2014/main" id="{8B18063E-190D-4B5A-8E78-EC94F5C28C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490"/>
            <a:stretch/>
          </p:blipFill>
          <p:spPr>
            <a:xfrm>
              <a:off x="5704264" y="2608808"/>
              <a:ext cx="2859752" cy="3942773"/>
            </a:xfrm>
            <a:prstGeom prst="rect">
              <a:avLst/>
            </a:prstGeom>
          </p:spPr>
        </p:pic>
        <p:pic>
          <p:nvPicPr>
            <p:cNvPr id="43" name="Picture 2">
              <a:extLst>
                <a:ext uri="{FF2B5EF4-FFF2-40B4-BE49-F238E27FC236}">
                  <a16:creationId xmlns:a16="http://schemas.microsoft.com/office/drawing/2014/main" id="{EC01717B-B33C-45DE-B929-CAAEF9FD99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4212" y="3396802"/>
              <a:ext cx="3550291" cy="2708470"/>
            </a:xfrm>
            <a:prstGeom prst="rect">
              <a:avLst/>
            </a:prstGeom>
          </p:spPr>
        </p:pic>
        <p:sp>
          <p:nvSpPr>
            <p:cNvPr id="44" name="TextBox 7">
              <a:extLst>
                <a:ext uri="{FF2B5EF4-FFF2-40B4-BE49-F238E27FC236}">
                  <a16:creationId xmlns:a16="http://schemas.microsoft.com/office/drawing/2014/main" id="{91F9A2FC-A210-48D2-9430-7D0C89F6658E}"/>
                </a:ext>
              </a:extLst>
            </p:cNvPr>
            <p:cNvSpPr txBox="1"/>
            <p:nvPr/>
          </p:nvSpPr>
          <p:spPr>
            <a:xfrm rot="21480000">
              <a:off x="6270181" y="4398388"/>
              <a:ext cx="774571" cy="261610"/>
            </a:xfrm>
            <a:prstGeom prst="rect">
              <a:avLst/>
            </a:prstGeom>
            <a:noFill/>
          </p:spPr>
          <p:txBody>
            <a:bodyPr wrap="non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latin typeface="Arial" panose="020B0604020202020204" pitchFamily="34" charset="0"/>
                  <a:cs typeface="Arial" panose="020B0604020202020204" pitchFamily="34" charset="0"/>
                </a:rPr>
                <a:t>Beamline</a:t>
              </a:r>
            </a:p>
          </p:txBody>
        </p:sp>
        <p:sp>
          <p:nvSpPr>
            <p:cNvPr id="45" name="TextBox 8">
              <a:extLst>
                <a:ext uri="{FF2B5EF4-FFF2-40B4-BE49-F238E27FC236}">
                  <a16:creationId xmlns:a16="http://schemas.microsoft.com/office/drawing/2014/main" id="{A214E980-7370-4B2F-9D71-2DF39A3B3A23}"/>
                </a:ext>
              </a:extLst>
            </p:cNvPr>
            <p:cNvSpPr txBox="1"/>
            <p:nvPr/>
          </p:nvSpPr>
          <p:spPr>
            <a:xfrm>
              <a:off x="7837455" y="3991260"/>
              <a:ext cx="1007254" cy="241980"/>
            </a:xfrm>
            <a:prstGeom prst="rect">
              <a:avLst/>
            </a:prstGeom>
            <a:solidFill>
              <a:schemeClr val="bg1"/>
            </a:solidFill>
            <a:ln>
              <a:solidFill>
                <a:schemeClr val="tx1"/>
              </a:solidFill>
            </a:ln>
          </p:spPr>
          <p:txBody>
            <a:bodyPr wrap="none" lIns="36000" tIns="36000" rIns="36000" bIns="3600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FF0000"/>
                  </a:solidFill>
                  <a:latin typeface="Arial" panose="020B0604020202020204" pitchFamily="34" charset="0"/>
                  <a:cs typeface="Arial" panose="020B0604020202020204" pitchFamily="34" charset="0"/>
                </a:rPr>
                <a:t>Deposition pos</a:t>
              </a:r>
            </a:p>
          </p:txBody>
        </p:sp>
        <p:cxnSp>
          <p:nvCxnSpPr>
            <p:cNvPr id="46" name="Straight Arrow Connector 10">
              <a:extLst>
                <a:ext uri="{FF2B5EF4-FFF2-40B4-BE49-F238E27FC236}">
                  <a16:creationId xmlns:a16="http://schemas.microsoft.com/office/drawing/2014/main" id="{B60613DE-45E7-4056-8F59-177BDCDDC3E6}"/>
                </a:ext>
              </a:extLst>
            </p:cNvPr>
            <p:cNvCxnSpPr>
              <a:cxnSpLocks/>
            </p:cNvCxnSpPr>
            <p:nvPr/>
          </p:nvCxnSpPr>
          <p:spPr>
            <a:xfrm flipH="1">
              <a:off x="7725757" y="4233240"/>
              <a:ext cx="411221" cy="13369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7" name="TextBox 12">
              <a:extLst>
                <a:ext uri="{FF2B5EF4-FFF2-40B4-BE49-F238E27FC236}">
                  <a16:creationId xmlns:a16="http://schemas.microsoft.com/office/drawing/2014/main" id="{19249E24-8504-4EF6-902D-02DD614A0075}"/>
                </a:ext>
              </a:extLst>
            </p:cNvPr>
            <p:cNvSpPr txBox="1"/>
            <p:nvPr/>
          </p:nvSpPr>
          <p:spPr>
            <a:xfrm>
              <a:off x="10772418" y="3557467"/>
              <a:ext cx="1342281" cy="241980"/>
            </a:xfrm>
            <a:prstGeom prst="rect">
              <a:avLst/>
            </a:prstGeom>
            <a:solidFill>
              <a:schemeClr val="bg1"/>
            </a:solidFill>
            <a:ln>
              <a:solidFill>
                <a:schemeClr val="tx1"/>
              </a:solidFill>
            </a:ln>
          </p:spPr>
          <p:txBody>
            <a:bodyPr wrap="none" lIns="36000" tIns="36000" rIns="36000" bIns="36000"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FF0000"/>
                  </a:solidFill>
                  <a:latin typeface="Arial" panose="020B0604020202020204" pitchFamily="34" charset="0"/>
                  <a:cs typeface="Arial" panose="020B0604020202020204" pitchFamily="34" charset="0"/>
                </a:rPr>
                <a:t>Deposition (E, pitch)</a:t>
              </a:r>
            </a:p>
          </p:txBody>
        </p:sp>
        <p:cxnSp>
          <p:nvCxnSpPr>
            <p:cNvPr id="48" name="Straight Arrow Connector 13">
              <a:extLst>
                <a:ext uri="{FF2B5EF4-FFF2-40B4-BE49-F238E27FC236}">
                  <a16:creationId xmlns:a16="http://schemas.microsoft.com/office/drawing/2014/main" id="{F3DDF0E6-CD4D-4B3D-B2B4-94819E83886B}"/>
                </a:ext>
              </a:extLst>
            </p:cNvPr>
            <p:cNvCxnSpPr>
              <a:cxnSpLocks/>
            </p:cNvCxnSpPr>
            <p:nvPr/>
          </p:nvCxnSpPr>
          <p:spPr>
            <a:xfrm flipH="1">
              <a:off x="11116733" y="3799447"/>
              <a:ext cx="159314" cy="378853"/>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35" name="TextBox 14">
            <a:extLst>
              <a:ext uri="{FF2B5EF4-FFF2-40B4-BE49-F238E27FC236}">
                <a16:creationId xmlns:a16="http://schemas.microsoft.com/office/drawing/2014/main" id="{1C1A37FB-A755-4482-BBD4-2D419CB5D046}"/>
              </a:ext>
            </a:extLst>
          </p:cNvPr>
          <p:cNvSpPr txBox="1"/>
          <p:nvPr/>
        </p:nvSpPr>
        <p:spPr>
          <a:xfrm>
            <a:off x="1378958" y="2424715"/>
            <a:ext cx="3807132" cy="307777"/>
          </a:xfrm>
          <a:prstGeom prst="rect">
            <a:avLst/>
          </a:prstGeom>
          <a:noFill/>
        </p:spPr>
        <p:txBody>
          <a:bodyPr wrap="non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i="1" dirty="0">
                <a:latin typeface="Arial" panose="020B0604020202020204" pitchFamily="34" charset="0"/>
                <a:cs typeface="Arial" panose="020B0604020202020204" pitchFamily="34" charset="0"/>
              </a:rPr>
              <a:t>Example ASCOT slowing down basis function</a:t>
            </a:r>
          </a:p>
        </p:txBody>
      </p:sp>
      <p:sp>
        <p:nvSpPr>
          <p:cNvPr id="36" name="TextBox 15">
            <a:extLst>
              <a:ext uri="{FF2B5EF4-FFF2-40B4-BE49-F238E27FC236}">
                <a16:creationId xmlns:a16="http://schemas.microsoft.com/office/drawing/2014/main" id="{BE0DABAE-3E75-40D0-92D0-1825BBE1F4FD}"/>
              </a:ext>
            </a:extLst>
          </p:cNvPr>
          <p:cNvSpPr txBox="1"/>
          <p:nvPr/>
        </p:nvSpPr>
        <p:spPr>
          <a:xfrm>
            <a:off x="7744971" y="2416358"/>
            <a:ext cx="2720360" cy="307777"/>
          </a:xfrm>
          <a:prstGeom prst="rect">
            <a:avLst/>
          </a:prstGeom>
          <a:noFill/>
        </p:spPr>
        <p:txBody>
          <a:bodyPr wrap="non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i="1" dirty="0">
                <a:latin typeface="Arial" panose="020B0604020202020204" pitchFamily="34" charset="0"/>
                <a:cs typeface="Arial" panose="020B0604020202020204" pitchFamily="34" charset="0"/>
              </a:rPr>
              <a:t>Single-PINI TRANSP simulation</a:t>
            </a:r>
          </a:p>
        </p:txBody>
      </p:sp>
      <p:grpSp>
        <p:nvGrpSpPr>
          <p:cNvPr id="37" name="Group 19">
            <a:extLst>
              <a:ext uri="{FF2B5EF4-FFF2-40B4-BE49-F238E27FC236}">
                <a16:creationId xmlns:a16="http://schemas.microsoft.com/office/drawing/2014/main" id="{7290E7DD-5186-490F-B670-FB1C9DD01FF0}"/>
              </a:ext>
            </a:extLst>
          </p:cNvPr>
          <p:cNvGrpSpPr/>
          <p:nvPr/>
        </p:nvGrpSpPr>
        <p:grpSpPr>
          <a:xfrm>
            <a:off x="6659723" y="3054533"/>
            <a:ext cx="5532277" cy="3196685"/>
            <a:chOff x="7220022" y="481772"/>
            <a:chExt cx="5532277" cy="3196685"/>
          </a:xfrm>
        </p:grpSpPr>
        <p:pic>
          <p:nvPicPr>
            <p:cNvPr id="38" name="Picture 17">
              <a:extLst>
                <a:ext uri="{FF2B5EF4-FFF2-40B4-BE49-F238E27FC236}">
                  <a16:creationId xmlns:a16="http://schemas.microsoft.com/office/drawing/2014/main" id="{1AD8591F-223A-423F-89F1-3D978F8E258F}"/>
                </a:ext>
              </a:extLst>
            </p:cNvPr>
            <p:cNvPicPr>
              <a:picLocks noChangeAspect="1"/>
            </p:cNvPicPr>
            <p:nvPr/>
          </p:nvPicPr>
          <p:blipFill>
            <a:blip r:embed="rId4"/>
            <a:stretch>
              <a:fillRect/>
            </a:stretch>
          </p:blipFill>
          <p:spPr>
            <a:xfrm>
              <a:off x="7220022" y="481772"/>
              <a:ext cx="2242119" cy="3196685"/>
            </a:xfrm>
            <a:prstGeom prst="rect">
              <a:avLst/>
            </a:prstGeom>
          </p:spPr>
        </p:pic>
        <p:grpSp>
          <p:nvGrpSpPr>
            <p:cNvPr id="39" name="Group 24">
              <a:extLst>
                <a:ext uri="{FF2B5EF4-FFF2-40B4-BE49-F238E27FC236}">
                  <a16:creationId xmlns:a16="http://schemas.microsoft.com/office/drawing/2014/main" id="{93848D60-BB99-48FA-8810-3320DB62CFC9}"/>
                </a:ext>
              </a:extLst>
            </p:cNvPr>
            <p:cNvGrpSpPr/>
            <p:nvPr/>
          </p:nvGrpSpPr>
          <p:grpSpPr>
            <a:xfrm>
              <a:off x="9511162" y="758079"/>
              <a:ext cx="3241137" cy="2596446"/>
              <a:chOff x="2298887" y="3282391"/>
              <a:chExt cx="3241137" cy="2596446"/>
            </a:xfrm>
          </p:grpSpPr>
          <p:pic>
            <p:nvPicPr>
              <p:cNvPr id="40" name="Picture 18">
                <a:extLst>
                  <a:ext uri="{FF2B5EF4-FFF2-40B4-BE49-F238E27FC236}">
                    <a16:creationId xmlns:a16="http://schemas.microsoft.com/office/drawing/2014/main" id="{2B3A0169-0489-4442-AE34-8E44BCE128AC}"/>
                  </a:ext>
                </a:extLst>
              </p:cNvPr>
              <p:cNvPicPr>
                <a:picLocks noChangeAspect="1"/>
              </p:cNvPicPr>
              <p:nvPr/>
            </p:nvPicPr>
            <p:blipFill>
              <a:blip r:embed="rId5"/>
              <a:stretch>
                <a:fillRect/>
              </a:stretch>
            </p:blipFill>
            <p:spPr>
              <a:xfrm>
                <a:off x="2298887" y="3330016"/>
                <a:ext cx="3182619" cy="2548821"/>
              </a:xfrm>
              <a:prstGeom prst="rect">
                <a:avLst/>
              </a:prstGeom>
            </p:spPr>
          </p:pic>
          <p:sp>
            <p:nvSpPr>
              <p:cNvPr id="41" name="Rectangle 23">
                <a:extLst>
                  <a:ext uri="{FF2B5EF4-FFF2-40B4-BE49-F238E27FC236}">
                    <a16:creationId xmlns:a16="http://schemas.microsoft.com/office/drawing/2014/main" id="{00FC10F4-8F6A-42F8-93B3-8F3483D5460B}"/>
                  </a:ext>
                </a:extLst>
              </p:cNvPr>
              <p:cNvSpPr/>
              <p:nvPr/>
            </p:nvSpPr>
            <p:spPr>
              <a:xfrm>
                <a:off x="5229621" y="3282391"/>
                <a:ext cx="310403" cy="2288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grpSp>
      </p:grpSp>
    </p:spTree>
    <p:extLst>
      <p:ext uri="{BB962C8B-B14F-4D97-AF65-F5344CB8AC3E}">
        <p14:creationId xmlns:p14="http://schemas.microsoft.com/office/powerpoint/2010/main" val="145269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Improvement</a:t>
            </a:r>
            <a:r>
              <a:rPr lang="de-DE" dirty="0"/>
              <a:t> </a:t>
            </a:r>
            <a:r>
              <a:rPr lang="de-DE" dirty="0" err="1"/>
              <a:t>of</a:t>
            </a:r>
            <a:r>
              <a:rPr lang="de-DE" dirty="0"/>
              <a:t> </a:t>
            </a:r>
            <a:r>
              <a:rPr lang="de-DE" dirty="0" err="1"/>
              <a:t>the</a:t>
            </a:r>
            <a:r>
              <a:rPr lang="de-DE" dirty="0"/>
              <a:t> </a:t>
            </a:r>
            <a:r>
              <a:rPr lang="de-DE" dirty="0" err="1"/>
              <a:t>diagnostic</a:t>
            </a:r>
            <a:r>
              <a:rPr lang="de-DE" dirty="0"/>
              <a:t> </a:t>
            </a:r>
            <a:r>
              <a:rPr lang="de-DE" dirty="0" err="1"/>
              <a:t>coverage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8</a:t>
            </a:fld>
            <a:endParaRPr lang="de-DE" dirty="0"/>
          </a:p>
        </p:txBody>
      </p:sp>
      <p:pic>
        <p:nvPicPr>
          <p:cNvPr id="6" name="Grafik 5"/>
          <p:cNvPicPr>
            <a:picLocks noChangeAspect="1"/>
          </p:cNvPicPr>
          <p:nvPr/>
        </p:nvPicPr>
        <p:blipFill>
          <a:blip r:embed="rId2"/>
          <a:stretch>
            <a:fillRect/>
          </a:stretch>
        </p:blipFill>
        <p:spPr>
          <a:xfrm>
            <a:off x="695326" y="1335740"/>
            <a:ext cx="7370643" cy="4333539"/>
          </a:xfrm>
          <a:prstGeom prst="rect">
            <a:avLst/>
          </a:prstGeom>
        </p:spPr>
      </p:pic>
      <p:sp>
        <p:nvSpPr>
          <p:cNvPr id="7" name="Textfeld 6"/>
          <p:cNvSpPr txBox="1"/>
          <p:nvPr/>
        </p:nvSpPr>
        <p:spPr>
          <a:xfrm rot="16200000">
            <a:off x="7029606" y="2751910"/>
            <a:ext cx="2593659"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O. Ford et al., RSI 91 (2020)</a:t>
            </a:r>
          </a:p>
        </p:txBody>
      </p:sp>
      <p:pic>
        <p:nvPicPr>
          <p:cNvPr id="8" name="Grafik 7"/>
          <p:cNvPicPr>
            <a:picLocks noChangeAspect="1"/>
          </p:cNvPicPr>
          <p:nvPr/>
        </p:nvPicPr>
        <p:blipFill rotWithShape="1">
          <a:blip r:embed="rId3"/>
          <a:srcRect t="45809"/>
          <a:stretch/>
        </p:blipFill>
        <p:spPr>
          <a:xfrm>
            <a:off x="287383" y="5669280"/>
            <a:ext cx="11582400" cy="650372"/>
          </a:xfrm>
          <a:prstGeom prst="rect">
            <a:avLst/>
          </a:prstGeom>
        </p:spPr>
      </p:pic>
      <p:sp>
        <p:nvSpPr>
          <p:cNvPr id="9" name="Fußzeilenplatzhalter 8"/>
          <p:cNvSpPr>
            <a:spLocks noGrp="1"/>
          </p:cNvSpPr>
          <p:nvPr>
            <p:ph type="ftr" sz="quarter" idx="15"/>
          </p:nvPr>
        </p:nvSpPr>
        <p:spPr/>
        <p:txBody>
          <a:bodyPr/>
          <a:lstStyle/>
          <a:p>
            <a:r>
              <a:rPr lang="en-US" smtClean="0"/>
              <a:t>Monitoring ENR activities 2023 | Dmitry Moseev | 05.02.2024</a:t>
            </a:r>
            <a:endParaRPr lang="de-DE" dirty="0"/>
          </a:p>
        </p:txBody>
      </p:sp>
    </p:spTree>
    <p:extLst>
      <p:ext uri="{BB962C8B-B14F-4D97-AF65-F5344CB8AC3E}">
        <p14:creationId xmlns:p14="http://schemas.microsoft.com/office/powerpoint/2010/main" val="204805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a:stretch>
            <a:fillRect/>
          </a:stretch>
        </p:blipFill>
        <p:spPr>
          <a:xfrm>
            <a:off x="4023361" y="2919934"/>
            <a:ext cx="7388032" cy="3421059"/>
          </a:xfrm>
          <a:prstGeom prst="rect">
            <a:avLst/>
          </a:prstGeom>
        </p:spPr>
      </p:pic>
      <p:sp>
        <p:nvSpPr>
          <p:cNvPr id="2" name="Titel 1"/>
          <p:cNvSpPr>
            <a:spLocks noGrp="1"/>
          </p:cNvSpPr>
          <p:nvPr>
            <p:ph type="title"/>
          </p:nvPr>
        </p:nvSpPr>
        <p:spPr/>
        <p:txBody>
          <a:bodyPr/>
          <a:lstStyle/>
          <a:p>
            <a:r>
              <a:rPr lang="de-DE" dirty="0" err="1"/>
              <a:t>Improvement</a:t>
            </a:r>
            <a:r>
              <a:rPr lang="de-DE" dirty="0"/>
              <a:t> </a:t>
            </a:r>
            <a:r>
              <a:rPr lang="de-DE" dirty="0" err="1"/>
              <a:t>of</a:t>
            </a:r>
            <a:r>
              <a:rPr lang="de-DE" dirty="0"/>
              <a:t> </a:t>
            </a:r>
            <a:r>
              <a:rPr lang="de-DE" dirty="0" err="1"/>
              <a:t>the</a:t>
            </a:r>
            <a:r>
              <a:rPr lang="de-DE" dirty="0"/>
              <a:t> </a:t>
            </a:r>
            <a:r>
              <a:rPr lang="de-DE" dirty="0" err="1"/>
              <a:t>diagnostic</a:t>
            </a:r>
            <a:r>
              <a:rPr lang="de-DE" dirty="0"/>
              <a:t> </a:t>
            </a:r>
            <a:r>
              <a:rPr lang="de-DE" dirty="0" err="1"/>
              <a:t>coverage</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9</a:t>
            </a:fld>
            <a:endParaRPr lang="de-DE" dirty="0"/>
          </a:p>
        </p:txBody>
      </p:sp>
      <p:pic>
        <p:nvPicPr>
          <p:cNvPr id="8" name="Grafik 7"/>
          <p:cNvPicPr>
            <a:picLocks noChangeAspect="1"/>
          </p:cNvPicPr>
          <p:nvPr/>
        </p:nvPicPr>
        <p:blipFill rotWithShape="1">
          <a:blip r:embed="rId3"/>
          <a:srcRect t="45809"/>
          <a:stretch/>
        </p:blipFill>
        <p:spPr>
          <a:xfrm>
            <a:off x="261257" y="1010555"/>
            <a:ext cx="11582400" cy="650372"/>
          </a:xfrm>
          <a:prstGeom prst="rect">
            <a:avLst/>
          </a:prstGeom>
        </p:spPr>
      </p:pic>
      <p:pic>
        <p:nvPicPr>
          <p:cNvPr id="5" name="Grafik 4"/>
          <p:cNvPicPr>
            <a:picLocks noChangeAspect="1"/>
          </p:cNvPicPr>
          <p:nvPr/>
        </p:nvPicPr>
        <p:blipFill>
          <a:blip r:embed="rId4"/>
          <a:stretch>
            <a:fillRect/>
          </a:stretch>
        </p:blipFill>
        <p:spPr>
          <a:xfrm>
            <a:off x="164646" y="1542050"/>
            <a:ext cx="11591925" cy="1171575"/>
          </a:xfrm>
          <a:prstGeom prst="rect">
            <a:avLst/>
          </a:prstGeom>
        </p:spPr>
      </p:pic>
      <p:pic>
        <p:nvPicPr>
          <p:cNvPr id="9" name="Grafik 8"/>
          <p:cNvPicPr>
            <a:picLocks noChangeAspect="1"/>
          </p:cNvPicPr>
          <p:nvPr/>
        </p:nvPicPr>
        <p:blipFill>
          <a:blip r:embed="rId5"/>
          <a:stretch>
            <a:fillRect/>
          </a:stretch>
        </p:blipFill>
        <p:spPr>
          <a:xfrm>
            <a:off x="261257" y="2642327"/>
            <a:ext cx="3933825" cy="571500"/>
          </a:xfrm>
          <a:prstGeom prst="rect">
            <a:avLst/>
          </a:prstGeom>
        </p:spPr>
      </p:pic>
      <p:sp>
        <p:nvSpPr>
          <p:cNvPr id="11" name="Textfeld 10"/>
          <p:cNvSpPr txBox="1"/>
          <p:nvPr/>
        </p:nvSpPr>
        <p:spPr>
          <a:xfrm rot="16200000">
            <a:off x="10724380" y="4932883"/>
            <a:ext cx="1821589" cy="276999"/>
          </a:xfrm>
          <a:prstGeom prst="rect">
            <a:avLst/>
          </a:prstGeom>
          <a:noFill/>
        </p:spPr>
        <p:txBody>
          <a:bodyPr wrap="none" rtlCol="0">
            <a:spAutoFit/>
          </a:bodyPr>
          <a:lstStyle/>
          <a:p>
            <a:r>
              <a:rPr lang="de-DE" sz="1200" dirty="0" smtClean="0"/>
              <a:t>M. </a:t>
            </a:r>
            <a:r>
              <a:rPr lang="de-DE" sz="1200" dirty="0" err="1" smtClean="0"/>
              <a:t>Salewski</a:t>
            </a:r>
            <a:r>
              <a:rPr lang="de-DE" sz="1200" dirty="0" smtClean="0"/>
              <a:t> et al, NF 2012</a:t>
            </a:r>
            <a:endParaRPr lang="de-DE" sz="1200" dirty="0"/>
          </a:p>
        </p:txBody>
      </p:sp>
      <p:sp>
        <p:nvSpPr>
          <p:cNvPr id="12" name="Fußzeilenplatzhalter 11"/>
          <p:cNvSpPr>
            <a:spLocks noGrp="1"/>
          </p:cNvSpPr>
          <p:nvPr>
            <p:ph type="ftr" sz="quarter" idx="15"/>
          </p:nvPr>
        </p:nvSpPr>
        <p:spPr/>
        <p:txBody>
          <a:bodyPr/>
          <a:lstStyle/>
          <a:p>
            <a:r>
              <a:rPr lang="en-US" smtClean="0"/>
              <a:t>Monitoring ENR activities 2023 | Dmitry Moseev | 05.02.2024</a:t>
            </a:r>
            <a:endParaRPr lang="de-DE" dirty="0"/>
          </a:p>
        </p:txBody>
      </p:sp>
    </p:spTree>
    <p:extLst>
      <p:ext uri="{BB962C8B-B14F-4D97-AF65-F5344CB8AC3E}">
        <p14:creationId xmlns:p14="http://schemas.microsoft.com/office/powerpoint/2010/main" val="3533692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837</Words>
  <Application>Microsoft Office PowerPoint</Application>
  <PresentationFormat>Breitbild</PresentationFormat>
  <Paragraphs>114</Paragraphs>
  <Slides>16</Slides>
  <Notes>0</Notes>
  <HiddenSlides>0</HiddenSlides>
  <MMClips>0</MMClips>
  <ScaleCrop>false</ScaleCrop>
  <HeadingPairs>
    <vt:vector size="8" baseType="variant">
      <vt:variant>
        <vt:lpstr>Verwendete Schriftarten</vt:lpstr>
      </vt:variant>
      <vt:variant>
        <vt:i4>12</vt:i4>
      </vt:variant>
      <vt:variant>
        <vt:lpstr>Design</vt:lpstr>
      </vt:variant>
      <vt:variant>
        <vt:i4>2</vt:i4>
      </vt:variant>
      <vt:variant>
        <vt:lpstr>Eingebettete OLE-Server</vt:lpstr>
      </vt:variant>
      <vt:variant>
        <vt:i4>1</vt:i4>
      </vt:variant>
      <vt:variant>
        <vt:lpstr>Folientitel</vt:lpstr>
      </vt:variant>
      <vt:variant>
        <vt:i4>16</vt:i4>
      </vt:variant>
    </vt:vector>
  </HeadingPairs>
  <TitlesOfParts>
    <vt:vector size="31" baseType="lpstr">
      <vt:lpstr>ＭＳ Ｐゴシック</vt:lpstr>
      <vt:lpstr>.SF NS Symbols Regular</vt:lpstr>
      <vt:lpstr>-apple-system</vt:lpstr>
      <vt:lpstr>Arial</vt:lpstr>
      <vt:lpstr>Arial Narrow</vt:lpstr>
      <vt:lpstr>Calibri</vt:lpstr>
      <vt:lpstr>Cambria Math</vt:lpstr>
      <vt:lpstr>Garamond</vt:lpstr>
      <vt:lpstr>Helvetica</vt:lpstr>
      <vt:lpstr>Symbol</vt:lpstr>
      <vt:lpstr>Times New Roman</vt:lpstr>
      <vt:lpstr>Wingdings 3</vt:lpstr>
      <vt:lpstr>W7X</vt:lpstr>
      <vt:lpstr>IPP</vt:lpstr>
      <vt:lpstr>think-cell Folie</vt:lpstr>
      <vt:lpstr>PowerPoint-Präsentation</vt:lpstr>
      <vt:lpstr>Motivation and goals of the project</vt:lpstr>
      <vt:lpstr>Changes in the project</vt:lpstr>
      <vt:lpstr>Weight functions</vt:lpstr>
      <vt:lpstr>Idea of the new regularization</vt:lpstr>
      <vt:lpstr>Reconstruction of the velocity distribution function in W7-X</vt:lpstr>
      <vt:lpstr>Reconstruction of FI distribution function in COM space</vt:lpstr>
      <vt:lpstr>Improvement of the diagnostic coverage</vt:lpstr>
      <vt:lpstr>Improvement of the diagnostic coverage</vt:lpstr>
      <vt:lpstr>Improvement of the diagnostic coverage</vt:lpstr>
      <vt:lpstr>Improvement of the diagnostic coverage</vt:lpstr>
      <vt:lpstr>Improvement of the diagnostic coverage</vt:lpstr>
      <vt:lpstr>Wight functions in the COM space</vt:lpstr>
      <vt:lpstr>Reconstruction of FI distribution function in COM space</vt:lpstr>
      <vt:lpstr>Reconstruction of FI distribution function in COM space</vt:lpstr>
      <vt:lpstr>Conclusions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dc:title>
  <dc:creator>Dmitry Moseev</dc:creator>
  <cp:lastModifiedBy>Dmitry Moseev</cp:lastModifiedBy>
  <cp:revision>172</cp:revision>
  <dcterms:created xsi:type="dcterms:W3CDTF">2022-06-14T08:29:57Z</dcterms:created>
  <dcterms:modified xsi:type="dcterms:W3CDTF">2024-02-05T15:18:33Z</dcterms:modified>
</cp:coreProperties>
</file>