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4" r:id="rId2"/>
    <p:sldMasterId id="2147483700" r:id="rId3"/>
    <p:sldMasterId id="2147483703" r:id="rId4"/>
  </p:sldMasterIdLst>
  <p:notesMasterIdLst>
    <p:notesMasterId r:id="rId51"/>
  </p:notesMasterIdLst>
  <p:sldIdLst>
    <p:sldId id="256" r:id="rId5"/>
    <p:sldId id="442" r:id="rId6"/>
    <p:sldId id="558" r:id="rId7"/>
    <p:sldId id="560" r:id="rId8"/>
    <p:sldId id="373" r:id="rId9"/>
    <p:sldId id="557" r:id="rId10"/>
    <p:sldId id="294" r:id="rId11"/>
    <p:sldId id="299" r:id="rId12"/>
    <p:sldId id="321" r:id="rId13"/>
    <p:sldId id="305" r:id="rId14"/>
    <p:sldId id="312" r:id="rId15"/>
    <p:sldId id="313" r:id="rId16"/>
    <p:sldId id="309" r:id="rId17"/>
    <p:sldId id="314" r:id="rId18"/>
    <p:sldId id="308" r:id="rId19"/>
    <p:sldId id="324" r:id="rId20"/>
    <p:sldId id="556" r:id="rId21"/>
    <p:sldId id="575" r:id="rId22"/>
    <p:sldId id="576" r:id="rId23"/>
    <p:sldId id="578" r:id="rId24"/>
    <p:sldId id="597" r:id="rId25"/>
    <p:sldId id="580" r:id="rId26"/>
    <p:sldId id="581" r:id="rId27"/>
    <p:sldId id="582" r:id="rId28"/>
    <p:sldId id="555" r:id="rId29"/>
    <p:sldId id="583" r:id="rId30"/>
    <p:sldId id="584" r:id="rId31"/>
    <p:sldId id="585" r:id="rId32"/>
    <p:sldId id="514" r:id="rId33"/>
    <p:sldId id="591" r:id="rId34"/>
    <p:sldId id="592" r:id="rId35"/>
    <p:sldId id="593" r:id="rId36"/>
    <p:sldId id="595" r:id="rId37"/>
    <p:sldId id="566" r:id="rId38"/>
    <p:sldId id="529" r:id="rId39"/>
    <p:sldId id="565" r:id="rId40"/>
    <p:sldId id="568" r:id="rId41"/>
    <p:sldId id="569" r:id="rId42"/>
    <p:sldId id="570" r:id="rId43"/>
    <p:sldId id="571" r:id="rId44"/>
    <p:sldId id="572" r:id="rId45"/>
    <p:sldId id="573" r:id="rId46"/>
    <p:sldId id="574" r:id="rId47"/>
    <p:sldId id="567" r:id="rId48"/>
    <p:sldId id="594" r:id="rId49"/>
    <p:sldId id="596" r:id="rId50"/>
  </p:sldIdLst>
  <p:sldSz cx="9144000" cy="5143500" type="screen16x9"/>
  <p:notesSz cx="7099300" cy="10234613"/>
  <p:embeddedFontLst>
    <p:embeddedFont>
      <p:font typeface="Calibri" panose="020F0502020204030204" pitchFamily="34" charset="0"/>
      <p:regular r:id="rId52"/>
      <p:bold r:id="rId53"/>
      <p:italic r:id="rId54"/>
      <p:boldItalic r:id="rId55"/>
    </p:embeddedFont>
    <p:embeddedFont>
      <p:font typeface="Cambria Math" panose="02040503050406030204" pitchFamily="18" charset="0"/>
      <p:regular r:id="rId56"/>
    </p:embeddedFont>
    <p:embeddedFont>
      <p:font typeface="Open Sans" panose="020B0604020202020204" charset="0"/>
      <p:regular r:id="rId57"/>
      <p:bold r:id="rId58"/>
      <p:italic r:id="rId59"/>
      <p:bold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91" roundtripDataSignature="AMtx7mjto/deIq+KFj9ePLEnonzmbVn6I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23" autoAdjust="0"/>
    <p:restoredTop sz="94660"/>
  </p:normalViewPr>
  <p:slideViewPr>
    <p:cSldViewPr snapToGrid="0">
      <p:cViewPr varScale="1">
        <p:scale>
          <a:sx n="126" d="100"/>
          <a:sy n="126" d="100"/>
        </p:scale>
        <p:origin x="132" y="402"/>
      </p:cViewPr>
      <p:guideLst>
        <p:guide orient="horz" pos="1620"/>
        <p:guide pos="2880"/>
      </p:guideLst>
    </p:cSldViewPr>
  </p:slideViewPr>
  <p:notesTextViewPr>
    <p:cViewPr>
      <p:scale>
        <a:sx n="1" d="1"/>
        <a:sy n="1" d="1"/>
      </p:scale>
      <p:origin x="0" y="0"/>
    </p:cViewPr>
  </p:notesTextViewPr>
  <p:sorterViewPr>
    <p:cViewPr>
      <p:scale>
        <a:sx n="60" d="100"/>
        <a:sy n="60" d="100"/>
      </p:scale>
      <p:origin x="0" y="0"/>
    </p:cViewPr>
  </p:sorterViewPr>
  <p:notesViewPr>
    <p:cSldViewPr snapToGrid="0">
      <p:cViewPr varScale="1">
        <p:scale>
          <a:sx n="100" d="100"/>
          <a:sy n="100" d="100"/>
        </p:scale>
        <p:origin x="0" y="0"/>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font" Target="fonts/font4.fntdata"/><Relationship Id="rId7" Type="http://schemas.openxmlformats.org/officeDocument/2006/relationships/slide" Target="slides/slide3.xml"/><Relationship Id="rId92"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2.fntdata"/><Relationship Id="rId58" Type="http://schemas.openxmlformats.org/officeDocument/2006/relationships/font" Target="fonts/font7.fntdata"/><Relationship Id="rId5" Type="http://schemas.openxmlformats.org/officeDocument/2006/relationships/slide" Target="slides/slide1.xml"/><Relationship Id="rId95"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5.fntdata"/><Relationship Id="rId8" Type="http://schemas.openxmlformats.org/officeDocument/2006/relationships/slide" Target="slides/slide4.xml"/><Relationship Id="rId51" Type="http://schemas.openxmlformats.org/officeDocument/2006/relationships/notesMaster" Target="notesMasters/notesMaster1.xml"/><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8.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3.fntdata"/><Relationship Id="rId91"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6.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1.fntdata"/><Relationship Id="rId60" Type="http://schemas.openxmlformats.org/officeDocument/2006/relationships/font" Target="fonts/font9.fntdata"/><Relationship Id="rId9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753617-71AF-4CB6-A365-2A3D49F30F6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B82F053-E20B-4E6C-9F18-CEC9C13C02DD}">
      <dgm:prSet phldrT="[Text]" phldr="0"/>
      <dgm:spPr/>
      <dgm:t>
        <a:bodyPr/>
        <a:lstStyle/>
        <a:p>
          <a:pPr rtl="0"/>
          <a:r>
            <a:rPr lang="en-US">
              <a:latin typeface="Arial"/>
            </a:rPr>
            <a:t>Find best model architecture</a:t>
          </a:r>
          <a:endParaRPr lang="en-US"/>
        </a:p>
      </dgm:t>
    </dgm:pt>
    <dgm:pt modelId="{6B609768-8819-4FCA-B1AE-5F86FB239667}" type="parTrans" cxnId="{386C5F57-A550-4131-81D7-D356D44AB752}">
      <dgm:prSet/>
      <dgm:spPr/>
      <dgm:t>
        <a:bodyPr/>
        <a:lstStyle/>
        <a:p>
          <a:endParaRPr lang="en-US"/>
        </a:p>
      </dgm:t>
    </dgm:pt>
    <dgm:pt modelId="{E5F53F47-BB64-4B51-8DB1-66DD79AEB360}" type="sibTrans" cxnId="{386C5F57-A550-4131-81D7-D356D44AB752}">
      <dgm:prSet/>
      <dgm:spPr/>
      <dgm:t>
        <a:bodyPr/>
        <a:lstStyle/>
        <a:p>
          <a:endParaRPr lang="en-US"/>
        </a:p>
      </dgm:t>
    </dgm:pt>
    <dgm:pt modelId="{2F32A803-4B67-4F0B-8BB5-1C092AAFD446}">
      <dgm:prSet phldrT="[Text]" phldr="0"/>
      <dgm:spPr/>
      <dgm:t>
        <a:bodyPr/>
        <a:lstStyle/>
        <a:p>
          <a:pPr rtl="0"/>
          <a:r>
            <a:rPr lang="en-US">
              <a:latin typeface="Arial"/>
            </a:rPr>
            <a:t>Cross-validation (5-fold)</a:t>
          </a:r>
          <a:endParaRPr lang="en-US"/>
        </a:p>
      </dgm:t>
    </dgm:pt>
    <dgm:pt modelId="{83F35A76-F7E0-4DFA-94AB-63143AB47B4D}" type="parTrans" cxnId="{E703F5CD-3030-4D20-8761-6A1A51690EE5}">
      <dgm:prSet/>
      <dgm:spPr/>
      <dgm:t>
        <a:bodyPr/>
        <a:lstStyle/>
        <a:p>
          <a:endParaRPr lang="en-US"/>
        </a:p>
      </dgm:t>
    </dgm:pt>
    <dgm:pt modelId="{2A52A21D-A217-434D-89EB-256B5B5D9CD5}" type="sibTrans" cxnId="{E703F5CD-3030-4D20-8761-6A1A51690EE5}">
      <dgm:prSet/>
      <dgm:spPr/>
      <dgm:t>
        <a:bodyPr/>
        <a:lstStyle/>
        <a:p>
          <a:endParaRPr lang="en-US"/>
        </a:p>
      </dgm:t>
    </dgm:pt>
    <dgm:pt modelId="{CD1D3ECC-28BB-40F4-8AEA-A4336E7DFF81}">
      <dgm:prSet phldrT="[Text]" phldr="0"/>
      <dgm:spPr/>
      <dgm:t>
        <a:bodyPr/>
        <a:lstStyle/>
        <a:p>
          <a:pPr rtl="0"/>
          <a:r>
            <a:rPr lang="en-US">
              <a:latin typeface="Arial"/>
            </a:rPr>
            <a:t>Final performance on test set as average of fold predictions</a:t>
          </a:r>
          <a:endParaRPr lang="en-US"/>
        </a:p>
      </dgm:t>
    </dgm:pt>
    <dgm:pt modelId="{3448AA2D-AFDF-4021-A970-A1480AF6A4B4}" type="parTrans" cxnId="{59993C23-A745-47A7-8EB4-0743EF4657A8}">
      <dgm:prSet/>
      <dgm:spPr/>
      <dgm:t>
        <a:bodyPr/>
        <a:lstStyle/>
        <a:p>
          <a:endParaRPr lang="en-US"/>
        </a:p>
      </dgm:t>
    </dgm:pt>
    <dgm:pt modelId="{9A374EE5-9A4B-4D87-B1FD-2D3E3B3306A4}" type="sibTrans" cxnId="{59993C23-A745-47A7-8EB4-0743EF4657A8}">
      <dgm:prSet/>
      <dgm:spPr/>
      <dgm:t>
        <a:bodyPr/>
        <a:lstStyle/>
        <a:p>
          <a:endParaRPr lang="en-US"/>
        </a:p>
      </dgm:t>
    </dgm:pt>
    <dgm:pt modelId="{7320FF74-7FBA-4EBE-8537-9ED75A763105}" type="pres">
      <dgm:prSet presAssocID="{2D753617-71AF-4CB6-A365-2A3D49F30F65}" presName="linear" presStyleCnt="0">
        <dgm:presLayoutVars>
          <dgm:animLvl val="lvl"/>
          <dgm:resizeHandles val="exact"/>
        </dgm:presLayoutVars>
      </dgm:prSet>
      <dgm:spPr/>
    </dgm:pt>
    <dgm:pt modelId="{3265F628-AF30-4E19-9065-8BF55E82C3B5}" type="pres">
      <dgm:prSet presAssocID="{CB82F053-E20B-4E6C-9F18-CEC9C13C02DD}" presName="parentText" presStyleLbl="node1" presStyleIdx="0" presStyleCnt="1">
        <dgm:presLayoutVars>
          <dgm:chMax val="0"/>
          <dgm:bulletEnabled val="1"/>
        </dgm:presLayoutVars>
      </dgm:prSet>
      <dgm:spPr/>
    </dgm:pt>
    <dgm:pt modelId="{D3AAC4E3-D44F-4880-BA25-F277C83F4B8A}" type="pres">
      <dgm:prSet presAssocID="{CB82F053-E20B-4E6C-9F18-CEC9C13C02DD}" presName="childText" presStyleLbl="revTx" presStyleIdx="0" presStyleCnt="1">
        <dgm:presLayoutVars>
          <dgm:bulletEnabled val="1"/>
        </dgm:presLayoutVars>
      </dgm:prSet>
      <dgm:spPr/>
    </dgm:pt>
  </dgm:ptLst>
  <dgm:cxnLst>
    <dgm:cxn modelId="{9355780B-E9DE-46A0-BC97-01A84FDA5C0B}" type="presOf" srcId="{2F32A803-4B67-4F0B-8BB5-1C092AAFD446}" destId="{D3AAC4E3-D44F-4880-BA25-F277C83F4B8A}" srcOrd="0" destOrd="0" presId="urn:microsoft.com/office/officeart/2005/8/layout/vList2"/>
    <dgm:cxn modelId="{59993C23-A745-47A7-8EB4-0743EF4657A8}" srcId="{CB82F053-E20B-4E6C-9F18-CEC9C13C02DD}" destId="{CD1D3ECC-28BB-40F4-8AEA-A4336E7DFF81}" srcOrd="1" destOrd="0" parTransId="{3448AA2D-AFDF-4021-A970-A1480AF6A4B4}" sibTransId="{9A374EE5-9A4B-4D87-B1FD-2D3E3B3306A4}"/>
    <dgm:cxn modelId="{386C5F57-A550-4131-81D7-D356D44AB752}" srcId="{2D753617-71AF-4CB6-A365-2A3D49F30F65}" destId="{CB82F053-E20B-4E6C-9F18-CEC9C13C02DD}" srcOrd="0" destOrd="0" parTransId="{6B609768-8819-4FCA-B1AE-5F86FB239667}" sibTransId="{E5F53F47-BB64-4B51-8DB1-66DD79AEB360}"/>
    <dgm:cxn modelId="{E9E38BB0-DF6C-40AA-973A-6C0F70130C99}" type="presOf" srcId="{2D753617-71AF-4CB6-A365-2A3D49F30F65}" destId="{7320FF74-7FBA-4EBE-8537-9ED75A763105}" srcOrd="0" destOrd="0" presId="urn:microsoft.com/office/officeart/2005/8/layout/vList2"/>
    <dgm:cxn modelId="{AE5F12B2-4192-42F8-AA21-867BF725535B}" type="presOf" srcId="{CB82F053-E20B-4E6C-9F18-CEC9C13C02DD}" destId="{3265F628-AF30-4E19-9065-8BF55E82C3B5}" srcOrd="0" destOrd="0" presId="urn:microsoft.com/office/officeart/2005/8/layout/vList2"/>
    <dgm:cxn modelId="{E703F5CD-3030-4D20-8761-6A1A51690EE5}" srcId="{CB82F053-E20B-4E6C-9F18-CEC9C13C02DD}" destId="{2F32A803-4B67-4F0B-8BB5-1C092AAFD446}" srcOrd="0" destOrd="0" parTransId="{83F35A76-F7E0-4DFA-94AB-63143AB47B4D}" sibTransId="{2A52A21D-A217-434D-89EB-256B5B5D9CD5}"/>
    <dgm:cxn modelId="{5BEB6BE1-AA24-4BEA-86B4-C653EB97DD30}" type="presOf" srcId="{CD1D3ECC-28BB-40F4-8AEA-A4336E7DFF81}" destId="{D3AAC4E3-D44F-4880-BA25-F277C83F4B8A}" srcOrd="0" destOrd="1" presId="urn:microsoft.com/office/officeart/2005/8/layout/vList2"/>
    <dgm:cxn modelId="{4FA44854-3A6D-4D2D-9C28-BDD210713CAF}" type="presParOf" srcId="{7320FF74-7FBA-4EBE-8537-9ED75A763105}" destId="{3265F628-AF30-4E19-9065-8BF55E82C3B5}" srcOrd="0" destOrd="0" presId="urn:microsoft.com/office/officeart/2005/8/layout/vList2"/>
    <dgm:cxn modelId="{389CC135-1F32-418B-A4B2-E7D879150B75}" type="presParOf" srcId="{7320FF74-7FBA-4EBE-8537-9ED75A763105}" destId="{D3AAC4E3-D44F-4880-BA25-F277C83F4B8A}"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2E3201F-D065-4B7A-96EC-7CAE970AA3DF}"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BA34F819-A175-4297-9F3D-6EF2E88F7CF1}">
      <dgm:prSet phldrT="[Text]" phldr="0"/>
      <dgm:spPr/>
      <dgm:t>
        <a:bodyPr/>
        <a:lstStyle/>
        <a:p>
          <a:pPr rtl="0"/>
          <a:r>
            <a:rPr lang="en-US" dirty="0">
              <a:latin typeface="Calibri"/>
              <a:cs typeface="Calibri"/>
            </a:rPr>
            <a:t>Fix parameters to ITER configuration</a:t>
          </a:r>
        </a:p>
      </dgm:t>
    </dgm:pt>
    <dgm:pt modelId="{C25A7A17-C2B5-4BEF-AF4E-560E508E2AE4}" type="parTrans" cxnId="{2A894D67-DB09-4457-97B5-2179462F0CB5}">
      <dgm:prSet/>
      <dgm:spPr/>
      <dgm:t>
        <a:bodyPr/>
        <a:lstStyle/>
        <a:p>
          <a:endParaRPr lang="en-US"/>
        </a:p>
      </dgm:t>
    </dgm:pt>
    <dgm:pt modelId="{C33F5862-5D5D-47B1-9837-C72E180A2A7D}" type="sibTrans" cxnId="{2A894D67-DB09-4457-97B5-2179462F0CB5}">
      <dgm:prSet/>
      <dgm:spPr/>
      <dgm:t>
        <a:bodyPr/>
        <a:lstStyle/>
        <a:p>
          <a:endParaRPr lang="en-US"/>
        </a:p>
      </dgm:t>
    </dgm:pt>
    <dgm:pt modelId="{B8CAFE5F-0B6B-4235-94ED-452EB8E3821B}">
      <dgm:prSet phldr="0"/>
      <dgm:spPr/>
      <dgm:t>
        <a:bodyPr/>
        <a:lstStyle/>
        <a:p>
          <a:pPr rtl="0"/>
          <a:r>
            <a:rPr lang="de-DE" dirty="0"/>
            <a:t>Heat transport</a:t>
          </a:r>
          <a:r>
            <a:rPr lang="de-DE" dirty="0">
              <a:latin typeface="Arial"/>
            </a:rPr>
            <a:t>                1.0 m²/s</a:t>
          </a:r>
          <a:endParaRPr lang="en-US" dirty="0"/>
        </a:p>
      </dgm:t>
    </dgm:pt>
    <dgm:pt modelId="{20CD58C8-5759-44C7-9396-D81B049F3D78}" type="parTrans" cxnId="{74E0E7D2-1FB2-4628-88F3-091E373D920D}">
      <dgm:prSet/>
      <dgm:spPr/>
    </dgm:pt>
    <dgm:pt modelId="{72482D83-F89A-4999-80E8-12005D945A6A}" type="sibTrans" cxnId="{74E0E7D2-1FB2-4628-88F3-091E373D920D}">
      <dgm:prSet/>
      <dgm:spPr/>
    </dgm:pt>
    <dgm:pt modelId="{A5F2D04C-24F2-4354-A883-D94C47E27D1F}">
      <dgm:prSet phldr="0"/>
      <dgm:spPr/>
      <dgm:t>
        <a:bodyPr/>
        <a:lstStyle/>
        <a:p>
          <a:pPr rtl="0"/>
          <a:r>
            <a:rPr lang="de-DE" dirty="0"/>
            <a:t>Major </a:t>
          </a:r>
          <a:r>
            <a:rPr lang="de-DE" dirty="0">
              <a:latin typeface="Arial"/>
            </a:rPr>
            <a:t>Radius                    6.2m</a:t>
          </a:r>
          <a:endParaRPr lang="en-US" dirty="0"/>
        </a:p>
      </dgm:t>
    </dgm:pt>
    <dgm:pt modelId="{AD6D8774-887F-468B-9D52-75BE641D7D8B}" type="parTrans" cxnId="{872FD6C3-B95F-497F-B08A-DA9ABDF795CF}">
      <dgm:prSet/>
      <dgm:spPr/>
    </dgm:pt>
    <dgm:pt modelId="{94E9A9D7-1A70-425A-930A-ECDD2BE566F9}" type="sibTrans" cxnId="{872FD6C3-B95F-497F-B08A-DA9ABDF795CF}">
      <dgm:prSet/>
      <dgm:spPr/>
    </dgm:pt>
    <dgm:pt modelId="{82023037-53C9-479A-ABBC-D990DE07B143}">
      <dgm:prSet phldr="0"/>
      <dgm:spPr/>
      <dgm:t>
        <a:bodyPr/>
        <a:lstStyle/>
        <a:p>
          <a:pPr rtl="0"/>
          <a:r>
            <a:rPr lang="de-DE" dirty="0" err="1"/>
            <a:t>Toroidal</a:t>
          </a:r>
          <a:r>
            <a:rPr lang="de-DE" dirty="0"/>
            <a:t> </a:t>
          </a:r>
          <a:r>
            <a:rPr lang="de-DE" dirty="0" err="1"/>
            <a:t>magnetic</a:t>
          </a:r>
          <a:r>
            <a:rPr lang="de-DE" dirty="0"/>
            <a:t> </a:t>
          </a:r>
          <a:r>
            <a:rPr lang="de-DE" dirty="0" err="1"/>
            <a:t>field</a:t>
          </a:r>
          <a:r>
            <a:rPr lang="de-DE" dirty="0">
              <a:latin typeface="Arial"/>
            </a:rPr>
            <a:t>     5.3</a:t>
          </a:r>
          <a:r>
            <a:rPr lang="de-DE" dirty="0"/>
            <a:t> T</a:t>
          </a:r>
          <a:endParaRPr lang="en-US" dirty="0"/>
        </a:p>
      </dgm:t>
    </dgm:pt>
    <dgm:pt modelId="{059D08B6-DC10-456A-BBD7-CFC45A95E755}" type="parTrans" cxnId="{EAA8BAFF-2203-4830-BB43-57D24F51ABB5}">
      <dgm:prSet/>
      <dgm:spPr/>
    </dgm:pt>
    <dgm:pt modelId="{AF302D47-E0F1-40A4-B624-002AE834FB5A}" type="sibTrans" cxnId="{EAA8BAFF-2203-4830-BB43-57D24F51ABB5}">
      <dgm:prSet/>
      <dgm:spPr/>
    </dgm:pt>
    <dgm:pt modelId="{221FED19-26C1-4E76-8F36-FE330E929C81}">
      <dgm:prSet phldr="0"/>
      <dgm:spPr/>
      <dgm:t>
        <a:bodyPr/>
        <a:lstStyle/>
        <a:p>
          <a:pPr rtl="0"/>
          <a:r>
            <a:rPr lang="de-DE" dirty="0"/>
            <a:t>Core </a:t>
          </a:r>
          <a:r>
            <a:rPr lang="de-DE" dirty="0" err="1"/>
            <a:t>input</a:t>
          </a:r>
          <a:r>
            <a:rPr lang="de-DE" dirty="0"/>
            <a:t> power</a:t>
          </a:r>
          <a:r>
            <a:rPr lang="de-DE" dirty="0">
              <a:latin typeface="Arial"/>
            </a:rPr>
            <a:t>           </a:t>
          </a:r>
          <a:r>
            <a:rPr lang="de-DE" dirty="0"/>
            <a:t> </a:t>
          </a:r>
          <a:r>
            <a:rPr lang="de-DE" dirty="0">
              <a:latin typeface="Arial"/>
            </a:rPr>
            <a:t>100</a:t>
          </a:r>
          <a:r>
            <a:rPr lang="de-DE" dirty="0"/>
            <a:t> MW</a:t>
          </a:r>
          <a:endParaRPr lang="en-US" dirty="0"/>
        </a:p>
      </dgm:t>
    </dgm:pt>
    <dgm:pt modelId="{2EBAAD26-9E30-4677-AB78-65879F29340B}" type="parTrans" cxnId="{F0EF1557-30B2-4B0C-B666-0BC023324408}">
      <dgm:prSet/>
      <dgm:spPr/>
    </dgm:pt>
    <dgm:pt modelId="{9B9E6171-0B26-4D8E-B8B0-86002D4AAB4C}" type="sibTrans" cxnId="{F0EF1557-30B2-4B0C-B666-0BC023324408}">
      <dgm:prSet/>
      <dgm:spPr/>
    </dgm:pt>
    <dgm:pt modelId="{C1E372E6-F7FF-4706-8394-F62CAFA4A44C}">
      <dgm:prSet phldr="0"/>
      <dgm:spPr/>
      <dgm:t>
        <a:bodyPr/>
        <a:lstStyle/>
        <a:p>
          <a:pPr rtl="0"/>
          <a:r>
            <a:rPr lang="de-DE" dirty="0"/>
            <a:t>Core D+ </a:t>
          </a:r>
          <a:r>
            <a:rPr lang="de-DE" dirty="0">
              <a:latin typeface="Arial"/>
            </a:rPr>
            <a:t>Influx             9.1e21</a:t>
          </a:r>
          <a:r>
            <a:rPr lang="de-DE" dirty="0"/>
            <a:t> 1/s</a:t>
          </a:r>
          <a:endParaRPr lang="en-US" dirty="0"/>
        </a:p>
      </dgm:t>
    </dgm:pt>
    <dgm:pt modelId="{EE831658-A2AD-4634-B9A5-858E95C99285}" type="parTrans" cxnId="{048B1AD7-6B03-4C07-8E8D-02DB64C53395}">
      <dgm:prSet/>
      <dgm:spPr/>
    </dgm:pt>
    <dgm:pt modelId="{832D1958-8C13-4523-AAD7-E6B17CF75529}" type="sibTrans" cxnId="{048B1AD7-6B03-4C07-8E8D-02DB64C53395}">
      <dgm:prSet/>
      <dgm:spPr/>
    </dgm:pt>
    <dgm:pt modelId="{4B3CEFA2-C822-4B8D-8179-DB8E6F91068D}">
      <dgm:prSet phldr="0"/>
      <dgm:spPr/>
      <dgm:t>
        <a:bodyPr/>
        <a:lstStyle/>
        <a:p>
          <a:pPr rtl="0"/>
          <a:r>
            <a:rPr lang="de-DE" dirty="0"/>
            <a:t>Density </a:t>
          </a:r>
          <a:r>
            <a:rPr lang="de-DE" dirty="0" err="1"/>
            <a:t>transport</a:t>
          </a:r>
          <a:r>
            <a:rPr lang="de-DE" dirty="0">
              <a:latin typeface="Arial"/>
            </a:rPr>
            <a:t>           </a:t>
          </a:r>
          <a:r>
            <a:rPr lang="de-DE" dirty="0"/>
            <a:t> </a:t>
          </a:r>
          <a:r>
            <a:rPr lang="de-DE" dirty="0">
              <a:latin typeface="Arial"/>
            </a:rPr>
            <a:t>0.3</a:t>
          </a:r>
          <a:r>
            <a:rPr lang="de-DE" dirty="0"/>
            <a:t> </a:t>
          </a:r>
          <a:r>
            <a:rPr lang="de-DE" dirty="0">
              <a:latin typeface="Arial"/>
            </a:rPr>
            <a:t>m²/s</a:t>
          </a:r>
          <a:endParaRPr lang="en-US" dirty="0"/>
        </a:p>
      </dgm:t>
    </dgm:pt>
    <dgm:pt modelId="{B24DAAD1-6EF7-4195-A390-2CF8681BCD9C}" type="parTrans" cxnId="{F296DF90-59F2-44A2-B1E8-38D241814DC6}">
      <dgm:prSet/>
      <dgm:spPr/>
    </dgm:pt>
    <dgm:pt modelId="{7BAC2AE3-E31F-47C7-ADD4-55146B3E8AE2}" type="sibTrans" cxnId="{F296DF90-59F2-44A2-B1E8-38D241814DC6}">
      <dgm:prSet/>
      <dgm:spPr/>
    </dgm:pt>
    <dgm:pt modelId="{CF97F36C-FD89-49E9-B97F-866CB4489992}">
      <dgm:prSet phldr="0"/>
      <dgm:spPr/>
      <dgm:t>
        <a:bodyPr/>
        <a:lstStyle/>
        <a:p>
          <a:pPr rtl="0"/>
          <a:r>
            <a:rPr lang="de-DE" dirty="0">
              <a:latin typeface="Arial"/>
            </a:rPr>
            <a:t>Scan gas puffs</a:t>
          </a:r>
        </a:p>
      </dgm:t>
    </dgm:pt>
    <dgm:pt modelId="{933EDC4A-A8D7-4282-BC85-8DA7F21F9C30}" type="parTrans" cxnId="{29E3DD44-5AD2-45DA-9DB4-9C433F7DA80F}">
      <dgm:prSet/>
      <dgm:spPr/>
    </dgm:pt>
    <dgm:pt modelId="{1FD16F97-D0D4-420B-9B33-7425CB1DFE37}" type="sibTrans" cxnId="{29E3DD44-5AD2-45DA-9DB4-9C433F7DA80F}">
      <dgm:prSet/>
      <dgm:spPr/>
    </dgm:pt>
    <dgm:pt modelId="{2E54D91B-6990-48A3-889C-2B6FEA672979}">
      <dgm:prSet phldr="0"/>
      <dgm:spPr/>
      <dgm:t>
        <a:bodyPr/>
        <a:lstStyle/>
        <a:p>
          <a:r>
            <a:rPr lang="de-DE" dirty="0">
              <a:latin typeface="Calibri"/>
              <a:cs typeface="Calibri"/>
            </a:rPr>
            <a:t>N gas puff                    1e18 - 1e23 1/s</a:t>
          </a:r>
          <a:endParaRPr lang="de-DE" dirty="0"/>
        </a:p>
      </dgm:t>
    </dgm:pt>
    <dgm:pt modelId="{8F04C486-C4F7-4609-89F7-89F75E10007F}" type="parTrans" cxnId="{4893DC1D-8BEE-48D7-9E31-1052E4BE8B28}">
      <dgm:prSet/>
      <dgm:spPr/>
    </dgm:pt>
    <dgm:pt modelId="{78AD7928-092B-422D-882F-F8065FCF5C12}" type="sibTrans" cxnId="{4893DC1D-8BEE-48D7-9E31-1052E4BE8B28}">
      <dgm:prSet/>
      <dgm:spPr/>
    </dgm:pt>
    <dgm:pt modelId="{C5D676D5-DBCA-4651-A439-4E9E72E15688}">
      <dgm:prSet phldr="0"/>
      <dgm:spPr/>
      <dgm:t>
        <a:bodyPr/>
        <a:lstStyle/>
        <a:p>
          <a:pPr rtl="0"/>
          <a:r>
            <a:rPr lang="de-DE" dirty="0">
              <a:latin typeface="Calibri"/>
              <a:cs typeface="Calibri"/>
            </a:rPr>
            <a:t>D gas puff                    1e20 - 1e24 1/s</a:t>
          </a:r>
          <a:endParaRPr lang="en-US" dirty="0">
            <a:latin typeface="Calibri"/>
            <a:cs typeface="Calibri"/>
          </a:endParaRPr>
        </a:p>
      </dgm:t>
    </dgm:pt>
    <dgm:pt modelId="{D69E4EE3-E4CD-4913-A107-616F018ACCE9}" type="parTrans" cxnId="{A8099533-AFFB-4219-B249-E8BBB3D148A5}">
      <dgm:prSet/>
      <dgm:spPr/>
    </dgm:pt>
    <dgm:pt modelId="{A3A5B785-08D9-45C2-80AD-22E70081245C}" type="sibTrans" cxnId="{A8099533-AFFB-4219-B249-E8BBB3D148A5}">
      <dgm:prSet/>
      <dgm:spPr/>
    </dgm:pt>
    <dgm:pt modelId="{29688925-7235-4DD3-93D7-48723960B85B}">
      <dgm:prSet phldr="0"/>
      <dgm:spPr/>
      <dgm:t>
        <a:bodyPr/>
        <a:lstStyle/>
        <a:p>
          <a:pPr rtl="0"/>
          <a:r>
            <a:rPr lang="de-DE" dirty="0">
              <a:latin typeface="Calibri"/>
              <a:cs typeface="Calibri"/>
            </a:rPr>
            <a:t>100 </a:t>
          </a:r>
          <a:r>
            <a:rPr lang="de-DE" dirty="0" err="1">
              <a:latin typeface="Calibri"/>
              <a:cs typeface="Calibri"/>
            </a:rPr>
            <a:t>steps</a:t>
          </a:r>
          <a:r>
            <a:rPr lang="de-DE" dirty="0">
              <a:latin typeface="Calibri"/>
              <a:cs typeface="Calibri"/>
            </a:rPr>
            <a:t> each</a:t>
          </a:r>
        </a:p>
      </dgm:t>
    </dgm:pt>
    <dgm:pt modelId="{77EF07FF-7D7A-4F63-8FBB-74600A9A457C}" type="parTrans" cxnId="{29C5934B-0368-4FA8-BC02-DD57F1DF25EA}">
      <dgm:prSet/>
      <dgm:spPr/>
    </dgm:pt>
    <dgm:pt modelId="{97350AFD-A81A-4714-A597-0B39477C6EE1}" type="sibTrans" cxnId="{29C5934B-0368-4FA8-BC02-DD57F1DF25EA}">
      <dgm:prSet/>
      <dgm:spPr/>
    </dgm:pt>
    <dgm:pt modelId="{09512FD9-20FB-4B65-9342-7D547E30349A}">
      <dgm:prSet phldr="0"/>
      <dgm:spPr/>
      <dgm:t>
        <a:bodyPr/>
        <a:lstStyle/>
        <a:p>
          <a:pPr rtl="0"/>
          <a:r>
            <a:rPr lang="de-DE" dirty="0">
              <a:latin typeface="Calibri"/>
              <a:cs typeface="Calibri"/>
            </a:rPr>
            <a:t>Total: 100x100 =10.000 combinations</a:t>
          </a:r>
        </a:p>
      </dgm:t>
    </dgm:pt>
    <dgm:pt modelId="{1FB3FD42-601A-47C4-84C5-E12340067BB1}" type="parTrans" cxnId="{AE7FEC27-BF95-4FF9-9161-56FF71F154E0}">
      <dgm:prSet/>
      <dgm:spPr/>
    </dgm:pt>
    <dgm:pt modelId="{434E7AF5-42A9-4DAF-8D77-0D8F9FA979C2}" type="sibTrans" cxnId="{AE7FEC27-BF95-4FF9-9161-56FF71F154E0}">
      <dgm:prSet/>
      <dgm:spPr/>
    </dgm:pt>
    <dgm:pt modelId="{D05CCC57-58D4-4CA3-92B9-AB94EAD870D9}">
      <dgm:prSet phldr="0"/>
      <dgm:spPr/>
      <dgm:t>
        <a:bodyPr/>
        <a:lstStyle/>
        <a:p>
          <a:pPr rtl="0"/>
          <a:r>
            <a:rPr lang="de-DE" dirty="0">
              <a:latin typeface="Calibri"/>
              <a:cs typeface="Calibri"/>
            </a:rPr>
            <a:t>Network  </a:t>
          </a:r>
          <a:r>
            <a:rPr lang="de-DE" dirty="0" err="1">
              <a:latin typeface="Calibri"/>
              <a:cs typeface="Calibri"/>
            </a:rPr>
            <a:t>requires</a:t>
          </a:r>
          <a:r>
            <a:rPr lang="de-DE" dirty="0">
              <a:latin typeface="Calibri"/>
              <a:cs typeface="Calibri"/>
            </a:rPr>
            <a:t> </a:t>
          </a:r>
          <a:r>
            <a:rPr lang="de-DE" dirty="0" err="1">
              <a:latin typeface="Calibri"/>
              <a:cs typeface="Calibri"/>
            </a:rPr>
            <a:t>less</a:t>
          </a:r>
          <a:r>
            <a:rPr lang="de-DE" dirty="0">
              <a:latin typeface="Calibri"/>
              <a:cs typeface="Calibri"/>
            </a:rPr>
            <a:t> </a:t>
          </a:r>
          <a:r>
            <a:rPr lang="de-DE" dirty="0" err="1">
              <a:latin typeface="Calibri"/>
              <a:cs typeface="Calibri"/>
            </a:rPr>
            <a:t>than</a:t>
          </a:r>
          <a:r>
            <a:rPr lang="de-DE" dirty="0">
              <a:latin typeface="Calibri"/>
              <a:cs typeface="Calibri"/>
            </a:rPr>
            <a:t> a minute</a:t>
          </a:r>
        </a:p>
      </dgm:t>
    </dgm:pt>
    <dgm:pt modelId="{7BF16BA3-66C7-43A9-9391-1D753B60871B}" type="parTrans" cxnId="{92D6B5D9-9BAF-4B30-91AE-EEFC389FB6FB}">
      <dgm:prSet/>
      <dgm:spPr/>
    </dgm:pt>
    <dgm:pt modelId="{D94B42CF-68CF-482C-AEB8-46BD4388E375}" type="sibTrans" cxnId="{92D6B5D9-9BAF-4B30-91AE-EEFC389FB6FB}">
      <dgm:prSet/>
      <dgm:spPr/>
    </dgm:pt>
    <dgm:pt modelId="{9EE5F020-E27E-4B2F-9CBC-9BC2545FF6C0}" type="pres">
      <dgm:prSet presAssocID="{F2E3201F-D065-4B7A-96EC-7CAE970AA3DF}" presName="Name0" presStyleCnt="0">
        <dgm:presLayoutVars>
          <dgm:dir/>
          <dgm:animLvl val="lvl"/>
          <dgm:resizeHandles val="exact"/>
        </dgm:presLayoutVars>
      </dgm:prSet>
      <dgm:spPr/>
    </dgm:pt>
    <dgm:pt modelId="{2ABAAB6F-29A2-4E2E-A83F-79CEA7B455D6}" type="pres">
      <dgm:prSet presAssocID="{BA34F819-A175-4297-9F3D-6EF2E88F7CF1}" presName="composite" presStyleCnt="0"/>
      <dgm:spPr/>
    </dgm:pt>
    <dgm:pt modelId="{9AD5D464-EAC1-494F-B608-D06DE73B5B69}" type="pres">
      <dgm:prSet presAssocID="{BA34F819-A175-4297-9F3D-6EF2E88F7CF1}" presName="parTx" presStyleLbl="alignNode1" presStyleIdx="0" presStyleCnt="2">
        <dgm:presLayoutVars>
          <dgm:chMax val="0"/>
          <dgm:chPref val="0"/>
          <dgm:bulletEnabled val="1"/>
        </dgm:presLayoutVars>
      </dgm:prSet>
      <dgm:spPr/>
    </dgm:pt>
    <dgm:pt modelId="{B298D07A-6192-4EA0-8481-F8F7519558A2}" type="pres">
      <dgm:prSet presAssocID="{BA34F819-A175-4297-9F3D-6EF2E88F7CF1}" presName="desTx" presStyleLbl="alignAccFollowNode1" presStyleIdx="0" presStyleCnt="2">
        <dgm:presLayoutVars>
          <dgm:bulletEnabled val="1"/>
        </dgm:presLayoutVars>
      </dgm:prSet>
      <dgm:spPr/>
    </dgm:pt>
    <dgm:pt modelId="{8019E750-3E13-46B4-B60A-47349F28B149}" type="pres">
      <dgm:prSet presAssocID="{C33F5862-5D5D-47B1-9837-C72E180A2A7D}" presName="space" presStyleCnt="0"/>
      <dgm:spPr/>
    </dgm:pt>
    <dgm:pt modelId="{695CD718-1E7C-46B9-8C92-96C4C8A136E8}" type="pres">
      <dgm:prSet presAssocID="{CF97F36C-FD89-49E9-B97F-866CB4489992}" presName="composite" presStyleCnt="0"/>
      <dgm:spPr/>
    </dgm:pt>
    <dgm:pt modelId="{D8BC2E84-A628-4918-8C22-886606949C2A}" type="pres">
      <dgm:prSet presAssocID="{CF97F36C-FD89-49E9-B97F-866CB4489992}" presName="parTx" presStyleLbl="alignNode1" presStyleIdx="1" presStyleCnt="2">
        <dgm:presLayoutVars>
          <dgm:chMax val="0"/>
          <dgm:chPref val="0"/>
          <dgm:bulletEnabled val="1"/>
        </dgm:presLayoutVars>
      </dgm:prSet>
      <dgm:spPr/>
    </dgm:pt>
    <dgm:pt modelId="{7D460BCF-E0B3-4450-8863-7A8B24A9C713}" type="pres">
      <dgm:prSet presAssocID="{CF97F36C-FD89-49E9-B97F-866CB4489992}" presName="desTx" presStyleLbl="alignAccFollowNode1" presStyleIdx="1" presStyleCnt="2">
        <dgm:presLayoutVars>
          <dgm:bulletEnabled val="1"/>
        </dgm:presLayoutVars>
      </dgm:prSet>
      <dgm:spPr/>
    </dgm:pt>
  </dgm:ptLst>
  <dgm:cxnLst>
    <dgm:cxn modelId="{6F84920E-CF17-423F-87C0-E059C4D52DEF}" type="presOf" srcId="{A5F2D04C-24F2-4354-A883-D94C47E27D1F}" destId="{B298D07A-6192-4EA0-8481-F8F7519558A2}" srcOrd="0" destOrd="0" presId="urn:microsoft.com/office/officeart/2005/8/layout/hList1"/>
    <dgm:cxn modelId="{2C2FC915-165B-454D-897B-1DC986B50201}" type="presOf" srcId="{29688925-7235-4DD3-93D7-48723960B85B}" destId="{7D460BCF-E0B3-4450-8863-7A8B24A9C713}" srcOrd="0" destOrd="2" presId="urn:microsoft.com/office/officeart/2005/8/layout/hList1"/>
    <dgm:cxn modelId="{4893DC1D-8BEE-48D7-9E31-1052E4BE8B28}" srcId="{CF97F36C-FD89-49E9-B97F-866CB4489992}" destId="{2E54D91B-6990-48A3-889C-2B6FEA672979}" srcOrd="1" destOrd="0" parTransId="{8F04C486-C4F7-4609-89F7-89F75E10007F}" sibTransId="{78AD7928-092B-422D-882F-F8065FCF5C12}"/>
    <dgm:cxn modelId="{AE7FEC27-BF95-4FF9-9161-56FF71F154E0}" srcId="{CF97F36C-FD89-49E9-B97F-866CB4489992}" destId="{09512FD9-20FB-4B65-9342-7D547E30349A}" srcOrd="3" destOrd="0" parTransId="{1FB3FD42-601A-47C4-84C5-E12340067BB1}" sibTransId="{434E7AF5-42A9-4DAF-8D77-0D8F9FA979C2}"/>
    <dgm:cxn modelId="{A8099533-AFFB-4219-B249-E8BBB3D148A5}" srcId="{CF97F36C-FD89-49E9-B97F-866CB4489992}" destId="{C5D676D5-DBCA-4651-A439-4E9E72E15688}" srcOrd="0" destOrd="0" parTransId="{D69E4EE3-E4CD-4913-A107-616F018ACCE9}" sibTransId="{A3A5B785-08D9-45C2-80AD-22E70081245C}"/>
    <dgm:cxn modelId="{3D34CB3E-D4E5-4448-9BB2-D7B4ACC14F48}" type="presOf" srcId="{4B3CEFA2-C822-4B8D-8179-DB8E6F91068D}" destId="{B298D07A-6192-4EA0-8481-F8F7519558A2}" srcOrd="0" destOrd="4" presId="urn:microsoft.com/office/officeart/2005/8/layout/hList1"/>
    <dgm:cxn modelId="{27ABAF44-A7EC-47DA-AF83-9055726C0513}" type="presOf" srcId="{B8CAFE5F-0B6B-4235-94ED-452EB8E3821B}" destId="{B298D07A-6192-4EA0-8481-F8F7519558A2}" srcOrd="0" destOrd="5" presId="urn:microsoft.com/office/officeart/2005/8/layout/hList1"/>
    <dgm:cxn modelId="{29E3DD44-5AD2-45DA-9DB4-9C433F7DA80F}" srcId="{F2E3201F-D065-4B7A-96EC-7CAE970AA3DF}" destId="{CF97F36C-FD89-49E9-B97F-866CB4489992}" srcOrd="1" destOrd="0" parTransId="{933EDC4A-A8D7-4282-BC85-8DA7F21F9C30}" sibTransId="{1FD16F97-D0D4-420B-9B33-7425CB1DFE37}"/>
    <dgm:cxn modelId="{2A894D67-DB09-4457-97B5-2179462F0CB5}" srcId="{F2E3201F-D065-4B7A-96EC-7CAE970AA3DF}" destId="{BA34F819-A175-4297-9F3D-6EF2E88F7CF1}" srcOrd="0" destOrd="0" parTransId="{C25A7A17-C2B5-4BEF-AF4E-560E508E2AE4}" sibTransId="{C33F5862-5D5D-47B1-9837-C72E180A2A7D}"/>
    <dgm:cxn modelId="{29C5934B-0368-4FA8-BC02-DD57F1DF25EA}" srcId="{CF97F36C-FD89-49E9-B97F-866CB4489992}" destId="{29688925-7235-4DD3-93D7-48723960B85B}" srcOrd="2" destOrd="0" parTransId="{77EF07FF-7D7A-4F63-8FBB-74600A9A457C}" sibTransId="{97350AFD-A81A-4714-A597-0B39477C6EE1}"/>
    <dgm:cxn modelId="{F0EF1557-30B2-4B0C-B666-0BC023324408}" srcId="{BA34F819-A175-4297-9F3D-6EF2E88F7CF1}" destId="{221FED19-26C1-4E76-8F36-FE330E929C81}" srcOrd="2" destOrd="0" parTransId="{2EBAAD26-9E30-4677-AB78-65879F29340B}" sibTransId="{9B9E6171-0B26-4D8E-B8B0-86002D4AAB4C}"/>
    <dgm:cxn modelId="{17B3037A-BDE8-4EF3-9BD5-EFEBE00F3A13}" type="presOf" srcId="{82023037-53C9-479A-ABBC-D990DE07B143}" destId="{B298D07A-6192-4EA0-8481-F8F7519558A2}" srcOrd="0" destOrd="1" presId="urn:microsoft.com/office/officeart/2005/8/layout/hList1"/>
    <dgm:cxn modelId="{F296DF90-59F2-44A2-B1E8-38D241814DC6}" srcId="{BA34F819-A175-4297-9F3D-6EF2E88F7CF1}" destId="{4B3CEFA2-C822-4B8D-8179-DB8E6F91068D}" srcOrd="4" destOrd="0" parTransId="{B24DAAD1-6EF7-4195-A390-2CF8681BCD9C}" sibTransId="{7BAC2AE3-E31F-47C7-ADD4-55146B3E8AE2}"/>
    <dgm:cxn modelId="{B7DF4098-073F-4F57-B944-64117863E388}" type="presOf" srcId="{D05CCC57-58D4-4CA3-92B9-AB94EAD870D9}" destId="{7D460BCF-E0B3-4450-8863-7A8B24A9C713}" srcOrd="0" destOrd="4" presId="urn:microsoft.com/office/officeart/2005/8/layout/hList1"/>
    <dgm:cxn modelId="{4D208C9A-B4B2-4233-8DF9-AFBD10F3180F}" type="presOf" srcId="{09512FD9-20FB-4B65-9342-7D547E30349A}" destId="{7D460BCF-E0B3-4450-8863-7A8B24A9C713}" srcOrd="0" destOrd="3" presId="urn:microsoft.com/office/officeart/2005/8/layout/hList1"/>
    <dgm:cxn modelId="{EB4B7AA5-BE45-4A47-8120-7EEAA0889199}" type="presOf" srcId="{BA34F819-A175-4297-9F3D-6EF2E88F7CF1}" destId="{9AD5D464-EAC1-494F-B608-D06DE73B5B69}" srcOrd="0" destOrd="0" presId="urn:microsoft.com/office/officeart/2005/8/layout/hList1"/>
    <dgm:cxn modelId="{73D061B2-EBFC-4687-AB7D-38F1A3A196EA}" type="presOf" srcId="{221FED19-26C1-4E76-8F36-FE330E929C81}" destId="{B298D07A-6192-4EA0-8481-F8F7519558A2}" srcOrd="0" destOrd="2" presId="urn:microsoft.com/office/officeart/2005/8/layout/hList1"/>
    <dgm:cxn modelId="{872FD6C3-B95F-497F-B08A-DA9ABDF795CF}" srcId="{BA34F819-A175-4297-9F3D-6EF2E88F7CF1}" destId="{A5F2D04C-24F2-4354-A883-D94C47E27D1F}" srcOrd="0" destOrd="0" parTransId="{AD6D8774-887F-468B-9D52-75BE641D7D8B}" sibTransId="{94E9A9D7-1A70-425A-930A-ECDD2BE566F9}"/>
    <dgm:cxn modelId="{74E0E7D2-1FB2-4628-88F3-091E373D920D}" srcId="{BA34F819-A175-4297-9F3D-6EF2E88F7CF1}" destId="{B8CAFE5F-0B6B-4235-94ED-452EB8E3821B}" srcOrd="5" destOrd="0" parTransId="{20CD58C8-5759-44C7-9396-D81B049F3D78}" sibTransId="{72482D83-F89A-4999-80E8-12005D945A6A}"/>
    <dgm:cxn modelId="{048B1AD7-6B03-4C07-8E8D-02DB64C53395}" srcId="{BA34F819-A175-4297-9F3D-6EF2E88F7CF1}" destId="{C1E372E6-F7FF-4706-8394-F62CAFA4A44C}" srcOrd="3" destOrd="0" parTransId="{EE831658-A2AD-4634-B9A5-858E95C99285}" sibTransId="{832D1958-8C13-4523-AAD7-E6B17CF75529}"/>
    <dgm:cxn modelId="{2BA12ED8-2626-4E98-8967-0681EA85F9C7}" type="presOf" srcId="{2E54D91B-6990-48A3-889C-2B6FEA672979}" destId="{7D460BCF-E0B3-4450-8863-7A8B24A9C713}" srcOrd="0" destOrd="1" presId="urn:microsoft.com/office/officeart/2005/8/layout/hList1"/>
    <dgm:cxn modelId="{92D6B5D9-9BAF-4B30-91AE-EEFC389FB6FB}" srcId="{CF97F36C-FD89-49E9-B97F-866CB4489992}" destId="{D05CCC57-58D4-4CA3-92B9-AB94EAD870D9}" srcOrd="4" destOrd="0" parTransId="{7BF16BA3-66C7-43A9-9391-1D753B60871B}" sibTransId="{D94B42CF-68CF-482C-AEB8-46BD4388E375}"/>
    <dgm:cxn modelId="{C837FFE8-A9BC-45CE-BB89-68A7CF92CD10}" type="presOf" srcId="{F2E3201F-D065-4B7A-96EC-7CAE970AA3DF}" destId="{9EE5F020-E27E-4B2F-9CBC-9BC2545FF6C0}" srcOrd="0" destOrd="0" presId="urn:microsoft.com/office/officeart/2005/8/layout/hList1"/>
    <dgm:cxn modelId="{ADA6BDEB-CDD7-4DD2-82D2-B7C41B129EE4}" type="presOf" srcId="{CF97F36C-FD89-49E9-B97F-866CB4489992}" destId="{D8BC2E84-A628-4918-8C22-886606949C2A}" srcOrd="0" destOrd="0" presId="urn:microsoft.com/office/officeart/2005/8/layout/hList1"/>
    <dgm:cxn modelId="{F8A00DFD-3176-49B8-A221-308558025BCF}" type="presOf" srcId="{C1E372E6-F7FF-4706-8394-F62CAFA4A44C}" destId="{B298D07A-6192-4EA0-8481-F8F7519558A2}" srcOrd="0" destOrd="3" presId="urn:microsoft.com/office/officeart/2005/8/layout/hList1"/>
    <dgm:cxn modelId="{EAA8BAFF-2203-4830-BB43-57D24F51ABB5}" srcId="{BA34F819-A175-4297-9F3D-6EF2E88F7CF1}" destId="{82023037-53C9-479A-ABBC-D990DE07B143}" srcOrd="1" destOrd="0" parTransId="{059D08B6-DC10-456A-BBD7-CFC45A95E755}" sibTransId="{AF302D47-E0F1-40A4-B624-002AE834FB5A}"/>
    <dgm:cxn modelId="{5544C4FF-9859-44C9-A544-46A2DB256C38}" type="presOf" srcId="{C5D676D5-DBCA-4651-A439-4E9E72E15688}" destId="{7D460BCF-E0B3-4450-8863-7A8B24A9C713}" srcOrd="0" destOrd="0" presId="urn:microsoft.com/office/officeart/2005/8/layout/hList1"/>
    <dgm:cxn modelId="{33073385-198D-4542-B10A-72F4E9931995}" type="presParOf" srcId="{9EE5F020-E27E-4B2F-9CBC-9BC2545FF6C0}" destId="{2ABAAB6F-29A2-4E2E-A83F-79CEA7B455D6}" srcOrd="0" destOrd="0" presId="urn:microsoft.com/office/officeart/2005/8/layout/hList1"/>
    <dgm:cxn modelId="{0B729BEB-589D-4EFB-8D80-D90B8B3F7544}" type="presParOf" srcId="{2ABAAB6F-29A2-4E2E-A83F-79CEA7B455D6}" destId="{9AD5D464-EAC1-494F-B608-D06DE73B5B69}" srcOrd="0" destOrd="0" presId="urn:microsoft.com/office/officeart/2005/8/layout/hList1"/>
    <dgm:cxn modelId="{B077B822-907F-481C-8465-31F7C97FB095}" type="presParOf" srcId="{2ABAAB6F-29A2-4E2E-A83F-79CEA7B455D6}" destId="{B298D07A-6192-4EA0-8481-F8F7519558A2}" srcOrd="1" destOrd="0" presId="urn:microsoft.com/office/officeart/2005/8/layout/hList1"/>
    <dgm:cxn modelId="{69F27F2B-FD14-45D9-B792-C01C74D24517}" type="presParOf" srcId="{9EE5F020-E27E-4B2F-9CBC-9BC2545FF6C0}" destId="{8019E750-3E13-46B4-B60A-47349F28B149}" srcOrd="1" destOrd="0" presId="urn:microsoft.com/office/officeart/2005/8/layout/hList1"/>
    <dgm:cxn modelId="{6C58346C-EAB9-4A72-8E8C-6BBC8EA7D94A}" type="presParOf" srcId="{9EE5F020-E27E-4B2F-9CBC-9BC2545FF6C0}" destId="{695CD718-1E7C-46B9-8C92-96C4C8A136E8}" srcOrd="2" destOrd="0" presId="urn:microsoft.com/office/officeart/2005/8/layout/hList1"/>
    <dgm:cxn modelId="{28CE55B0-4920-438A-9F0A-F5DECFF3792A}" type="presParOf" srcId="{695CD718-1E7C-46B9-8C92-96C4C8A136E8}" destId="{D8BC2E84-A628-4918-8C22-886606949C2A}" srcOrd="0" destOrd="0" presId="urn:microsoft.com/office/officeart/2005/8/layout/hList1"/>
    <dgm:cxn modelId="{FF2B700C-8A6A-4C1A-A378-A7561E381EC8}" type="presParOf" srcId="{695CD718-1E7C-46B9-8C92-96C4C8A136E8}" destId="{7D460BCF-E0B3-4450-8863-7A8B24A9C713}"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473C4CE-5593-44B2-8611-091A498B692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71D1103-B678-4F0C-AB14-1730AC5CD3C0}">
      <dgm:prSet phldrT="[Text]" phldr="0"/>
      <dgm:spPr/>
      <dgm:t>
        <a:bodyPr/>
        <a:lstStyle/>
        <a:p>
          <a:pPr rtl="0"/>
          <a:r>
            <a:rPr lang="en-US" dirty="0">
              <a:latin typeface="Arial"/>
            </a:rPr>
            <a:t>Scaling the </a:t>
          </a:r>
          <a:r>
            <a:rPr lang="en-US" dirty="0" err="1">
              <a:latin typeface="Arial"/>
            </a:rPr>
            <a:t>gaspuff</a:t>
          </a:r>
          <a:r>
            <a:rPr lang="en-US" dirty="0">
              <a:latin typeface="Arial"/>
            </a:rPr>
            <a:t> input to the network</a:t>
          </a:r>
          <a:endParaRPr lang="en-US" dirty="0"/>
        </a:p>
      </dgm:t>
    </dgm:pt>
    <dgm:pt modelId="{F0F030F9-1D52-4342-91D3-E653CBDB6C77}" type="parTrans" cxnId="{B6D2C9EE-9DB8-4F5C-88B0-53A89C0E15E2}">
      <dgm:prSet/>
      <dgm:spPr/>
      <dgm:t>
        <a:bodyPr/>
        <a:lstStyle/>
        <a:p>
          <a:endParaRPr lang="en-US"/>
        </a:p>
      </dgm:t>
    </dgm:pt>
    <dgm:pt modelId="{806305D0-74B3-48DB-84D3-8B0D283E8D72}" type="sibTrans" cxnId="{B6D2C9EE-9DB8-4F5C-88B0-53A89C0E15E2}">
      <dgm:prSet/>
      <dgm:spPr/>
      <dgm:t>
        <a:bodyPr/>
        <a:lstStyle/>
        <a:p>
          <a:endParaRPr lang="en-US"/>
        </a:p>
      </dgm:t>
    </dgm:pt>
    <dgm:pt modelId="{6E8DE485-3A77-46AC-B55B-F1D17D426712}">
      <dgm:prSet phldr="0"/>
      <dgm:spPr/>
      <dgm:t>
        <a:bodyPr/>
        <a:lstStyle/>
        <a:p>
          <a:pPr rtl="0"/>
          <a:r>
            <a:rPr lang="en-US" dirty="0">
              <a:latin typeface="Arial"/>
            </a:rPr>
            <a:t>Necessary shifting likely not consistent across different regimes</a:t>
          </a:r>
        </a:p>
      </dgm:t>
    </dgm:pt>
    <dgm:pt modelId="{E999F9C8-D6A9-455F-862D-F2B29F542B53}" type="parTrans" cxnId="{2B9B0B7A-6429-4E77-9719-C33B2149A48B}">
      <dgm:prSet/>
      <dgm:spPr/>
    </dgm:pt>
    <dgm:pt modelId="{F4390F77-C581-41A2-BA26-6C8FCE823048}" type="sibTrans" cxnId="{2B9B0B7A-6429-4E77-9719-C33B2149A48B}">
      <dgm:prSet/>
      <dgm:spPr/>
    </dgm:pt>
    <dgm:pt modelId="{393ACBDF-8F10-4B1E-BBB7-190074E60541}">
      <dgm:prSet phldr="0"/>
      <dgm:spPr/>
      <dgm:t>
        <a:bodyPr/>
        <a:lstStyle/>
        <a:p>
          <a:pPr rtl="0"/>
          <a:r>
            <a:rPr lang="en-US" dirty="0">
              <a:latin typeface="Arial"/>
            </a:rPr>
            <a:t>Network predictions remain on JET geometry</a:t>
          </a:r>
        </a:p>
      </dgm:t>
    </dgm:pt>
    <dgm:pt modelId="{3A920395-33B9-42E0-832C-0B7A773B55B5}" type="parTrans" cxnId="{D9BA005F-9A64-48FE-81AB-EAA90F15C224}">
      <dgm:prSet/>
      <dgm:spPr/>
    </dgm:pt>
    <dgm:pt modelId="{79C77519-47DF-4F84-B912-3855DA20CD94}" type="sibTrans" cxnId="{D9BA005F-9A64-48FE-81AB-EAA90F15C224}">
      <dgm:prSet/>
      <dgm:spPr/>
    </dgm:pt>
    <dgm:pt modelId="{57AE66BA-AF23-4469-8ED6-491C1CAEF395}">
      <dgm:prSet phldr="0"/>
      <dgm:spPr/>
      <dgm:t>
        <a:bodyPr/>
        <a:lstStyle/>
        <a:p>
          <a:r>
            <a:rPr lang="en-US" dirty="0">
              <a:latin typeface="Calibri"/>
              <a:cs typeface="Calibri"/>
            </a:rPr>
            <a:t>We can match only specific points</a:t>
          </a:r>
          <a:endParaRPr lang="en-US" dirty="0">
            <a:latin typeface="Arial"/>
          </a:endParaRPr>
        </a:p>
      </dgm:t>
    </dgm:pt>
    <dgm:pt modelId="{9EF93773-319D-49C9-BC56-F24B643AB5A0}" type="parTrans" cxnId="{C5D8CD46-3EE7-4FCF-860B-E8579CFF91F9}">
      <dgm:prSet/>
      <dgm:spPr/>
    </dgm:pt>
    <dgm:pt modelId="{1AA4F42F-25A7-4A84-A5A8-70D65A4A8545}" type="sibTrans" cxnId="{C5D8CD46-3EE7-4FCF-860B-E8579CFF91F9}">
      <dgm:prSet/>
      <dgm:spPr/>
    </dgm:pt>
    <dgm:pt modelId="{EFC0E1E6-5552-4411-8828-8FCDCEB223B2}" type="pres">
      <dgm:prSet presAssocID="{A473C4CE-5593-44B2-8611-091A498B692A}" presName="linear" presStyleCnt="0">
        <dgm:presLayoutVars>
          <dgm:animLvl val="lvl"/>
          <dgm:resizeHandles val="exact"/>
        </dgm:presLayoutVars>
      </dgm:prSet>
      <dgm:spPr/>
    </dgm:pt>
    <dgm:pt modelId="{771DFE26-8F46-448B-9672-17355CA4F225}" type="pres">
      <dgm:prSet presAssocID="{A71D1103-B678-4F0C-AB14-1730AC5CD3C0}" presName="parentText" presStyleLbl="node1" presStyleIdx="0" presStyleCnt="1">
        <dgm:presLayoutVars>
          <dgm:chMax val="0"/>
          <dgm:bulletEnabled val="1"/>
        </dgm:presLayoutVars>
      </dgm:prSet>
      <dgm:spPr/>
    </dgm:pt>
    <dgm:pt modelId="{6979C926-E410-44FE-A134-CFE6BE10D9C4}" type="pres">
      <dgm:prSet presAssocID="{A71D1103-B678-4F0C-AB14-1730AC5CD3C0}" presName="childText" presStyleLbl="revTx" presStyleIdx="0" presStyleCnt="1">
        <dgm:presLayoutVars>
          <dgm:bulletEnabled val="1"/>
        </dgm:presLayoutVars>
      </dgm:prSet>
      <dgm:spPr/>
    </dgm:pt>
  </dgm:ptLst>
  <dgm:cxnLst>
    <dgm:cxn modelId="{24594810-DD5D-48A9-9D10-BA6B56991970}" type="presOf" srcId="{57AE66BA-AF23-4469-8ED6-491C1CAEF395}" destId="{6979C926-E410-44FE-A134-CFE6BE10D9C4}" srcOrd="0" destOrd="2" presId="urn:microsoft.com/office/officeart/2005/8/layout/vList2"/>
    <dgm:cxn modelId="{D9BA005F-9A64-48FE-81AB-EAA90F15C224}" srcId="{A71D1103-B678-4F0C-AB14-1730AC5CD3C0}" destId="{393ACBDF-8F10-4B1E-BBB7-190074E60541}" srcOrd="1" destOrd="0" parTransId="{3A920395-33B9-42E0-832C-0B7A773B55B5}" sibTransId="{79C77519-47DF-4F84-B912-3855DA20CD94}"/>
    <dgm:cxn modelId="{4E77B146-D1A3-4D15-BADB-D3EA1A9145F4}" type="presOf" srcId="{A473C4CE-5593-44B2-8611-091A498B692A}" destId="{EFC0E1E6-5552-4411-8828-8FCDCEB223B2}" srcOrd="0" destOrd="0" presId="urn:microsoft.com/office/officeart/2005/8/layout/vList2"/>
    <dgm:cxn modelId="{C5D8CD46-3EE7-4FCF-860B-E8579CFF91F9}" srcId="{A71D1103-B678-4F0C-AB14-1730AC5CD3C0}" destId="{57AE66BA-AF23-4469-8ED6-491C1CAEF395}" srcOrd="2" destOrd="0" parTransId="{9EF93773-319D-49C9-BC56-F24B643AB5A0}" sibTransId="{1AA4F42F-25A7-4A84-A5A8-70D65A4A8545}"/>
    <dgm:cxn modelId="{2B9B0B7A-6429-4E77-9719-C33B2149A48B}" srcId="{A71D1103-B678-4F0C-AB14-1730AC5CD3C0}" destId="{6E8DE485-3A77-46AC-B55B-F1D17D426712}" srcOrd="0" destOrd="0" parTransId="{E999F9C8-D6A9-455F-862D-F2B29F542B53}" sibTransId="{F4390F77-C581-41A2-BA26-6C8FCE823048}"/>
    <dgm:cxn modelId="{C66E1888-3885-4712-9813-BDF3D7C2326F}" type="presOf" srcId="{A71D1103-B678-4F0C-AB14-1730AC5CD3C0}" destId="{771DFE26-8F46-448B-9672-17355CA4F225}" srcOrd="0" destOrd="0" presId="urn:microsoft.com/office/officeart/2005/8/layout/vList2"/>
    <dgm:cxn modelId="{5F85868F-80B7-46AD-8F02-C50431052E59}" type="presOf" srcId="{6E8DE485-3A77-46AC-B55B-F1D17D426712}" destId="{6979C926-E410-44FE-A134-CFE6BE10D9C4}" srcOrd="0" destOrd="0" presId="urn:microsoft.com/office/officeart/2005/8/layout/vList2"/>
    <dgm:cxn modelId="{5B9747E9-A1B4-4D23-A2F7-DEBC7E4C1F42}" type="presOf" srcId="{393ACBDF-8F10-4B1E-BBB7-190074E60541}" destId="{6979C926-E410-44FE-A134-CFE6BE10D9C4}" srcOrd="0" destOrd="1" presId="urn:microsoft.com/office/officeart/2005/8/layout/vList2"/>
    <dgm:cxn modelId="{B6D2C9EE-9DB8-4F5C-88B0-53A89C0E15E2}" srcId="{A473C4CE-5593-44B2-8611-091A498B692A}" destId="{A71D1103-B678-4F0C-AB14-1730AC5CD3C0}" srcOrd="0" destOrd="0" parTransId="{F0F030F9-1D52-4342-91D3-E653CBDB6C77}" sibTransId="{806305D0-74B3-48DB-84D3-8B0D283E8D72}"/>
    <dgm:cxn modelId="{B01A5914-5062-4659-A98D-BC3DFEE6D4F1}" type="presParOf" srcId="{EFC0E1E6-5552-4411-8828-8FCDCEB223B2}" destId="{771DFE26-8F46-448B-9672-17355CA4F225}" srcOrd="0" destOrd="0" presId="urn:microsoft.com/office/officeart/2005/8/layout/vList2"/>
    <dgm:cxn modelId="{22379958-C6E2-4BDB-A3DE-9E6E88FA30FE}" type="presParOf" srcId="{EFC0E1E6-5552-4411-8828-8FCDCEB223B2}" destId="{6979C926-E410-44FE-A134-CFE6BE10D9C4}" srcOrd="1"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BEA3ECA-B342-43BD-AEF4-9213FB1D9FA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541B578-67FD-4B72-BD79-627E2E60B48A}">
      <dgm:prSet phldrT="[Text]" phldr="0"/>
      <dgm:spPr/>
      <dgm:t>
        <a:bodyPr/>
        <a:lstStyle/>
        <a:p>
          <a:pPr rtl="0"/>
          <a:r>
            <a:rPr lang="en-US" dirty="0">
              <a:latin typeface="Arial"/>
            </a:rPr>
            <a:t>Median errors</a:t>
          </a:r>
          <a:endParaRPr lang="en-US" dirty="0"/>
        </a:p>
      </dgm:t>
    </dgm:pt>
    <dgm:pt modelId="{2B94D40A-EC17-4C08-97AB-D2E37F884B12}" type="parTrans" cxnId="{83EB1E4A-7433-4A31-892E-531D9937D9FD}">
      <dgm:prSet/>
      <dgm:spPr/>
      <dgm:t>
        <a:bodyPr/>
        <a:lstStyle/>
        <a:p>
          <a:endParaRPr lang="en-US"/>
        </a:p>
      </dgm:t>
    </dgm:pt>
    <dgm:pt modelId="{1ED12E96-6D54-48F8-A41B-44B879D3E4B6}" type="sibTrans" cxnId="{83EB1E4A-7433-4A31-892E-531D9937D9FD}">
      <dgm:prSet/>
      <dgm:spPr/>
      <dgm:t>
        <a:bodyPr/>
        <a:lstStyle/>
        <a:p>
          <a:endParaRPr lang="en-US"/>
        </a:p>
      </dgm:t>
    </dgm:pt>
    <dgm:pt modelId="{9C601F1B-1FE4-4C61-8917-E3A74695C62A}">
      <dgm:prSet phldrT="[Text]" phldr="0"/>
      <dgm:spPr/>
      <dgm:t>
        <a:bodyPr/>
        <a:lstStyle/>
        <a:p>
          <a:pPr rtl="0"/>
          <a:r>
            <a:rPr lang="en-US" dirty="0">
              <a:latin typeface="Arial"/>
            </a:rPr>
            <a:t>Outer midplane: 13eV | 8%</a:t>
          </a:r>
          <a:endParaRPr lang="en-US" dirty="0"/>
        </a:p>
      </dgm:t>
    </dgm:pt>
    <dgm:pt modelId="{B1CC05B5-060F-4A27-A2B2-0389F70F9167}" type="parTrans" cxnId="{AE34B139-5059-439C-8134-A96A912BE61C}">
      <dgm:prSet/>
      <dgm:spPr/>
      <dgm:t>
        <a:bodyPr/>
        <a:lstStyle/>
        <a:p>
          <a:endParaRPr lang="en-US"/>
        </a:p>
      </dgm:t>
    </dgm:pt>
    <dgm:pt modelId="{6E1290AF-1A58-42BC-80D1-F81EDD2BE5AF}" type="sibTrans" cxnId="{AE34B139-5059-439C-8134-A96A912BE61C}">
      <dgm:prSet/>
      <dgm:spPr/>
      <dgm:t>
        <a:bodyPr/>
        <a:lstStyle/>
        <a:p>
          <a:endParaRPr lang="en-US"/>
        </a:p>
      </dgm:t>
    </dgm:pt>
    <dgm:pt modelId="{D5BE37C1-E424-4BE2-90A1-D998CE7E2E8F}">
      <dgm:prSet phldr="0"/>
      <dgm:spPr/>
      <dgm:t>
        <a:bodyPr/>
        <a:lstStyle/>
        <a:p>
          <a:pPr rtl="0"/>
          <a:r>
            <a:rPr lang="en-US" dirty="0">
              <a:latin typeface="Arial"/>
            </a:rPr>
            <a:t>Outer target: 0.8eV | 29%</a:t>
          </a:r>
        </a:p>
      </dgm:t>
    </dgm:pt>
    <dgm:pt modelId="{B3B47DFF-D641-4097-9878-A9AABC27A4E2}" type="parTrans" cxnId="{91B74315-B21E-4A49-818E-2FF130EF1833}">
      <dgm:prSet/>
      <dgm:spPr/>
    </dgm:pt>
    <dgm:pt modelId="{3328E4CC-A047-42C1-8430-11092A3D2BAA}" type="sibTrans" cxnId="{91B74315-B21E-4A49-818E-2FF130EF1833}">
      <dgm:prSet/>
      <dgm:spPr/>
    </dgm:pt>
    <dgm:pt modelId="{D361C4D2-83F8-4F5C-9DFC-EC37C77CCC1A}" type="pres">
      <dgm:prSet presAssocID="{2BEA3ECA-B342-43BD-AEF4-9213FB1D9FA9}" presName="linear" presStyleCnt="0">
        <dgm:presLayoutVars>
          <dgm:animLvl val="lvl"/>
          <dgm:resizeHandles val="exact"/>
        </dgm:presLayoutVars>
      </dgm:prSet>
      <dgm:spPr/>
    </dgm:pt>
    <dgm:pt modelId="{39B69EE7-B5E3-45CB-98C2-F6E50F848B4D}" type="pres">
      <dgm:prSet presAssocID="{9541B578-67FD-4B72-BD79-627E2E60B48A}" presName="parentText" presStyleLbl="node1" presStyleIdx="0" presStyleCnt="1">
        <dgm:presLayoutVars>
          <dgm:chMax val="0"/>
          <dgm:bulletEnabled val="1"/>
        </dgm:presLayoutVars>
      </dgm:prSet>
      <dgm:spPr/>
    </dgm:pt>
    <dgm:pt modelId="{99FA3091-CA59-4504-AC2F-069AC56360B1}" type="pres">
      <dgm:prSet presAssocID="{9541B578-67FD-4B72-BD79-627E2E60B48A}" presName="childText" presStyleLbl="revTx" presStyleIdx="0" presStyleCnt="1">
        <dgm:presLayoutVars>
          <dgm:bulletEnabled val="1"/>
        </dgm:presLayoutVars>
      </dgm:prSet>
      <dgm:spPr/>
    </dgm:pt>
  </dgm:ptLst>
  <dgm:cxnLst>
    <dgm:cxn modelId="{91B74315-B21E-4A49-818E-2FF130EF1833}" srcId="{9541B578-67FD-4B72-BD79-627E2E60B48A}" destId="{D5BE37C1-E424-4BE2-90A1-D998CE7E2E8F}" srcOrd="1" destOrd="0" parTransId="{B3B47DFF-D641-4097-9878-A9AABC27A4E2}" sibTransId="{3328E4CC-A047-42C1-8430-11092A3D2BAA}"/>
    <dgm:cxn modelId="{AE34B139-5059-439C-8134-A96A912BE61C}" srcId="{9541B578-67FD-4B72-BD79-627E2E60B48A}" destId="{9C601F1B-1FE4-4C61-8917-E3A74695C62A}" srcOrd="0" destOrd="0" parTransId="{B1CC05B5-060F-4A27-A2B2-0389F70F9167}" sibTransId="{6E1290AF-1A58-42BC-80D1-F81EDD2BE5AF}"/>
    <dgm:cxn modelId="{83EB1E4A-7433-4A31-892E-531D9937D9FD}" srcId="{2BEA3ECA-B342-43BD-AEF4-9213FB1D9FA9}" destId="{9541B578-67FD-4B72-BD79-627E2E60B48A}" srcOrd="0" destOrd="0" parTransId="{2B94D40A-EC17-4C08-97AB-D2E37F884B12}" sibTransId="{1ED12E96-6D54-48F8-A41B-44B879D3E4B6}"/>
    <dgm:cxn modelId="{409D584A-A8C9-49DA-AC6B-D010A133DF6C}" type="presOf" srcId="{D5BE37C1-E424-4BE2-90A1-D998CE7E2E8F}" destId="{99FA3091-CA59-4504-AC2F-069AC56360B1}" srcOrd="0" destOrd="1" presId="urn:microsoft.com/office/officeart/2005/8/layout/vList2"/>
    <dgm:cxn modelId="{27C21758-4DA5-4B4C-BF85-94138943B8FD}" type="presOf" srcId="{2BEA3ECA-B342-43BD-AEF4-9213FB1D9FA9}" destId="{D361C4D2-83F8-4F5C-9DFC-EC37C77CCC1A}" srcOrd="0" destOrd="0" presId="urn:microsoft.com/office/officeart/2005/8/layout/vList2"/>
    <dgm:cxn modelId="{F24DA07F-1C7A-4E8F-A2EE-AF32F917D8F7}" type="presOf" srcId="{9C601F1B-1FE4-4C61-8917-E3A74695C62A}" destId="{99FA3091-CA59-4504-AC2F-069AC56360B1}" srcOrd="0" destOrd="0" presId="urn:microsoft.com/office/officeart/2005/8/layout/vList2"/>
    <dgm:cxn modelId="{FC8C86EF-3355-4EE2-9EC8-3A164C331FDA}" type="presOf" srcId="{9541B578-67FD-4B72-BD79-627E2E60B48A}" destId="{39B69EE7-B5E3-45CB-98C2-F6E50F848B4D}" srcOrd="0" destOrd="0" presId="urn:microsoft.com/office/officeart/2005/8/layout/vList2"/>
    <dgm:cxn modelId="{E191256E-3D6C-41D8-AB44-86A07BEC9F7B}" type="presParOf" srcId="{D361C4D2-83F8-4F5C-9DFC-EC37C77CCC1A}" destId="{39B69EE7-B5E3-45CB-98C2-F6E50F848B4D}" srcOrd="0" destOrd="0" presId="urn:microsoft.com/office/officeart/2005/8/layout/vList2"/>
    <dgm:cxn modelId="{4D67C5D7-C8F7-4A81-9434-F2292008FF43}" type="presParOf" srcId="{D361C4D2-83F8-4F5C-9DFC-EC37C77CCC1A}" destId="{99FA3091-CA59-4504-AC2F-069AC56360B1}" srcOrd="1" destOrd="0" presId="urn:microsoft.com/office/officeart/2005/8/layout/vList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04B6B69-B94D-40BA-B52A-8816BA22090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7192288-C6D1-4967-AC45-B95C6D4DD03E}">
      <dgm:prSet phldrT="[Text]" phldr="0"/>
      <dgm:spPr/>
      <dgm:t>
        <a:bodyPr/>
        <a:lstStyle/>
        <a:p>
          <a:pPr rtl="0"/>
          <a:r>
            <a:rPr lang="en-US" dirty="0">
              <a:latin typeface="Arial"/>
            </a:rPr>
            <a:t>Take existing model</a:t>
          </a:r>
          <a:endParaRPr lang="en-US" dirty="0"/>
        </a:p>
      </dgm:t>
    </dgm:pt>
    <dgm:pt modelId="{5AB1C90D-105F-4681-A03D-46BACD6C8384}" type="parTrans" cxnId="{94368468-E20F-44B4-9C8C-CC366C534CCB}">
      <dgm:prSet/>
      <dgm:spPr/>
      <dgm:t>
        <a:bodyPr/>
        <a:lstStyle/>
        <a:p>
          <a:endParaRPr lang="en-US"/>
        </a:p>
      </dgm:t>
    </dgm:pt>
    <dgm:pt modelId="{57543396-88EE-499C-AB49-3BC3CC57DB77}" type="sibTrans" cxnId="{94368468-E20F-44B4-9C8C-CC366C534CCB}">
      <dgm:prSet/>
      <dgm:spPr/>
      <dgm:t>
        <a:bodyPr/>
        <a:lstStyle/>
        <a:p>
          <a:endParaRPr lang="en-US"/>
        </a:p>
      </dgm:t>
    </dgm:pt>
    <dgm:pt modelId="{5116C73B-FB5C-457C-9498-6AB0714398FC}">
      <dgm:prSet phldrT="[Text]" phldr="0"/>
      <dgm:spPr/>
      <dgm:t>
        <a:bodyPr/>
        <a:lstStyle/>
        <a:p>
          <a:pPr rtl="0"/>
          <a:r>
            <a:rPr lang="en-US" dirty="0">
              <a:latin typeface="Arial"/>
            </a:rPr>
            <a:t>Modify last layer to fit ITER geometry</a:t>
          </a:r>
          <a:endParaRPr lang="en-US" dirty="0"/>
        </a:p>
      </dgm:t>
    </dgm:pt>
    <dgm:pt modelId="{65DCD412-F509-4264-A27F-36607B92FF24}" type="parTrans" cxnId="{FD9C4CCC-6618-45E9-A4E1-6C08BB111F20}">
      <dgm:prSet/>
      <dgm:spPr/>
      <dgm:t>
        <a:bodyPr/>
        <a:lstStyle/>
        <a:p>
          <a:endParaRPr lang="en-US"/>
        </a:p>
      </dgm:t>
    </dgm:pt>
    <dgm:pt modelId="{2A458AC2-185A-4EBB-9377-0AF0F3174655}" type="sibTrans" cxnId="{FD9C4CCC-6618-45E9-A4E1-6C08BB111F20}">
      <dgm:prSet/>
      <dgm:spPr/>
      <dgm:t>
        <a:bodyPr/>
        <a:lstStyle/>
        <a:p>
          <a:endParaRPr lang="en-US"/>
        </a:p>
      </dgm:t>
    </dgm:pt>
    <dgm:pt modelId="{D0B44367-7691-47CA-AC12-CD6912FD75FC}">
      <dgm:prSet phldr="0"/>
      <dgm:spPr/>
      <dgm:t>
        <a:bodyPr/>
        <a:lstStyle/>
        <a:p>
          <a:pPr rtl="0"/>
          <a:r>
            <a:rPr lang="en-US" dirty="0">
              <a:latin typeface="Arial"/>
            </a:rPr>
            <a:t>Retrain only the last layer weights with ITER simulations</a:t>
          </a:r>
        </a:p>
      </dgm:t>
    </dgm:pt>
    <dgm:pt modelId="{2D33C844-DB0E-4CFE-874E-10F6ACE2B97F}" type="parTrans" cxnId="{95BCB902-C321-4BCC-B0AE-70E2C8D853A1}">
      <dgm:prSet/>
      <dgm:spPr/>
    </dgm:pt>
    <dgm:pt modelId="{CBE536D5-9538-40BD-BECA-7B83314C53E7}" type="sibTrans" cxnId="{95BCB902-C321-4BCC-B0AE-70E2C8D853A1}">
      <dgm:prSet/>
      <dgm:spPr/>
    </dgm:pt>
    <dgm:pt modelId="{81E1549A-A9EC-41C4-A68B-0421A122E444}" type="pres">
      <dgm:prSet presAssocID="{F04B6B69-B94D-40BA-B52A-8816BA22090B}" presName="linear" presStyleCnt="0">
        <dgm:presLayoutVars>
          <dgm:animLvl val="lvl"/>
          <dgm:resizeHandles val="exact"/>
        </dgm:presLayoutVars>
      </dgm:prSet>
      <dgm:spPr/>
    </dgm:pt>
    <dgm:pt modelId="{947DCFB7-9EF8-4517-8548-951AB291EFC6}" type="pres">
      <dgm:prSet presAssocID="{07192288-C6D1-4967-AC45-B95C6D4DD03E}" presName="parentText" presStyleLbl="node1" presStyleIdx="0" presStyleCnt="3">
        <dgm:presLayoutVars>
          <dgm:chMax val="0"/>
          <dgm:bulletEnabled val="1"/>
        </dgm:presLayoutVars>
      </dgm:prSet>
      <dgm:spPr/>
    </dgm:pt>
    <dgm:pt modelId="{9D81BBBE-A07A-4B2E-8924-D154ED4E4FFF}" type="pres">
      <dgm:prSet presAssocID="{57543396-88EE-499C-AB49-3BC3CC57DB77}" presName="spacer" presStyleCnt="0"/>
      <dgm:spPr/>
    </dgm:pt>
    <dgm:pt modelId="{7A7B04E9-A968-4D13-913E-A6DEA2EBFA6C}" type="pres">
      <dgm:prSet presAssocID="{5116C73B-FB5C-457C-9498-6AB0714398FC}" presName="parentText" presStyleLbl="node1" presStyleIdx="1" presStyleCnt="3">
        <dgm:presLayoutVars>
          <dgm:chMax val="0"/>
          <dgm:bulletEnabled val="1"/>
        </dgm:presLayoutVars>
      </dgm:prSet>
      <dgm:spPr/>
    </dgm:pt>
    <dgm:pt modelId="{3FDED6D6-32DF-4FE6-A4E6-B9DA91EA01D0}" type="pres">
      <dgm:prSet presAssocID="{2A458AC2-185A-4EBB-9377-0AF0F3174655}" presName="spacer" presStyleCnt="0"/>
      <dgm:spPr/>
    </dgm:pt>
    <dgm:pt modelId="{D8670DFD-B3FE-48E1-8AD1-C1EBDB0D88FD}" type="pres">
      <dgm:prSet presAssocID="{D0B44367-7691-47CA-AC12-CD6912FD75FC}" presName="parentText" presStyleLbl="node1" presStyleIdx="2" presStyleCnt="3">
        <dgm:presLayoutVars>
          <dgm:chMax val="0"/>
          <dgm:bulletEnabled val="1"/>
        </dgm:presLayoutVars>
      </dgm:prSet>
      <dgm:spPr/>
    </dgm:pt>
  </dgm:ptLst>
  <dgm:cxnLst>
    <dgm:cxn modelId="{95BCB902-C321-4BCC-B0AE-70E2C8D853A1}" srcId="{F04B6B69-B94D-40BA-B52A-8816BA22090B}" destId="{D0B44367-7691-47CA-AC12-CD6912FD75FC}" srcOrd="2" destOrd="0" parTransId="{2D33C844-DB0E-4CFE-874E-10F6ACE2B97F}" sibTransId="{CBE536D5-9538-40BD-BECA-7B83314C53E7}"/>
    <dgm:cxn modelId="{A6B47241-1A77-465A-95C8-A64E4891972D}" type="presOf" srcId="{5116C73B-FB5C-457C-9498-6AB0714398FC}" destId="{7A7B04E9-A968-4D13-913E-A6DEA2EBFA6C}" srcOrd="0" destOrd="0" presId="urn:microsoft.com/office/officeart/2005/8/layout/vList2"/>
    <dgm:cxn modelId="{94368468-E20F-44B4-9C8C-CC366C534CCB}" srcId="{F04B6B69-B94D-40BA-B52A-8816BA22090B}" destId="{07192288-C6D1-4967-AC45-B95C6D4DD03E}" srcOrd="0" destOrd="0" parTransId="{5AB1C90D-105F-4681-A03D-46BACD6C8384}" sibTransId="{57543396-88EE-499C-AB49-3BC3CC57DB77}"/>
    <dgm:cxn modelId="{19F4B769-92B6-4990-95EB-7E084BE93CB6}" type="presOf" srcId="{D0B44367-7691-47CA-AC12-CD6912FD75FC}" destId="{D8670DFD-B3FE-48E1-8AD1-C1EBDB0D88FD}" srcOrd="0" destOrd="0" presId="urn:microsoft.com/office/officeart/2005/8/layout/vList2"/>
    <dgm:cxn modelId="{0FAF5570-BE86-4AAF-AE89-F59E7CFE4D06}" type="presOf" srcId="{F04B6B69-B94D-40BA-B52A-8816BA22090B}" destId="{81E1549A-A9EC-41C4-A68B-0421A122E444}" srcOrd="0" destOrd="0" presId="urn:microsoft.com/office/officeart/2005/8/layout/vList2"/>
    <dgm:cxn modelId="{D69EF580-91D8-4712-844B-58265F35E5B5}" type="presOf" srcId="{07192288-C6D1-4967-AC45-B95C6D4DD03E}" destId="{947DCFB7-9EF8-4517-8548-951AB291EFC6}" srcOrd="0" destOrd="0" presId="urn:microsoft.com/office/officeart/2005/8/layout/vList2"/>
    <dgm:cxn modelId="{FD9C4CCC-6618-45E9-A4E1-6C08BB111F20}" srcId="{F04B6B69-B94D-40BA-B52A-8816BA22090B}" destId="{5116C73B-FB5C-457C-9498-6AB0714398FC}" srcOrd="1" destOrd="0" parTransId="{65DCD412-F509-4264-A27F-36607B92FF24}" sibTransId="{2A458AC2-185A-4EBB-9377-0AF0F3174655}"/>
    <dgm:cxn modelId="{DE473B45-8DD9-4B79-A3BA-51771538DF14}" type="presParOf" srcId="{81E1549A-A9EC-41C4-A68B-0421A122E444}" destId="{947DCFB7-9EF8-4517-8548-951AB291EFC6}" srcOrd="0" destOrd="0" presId="urn:microsoft.com/office/officeart/2005/8/layout/vList2"/>
    <dgm:cxn modelId="{ECC3D000-2E26-4A67-BB44-EF3A554A5D28}" type="presParOf" srcId="{81E1549A-A9EC-41C4-A68B-0421A122E444}" destId="{9D81BBBE-A07A-4B2E-8924-D154ED4E4FFF}" srcOrd="1" destOrd="0" presId="urn:microsoft.com/office/officeart/2005/8/layout/vList2"/>
    <dgm:cxn modelId="{650BC674-7D3F-453A-9AC9-26B19119EF6D}" type="presParOf" srcId="{81E1549A-A9EC-41C4-A68B-0421A122E444}" destId="{7A7B04E9-A968-4D13-913E-A6DEA2EBFA6C}" srcOrd="2" destOrd="0" presId="urn:microsoft.com/office/officeart/2005/8/layout/vList2"/>
    <dgm:cxn modelId="{5274E188-0CE6-45C5-8A0C-57AE420BE9BF}" type="presParOf" srcId="{81E1549A-A9EC-41C4-A68B-0421A122E444}" destId="{3FDED6D6-32DF-4FE6-A4E6-B9DA91EA01D0}" srcOrd="3" destOrd="0" presId="urn:microsoft.com/office/officeart/2005/8/layout/vList2"/>
    <dgm:cxn modelId="{8A380760-A3A6-4CA6-8D9D-A265EA9F5241}" type="presParOf" srcId="{81E1549A-A9EC-41C4-A68B-0421A122E444}" destId="{D8670DFD-B3FE-48E1-8AD1-C1EBDB0D88FD}"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BEA3ECA-B342-43BD-AEF4-9213FB1D9FA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541B578-67FD-4B72-BD79-627E2E60B48A}">
      <dgm:prSet phldrT="[Text]" phldr="0"/>
      <dgm:spPr/>
      <dgm:t>
        <a:bodyPr/>
        <a:lstStyle/>
        <a:p>
          <a:pPr rtl="0"/>
          <a:r>
            <a:rPr lang="en-US" dirty="0">
              <a:latin typeface="Arial"/>
            </a:rPr>
            <a:t>Median errors</a:t>
          </a:r>
          <a:endParaRPr lang="en-US" dirty="0"/>
        </a:p>
      </dgm:t>
    </dgm:pt>
    <dgm:pt modelId="{2B94D40A-EC17-4C08-97AB-D2E37F884B12}" type="parTrans" cxnId="{83EB1E4A-7433-4A31-892E-531D9937D9FD}">
      <dgm:prSet/>
      <dgm:spPr/>
      <dgm:t>
        <a:bodyPr/>
        <a:lstStyle/>
        <a:p>
          <a:endParaRPr lang="en-US"/>
        </a:p>
      </dgm:t>
    </dgm:pt>
    <dgm:pt modelId="{1ED12E96-6D54-48F8-A41B-44B879D3E4B6}" type="sibTrans" cxnId="{83EB1E4A-7433-4A31-892E-531D9937D9FD}">
      <dgm:prSet/>
      <dgm:spPr/>
      <dgm:t>
        <a:bodyPr/>
        <a:lstStyle/>
        <a:p>
          <a:endParaRPr lang="en-US"/>
        </a:p>
      </dgm:t>
    </dgm:pt>
    <dgm:pt modelId="{9C601F1B-1FE4-4C61-8917-E3A74695C62A}">
      <dgm:prSet phldrT="[Text]" phldr="0"/>
      <dgm:spPr/>
      <dgm:t>
        <a:bodyPr/>
        <a:lstStyle/>
        <a:p>
          <a:pPr rtl="0"/>
          <a:r>
            <a:rPr lang="en-US" dirty="0">
              <a:latin typeface="Arial"/>
            </a:rPr>
            <a:t>Outer midplane: 3eV | 1%</a:t>
          </a:r>
          <a:endParaRPr lang="en-US" dirty="0"/>
        </a:p>
      </dgm:t>
    </dgm:pt>
    <dgm:pt modelId="{B1CC05B5-060F-4A27-A2B2-0389F70F9167}" type="parTrans" cxnId="{AE34B139-5059-439C-8134-A96A912BE61C}">
      <dgm:prSet/>
      <dgm:spPr/>
      <dgm:t>
        <a:bodyPr/>
        <a:lstStyle/>
        <a:p>
          <a:endParaRPr lang="en-US"/>
        </a:p>
      </dgm:t>
    </dgm:pt>
    <dgm:pt modelId="{6E1290AF-1A58-42BC-80D1-F81EDD2BE5AF}" type="sibTrans" cxnId="{AE34B139-5059-439C-8134-A96A912BE61C}">
      <dgm:prSet/>
      <dgm:spPr/>
      <dgm:t>
        <a:bodyPr/>
        <a:lstStyle/>
        <a:p>
          <a:endParaRPr lang="en-US"/>
        </a:p>
      </dgm:t>
    </dgm:pt>
    <dgm:pt modelId="{D5BE37C1-E424-4BE2-90A1-D998CE7E2E8F}">
      <dgm:prSet phldr="0"/>
      <dgm:spPr/>
      <dgm:t>
        <a:bodyPr/>
        <a:lstStyle/>
        <a:p>
          <a:pPr rtl="0"/>
          <a:r>
            <a:rPr lang="en-US" dirty="0">
              <a:latin typeface="Arial"/>
            </a:rPr>
            <a:t>Outer target: 0.4eV | 15%</a:t>
          </a:r>
        </a:p>
      </dgm:t>
    </dgm:pt>
    <dgm:pt modelId="{B3B47DFF-D641-4097-9878-A9AABC27A4E2}" type="parTrans" cxnId="{91B74315-B21E-4A49-818E-2FF130EF1833}">
      <dgm:prSet/>
      <dgm:spPr/>
    </dgm:pt>
    <dgm:pt modelId="{3328E4CC-A047-42C1-8430-11092A3D2BAA}" type="sibTrans" cxnId="{91B74315-B21E-4A49-818E-2FF130EF1833}">
      <dgm:prSet/>
      <dgm:spPr/>
    </dgm:pt>
    <dgm:pt modelId="{D361C4D2-83F8-4F5C-9DFC-EC37C77CCC1A}" type="pres">
      <dgm:prSet presAssocID="{2BEA3ECA-B342-43BD-AEF4-9213FB1D9FA9}" presName="linear" presStyleCnt="0">
        <dgm:presLayoutVars>
          <dgm:animLvl val="lvl"/>
          <dgm:resizeHandles val="exact"/>
        </dgm:presLayoutVars>
      </dgm:prSet>
      <dgm:spPr/>
    </dgm:pt>
    <dgm:pt modelId="{39B69EE7-B5E3-45CB-98C2-F6E50F848B4D}" type="pres">
      <dgm:prSet presAssocID="{9541B578-67FD-4B72-BD79-627E2E60B48A}" presName="parentText" presStyleLbl="node1" presStyleIdx="0" presStyleCnt="1">
        <dgm:presLayoutVars>
          <dgm:chMax val="0"/>
          <dgm:bulletEnabled val="1"/>
        </dgm:presLayoutVars>
      </dgm:prSet>
      <dgm:spPr/>
    </dgm:pt>
    <dgm:pt modelId="{99FA3091-CA59-4504-AC2F-069AC56360B1}" type="pres">
      <dgm:prSet presAssocID="{9541B578-67FD-4B72-BD79-627E2E60B48A}" presName="childText" presStyleLbl="revTx" presStyleIdx="0" presStyleCnt="1">
        <dgm:presLayoutVars>
          <dgm:bulletEnabled val="1"/>
        </dgm:presLayoutVars>
      </dgm:prSet>
      <dgm:spPr/>
    </dgm:pt>
  </dgm:ptLst>
  <dgm:cxnLst>
    <dgm:cxn modelId="{91B74315-B21E-4A49-818E-2FF130EF1833}" srcId="{9541B578-67FD-4B72-BD79-627E2E60B48A}" destId="{D5BE37C1-E424-4BE2-90A1-D998CE7E2E8F}" srcOrd="1" destOrd="0" parTransId="{B3B47DFF-D641-4097-9878-A9AABC27A4E2}" sibTransId="{3328E4CC-A047-42C1-8430-11092A3D2BAA}"/>
    <dgm:cxn modelId="{AE34B139-5059-439C-8134-A96A912BE61C}" srcId="{9541B578-67FD-4B72-BD79-627E2E60B48A}" destId="{9C601F1B-1FE4-4C61-8917-E3A74695C62A}" srcOrd="0" destOrd="0" parTransId="{B1CC05B5-060F-4A27-A2B2-0389F70F9167}" sibTransId="{6E1290AF-1A58-42BC-80D1-F81EDD2BE5AF}"/>
    <dgm:cxn modelId="{83EB1E4A-7433-4A31-892E-531D9937D9FD}" srcId="{2BEA3ECA-B342-43BD-AEF4-9213FB1D9FA9}" destId="{9541B578-67FD-4B72-BD79-627E2E60B48A}" srcOrd="0" destOrd="0" parTransId="{2B94D40A-EC17-4C08-97AB-D2E37F884B12}" sibTransId="{1ED12E96-6D54-48F8-A41B-44B879D3E4B6}"/>
    <dgm:cxn modelId="{409D584A-A8C9-49DA-AC6B-D010A133DF6C}" type="presOf" srcId="{D5BE37C1-E424-4BE2-90A1-D998CE7E2E8F}" destId="{99FA3091-CA59-4504-AC2F-069AC56360B1}" srcOrd="0" destOrd="1" presId="urn:microsoft.com/office/officeart/2005/8/layout/vList2"/>
    <dgm:cxn modelId="{27C21758-4DA5-4B4C-BF85-94138943B8FD}" type="presOf" srcId="{2BEA3ECA-B342-43BD-AEF4-9213FB1D9FA9}" destId="{D361C4D2-83F8-4F5C-9DFC-EC37C77CCC1A}" srcOrd="0" destOrd="0" presId="urn:microsoft.com/office/officeart/2005/8/layout/vList2"/>
    <dgm:cxn modelId="{F24DA07F-1C7A-4E8F-A2EE-AF32F917D8F7}" type="presOf" srcId="{9C601F1B-1FE4-4C61-8917-E3A74695C62A}" destId="{99FA3091-CA59-4504-AC2F-069AC56360B1}" srcOrd="0" destOrd="0" presId="urn:microsoft.com/office/officeart/2005/8/layout/vList2"/>
    <dgm:cxn modelId="{FC8C86EF-3355-4EE2-9EC8-3A164C331FDA}" type="presOf" srcId="{9541B578-67FD-4B72-BD79-627E2E60B48A}" destId="{39B69EE7-B5E3-45CB-98C2-F6E50F848B4D}" srcOrd="0" destOrd="0" presId="urn:microsoft.com/office/officeart/2005/8/layout/vList2"/>
    <dgm:cxn modelId="{E191256E-3D6C-41D8-AB44-86A07BEC9F7B}" type="presParOf" srcId="{D361C4D2-83F8-4F5C-9DFC-EC37C77CCC1A}" destId="{39B69EE7-B5E3-45CB-98C2-F6E50F848B4D}" srcOrd="0" destOrd="0" presId="urn:microsoft.com/office/officeart/2005/8/layout/vList2"/>
    <dgm:cxn modelId="{4D67C5D7-C8F7-4A81-9434-F2292008FF43}" type="presParOf" srcId="{D361C4D2-83F8-4F5C-9DFC-EC37C77CCC1A}" destId="{99FA3091-CA59-4504-AC2F-069AC56360B1}"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A993629-FCDB-447E-A1FF-FA3293D1CFE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F7638E3-EEB9-4F69-BE27-D956FF9CC52E}">
      <dgm:prSet phldrT="[Text]" phldr="0"/>
      <dgm:spPr/>
      <dgm:t>
        <a:bodyPr/>
        <a:lstStyle/>
        <a:p>
          <a:pPr rtl="0"/>
          <a:r>
            <a:rPr lang="en-US" dirty="0">
              <a:latin typeface="Arial"/>
            </a:rPr>
            <a:t>ITER simulations have all same transport coefficients</a:t>
          </a:r>
          <a:endParaRPr lang="en-US" dirty="0"/>
        </a:p>
      </dgm:t>
    </dgm:pt>
    <dgm:pt modelId="{64AE8DBD-851A-4B42-8CC6-333D011014A6}" type="parTrans" cxnId="{45B8B2F6-6389-4CAC-A70B-B07AF52C7FD1}">
      <dgm:prSet/>
      <dgm:spPr/>
      <dgm:t>
        <a:bodyPr/>
        <a:lstStyle/>
        <a:p>
          <a:endParaRPr lang="en-US"/>
        </a:p>
      </dgm:t>
    </dgm:pt>
    <dgm:pt modelId="{9F13D287-D201-4C6A-A8F3-CFDFCCAA84C7}" type="sibTrans" cxnId="{45B8B2F6-6389-4CAC-A70B-B07AF52C7FD1}">
      <dgm:prSet/>
      <dgm:spPr/>
      <dgm:t>
        <a:bodyPr/>
        <a:lstStyle/>
        <a:p>
          <a:endParaRPr lang="en-US"/>
        </a:p>
      </dgm:t>
    </dgm:pt>
    <dgm:pt modelId="{8E5226FD-5786-42F9-AF7B-B7DB1079689D}">
      <dgm:prSet phldr="0"/>
      <dgm:spPr/>
      <dgm:t>
        <a:bodyPr/>
        <a:lstStyle/>
        <a:p>
          <a:pPr rtl="0"/>
          <a:r>
            <a:rPr lang="en-US" dirty="0">
              <a:latin typeface="Arial"/>
            </a:rPr>
            <a:t>Transfer learned model still allows for variations of the transport coefficients</a:t>
          </a:r>
        </a:p>
      </dgm:t>
    </dgm:pt>
    <dgm:pt modelId="{0EE77FD9-6F0B-498F-A7F3-790F72F50533}" type="parTrans" cxnId="{410367CE-5FBD-44E4-B47F-E40B47008196}">
      <dgm:prSet/>
      <dgm:spPr/>
    </dgm:pt>
    <dgm:pt modelId="{2E693562-0DD6-479F-8A90-97BA456743AA}" type="sibTrans" cxnId="{410367CE-5FBD-44E4-B47F-E40B47008196}">
      <dgm:prSet/>
      <dgm:spPr/>
    </dgm:pt>
    <dgm:pt modelId="{A25C5654-E93B-4430-AA53-CAF8E76D3395}">
      <dgm:prSet phldr="0"/>
      <dgm:spPr/>
      <dgm:t>
        <a:bodyPr/>
        <a:lstStyle/>
        <a:p>
          <a:pPr rtl="0"/>
          <a:r>
            <a:rPr lang="en-US" dirty="0">
              <a:latin typeface="Arial"/>
            </a:rPr>
            <a:t>To test this we sampled transport coefficients from normal distribution around ITER values</a:t>
          </a:r>
        </a:p>
      </dgm:t>
    </dgm:pt>
    <dgm:pt modelId="{D31D55BB-2AF5-485B-B9DA-55C1AB7A68E9}" type="parTrans" cxnId="{DE3E2412-5BE4-48C7-9E38-01F14528007E}">
      <dgm:prSet/>
      <dgm:spPr/>
    </dgm:pt>
    <dgm:pt modelId="{E0CC5F83-745B-420A-9792-3644AC5DE0A4}" type="sibTrans" cxnId="{DE3E2412-5BE4-48C7-9E38-01F14528007E}">
      <dgm:prSet/>
      <dgm:spPr/>
    </dgm:pt>
    <dgm:pt modelId="{E8476F5F-9545-4E62-80B0-8129FFB2C2C1}" type="pres">
      <dgm:prSet presAssocID="{6A993629-FCDB-447E-A1FF-FA3293D1CFEC}" presName="linear" presStyleCnt="0">
        <dgm:presLayoutVars>
          <dgm:animLvl val="lvl"/>
          <dgm:resizeHandles val="exact"/>
        </dgm:presLayoutVars>
      </dgm:prSet>
      <dgm:spPr/>
    </dgm:pt>
    <dgm:pt modelId="{057C5F94-D97F-4BC7-A5A9-3445407D3D18}" type="pres">
      <dgm:prSet presAssocID="{3F7638E3-EEB9-4F69-BE27-D956FF9CC52E}" presName="parentText" presStyleLbl="node1" presStyleIdx="0" presStyleCnt="2">
        <dgm:presLayoutVars>
          <dgm:chMax val="0"/>
          <dgm:bulletEnabled val="1"/>
        </dgm:presLayoutVars>
      </dgm:prSet>
      <dgm:spPr/>
    </dgm:pt>
    <dgm:pt modelId="{DFFEBE11-1843-4A84-8C21-3CA5B06F1FAC}" type="pres">
      <dgm:prSet presAssocID="{9F13D287-D201-4C6A-A8F3-CFDFCCAA84C7}" presName="spacer" presStyleCnt="0"/>
      <dgm:spPr/>
    </dgm:pt>
    <dgm:pt modelId="{A96B971C-7F3D-42B9-8626-1B1C8B74ABBD}" type="pres">
      <dgm:prSet presAssocID="{8E5226FD-5786-42F9-AF7B-B7DB1079689D}" presName="parentText" presStyleLbl="node1" presStyleIdx="1" presStyleCnt="2">
        <dgm:presLayoutVars>
          <dgm:chMax val="0"/>
          <dgm:bulletEnabled val="1"/>
        </dgm:presLayoutVars>
      </dgm:prSet>
      <dgm:spPr/>
    </dgm:pt>
    <dgm:pt modelId="{6FCE2835-2837-4433-B0CB-18F5B870E014}" type="pres">
      <dgm:prSet presAssocID="{8E5226FD-5786-42F9-AF7B-B7DB1079689D}" presName="childText" presStyleLbl="revTx" presStyleIdx="0" presStyleCnt="1">
        <dgm:presLayoutVars>
          <dgm:bulletEnabled val="1"/>
        </dgm:presLayoutVars>
      </dgm:prSet>
      <dgm:spPr/>
    </dgm:pt>
  </dgm:ptLst>
  <dgm:cxnLst>
    <dgm:cxn modelId="{DE3E2412-5BE4-48C7-9E38-01F14528007E}" srcId="{8E5226FD-5786-42F9-AF7B-B7DB1079689D}" destId="{A25C5654-E93B-4430-AA53-CAF8E76D3395}" srcOrd="0" destOrd="0" parTransId="{D31D55BB-2AF5-485B-B9DA-55C1AB7A68E9}" sibTransId="{E0CC5F83-745B-420A-9792-3644AC5DE0A4}"/>
    <dgm:cxn modelId="{FD1B4418-50CF-4EE6-89D2-E76C5263F3C0}" type="presOf" srcId="{8E5226FD-5786-42F9-AF7B-B7DB1079689D}" destId="{A96B971C-7F3D-42B9-8626-1B1C8B74ABBD}" srcOrd="0" destOrd="0" presId="urn:microsoft.com/office/officeart/2005/8/layout/vList2"/>
    <dgm:cxn modelId="{CB549243-FF19-40E0-AA12-3EBE6FDEF6A6}" type="presOf" srcId="{3F7638E3-EEB9-4F69-BE27-D956FF9CC52E}" destId="{057C5F94-D97F-4BC7-A5A9-3445407D3D18}" srcOrd="0" destOrd="0" presId="urn:microsoft.com/office/officeart/2005/8/layout/vList2"/>
    <dgm:cxn modelId="{9CA8A8BC-8D35-40EF-8CCB-90EBBF2F2CD9}" type="presOf" srcId="{A25C5654-E93B-4430-AA53-CAF8E76D3395}" destId="{6FCE2835-2837-4433-B0CB-18F5B870E014}" srcOrd="0" destOrd="0" presId="urn:microsoft.com/office/officeart/2005/8/layout/vList2"/>
    <dgm:cxn modelId="{410367CE-5FBD-44E4-B47F-E40B47008196}" srcId="{6A993629-FCDB-447E-A1FF-FA3293D1CFEC}" destId="{8E5226FD-5786-42F9-AF7B-B7DB1079689D}" srcOrd="1" destOrd="0" parTransId="{0EE77FD9-6F0B-498F-A7F3-790F72F50533}" sibTransId="{2E693562-0DD6-479F-8A90-97BA456743AA}"/>
    <dgm:cxn modelId="{6A1398EA-F1E2-479E-A5E3-5C8073131769}" type="presOf" srcId="{6A993629-FCDB-447E-A1FF-FA3293D1CFEC}" destId="{E8476F5F-9545-4E62-80B0-8129FFB2C2C1}" srcOrd="0" destOrd="0" presId="urn:microsoft.com/office/officeart/2005/8/layout/vList2"/>
    <dgm:cxn modelId="{45B8B2F6-6389-4CAC-A70B-B07AF52C7FD1}" srcId="{6A993629-FCDB-447E-A1FF-FA3293D1CFEC}" destId="{3F7638E3-EEB9-4F69-BE27-D956FF9CC52E}" srcOrd="0" destOrd="0" parTransId="{64AE8DBD-851A-4B42-8CC6-333D011014A6}" sibTransId="{9F13D287-D201-4C6A-A8F3-CFDFCCAA84C7}"/>
    <dgm:cxn modelId="{D516AB77-5A87-48EA-ACB7-978C08DD7D2C}" type="presParOf" srcId="{E8476F5F-9545-4E62-80B0-8129FFB2C2C1}" destId="{057C5F94-D97F-4BC7-A5A9-3445407D3D18}" srcOrd="0" destOrd="0" presId="urn:microsoft.com/office/officeart/2005/8/layout/vList2"/>
    <dgm:cxn modelId="{B9D7C478-321C-429B-9968-AF3616C1BDAE}" type="presParOf" srcId="{E8476F5F-9545-4E62-80B0-8129FFB2C2C1}" destId="{DFFEBE11-1843-4A84-8C21-3CA5B06F1FAC}" srcOrd="1" destOrd="0" presId="urn:microsoft.com/office/officeart/2005/8/layout/vList2"/>
    <dgm:cxn modelId="{96F4AC10-44D9-4E4F-87C9-D0CB3743C944}" type="presParOf" srcId="{E8476F5F-9545-4E62-80B0-8129FFB2C2C1}" destId="{A96B971C-7F3D-42B9-8626-1B1C8B74ABBD}" srcOrd="2" destOrd="0" presId="urn:microsoft.com/office/officeart/2005/8/layout/vList2"/>
    <dgm:cxn modelId="{0CDAE65B-058C-4965-9B5F-E12C59AA165B}" type="presParOf" srcId="{E8476F5F-9545-4E62-80B0-8129FFB2C2C1}" destId="{6FCE2835-2837-4433-B0CB-18F5B870E014}"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E3201F-D065-4B7A-96EC-7CAE970AA3DF}"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BA34F819-A175-4297-9F3D-6EF2E88F7CF1}">
      <dgm:prSet phldrT="[Text]" phldr="0"/>
      <dgm:spPr/>
      <dgm:t>
        <a:bodyPr/>
        <a:lstStyle/>
        <a:p>
          <a:pPr rtl="0"/>
          <a:r>
            <a:rPr lang="en-US" dirty="0">
              <a:latin typeface="Calibri"/>
            </a:rPr>
            <a:t>Hyperparameter</a:t>
          </a:r>
          <a:r>
            <a:rPr lang="en-US" dirty="0">
              <a:latin typeface="Calibri"/>
              <a:cs typeface="Calibri"/>
            </a:rPr>
            <a:t> – Random Search</a:t>
          </a:r>
        </a:p>
      </dgm:t>
    </dgm:pt>
    <dgm:pt modelId="{C25A7A17-C2B5-4BEF-AF4E-560E508E2AE4}" type="parTrans" cxnId="{2A894D67-DB09-4457-97B5-2179462F0CB5}">
      <dgm:prSet/>
      <dgm:spPr/>
      <dgm:t>
        <a:bodyPr/>
        <a:lstStyle/>
        <a:p>
          <a:endParaRPr lang="en-US"/>
        </a:p>
      </dgm:t>
    </dgm:pt>
    <dgm:pt modelId="{C33F5862-5D5D-47B1-9837-C72E180A2A7D}" type="sibTrans" cxnId="{2A894D67-DB09-4457-97B5-2179462F0CB5}">
      <dgm:prSet/>
      <dgm:spPr/>
      <dgm:t>
        <a:bodyPr/>
        <a:lstStyle/>
        <a:p>
          <a:endParaRPr lang="en-US"/>
        </a:p>
      </dgm:t>
    </dgm:pt>
    <dgm:pt modelId="{B8CAFE5F-0B6B-4235-94ED-452EB8E3821B}">
      <dgm:prSet phldr="0"/>
      <dgm:spPr/>
      <dgm:t>
        <a:bodyPr/>
        <a:lstStyle/>
        <a:p>
          <a:pPr rtl="0"/>
          <a:r>
            <a:rPr lang="de-DE" dirty="0"/>
            <a:t>8 </a:t>
          </a:r>
          <a:r>
            <a:rPr lang="de-DE" dirty="0" err="1"/>
            <a:t>inputs</a:t>
          </a:r>
          <a:endParaRPr lang="en-US" dirty="0" err="1"/>
        </a:p>
      </dgm:t>
    </dgm:pt>
    <dgm:pt modelId="{20CD58C8-5759-44C7-9396-D81B049F3D78}" type="parTrans" cxnId="{74E0E7D2-1FB2-4628-88F3-091E373D920D}">
      <dgm:prSet/>
      <dgm:spPr/>
    </dgm:pt>
    <dgm:pt modelId="{72482D83-F89A-4999-80E8-12005D945A6A}" type="sibTrans" cxnId="{74E0E7D2-1FB2-4628-88F3-091E373D920D}">
      <dgm:prSet/>
      <dgm:spPr/>
    </dgm:pt>
    <dgm:pt modelId="{D1073511-E2EA-49AE-A4F9-50700C269F23}">
      <dgm:prSet phldr="0"/>
      <dgm:spPr/>
      <dgm:t>
        <a:bodyPr/>
        <a:lstStyle/>
        <a:p>
          <a:pPr rtl="0"/>
          <a:r>
            <a:rPr lang="de-DE" dirty="0">
              <a:latin typeface="Calibri"/>
            </a:rPr>
            <a:t>Hidden</a:t>
          </a:r>
          <a:r>
            <a:rPr lang="de-DE" dirty="0"/>
            <a:t> </a:t>
          </a:r>
          <a:r>
            <a:rPr lang="de-DE" dirty="0" err="1">
              <a:latin typeface="Calibri"/>
            </a:rPr>
            <a:t>layers</a:t>
          </a:r>
          <a:r>
            <a:rPr lang="de-DE" dirty="0">
              <a:latin typeface="Calibri"/>
            </a:rPr>
            <a:t>: [1,15]</a:t>
          </a:r>
        </a:p>
      </dgm:t>
    </dgm:pt>
    <dgm:pt modelId="{24C257B6-FA1C-415D-BB2A-78BF06243E7E}" type="parTrans" cxnId="{DAD46C55-A4F7-45AD-961E-A10EF54A8DBB}">
      <dgm:prSet/>
      <dgm:spPr/>
    </dgm:pt>
    <dgm:pt modelId="{F666CB2C-EEA5-427B-8691-D10E0BF01811}" type="sibTrans" cxnId="{DAD46C55-A4F7-45AD-961E-A10EF54A8DBB}">
      <dgm:prSet/>
      <dgm:spPr/>
    </dgm:pt>
    <dgm:pt modelId="{53DADB59-4EB6-4ACD-A958-AFCACE136A94}">
      <dgm:prSet phldr="0"/>
      <dgm:spPr/>
      <dgm:t>
        <a:bodyPr/>
        <a:lstStyle/>
        <a:p>
          <a:pPr rtl="0"/>
          <a:r>
            <a:rPr lang="de-DE" dirty="0">
              <a:latin typeface="Calibri"/>
            </a:rPr>
            <a:t>Neurons per </a:t>
          </a:r>
          <a:r>
            <a:rPr lang="de-DE" dirty="0" err="1">
              <a:latin typeface="Calibri"/>
            </a:rPr>
            <a:t>layer</a:t>
          </a:r>
          <a:r>
            <a:rPr lang="de-DE" dirty="0">
              <a:latin typeface="Calibri"/>
            </a:rPr>
            <a:t> [100,1500]</a:t>
          </a:r>
          <a:endParaRPr lang="de-DE" dirty="0"/>
        </a:p>
      </dgm:t>
    </dgm:pt>
    <dgm:pt modelId="{D9F7B103-357D-4FC6-ADDA-4073058A68B1}" type="parTrans" cxnId="{B9F69ECC-46B2-450B-922E-09E347968975}">
      <dgm:prSet/>
      <dgm:spPr/>
    </dgm:pt>
    <dgm:pt modelId="{EB455392-AC29-489A-9521-6595DAFDFF81}" type="sibTrans" cxnId="{B9F69ECC-46B2-450B-922E-09E347968975}">
      <dgm:prSet/>
      <dgm:spPr/>
    </dgm:pt>
    <dgm:pt modelId="{C05FFECF-E571-407D-8DDD-8D44D39A98C0}">
      <dgm:prSet phldr="0"/>
      <dgm:spPr/>
      <dgm:t>
        <a:bodyPr/>
        <a:lstStyle/>
        <a:p>
          <a:pPr rtl="0"/>
          <a:r>
            <a:rPr lang="de-DE" dirty="0" err="1">
              <a:latin typeface="Calibri"/>
            </a:rPr>
            <a:t>Activation</a:t>
          </a:r>
          <a:r>
            <a:rPr lang="de-DE" dirty="0">
              <a:latin typeface="Calibri"/>
            </a:rPr>
            <a:t> {</a:t>
          </a:r>
          <a:r>
            <a:rPr lang="de-DE" dirty="0" err="1">
              <a:latin typeface="Calibri"/>
            </a:rPr>
            <a:t>relu,elu,selu</a:t>
          </a:r>
          <a:r>
            <a:rPr lang="de-DE" dirty="0">
              <a:latin typeface="Calibri"/>
            </a:rPr>
            <a:t>}</a:t>
          </a:r>
        </a:p>
      </dgm:t>
    </dgm:pt>
    <dgm:pt modelId="{D45A42D6-4923-474D-B6C8-A586ACE8494C}" type="parTrans" cxnId="{3B9BCFFF-572A-42BF-B837-650DB133E9A0}">
      <dgm:prSet/>
      <dgm:spPr/>
    </dgm:pt>
    <dgm:pt modelId="{0CB149D0-C5CE-4A6B-AFFD-9FADA8CE1803}" type="sibTrans" cxnId="{3B9BCFFF-572A-42BF-B837-650DB133E9A0}">
      <dgm:prSet/>
      <dgm:spPr/>
    </dgm:pt>
    <dgm:pt modelId="{BFCED1A3-2213-4C7F-B34E-7173FC53C627}">
      <dgm:prSet phldr="0"/>
      <dgm:spPr/>
      <dgm:t>
        <a:bodyPr/>
        <a:lstStyle/>
        <a:p>
          <a:pPr rtl="0"/>
          <a:r>
            <a:rPr lang="de-DE" dirty="0">
              <a:latin typeface="Calibri"/>
            </a:rPr>
            <a:t>Learning rate: [0.0001,0.005]</a:t>
          </a:r>
        </a:p>
      </dgm:t>
    </dgm:pt>
    <dgm:pt modelId="{E71EE04B-9D64-4A84-A285-27D2239FB1D4}" type="parTrans" cxnId="{2C637CCF-289D-486E-BC98-3848C3E0893C}">
      <dgm:prSet/>
      <dgm:spPr/>
    </dgm:pt>
    <dgm:pt modelId="{756E6C8A-5E66-41FF-B81A-B4FAB4C4E4AF}" type="sibTrans" cxnId="{2C637CCF-289D-486E-BC98-3848C3E0893C}">
      <dgm:prSet/>
      <dgm:spPr/>
    </dgm:pt>
    <dgm:pt modelId="{9734A913-18F8-4B62-A3AA-D0295B59ADF1}">
      <dgm:prSet phldr="0"/>
      <dgm:spPr/>
      <dgm:t>
        <a:bodyPr/>
        <a:lstStyle/>
        <a:p>
          <a:pPr rtl="0"/>
          <a:r>
            <a:rPr lang="de-DE" dirty="0">
              <a:latin typeface="Arial"/>
            </a:rPr>
            <a:t>104x50 Te</a:t>
          </a:r>
          <a:r>
            <a:rPr lang="de-DE" dirty="0"/>
            <a:t> </a:t>
          </a:r>
          <a:r>
            <a:rPr lang="de-DE" dirty="0" err="1"/>
            <a:t>values</a:t>
          </a:r>
          <a:r>
            <a:rPr lang="de-DE" dirty="0"/>
            <a:t> </a:t>
          </a:r>
          <a:r>
            <a:rPr lang="de-DE" dirty="0" err="1"/>
            <a:t>output</a:t>
          </a:r>
          <a:endParaRPr lang="de-DE" dirty="0" err="1">
            <a:latin typeface="Calibri"/>
          </a:endParaRPr>
        </a:p>
      </dgm:t>
    </dgm:pt>
    <dgm:pt modelId="{6EF1499E-3C44-438B-8F6F-DB5B46D2E635}" type="parTrans" cxnId="{C56941E0-539C-4097-BD82-23AB3ECC6B35}">
      <dgm:prSet/>
      <dgm:spPr/>
    </dgm:pt>
    <dgm:pt modelId="{D3B0689D-43E6-400E-B8A3-D02CB01BC207}" type="sibTrans" cxnId="{C56941E0-539C-4097-BD82-23AB3ECC6B35}">
      <dgm:prSet/>
      <dgm:spPr/>
    </dgm:pt>
    <dgm:pt modelId="{B337EAA2-508E-4F32-AD87-C4F8CF242E4C}">
      <dgm:prSet phldr="0"/>
      <dgm:spPr/>
      <dgm:t>
        <a:bodyPr/>
        <a:lstStyle/>
        <a:p>
          <a:r>
            <a:rPr lang="de-DE" dirty="0"/>
            <a:t>Optimizer: Adam</a:t>
          </a:r>
        </a:p>
      </dgm:t>
    </dgm:pt>
    <dgm:pt modelId="{85E89135-B085-43DE-B546-DC9CDC490F6A}" type="parTrans" cxnId="{8A71E832-F50C-44D6-99CE-734C5A6D033C}">
      <dgm:prSet/>
      <dgm:spPr/>
    </dgm:pt>
    <dgm:pt modelId="{79F21541-9F0F-4DF3-9F3F-FB11ABB22E92}" type="sibTrans" cxnId="{8A71E832-F50C-44D6-99CE-734C5A6D033C}">
      <dgm:prSet/>
      <dgm:spPr/>
    </dgm:pt>
    <dgm:pt modelId="{1B4519B8-9C0D-4188-AB83-F641A55D8292}">
      <dgm:prSet phldr="0"/>
      <dgm:spPr/>
      <dgm:t>
        <a:bodyPr/>
        <a:lstStyle/>
        <a:p>
          <a:pPr rtl="0"/>
          <a:r>
            <a:rPr lang="de-DE" dirty="0">
              <a:latin typeface="Calibri"/>
            </a:rPr>
            <a:t>Early </a:t>
          </a:r>
          <a:r>
            <a:rPr lang="de-DE" dirty="0" err="1">
              <a:latin typeface="Calibri"/>
            </a:rPr>
            <a:t>Stopping</a:t>
          </a:r>
          <a:r>
            <a:rPr lang="de-DE" dirty="0">
              <a:latin typeface="Calibri"/>
            </a:rPr>
            <a:t> Patience: 20 </a:t>
          </a:r>
          <a:r>
            <a:rPr lang="de-DE" dirty="0" err="1">
              <a:latin typeface="Calibri"/>
            </a:rPr>
            <a:t>Epochs</a:t>
          </a:r>
          <a:endParaRPr lang="de-DE" dirty="0" err="1">
            <a:latin typeface="Calibri"/>
            <a:cs typeface="Calibri"/>
          </a:endParaRPr>
        </a:p>
      </dgm:t>
    </dgm:pt>
    <dgm:pt modelId="{5E7EF047-4D98-4585-9225-728626C933E3}" type="parTrans" cxnId="{EA2882D2-3722-4F5A-8C7F-18C20A2C253F}">
      <dgm:prSet/>
      <dgm:spPr/>
    </dgm:pt>
    <dgm:pt modelId="{F97FFE77-DD44-4FE3-AA6B-CF9D5493E19C}" type="sibTrans" cxnId="{EA2882D2-3722-4F5A-8C7F-18C20A2C253F}">
      <dgm:prSet/>
      <dgm:spPr/>
    </dgm:pt>
    <dgm:pt modelId="{A48549BC-444B-4341-BA31-2D6A2545AE49}">
      <dgm:prSet phldr="0"/>
      <dgm:spPr/>
      <dgm:t>
        <a:bodyPr/>
        <a:lstStyle/>
        <a:p>
          <a:pPr rtl="0"/>
          <a:endParaRPr lang="de-DE">
            <a:latin typeface="Calibri"/>
          </a:endParaRPr>
        </a:p>
      </dgm:t>
    </dgm:pt>
    <dgm:pt modelId="{509FF5B4-54D1-490F-856C-4BA5D41F3C0C}" type="parTrans" cxnId="{1744A251-6535-483A-A2C0-0EB1D2486016}">
      <dgm:prSet/>
      <dgm:spPr/>
    </dgm:pt>
    <dgm:pt modelId="{3DD30C6F-DC0A-40FA-BFB8-9C99D0212C4C}" type="sibTrans" cxnId="{1744A251-6535-483A-A2C0-0EB1D2486016}">
      <dgm:prSet/>
      <dgm:spPr/>
    </dgm:pt>
    <dgm:pt modelId="{32BE510E-71E5-4C97-B591-F652445E4EE5}">
      <dgm:prSet phldr="0"/>
      <dgm:spPr/>
      <dgm:t>
        <a:bodyPr/>
        <a:lstStyle/>
        <a:p>
          <a:pPr rtl="0"/>
          <a:r>
            <a:rPr lang="de-DE" dirty="0">
              <a:latin typeface="Calibri"/>
            </a:rPr>
            <a:t>Loss: Mean Absolute Error</a:t>
          </a:r>
        </a:p>
      </dgm:t>
    </dgm:pt>
    <dgm:pt modelId="{C1EE6E43-A5D1-45BB-91DF-5ED9DF48E55D}" type="parTrans" cxnId="{37BF898C-5FD6-4AEA-A734-82D2A0FC50F1}">
      <dgm:prSet/>
      <dgm:spPr/>
    </dgm:pt>
    <dgm:pt modelId="{78326047-8A96-4472-9C0E-6070C424EDF2}" type="sibTrans" cxnId="{37BF898C-5FD6-4AEA-A734-82D2A0FC50F1}">
      <dgm:prSet/>
      <dgm:spPr/>
    </dgm:pt>
    <dgm:pt modelId="{6DA51EBA-533D-40CF-A568-811861F9D84B}">
      <dgm:prSet phldr="0"/>
      <dgm:spPr/>
      <dgm:t>
        <a:bodyPr/>
        <a:lstStyle/>
        <a:p>
          <a:pPr rtl="0"/>
          <a:r>
            <a:rPr lang="de-DE" dirty="0">
              <a:latin typeface="Calibri"/>
            </a:rPr>
            <a:t>L2 </a:t>
          </a:r>
          <a:r>
            <a:rPr lang="de-DE" dirty="0" err="1">
              <a:latin typeface="Calibri"/>
            </a:rPr>
            <a:t>normalizer</a:t>
          </a:r>
          <a:r>
            <a:rPr lang="de-DE" dirty="0">
              <a:latin typeface="Calibri"/>
            </a:rPr>
            <a:t> [0.00001,0.01]</a:t>
          </a:r>
        </a:p>
      </dgm:t>
    </dgm:pt>
    <dgm:pt modelId="{E44D5C8B-3D51-4CD2-A932-CF1F22944626}" type="parTrans" cxnId="{AE2F1047-6426-4749-B4AF-1EA9CE289F1E}">
      <dgm:prSet/>
      <dgm:spPr/>
    </dgm:pt>
    <dgm:pt modelId="{1983C789-1B06-43C4-805B-77BBD6FB94D8}" type="sibTrans" cxnId="{AE2F1047-6426-4749-B4AF-1EA9CE289F1E}">
      <dgm:prSet/>
      <dgm:spPr/>
    </dgm:pt>
    <dgm:pt modelId="{3224A779-8A04-40D1-8943-BD00410D89C1}">
      <dgm:prSet phldr="0"/>
      <dgm:spPr/>
      <dgm:t>
        <a:bodyPr/>
        <a:lstStyle/>
        <a:p>
          <a:pPr rtl="0"/>
          <a:r>
            <a:rPr lang="de-DE" dirty="0">
              <a:latin typeface="Calibri"/>
            </a:rPr>
            <a:t>Batch </a:t>
          </a:r>
          <a:r>
            <a:rPr lang="de-DE" dirty="0" err="1">
              <a:latin typeface="Calibri"/>
            </a:rPr>
            <a:t>size</a:t>
          </a:r>
          <a:r>
            <a:rPr lang="de-DE" dirty="0">
              <a:latin typeface="Calibri"/>
            </a:rPr>
            <a:t> [20,200]</a:t>
          </a:r>
        </a:p>
      </dgm:t>
    </dgm:pt>
    <dgm:pt modelId="{572F9DC1-A583-4137-82F5-A4BBF23F03B2}" type="parTrans" cxnId="{0E266EC3-BDA5-49BC-BA9A-DB31F61F6B48}">
      <dgm:prSet/>
      <dgm:spPr/>
    </dgm:pt>
    <dgm:pt modelId="{7144968B-7443-4175-9DAB-D3033F6A7501}" type="sibTrans" cxnId="{0E266EC3-BDA5-49BC-BA9A-DB31F61F6B48}">
      <dgm:prSet/>
      <dgm:spPr/>
    </dgm:pt>
    <dgm:pt modelId="{9311B5D4-AE00-4427-9C11-D4DE4031A6C9}">
      <dgm:prSet phldr="0"/>
      <dgm:spPr/>
      <dgm:t>
        <a:bodyPr/>
        <a:lstStyle/>
        <a:p>
          <a:pPr rtl="0"/>
          <a:r>
            <a:rPr lang="de-DE" dirty="0">
              <a:latin typeface="Calibri"/>
              <a:cs typeface="Calibri"/>
            </a:rPr>
            <a:t>Batch </a:t>
          </a:r>
          <a:r>
            <a:rPr lang="de-DE" dirty="0" err="1">
              <a:latin typeface="Calibri"/>
              <a:cs typeface="Calibri"/>
            </a:rPr>
            <a:t>normalization</a:t>
          </a:r>
          <a:r>
            <a:rPr lang="de-DE" dirty="0">
              <a:latin typeface="Calibri"/>
              <a:cs typeface="Calibri"/>
            </a:rPr>
            <a:t> [True, </a:t>
          </a:r>
          <a:r>
            <a:rPr lang="de-DE" dirty="0" err="1">
              <a:latin typeface="Calibri"/>
              <a:cs typeface="Calibri"/>
            </a:rPr>
            <a:t>False</a:t>
          </a:r>
          <a:r>
            <a:rPr lang="de-DE" dirty="0">
              <a:latin typeface="Calibri"/>
              <a:cs typeface="Calibri"/>
            </a:rPr>
            <a:t>]</a:t>
          </a:r>
        </a:p>
      </dgm:t>
    </dgm:pt>
    <dgm:pt modelId="{8E503B92-DA9C-4307-86B4-2B50DE13A2C4}" type="parTrans" cxnId="{08F299BF-743D-4DC4-BBF8-922DE5BDA3D5}">
      <dgm:prSet/>
      <dgm:spPr/>
    </dgm:pt>
    <dgm:pt modelId="{7EC68277-FB56-45CD-BF21-21BF2DAE4EAE}" type="sibTrans" cxnId="{08F299BF-743D-4DC4-BBF8-922DE5BDA3D5}">
      <dgm:prSet/>
      <dgm:spPr/>
    </dgm:pt>
    <dgm:pt modelId="{9EE5F020-E27E-4B2F-9CBC-9BC2545FF6C0}" type="pres">
      <dgm:prSet presAssocID="{F2E3201F-D065-4B7A-96EC-7CAE970AA3DF}" presName="Name0" presStyleCnt="0">
        <dgm:presLayoutVars>
          <dgm:dir/>
          <dgm:animLvl val="lvl"/>
          <dgm:resizeHandles val="exact"/>
        </dgm:presLayoutVars>
      </dgm:prSet>
      <dgm:spPr/>
    </dgm:pt>
    <dgm:pt modelId="{2ABAAB6F-29A2-4E2E-A83F-79CEA7B455D6}" type="pres">
      <dgm:prSet presAssocID="{BA34F819-A175-4297-9F3D-6EF2E88F7CF1}" presName="composite" presStyleCnt="0"/>
      <dgm:spPr/>
    </dgm:pt>
    <dgm:pt modelId="{9AD5D464-EAC1-494F-B608-D06DE73B5B69}" type="pres">
      <dgm:prSet presAssocID="{BA34F819-A175-4297-9F3D-6EF2E88F7CF1}" presName="parTx" presStyleLbl="alignNode1" presStyleIdx="0" presStyleCnt="1">
        <dgm:presLayoutVars>
          <dgm:chMax val="0"/>
          <dgm:chPref val="0"/>
          <dgm:bulletEnabled val="1"/>
        </dgm:presLayoutVars>
      </dgm:prSet>
      <dgm:spPr/>
    </dgm:pt>
    <dgm:pt modelId="{B298D07A-6192-4EA0-8481-F8F7519558A2}" type="pres">
      <dgm:prSet presAssocID="{BA34F819-A175-4297-9F3D-6EF2E88F7CF1}" presName="desTx" presStyleLbl="alignAccFollowNode1" presStyleIdx="0" presStyleCnt="1">
        <dgm:presLayoutVars>
          <dgm:bulletEnabled val="1"/>
        </dgm:presLayoutVars>
      </dgm:prSet>
      <dgm:spPr/>
    </dgm:pt>
  </dgm:ptLst>
  <dgm:cxnLst>
    <dgm:cxn modelId="{8A71E832-F50C-44D6-99CE-734C5A6D033C}" srcId="{BA34F819-A175-4297-9F3D-6EF2E88F7CF1}" destId="{B337EAA2-508E-4F32-AD87-C4F8CF242E4C}" srcOrd="2" destOrd="0" parTransId="{85E89135-B085-43DE-B546-DC9CDC490F6A}" sibTransId="{79F21541-9F0F-4DF3-9F3F-FB11ABB22E92}"/>
    <dgm:cxn modelId="{03A9BB33-EE54-489D-A9C0-BE2909DACC95}" type="presOf" srcId="{C05FFECF-E571-407D-8DDD-8D44D39A98C0}" destId="{B298D07A-6192-4EA0-8481-F8F7519558A2}" srcOrd="0" destOrd="8" presId="urn:microsoft.com/office/officeart/2005/8/layout/hList1"/>
    <dgm:cxn modelId="{17EC3E35-4E74-4D2D-AF2A-F9C81861D348}" type="presOf" srcId="{BA34F819-A175-4297-9F3D-6EF2E88F7CF1}" destId="{9AD5D464-EAC1-494F-B608-D06DE73B5B69}" srcOrd="0" destOrd="0" presId="urn:microsoft.com/office/officeart/2005/8/layout/hList1"/>
    <dgm:cxn modelId="{A3095A37-0A5F-4218-9BEA-A44625D42758}" type="presOf" srcId="{1B4519B8-9C0D-4188-AB83-F641A55D8292}" destId="{B298D07A-6192-4EA0-8481-F8F7519558A2}" srcOrd="0" destOrd="4" presId="urn:microsoft.com/office/officeart/2005/8/layout/hList1"/>
    <dgm:cxn modelId="{5F74A243-C5FA-41E7-932E-051F9C189F8C}" type="presOf" srcId="{D1073511-E2EA-49AE-A4F9-50700C269F23}" destId="{B298D07A-6192-4EA0-8481-F8F7519558A2}" srcOrd="0" destOrd="6" presId="urn:microsoft.com/office/officeart/2005/8/layout/hList1"/>
    <dgm:cxn modelId="{AE2F1047-6426-4749-B4AF-1EA9CE289F1E}" srcId="{BA34F819-A175-4297-9F3D-6EF2E88F7CF1}" destId="{6DA51EBA-533D-40CF-A568-811861F9D84B}" srcOrd="10" destOrd="0" parTransId="{E44D5C8B-3D51-4CD2-A932-CF1F22944626}" sibTransId="{1983C789-1B06-43C4-805B-77BBD6FB94D8}"/>
    <dgm:cxn modelId="{2A894D67-DB09-4457-97B5-2179462F0CB5}" srcId="{F2E3201F-D065-4B7A-96EC-7CAE970AA3DF}" destId="{BA34F819-A175-4297-9F3D-6EF2E88F7CF1}" srcOrd="0" destOrd="0" parTransId="{C25A7A17-C2B5-4BEF-AF4E-560E508E2AE4}" sibTransId="{C33F5862-5D5D-47B1-9837-C72E180A2A7D}"/>
    <dgm:cxn modelId="{E045584C-A705-4A78-A42C-80016F6AA5AF}" type="presOf" srcId="{B8CAFE5F-0B6B-4235-94ED-452EB8E3821B}" destId="{B298D07A-6192-4EA0-8481-F8F7519558A2}" srcOrd="0" destOrd="0" presId="urn:microsoft.com/office/officeart/2005/8/layout/hList1"/>
    <dgm:cxn modelId="{1744A251-6535-483A-A2C0-0EB1D2486016}" srcId="{BA34F819-A175-4297-9F3D-6EF2E88F7CF1}" destId="{A48549BC-444B-4341-BA31-2D6A2545AE49}" srcOrd="5" destOrd="0" parTransId="{509FF5B4-54D1-490F-856C-4BA5D41F3C0C}" sibTransId="{3DD30C6F-DC0A-40FA-BFB8-9C99D0212C4C}"/>
    <dgm:cxn modelId="{DAD46C55-A4F7-45AD-961E-A10EF54A8DBB}" srcId="{BA34F819-A175-4297-9F3D-6EF2E88F7CF1}" destId="{D1073511-E2EA-49AE-A4F9-50700C269F23}" srcOrd="6" destOrd="0" parTransId="{24C257B6-FA1C-415D-BB2A-78BF06243E7E}" sibTransId="{F666CB2C-EEA5-427B-8691-D10E0BF01811}"/>
    <dgm:cxn modelId="{348BA87F-5E92-4BDE-97B1-36D3B68A4070}" type="presOf" srcId="{6DA51EBA-533D-40CF-A568-811861F9D84B}" destId="{B298D07A-6192-4EA0-8481-F8F7519558A2}" srcOrd="0" destOrd="10" presId="urn:microsoft.com/office/officeart/2005/8/layout/hList1"/>
    <dgm:cxn modelId="{A9975285-2339-4EC3-A96F-F1595E16C45A}" type="presOf" srcId="{53DADB59-4EB6-4ACD-A958-AFCACE136A94}" destId="{B298D07A-6192-4EA0-8481-F8F7519558A2}" srcOrd="0" destOrd="7" presId="urn:microsoft.com/office/officeart/2005/8/layout/hList1"/>
    <dgm:cxn modelId="{2F4EC289-1F03-4A53-95C5-03487988A950}" type="presOf" srcId="{9734A913-18F8-4B62-A3AA-D0295B59ADF1}" destId="{B298D07A-6192-4EA0-8481-F8F7519558A2}" srcOrd="0" destOrd="1" presId="urn:microsoft.com/office/officeart/2005/8/layout/hList1"/>
    <dgm:cxn modelId="{37BF898C-5FD6-4AEA-A734-82D2A0FC50F1}" srcId="{BA34F819-A175-4297-9F3D-6EF2E88F7CF1}" destId="{32BE510E-71E5-4C97-B591-F652445E4EE5}" srcOrd="3" destOrd="0" parTransId="{C1EE6E43-A5D1-45BB-91DF-5ED9DF48E55D}" sibTransId="{78326047-8A96-4472-9C0E-6070C424EDF2}"/>
    <dgm:cxn modelId="{1C7ADC97-34FF-4354-AFA1-EBE4899AD27F}" type="presOf" srcId="{B337EAA2-508E-4F32-AD87-C4F8CF242E4C}" destId="{B298D07A-6192-4EA0-8481-F8F7519558A2}" srcOrd="0" destOrd="2" presId="urn:microsoft.com/office/officeart/2005/8/layout/hList1"/>
    <dgm:cxn modelId="{2A88B59C-7EF1-47B6-BC1D-812658DFD68F}" type="presOf" srcId="{A48549BC-444B-4341-BA31-2D6A2545AE49}" destId="{B298D07A-6192-4EA0-8481-F8F7519558A2}" srcOrd="0" destOrd="5" presId="urn:microsoft.com/office/officeart/2005/8/layout/hList1"/>
    <dgm:cxn modelId="{5834B6A2-4E53-4804-AA51-46510CFAC776}" type="presOf" srcId="{BFCED1A3-2213-4C7F-B34E-7173FC53C627}" destId="{B298D07A-6192-4EA0-8481-F8F7519558A2}" srcOrd="0" destOrd="9" presId="urn:microsoft.com/office/officeart/2005/8/layout/hList1"/>
    <dgm:cxn modelId="{91E7EEAE-259D-4759-A110-FCC7C4B37F52}" type="presOf" srcId="{9311B5D4-AE00-4427-9C11-D4DE4031A6C9}" destId="{B298D07A-6192-4EA0-8481-F8F7519558A2}" srcOrd="0" destOrd="12" presId="urn:microsoft.com/office/officeart/2005/8/layout/hList1"/>
    <dgm:cxn modelId="{08F299BF-743D-4DC4-BBF8-922DE5BDA3D5}" srcId="{BA34F819-A175-4297-9F3D-6EF2E88F7CF1}" destId="{9311B5D4-AE00-4427-9C11-D4DE4031A6C9}" srcOrd="12" destOrd="0" parTransId="{8E503B92-DA9C-4307-86B4-2B50DE13A2C4}" sibTransId="{7EC68277-FB56-45CD-BF21-21BF2DAE4EAE}"/>
    <dgm:cxn modelId="{0E266EC3-BDA5-49BC-BA9A-DB31F61F6B48}" srcId="{BA34F819-A175-4297-9F3D-6EF2E88F7CF1}" destId="{3224A779-8A04-40D1-8943-BD00410D89C1}" srcOrd="11" destOrd="0" parTransId="{572F9DC1-A583-4137-82F5-A4BBF23F03B2}" sibTransId="{7144968B-7443-4175-9DAB-D3033F6A7501}"/>
    <dgm:cxn modelId="{8E8E87CB-C708-4119-9BCC-B38C4523C164}" type="presOf" srcId="{32BE510E-71E5-4C97-B591-F652445E4EE5}" destId="{B298D07A-6192-4EA0-8481-F8F7519558A2}" srcOrd="0" destOrd="3" presId="urn:microsoft.com/office/officeart/2005/8/layout/hList1"/>
    <dgm:cxn modelId="{B9F69ECC-46B2-450B-922E-09E347968975}" srcId="{BA34F819-A175-4297-9F3D-6EF2E88F7CF1}" destId="{53DADB59-4EB6-4ACD-A958-AFCACE136A94}" srcOrd="7" destOrd="0" parTransId="{D9F7B103-357D-4FC6-ADDA-4073058A68B1}" sibTransId="{EB455392-AC29-489A-9521-6595DAFDFF81}"/>
    <dgm:cxn modelId="{2C637CCF-289D-486E-BC98-3848C3E0893C}" srcId="{BA34F819-A175-4297-9F3D-6EF2E88F7CF1}" destId="{BFCED1A3-2213-4C7F-B34E-7173FC53C627}" srcOrd="9" destOrd="0" parTransId="{E71EE04B-9D64-4A84-A285-27D2239FB1D4}" sibTransId="{756E6C8A-5E66-41FF-B81A-B4FAB4C4E4AF}"/>
    <dgm:cxn modelId="{EA2882D2-3722-4F5A-8C7F-18C20A2C253F}" srcId="{BA34F819-A175-4297-9F3D-6EF2E88F7CF1}" destId="{1B4519B8-9C0D-4188-AB83-F641A55D8292}" srcOrd="4" destOrd="0" parTransId="{5E7EF047-4D98-4585-9225-728626C933E3}" sibTransId="{F97FFE77-DD44-4FE3-AA6B-CF9D5493E19C}"/>
    <dgm:cxn modelId="{74E0E7D2-1FB2-4628-88F3-091E373D920D}" srcId="{BA34F819-A175-4297-9F3D-6EF2E88F7CF1}" destId="{B8CAFE5F-0B6B-4235-94ED-452EB8E3821B}" srcOrd="0" destOrd="0" parTransId="{20CD58C8-5759-44C7-9396-D81B049F3D78}" sibTransId="{72482D83-F89A-4999-80E8-12005D945A6A}"/>
    <dgm:cxn modelId="{502347D3-A7E0-4FA6-BAF0-C65BA94C19B0}" type="presOf" srcId="{3224A779-8A04-40D1-8943-BD00410D89C1}" destId="{B298D07A-6192-4EA0-8481-F8F7519558A2}" srcOrd="0" destOrd="11" presId="urn:microsoft.com/office/officeart/2005/8/layout/hList1"/>
    <dgm:cxn modelId="{C56941E0-539C-4097-BD82-23AB3ECC6B35}" srcId="{BA34F819-A175-4297-9F3D-6EF2E88F7CF1}" destId="{9734A913-18F8-4B62-A3AA-D0295B59ADF1}" srcOrd="1" destOrd="0" parTransId="{6EF1499E-3C44-438B-8F6F-DB5B46D2E635}" sibTransId="{D3B0689D-43E6-400E-B8A3-D02CB01BC207}"/>
    <dgm:cxn modelId="{C837FFE8-A9BC-45CE-BB89-68A7CF92CD10}" type="presOf" srcId="{F2E3201F-D065-4B7A-96EC-7CAE970AA3DF}" destId="{9EE5F020-E27E-4B2F-9CBC-9BC2545FF6C0}" srcOrd="0" destOrd="0" presId="urn:microsoft.com/office/officeart/2005/8/layout/hList1"/>
    <dgm:cxn modelId="{3B9BCFFF-572A-42BF-B837-650DB133E9A0}" srcId="{BA34F819-A175-4297-9F3D-6EF2E88F7CF1}" destId="{C05FFECF-E571-407D-8DDD-8D44D39A98C0}" srcOrd="8" destOrd="0" parTransId="{D45A42D6-4923-474D-B6C8-A586ACE8494C}" sibTransId="{0CB149D0-C5CE-4A6B-AFFD-9FADA8CE1803}"/>
    <dgm:cxn modelId="{B4588235-0324-42AC-8D9E-D19B55375AEA}" type="presParOf" srcId="{9EE5F020-E27E-4B2F-9CBC-9BC2545FF6C0}" destId="{2ABAAB6F-29A2-4E2E-A83F-79CEA7B455D6}" srcOrd="0" destOrd="0" presId="urn:microsoft.com/office/officeart/2005/8/layout/hList1"/>
    <dgm:cxn modelId="{2F34950B-A4E4-4068-9F56-921EECC7AE15}" type="presParOf" srcId="{2ABAAB6F-29A2-4E2E-A83F-79CEA7B455D6}" destId="{9AD5D464-EAC1-494F-B608-D06DE73B5B69}" srcOrd="0" destOrd="0" presId="urn:microsoft.com/office/officeart/2005/8/layout/hList1"/>
    <dgm:cxn modelId="{A2FB324A-954F-49B0-BC29-B126F459FFD3}" type="presParOf" srcId="{2ABAAB6F-29A2-4E2E-A83F-79CEA7B455D6}" destId="{B298D07A-6192-4EA0-8481-F8F7519558A2}" srcOrd="1" destOrd="0" presId="urn:microsoft.com/office/officeart/2005/8/layout/h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0AEE75E-B7D0-4C13-8A09-FA91E029254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de-DE"/>
        </a:p>
      </dgm:t>
    </dgm:pt>
    <dgm:pt modelId="{241EC9FC-E37E-4DA2-ADD2-D41326A574D3}">
      <dgm:prSet phldr="0"/>
      <dgm:spPr/>
      <dgm:t>
        <a:bodyPr/>
        <a:lstStyle/>
        <a:p>
          <a:pPr rtl="0"/>
          <a:r>
            <a:rPr lang="de-DE" sz="1800">
              <a:latin typeface="Calibri"/>
            </a:rPr>
            <a:t>Core</a:t>
          </a:r>
          <a:r>
            <a:rPr lang="de-DE" sz="1800"/>
            <a:t> </a:t>
          </a:r>
          <a:r>
            <a:rPr lang="de-DE" sz="1800" err="1"/>
            <a:t>input</a:t>
          </a:r>
          <a:r>
            <a:rPr lang="de-DE" sz="1800"/>
            <a:t> </a:t>
          </a:r>
          <a:r>
            <a:rPr lang="de-DE">
              <a:latin typeface="Calibri"/>
            </a:rPr>
            <a:t>power</a:t>
          </a:r>
          <a:endParaRPr lang="en-US">
            <a:latin typeface="Calibri"/>
          </a:endParaRPr>
        </a:p>
      </dgm:t>
    </dgm:pt>
    <dgm:pt modelId="{9CD836FD-8081-4DD3-B0FD-CEB45F62F6D6}" type="parTrans" cxnId="{531C402F-7133-48DC-BAA6-BE93261AD354}">
      <dgm:prSet/>
      <dgm:spPr/>
    </dgm:pt>
    <dgm:pt modelId="{DDA176D3-83F2-471C-9036-4D5262927591}" type="sibTrans" cxnId="{531C402F-7133-48DC-BAA6-BE93261AD354}">
      <dgm:prSet/>
      <dgm:spPr/>
    </dgm:pt>
    <dgm:pt modelId="{EFD6F8D9-5344-4805-830D-F3C291C26B77}">
      <dgm:prSet phldr="0"/>
      <dgm:spPr/>
      <dgm:t>
        <a:bodyPr/>
        <a:lstStyle/>
        <a:p>
          <a:pPr rtl="0"/>
          <a:r>
            <a:rPr lang="de-DE" sz="1800">
              <a:latin typeface="Calibri"/>
            </a:rPr>
            <a:t>Core</a:t>
          </a:r>
          <a:r>
            <a:rPr lang="de-DE" sz="1800"/>
            <a:t> D+ Flux			</a:t>
          </a:r>
          <a:endParaRPr lang="en-US">
            <a:latin typeface="Calibri"/>
          </a:endParaRPr>
        </a:p>
      </dgm:t>
    </dgm:pt>
    <dgm:pt modelId="{D23287EC-C3E2-4B63-9D32-3E0E1490B579}" type="parTrans" cxnId="{5A4EAF78-BA81-45A3-AA6C-622AD5794EA9}">
      <dgm:prSet/>
      <dgm:spPr/>
    </dgm:pt>
    <dgm:pt modelId="{880C91AD-AB2F-4973-B8B2-ABDDA0D5EC1B}" type="sibTrans" cxnId="{5A4EAF78-BA81-45A3-AA6C-622AD5794EA9}">
      <dgm:prSet/>
      <dgm:spPr/>
    </dgm:pt>
    <dgm:pt modelId="{CAAE72EA-DCC7-4F5E-B905-1CD51D580BBD}">
      <dgm:prSet phldr="0"/>
      <dgm:spPr/>
      <dgm:t>
        <a:bodyPr/>
        <a:lstStyle/>
        <a:p>
          <a:pPr rtl="0"/>
          <a:r>
            <a:rPr lang="de-DE" sz="1800"/>
            <a:t>D gas puff </a:t>
          </a:r>
          <a:r>
            <a:rPr lang="de-DE">
              <a:latin typeface="Calibri"/>
            </a:rPr>
            <a:t>rate</a:t>
          </a:r>
          <a:endParaRPr lang="en-US">
            <a:latin typeface="Calibri"/>
          </a:endParaRPr>
        </a:p>
      </dgm:t>
    </dgm:pt>
    <dgm:pt modelId="{22AB8897-51C7-4ADD-AA35-BA3683A97044}" type="parTrans" cxnId="{0A99F75F-D81E-49CA-A748-F29DA546622C}">
      <dgm:prSet/>
      <dgm:spPr/>
    </dgm:pt>
    <dgm:pt modelId="{D6CE37BF-E225-453D-95F8-21DA81D70AB3}" type="sibTrans" cxnId="{0A99F75F-D81E-49CA-A748-F29DA546622C}">
      <dgm:prSet/>
      <dgm:spPr/>
    </dgm:pt>
    <dgm:pt modelId="{9CF3C62A-63F6-485D-8257-D8309AA2C814}">
      <dgm:prSet phldr="0"/>
      <dgm:spPr/>
      <dgm:t>
        <a:bodyPr/>
        <a:lstStyle/>
        <a:p>
          <a:pPr rtl="0"/>
          <a:r>
            <a:rPr lang="de-DE" sz="1800">
              <a:latin typeface="Calibri"/>
            </a:rPr>
            <a:t>N</a:t>
          </a:r>
          <a:r>
            <a:rPr lang="de-DE" sz="1800"/>
            <a:t> gas puff </a:t>
          </a:r>
          <a:r>
            <a:rPr lang="de-DE">
              <a:latin typeface="Calibri"/>
            </a:rPr>
            <a:t>rate</a:t>
          </a:r>
          <a:endParaRPr lang="en-US">
            <a:latin typeface="Calibri"/>
          </a:endParaRPr>
        </a:p>
      </dgm:t>
    </dgm:pt>
    <dgm:pt modelId="{90B0BBAD-8C87-4B05-8FBE-5FB1A0D17631}" type="parTrans" cxnId="{8F0E2B13-8238-4847-AB12-9038897B677D}">
      <dgm:prSet/>
      <dgm:spPr/>
    </dgm:pt>
    <dgm:pt modelId="{4D21FF29-C715-499B-98ED-04BD7794C916}" type="sibTrans" cxnId="{8F0E2B13-8238-4847-AB12-9038897B677D}">
      <dgm:prSet/>
      <dgm:spPr/>
    </dgm:pt>
    <dgm:pt modelId="{160E907E-08A5-4A80-B675-1E2F5C36B767}">
      <dgm:prSet phldr="0"/>
      <dgm:spPr/>
      <dgm:t>
        <a:bodyPr/>
        <a:lstStyle/>
        <a:p>
          <a:r>
            <a:rPr lang="de-DE" sz="1800">
              <a:latin typeface="Calibri"/>
            </a:rPr>
            <a:t>Density</a:t>
          </a:r>
          <a:r>
            <a:rPr lang="de-DE" sz="1800"/>
            <a:t> </a:t>
          </a:r>
          <a:r>
            <a:rPr lang="de-DE" sz="1800" err="1"/>
            <a:t>transport</a:t>
          </a:r>
          <a:r>
            <a:rPr lang="de-DE" sz="1800"/>
            <a:t> </a:t>
          </a:r>
          <a:r>
            <a:rPr lang="de-DE" sz="1800" err="1"/>
            <a:t>coefficient</a:t>
          </a:r>
          <a:endParaRPr lang="de-DE" err="1"/>
        </a:p>
      </dgm:t>
    </dgm:pt>
    <dgm:pt modelId="{26245E6E-E1EB-46BB-9C7F-1715D30DEBBA}" type="parTrans" cxnId="{5EAAB388-0751-47B4-8DB6-711B13966DC2}">
      <dgm:prSet/>
      <dgm:spPr/>
    </dgm:pt>
    <dgm:pt modelId="{983CB1CA-8F65-4FFC-9337-790042EA7382}" type="sibTrans" cxnId="{5EAAB388-0751-47B4-8DB6-711B13966DC2}">
      <dgm:prSet/>
      <dgm:spPr/>
    </dgm:pt>
    <dgm:pt modelId="{16D32E36-E3BC-4BDC-BF76-D08A95EA34C9}">
      <dgm:prSet phldr="0"/>
      <dgm:spPr/>
      <dgm:t>
        <a:bodyPr/>
        <a:lstStyle/>
        <a:p>
          <a:pPr rtl="0"/>
          <a:r>
            <a:rPr lang="de-DE">
              <a:latin typeface="Calibri"/>
            </a:rPr>
            <a:t>Major Radius</a:t>
          </a:r>
        </a:p>
      </dgm:t>
    </dgm:pt>
    <dgm:pt modelId="{B4DB544B-FD7F-47F6-8F04-E9460A26B249}" type="parTrans" cxnId="{F8997CA6-1DE0-409B-9BC0-F9DE0B870BBE}">
      <dgm:prSet/>
      <dgm:spPr/>
    </dgm:pt>
    <dgm:pt modelId="{7DBF2D08-5904-45D6-8D91-601C31B4DCAA}" type="sibTrans" cxnId="{F8997CA6-1DE0-409B-9BC0-F9DE0B870BBE}">
      <dgm:prSet/>
      <dgm:spPr/>
    </dgm:pt>
    <dgm:pt modelId="{AA6B0DFE-7239-4669-8D8C-97F109D4113B}">
      <dgm:prSet phldr="0"/>
      <dgm:spPr/>
      <dgm:t>
        <a:bodyPr/>
        <a:lstStyle/>
        <a:p>
          <a:pPr rtl="0"/>
          <a:r>
            <a:rPr lang="de-DE" err="1">
              <a:latin typeface="Calibri"/>
            </a:rPr>
            <a:t>Toroidal</a:t>
          </a:r>
          <a:r>
            <a:rPr lang="de-DE">
              <a:latin typeface="Calibri"/>
            </a:rPr>
            <a:t> </a:t>
          </a:r>
          <a:r>
            <a:rPr lang="de-DE" err="1">
              <a:latin typeface="Calibri"/>
            </a:rPr>
            <a:t>magnetic</a:t>
          </a:r>
          <a:r>
            <a:rPr lang="de-DE">
              <a:latin typeface="Calibri"/>
            </a:rPr>
            <a:t> </a:t>
          </a:r>
          <a:r>
            <a:rPr lang="de-DE" err="1">
              <a:latin typeface="Calibri"/>
            </a:rPr>
            <a:t>field</a:t>
          </a:r>
        </a:p>
      </dgm:t>
    </dgm:pt>
    <dgm:pt modelId="{2E830E3F-9978-44A6-9A01-59BC6CA7A9CF}" type="parTrans" cxnId="{DDB8FA60-A19E-46A9-9174-1CD4A582331C}">
      <dgm:prSet/>
      <dgm:spPr/>
    </dgm:pt>
    <dgm:pt modelId="{65FC4324-DCE5-4F38-9621-9D84FAC93FBB}" type="sibTrans" cxnId="{DDB8FA60-A19E-46A9-9174-1CD4A582331C}">
      <dgm:prSet/>
      <dgm:spPr/>
    </dgm:pt>
    <dgm:pt modelId="{86AFC082-9853-48F9-9F97-547CCF841F98}">
      <dgm:prSet phldr="0"/>
      <dgm:spPr/>
      <dgm:t>
        <a:bodyPr/>
        <a:lstStyle/>
        <a:p>
          <a:pPr rtl="0"/>
          <a:r>
            <a:rPr lang="de-DE">
              <a:latin typeface="Calibri"/>
            </a:rPr>
            <a:t>Heat transport coefficient</a:t>
          </a:r>
        </a:p>
      </dgm:t>
    </dgm:pt>
    <dgm:pt modelId="{5E5D3E4E-EADC-4E39-B921-B260468341CE}" type="parTrans" cxnId="{D66142DB-2415-4DB2-8CB5-DAFB7861BA15}">
      <dgm:prSet/>
      <dgm:spPr/>
    </dgm:pt>
    <dgm:pt modelId="{C9D89D3B-64E7-4077-A1F3-720F98442668}" type="sibTrans" cxnId="{D66142DB-2415-4DB2-8CB5-DAFB7861BA15}">
      <dgm:prSet/>
      <dgm:spPr/>
    </dgm:pt>
    <dgm:pt modelId="{D6951401-D74E-43A6-A9D1-7DF7EA327CCA}" type="pres">
      <dgm:prSet presAssocID="{60AEE75E-B7D0-4C13-8A09-FA91E0292549}" presName="linear" presStyleCnt="0">
        <dgm:presLayoutVars>
          <dgm:animLvl val="lvl"/>
          <dgm:resizeHandles val="exact"/>
        </dgm:presLayoutVars>
      </dgm:prSet>
      <dgm:spPr/>
    </dgm:pt>
    <dgm:pt modelId="{84F36FEC-D84F-412E-BED4-C7CC64FF3A95}" type="pres">
      <dgm:prSet presAssocID="{16D32E36-E3BC-4BDC-BF76-D08A95EA34C9}" presName="parentText" presStyleLbl="node1" presStyleIdx="0" presStyleCnt="8">
        <dgm:presLayoutVars>
          <dgm:chMax val="0"/>
          <dgm:bulletEnabled val="1"/>
        </dgm:presLayoutVars>
      </dgm:prSet>
      <dgm:spPr/>
    </dgm:pt>
    <dgm:pt modelId="{7CBCBDAE-EC47-4993-A69B-F5726741AE5B}" type="pres">
      <dgm:prSet presAssocID="{7DBF2D08-5904-45D6-8D91-601C31B4DCAA}" presName="spacer" presStyleCnt="0"/>
      <dgm:spPr/>
    </dgm:pt>
    <dgm:pt modelId="{98B82473-7161-4918-8F97-473E55EDB981}" type="pres">
      <dgm:prSet presAssocID="{AA6B0DFE-7239-4669-8D8C-97F109D4113B}" presName="parentText" presStyleLbl="node1" presStyleIdx="1" presStyleCnt="8">
        <dgm:presLayoutVars>
          <dgm:chMax val="0"/>
          <dgm:bulletEnabled val="1"/>
        </dgm:presLayoutVars>
      </dgm:prSet>
      <dgm:spPr/>
    </dgm:pt>
    <dgm:pt modelId="{EB4AB38D-2903-4752-A549-8060B9E3D221}" type="pres">
      <dgm:prSet presAssocID="{65FC4324-DCE5-4F38-9621-9D84FAC93FBB}" presName="spacer" presStyleCnt="0"/>
      <dgm:spPr/>
    </dgm:pt>
    <dgm:pt modelId="{4D8B1C79-9265-4171-95A4-B77AFE2B3F0A}" type="pres">
      <dgm:prSet presAssocID="{241EC9FC-E37E-4DA2-ADD2-D41326A574D3}" presName="parentText" presStyleLbl="node1" presStyleIdx="2" presStyleCnt="8">
        <dgm:presLayoutVars>
          <dgm:chMax val="0"/>
          <dgm:bulletEnabled val="1"/>
        </dgm:presLayoutVars>
      </dgm:prSet>
      <dgm:spPr/>
    </dgm:pt>
    <dgm:pt modelId="{5ED8344E-DB6B-4537-9E51-8587D10C27EE}" type="pres">
      <dgm:prSet presAssocID="{DDA176D3-83F2-471C-9036-4D5262927591}" presName="spacer" presStyleCnt="0"/>
      <dgm:spPr/>
    </dgm:pt>
    <dgm:pt modelId="{514C1EF1-EFEC-4CB6-A0DC-256A91C6CE7E}" type="pres">
      <dgm:prSet presAssocID="{EFD6F8D9-5344-4805-830D-F3C291C26B77}" presName="parentText" presStyleLbl="node1" presStyleIdx="3" presStyleCnt="8">
        <dgm:presLayoutVars>
          <dgm:chMax val="0"/>
          <dgm:bulletEnabled val="1"/>
        </dgm:presLayoutVars>
      </dgm:prSet>
      <dgm:spPr/>
    </dgm:pt>
    <dgm:pt modelId="{5429510D-107F-450A-9182-01B97DE3010B}" type="pres">
      <dgm:prSet presAssocID="{880C91AD-AB2F-4973-B8B2-ABDDA0D5EC1B}" presName="spacer" presStyleCnt="0"/>
      <dgm:spPr/>
    </dgm:pt>
    <dgm:pt modelId="{0530397A-E95E-40AF-A3E9-3B057A4287E5}" type="pres">
      <dgm:prSet presAssocID="{CAAE72EA-DCC7-4F5E-B905-1CD51D580BBD}" presName="parentText" presStyleLbl="node1" presStyleIdx="4" presStyleCnt="8">
        <dgm:presLayoutVars>
          <dgm:chMax val="0"/>
          <dgm:bulletEnabled val="1"/>
        </dgm:presLayoutVars>
      </dgm:prSet>
      <dgm:spPr/>
    </dgm:pt>
    <dgm:pt modelId="{928AE9B7-0081-49EF-818D-050DA001BD32}" type="pres">
      <dgm:prSet presAssocID="{D6CE37BF-E225-453D-95F8-21DA81D70AB3}" presName="spacer" presStyleCnt="0"/>
      <dgm:spPr/>
    </dgm:pt>
    <dgm:pt modelId="{E3883C8B-83F9-447A-9106-E64063444992}" type="pres">
      <dgm:prSet presAssocID="{9CF3C62A-63F6-485D-8257-D8309AA2C814}" presName="parentText" presStyleLbl="node1" presStyleIdx="5" presStyleCnt="8">
        <dgm:presLayoutVars>
          <dgm:chMax val="0"/>
          <dgm:bulletEnabled val="1"/>
        </dgm:presLayoutVars>
      </dgm:prSet>
      <dgm:spPr/>
    </dgm:pt>
    <dgm:pt modelId="{7CDB0B88-BFD7-4F41-9AC3-A0EEE698B6BF}" type="pres">
      <dgm:prSet presAssocID="{4D21FF29-C715-499B-98ED-04BD7794C916}" presName="spacer" presStyleCnt="0"/>
      <dgm:spPr/>
    </dgm:pt>
    <dgm:pt modelId="{4FE90907-75E6-4647-9053-5BD1D4974988}" type="pres">
      <dgm:prSet presAssocID="{160E907E-08A5-4A80-B675-1E2F5C36B767}" presName="parentText" presStyleLbl="node1" presStyleIdx="6" presStyleCnt="8">
        <dgm:presLayoutVars>
          <dgm:chMax val="0"/>
          <dgm:bulletEnabled val="1"/>
        </dgm:presLayoutVars>
      </dgm:prSet>
      <dgm:spPr/>
    </dgm:pt>
    <dgm:pt modelId="{97F3056D-A94A-45A7-8B3A-D174EEAACEAE}" type="pres">
      <dgm:prSet presAssocID="{983CB1CA-8F65-4FFC-9337-790042EA7382}" presName="spacer" presStyleCnt="0"/>
      <dgm:spPr/>
    </dgm:pt>
    <dgm:pt modelId="{93A26CAD-123D-4CBF-B5BB-58C75F93F285}" type="pres">
      <dgm:prSet presAssocID="{86AFC082-9853-48F9-9F97-547CCF841F98}" presName="parentText" presStyleLbl="node1" presStyleIdx="7" presStyleCnt="8">
        <dgm:presLayoutVars>
          <dgm:chMax val="0"/>
          <dgm:bulletEnabled val="1"/>
        </dgm:presLayoutVars>
      </dgm:prSet>
      <dgm:spPr/>
    </dgm:pt>
  </dgm:ptLst>
  <dgm:cxnLst>
    <dgm:cxn modelId="{0545ED03-FA37-4E16-9894-4EA09E7E3A5C}" type="presOf" srcId="{160E907E-08A5-4A80-B675-1E2F5C36B767}" destId="{4FE90907-75E6-4647-9053-5BD1D4974988}" srcOrd="0" destOrd="0" presId="urn:microsoft.com/office/officeart/2005/8/layout/vList2"/>
    <dgm:cxn modelId="{D2AC960B-6DFF-4425-B247-3CD9D34C2C4D}" type="presOf" srcId="{CAAE72EA-DCC7-4F5E-B905-1CD51D580BBD}" destId="{0530397A-E95E-40AF-A3E9-3B057A4287E5}" srcOrd="0" destOrd="0" presId="urn:microsoft.com/office/officeart/2005/8/layout/vList2"/>
    <dgm:cxn modelId="{8F0E2B13-8238-4847-AB12-9038897B677D}" srcId="{60AEE75E-B7D0-4C13-8A09-FA91E0292549}" destId="{9CF3C62A-63F6-485D-8257-D8309AA2C814}" srcOrd="5" destOrd="0" parTransId="{90B0BBAD-8C87-4B05-8FBE-5FB1A0D17631}" sibTransId="{4D21FF29-C715-499B-98ED-04BD7794C916}"/>
    <dgm:cxn modelId="{84EB0B25-ABDD-481B-88B0-8B4EFEF7FF65}" type="presOf" srcId="{241EC9FC-E37E-4DA2-ADD2-D41326A574D3}" destId="{4D8B1C79-9265-4171-95A4-B77AFE2B3F0A}" srcOrd="0" destOrd="0" presId="urn:microsoft.com/office/officeart/2005/8/layout/vList2"/>
    <dgm:cxn modelId="{642CD028-077B-4A0B-9CBA-5BAC4C0B3A47}" type="presOf" srcId="{AA6B0DFE-7239-4669-8D8C-97F109D4113B}" destId="{98B82473-7161-4918-8F97-473E55EDB981}" srcOrd="0" destOrd="0" presId="urn:microsoft.com/office/officeart/2005/8/layout/vList2"/>
    <dgm:cxn modelId="{4CD3D62C-EDF3-4A3F-A6EC-5E9B9BCE02E1}" type="presOf" srcId="{16D32E36-E3BC-4BDC-BF76-D08A95EA34C9}" destId="{84F36FEC-D84F-412E-BED4-C7CC64FF3A95}" srcOrd="0" destOrd="0" presId="urn:microsoft.com/office/officeart/2005/8/layout/vList2"/>
    <dgm:cxn modelId="{C7A0162D-C12C-4472-80BD-99AC44168E18}" type="presOf" srcId="{EFD6F8D9-5344-4805-830D-F3C291C26B77}" destId="{514C1EF1-EFEC-4CB6-A0DC-256A91C6CE7E}" srcOrd="0" destOrd="0" presId="urn:microsoft.com/office/officeart/2005/8/layout/vList2"/>
    <dgm:cxn modelId="{531C402F-7133-48DC-BAA6-BE93261AD354}" srcId="{60AEE75E-B7D0-4C13-8A09-FA91E0292549}" destId="{241EC9FC-E37E-4DA2-ADD2-D41326A574D3}" srcOrd="2" destOrd="0" parTransId="{9CD836FD-8081-4DD3-B0FD-CEB45F62F6D6}" sibTransId="{DDA176D3-83F2-471C-9036-4D5262927591}"/>
    <dgm:cxn modelId="{99CA3C5F-88AE-4663-A54D-E93F3F4CF267}" type="presOf" srcId="{86AFC082-9853-48F9-9F97-547CCF841F98}" destId="{93A26CAD-123D-4CBF-B5BB-58C75F93F285}" srcOrd="0" destOrd="0" presId="urn:microsoft.com/office/officeart/2005/8/layout/vList2"/>
    <dgm:cxn modelId="{0A99F75F-D81E-49CA-A748-F29DA546622C}" srcId="{60AEE75E-B7D0-4C13-8A09-FA91E0292549}" destId="{CAAE72EA-DCC7-4F5E-B905-1CD51D580BBD}" srcOrd="4" destOrd="0" parTransId="{22AB8897-51C7-4ADD-AA35-BA3683A97044}" sibTransId="{D6CE37BF-E225-453D-95F8-21DA81D70AB3}"/>
    <dgm:cxn modelId="{DDB8FA60-A19E-46A9-9174-1CD4A582331C}" srcId="{60AEE75E-B7D0-4C13-8A09-FA91E0292549}" destId="{AA6B0DFE-7239-4669-8D8C-97F109D4113B}" srcOrd="1" destOrd="0" parTransId="{2E830E3F-9978-44A6-9A01-59BC6CA7A9CF}" sibTransId="{65FC4324-DCE5-4F38-9621-9D84FAC93FBB}"/>
    <dgm:cxn modelId="{1B007668-F2D7-43A2-B02F-72634930AB0F}" type="presOf" srcId="{9CF3C62A-63F6-485D-8257-D8309AA2C814}" destId="{E3883C8B-83F9-447A-9106-E64063444992}" srcOrd="0" destOrd="0" presId="urn:microsoft.com/office/officeart/2005/8/layout/vList2"/>
    <dgm:cxn modelId="{5A4EAF78-BA81-45A3-AA6C-622AD5794EA9}" srcId="{60AEE75E-B7D0-4C13-8A09-FA91E0292549}" destId="{EFD6F8D9-5344-4805-830D-F3C291C26B77}" srcOrd="3" destOrd="0" parTransId="{D23287EC-C3E2-4B63-9D32-3E0E1490B579}" sibTransId="{880C91AD-AB2F-4973-B8B2-ABDDA0D5EC1B}"/>
    <dgm:cxn modelId="{5EAAB388-0751-47B4-8DB6-711B13966DC2}" srcId="{60AEE75E-B7D0-4C13-8A09-FA91E0292549}" destId="{160E907E-08A5-4A80-B675-1E2F5C36B767}" srcOrd="6" destOrd="0" parTransId="{26245E6E-E1EB-46BB-9C7F-1715D30DEBBA}" sibTransId="{983CB1CA-8F65-4FFC-9337-790042EA7382}"/>
    <dgm:cxn modelId="{F8997CA6-1DE0-409B-9BC0-F9DE0B870BBE}" srcId="{60AEE75E-B7D0-4C13-8A09-FA91E0292549}" destId="{16D32E36-E3BC-4BDC-BF76-D08A95EA34C9}" srcOrd="0" destOrd="0" parTransId="{B4DB544B-FD7F-47F6-8F04-E9460A26B249}" sibTransId="{7DBF2D08-5904-45D6-8D91-601C31B4DCAA}"/>
    <dgm:cxn modelId="{D66142DB-2415-4DB2-8CB5-DAFB7861BA15}" srcId="{60AEE75E-B7D0-4C13-8A09-FA91E0292549}" destId="{86AFC082-9853-48F9-9F97-547CCF841F98}" srcOrd="7" destOrd="0" parTransId="{5E5D3E4E-EADC-4E39-B921-B260468341CE}" sibTransId="{C9D89D3B-64E7-4077-A1F3-720F98442668}"/>
    <dgm:cxn modelId="{C18089F5-0003-4C8B-968C-3E184F43811E}" type="presOf" srcId="{60AEE75E-B7D0-4C13-8A09-FA91E0292549}" destId="{D6951401-D74E-43A6-A9D1-7DF7EA327CCA}" srcOrd="0" destOrd="0" presId="urn:microsoft.com/office/officeart/2005/8/layout/vList2"/>
    <dgm:cxn modelId="{66DC375A-721E-42B3-888D-A5642C5574B3}" type="presParOf" srcId="{D6951401-D74E-43A6-A9D1-7DF7EA327CCA}" destId="{84F36FEC-D84F-412E-BED4-C7CC64FF3A95}" srcOrd="0" destOrd="0" presId="urn:microsoft.com/office/officeart/2005/8/layout/vList2"/>
    <dgm:cxn modelId="{6D96F0F6-4E0C-4744-AE0D-BEAE504471E3}" type="presParOf" srcId="{D6951401-D74E-43A6-A9D1-7DF7EA327CCA}" destId="{7CBCBDAE-EC47-4993-A69B-F5726741AE5B}" srcOrd="1" destOrd="0" presId="urn:microsoft.com/office/officeart/2005/8/layout/vList2"/>
    <dgm:cxn modelId="{5E89D647-A101-4CC2-9A88-E629767D531C}" type="presParOf" srcId="{D6951401-D74E-43A6-A9D1-7DF7EA327CCA}" destId="{98B82473-7161-4918-8F97-473E55EDB981}" srcOrd="2" destOrd="0" presId="urn:microsoft.com/office/officeart/2005/8/layout/vList2"/>
    <dgm:cxn modelId="{CD7848D7-A432-4302-A82A-9CD9C32BBDF3}" type="presParOf" srcId="{D6951401-D74E-43A6-A9D1-7DF7EA327CCA}" destId="{EB4AB38D-2903-4752-A549-8060B9E3D221}" srcOrd="3" destOrd="0" presId="urn:microsoft.com/office/officeart/2005/8/layout/vList2"/>
    <dgm:cxn modelId="{27633532-E378-45D8-BA71-B2E3BEF7051B}" type="presParOf" srcId="{D6951401-D74E-43A6-A9D1-7DF7EA327CCA}" destId="{4D8B1C79-9265-4171-95A4-B77AFE2B3F0A}" srcOrd="4" destOrd="0" presId="urn:microsoft.com/office/officeart/2005/8/layout/vList2"/>
    <dgm:cxn modelId="{B6585608-970E-49DE-A3E0-90BF08E8A0F9}" type="presParOf" srcId="{D6951401-D74E-43A6-A9D1-7DF7EA327CCA}" destId="{5ED8344E-DB6B-4537-9E51-8587D10C27EE}" srcOrd="5" destOrd="0" presId="urn:microsoft.com/office/officeart/2005/8/layout/vList2"/>
    <dgm:cxn modelId="{0BFA7ED6-B27C-4158-A417-A5B741A9E54F}" type="presParOf" srcId="{D6951401-D74E-43A6-A9D1-7DF7EA327CCA}" destId="{514C1EF1-EFEC-4CB6-A0DC-256A91C6CE7E}" srcOrd="6" destOrd="0" presId="urn:microsoft.com/office/officeart/2005/8/layout/vList2"/>
    <dgm:cxn modelId="{6A6916F5-A8FB-440C-B500-AA97CB5CCD7E}" type="presParOf" srcId="{D6951401-D74E-43A6-A9D1-7DF7EA327CCA}" destId="{5429510D-107F-450A-9182-01B97DE3010B}" srcOrd="7" destOrd="0" presId="urn:microsoft.com/office/officeart/2005/8/layout/vList2"/>
    <dgm:cxn modelId="{301C897C-4B94-4A4F-AA8D-475A2D5919E9}" type="presParOf" srcId="{D6951401-D74E-43A6-A9D1-7DF7EA327CCA}" destId="{0530397A-E95E-40AF-A3E9-3B057A4287E5}" srcOrd="8" destOrd="0" presId="urn:microsoft.com/office/officeart/2005/8/layout/vList2"/>
    <dgm:cxn modelId="{9945DC91-5A36-4651-B5BB-DB6A43F472FA}" type="presParOf" srcId="{D6951401-D74E-43A6-A9D1-7DF7EA327CCA}" destId="{928AE9B7-0081-49EF-818D-050DA001BD32}" srcOrd="9" destOrd="0" presId="urn:microsoft.com/office/officeart/2005/8/layout/vList2"/>
    <dgm:cxn modelId="{ECD42644-084C-4967-9E1F-702DB195F4E4}" type="presParOf" srcId="{D6951401-D74E-43A6-A9D1-7DF7EA327CCA}" destId="{E3883C8B-83F9-447A-9106-E64063444992}" srcOrd="10" destOrd="0" presId="urn:microsoft.com/office/officeart/2005/8/layout/vList2"/>
    <dgm:cxn modelId="{34613F00-C1A2-4766-BA0B-12D28B2FECD3}" type="presParOf" srcId="{D6951401-D74E-43A6-A9D1-7DF7EA327CCA}" destId="{7CDB0B88-BFD7-4F41-9AC3-A0EEE698B6BF}" srcOrd="11" destOrd="0" presId="urn:microsoft.com/office/officeart/2005/8/layout/vList2"/>
    <dgm:cxn modelId="{D863E803-E5D9-4715-82D8-0F1915717D6F}" type="presParOf" srcId="{D6951401-D74E-43A6-A9D1-7DF7EA327CCA}" destId="{4FE90907-75E6-4647-9053-5BD1D4974988}" srcOrd="12" destOrd="0" presId="urn:microsoft.com/office/officeart/2005/8/layout/vList2"/>
    <dgm:cxn modelId="{459E533B-4A40-48C8-94D0-D719449B2794}" type="presParOf" srcId="{D6951401-D74E-43A6-A9D1-7DF7EA327CCA}" destId="{97F3056D-A94A-45A7-8B3A-D174EEAACEAE}" srcOrd="13" destOrd="0" presId="urn:microsoft.com/office/officeart/2005/8/layout/vList2"/>
    <dgm:cxn modelId="{66BC6D29-6D3C-4CC7-AEA3-BC71DC00AEF8}" type="presParOf" srcId="{D6951401-D74E-43A6-A9D1-7DF7EA327CCA}" destId="{93A26CAD-123D-4CBF-B5BB-58C75F93F285}" srcOrd="14" destOrd="0" presId="urn:microsoft.com/office/officeart/2005/8/layout/vList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268F2CD-610E-4CC9-A19A-43F88C2CD1C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5349D3C-67E5-45AC-BCE6-1FBA7D9D2711}">
      <dgm:prSet phldrT="[Text]" phldr="0"/>
      <dgm:spPr/>
      <dgm:t>
        <a:bodyPr/>
        <a:lstStyle/>
        <a:p>
          <a:pPr rtl="0"/>
          <a:r>
            <a:rPr lang="en-US">
              <a:latin typeface="Arial"/>
            </a:rPr>
            <a:t>Median absolute errors: 1.0eV</a:t>
          </a:r>
          <a:br>
            <a:rPr lang="en-US">
              <a:latin typeface="Arial"/>
            </a:rPr>
          </a:br>
          <a:r>
            <a:rPr lang="en-US">
              <a:latin typeface="Arial"/>
            </a:rPr>
            <a:t>Median relative errors: 13%</a:t>
          </a:r>
          <a:endParaRPr lang="en-US"/>
        </a:p>
      </dgm:t>
    </dgm:pt>
    <dgm:pt modelId="{3D1C798C-C16F-4F56-9BE4-D31E65B659EC}" type="parTrans" cxnId="{ECA98F4B-757F-4945-8843-8D650E876E6A}">
      <dgm:prSet/>
      <dgm:spPr/>
      <dgm:t>
        <a:bodyPr/>
        <a:lstStyle/>
        <a:p>
          <a:endParaRPr lang="en-US"/>
        </a:p>
      </dgm:t>
    </dgm:pt>
    <dgm:pt modelId="{4D1F6A4A-BFB0-4E6E-8B23-EC2822DC1247}" type="sibTrans" cxnId="{ECA98F4B-757F-4945-8843-8D650E876E6A}">
      <dgm:prSet/>
      <dgm:spPr/>
      <dgm:t>
        <a:bodyPr/>
        <a:lstStyle/>
        <a:p>
          <a:endParaRPr lang="en-US"/>
        </a:p>
      </dgm:t>
    </dgm:pt>
    <dgm:pt modelId="{5BD27896-1B8C-4E15-9F9A-2287ECE9BD46}" type="pres">
      <dgm:prSet presAssocID="{7268F2CD-610E-4CC9-A19A-43F88C2CD1C6}" presName="linear" presStyleCnt="0">
        <dgm:presLayoutVars>
          <dgm:animLvl val="lvl"/>
          <dgm:resizeHandles val="exact"/>
        </dgm:presLayoutVars>
      </dgm:prSet>
      <dgm:spPr/>
    </dgm:pt>
    <dgm:pt modelId="{5437271B-F304-4D3F-8EE3-05566144B6F6}" type="pres">
      <dgm:prSet presAssocID="{75349D3C-67E5-45AC-BCE6-1FBA7D9D2711}" presName="parentText" presStyleLbl="node1" presStyleIdx="0" presStyleCnt="1">
        <dgm:presLayoutVars>
          <dgm:chMax val="0"/>
          <dgm:bulletEnabled val="1"/>
        </dgm:presLayoutVars>
      </dgm:prSet>
      <dgm:spPr/>
    </dgm:pt>
  </dgm:ptLst>
  <dgm:cxnLst>
    <dgm:cxn modelId="{F2883062-5FA9-4762-83F0-9E2B5A4AC596}" type="presOf" srcId="{7268F2CD-610E-4CC9-A19A-43F88C2CD1C6}" destId="{5BD27896-1B8C-4E15-9F9A-2287ECE9BD46}" srcOrd="0" destOrd="0" presId="urn:microsoft.com/office/officeart/2005/8/layout/vList2"/>
    <dgm:cxn modelId="{ECA98F4B-757F-4945-8843-8D650E876E6A}" srcId="{7268F2CD-610E-4CC9-A19A-43F88C2CD1C6}" destId="{75349D3C-67E5-45AC-BCE6-1FBA7D9D2711}" srcOrd="0" destOrd="0" parTransId="{3D1C798C-C16F-4F56-9BE4-D31E65B659EC}" sibTransId="{4D1F6A4A-BFB0-4E6E-8B23-EC2822DC1247}"/>
    <dgm:cxn modelId="{6490BFCB-DBDB-40AA-BD05-23951B5FD794}" type="presOf" srcId="{75349D3C-67E5-45AC-BCE6-1FBA7D9D2711}" destId="{5437271B-F304-4D3F-8EE3-05566144B6F6}" srcOrd="0" destOrd="0" presId="urn:microsoft.com/office/officeart/2005/8/layout/vList2"/>
    <dgm:cxn modelId="{A1D1FCF4-0C9B-46A4-B5F2-427B2CEDEDFE}" type="presParOf" srcId="{5BD27896-1B8C-4E15-9F9A-2287ECE9BD46}" destId="{5437271B-F304-4D3F-8EE3-05566144B6F6}"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268F2CD-610E-4CC9-A19A-43F88C2CD1C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5349D3C-67E5-45AC-BCE6-1FBA7D9D2711}">
      <dgm:prSet phldrT="[Text]" phldr="0"/>
      <dgm:spPr/>
      <dgm:t>
        <a:bodyPr/>
        <a:lstStyle/>
        <a:p>
          <a:pPr rtl="0"/>
          <a:r>
            <a:rPr lang="en-US">
              <a:latin typeface="Arial"/>
            </a:rPr>
            <a:t>Median absolute errors: 3.5eV</a:t>
          </a:r>
          <a:br>
            <a:rPr lang="en-US">
              <a:latin typeface="Arial"/>
            </a:rPr>
          </a:br>
          <a:r>
            <a:rPr lang="en-US">
              <a:latin typeface="Arial"/>
            </a:rPr>
            <a:t>Median relative errors: 7%</a:t>
          </a:r>
          <a:endParaRPr lang="en-US"/>
        </a:p>
      </dgm:t>
    </dgm:pt>
    <dgm:pt modelId="{3D1C798C-C16F-4F56-9BE4-D31E65B659EC}" type="parTrans" cxnId="{ECA98F4B-757F-4945-8843-8D650E876E6A}">
      <dgm:prSet/>
      <dgm:spPr/>
      <dgm:t>
        <a:bodyPr/>
        <a:lstStyle/>
        <a:p>
          <a:endParaRPr lang="en-US"/>
        </a:p>
      </dgm:t>
    </dgm:pt>
    <dgm:pt modelId="{4D1F6A4A-BFB0-4E6E-8B23-EC2822DC1247}" type="sibTrans" cxnId="{ECA98F4B-757F-4945-8843-8D650E876E6A}">
      <dgm:prSet/>
      <dgm:spPr/>
      <dgm:t>
        <a:bodyPr/>
        <a:lstStyle/>
        <a:p>
          <a:endParaRPr lang="en-US"/>
        </a:p>
      </dgm:t>
    </dgm:pt>
    <dgm:pt modelId="{5BD27896-1B8C-4E15-9F9A-2287ECE9BD46}" type="pres">
      <dgm:prSet presAssocID="{7268F2CD-610E-4CC9-A19A-43F88C2CD1C6}" presName="linear" presStyleCnt="0">
        <dgm:presLayoutVars>
          <dgm:animLvl val="lvl"/>
          <dgm:resizeHandles val="exact"/>
        </dgm:presLayoutVars>
      </dgm:prSet>
      <dgm:spPr/>
    </dgm:pt>
    <dgm:pt modelId="{5437271B-F304-4D3F-8EE3-05566144B6F6}" type="pres">
      <dgm:prSet presAssocID="{75349D3C-67E5-45AC-BCE6-1FBA7D9D2711}" presName="parentText" presStyleLbl="node1" presStyleIdx="0" presStyleCnt="1">
        <dgm:presLayoutVars>
          <dgm:chMax val="0"/>
          <dgm:bulletEnabled val="1"/>
        </dgm:presLayoutVars>
      </dgm:prSet>
      <dgm:spPr/>
    </dgm:pt>
  </dgm:ptLst>
  <dgm:cxnLst>
    <dgm:cxn modelId="{F2883062-5FA9-4762-83F0-9E2B5A4AC596}" type="presOf" srcId="{7268F2CD-610E-4CC9-A19A-43F88C2CD1C6}" destId="{5BD27896-1B8C-4E15-9F9A-2287ECE9BD46}" srcOrd="0" destOrd="0" presId="urn:microsoft.com/office/officeart/2005/8/layout/vList2"/>
    <dgm:cxn modelId="{ECA98F4B-757F-4945-8843-8D650E876E6A}" srcId="{7268F2CD-610E-4CC9-A19A-43F88C2CD1C6}" destId="{75349D3C-67E5-45AC-BCE6-1FBA7D9D2711}" srcOrd="0" destOrd="0" parTransId="{3D1C798C-C16F-4F56-9BE4-D31E65B659EC}" sibTransId="{4D1F6A4A-BFB0-4E6E-8B23-EC2822DC1247}"/>
    <dgm:cxn modelId="{6490BFCB-DBDB-40AA-BD05-23951B5FD794}" type="presOf" srcId="{75349D3C-67E5-45AC-BCE6-1FBA7D9D2711}" destId="{5437271B-F304-4D3F-8EE3-05566144B6F6}" srcOrd="0" destOrd="0" presId="urn:microsoft.com/office/officeart/2005/8/layout/vList2"/>
    <dgm:cxn modelId="{A1D1FCF4-0C9B-46A4-B5F2-427B2CEDEDFE}" type="presParOf" srcId="{5BD27896-1B8C-4E15-9F9A-2287ECE9BD46}" destId="{5437271B-F304-4D3F-8EE3-05566144B6F6}" srcOrd="0"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2E3201F-D065-4B7A-96EC-7CAE970AA3DF}"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BA34F819-A175-4297-9F3D-6EF2E88F7CF1}">
      <dgm:prSet phldrT="[Text]" phldr="0"/>
      <dgm:spPr/>
      <dgm:t>
        <a:bodyPr/>
        <a:lstStyle/>
        <a:p>
          <a:pPr rtl="0"/>
          <a:r>
            <a:rPr lang="en-US" dirty="0">
              <a:latin typeface="Calibri"/>
              <a:cs typeface="Calibri"/>
            </a:rPr>
            <a:t>Fix parameters to ITER configuration</a:t>
          </a:r>
        </a:p>
      </dgm:t>
    </dgm:pt>
    <dgm:pt modelId="{C25A7A17-C2B5-4BEF-AF4E-560E508E2AE4}" type="parTrans" cxnId="{2A894D67-DB09-4457-97B5-2179462F0CB5}">
      <dgm:prSet/>
      <dgm:spPr/>
      <dgm:t>
        <a:bodyPr/>
        <a:lstStyle/>
        <a:p>
          <a:endParaRPr lang="en-US"/>
        </a:p>
      </dgm:t>
    </dgm:pt>
    <dgm:pt modelId="{C33F5862-5D5D-47B1-9837-C72E180A2A7D}" type="sibTrans" cxnId="{2A894D67-DB09-4457-97B5-2179462F0CB5}">
      <dgm:prSet/>
      <dgm:spPr/>
      <dgm:t>
        <a:bodyPr/>
        <a:lstStyle/>
        <a:p>
          <a:endParaRPr lang="en-US"/>
        </a:p>
      </dgm:t>
    </dgm:pt>
    <dgm:pt modelId="{B8CAFE5F-0B6B-4235-94ED-452EB8E3821B}">
      <dgm:prSet phldr="0"/>
      <dgm:spPr/>
      <dgm:t>
        <a:bodyPr/>
        <a:lstStyle/>
        <a:p>
          <a:pPr rtl="0"/>
          <a:r>
            <a:rPr lang="de-DE" dirty="0"/>
            <a:t>Heat transport</a:t>
          </a:r>
          <a:r>
            <a:rPr lang="de-DE" dirty="0">
              <a:latin typeface="Arial"/>
            </a:rPr>
            <a:t>                1.0 m²/s</a:t>
          </a:r>
          <a:endParaRPr lang="en-US" dirty="0"/>
        </a:p>
      </dgm:t>
    </dgm:pt>
    <dgm:pt modelId="{20CD58C8-5759-44C7-9396-D81B049F3D78}" type="parTrans" cxnId="{74E0E7D2-1FB2-4628-88F3-091E373D920D}">
      <dgm:prSet/>
      <dgm:spPr/>
    </dgm:pt>
    <dgm:pt modelId="{72482D83-F89A-4999-80E8-12005D945A6A}" type="sibTrans" cxnId="{74E0E7D2-1FB2-4628-88F3-091E373D920D}">
      <dgm:prSet/>
      <dgm:spPr/>
    </dgm:pt>
    <dgm:pt modelId="{A5F2D04C-24F2-4354-A883-D94C47E27D1F}">
      <dgm:prSet phldr="0"/>
      <dgm:spPr/>
      <dgm:t>
        <a:bodyPr/>
        <a:lstStyle/>
        <a:p>
          <a:pPr rtl="0"/>
          <a:r>
            <a:rPr lang="de-DE" dirty="0"/>
            <a:t>Major </a:t>
          </a:r>
          <a:r>
            <a:rPr lang="de-DE" dirty="0">
              <a:latin typeface="Arial"/>
            </a:rPr>
            <a:t>Radius                    6.2m</a:t>
          </a:r>
          <a:endParaRPr lang="en-US" dirty="0"/>
        </a:p>
      </dgm:t>
    </dgm:pt>
    <dgm:pt modelId="{AD6D8774-887F-468B-9D52-75BE641D7D8B}" type="parTrans" cxnId="{872FD6C3-B95F-497F-B08A-DA9ABDF795CF}">
      <dgm:prSet/>
      <dgm:spPr/>
    </dgm:pt>
    <dgm:pt modelId="{94E9A9D7-1A70-425A-930A-ECDD2BE566F9}" type="sibTrans" cxnId="{872FD6C3-B95F-497F-B08A-DA9ABDF795CF}">
      <dgm:prSet/>
      <dgm:spPr/>
    </dgm:pt>
    <dgm:pt modelId="{82023037-53C9-479A-ABBC-D990DE07B143}">
      <dgm:prSet phldr="0"/>
      <dgm:spPr/>
      <dgm:t>
        <a:bodyPr/>
        <a:lstStyle/>
        <a:p>
          <a:pPr rtl="0"/>
          <a:r>
            <a:rPr lang="de-DE" dirty="0" err="1"/>
            <a:t>Toroidal</a:t>
          </a:r>
          <a:r>
            <a:rPr lang="de-DE" dirty="0"/>
            <a:t> </a:t>
          </a:r>
          <a:r>
            <a:rPr lang="de-DE" dirty="0" err="1"/>
            <a:t>magnetic</a:t>
          </a:r>
          <a:r>
            <a:rPr lang="de-DE" dirty="0"/>
            <a:t> </a:t>
          </a:r>
          <a:r>
            <a:rPr lang="de-DE" dirty="0" err="1"/>
            <a:t>field</a:t>
          </a:r>
          <a:r>
            <a:rPr lang="de-DE" dirty="0">
              <a:latin typeface="Arial"/>
            </a:rPr>
            <a:t>     5.3</a:t>
          </a:r>
          <a:r>
            <a:rPr lang="de-DE" dirty="0"/>
            <a:t> T</a:t>
          </a:r>
          <a:endParaRPr lang="en-US" dirty="0"/>
        </a:p>
      </dgm:t>
    </dgm:pt>
    <dgm:pt modelId="{059D08B6-DC10-456A-BBD7-CFC45A95E755}" type="parTrans" cxnId="{EAA8BAFF-2203-4830-BB43-57D24F51ABB5}">
      <dgm:prSet/>
      <dgm:spPr/>
    </dgm:pt>
    <dgm:pt modelId="{AF302D47-E0F1-40A4-B624-002AE834FB5A}" type="sibTrans" cxnId="{EAA8BAFF-2203-4830-BB43-57D24F51ABB5}">
      <dgm:prSet/>
      <dgm:spPr/>
    </dgm:pt>
    <dgm:pt modelId="{221FED19-26C1-4E76-8F36-FE330E929C81}">
      <dgm:prSet phldr="0"/>
      <dgm:spPr/>
      <dgm:t>
        <a:bodyPr/>
        <a:lstStyle/>
        <a:p>
          <a:pPr rtl="0"/>
          <a:r>
            <a:rPr lang="de-DE" dirty="0"/>
            <a:t>Core </a:t>
          </a:r>
          <a:r>
            <a:rPr lang="de-DE" dirty="0" err="1"/>
            <a:t>input</a:t>
          </a:r>
          <a:r>
            <a:rPr lang="de-DE" dirty="0"/>
            <a:t> power</a:t>
          </a:r>
          <a:r>
            <a:rPr lang="de-DE" dirty="0">
              <a:latin typeface="Arial"/>
            </a:rPr>
            <a:t>           </a:t>
          </a:r>
          <a:r>
            <a:rPr lang="de-DE" dirty="0"/>
            <a:t> </a:t>
          </a:r>
          <a:r>
            <a:rPr lang="de-DE" dirty="0">
              <a:latin typeface="Arial"/>
            </a:rPr>
            <a:t>100</a:t>
          </a:r>
          <a:r>
            <a:rPr lang="de-DE" dirty="0"/>
            <a:t> MW</a:t>
          </a:r>
          <a:endParaRPr lang="en-US" dirty="0"/>
        </a:p>
      </dgm:t>
    </dgm:pt>
    <dgm:pt modelId="{2EBAAD26-9E30-4677-AB78-65879F29340B}" type="parTrans" cxnId="{F0EF1557-30B2-4B0C-B666-0BC023324408}">
      <dgm:prSet/>
      <dgm:spPr/>
    </dgm:pt>
    <dgm:pt modelId="{9B9E6171-0B26-4D8E-B8B0-86002D4AAB4C}" type="sibTrans" cxnId="{F0EF1557-30B2-4B0C-B666-0BC023324408}">
      <dgm:prSet/>
      <dgm:spPr/>
    </dgm:pt>
    <dgm:pt modelId="{C1E372E6-F7FF-4706-8394-F62CAFA4A44C}">
      <dgm:prSet phldr="0"/>
      <dgm:spPr/>
      <dgm:t>
        <a:bodyPr/>
        <a:lstStyle/>
        <a:p>
          <a:pPr rtl="0"/>
          <a:r>
            <a:rPr lang="de-DE" dirty="0"/>
            <a:t>Core D+ </a:t>
          </a:r>
          <a:r>
            <a:rPr lang="de-DE" dirty="0">
              <a:latin typeface="Arial"/>
            </a:rPr>
            <a:t>Influx             9.1e21</a:t>
          </a:r>
          <a:r>
            <a:rPr lang="de-DE" dirty="0"/>
            <a:t> 1/s</a:t>
          </a:r>
          <a:endParaRPr lang="en-US" dirty="0"/>
        </a:p>
      </dgm:t>
    </dgm:pt>
    <dgm:pt modelId="{EE831658-A2AD-4634-B9A5-858E95C99285}" type="parTrans" cxnId="{048B1AD7-6B03-4C07-8E8D-02DB64C53395}">
      <dgm:prSet/>
      <dgm:spPr/>
    </dgm:pt>
    <dgm:pt modelId="{832D1958-8C13-4523-AAD7-E6B17CF75529}" type="sibTrans" cxnId="{048B1AD7-6B03-4C07-8E8D-02DB64C53395}">
      <dgm:prSet/>
      <dgm:spPr/>
    </dgm:pt>
    <dgm:pt modelId="{4B3CEFA2-C822-4B8D-8179-DB8E6F91068D}">
      <dgm:prSet phldr="0"/>
      <dgm:spPr/>
      <dgm:t>
        <a:bodyPr/>
        <a:lstStyle/>
        <a:p>
          <a:pPr rtl="0"/>
          <a:r>
            <a:rPr lang="de-DE" dirty="0"/>
            <a:t>Density </a:t>
          </a:r>
          <a:r>
            <a:rPr lang="de-DE" dirty="0" err="1"/>
            <a:t>transport</a:t>
          </a:r>
          <a:r>
            <a:rPr lang="de-DE" dirty="0">
              <a:latin typeface="Arial"/>
            </a:rPr>
            <a:t>           </a:t>
          </a:r>
          <a:r>
            <a:rPr lang="de-DE" dirty="0"/>
            <a:t> </a:t>
          </a:r>
          <a:r>
            <a:rPr lang="de-DE" dirty="0">
              <a:latin typeface="Arial"/>
            </a:rPr>
            <a:t>0.3</a:t>
          </a:r>
          <a:r>
            <a:rPr lang="de-DE" dirty="0"/>
            <a:t> </a:t>
          </a:r>
          <a:r>
            <a:rPr lang="de-DE" dirty="0">
              <a:latin typeface="Arial"/>
            </a:rPr>
            <a:t>m²/s</a:t>
          </a:r>
          <a:endParaRPr lang="en-US" dirty="0"/>
        </a:p>
      </dgm:t>
    </dgm:pt>
    <dgm:pt modelId="{B24DAAD1-6EF7-4195-A390-2CF8681BCD9C}" type="parTrans" cxnId="{F296DF90-59F2-44A2-B1E8-38D241814DC6}">
      <dgm:prSet/>
      <dgm:spPr/>
    </dgm:pt>
    <dgm:pt modelId="{7BAC2AE3-E31F-47C7-ADD4-55146B3E8AE2}" type="sibTrans" cxnId="{F296DF90-59F2-44A2-B1E8-38D241814DC6}">
      <dgm:prSet/>
      <dgm:spPr/>
    </dgm:pt>
    <dgm:pt modelId="{CF97F36C-FD89-49E9-B97F-866CB4489992}">
      <dgm:prSet phldr="0"/>
      <dgm:spPr/>
      <dgm:t>
        <a:bodyPr/>
        <a:lstStyle/>
        <a:p>
          <a:pPr rtl="0"/>
          <a:r>
            <a:rPr lang="de-DE" dirty="0">
              <a:latin typeface="Arial"/>
            </a:rPr>
            <a:t>Scan gas puffs</a:t>
          </a:r>
        </a:p>
      </dgm:t>
    </dgm:pt>
    <dgm:pt modelId="{933EDC4A-A8D7-4282-BC85-8DA7F21F9C30}" type="parTrans" cxnId="{29E3DD44-5AD2-45DA-9DB4-9C433F7DA80F}">
      <dgm:prSet/>
      <dgm:spPr/>
    </dgm:pt>
    <dgm:pt modelId="{1FD16F97-D0D4-420B-9B33-7425CB1DFE37}" type="sibTrans" cxnId="{29E3DD44-5AD2-45DA-9DB4-9C433F7DA80F}">
      <dgm:prSet/>
      <dgm:spPr/>
    </dgm:pt>
    <dgm:pt modelId="{2E54D91B-6990-48A3-889C-2B6FEA672979}">
      <dgm:prSet phldr="0"/>
      <dgm:spPr/>
      <dgm:t>
        <a:bodyPr/>
        <a:lstStyle/>
        <a:p>
          <a:r>
            <a:rPr lang="de-DE" dirty="0">
              <a:latin typeface="Calibri"/>
              <a:cs typeface="Calibri"/>
            </a:rPr>
            <a:t>N gas puff                    1e18 - 1e23 1/s</a:t>
          </a:r>
          <a:endParaRPr lang="de-DE" dirty="0"/>
        </a:p>
      </dgm:t>
    </dgm:pt>
    <dgm:pt modelId="{8F04C486-C4F7-4609-89F7-89F75E10007F}" type="parTrans" cxnId="{4893DC1D-8BEE-48D7-9E31-1052E4BE8B28}">
      <dgm:prSet/>
      <dgm:spPr/>
    </dgm:pt>
    <dgm:pt modelId="{78AD7928-092B-422D-882F-F8065FCF5C12}" type="sibTrans" cxnId="{4893DC1D-8BEE-48D7-9E31-1052E4BE8B28}">
      <dgm:prSet/>
      <dgm:spPr/>
    </dgm:pt>
    <dgm:pt modelId="{C5D676D5-DBCA-4651-A439-4E9E72E15688}">
      <dgm:prSet phldr="0"/>
      <dgm:spPr/>
      <dgm:t>
        <a:bodyPr/>
        <a:lstStyle/>
        <a:p>
          <a:pPr rtl="0"/>
          <a:r>
            <a:rPr lang="de-DE" dirty="0">
              <a:latin typeface="Calibri"/>
              <a:cs typeface="Calibri"/>
            </a:rPr>
            <a:t>D gas puff                    1e20 - 1e24 1/s</a:t>
          </a:r>
          <a:endParaRPr lang="en-US" dirty="0">
            <a:latin typeface="Calibri"/>
            <a:cs typeface="Calibri"/>
          </a:endParaRPr>
        </a:p>
      </dgm:t>
    </dgm:pt>
    <dgm:pt modelId="{D69E4EE3-E4CD-4913-A107-616F018ACCE9}" type="parTrans" cxnId="{A8099533-AFFB-4219-B249-E8BBB3D148A5}">
      <dgm:prSet/>
      <dgm:spPr/>
    </dgm:pt>
    <dgm:pt modelId="{A3A5B785-08D9-45C2-80AD-22E70081245C}" type="sibTrans" cxnId="{A8099533-AFFB-4219-B249-E8BBB3D148A5}">
      <dgm:prSet/>
      <dgm:spPr/>
    </dgm:pt>
    <dgm:pt modelId="{29688925-7235-4DD3-93D7-48723960B85B}">
      <dgm:prSet phldr="0"/>
      <dgm:spPr/>
      <dgm:t>
        <a:bodyPr/>
        <a:lstStyle/>
        <a:p>
          <a:pPr rtl="0"/>
          <a:r>
            <a:rPr lang="de-DE" dirty="0">
              <a:latin typeface="Calibri"/>
              <a:cs typeface="Calibri"/>
            </a:rPr>
            <a:t>100 </a:t>
          </a:r>
          <a:r>
            <a:rPr lang="de-DE" dirty="0" err="1">
              <a:latin typeface="Calibri"/>
              <a:cs typeface="Calibri"/>
            </a:rPr>
            <a:t>steps</a:t>
          </a:r>
          <a:r>
            <a:rPr lang="de-DE" dirty="0">
              <a:latin typeface="Calibri"/>
              <a:cs typeface="Calibri"/>
            </a:rPr>
            <a:t> each</a:t>
          </a:r>
        </a:p>
      </dgm:t>
    </dgm:pt>
    <dgm:pt modelId="{77EF07FF-7D7A-4F63-8FBB-74600A9A457C}" type="parTrans" cxnId="{29C5934B-0368-4FA8-BC02-DD57F1DF25EA}">
      <dgm:prSet/>
      <dgm:spPr/>
    </dgm:pt>
    <dgm:pt modelId="{97350AFD-A81A-4714-A597-0B39477C6EE1}" type="sibTrans" cxnId="{29C5934B-0368-4FA8-BC02-DD57F1DF25EA}">
      <dgm:prSet/>
      <dgm:spPr/>
    </dgm:pt>
    <dgm:pt modelId="{09512FD9-20FB-4B65-9342-7D547E30349A}">
      <dgm:prSet phldr="0"/>
      <dgm:spPr/>
      <dgm:t>
        <a:bodyPr/>
        <a:lstStyle/>
        <a:p>
          <a:pPr rtl="0"/>
          <a:r>
            <a:rPr lang="de-DE" dirty="0">
              <a:latin typeface="Calibri"/>
              <a:cs typeface="Calibri"/>
            </a:rPr>
            <a:t>Total: 100x100 =10.000 combinations</a:t>
          </a:r>
        </a:p>
      </dgm:t>
    </dgm:pt>
    <dgm:pt modelId="{1FB3FD42-601A-47C4-84C5-E12340067BB1}" type="parTrans" cxnId="{AE7FEC27-BF95-4FF9-9161-56FF71F154E0}">
      <dgm:prSet/>
      <dgm:spPr/>
    </dgm:pt>
    <dgm:pt modelId="{434E7AF5-42A9-4DAF-8D77-0D8F9FA979C2}" type="sibTrans" cxnId="{AE7FEC27-BF95-4FF9-9161-56FF71F154E0}">
      <dgm:prSet/>
      <dgm:spPr/>
    </dgm:pt>
    <dgm:pt modelId="{D05CCC57-58D4-4CA3-92B9-AB94EAD870D9}">
      <dgm:prSet phldr="0"/>
      <dgm:spPr/>
      <dgm:t>
        <a:bodyPr/>
        <a:lstStyle/>
        <a:p>
          <a:pPr rtl="0"/>
          <a:r>
            <a:rPr lang="de-DE" dirty="0">
              <a:latin typeface="Calibri"/>
              <a:cs typeface="Calibri"/>
            </a:rPr>
            <a:t>Network  </a:t>
          </a:r>
          <a:r>
            <a:rPr lang="de-DE" dirty="0" err="1">
              <a:latin typeface="Calibri"/>
              <a:cs typeface="Calibri"/>
            </a:rPr>
            <a:t>requires</a:t>
          </a:r>
          <a:r>
            <a:rPr lang="de-DE" dirty="0">
              <a:latin typeface="Calibri"/>
              <a:cs typeface="Calibri"/>
            </a:rPr>
            <a:t> </a:t>
          </a:r>
          <a:r>
            <a:rPr lang="de-DE" dirty="0" err="1">
              <a:latin typeface="Calibri"/>
              <a:cs typeface="Calibri"/>
            </a:rPr>
            <a:t>less</a:t>
          </a:r>
          <a:r>
            <a:rPr lang="de-DE" dirty="0">
              <a:latin typeface="Calibri"/>
              <a:cs typeface="Calibri"/>
            </a:rPr>
            <a:t> </a:t>
          </a:r>
          <a:r>
            <a:rPr lang="de-DE" dirty="0" err="1">
              <a:latin typeface="Calibri"/>
              <a:cs typeface="Calibri"/>
            </a:rPr>
            <a:t>than</a:t>
          </a:r>
          <a:r>
            <a:rPr lang="de-DE" dirty="0">
              <a:latin typeface="Calibri"/>
              <a:cs typeface="Calibri"/>
            </a:rPr>
            <a:t> a minute</a:t>
          </a:r>
        </a:p>
      </dgm:t>
    </dgm:pt>
    <dgm:pt modelId="{7BF16BA3-66C7-43A9-9391-1D753B60871B}" type="parTrans" cxnId="{92D6B5D9-9BAF-4B30-91AE-EEFC389FB6FB}">
      <dgm:prSet/>
      <dgm:spPr/>
    </dgm:pt>
    <dgm:pt modelId="{D94B42CF-68CF-482C-AEB8-46BD4388E375}" type="sibTrans" cxnId="{92D6B5D9-9BAF-4B30-91AE-EEFC389FB6FB}">
      <dgm:prSet/>
      <dgm:spPr/>
    </dgm:pt>
    <dgm:pt modelId="{9EE5F020-E27E-4B2F-9CBC-9BC2545FF6C0}" type="pres">
      <dgm:prSet presAssocID="{F2E3201F-D065-4B7A-96EC-7CAE970AA3DF}" presName="Name0" presStyleCnt="0">
        <dgm:presLayoutVars>
          <dgm:dir/>
          <dgm:animLvl val="lvl"/>
          <dgm:resizeHandles val="exact"/>
        </dgm:presLayoutVars>
      </dgm:prSet>
      <dgm:spPr/>
    </dgm:pt>
    <dgm:pt modelId="{2ABAAB6F-29A2-4E2E-A83F-79CEA7B455D6}" type="pres">
      <dgm:prSet presAssocID="{BA34F819-A175-4297-9F3D-6EF2E88F7CF1}" presName="composite" presStyleCnt="0"/>
      <dgm:spPr/>
    </dgm:pt>
    <dgm:pt modelId="{9AD5D464-EAC1-494F-B608-D06DE73B5B69}" type="pres">
      <dgm:prSet presAssocID="{BA34F819-A175-4297-9F3D-6EF2E88F7CF1}" presName="parTx" presStyleLbl="alignNode1" presStyleIdx="0" presStyleCnt="2">
        <dgm:presLayoutVars>
          <dgm:chMax val="0"/>
          <dgm:chPref val="0"/>
          <dgm:bulletEnabled val="1"/>
        </dgm:presLayoutVars>
      </dgm:prSet>
      <dgm:spPr/>
    </dgm:pt>
    <dgm:pt modelId="{B298D07A-6192-4EA0-8481-F8F7519558A2}" type="pres">
      <dgm:prSet presAssocID="{BA34F819-A175-4297-9F3D-6EF2E88F7CF1}" presName="desTx" presStyleLbl="alignAccFollowNode1" presStyleIdx="0" presStyleCnt="2">
        <dgm:presLayoutVars>
          <dgm:bulletEnabled val="1"/>
        </dgm:presLayoutVars>
      </dgm:prSet>
      <dgm:spPr/>
    </dgm:pt>
    <dgm:pt modelId="{8019E750-3E13-46B4-B60A-47349F28B149}" type="pres">
      <dgm:prSet presAssocID="{C33F5862-5D5D-47B1-9837-C72E180A2A7D}" presName="space" presStyleCnt="0"/>
      <dgm:spPr/>
    </dgm:pt>
    <dgm:pt modelId="{695CD718-1E7C-46B9-8C92-96C4C8A136E8}" type="pres">
      <dgm:prSet presAssocID="{CF97F36C-FD89-49E9-B97F-866CB4489992}" presName="composite" presStyleCnt="0"/>
      <dgm:spPr/>
    </dgm:pt>
    <dgm:pt modelId="{D8BC2E84-A628-4918-8C22-886606949C2A}" type="pres">
      <dgm:prSet presAssocID="{CF97F36C-FD89-49E9-B97F-866CB4489992}" presName="parTx" presStyleLbl="alignNode1" presStyleIdx="1" presStyleCnt="2">
        <dgm:presLayoutVars>
          <dgm:chMax val="0"/>
          <dgm:chPref val="0"/>
          <dgm:bulletEnabled val="1"/>
        </dgm:presLayoutVars>
      </dgm:prSet>
      <dgm:spPr/>
    </dgm:pt>
    <dgm:pt modelId="{7D460BCF-E0B3-4450-8863-7A8B24A9C713}" type="pres">
      <dgm:prSet presAssocID="{CF97F36C-FD89-49E9-B97F-866CB4489992}" presName="desTx" presStyleLbl="alignAccFollowNode1" presStyleIdx="1" presStyleCnt="2">
        <dgm:presLayoutVars>
          <dgm:bulletEnabled val="1"/>
        </dgm:presLayoutVars>
      </dgm:prSet>
      <dgm:spPr/>
    </dgm:pt>
  </dgm:ptLst>
  <dgm:cxnLst>
    <dgm:cxn modelId="{6F84920E-CF17-423F-87C0-E059C4D52DEF}" type="presOf" srcId="{A5F2D04C-24F2-4354-A883-D94C47E27D1F}" destId="{B298D07A-6192-4EA0-8481-F8F7519558A2}" srcOrd="0" destOrd="0" presId="urn:microsoft.com/office/officeart/2005/8/layout/hList1"/>
    <dgm:cxn modelId="{2C2FC915-165B-454D-897B-1DC986B50201}" type="presOf" srcId="{29688925-7235-4DD3-93D7-48723960B85B}" destId="{7D460BCF-E0B3-4450-8863-7A8B24A9C713}" srcOrd="0" destOrd="2" presId="urn:microsoft.com/office/officeart/2005/8/layout/hList1"/>
    <dgm:cxn modelId="{4893DC1D-8BEE-48D7-9E31-1052E4BE8B28}" srcId="{CF97F36C-FD89-49E9-B97F-866CB4489992}" destId="{2E54D91B-6990-48A3-889C-2B6FEA672979}" srcOrd="1" destOrd="0" parTransId="{8F04C486-C4F7-4609-89F7-89F75E10007F}" sibTransId="{78AD7928-092B-422D-882F-F8065FCF5C12}"/>
    <dgm:cxn modelId="{AE7FEC27-BF95-4FF9-9161-56FF71F154E0}" srcId="{CF97F36C-FD89-49E9-B97F-866CB4489992}" destId="{09512FD9-20FB-4B65-9342-7D547E30349A}" srcOrd="3" destOrd="0" parTransId="{1FB3FD42-601A-47C4-84C5-E12340067BB1}" sibTransId="{434E7AF5-42A9-4DAF-8D77-0D8F9FA979C2}"/>
    <dgm:cxn modelId="{A8099533-AFFB-4219-B249-E8BBB3D148A5}" srcId="{CF97F36C-FD89-49E9-B97F-866CB4489992}" destId="{C5D676D5-DBCA-4651-A439-4E9E72E15688}" srcOrd="0" destOrd="0" parTransId="{D69E4EE3-E4CD-4913-A107-616F018ACCE9}" sibTransId="{A3A5B785-08D9-45C2-80AD-22E70081245C}"/>
    <dgm:cxn modelId="{3D34CB3E-D4E5-4448-9BB2-D7B4ACC14F48}" type="presOf" srcId="{4B3CEFA2-C822-4B8D-8179-DB8E6F91068D}" destId="{B298D07A-6192-4EA0-8481-F8F7519558A2}" srcOrd="0" destOrd="4" presId="urn:microsoft.com/office/officeart/2005/8/layout/hList1"/>
    <dgm:cxn modelId="{27ABAF44-A7EC-47DA-AF83-9055726C0513}" type="presOf" srcId="{B8CAFE5F-0B6B-4235-94ED-452EB8E3821B}" destId="{B298D07A-6192-4EA0-8481-F8F7519558A2}" srcOrd="0" destOrd="5" presId="urn:microsoft.com/office/officeart/2005/8/layout/hList1"/>
    <dgm:cxn modelId="{29E3DD44-5AD2-45DA-9DB4-9C433F7DA80F}" srcId="{F2E3201F-D065-4B7A-96EC-7CAE970AA3DF}" destId="{CF97F36C-FD89-49E9-B97F-866CB4489992}" srcOrd="1" destOrd="0" parTransId="{933EDC4A-A8D7-4282-BC85-8DA7F21F9C30}" sibTransId="{1FD16F97-D0D4-420B-9B33-7425CB1DFE37}"/>
    <dgm:cxn modelId="{2A894D67-DB09-4457-97B5-2179462F0CB5}" srcId="{F2E3201F-D065-4B7A-96EC-7CAE970AA3DF}" destId="{BA34F819-A175-4297-9F3D-6EF2E88F7CF1}" srcOrd="0" destOrd="0" parTransId="{C25A7A17-C2B5-4BEF-AF4E-560E508E2AE4}" sibTransId="{C33F5862-5D5D-47B1-9837-C72E180A2A7D}"/>
    <dgm:cxn modelId="{29C5934B-0368-4FA8-BC02-DD57F1DF25EA}" srcId="{CF97F36C-FD89-49E9-B97F-866CB4489992}" destId="{29688925-7235-4DD3-93D7-48723960B85B}" srcOrd="2" destOrd="0" parTransId="{77EF07FF-7D7A-4F63-8FBB-74600A9A457C}" sibTransId="{97350AFD-A81A-4714-A597-0B39477C6EE1}"/>
    <dgm:cxn modelId="{F0EF1557-30B2-4B0C-B666-0BC023324408}" srcId="{BA34F819-A175-4297-9F3D-6EF2E88F7CF1}" destId="{221FED19-26C1-4E76-8F36-FE330E929C81}" srcOrd="2" destOrd="0" parTransId="{2EBAAD26-9E30-4677-AB78-65879F29340B}" sibTransId="{9B9E6171-0B26-4D8E-B8B0-86002D4AAB4C}"/>
    <dgm:cxn modelId="{17B3037A-BDE8-4EF3-9BD5-EFEBE00F3A13}" type="presOf" srcId="{82023037-53C9-479A-ABBC-D990DE07B143}" destId="{B298D07A-6192-4EA0-8481-F8F7519558A2}" srcOrd="0" destOrd="1" presId="urn:microsoft.com/office/officeart/2005/8/layout/hList1"/>
    <dgm:cxn modelId="{F296DF90-59F2-44A2-B1E8-38D241814DC6}" srcId="{BA34F819-A175-4297-9F3D-6EF2E88F7CF1}" destId="{4B3CEFA2-C822-4B8D-8179-DB8E6F91068D}" srcOrd="4" destOrd="0" parTransId="{B24DAAD1-6EF7-4195-A390-2CF8681BCD9C}" sibTransId="{7BAC2AE3-E31F-47C7-ADD4-55146B3E8AE2}"/>
    <dgm:cxn modelId="{B7DF4098-073F-4F57-B944-64117863E388}" type="presOf" srcId="{D05CCC57-58D4-4CA3-92B9-AB94EAD870D9}" destId="{7D460BCF-E0B3-4450-8863-7A8B24A9C713}" srcOrd="0" destOrd="4" presId="urn:microsoft.com/office/officeart/2005/8/layout/hList1"/>
    <dgm:cxn modelId="{4D208C9A-B4B2-4233-8DF9-AFBD10F3180F}" type="presOf" srcId="{09512FD9-20FB-4B65-9342-7D547E30349A}" destId="{7D460BCF-E0B3-4450-8863-7A8B24A9C713}" srcOrd="0" destOrd="3" presId="urn:microsoft.com/office/officeart/2005/8/layout/hList1"/>
    <dgm:cxn modelId="{EB4B7AA5-BE45-4A47-8120-7EEAA0889199}" type="presOf" srcId="{BA34F819-A175-4297-9F3D-6EF2E88F7CF1}" destId="{9AD5D464-EAC1-494F-B608-D06DE73B5B69}" srcOrd="0" destOrd="0" presId="urn:microsoft.com/office/officeart/2005/8/layout/hList1"/>
    <dgm:cxn modelId="{73D061B2-EBFC-4687-AB7D-38F1A3A196EA}" type="presOf" srcId="{221FED19-26C1-4E76-8F36-FE330E929C81}" destId="{B298D07A-6192-4EA0-8481-F8F7519558A2}" srcOrd="0" destOrd="2" presId="urn:microsoft.com/office/officeart/2005/8/layout/hList1"/>
    <dgm:cxn modelId="{872FD6C3-B95F-497F-B08A-DA9ABDF795CF}" srcId="{BA34F819-A175-4297-9F3D-6EF2E88F7CF1}" destId="{A5F2D04C-24F2-4354-A883-D94C47E27D1F}" srcOrd="0" destOrd="0" parTransId="{AD6D8774-887F-468B-9D52-75BE641D7D8B}" sibTransId="{94E9A9D7-1A70-425A-930A-ECDD2BE566F9}"/>
    <dgm:cxn modelId="{74E0E7D2-1FB2-4628-88F3-091E373D920D}" srcId="{BA34F819-A175-4297-9F3D-6EF2E88F7CF1}" destId="{B8CAFE5F-0B6B-4235-94ED-452EB8E3821B}" srcOrd="5" destOrd="0" parTransId="{20CD58C8-5759-44C7-9396-D81B049F3D78}" sibTransId="{72482D83-F89A-4999-80E8-12005D945A6A}"/>
    <dgm:cxn modelId="{048B1AD7-6B03-4C07-8E8D-02DB64C53395}" srcId="{BA34F819-A175-4297-9F3D-6EF2E88F7CF1}" destId="{C1E372E6-F7FF-4706-8394-F62CAFA4A44C}" srcOrd="3" destOrd="0" parTransId="{EE831658-A2AD-4634-B9A5-858E95C99285}" sibTransId="{832D1958-8C13-4523-AAD7-E6B17CF75529}"/>
    <dgm:cxn modelId="{2BA12ED8-2626-4E98-8967-0681EA85F9C7}" type="presOf" srcId="{2E54D91B-6990-48A3-889C-2B6FEA672979}" destId="{7D460BCF-E0B3-4450-8863-7A8B24A9C713}" srcOrd="0" destOrd="1" presId="urn:microsoft.com/office/officeart/2005/8/layout/hList1"/>
    <dgm:cxn modelId="{92D6B5D9-9BAF-4B30-91AE-EEFC389FB6FB}" srcId="{CF97F36C-FD89-49E9-B97F-866CB4489992}" destId="{D05CCC57-58D4-4CA3-92B9-AB94EAD870D9}" srcOrd="4" destOrd="0" parTransId="{7BF16BA3-66C7-43A9-9391-1D753B60871B}" sibTransId="{D94B42CF-68CF-482C-AEB8-46BD4388E375}"/>
    <dgm:cxn modelId="{C837FFE8-A9BC-45CE-BB89-68A7CF92CD10}" type="presOf" srcId="{F2E3201F-D065-4B7A-96EC-7CAE970AA3DF}" destId="{9EE5F020-E27E-4B2F-9CBC-9BC2545FF6C0}" srcOrd="0" destOrd="0" presId="urn:microsoft.com/office/officeart/2005/8/layout/hList1"/>
    <dgm:cxn modelId="{ADA6BDEB-CDD7-4DD2-82D2-B7C41B129EE4}" type="presOf" srcId="{CF97F36C-FD89-49E9-B97F-866CB4489992}" destId="{D8BC2E84-A628-4918-8C22-886606949C2A}" srcOrd="0" destOrd="0" presId="urn:microsoft.com/office/officeart/2005/8/layout/hList1"/>
    <dgm:cxn modelId="{F8A00DFD-3176-49B8-A221-308558025BCF}" type="presOf" srcId="{C1E372E6-F7FF-4706-8394-F62CAFA4A44C}" destId="{B298D07A-6192-4EA0-8481-F8F7519558A2}" srcOrd="0" destOrd="3" presId="urn:microsoft.com/office/officeart/2005/8/layout/hList1"/>
    <dgm:cxn modelId="{EAA8BAFF-2203-4830-BB43-57D24F51ABB5}" srcId="{BA34F819-A175-4297-9F3D-6EF2E88F7CF1}" destId="{82023037-53C9-479A-ABBC-D990DE07B143}" srcOrd="1" destOrd="0" parTransId="{059D08B6-DC10-456A-BBD7-CFC45A95E755}" sibTransId="{AF302D47-E0F1-40A4-B624-002AE834FB5A}"/>
    <dgm:cxn modelId="{5544C4FF-9859-44C9-A544-46A2DB256C38}" type="presOf" srcId="{C5D676D5-DBCA-4651-A439-4E9E72E15688}" destId="{7D460BCF-E0B3-4450-8863-7A8B24A9C713}" srcOrd="0" destOrd="0" presId="urn:microsoft.com/office/officeart/2005/8/layout/hList1"/>
    <dgm:cxn modelId="{33073385-198D-4542-B10A-72F4E9931995}" type="presParOf" srcId="{9EE5F020-E27E-4B2F-9CBC-9BC2545FF6C0}" destId="{2ABAAB6F-29A2-4E2E-A83F-79CEA7B455D6}" srcOrd="0" destOrd="0" presId="urn:microsoft.com/office/officeart/2005/8/layout/hList1"/>
    <dgm:cxn modelId="{0B729BEB-589D-4EFB-8D80-D90B8B3F7544}" type="presParOf" srcId="{2ABAAB6F-29A2-4E2E-A83F-79CEA7B455D6}" destId="{9AD5D464-EAC1-494F-B608-D06DE73B5B69}" srcOrd="0" destOrd="0" presId="urn:microsoft.com/office/officeart/2005/8/layout/hList1"/>
    <dgm:cxn modelId="{B077B822-907F-481C-8465-31F7C97FB095}" type="presParOf" srcId="{2ABAAB6F-29A2-4E2E-A83F-79CEA7B455D6}" destId="{B298D07A-6192-4EA0-8481-F8F7519558A2}" srcOrd="1" destOrd="0" presId="urn:microsoft.com/office/officeart/2005/8/layout/hList1"/>
    <dgm:cxn modelId="{69F27F2B-FD14-45D9-B792-C01C74D24517}" type="presParOf" srcId="{9EE5F020-E27E-4B2F-9CBC-9BC2545FF6C0}" destId="{8019E750-3E13-46B4-B60A-47349F28B149}" srcOrd="1" destOrd="0" presId="urn:microsoft.com/office/officeart/2005/8/layout/hList1"/>
    <dgm:cxn modelId="{6C58346C-EAB9-4A72-8E8C-6BBC8EA7D94A}" type="presParOf" srcId="{9EE5F020-E27E-4B2F-9CBC-9BC2545FF6C0}" destId="{695CD718-1E7C-46B9-8C92-96C4C8A136E8}" srcOrd="2" destOrd="0" presId="urn:microsoft.com/office/officeart/2005/8/layout/hList1"/>
    <dgm:cxn modelId="{28CE55B0-4920-438A-9F0A-F5DECFF3792A}" type="presParOf" srcId="{695CD718-1E7C-46B9-8C92-96C4C8A136E8}" destId="{D8BC2E84-A628-4918-8C22-886606949C2A}" srcOrd="0" destOrd="0" presId="urn:microsoft.com/office/officeart/2005/8/layout/hList1"/>
    <dgm:cxn modelId="{FF2B700C-8A6A-4C1A-A378-A7561E381EC8}" type="presParOf" srcId="{695CD718-1E7C-46B9-8C92-96C4C8A136E8}" destId="{7D460BCF-E0B3-4450-8863-7A8B24A9C713}"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2E3201F-D065-4B7A-96EC-7CAE970AA3DF}"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BA34F819-A175-4297-9F3D-6EF2E88F7CF1}">
      <dgm:prSet phldrT="[Text]" phldr="0"/>
      <dgm:spPr/>
      <dgm:t>
        <a:bodyPr/>
        <a:lstStyle/>
        <a:p>
          <a:pPr rtl="0"/>
          <a:r>
            <a:rPr lang="en-US" dirty="0">
              <a:latin typeface="Calibri"/>
              <a:cs typeface="Calibri"/>
            </a:rPr>
            <a:t>Fix parameters to ITER configuration</a:t>
          </a:r>
        </a:p>
      </dgm:t>
    </dgm:pt>
    <dgm:pt modelId="{C25A7A17-C2B5-4BEF-AF4E-560E508E2AE4}" type="parTrans" cxnId="{2A894D67-DB09-4457-97B5-2179462F0CB5}">
      <dgm:prSet/>
      <dgm:spPr/>
      <dgm:t>
        <a:bodyPr/>
        <a:lstStyle/>
        <a:p>
          <a:endParaRPr lang="en-US"/>
        </a:p>
      </dgm:t>
    </dgm:pt>
    <dgm:pt modelId="{C33F5862-5D5D-47B1-9837-C72E180A2A7D}" type="sibTrans" cxnId="{2A894D67-DB09-4457-97B5-2179462F0CB5}">
      <dgm:prSet/>
      <dgm:spPr/>
      <dgm:t>
        <a:bodyPr/>
        <a:lstStyle/>
        <a:p>
          <a:endParaRPr lang="en-US"/>
        </a:p>
      </dgm:t>
    </dgm:pt>
    <dgm:pt modelId="{B8CAFE5F-0B6B-4235-94ED-452EB8E3821B}">
      <dgm:prSet phldr="0"/>
      <dgm:spPr/>
      <dgm:t>
        <a:bodyPr/>
        <a:lstStyle/>
        <a:p>
          <a:pPr rtl="0"/>
          <a:r>
            <a:rPr lang="de-DE" dirty="0"/>
            <a:t>Heat transport</a:t>
          </a:r>
          <a:r>
            <a:rPr lang="de-DE" dirty="0">
              <a:latin typeface="Arial"/>
            </a:rPr>
            <a:t>                1.0 m²/s</a:t>
          </a:r>
          <a:endParaRPr lang="en-US" dirty="0"/>
        </a:p>
      </dgm:t>
    </dgm:pt>
    <dgm:pt modelId="{20CD58C8-5759-44C7-9396-D81B049F3D78}" type="parTrans" cxnId="{74E0E7D2-1FB2-4628-88F3-091E373D920D}">
      <dgm:prSet/>
      <dgm:spPr/>
    </dgm:pt>
    <dgm:pt modelId="{72482D83-F89A-4999-80E8-12005D945A6A}" type="sibTrans" cxnId="{74E0E7D2-1FB2-4628-88F3-091E373D920D}">
      <dgm:prSet/>
      <dgm:spPr/>
    </dgm:pt>
    <dgm:pt modelId="{A5F2D04C-24F2-4354-A883-D94C47E27D1F}">
      <dgm:prSet phldr="0"/>
      <dgm:spPr/>
      <dgm:t>
        <a:bodyPr/>
        <a:lstStyle/>
        <a:p>
          <a:pPr rtl="0"/>
          <a:r>
            <a:rPr lang="de-DE" dirty="0"/>
            <a:t>Major </a:t>
          </a:r>
          <a:r>
            <a:rPr lang="de-DE" dirty="0">
              <a:latin typeface="Arial"/>
            </a:rPr>
            <a:t>Radius                    6.2m</a:t>
          </a:r>
          <a:endParaRPr lang="en-US" dirty="0"/>
        </a:p>
      </dgm:t>
    </dgm:pt>
    <dgm:pt modelId="{AD6D8774-887F-468B-9D52-75BE641D7D8B}" type="parTrans" cxnId="{872FD6C3-B95F-497F-B08A-DA9ABDF795CF}">
      <dgm:prSet/>
      <dgm:spPr/>
    </dgm:pt>
    <dgm:pt modelId="{94E9A9D7-1A70-425A-930A-ECDD2BE566F9}" type="sibTrans" cxnId="{872FD6C3-B95F-497F-B08A-DA9ABDF795CF}">
      <dgm:prSet/>
      <dgm:spPr/>
    </dgm:pt>
    <dgm:pt modelId="{82023037-53C9-479A-ABBC-D990DE07B143}">
      <dgm:prSet phldr="0"/>
      <dgm:spPr/>
      <dgm:t>
        <a:bodyPr/>
        <a:lstStyle/>
        <a:p>
          <a:pPr rtl="0"/>
          <a:r>
            <a:rPr lang="de-DE" dirty="0" err="1"/>
            <a:t>Toroidal</a:t>
          </a:r>
          <a:r>
            <a:rPr lang="de-DE" dirty="0"/>
            <a:t> </a:t>
          </a:r>
          <a:r>
            <a:rPr lang="de-DE" dirty="0" err="1"/>
            <a:t>magnetic</a:t>
          </a:r>
          <a:r>
            <a:rPr lang="de-DE" dirty="0"/>
            <a:t> </a:t>
          </a:r>
          <a:r>
            <a:rPr lang="de-DE" dirty="0" err="1"/>
            <a:t>field</a:t>
          </a:r>
          <a:r>
            <a:rPr lang="de-DE" dirty="0">
              <a:latin typeface="Arial"/>
            </a:rPr>
            <a:t>     5.3</a:t>
          </a:r>
          <a:r>
            <a:rPr lang="de-DE" dirty="0"/>
            <a:t> T</a:t>
          </a:r>
          <a:endParaRPr lang="en-US" dirty="0"/>
        </a:p>
      </dgm:t>
    </dgm:pt>
    <dgm:pt modelId="{059D08B6-DC10-456A-BBD7-CFC45A95E755}" type="parTrans" cxnId="{EAA8BAFF-2203-4830-BB43-57D24F51ABB5}">
      <dgm:prSet/>
      <dgm:spPr/>
    </dgm:pt>
    <dgm:pt modelId="{AF302D47-E0F1-40A4-B624-002AE834FB5A}" type="sibTrans" cxnId="{EAA8BAFF-2203-4830-BB43-57D24F51ABB5}">
      <dgm:prSet/>
      <dgm:spPr/>
    </dgm:pt>
    <dgm:pt modelId="{221FED19-26C1-4E76-8F36-FE330E929C81}">
      <dgm:prSet phldr="0"/>
      <dgm:spPr/>
      <dgm:t>
        <a:bodyPr/>
        <a:lstStyle/>
        <a:p>
          <a:pPr rtl="0"/>
          <a:r>
            <a:rPr lang="de-DE" dirty="0"/>
            <a:t>Core </a:t>
          </a:r>
          <a:r>
            <a:rPr lang="de-DE" dirty="0" err="1"/>
            <a:t>input</a:t>
          </a:r>
          <a:r>
            <a:rPr lang="de-DE" dirty="0"/>
            <a:t> power</a:t>
          </a:r>
          <a:r>
            <a:rPr lang="de-DE" dirty="0">
              <a:latin typeface="Arial"/>
            </a:rPr>
            <a:t>           </a:t>
          </a:r>
          <a:r>
            <a:rPr lang="de-DE" dirty="0"/>
            <a:t> </a:t>
          </a:r>
          <a:r>
            <a:rPr lang="de-DE" dirty="0">
              <a:latin typeface="Arial"/>
            </a:rPr>
            <a:t>100</a:t>
          </a:r>
          <a:r>
            <a:rPr lang="de-DE" dirty="0"/>
            <a:t> MW</a:t>
          </a:r>
          <a:endParaRPr lang="en-US" dirty="0"/>
        </a:p>
      </dgm:t>
    </dgm:pt>
    <dgm:pt modelId="{2EBAAD26-9E30-4677-AB78-65879F29340B}" type="parTrans" cxnId="{F0EF1557-30B2-4B0C-B666-0BC023324408}">
      <dgm:prSet/>
      <dgm:spPr/>
    </dgm:pt>
    <dgm:pt modelId="{9B9E6171-0B26-4D8E-B8B0-86002D4AAB4C}" type="sibTrans" cxnId="{F0EF1557-30B2-4B0C-B666-0BC023324408}">
      <dgm:prSet/>
      <dgm:spPr/>
    </dgm:pt>
    <dgm:pt modelId="{C1E372E6-F7FF-4706-8394-F62CAFA4A44C}">
      <dgm:prSet phldr="0"/>
      <dgm:spPr/>
      <dgm:t>
        <a:bodyPr/>
        <a:lstStyle/>
        <a:p>
          <a:pPr rtl="0"/>
          <a:r>
            <a:rPr lang="de-DE" dirty="0"/>
            <a:t>Core D+ </a:t>
          </a:r>
          <a:r>
            <a:rPr lang="de-DE" dirty="0">
              <a:latin typeface="Arial"/>
            </a:rPr>
            <a:t>Influx             9.1e21</a:t>
          </a:r>
          <a:r>
            <a:rPr lang="de-DE" dirty="0"/>
            <a:t> 1/s</a:t>
          </a:r>
          <a:endParaRPr lang="en-US" dirty="0"/>
        </a:p>
      </dgm:t>
    </dgm:pt>
    <dgm:pt modelId="{EE831658-A2AD-4634-B9A5-858E95C99285}" type="parTrans" cxnId="{048B1AD7-6B03-4C07-8E8D-02DB64C53395}">
      <dgm:prSet/>
      <dgm:spPr/>
    </dgm:pt>
    <dgm:pt modelId="{832D1958-8C13-4523-AAD7-E6B17CF75529}" type="sibTrans" cxnId="{048B1AD7-6B03-4C07-8E8D-02DB64C53395}">
      <dgm:prSet/>
      <dgm:spPr/>
    </dgm:pt>
    <dgm:pt modelId="{4B3CEFA2-C822-4B8D-8179-DB8E6F91068D}">
      <dgm:prSet phldr="0"/>
      <dgm:spPr/>
      <dgm:t>
        <a:bodyPr/>
        <a:lstStyle/>
        <a:p>
          <a:pPr rtl="0"/>
          <a:r>
            <a:rPr lang="de-DE" dirty="0"/>
            <a:t>Density </a:t>
          </a:r>
          <a:r>
            <a:rPr lang="de-DE" dirty="0" err="1"/>
            <a:t>transport</a:t>
          </a:r>
          <a:r>
            <a:rPr lang="de-DE" dirty="0">
              <a:latin typeface="Arial"/>
            </a:rPr>
            <a:t>           </a:t>
          </a:r>
          <a:r>
            <a:rPr lang="de-DE" dirty="0"/>
            <a:t> </a:t>
          </a:r>
          <a:r>
            <a:rPr lang="de-DE" dirty="0">
              <a:latin typeface="Arial"/>
            </a:rPr>
            <a:t>0.3</a:t>
          </a:r>
          <a:r>
            <a:rPr lang="de-DE" dirty="0"/>
            <a:t> </a:t>
          </a:r>
          <a:r>
            <a:rPr lang="de-DE" dirty="0">
              <a:latin typeface="Arial"/>
            </a:rPr>
            <a:t>m²/s</a:t>
          </a:r>
          <a:endParaRPr lang="en-US" dirty="0"/>
        </a:p>
      </dgm:t>
    </dgm:pt>
    <dgm:pt modelId="{B24DAAD1-6EF7-4195-A390-2CF8681BCD9C}" type="parTrans" cxnId="{F296DF90-59F2-44A2-B1E8-38D241814DC6}">
      <dgm:prSet/>
      <dgm:spPr/>
    </dgm:pt>
    <dgm:pt modelId="{7BAC2AE3-E31F-47C7-ADD4-55146B3E8AE2}" type="sibTrans" cxnId="{F296DF90-59F2-44A2-B1E8-38D241814DC6}">
      <dgm:prSet/>
      <dgm:spPr/>
    </dgm:pt>
    <dgm:pt modelId="{CF97F36C-FD89-49E9-B97F-866CB4489992}">
      <dgm:prSet phldr="0"/>
      <dgm:spPr/>
      <dgm:t>
        <a:bodyPr/>
        <a:lstStyle/>
        <a:p>
          <a:pPr rtl="0"/>
          <a:r>
            <a:rPr lang="de-DE" dirty="0">
              <a:latin typeface="Arial"/>
            </a:rPr>
            <a:t>Scan gas puffs</a:t>
          </a:r>
        </a:p>
      </dgm:t>
    </dgm:pt>
    <dgm:pt modelId="{933EDC4A-A8D7-4282-BC85-8DA7F21F9C30}" type="parTrans" cxnId="{29E3DD44-5AD2-45DA-9DB4-9C433F7DA80F}">
      <dgm:prSet/>
      <dgm:spPr/>
    </dgm:pt>
    <dgm:pt modelId="{1FD16F97-D0D4-420B-9B33-7425CB1DFE37}" type="sibTrans" cxnId="{29E3DD44-5AD2-45DA-9DB4-9C433F7DA80F}">
      <dgm:prSet/>
      <dgm:spPr/>
    </dgm:pt>
    <dgm:pt modelId="{2E54D91B-6990-48A3-889C-2B6FEA672979}">
      <dgm:prSet phldr="0"/>
      <dgm:spPr/>
      <dgm:t>
        <a:bodyPr/>
        <a:lstStyle/>
        <a:p>
          <a:r>
            <a:rPr lang="de-DE" dirty="0">
              <a:latin typeface="Calibri"/>
              <a:cs typeface="Calibri"/>
            </a:rPr>
            <a:t>N gas puff                    1e18 - 1e23 1/s</a:t>
          </a:r>
          <a:endParaRPr lang="de-DE" dirty="0"/>
        </a:p>
      </dgm:t>
    </dgm:pt>
    <dgm:pt modelId="{8F04C486-C4F7-4609-89F7-89F75E10007F}" type="parTrans" cxnId="{4893DC1D-8BEE-48D7-9E31-1052E4BE8B28}">
      <dgm:prSet/>
      <dgm:spPr/>
    </dgm:pt>
    <dgm:pt modelId="{78AD7928-092B-422D-882F-F8065FCF5C12}" type="sibTrans" cxnId="{4893DC1D-8BEE-48D7-9E31-1052E4BE8B28}">
      <dgm:prSet/>
      <dgm:spPr/>
    </dgm:pt>
    <dgm:pt modelId="{C5D676D5-DBCA-4651-A439-4E9E72E15688}">
      <dgm:prSet phldr="0"/>
      <dgm:spPr/>
      <dgm:t>
        <a:bodyPr/>
        <a:lstStyle/>
        <a:p>
          <a:pPr rtl="0"/>
          <a:r>
            <a:rPr lang="de-DE" dirty="0">
              <a:latin typeface="Calibri"/>
              <a:cs typeface="Calibri"/>
            </a:rPr>
            <a:t>D gas puff                    1e20 - 1e24 1/s</a:t>
          </a:r>
          <a:endParaRPr lang="en-US" dirty="0">
            <a:latin typeface="Calibri"/>
            <a:cs typeface="Calibri"/>
          </a:endParaRPr>
        </a:p>
      </dgm:t>
    </dgm:pt>
    <dgm:pt modelId="{D69E4EE3-E4CD-4913-A107-616F018ACCE9}" type="parTrans" cxnId="{A8099533-AFFB-4219-B249-E8BBB3D148A5}">
      <dgm:prSet/>
      <dgm:spPr/>
    </dgm:pt>
    <dgm:pt modelId="{A3A5B785-08D9-45C2-80AD-22E70081245C}" type="sibTrans" cxnId="{A8099533-AFFB-4219-B249-E8BBB3D148A5}">
      <dgm:prSet/>
      <dgm:spPr/>
    </dgm:pt>
    <dgm:pt modelId="{29688925-7235-4DD3-93D7-48723960B85B}">
      <dgm:prSet phldr="0"/>
      <dgm:spPr/>
      <dgm:t>
        <a:bodyPr/>
        <a:lstStyle/>
        <a:p>
          <a:pPr rtl="0"/>
          <a:r>
            <a:rPr lang="de-DE" dirty="0">
              <a:latin typeface="Calibri"/>
              <a:cs typeface="Calibri"/>
            </a:rPr>
            <a:t>100 </a:t>
          </a:r>
          <a:r>
            <a:rPr lang="de-DE" dirty="0" err="1">
              <a:latin typeface="Calibri"/>
              <a:cs typeface="Calibri"/>
            </a:rPr>
            <a:t>steps</a:t>
          </a:r>
          <a:r>
            <a:rPr lang="de-DE" dirty="0">
              <a:latin typeface="Calibri"/>
              <a:cs typeface="Calibri"/>
            </a:rPr>
            <a:t> each</a:t>
          </a:r>
        </a:p>
      </dgm:t>
    </dgm:pt>
    <dgm:pt modelId="{77EF07FF-7D7A-4F63-8FBB-74600A9A457C}" type="parTrans" cxnId="{29C5934B-0368-4FA8-BC02-DD57F1DF25EA}">
      <dgm:prSet/>
      <dgm:spPr/>
    </dgm:pt>
    <dgm:pt modelId="{97350AFD-A81A-4714-A597-0B39477C6EE1}" type="sibTrans" cxnId="{29C5934B-0368-4FA8-BC02-DD57F1DF25EA}">
      <dgm:prSet/>
      <dgm:spPr/>
    </dgm:pt>
    <dgm:pt modelId="{09512FD9-20FB-4B65-9342-7D547E30349A}">
      <dgm:prSet phldr="0"/>
      <dgm:spPr/>
      <dgm:t>
        <a:bodyPr/>
        <a:lstStyle/>
        <a:p>
          <a:pPr rtl="0"/>
          <a:r>
            <a:rPr lang="de-DE" dirty="0">
              <a:latin typeface="Calibri"/>
              <a:cs typeface="Calibri"/>
            </a:rPr>
            <a:t>Total: 100x100 =10.000 combinations</a:t>
          </a:r>
        </a:p>
      </dgm:t>
    </dgm:pt>
    <dgm:pt modelId="{1FB3FD42-601A-47C4-84C5-E12340067BB1}" type="parTrans" cxnId="{AE7FEC27-BF95-4FF9-9161-56FF71F154E0}">
      <dgm:prSet/>
      <dgm:spPr/>
    </dgm:pt>
    <dgm:pt modelId="{434E7AF5-42A9-4DAF-8D77-0D8F9FA979C2}" type="sibTrans" cxnId="{AE7FEC27-BF95-4FF9-9161-56FF71F154E0}">
      <dgm:prSet/>
      <dgm:spPr/>
    </dgm:pt>
    <dgm:pt modelId="{D05CCC57-58D4-4CA3-92B9-AB94EAD870D9}">
      <dgm:prSet phldr="0"/>
      <dgm:spPr/>
      <dgm:t>
        <a:bodyPr/>
        <a:lstStyle/>
        <a:p>
          <a:pPr rtl="0"/>
          <a:r>
            <a:rPr lang="de-DE" dirty="0">
              <a:latin typeface="Calibri"/>
              <a:cs typeface="Calibri"/>
            </a:rPr>
            <a:t>Network  </a:t>
          </a:r>
          <a:r>
            <a:rPr lang="de-DE" dirty="0" err="1">
              <a:latin typeface="Calibri"/>
              <a:cs typeface="Calibri"/>
            </a:rPr>
            <a:t>requires</a:t>
          </a:r>
          <a:r>
            <a:rPr lang="de-DE" dirty="0">
              <a:latin typeface="Calibri"/>
              <a:cs typeface="Calibri"/>
            </a:rPr>
            <a:t> </a:t>
          </a:r>
          <a:r>
            <a:rPr lang="de-DE" dirty="0" err="1">
              <a:latin typeface="Calibri"/>
              <a:cs typeface="Calibri"/>
            </a:rPr>
            <a:t>less</a:t>
          </a:r>
          <a:r>
            <a:rPr lang="de-DE" dirty="0">
              <a:latin typeface="Calibri"/>
              <a:cs typeface="Calibri"/>
            </a:rPr>
            <a:t> </a:t>
          </a:r>
          <a:r>
            <a:rPr lang="de-DE" dirty="0" err="1">
              <a:latin typeface="Calibri"/>
              <a:cs typeface="Calibri"/>
            </a:rPr>
            <a:t>than</a:t>
          </a:r>
          <a:r>
            <a:rPr lang="de-DE" dirty="0">
              <a:latin typeface="Calibri"/>
              <a:cs typeface="Calibri"/>
            </a:rPr>
            <a:t> a minute</a:t>
          </a:r>
        </a:p>
      </dgm:t>
    </dgm:pt>
    <dgm:pt modelId="{7BF16BA3-66C7-43A9-9391-1D753B60871B}" type="parTrans" cxnId="{92D6B5D9-9BAF-4B30-91AE-EEFC389FB6FB}">
      <dgm:prSet/>
      <dgm:spPr/>
    </dgm:pt>
    <dgm:pt modelId="{D94B42CF-68CF-482C-AEB8-46BD4388E375}" type="sibTrans" cxnId="{92D6B5D9-9BAF-4B30-91AE-EEFC389FB6FB}">
      <dgm:prSet/>
      <dgm:spPr/>
    </dgm:pt>
    <dgm:pt modelId="{9EE5F020-E27E-4B2F-9CBC-9BC2545FF6C0}" type="pres">
      <dgm:prSet presAssocID="{F2E3201F-D065-4B7A-96EC-7CAE970AA3DF}" presName="Name0" presStyleCnt="0">
        <dgm:presLayoutVars>
          <dgm:dir/>
          <dgm:animLvl val="lvl"/>
          <dgm:resizeHandles val="exact"/>
        </dgm:presLayoutVars>
      </dgm:prSet>
      <dgm:spPr/>
    </dgm:pt>
    <dgm:pt modelId="{2ABAAB6F-29A2-4E2E-A83F-79CEA7B455D6}" type="pres">
      <dgm:prSet presAssocID="{BA34F819-A175-4297-9F3D-6EF2E88F7CF1}" presName="composite" presStyleCnt="0"/>
      <dgm:spPr/>
    </dgm:pt>
    <dgm:pt modelId="{9AD5D464-EAC1-494F-B608-D06DE73B5B69}" type="pres">
      <dgm:prSet presAssocID="{BA34F819-A175-4297-9F3D-6EF2E88F7CF1}" presName="parTx" presStyleLbl="alignNode1" presStyleIdx="0" presStyleCnt="2">
        <dgm:presLayoutVars>
          <dgm:chMax val="0"/>
          <dgm:chPref val="0"/>
          <dgm:bulletEnabled val="1"/>
        </dgm:presLayoutVars>
      </dgm:prSet>
      <dgm:spPr/>
    </dgm:pt>
    <dgm:pt modelId="{B298D07A-6192-4EA0-8481-F8F7519558A2}" type="pres">
      <dgm:prSet presAssocID="{BA34F819-A175-4297-9F3D-6EF2E88F7CF1}" presName="desTx" presStyleLbl="alignAccFollowNode1" presStyleIdx="0" presStyleCnt="2">
        <dgm:presLayoutVars>
          <dgm:bulletEnabled val="1"/>
        </dgm:presLayoutVars>
      </dgm:prSet>
      <dgm:spPr/>
    </dgm:pt>
    <dgm:pt modelId="{8019E750-3E13-46B4-B60A-47349F28B149}" type="pres">
      <dgm:prSet presAssocID="{C33F5862-5D5D-47B1-9837-C72E180A2A7D}" presName="space" presStyleCnt="0"/>
      <dgm:spPr/>
    </dgm:pt>
    <dgm:pt modelId="{695CD718-1E7C-46B9-8C92-96C4C8A136E8}" type="pres">
      <dgm:prSet presAssocID="{CF97F36C-FD89-49E9-B97F-866CB4489992}" presName="composite" presStyleCnt="0"/>
      <dgm:spPr/>
    </dgm:pt>
    <dgm:pt modelId="{D8BC2E84-A628-4918-8C22-886606949C2A}" type="pres">
      <dgm:prSet presAssocID="{CF97F36C-FD89-49E9-B97F-866CB4489992}" presName="parTx" presStyleLbl="alignNode1" presStyleIdx="1" presStyleCnt="2">
        <dgm:presLayoutVars>
          <dgm:chMax val="0"/>
          <dgm:chPref val="0"/>
          <dgm:bulletEnabled val="1"/>
        </dgm:presLayoutVars>
      </dgm:prSet>
      <dgm:spPr/>
    </dgm:pt>
    <dgm:pt modelId="{7D460BCF-E0B3-4450-8863-7A8B24A9C713}" type="pres">
      <dgm:prSet presAssocID="{CF97F36C-FD89-49E9-B97F-866CB4489992}" presName="desTx" presStyleLbl="alignAccFollowNode1" presStyleIdx="1" presStyleCnt="2">
        <dgm:presLayoutVars>
          <dgm:bulletEnabled val="1"/>
        </dgm:presLayoutVars>
      </dgm:prSet>
      <dgm:spPr/>
    </dgm:pt>
  </dgm:ptLst>
  <dgm:cxnLst>
    <dgm:cxn modelId="{6F84920E-CF17-423F-87C0-E059C4D52DEF}" type="presOf" srcId="{A5F2D04C-24F2-4354-A883-D94C47E27D1F}" destId="{B298D07A-6192-4EA0-8481-F8F7519558A2}" srcOrd="0" destOrd="0" presId="urn:microsoft.com/office/officeart/2005/8/layout/hList1"/>
    <dgm:cxn modelId="{2C2FC915-165B-454D-897B-1DC986B50201}" type="presOf" srcId="{29688925-7235-4DD3-93D7-48723960B85B}" destId="{7D460BCF-E0B3-4450-8863-7A8B24A9C713}" srcOrd="0" destOrd="2" presId="urn:microsoft.com/office/officeart/2005/8/layout/hList1"/>
    <dgm:cxn modelId="{4893DC1D-8BEE-48D7-9E31-1052E4BE8B28}" srcId="{CF97F36C-FD89-49E9-B97F-866CB4489992}" destId="{2E54D91B-6990-48A3-889C-2B6FEA672979}" srcOrd="1" destOrd="0" parTransId="{8F04C486-C4F7-4609-89F7-89F75E10007F}" sibTransId="{78AD7928-092B-422D-882F-F8065FCF5C12}"/>
    <dgm:cxn modelId="{AE7FEC27-BF95-4FF9-9161-56FF71F154E0}" srcId="{CF97F36C-FD89-49E9-B97F-866CB4489992}" destId="{09512FD9-20FB-4B65-9342-7D547E30349A}" srcOrd="3" destOrd="0" parTransId="{1FB3FD42-601A-47C4-84C5-E12340067BB1}" sibTransId="{434E7AF5-42A9-4DAF-8D77-0D8F9FA979C2}"/>
    <dgm:cxn modelId="{A8099533-AFFB-4219-B249-E8BBB3D148A5}" srcId="{CF97F36C-FD89-49E9-B97F-866CB4489992}" destId="{C5D676D5-DBCA-4651-A439-4E9E72E15688}" srcOrd="0" destOrd="0" parTransId="{D69E4EE3-E4CD-4913-A107-616F018ACCE9}" sibTransId="{A3A5B785-08D9-45C2-80AD-22E70081245C}"/>
    <dgm:cxn modelId="{3D34CB3E-D4E5-4448-9BB2-D7B4ACC14F48}" type="presOf" srcId="{4B3CEFA2-C822-4B8D-8179-DB8E6F91068D}" destId="{B298D07A-6192-4EA0-8481-F8F7519558A2}" srcOrd="0" destOrd="4" presId="urn:microsoft.com/office/officeart/2005/8/layout/hList1"/>
    <dgm:cxn modelId="{27ABAF44-A7EC-47DA-AF83-9055726C0513}" type="presOf" srcId="{B8CAFE5F-0B6B-4235-94ED-452EB8E3821B}" destId="{B298D07A-6192-4EA0-8481-F8F7519558A2}" srcOrd="0" destOrd="5" presId="urn:microsoft.com/office/officeart/2005/8/layout/hList1"/>
    <dgm:cxn modelId="{29E3DD44-5AD2-45DA-9DB4-9C433F7DA80F}" srcId="{F2E3201F-D065-4B7A-96EC-7CAE970AA3DF}" destId="{CF97F36C-FD89-49E9-B97F-866CB4489992}" srcOrd="1" destOrd="0" parTransId="{933EDC4A-A8D7-4282-BC85-8DA7F21F9C30}" sibTransId="{1FD16F97-D0D4-420B-9B33-7425CB1DFE37}"/>
    <dgm:cxn modelId="{2A894D67-DB09-4457-97B5-2179462F0CB5}" srcId="{F2E3201F-D065-4B7A-96EC-7CAE970AA3DF}" destId="{BA34F819-A175-4297-9F3D-6EF2E88F7CF1}" srcOrd="0" destOrd="0" parTransId="{C25A7A17-C2B5-4BEF-AF4E-560E508E2AE4}" sibTransId="{C33F5862-5D5D-47B1-9837-C72E180A2A7D}"/>
    <dgm:cxn modelId="{29C5934B-0368-4FA8-BC02-DD57F1DF25EA}" srcId="{CF97F36C-FD89-49E9-B97F-866CB4489992}" destId="{29688925-7235-4DD3-93D7-48723960B85B}" srcOrd="2" destOrd="0" parTransId="{77EF07FF-7D7A-4F63-8FBB-74600A9A457C}" sibTransId="{97350AFD-A81A-4714-A597-0B39477C6EE1}"/>
    <dgm:cxn modelId="{F0EF1557-30B2-4B0C-B666-0BC023324408}" srcId="{BA34F819-A175-4297-9F3D-6EF2E88F7CF1}" destId="{221FED19-26C1-4E76-8F36-FE330E929C81}" srcOrd="2" destOrd="0" parTransId="{2EBAAD26-9E30-4677-AB78-65879F29340B}" sibTransId="{9B9E6171-0B26-4D8E-B8B0-86002D4AAB4C}"/>
    <dgm:cxn modelId="{17B3037A-BDE8-4EF3-9BD5-EFEBE00F3A13}" type="presOf" srcId="{82023037-53C9-479A-ABBC-D990DE07B143}" destId="{B298D07A-6192-4EA0-8481-F8F7519558A2}" srcOrd="0" destOrd="1" presId="urn:microsoft.com/office/officeart/2005/8/layout/hList1"/>
    <dgm:cxn modelId="{F296DF90-59F2-44A2-B1E8-38D241814DC6}" srcId="{BA34F819-A175-4297-9F3D-6EF2E88F7CF1}" destId="{4B3CEFA2-C822-4B8D-8179-DB8E6F91068D}" srcOrd="4" destOrd="0" parTransId="{B24DAAD1-6EF7-4195-A390-2CF8681BCD9C}" sibTransId="{7BAC2AE3-E31F-47C7-ADD4-55146B3E8AE2}"/>
    <dgm:cxn modelId="{B7DF4098-073F-4F57-B944-64117863E388}" type="presOf" srcId="{D05CCC57-58D4-4CA3-92B9-AB94EAD870D9}" destId="{7D460BCF-E0B3-4450-8863-7A8B24A9C713}" srcOrd="0" destOrd="4" presId="urn:microsoft.com/office/officeart/2005/8/layout/hList1"/>
    <dgm:cxn modelId="{4D208C9A-B4B2-4233-8DF9-AFBD10F3180F}" type="presOf" srcId="{09512FD9-20FB-4B65-9342-7D547E30349A}" destId="{7D460BCF-E0B3-4450-8863-7A8B24A9C713}" srcOrd="0" destOrd="3" presId="urn:microsoft.com/office/officeart/2005/8/layout/hList1"/>
    <dgm:cxn modelId="{EB4B7AA5-BE45-4A47-8120-7EEAA0889199}" type="presOf" srcId="{BA34F819-A175-4297-9F3D-6EF2E88F7CF1}" destId="{9AD5D464-EAC1-494F-B608-D06DE73B5B69}" srcOrd="0" destOrd="0" presId="urn:microsoft.com/office/officeart/2005/8/layout/hList1"/>
    <dgm:cxn modelId="{73D061B2-EBFC-4687-AB7D-38F1A3A196EA}" type="presOf" srcId="{221FED19-26C1-4E76-8F36-FE330E929C81}" destId="{B298D07A-6192-4EA0-8481-F8F7519558A2}" srcOrd="0" destOrd="2" presId="urn:microsoft.com/office/officeart/2005/8/layout/hList1"/>
    <dgm:cxn modelId="{872FD6C3-B95F-497F-B08A-DA9ABDF795CF}" srcId="{BA34F819-A175-4297-9F3D-6EF2E88F7CF1}" destId="{A5F2D04C-24F2-4354-A883-D94C47E27D1F}" srcOrd="0" destOrd="0" parTransId="{AD6D8774-887F-468B-9D52-75BE641D7D8B}" sibTransId="{94E9A9D7-1A70-425A-930A-ECDD2BE566F9}"/>
    <dgm:cxn modelId="{74E0E7D2-1FB2-4628-88F3-091E373D920D}" srcId="{BA34F819-A175-4297-9F3D-6EF2E88F7CF1}" destId="{B8CAFE5F-0B6B-4235-94ED-452EB8E3821B}" srcOrd="5" destOrd="0" parTransId="{20CD58C8-5759-44C7-9396-D81B049F3D78}" sibTransId="{72482D83-F89A-4999-80E8-12005D945A6A}"/>
    <dgm:cxn modelId="{048B1AD7-6B03-4C07-8E8D-02DB64C53395}" srcId="{BA34F819-A175-4297-9F3D-6EF2E88F7CF1}" destId="{C1E372E6-F7FF-4706-8394-F62CAFA4A44C}" srcOrd="3" destOrd="0" parTransId="{EE831658-A2AD-4634-B9A5-858E95C99285}" sibTransId="{832D1958-8C13-4523-AAD7-E6B17CF75529}"/>
    <dgm:cxn modelId="{2BA12ED8-2626-4E98-8967-0681EA85F9C7}" type="presOf" srcId="{2E54D91B-6990-48A3-889C-2B6FEA672979}" destId="{7D460BCF-E0B3-4450-8863-7A8B24A9C713}" srcOrd="0" destOrd="1" presId="urn:microsoft.com/office/officeart/2005/8/layout/hList1"/>
    <dgm:cxn modelId="{92D6B5D9-9BAF-4B30-91AE-EEFC389FB6FB}" srcId="{CF97F36C-FD89-49E9-B97F-866CB4489992}" destId="{D05CCC57-58D4-4CA3-92B9-AB94EAD870D9}" srcOrd="4" destOrd="0" parTransId="{7BF16BA3-66C7-43A9-9391-1D753B60871B}" sibTransId="{D94B42CF-68CF-482C-AEB8-46BD4388E375}"/>
    <dgm:cxn modelId="{C837FFE8-A9BC-45CE-BB89-68A7CF92CD10}" type="presOf" srcId="{F2E3201F-D065-4B7A-96EC-7CAE970AA3DF}" destId="{9EE5F020-E27E-4B2F-9CBC-9BC2545FF6C0}" srcOrd="0" destOrd="0" presId="urn:microsoft.com/office/officeart/2005/8/layout/hList1"/>
    <dgm:cxn modelId="{ADA6BDEB-CDD7-4DD2-82D2-B7C41B129EE4}" type="presOf" srcId="{CF97F36C-FD89-49E9-B97F-866CB4489992}" destId="{D8BC2E84-A628-4918-8C22-886606949C2A}" srcOrd="0" destOrd="0" presId="urn:microsoft.com/office/officeart/2005/8/layout/hList1"/>
    <dgm:cxn modelId="{F8A00DFD-3176-49B8-A221-308558025BCF}" type="presOf" srcId="{C1E372E6-F7FF-4706-8394-F62CAFA4A44C}" destId="{B298D07A-6192-4EA0-8481-F8F7519558A2}" srcOrd="0" destOrd="3" presId="urn:microsoft.com/office/officeart/2005/8/layout/hList1"/>
    <dgm:cxn modelId="{EAA8BAFF-2203-4830-BB43-57D24F51ABB5}" srcId="{BA34F819-A175-4297-9F3D-6EF2E88F7CF1}" destId="{82023037-53C9-479A-ABBC-D990DE07B143}" srcOrd="1" destOrd="0" parTransId="{059D08B6-DC10-456A-BBD7-CFC45A95E755}" sibTransId="{AF302D47-E0F1-40A4-B624-002AE834FB5A}"/>
    <dgm:cxn modelId="{5544C4FF-9859-44C9-A544-46A2DB256C38}" type="presOf" srcId="{C5D676D5-DBCA-4651-A439-4E9E72E15688}" destId="{7D460BCF-E0B3-4450-8863-7A8B24A9C713}" srcOrd="0" destOrd="0" presId="urn:microsoft.com/office/officeart/2005/8/layout/hList1"/>
    <dgm:cxn modelId="{33073385-198D-4542-B10A-72F4E9931995}" type="presParOf" srcId="{9EE5F020-E27E-4B2F-9CBC-9BC2545FF6C0}" destId="{2ABAAB6F-29A2-4E2E-A83F-79CEA7B455D6}" srcOrd="0" destOrd="0" presId="urn:microsoft.com/office/officeart/2005/8/layout/hList1"/>
    <dgm:cxn modelId="{0B729BEB-589D-4EFB-8D80-D90B8B3F7544}" type="presParOf" srcId="{2ABAAB6F-29A2-4E2E-A83F-79CEA7B455D6}" destId="{9AD5D464-EAC1-494F-B608-D06DE73B5B69}" srcOrd="0" destOrd="0" presId="urn:microsoft.com/office/officeart/2005/8/layout/hList1"/>
    <dgm:cxn modelId="{B077B822-907F-481C-8465-31F7C97FB095}" type="presParOf" srcId="{2ABAAB6F-29A2-4E2E-A83F-79CEA7B455D6}" destId="{B298D07A-6192-4EA0-8481-F8F7519558A2}" srcOrd="1" destOrd="0" presId="urn:microsoft.com/office/officeart/2005/8/layout/hList1"/>
    <dgm:cxn modelId="{69F27F2B-FD14-45D9-B792-C01C74D24517}" type="presParOf" srcId="{9EE5F020-E27E-4B2F-9CBC-9BC2545FF6C0}" destId="{8019E750-3E13-46B4-B60A-47349F28B149}" srcOrd="1" destOrd="0" presId="urn:microsoft.com/office/officeart/2005/8/layout/hList1"/>
    <dgm:cxn modelId="{6C58346C-EAB9-4A72-8E8C-6BBC8EA7D94A}" type="presParOf" srcId="{9EE5F020-E27E-4B2F-9CBC-9BC2545FF6C0}" destId="{695CD718-1E7C-46B9-8C92-96C4C8A136E8}" srcOrd="2" destOrd="0" presId="urn:microsoft.com/office/officeart/2005/8/layout/hList1"/>
    <dgm:cxn modelId="{28CE55B0-4920-438A-9F0A-F5DECFF3792A}" type="presParOf" srcId="{695CD718-1E7C-46B9-8C92-96C4C8A136E8}" destId="{D8BC2E84-A628-4918-8C22-886606949C2A}" srcOrd="0" destOrd="0" presId="urn:microsoft.com/office/officeart/2005/8/layout/hList1"/>
    <dgm:cxn modelId="{FF2B700C-8A6A-4C1A-A378-A7561E381EC8}" type="presParOf" srcId="{695CD718-1E7C-46B9-8C92-96C4C8A136E8}" destId="{7D460BCF-E0B3-4450-8863-7A8B24A9C713}"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473C4CE-5593-44B2-8611-091A498B692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71D1103-B678-4F0C-AB14-1730AC5CD3C0}">
      <dgm:prSet phldrT="[Text]" phldr="0"/>
      <dgm:spPr/>
      <dgm:t>
        <a:bodyPr/>
        <a:lstStyle/>
        <a:p>
          <a:pPr rtl="0"/>
          <a:r>
            <a:rPr lang="en-US" dirty="0">
              <a:latin typeface="Arial"/>
            </a:rPr>
            <a:t>Deviations can have several sources</a:t>
          </a:r>
          <a:endParaRPr lang="en-US" dirty="0"/>
        </a:p>
      </dgm:t>
    </dgm:pt>
    <dgm:pt modelId="{F0F030F9-1D52-4342-91D3-E653CBDB6C77}" type="parTrans" cxnId="{B6D2C9EE-9DB8-4F5C-88B0-53A89C0E15E2}">
      <dgm:prSet/>
      <dgm:spPr/>
      <dgm:t>
        <a:bodyPr/>
        <a:lstStyle/>
        <a:p>
          <a:endParaRPr lang="en-US"/>
        </a:p>
      </dgm:t>
    </dgm:pt>
    <dgm:pt modelId="{806305D0-74B3-48DB-84D3-8B0D283E8D72}" type="sibTrans" cxnId="{B6D2C9EE-9DB8-4F5C-88B0-53A89C0E15E2}">
      <dgm:prSet/>
      <dgm:spPr/>
      <dgm:t>
        <a:bodyPr/>
        <a:lstStyle/>
        <a:p>
          <a:endParaRPr lang="en-US"/>
        </a:p>
      </dgm:t>
    </dgm:pt>
    <dgm:pt modelId="{C5633D56-5E5D-4CB9-ACBF-51F5545AD051}">
      <dgm:prSet phldrT="[Text]" phldr="0"/>
      <dgm:spPr/>
      <dgm:t>
        <a:bodyPr/>
        <a:lstStyle/>
        <a:p>
          <a:pPr rtl="0"/>
          <a:r>
            <a:rPr lang="en-US" dirty="0">
              <a:latin typeface="Arial"/>
            </a:rPr>
            <a:t>Different neutral model</a:t>
          </a:r>
          <a:endParaRPr lang="en-US" dirty="0"/>
        </a:p>
      </dgm:t>
    </dgm:pt>
    <dgm:pt modelId="{9124838C-DD4C-4D0B-BAC4-BAFF1CFCB343}" type="parTrans" cxnId="{3F66A796-6277-4A62-8880-AF61DE6357B0}">
      <dgm:prSet/>
      <dgm:spPr/>
      <dgm:t>
        <a:bodyPr/>
        <a:lstStyle/>
        <a:p>
          <a:endParaRPr lang="en-US"/>
        </a:p>
      </dgm:t>
    </dgm:pt>
    <dgm:pt modelId="{F43491B9-75B7-4D49-A3F1-F033C81ACE61}" type="sibTrans" cxnId="{3F66A796-6277-4A62-8880-AF61DE6357B0}">
      <dgm:prSet/>
      <dgm:spPr/>
      <dgm:t>
        <a:bodyPr/>
        <a:lstStyle/>
        <a:p>
          <a:endParaRPr lang="en-US"/>
        </a:p>
      </dgm:t>
    </dgm:pt>
    <dgm:pt modelId="{BDA0D58F-340F-4C66-8434-615C1D2F031B}">
      <dgm:prSet phldr="0"/>
      <dgm:spPr/>
      <dgm:t>
        <a:bodyPr/>
        <a:lstStyle/>
        <a:p>
          <a:pPr rtl="0"/>
          <a:r>
            <a:rPr lang="en-US" dirty="0">
              <a:latin typeface="Arial"/>
            </a:rPr>
            <a:t>Different geometry</a:t>
          </a:r>
        </a:p>
      </dgm:t>
    </dgm:pt>
    <dgm:pt modelId="{B1C461E7-4A61-4F3A-8A2B-56F12DFD21D4}" type="parTrans" cxnId="{0180E09E-E1B3-4EE6-9641-6F03217EE82E}">
      <dgm:prSet/>
      <dgm:spPr/>
    </dgm:pt>
    <dgm:pt modelId="{B0996B6F-44DD-4DE7-A448-F79BAD1DF7A9}" type="sibTrans" cxnId="{0180E09E-E1B3-4EE6-9641-6F03217EE82E}">
      <dgm:prSet/>
      <dgm:spPr/>
    </dgm:pt>
    <dgm:pt modelId="{0CBA9BBD-F239-446C-A337-9FA6C97F16B9}">
      <dgm:prSet phldr="0"/>
      <dgm:spPr/>
      <dgm:t>
        <a:bodyPr/>
        <a:lstStyle/>
        <a:p>
          <a:pPr rtl="0"/>
          <a:r>
            <a:rPr lang="en-US" dirty="0">
              <a:latin typeface="Arial"/>
            </a:rPr>
            <a:t>Neon instead of Nitrogen</a:t>
          </a:r>
        </a:p>
      </dgm:t>
    </dgm:pt>
    <dgm:pt modelId="{BAA5075C-1DEC-43B7-92B2-84D1429B7351}" type="parTrans" cxnId="{09B328D2-D31D-4CA4-9839-D4572A93FDEB}">
      <dgm:prSet/>
      <dgm:spPr/>
    </dgm:pt>
    <dgm:pt modelId="{6EED35AA-BD34-4F6E-9C03-4A04937B4453}" type="sibTrans" cxnId="{09B328D2-D31D-4CA4-9839-D4572A93FDEB}">
      <dgm:prSet/>
      <dgm:spPr/>
    </dgm:pt>
    <dgm:pt modelId="{0757520E-1874-491F-B8FD-D79983A47CEC}">
      <dgm:prSet phldr="0"/>
      <dgm:spPr/>
      <dgm:t>
        <a:bodyPr/>
        <a:lstStyle/>
        <a:p>
          <a:pPr rtl="0"/>
          <a:r>
            <a:rPr lang="en-US" dirty="0">
              <a:latin typeface="Arial"/>
            </a:rPr>
            <a:t>Helium ions</a:t>
          </a:r>
        </a:p>
      </dgm:t>
    </dgm:pt>
    <dgm:pt modelId="{BF92C032-9D96-4A4E-88F5-7C7142D558DE}" type="parTrans" cxnId="{FE9F88F5-10A9-4938-9579-0D60C5D822A5}">
      <dgm:prSet/>
      <dgm:spPr/>
    </dgm:pt>
    <dgm:pt modelId="{27CE71B7-8884-44E2-95C1-75758E502ADF}" type="sibTrans" cxnId="{FE9F88F5-10A9-4938-9579-0D60C5D822A5}">
      <dgm:prSet/>
      <dgm:spPr/>
    </dgm:pt>
    <dgm:pt modelId="{240C6506-8FAE-4760-AE4D-2DC1E6392062}">
      <dgm:prSet phldr="0"/>
      <dgm:spPr/>
      <dgm:t>
        <a:bodyPr/>
        <a:lstStyle/>
        <a:p>
          <a:pPr rtl="0"/>
          <a:r>
            <a:rPr lang="en-US" dirty="0">
              <a:latin typeface="Arial"/>
            </a:rPr>
            <a:t>Different gaspuff/pump model</a:t>
          </a:r>
        </a:p>
      </dgm:t>
    </dgm:pt>
    <dgm:pt modelId="{2A301E0A-F73A-4CF7-B9E3-CBA30A56B5B0}" type="parTrans" cxnId="{787F9435-A286-45D0-AAA6-0B3622E92EE2}">
      <dgm:prSet/>
      <dgm:spPr/>
    </dgm:pt>
    <dgm:pt modelId="{837F3FD5-829A-4F6A-A2FD-88336222218E}" type="sibTrans" cxnId="{787F9435-A286-45D0-AAA6-0B3622E92EE2}">
      <dgm:prSet/>
      <dgm:spPr/>
    </dgm:pt>
    <dgm:pt modelId="{EFC0E1E6-5552-4411-8828-8FCDCEB223B2}" type="pres">
      <dgm:prSet presAssocID="{A473C4CE-5593-44B2-8611-091A498B692A}" presName="linear" presStyleCnt="0">
        <dgm:presLayoutVars>
          <dgm:animLvl val="lvl"/>
          <dgm:resizeHandles val="exact"/>
        </dgm:presLayoutVars>
      </dgm:prSet>
      <dgm:spPr/>
    </dgm:pt>
    <dgm:pt modelId="{771DFE26-8F46-448B-9672-17355CA4F225}" type="pres">
      <dgm:prSet presAssocID="{A71D1103-B678-4F0C-AB14-1730AC5CD3C0}" presName="parentText" presStyleLbl="node1" presStyleIdx="0" presStyleCnt="1">
        <dgm:presLayoutVars>
          <dgm:chMax val="0"/>
          <dgm:bulletEnabled val="1"/>
        </dgm:presLayoutVars>
      </dgm:prSet>
      <dgm:spPr/>
    </dgm:pt>
    <dgm:pt modelId="{9AE60E0E-51A2-4D04-9FB7-9F05B6B16A38}" type="pres">
      <dgm:prSet presAssocID="{A71D1103-B678-4F0C-AB14-1730AC5CD3C0}" presName="childText" presStyleLbl="revTx" presStyleIdx="0" presStyleCnt="1">
        <dgm:presLayoutVars>
          <dgm:bulletEnabled val="1"/>
        </dgm:presLayoutVars>
      </dgm:prSet>
      <dgm:spPr/>
    </dgm:pt>
  </dgm:ptLst>
  <dgm:cxnLst>
    <dgm:cxn modelId="{4ACA0022-0235-4574-ADF4-BD40AE2EAAEA}" type="presOf" srcId="{240C6506-8FAE-4760-AE4D-2DC1E6392062}" destId="{9AE60E0E-51A2-4D04-9FB7-9F05B6B16A38}" srcOrd="0" destOrd="1" presId="urn:microsoft.com/office/officeart/2005/8/layout/vList2"/>
    <dgm:cxn modelId="{787F9435-A286-45D0-AAA6-0B3622E92EE2}" srcId="{A71D1103-B678-4F0C-AB14-1730AC5CD3C0}" destId="{240C6506-8FAE-4760-AE4D-2DC1E6392062}" srcOrd="1" destOrd="0" parTransId="{2A301E0A-F73A-4CF7-B9E3-CBA30A56B5B0}" sibTransId="{837F3FD5-829A-4F6A-A2FD-88336222218E}"/>
    <dgm:cxn modelId="{4E77B146-D1A3-4D15-BADB-D3EA1A9145F4}" type="presOf" srcId="{A473C4CE-5593-44B2-8611-091A498B692A}" destId="{EFC0E1E6-5552-4411-8828-8FCDCEB223B2}" srcOrd="0" destOrd="0" presId="urn:microsoft.com/office/officeart/2005/8/layout/vList2"/>
    <dgm:cxn modelId="{2348094C-BDD4-4B03-8853-DCFF83D20C95}" type="presOf" srcId="{0CBA9BBD-F239-446C-A337-9FA6C97F16B9}" destId="{9AE60E0E-51A2-4D04-9FB7-9F05B6B16A38}" srcOrd="0" destOrd="3" presId="urn:microsoft.com/office/officeart/2005/8/layout/vList2"/>
    <dgm:cxn modelId="{C683B885-C9D0-4C5A-8059-4F4992CB8412}" type="presOf" srcId="{BDA0D58F-340F-4C66-8434-615C1D2F031B}" destId="{9AE60E0E-51A2-4D04-9FB7-9F05B6B16A38}" srcOrd="0" destOrd="2" presId="urn:microsoft.com/office/officeart/2005/8/layout/vList2"/>
    <dgm:cxn modelId="{3F66A796-6277-4A62-8880-AF61DE6357B0}" srcId="{A71D1103-B678-4F0C-AB14-1730AC5CD3C0}" destId="{C5633D56-5E5D-4CB9-ACBF-51F5545AD051}" srcOrd="0" destOrd="0" parTransId="{9124838C-DD4C-4D0B-BAC4-BAFF1CFCB343}" sibTransId="{F43491B9-75B7-4D49-A3F1-F033C81ACE61}"/>
    <dgm:cxn modelId="{0180E09E-E1B3-4EE6-9641-6F03217EE82E}" srcId="{A71D1103-B678-4F0C-AB14-1730AC5CD3C0}" destId="{BDA0D58F-340F-4C66-8434-615C1D2F031B}" srcOrd="2" destOrd="0" parTransId="{B1C461E7-4A61-4F3A-8A2B-56F12DFD21D4}" sibTransId="{B0996B6F-44DD-4DE7-A448-F79BAD1DF7A9}"/>
    <dgm:cxn modelId="{9964C6C1-37CD-462F-852C-C20187C21910}" type="presOf" srcId="{0757520E-1874-491F-B8FD-D79983A47CEC}" destId="{9AE60E0E-51A2-4D04-9FB7-9F05B6B16A38}" srcOrd="0" destOrd="4" presId="urn:microsoft.com/office/officeart/2005/8/layout/vList2"/>
    <dgm:cxn modelId="{09B328D2-D31D-4CA4-9839-D4572A93FDEB}" srcId="{A71D1103-B678-4F0C-AB14-1730AC5CD3C0}" destId="{0CBA9BBD-F239-446C-A337-9FA6C97F16B9}" srcOrd="3" destOrd="0" parTransId="{BAA5075C-1DEC-43B7-92B2-84D1429B7351}" sibTransId="{6EED35AA-BD34-4F6E-9C03-4A04937B4453}"/>
    <dgm:cxn modelId="{F743AED5-669A-4419-A71D-44107DD8CFCF}" type="presOf" srcId="{C5633D56-5E5D-4CB9-ACBF-51F5545AD051}" destId="{9AE60E0E-51A2-4D04-9FB7-9F05B6B16A38}" srcOrd="0" destOrd="0" presId="urn:microsoft.com/office/officeart/2005/8/layout/vList2"/>
    <dgm:cxn modelId="{4A2F09E4-B95D-4B6A-A0DE-874617977593}" type="presOf" srcId="{A71D1103-B678-4F0C-AB14-1730AC5CD3C0}" destId="{771DFE26-8F46-448B-9672-17355CA4F225}" srcOrd="0" destOrd="0" presId="urn:microsoft.com/office/officeart/2005/8/layout/vList2"/>
    <dgm:cxn modelId="{B6D2C9EE-9DB8-4F5C-88B0-53A89C0E15E2}" srcId="{A473C4CE-5593-44B2-8611-091A498B692A}" destId="{A71D1103-B678-4F0C-AB14-1730AC5CD3C0}" srcOrd="0" destOrd="0" parTransId="{F0F030F9-1D52-4342-91D3-E653CBDB6C77}" sibTransId="{806305D0-74B3-48DB-84D3-8B0D283E8D72}"/>
    <dgm:cxn modelId="{FE9F88F5-10A9-4938-9579-0D60C5D822A5}" srcId="{A71D1103-B678-4F0C-AB14-1730AC5CD3C0}" destId="{0757520E-1874-491F-B8FD-D79983A47CEC}" srcOrd="4" destOrd="0" parTransId="{BF92C032-9D96-4A4E-88F5-7C7142D558DE}" sibTransId="{27CE71B7-8884-44E2-95C1-75758E502ADF}"/>
    <dgm:cxn modelId="{241D0159-8374-4F6A-8346-85F52C39E185}" type="presParOf" srcId="{EFC0E1E6-5552-4411-8828-8FCDCEB223B2}" destId="{771DFE26-8F46-448B-9672-17355CA4F225}" srcOrd="0" destOrd="0" presId="urn:microsoft.com/office/officeart/2005/8/layout/vList2"/>
    <dgm:cxn modelId="{022E54CE-4761-446D-8891-A180ABCBE02F}" type="presParOf" srcId="{EFC0E1E6-5552-4411-8828-8FCDCEB223B2}" destId="{9AE60E0E-51A2-4D04-9FB7-9F05B6B16A38}" srcOrd="1"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BEA3ECA-B342-43BD-AEF4-9213FB1D9FA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541B578-67FD-4B72-BD79-627E2E60B48A}">
      <dgm:prSet phldrT="[Text]" phldr="0"/>
      <dgm:spPr/>
      <dgm:t>
        <a:bodyPr/>
        <a:lstStyle/>
        <a:p>
          <a:pPr rtl="0"/>
          <a:r>
            <a:rPr lang="en-US" dirty="0">
              <a:latin typeface="Arial"/>
            </a:rPr>
            <a:t>Median errors</a:t>
          </a:r>
          <a:endParaRPr lang="en-US" dirty="0"/>
        </a:p>
      </dgm:t>
    </dgm:pt>
    <dgm:pt modelId="{2B94D40A-EC17-4C08-97AB-D2E37F884B12}" type="parTrans" cxnId="{83EB1E4A-7433-4A31-892E-531D9937D9FD}">
      <dgm:prSet/>
      <dgm:spPr/>
      <dgm:t>
        <a:bodyPr/>
        <a:lstStyle/>
        <a:p>
          <a:endParaRPr lang="en-US"/>
        </a:p>
      </dgm:t>
    </dgm:pt>
    <dgm:pt modelId="{1ED12E96-6D54-48F8-A41B-44B879D3E4B6}" type="sibTrans" cxnId="{83EB1E4A-7433-4A31-892E-531D9937D9FD}">
      <dgm:prSet/>
      <dgm:spPr/>
      <dgm:t>
        <a:bodyPr/>
        <a:lstStyle/>
        <a:p>
          <a:endParaRPr lang="en-US"/>
        </a:p>
      </dgm:t>
    </dgm:pt>
    <dgm:pt modelId="{9C601F1B-1FE4-4C61-8917-E3A74695C62A}">
      <dgm:prSet phldrT="[Text]" phldr="0"/>
      <dgm:spPr/>
      <dgm:t>
        <a:bodyPr/>
        <a:lstStyle/>
        <a:p>
          <a:pPr rtl="0"/>
          <a:r>
            <a:rPr lang="en-US" dirty="0">
              <a:latin typeface="Arial"/>
            </a:rPr>
            <a:t>Outer midplane: 29eV | 17%</a:t>
          </a:r>
          <a:endParaRPr lang="en-US" dirty="0"/>
        </a:p>
      </dgm:t>
    </dgm:pt>
    <dgm:pt modelId="{B1CC05B5-060F-4A27-A2B2-0389F70F9167}" type="parTrans" cxnId="{AE34B139-5059-439C-8134-A96A912BE61C}">
      <dgm:prSet/>
      <dgm:spPr/>
      <dgm:t>
        <a:bodyPr/>
        <a:lstStyle/>
        <a:p>
          <a:endParaRPr lang="en-US"/>
        </a:p>
      </dgm:t>
    </dgm:pt>
    <dgm:pt modelId="{6E1290AF-1A58-42BC-80D1-F81EDD2BE5AF}" type="sibTrans" cxnId="{AE34B139-5059-439C-8134-A96A912BE61C}">
      <dgm:prSet/>
      <dgm:spPr/>
      <dgm:t>
        <a:bodyPr/>
        <a:lstStyle/>
        <a:p>
          <a:endParaRPr lang="en-US"/>
        </a:p>
      </dgm:t>
    </dgm:pt>
    <dgm:pt modelId="{D5BE37C1-E424-4BE2-90A1-D998CE7E2E8F}">
      <dgm:prSet phldr="0"/>
      <dgm:spPr/>
      <dgm:t>
        <a:bodyPr/>
        <a:lstStyle/>
        <a:p>
          <a:pPr rtl="0"/>
          <a:r>
            <a:rPr lang="en-US" dirty="0">
              <a:latin typeface="Arial"/>
            </a:rPr>
            <a:t>Outer target: 16eV | 1000%</a:t>
          </a:r>
        </a:p>
      </dgm:t>
    </dgm:pt>
    <dgm:pt modelId="{B3B47DFF-D641-4097-9878-A9AABC27A4E2}" type="parTrans" cxnId="{91B74315-B21E-4A49-818E-2FF130EF1833}">
      <dgm:prSet/>
      <dgm:spPr/>
    </dgm:pt>
    <dgm:pt modelId="{3328E4CC-A047-42C1-8430-11092A3D2BAA}" type="sibTrans" cxnId="{91B74315-B21E-4A49-818E-2FF130EF1833}">
      <dgm:prSet/>
      <dgm:spPr/>
    </dgm:pt>
    <dgm:pt modelId="{D361C4D2-83F8-4F5C-9DFC-EC37C77CCC1A}" type="pres">
      <dgm:prSet presAssocID="{2BEA3ECA-B342-43BD-AEF4-9213FB1D9FA9}" presName="linear" presStyleCnt="0">
        <dgm:presLayoutVars>
          <dgm:animLvl val="lvl"/>
          <dgm:resizeHandles val="exact"/>
        </dgm:presLayoutVars>
      </dgm:prSet>
      <dgm:spPr/>
    </dgm:pt>
    <dgm:pt modelId="{39B69EE7-B5E3-45CB-98C2-F6E50F848B4D}" type="pres">
      <dgm:prSet presAssocID="{9541B578-67FD-4B72-BD79-627E2E60B48A}" presName="parentText" presStyleLbl="node1" presStyleIdx="0" presStyleCnt="1">
        <dgm:presLayoutVars>
          <dgm:chMax val="0"/>
          <dgm:bulletEnabled val="1"/>
        </dgm:presLayoutVars>
      </dgm:prSet>
      <dgm:spPr/>
    </dgm:pt>
    <dgm:pt modelId="{99FA3091-CA59-4504-AC2F-069AC56360B1}" type="pres">
      <dgm:prSet presAssocID="{9541B578-67FD-4B72-BD79-627E2E60B48A}" presName="childText" presStyleLbl="revTx" presStyleIdx="0" presStyleCnt="1">
        <dgm:presLayoutVars>
          <dgm:bulletEnabled val="1"/>
        </dgm:presLayoutVars>
      </dgm:prSet>
      <dgm:spPr/>
    </dgm:pt>
  </dgm:ptLst>
  <dgm:cxnLst>
    <dgm:cxn modelId="{91B74315-B21E-4A49-818E-2FF130EF1833}" srcId="{9541B578-67FD-4B72-BD79-627E2E60B48A}" destId="{D5BE37C1-E424-4BE2-90A1-D998CE7E2E8F}" srcOrd="1" destOrd="0" parTransId="{B3B47DFF-D641-4097-9878-A9AABC27A4E2}" sibTransId="{3328E4CC-A047-42C1-8430-11092A3D2BAA}"/>
    <dgm:cxn modelId="{AE34B139-5059-439C-8134-A96A912BE61C}" srcId="{9541B578-67FD-4B72-BD79-627E2E60B48A}" destId="{9C601F1B-1FE4-4C61-8917-E3A74695C62A}" srcOrd="0" destOrd="0" parTransId="{B1CC05B5-060F-4A27-A2B2-0389F70F9167}" sibTransId="{6E1290AF-1A58-42BC-80D1-F81EDD2BE5AF}"/>
    <dgm:cxn modelId="{83EB1E4A-7433-4A31-892E-531D9937D9FD}" srcId="{2BEA3ECA-B342-43BD-AEF4-9213FB1D9FA9}" destId="{9541B578-67FD-4B72-BD79-627E2E60B48A}" srcOrd="0" destOrd="0" parTransId="{2B94D40A-EC17-4C08-97AB-D2E37F884B12}" sibTransId="{1ED12E96-6D54-48F8-A41B-44B879D3E4B6}"/>
    <dgm:cxn modelId="{409D584A-A8C9-49DA-AC6B-D010A133DF6C}" type="presOf" srcId="{D5BE37C1-E424-4BE2-90A1-D998CE7E2E8F}" destId="{99FA3091-CA59-4504-AC2F-069AC56360B1}" srcOrd="0" destOrd="1" presId="urn:microsoft.com/office/officeart/2005/8/layout/vList2"/>
    <dgm:cxn modelId="{27C21758-4DA5-4B4C-BF85-94138943B8FD}" type="presOf" srcId="{2BEA3ECA-B342-43BD-AEF4-9213FB1D9FA9}" destId="{D361C4D2-83F8-4F5C-9DFC-EC37C77CCC1A}" srcOrd="0" destOrd="0" presId="urn:microsoft.com/office/officeart/2005/8/layout/vList2"/>
    <dgm:cxn modelId="{F24DA07F-1C7A-4E8F-A2EE-AF32F917D8F7}" type="presOf" srcId="{9C601F1B-1FE4-4C61-8917-E3A74695C62A}" destId="{99FA3091-CA59-4504-AC2F-069AC56360B1}" srcOrd="0" destOrd="0" presId="urn:microsoft.com/office/officeart/2005/8/layout/vList2"/>
    <dgm:cxn modelId="{FC8C86EF-3355-4EE2-9EC8-3A164C331FDA}" type="presOf" srcId="{9541B578-67FD-4B72-BD79-627E2E60B48A}" destId="{39B69EE7-B5E3-45CB-98C2-F6E50F848B4D}" srcOrd="0" destOrd="0" presId="urn:microsoft.com/office/officeart/2005/8/layout/vList2"/>
    <dgm:cxn modelId="{E191256E-3D6C-41D8-AB44-86A07BEC9F7B}" type="presParOf" srcId="{D361C4D2-83F8-4F5C-9DFC-EC37C77CCC1A}" destId="{39B69EE7-B5E3-45CB-98C2-F6E50F848B4D}" srcOrd="0" destOrd="0" presId="urn:microsoft.com/office/officeart/2005/8/layout/vList2"/>
    <dgm:cxn modelId="{4D67C5D7-C8F7-4A81-9434-F2292008FF43}" type="presParOf" srcId="{D361C4D2-83F8-4F5C-9DFC-EC37C77CCC1A}" destId="{99FA3091-CA59-4504-AC2F-069AC56360B1}" srcOrd="1"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65F628-AF30-4E19-9065-8BF55E82C3B5}">
      <dsp:nvSpPr>
        <dsp:cNvPr id="0" name=""/>
        <dsp:cNvSpPr/>
      </dsp:nvSpPr>
      <dsp:spPr>
        <a:xfrm>
          <a:off x="0" y="13318"/>
          <a:ext cx="3247570" cy="304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rtl="0">
            <a:lnSpc>
              <a:spcPct val="90000"/>
            </a:lnSpc>
            <a:spcBef>
              <a:spcPct val="0"/>
            </a:spcBef>
            <a:spcAft>
              <a:spcPct val="35000"/>
            </a:spcAft>
            <a:buNone/>
          </a:pPr>
          <a:r>
            <a:rPr lang="en-US" sz="1300" kern="1200">
              <a:latin typeface="Arial"/>
            </a:rPr>
            <a:t>Find best model architecture</a:t>
          </a:r>
          <a:endParaRPr lang="en-US" sz="1300" kern="1200"/>
        </a:p>
      </dsp:txBody>
      <dsp:txXfrm>
        <a:off x="14850" y="28168"/>
        <a:ext cx="3217870" cy="274500"/>
      </dsp:txXfrm>
    </dsp:sp>
    <dsp:sp modelId="{D3AAC4E3-D44F-4880-BA25-F277C83F4B8A}">
      <dsp:nvSpPr>
        <dsp:cNvPr id="0" name=""/>
        <dsp:cNvSpPr/>
      </dsp:nvSpPr>
      <dsp:spPr>
        <a:xfrm>
          <a:off x="0" y="317519"/>
          <a:ext cx="3247570" cy="4574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110" tIns="16510" rIns="92456" bIns="16510" numCol="1" spcCol="1270" anchor="t" anchorCtr="0">
          <a:noAutofit/>
        </a:bodyPr>
        <a:lstStyle/>
        <a:p>
          <a:pPr marL="57150" lvl="1" indent="-57150" algn="l" defTabSz="444500" rtl="0">
            <a:lnSpc>
              <a:spcPct val="90000"/>
            </a:lnSpc>
            <a:spcBef>
              <a:spcPct val="0"/>
            </a:spcBef>
            <a:spcAft>
              <a:spcPct val="20000"/>
            </a:spcAft>
            <a:buChar char="•"/>
          </a:pPr>
          <a:r>
            <a:rPr lang="en-US" sz="1000" kern="1200">
              <a:latin typeface="Arial"/>
            </a:rPr>
            <a:t>Cross-validation (5-fold)</a:t>
          </a:r>
          <a:endParaRPr lang="en-US" sz="1000" kern="1200"/>
        </a:p>
        <a:p>
          <a:pPr marL="57150" lvl="1" indent="-57150" algn="l" defTabSz="444500" rtl="0">
            <a:lnSpc>
              <a:spcPct val="90000"/>
            </a:lnSpc>
            <a:spcBef>
              <a:spcPct val="0"/>
            </a:spcBef>
            <a:spcAft>
              <a:spcPct val="20000"/>
            </a:spcAft>
            <a:buChar char="•"/>
          </a:pPr>
          <a:r>
            <a:rPr lang="en-US" sz="1000" kern="1200">
              <a:latin typeface="Arial"/>
            </a:rPr>
            <a:t>Final performance on test set as average of fold predictions</a:t>
          </a:r>
          <a:endParaRPr lang="en-US" sz="1000" kern="1200"/>
        </a:p>
      </dsp:txBody>
      <dsp:txXfrm>
        <a:off x="0" y="317519"/>
        <a:ext cx="3247570" cy="45747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D5D464-EAC1-494F-B608-D06DE73B5B69}">
      <dsp:nvSpPr>
        <dsp:cNvPr id="0" name=""/>
        <dsp:cNvSpPr/>
      </dsp:nvSpPr>
      <dsp:spPr>
        <a:xfrm>
          <a:off x="21" y="221764"/>
          <a:ext cx="2068307" cy="2592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6576" rIns="64008" bIns="36576" numCol="1" spcCol="1270" anchor="ctr" anchorCtr="0">
          <a:noAutofit/>
        </a:bodyPr>
        <a:lstStyle/>
        <a:p>
          <a:pPr marL="0" lvl="0" indent="0" algn="ctr" defTabSz="400050" rtl="0">
            <a:lnSpc>
              <a:spcPct val="90000"/>
            </a:lnSpc>
            <a:spcBef>
              <a:spcPct val="0"/>
            </a:spcBef>
            <a:spcAft>
              <a:spcPct val="35000"/>
            </a:spcAft>
            <a:buNone/>
          </a:pPr>
          <a:r>
            <a:rPr lang="en-US" sz="900" kern="1200" dirty="0">
              <a:latin typeface="Calibri"/>
              <a:cs typeface="Calibri"/>
            </a:rPr>
            <a:t>Fix parameters to ITER configuration</a:t>
          </a:r>
        </a:p>
      </dsp:txBody>
      <dsp:txXfrm>
        <a:off x="21" y="221764"/>
        <a:ext cx="2068307" cy="259200"/>
      </dsp:txXfrm>
    </dsp:sp>
    <dsp:sp modelId="{B298D07A-6192-4EA0-8481-F8F7519558A2}">
      <dsp:nvSpPr>
        <dsp:cNvPr id="0" name=""/>
        <dsp:cNvSpPr/>
      </dsp:nvSpPr>
      <dsp:spPr>
        <a:xfrm>
          <a:off x="21" y="480964"/>
          <a:ext cx="2068307" cy="93878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8006" tIns="48006" rIns="64008" bIns="72009" numCol="1" spcCol="1270" anchor="t" anchorCtr="0">
          <a:noAutofit/>
        </a:bodyPr>
        <a:lstStyle/>
        <a:p>
          <a:pPr marL="57150" lvl="1" indent="-57150" algn="l" defTabSz="400050" rtl="0">
            <a:lnSpc>
              <a:spcPct val="90000"/>
            </a:lnSpc>
            <a:spcBef>
              <a:spcPct val="0"/>
            </a:spcBef>
            <a:spcAft>
              <a:spcPct val="15000"/>
            </a:spcAft>
            <a:buChar char="•"/>
          </a:pPr>
          <a:r>
            <a:rPr lang="de-DE" sz="900" kern="1200" dirty="0"/>
            <a:t>Major </a:t>
          </a:r>
          <a:r>
            <a:rPr lang="de-DE" sz="900" kern="1200" dirty="0">
              <a:latin typeface="Arial"/>
            </a:rPr>
            <a:t>Radius                    6.2m</a:t>
          </a:r>
          <a:endParaRPr lang="en-US" sz="900" kern="1200" dirty="0"/>
        </a:p>
        <a:p>
          <a:pPr marL="57150" lvl="1" indent="-57150" algn="l" defTabSz="400050" rtl="0">
            <a:lnSpc>
              <a:spcPct val="90000"/>
            </a:lnSpc>
            <a:spcBef>
              <a:spcPct val="0"/>
            </a:spcBef>
            <a:spcAft>
              <a:spcPct val="15000"/>
            </a:spcAft>
            <a:buChar char="•"/>
          </a:pPr>
          <a:r>
            <a:rPr lang="de-DE" sz="900" kern="1200" dirty="0" err="1"/>
            <a:t>Toroidal</a:t>
          </a:r>
          <a:r>
            <a:rPr lang="de-DE" sz="900" kern="1200" dirty="0"/>
            <a:t> </a:t>
          </a:r>
          <a:r>
            <a:rPr lang="de-DE" sz="900" kern="1200" dirty="0" err="1"/>
            <a:t>magnetic</a:t>
          </a:r>
          <a:r>
            <a:rPr lang="de-DE" sz="900" kern="1200" dirty="0"/>
            <a:t> </a:t>
          </a:r>
          <a:r>
            <a:rPr lang="de-DE" sz="900" kern="1200" dirty="0" err="1"/>
            <a:t>field</a:t>
          </a:r>
          <a:r>
            <a:rPr lang="de-DE" sz="900" kern="1200" dirty="0">
              <a:latin typeface="Arial"/>
            </a:rPr>
            <a:t>     5.3</a:t>
          </a:r>
          <a:r>
            <a:rPr lang="de-DE" sz="900" kern="1200" dirty="0"/>
            <a:t> T</a:t>
          </a:r>
          <a:endParaRPr lang="en-US" sz="900" kern="1200" dirty="0"/>
        </a:p>
        <a:p>
          <a:pPr marL="57150" lvl="1" indent="-57150" algn="l" defTabSz="400050" rtl="0">
            <a:lnSpc>
              <a:spcPct val="90000"/>
            </a:lnSpc>
            <a:spcBef>
              <a:spcPct val="0"/>
            </a:spcBef>
            <a:spcAft>
              <a:spcPct val="15000"/>
            </a:spcAft>
            <a:buChar char="•"/>
          </a:pPr>
          <a:r>
            <a:rPr lang="de-DE" sz="900" kern="1200" dirty="0"/>
            <a:t>Core </a:t>
          </a:r>
          <a:r>
            <a:rPr lang="de-DE" sz="900" kern="1200" dirty="0" err="1"/>
            <a:t>input</a:t>
          </a:r>
          <a:r>
            <a:rPr lang="de-DE" sz="900" kern="1200" dirty="0"/>
            <a:t> power</a:t>
          </a:r>
          <a:r>
            <a:rPr lang="de-DE" sz="900" kern="1200" dirty="0">
              <a:latin typeface="Arial"/>
            </a:rPr>
            <a:t>           </a:t>
          </a:r>
          <a:r>
            <a:rPr lang="de-DE" sz="900" kern="1200" dirty="0"/>
            <a:t> </a:t>
          </a:r>
          <a:r>
            <a:rPr lang="de-DE" sz="900" kern="1200" dirty="0">
              <a:latin typeface="Arial"/>
            </a:rPr>
            <a:t>100</a:t>
          </a:r>
          <a:r>
            <a:rPr lang="de-DE" sz="900" kern="1200" dirty="0"/>
            <a:t> MW</a:t>
          </a:r>
          <a:endParaRPr lang="en-US" sz="900" kern="1200" dirty="0"/>
        </a:p>
        <a:p>
          <a:pPr marL="57150" lvl="1" indent="-57150" algn="l" defTabSz="400050" rtl="0">
            <a:lnSpc>
              <a:spcPct val="90000"/>
            </a:lnSpc>
            <a:spcBef>
              <a:spcPct val="0"/>
            </a:spcBef>
            <a:spcAft>
              <a:spcPct val="15000"/>
            </a:spcAft>
            <a:buChar char="•"/>
          </a:pPr>
          <a:r>
            <a:rPr lang="de-DE" sz="900" kern="1200" dirty="0"/>
            <a:t>Core D+ </a:t>
          </a:r>
          <a:r>
            <a:rPr lang="de-DE" sz="900" kern="1200" dirty="0">
              <a:latin typeface="Arial"/>
            </a:rPr>
            <a:t>Influx             9.1e21</a:t>
          </a:r>
          <a:r>
            <a:rPr lang="de-DE" sz="900" kern="1200" dirty="0"/>
            <a:t> 1/s</a:t>
          </a:r>
          <a:endParaRPr lang="en-US" sz="900" kern="1200" dirty="0"/>
        </a:p>
        <a:p>
          <a:pPr marL="57150" lvl="1" indent="-57150" algn="l" defTabSz="400050" rtl="0">
            <a:lnSpc>
              <a:spcPct val="90000"/>
            </a:lnSpc>
            <a:spcBef>
              <a:spcPct val="0"/>
            </a:spcBef>
            <a:spcAft>
              <a:spcPct val="15000"/>
            </a:spcAft>
            <a:buChar char="•"/>
          </a:pPr>
          <a:r>
            <a:rPr lang="de-DE" sz="900" kern="1200" dirty="0"/>
            <a:t>Density </a:t>
          </a:r>
          <a:r>
            <a:rPr lang="de-DE" sz="900" kern="1200" dirty="0" err="1"/>
            <a:t>transport</a:t>
          </a:r>
          <a:r>
            <a:rPr lang="de-DE" sz="900" kern="1200" dirty="0">
              <a:latin typeface="Arial"/>
            </a:rPr>
            <a:t>           </a:t>
          </a:r>
          <a:r>
            <a:rPr lang="de-DE" sz="900" kern="1200" dirty="0"/>
            <a:t> </a:t>
          </a:r>
          <a:r>
            <a:rPr lang="de-DE" sz="900" kern="1200" dirty="0">
              <a:latin typeface="Arial"/>
            </a:rPr>
            <a:t>0.3</a:t>
          </a:r>
          <a:r>
            <a:rPr lang="de-DE" sz="900" kern="1200" dirty="0"/>
            <a:t> </a:t>
          </a:r>
          <a:r>
            <a:rPr lang="de-DE" sz="900" kern="1200" dirty="0">
              <a:latin typeface="Arial"/>
            </a:rPr>
            <a:t>m²/s</a:t>
          </a:r>
          <a:endParaRPr lang="en-US" sz="900" kern="1200" dirty="0"/>
        </a:p>
        <a:p>
          <a:pPr marL="57150" lvl="1" indent="-57150" algn="l" defTabSz="400050" rtl="0">
            <a:lnSpc>
              <a:spcPct val="90000"/>
            </a:lnSpc>
            <a:spcBef>
              <a:spcPct val="0"/>
            </a:spcBef>
            <a:spcAft>
              <a:spcPct val="15000"/>
            </a:spcAft>
            <a:buChar char="•"/>
          </a:pPr>
          <a:r>
            <a:rPr lang="de-DE" sz="900" kern="1200" dirty="0"/>
            <a:t>Heat transport</a:t>
          </a:r>
          <a:r>
            <a:rPr lang="de-DE" sz="900" kern="1200" dirty="0">
              <a:latin typeface="Arial"/>
            </a:rPr>
            <a:t>                1.0 m²/s</a:t>
          </a:r>
          <a:endParaRPr lang="en-US" sz="900" kern="1200" dirty="0"/>
        </a:p>
      </dsp:txBody>
      <dsp:txXfrm>
        <a:off x="21" y="480964"/>
        <a:ext cx="2068307" cy="938789"/>
      </dsp:txXfrm>
    </dsp:sp>
    <dsp:sp modelId="{D8BC2E84-A628-4918-8C22-886606949C2A}">
      <dsp:nvSpPr>
        <dsp:cNvPr id="0" name=""/>
        <dsp:cNvSpPr/>
      </dsp:nvSpPr>
      <dsp:spPr>
        <a:xfrm>
          <a:off x="2357892" y="221764"/>
          <a:ext cx="2068307" cy="2592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6576" rIns="64008" bIns="36576" numCol="1" spcCol="1270" anchor="ctr" anchorCtr="0">
          <a:noAutofit/>
        </a:bodyPr>
        <a:lstStyle/>
        <a:p>
          <a:pPr marL="0" lvl="0" indent="0" algn="ctr" defTabSz="400050" rtl="0">
            <a:lnSpc>
              <a:spcPct val="90000"/>
            </a:lnSpc>
            <a:spcBef>
              <a:spcPct val="0"/>
            </a:spcBef>
            <a:spcAft>
              <a:spcPct val="35000"/>
            </a:spcAft>
            <a:buNone/>
          </a:pPr>
          <a:r>
            <a:rPr lang="de-DE" sz="900" kern="1200" dirty="0">
              <a:latin typeface="Arial"/>
            </a:rPr>
            <a:t>Scan gas puffs</a:t>
          </a:r>
        </a:p>
      </dsp:txBody>
      <dsp:txXfrm>
        <a:off x="2357892" y="221764"/>
        <a:ext cx="2068307" cy="259200"/>
      </dsp:txXfrm>
    </dsp:sp>
    <dsp:sp modelId="{7D460BCF-E0B3-4450-8863-7A8B24A9C713}">
      <dsp:nvSpPr>
        <dsp:cNvPr id="0" name=""/>
        <dsp:cNvSpPr/>
      </dsp:nvSpPr>
      <dsp:spPr>
        <a:xfrm>
          <a:off x="2357892" y="480964"/>
          <a:ext cx="2068307" cy="93878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8006" tIns="48006" rIns="64008" bIns="72009" numCol="1" spcCol="1270" anchor="t" anchorCtr="0">
          <a:noAutofit/>
        </a:bodyPr>
        <a:lstStyle/>
        <a:p>
          <a:pPr marL="57150" lvl="1" indent="-57150" algn="l" defTabSz="400050" rtl="0">
            <a:lnSpc>
              <a:spcPct val="90000"/>
            </a:lnSpc>
            <a:spcBef>
              <a:spcPct val="0"/>
            </a:spcBef>
            <a:spcAft>
              <a:spcPct val="15000"/>
            </a:spcAft>
            <a:buChar char="•"/>
          </a:pPr>
          <a:r>
            <a:rPr lang="de-DE" sz="900" kern="1200" dirty="0">
              <a:latin typeface="Calibri"/>
              <a:cs typeface="Calibri"/>
            </a:rPr>
            <a:t>D gas puff                    1e20 - 1e24 1/s</a:t>
          </a:r>
          <a:endParaRPr lang="en-US" sz="900" kern="1200" dirty="0">
            <a:latin typeface="Calibri"/>
            <a:cs typeface="Calibri"/>
          </a:endParaRPr>
        </a:p>
        <a:p>
          <a:pPr marL="57150" lvl="1" indent="-57150" algn="l" defTabSz="400050">
            <a:lnSpc>
              <a:spcPct val="90000"/>
            </a:lnSpc>
            <a:spcBef>
              <a:spcPct val="0"/>
            </a:spcBef>
            <a:spcAft>
              <a:spcPct val="15000"/>
            </a:spcAft>
            <a:buChar char="•"/>
          </a:pPr>
          <a:r>
            <a:rPr lang="de-DE" sz="900" kern="1200" dirty="0">
              <a:latin typeface="Calibri"/>
              <a:cs typeface="Calibri"/>
            </a:rPr>
            <a:t>N gas puff                    1e18 - 1e23 1/s</a:t>
          </a:r>
          <a:endParaRPr lang="de-DE" sz="900" kern="1200" dirty="0"/>
        </a:p>
        <a:p>
          <a:pPr marL="57150" lvl="1" indent="-57150" algn="l" defTabSz="400050" rtl="0">
            <a:lnSpc>
              <a:spcPct val="90000"/>
            </a:lnSpc>
            <a:spcBef>
              <a:spcPct val="0"/>
            </a:spcBef>
            <a:spcAft>
              <a:spcPct val="15000"/>
            </a:spcAft>
            <a:buChar char="•"/>
          </a:pPr>
          <a:r>
            <a:rPr lang="de-DE" sz="900" kern="1200" dirty="0">
              <a:latin typeface="Calibri"/>
              <a:cs typeface="Calibri"/>
            </a:rPr>
            <a:t>100 </a:t>
          </a:r>
          <a:r>
            <a:rPr lang="de-DE" sz="900" kern="1200" dirty="0" err="1">
              <a:latin typeface="Calibri"/>
              <a:cs typeface="Calibri"/>
            </a:rPr>
            <a:t>steps</a:t>
          </a:r>
          <a:r>
            <a:rPr lang="de-DE" sz="900" kern="1200" dirty="0">
              <a:latin typeface="Calibri"/>
              <a:cs typeface="Calibri"/>
            </a:rPr>
            <a:t> each</a:t>
          </a:r>
        </a:p>
        <a:p>
          <a:pPr marL="57150" lvl="1" indent="-57150" algn="l" defTabSz="400050" rtl="0">
            <a:lnSpc>
              <a:spcPct val="90000"/>
            </a:lnSpc>
            <a:spcBef>
              <a:spcPct val="0"/>
            </a:spcBef>
            <a:spcAft>
              <a:spcPct val="15000"/>
            </a:spcAft>
            <a:buChar char="•"/>
          </a:pPr>
          <a:r>
            <a:rPr lang="de-DE" sz="900" kern="1200" dirty="0">
              <a:latin typeface="Calibri"/>
              <a:cs typeface="Calibri"/>
            </a:rPr>
            <a:t>Total: 100x100 =10.000 combinations</a:t>
          </a:r>
        </a:p>
        <a:p>
          <a:pPr marL="57150" lvl="1" indent="-57150" algn="l" defTabSz="400050" rtl="0">
            <a:lnSpc>
              <a:spcPct val="90000"/>
            </a:lnSpc>
            <a:spcBef>
              <a:spcPct val="0"/>
            </a:spcBef>
            <a:spcAft>
              <a:spcPct val="15000"/>
            </a:spcAft>
            <a:buChar char="•"/>
          </a:pPr>
          <a:r>
            <a:rPr lang="de-DE" sz="900" kern="1200" dirty="0">
              <a:latin typeface="Calibri"/>
              <a:cs typeface="Calibri"/>
            </a:rPr>
            <a:t>Network  </a:t>
          </a:r>
          <a:r>
            <a:rPr lang="de-DE" sz="900" kern="1200" dirty="0" err="1">
              <a:latin typeface="Calibri"/>
              <a:cs typeface="Calibri"/>
            </a:rPr>
            <a:t>requires</a:t>
          </a:r>
          <a:r>
            <a:rPr lang="de-DE" sz="900" kern="1200" dirty="0">
              <a:latin typeface="Calibri"/>
              <a:cs typeface="Calibri"/>
            </a:rPr>
            <a:t> </a:t>
          </a:r>
          <a:r>
            <a:rPr lang="de-DE" sz="900" kern="1200" dirty="0" err="1">
              <a:latin typeface="Calibri"/>
              <a:cs typeface="Calibri"/>
            </a:rPr>
            <a:t>less</a:t>
          </a:r>
          <a:r>
            <a:rPr lang="de-DE" sz="900" kern="1200" dirty="0">
              <a:latin typeface="Calibri"/>
              <a:cs typeface="Calibri"/>
            </a:rPr>
            <a:t> </a:t>
          </a:r>
          <a:r>
            <a:rPr lang="de-DE" sz="900" kern="1200" dirty="0" err="1">
              <a:latin typeface="Calibri"/>
              <a:cs typeface="Calibri"/>
            </a:rPr>
            <a:t>than</a:t>
          </a:r>
          <a:r>
            <a:rPr lang="de-DE" sz="900" kern="1200" dirty="0">
              <a:latin typeface="Calibri"/>
              <a:cs typeface="Calibri"/>
            </a:rPr>
            <a:t> a minute</a:t>
          </a:r>
        </a:p>
      </dsp:txBody>
      <dsp:txXfrm>
        <a:off x="2357892" y="480964"/>
        <a:ext cx="2068307" cy="93878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1DFE26-8F46-448B-9672-17355CA4F225}">
      <dsp:nvSpPr>
        <dsp:cNvPr id="0" name=""/>
        <dsp:cNvSpPr/>
      </dsp:nvSpPr>
      <dsp:spPr>
        <a:xfrm>
          <a:off x="0" y="23006"/>
          <a:ext cx="3381375" cy="57914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dirty="0">
              <a:latin typeface="Arial"/>
            </a:rPr>
            <a:t>Scaling the </a:t>
          </a:r>
          <a:r>
            <a:rPr lang="en-US" sz="1500" kern="1200" dirty="0" err="1">
              <a:latin typeface="Arial"/>
            </a:rPr>
            <a:t>gaspuff</a:t>
          </a:r>
          <a:r>
            <a:rPr lang="en-US" sz="1500" kern="1200" dirty="0">
              <a:latin typeface="Arial"/>
            </a:rPr>
            <a:t> input to the network</a:t>
          </a:r>
          <a:endParaRPr lang="en-US" sz="1500" kern="1200" dirty="0"/>
        </a:p>
      </dsp:txBody>
      <dsp:txXfrm>
        <a:off x="28272" y="51278"/>
        <a:ext cx="3324831" cy="522605"/>
      </dsp:txXfrm>
    </dsp:sp>
    <dsp:sp modelId="{6979C926-E410-44FE-A134-CFE6BE10D9C4}">
      <dsp:nvSpPr>
        <dsp:cNvPr id="0" name=""/>
        <dsp:cNvSpPr/>
      </dsp:nvSpPr>
      <dsp:spPr>
        <a:xfrm>
          <a:off x="0" y="602156"/>
          <a:ext cx="3381375" cy="7607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359" tIns="19050" rIns="106680" bIns="19050" numCol="1" spcCol="1270" anchor="t" anchorCtr="0">
          <a:noAutofit/>
        </a:bodyPr>
        <a:lstStyle/>
        <a:p>
          <a:pPr marL="114300" lvl="1" indent="-114300" algn="l" defTabSz="533400" rtl="0">
            <a:lnSpc>
              <a:spcPct val="90000"/>
            </a:lnSpc>
            <a:spcBef>
              <a:spcPct val="0"/>
            </a:spcBef>
            <a:spcAft>
              <a:spcPct val="20000"/>
            </a:spcAft>
            <a:buChar char="•"/>
          </a:pPr>
          <a:r>
            <a:rPr lang="en-US" sz="1200" kern="1200" dirty="0">
              <a:latin typeface="Arial"/>
            </a:rPr>
            <a:t>Necessary shifting likely not consistent across different regimes</a:t>
          </a:r>
        </a:p>
        <a:p>
          <a:pPr marL="114300" lvl="1" indent="-114300" algn="l" defTabSz="533400" rtl="0">
            <a:lnSpc>
              <a:spcPct val="90000"/>
            </a:lnSpc>
            <a:spcBef>
              <a:spcPct val="0"/>
            </a:spcBef>
            <a:spcAft>
              <a:spcPct val="20000"/>
            </a:spcAft>
            <a:buChar char="•"/>
          </a:pPr>
          <a:r>
            <a:rPr lang="en-US" sz="1200" kern="1200" dirty="0">
              <a:latin typeface="Arial"/>
            </a:rPr>
            <a:t>Network predictions remain on JET geometry</a:t>
          </a:r>
        </a:p>
        <a:p>
          <a:pPr marL="114300" lvl="1" indent="-114300" algn="l" defTabSz="533400">
            <a:lnSpc>
              <a:spcPct val="90000"/>
            </a:lnSpc>
            <a:spcBef>
              <a:spcPct val="0"/>
            </a:spcBef>
            <a:spcAft>
              <a:spcPct val="20000"/>
            </a:spcAft>
            <a:buChar char="•"/>
          </a:pPr>
          <a:r>
            <a:rPr lang="en-US" sz="1200" kern="1200" dirty="0">
              <a:latin typeface="Calibri"/>
              <a:cs typeface="Calibri"/>
            </a:rPr>
            <a:t>We can match only specific points</a:t>
          </a:r>
          <a:endParaRPr lang="en-US" sz="1200" kern="1200" dirty="0">
            <a:latin typeface="Arial"/>
          </a:endParaRPr>
        </a:p>
      </dsp:txBody>
      <dsp:txXfrm>
        <a:off x="0" y="602156"/>
        <a:ext cx="3381375" cy="76072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B69EE7-B5E3-45CB-98C2-F6E50F848B4D}">
      <dsp:nvSpPr>
        <dsp:cNvPr id="0" name=""/>
        <dsp:cNvSpPr/>
      </dsp:nvSpPr>
      <dsp:spPr>
        <a:xfrm>
          <a:off x="0" y="27334"/>
          <a:ext cx="1478646" cy="210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rtl="0">
            <a:lnSpc>
              <a:spcPct val="90000"/>
            </a:lnSpc>
            <a:spcBef>
              <a:spcPct val="0"/>
            </a:spcBef>
            <a:spcAft>
              <a:spcPct val="35000"/>
            </a:spcAft>
            <a:buNone/>
          </a:pPr>
          <a:r>
            <a:rPr lang="en-US" sz="900" kern="1200" dirty="0">
              <a:latin typeface="Arial"/>
            </a:rPr>
            <a:t>Median errors</a:t>
          </a:r>
          <a:endParaRPr lang="en-US" sz="900" kern="1200" dirty="0"/>
        </a:p>
      </dsp:txBody>
      <dsp:txXfrm>
        <a:off x="10281" y="37615"/>
        <a:ext cx="1458084" cy="190038"/>
      </dsp:txXfrm>
    </dsp:sp>
    <dsp:sp modelId="{99FA3091-CA59-4504-AC2F-069AC56360B1}">
      <dsp:nvSpPr>
        <dsp:cNvPr id="0" name=""/>
        <dsp:cNvSpPr/>
      </dsp:nvSpPr>
      <dsp:spPr>
        <a:xfrm>
          <a:off x="0" y="237934"/>
          <a:ext cx="1478646" cy="2282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947" tIns="11430" rIns="64008" bIns="11430" numCol="1" spcCol="1270" anchor="t" anchorCtr="0">
          <a:noAutofit/>
        </a:bodyPr>
        <a:lstStyle/>
        <a:p>
          <a:pPr marL="57150" lvl="1" indent="-57150" algn="l" defTabSz="311150" rtl="0">
            <a:lnSpc>
              <a:spcPct val="90000"/>
            </a:lnSpc>
            <a:spcBef>
              <a:spcPct val="0"/>
            </a:spcBef>
            <a:spcAft>
              <a:spcPct val="20000"/>
            </a:spcAft>
            <a:buChar char="•"/>
          </a:pPr>
          <a:r>
            <a:rPr lang="en-US" sz="700" kern="1200" dirty="0">
              <a:latin typeface="Arial"/>
            </a:rPr>
            <a:t>Outer midplane: 13eV | 8%</a:t>
          </a:r>
          <a:endParaRPr lang="en-US" sz="700" kern="1200" dirty="0"/>
        </a:p>
        <a:p>
          <a:pPr marL="57150" lvl="1" indent="-57150" algn="l" defTabSz="311150" rtl="0">
            <a:lnSpc>
              <a:spcPct val="90000"/>
            </a:lnSpc>
            <a:spcBef>
              <a:spcPct val="0"/>
            </a:spcBef>
            <a:spcAft>
              <a:spcPct val="20000"/>
            </a:spcAft>
            <a:buChar char="•"/>
          </a:pPr>
          <a:r>
            <a:rPr lang="en-US" sz="700" kern="1200" dirty="0">
              <a:latin typeface="Arial"/>
            </a:rPr>
            <a:t>Outer target: 0.8eV | 29%</a:t>
          </a:r>
        </a:p>
      </dsp:txBody>
      <dsp:txXfrm>
        <a:off x="0" y="237934"/>
        <a:ext cx="1478646" cy="22821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7DCFB7-9EF8-4517-8548-951AB291EFC6}">
      <dsp:nvSpPr>
        <dsp:cNvPr id="0" name=""/>
        <dsp:cNvSpPr/>
      </dsp:nvSpPr>
      <dsp:spPr>
        <a:xfrm>
          <a:off x="0" y="270074"/>
          <a:ext cx="4445000" cy="304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rtl="0">
            <a:lnSpc>
              <a:spcPct val="90000"/>
            </a:lnSpc>
            <a:spcBef>
              <a:spcPct val="0"/>
            </a:spcBef>
            <a:spcAft>
              <a:spcPct val="35000"/>
            </a:spcAft>
            <a:buNone/>
          </a:pPr>
          <a:r>
            <a:rPr lang="en-US" sz="1300" kern="1200" dirty="0">
              <a:latin typeface="Arial"/>
            </a:rPr>
            <a:t>Take existing model</a:t>
          </a:r>
          <a:endParaRPr lang="en-US" sz="1300" kern="1200" dirty="0"/>
        </a:p>
      </dsp:txBody>
      <dsp:txXfrm>
        <a:off x="14850" y="284924"/>
        <a:ext cx="4415300" cy="274500"/>
      </dsp:txXfrm>
    </dsp:sp>
    <dsp:sp modelId="{7A7B04E9-A968-4D13-913E-A6DEA2EBFA6C}">
      <dsp:nvSpPr>
        <dsp:cNvPr id="0" name=""/>
        <dsp:cNvSpPr/>
      </dsp:nvSpPr>
      <dsp:spPr>
        <a:xfrm>
          <a:off x="0" y="611714"/>
          <a:ext cx="4445000" cy="304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rtl="0">
            <a:lnSpc>
              <a:spcPct val="90000"/>
            </a:lnSpc>
            <a:spcBef>
              <a:spcPct val="0"/>
            </a:spcBef>
            <a:spcAft>
              <a:spcPct val="35000"/>
            </a:spcAft>
            <a:buNone/>
          </a:pPr>
          <a:r>
            <a:rPr lang="en-US" sz="1300" kern="1200" dirty="0">
              <a:latin typeface="Arial"/>
            </a:rPr>
            <a:t>Modify last layer to fit ITER geometry</a:t>
          </a:r>
          <a:endParaRPr lang="en-US" sz="1300" kern="1200" dirty="0"/>
        </a:p>
      </dsp:txBody>
      <dsp:txXfrm>
        <a:off x="14850" y="626564"/>
        <a:ext cx="4415300" cy="274500"/>
      </dsp:txXfrm>
    </dsp:sp>
    <dsp:sp modelId="{D8670DFD-B3FE-48E1-8AD1-C1EBDB0D88FD}">
      <dsp:nvSpPr>
        <dsp:cNvPr id="0" name=""/>
        <dsp:cNvSpPr/>
      </dsp:nvSpPr>
      <dsp:spPr>
        <a:xfrm>
          <a:off x="0" y="953354"/>
          <a:ext cx="4445000" cy="304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rtl="0">
            <a:lnSpc>
              <a:spcPct val="90000"/>
            </a:lnSpc>
            <a:spcBef>
              <a:spcPct val="0"/>
            </a:spcBef>
            <a:spcAft>
              <a:spcPct val="35000"/>
            </a:spcAft>
            <a:buNone/>
          </a:pPr>
          <a:r>
            <a:rPr lang="en-US" sz="1300" kern="1200" dirty="0">
              <a:latin typeface="Arial"/>
            </a:rPr>
            <a:t>Retrain only the last layer weights with ITER simulations</a:t>
          </a:r>
        </a:p>
      </dsp:txBody>
      <dsp:txXfrm>
        <a:off x="14850" y="968204"/>
        <a:ext cx="4415300" cy="27450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B69EE7-B5E3-45CB-98C2-F6E50F848B4D}">
      <dsp:nvSpPr>
        <dsp:cNvPr id="0" name=""/>
        <dsp:cNvSpPr/>
      </dsp:nvSpPr>
      <dsp:spPr>
        <a:xfrm>
          <a:off x="0" y="27334"/>
          <a:ext cx="1478646" cy="210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rtl="0">
            <a:lnSpc>
              <a:spcPct val="90000"/>
            </a:lnSpc>
            <a:spcBef>
              <a:spcPct val="0"/>
            </a:spcBef>
            <a:spcAft>
              <a:spcPct val="35000"/>
            </a:spcAft>
            <a:buNone/>
          </a:pPr>
          <a:r>
            <a:rPr lang="en-US" sz="900" kern="1200" dirty="0">
              <a:latin typeface="Arial"/>
            </a:rPr>
            <a:t>Median errors</a:t>
          </a:r>
          <a:endParaRPr lang="en-US" sz="900" kern="1200" dirty="0"/>
        </a:p>
      </dsp:txBody>
      <dsp:txXfrm>
        <a:off x="10281" y="37615"/>
        <a:ext cx="1458084" cy="190038"/>
      </dsp:txXfrm>
    </dsp:sp>
    <dsp:sp modelId="{99FA3091-CA59-4504-AC2F-069AC56360B1}">
      <dsp:nvSpPr>
        <dsp:cNvPr id="0" name=""/>
        <dsp:cNvSpPr/>
      </dsp:nvSpPr>
      <dsp:spPr>
        <a:xfrm>
          <a:off x="0" y="237934"/>
          <a:ext cx="1478646" cy="2282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947" tIns="11430" rIns="64008" bIns="11430" numCol="1" spcCol="1270" anchor="t" anchorCtr="0">
          <a:noAutofit/>
        </a:bodyPr>
        <a:lstStyle/>
        <a:p>
          <a:pPr marL="57150" lvl="1" indent="-57150" algn="l" defTabSz="311150" rtl="0">
            <a:lnSpc>
              <a:spcPct val="90000"/>
            </a:lnSpc>
            <a:spcBef>
              <a:spcPct val="0"/>
            </a:spcBef>
            <a:spcAft>
              <a:spcPct val="20000"/>
            </a:spcAft>
            <a:buChar char="•"/>
          </a:pPr>
          <a:r>
            <a:rPr lang="en-US" sz="700" kern="1200" dirty="0">
              <a:latin typeface="Arial"/>
            </a:rPr>
            <a:t>Outer midplane: 3eV | 1%</a:t>
          </a:r>
          <a:endParaRPr lang="en-US" sz="700" kern="1200" dirty="0"/>
        </a:p>
        <a:p>
          <a:pPr marL="57150" lvl="1" indent="-57150" algn="l" defTabSz="311150" rtl="0">
            <a:lnSpc>
              <a:spcPct val="90000"/>
            </a:lnSpc>
            <a:spcBef>
              <a:spcPct val="0"/>
            </a:spcBef>
            <a:spcAft>
              <a:spcPct val="20000"/>
            </a:spcAft>
            <a:buChar char="•"/>
          </a:pPr>
          <a:r>
            <a:rPr lang="en-US" sz="700" kern="1200" dirty="0">
              <a:latin typeface="Arial"/>
            </a:rPr>
            <a:t>Outer target: 0.4eV | 15%</a:t>
          </a:r>
        </a:p>
      </dsp:txBody>
      <dsp:txXfrm>
        <a:off x="0" y="237934"/>
        <a:ext cx="1478646" cy="22821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7C5F94-D97F-4BC7-A5A9-3445407D3D18}">
      <dsp:nvSpPr>
        <dsp:cNvPr id="0" name=""/>
        <dsp:cNvSpPr/>
      </dsp:nvSpPr>
      <dsp:spPr>
        <a:xfrm>
          <a:off x="0" y="334053"/>
          <a:ext cx="2136321" cy="6901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rtl="0">
            <a:lnSpc>
              <a:spcPct val="90000"/>
            </a:lnSpc>
            <a:spcBef>
              <a:spcPct val="0"/>
            </a:spcBef>
            <a:spcAft>
              <a:spcPct val="35000"/>
            </a:spcAft>
            <a:buNone/>
          </a:pPr>
          <a:r>
            <a:rPr lang="en-US" sz="1300" kern="1200" dirty="0">
              <a:latin typeface="Arial"/>
            </a:rPr>
            <a:t>ITER simulations have all same transport coefficients</a:t>
          </a:r>
          <a:endParaRPr lang="en-US" sz="1300" kern="1200" dirty="0"/>
        </a:p>
      </dsp:txBody>
      <dsp:txXfrm>
        <a:off x="33690" y="367743"/>
        <a:ext cx="2068941" cy="622773"/>
      </dsp:txXfrm>
    </dsp:sp>
    <dsp:sp modelId="{A96B971C-7F3D-42B9-8626-1B1C8B74ABBD}">
      <dsp:nvSpPr>
        <dsp:cNvPr id="0" name=""/>
        <dsp:cNvSpPr/>
      </dsp:nvSpPr>
      <dsp:spPr>
        <a:xfrm>
          <a:off x="0" y="1061646"/>
          <a:ext cx="2136321" cy="6901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rtl="0">
            <a:lnSpc>
              <a:spcPct val="90000"/>
            </a:lnSpc>
            <a:spcBef>
              <a:spcPct val="0"/>
            </a:spcBef>
            <a:spcAft>
              <a:spcPct val="35000"/>
            </a:spcAft>
            <a:buNone/>
          </a:pPr>
          <a:r>
            <a:rPr lang="en-US" sz="1300" kern="1200" dirty="0">
              <a:latin typeface="Arial"/>
            </a:rPr>
            <a:t>Transfer learned model still allows for variations of the transport coefficients</a:t>
          </a:r>
        </a:p>
      </dsp:txBody>
      <dsp:txXfrm>
        <a:off x="33690" y="1095336"/>
        <a:ext cx="2068941" cy="622773"/>
      </dsp:txXfrm>
    </dsp:sp>
    <dsp:sp modelId="{6FCE2835-2837-4433-B0CB-18F5B870E014}">
      <dsp:nvSpPr>
        <dsp:cNvPr id="0" name=""/>
        <dsp:cNvSpPr/>
      </dsp:nvSpPr>
      <dsp:spPr>
        <a:xfrm>
          <a:off x="0" y="1751800"/>
          <a:ext cx="2136321" cy="430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828" tIns="16510" rIns="92456" bIns="16510" numCol="1" spcCol="1270" anchor="t" anchorCtr="0">
          <a:noAutofit/>
        </a:bodyPr>
        <a:lstStyle/>
        <a:p>
          <a:pPr marL="57150" lvl="1" indent="-57150" algn="l" defTabSz="444500" rtl="0">
            <a:lnSpc>
              <a:spcPct val="90000"/>
            </a:lnSpc>
            <a:spcBef>
              <a:spcPct val="0"/>
            </a:spcBef>
            <a:spcAft>
              <a:spcPct val="20000"/>
            </a:spcAft>
            <a:buChar char="•"/>
          </a:pPr>
          <a:r>
            <a:rPr lang="en-US" sz="1000" kern="1200" dirty="0">
              <a:latin typeface="Arial"/>
            </a:rPr>
            <a:t>To test this we sampled transport coefficients from normal distribution around ITER values</a:t>
          </a:r>
        </a:p>
      </dsp:txBody>
      <dsp:txXfrm>
        <a:off x="0" y="1751800"/>
        <a:ext cx="2136321" cy="4305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D5D464-EAC1-494F-B608-D06DE73B5B69}">
      <dsp:nvSpPr>
        <dsp:cNvPr id="0" name=""/>
        <dsp:cNvSpPr/>
      </dsp:nvSpPr>
      <dsp:spPr>
        <a:xfrm>
          <a:off x="0" y="103422"/>
          <a:ext cx="2593794" cy="2304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32512" rIns="56896" bIns="32512" numCol="1" spcCol="1270" anchor="ctr" anchorCtr="0">
          <a:noAutofit/>
        </a:bodyPr>
        <a:lstStyle/>
        <a:p>
          <a:pPr marL="0" lvl="0" indent="0" algn="ctr" defTabSz="355600" rtl="0">
            <a:lnSpc>
              <a:spcPct val="90000"/>
            </a:lnSpc>
            <a:spcBef>
              <a:spcPct val="0"/>
            </a:spcBef>
            <a:spcAft>
              <a:spcPct val="35000"/>
            </a:spcAft>
            <a:buNone/>
          </a:pPr>
          <a:r>
            <a:rPr lang="en-US" sz="800" kern="1200" dirty="0">
              <a:latin typeface="Calibri"/>
            </a:rPr>
            <a:t>Hyperparameter</a:t>
          </a:r>
          <a:r>
            <a:rPr lang="en-US" sz="800" kern="1200" dirty="0">
              <a:latin typeface="Calibri"/>
              <a:cs typeface="Calibri"/>
            </a:rPr>
            <a:t> – Random Search</a:t>
          </a:r>
        </a:p>
      </dsp:txBody>
      <dsp:txXfrm>
        <a:off x="0" y="103422"/>
        <a:ext cx="2593794" cy="230400"/>
      </dsp:txXfrm>
    </dsp:sp>
    <dsp:sp modelId="{B298D07A-6192-4EA0-8481-F8F7519558A2}">
      <dsp:nvSpPr>
        <dsp:cNvPr id="0" name=""/>
        <dsp:cNvSpPr/>
      </dsp:nvSpPr>
      <dsp:spPr>
        <a:xfrm>
          <a:off x="0" y="333822"/>
          <a:ext cx="2593794" cy="180072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2672" tIns="42672" rIns="56896" bIns="64008" numCol="1" spcCol="1270" anchor="t" anchorCtr="0">
          <a:noAutofit/>
        </a:bodyPr>
        <a:lstStyle/>
        <a:p>
          <a:pPr marL="57150" lvl="1" indent="-57150" algn="l" defTabSz="355600" rtl="0">
            <a:lnSpc>
              <a:spcPct val="90000"/>
            </a:lnSpc>
            <a:spcBef>
              <a:spcPct val="0"/>
            </a:spcBef>
            <a:spcAft>
              <a:spcPct val="15000"/>
            </a:spcAft>
            <a:buChar char="•"/>
          </a:pPr>
          <a:r>
            <a:rPr lang="de-DE" sz="800" kern="1200" dirty="0"/>
            <a:t>8 </a:t>
          </a:r>
          <a:r>
            <a:rPr lang="de-DE" sz="800" kern="1200" dirty="0" err="1"/>
            <a:t>inputs</a:t>
          </a:r>
          <a:endParaRPr lang="en-US" sz="800" kern="1200" dirty="0" err="1"/>
        </a:p>
        <a:p>
          <a:pPr marL="57150" lvl="1" indent="-57150" algn="l" defTabSz="355600" rtl="0">
            <a:lnSpc>
              <a:spcPct val="90000"/>
            </a:lnSpc>
            <a:spcBef>
              <a:spcPct val="0"/>
            </a:spcBef>
            <a:spcAft>
              <a:spcPct val="15000"/>
            </a:spcAft>
            <a:buChar char="•"/>
          </a:pPr>
          <a:r>
            <a:rPr lang="de-DE" sz="800" kern="1200" dirty="0">
              <a:latin typeface="Arial"/>
            </a:rPr>
            <a:t>104x50 Te</a:t>
          </a:r>
          <a:r>
            <a:rPr lang="de-DE" sz="800" kern="1200" dirty="0"/>
            <a:t> </a:t>
          </a:r>
          <a:r>
            <a:rPr lang="de-DE" sz="800" kern="1200" dirty="0" err="1"/>
            <a:t>values</a:t>
          </a:r>
          <a:r>
            <a:rPr lang="de-DE" sz="800" kern="1200" dirty="0"/>
            <a:t> </a:t>
          </a:r>
          <a:r>
            <a:rPr lang="de-DE" sz="800" kern="1200" dirty="0" err="1"/>
            <a:t>output</a:t>
          </a:r>
          <a:endParaRPr lang="de-DE" sz="800" kern="1200" dirty="0" err="1">
            <a:latin typeface="Calibri"/>
          </a:endParaRPr>
        </a:p>
        <a:p>
          <a:pPr marL="57150" lvl="1" indent="-57150" algn="l" defTabSz="355600">
            <a:lnSpc>
              <a:spcPct val="90000"/>
            </a:lnSpc>
            <a:spcBef>
              <a:spcPct val="0"/>
            </a:spcBef>
            <a:spcAft>
              <a:spcPct val="15000"/>
            </a:spcAft>
            <a:buChar char="•"/>
          </a:pPr>
          <a:r>
            <a:rPr lang="de-DE" sz="800" kern="1200" dirty="0"/>
            <a:t>Optimizer: Adam</a:t>
          </a:r>
        </a:p>
        <a:p>
          <a:pPr marL="57150" lvl="1" indent="-57150" algn="l" defTabSz="355600" rtl="0">
            <a:lnSpc>
              <a:spcPct val="90000"/>
            </a:lnSpc>
            <a:spcBef>
              <a:spcPct val="0"/>
            </a:spcBef>
            <a:spcAft>
              <a:spcPct val="15000"/>
            </a:spcAft>
            <a:buChar char="•"/>
          </a:pPr>
          <a:r>
            <a:rPr lang="de-DE" sz="800" kern="1200" dirty="0">
              <a:latin typeface="Calibri"/>
            </a:rPr>
            <a:t>Loss: Mean Absolute Error</a:t>
          </a:r>
        </a:p>
        <a:p>
          <a:pPr marL="57150" lvl="1" indent="-57150" algn="l" defTabSz="355600" rtl="0">
            <a:lnSpc>
              <a:spcPct val="90000"/>
            </a:lnSpc>
            <a:spcBef>
              <a:spcPct val="0"/>
            </a:spcBef>
            <a:spcAft>
              <a:spcPct val="15000"/>
            </a:spcAft>
            <a:buChar char="•"/>
          </a:pPr>
          <a:r>
            <a:rPr lang="de-DE" sz="800" kern="1200" dirty="0">
              <a:latin typeface="Calibri"/>
            </a:rPr>
            <a:t>Early </a:t>
          </a:r>
          <a:r>
            <a:rPr lang="de-DE" sz="800" kern="1200" dirty="0" err="1">
              <a:latin typeface="Calibri"/>
            </a:rPr>
            <a:t>Stopping</a:t>
          </a:r>
          <a:r>
            <a:rPr lang="de-DE" sz="800" kern="1200" dirty="0">
              <a:latin typeface="Calibri"/>
            </a:rPr>
            <a:t> Patience: 20 </a:t>
          </a:r>
          <a:r>
            <a:rPr lang="de-DE" sz="800" kern="1200" dirty="0" err="1">
              <a:latin typeface="Calibri"/>
            </a:rPr>
            <a:t>Epochs</a:t>
          </a:r>
          <a:endParaRPr lang="de-DE" sz="800" kern="1200" dirty="0" err="1">
            <a:latin typeface="Calibri"/>
            <a:cs typeface="Calibri"/>
          </a:endParaRPr>
        </a:p>
        <a:p>
          <a:pPr marL="57150" lvl="1" indent="-57150" algn="l" defTabSz="355600" rtl="0">
            <a:lnSpc>
              <a:spcPct val="90000"/>
            </a:lnSpc>
            <a:spcBef>
              <a:spcPct val="0"/>
            </a:spcBef>
            <a:spcAft>
              <a:spcPct val="15000"/>
            </a:spcAft>
            <a:buChar char="•"/>
          </a:pPr>
          <a:endParaRPr lang="de-DE" sz="800" kern="1200">
            <a:latin typeface="Calibri"/>
          </a:endParaRPr>
        </a:p>
        <a:p>
          <a:pPr marL="57150" lvl="1" indent="-57150" algn="l" defTabSz="355600" rtl="0">
            <a:lnSpc>
              <a:spcPct val="90000"/>
            </a:lnSpc>
            <a:spcBef>
              <a:spcPct val="0"/>
            </a:spcBef>
            <a:spcAft>
              <a:spcPct val="15000"/>
            </a:spcAft>
            <a:buChar char="•"/>
          </a:pPr>
          <a:r>
            <a:rPr lang="de-DE" sz="800" kern="1200" dirty="0">
              <a:latin typeface="Calibri"/>
            </a:rPr>
            <a:t>Hidden</a:t>
          </a:r>
          <a:r>
            <a:rPr lang="de-DE" sz="800" kern="1200" dirty="0"/>
            <a:t> </a:t>
          </a:r>
          <a:r>
            <a:rPr lang="de-DE" sz="800" kern="1200" dirty="0" err="1">
              <a:latin typeface="Calibri"/>
            </a:rPr>
            <a:t>layers</a:t>
          </a:r>
          <a:r>
            <a:rPr lang="de-DE" sz="800" kern="1200" dirty="0">
              <a:latin typeface="Calibri"/>
            </a:rPr>
            <a:t>: [1,15]</a:t>
          </a:r>
        </a:p>
        <a:p>
          <a:pPr marL="57150" lvl="1" indent="-57150" algn="l" defTabSz="355600" rtl="0">
            <a:lnSpc>
              <a:spcPct val="90000"/>
            </a:lnSpc>
            <a:spcBef>
              <a:spcPct val="0"/>
            </a:spcBef>
            <a:spcAft>
              <a:spcPct val="15000"/>
            </a:spcAft>
            <a:buChar char="•"/>
          </a:pPr>
          <a:r>
            <a:rPr lang="de-DE" sz="800" kern="1200" dirty="0">
              <a:latin typeface="Calibri"/>
            </a:rPr>
            <a:t>Neurons per </a:t>
          </a:r>
          <a:r>
            <a:rPr lang="de-DE" sz="800" kern="1200" dirty="0" err="1">
              <a:latin typeface="Calibri"/>
            </a:rPr>
            <a:t>layer</a:t>
          </a:r>
          <a:r>
            <a:rPr lang="de-DE" sz="800" kern="1200" dirty="0">
              <a:latin typeface="Calibri"/>
            </a:rPr>
            <a:t> [100,1500]</a:t>
          </a:r>
          <a:endParaRPr lang="de-DE" sz="800" kern="1200" dirty="0"/>
        </a:p>
        <a:p>
          <a:pPr marL="57150" lvl="1" indent="-57150" algn="l" defTabSz="355600" rtl="0">
            <a:lnSpc>
              <a:spcPct val="90000"/>
            </a:lnSpc>
            <a:spcBef>
              <a:spcPct val="0"/>
            </a:spcBef>
            <a:spcAft>
              <a:spcPct val="15000"/>
            </a:spcAft>
            <a:buChar char="•"/>
          </a:pPr>
          <a:r>
            <a:rPr lang="de-DE" sz="800" kern="1200" dirty="0" err="1">
              <a:latin typeface="Calibri"/>
            </a:rPr>
            <a:t>Activation</a:t>
          </a:r>
          <a:r>
            <a:rPr lang="de-DE" sz="800" kern="1200" dirty="0">
              <a:latin typeface="Calibri"/>
            </a:rPr>
            <a:t> {</a:t>
          </a:r>
          <a:r>
            <a:rPr lang="de-DE" sz="800" kern="1200" dirty="0" err="1">
              <a:latin typeface="Calibri"/>
            </a:rPr>
            <a:t>relu,elu,selu</a:t>
          </a:r>
          <a:r>
            <a:rPr lang="de-DE" sz="800" kern="1200" dirty="0">
              <a:latin typeface="Calibri"/>
            </a:rPr>
            <a:t>}</a:t>
          </a:r>
        </a:p>
        <a:p>
          <a:pPr marL="57150" lvl="1" indent="-57150" algn="l" defTabSz="355600" rtl="0">
            <a:lnSpc>
              <a:spcPct val="90000"/>
            </a:lnSpc>
            <a:spcBef>
              <a:spcPct val="0"/>
            </a:spcBef>
            <a:spcAft>
              <a:spcPct val="15000"/>
            </a:spcAft>
            <a:buChar char="•"/>
          </a:pPr>
          <a:r>
            <a:rPr lang="de-DE" sz="800" kern="1200" dirty="0">
              <a:latin typeface="Calibri"/>
            </a:rPr>
            <a:t>Learning rate: [0.0001,0.005]</a:t>
          </a:r>
        </a:p>
        <a:p>
          <a:pPr marL="57150" lvl="1" indent="-57150" algn="l" defTabSz="355600" rtl="0">
            <a:lnSpc>
              <a:spcPct val="90000"/>
            </a:lnSpc>
            <a:spcBef>
              <a:spcPct val="0"/>
            </a:spcBef>
            <a:spcAft>
              <a:spcPct val="15000"/>
            </a:spcAft>
            <a:buChar char="•"/>
          </a:pPr>
          <a:r>
            <a:rPr lang="de-DE" sz="800" kern="1200" dirty="0">
              <a:latin typeface="Calibri"/>
            </a:rPr>
            <a:t>L2 </a:t>
          </a:r>
          <a:r>
            <a:rPr lang="de-DE" sz="800" kern="1200" dirty="0" err="1">
              <a:latin typeface="Calibri"/>
            </a:rPr>
            <a:t>normalizer</a:t>
          </a:r>
          <a:r>
            <a:rPr lang="de-DE" sz="800" kern="1200" dirty="0">
              <a:latin typeface="Calibri"/>
            </a:rPr>
            <a:t> [0.00001,0.01]</a:t>
          </a:r>
        </a:p>
        <a:p>
          <a:pPr marL="57150" lvl="1" indent="-57150" algn="l" defTabSz="355600" rtl="0">
            <a:lnSpc>
              <a:spcPct val="90000"/>
            </a:lnSpc>
            <a:spcBef>
              <a:spcPct val="0"/>
            </a:spcBef>
            <a:spcAft>
              <a:spcPct val="15000"/>
            </a:spcAft>
            <a:buChar char="•"/>
          </a:pPr>
          <a:r>
            <a:rPr lang="de-DE" sz="800" kern="1200" dirty="0">
              <a:latin typeface="Calibri"/>
            </a:rPr>
            <a:t>Batch </a:t>
          </a:r>
          <a:r>
            <a:rPr lang="de-DE" sz="800" kern="1200" dirty="0" err="1">
              <a:latin typeface="Calibri"/>
            </a:rPr>
            <a:t>size</a:t>
          </a:r>
          <a:r>
            <a:rPr lang="de-DE" sz="800" kern="1200" dirty="0">
              <a:latin typeface="Calibri"/>
            </a:rPr>
            <a:t> [20,200]</a:t>
          </a:r>
        </a:p>
        <a:p>
          <a:pPr marL="57150" lvl="1" indent="-57150" algn="l" defTabSz="355600" rtl="0">
            <a:lnSpc>
              <a:spcPct val="90000"/>
            </a:lnSpc>
            <a:spcBef>
              <a:spcPct val="0"/>
            </a:spcBef>
            <a:spcAft>
              <a:spcPct val="15000"/>
            </a:spcAft>
            <a:buChar char="•"/>
          </a:pPr>
          <a:r>
            <a:rPr lang="de-DE" sz="800" kern="1200" dirty="0">
              <a:latin typeface="Calibri"/>
              <a:cs typeface="Calibri"/>
            </a:rPr>
            <a:t>Batch </a:t>
          </a:r>
          <a:r>
            <a:rPr lang="de-DE" sz="800" kern="1200" dirty="0" err="1">
              <a:latin typeface="Calibri"/>
              <a:cs typeface="Calibri"/>
            </a:rPr>
            <a:t>normalization</a:t>
          </a:r>
          <a:r>
            <a:rPr lang="de-DE" sz="800" kern="1200" dirty="0">
              <a:latin typeface="Calibri"/>
              <a:cs typeface="Calibri"/>
            </a:rPr>
            <a:t> [True, </a:t>
          </a:r>
          <a:r>
            <a:rPr lang="de-DE" sz="800" kern="1200" dirty="0" err="1">
              <a:latin typeface="Calibri"/>
              <a:cs typeface="Calibri"/>
            </a:rPr>
            <a:t>False</a:t>
          </a:r>
          <a:r>
            <a:rPr lang="de-DE" sz="800" kern="1200" dirty="0">
              <a:latin typeface="Calibri"/>
              <a:cs typeface="Calibri"/>
            </a:rPr>
            <a:t>]</a:t>
          </a:r>
        </a:p>
      </dsp:txBody>
      <dsp:txXfrm>
        <a:off x="0" y="333822"/>
        <a:ext cx="2593794" cy="18007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F36FEC-D84F-412E-BED4-C7CC64FF3A95}">
      <dsp:nvSpPr>
        <dsp:cNvPr id="0" name=""/>
        <dsp:cNvSpPr/>
      </dsp:nvSpPr>
      <dsp:spPr>
        <a:xfrm>
          <a:off x="0" y="32263"/>
          <a:ext cx="1149930" cy="14390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l" defTabSz="266700" rtl="0">
            <a:lnSpc>
              <a:spcPct val="90000"/>
            </a:lnSpc>
            <a:spcBef>
              <a:spcPct val="0"/>
            </a:spcBef>
            <a:spcAft>
              <a:spcPct val="35000"/>
            </a:spcAft>
            <a:buNone/>
          </a:pPr>
          <a:r>
            <a:rPr lang="de-DE" sz="600" kern="1200">
              <a:latin typeface="Calibri"/>
            </a:rPr>
            <a:t>Major Radius</a:t>
          </a:r>
        </a:p>
      </dsp:txBody>
      <dsp:txXfrm>
        <a:off x="7025" y="39288"/>
        <a:ext cx="1135880" cy="129859"/>
      </dsp:txXfrm>
    </dsp:sp>
    <dsp:sp modelId="{98B82473-7161-4918-8F97-473E55EDB981}">
      <dsp:nvSpPr>
        <dsp:cNvPr id="0" name=""/>
        <dsp:cNvSpPr/>
      </dsp:nvSpPr>
      <dsp:spPr>
        <a:xfrm>
          <a:off x="0" y="193453"/>
          <a:ext cx="1149930" cy="14390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l" defTabSz="266700" rtl="0">
            <a:lnSpc>
              <a:spcPct val="90000"/>
            </a:lnSpc>
            <a:spcBef>
              <a:spcPct val="0"/>
            </a:spcBef>
            <a:spcAft>
              <a:spcPct val="35000"/>
            </a:spcAft>
            <a:buNone/>
          </a:pPr>
          <a:r>
            <a:rPr lang="de-DE" sz="600" kern="1200" err="1">
              <a:latin typeface="Calibri"/>
            </a:rPr>
            <a:t>Toroidal</a:t>
          </a:r>
          <a:r>
            <a:rPr lang="de-DE" sz="600" kern="1200">
              <a:latin typeface="Calibri"/>
            </a:rPr>
            <a:t> </a:t>
          </a:r>
          <a:r>
            <a:rPr lang="de-DE" sz="600" kern="1200" err="1">
              <a:latin typeface="Calibri"/>
            </a:rPr>
            <a:t>magnetic</a:t>
          </a:r>
          <a:r>
            <a:rPr lang="de-DE" sz="600" kern="1200">
              <a:latin typeface="Calibri"/>
            </a:rPr>
            <a:t> </a:t>
          </a:r>
          <a:r>
            <a:rPr lang="de-DE" sz="600" kern="1200" err="1">
              <a:latin typeface="Calibri"/>
            </a:rPr>
            <a:t>field</a:t>
          </a:r>
        </a:p>
      </dsp:txBody>
      <dsp:txXfrm>
        <a:off x="7025" y="200478"/>
        <a:ext cx="1135880" cy="129859"/>
      </dsp:txXfrm>
    </dsp:sp>
    <dsp:sp modelId="{4D8B1C79-9265-4171-95A4-B77AFE2B3F0A}">
      <dsp:nvSpPr>
        <dsp:cNvPr id="0" name=""/>
        <dsp:cNvSpPr/>
      </dsp:nvSpPr>
      <dsp:spPr>
        <a:xfrm>
          <a:off x="0" y="354643"/>
          <a:ext cx="1149930" cy="14390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l" defTabSz="266700" rtl="0">
            <a:lnSpc>
              <a:spcPct val="90000"/>
            </a:lnSpc>
            <a:spcBef>
              <a:spcPct val="0"/>
            </a:spcBef>
            <a:spcAft>
              <a:spcPct val="35000"/>
            </a:spcAft>
            <a:buNone/>
          </a:pPr>
          <a:r>
            <a:rPr lang="de-DE" sz="600" kern="1200">
              <a:latin typeface="Calibri"/>
            </a:rPr>
            <a:t>Core</a:t>
          </a:r>
          <a:r>
            <a:rPr lang="de-DE" sz="600" kern="1200"/>
            <a:t> </a:t>
          </a:r>
          <a:r>
            <a:rPr lang="de-DE" sz="600" kern="1200" err="1"/>
            <a:t>input</a:t>
          </a:r>
          <a:r>
            <a:rPr lang="de-DE" sz="600" kern="1200"/>
            <a:t> </a:t>
          </a:r>
          <a:r>
            <a:rPr lang="de-DE" sz="600" kern="1200">
              <a:latin typeface="Calibri"/>
            </a:rPr>
            <a:t>power</a:t>
          </a:r>
          <a:endParaRPr lang="en-US" sz="600" kern="1200">
            <a:latin typeface="Calibri"/>
          </a:endParaRPr>
        </a:p>
      </dsp:txBody>
      <dsp:txXfrm>
        <a:off x="7025" y="361668"/>
        <a:ext cx="1135880" cy="129859"/>
      </dsp:txXfrm>
    </dsp:sp>
    <dsp:sp modelId="{514C1EF1-EFEC-4CB6-A0DC-256A91C6CE7E}">
      <dsp:nvSpPr>
        <dsp:cNvPr id="0" name=""/>
        <dsp:cNvSpPr/>
      </dsp:nvSpPr>
      <dsp:spPr>
        <a:xfrm>
          <a:off x="0" y="515833"/>
          <a:ext cx="1149930" cy="14390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l" defTabSz="266700" rtl="0">
            <a:lnSpc>
              <a:spcPct val="90000"/>
            </a:lnSpc>
            <a:spcBef>
              <a:spcPct val="0"/>
            </a:spcBef>
            <a:spcAft>
              <a:spcPct val="35000"/>
            </a:spcAft>
            <a:buNone/>
          </a:pPr>
          <a:r>
            <a:rPr lang="de-DE" sz="600" kern="1200">
              <a:latin typeface="Calibri"/>
            </a:rPr>
            <a:t>Core</a:t>
          </a:r>
          <a:r>
            <a:rPr lang="de-DE" sz="600" kern="1200"/>
            <a:t> D+ Flux			</a:t>
          </a:r>
          <a:endParaRPr lang="en-US" sz="600" kern="1200">
            <a:latin typeface="Calibri"/>
          </a:endParaRPr>
        </a:p>
      </dsp:txBody>
      <dsp:txXfrm>
        <a:off x="7025" y="522858"/>
        <a:ext cx="1135880" cy="129859"/>
      </dsp:txXfrm>
    </dsp:sp>
    <dsp:sp modelId="{0530397A-E95E-40AF-A3E9-3B057A4287E5}">
      <dsp:nvSpPr>
        <dsp:cNvPr id="0" name=""/>
        <dsp:cNvSpPr/>
      </dsp:nvSpPr>
      <dsp:spPr>
        <a:xfrm>
          <a:off x="0" y="677023"/>
          <a:ext cx="1149930" cy="14390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l" defTabSz="266700" rtl="0">
            <a:lnSpc>
              <a:spcPct val="90000"/>
            </a:lnSpc>
            <a:spcBef>
              <a:spcPct val="0"/>
            </a:spcBef>
            <a:spcAft>
              <a:spcPct val="35000"/>
            </a:spcAft>
            <a:buNone/>
          </a:pPr>
          <a:r>
            <a:rPr lang="de-DE" sz="600" kern="1200"/>
            <a:t>D gas puff </a:t>
          </a:r>
          <a:r>
            <a:rPr lang="de-DE" sz="600" kern="1200">
              <a:latin typeface="Calibri"/>
            </a:rPr>
            <a:t>rate</a:t>
          </a:r>
          <a:endParaRPr lang="en-US" sz="600" kern="1200">
            <a:latin typeface="Calibri"/>
          </a:endParaRPr>
        </a:p>
      </dsp:txBody>
      <dsp:txXfrm>
        <a:off x="7025" y="684048"/>
        <a:ext cx="1135880" cy="129859"/>
      </dsp:txXfrm>
    </dsp:sp>
    <dsp:sp modelId="{E3883C8B-83F9-447A-9106-E64063444992}">
      <dsp:nvSpPr>
        <dsp:cNvPr id="0" name=""/>
        <dsp:cNvSpPr/>
      </dsp:nvSpPr>
      <dsp:spPr>
        <a:xfrm>
          <a:off x="0" y="838213"/>
          <a:ext cx="1149930" cy="14390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l" defTabSz="266700" rtl="0">
            <a:lnSpc>
              <a:spcPct val="90000"/>
            </a:lnSpc>
            <a:spcBef>
              <a:spcPct val="0"/>
            </a:spcBef>
            <a:spcAft>
              <a:spcPct val="35000"/>
            </a:spcAft>
            <a:buNone/>
          </a:pPr>
          <a:r>
            <a:rPr lang="de-DE" sz="600" kern="1200">
              <a:latin typeface="Calibri"/>
            </a:rPr>
            <a:t>N</a:t>
          </a:r>
          <a:r>
            <a:rPr lang="de-DE" sz="600" kern="1200"/>
            <a:t> gas puff </a:t>
          </a:r>
          <a:r>
            <a:rPr lang="de-DE" sz="600" kern="1200">
              <a:latin typeface="Calibri"/>
            </a:rPr>
            <a:t>rate</a:t>
          </a:r>
          <a:endParaRPr lang="en-US" sz="600" kern="1200">
            <a:latin typeface="Calibri"/>
          </a:endParaRPr>
        </a:p>
      </dsp:txBody>
      <dsp:txXfrm>
        <a:off x="7025" y="845238"/>
        <a:ext cx="1135880" cy="129859"/>
      </dsp:txXfrm>
    </dsp:sp>
    <dsp:sp modelId="{4FE90907-75E6-4647-9053-5BD1D4974988}">
      <dsp:nvSpPr>
        <dsp:cNvPr id="0" name=""/>
        <dsp:cNvSpPr/>
      </dsp:nvSpPr>
      <dsp:spPr>
        <a:xfrm>
          <a:off x="0" y="999403"/>
          <a:ext cx="1149930" cy="14390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l" defTabSz="266700">
            <a:lnSpc>
              <a:spcPct val="90000"/>
            </a:lnSpc>
            <a:spcBef>
              <a:spcPct val="0"/>
            </a:spcBef>
            <a:spcAft>
              <a:spcPct val="35000"/>
            </a:spcAft>
            <a:buNone/>
          </a:pPr>
          <a:r>
            <a:rPr lang="de-DE" sz="600" kern="1200">
              <a:latin typeface="Calibri"/>
            </a:rPr>
            <a:t>Density</a:t>
          </a:r>
          <a:r>
            <a:rPr lang="de-DE" sz="600" kern="1200"/>
            <a:t> </a:t>
          </a:r>
          <a:r>
            <a:rPr lang="de-DE" sz="600" kern="1200" err="1"/>
            <a:t>transport</a:t>
          </a:r>
          <a:r>
            <a:rPr lang="de-DE" sz="600" kern="1200"/>
            <a:t> </a:t>
          </a:r>
          <a:r>
            <a:rPr lang="de-DE" sz="600" kern="1200" err="1"/>
            <a:t>coefficient</a:t>
          </a:r>
        </a:p>
      </dsp:txBody>
      <dsp:txXfrm>
        <a:off x="7025" y="1006428"/>
        <a:ext cx="1135880" cy="129859"/>
      </dsp:txXfrm>
    </dsp:sp>
    <dsp:sp modelId="{93A26CAD-123D-4CBF-B5BB-58C75F93F285}">
      <dsp:nvSpPr>
        <dsp:cNvPr id="0" name=""/>
        <dsp:cNvSpPr/>
      </dsp:nvSpPr>
      <dsp:spPr>
        <a:xfrm>
          <a:off x="0" y="1160593"/>
          <a:ext cx="1149930" cy="14390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l" defTabSz="266700" rtl="0">
            <a:lnSpc>
              <a:spcPct val="90000"/>
            </a:lnSpc>
            <a:spcBef>
              <a:spcPct val="0"/>
            </a:spcBef>
            <a:spcAft>
              <a:spcPct val="35000"/>
            </a:spcAft>
            <a:buNone/>
          </a:pPr>
          <a:r>
            <a:rPr lang="de-DE" sz="600" kern="1200">
              <a:latin typeface="Calibri"/>
            </a:rPr>
            <a:t>Heat transport coefficient</a:t>
          </a:r>
        </a:p>
      </dsp:txBody>
      <dsp:txXfrm>
        <a:off x="7025" y="1167618"/>
        <a:ext cx="1135880" cy="12985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37271B-F304-4D3F-8EE3-05566144B6F6}">
      <dsp:nvSpPr>
        <dsp:cNvPr id="0" name=""/>
        <dsp:cNvSpPr/>
      </dsp:nvSpPr>
      <dsp:spPr>
        <a:xfrm>
          <a:off x="0" y="64005"/>
          <a:ext cx="1649045" cy="34749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rtl="0">
            <a:lnSpc>
              <a:spcPct val="90000"/>
            </a:lnSpc>
            <a:spcBef>
              <a:spcPct val="0"/>
            </a:spcBef>
            <a:spcAft>
              <a:spcPct val="35000"/>
            </a:spcAft>
            <a:buNone/>
          </a:pPr>
          <a:r>
            <a:rPr lang="en-US" sz="900" kern="1200">
              <a:latin typeface="Arial"/>
            </a:rPr>
            <a:t>Median absolute errors: 1.0eV</a:t>
          </a:r>
          <a:br>
            <a:rPr lang="en-US" sz="900" kern="1200">
              <a:latin typeface="Arial"/>
            </a:rPr>
          </a:br>
          <a:r>
            <a:rPr lang="en-US" sz="900" kern="1200">
              <a:latin typeface="Arial"/>
            </a:rPr>
            <a:t>Median relative errors: 13%</a:t>
          </a:r>
          <a:endParaRPr lang="en-US" sz="900" kern="1200"/>
        </a:p>
      </dsp:txBody>
      <dsp:txXfrm>
        <a:off x="16963" y="80968"/>
        <a:ext cx="1615119" cy="31356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37271B-F304-4D3F-8EE3-05566144B6F6}">
      <dsp:nvSpPr>
        <dsp:cNvPr id="0" name=""/>
        <dsp:cNvSpPr/>
      </dsp:nvSpPr>
      <dsp:spPr>
        <a:xfrm>
          <a:off x="0" y="82069"/>
          <a:ext cx="1780835" cy="34749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rtl="0">
            <a:lnSpc>
              <a:spcPct val="90000"/>
            </a:lnSpc>
            <a:spcBef>
              <a:spcPct val="0"/>
            </a:spcBef>
            <a:spcAft>
              <a:spcPct val="35000"/>
            </a:spcAft>
            <a:buNone/>
          </a:pPr>
          <a:r>
            <a:rPr lang="en-US" sz="900" kern="1200">
              <a:latin typeface="Arial"/>
            </a:rPr>
            <a:t>Median absolute errors: 3.5eV</a:t>
          </a:r>
          <a:br>
            <a:rPr lang="en-US" sz="900" kern="1200">
              <a:latin typeface="Arial"/>
            </a:rPr>
          </a:br>
          <a:r>
            <a:rPr lang="en-US" sz="900" kern="1200">
              <a:latin typeface="Arial"/>
            </a:rPr>
            <a:t>Median relative errors: 7%</a:t>
          </a:r>
          <a:endParaRPr lang="en-US" sz="900" kern="1200"/>
        </a:p>
      </dsp:txBody>
      <dsp:txXfrm>
        <a:off x="16963" y="99032"/>
        <a:ext cx="1746909" cy="31356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D5D464-EAC1-494F-B608-D06DE73B5B69}">
      <dsp:nvSpPr>
        <dsp:cNvPr id="0" name=""/>
        <dsp:cNvSpPr/>
      </dsp:nvSpPr>
      <dsp:spPr>
        <a:xfrm>
          <a:off x="21" y="221764"/>
          <a:ext cx="2068307" cy="2592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6576" rIns="64008" bIns="36576" numCol="1" spcCol="1270" anchor="ctr" anchorCtr="0">
          <a:noAutofit/>
        </a:bodyPr>
        <a:lstStyle/>
        <a:p>
          <a:pPr marL="0" lvl="0" indent="0" algn="ctr" defTabSz="400050" rtl="0">
            <a:lnSpc>
              <a:spcPct val="90000"/>
            </a:lnSpc>
            <a:spcBef>
              <a:spcPct val="0"/>
            </a:spcBef>
            <a:spcAft>
              <a:spcPct val="35000"/>
            </a:spcAft>
            <a:buNone/>
          </a:pPr>
          <a:r>
            <a:rPr lang="en-US" sz="900" kern="1200" dirty="0">
              <a:latin typeface="Calibri"/>
              <a:cs typeface="Calibri"/>
            </a:rPr>
            <a:t>Fix parameters to ITER configuration</a:t>
          </a:r>
        </a:p>
      </dsp:txBody>
      <dsp:txXfrm>
        <a:off x="21" y="221764"/>
        <a:ext cx="2068307" cy="259200"/>
      </dsp:txXfrm>
    </dsp:sp>
    <dsp:sp modelId="{B298D07A-6192-4EA0-8481-F8F7519558A2}">
      <dsp:nvSpPr>
        <dsp:cNvPr id="0" name=""/>
        <dsp:cNvSpPr/>
      </dsp:nvSpPr>
      <dsp:spPr>
        <a:xfrm>
          <a:off x="21" y="480964"/>
          <a:ext cx="2068307" cy="93878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8006" tIns="48006" rIns="64008" bIns="72009" numCol="1" spcCol="1270" anchor="t" anchorCtr="0">
          <a:noAutofit/>
        </a:bodyPr>
        <a:lstStyle/>
        <a:p>
          <a:pPr marL="57150" lvl="1" indent="-57150" algn="l" defTabSz="400050" rtl="0">
            <a:lnSpc>
              <a:spcPct val="90000"/>
            </a:lnSpc>
            <a:spcBef>
              <a:spcPct val="0"/>
            </a:spcBef>
            <a:spcAft>
              <a:spcPct val="15000"/>
            </a:spcAft>
            <a:buChar char="•"/>
          </a:pPr>
          <a:r>
            <a:rPr lang="de-DE" sz="900" kern="1200" dirty="0"/>
            <a:t>Major </a:t>
          </a:r>
          <a:r>
            <a:rPr lang="de-DE" sz="900" kern="1200" dirty="0">
              <a:latin typeface="Arial"/>
            </a:rPr>
            <a:t>Radius                    6.2m</a:t>
          </a:r>
          <a:endParaRPr lang="en-US" sz="900" kern="1200" dirty="0"/>
        </a:p>
        <a:p>
          <a:pPr marL="57150" lvl="1" indent="-57150" algn="l" defTabSz="400050" rtl="0">
            <a:lnSpc>
              <a:spcPct val="90000"/>
            </a:lnSpc>
            <a:spcBef>
              <a:spcPct val="0"/>
            </a:spcBef>
            <a:spcAft>
              <a:spcPct val="15000"/>
            </a:spcAft>
            <a:buChar char="•"/>
          </a:pPr>
          <a:r>
            <a:rPr lang="de-DE" sz="900" kern="1200" dirty="0" err="1"/>
            <a:t>Toroidal</a:t>
          </a:r>
          <a:r>
            <a:rPr lang="de-DE" sz="900" kern="1200" dirty="0"/>
            <a:t> </a:t>
          </a:r>
          <a:r>
            <a:rPr lang="de-DE" sz="900" kern="1200" dirty="0" err="1"/>
            <a:t>magnetic</a:t>
          </a:r>
          <a:r>
            <a:rPr lang="de-DE" sz="900" kern="1200" dirty="0"/>
            <a:t> </a:t>
          </a:r>
          <a:r>
            <a:rPr lang="de-DE" sz="900" kern="1200" dirty="0" err="1"/>
            <a:t>field</a:t>
          </a:r>
          <a:r>
            <a:rPr lang="de-DE" sz="900" kern="1200" dirty="0">
              <a:latin typeface="Arial"/>
            </a:rPr>
            <a:t>     5.3</a:t>
          </a:r>
          <a:r>
            <a:rPr lang="de-DE" sz="900" kern="1200" dirty="0"/>
            <a:t> T</a:t>
          </a:r>
          <a:endParaRPr lang="en-US" sz="900" kern="1200" dirty="0"/>
        </a:p>
        <a:p>
          <a:pPr marL="57150" lvl="1" indent="-57150" algn="l" defTabSz="400050" rtl="0">
            <a:lnSpc>
              <a:spcPct val="90000"/>
            </a:lnSpc>
            <a:spcBef>
              <a:spcPct val="0"/>
            </a:spcBef>
            <a:spcAft>
              <a:spcPct val="15000"/>
            </a:spcAft>
            <a:buChar char="•"/>
          </a:pPr>
          <a:r>
            <a:rPr lang="de-DE" sz="900" kern="1200" dirty="0"/>
            <a:t>Core </a:t>
          </a:r>
          <a:r>
            <a:rPr lang="de-DE" sz="900" kern="1200" dirty="0" err="1"/>
            <a:t>input</a:t>
          </a:r>
          <a:r>
            <a:rPr lang="de-DE" sz="900" kern="1200" dirty="0"/>
            <a:t> power</a:t>
          </a:r>
          <a:r>
            <a:rPr lang="de-DE" sz="900" kern="1200" dirty="0">
              <a:latin typeface="Arial"/>
            </a:rPr>
            <a:t>           </a:t>
          </a:r>
          <a:r>
            <a:rPr lang="de-DE" sz="900" kern="1200" dirty="0"/>
            <a:t> </a:t>
          </a:r>
          <a:r>
            <a:rPr lang="de-DE" sz="900" kern="1200" dirty="0">
              <a:latin typeface="Arial"/>
            </a:rPr>
            <a:t>100</a:t>
          </a:r>
          <a:r>
            <a:rPr lang="de-DE" sz="900" kern="1200" dirty="0"/>
            <a:t> MW</a:t>
          </a:r>
          <a:endParaRPr lang="en-US" sz="900" kern="1200" dirty="0"/>
        </a:p>
        <a:p>
          <a:pPr marL="57150" lvl="1" indent="-57150" algn="l" defTabSz="400050" rtl="0">
            <a:lnSpc>
              <a:spcPct val="90000"/>
            </a:lnSpc>
            <a:spcBef>
              <a:spcPct val="0"/>
            </a:spcBef>
            <a:spcAft>
              <a:spcPct val="15000"/>
            </a:spcAft>
            <a:buChar char="•"/>
          </a:pPr>
          <a:r>
            <a:rPr lang="de-DE" sz="900" kern="1200" dirty="0"/>
            <a:t>Core D+ </a:t>
          </a:r>
          <a:r>
            <a:rPr lang="de-DE" sz="900" kern="1200" dirty="0">
              <a:latin typeface="Arial"/>
            </a:rPr>
            <a:t>Influx             9.1e21</a:t>
          </a:r>
          <a:r>
            <a:rPr lang="de-DE" sz="900" kern="1200" dirty="0"/>
            <a:t> 1/s</a:t>
          </a:r>
          <a:endParaRPr lang="en-US" sz="900" kern="1200" dirty="0"/>
        </a:p>
        <a:p>
          <a:pPr marL="57150" lvl="1" indent="-57150" algn="l" defTabSz="400050" rtl="0">
            <a:lnSpc>
              <a:spcPct val="90000"/>
            </a:lnSpc>
            <a:spcBef>
              <a:spcPct val="0"/>
            </a:spcBef>
            <a:spcAft>
              <a:spcPct val="15000"/>
            </a:spcAft>
            <a:buChar char="•"/>
          </a:pPr>
          <a:r>
            <a:rPr lang="de-DE" sz="900" kern="1200" dirty="0"/>
            <a:t>Density </a:t>
          </a:r>
          <a:r>
            <a:rPr lang="de-DE" sz="900" kern="1200" dirty="0" err="1"/>
            <a:t>transport</a:t>
          </a:r>
          <a:r>
            <a:rPr lang="de-DE" sz="900" kern="1200" dirty="0">
              <a:latin typeface="Arial"/>
            </a:rPr>
            <a:t>           </a:t>
          </a:r>
          <a:r>
            <a:rPr lang="de-DE" sz="900" kern="1200" dirty="0"/>
            <a:t> </a:t>
          </a:r>
          <a:r>
            <a:rPr lang="de-DE" sz="900" kern="1200" dirty="0">
              <a:latin typeface="Arial"/>
            </a:rPr>
            <a:t>0.3</a:t>
          </a:r>
          <a:r>
            <a:rPr lang="de-DE" sz="900" kern="1200" dirty="0"/>
            <a:t> </a:t>
          </a:r>
          <a:r>
            <a:rPr lang="de-DE" sz="900" kern="1200" dirty="0">
              <a:latin typeface="Arial"/>
            </a:rPr>
            <a:t>m²/s</a:t>
          </a:r>
          <a:endParaRPr lang="en-US" sz="900" kern="1200" dirty="0"/>
        </a:p>
        <a:p>
          <a:pPr marL="57150" lvl="1" indent="-57150" algn="l" defTabSz="400050" rtl="0">
            <a:lnSpc>
              <a:spcPct val="90000"/>
            </a:lnSpc>
            <a:spcBef>
              <a:spcPct val="0"/>
            </a:spcBef>
            <a:spcAft>
              <a:spcPct val="15000"/>
            </a:spcAft>
            <a:buChar char="•"/>
          </a:pPr>
          <a:r>
            <a:rPr lang="de-DE" sz="900" kern="1200" dirty="0"/>
            <a:t>Heat transport</a:t>
          </a:r>
          <a:r>
            <a:rPr lang="de-DE" sz="900" kern="1200" dirty="0">
              <a:latin typeface="Arial"/>
            </a:rPr>
            <a:t>                1.0 m²/s</a:t>
          </a:r>
          <a:endParaRPr lang="en-US" sz="900" kern="1200" dirty="0"/>
        </a:p>
      </dsp:txBody>
      <dsp:txXfrm>
        <a:off x="21" y="480964"/>
        <a:ext cx="2068307" cy="938789"/>
      </dsp:txXfrm>
    </dsp:sp>
    <dsp:sp modelId="{D8BC2E84-A628-4918-8C22-886606949C2A}">
      <dsp:nvSpPr>
        <dsp:cNvPr id="0" name=""/>
        <dsp:cNvSpPr/>
      </dsp:nvSpPr>
      <dsp:spPr>
        <a:xfrm>
          <a:off x="2357892" y="221764"/>
          <a:ext cx="2068307" cy="2592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6576" rIns="64008" bIns="36576" numCol="1" spcCol="1270" anchor="ctr" anchorCtr="0">
          <a:noAutofit/>
        </a:bodyPr>
        <a:lstStyle/>
        <a:p>
          <a:pPr marL="0" lvl="0" indent="0" algn="ctr" defTabSz="400050" rtl="0">
            <a:lnSpc>
              <a:spcPct val="90000"/>
            </a:lnSpc>
            <a:spcBef>
              <a:spcPct val="0"/>
            </a:spcBef>
            <a:spcAft>
              <a:spcPct val="35000"/>
            </a:spcAft>
            <a:buNone/>
          </a:pPr>
          <a:r>
            <a:rPr lang="de-DE" sz="900" kern="1200" dirty="0">
              <a:latin typeface="Arial"/>
            </a:rPr>
            <a:t>Scan gas puffs</a:t>
          </a:r>
        </a:p>
      </dsp:txBody>
      <dsp:txXfrm>
        <a:off x="2357892" y="221764"/>
        <a:ext cx="2068307" cy="259200"/>
      </dsp:txXfrm>
    </dsp:sp>
    <dsp:sp modelId="{7D460BCF-E0B3-4450-8863-7A8B24A9C713}">
      <dsp:nvSpPr>
        <dsp:cNvPr id="0" name=""/>
        <dsp:cNvSpPr/>
      </dsp:nvSpPr>
      <dsp:spPr>
        <a:xfrm>
          <a:off x="2357892" y="480964"/>
          <a:ext cx="2068307" cy="93878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8006" tIns="48006" rIns="64008" bIns="72009" numCol="1" spcCol="1270" anchor="t" anchorCtr="0">
          <a:noAutofit/>
        </a:bodyPr>
        <a:lstStyle/>
        <a:p>
          <a:pPr marL="57150" lvl="1" indent="-57150" algn="l" defTabSz="400050" rtl="0">
            <a:lnSpc>
              <a:spcPct val="90000"/>
            </a:lnSpc>
            <a:spcBef>
              <a:spcPct val="0"/>
            </a:spcBef>
            <a:spcAft>
              <a:spcPct val="15000"/>
            </a:spcAft>
            <a:buChar char="•"/>
          </a:pPr>
          <a:r>
            <a:rPr lang="de-DE" sz="900" kern="1200" dirty="0">
              <a:latin typeface="Calibri"/>
              <a:cs typeface="Calibri"/>
            </a:rPr>
            <a:t>D gas puff                    1e20 - 1e24 1/s</a:t>
          </a:r>
          <a:endParaRPr lang="en-US" sz="900" kern="1200" dirty="0">
            <a:latin typeface="Calibri"/>
            <a:cs typeface="Calibri"/>
          </a:endParaRPr>
        </a:p>
        <a:p>
          <a:pPr marL="57150" lvl="1" indent="-57150" algn="l" defTabSz="400050">
            <a:lnSpc>
              <a:spcPct val="90000"/>
            </a:lnSpc>
            <a:spcBef>
              <a:spcPct val="0"/>
            </a:spcBef>
            <a:spcAft>
              <a:spcPct val="15000"/>
            </a:spcAft>
            <a:buChar char="•"/>
          </a:pPr>
          <a:r>
            <a:rPr lang="de-DE" sz="900" kern="1200" dirty="0">
              <a:latin typeface="Calibri"/>
              <a:cs typeface="Calibri"/>
            </a:rPr>
            <a:t>N gas puff                    1e18 - 1e23 1/s</a:t>
          </a:r>
          <a:endParaRPr lang="de-DE" sz="900" kern="1200" dirty="0"/>
        </a:p>
        <a:p>
          <a:pPr marL="57150" lvl="1" indent="-57150" algn="l" defTabSz="400050" rtl="0">
            <a:lnSpc>
              <a:spcPct val="90000"/>
            </a:lnSpc>
            <a:spcBef>
              <a:spcPct val="0"/>
            </a:spcBef>
            <a:spcAft>
              <a:spcPct val="15000"/>
            </a:spcAft>
            <a:buChar char="•"/>
          </a:pPr>
          <a:r>
            <a:rPr lang="de-DE" sz="900" kern="1200" dirty="0">
              <a:latin typeface="Calibri"/>
              <a:cs typeface="Calibri"/>
            </a:rPr>
            <a:t>100 </a:t>
          </a:r>
          <a:r>
            <a:rPr lang="de-DE" sz="900" kern="1200" dirty="0" err="1">
              <a:latin typeface="Calibri"/>
              <a:cs typeface="Calibri"/>
            </a:rPr>
            <a:t>steps</a:t>
          </a:r>
          <a:r>
            <a:rPr lang="de-DE" sz="900" kern="1200" dirty="0">
              <a:latin typeface="Calibri"/>
              <a:cs typeface="Calibri"/>
            </a:rPr>
            <a:t> each</a:t>
          </a:r>
        </a:p>
        <a:p>
          <a:pPr marL="57150" lvl="1" indent="-57150" algn="l" defTabSz="400050" rtl="0">
            <a:lnSpc>
              <a:spcPct val="90000"/>
            </a:lnSpc>
            <a:spcBef>
              <a:spcPct val="0"/>
            </a:spcBef>
            <a:spcAft>
              <a:spcPct val="15000"/>
            </a:spcAft>
            <a:buChar char="•"/>
          </a:pPr>
          <a:r>
            <a:rPr lang="de-DE" sz="900" kern="1200" dirty="0">
              <a:latin typeface="Calibri"/>
              <a:cs typeface="Calibri"/>
            </a:rPr>
            <a:t>Total: 100x100 =10.000 combinations</a:t>
          </a:r>
        </a:p>
        <a:p>
          <a:pPr marL="57150" lvl="1" indent="-57150" algn="l" defTabSz="400050" rtl="0">
            <a:lnSpc>
              <a:spcPct val="90000"/>
            </a:lnSpc>
            <a:spcBef>
              <a:spcPct val="0"/>
            </a:spcBef>
            <a:spcAft>
              <a:spcPct val="15000"/>
            </a:spcAft>
            <a:buChar char="•"/>
          </a:pPr>
          <a:r>
            <a:rPr lang="de-DE" sz="900" kern="1200" dirty="0">
              <a:latin typeface="Calibri"/>
              <a:cs typeface="Calibri"/>
            </a:rPr>
            <a:t>Network  </a:t>
          </a:r>
          <a:r>
            <a:rPr lang="de-DE" sz="900" kern="1200" dirty="0" err="1">
              <a:latin typeface="Calibri"/>
              <a:cs typeface="Calibri"/>
            </a:rPr>
            <a:t>requires</a:t>
          </a:r>
          <a:r>
            <a:rPr lang="de-DE" sz="900" kern="1200" dirty="0">
              <a:latin typeface="Calibri"/>
              <a:cs typeface="Calibri"/>
            </a:rPr>
            <a:t> </a:t>
          </a:r>
          <a:r>
            <a:rPr lang="de-DE" sz="900" kern="1200" dirty="0" err="1">
              <a:latin typeface="Calibri"/>
              <a:cs typeface="Calibri"/>
            </a:rPr>
            <a:t>less</a:t>
          </a:r>
          <a:r>
            <a:rPr lang="de-DE" sz="900" kern="1200" dirty="0">
              <a:latin typeface="Calibri"/>
              <a:cs typeface="Calibri"/>
            </a:rPr>
            <a:t> </a:t>
          </a:r>
          <a:r>
            <a:rPr lang="de-DE" sz="900" kern="1200" dirty="0" err="1">
              <a:latin typeface="Calibri"/>
              <a:cs typeface="Calibri"/>
            </a:rPr>
            <a:t>than</a:t>
          </a:r>
          <a:r>
            <a:rPr lang="de-DE" sz="900" kern="1200" dirty="0">
              <a:latin typeface="Calibri"/>
              <a:cs typeface="Calibri"/>
            </a:rPr>
            <a:t> a minute</a:t>
          </a:r>
        </a:p>
      </dsp:txBody>
      <dsp:txXfrm>
        <a:off x="2357892" y="480964"/>
        <a:ext cx="2068307" cy="93878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D5D464-EAC1-494F-B608-D06DE73B5B69}">
      <dsp:nvSpPr>
        <dsp:cNvPr id="0" name=""/>
        <dsp:cNvSpPr/>
      </dsp:nvSpPr>
      <dsp:spPr>
        <a:xfrm>
          <a:off x="21" y="221764"/>
          <a:ext cx="2068307" cy="2592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6576" rIns="64008" bIns="36576" numCol="1" spcCol="1270" anchor="ctr" anchorCtr="0">
          <a:noAutofit/>
        </a:bodyPr>
        <a:lstStyle/>
        <a:p>
          <a:pPr marL="0" lvl="0" indent="0" algn="ctr" defTabSz="400050" rtl="0">
            <a:lnSpc>
              <a:spcPct val="90000"/>
            </a:lnSpc>
            <a:spcBef>
              <a:spcPct val="0"/>
            </a:spcBef>
            <a:spcAft>
              <a:spcPct val="35000"/>
            </a:spcAft>
            <a:buNone/>
          </a:pPr>
          <a:r>
            <a:rPr lang="en-US" sz="900" kern="1200" dirty="0">
              <a:latin typeface="Calibri"/>
              <a:cs typeface="Calibri"/>
            </a:rPr>
            <a:t>Fix parameters to ITER configuration</a:t>
          </a:r>
        </a:p>
      </dsp:txBody>
      <dsp:txXfrm>
        <a:off x="21" y="221764"/>
        <a:ext cx="2068307" cy="259200"/>
      </dsp:txXfrm>
    </dsp:sp>
    <dsp:sp modelId="{B298D07A-6192-4EA0-8481-F8F7519558A2}">
      <dsp:nvSpPr>
        <dsp:cNvPr id="0" name=""/>
        <dsp:cNvSpPr/>
      </dsp:nvSpPr>
      <dsp:spPr>
        <a:xfrm>
          <a:off x="21" y="480964"/>
          <a:ext cx="2068307" cy="93878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8006" tIns="48006" rIns="64008" bIns="72009" numCol="1" spcCol="1270" anchor="t" anchorCtr="0">
          <a:noAutofit/>
        </a:bodyPr>
        <a:lstStyle/>
        <a:p>
          <a:pPr marL="57150" lvl="1" indent="-57150" algn="l" defTabSz="400050" rtl="0">
            <a:lnSpc>
              <a:spcPct val="90000"/>
            </a:lnSpc>
            <a:spcBef>
              <a:spcPct val="0"/>
            </a:spcBef>
            <a:spcAft>
              <a:spcPct val="15000"/>
            </a:spcAft>
            <a:buChar char="•"/>
          </a:pPr>
          <a:r>
            <a:rPr lang="de-DE" sz="900" kern="1200" dirty="0"/>
            <a:t>Major </a:t>
          </a:r>
          <a:r>
            <a:rPr lang="de-DE" sz="900" kern="1200" dirty="0">
              <a:latin typeface="Arial"/>
            </a:rPr>
            <a:t>Radius                    6.2m</a:t>
          </a:r>
          <a:endParaRPr lang="en-US" sz="900" kern="1200" dirty="0"/>
        </a:p>
        <a:p>
          <a:pPr marL="57150" lvl="1" indent="-57150" algn="l" defTabSz="400050" rtl="0">
            <a:lnSpc>
              <a:spcPct val="90000"/>
            </a:lnSpc>
            <a:spcBef>
              <a:spcPct val="0"/>
            </a:spcBef>
            <a:spcAft>
              <a:spcPct val="15000"/>
            </a:spcAft>
            <a:buChar char="•"/>
          </a:pPr>
          <a:r>
            <a:rPr lang="de-DE" sz="900" kern="1200" dirty="0" err="1"/>
            <a:t>Toroidal</a:t>
          </a:r>
          <a:r>
            <a:rPr lang="de-DE" sz="900" kern="1200" dirty="0"/>
            <a:t> </a:t>
          </a:r>
          <a:r>
            <a:rPr lang="de-DE" sz="900" kern="1200" dirty="0" err="1"/>
            <a:t>magnetic</a:t>
          </a:r>
          <a:r>
            <a:rPr lang="de-DE" sz="900" kern="1200" dirty="0"/>
            <a:t> </a:t>
          </a:r>
          <a:r>
            <a:rPr lang="de-DE" sz="900" kern="1200" dirty="0" err="1"/>
            <a:t>field</a:t>
          </a:r>
          <a:r>
            <a:rPr lang="de-DE" sz="900" kern="1200" dirty="0">
              <a:latin typeface="Arial"/>
            </a:rPr>
            <a:t>     5.3</a:t>
          </a:r>
          <a:r>
            <a:rPr lang="de-DE" sz="900" kern="1200" dirty="0"/>
            <a:t> T</a:t>
          </a:r>
          <a:endParaRPr lang="en-US" sz="900" kern="1200" dirty="0"/>
        </a:p>
        <a:p>
          <a:pPr marL="57150" lvl="1" indent="-57150" algn="l" defTabSz="400050" rtl="0">
            <a:lnSpc>
              <a:spcPct val="90000"/>
            </a:lnSpc>
            <a:spcBef>
              <a:spcPct val="0"/>
            </a:spcBef>
            <a:spcAft>
              <a:spcPct val="15000"/>
            </a:spcAft>
            <a:buChar char="•"/>
          </a:pPr>
          <a:r>
            <a:rPr lang="de-DE" sz="900" kern="1200" dirty="0"/>
            <a:t>Core </a:t>
          </a:r>
          <a:r>
            <a:rPr lang="de-DE" sz="900" kern="1200" dirty="0" err="1"/>
            <a:t>input</a:t>
          </a:r>
          <a:r>
            <a:rPr lang="de-DE" sz="900" kern="1200" dirty="0"/>
            <a:t> power</a:t>
          </a:r>
          <a:r>
            <a:rPr lang="de-DE" sz="900" kern="1200" dirty="0">
              <a:latin typeface="Arial"/>
            </a:rPr>
            <a:t>           </a:t>
          </a:r>
          <a:r>
            <a:rPr lang="de-DE" sz="900" kern="1200" dirty="0"/>
            <a:t> </a:t>
          </a:r>
          <a:r>
            <a:rPr lang="de-DE" sz="900" kern="1200" dirty="0">
              <a:latin typeface="Arial"/>
            </a:rPr>
            <a:t>100</a:t>
          </a:r>
          <a:r>
            <a:rPr lang="de-DE" sz="900" kern="1200" dirty="0"/>
            <a:t> MW</a:t>
          </a:r>
          <a:endParaRPr lang="en-US" sz="900" kern="1200" dirty="0"/>
        </a:p>
        <a:p>
          <a:pPr marL="57150" lvl="1" indent="-57150" algn="l" defTabSz="400050" rtl="0">
            <a:lnSpc>
              <a:spcPct val="90000"/>
            </a:lnSpc>
            <a:spcBef>
              <a:spcPct val="0"/>
            </a:spcBef>
            <a:spcAft>
              <a:spcPct val="15000"/>
            </a:spcAft>
            <a:buChar char="•"/>
          </a:pPr>
          <a:r>
            <a:rPr lang="de-DE" sz="900" kern="1200" dirty="0"/>
            <a:t>Core D+ </a:t>
          </a:r>
          <a:r>
            <a:rPr lang="de-DE" sz="900" kern="1200" dirty="0">
              <a:latin typeface="Arial"/>
            </a:rPr>
            <a:t>Influx             9.1e21</a:t>
          </a:r>
          <a:r>
            <a:rPr lang="de-DE" sz="900" kern="1200" dirty="0"/>
            <a:t> 1/s</a:t>
          </a:r>
          <a:endParaRPr lang="en-US" sz="900" kern="1200" dirty="0"/>
        </a:p>
        <a:p>
          <a:pPr marL="57150" lvl="1" indent="-57150" algn="l" defTabSz="400050" rtl="0">
            <a:lnSpc>
              <a:spcPct val="90000"/>
            </a:lnSpc>
            <a:spcBef>
              <a:spcPct val="0"/>
            </a:spcBef>
            <a:spcAft>
              <a:spcPct val="15000"/>
            </a:spcAft>
            <a:buChar char="•"/>
          </a:pPr>
          <a:r>
            <a:rPr lang="de-DE" sz="900" kern="1200" dirty="0"/>
            <a:t>Density </a:t>
          </a:r>
          <a:r>
            <a:rPr lang="de-DE" sz="900" kern="1200" dirty="0" err="1"/>
            <a:t>transport</a:t>
          </a:r>
          <a:r>
            <a:rPr lang="de-DE" sz="900" kern="1200" dirty="0">
              <a:latin typeface="Arial"/>
            </a:rPr>
            <a:t>           </a:t>
          </a:r>
          <a:r>
            <a:rPr lang="de-DE" sz="900" kern="1200" dirty="0"/>
            <a:t> </a:t>
          </a:r>
          <a:r>
            <a:rPr lang="de-DE" sz="900" kern="1200" dirty="0">
              <a:latin typeface="Arial"/>
            </a:rPr>
            <a:t>0.3</a:t>
          </a:r>
          <a:r>
            <a:rPr lang="de-DE" sz="900" kern="1200" dirty="0"/>
            <a:t> </a:t>
          </a:r>
          <a:r>
            <a:rPr lang="de-DE" sz="900" kern="1200" dirty="0">
              <a:latin typeface="Arial"/>
            </a:rPr>
            <a:t>m²/s</a:t>
          </a:r>
          <a:endParaRPr lang="en-US" sz="900" kern="1200" dirty="0"/>
        </a:p>
        <a:p>
          <a:pPr marL="57150" lvl="1" indent="-57150" algn="l" defTabSz="400050" rtl="0">
            <a:lnSpc>
              <a:spcPct val="90000"/>
            </a:lnSpc>
            <a:spcBef>
              <a:spcPct val="0"/>
            </a:spcBef>
            <a:spcAft>
              <a:spcPct val="15000"/>
            </a:spcAft>
            <a:buChar char="•"/>
          </a:pPr>
          <a:r>
            <a:rPr lang="de-DE" sz="900" kern="1200" dirty="0"/>
            <a:t>Heat transport</a:t>
          </a:r>
          <a:r>
            <a:rPr lang="de-DE" sz="900" kern="1200" dirty="0">
              <a:latin typeface="Arial"/>
            </a:rPr>
            <a:t>                1.0 m²/s</a:t>
          </a:r>
          <a:endParaRPr lang="en-US" sz="900" kern="1200" dirty="0"/>
        </a:p>
      </dsp:txBody>
      <dsp:txXfrm>
        <a:off x="21" y="480964"/>
        <a:ext cx="2068307" cy="938789"/>
      </dsp:txXfrm>
    </dsp:sp>
    <dsp:sp modelId="{D8BC2E84-A628-4918-8C22-886606949C2A}">
      <dsp:nvSpPr>
        <dsp:cNvPr id="0" name=""/>
        <dsp:cNvSpPr/>
      </dsp:nvSpPr>
      <dsp:spPr>
        <a:xfrm>
          <a:off x="2357892" y="221764"/>
          <a:ext cx="2068307" cy="2592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6576" rIns="64008" bIns="36576" numCol="1" spcCol="1270" anchor="ctr" anchorCtr="0">
          <a:noAutofit/>
        </a:bodyPr>
        <a:lstStyle/>
        <a:p>
          <a:pPr marL="0" lvl="0" indent="0" algn="ctr" defTabSz="400050" rtl="0">
            <a:lnSpc>
              <a:spcPct val="90000"/>
            </a:lnSpc>
            <a:spcBef>
              <a:spcPct val="0"/>
            </a:spcBef>
            <a:spcAft>
              <a:spcPct val="35000"/>
            </a:spcAft>
            <a:buNone/>
          </a:pPr>
          <a:r>
            <a:rPr lang="de-DE" sz="900" kern="1200" dirty="0">
              <a:latin typeface="Arial"/>
            </a:rPr>
            <a:t>Scan gas puffs</a:t>
          </a:r>
        </a:p>
      </dsp:txBody>
      <dsp:txXfrm>
        <a:off x="2357892" y="221764"/>
        <a:ext cx="2068307" cy="259200"/>
      </dsp:txXfrm>
    </dsp:sp>
    <dsp:sp modelId="{7D460BCF-E0B3-4450-8863-7A8B24A9C713}">
      <dsp:nvSpPr>
        <dsp:cNvPr id="0" name=""/>
        <dsp:cNvSpPr/>
      </dsp:nvSpPr>
      <dsp:spPr>
        <a:xfrm>
          <a:off x="2357892" y="480964"/>
          <a:ext cx="2068307" cy="93878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8006" tIns="48006" rIns="64008" bIns="72009" numCol="1" spcCol="1270" anchor="t" anchorCtr="0">
          <a:noAutofit/>
        </a:bodyPr>
        <a:lstStyle/>
        <a:p>
          <a:pPr marL="57150" lvl="1" indent="-57150" algn="l" defTabSz="400050" rtl="0">
            <a:lnSpc>
              <a:spcPct val="90000"/>
            </a:lnSpc>
            <a:spcBef>
              <a:spcPct val="0"/>
            </a:spcBef>
            <a:spcAft>
              <a:spcPct val="15000"/>
            </a:spcAft>
            <a:buChar char="•"/>
          </a:pPr>
          <a:r>
            <a:rPr lang="de-DE" sz="900" kern="1200" dirty="0">
              <a:latin typeface="Calibri"/>
              <a:cs typeface="Calibri"/>
            </a:rPr>
            <a:t>D gas puff                    1e20 - 1e24 1/s</a:t>
          </a:r>
          <a:endParaRPr lang="en-US" sz="900" kern="1200" dirty="0">
            <a:latin typeface="Calibri"/>
            <a:cs typeface="Calibri"/>
          </a:endParaRPr>
        </a:p>
        <a:p>
          <a:pPr marL="57150" lvl="1" indent="-57150" algn="l" defTabSz="400050">
            <a:lnSpc>
              <a:spcPct val="90000"/>
            </a:lnSpc>
            <a:spcBef>
              <a:spcPct val="0"/>
            </a:spcBef>
            <a:spcAft>
              <a:spcPct val="15000"/>
            </a:spcAft>
            <a:buChar char="•"/>
          </a:pPr>
          <a:r>
            <a:rPr lang="de-DE" sz="900" kern="1200" dirty="0">
              <a:latin typeface="Calibri"/>
              <a:cs typeface="Calibri"/>
            </a:rPr>
            <a:t>N gas puff                    1e18 - 1e23 1/s</a:t>
          </a:r>
          <a:endParaRPr lang="de-DE" sz="900" kern="1200" dirty="0"/>
        </a:p>
        <a:p>
          <a:pPr marL="57150" lvl="1" indent="-57150" algn="l" defTabSz="400050" rtl="0">
            <a:lnSpc>
              <a:spcPct val="90000"/>
            </a:lnSpc>
            <a:spcBef>
              <a:spcPct val="0"/>
            </a:spcBef>
            <a:spcAft>
              <a:spcPct val="15000"/>
            </a:spcAft>
            <a:buChar char="•"/>
          </a:pPr>
          <a:r>
            <a:rPr lang="de-DE" sz="900" kern="1200" dirty="0">
              <a:latin typeface="Calibri"/>
              <a:cs typeface="Calibri"/>
            </a:rPr>
            <a:t>100 </a:t>
          </a:r>
          <a:r>
            <a:rPr lang="de-DE" sz="900" kern="1200" dirty="0" err="1">
              <a:latin typeface="Calibri"/>
              <a:cs typeface="Calibri"/>
            </a:rPr>
            <a:t>steps</a:t>
          </a:r>
          <a:r>
            <a:rPr lang="de-DE" sz="900" kern="1200" dirty="0">
              <a:latin typeface="Calibri"/>
              <a:cs typeface="Calibri"/>
            </a:rPr>
            <a:t> each</a:t>
          </a:r>
        </a:p>
        <a:p>
          <a:pPr marL="57150" lvl="1" indent="-57150" algn="l" defTabSz="400050" rtl="0">
            <a:lnSpc>
              <a:spcPct val="90000"/>
            </a:lnSpc>
            <a:spcBef>
              <a:spcPct val="0"/>
            </a:spcBef>
            <a:spcAft>
              <a:spcPct val="15000"/>
            </a:spcAft>
            <a:buChar char="•"/>
          </a:pPr>
          <a:r>
            <a:rPr lang="de-DE" sz="900" kern="1200" dirty="0">
              <a:latin typeface="Calibri"/>
              <a:cs typeface="Calibri"/>
            </a:rPr>
            <a:t>Total: 100x100 =10.000 combinations</a:t>
          </a:r>
        </a:p>
        <a:p>
          <a:pPr marL="57150" lvl="1" indent="-57150" algn="l" defTabSz="400050" rtl="0">
            <a:lnSpc>
              <a:spcPct val="90000"/>
            </a:lnSpc>
            <a:spcBef>
              <a:spcPct val="0"/>
            </a:spcBef>
            <a:spcAft>
              <a:spcPct val="15000"/>
            </a:spcAft>
            <a:buChar char="•"/>
          </a:pPr>
          <a:r>
            <a:rPr lang="de-DE" sz="900" kern="1200" dirty="0">
              <a:latin typeface="Calibri"/>
              <a:cs typeface="Calibri"/>
            </a:rPr>
            <a:t>Network  </a:t>
          </a:r>
          <a:r>
            <a:rPr lang="de-DE" sz="900" kern="1200" dirty="0" err="1">
              <a:latin typeface="Calibri"/>
              <a:cs typeface="Calibri"/>
            </a:rPr>
            <a:t>requires</a:t>
          </a:r>
          <a:r>
            <a:rPr lang="de-DE" sz="900" kern="1200" dirty="0">
              <a:latin typeface="Calibri"/>
              <a:cs typeface="Calibri"/>
            </a:rPr>
            <a:t> </a:t>
          </a:r>
          <a:r>
            <a:rPr lang="de-DE" sz="900" kern="1200" dirty="0" err="1">
              <a:latin typeface="Calibri"/>
              <a:cs typeface="Calibri"/>
            </a:rPr>
            <a:t>less</a:t>
          </a:r>
          <a:r>
            <a:rPr lang="de-DE" sz="900" kern="1200" dirty="0">
              <a:latin typeface="Calibri"/>
              <a:cs typeface="Calibri"/>
            </a:rPr>
            <a:t> </a:t>
          </a:r>
          <a:r>
            <a:rPr lang="de-DE" sz="900" kern="1200" dirty="0" err="1">
              <a:latin typeface="Calibri"/>
              <a:cs typeface="Calibri"/>
            </a:rPr>
            <a:t>than</a:t>
          </a:r>
          <a:r>
            <a:rPr lang="de-DE" sz="900" kern="1200" dirty="0">
              <a:latin typeface="Calibri"/>
              <a:cs typeface="Calibri"/>
            </a:rPr>
            <a:t> a minute</a:t>
          </a:r>
        </a:p>
      </dsp:txBody>
      <dsp:txXfrm>
        <a:off x="2357892" y="480964"/>
        <a:ext cx="2068307" cy="93878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1DFE26-8F46-448B-9672-17355CA4F225}">
      <dsp:nvSpPr>
        <dsp:cNvPr id="0" name=""/>
        <dsp:cNvSpPr/>
      </dsp:nvSpPr>
      <dsp:spPr>
        <a:xfrm>
          <a:off x="0" y="28406"/>
          <a:ext cx="3381375" cy="351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dirty="0">
              <a:latin typeface="Arial"/>
            </a:rPr>
            <a:t>Deviations can have several sources</a:t>
          </a:r>
          <a:endParaRPr lang="en-US" sz="1500" kern="1200" dirty="0"/>
        </a:p>
      </dsp:txBody>
      <dsp:txXfrm>
        <a:off x="17134" y="45540"/>
        <a:ext cx="3347107" cy="316732"/>
      </dsp:txXfrm>
    </dsp:sp>
    <dsp:sp modelId="{9AE60E0E-51A2-4D04-9FB7-9F05B6B16A38}">
      <dsp:nvSpPr>
        <dsp:cNvPr id="0" name=""/>
        <dsp:cNvSpPr/>
      </dsp:nvSpPr>
      <dsp:spPr>
        <a:xfrm>
          <a:off x="0" y="379406"/>
          <a:ext cx="3381375" cy="978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359" tIns="19050" rIns="106680" bIns="19050" numCol="1" spcCol="1270" anchor="t" anchorCtr="0">
          <a:noAutofit/>
        </a:bodyPr>
        <a:lstStyle/>
        <a:p>
          <a:pPr marL="114300" lvl="1" indent="-114300" algn="l" defTabSz="533400" rtl="0">
            <a:lnSpc>
              <a:spcPct val="90000"/>
            </a:lnSpc>
            <a:spcBef>
              <a:spcPct val="0"/>
            </a:spcBef>
            <a:spcAft>
              <a:spcPct val="20000"/>
            </a:spcAft>
            <a:buChar char="•"/>
          </a:pPr>
          <a:r>
            <a:rPr lang="en-US" sz="1200" kern="1200" dirty="0">
              <a:latin typeface="Arial"/>
            </a:rPr>
            <a:t>Different neutral model</a:t>
          </a:r>
          <a:endParaRPr lang="en-US" sz="1200" kern="1200" dirty="0"/>
        </a:p>
        <a:p>
          <a:pPr marL="114300" lvl="1" indent="-114300" algn="l" defTabSz="533400" rtl="0">
            <a:lnSpc>
              <a:spcPct val="90000"/>
            </a:lnSpc>
            <a:spcBef>
              <a:spcPct val="0"/>
            </a:spcBef>
            <a:spcAft>
              <a:spcPct val="20000"/>
            </a:spcAft>
            <a:buChar char="•"/>
          </a:pPr>
          <a:r>
            <a:rPr lang="en-US" sz="1200" kern="1200" dirty="0">
              <a:latin typeface="Arial"/>
            </a:rPr>
            <a:t>Different gaspuff/pump model</a:t>
          </a:r>
        </a:p>
        <a:p>
          <a:pPr marL="114300" lvl="1" indent="-114300" algn="l" defTabSz="533400" rtl="0">
            <a:lnSpc>
              <a:spcPct val="90000"/>
            </a:lnSpc>
            <a:spcBef>
              <a:spcPct val="0"/>
            </a:spcBef>
            <a:spcAft>
              <a:spcPct val="20000"/>
            </a:spcAft>
            <a:buChar char="•"/>
          </a:pPr>
          <a:r>
            <a:rPr lang="en-US" sz="1200" kern="1200" dirty="0">
              <a:latin typeface="Arial"/>
            </a:rPr>
            <a:t>Different geometry</a:t>
          </a:r>
        </a:p>
        <a:p>
          <a:pPr marL="114300" lvl="1" indent="-114300" algn="l" defTabSz="533400" rtl="0">
            <a:lnSpc>
              <a:spcPct val="90000"/>
            </a:lnSpc>
            <a:spcBef>
              <a:spcPct val="0"/>
            </a:spcBef>
            <a:spcAft>
              <a:spcPct val="20000"/>
            </a:spcAft>
            <a:buChar char="•"/>
          </a:pPr>
          <a:r>
            <a:rPr lang="en-US" sz="1200" kern="1200" dirty="0">
              <a:latin typeface="Arial"/>
            </a:rPr>
            <a:t>Neon instead of Nitrogen</a:t>
          </a:r>
        </a:p>
        <a:p>
          <a:pPr marL="114300" lvl="1" indent="-114300" algn="l" defTabSz="533400" rtl="0">
            <a:lnSpc>
              <a:spcPct val="90000"/>
            </a:lnSpc>
            <a:spcBef>
              <a:spcPct val="0"/>
            </a:spcBef>
            <a:spcAft>
              <a:spcPct val="20000"/>
            </a:spcAft>
            <a:buChar char="•"/>
          </a:pPr>
          <a:r>
            <a:rPr lang="en-US" sz="1200" kern="1200" dirty="0">
              <a:latin typeface="Arial"/>
            </a:rPr>
            <a:t>Helium ions</a:t>
          </a:r>
        </a:p>
      </dsp:txBody>
      <dsp:txXfrm>
        <a:off x="0" y="379406"/>
        <a:ext cx="3381375" cy="97807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B69EE7-B5E3-45CB-98C2-F6E50F848B4D}">
      <dsp:nvSpPr>
        <dsp:cNvPr id="0" name=""/>
        <dsp:cNvSpPr/>
      </dsp:nvSpPr>
      <dsp:spPr>
        <a:xfrm>
          <a:off x="0" y="27334"/>
          <a:ext cx="1478646" cy="210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rtl="0">
            <a:lnSpc>
              <a:spcPct val="90000"/>
            </a:lnSpc>
            <a:spcBef>
              <a:spcPct val="0"/>
            </a:spcBef>
            <a:spcAft>
              <a:spcPct val="35000"/>
            </a:spcAft>
            <a:buNone/>
          </a:pPr>
          <a:r>
            <a:rPr lang="en-US" sz="900" kern="1200" dirty="0">
              <a:latin typeface="Arial"/>
            </a:rPr>
            <a:t>Median errors</a:t>
          </a:r>
          <a:endParaRPr lang="en-US" sz="900" kern="1200" dirty="0"/>
        </a:p>
      </dsp:txBody>
      <dsp:txXfrm>
        <a:off x="10281" y="37615"/>
        <a:ext cx="1458084" cy="190038"/>
      </dsp:txXfrm>
    </dsp:sp>
    <dsp:sp modelId="{99FA3091-CA59-4504-AC2F-069AC56360B1}">
      <dsp:nvSpPr>
        <dsp:cNvPr id="0" name=""/>
        <dsp:cNvSpPr/>
      </dsp:nvSpPr>
      <dsp:spPr>
        <a:xfrm>
          <a:off x="0" y="237934"/>
          <a:ext cx="1478646" cy="2282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947" tIns="11430" rIns="64008" bIns="11430" numCol="1" spcCol="1270" anchor="t" anchorCtr="0">
          <a:noAutofit/>
        </a:bodyPr>
        <a:lstStyle/>
        <a:p>
          <a:pPr marL="57150" lvl="1" indent="-57150" algn="l" defTabSz="311150" rtl="0">
            <a:lnSpc>
              <a:spcPct val="90000"/>
            </a:lnSpc>
            <a:spcBef>
              <a:spcPct val="0"/>
            </a:spcBef>
            <a:spcAft>
              <a:spcPct val="20000"/>
            </a:spcAft>
            <a:buChar char="•"/>
          </a:pPr>
          <a:r>
            <a:rPr lang="en-US" sz="700" kern="1200" dirty="0">
              <a:latin typeface="Arial"/>
            </a:rPr>
            <a:t>Outer midplane: 29eV | 17%</a:t>
          </a:r>
          <a:endParaRPr lang="en-US" sz="700" kern="1200" dirty="0"/>
        </a:p>
        <a:p>
          <a:pPr marL="57150" lvl="1" indent="-57150" algn="l" defTabSz="311150" rtl="0">
            <a:lnSpc>
              <a:spcPct val="90000"/>
            </a:lnSpc>
            <a:spcBef>
              <a:spcPct val="0"/>
            </a:spcBef>
            <a:spcAft>
              <a:spcPct val="20000"/>
            </a:spcAft>
            <a:buChar char="•"/>
          </a:pPr>
          <a:r>
            <a:rPr lang="en-US" sz="700" kern="1200" dirty="0">
              <a:latin typeface="Arial"/>
            </a:rPr>
            <a:t>Outer target: 16eV | 1000%</a:t>
          </a:r>
        </a:p>
      </dsp:txBody>
      <dsp:txXfrm>
        <a:off x="0" y="237934"/>
        <a:ext cx="1478646" cy="22821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6363" cy="511731"/>
          </a:xfrm>
          <a:prstGeom prst="rect">
            <a:avLst/>
          </a:prstGeom>
          <a:noFill/>
          <a:ln>
            <a:noFill/>
          </a:ln>
        </p:spPr>
        <p:txBody>
          <a:bodyPr spcFirstLastPara="1" wrap="square" lIns="99025" tIns="49500" rIns="99025" bIns="49500" anchor="t" anchorCtr="0">
            <a:noAutofit/>
          </a:bodyPr>
          <a:lstStyle>
            <a:lvl1pPr marR="0" lvl="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021294" y="0"/>
            <a:ext cx="3076363" cy="511731"/>
          </a:xfrm>
          <a:prstGeom prst="rect">
            <a:avLst/>
          </a:prstGeom>
          <a:noFill/>
          <a:ln>
            <a:noFill/>
          </a:ln>
        </p:spPr>
        <p:txBody>
          <a:bodyPr spcFirstLastPara="1" wrap="square" lIns="99025" tIns="49500" rIns="99025" bIns="49500" anchor="t" anchorCtr="0">
            <a:noAutofit/>
          </a:bodyPr>
          <a:lstStyle>
            <a:lvl1pPr marR="0" lvl="0" algn="r"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9930" y="4861441"/>
            <a:ext cx="5679440" cy="4605576"/>
          </a:xfrm>
          <a:prstGeom prst="rect">
            <a:avLst/>
          </a:prstGeom>
          <a:noFill/>
          <a:ln>
            <a:noFill/>
          </a:ln>
        </p:spPr>
        <p:txBody>
          <a:bodyPr spcFirstLastPara="1" wrap="square" lIns="99025" tIns="49500" rIns="99025" bIns="495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721106"/>
            <a:ext cx="3076363" cy="511731"/>
          </a:xfrm>
          <a:prstGeom prst="rect">
            <a:avLst/>
          </a:prstGeom>
          <a:noFill/>
          <a:ln>
            <a:noFill/>
          </a:ln>
        </p:spPr>
        <p:txBody>
          <a:bodyPr spcFirstLastPara="1" wrap="square" lIns="99025" tIns="49500" rIns="99025" bIns="49500" anchor="b" anchorCtr="0">
            <a:noAutofit/>
          </a:bodyPr>
          <a:lstStyle>
            <a:lvl1pPr marR="0" lvl="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021294" y="9721106"/>
            <a:ext cx="3076363" cy="511731"/>
          </a:xfrm>
          <a:prstGeom prst="rect">
            <a:avLst/>
          </a:prstGeom>
          <a:noFill/>
          <a:ln>
            <a:noFill/>
          </a:ln>
        </p:spPr>
        <p:txBody>
          <a:bodyPr spcFirstLastPara="1" wrap="square" lIns="99025" tIns="49500" rIns="99025" bIns="49500"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a:solidFill>
                  <a:schemeClr val="dk1"/>
                </a:solidFill>
                <a:latin typeface="Arial"/>
                <a:ea typeface="Arial"/>
                <a:cs typeface="Arial"/>
                <a:sym typeface="Arial"/>
              </a:rPr>
              <a:t>‹Nr.›</a:t>
            </a:fld>
            <a:endParaRPr sz="13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1:notes"/>
          <p:cNvSpPr txBox="1">
            <a:spLocks noGrp="1"/>
          </p:cNvSpPr>
          <p:nvPr>
            <p:ph type="body" idx="1"/>
          </p:nvPr>
        </p:nvSpPr>
        <p:spPr>
          <a:xfrm>
            <a:off x="709930" y="4861441"/>
            <a:ext cx="5679440" cy="4605576"/>
          </a:xfrm>
          <a:prstGeom prst="rect">
            <a:avLst/>
          </a:prstGeom>
          <a:noFill/>
          <a:ln>
            <a:noFill/>
          </a:ln>
        </p:spPr>
        <p:txBody>
          <a:bodyPr spcFirstLastPara="1" wrap="square" lIns="99025" tIns="49500" rIns="99025" bIns="49500" anchor="t" anchorCtr="0">
            <a:noAutofit/>
          </a:bodyPr>
          <a:lstStyle/>
          <a:p>
            <a:pPr marL="0" lvl="0" indent="0" algn="l" rtl="0">
              <a:lnSpc>
                <a:spcPct val="100000"/>
              </a:lnSpc>
              <a:spcBef>
                <a:spcPts val="0"/>
              </a:spcBef>
              <a:spcAft>
                <a:spcPts val="0"/>
              </a:spcAft>
              <a:buSzPts val="1400"/>
              <a:buNone/>
            </a:pPr>
            <a:endParaRPr/>
          </a:p>
        </p:txBody>
      </p:sp>
      <p:sp>
        <p:nvSpPr>
          <p:cNvPr id="43" name="Google Shape;43;p1: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smtClean="0">
                <a:solidFill>
                  <a:schemeClr val="dk1"/>
                </a:solidFill>
                <a:latin typeface="Arial"/>
                <a:ea typeface="Arial"/>
                <a:cs typeface="Arial"/>
                <a:sym typeface="Arial"/>
              </a:rPr>
              <a:t>22</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42860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smtClean="0">
                <a:solidFill>
                  <a:schemeClr val="dk1"/>
                </a:solidFill>
                <a:latin typeface="Arial"/>
                <a:ea typeface="Arial"/>
                <a:cs typeface="Arial"/>
                <a:sym typeface="Arial"/>
              </a:rPr>
              <a:t>35</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25589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emf"/><Relationship Id="rId1" Type="http://schemas.openxmlformats.org/officeDocument/2006/relationships/slideMaster" Target="../slideMasters/slideMaster3.xml"/><Relationship Id="rId4" Type="http://schemas.openxmlformats.org/officeDocument/2006/relationships/image" Target="../media/image3.jp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sp>
        <p:nvSpPr>
          <p:cNvPr id="16" name="Google Shape;16;p40"/>
          <p:cNvSpPr txBox="1">
            <a:spLocks noGrp="1"/>
          </p:cNvSpPr>
          <p:nvPr>
            <p:ph type="ctrTitle"/>
          </p:nvPr>
        </p:nvSpPr>
        <p:spPr>
          <a:xfrm>
            <a:off x="395536" y="1761660"/>
            <a:ext cx="8496944" cy="97210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3500"/>
              <a:buFont typeface="Arial"/>
              <a:buNone/>
              <a:defRPr sz="35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40"/>
          <p:cNvSpPr txBox="1">
            <a:spLocks noGrp="1"/>
          </p:cNvSpPr>
          <p:nvPr>
            <p:ph type="subTitle" idx="1"/>
          </p:nvPr>
        </p:nvSpPr>
        <p:spPr>
          <a:xfrm>
            <a:off x="395536" y="3219822"/>
            <a:ext cx="4392488" cy="324036"/>
          </a:xfrm>
          <a:prstGeom prst="rect">
            <a:avLst/>
          </a:prstGeom>
          <a:noFill/>
          <a:ln>
            <a:noFill/>
          </a:ln>
        </p:spPr>
        <p:txBody>
          <a:bodyPr spcFirstLastPara="1" wrap="square" lIns="91425" tIns="45700" rIns="91425" bIns="45700" anchor="t" anchorCtr="0">
            <a:normAutofit/>
          </a:bodyPr>
          <a:lstStyle>
            <a:lvl1pPr lvl="0" algn="l">
              <a:lnSpc>
                <a:spcPct val="100000"/>
              </a:lnSpc>
              <a:spcBef>
                <a:spcPts val="440"/>
              </a:spcBef>
              <a:spcAft>
                <a:spcPts val="0"/>
              </a:spcAft>
              <a:buClr>
                <a:schemeClr val="lt1"/>
              </a:buClr>
              <a:buSzPts val="2200"/>
              <a:buNone/>
              <a:defRPr sz="2200" b="1">
                <a:solidFill>
                  <a:schemeClr val="lt1"/>
                </a:solidFill>
                <a:latin typeface="Arial"/>
                <a:ea typeface="Arial"/>
                <a:cs typeface="Arial"/>
                <a:sym typeface="Aria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40" descr="https://idw-online.de/pages/de/institutionlogo921"/>
          <p:cNvSpPr/>
          <p:nvPr/>
        </p:nvSpPr>
        <p:spPr>
          <a:xfrm>
            <a:off x="155576" y="-342900"/>
            <a:ext cx="1076325" cy="7143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 name="Google Shape;19;p40"/>
          <p:cNvSpPr>
            <a:spLocks noGrp="1"/>
          </p:cNvSpPr>
          <p:nvPr>
            <p:ph type="pic" idx="2"/>
          </p:nvPr>
        </p:nvSpPr>
        <p:spPr>
          <a:xfrm>
            <a:off x="395537" y="4268763"/>
            <a:ext cx="1295375" cy="679252"/>
          </a:xfrm>
          <a:prstGeom prst="rect">
            <a:avLst/>
          </a:prstGeom>
          <a:noFill/>
          <a:ln>
            <a:noFill/>
          </a:ln>
        </p:spPr>
      </p:sp>
      <p:sp>
        <p:nvSpPr>
          <p:cNvPr id="20" name="Google Shape;20;p40"/>
          <p:cNvSpPr/>
          <p:nvPr/>
        </p:nvSpPr>
        <p:spPr>
          <a:xfrm>
            <a:off x="5724129" y="4245936"/>
            <a:ext cx="3168352" cy="7020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21" name="Google Shape;21;p40"/>
          <p:cNvGrpSpPr/>
          <p:nvPr/>
        </p:nvGrpSpPr>
        <p:grpSpPr>
          <a:xfrm>
            <a:off x="18230283" y="30189670"/>
            <a:ext cx="9924896" cy="1336231"/>
            <a:chOff x="18230283" y="40396913"/>
            <a:chExt cx="9924896" cy="1781641"/>
          </a:xfrm>
        </p:grpSpPr>
        <p:sp>
          <p:nvSpPr>
            <p:cNvPr id="22" name="Google Shape;22;p40"/>
            <p:cNvSpPr/>
            <p:nvPr/>
          </p:nvSpPr>
          <p:spPr>
            <a:xfrm>
              <a:off x="18230283" y="40400269"/>
              <a:ext cx="2575295" cy="1778285"/>
            </a:xfrm>
            <a:prstGeom prst="rect">
              <a:avLst/>
            </a:prstGeom>
            <a:solidFill>
              <a:srgbClr val="05399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8200"/>
                <a:buFont typeface="Calibri"/>
                <a:buNone/>
              </a:pPr>
              <a:endParaRPr sz="8200" b="0" i="0" u="none" strike="noStrike" cap="none">
                <a:solidFill>
                  <a:schemeClr val="dk1"/>
                </a:solidFill>
                <a:latin typeface="Arial"/>
                <a:ea typeface="Arial"/>
                <a:cs typeface="Arial"/>
                <a:sym typeface="Arial"/>
              </a:endParaRPr>
            </a:p>
          </p:txBody>
        </p:sp>
        <p:pic>
          <p:nvPicPr>
            <p:cNvPr id="23" name="Google Shape;23;p40" descr="EuropeanFlag-stars.eps"/>
            <p:cNvPicPr preferRelativeResize="0"/>
            <p:nvPr/>
          </p:nvPicPr>
          <p:blipFill rotWithShape="1">
            <a:blip r:embed="rId2">
              <a:alphaModFix/>
            </a:blip>
            <a:srcRect/>
            <a:stretch/>
          </p:blipFill>
          <p:spPr>
            <a:xfrm>
              <a:off x="18801564" y="40396913"/>
              <a:ext cx="9353615" cy="1781641"/>
            </a:xfrm>
            <a:prstGeom prst="rect">
              <a:avLst/>
            </a:prstGeom>
            <a:noFill/>
            <a:ln>
              <a:noFill/>
            </a:ln>
          </p:spPr>
        </p:pic>
      </p:grpSp>
      <p:grpSp>
        <p:nvGrpSpPr>
          <p:cNvPr id="24" name="Google Shape;24;p40"/>
          <p:cNvGrpSpPr/>
          <p:nvPr/>
        </p:nvGrpSpPr>
        <p:grpSpPr>
          <a:xfrm>
            <a:off x="18382683" y="30303970"/>
            <a:ext cx="9924896" cy="1336231"/>
            <a:chOff x="18230283" y="40396913"/>
            <a:chExt cx="9924896" cy="1781641"/>
          </a:xfrm>
        </p:grpSpPr>
        <p:sp>
          <p:nvSpPr>
            <p:cNvPr id="25" name="Google Shape;25;p40"/>
            <p:cNvSpPr/>
            <p:nvPr/>
          </p:nvSpPr>
          <p:spPr>
            <a:xfrm>
              <a:off x="18230283" y="40400269"/>
              <a:ext cx="2575295" cy="1778285"/>
            </a:xfrm>
            <a:prstGeom prst="rect">
              <a:avLst/>
            </a:prstGeom>
            <a:solidFill>
              <a:srgbClr val="05399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8200"/>
                <a:buFont typeface="Calibri"/>
                <a:buNone/>
              </a:pPr>
              <a:endParaRPr sz="8200" b="0" i="0" u="none" strike="noStrike" cap="none">
                <a:solidFill>
                  <a:schemeClr val="dk1"/>
                </a:solidFill>
                <a:latin typeface="Arial"/>
                <a:ea typeface="Arial"/>
                <a:cs typeface="Arial"/>
                <a:sym typeface="Arial"/>
              </a:endParaRPr>
            </a:p>
          </p:txBody>
        </p:sp>
        <p:pic>
          <p:nvPicPr>
            <p:cNvPr id="26" name="Google Shape;26;p40" descr="EuropeanFlag-stars.eps"/>
            <p:cNvPicPr preferRelativeResize="0"/>
            <p:nvPr/>
          </p:nvPicPr>
          <p:blipFill rotWithShape="1">
            <a:blip r:embed="rId2">
              <a:alphaModFix/>
            </a:blip>
            <a:srcRect/>
            <a:stretch/>
          </p:blipFill>
          <p:spPr>
            <a:xfrm>
              <a:off x="18801564" y="40396913"/>
              <a:ext cx="9353615" cy="1781641"/>
            </a:xfrm>
            <a:prstGeom prst="rect">
              <a:avLst/>
            </a:prstGeom>
            <a:noFill/>
            <a:ln>
              <a:noFill/>
            </a:ln>
          </p:spPr>
        </p:pic>
      </p:grpSp>
      <p:grpSp>
        <p:nvGrpSpPr>
          <p:cNvPr id="27" name="Google Shape;27;p40"/>
          <p:cNvGrpSpPr/>
          <p:nvPr/>
        </p:nvGrpSpPr>
        <p:grpSpPr>
          <a:xfrm>
            <a:off x="18535083" y="30418270"/>
            <a:ext cx="9924896" cy="1336231"/>
            <a:chOff x="18230283" y="40396913"/>
            <a:chExt cx="9924896" cy="1781641"/>
          </a:xfrm>
        </p:grpSpPr>
        <p:sp>
          <p:nvSpPr>
            <p:cNvPr id="28" name="Google Shape;28;p40"/>
            <p:cNvSpPr/>
            <p:nvPr/>
          </p:nvSpPr>
          <p:spPr>
            <a:xfrm>
              <a:off x="18230283" y="40400269"/>
              <a:ext cx="2575295" cy="1778285"/>
            </a:xfrm>
            <a:prstGeom prst="rect">
              <a:avLst/>
            </a:prstGeom>
            <a:solidFill>
              <a:srgbClr val="05399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8200"/>
                <a:buFont typeface="Calibri"/>
                <a:buNone/>
              </a:pPr>
              <a:endParaRPr sz="8200" b="0" i="0" u="none" strike="noStrike" cap="none">
                <a:solidFill>
                  <a:schemeClr val="dk1"/>
                </a:solidFill>
                <a:latin typeface="Arial"/>
                <a:ea typeface="Arial"/>
                <a:cs typeface="Arial"/>
                <a:sym typeface="Arial"/>
              </a:endParaRPr>
            </a:p>
          </p:txBody>
        </p:sp>
        <p:pic>
          <p:nvPicPr>
            <p:cNvPr id="29" name="Google Shape;29;p40" descr="EuropeanFlag-stars.eps"/>
            <p:cNvPicPr preferRelativeResize="0"/>
            <p:nvPr/>
          </p:nvPicPr>
          <p:blipFill rotWithShape="1">
            <a:blip r:embed="rId2">
              <a:alphaModFix/>
            </a:blip>
            <a:srcRect/>
            <a:stretch/>
          </p:blipFill>
          <p:spPr>
            <a:xfrm>
              <a:off x="18801564" y="40396913"/>
              <a:ext cx="9353615" cy="1781641"/>
            </a:xfrm>
            <a:prstGeom prst="rect">
              <a:avLst/>
            </a:prstGeom>
            <a:noFill/>
            <a:ln>
              <a:noFill/>
            </a:ln>
          </p:spPr>
        </p:pic>
      </p:grpSp>
      <p:grpSp>
        <p:nvGrpSpPr>
          <p:cNvPr id="30" name="Google Shape;30;p40"/>
          <p:cNvGrpSpPr/>
          <p:nvPr/>
        </p:nvGrpSpPr>
        <p:grpSpPr>
          <a:xfrm>
            <a:off x="18687483" y="30532570"/>
            <a:ext cx="9924896" cy="1336231"/>
            <a:chOff x="18230283" y="40396913"/>
            <a:chExt cx="9924896" cy="1781641"/>
          </a:xfrm>
        </p:grpSpPr>
        <p:sp>
          <p:nvSpPr>
            <p:cNvPr id="31" name="Google Shape;31;p40"/>
            <p:cNvSpPr/>
            <p:nvPr/>
          </p:nvSpPr>
          <p:spPr>
            <a:xfrm>
              <a:off x="18230283" y="40400269"/>
              <a:ext cx="2575295" cy="1778285"/>
            </a:xfrm>
            <a:prstGeom prst="rect">
              <a:avLst/>
            </a:prstGeom>
            <a:solidFill>
              <a:srgbClr val="05399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8200"/>
                <a:buFont typeface="Calibri"/>
                <a:buNone/>
              </a:pPr>
              <a:endParaRPr sz="8200" b="0" i="0" u="none" strike="noStrike" cap="none">
                <a:solidFill>
                  <a:schemeClr val="dk1"/>
                </a:solidFill>
                <a:latin typeface="Arial"/>
                <a:ea typeface="Arial"/>
                <a:cs typeface="Arial"/>
                <a:sym typeface="Arial"/>
              </a:endParaRPr>
            </a:p>
          </p:txBody>
        </p:sp>
        <p:pic>
          <p:nvPicPr>
            <p:cNvPr id="32" name="Google Shape;32;p40" descr="EuropeanFlag-stars.eps"/>
            <p:cNvPicPr preferRelativeResize="0"/>
            <p:nvPr/>
          </p:nvPicPr>
          <p:blipFill rotWithShape="1">
            <a:blip r:embed="rId2">
              <a:alphaModFix/>
            </a:blip>
            <a:srcRect/>
            <a:stretch/>
          </p:blipFill>
          <p:spPr>
            <a:xfrm>
              <a:off x="18801564" y="40396913"/>
              <a:ext cx="9353615" cy="1781641"/>
            </a:xfrm>
            <a:prstGeom prst="rect">
              <a:avLst/>
            </a:prstGeom>
            <a:noFill/>
            <a:ln>
              <a:noFill/>
            </a:ln>
          </p:spPr>
        </p:pic>
      </p:grpSp>
      <p:pic>
        <p:nvPicPr>
          <p:cNvPr id="33" name="Google Shape;33;p40"/>
          <p:cNvPicPr preferRelativeResize="0"/>
          <p:nvPr/>
        </p:nvPicPr>
        <p:blipFill rotWithShape="1">
          <a:blip r:embed="rId3">
            <a:alphaModFix/>
          </a:blip>
          <a:srcRect b="27347"/>
          <a:stretch/>
        </p:blipFill>
        <p:spPr>
          <a:xfrm>
            <a:off x="0" y="0"/>
            <a:ext cx="9144000" cy="4176000"/>
          </a:xfrm>
          <a:prstGeom prst="rect">
            <a:avLst/>
          </a:prstGeom>
          <a:noFill/>
          <a:ln>
            <a:noFill/>
          </a:ln>
        </p:spPr>
      </p:pic>
      <p:pic>
        <p:nvPicPr>
          <p:cNvPr id="34" name="Google Shape;34;p40" descr="EU_und_Text.jpg"/>
          <p:cNvPicPr preferRelativeResize="0"/>
          <p:nvPr/>
        </p:nvPicPr>
        <p:blipFill rotWithShape="1">
          <a:blip r:embed="rId4">
            <a:alphaModFix/>
          </a:blip>
          <a:srcRect/>
          <a:stretch/>
        </p:blipFill>
        <p:spPr>
          <a:xfrm>
            <a:off x="5436096" y="4320000"/>
            <a:ext cx="3456384" cy="64920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457110" y="205200"/>
            <a:ext cx="8229330" cy="858600"/>
          </a:xfrm>
          <a:prstGeom prst="rect">
            <a:avLst/>
          </a:prstGeom>
        </p:spPr>
        <p:txBody>
          <a:bodyPr lIns="0" tIns="0" rIns="0" bIns="0" anchor="ctr"/>
          <a:lstStyle/>
          <a:p>
            <a:endParaRPr lang="de-DE" sz="1350" b="0" strike="noStrike" spc="-1">
              <a:solidFill>
                <a:srgbClr val="000000"/>
              </a:solidFill>
              <a:latin typeface="Arial"/>
            </a:endParaRPr>
          </a:p>
        </p:txBody>
      </p:sp>
    </p:spTree>
    <p:extLst>
      <p:ext uri="{BB962C8B-B14F-4D97-AF65-F5344CB8AC3E}">
        <p14:creationId xmlns:p14="http://schemas.microsoft.com/office/powerpoint/2010/main" val="3052532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457110" y="205200"/>
            <a:ext cx="8229330" cy="3980880"/>
          </a:xfrm>
          <a:prstGeom prst="rect">
            <a:avLst/>
          </a:prstGeom>
        </p:spPr>
        <p:txBody>
          <a:bodyPr lIns="0" tIns="0" rIns="0" bIns="0" anchor="ctr"/>
          <a:lstStyle/>
          <a:p>
            <a:pPr algn="ctr"/>
            <a:endParaRPr lang="en-US" sz="2400" b="0" strike="noStrike" spc="-1">
              <a:latin typeface="Arial"/>
            </a:endParaRPr>
          </a:p>
        </p:txBody>
      </p:sp>
    </p:spTree>
    <p:extLst>
      <p:ext uri="{BB962C8B-B14F-4D97-AF65-F5344CB8AC3E}">
        <p14:creationId xmlns:p14="http://schemas.microsoft.com/office/powerpoint/2010/main" val="27089081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457110" y="205200"/>
            <a:ext cx="8229330" cy="858600"/>
          </a:xfrm>
          <a:prstGeom prst="rect">
            <a:avLst/>
          </a:prstGeom>
        </p:spPr>
        <p:txBody>
          <a:bodyPr lIns="0" tIns="0" rIns="0" bIns="0" anchor="ctr"/>
          <a:lstStyle/>
          <a:p>
            <a:endParaRPr lang="de-DE" sz="1350" b="0" strike="noStrike" spc="-1">
              <a:solidFill>
                <a:srgbClr val="000000"/>
              </a:solidFill>
              <a:latin typeface="Arial"/>
            </a:endParaRPr>
          </a:p>
        </p:txBody>
      </p:sp>
      <p:sp>
        <p:nvSpPr>
          <p:cNvPr id="56" name="PlaceHolder 2"/>
          <p:cNvSpPr>
            <a:spLocks noGrp="1"/>
          </p:cNvSpPr>
          <p:nvPr>
            <p:ph type="body"/>
          </p:nvPr>
        </p:nvSpPr>
        <p:spPr>
          <a:xfrm>
            <a:off x="457110" y="1203390"/>
            <a:ext cx="4015710" cy="1422630"/>
          </a:xfrm>
          <a:prstGeom prst="rect">
            <a:avLst/>
          </a:prstGeom>
        </p:spPr>
        <p:txBody>
          <a:bodyPr lIns="0" tIns="0" rIns="0" bIns="0">
            <a:normAutofit/>
          </a:bodyPr>
          <a:lstStyle/>
          <a:p>
            <a:endParaRPr lang="de-DE" sz="1350" b="0" strike="noStrike" spc="-1">
              <a:solidFill>
                <a:srgbClr val="000000"/>
              </a:solidFill>
              <a:latin typeface="Arial"/>
            </a:endParaRPr>
          </a:p>
        </p:txBody>
      </p:sp>
      <p:sp>
        <p:nvSpPr>
          <p:cNvPr id="57" name="PlaceHolder 3"/>
          <p:cNvSpPr>
            <a:spLocks noGrp="1"/>
          </p:cNvSpPr>
          <p:nvPr>
            <p:ph type="body"/>
          </p:nvPr>
        </p:nvSpPr>
        <p:spPr>
          <a:xfrm>
            <a:off x="4673970" y="1203390"/>
            <a:ext cx="4015710" cy="2982960"/>
          </a:xfrm>
          <a:prstGeom prst="rect">
            <a:avLst/>
          </a:prstGeom>
        </p:spPr>
        <p:txBody>
          <a:bodyPr lIns="0" tIns="0" rIns="0" bIns="0">
            <a:normAutofit/>
          </a:bodyPr>
          <a:lstStyle/>
          <a:p>
            <a:endParaRPr lang="de-DE" sz="1350" b="0" strike="noStrike" spc="-1">
              <a:solidFill>
                <a:srgbClr val="000000"/>
              </a:solidFill>
              <a:latin typeface="Arial"/>
            </a:endParaRPr>
          </a:p>
        </p:txBody>
      </p:sp>
      <p:sp>
        <p:nvSpPr>
          <p:cNvPr id="58" name="PlaceHolder 4"/>
          <p:cNvSpPr>
            <a:spLocks noGrp="1"/>
          </p:cNvSpPr>
          <p:nvPr>
            <p:ph type="body"/>
          </p:nvPr>
        </p:nvSpPr>
        <p:spPr>
          <a:xfrm>
            <a:off x="457110" y="2761560"/>
            <a:ext cx="4015710" cy="1422630"/>
          </a:xfrm>
          <a:prstGeom prst="rect">
            <a:avLst/>
          </a:prstGeom>
        </p:spPr>
        <p:txBody>
          <a:bodyPr lIns="0" tIns="0" rIns="0" bIns="0">
            <a:normAutofit/>
          </a:bodyPr>
          <a:lstStyle/>
          <a:p>
            <a:endParaRPr lang="de-DE" sz="1350" b="0" strike="noStrike" spc="-1">
              <a:solidFill>
                <a:srgbClr val="000000"/>
              </a:solidFill>
              <a:latin typeface="Arial"/>
            </a:endParaRPr>
          </a:p>
        </p:txBody>
      </p:sp>
    </p:spTree>
    <p:extLst>
      <p:ext uri="{BB962C8B-B14F-4D97-AF65-F5344CB8AC3E}">
        <p14:creationId xmlns:p14="http://schemas.microsoft.com/office/powerpoint/2010/main" val="3209168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457110" y="205200"/>
            <a:ext cx="8229330" cy="858600"/>
          </a:xfrm>
          <a:prstGeom prst="rect">
            <a:avLst/>
          </a:prstGeom>
        </p:spPr>
        <p:txBody>
          <a:bodyPr lIns="0" tIns="0" rIns="0" bIns="0" anchor="ctr"/>
          <a:lstStyle/>
          <a:p>
            <a:endParaRPr lang="de-DE" sz="1350" b="0" strike="noStrike" spc="-1">
              <a:solidFill>
                <a:srgbClr val="000000"/>
              </a:solidFill>
              <a:latin typeface="Arial"/>
            </a:endParaRPr>
          </a:p>
        </p:txBody>
      </p:sp>
      <p:sp>
        <p:nvSpPr>
          <p:cNvPr id="60" name="PlaceHolder 2"/>
          <p:cNvSpPr>
            <a:spLocks noGrp="1"/>
          </p:cNvSpPr>
          <p:nvPr>
            <p:ph type="body"/>
          </p:nvPr>
        </p:nvSpPr>
        <p:spPr>
          <a:xfrm>
            <a:off x="457110" y="1203390"/>
            <a:ext cx="4015710" cy="2982960"/>
          </a:xfrm>
          <a:prstGeom prst="rect">
            <a:avLst/>
          </a:prstGeom>
        </p:spPr>
        <p:txBody>
          <a:bodyPr lIns="0" tIns="0" rIns="0" bIns="0">
            <a:normAutofit/>
          </a:bodyPr>
          <a:lstStyle/>
          <a:p>
            <a:endParaRPr lang="de-DE" sz="1350" b="0" strike="noStrike" spc="-1">
              <a:solidFill>
                <a:srgbClr val="000000"/>
              </a:solidFill>
              <a:latin typeface="Arial"/>
            </a:endParaRPr>
          </a:p>
        </p:txBody>
      </p:sp>
      <p:sp>
        <p:nvSpPr>
          <p:cNvPr id="61" name="PlaceHolder 3"/>
          <p:cNvSpPr>
            <a:spLocks noGrp="1"/>
          </p:cNvSpPr>
          <p:nvPr>
            <p:ph type="body"/>
          </p:nvPr>
        </p:nvSpPr>
        <p:spPr>
          <a:xfrm>
            <a:off x="4673970" y="1203390"/>
            <a:ext cx="4015710" cy="1422630"/>
          </a:xfrm>
          <a:prstGeom prst="rect">
            <a:avLst/>
          </a:prstGeom>
        </p:spPr>
        <p:txBody>
          <a:bodyPr lIns="0" tIns="0" rIns="0" bIns="0">
            <a:normAutofit/>
          </a:bodyPr>
          <a:lstStyle/>
          <a:p>
            <a:endParaRPr lang="de-DE" sz="1350" b="0" strike="noStrike" spc="-1">
              <a:solidFill>
                <a:srgbClr val="000000"/>
              </a:solidFill>
              <a:latin typeface="Arial"/>
            </a:endParaRPr>
          </a:p>
        </p:txBody>
      </p:sp>
      <p:sp>
        <p:nvSpPr>
          <p:cNvPr id="62" name="PlaceHolder 4"/>
          <p:cNvSpPr>
            <a:spLocks noGrp="1"/>
          </p:cNvSpPr>
          <p:nvPr>
            <p:ph type="body"/>
          </p:nvPr>
        </p:nvSpPr>
        <p:spPr>
          <a:xfrm>
            <a:off x="4673970" y="2761560"/>
            <a:ext cx="4015710" cy="1422630"/>
          </a:xfrm>
          <a:prstGeom prst="rect">
            <a:avLst/>
          </a:prstGeom>
        </p:spPr>
        <p:txBody>
          <a:bodyPr lIns="0" tIns="0" rIns="0" bIns="0">
            <a:normAutofit/>
          </a:bodyPr>
          <a:lstStyle/>
          <a:p>
            <a:endParaRPr lang="de-DE" sz="1350" b="0" strike="noStrike" spc="-1">
              <a:solidFill>
                <a:srgbClr val="000000"/>
              </a:solidFill>
              <a:latin typeface="Arial"/>
            </a:endParaRPr>
          </a:p>
        </p:txBody>
      </p:sp>
    </p:spTree>
    <p:extLst>
      <p:ext uri="{BB962C8B-B14F-4D97-AF65-F5344CB8AC3E}">
        <p14:creationId xmlns:p14="http://schemas.microsoft.com/office/powerpoint/2010/main" val="31062866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457110" y="205200"/>
            <a:ext cx="8229330" cy="858600"/>
          </a:xfrm>
          <a:prstGeom prst="rect">
            <a:avLst/>
          </a:prstGeom>
        </p:spPr>
        <p:txBody>
          <a:bodyPr lIns="0" tIns="0" rIns="0" bIns="0" anchor="ctr"/>
          <a:lstStyle/>
          <a:p>
            <a:endParaRPr lang="de-DE" sz="1350" b="0" strike="noStrike" spc="-1">
              <a:solidFill>
                <a:srgbClr val="000000"/>
              </a:solidFill>
              <a:latin typeface="Arial"/>
            </a:endParaRPr>
          </a:p>
        </p:txBody>
      </p:sp>
      <p:sp>
        <p:nvSpPr>
          <p:cNvPr id="64" name="PlaceHolder 2"/>
          <p:cNvSpPr>
            <a:spLocks noGrp="1"/>
          </p:cNvSpPr>
          <p:nvPr>
            <p:ph type="body"/>
          </p:nvPr>
        </p:nvSpPr>
        <p:spPr>
          <a:xfrm>
            <a:off x="457110" y="1203390"/>
            <a:ext cx="4015710" cy="1422630"/>
          </a:xfrm>
          <a:prstGeom prst="rect">
            <a:avLst/>
          </a:prstGeom>
        </p:spPr>
        <p:txBody>
          <a:bodyPr lIns="0" tIns="0" rIns="0" bIns="0">
            <a:normAutofit/>
          </a:bodyPr>
          <a:lstStyle/>
          <a:p>
            <a:endParaRPr lang="de-DE" sz="1350" b="0" strike="noStrike" spc="-1">
              <a:solidFill>
                <a:srgbClr val="000000"/>
              </a:solidFill>
              <a:latin typeface="Arial"/>
            </a:endParaRPr>
          </a:p>
        </p:txBody>
      </p:sp>
      <p:sp>
        <p:nvSpPr>
          <p:cNvPr id="65" name="PlaceHolder 3"/>
          <p:cNvSpPr>
            <a:spLocks noGrp="1"/>
          </p:cNvSpPr>
          <p:nvPr>
            <p:ph type="body"/>
          </p:nvPr>
        </p:nvSpPr>
        <p:spPr>
          <a:xfrm>
            <a:off x="4673970" y="1203390"/>
            <a:ext cx="4015710" cy="1422630"/>
          </a:xfrm>
          <a:prstGeom prst="rect">
            <a:avLst/>
          </a:prstGeom>
        </p:spPr>
        <p:txBody>
          <a:bodyPr lIns="0" tIns="0" rIns="0" bIns="0">
            <a:normAutofit/>
          </a:bodyPr>
          <a:lstStyle/>
          <a:p>
            <a:endParaRPr lang="de-DE" sz="1350" b="0" strike="noStrike" spc="-1">
              <a:solidFill>
                <a:srgbClr val="000000"/>
              </a:solidFill>
              <a:latin typeface="Arial"/>
            </a:endParaRPr>
          </a:p>
        </p:txBody>
      </p:sp>
      <p:sp>
        <p:nvSpPr>
          <p:cNvPr id="66" name="PlaceHolder 4"/>
          <p:cNvSpPr>
            <a:spLocks noGrp="1"/>
          </p:cNvSpPr>
          <p:nvPr>
            <p:ph type="body"/>
          </p:nvPr>
        </p:nvSpPr>
        <p:spPr>
          <a:xfrm>
            <a:off x="457110" y="2761560"/>
            <a:ext cx="8229330" cy="1422630"/>
          </a:xfrm>
          <a:prstGeom prst="rect">
            <a:avLst/>
          </a:prstGeom>
        </p:spPr>
        <p:txBody>
          <a:bodyPr lIns="0" tIns="0" rIns="0" bIns="0">
            <a:normAutofit/>
          </a:bodyPr>
          <a:lstStyle/>
          <a:p>
            <a:endParaRPr lang="de-DE" sz="1350" b="0" strike="noStrike" spc="-1">
              <a:solidFill>
                <a:srgbClr val="000000"/>
              </a:solidFill>
              <a:latin typeface="Arial"/>
            </a:endParaRPr>
          </a:p>
        </p:txBody>
      </p:sp>
    </p:spTree>
    <p:extLst>
      <p:ext uri="{BB962C8B-B14F-4D97-AF65-F5344CB8AC3E}">
        <p14:creationId xmlns:p14="http://schemas.microsoft.com/office/powerpoint/2010/main" val="4730570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457110" y="205200"/>
            <a:ext cx="8229330" cy="858600"/>
          </a:xfrm>
          <a:prstGeom prst="rect">
            <a:avLst/>
          </a:prstGeom>
        </p:spPr>
        <p:txBody>
          <a:bodyPr lIns="0" tIns="0" rIns="0" bIns="0" anchor="ctr"/>
          <a:lstStyle/>
          <a:p>
            <a:endParaRPr lang="de-DE" sz="1350" b="0" strike="noStrike" spc="-1">
              <a:solidFill>
                <a:srgbClr val="000000"/>
              </a:solidFill>
              <a:latin typeface="Arial"/>
            </a:endParaRPr>
          </a:p>
        </p:txBody>
      </p:sp>
      <p:sp>
        <p:nvSpPr>
          <p:cNvPr id="68" name="PlaceHolder 2"/>
          <p:cNvSpPr>
            <a:spLocks noGrp="1"/>
          </p:cNvSpPr>
          <p:nvPr>
            <p:ph type="body"/>
          </p:nvPr>
        </p:nvSpPr>
        <p:spPr>
          <a:xfrm>
            <a:off x="457110" y="1203390"/>
            <a:ext cx="8229330" cy="1422630"/>
          </a:xfrm>
          <a:prstGeom prst="rect">
            <a:avLst/>
          </a:prstGeom>
        </p:spPr>
        <p:txBody>
          <a:bodyPr lIns="0" tIns="0" rIns="0" bIns="0">
            <a:normAutofit/>
          </a:bodyPr>
          <a:lstStyle/>
          <a:p>
            <a:endParaRPr lang="de-DE" sz="1350" b="0" strike="noStrike" spc="-1">
              <a:solidFill>
                <a:srgbClr val="000000"/>
              </a:solidFill>
              <a:latin typeface="Arial"/>
            </a:endParaRPr>
          </a:p>
        </p:txBody>
      </p:sp>
      <p:sp>
        <p:nvSpPr>
          <p:cNvPr id="69" name="PlaceHolder 3"/>
          <p:cNvSpPr>
            <a:spLocks noGrp="1"/>
          </p:cNvSpPr>
          <p:nvPr>
            <p:ph type="body"/>
          </p:nvPr>
        </p:nvSpPr>
        <p:spPr>
          <a:xfrm>
            <a:off x="457110" y="2761560"/>
            <a:ext cx="8229330" cy="1422630"/>
          </a:xfrm>
          <a:prstGeom prst="rect">
            <a:avLst/>
          </a:prstGeom>
        </p:spPr>
        <p:txBody>
          <a:bodyPr lIns="0" tIns="0" rIns="0" bIns="0">
            <a:normAutofit/>
          </a:bodyPr>
          <a:lstStyle/>
          <a:p>
            <a:endParaRPr lang="de-DE" sz="1350" b="0" strike="noStrike" spc="-1">
              <a:solidFill>
                <a:srgbClr val="000000"/>
              </a:solidFill>
              <a:latin typeface="Arial"/>
            </a:endParaRPr>
          </a:p>
        </p:txBody>
      </p:sp>
    </p:spTree>
    <p:extLst>
      <p:ext uri="{BB962C8B-B14F-4D97-AF65-F5344CB8AC3E}">
        <p14:creationId xmlns:p14="http://schemas.microsoft.com/office/powerpoint/2010/main" val="26859732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457110" y="205200"/>
            <a:ext cx="8229330" cy="858600"/>
          </a:xfrm>
          <a:prstGeom prst="rect">
            <a:avLst/>
          </a:prstGeom>
        </p:spPr>
        <p:txBody>
          <a:bodyPr lIns="0" tIns="0" rIns="0" bIns="0" anchor="ctr"/>
          <a:lstStyle/>
          <a:p>
            <a:endParaRPr lang="de-DE" sz="1350" b="0" strike="noStrike" spc="-1">
              <a:solidFill>
                <a:srgbClr val="000000"/>
              </a:solidFill>
              <a:latin typeface="Arial"/>
            </a:endParaRPr>
          </a:p>
        </p:txBody>
      </p:sp>
      <p:sp>
        <p:nvSpPr>
          <p:cNvPr id="71" name="PlaceHolder 2"/>
          <p:cNvSpPr>
            <a:spLocks noGrp="1"/>
          </p:cNvSpPr>
          <p:nvPr>
            <p:ph type="body"/>
          </p:nvPr>
        </p:nvSpPr>
        <p:spPr>
          <a:xfrm>
            <a:off x="457110" y="1203390"/>
            <a:ext cx="4015710" cy="1422630"/>
          </a:xfrm>
          <a:prstGeom prst="rect">
            <a:avLst/>
          </a:prstGeom>
        </p:spPr>
        <p:txBody>
          <a:bodyPr lIns="0" tIns="0" rIns="0" bIns="0">
            <a:normAutofit/>
          </a:bodyPr>
          <a:lstStyle/>
          <a:p>
            <a:endParaRPr lang="de-DE" sz="1350" b="0" strike="noStrike" spc="-1">
              <a:solidFill>
                <a:srgbClr val="000000"/>
              </a:solidFill>
              <a:latin typeface="Arial"/>
            </a:endParaRPr>
          </a:p>
        </p:txBody>
      </p:sp>
      <p:sp>
        <p:nvSpPr>
          <p:cNvPr id="72" name="PlaceHolder 3"/>
          <p:cNvSpPr>
            <a:spLocks noGrp="1"/>
          </p:cNvSpPr>
          <p:nvPr>
            <p:ph type="body"/>
          </p:nvPr>
        </p:nvSpPr>
        <p:spPr>
          <a:xfrm>
            <a:off x="4673970" y="1203390"/>
            <a:ext cx="4015710" cy="1422630"/>
          </a:xfrm>
          <a:prstGeom prst="rect">
            <a:avLst/>
          </a:prstGeom>
        </p:spPr>
        <p:txBody>
          <a:bodyPr lIns="0" tIns="0" rIns="0" bIns="0">
            <a:normAutofit/>
          </a:bodyPr>
          <a:lstStyle/>
          <a:p>
            <a:endParaRPr lang="de-DE" sz="1350" b="0" strike="noStrike" spc="-1">
              <a:solidFill>
                <a:srgbClr val="000000"/>
              </a:solidFill>
              <a:latin typeface="Arial"/>
            </a:endParaRPr>
          </a:p>
        </p:txBody>
      </p:sp>
      <p:sp>
        <p:nvSpPr>
          <p:cNvPr id="73" name="PlaceHolder 4"/>
          <p:cNvSpPr>
            <a:spLocks noGrp="1"/>
          </p:cNvSpPr>
          <p:nvPr>
            <p:ph type="body"/>
          </p:nvPr>
        </p:nvSpPr>
        <p:spPr>
          <a:xfrm>
            <a:off x="457110" y="2761560"/>
            <a:ext cx="4015710" cy="1422630"/>
          </a:xfrm>
          <a:prstGeom prst="rect">
            <a:avLst/>
          </a:prstGeom>
        </p:spPr>
        <p:txBody>
          <a:bodyPr lIns="0" tIns="0" rIns="0" bIns="0">
            <a:normAutofit/>
          </a:bodyPr>
          <a:lstStyle/>
          <a:p>
            <a:endParaRPr lang="de-DE" sz="1350" b="0" strike="noStrike" spc="-1">
              <a:solidFill>
                <a:srgbClr val="000000"/>
              </a:solidFill>
              <a:latin typeface="Arial"/>
            </a:endParaRPr>
          </a:p>
        </p:txBody>
      </p:sp>
      <p:sp>
        <p:nvSpPr>
          <p:cNvPr id="74" name="PlaceHolder 5"/>
          <p:cNvSpPr>
            <a:spLocks noGrp="1"/>
          </p:cNvSpPr>
          <p:nvPr>
            <p:ph type="body"/>
          </p:nvPr>
        </p:nvSpPr>
        <p:spPr>
          <a:xfrm>
            <a:off x="4673970" y="2761560"/>
            <a:ext cx="4015710" cy="1422630"/>
          </a:xfrm>
          <a:prstGeom prst="rect">
            <a:avLst/>
          </a:prstGeom>
        </p:spPr>
        <p:txBody>
          <a:bodyPr lIns="0" tIns="0" rIns="0" bIns="0">
            <a:normAutofit/>
          </a:bodyPr>
          <a:lstStyle/>
          <a:p>
            <a:endParaRPr lang="de-DE" sz="1350" b="0" strike="noStrike" spc="-1">
              <a:solidFill>
                <a:srgbClr val="000000"/>
              </a:solidFill>
              <a:latin typeface="Arial"/>
            </a:endParaRPr>
          </a:p>
        </p:txBody>
      </p:sp>
    </p:spTree>
    <p:extLst>
      <p:ext uri="{BB962C8B-B14F-4D97-AF65-F5344CB8AC3E}">
        <p14:creationId xmlns:p14="http://schemas.microsoft.com/office/powerpoint/2010/main" val="35750844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457110" y="205200"/>
            <a:ext cx="8229330" cy="858600"/>
          </a:xfrm>
          <a:prstGeom prst="rect">
            <a:avLst/>
          </a:prstGeom>
        </p:spPr>
        <p:txBody>
          <a:bodyPr lIns="0" tIns="0" rIns="0" bIns="0" anchor="ctr"/>
          <a:lstStyle/>
          <a:p>
            <a:endParaRPr lang="de-DE" sz="1350" b="0" strike="noStrike" spc="-1">
              <a:solidFill>
                <a:srgbClr val="000000"/>
              </a:solidFill>
              <a:latin typeface="Arial"/>
            </a:endParaRPr>
          </a:p>
        </p:txBody>
      </p:sp>
      <p:sp>
        <p:nvSpPr>
          <p:cNvPr id="76" name="PlaceHolder 2"/>
          <p:cNvSpPr>
            <a:spLocks noGrp="1"/>
          </p:cNvSpPr>
          <p:nvPr>
            <p:ph type="body"/>
          </p:nvPr>
        </p:nvSpPr>
        <p:spPr>
          <a:xfrm>
            <a:off x="457110" y="1203390"/>
            <a:ext cx="2649780" cy="1422630"/>
          </a:xfrm>
          <a:prstGeom prst="rect">
            <a:avLst/>
          </a:prstGeom>
        </p:spPr>
        <p:txBody>
          <a:bodyPr lIns="0" tIns="0" rIns="0" bIns="0">
            <a:normAutofit/>
          </a:bodyPr>
          <a:lstStyle/>
          <a:p>
            <a:endParaRPr lang="de-DE" sz="1350" b="0" strike="noStrike" spc="-1">
              <a:solidFill>
                <a:srgbClr val="000000"/>
              </a:solidFill>
              <a:latin typeface="Arial"/>
            </a:endParaRPr>
          </a:p>
        </p:txBody>
      </p:sp>
      <p:sp>
        <p:nvSpPr>
          <p:cNvPr id="77" name="PlaceHolder 3"/>
          <p:cNvSpPr>
            <a:spLocks noGrp="1"/>
          </p:cNvSpPr>
          <p:nvPr>
            <p:ph type="body"/>
          </p:nvPr>
        </p:nvSpPr>
        <p:spPr>
          <a:xfrm>
            <a:off x="3239730" y="1203390"/>
            <a:ext cx="2649780" cy="1422630"/>
          </a:xfrm>
          <a:prstGeom prst="rect">
            <a:avLst/>
          </a:prstGeom>
        </p:spPr>
        <p:txBody>
          <a:bodyPr lIns="0" tIns="0" rIns="0" bIns="0">
            <a:normAutofit/>
          </a:bodyPr>
          <a:lstStyle/>
          <a:p>
            <a:endParaRPr lang="de-DE" sz="1350" b="0" strike="noStrike" spc="-1">
              <a:solidFill>
                <a:srgbClr val="000000"/>
              </a:solidFill>
              <a:latin typeface="Arial"/>
            </a:endParaRPr>
          </a:p>
        </p:txBody>
      </p:sp>
      <p:sp>
        <p:nvSpPr>
          <p:cNvPr id="78" name="PlaceHolder 4"/>
          <p:cNvSpPr>
            <a:spLocks noGrp="1"/>
          </p:cNvSpPr>
          <p:nvPr>
            <p:ph type="body"/>
          </p:nvPr>
        </p:nvSpPr>
        <p:spPr>
          <a:xfrm>
            <a:off x="6022350" y="1203390"/>
            <a:ext cx="2649780" cy="1422630"/>
          </a:xfrm>
          <a:prstGeom prst="rect">
            <a:avLst/>
          </a:prstGeom>
        </p:spPr>
        <p:txBody>
          <a:bodyPr lIns="0" tIns="0" rIns="0" bIns="0">
            <a:normAutofit/>
          </a:bodyPr>
          <a:lstStyle/>
          <a:p>
            <a:endParaRPr lang="de-DE" sz="1350" b="0" strike="noStrike" spc="-1">
              <a:solidFill>
                <a:srgbClr val="000000"/>
              </a:solidFill>
              <a:latin typeface="Arial"/>
            </a:endParaRPr>
          </a:p>
        </p:txBody>
      </p:sp>
      <p:sp>
        <p:nvSpPr>
          <p:cNvPr id="79" name="PlaceHolder 5"/>
          <p:cNvSpPr>
            <a:spLocks noGrp="1"/>
          </p:cNvSpPr>
          <p:nvPr>
            <p:ph type="body"/>
          </p:nvPr>
        </p:nvSpPr>
        <p:spPr>
          <a:xfrm>
            <a:off x="457110" y="2761560"/>
            <a:ext cx="2649780" cy="1422630"/>
          </a:xfrm>
          <a:prstGeom prst="rect">
            <a:avLst/>
          </a:prstGeom>
        </p:spPr>
        <p:txBody>
          <a:bodyPr lIns="0" tIns="0" rIns="0" bIns="0">
            <a:normAutofit/>
          </a:bodyPr>
          <a:lstStyle/>
          <a:p>
            <a:endParaRPr lang="de-DE" sz="1350" b="0" strike="noStrike" spc="-1">
              <a:solidFill>
                <a:srgbClr val="000000"/>
              </a:solidFill>
              <a:latin typeface="Arial"/>
            </a:endParaRPr>
          </a:p>
        </p:txBody>
      </p:sp>
      <p:sp>
        <p:nvSpPr>
          <p:cNvPr id="80" name="PlaceHolder 6"/>
          <p:cNvSpPr>
            <a:spLocks noGrp="1"/>
          </p:cNvSpPr>
          <p:nvPr>
            <p:ph type="body"/>
          </p:nvPr>
        </p:nvSpPr>
        <p:spPr>
          <a:xfrm>
            <a:off x="3239730" y="2761560"/>
            <a:ext cx="2649780" cy="1422630"/>
          </a:xfrm>
          <a:prstGeom prst="rect">
            <a:avLst/>
          </a:prstGeom>
        </p:spPr>
        <p:txBody>
          <a:bodyPr lIns="0" tIns="0" rIns="0" bIns="0">
            <a:normAutofit/>
          </a:bodyPr>
          <a:lstStyle/>
          <a:p>
            <a:endParaRPr lang="de-DE" sz="1350" b="0" strike="noStrike" spc="-1">
              <a:solidFill>
                <a:srgbClr val="000000"/>
              </a:solidFill>
              <a:latin typeface="Arial"/>
            </a:endParaRPr>
          </a:p>
        </p:txBody>
      </p:sp>
      <p:sp>
        <p:nvSpPr>
          <p:cNvPr id="81" name="PlaceHolder 7"/>
          <p:cNvSpPr>
            <a:spLocks noGrp="1"/>
          </p:cNvSpPr>
          <p:nvPr>
            <p:ph type="body"/>
          </p:nvPr>
        </p:nvSpPr>
        <p:spPr>
          <a:xfrm>
            <a:off x="6022350" y="2761560"/>
            <a:ext cx="2649780" cy="1422630"/>
          </a:xfrm>
          <a:prstGeom prst="rect">
            <a:avLst/>
          </a:prstGeom>
        </p:spPr>
        <p:txBody>
          <a:bodyPr lIns="0" tIns="0" rIns="0" bIns="0">
            <a:normAutofit/>
          </a:bodyPr>
          <a:lstStyle/>
          <a:p>
            <a:endParaRPr lang="de-DE" sz="1350" b="0" strike="noStrike" spc="-1">
              <a:solidFill>
                <a:srgbClr val="000000"/>
              </a:solidFill>
              <a:latin typeface="Arial"/>
            </a:endParaRPr>
          </a:p>
        </p:txBody>
      </p:sp>
    </p:spTree>
    <p:extLst>
      <p:ext uri="{BB962C8B-B14F-4D97-AF65-F5344CB8AC3E}">
        <p14:creationId xmlns:p14="http://schemas.microsoft.com/office/powerpoint/2010/main" val="1953522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5"/>
        <p:cNvGrpSpPr/>
        <p:nvPr/>
      </p:nvGrpSpPr>
      <p:grpSpPr>
        <a:xfrm>
          <a:off x="0" y="0"/>
          <a:ext cx="0" cy="0"/>
          <a:chOff x="0" y="0"/>
          <a:chExt cx="0" cy="0"/>
        </a:xfrm>
      </p:grpSpPr>
      <p:sp>
        <p:nvSpPr>
          <p:cNvPr id="36" name="Google Shape;36;p41"/>
          <p:cNvSpPr/>
          <p:nvPr/>
        </p:nvSpPr>
        <p:spPr>
          <a:xfrm>
            <a:off x="0" y="0"/>
            <a:ext cx="9144000" cy="514350"/>
          </a:xfrm>
          <a:prstGeom prst="rect">
            <a:avLst/>
          </a:prstGeom>
          <a:solidFill>
            <a:srgbClr val="E3E3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 name="Google Shape;37;p41"/>
          <p:cNvSpPr txBox="1">
            <a:spLocks noGrp="1"/>
          </p:cNvSpPr>
          <p:nvPr>
            <p:ph type="title"/>
          </p:nvPr>
        </p:nvSpPr>
        <p:spPr>
          <a:xfrm>
            <a:off x="457200" y="57150"/>
            <a:ext cx="7543800" cy="342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3200"/>
              <a:buFont typeface="Arial"/>
              <a:buNone/>
              <a:defRPr sz="32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41"/>
          <p:cNvSpPr txBox="1">
            <a:spLocks noGrp="1"/>
          </p:cNvSpPr>
          <p:nvPr>
            <p:ph type="body" idx="1"/>
          </p:nvPr>
        </p:nvSpPr>
        <p:spPr>
          <a:xfrm>
            <a:off x="457200" y="1059582"/>
            <a:ext cx="8229600" cy="367240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Font typeface="Arial"/>
              <a:buChar char="•"/>
              <a:defRPr sz="2400">
                <a:latin typeface="Arial"/>
                <a:ea typeface="Arial"/>
                <a:cs typeface="Arial"/>
                <a:sym typeface="Arial"/>
              </a:defRPr>
            </a:lvl1pPr>
            <a:lvl2pPr marL="914400" lvl="1" indent="-355600" algn="l">
              <a:lnSpc>
                <a:spcPct val="100000"/>
              </a:lnSpc>
              <a:spcBef>
                <a:spcPts val="400"/>
              </a:spcBef>
              <a:spcAft>
                <a:spcPts val="0"/>
              </a:spcAft>
              <a:buClr>
                <a:schemeClr val="dk1"/>
              </a:buClr>
              <a:buSzPts val="2000"/>
              <a:buFont typeface="Arial"/>
              <a:buChar char="•"/>
              <a:defRPr sz="2000">
                <a:latin typeface="Arial"/>
                <a:ea typeface="Arial"/>
                <a:cs typeface="Arial"/>
                <a:sym typeface="Arial"/>
              </a:defRPr>
            </a:lvl2pPr>
            <a:lvl3pPr marL="1371600" lvl="2" indent="-342900" algn="l">
              <a:lnSpc>
                <a:spcPct val="100000"/>
              </a:lnSpc>
              <a:spcBef>
                <a:spcPts val="360"/>
              </a:spcBef>
              <a:spcAft>
                <a:spcPts val="0"/>
              </a:spcAft>
              <a:buClr>
                <a:schemeClr val="dk1"/>
              </a:buClr>
              <a:buSzPts val="1800"/>
              <a:buFont typeface="Arial"/>
              <a:buChar char="•"/>
              <a:defRPr sz="1800">
                <a:latin typeface="Arial"/>
                <a:ea typeface="Arial"/>
                <a:cs typeface="Arial"/>
                <a:sym typeface="Arial"/>
              </a:defRPr>
            </a:lvl3pPr>
            <a:lvl4pPr marL="1828800" lvl="3" indent="-355600" algn="l">
              <a:lnSpc>
                <a:spcPct val="100000"/>
              </a:lnSpc>
              <a:spcBef>
                <a:spcPts val="400"/>
              </a:spcBef>
              <a:spcAft>
                <a:spcPts val="0"/>
              </a:spcAft>
              <a:buClr>
                <a:schemeClr val="dk1"/>
              </a:buClr>
              <a:buSzPts val="2000"/>
              <a:buChar char="–"/>
              <a:defRPr/>
            </a:lvl4pPr>
            <a:lvl5pPr marL="2286000" lvl="4" indent="-355600" algn="l">
              <a:lnSpc>
                <a:spcPct val="100000"/>
              </a:lnSpc>
              <a:spcBef>
                <a:spcPts val="400"/>
              </a:spcBef>
              <a:spcAft>
                <a:spcPts val="0"/>
              </a:spcAft>
              <a:buClr>
                <a:schemeClr val="dk1"/>
              </a:buClr>
              <a:buSzPts val="20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9" name="Google Shape;39;p41"/>
          <p:cNvSpPr txBox="1">
            <a:spLocks noGrp="1"/>
          </p:cNvSpPr>
          <p:nvPr>
            <p:ph type="ftr" idx="11"/>
          </p:nvPr>
        </p:nvSpPr>
        <p:spPr>
          <a:xfrm>
            <a:off x="467544" y="4908928"/>
            <a:ext cx="8240228" cy="20110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10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0" name="Google Shape;40;p41" descr="EurofusionDisc.eps"/>
          <p:cNvPicPr preferRelativeResize="0"/>
          <p:nvPr/>
        </p:nvPicPr>
        <p:blipFill rotWithShape="1">
          <a:blip r:embed="rId2">
            <a:alphaModFix/>
          </a:blip>
          <a:srcRect/>
          <a:stretch/>
        </p:blipFill>
        <p:spPr>
          <a:xfrm>
            <a:off x="8316416" y="70180"/>
            <a:ext cx="367958" cy="37399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content slide: fullscr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C9A692-14AE-4628-BC7A-01FC2AED47BB}"/>
              </a:ext>
            </a:extLst>
          </p:cNvPr>
          <p:cNvSpPr>
            <a:spLocks noGrp="1"/>
          </p:cNvSpPr>
          <p:nvPr>
            <p:ph type="title" hasCustomPrompt="1"/>
          </p:nvPr>
        </p:nvSpPr>
        <p:spPr>
          <a:xfrm>
            <a:off x="270000" y="57610"/>
            <a:ext cx="8210100" cy="847800"/>
          </a:xfrm>
          <a:prstGeom prst="rect">
            <a:avLst/>
          </a:prstGeom>
        </p:spPr>
        <p:txBody>
          <a:bodyPr vert="horz" lIns="91440" tIns="45720" rIns="91440" bIns="45720" rtlCol="0" anchor="b">
            <a:normAutofit/>
          </a:bodyPr>
          <a:lstStyle>
            <a:lvl1pPr>
              <a:defRPr lang="nl-NL" dirty="0"/>
            </a:lvl1pPr>
          </a:lstStyle>
          <a:p>
            <a:pPr lvl="0"/>
            <a:r>
              <a:rPr lang="en-GB" noProof="0" dirty="0"/>
              <a:t>Click to edit title style</a:t>
            </a:r>
          </a:p>
        </p:txBody>
      </p:sp>
      <p:sp>
        <p:nvSpPr>
          <p:cNvPr id="3" name="Tijdelijke aanduiding voor inhoud 2">
            <a:extLst>
              <a:ext uri="{FF2B5EF4-FFF2-40B4-BE49-F238E27FC236}">
                <a16:creationId xmlns:a16="http://schemas.microsoft.com/office/drawing/2014/main" id="{A03E38F0-AFEB-4D48-9A07-6D7D2F9A84BA}"/>
              </a:ext>
            </a:extLst>
          </p:cNvPr>
          <p:cNvSpPr>
            <a:spLocks noGrp="1"/>
          </p:cNvSpPr>
          <p:nvPr>
            <p:ph idx="1" hasCustomPrompt="1"/>
          </p:nvPr>
        </p:nvSpPr>
        <p:spPr>
          <a:xfrm>
            <a:off x="859923" y="1326798"/>
            <a:ext cx="7620178" cy="3102328"/>
          </a:xfrm>
        </p:spPr>
        <p:txBody>
          <a:bodyPr/>
          <a:lstStyle>
            <a:lvl1pPr marL="152400" indent="-152400">
              <a:buFont typeface="Arial" panose="020B0604020202020204" pitchFamily="34" charset="0"/>
              <a:buChar char="•"/>
              <a:defRPr/>
            </a:lvl1pPr>
            <a:lvl2pPr>
              <a:spcBef>
                <a:spcPts val="300"/>
              </a:spcBef>
              <a:defRPr/>
            </a:lvl2pPr>
            <a:lvl3pPr>
              <a:defRPr/>
            </a:lvl3pPr>
            <a:lvl4pPr>
              <a:defRPr/>
            </a:lvl4pPr>
            <a:lvl5pPr>
              <a:defRPr/>
            </a:lvl5pPr>
          </a:lstStyle>
          <a:p>
            <a:pPr lvl="0"/>
            <a:r>
              <a:rPr lang="en-GB" noProof="0" dirty="0"/>
              <a:t>Click to edit text style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2442806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95536" y="1761660"/>
            <a:ext cx="8496944" cy="972108"/>
          </a:xfrm>
        </p:spPr>
        <p:txBody>
          <a:bodyPr>
            <a:noAutofit/>
          </a:bodyPr>
          <a:lstStyle>
            <a:lvl1pPr algn="l">
              <a:defRPr sz="2564" b="1" baseline="0">
                <a:latin typeface="Arial" panose="020B0604020202020204" pitchFamily="34" charset="0"/>
                <a:cs typeface="Arial" panose="020B0604020202020204" pitchFamily="34" charset="0"/>
              </a:defRPr>
            </a:lvl1pPr>
          </a:lstStyle>
          <a:p>
            <a:r>
              <a:rPr lang="en-GB" dirty="0"/>
              <a:t>Presentation title</a:t>
            </a:r>
          </a:p>
        </p:txBody>
      </p:sp>
      <p:sp>
        <p:nvSpPr>
          <p:cNvPr id="3" name="Subtitle 2"/>
          <p:cNvSpPr>
            <a:spLocks noGrp="1"/>
          </p:cNvSpPr>
          <p:nvPr>
            <p:ph type="subTitle" idx="1" hasCustomPrompt="1"/>
          </p:nvPr>
        </p:nvSpPr>
        <p:spPr>
          <a:xfrm>
            <a:off x="395536" y="3219822"/>
            <a:ext cx="4392488" cy="324036"/>
          </a:xfrm>
        </p:spPr>
        <p:txBody>
          <a:bodyPr>
            <a:normAutofit/>
          </a:bodyPr>
          <a:lstStyle>
            <a:lvl1pPr marL="0" indent="0" algn="l">
              <a:buNone/>
              <a:defRPr sz="1612" b="1" baseline="0">
                <a:solidFill>
                  <a:schemeClr val="bg1"/>
                </a:solidFill>
                <a:latin typeface="Arial" panose="020B0604020202020204" pitchFamily="34" charset="0"/>
                <a:cs typeface="Arial" panose="020B0604020202020204" pitchFamily="34" charset="0"/>
              </a:defRPr>
            </a:lvl1pPr>
            <a:lvl2pPr marL="334990" indent="0" algn="ctr">
              <a:buNone/>
              <a:defRPr>
                <a:solidFill>
                  <a:schemeClr val="tx1">
                    <a:tint val="75000"/>
                  </a:schemeClr>
                </a:solidFill>
              </a:defRPr>
            </a:lvl2pPr>
            <a:lvl3pPr marL="669981" indent="0" algn="ctr">
              <a:buNone/>
              <a:defRPr>
                <a:solidFill>
                  <a:schemeClr val="tx1">
                    <a:tint val="75000"/>
                  </a:schemeClr>
                </a:solidFill>
              </a:defRPr>
            </a:lvl3pPr>
            <a:lvl4pPr marL="1004971" indent="0" algn="ctr">
              <a:buNone/>
              <a:defRPr>
                <a:solidFill>
                  <a:schemeClr val="tx1">
                    <a:tint val="75000"/>
                  </a:schemeClr>
                </a:solidFill>
              </a:defRPr>
            </a:lvl4pPr>
            <a:lvl5pPr marL="1339962" indent="0" algn="ctr">
              <a:buNone/>
              <a:defRPr>
                <a:solidFill>
                  <a:schemeClr val="tx1">
                    <a:tint val="75000"/>
                  </a:schemeClr>
                </a:solidFill>
              </a:defRPr>
            </a:lvl5pPr>
            <a:lvl6pPr marL="1674952" indent="0" algn="ctr">
              <a:buNone/>
              <a:defRPr>
                <a:solidFill>
                  <a:schemeClr val="tx1">
                    <a:tint val="75000"/>
                  </a:schemeClr>
                </a:solidFill>
              </a:defRPr>
            </a:lvl6pPr>
            <a:lvl7pPr marL="2009943" indent="0" algn="ctr">
              <a:buNone/>
              <a:defRPr>
                <a:solidFill>
                  <a:schemeClr val="tx1">
                    <a:tint val="75000"/>
                  </a:schemeClr>
                </a:solidFill>
              </a:defRPr>
            </a:lvl7pPr>
            <a:lvl8pPr marL="2344933" indent="0" algn="ctr">
              <a:buNone/>
              <a:defRPr>
                <a:solidFill>
                  <a:schemeClr val="tx1">
                    <a:tint val="75000"/>
                  </a:schemeClr>
                </a:solidFill>
              </a:defRPr>
            </a:lvl8pPr>
            <a:lvl9pPr marL="2679924" indent="0" algn="ctr">
              <a:buNone/>
              <a:defRPr>
                <a:solidFill>
                  <a:schemeClr val="tx1">
                    <a:tint val="75000"/>
                  </a:schemeClr>
                </a:solidFill>
              </a:defRPr>
            </a:lvl9pPr>
          </a:lstStyle>
          <a:p>
            <a:r>
              <a:rPr lang="en-US" dirty="0"/>
              <a:t>Name </a:t>
            </a:r>
            <a:r>
              <a:rPr lang="en-US"/>
              <a:t>of presenter</a:t>
            </a:r>
            <a:endParaRPr lang="en-US" dirty="0"/>
          </a:p>
        </p:txBody>
      </p:sp>
      <p:sp>
        <p:nvSpPr>
          <p:cNvPr id="5" name="AutoShape 2" descr="https://idw-online.de/pages/de/institutionlogo921"/>
          <p:cNvSpPr>
            <a:spLocks noChangeAspect="1" noChangeArrowheads="1"/>
          </p:cNvSpPr>
          <p:nvPr userDrawn="1"/>
        </p:nvSpPr>
        <p:spPr bwMode="auto">
          <a:xfrm>
            <a:off x="155577" y="-342900"/>
            <a:ext cx="1076325" cy="7143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6998" tIns="33499" rIns="66998" bIns="33499" numCol="1" anchor="t" anchorCtr="0" compatLnSpc="1">
            <a:prstTxWarp prst="textNoShape">
              <a:avLst/>
            </a:prstTxWarp>
          </a:bodyPr>
          <a:lstStyle/>
          <a:p>
            <a:endParaRPr lang="en-GB" sz="1771"/>
          </a:p>
        </p:txBody>
      </p:sp>
      <p:sp>
        <p:nvSpPr>
          <p:cNvPr id="6" name="Picture Placeholder 10"/>
          <p:cNvSpPr>
            <a:spLocks noGrp="1"/>
          </p:cNvSpPr>
          <p:nvPr>
            <p:ph type="pic" sz="quarter" idx="10" hasCustomPrompt="1"/>
          </p:nvPr>
        </p:nvSpPr>
        <p:spPr>
          <a:xfrm>
            <a:off x="395538" y="4268763"/>
            <a:ext cx="1295375" cy="679252"/>
          </a:xfrm>
        </p:spPr>
        <p:txBody>
          <a:bodyPr>
            <a:normAutofit/>
          </a:bodyPr>
          <a:lstStyle>
            <a:lvl1pPr marL="0" indent="0" algn="ctr">
              <a:buFontTx/>
              <a:buNone/>
              <a:defRPr sz="1319">
                <a:latin typeface="Arial" panose="020B0604020202020204" pitchFamily="34" charset="0"/>
                <a:cs typeface="Arial" panose="020B0604020202020204" pitchFamily="34" charset="0"/>
              </a:defRPr>
            </a:lvl1pPr>
          </a:lstStyle>
          <a:p>
            <a:r>
              <a:rPr lang="en-US" dirty="0"/>
              <a:t>Logo of presenter</a:t>
            </a:r>
            <a:endParaRPr lang="en-GB" dirty="0"/>
          </a:p>
        </p:txBody>
      </p:sp>
      <p:sp>
        <p:nvSpPr>
          <p:cNvPr id="11" name="Rectangle 10"/>
          <p:cNvSpPr/>
          <p:nvPr userDrawn="1"/>
        </p:nvSpPr>
        <p:spPr>
          <a:xfrm>
            <a:off x="5724130" y="4245936"/>
            <a:ext cx="3168352" cy="70207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19" dirty="0"/>
          </a:p>
        </p:txBody>
      </p:sp>
      <p:grpSp>
        <p:nvGrpSpPr>
          <p:cNvPr id="9" name="Group 8"/>
          <p:cNvGrpSpPr/>
          <p:nvPr userDrawn="1"/>
        </p:nvGrpSpPr>
        <p:grpSpPr>
          <a:xfrm>
            <a:off x="18230283" y="30189672"/>
            <a:ext cx="9924896" cy="1336231"/>
            <a:chOff x="18230283" y="40396912"/>
            <a:chExt cx="9924896" cy="1781641"/>
          </a:xfrm>
        </p:grpSpPr>
        <p:sp>
          <p:nvSpPr>
            <p:cNvPr id="10" name="Rectangle 9"/>
            <p:cNvSpPr/>
            <p:nvPr userDrawn="1"/>
          </p:nvSpPr>
          <p:spPr bwMode="auto">
            <a:xfrm>
              <a:off x="18230283" y="40400268"/>
              <a:ext cx="2575295" cy="1778285"/>
            </a:xfrm>
            <a:prstGeom prst="rect">
              <a:avLst/>
            </a:prstGeom>
            <a:solidFill>
              <a:srgbClr val="05399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3056788" rtl="0" eaLnBrk="1" fontAlgn="base" latinLnBrk="0" hangingPunct="1">
                <a:lnSpc>
                  <a:spcPct val="100000"/>
                </a:lnSpc>
                <a:spcBef>
                  <a:spcPct val="0"/>
                </a:spcBef>
                <a:spcAft>
                  <a:spcPct val="0"/>
                </a:spcAft>
                <a:buClrTx/>
                <a:buSzTx/>
                <a:buFontTx/>
                <a:buNone/>
                <a:tabLst/>
              </a:pPr>
              <a:endParaRPr kumimoji="0" lang="en-US" sz="6008" b="0" i="0" u="none" strike="noStrike" cap="none" normalizeH="0" baseline="0">
                <a:ln>
                  <a:noFill/>
                </a:ln>
                <a:solidFill>
                  <a:schemeClr val="tx1"/>
                </a:solidFill>
                <a:effectLst/>
                <a:latin typeface="Arial" charset="0"/>
              </a:endParaRPr>
            </a:p>
          </p:txBody>
        </p:sp>
        <p:pic>
          <p:nvPicPr>
            <p:cNvPr id="13" name="Picture 12" descr="EuropeanFlag-star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01564" y="40396912"/>
              <a:ext cx="9353615" cy="1781641"/>
            </a:xfrm>
            <a:prstGeom prst="rect">
              <a:avLst/>
            </a:prstGeom>
          </p:spPr>
        </p:pic>
      </p:grpSp>
      <p:grpSp>
        <p:nvGrpSpPr>
          <p:cNvPr id="14" name="Group 13"/>
          <p:cNvGrpSpPr/>
          <p:nvPr userDrawn="1"/>
        </p:nvGrpSpPr>
        <p:grpSpPr>
          <a:xfrm>
            <a:off x="18382683" y="30303973"/>
            <a:ext cx="9924896" cy="1336231"/>
            <a:chOff x="18230283" y="40396912"/>
            <a:chExt cx="9924896" cy="1781641"/>
          </a:xfrm>
        </p:grpSpPr>
        <p:sp>
          <p:nvSpPr>
            <p:cNvPr id="15" name="Rectangle 14"/>
            <p:cNvSpPr/>
            <p:nvPr userDrawn="1"/>
          </p:nvSpPr>
          <p:spPr bwMode="auto">
            <a:xfrm>
              <a:off x="18230283" y="40400268"/>
              <a:ext cx="2575295" cy="1778285"/>
            </a:xfrm>
            <a:prstGeom prst="rect">
              <a:avLst/>
            </a:prstGeom>
            <a:solidFill>
              <a:srgbClr val="05399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3056788" rtl="0" eaLnBrk="1" fontAlgn="base" latinLnBrk="0" hangingPunct="1">
                <a:lnSpc>
                  <a:spcPct val="100000"/>
                </a:lnSpc>
                <a:spcBef>
                  <a:spcPct val="0"/>
                </a:spcBef>
                <a:spcAft>
                  <a:spcPct val="0"/>
                </a:spcAft>
                <a:buClrTx/>
                <a:buSzTx/>
                <a:buFontTx/>
                <a:buNone/>
                <a:tabLst/>
              </a:pPr>
              <a:endParaRPr kumimoji="0" lang="en-US" sz="6008" b="0" i="0" u="none" strike="noStrike" cap="none" normalizeH="0" baseline="0">
                <a:ln>
                  <a:noFill/>
                </a:ln>
                <a:solidFill>
                  <a:schemeClr val="tx1"/>
                </a:solidFill>
                <a:effectLst/>
                <a:latin typeface="Arial" charset="0"/>
              </a:endParaRPr>
            </a:p>
          </p:txBody>
        </p:sp>
        <p:pic>
          <p:nvPicPr>
            <p:cNvPr id="16" name="Picture 15" descr="EuropeanFlag-star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01564" y="40396912"/>
              <a:ext cx="9353615" cy="1781641"/>
            </a:xfrm>
            <a:prstGeom prst="rect">
              <a:avLst/>
            </a:prstGeom>
          </p:spPr>
        </p:pic>
      </p:grpSp>
      <p:grpSp>
        <p:nvGrpSpPr>
          <p:cNvPr id="17" name="Group 16"/>
          <p:cNvGrpSpPr/>
          <p:nvPr userDrawn="1"/>
        </p:nvGrpSpPr>
        <p:grpSpPr>
          <a:xfrm>
            <a:off x="18535084" y="30418273"/>
            <a:ext cx="9924896" cy="1336231"/>
            <a:chOff x="18230283" y="40396912"/>
            <a:chExt cx="9924896" cy="1781641"/>
          </a:xfrm>
        </p:grpSpPr>
        <p:sp>
          <p:nvSpPr>
            <p:cNvPr id="18" name="Rectangle 17"/>
            <p:cNvSpPr/>
            <p:nvPr userDrawn="1"/>
          </p:nvSpPr>
          <p:spPr bwMode="auto">
            <a:xfrm>
              <a:off x="18230283" y="40400268"/>
              <a:ext cx="2575295" cy="1778285"/>
            </a:xfrm>
            <a:prstGeom prst="rect">
              <a:avLst/>
            </a:prstGeom>
            <a:solidFill>
              <a:srgbClr val="05399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3056788" rtl="0" eaLnBrk="1" fontAlgn="base" latinLnBrk="0" hangingPunct="1">
                <a:lnSpc>
                  <a:spcPct val="100000"/>
                </a:lnSpc>
                <a:spcBef>
                  <a:spcPct val="0"/>
                </a:spcBef>
                <a:spcAft>
                  <a:spcPct val="0"/>
                </a:spcAft>
                <a:buClrTx/>
                <a:buSzTx/>
                <a:buFontTx/>
                <a:buNone/>
                <a:tabLst/>
              </a:pPr>
              <a:endParaRPr kumimoji="0" lang="en-US" sz="6008" b="0" i="0" u="none" strike="noStrike" cap="none" normalizeH="0" baseline="0">
                <a:ln>
                  <a:noFill/>
                </a:ln>
                <a:solidFill>
                  <a:schemeClr val="tx1"/>
                </a:solidFill>
                <a:effectLst/>
                <a:latin typeface="Arial" charset="0"/>
              </a:endParaRPr>
            </a:p>
          </p:txBody>
        </p:sp>
        <p:pic>
          <p:nvPicPr>
            <p:cNvPr id="19" name="Picture 18" descr="EuropeanFlag-star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01564" y="40396912"/>
              <a:ext cx="9353615" cy="1781641"/>
            </a:xfrm>
            <a:prstGeom prst="rect">
              <a:avLst/>
            </a:prstGeom>
          </p:spPr>
        </p:pic>
      </p:grpSp>
      <p:grpSp>
        <p:nvGrpSpPr>
          <p:cNvPr id="20" name="Group 19"/>
          <p:cNvGrpSpPr/>
          <p:nvPr userDrawn="1"/>
        </p:nvGrpSpPr>
        <p:grpSpPr>
          <a:xfrm>
            <a:off x="18687484" y="30532572"/>
            <a:ext cx="9924896" cy="1336231"/>
            <a:chOff x="18230283" y="40396912"/>
            <a:chExt cx="9924896" cy="1781641"/>
          </a:xfrm>
        </p:grpSpPr>
        <p:sp>
          <p:nvSpPr>
            <p:cNvPr id="21" name="Rectangle 20"/>
            <p:cNvSpPr/>
            <p:nvPr userDrawn="1"/>
          </p:nvSpPr>
          <p:spPr bwMode="auto">
            <a:xfrm>
              <a:off x="18230283" y="40400268"/>
              <a:ext cx="2575295" cy="1778285"/>
            </a:xfrm>
            <a:prstGeom prst="rect">
              <a:avLst/>
            </a:prstGeom>
            <a:solidFill>
              <a:srgbClr val="05399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3056788" rtl="0" eaLnBrk="1" fontAlgn="base" latinLnBrk="0" hangingPunct="1">
                <a:lnSpc>
                  <a:spcPct val="100000"/>
                </a:lnSpc>
                <a:spcBef>
                  <a:spcPct val="0"/>
                </a:spcBef>
                <a:spcAft>
                  <a:spcPct val="0"/>
                </a:spcAft>
                <a:buClrTx/>
                <a:buSzTx/>
                <a:buFontTx/>
                <a:buNone/>
                <a:tabLst/>
              </a:pPr>
              <a:endParaRPr kumimoji="0" lang="en-US" sz="6008" b="0" i="0" u="none" strike="noStrike" cap="none" normalizeH="0" baseline="0">
                <a:ln>
                  <a:noFill/>
                </a:ln>
                <a:solidFill>
                  <a:schemeClr val="tx1"/>
                </a:solidFill>
                <a:effectLst/>
                <a:latin typeface="Arial" charset="0"/>
              </a:endParaRPr>
            </a:p>
          </p:txBody>
        </p:sp>
        <p:pic>
          <p:nvPicPr>
            <p:cNvPr id="22" name="Picture 21" descr="EuropeanFlag-star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01564" y="40396912"/>
              <a:ext cx="9353615" cy="1781641"/>
            </a:xfrm>
            <a:prstGeom prst="rect">
              <a:avLst/>
            </a:prstGeom>
          </p:spPr>
        </p:pic>
      </p:grpSp>
      <p:pic>
        <p:nvPicPr>
          <p:cNvPr id="24" name="Bild 7"/>
          <p:cNvPicPr>
            <a:picLocks noChangeAspect="1"/>
          </p:cNvPicPr>
          <p:nvPr userDrawn="1"/>
        </p:nvPicPr>
        <p:blipFill rotWithShape="1">
          <a:blip r:embed="rId3" cstate="print">
            <a:extLst>
              <a:ext uri="{28A0092B-C50C-407E-A947-70E740481C1C}">
                <a14:useLocalDpi xmlns:a14="http://schemas.microsoft.com/office/drawing/2010/main" val="0"/>
              </a:ext>
            </a:extLst>
          </a:blip>
          <a:srcRect t="1" b="27348"/>
          <a:stretch/>
        </p:blipFill>
        <p:spPr>
          <a:xfrm>
            <a:off x="0" y="0"/>
            <a:ext cx="9144000" cy="4176000"/>
          </a:xfrm>
          <a:prstGeom prst="rect">
            <a:avLst/>
          </a:prstGeom>
        </p:spPr>
      </p:pic>
      <p:pic>
        <p:nvPicPr>
          <p:cNvPr id="25" name="Bild 13" descr="EU_und_Text.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436096" y="4320001"/>
            <a:ext cx="3456384" cy="649203"/>
          </a:xfrm>
          <a:prstGeom prst="rect">
            <a:avLst/>
          </a:prstGeom>
        </p:spPr>
      </p:pic>
    </p:spTree>
    <p:extLst>
      <p:ext uri="{BB962C8B-B14F-4D97-AF65-F5344CB8AC3E}">
        <p14:creationId xmlns:p14="http://schemas.microsoft.com/office/powerpoint/2010/main" val="2365878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5" name="Rectangle 4"/>
          <p:cNvSpPr/>
          <p:nvPr userDrawn="1"/>
        </p:nvSpPr>
        <p:spPr>
          <a:xfrm>
            <a:off x="0" y="1"/>
            <a:ext cx="9144000" cy="514350"/>
          </a:xfrm>
          <a:prstGeom prst="rect">
            <a:avLst/>
          </a:prstGeom>
          <a:solidFill>
            <a:srgbClr val="E3E3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1">
              <a:ln>
                <a:noFill/>
              </a:ln>
              <a:effectLst/>
            </a:endParaRPr>
          </a:p>
        </p:txBody>
      </p:sp>
      <p:sp>
        <p:nvSpPr>
          <p:cNvPr id="2" name="Title 1"/>
          <p:cNvSpPr>
            <a:spLocks noGrp="1"/>
          </p:cNvSpPr>
          <p:nvPr>
            <p:ph type="title"/>
          </p:nvPr>
        </p:nvSpPr>
        <p:spPr>
          <a:xfrm>
            <a:off x="134842" y="85725"/>
            <a:ext cx="7543800" cy="342900"/>
          </a:xfrm>
        </p:spPr>
        <p:txBody>
          <a:bodyPr>
            <a:noAutofit/>
          </a:bodyPr>
          <a:lstStyle>
            <a:lvl1pPr algn="l">
              <a:lnSpc>
                <a:spcPts val="2345"/>
              </a:lnSpc>
              <a:defRPr sz="1758" b="1">
                <a:latin typeface="Arial" panose="020B0604020202020204" pitchFamily="34" charset="0"/>
                <a:cs typeface="Arial" panose="020B0604020202020204" pitchFamily="34" charset="0"/>
              </a:defRPr>
            </a:lvl1pPr>
          </a:lstStyle>
          <a:p>
            <a:r>
              <a:rPr lang="de-DE" dirty="0"/>
              <a:t>Titelmasterformat durch Klicken bearbeiten</a:t>
            </a:r>
            <a:endParaRPr lang="en-GB" dirty="0"/>
          </a:p>
        </p:txBody>
      </p:sp>
      <p:sp>
        <p:nvSpPr>
          <p:cNvPr id="3" name="Content Placeholder 2"/>
          <p:cNvSpPr>
            <a:spLocks noGrp="1"/>
          </p:cNvSpPr>
          <p:nvPr>
            <p:ph idx="1"/>
          </p:nvPr>
        </p:nvSpPr>
        <p:spPr>
          <a:xfrm>
            <a:off x="457201" y="1059582"/>
            <a:ext cx="8229600" cy="3672408"/>
          </a:xfrm>
        </p:spPr>
        <p:txBody>
          <a:bodyPr>
            <a:normAutofit/>
          </a:bodyPr>
          <a:lstStyle>
            <a:lvl1pPr marL="251243" indent="-251243">
              <a:buFont typeface="Arial" panose="020B0604020202020204" pitchFamily="34" charset="0"/>
              <a:buChar char="•"/>
              <a:defRPr sz="1465">
                <a:latin typeface="Arial" panose="020B0604020202020204" pitchFamily="34" charset="0"/>
                <a:cs typeface="Arial" panose="020B0604020202020204" pitchFamily="34" charset="0"/>
              </a:defRPr>
            </a:lvl1pPr>
            <a:lvl2pPr marL="544359" indent="-209369">
              <a:buFont typeface="Arial" panose="020B0604020202020204" pitchFamily="34" charset="0"/>
              <a:buChar char="•"/>
              <a:defRPr sz="1319">
                <a:latin typeface="Arial" panose="020B0604020202020204" pitchFamily="34" charset="0"/>
                <a:cs typeface="Arial" panose="020B0604020202020204" pitchFamily="34" charset="0"/>
              </a:defRPr>
            </a:lvl2pPr>
            <a:lvl3pPr marL="837476" indent="-167495">
              <a:buFont typeface="Arial" panose="020B0604020202020204" pitchFamily="34" charset="0"/>
              <a:buChar char="•"/>
              <a:defRPr sz="1172">
                <a:latin typeface="Arial" panose="020B0604020202020204" pitchFamily="34" charset="0"/>
                <a:cs typeface="Arial" panose="020B0604020202020204" pitchFamily="34" charset="0"/>
              </a:defRPr>
            </a:lvl3pPr>
            <a:lvl4pPr>
              <a:defRPr/>
            </a:lvl4pPr>
            <a:lvl5pPr>
              <a:defRPr/>
            </a:lvl5pPr>
          </a:lstStyle>
          <a:p>
            <a:pPr lvl="0"/>
            <a:r>
              <a:rPr lang="de-DE" dirty="0"/>
              <a:t>Formatvorlagen des Textmasters bearbeiten</a:t>
            </a:r>
          </a:p>
          <a:p>
            <a:pPr lvl="1"/>
            <a:r>
              <a:rPr lang="de-DE" dirty="0"/>
              <a:t>Zweite Ebene</a:t>
            </a:r>
          </a:p>
          <a:p>
            <a:pPr lvl="2"/>
            <a:r>
              <a:rPr lang="de-DE" dirty="0"/>
              <a:t>Dritte Ebene</a:t>
            </a:r>
          </a:p>
        </p:txBody>
      </p:sp>
      <p:sp>
        <p:nvSpPr>
          <p:cNvPr id="8" name="Footer Placeholder 4"/>
          <p:cNvSpPr>
            <a:spLocks noGrp="1"/>
          </p:cNvSpPr>
          <p:nvPr>
            <p:ph type="ftr" sz="quarter" idx="11"/>
          </p:nvPr>
        </p:nvSpPr>
        <p:spPr>
          <a:xfrm>
            <a:off x="467544" y="4908928"/>
            <a:ext cx="8240228" cy="201104"/>
          </a:xfrm>
        </p:spPr>
        <p:txBody>
          <a:bodyPr/>
          <a:lstStyle>
            <a:lvl1pPr>
              <a:defRPr sz="806">
                <a:solidFill>
                  <a:schemeClr val="tx1"/>
                </a:solidFill>
                <a:latin typeface="Arial" panose="020B0604020202020204" pitchFamily="34" charset="0"/>
                <a:cs typeface="Arial" panose="020B0604020202020204" pitchFamily="34" charset="0"/>
              </a:defRPr>
            </a:lvl1pPr>
          </a:lstStyle>
          <a:p>
            <a:pPr algn="r"/>
            <a:r>
              <a:rPr lang="en-GB" dirty="0"/>
              <a:t>S. Wiesen | 4</a:t>
            </a:r>
            <a:r>
              <a:rPr lang="en-GB" baseline="30000" dirty="0"/>
              <a:t>th</a:t>
            </a:r>
            <a:r>
              <a:rPr lang="en-GB" dirty="0"/>
              <a:t> IAEA TM Divertor Concepts | Vienna | Nov 7</a:t>
            </a:r>
            <a:r>
              <a:rPr lang="en-GB" baseline="30000" dirty="0"/>
              <a:t>th</a:t>
            </a:r>
            <a:r>
              <a:rPr lang="en-GB" dirty="0"/>
              <a:t> 2022 | Page </a:t>
            </a:r>
            <a:fld id="{6A6D9FA1-99C7-4910-8E32-B85D378B0060}" type="slidenum">
              <a:rPr lang="en-GB" smtClean="0"/>
              <a:pPr algn="r"/>
              <a:t>‹Nr.›</a:t>
            </a:fld>
            <a:endParaRPr lang="en-GB" dirty="0"/>
          </a:p>
        </p:txBody>
      </p:sp>
      <p:pic>
        <p:nvPicPr>
          <p:cNvPr id="7" name="Picture 6" descr="EurofusionDisc.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16416" y="70181"/>
            <a:ext cx="367958" cy="373990"/>
          </a:xfrm>
          <a:prstGeom prst="rect">
            <a:avLst/>
          </a:prstGeom>
        </p:spPr>
      </p:pic>
    </p:spTree>
    <p:extLst>
      <p:ext uri="{BB962C8B-B14F-4D97-AF65-F5344CB8AC3E}">
        <p14:creationId xmlns:p14="http://schemas.microsoft.com/office/powerpoint/2010/main" val="871830956"/>
      </p:ext>
    </p:extLst>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8869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457110" y="205200"/>
            <a:ext cx="8229330" cy="858600"/>
          </a:xfrm>
          <a:prstGeom prst="rect">
            <a:avLst/>
          </a:prstGeom>
        </p:spPr>
        <p:txBody>
          <a:bodyPr lIns="0" tIns="0" rIns="0" bIns="0" anchor="ctr"/>
          <a:lstStyle/>
          <a:p>
            <a:endParaRPr lang="de-DE" sz="1350" b="0" strike="noStrike" spc="-1">
              <a:solidFill>
                <a:srgbClr val="000000"/>
              </a:solidFill>
              <a:latin typeface="Arial"/>
            </a:endParaRPr>
          </a:p>
        </p:txBody>
      </p:sp>
      <p:sp>
        <p:nvSpPr>
          <p:cNvPr id="47" name="PlaceHolder 2"/>
          <p:cNvSpPr>
            <a:spLocks noGrp="1"/>
          </p:cNvSpPr>
          <p:nvPr>
            <p:ph type="subTitle"/>
          </p:nvPr>
        </p:nvSpPr>
        <p:spPr>
          <a:xfrm>
            <a:off x="457110" y="1203390"/>
            <a:ext cx="8229330" cy="2982960"/>
          </a:xfrm>
          <a:prstGeom prst="rect">
            <a:avLst/>
          </a:prstGeom>
        </p:spPr>
        <p:txBody>
          <a:bodyPr lIns="0" tIns="0" rIns="0" bIns="0" anchor="ctr"/>
          <a:lstStyle/>
          <a:p>
            <a:pPr algn="ctr"/>
            <a:endParaRPr lang="en-US" sz="2400" b="0" strike="noStrike" spc="-1">
              <a:latin typeface="Arial"/>
            </a:endParaRPr>
          </a:p>
        </p:txBody>
      </p:sp>
    </p:spTree>
    <p:extLst>
      <p:ext uri="{BB962C8B-B14F-4D97-AF65-F5344CB8AC3E}">
        <p14:creationId xmlns:p14="http://schemas.microsoft.com/office/powerpoint/2010/main" val="1613878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457110" y="205200"/>
            <a:ext cx="8229330" cy="858600"/>
          </a:xfrm>
          <a:prstGeom prst="rect">
            <a:avLst/>
          </a:prstGeom>
        </p:spPr>
        <p:txBody>
          <a:bodyPr lIns="0" tIns="0" rIns="0" bIns="0" anchor="ctr"/>
          <a:lstStyle/>
          <a:p>
            <a:endParaRPr lang="de-DE" sz="1350" b="0" strike="noStrike" spc="-1">
              <a:solidFill>
                <a:srgbClr val="000000"/>
              </a:solidFill>
              <a:latin typeface="Arial"/>
            </a:endParaRPr>
          </a:p>
        </p:txBody>
      </p:sp>
      <p:sp>
        <p:nvSpPr>
          <p:cNvPr id="49" name="PlaceHolder 2"/>
          <p:cNvSpPr>
            <a:spLocks noGrp="1"/>
          </p:cNvSpPr>
          <p:nvPr>
            <p:ph type="body"/>
          </p:nvPr>
        </p:nvSpPr>
        <p:spPr>
          <a:xfrm>
            <a:off x="457110" y="1203390"/>
            <a:ext cx="8229330" cy="2982960"/>
          </a:xfrm>
          <a:prstGeom prst="rect">
            <a:avLst/>
          </a:prstGeom>
        </p:spPr>
        <p:txBody>
          <a:bodyPr lIns="0" tIns="0" rIns="0" bIns="0">
            <a:normAutofit/>
          </a:bodyPr>
          <a:lstStyle/>
          <a:p>
            <a:endParaRPr lang="de-DE" sz="1350" b="0" strike="noStrike" spc="-1">
              <a:solidFill>
                <a:srgbClr val="000000"/>
              </a:solidFill>
              <a:latin typeface="Arial"/>
            </a:endParaRPr>
          </a:p>
        </p:txBody>
      </p:sp>
    </p:spTree>
    <p:extLst>
      <p:ext uri="{BB962C8B-B14F-4D97-AF65-F5344CB8AC3E}">
        <p14:creationId xmlns:p14="http://schemas.microsoft.com/office/powerpoint/2010/main" val="4265674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457110" y="205200"/>
            <a:ext cx="8229330" cy="858600"/>
          </a:xfrm>
          <a:prstGeom prst="rect">
            <a:avLst/>
          </a:prstGeom>
        </p:spPr>
        <p:txBody>
          <a:bodyPr lIns="0" tIns="0" rIns="0" bIns="0" anchor="ctr"/>
          <a:lstStyle/>
          <a:p>
            <a:endParaRPr lang="de-DE" sz="1350" b="0" strike="noStrike" spc="-1">
              <a:solidFill>
                <a:srgbClr val="000000"/>
              </a:solidFill>
              <a:latin typeface="Arial"/>
            </a:endParaRPr>
          </a:p>
        </p:txBody>
      </p:sp>
      <p:sp>
        <p:nvSpPr>
          <p:cNvPr id="51" name="PlaceHolder 2"/>
          <p:cNvSpPr>
            <a:spLocks noGrp="1"/>
          </p:cNvSpPr>
          <p:nvPr>
            <p:ph type="body"/>
          </p:nvPr>
        </p:nvSpPr>
        <p:spPr>
          <a:xfrm>
            <a:off x="457110" y="1203390"/>
            <a:ext cx="4015710" cy="2982960"/>
          </a:xfrm>
          <a:prstGeom prst="rect">
            <a:avLst/>
          </a:prstGeom>
        </p:spPr>
        <p:txBody>
          <a:bodyPr lIns="0" tIns="0" rIns="0" bIns="0">
            <a:normAutofit/>
          </a:bodyPr>
          <a:lstStyle/>
          <a:p>
            <a:endParaRPr lang="de-DE" sz="1350" b="0" strike="noStrike" spc="-1">
              <a:solidFill>
                <a:srgbClr val="000000"/>
              </a:solidFill>
              <a:latin typeface="Arial"/>
            </a:endParaRPr>
          </a:p>
        </p:txBody>
      </p:sp>
      <p:sp>
        <p:nvSpPr>
          <p:cNvPr id="52" name="PlaceHolder 3"/>
          <p:cNvSpPr>
            <a:spLocks noGrp="1"/>
          </p:cNvSpPr>
          <p:nvPr>
            <p:ph type="body"/>
          </p:nvPr>
        </p:nvSpPr>
        <p:spPr>
          <a:xfrm>
            <a:off x="4673970" y="1203390"/>
            <a:ext cx="4015710" cy="2982960"/>
          </a:xfrm>
          <a:prstGeom prst="rect">
            <a:avLst/>
          </a:prstGeom>
        </p:spPr>
        <p:txBody>
          <a:bodyPr lIns="0" tIns="0" rIns="0" bIns="0">
            <a:normAutofit/>
          </a:bodyPr>
          <a:lstStyle/>
          <a:p>
            <a:endParaRPr lang="de-DE" sz="1350" b="0" strike="noStrike" spc="-1">
              <a:solidFill>
                <a:srgbClr val="000000"/>
              </a:solidFill>
              <a:latin typeface="Arial"/>
            </a:endParaRPr>
          </a:p>
        </p:txBody>
      </p:sp>
    </p:spTree>
    <p:extLst>
      <p:ext uri="{BB962C8B-B14F-4D97-AF65-F5344CB8AC3E}">
        <p14:creationId xmlns:p14="http://schemas.microsoft.com/office/powerpoint/2010/main" val="17817807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4.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image" Target="../media/image10.wmf"/><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9.w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9"/>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9"/>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39"/>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9"/>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‹Nr.›</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56B1E6E1-D838-4D74-BB40-D99B32CF7F4E}"/>
              </a:ext>
            </a:extLst>
          </p:cNvPr>
          <p:cNvSpPr>
            <a:spLocks noGrp="1"/>
          </p:cNvSpPr>
          <p:nvPr>
            <p:ph type="title"/>
          </p:nvPr>
        </p:nvSpPr>
        <p:spPr>
          <a:xfrm>
            <a:off x="269029" y="57610"/>
            <a:ext cx="8218937" cy="848137"/>
          </a:xfrm>
          <a:prstGeom prst="rect">
            <a:avLst/>
          </a:prstGeom>
        </p:spPr>
        <p:txBody>
          <a:bodyPr vert="horz" lIns="91440" tIns="45720" rIns="91440" bIns="45720" rtlCol="0" anchor="b">
            <a:normAutofit/>
          </a:bodyPr>
          <a:lstStyle/>
          <a:p>
            <a:r>
              <a:rPr lang="en-GB" noProof="0" dirty="0"/>
              <a:t>Click to edit title style</a:t>
            </a:r>
          </a:p>
        </p:txBody>
      </p:sp>
      <p:sp>
        <p:nvSpPr>
          <p:cNvPr id="3" name="Tijdelijke aanduiding voor tekst 2">
            <a:extLst>
              <a:ext uri="{FF2B5EF4-FFF2-40B4-BE49-F238E27FC236}">
                <a16:creationId xmlns:a16="http://schemas.microsoft.com/office/drawing/2014/main" id="{711BF839-02E3-4C7D-9EAD-E3D6CEF99145}"/>
              </a:ext>
            </a:extLst>
          </p:cNvPr>
          <p:cNvSpPr>
            <a:spLocks noGrp="1"/>
          </p:cNvSpPr>
          <p:nvPr>
            <p:ph type="body" idx="1"/>
          </p:nvPr>
        </p:nvSpPr>
        <p:spPr>
          <a:xfrm>
            <a:off x="867076" y="1326797"/>
            <a:ext cx="7615238" cy="3098713"/>
          </a:xfrm>
          <a:prstGeom prst="rect">
            <a:avLst/>
          </a:prstGeom>
        </p:spPr>
        <p:txBody>
          <a:bodyPr vert="horz" lIns="0" tIns="0" rIns="0" bIns="0" rtlCol="0">
            <a:normAutofit/>
          </a:bodyPr>
          <a:lstStyle/>
          <a:p>
            <a:pPr lvl="0"/>
            <a:r>
              <a:rPr lang="en-GB" noProof="0" dirty="0"/>
              <a:t>Click to edit text style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pic>
        <p:nvPicPr>
          <p:cNvPr id="14" name="Afbeelding 13">
            <a:extLst>
              <a:ext uri="{FF2B5EF4-FFF2-40B4-BE49-F238E27FC236}">
                <a16:creationId xmlns:a16="http://schemas.microsoft.com/office/drawing/2014/main" id="{BD70F396-9D15-4057-A7C2-58B08A3372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25454" y="1"/>
            <a:ext cx="120540" cy="998762"/>
          </a:xfrm>
          <a:prstGeom prst="rect">
            <a:avLst/>
          </a:prstGeom>
        </p:spPr>
      </p:pic>
      <p:cxnSp>
        <p:nvCxnSpPr>
          <p:cNvPr id="28" name="Rechte verbindingslijn 27">
            <a:extLst>
              <a:ext uri="{FF2B5EF4-FFF2-40B4-BE49-F238E27FC236}">
                <a16:creationId xmlns:a16="http://schemas.microsoft.com/office/drawing/2014/main" id="{3AE83F09-AB9A-4A63-9E26-72CDB273A38F}"/>
              </a:ext>
            </a:extLst>
          </p:cNvPr>
          <p:cNvCxnSpPr/>
          <p:nvPr userDrawn="1"/>
        </p:nvCxnSpPr>
        <p:spPr>
          <a:xfrm>
            <a:off x="0" y="995963"/>
            <a:ext cx="3735422" cy="0"/>
          </a:xfrm>
          <a:prstGeom prst="line">
            <a:avLst/>
          </a:prstGeom>
          <a:ln w="25400" cap="rnd"/>
        </p:spPr>
        <p:style>
          <a:lnRef idx="1">
            <a:schemeClr val="accent1"/>
          </a:lnRef>
          <a:fillRef idx="0">
            <a:schemeClr val="accent1"/>
          </a:fillRef>
          <a:effectRef idx="0">
            <a:schemeClr val="accent1"/>
          </a:effectRef>
          <a:fontRef idx="minor">
            <a:schemeClr val="tx1"/>
          </a:fontRef>
        </p:style>
      </p:cxnSp>
      <p:sp>
        <p:nvSpPr>
          <p:cNvPr id="7" name="Tekstvak 6">
            <a:extLst>
              <a:ext uri="{FF2B5EF4-FFF2-40B4-BE49-F238E27FC236}">
                <a16:creationId xmlns:a16="http://schemas.microsoft.com/office/drawing/2014/main" id="{AE9E0087-4B1F-49F6-840E-E51EFCB56C9B}"/>
              </a:ext>
            </a:extLst>
          </p:cNvPr>
          <p:cNvSpPr txBox="1"/>
          <p:nvPr userDrawn="1"/>
        </p:nvSpPr>
        <p:spPr>
          <a:xfrm>
            <a:off x="-1656257" y="127319"/>
            <a:ext cx="1526380" cy="415498"/>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000000"/>
                </a:solidFill>
                <a:effectLst/>
                <a:uLnTx/>
                <a:uFillTx/>
                <a:latin typeface="Open Sans"/>
                <a:ea typeface="+mn-ea"/>
                <a:cs typeface="+mn-cs"/>
              </a:rPr>
              <a:t>Colours you can use</a:t>
            </a:r>
            <a:br>
              <a:rPr kumimoji="0" lang="en-GB" sz="1050" b="0" i="0" u="none" strike="noStrike" kern="1200" cap="none" spc="0" normalizeH="0" baseline="0" noProof="0" dirty="0">
                <a:ln>
                  <a:noFill/>
                </a:ln>
                <a:solidFill>
                  <a:srgbClr val="000000"/>
                </a:solidFill>
                <a:effectLst/>
                <a:uLnTx/>
                <a:uFillTx/>
                <a:latin typeface="Open Sans"/>
                <a:ea typeface="+mn-ea"/>
                <a:cs typeface="+mn-cs"/>
              </a:rPr>
            </a:br>
            <a:r>
              <a:rPr kumimoji="0" lang="en-GB" sz="1050" b="0" i="0" u="none" strike="noStrike" kern="1200" cap="none" spc="0" normalizeH="0" baseline="0" noProof="0" dirty="0">
                <a:ln>
                  <a:noFill/>
                </a:ln>
                <a:solidFill>
                  <a:srgbClr val="000000"/>
                </a:solidFill>
                <a:effectLst/>
                <a:uLnTx/>
                <a:uFillTx/>
                <a:latin typeface="Open Sans"/>
                <a:ea typeface="+mn-ea"/>
                <a:cs typeface="+mn-cs"/>
              </a:rPr>
              <a:t>from the colour palette</a:t>
            </a:r>
          </a:p>
        </p:txBody>
      </p:sp>
      <p:sp>
        <p:nvSpPr>
          <p:cNvPr id="15" name="Tekstvak 14">
            <a:extLst>
              <a:ext uri="{FF2B5EF4-FFF2-40B4-BE49-F238E27FC236}">
                <a16:creationId xmlns:a16="http://schemas.microsoft.com/office/drawing/2014/main" id="{CEBB7260-3041-4FA8-804F-1508C5166B67}"/>
              </a:ext>
            </a:extLst>
          </p:cNvPr>
          <p:cNvSpPr txBox="1"/>
          <p:nvPr userDrawn="1"/>
        </p:nvSpPr>
        <p:spPr>
          <a:xfrm>
            <a:off x="-1329856" y="558116"/>
            <a:ext cx="933269" cy="253916"/>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dirty="0">
                <a:ln>
                  <a:noFill/>
                </a:ln>
                <a:solidFill>
                  <a:srgbClr val="000000"/>
                </a:solidFill>
                <a:effectLst/>
                <a:uLnTx/>
                <a:uFillTx/>
                <a:latin typeface="Open Sans"/>
                <a:ea typeface="+mn-ea"/>
                <a:cs typeface="+mn-cs"/>
              </a:rPr>
              <a:t>230 / 130 / 0</a:t>
            </a:r>
          </a:p>
        </p:txBody>
      </p:sp>
      <p:sp>
        <p:nvSpPr>
          <p:cNvPr id="12" name="Rechthoek 11">
            <a:extLst>
              <a:ext uri="{FF2B5EF4-FFF2-40B4-BE49-F238E27FC236}">
                <a16:creationId xmlns:a16="http://schemas.microsoft.com/office/drawing/2014/main" id="{824A7630-8387-41C4-9F4C-9F495A494852}"/>
              </a:ext>
            </a:extLst>
          </p:cNvPr>
          <p:cNvSpPr/>
          <p:nvPr userDrawn="1"/>
        </p:nvSpPr>
        <p:spPr>
          <a:xfrm>
            <a:off x="-1539803" y="592889"/>
            <a:ext cx="161286" cy="1612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7" name="Tekstvak 16">
            <a:extLst>
              <a:ext uri="{FF2B5EF4-FFF2-40B4-BE49-F238E27FC236}">
                <a16:creationId xmlns:a16="http://schemas.microsoft.com/office/drawing/2014/main" id="{168FF990-6680-4B40-A836-1BD155BA7663}"/>
              </a:ext>
            </a:extLst>
          </p:cNvPr>
          <p:cNvSpPr txBox="1"/>
          <p:nvPr userDrawn="1"/>
        </p:nvSpPr>
        <p:spPr>
          <a:xfrm>
            <a:off x="-1329856" y="827329"/>
            <a:ext cx="1008609" cy="253916"/>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dirty="0">
                <a:ln>
                  <a:noFill/>
                </a:ln>
                <a:solidFill>
                  <a:srgbClr val="000000"/>
                </a:solidFill>
                <a:effectLst/>
                <a:uLnTx/>
                <a:uFillTx/>
                <a:latin typeface="Open Sans"/>
                <a:ea typeface="+mn-ea"/>
                <a:cs typeface="+mn-cs"/>
              </a:rPr>
              <a:t>66 / 103 / 127</a:t>
            </a:r>
          </a:p>
        </p:txBody>
      </p:sp>
      <p:sp>
        <p:nvSpPr>
          <p:cNvPr id="18" name="Rechthoek 17">
            <a:extLst>
              <a:ext uri="{FF2B5EF4-FFF2-40B4-BE49-F238E27FC236}">
                <a16:creationId xmlns:a16="http://schemas.microsoft.com/office/drawing/2014/main" id="{ACAA715D-60D7-445E-950C-A9C64264646D}"/>
              </a:ext>
            </a:extLst>
          </p:cNvPr>
          <p:cNvSpPr/>
          <p:nvPr userDrawn="1"/>
        </p:nvSpPr>
        <p:spPr>
          <a:xfrm>
            <a:off x="-1539803" y="862102"/>
            <a:ext cx="161286" cy="1612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a:ln>
                <a:noFill/>
              </a:ln>
              <a:solidFill>
                <a:srgbClr val="FFFFFF"/>
              </a:solidFill>
              <a:effectLst/>
              <a:uLnTx/>
              <a:uFillTx/>
              <a:latin typeface="Open Sans"/>
              <a:ea typeface="+mn-ea"/>
              <a:cs typeface="+mn-cs"/>
            </a:endParaRPr>
          </a:p>
        </p:txBody>
      </p:sp>
      <p:sp>
        <p:nvSpPr>
          <p:cNvPr id="19" name="Tekstvak 18">
            <a:extLst>
              <a:ext uri="{FF2B5EF4-FFF2-40B4-BE49-F238E27FC236}">
                <a16:creationId xmlns:a16="http://schemas.microsoft.com/office/drawing/2014/main" id="{3375ACB5-9D43-4919-8788-A29540D290B1}"/>
              </a:ext>
            </a:extLst>
          </p:cNvPr>
          <p:cNvSpPr txBox="1"/>
          <p:nvPr userDrawn="1"/>
        </p:nvSpPr>
        <p:spPr>
          <a:xfrm>
            <a:off x="-1329855" y="1096542"/>
            <a:ext cx="857927" cy="253916"/>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dirty="0">
                <a:ln>
                  <a:noFill/>
                </a:ln>
                <a:solidFill>
                  <a:srgbClr val="000000"/>
                </a:solidFill>
                <a:effectLst/>
                <a:uLnTx/>
                <a:uFillTx/>
                <a:latin typeface="Open Sans"/>
                <a:ea typeface="+mn-ea"/>
                <a:cs typeface="+mn-cs"/>
              </a:rPr>
              <a:t>94 / 179 / 5</a:t>
            </a:r>
          </a:p>
        </p:txBody>
      </p:sp>
      <p:sp>
        <p:nvSpPr>
          <p:cNvPr id="20" name="Rechthoek 19">
            <a:extLst>
              <a:ext uri="{FF2B5EF4-FFF2-40B4-BE49-F238E27FC236}">
                <a16:creationId xmlns:a16="http://schemas.microsoft.com/office/drawing/2014/main" id="{31353075-2B89-4C0B-876D-DD1CD854E32C}"/>
              </a:ext>
            </a:extLst>
          </p:cNvPr>
          <p:cNvSpPr/>
          <p:nvPr userDrawn="1"/>
        </p:nvSpPr>
        <p:spPr>
          <a:xfrm>
            <a:off x="-1539803" y="1131315"/>
            <a:ext cx="161286" cy="1612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1" name="Tekstvak 20">
            <a:extLst>
              <a:ext uri="{FF2B5EF4-FFF2-40B4-BE49-F238E27FC236}">
                <a16:creationId xmlns:a16="http://schemas.microsoft.com/office/drawing/2014/main" id="{562EC549-450B-40B7-80B7-2E5B787B0F74}"/>
              </a:ext>
            </a:extLst>
          </p:cNvPr>
          <p:cNvSpPr txBox="1"/>
          <p:nvPr userDrawn="1"/>
        </p:nvSpPr>
        <p:spPr>
          <a:xfrm>
            <a:off x="-1329856" y="1365755"/>
            <a:ext cx="933269" cy="253916"/>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dirty="0">
                <a:ln>
                  <a:noFill/>
                </a:ln>
                <a:solidFill>
                  <a:srgbClr val="000000"/>
                </a:solidFill>
                <a:effectLst/>
                <a:uLnTx/>
                <a:uFillTx/>
                <a:latin typeface="Open Sans"/>
                <a:ea typeface="+mn-ea"/>
                <a:cs typeface="+mn-cs"/>
              </a:rPr>
              <a:t>57 / 87 / 163</a:t>
            </a:r>
          </a:p>
        </p:txBody>
      </p:sp>
      <p:sp>
        <p:nvSpPr>
          <p:cNvPr id="22" name="Rechthoek 21">
            <a:extLst>
              <a:ext uri="{FF2B5EF4-FFF2-40B4-BE49-F238E27FC236}">
                <a16:creationId xmlns:a16="http://schemas.microsoft.com/office/drawing/2014/main" id="{2CCE84B7-282D-4BA5-AA3B-3BBA12C0BAC9}"/>
              </a:ext>
            </a:extLst>
          </p:cNvPr>
          <p:cNvSpPr/>
          <p:nvPr userDrawn="1"/>
        </p:nvSpPr>
        <p:spPr>
          <a:xfrm>
            <a:off x="-1539803" y="1400528"/>
            <a:ext cx="161286" cy="1612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a:ln>
                <a:noFill/>
              </a:ln>
              <a:solidFill>
                <a:srgbClr val="FFFFFF"/>
              </a:solidFill>
              <a:effectLst/>
              <a:uLnTx/>
              <a:uFillTx/>
              <a:latin typeface="Open Sans"/>
              <a:ea typeface="+mn-ea"/>
              <a:cs typeface="+mn-cs"/>
            </a:endParaRPr>
          </a:p>
        </p:txBody>
      </p:sp>
      <p:sp>
        <p:nvSpPr>
          <p:cNvPr id="23" name="Tekstvak 22">
            <a:extLst>
              <a:ext uri="{FF2B5EF4-FFF2-40B4-BE49-F238E27FC236}">
                <a16:creationId xmlns:a16="http://schemas.microsoft.com/office/drawing/2014/main" id="{913F1C8B-D55C-46D5-8E94-3BC739783825}"/>
              </a:ext>
            </a:extLst>
          </p:cNvPr>
          <p:cNvSpPr txBox="1"/>
          <p:nvPr userDrawn="1"/>
        </p:nvSpPr>
        <p:spPr>
          <a:xfrm>
            <a:off x="-1329856" y="1634969"/>
            <a:ext cx="1008609" cy="253916"/>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dirty="0">
                <a:ln>
                  <a:noFill/>
                </a:ln>
                <a:solidFill>
                  <a:srgbClr val="000000"/>
                </a:solidFill>
                <a:effectLst/>
                <a:uLnTx/>
                <a:uFillTx/>
                <a:latin typeface="Open Sans"/>
                <a:ea typeface="+mn-ea"/>
                <a:cs typeface="+mn-cs"/>
              </a:rPr>
              <a:t>69 / 133 / 136</a:t>
            </a:r>
          </a:p>
        </p:txBody>
      </p:sp>
      <p:sp>
        <p:nvSpPr>
          <p:cNvPr id="24" name="Rechthoek 23">
            <a:extLst>
              <a:ext uri="{FF2B5EF4-FFF2-40B4-BE49-F238E27FC236}">
                <a16:creationId xmlns:a16="http://schemas.microsoft.com/office/drawing/2014/main" id="{442A86BD-59A5-48A2-9F87-F628C4659469}"/>
              </a:ext>
            </a:extLst>
          </p:cNvPr>
          <p:cNvSpPr/>
          <p:nvPr userDrawn="1"/>
        </p:nvSpPr>
        <p:spPr>
          <a:xfrm>
            <a:off x="-1539803" y="1669742"/>
            <a:ext cx="161286" cy="16128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a:ln>
                <a:noFill/>
              </a:ln>
              <a:solidFill>
                <a:srgbClr val="FFFFFF"/>
              </a:solidFill>
              <a:effectLst/>
              <a:uLnTx/>
              <a:uFillTx/>
              <a:latin typeface="Open Sans"/>
              <a:ea typeface="+mn-ea"/>
              <a:cs typeface="+mn-cs"/>
            </a:endParaRPr>
          </a:p>
        </p:txBody>
      </p:sp>
      <p:grpSp>
        <p:nvGrpSpPr>
          <p:cNvPr id="11" name="Groep 10">
            <a:extLst>
              <a:ext uri="{FF2B5EF4-FFF2-40B4-BE49-F238E27FC236}">
                <a16:creationId xmlns:a16="http://schemas.microsoft.com/office/drawing/2014/main" id="{DE98A86A-946A-481C-AD49-4ECB4466EFFD}"/>
              </a:ext>
            </a:extLst>
          </p:cNvPr>
          <p:cNvGrpSpPr/>
          <p:nvPr userDrawn="1"/>
        </p:nvGrpSpPr>
        <p:grpSpPr>
          <a:xfrm>
            <a:off x="-1705708" y="102394"/>
            <a:ext cx="1594601" cy="1847752"/>
            <a:chOff x="-1989269" y="136525"/>
            <a:chExt cx="1710726" cy="2463669"/>
          </a:xfrm>
        </p:grpSpPr>
        <p:cxnSp>
          <p:nvCxnSpPr>
            <p:cNvPr id="9" name="Rechte verbindingslijn 8">
              <a:extLst>
                <a:ext uri="{FF2B5EF4-FFF2-40B4-BE49-F238E27FC236}">
                  <a16:creationId xmlns:a16="http://schemas.microsoft.com/office/drawing/2014/main" id="{A2CA6ED0-99F3-4BD1-A890-99F5A0A7475D}"/>
                </a:ext>
              </a:extLst>
            </p:cNvPr>
            <p:cNvCxnSpPr>
              <a:cxnSpLocks/>
            </p:cNvCxnSpPr>
            <p:nvPr userDrawn="1"/>
          </p:nvCxnSpPr>
          <p:spPr>
            <a:xfrm flipH="1">
              <a:off x="-1989269" y="136525"/>
              <a:ext cx="171072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24">
              <a:extLst>
                <a:ext uri="{FF2B5EF4-FFF2-40B4-BE49-F238E27FC236}">
                  <a16:creationId xmlns:a16="http://schemas.microsoft.com/office/drawing/2014/main" id="{4F9DBFAC-9644-4491-BD6D-DB9F32B9D223}"/>
                </a:ext>
              </a:extLst>
            </p:cNvPr>
            <p:cNvCxnSpPr>
              <a:cxnSpLocks/>
            </p:cNvCxnSpPr>
            <p:nvPr userDrawn="1"/>
          </p:nvCxnSpPr>
          <p:spPr>
            <a:xfrm flipH="1">
              <a:off x="-1989269" y="692107"/>
              <a:ext cx="1710726"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Rechte verbindingslijn 25">
              <a:extLst>
                <a:ext uri="{FF2B5EF4-FFF2-40B4-BE49-F238E27FC236}">
                  <a16:creationId xmlns:a16="http://schemas.microsoft.com/office/drawing/2014/main" id="{C62C0298-2532-4B79-B7D6-9120FFAF5FE7}"/>
                </a:ext>
              </a:extLst>
            </p:cNvPr>
            <p:cNvCxnSpPr>
              <a:cxnSpLocks/>
            </p:cNvCxnSpPr>
            <p:nvPr userDrawn="1"/>
          </p:nvCxnSpPr>
          <p:spPr>
            <a:xfrm flipH="1">
              <a:off x="-1989269" y="2600194"/>
              <a:ext cx="171072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7" name="Tekstvak 26">
            <a:extLst>
              <a:ext uri="{FF2B5EF4-FFF2-40B4-BE49-F238E27FC236}">
                <a16:creationId xmlns:a16="http://schemas.microsoft.com/office/drawing/2014/main" id="{3604120A-74F3-4913-9C0C-C316E84178BC}"/>
              </a:ext>
            </a:extLst>
          </p:cNvPr>
          <p:cNvSpPr txBox="1"/>
          <p:nvPr userDrawn="1"/>
        </p:nvSpPr>
        <p:spPr>
          <a:xfrm>
            <a:off x="9390253" y="4289986"/>
            <a:ext cx="1034257" cy="415498"/>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dirty="0">
                <a:ln>
                  <a:noFill/>
                </a:ln>
                <a:solidFill>
                  <a:srgbClr val="000000"/>
                </a:solidFill>
                <a:effectLst/>
                <a:uLnTx/>
                <a:uFillTx/>
                <a:latin typeface="Open Sans"/>
                <a:ea typeface="+mn-ea"/>
                <a:cs typeface="+mn-cs"/>
              </a:rPr>
              <a:t>No content</a:t>
            </a:r>
            <a:br>
              <a:rPr kumimoji="0" lang="nl-NL" sz="1050" b="0" i="0" u="none" strike="noStrike" kern="1200" cap="none" spc="0" normalizeH="0" baseline="0" noProof="0" dirty="0">
                <a:ln>
                  <a:noFill/>
                </a:ln>
                <a:solidFill>
                  <a:srgbClr val="000000"/>
                </a:solidFill>
                <a:effectLst/>
                <a:uLnTx/>
                <a:uFillTx/>
                <a:latin typeface="Open Sans"/>
                <a:ea typeface="+mn-ea"/>
                <a:cs typeface="+mn-cs"/>
              </a:rPr>
            </a:br>
            <a:r>
              <a:rPr kumimoji="0" lang="nl-NL" sz="1050" b="0" i="0" u="none" strike="noStrike" kern="1200" cap="none" spc="0" normalizeH="0" baseline="0" noProof="0" dirty="0">
                <a:ln>
                  <a:noFill/>
                </a:ln>
                <a:solidFill>
                  <a:srgbClr val="000000"/>
                </a:solidFill>
                <a:effectLst/>
                <a:uLnTx/>
                <a:uFillTx/>
                <a:latin typeface="Open Sans"/>
                <a:ea typeface="+mn-ea"/>
                <a:cs typeface="+mn-cs"/>
              </a:rPr>
              <a:t>below </a:t>
            </a:r>
            <a:r>
              <a:rPr kumimoji="0" lang="nl-NL" sz="1050" b="0" i="0" u="none" strike="noStrike" kern="1200" cap="none" spc="0" normalizeH="0" baseline="0" noProof="0" dirty="0" err="1">
                <a:ln>
                  <a:noFill/>
                </a:ln>
                <a:solidFill>
                  <a:srgbClr val="000000"/>
                </a:solidFill>
                <a:effectLst/>
                <a:uLnTx/>
                <a:uFillTx/>
                <a:latin typeface="Open Sans"/>
                <a:ea typeface="+mn-ea"/>
                <a:cs typeface="+mn-cs"/>
              </a:rPr>
              <a:t>this</a:t>
            </a:r>
            <a:r>
              <a:rPr kumimoji="0" lang="nl-NL" sz="1050" b="0" i="0" u="none" strike="noStrike" kern="1200" cap="none" spc="0" normalizeH="0" baseline="0" noProof="0" dirty="0">
                <a:ln>
                  <a:noFill/>
                </a:ln>
                <a:solidFill>
                  <a:srgbClr val="000000"/>
                </a:solidFill>
                <a:effectLst/>
                <a:uLnTx/>
                <a:uFillTx/>
                <a:latin typeface="Open Sans"/>
                <a:ea typeface="+mn-ea"/>
                <a:cs typeface="+mn-cs"/>
              </a:rPr>
              <a:t> line</a:t>
            </a:r>
          </a:p>
        </p:txBody>
      </p:sp>
      <p:sp>
        <p:nvSpPr>
          <p:cNvPr id="29" name="Gelijkbenige driehoek 28">
            <a:extLst>
              <a:ext uri="{FF2B5EF4-FFF2-40B4-BE49-F238E27FC236}">
                <a16:creationId xmlns:a16="http://schemas.microsoft.com/office/drawing/2014/main" id="{35426E9F-4CB0-4951-8E6D-27D9E43F8FB0}"/>
              </a:ext>
            </a:extLst>
          </p:cNvPr>
          <p:cNvSpPr/>
          <p:nvPr userDrawn="1"/>
        </p:nvSpPr>
        <p:spPr>
          <a:xfrm rot="16200000">
            <a:off x="9229528" y="4365513"/>
            <a:ext cx="162878" cy="140412"/>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a:ln>
                <a:noFill/>
              </a:ln>
              <a:solidFill>
                <a:srgbClr val="FFFFFF"/>
              </a:solidFill>
              <a:effectLst/>
              <a:uLnTx/>
              <a:uFillTx/>
              <a:latin typeface="Open Sans"/>
              <a:ea typeface="+mn-ea"/>
              <a:cs typeface="+mn-cs"/>
            </a:endParaRPr>
          </a:p>
        </p:txBody>
      </p:sp>
      <p:sp>
        <p:nvSpPr>
          <p:cNvPr id="42" name="Tekstvak 41">
            <a:extLst>
              <a:ext uri="{FF2B5EF4-FFF2-40B4-BE49-F238E27FC236}">
                <a16:creationId xmlns:a16="http://schemas.microsoft.com/office/drawing/2014/main" id="{19F5D8FD-2232-476F-899E-0FBB35A1C3F0}"/>
              </a:ext>
            </a:extLst>
          </p:cNvPr>
          <p:cNvSpPr txBox="1"/>
          <p:nvPr userDrawn="1"/>
        </p:nvSpPr>
        <p:spPr>
          <a:xfrm>
            <a:off x="2520006" y="5188272"/>
            <a:ext cx="5423280" cy="106182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Open Sans"/>
                <a:ea typeface="+mn-ea"/>
                <a:cs typeface="+mn-cs"/>
              </a:rPr>
              <a:t>To edit </a:t>
            </a:r>
            <a:r>
              <a:rPr kumimoji="0" lang="en-US" sz="1050" b="1" i="0" u="none" strike="noStrike" kern="1200" cap="none" spc="0" normalizeH="0" baseline="0" noProof="0" dirty="0">
                <a:ln>
                  <a:noFill/>
                </a:ln>
                <a:solidFill>
                  <a:srgbClr val="000000"/>
                </a:solidFill>
                <a:effectLst/>
                <a:uLnTx/>
                <a:uFillTx/>
                <a:latin typeface="Open Sans"/>
                <a:ea typeface="+mn-ea"/>
                <a:cs typeface="+mn-cs"/>
              </a:rPr>
              <a:t>Name Surname | Congress/event </a:t>
            </a:r>
            <a:r>
              <a:rPr kumimoji="0" lang="en-US" sz="1050" b="0" i="0" u="none" strike="noStrike" kern="1200" cap="none" spc="0" normalizeH="0" baseline="0" noProof="0" dirty="0">
                <a:ln>
                  <a:noFill/>
                </a:ln>
                <a:solidFill>
                  <a:srgbClr val="000000"/>
                </a:solidFill>
                <a:effectLst/>
                <a:uLnTx/>
                <a:uFillTx/>
                <a:latin typeface="Open Sans"/>
                <a:ea typeface="+mn-ea"/>
                <a:cs typeface="+mn-cs"/>
              </a:rPr>
              <a:t>- go to:</a:t>
            </a:r>
            <a:br>
              <a:rPr kumimoji="0" lang="en-US" sz="1050" b="0" i="0" u="none" strike="noStrike" kern="1200" cap="none" spc="0" normalizeH="0" baseline="0" noProof="0" dirty="0">
                <a:ln>
                  <a:noFill/>
                </a:ln>
                <a:solidFill>
                  <a:srgbClr val="000000"/>
                </a:solidFill>
                <a:effectLst/>
                <a:uLnTx/>
                <a:uFillTx/>
                <a:latin typeface="Open Sans"/>
                <a:ea typeface="+mn-ea"/>
                <a:cs typeface="+mn-cs"/>
              </a:rPr>
            </a:br>
            <a:r>
              <a:rPr kumimoji="0" lang="en-US" sz="1050" b="0" i="0" u="none" strike="noStrike" kern="1200" cap="none" spc="0" normalizeH="0" baseline="0" noProof="0" dirty="0">
                <a:ln>
                  <a:noFill/>
                </a:ln>
                <a:solidFill>
                  <a:srgbClr val="000000"/>
                </a:solidFill>
                <a:effectLst/>
                <a:uLnTx/>
                <a:uFillTx/>
                <a:latin typeface="Open Sans"/>
                <a:ea typeface="+mn-ea"/>
                <a:cs typeface="+mn-cs"/>
              </a:rPr>
              <a:t>Insert &gt; Header and Footer text &gt; Edit the text next to the checked</a:t>
            </a:r>
            <a:br>
              <a:rPr kumimoji="0" lang="en-US" sz="1050" b="0" i="0" u="none" strike="noStrike" kern="1200" cap="none" spc="0" normalizeH="0" baseline="0" noProof="0" dirty="0">
                <a:ln>
                  <a:noFill/>
                </a:ln>
                <a:solidFill>
                  <a:srgbClr val="000000"/>
                </a:solidFill>
                <a:effectLst/>
                <a:uLnTx/>
                <a:uFillTx/>
                <a:latin typeface="Open Sans"/>
                <a:ea typeface="+mn-ea"/>
                <a:cs typeface="+mn-cs"/>
              </a:rPr>
            </a:br>
            <a:r>
              <a:rPr kumimoji="0" lang="en-US" sz="1050" b="0" i="0" u="none" strike="noStrike" kern="1200" cap="none" spc="0" normalizeH="0" baseline="0" noProof="0" dirty="0">
                <a:ln>
                  <a:noFill/>
                </a:ln>
                <a:solidFill>
                  <a:srgbClr val="000000"/>
                </a:solidFill>
                <a:effectLst/>
                <a:uLnTx/>
                <a:uFillTx/>
                <a:latin typeface="Open Sans"/>
                <a:ea typeface="+mn-ea"/>
                <a:cs typeface="+mn-cs"/>
              </a:rPr>
              <a:t>Footer box &gt; Click ‘Apply to all’</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Open Sans"/>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Open Sans"/>
                <a:ea typeface="+mn-ea"/>
                <a:cs typeface="+mn-cs"/>
              </a:rPr>
              <a:t>Don't want a date and </a:t>
            </a:r>
            <a:r>
              <a:rPr kumimoji="0" lang="en-US" sz="1050" b="1" i="0" u="none" strike="noStrike" kern="1200" cap="none" spc="0" normalizeH="0" baseline="0" noProof="0" dirty="0" err="1">
                <a:ln>
                  <a:noFill/>
                </a:ln>
                <a:solidFill>
                  <a:srgbClr val="000000"/>
                </a:solidFill>
                <a:effectLst/>
                <a:uLnTx/>
                <a:uFillTx/>
                <a:latin typeface="Open Sans"/>
                <a:ea typeface="+mn-ea"/>
                <a:cs typeface="+mn-cs"/>
              </a:rPr>
              <a:t>footertext</a:t>
            </a:r>
            <a:r>
              <a:rPr kumimoji="0" lang="en-US" sz="1050" b="1" i="0" u="none" strike="noStrike" kern="1200" cap="none" spc="0" normalizeH="0" baseline="0" noProof="0" dirty="0">
                <a:ln>
                  <a:noFill/>
                </a:ln>
                <a:solidFill>
                  <a:srgbClr val="000000"/>
                </a:solidFill>
                <a:effectLst/>
                <a:uLnTx/>
                <a:uFillTx/>
                <a:latin typeface="Open Sans"/>
                <a:ea typeface="+mn-ea"/>
                <a:cs typeface="+mn-cs"/>
              </a:rPr>
              <a:t>?</a:t>
            </a:r>
            <a:br>
              <a:rPr kumimoji="0" lang="en-US" sz="1050" b="1" i="0" u="none" strike="noStrike" kern="1200" cap="none" spc="0" normalizeH="0" baseline="0" noProof="0" dirty="0">
                <a:ln>
                  <a:noFill/>
                </a:ln>
                <a:solidFill>
                  <a:srgbClr val="000000"/>
                </a:solidFill>
                <a:effectLst/>
                <a:uLnTx/>
                <a:uFillTx/>
                <a:latin typeface="Open Sans"/>
                <a:ea typeface="+mn-ea"/>
                <a:cs typeface="+mn-cs"/>
              </a:rPr>
            </a:br>
            <a:r>
              <a:rPr kumimoji="0" lang="en-US" sz="1050" b="0" i="0" u="none" strike="noStrike" kern="1200" cap="none" spc="0" normalizeH="0" baseline="0" noProof="0" dirty="0">
                <a:ln>
                  <a:noFill/>
                </a:ln>
                <a:solidFill>
                  <a:srgbClr val="000000"/>
                </a:solidFill>
                <a:effectLst/>
                <a:uLnTx/>
                <a:uFillTx/>
                <a:latin typeface="Open Sans"/>
                <a:ea typeface="+mn-ea"/>
                <a:cs typeface="+mn-cs"/>
              </a:rPr>
              <a:t>Uncheck the footer and date box in the Header and Footer-dialogue &gt; Click 'Apply to all'</a:t>
            </a:r>
          </a:p>
        </p:txBody>
      </p:sp>
      <p:sp>
        <p:nvSpPr>
          <p:cNvPr id="43" name="Gelijkbenige driehoek 42">
            <a:extLst>
              <a:ext uri="{FF2B5EF4-FFF2-40B4-BE49-F238E27FC236}">
                <a16:creationId xmlns:a16="http://schemas.microsoft.com/office/drawing/2014/main" id="{E3E96BB4-7614-450E-A4BD-346FBF89C3E4}"/>
              </a:ext>
            </a:extLst>
          </p:cNvPr>
          <p:cNvSpPr/>
          <p:nvPr userDrawn="1"/>
        </p:nvSpPr>
        <p:spPr>
          <a:xfrm>
            <a:off x="2359281" y="5263799"/>
            <a:ext cx="162878" cy="140412"/>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0" name="Tekstvak 29">
            <a:extLst>
              <a:ext uri="{FF2B5EF4-FFF2-40B4-BE49-F238E27FC236}">
                <a16:creationId xmlns:a16="http://schemas.microsoft.com/office/drawing/2014/main" id="{7D347FC8-28AB-41E4-A90B-6F8EEFC490AC}"/>
              </a:ext>
            </a:extLst>
          </p:cNvPr>
          <p:cNvSpPr txBox="1"/>
          <p:nvPr userDrawn="1"/>
        </p:nvSpPr>
        <p:spPr>
          <a:xfrm>
            <a:off x="9390253" y="1181642"/>
            <a:ext cx="1048685" cy="415498"/>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dirty="0">
                <a:ln>
                  <a:noFill/>
                </a:ln>
                <a:solidFill>
                  <a:srgbClr val="000000"/>
                </a:solidFill>
                <a:effectLst/>
                <a:uLnTx/>
                <a:uFillTx/>
                <a:latin typeface="Open Sans"/>
                <a:ea typeface="+mn-ea"/>
                <a:cs typeface="+mn-cs"/>
              </a:rPr>
              <a:t>No content</a:t>
            </a:r>
            <a:br>
              <a:rPr kumimoji="0" lang="nl-NL" sz="1050" b="0" i="0" u="none" strike="noStrike" kern="1200" cap="none" spc="0" normalizeH="0" baseline="0" noProof="0" dirty="0">
                <a:ln>
                  <a:noFill/>
                </a:ln>
                <a:solidFill>
                  <a:srgbClr val="000000"/>
                </a:solidFill>
                <a:effectLst/>
                <a:uLnTx/>
                <a:uFillTx/>
                <a:latin typeface="Open Sans"/>
                <a:ea typeface="+mn-ea"/>
                <a:cs typeface="+mn-cs"/>
              </a:rPr>
            </a:br>
            <a:r>
              <a:rPr kumimoji="0" lang="nl-NL" sz="1050" b="0" i="0" u="none" strike="noStrike" kern="1200" cap="none" spc="0" normalizeH="0" baseline="0" noProof="0" dirty="0" err="1">
                <a:ln>
                  <a:noFill/>
                </a:ln>
                <a:solidFill>
                  <a:srgbClr val="000000"/>
                </a:solidFill>
                <a:effectLst/>
                <a:uLnTx/>
                <a:uFillTx/>
                <a:latin typeface="Open Sans"/>
                <a:ea typeface="+mn-ea"/>
                <a:cs typeface="+mn-cs"/>
              </a:rPr>
              <a:t>above</a:t>
            </a:r>
            <a:r>
              <a:rPr kumimoji="0" lang="nl-NL" sz="1050" b="0" i="0" u="none" strike="noStrike" kern="1200" cap="none" spc="0" normalizeH="0" baseline="0" noProof="0" dirty="0">
                <a:ln>
                  <a:noFill/>
                </a:ln>
                <a:solidFill>
                  <a:srgbClr val="000000"/>
                </a:solidFill>
                <a:effectLst/>
                <a:uLnTx/>
                <a:uFillTx/>
                <a:latin typeface="Open Sans"/>
                <a:ea typeface="+mn-ea"/>
                <a:cs typeface="+mn-cs"/>
              </a:rPr>
              <a:t> </a:t>
            </a:r>
            <a:r>
              <a:rPr kumimoji="0" lang="nl-NL" sz="1050" b="0" i="0" u="none" strike="noStrike" kern="1200" cap="none" spc="0" normalizeH="0" baseline="0" noProof="0" dirty="0" err="1">
                <a:ln>
                  <a:noFill/>
                </a:ln>
                <a:solidFill>
                  <a:srgbClr val="000000"/>
                </a:solidFill>
                <a:effectLst/>
                <a:uLnTx/>
                <a:uFillTx/>
                <a:latin typeface="Open Sans"/>
                <a:ea typeface="+mn-ea"/>
                <a:cs typeface="+mn-cs"/>
              </a:rPr>
              <a:t>this</a:t>
            </a:r>
            <a:r>
              <a:rPr kumimoji="0" lang="nl-NL" sz="1050" b="0" i="0" u="none" strike="noStrike" kern="1200" cap="none" spc="0" normalizeH="0" baseline="0" noProof="0" dirty="0">
                <a:ln>
                  <a:noFill/>
                </a:ln>
                <a:solidFill>
                  <a:srgbClr val="000000"/>
                </a:solidFill>
                <a:effectLst/>
                <a:uLnTx/>
                <a:uFillTx/>
                <a:latin typeface="Open Sans"/>
                <a:ea typeface="+mn-ea"/>
                <a:cs typeface="+mn-cs"/>
              </a:rPr>
              <a:t> line</a:t>
            </a:r>
          </a:p>
        </p:txBody>
      </p:sp>
      <p:sp>
        <p:nvSpPr>
          <p:cNvPr id="31" name="Gelijkbenige driehoek 30">
            <a:extLst>
              <a:ext uri="{FF2B5EF4-FFF2-40B4-BE49-F238E27FC236}">
                <a16:creationId xmlns:a16="http://schemas.microsoft.com/office/drawing/2014/main" id="{D86B6D5B-55CD-4151-B10E-963BB875D274}"/>
              </a:ext>
            </a:extLst>
          </p:cNvPr>
          <p:cNvSpPr/>
          <p:nvPr userDrawn="1"/>
        </p:nvSpPr>
        <p:spPr>
          <a:xfrm rot="16200000">
            <a:off x="9229528" y="1257169"/>
            <a:ext cx="162878" cy="140412"/>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2" name="Tekstvak 31">
            <a:extLst>
              <a:ext uri="{FF2B5EF4-FFF2-40B4-BE49-F238E27FC236}">
                <a16:creationId xmlns:a16="http://schemas.microsoft.com/office/drawing/2014/main" id="{BA6D357D-42B5-4F74-BF68-3C7A3C465779}"/>
              </a:ext>
            </a:extLst>
          </p:cNvPr>
          <p:cNvSpPr txBox="1"/>
          <p:nvPr userDrawn="1"/>
        </p:nvSpPr>
        <p:spPr>
          <a:xfrm>
            <a:off x="8561600" y="5188272"/>
            <a:ext cx="1136850" cy="415498"/>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Open Sans"/>
                <a:ea typeface="+mn-ea"/>
                <a:cs typeface="+mn-cs"/>
              </a:rPr>
              <a:t>No content right</a:t>
            </a:r>
            <a:br>
              <a:rPr kumimoji="0" lang="en-US" sz="1050" b="0" i="0" u="none" strike="noStrike" kern="1200" cap="none" spc="0" normalizeH="0" baseline="0" noProof="0" dirty="0">
                <a:ln>
                  <a:noFill/>
                </a:ln>
                <a:solidFill>
                  <a:srgbClr val="000000"/>
                </a:solidFill>
                <a:effectLst/>
                <a:uLnTx/>
                <a:uFillTx/>
                <a:latin typeface="Open Sans"/>
                <a:ea typeface="+mn-ea"/>
                <a:cs typeface="+mn-cs"/>
              </a:rPr>
            </a:br>
            <a:r>
              <a:rPr kumimoji="0" lang="en-US" sz="1050" b="0" i="0" u="none" strike="noStrike" kern="1200" cap="none" spc="0" normalizeH="0" baseline="0" noProof="0" dirty="0">
                <a:ln>
                  <a:noFill/>
                </a:ln>
                <a:solidFill>
                  <a:srgbClr val="000000"/>
                </a:solidFill>
                <a:effectLst/>
                <a:uLnTx/>
                <a:uFillTx/>
                <a:latin typeface="Open Sans"/>
                <a:ea typeface="+mn-ea"/>
                <a:cs typeface="+mn-cs"/>
              </a:rPr>
              <a:t>of this line</a:t>
            </a:r>
          </a:p>
        </p:txBody>
      </p:sp>
      <p:sp>
        <p:nvSpPr>
          <p:cNvPr id="33" name="Gelijkbenige driehoek 32">
            <a:extLst>
              <a:ext uri="{FF2B5EF4-FFF2-40B4-BE49-F238E27FC236}">
                <a16:creationId xmlns:a16="http://schemas.microsoft.com/office/drawing/2014/main" id="{D146617A-6150-4561-B7DD-A9E3AEA248B7}"/>
              </a:ext>
            </a:extLst>
          </p:cNvPr>
          <p:cNvSpPr/>
          <p:nvPr userDrawn="1"/>
        </p:nvSpPr>
        <p:spPr>
          <a:xfrm>
            <a:off x="8400875" y="5263799"/>
            <a:ext cx="162878" cy="140412"/>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4" name="Tekstvak 33">
            <a:extLst>
              <a:ext uri="{FF2B5EF4-FFF2-40B4-BE49-F238E27FC236}">
                <a16:creationId xmlns:a16="http://schemas.microsoft.com/office/drawing/2014/main" id="{E73B3C80-1F73-4C4B-A2F0-4C9C6D141AD1}"/>
              </a:ext>
            </a:extLst>
          </p:cNvPr>
          <p:cNvSpPr txBox="1"/>
          <p:nvPr userDrawn="1"/>
        </p:nvSpPr>
        <p:spPr>
          <a:xfrm>
            <a:off x="-253227" y="5188272"/>
            <a:ext cx="1053494" cy="415498"/>
          </a:xfrm>
          <a:prstGeom prst="rect">
            <a:avLst/>
          </a:prstGeom>
          <a:noFill/>
        </p:spPr>
        <p:txBody>
          <a:bodyPr wrap="non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Open Sans"/>
                <a:ea typeface="+mn-ea"/>
                <a:cs typeface="+mn-cs"/>
              </a:rPr>
              <a:t>No content left</a:t>
            </a:r>
            <a:br>
              <a:rPr kumimoji="0" lang="en-US" sz="1050" b="0" i="0" u="none" strike="noStrike" kern="1200" cap="none" spc="0" normalizeH="0" baseline="0" noProof="0" dirty="0">
                <a:ln>
                  <a:noFill/>
                </a:ln>
                <a:solidFill>
                  <a:srgbClr val="000000"/>
                </a:solidFill>
                <a:effectLst/>
                <a:uLnTx/>
                <a:uFillTx/>
                <a:latin typeface="Open Sans"/>
                <a:ea typeface="+mn-ea"/>
                <a:cs typeface="+mn-cs"/>
              </a:rPr>
            </a:br>
            <a:r>
              <a:rPr kumimoji="0" lang="en-US" sz="1050" b="0" i="0" u="none" strike="noStrike" kern="1200" cap="none" spc="0" normalizeH="0" baseline="0" noProof="0" dirty="0">
                <a:ln>
                  <a:noFill/>
                </a:ln>
                <a:solidFill>
                  <a:srgbClr val="000000"/>
                </a:solidFill>
                <a:effectLst/>
                <a:uLnTx/>
                <a:uFillTx/>
                <a:latin typeface="Open Sans"/>
                <a:ea typeface="+mn-ea"/>
                <a:cs typeface="+mn-cs"/>
              </a:rPr>
              <a:t>of this line</a:t>
            </a:r>
          </a:p>
        </p:txBody>
      </p:sp>
      <p:sp>
        <p:nvSpPr>
          <p:cNvPr id="35" name="Gelijkbenige driehoek 34">
            <a:extLst>
              <a:ext uri="{FF2B5EF4-FFF2-40B4-BE49-F238E27FC236}">
                <a16:creationId xmlns:a16="http://schemas.microsoft.com/office/drawing/2014/main" id="{7B1373FE-CCE9-4943-A741-874426342C29}"/>
              </a:ext>
            </a:extLst>
          </p:cNvPr>
          <p:cNvSpPr/>
          <p:nvPr userDrawn="1"/>
        </p:nvSpPr>
        <p:spPr>
          <a:xfrm>
            <a:off x="794125" y="5263799"/>
            <a:ext cx="162878" cy="140412"/>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a:ln>
                <a:noFill/>
              </a:ln>
              <a:solidFill>
                <a:srgbClr val="FFFFFF"/>
              </a:solidFill>
              <a:effectLst/>
              <a:uLnTx/>
              <a:uFillTx/>
              <a:latin typeface="Open Sans"/>
              <a:ea typeface="+mn-ea"/>
              <a:cs typeface="+mn-cs"/>
            </a:endParaRPr>
          </a:p>
        </p:txBody>
      </p:sp>
      <p:sp>
        <p:nvSpPr>
          <p:cNvPr id="39" name="Tekstvak 38">
            <a:extLst>
              <a:ext uri="{FF2B5EF4-FFF2-40B4-BE49-F238E27FC236}">
                <a16:creationId xmlns:a16="http://schemas.microsoft.com/office/drawing/2014/main" id="{F3618288-10B5-4ECD-B4E2-6F446368A160}"/>
              </a:ext>
            </a:extLst>
          </p:cNvPr>
          <p:cNvSpPr txBox="1"/>
          <p:nvPr userDrawn="1"/>
        </p:nvSpPr>
        <p:spPr>
          <a:xfrm>
            <a:off x="9390253" y="4658338"/>
            <a:ext cx="1207382" cy="57708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dirty="0" err="1">
                <a:ln>
                  <a:noFill/>
                </a:ln>
                <a:solidFill>
                  <a:srgbClr val="000000"/>
                </a:solidFill>
                <a:effectLst/>
                <a:uLnTx/>
                <a:uFillTx/>
                <a:latin typeface="Open Sans"/>
                <a:ea typeface="+mn-ea"/>
                <a:cs typeface="+mn-cs"/>
              </a:rPr>
              <a:t>Manually</a:t>
            </a:r>
            <a:r>
              <a:rPr kumimoji="0" lang="nl-NL" sz="1050" b="0" i="0" u="none" strike="noStrike" kern="1200" cap="none" spc="0" normalizeH="0" baseline="0" noProof="0" dirty="0">
                <a:ln>
                  <a:noFill/>
                </a:ln>
                <a:solidFill>
                  <a:srgbClr val="000000"/>
                </a:solidFill>
                <a:effectLst/>
                <a:uLnTx/>
                <a:uFillTx/>
                <a:latin typeface="Open Sans"/>
                <a:ea typeface="+mn-ea"/>
                <a:cs typeface="+mn-cs"/>
              </a:rPr>
              <a:t> change</a:t>
            </a:r>
            <a:br>
              <a:rPr kumimoji="0" lang="nl-NL" sz="1050" b="0" i="0" u="none" strike="noStrike" kern="1200" cap="none" spc="0" normalizeH="0" baseline="0" noProof="0" dirty="0">
                <a:ln>
                  <a:noFill/>
                </a:ln>
                <a:solidFill>
                  <a:srgbClr val="000000"/>
                </a:solidFill>
                <a:effectLst/>
                <a:uLnTx/>
                <a:uFillTx/>
                <a:latin typeface="Open Sans"/>
                <a:ea typeface="+mn-ea"/>
                <a:cs typeface="+mn-cs"/>
              </a:rPr>
            </a:br>
            <a:r>
              <a:rPr kumimoji="0" lang="nl-NL" sz="1050" b="0" i="0" u="none" strike="noStrike" kern="1200" cap="none" spc="0" normalizeH="0" baseline="0" noProof="0" dirty="0">
                <a:ln>
                  <a:noFill/>
                </a:ln>
                <a:solidFill>
                  <a:srgbClr val="000000"/>
                </a:solidFill>
                <a:effectLst/>
                <a:uLnTx/>
                <a:uFillTx/>
                <a:latin typeface="Open Sans"/>
                <a:ea typeface="+mn-ea"/>
                <a:cs typeface="+mn-cs"/>
              </a:rPr>
              <a:t>/12 to the correct</a:t>
            </a:r>
            <a:br>
              <a:rPr kumimoji="0" lang="nl-NL" sz="1050" b="0" i="0" u="none" strike="noStrike" kern="1200" cap="none" spc="0" normalizeH="0" baseline="0" noProof="0" dirty="0">
                <a:ln>
                  <a:noFill/>
                </a:ln>
                <a:solidFill>
                  <a:srgbClr val="000000"/>
                </a:solidFill>
                <a:effectLst/>
                <a:uLnTx/>
                <a:uFillTx/>
                <a:latin typeface="Open Sans"/>
                <a:ea typeface="+mn-ea"/>
                <a:cs typeface="+mn-cs"/>
              </a:rPr>
            </a:br>
            <a:r>
              <a:rPr kumimoji="0" lang="nl-NL" sz="1050" b="0" i="0" u="none" strike="noStrike" kern="1200" cap="none" spc="0" normalizeH="0" baseline="0" noProof="0" dirty="0" err="1">
                <a:ln>
                  <a:noFill/>
                </a:ln>
                <a:solidFill>
                  <a:srgbClr val="000000"/>
                </a:solidFill>
                <a:effectLst/>
                <a:uLnTx/>
                <a:uFillTx/>
                <a:latin typeface="Open Sans"/>
                <a:ea typeface="+mn-ea"/>
                <a:cs typeface="+mn-cs"/>
              </a:rPr>
              <a:t>total</a:t>
            </a:r>
            <a:r>
              <a:rPr kumimoji="0" lang="nl-NL" sz="1050" b="0" i="0" u="none" strike="noStrike" kern="1200" cap="none" spc="0" normalizeH="0" baseline="0" noProof="0" dirty="0">
                <a:ln>
                  <a:noFill/>
                </a:ln>
                <a:solidFill>
                  <a:srgbClr val="000000"/>
                </a:solidFill>
                <a:effectLst/>
                <a:uLnTx/>
                <a:uFillTx/>
                <a:latin typeface="Open Sans"/>
                <a:ea typeface="+mn-ea"/>
                <a:cs typeface="+mn-cs"/>
              </a:rPr>
              <a:t> # of slides</a:t>
            </a:r>
          </a:p>
        </p:txBody>
      </p:sp>
      <p:sp>
        <p:nvSpPr>
          <p:cNvPr id="40" name="Gelijkbenige driehoek 39">
            <a:extLst>
              <a:ext uri="{FF2B5EF4-FFF2-40B4-BE49-F238E27FC236}">
                <a16:creationId xmlns:a16="http://schemas.microsoft.com/office/drawing/2014/main" id="{D72BD59B-0D58-4FD7-A1E5-ED24FCF5142B}"/>
              </a:ext>
            </a:extLst>
          </p:cNvPr>
          <p:cNvSpPr/>
          <p:nvPr userDrawn="1"/>
        </p:nvSpPr>
        <p:spPr>
          <a:xfrm rot="16200000">
            <a:off x="9229528" y="4733864"/>
            <a:ext cx="162878" cy="140412"/>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a:ln>
                <a:noFill/>
              </a:ln>
              <a:solidFill>
                <a:srgbClr val="FFFFFF"/>
              </a:solidFill>
              <a:effectLst/>
              <a:uLnTx/>
              <a:uFillTx/>
              <a:latin typeface="Open Sans"/>
              <a:ea typeface="+mn-ea"/>
              <a:cs typeface="+mn-cs"/>
            </a:endParaRPr>
          </a:p>
        </p:txBody>
      </p:sp>
    </p:spTree>
    <p:extLst>
      <p:ext uri="{BB962C8B-B14F-4D97-AF65-F5344CB8AC3E}">
        <p14:creationId xmlns:p14="http://schemas.microsoft.com/office/powerpoint/2010/main" val="3238682617"/>
      </p:ext>
    </p:extLst>
  </p:cSld>
  <p:clrMap bg1="lt1" tx1="dk1" bg2="lt2" tx2="dk2" accent1="accent1" accent2="accent2" accent3="accent3" accent4="accent4" accent5="accent5" accent6="accent6" hlink="hlink" folHlink="folHlink"/>
  <p:sldLayoutIdLst>
    <p:sldLayoutId id="2147483665"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685800" rtl="0" eaLnBrk="1" latinLnBrk="0" hangingPunct="1">
        <a:lnSpc>
          <a:spcPct val="90000"/>
        </a:lnSpc>
        <a:spcBef>
          <a:spcPct val="0"/>
        </a:spcBef>
        <a:buNone/>
        <a:defRPr sz="2025" b="1" kern="1200">
          <a:solidFill>
            <a:schemeClr val="tx2"/>
          </a:solidFill>
          <a:latin typeface="+mj-lt"/>
          <a:ea typeface="+mj-ea"/>
          <a:cs typeface="+mj-cs"/>
        </a:defRPr>
      </a:lvl1pPr>
    </p:titleStyle>
    <p:bodyStyle>
      <a:lvl1pPr marL="0" indent="0" algn="l" defTabSz="685800" rtl="0" eaLnBrk="1" latinLnBrk="0" hangingPunct="1">
        <a:lnSpc>
          <a:spcPct val="90000"/>
        </a:lnSpc>
        <a:spcBef>
          <a:spcPts val="750"/>
        </a:spcBef>
        <a:buSzPct val="120000"/>
        <a:buFont typeface="Arial" panose="020B0604020202020204" pitchFamily="34" charset="0"/>
        <a:buNone/>
        <a:defRPr sz="1350" kern="1200">
          <a:solidFill>
            <a:schemeClr val="bg2"/>
          </a:solidFill>
          <a:latin typeface="+mn-lt"/>
          <a:ea typeface="+mn-ea"/>
          <a:cs typeface="+mn-cs"/>
        </a:defRPr>
      </a:lvl1pPr>
      <a:lvl2pPr marL="289322" indent="-139304" algn="l" defTabSz="685800" rtl="0" eaLnBrk="1" latinLnBrk="0" hangingPunct="1">
        <a:lnSpc>
          <a:spcPct val="90000"/>
        </a:lnSpc>
        <a:spcBef>
          <a:spcPts val="300"/>
        </a:spcBef>
        <a:buSzPct val="100000"/>
        <a:buFont typeface="Arial" panose="020B0604020202020204" pitchFamily="34" charset="0"/>
        <a:buChar char="•"/>
        <a:defRPr sz="1200" kern="1200">
          <a:solidFill>
            <a:schemeClr val="accent6"/>
          </a:solidFill>
          <a:latin typeface="+mn-lt"/>
          <a:ea typeface="+mn-ea"/>
          <a:cs typeface="+mn-cs"/>
        </a:defRPr>
      </a:lvl2pPr>
      <a:lvl3pPr marL="738188" indent="-115491" algn="l" defTabSz="685800" rtl="0" eaLnBrk="1" latinLnBrk="0" hangingPunct="1">
        <a:lnSpc>
          <a:spcPct val="90000"/>
        </a:lnSpc>
        <a:spcBef>
          <a:spcPts val="300"/>
        </a:spcBef>
        <a:buSzPct val="100000"/>
        <a:buFont typeface="Arial" panose="020B0604020202020204" pitchFamily="34" charset="0"/>
        <a:buChar char="­"/>
        <a:defRPr sz="1200" kern="1200">
          <a:solidFill>
            <a:schemeClr val="accent6"/>
          </a:solidFill>
          <a:latin typeface="+mn-lt"/>
          <a:ea typeface="+mn-ea"/>
          <a:cs typeface="+mn-cs"/>
        </a:defRPr>
      </a:lvl3pPr>
      <a:lvl4pPr marL="1198960" indent="-120254" algn="l" defTabSz="685800" rtl="0" eaLnBrk="1" latinLnBrk="0" hangingPunct="1">
        <a:lnSpc>
          <a:spcPct val="90000"/>
        </a:lnSpc>
        <a:spcBef>
          <a:spcPts val="300"/>
        </a:spcBef>
        <a:buSzPct val="100000"/>
        <a:buFont typeface="Arial" panose="020B0604020202020204" pitchFamily="34" charset="0"/>
        <a:buChar char="•"/>
        <a:defRPr sz="1200" kern="1200">
          <a:solidFill>
            <a:schemeClr val="accent6"/>
          </a:solidFill>
          <a:latin typeface="+mn-lt"/>
          <a:ea typeface="+mn-ea"/>
          <a:cs typeface="+mn-cs"/>
        </a:defRPr>
      </a:lvl4pPr>
      <a:lvl5pPr marL="1657350" indent="-119063" algn="l" defTabSz="685800" rtl="0" eaLnBrk="1" latinLnBrk="0" hangingPunct="1">
        <a:lnSpc>
          <a:spcPct val="90000"/>
        </a:lnSpc>
        <a:spcBef>
          <a:spcPts val="300"/>
        </a:spcBef>
        <a:buSzPct val="100000"/>
        <a:buFont typeface="Arial" panose="020B0604020202020204" pitchFamily="34" charset="0"/>
        <a:buChar char="­"/>
        <a:defRPr sz="1200" kern="1200">
          <a:solidFill>
            <a:schemeClr val="accent6"/>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26">
          <p15:clr>
            <a:srgbClr val="F26B43"/>
          </p15:clr>
        </p15:guide>
        <p15:guide id="4" pos="7129">
          <p15:clr>
            <a:srgbClr val="F26B43"/>
          </p15:clr>
        </p15:guide>
        <p15:guide id="6" orient="horz" pos="3720">
          <p15:clr>
            <a:srgbClr val="F26B43"/>
          </p15:clr>
        </p15:guide>
        <p15:guide id="8" orient="horz" pos="111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05979"/>
            <a:ext cx="8229600" cy="857250"/>
          </a:xfrm>
          <a:prstGeom prst="rect">
            <a:avLst/>
          </a:prstGeom>
        </p:spPr>
        <p:txBody>
          <a:bodyPr vert="horz" lIns="91440" tIns="45720" rIns="91440" bIns="45720" rtlCol="0" anchor="ctr">
            <a:normAutofit/>
          </a:bodyPr>
          <a:lstStyle/>
          <a:p>
            <a:r>
              <a:rPr lang="de-DE"/>
              <a:t>Titelmasterformat durch Klicken bearbeiten</a:t>
            </a:r>
            <a:endParaRPr lang="en-GB" dirty="0"/>
          </a:p>
        </p:txBody>
      </p:sp>
      <p:sp>
        <p:nvSpPr>
          <p:cNvPr id="3" name="Text Placeholder 2"/>
          <p:cNvSpPr>
            <a:spLocks noGrp="1"/>
          </p:cNvSpPr>
          <p:nvPr>
            <p:ph type="body" idx="1"/>
          </p:nvPr>
        </p:nvSpPr>
        <p:spPr>
          <a:xfrm>
            <a:off x="457201" y="1200151"/>
            <a:ext cx="8229600" cy="3394472"/>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879">
                <a:solidFill>
                  <a:schemeClr val="tx1">
                    <a:tint val="75000"/>
                  </a:schemeClr>
                </a:solidFill>
                <a:latin typeface="Arial" panose="020B0604020202020204" pitchFamily="34" charset="0"/>
              </a:defRPr>
            </a:lvl1pPr>
          </a:lstStyle>
          <a:p>
            <a:fld id="{AEB1851A-CFBC-47C7-80F8-04FF84B1759D}" type="datetimeFigureOut">
              <a:rPr lang="en-GB" smtClean="0"/>
              <a:pPr/>
              <a:t>07/02/2024</a:t>
            </a:fld>
            <a:endParaRPr lang="en-GB"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879">
                <a:solidFill>
                  <a:schemeClr val="tx1">
                    <a:tint val="75000"/>
                  </a:schemeClr>
                </a:solidFill>
                <a:latin typeface="Arial" panose="020B0604020202020204" pitchFamily="34" charset="0"/>
              </a:defRPr>
            </a:lvl1pPr>
          </a:lstStyle>
          <a:p>
            <a:endParaRPr lang="en-GB"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879">
                <a:solidFill>
                  <a:schemeClr val="tx1">
                    <a:tint val="75000"/>
                  </a:schemeClr>
                </a:solidFill>
                <a:latin typeface="Arial" panose="020B0604020202020204" pitchFamily="34" charset="0"/>
              </a:defRPr>
            </a:lvl1pPr>
          </a:lstStyle>
          <a:p>
            <a:fld id="{6A6D9FA1-99C7-4910-8E32-B85D378B0060}" type="slidenum">
              <a:rPr lang="en-GB" smtClean="0"/>
              <a:pPr/>
              <a:t>‹Nr.›</a:t>
            </a:fld>
            <a:endParaRPr lang="en-GB" dirty="0"/>
          </a:p>
        </p:txBody>
      </p:sp>
    </p:spTree>
    <p:extLst>
      <p:ext uri="{BB962C8B-B14F-4D97-AF65-F5344CB8AC3E}">
        <p14:creationId xmlns:p14="http://schemas.microsoft.com/office/powerpoint/2010/main" val="533194410"/>
      </p:ext>
    </p:extLst>
  </p:cSld>
  <p:clrMap bg1="lt1" tx1="dk1" bg2="lt2" tx2="dk2" accent1="accent1" accent2="accent2" accent3="accent3" accent4="accent4" accent5="accent5" accent6="accent6" hlink="hlink" folHlink="folHlink"/>
  <p:sldLayoutIdLst>
    <p:sldLayoutId id="2147483701" r:id="rId1"/>
    <p:sldLayoutId id="2147483702" r:id="rId2"/>
  </p:sldLayoutIdLst>
  <p:txStyles>
    <p:titleStyle>
      <a:lvl1pPr algn="ctr" defTabSz="669981" rtl="0" eaLnBrk="1" latinLnBrk="0" hangingPunct="1">
        <a:spcBef>
          <a:spcPct val="0"/>
        </a:spcBef>
        <a:buNone/>
        <a:defRPr sz="3224" kern="1200">
          <a:solidFill>
            <a:schemeClr val="tx1"/>
          </a:solidFill>
          <a:latin typeface="Arial" panose="020B0604020202020204" pitchFamily="34" charset="0"/>
          <a:ea typeface="+mj-ea"/>
          <a:cs typeface="+mj-cs"/>
        </a:defRPr>
      </a:lvl1pPr>
    </p:titleStyle>
    <p:bodyStyle>
      <a:lvl1pPr marL="251243" indent="-251243" algn="l" defTabSz="669981" rtl="0" eaLnBrk="1" latinLnBrk="0" hangingPunct="1">
        <a:spcBef>
          <a:spcPct val="20000"/>
        </a:spcBef>
        <a:buFont typeface="Arial" panose="020B0604020202020204" pitchFamily="34" charset="0"/>
        <a:buChar char="•"/>
        <a:defRPr sz="2345" kern="1200">
          <a:solidFill>
            <a:schemeClr val="tx1"/>
          </a:solidFill>
          <a:latin typeface="Arial" panose="020B0604020202020204" pitchFamily="34" charset="0"/>
          <a:ea typeface="+mn-ea"/>
          <a:cs typeface="+mn-cs"/>
        </a:defRPr>
      </a:lvl1pPr>
      <a:lvl2pPr marL="544359" indent="-209369" algn="l" defTabSz="669981" rtl="0" eaLnBrk="1" latinLnBrk="0" hangingPunct="1">
        <a:spcBef>
          <a:spcPct val="20000"/>
        </a:spcBef>
        <a:buFont typeface="Arial" panose="020B0604020202020204" pitchFamily="34" charset="0"/>
        <a:buChar char="–"/>
        <a:defRPr sz="2052" kern="1200">
          <a:solidFill>
            <a:schemeClr val="tx1"/>
          </a:solidFill>
          <a:latin typeface="Arial" panose="020B0604020202020204" pitchFamily="34" charset="0"/>
          <a:ea typeface="+mn-ea"/>
          <a:cs typeface="+mn-cs"/>
        </a:defRPr>
      </a:lvl2pPr>
      <a:lvl3pPr marL="837476" indent="-167495" algn="l" defTabSz="669981" rtl="0" eaLnBrk="1" latinLnBrk="0" hangingPunct="1">
        <a:spcBef>
          <a:spcPct val="20000"/>
        </a:spcBef>
        <a:buFont typeface="Arial" panose="020B0604020202020204" pitchFamily="34" charset="0"/>
        <a:buChar char="•"/>
        <a:defRPr sz="1758" kern="1200">
          <a:solidFill>
            <a:schemeClr val="tx1"/>
          </a:solidFill>
          <a:latin typeface="Arial" panose="020B0604020202020204" pitchFamily="34" charset="0"/>
          <a:ea typeface="+mn-ea"/>
          <a:cs typeface="+mn-cs"/>
        </a:defRPr>
      </a:lvl3pPr>
      <a:lvl4pPr marL="1172467" indent="-167495" algn="l" defTabSz="669981" rtl="0" eaLnBrk="1" latinLnBrk="0" hangingPunct="1">
        <a:spcBef>
          <a:spcPct val="20000"/>
        </a:spcBef>
        <a:buFont typeface="Arial" panose="020B0604020202020204" pitchFamily="34" charset="0"/>
        <a:buChar char="–"/>
        <a:defRPr sz="1465" kern="1200">
          <a:solidFill>
            <a:schemeClr val="tx1"/>
          </a:solidFill>
          <a:latin typeface="Arial" panose="020B0604020202020204" pitchFamily="34" charset="0"/>
          <a:ea typeface="+mn-ea"/>
          <a:cs typeface="+mn-cs"/>
        </a:defRPr>
      </a:lvl4pPr>
      <a:lvl5pPr marL="1507457" indent="-167495" algn="l" defTabSz="669981" rtl="0" eaLnBrk="1" latinLnBrk="0" hangingPunct="1">
        <a:spcBef>
          <a:spcPct val="20000"/>
        </a:spcBef>
        <a:buFont typeface="Arial" panose="020B0604020202020204" pitchFamily="34" charset="0"/>
        <a:buChar char="»"/>
        <a:defRPr sz="1465" kern="1200">
          <a:solidFill>
            <a:schemeClr val="tx1"/>
          </a:solidFill>
          <a:latin typeface="Arial" panose="020B0604020202020204" pitchFamily="34" charset="0"/>
          <a:ea typeface="+mn-ea"/>
          <a:cs typeface="+mn-cs"/>
        </a:defRPr>
      </a:lvl5pPr>
      <a:lvl6pPr marL="1842447" indent="-167495" algn="l" defTabSz="669981" rtl="0" eaLnBrk="1" latinLnBrk="0" hangingPunct="1">
        <a:spcBef>
          <a:spcPct val="20000"/>
        </a:spcBef>
        <a:buFont typeface="Arial" panose="020B0604020202020204" pitchFamily="34" charset="0"/>
        <a:buChar char="•"/>
        <a:defRPr sz="1465" kern="1200">
          <a:solidFill>
            <a:schemeClr val="tx1"/>
          </a:solidFill>
          <a:latin typeface="+mn-lt"/>
          <a:ea typeface="+mn-ea"/>
          <a:cs typeface="+mn-cs"/>
        </a:defRPr>
      </a:lvl6pPr>
      <a:lvl7pPr marL="2177438" indent="-167495" algn="l" defTabSz="669981" rtl="0" eaLnBrk="1" latinLnBrk="0" hangingPunct="1">
        <a:spcBef>
          <a:spcPct val="20000"/>
        </a:spcBef>
        <a:buFont typeface="Arial" panose="020B0604020202020204" pitchFamily="34" charset="0"/>
        <a:buChar char="•"/>
        <a:defRPr sz="1465" kern="1200">
          <a:solidFill>
            <a:schemeClr val="tx1"/>
          </a:solidFill>
          <a:latin typeface="+mn-lt"/>
          <a:ea typeface="+mn-ea"/>
          <a:cs typeface="+mn-cs"/>
        </a:defRPr>
      </a:lvl7pPr>
      <a:lvl8pPr marL="2512428" indent="-167495" algn="l" defTabSz="669981" rtl="0" eaLnBrk="1" latinLnBrk="0" hangingPunct="1">
        <a:spcBef>
          <a:spcPct val="20000"/>
        </a:spcBef>
        <a:buFont typeface="Arial" panose="020B0604020202020204" pitchFamily="34" charset="0"/>
        <a:buChar char="•"/>
        <a:defRPr sz="1465" kern="1200">
          <a:solidFill>
            <a:schemeClr val="tx1"/>
          </a:solidFill>
          <a:latin typeface="+mn-lt"/>
          <a:ea typeface="+mn-ea"/>
          <a:cs typeface="+mn-cs"/>
        </a:defRPr>
      </a:lvl8pPr>
      <a:lvl9pPr marL="2847419" indent="-167495" algn="l" defTabSz="669981" rtl="0" eaLnBrk="1" latinLnBrk="0" hangingPunct="1">
        <a:spcBef>
          <a:spcPct val="20000"/>
        </a:spcBef>
        <a:buFont typeface="Arial" panose="020B0604020202020204" pitchFamily="34" charset="0"/>
        <a:buChar char="•"/>
        <a:defRPr sz="1465" kern="1200">
          <a:solidFill>
            <a:schemeClr val="tx1"/>
          </a:solidFill>
          <a:latin typeface="+mn-lt"/>
          <a:ea typeface="+mn-ea"/>
          <a:cs typeface="+mn-cs"/>
        </a:defRPr>
      </a:lvl9pPr>
    </p:bodyStyle>
    <p:otherStyle>
      <a:defPPr>
        <a:defRPr lang="en-US"/>
      </a:defPPr>
      <a:lvl1pPr marL="0" algn="l" defTabSz="669981" rtl="0" eaLnBrk="1" latinLnBrk="0" hangingPunct="1">
        <a:defRPr sz="1319" kern="1200">
          <a:solidFill>
            <a:schemeClr val="tx1"/>
          </a:solidFill>
          <a:latin typeface="+mn-lt"/>
          <a:ea typeface="+mn-ea"/>
          <a:cs typeface="+mn-cs"/>
        </a:defRPr>
      </a:lvl1pPr>
      <a:lvl2pPr marL="334990" algn="l" defTabSz="669981" rtl="0" eaLnBrk="1" latinLnBrk="0" hangingPunct="1">
        <a:defRPr sz="1319" kern="1200">
          <a:solidFill>
            <a:schemeClr val="tx1"/>
          </a:solidFill>
          <a:latin typeface="+mn-lt"/>
          <a:ea typeface="+mn-ea"/>
          <a:cs typeface="+mn-cs"/>
        </a:defRPr>
      </a:lvl2pPr>
      <a:lvl3pPr marL="669981" algn="l" defTabSz="669981" rtl="0" eaLnBrk="1" latinLnBrk="0" hangingPunct="1">
        <a:defRPr sz="1319" kern="1200">
          <a:solidFill>
            <a:schemeClr val="tx1"/>
          </a:solidFill>
          <a:latin typeface="+mn-lt"/>
          <a:ea typeface="+mn-ea"/>
          <a:cs typeface="+mn-cs"/>
        </a:defRPr>
      </a:lvl3pPr>
      <a:lvl4pPr marL="1004971" algn="l" defTabSz="669981" rtl="0" eaLnBrk="1" latinLnBrk="0" hangingPunct="1">
        <a:defRPr sz="1319" kern="1200">
          <a:solidFill>
            <a:schemeClr val="tx1"/>
          </a:solidFill>
          <a:latin typeface="+mn-lt"/>
          <a:ea typeface="+mn-ea"/>
          <a:cs typeface="+mn-cs"/>
        </a:defRPr>
      </a:lvl4pPr>
      <a:lvl5pPr marL="1339962" algn="l" defTabSz="669981" rtl="0" eaLnBrk="1" latinLnBrk="0" hangingPunct="1">
        <a:defRPr sz="1319" kern="1200">
          <a:solidFill>
            <a:schemeClr val="tx1"/>
          </a:solidFill>
          <a:latin typeface="+mn-lt"/>
          <a:ea typeface="+mn-ea"/>
          <a:cs typeface="+mn-cs"/>
        </a:defRPr>
      </a:lvl5pPr>
      <a:lvl6pPr marL="1674952" algn="l" defTabSz="669981" rtl="0" eaLnBrk="1" latinLnBrk="0" hangingPunct="1">
        <a:defRPr sz="1319" kern="1200">
          <a:solidFill>
            <a:schemeClr val="tx1"/>
          </a:solidFill>
          <a:latin typeface="+mn-lt"/>
          <a:ea typeface="+mn-ea"/>
          <a:cs typeface="+mn-cs"/>
        </a:defRPr>
      </a:lvl6pPr>
      <a:lvl7pPr marL="2009943" algn="l" defTabSz="669981" rtl="0" eaLnBrk="1" latinLnBrk="0" hangingPunct="1">
        <a:defRPr sz="1319" kern="1200">
          <a:solidFill>
            <a:schemeClr val="tx1"/>
          </a:solidFill>
          <a:latin typeface="+mn-lt"/>
          <a:ea typeface="+mn-ea"/>
          <a:cs typeface="+mn-cs"/>
        </a:defRPr>
      </a:lvl7pPr>
      <a:lvl8pPr marL="2344933" algn="l" defTabSz="669981" rtl="0" eaLnBrk="1" latinLnBrk="0" hangingPunct="1">
        <a:defRPr sz="1319" kern="1200">
          <a:solidFill>
            <a:schemeClr val="tx1"/>
          </a:solidFill>
          <a:latin typeface="+mn-lt"/>
          <a:ea typeface="+mn-ea"/>
          <a:cs typeface="+mn-cs"/>
        </a:defRPr>
      </a:lvl8pPr>
      <a:lvl9pPr marL="2679924" algn="l" defTabSz="669981" rtl="0" eaLnBrk="1" latinLnBrk="0" hangingPunct="1">
        <a:defRPr sz="131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2" name="Grafik 12"/>
          <p:cNvPicPr/>
          <p:nvPr/>
        </p:nvPicPr>
        <p:blipFill>
          <a:blip r:embed="rId14"/>
          <a:stretch/>
        </p:blipFill>
        <p:spPr>
          <a:xfrm>
            <a:off x="7453890" y="4504140"/>
            <a:ext cx="1409670" cy="409860"/>
          </a:xfrm>
          <a:prstGeom prst="rect">
            <a:avLst/>
          </a:prstGeom>
          <a:ln>
            <a:noFill/>
          </a:ln>
        </p:spPr>
      </p:pic>
      <p:pic>
        <p:nvPicPr>
          <p:cNvPr id="43" name="Grafik 13"/>
          <p:cNvPicPr/>
          <p:nvPr/>
        </p:nvPicPr>
        <p:blipFill>
          <a:blip r:embed="rId15"/>
          <a:stretch/>
        </p:blipFill>
        <p:spPr>
          <a:xfrm>
            <a:off x="269730" y="4818690"/>
            <a:ext cx="1726110" cy="86130"/>
          </a:xfrm>
          <a:prstGeom prst="rect">
            <a:avLst/>
          </a:prstGeom>
          <a:ln>
            <a:noFill/>
          </a:ln>
        </p:spPr>
      </p:pic>
      <p:sp>
        <p:nvSpPr>
          <p:cNvPr id="44" name="PlaceHolder 1"/>
          <p:cNvSpPr>
            <a:spLocks noGrp="1"/>
          </p:cNvSpPr>
          <p:nvPr>
            <p:ph type="title"/>
          </p:nvPr>
        </p:nvSpPr>
        <p:spPr>
          <a:xfrm>
            <a:off x="457110" y="205200"/>
            <a:ext cx="8229330" cy="858600"/>
          </a:xfrm>
          <a:prstGeom prst="rect">
            <a:avLst/>
          </a:prstGeom>
        </p:spPr>
        <p:txBody>
          <a:bodyPr lIns="0" tIns="0" rIns="0" bIns="0" anchor="ctr"/>
          <a:lstStyle/>
          <a:p>
            <a:r>
              <a:rPr lang="de-DE" sz="1350" b="0" strike="noStrike" spc="-1">
                <a:solidFill>
                  <a:srgbClr val="000000"/>
                </a:solidFill>
                <a:latin typeface="Arial"/>
              </a:rPr>
              <a:t>Click to edit the title text format</a:t>
            </a:r>
          </a:p>
        </p:txBody>
      </p:sp>
      <p:sp>
        <p:nvSpPr>
          <p:cNvPr id="45" name="PlaceHolder 2"/>
          <p:cNvSpPr>
            <a:spLocks noGrp="1"/>
          </p:cNvSpPr>
          <p:nvPr>
            <p:ph type="body"/>
          </p:nvPr>
        </p:nvSpPr>
        <p:spPr>
          <a:xfrm>
            <a:off x="457110" y="1203390"/>
            <a:ext cx="8229330" cy="298296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de-DE" sz="1350" b="0" strike="noStrike" spc="-1">
                <a:solidFill>
                  <a:srgbClr val="000000"/>
                </a:solidFill>
                <a:latin typeface="Arial"/>
              </a:rPr>
              <a:t>Click to edit the outline text format</a:t>
            </a:r>
          </a:p>
          <a:p>
            <a:pPr marL="648000" lvl="1" indent="-243000">
              <a:spcBef>
                <a:spcPts val="851"/>
              </a:spcBef>
              <a:buClr>
                <a:srgbClr val="000000"/>
              </a:buClr>
              <a:buSzPct val="75000"/>
              <a:buFont typeface="Symbol" charset="2"/>
              <a:buChar char=""/>
            </a:pPr>
            <a:r>
              <a:rPr lang="de-DE" sz="1350" b="0" strike="noStrike" spc="-1">
                <a:solidFill>
                  <a:srgbClr val="000000"/>
                </a:solidFill>
                <a:latin typeface="Arial"/>
              </a:rPr>
              <a:t>Second Outline Level</a:t>
            </a:r>
          </a:p>
          <a:p>
            <a:pPr marL="972000" lvl="2" indent="-216000">
              <a:spcBef>
                <a:spcPts val="638"/>
              </a:spcBef>
              <a:buClr>
                <a:srgbClr val="000000"/>
              </a:buClr>
              <a:buSzPct val="45000"/>
              <a:buFont typeface="Wingdings" charset="2"/>
              <a:buChar char=""/>
            </a:pPr>
            <a:r>
              <a:rPr lang="de-DE" sz="1350" b="0" strike="noStrike" spc="-1">
                <a:solidFill>
                  <a:srgbClr val="000000"/>
                </a:solidFill>
                <a:latin typeface="Arial"/>
              </a:rPr>
              <a:t>Third Outline Level</a:t>
            </a:r>
          </a:p>
          <a:p>
            <a:pPr marL="1296000" lvl="3" indent="-162000">
              <a:spcBef>
                <a:spcPts val="425"/>
              </a:spcBef>
              <a:buClr>
                <a:srgbClr val="000000"/>
              </a:buClr>
              <a:buSzPct val="75000"/>
              <a:buFont typeface="Symbol" charset="2"/>
              <a:buChar char=""/>
            </a:pPr>
            <a:r>
              <a:rPr lang="de-DE" sz="1350" b="0" strike="noStrike" spc="-1">
                <a:solidFill>
                  <a:srgbClr val="000000"/>
                </a:solidFill>
                <a:latin typeface="Arial"/>
              </a:rPr>
              <a:t>Fourth Outline Level</a:t>
            </a:r>
          </a:p>
          <a:p>
            <a:pPr marL="1620000" lvl="4" indent="-162000">
              <a:spcBef>
                <a:spcPts val="212"/>
              </a:spcBef>
              <a:buClr>
                <a:srgbClr val="000000"/>
              </a:buClr>
              <a:buSzPct val="45000"/>
              <a:buFont typeface="Wingdings" charset="2"/>
              <a:buChar char=""/>
            </a:pPr>
            <a:r>
              <a:rPr lang="de-DE" sz="1500" b="0" strike="noStrike" spc="-1">
                <a:solidFill>
                  <a:srgbClr val="000000"/>
                </a:solidFill>
                <a:latin typeface="Arial"/>
              </a:rPr>
              <a:t>Fifth Outline Level</a:t>
            </a:r>
          </a:p>
          <a:p>
            <a:pPr marL="1944000" lvl="5" indent="-162000">
              <a:spcBef>
                <a:spcPts val="212"/>
              </a:spcBef>
              <a:buClr>
                <a:srgbClr val="000000"/>
              </a:buClr>
              <a:buSzPct val="45000"/>
              <a:buFont typeface="Wingdings" charset="2"/>
              <a:buChar char=""/>
            </a:pPr>
            <a:r>
              <a:rPr lang="de-DE" sz="1500" b="0" strike="noStrike" spc="-1">
                <a:solidFill>
                  <a:srgbClr val="000000"/>
                </a:solidFill>
                <a:latin typeface="Arial"/>
              </a:rPr>
              <a:t>Sixth Outline Level</a:t>
            </a:r>
          </a:p>
          <a:p>
            <a:pPr marL="2268000" lvl="6" indent="-162000">
              <a:spcBef>
                <a:spcPts val="212"/>
              </a:spcBef>
              <a:buClr>
                <a:srgbClr val="000000"/>
              </a:buClr>
              <a:buSzPct val="45000"/>
              <a:buFont typeface="Wingdings" charset="2"/>
              <a:buChar char=""/>
            </a:pPr>
            <a:r>
              <a:rPr lang="de-DE" sz="1500" b="0" strike="noStrike" spc="-1">
                <a:solidFill>
                  <a:srgbClr val="000000"/>
                </a:solidFill>
                <a:latin typeface="Arial"/>
              </a:rPr>
              <a:t>Seventh Outline Level</a:t>
            </a:r>
          </a:p>
        </p:txBody>
      </p:sp>
    </p:spTree>
    <p:extLst>
      <p:ext uri="{BB962C8B-B14F-4D97-AF65-F5344CB8AC3E}">
        <p14:creationId xmlns:p14="http://schemas.microsoft.com/office/powerpoint/2010/main" val="18939727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p:txStyles>
    <p:titleStyle/>
    <p:bodyStyle>
      <a:lvl1pPr marL="324000" indent="-243000">
        <a:spcBef>
          <a:spcPts val="1063"/>
        </a:spcBef>
        <a:buClr>
          <a:srgbClr val="000000"/>
        </a:buClr>
        <a:buSzPct val="45000"/>
        <a:buFont typeface="Wingdings" charset="2"/>
        <a:buChar char=""/>
        <a:defRPr/>
      </a:lvl1pPr>
    </p:bodyStyle>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18.png"/><Relationship Id="rId2" Type="http://schemas.openxmlformats.org/officeDocument/2006/relationships/diagramData" Target="../diagrams/data6.xml"/><Relationship Id="rId1" Type="http://schemas.openxmlformats.org/officeDocument/2006/relationships/slideLayout" Target="../slideLayouts/slideLayout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8.xml"/><Relationship Id="rId13" Type="http://schemas.openxmlformats.org/officeDocument/2006/relationships/diagramData" Target="../diagrams/data9.xml"/><Relationship Id="rId3" Type="http://schemas.openxmlformats.org/officeDocument/2006/relationships/diagramLayout" Target="../diagrams/layout7.xml"/><Relationship Id="rId7" Type="http://schemas.openxmlformats.org/officeDocument/2006/relationships/image" Target="../media/image19.png"/><Relationship Id="rId12" Type="http://schemas.microsoft.com/office/2007/relationships/diagramDrawing" Target="../diagrams/drawing8.xml"/><Relationship Id="rId17" Type="http://schemas.microsoft.com/office/2007/relationships/diagramDrawing" Target="../diagrams/drawing9.xml"/><Relationship Id="rId2" Type="http://schemas.openxmlformats.org/officeDocument/2006/relationships/diagramData" Target="../diagrams/data7.xml"/><Relationship Id="rId16" Type="http://schemas.openxmlformats.org/officeDocument/2006/relationships/diagramColors" Target="../diagrams/colors9.xml"/><Relationship Id="rId1" Type="http://schemas.openxmlformats.org/officeDocument/2006/relationships/slideLayout" Target="../slideLayouts/slideLayout6.xml"/><Relationship Id="rId6" Type="http://schemas.microsoft.com/office/2007/relationships/diagramDrawing" Target="../diagrams/drawing7.xml"/><Relationship Id="rId11" Type="http://schemas.openxmlformats.org/officeDocument/2006/relationships/diagramColors" Target="../diagrams/colors8.xml"/><Relationship Id="rId5" Type="http://schemas.openxmlformats.org/officeDocument/2006/relationships/diagramColors" Target="../diagrams/colors7.xml"/><Relationship Id="rId15" Type="http://schemas.openxmlformats.org/officeDocument/2006/relationships/diagramQuickStyle" Target="../diagrams/quickStyle9.xml"/><Relationship Id="rId10" Type="http://schemas.openxmlformats.org/officeDocument/2006/relationships/diagramQuickStyle" Target="../diagrams/quickStyle8.xml"/><Relationship Id="rId4" Type="http://schemas.openxmlformats.org/officeDocument/2006/relationships/diagramQuickStyle" Target="../diagrams/quickStyle7.xml"/><Relationship Id="rId9" Type="http://schemas.openxmlformats.org/officeDocument/2006/relationships/diagramLayout" Target="../diagrams/layout8.xml"/><Relationship Id="rId14" Type="http://schemas.openxmlformats.org/officeDocument/2006/relationships/diagramLayout" Target="../diagrams/layout9.xml"/></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diagramDrawing" Target="../diagrams/drawing11.xml"/><Relationship Id="rId18" Type="http://schemas.microsoft.com/office/2007/relationships/diagramDrawing" Target="../diagrams/drawing12.xml"/><Relationship Id="rId3" Type="http://schemas.openxmlformats.org/officeDocument/2006/relationships/diagramData" Target="../diagrams/data10.xml"/><Relationship Id="rId7" Type="http://schemas.microsoft.com/office/2007/relationships/diagramDrawing" Target="../diagrams/drawing10.xml"/><Relationship Id="rId12" Type="http://schemas.openxmlformats.org/officeDocument/2006/relationships/diagramColors" Target="../diagrams/colors11.xml"/><Relationship Id="rId17" Type="http://schemas.openxmlformats.org/officeDocument/2006/relationships/diagramColors" Target="../diagrams/colors12.xml"/><Relationship Id="rId2" Type="http://schemas.openxmlformats.org/officeDocument/2006/relationships/image" Target="../media/image20.png"/><Relationship Id="rId16" Type="http://schemas.openxmlformats.org/officeDocument/2006/relationships/diagramQuickStyle" Target="../diagrams/quickStyle12.xml"/><Relationship Id="rId1" Type="http://schemas.openxmlformats.org/officeDocument/2006/relationships/slideLayout" Target="../slideLayouts/slideLayout6.xml"/><Relationship Id="rId6" Type="http://schemas.openxmlformats.org/officeDocument/2006/relationships/diagramColors" Target="../diagrams/colors10.xml"/><Relationship Id="rId11" Type="http://schemas.openxmlformats.org/officeDocument/2006/relationships/diagramQuickStyle" Target="../diagrams/quickStyle11.xml"/><Relationship Id="rId5" Type="http://schemas.openxmlformats.org/officeDocument/2006/relationships/diagramQuickStyle" Target="../diagrams/quickStyle10.xml"/><Relationship Id="rId15" Type="http://schemas.openxmlformats.org/officeDocument/2006/relationships/diagramLayout" Target="../diagrams/layout12.xml"/><Relationship Id="rId10" Type="http://schemas.openxmlformats.org/officeDocument/2006/relationships/diagramLayout" Target="../diagrams/layout11.xml"/><Relationship Id="rId4" Type="http://schemas.openxmlformats.org/officeDocument/2006/relationships/diagramLayout" Target="../diagrams/layout10.xml"/><Relationship Id="rId9" Type="http://schemas.openxmlformats.org/officeDocument/2006/relationships/diagramData" Target="../diagrams/data11.xml"/><Relationship Id="rId14" Type="http://schemas.openxmlformats.org/officeDocument/2006/relationships/diagramData" Target="../diagrams/data1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23.png"/><Relationship Id="rId1" Type="http://schemas.openxmlformats.org/officeDocument/2006/relationships/slideLayout" Target="../slideLayouts/slideLayout6.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5.xml"/><Relationship Id="rId4" Type="http://schemas.openxmlformats.org/officeDocument/2006/relationships/image" Target="../media/image65.png"/></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12.svg"/><Relationship Id="rId18" Type="http://schemas.microsoft.com/office/2007/relationships/diagramDrawing" Target="../diagrams/drawing3.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11.png"/><Relationship Id="rId17" Type="http://schemas.openxmlformats.org/officeDocument/2006/relationships/diagramColors" Target="../diagrams/colors3.xml"/><Relationship Id="rId2" Type="http://schemas.openxmlformats.org/officeDocument/2006/relationships/diagramData" Target="../diagrams/data1.xml"/><Relationship Id="rId16" Type="http://schemas.openxmlformats.org/officeDocument/2006/relationships/diagramQuickStyle" Target="../diagrams/quickStyle3.xml"/><Relationship Id="rId1" Type="http://schemas.openxmlformats.org/officeDocument/2006/relationships/slideLayout" Target="../slideLayouts/slideLayout6.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Layout" Target="../diagrams/layout3.xml"/><Relationship Id="rId10" Type="http://schemas.openxmlformats.org/officeDocument/2006/relationships/diagramColors" Target="../diagrams/colors2.xml"/><Relationship Id="rId19" Type="http://schemas.openxmlformats.org/officeDocument/2006/relationships/image" Target="../media/image13.png"/><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Data" Target="../diagrams/data3.xml"/></Relationships>
</file>

<file path=ppt/slides/_rels/slide8.xml.rels><?xml version="1.0" encoding="UTF-8" standalone="yes"?>
<Relationships xmlns="http://schemas.openxmlformats.org/package/2006/relationships"><Relationship Id="rId8" Type="http://schemas.microsoft.com/office/2007/relationships/diagramDrawing" Target="../diagrams/drawing4.xml"/><Relationship Id="rId13" Type="http://schemas.openxmlformats.org/officeDocument/2006/relationships/diagramColors" Target="../diagrams/colors5.xml"/><Relationship Id="rId3" Type="http://schemas.openxmlformats.org/officeDocument/2006/relationships/image" Target="../media/image15.png"/><Relationship Id="rId7" Type="http://schemas.openxmlformats.org/officeDocument/2006/relationships/diagramColors" Target="../diagrams/colors4.xml"/><Relationship Id="rId12" Type="http://schemas.openxmlformats.org/officeDocument/2006/relationships/diagramQuickStyle" Target="../diagrams/quickStyle5.xml"/><Relationship Id="rId2"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diagramQuickStyle" Target="../diagrams/quickStyle4.xml"/><Relationship Id="rId11" Type="http://schemas.openxmlformats.org/officeDocument/2006/relationships/diagramLayout" Target="../diagrams/layout5.xml"/><Relationship Id="rId5" Type="http://schemas.openxmlformats.org/officeDocument/2006/relationships/diagramLayout" Target="../diagrams/layout4.xml"/><Relationship Id="rId10" Type="http://schemas.openxmlformats.org/officeDocument/2006/relationships/diagramData" Target="../diagrams/data5.xml"/><Relationship Id="rId4" Type="http://schemas.openxmlformats.org/officeDocument/2006/relationships/diagramData" Target="../diagrams/data4.xml"/><Relationship Id="rId9" Type="http://schemas.openxmlformats.org/officeDocument/2006/relationships/image" Target="../media/image16.png"/><Relationship Id="rId14" Type="http://schemas.microsoft.com/office/2007/relationships/diagramDrawing" Target="../diagrams/drawing5.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4"/>
        <p:cNvGrpSpPr/>
        <p:nvPr/>
      </p:nvGrpSpPr>
      <p:grpSpPr>
        <a:xfrm>
          <a:off x="0" y="0"/>
          <a:ext cx="0" cy="0"/>
          <a:chOff x="0" y="0"/>
          <a:chExt cx="0" cy="0"/>
        </a:xfrm>
      </p:grpSpPr>
      <p:sp>
        <p:nvSpPr>
          <p:cNvPr id="45" name="Google Shape;45;p1"/>
          <p:cNvSpPr txBox="1">
            <a:spLocks noGrp="1"/>
          </p:cNvSpPr>
          <p:nvPr>
            <p:ph type="ctrTitle"/>
          </p:nvPr>
        </p:nvSpPr>
        <p:spPr>
          <a:xfrm>
            <a:off x="395536" y="1818810"/>
            <a:ext cx="8496944" cy="972108"/>
          </a:xfrm>
          <a:prstGeom prst="rect">
            <a:avLst/>
          </a:prstGeom>
          <a:noFill/>
          <a:ln>
            <a:noFill/>
          </a:ln>
        </p:spPr>
        <p:txBody>
          <a:bodyPr spcFirstLastPara="1" wrap="square" lIns="91425" tIns="45700" rIns="91425" bIns="45700" anchor="ctr" anchorCtr="0">
            <a:noAutofit/>
          </a:bodyPr>
          <a:lstStyle/>
          <a:p>
            <a:pPr lvl="0">
              <a:buSzPts val="2200"/>
            </a:pPr>
            <a:r>
              <a:rPr lang="en-US" sz="2400" dirty="0"/>
              <a:t>ML/AI methods in edge plasma physics</a:t>
            </a:r>
            <a:br>
              <a:rPr lang="en-US" sz="2200" dirty="0"/>
            </a:br>
            <a:r>
              <a:rPr lang="en-US" sz="1800" dirty="0"/>
              <a:t>Development of machine learning methods and integration of surrogate model predictor schemes for plasma-exhaust and PWI in fusion</a:t>
            </a:r>
            <a:br>
              <a:rPr lang="en-US" sz="1800" dirty="0"/>
            </a:br>
            <a:r>
              <a:rPr lang="en-US" sz="1800" dirty="0"/>
              <a:t>(ENR-MOD.01.FZJ - theory)</a:t>
            </a:r>
          </a:p>
        </p:txBody>
      </p:sp>
      <p:sp>
        <p:nvSpPr>
          <p:cNvPr id="46" name="Google Shape;46;p1"/>
          <p:cNvSpPr txBox="1">
            <a:spLocks noGrp="1"/>
          </p:cNvSpPr>
          <p:nvPr>
            <p:ph type="subTitle" idx="1"/>
          </p:nvPr>
        </p:nvSpPr>
        <p:spPr>
          <a:xfrm>
            <a:off x="395536" y="3219822"/>
            <a:ext cx="7488832" cy="864096"/>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100000"/>
              </a:lnSpc>
              <a:spcBef>
                <a:spcPts val="440"/>
              </a:spcBef>
              <a:spcAft>
                <a:spcPts val="0"/>
              </a:spcAft>
              <a:buClr>
                <a:schemeClr val="lt1"/>
              </a:buClr>
              <a:buSzPts val="2200"/>
              <a:buNone/>
            </a:pPr>
            <a:r>
              <a:rPr lang="en-US" dirty="0"/>
              <a:t>S. Wiesen (PI) &amp; ENR Team</a:t>
            </a:r>
          </a:p>
          <a:p>
            <a:pPr marL="0" lvl="0" indent="0" algn="l" rtl="0">
              <a:lnSpc>
                <a:spcPct val="100000"/>
              </a:lnSpc>
              <a:spcBef>
                <a:spcPts val="440"/>
              </a:spcBef>
              <a:spcAft>
                <a:spcPts val="0"/>
              </a:spcAft>
              <a:buClr>
                <a:schemeClr val="lt1"/>
              </a:buClr>
              <a:buSzPts val="2200"/>
              <a:buNone/>
            </a:pPr>
            <a:r>
              <a:rPr lang="en-US" dirty="0"/>
              <a:t>Feb 7</a:t>
            </a:r>
            <a:r>
              <a:rPr lang="en-US" baseline="30000" dirty="0"/>
              <a:t>th</a:t>
            </a:r>
            <a:r>
              <a:rPr lang="en-US" dirty="0"/>
              <a:t> 2024</a:t>
            </a:r>
            <a:br>
              <a:rPr lang="en-US" dirty="0"/>
            </a:br>
            <a:r>
              <a:rPr lang="en-US" dirty="0"/>
              <a:t>2023 annual report</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CustomShape 1"/>
          <p:cNvSpPr/>
          <p:nvPr/>
        </p:nvSpPr>
        <p:spPr>
          <a:xfrm>
            <a:off x="270000" y="243000"/>
            <a:ext cx="8584920" cy="841590"/>
          </a:xfrm>
          <a:prstGeom prst="rect">
            <a:avLst/>
          </a:prstGeom>
          <a:noFill/>
          <a:ln>
            <a:noFill/>
          </a:ln>
        </p:spPr>
        <p:style>
          <a:lnRef idx="0">
            <a:scrgbClr r="0" g="0" b="0"/>
          </a:lnRef>
          <a:fillRef idx="0">
            <a:scrgbClr r="0" g="0" b="0"/>
          </a:fillRef>
          <a:effectRef idx="0">
            <a:scrgbClr r="0" g="0" b="0"/>
          </a:effectRef>
          <a:fontRef idx="minor"/>
        </p:style>
        <p:txBody>
          <a:bodyPr lIns="0" tIns="0" rIns="0" bIns="0" anchor="t"/>
          <a:lstStyle/>
          <a:p>
            <a:pPr defTabSz="685800">
              <a:lnSpc>
                <a:spcPct val="113000"/>
              </a:lnSpc>
              <a:buClrTx/>
            </a:pPr>
            <a:r>
              <a:rPr lang="en-US" sz="2250" b="1" kern="1200" cap="all" spc="-1" dirty="0">
                <a:solidFill>
                  <a:srgbClr val="023D6B"/>
                </a:solidFill>
                <a:latin typeface="Arial"/>
              </a:rPr>
              <a:t>Applying the model to </a:t>
            </a:r>
            <a:r>
              <a:rPr lang="en-US" sz="2250" b="1" kern="1200" cap="all" spc="-1" dirty="0" err="1">
                <a:solidFill>
                  <a:srgbClr val="023D6B"/>
                </a:solidFill>
                <a:latin typeface="Arial"/>
              </a:rPr>
              <a:t>iter</a:t>
            </a:r>
            <a:r>
              <a:rPr lang="en-US" sz="2250" b="1" kern="1200" cap="all" spc="-1" dirty="0">
                <a:solidFill>
                  <a:srgbClr val="023D6B"/>
                </a:solidFill>
                <a:latin typeface="Arial"/>
              </a:rPr>
              <a:t> scenario</a:t>
            </a:r>
          </a:p>
        </p:txBody>
      </p:sp>
      <p:sp>
        <p:nvSpPr>
          <p:cNvPr id="94" name="CustomShape 2"/>
          <p:cNvSpPr/>
          <p:nvPr/>
        </p:nvSpPr>
        <p:spPr>
          <a:xfrm>
            <a:off x="4363740" y="4786020"/>
            <a:ext cx="538110" cy="16389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defTabSz="685800">
              <a:buClrTx/>
            </a:pPr>
            <a:r>
              <a:rPr lang="en-US" sz="900" kern="1200" spc="-1">
                <a:solidFill>
                  <a:srgbClr val="023D6B"/>
                </a:solidFill>
                <a:latin typeface="Arial"/>
                <a:ea typeface="Arial"/>
              </a:rPr>
              <a:t>Seite </a:t>
            </a:r>
            <a:fld id="{8D00C3AD-73C9-43E5-8750-52B2E292C21B}" type="slidenum">
              <a:rPr lang="en-US" sz="900" kern="1200" spc="-1">
                <a:solidFill>
                  <a:srgbClr val="023D6B"/>
                </a:solidFill>
                <a:latin typeface="Arial"/>
                <a:ea typeface="Arial"/>
              </a:rPr>
              <a:pPr defTabSz="685800">
                <a:buClrTx/>
              </a:pPr>
              <a:t>10</a:t>
            </a:fld>
            <a:endParaRPr lang="en-US" sz="900" kern="1200" spc="-1">
              <a:solidFill>
                <a:prstClr val="black"/>
              </a:solidFill>
              <a:latin typeface="Arial"/>
            </a:endParaRPr>
          </a:p>
        </p:txBody>
      </p:sp>
      <p:sp>
        <p:nvSpPr>
          <p:cNvPr id="95" name="CustomShape 3"/>
          <p:cNvSpPr/>
          <p:nvPr/>
        </p:nvSpPr>
        <p:spPr>
          <a:xfrm>
            <a:off x="2832030" y="4786020"/>
            <a:ext cx="1198530" cy="163890"/>
          </a:xfrm>
          <a:prstGeom prst="rect">
            <a:avLst/>
          </a:prstGeom>
          <a:noFill/>
          <a:ln>
            <a:noFill/>
          </a:ln>
        </p:spPr>
        <p:style>
          <a:lnRef idx="0">
            <a:scrgbClr r="0" g="0" b="0"/>
          </a:lnRef>
          <a:fillRef idx="0">
            <a:scrgbClr r="0" g="0" b="0"/>
          </a:fillRef>
          <a:effectRef idx="0">
            <a:scrgbClr r="0" g="0" b="0"/>
          </a:effectRef>
          <a:fontRef idx="minor"/>
        </p:style>
      </p:sp>
      <p:grpSp>
        <p:nvGrpSpPr>
          <p:cNvPr id="101" name="Group 9"/>
          <p:cNvGrpSpPr/>
          <p:nvPr/>
        </p:nvGrpSpPr>
        <p:grpSpPr>
          <a:xfrm>
            <a:off x="0" y="0"/>
            <a:ext cx="27000" cy="27000"/>
            <a:chOff x="0" y="0"/>
            <a:chExt cx="36000" cy="36000"/>
          </a:xfrm>
        </p:grpSpPr>
      </p:grpSp>
      <p:graphicFrame>
        <p:nvGraphicFramePr>
          <p:cNvPr id="5" name="Diagram 4">
            <a:extLst>
              <a:ext uri="{FF2B5EF4-FFF2-40B4-BE49-F238E27FC236}">
                <a16:creationId xmlns:a16="http://schemas.microsoft.com/office/drawing/2014/main" id="{8F404091-D67E-D417-6E33-45AE9C475104}"/>
              </a:ext>
            </a:extLst>
          </p:cNvPr>
          <p:cNvGraphicFramePr/>
          <p:nvPr>
            <p:extLst/>
          </p:nvPr>
        </p:nvGraphicFramePr>
        <p:xfrm>
          <a:off x="376989" y="495472"/>
          <a:ext cx="4426222" cy="16415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30" name="Picture 630" descr="A screenshot of a graph&#10;&#10;Description automatically generated">
            <a:extLst>
              <a:ext uri="{FF2B5EF4-FFF2-40B4-BE49-F238E27FC236}">
                <a16:creationId xmlns:a16="http://schemas.microsoft.com/office/drawing/2014/main" id="{72FBDC73-A208-FA56-C7A2-14CBD2747754}"/>
              </a:ext>
            </a:extLst>
          </p:cNvPr>
          <p:cNvPicPr>
            <a:picLocks noChangeAspect="1"/>
          </p:cNvPicPr>
          <p:nvPr/>
        </p:nvPicPr>
        <p:blipFill>
          <a:blip r:embed="rId7"/>
          <a:stretch>
            <a:fillRect/>
          </a:stretch>
        </p:blipFill>
        <p:spPr>
          <a:xfrm>
            <a:off x="64905" y="2138726"/>
            <a:ext cx="6181355" cy="2472542"/>
          </a:xfrm>
          <a:prstGeom prst="rect">
            <a:avLst/>
          </a:prstGeom>
        </p:spPr>
      </p:pic>
    </p:spTree>
    <p:extLst>
      <p:ext uri="{BB962C8B-B14F-4D97-AF65-F5344CB8AC3E}">
        <p14:creationId xmlns:p14="http://schemas.microsoft.com/office/powerpoint/2010/main" val="2669955593"/>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CustomShape 1"/>
          <p:cNvSpPr/>
          <p:nvPr/>
        </p:nvSpPr>
        <p:spPr>
          <a:xfrm>
            <a:off x="270000" y="243000"/>
            <a:ext cx="8584920" cy="841590"/>
          </a:xfrm>
          <a:prstGeom prst="rect">
            <a:avLst/>
          </a:prstGeom>
          <a:noFill/>
          <a:ln>
            <a:noFill/>
          </a:ln>
        </p:spPr>
        <p:style>
          <a:lnRef idx="0">
            <a:scrgbClr r="0" g="0" b="0"/>
          </a:lnRef>
          <a:fillRef idx="0">
            <a:scrgbClr r="0" g="0" b="0"/>
          </a:fillRef>
          <a:effectRef idx="0">
            <a:scrgbClr r="0" g="0" b="0"/>
          </a:effectRef>
          <a:fontRef idx="minor"/>
        </p:style>
        <p:txBody>
          <a:bodyPr lIns="0" tIns="0" rIns="0" bIns="0" anchor="t"/>
          <a:lstStyle/>
          <a:p>
            <a:pPr defTabSz="685800">
              <a:lnSpc>
                <a:spcPct val="113000"/>
              </a:lnSpc>
              <a:buClrTx/>
            </a:pPr>
            <a:r>
              <a:rPr lang="en-US" sz="2250" b="1" kern="1200" cap="all" spc="-1" dirty="0">
                <a:solidFill>
                  <a:srgbClr val="023D6B"/>
                </a:solidFill>
                <a:latin typeface="Arial"/>
              </a:rPr>
              <a:t>Applying the model to </a:t>
            </a:r>
            <a:r>
              <a:rPr lang="en-US" sz="2250" b="1" kern="1200" cap="all" spc="-1" dirty="0" err="1">
                <a:solidFill>
                  <a:srgbClr val="023D6B"/>
                </a:solidFill>
                <a:latin typeface="Arial"/>
              </a:rPr>
              <a:t>iter</a:t>
            </a:r>
            <a:r>
              <a:rPr lang="en-US" sz="2250" b="1" kern="1200" cap="all" spc="-1" dirty="0">
                <a:solidFill>
                  <a:srgbClr val="023D6B"/>
                </a:solidFill>
                <a:latin typeface="Arial"/>
              </a:rPr>
              <a:t> scenario</a:t>
            </a:r>
          </a:p>
        </p:txBody>
      </p:sp>
      <p:sp>
        <p:nvSpPr>
          <p:cNvPr id="94" name="CustomShape 2"/>
          <p:cNvSpPr/>
          <p:nvPr/>
        </p:nvSpPr>
        <p:spPr>
          <a:xfrm>
            <a:off x="4363740" y="4786020"/>
            <a:ext cx="538110" cy="16389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defTabSz="685800">
              <a:buClrTx/>
            </a:pPr>
            <a:r>
              <a:rPr lang="en-US" sz="900" kern="1200" spc="-1">
                <a:solidFill>
                  <a:srgbClr val="023D6B"/>
                </a:solidFill>
                <a:latin typeface="Arial"/>
                <a:ea typeface="Arial"/>
              </a:rPr>
              <a:t>Seite </a:t>
            </a:r>
            <a:fld id="{8D00C3AD-73C9-43E5-8750-52B2E292C21B}" type="slidenum">
              <a:rPr lang="en-US" sz="900" kern="1200" spc="-1">
                <a:solidFill>
                  <a:srgbClr val="023D6B"/>
                </a:solidFill>
                <a:latin typeface="Arial"/>
                <a:ea typeface="Arial"/>
              </a:rPr>
              <a:pPr defTabSz="685800">
                <a:buClrTx/>
              </a:pPr>
              <a:t>11</a:t>
            </a:fld>
            <a:endParaRPr lang="en-US" sz="900" kern="1200" spc="-1">
              <a:solidFill>
                <a:prstClr val="black"/>
              </a:solidFill>
              <a:latin typeface="Arial"/>
            </a:endParaRPr>
          </a:p>
        </p:txBody>
      </p:sp>
      <p:sp>
        <p:nvSpPr>
          <p:cNvPr id="95" name="CustomShape 3"/>
          <p:cNvSpPr/>
          <p:nvPr/>
        </p:nvSpPr>
        <p:spPr>
          <a:xfrm>
            <a:off x="2832030" y="4786020"/>
            <a:ext cx="1198530" cy="163890"/>
          </a:xfrm>
          <a:prstGeom prst="rect">
            <a:avLst/>
          </a:prstGeom>
          <a:noFill/>
          <a:ln>
            <a:noFill/>
          </a:ln>
        </p:spPr>
        <p:style>
          <a:lnRef idx="0">
            <a:scrgbClr r="0" g="0" b="0"/>
          </a:lnRef>
          <a:fillRef idx="0">
            <a:scrgbClr r="0" g="0" b="0"/>
          </a:fillRef>
          <a:effectRef idx="0">
            <a:scrgbClr r="0" g="0" b="0"/>
          </a:effectRef>
          <a:fontRef idx="minor"/>
        </p:style>
      </p:sp>
      <p:grpSp>
        <p:nvGrpSpPr>
          <p:cNvPr id="101" name="Group 9"/>
          <p:cNvGrpSpPr/>
          <p:nvPr/>
        </p:nvGrpSpPr>
        <p:grpSpPr>
          <a:xfrm>
            <a:off x="0" y="0"/>
            <a:ext cx="27000" cy="27000"/>
            <a:chOff x="0" y="0"/>
            <a:chExt cx="36000" cy="36000"/>
          </a:xfrm>
        </p:grpSpPr>
      </p:grpSp>
      <p:graphicFrame>
        <p:nvGraphicFramePr>
          <p:cNvPr id="5" name="Diagram 4">
            <a:extLst>
              <a:ext uri="{FF2B5EF4-FFF2-40B4-BE49-F238E27FC236}">
                <a16:creationId xmlns:a16="http://schemas.microsoft.com/office/drawing/2014/main" id="{8F404091-D67E-D417-6E33-45AE9C475104}"/>
              </a:ext>
            </a:extLst>
          </p:cNvPr>
          <p:cNvGraphicFramePr/>
          <p:nvPr/>
        </p:nvGraphicFramePr>
        <p:xfrm>
          <a:off x="376989" y="495472"/>
          <a:ext cx="4426222" cy="16415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30" name="Picture 630" descr="A screenshot of a computer screen&#10;&#10;Description automatically generated">
            <a:extLst>
              <a:ext uri="{FF2B5EF4-FFF2-40B4-BE49-F238E27FC236}">
                <a16:creationId xmlns:a16="http://schemas.microsoft.com/office/drawing/2014/main" id="{72FBDC73-A208-FA56-C7A2-14CBD2747754}"/>
              </a:ext>
            </a:extLst>
          </p:cNvPr>
          <p:cNvPicPr>
            <a:picLocks noChangeAspect="1"/>
          </p:cNvPicPr>
          <p:nvPr/>
        </p:nvPicPr>
        <p:blipFill>
          <a:blip r:embed="rId7"/>
          <a:stretch>
            <a:fillRect/>
          </a:stretch>
        </p:blipFill>
        <p:spPr>
          <a:xfrm>
            <a:off x="64905" y="2138726"/>
            <a:ext cx="6181355" cy="2472542"/>
          </a:xfrm>
          <a:prstGeom prst="rect">
            <a:avLst/>
          </a:prstGeom>
        </p:spPr>
      </p:pic>
      <p:graphicFrame>
        <p:nvGraphicFramePr>
          <p:cNvPr id="9" name="Diagram 5">
            <a:extLst>
              <a:ext uri="{FF2B5EF4-FFF2-40B4-BE49-F238E27FC236}">
                <a16:creationId xmlns:a16="http://schemas.microsoft.com/office/drawing/2014/main" id="{06D77079-94E2-E55C-0705-D62017A5E21B}"/>
              </a:ext>
            </a:extLst>
          </p:cNvPr>
          <p:cNvGraphicFramePr/>
          <p:nvPr>
            <p:extLst/>
          </p:nvPr>
        </p:nvGraphicFramePr>
        <p:xfrm>
          <a:off x="5089922" y="646510"/>
          <a:ext cx="3381375" cy="138588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641" name="Diagram 12">
            <a:extLst>
              <a:ext uri="{FF2B5EF4-FFF2-40B4-BE49-F238E27FC236}">
                <a16:creationId xmlns:a16="http://schemas.microsoft.com/office/drawing/2014/main" id="{DC645407-D93D-EAE7-BFA9-6598B683DE7E}"/>
              </a:ext>
            </a:extLst>
          </p:cNvPr>
          <p:cNvGraphicFramePr/>
          <p:nvPr>
            <p:extLst/>
          </p:nvPr>
        </p:nvGraphicFramePr>
        <p:xfrm>
          <a:off x="5724073" y="4411436"/>
          <a:ext cx="1478646" cy="49348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4028632714"/>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7" descr="A picture containing shape&#10;&#10;Description automatically generated">
            <a:extLst>
              <a:ext uri="{FF2B5EF4-FFF2-40B4-BE49-F238E27FC236}">
                <a16:creationId xmlns:a16="http://schemas.microsoft.com/office/drawing/2014/main" id="{862AFF43-8114-00CE-406F-7C96E5B76E4B}"/>
              </a:ext>
            </a:extLst>
          </p:cNvPr>
          <p:cNvPicPr>
            <a:picLocks noChangeAspect="1"/>
          </p:cNvPicPr>
          <p:nvPr/>
        </p:nvPicPr>
        <p:blipFill>
          <a:blip r:embed="rId2"/>
          <a:stretch>
            <a:fillRect/>
          </a:stretch>
        </p:blipFill>
        <p:spPr>
          <a:xfrm>
            <a:off x="5983515" y="2221140"/>
            <a:ext cx="3395435" cy="1980292"/>
          </a:xfrm>
          <a:prstGeom prst="rect">
            <a:avLst/>
          </a:prstGeom>
        </p:spPr>
      </p:pic>
      <p:sp>
        <p:nvSpPr>
          <p:cNvPr id="93" name="CustomShape 1"/>
          <p:cNvSpPr/>
          <p:nvPr/>
        </p:nvSpPr>
        <p:spPr>
          <a:xfrm>
            <a:off x="270000" y="243000"/>
            <a:ext cx="8584920" cy="841590"/>
          </a:xfrm>
          <a:prstGeom prst="rect">
            <a:avLst/>
          </a:prstGeom>
          <a:noFill/>
          <a:ln>
            <a:noFill/>
          </a:ln>
        </p:spPr>
        <p:style>
          <a:lnRef idx="0">
            <a:scrgbClr r="0" g="0" b="0"/>
          </a:lnRef>
          <a:fillRef idx="0">
            <a:scrgbClr r="0" g="0" b="0"/>
          </a:fillRef>
          <a:effectRef idx="0">
            <a:scrgbClr r="0" g="0" b="0"/>
          </a:effectRef>
          <a:fontRef idx="minor"/>
        </p:style>
        <p:txBody>
          <a:bodyPr lIns="0" tIns="0" rIns="0" bIns="0" anchor="t"/>
          <a:lstStyle/>
          <a:p>
            <a:pPr defTabSz="685800">
              <a:lnSpc>
                <a:spcPct val="113000"/>
              </a:lnSpc>
              <a:buClrTx/>
            </a:pPr>
            <a:r>
              <a:rPr lang="en-US" sz="2250" b="1" kern="1200" cap="all" spc="-1" dirty="0">
                <a:solidFill>
                  <a:srgbClr val="023D6B"/>
                </a:solidFill>
                <a:latin typeface="Arial"/>
              </a:rPr>
              <a:t>Applying the model to </a:t>
            </a:r>
            <a:r>
              <a:rPr lang="en-US" sz="2250" b="1" kern="1200" cap="all" spc="-1" dirty="0" err="1">
                <a:solidFill>
                  <a:srgbClr val="023D6B"/>
                </a:solidFill>
                <a:latin typeface="Arial"/>
              </a:rPr>
              <a:t>iter</a:t>
            </a:r>
            <a:r>
              <a:rPr lang="en-US" sz="2250" b="1" kern="1200" cap="all" spc="-1" dirty="0">
                <a:solidFill>
                  <a:srgbClr val="023D6B"/>
                </a:solidFill>
                <a:latin typeface="Arial"/>
              </a:rPr>
              <a:t> scenario</a:t>
            </a:r>
          </a:p>
        </p:txBody>
      </p:sp>
      <p:sp>
        <p:nvSpPr>
          <p:cNvPr id="94" name="CustomShape 2"/>
          <p:cNvSpPr/>
          <p:nvPr/>
        </p:nvSpPr>
        <p:spPr>
          <a:xfrm>
            <a:off x="4363740" y="4786020"/>
            <a:ext cx="538110" cy="16389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defTabSz="685800">
              <a:buClrTx/>
            </a:pPr>
            <a:r>
              <a:rPr lang="en-US" sz="900" kern="1200" spc="-1">
                <a:solidFill>
                  <a:srgbClr val="023D6B"/>
                </a:solidFill>
                <a:latin typeface="Arial"/>
                <a:ea typeface="Arial"/>
              </a:rPr>
              <a:t>Seite </a:t>
            </a:r>
            <a:fld id="{8D00C3AD-73C9-43E5-8750-52B2E292C21B}" type="slidenum">
              <a:rPr lang="en-US" sz="900" kern="1200" spc="-1">
                <a:solidFill>
                  <a:srgbClr val="023D6B"/>
                </a:solidFill>
                <a:latin typeface="Arial"/>
                <a:ea typeface="Arial"/>
              </a:rPr>
              <a:pPr defTabSz="685800">
                <a:buClrTx/>
              </a:pPr>
              <a:t>12</a:t>
            </a:fld>
            <a:endParaRPr lang="en-US" sz="900" kern="1200" spc="-1">
              <a:solidFill>
                <a:prstClr val="black"/>
              </a:solidFill>
              <a:latin typeface="Arial"/>
            </a:endParaRPr>
          </a:p>
        </p:txBody>
      </p:sp>
      <p:sp>
        <p:nvSpPr>
          <p:cNvPr id="95" name="CustomShape 3"/>
          <p:cNvSpPr/>
          <p:nvPr/>
        </p:nvSpPr>
        <p:spPr>
          <a:xfrm>
            <a:off x="2832030" y="4786020"/>
            <a:ext cx="1198530" cy="163890"/>
          </a:xfrm>
          <a:prstGeom prst="rect">
            <a:avLst/>
          </a:prstGeom>
          <a:noFill/>
          <a:ln>
            <a:noFill/>
          </a:ln>
        </p:spPr>
        <p:style>
          <a:lnRef idx="0">
            <a:scrgbClr r="0" g="0" b="0"/>
          </a:lnRef>
          <a:fillRef idx="0">
            <a:scrgbClr r="0" g="0" b="0"/>
          </a:fillRef>
          <a:effectRef idx="0">
            <a:scrgbClr r="0" g="0" b="0"/>
          </a:effectRef>
          <a:fontRef idx="minor"/>
        </p:style>
      </p:sp>
      <p:grpSp>
        <p:nvGrpSpPr>
          <p:cNvPr id="101" name="Group 9"/>
          <p:cNvGrpSpPr/>
          <p:nvPr/>
        </p:nvGrpSpPr>
        <p:grpSpPr>
          <a:xfrm>
            <a:off x="0" y="0"/>
            <a:ext cx="27000" cy="27000"/>
            <a:chOff x="0" y="0"/>
            <a:chExt cx="36000" cy="36000"/>
          </a:xfrm>
        </p:grpSpPr>
      </p:grpSp>
      <p:graphicFrame>
        <p:nvGraphicFramePr>
          <p:cNvPr id="5" name="Diagram 4">
            <a:extLst>
              <a:ext uri="{FF2B5EF4-FFF2-40B4-BE49-F238E27FC236}">
                <a16:creationId xmlns:a16="http://schemas.microsoft.com/office/drawing/2014/main" id="{8F404091-D67E-D417-6E33-45AE9C475104}"/>
              </a:ext>
            </a:extLst>
          </p:cNvPr>
          <p:cNvGraphicFramePr/>
          <p:nvPr/>
        </p:nvGraphicFramePr>
        <p:xfrm>
          <a:off x="376989" y="495472"/>
          <a:ext cx="4426222" cy="16415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30" name="Picture 630" descr="A screenshot of a computer screen&#10;&#10;Description automatically generated">
            <a:extLst>
              <a:ext uri="{FF2B5EF4-FFF2-40B4-BE49-F238E27FC236}">
                <a16:creationId xmlns:a16="http://schemas.microsoft.com/office/drawing/2014/main" id="{72FBDC73-A208-FA56-C7A2-14CBD2747754}"/>
              </a:ext>
            </a:extLst>
          </p:cNvPr>
          <p:cNvPicPr>
            <a:picLocks noChangeAspect="1"/>
          </p:cNvPicPr>
          <p:nvPr/>
        </p:nvPicPr>
        <p:blipFill>
          <a:blip r:embed="rId8"/>
          <a:stretch>
            <a:fillRect/>
          </a:stretch>
        </p:blipFill>
        <p:spPr>
          <a:xfrm>
            <a:off x="64904" y="2138726"/>
            <a:ext cx="6181355" cy="2472542"/>
          </a:xfrm>
          <a:prstGeom prst="rect">
            <a:avLst/>
          </a:prstGeom>
        </p:spPr>
      </p:pic>
      <p:graphicFrame>
        <p:nvGraphicFramePr>
          <p:cNvPr id="27" name="Diagram 5">
            <a:extLst>
              <a:ext uri="{FF2B5EF4-FFF2-40B4-BE49-F238E27FC236}">
                <a16:creationId xmlns:a16="http://schemas.microsoft.com/office/drawing/2014/main" id="{7AF1553C-FF8A-A7A8-CEC6-C3555B7FA39A}"/>
              </a:ext>
            </a:extLst>
          </p:cNvPr>
          <p:cNvGraphicFramePr/>
          <p:nvPr>
            <p:extLst/>
          </p:nvPr>
        </p:nvGraphicFramePr>
        <p:xfrm>
          <a:off x="5158865" y="515881"/>
          <a:ext cx="3381375" cy="138588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2" name="Diagram 12">
            <a:extLst>
              <a:ext uri="{FF2B5EF4-FFF2-40B4-BE49-F238E27FC236}">
                <a16:creationId xmlns:a16="http://schemas.microsoft.com/office/drawing/2014/main" id="{5C52624E-B099-78D9-8DB7-16FD3D490578}"/>
              </a:ext>
            </a:extLst>
          </p:cNvPr>
          <p:cNvGraphicFramePr/>
          <p:nvPr>
            <p:extLst/>
          </p:nvPr>
        </p:nvGraphicFramePr>
        <p:xfrm>
          <a:off x="5724073" y="4411436"/>
          <a:ext cx="1478646" cy="493487"/>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383722434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6" descr="Background pattern&#10;&#10;Description automatically generated">
            <a:extLst>
              <a:ext uri="{FF2B5EF4-FFF2-40B4-BE49-F238E27FC236}">
                <a16:creationId xmlns:a16="http://schemas.microsoft.com/office/drawing/2014/main" id="{2B6C0211-11C5-08EC-B47D-E1592C91F828}"/>
              </a:ext>
            </a:extLst>
          </p:cNvPr>
          <p:cNvPicPr>
            <a:picLocks noChangeAspect="1"/>
          </p:cNvPicPr>
          <p:nvPr/>
        </p:nvPicPr>
        <p:blipFill>
          <a:blip r:embed="rId2"/>
          <a:stretch>
            <a:fillRect/>
          </a:stretch>
        </p:blipFill>
        <p:spPr>
          <a:xfrm>
            <a:off x="-647701" y="1551938"/>
            <a:ext cx="7786006" cy="4180483"/>
          </a:xfrm>
          <a:prstGeom prst="rect">
            <a:avLst/>
          </a:prstGeom>
        </p:spPr>
      </p:pic>
      <p:sp>
        <p:nvSpPr>
          <p:cNvPr id="93" name="CustomShape 1"/>
          <p:cNvSpPr/>
          <p:nvPr/>
        </p:nvSpPr>
        <p:spPr>
          <a:xfrm>
            <a:off x="270000" y="243000"/>
            <a:ext cx="8584920" cy="841590"/>
          </a:xfrm>
          <a:prstGeom prst="rect">
            <a:avLst/>
          </a:prstGeom>
          <a:noFill/>
          <a:ln>
            <a:noFill/>
          </a:ln>
        </p:spPr>
        <p:style>
          <a:lnRef idx="0">
            <a:scrgbClr r="0" g="0" b="0"/>
          </a:lnRef>
          <a:fillRef idx="0">
            <a:scrgbClr r="0" g="0" b="0"/>
          </a:fillRef>
          <a:effectRef idx="0">
            <a:scrgbClr r="0" g="0" b="0"/>
          </a:effectRef>
          <a:fontRef idx="minor"/>
        </p:style>
        <p:txBody>
          <a:bodyPr lIns="0" tIns="0" rIns="0" bIns="0" anchor="t"/>
          <a:lstStyle/>
          <a:p>
            <a:pPr defTabSz="685800">
              <a:lnSpc>
                <a:spcPct val="112999"/>
              </a:lnSpc>
              <a:buClrTx/>
            </a:pPr>
            <a:r>
              <a:rPr lang="en-US" sz="2250" b="1" kern="1200" cap="all" spc="-1" dirty="0">
                <a:solidFill>
                  <a:srgbClr val="023D6B"/>
                </a:solidFill>
                <a:latin typeface="Arial"/>
              </a:rPr>
              <a:t>Transfer learning</a:t>
            </a:r>
            <a:endParaRPr lang="en-US" sz="1350" kern="1200" dirty="0">
              <a:solidFill>
                <a:prstClr val="black"/>
              </a:solidFill>
              <a:latin typeface="Arial"/>
            </a:endParaRPr>
          </a:p>
        </p:txBody>
      </p:sp>
      <p:sp>
        <p:nvSpPr>
          <p:cNvPr id="94" name="CustomShape 2"/>
          <p:cNvSpPr/>
          <p:nvPr/>
        </p:nvSpPr>
        <p:spPr>
          <a:xfrm>
            <a:off x="4363740" y="4786020"/>
            <a:ext cx="538110" cy="16389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defTabSz="685800">
              <a:buClrTx/>
            </a:pPr>
            <a:r>
              <a:rPr lang="en-US" sz="900" kern="1200" spc="-1">
                <a:solidFill>
                  <a:srgbClr val="023D6B"/>
                </a:solidFill>
                <a:latin typeface="Arial"/>
                <a:ea typeface="Arial"/>
              </a:rPr>
              <a:t>Seite </a:t>
            </a:r>
            <a:fld id="{8D00C3AD-73C9-43E5-8750-52B2E292C21B}" type="slidenum">
              <a:rPr lang="en-US" sz="900" kern="1200" spc="-1">
                <a:solidFill>
                  <a:srgbClr val="023D6B"/>
                </a:solidFill>
                <a:latin typeface="Arial"/>
                <a:ea typeface="Arial"/>
              </a:rPr>
              <a:pPr defTabSz="685800">
                <a:buClrTx/>
              </a:pPr>
              <a:t>13</a:t>
            </a:fld>
            <a:endParaRPr lang="en-US" sz="900" kern="1200" spc="-1">
              <a:solidFill>
                <a:prstClr val="black"/>
              </a:solidFill>
              <a:latin typeface="Arial"/>
            </a:endParaRPr>
          </a:p>
        </p:txBody>
      </p:sp>
      <p:sp>
        <p:nvSpPr>
          <p:cNvPr id="95" name="CustomShape 3"/>
          <p:cNvSpPr/>
          <p:nvPr/>
        </p:nvSpPr>
        <p:spPr>
          <a:xfrm>
            <a:off x="2832030" y="4786020"/>
            <a:ext cx="1198530" cy="163890"/>
          </a:xfrm>
          <a:prstGeom prst="rect">
            <a:avLst/>
          </a:prstGeom>
          <a:noFill/>
          <a:ln>
            <a:noFill/>
          </a:ln>
        </p:spPr>
        <p:style>
          <a:lnRef idx="0">
            <a:scrgbClr r="0" g="0" b="0"/>
          </a:lnRef>
          <a:fillRef idx="0">
            <a:scrgbClr r="0" g="0" b="0"/>
          </a:fillRef>
          <a:effectRef idx="0">
            <a:scrgbClr r="0" g="0" b="0"/>
          </a:effectRef>
          <a:fontRef idx="minor"/>
        </p:style>
      </p:sp>
      <p:grpSp>
        <p:nvGrpSpPr>
          <p:cNvPr id="101" name="Group 9"/>
          <p:cNvGrpSpPr/>
          <p:nvPr/>
        </p:nvGrpSpPr>
        <p:grpSpPr>
          <a:xfrm>
            <a:off x="0" y="0"/>
            <a:ext cx="27000" cy="27000"/>
            <a:chOff x="0" y="0"/>
            <a:chExt cx="36000" cy="36000"/>
          </a:xfrm>
        </p:grpSpPr>
      </p:grpSp>
      <p:graphicFrame>
        <p:nvGraphicFramePr>
          <p:cNvPr id="6" name="Diagram 6">
            <a:extLst>
              <a:ext uri="{FF2B5EF4-FFF2-40B4-BE49-F238E27FC236}">
                <a16:creationId xmlns:a16="http://schemas.microsoft.com/office/drawing/2014/main" id="{7782791A-8F45-A75E-28C3-828D65CD97C5}"/>
              </a:ext>
            </a:extLst>
          </p:cNvPr>
          <p:cNvGraphicFramePr/>
          <p:nvPr>
            <p:extLst/>
          </p:nvPr>
        </p:nvGraphicFramePr>
        <p:xfrm>
          <a:off x="535214" y="755650"/>
          <a:ext cx="4445000" cy="15276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5" name="Oval 24">
            <a:extLst>
              <a:ext uri="{FF2B5EF4-FFF2-40B4-BE49-F238E27FC236}">
                <a16:creationId xmlns:a16="http://schemas.microsoft.com/office/drawing/2014/main" id="{14D9CD22-4DF5-DDA3-4EB0-A011C9A86193}"/>
              </a:ext>
            </a:extLst>
          </p:cNvPr>
          <p:cNvSpPr/>
          <p:nvPr/>
        </p:nvSpPr>
        <p:spPr>
          <a:xfrm>
            <a:off x="6096000" y="1682749"/>
            <a:ext cx="666750" cy="3020786"/>
          </a:xfrm>
          <a:prstGeom prst="ellipse">
            <a:avLst/>
          </a:prstGeom>
          <a:noFill/>
          <a:ln>
            <a:solidFill>
              <a:srgbClr val="FF00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defTabSz="685800">
              <a:buClrTx/>
            </a:pPr>
            <a:endParaRPr lang="en-US" sz="1350" kern="1200">
              <a:solidFill>
                <a:prstClr val="white"/>
              </a:solidFill>
              <a:latin typeface="Arial"/>
            </a:endParaRPr>
          </a:p>
        </p:txBody>
      </p:sp>
    </p:spTree>
    <p:extLst>
      <p:ext uri="{BB962C8B-B14F-4D97-AF65-F5344CB8AC3E}">
        <p14:creationId xmlns:p14="http://schemas.microsoft.com/office/powerpoint/2010/main" val="2016810096"/>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CustomShape 1"/>
          <p:cNvSpPr/>
          <p:nvPr/>
        </p:nvSpPr>
        <p:spPr>
          <a:xfrm>
            <a:off x="270000" y="243000"/>
            <a:ext cx="8584920" cy="841590"/>
          </a:xfrm>
          <a:prstGeom prst="rect">
            <a:avLst/>
          </a:prstGeom>
          <a:noFill/>
          <a:ln>
            <a:noFill/>
          </a:ln>
        </p:spPr>
        <p:style>
          <a:lnRef idx="0">
            <a:scrgbClr r="0" g="0" b="0"/>
          </a:lnRef>
          <a:fillRef idx="0">
            <a:scrgbClr r="0" g="0" b="0"/>
          </a:fillRef>
          <a:effectRef idx="0">
            <a:scrgbClr r="0" g="0" b="0"/>
          </a:effectRef>
          <a:fontRef idx="minor"/>
        </p:style>
        <p:txBody>
          <a:bodyPr lIns="0" tIns="0" rIns="0" bIns="0" anchor="t"/>
          <a:lstStyle/>
          <a:p>
            <a:pPr defTabSz="685800">
              <a:lnSpc>
                <a:spcPct val="113000"/>
              </a:lnSpc>
              <a:buClrTx/>
            </a:pPr>
            <a:r>
              <a:rPr lang="en-US" sz="2250" b="1" kern="1200" cap="all" spc="-1" dirty="0">
                <a:solidFill>
                  <a:srgbClr val="023D6B"/>
                </a:solidFill>
                <a:latin typeface="Arial"/>
              </a:rPr>
              <a:t>Transfer learning</a:t>
            </a:r>
          </a:p>
        </p:txBody>
      </p:sp>
      <p:sp>
        <p:nvSpPr>
          <p:cNvPr id="94" name="CustomShape 2"/>
          <p:cNvSpPr/>
          <p:nvPr/>
        </p:nvSpPr>
        <p:spPr>
          <a:xfrm>
            <a:off x="4363740" y="4786020"/>
            <a:ext cx="538110" cy="16389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defTabSz="685800">
              <a:buClrTx/>
            </a:pPr>
            <a:r>
              <a:rPr lang="en-US" sz="900" kern="1200" spc="-1">
                <a:solidFill>
                  <a:srgbClr val="023D6B"/>
                </a:solidFill>
                <a:latin typeface="Arial"/>
                <a:ea typeface="Arial"/>
              </a:rPr>
              <a:t>Seite </a:t>
            </a:r>
            <a:fld id="{8D00C3AD-73C9-43E5-8750-52B2E292C21B}" type="slidenum">
              <a:rPr lang="en-US" sz="900" kern="1200" spc="-1">
                <a:solidFill>
                  <a:srgbClr val="023D6B"/>
                </a:solidFill>
                <a:latin typeface="Arial"/>
                <a:ea typeface="Arial"/>
              </a:rPr>
              <a:pPr defTabSz="685800">
                <a:buClrTx/>
              </a:pPr>
              <a:t>14</a:t>
            </a:fld>
            <a:endParaRPr lang="en-US" sz="900" kern="1200" spc="-1">
              <a:solidFill>
                <a:prstClr val="black"/>
              </a:solidFill>
              <a:latin typeface="Arial"/>
            </a:endParaRPr>
          </a:p>
        </p:txBody>
      </p:sp>
      <p:sp>
        <p:nvSpPr>
          <p:cNvPr id="95" name="CustomShape 3"/>
          <p:cNvSpPr/>
          <p:nvPr/>
        </p:nvSpPr>
        <p:spPr>
          <a:xfrm>
            <a:off x="2832030" y="4786020"/>
            <a:ext cx="1198530" cy="163890"/>
          </a:xfrm>
          <a:prstGeom prst="rect">
            <a:avLst/>
          </a:prstGeom>
          <a:noFill/>
          <a:ln>
            <a:noFill/>
          </a:ln>
        </p:spPr>
        <p:style>
          <a:lnRef idx="0">
            <a:scrgbClr r="0" g="0" b="0"/>
          </a:lnRef>
          <a:fillRef idx="0">
            <a:scrgbClr r="0" g="0" b="0"/>
          </a:fillRef>
          <a:effectRef idx="0">
            <a:scrgbClr r="0" g="0" b="0"/>
          </a:effectRef>
          <a:fontRef idx="minor"/>
        </p:style>
      </p:sp>
      <p:grpSp>
        <p:nvGrpSpPr>
          <p:cNvPr id="101" name="Group 9"/>
          <p:cNvGrpSpPr/>
          <p:nvPr/>
        </p:nvGrpSpPr>
        <p:grpSpPr>
          <a:xfrm>
            <a:off x="0" y="0"/>
            <a:ext cx="27000" cy="27000"/>
            <a:chOff x="0" y="0"/>
            <a:chExt cx="36000" cy="36000"/>
          </a:xfrm>
        </p:grpSpPr>
      </p:grpSp>
      <p:pic>
        <p:nvPicPr>
          <p:cNvPr id="630" name="Picture 630" descr="A screenshot of a computer screen&#10;&#10;Description automatically generated">
            <a:extLst>
              <a:ext uri="{FF2B5EF4-FFF2-40B4-BE49-F238E27FC236}">
                <a16:creationId xmlns:a16="http://schemas.microsoft.com/office/drawing/2014/main" id="{72FBDC73-A208-FA56-C7A2-14CBD2747754}"/>
              </a:ext>
            </a:extLst>
          </p:cNvPr>
          <p:cNvPicPr>
            <a:picLocks noChangeAspect="1"/>
          </p:cNvPicPr>
          <p:nvPr/>
        </p:nvPicPr>
        <p:blipFill>
          <a:blip r:embed="rId2"/>
          <a:stretch>
            <a:fillRect/>
          </a:stretch>
        </p:blipFill>
        <p:spPr>
          <a:xfrm>
            <a:off x="549094" y="995726"/>
            <a:ext cx="7984298" cy="3193719"/>
          </a:xfrm>
          <a:prstGeom prst="rect">
            <a:avLst/>
          </a:prstGeom>
        </p:spPr>
      </p:pic>
      <p:graphicFrame>
        <p:nvGraphicFramePr>
          <p:cNvPr id="3" name="Diagram 12">
            <a:extLst>
              <a:ext uri="{FF2B5EF4-FFF2-40B4-BE49-F238E27FC236}">
                <a16:creationId xmlns:a16="http://schemas.microsoft.com/office/drawing/2014/main" id="{97D05689-E077-A2C2-3003-0D17C4EE0061}"/>
              </a:ext>
            </a:extLst>
          </p:cNvPr>
          <p:cNvGraphicFramePr/>
          <p:nvPr>
            <p:extLst/>
          </p:nvPr>
        </p:nvGraphicFramePr>
        <p:xfrm>
          <a:off x="5724073" y="4411436"/>
          <a:ext cx="1478646" cy="4934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55877504"/>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CustomShape 1"/>
          <p:cNvSpPr/>
          <p:nvPr/>
        </p:nvSpPr>
        <p:spPr>
          <a:xfrm>
            <a:off x="270000" y="243000"/>
            <a:ext cx="8584920" cy="841590"/>
          </a:xfrm>
          <a:prstGeom prst="rect">
            <a:avLst/>
          </a:prstGeom>
          <a:noFill/>
          <a:ln>
            <a:noFill/>
          </a:ln>
        </p:spPr>
        <p:style>
          <a:lnRef idx="0">
            <a:scrgbClr r="0" g="0" b="0"/>
          </a:lnRef>
          <a:fillRef idx="0">
            <a:scrgbClr r="0" g="0" b="0"/>
          </a:fillRef>
          <a:effectRef idx="0">
            <a:scrgbClr r="0" g="0" b="0"/>
          </a:effectRef>
          <a:fontRef idx="minor"/>
        </p:style>
        <p:txBody>
          <a:bodyPr lIns="0" tIns="0" rIns="0" bIns="0" anchor="t"/>
          <a:lstStyle/>
          <a:p>
            <a:pPr defTabSz="685800">
              <a:lnSpc>
                <a:spcPct val="113000"/>
              </a:lnSpc>
              <a:buClrTx/>
            </a:pPr>
            <a:r>
              <a:rPr lang="en-US" sz="2250" b="1" kern="1200" cap="all" spc="-1" dirty="0">
                <a:solidFill>
                  <a:srgbClr val="023D6B"/>
                </a:solidFill>
                <a:latin typeface="Arial"/>
              </a:rPr>
              <a:t>ITER performance on test set</a:t>
            </a:r>
          </a:p>
        </p:txBody>
      </p:sp>
      <p:sp>
        <p:nvSpPr>
          <p:cNvPr id="94" name="CustomShape 2"/>
          <p:cNvSpPr/>
          <p:nvPr/>
        </p:nvSpPr>
        <p:spPr>
          <a:xfrm>
            <a:off x="4363740" y="4786020"/>
            <a:ext cx="538110" cy="16389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defTabSz="685800">
              <a:buClrTx/>
            </a:pPr>
            <a:r>
              <a:rPr lang="en-US" sz="900" kern="1200" spc="-1">
                <a:solidFill>
                  <a:srgbClr val="023D6B"/>
                </a:solidFill>
                <a:latin typeface="Arial"/>
                <a:ea typeface="Arial"/>
              </a:rPr>
              <a:t>Seite </a:t>
            </a:r>
            <a:fld id="{8D00C3AD-73C9-43E5-8750-52B2E292C21B}" type="slidenum">
              <a:rPr lang="en-US" sz="900" kern="1200" spc="-1">
                <a:solidFill>
                  <a:srgbClr val="023D6B"/>
                </a:solidFill>
                <a:latin typeface="Arial"/>
                <a:ea typeface="Arial"/>
              </a:rPr>
              <a:pPr defTabSz="685800">
                <a:buClrTx/>
              </a:pPr>
              <a:t>15</a:t>
            </a:fld>
            <a:endParaRPr lang="en-US" sz="900" kern="1200" spc="-1">
              <a:solidFill>
                <a:prstClr val="black"/>
              </a:solidFill>
              <a:latin typeface="Arial"/>
            </a:endParaRPr>
          </a:p>
        </p:txBody>
      </p:sp>
      <p:sp>
        <p:nvSpPr>
          <p:cNvPr id="95" name="CustomShape 3"/>
          <p:cNvSpPr/>
          <p:nvPr/>
        </p:nvSpPr>
        <p:spPr>
          <a:xfrm>
            <a:off x="2832030" y="4786020"/>
            <a:ext cx="1198530" cy="163890"/>
          </a:xfrm>
          <a:prstGeom prst="rect">
            <a:avLst/>
          </a:prstGeom>
          <a:noFill/>
          <a:ln>
            <a:noFill/>
          </a:ln>
        </p:spPr>
        <p:style>
          <a:lnRef idx="0">
            <a:scrgbClr r="0" g="0" b="0"/>
          </a:lnRef>
          <a:fillRef idx="0">
            <a:scrgbClr r="0" g="0" b="0"/>
          </a:fillRef>
          <a:effectRef idx="0">
            <a:scrgbClr r="0" g="0" b="0"/>
          </a:effectRef>
          <a:fontRef idx="minor"/>
        </p:style>
      </p:sp>
      <p:grpSp>
        <p:nvGrpSpPr>
          <p:cNvPr id="101" name="Group 9"/>
          <p:cNvGrpSpPr/>
          <p:nvPr/>
        </p:nvGrpSpPr>
        <p:grpSpPr>
          <a:xfrm>
            <a:off x="0" y="0"/>
            <a:ext cx="27000" cy="27000"/>
            <a:chOff x="0" y="0"/>
            <a:chExt cx="36000" cy="36000"/>
          </a:xfrm>
        </p:grpSpPr>
      </p:grpSp>
      <p:pic>
        <p:nvPicPr>
          <p:cNvPr id="3" name="Picture 3" descr="Chart&#10;&#10;Description automatically generated">
            <a:extLst>
              <a:ext uri="{FF2B5EF4-FFF2-40B4-BE49-F238E27FC236}">
                <a16:creationId xmlns:a16="http://schemas.microsoft.com/office/drawing/2014/main" id="{C878E212-0D28-E834-F0C0-000925EBFABE}"/>
              </a:ext>
            </a:extLst>
          </p:cNvPr>
          <p:cNvPicPr>
            <a:picLocks noChangeAspect="1"/>
          </p:cNvPicPr>
          <p:nvPr/>
        </p:nvPicPr>
        <p:blipFill>
          <a:blip r:embed="rId2"/>
          <a:stretch>
            <a:fillRect/>
          </a:stretch>
        </p:blipFill>
        <p:spPr>
          <a:xfrm>
            <a:off x="161926" y="661987"/>
            <a:ext cx="4736306" cy="2765822"/>
          </a:xfrm>
          <a:prstGeom prst="rect">
            <a:avLst/>
          </a:prstGeom>
        </p:spPr>
      </p:pic>
      <p:pic>
        <p:nvPicPr>
          <p:cNvPr id="5" name="Picture 5" descr="Chart, line chart, histogram&#10;&#10;Description automatically generated">
            <a:extLst>
              <a:ext uri="{FF2B5EF4-FFF2-40B4-BE49-F238E27FC236}">
                <a16:creationId xmlns:a16="http://schemas.microsoft.com/office/drawing/2014/main" id="{3E1CAA51-748B-13F6-FEFD-A9863CFB2DEF}"/>
              </a:ext>
            </a:extLst>
          </p:cNvPr>
          <p:cNvPicPr>
            <a:picLocks noChangeAspect="1"/>
          </p:cNvPicPr>
          <p:nvPr/>
        </p:nvPicPr>
        <p:blipFill>
          <a:blip r:embed="rId3"/>
          <a:stretch>
            <a:fillRect/>
          </a:stretch>
        </p:blipFill>
        <p:spPr>
          <a:xfrm>
            <a:off x="203597" y="3390901"/>
            <a:ext cx="6980634" cy="1296590"/>
          </a:xfrm>
          <a:prstGeom prst="rect">
            <a:avLst/>
          </a:prstGeom>
        </p:spPr>
      </p:pic>
      <p:pic>
        <p:nvPicPr>
          <p:cNvPr id="2" name="Picture 3" descr="Chart, histogram&#10;&#10;Description automatically generated">
            <a:extLst>
              <a:ext uri="{FF2B5EF4-FFF2-40B4-BE49-F238E27FC236}">
                <a16:creationId xmlns:a16="http://schemas.microsoft.com/office/drawing/2014/main" id="{B9E4A32A-F24D-6226-07C7-C83B791D86A6}"/>
              </a:ext>
            </a:extLst>
          </p:cNvPr>
          <p:cNvPicPr>
            <a:picLocks noChangeAspect="1"/>
          </p:cNvPicPr>
          <p:nvPr/>
        </p:nvPicPr>
        <p:blipFill>
          <a:blip r:embed="rId4"/>
          <a:stretch>
            <a:fillRect/>
          </a:stretch>
        </p:blipFill>
        <p:spPr>
          <a:xfrm>
            <a:off x="5384800" y="746579"/>
            <a:ext cx="3132364" cy="2684235"/>
          </a:xfrm>
          <a:prstGeom prst="rect">
            <a:avLst/>
          </a:prstGeom>
        </p:spPr>
      </p:pic>
    </p:spTree>
    <p:extLst>
      <p:ext uri="{BB962C8B-B14F-4D97-AF65-F5344CB8AC3E}">
        <p14:creationId xmlns:p14="http://schemas.microsoft.com/office/powerpoint/2010/main" val="1397823737"/>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CustomShape 1"/>
          <p:cNvSpPr/>
          <p:nvPr/>
        </p:nvSpPr>
        <p:spPr>
          <a:xfrm>
            <a:off x="270000" y="243000"/>
            <a:ext cx="8584920" cy="841590"/>
          </a:xfrm>
          <a:prstGeom prst="rect">
            <a:avLst/>
          </a:prstGeom>
          <a:noFill/>
          <a:ln>
            <a:noFill/>
          </a:ln>
        </p:spPr>
        <p:style>
          <a:lnRef idx="0">
            <a:scrgbClr r="0" g="0" b="0"/>
          </a:lnRef>
          <a:fillRef idx="0">
            <a:scrgbClr r="0" g="0" b="0"/>
          </a:fillRef>
          <a:effectRef idx="0">
            <a:scrgbClr r="0" g="0" b="0"/>
          </a:effectRef>
          <a:fontRef idx="minor"/>
        </p:style>
        <p:txBody>
          <a:bodyPr lIns="0" tIns="0" rIns="0" bIns="0" anchor="t"/>
          <a:lstStyle/>
          <a:p>
            <a:pPr defTabSz="685800">
              <a:lnSpc>
                <a:spcPct val="112999"/>
              </a:lnSpc>
              <a:buClrTx/>
            </a:pPr>
            <a:r>
              <a:rPr lang="en-US" sz="2250" b="1" kern="1200" cap="all" spc="-1" dirty="0">
                <a:solidFill>
                  <a:srgbClr val="023D6B"/>
                </a:solidFill>
                <a:latin typeface="Arial"/>
              </a:rPr>
              <a:t>Transfer learning – transport uncertainty</a:t>
            </a:r>
            <a:endParaRPr lang="en-US" sz="1350" kern="1200" dirty="0">
              <a:solidFill>
                <a:prstClr val="black"/>
              </a:solidFill>
              <a:latin typeface="Arial"/>
            </a:endParaRPr>
          </a:p>
        </p:txBody>
      </p:sp>
      <p:sp>
        <p:nvSpPr>
          <p:cNvPr id="94" name="CustomShape 2"/>
          <p:cNvSpPr/>
          <p:nvPr/>
        </p:nvSpPr>
        <p:spPr>
          <a:xfrm>
            <a:off x="4363740" y="4786020"/>
            <a:ext cx="538110" cy="16389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defTabSz="685800">
              <a:buClrTx/>
            </a:pPr>
            <a:r>
              <a:rPr lang="en-US" sz="900" kern="1200" spc="-1">
                <a:solidFill>
                  <a:srgbClr val="023D6B"/>
                </a:solidFill>
                <a:latin typeface="Arial"/>
                <a:ea typeface="Arial"/>
              </a:rPr>
              <a:t>Seite </a:t>
            </a:r>
            <a:fld id="{8D00C3AD-73C9-43E5-8750-52B2E292C21B}" type="slidenum">
              <a:rPr lang="en-US" sz="900" kern="1200" spc="-1">
                <a:solidFill>
                  <a:srgbClr val="023D6B"/>
                </a:solidFill>
                <a:latin typeface="Arial"/>
                <a:ea typeface="Arial"/>
              </a:rPr>
              <a:pPr defTabSz="685800">
                <a:buClrTx/>
              </a:pPr>
              <a:t>16</a:t>
            </a:fld>
            <a:endParaRPr lang="en-US" sz="900" kern="1200" spc="-1">
              <a:solidFill>
                <a:prstClr val="black"/>
              </a:solidFill>
              <a:latin typeface="Arial"/>
            </a:endParaRPr>
          </a:p>
        </p:txBody>
      </p:sp>
      <p:sp>
        <p:nvSpPr>
          <p:cNvPr id="95" name="CustomShape 3"/>
          <p:cNvSpPr/>
          <p:nvPr/>
        </p:nvSpPr>
        <p:spPr>
          <a:xfrm>
            <a:off x="2832030" y="4786020"/>
            <a:ext cx="1198530" cy="163890"/>
          </a:xfrm>
          <a:prstGeom prst="rect">
            <a:avLst/>
          </a:prstGeom>
          <a:noFill/>
          <a:ln>
            <a:noFill/>
          </a:ln>
        </p:spPr>
        <p:style>
          <a:lnRef idx="0">
            <a:scrgbClr r="0" g="0" b="0"/>
          </a:lnRef>
          <a:fillRef idx="0">
            <a:scrgbClr r="0" g="0" b="0"/>
          </a:fillRef>
          <a:effectRef idx="0">
            <a:scrgbClr r="0" g="0" b="0"/>
          </a:effectRef>
          <a:fontRef idx="minor"/>
        </p:style>
      </p:sp>
      <p:grpSp>
        <p:nvGrpSpPr>
          <p:cNvPr id="101" name="Group 9"/>
          <p:cNvGrpSpPr/>
          <p:nvPr/>
        </p:nvGrpSpPr>
        <p:grpSpPr>
          <a:xfrm>
            <a:off x="0" y="0"/>
            <a:ext cx="27000" cy="27000"/>
            <a:chOff x="0" y="0"/>
            <a:chExt cx="36000" cy="36000"/>
          </a:xfrm>
        </p:grpSpPr>
      </p:grpSp>
      <p:pic>
        <p:nvPicPr>
          <p:cNvPr id="2" name="Picture 1" descr="A screenshot of a graph&#10;&#10;Description automatically generated">
            <a:extLst>
              <a:ext uri="{FF2B5EF4-FFF2-40B4-BE49-F238E27FC236}">
                <a16:creationId xmlns:a16="http://schemas.microsoft.com/office/drawing/2014/main" id="{7DCC60E4-7ADF-13CB-9299-84EBCA9D9F0F}"/>
              </a:ext>
            </a:extLst>
          </p:cNvPr>
          <p:cNvPicPr>
            <a:picLocks noChangeAspect="1"/>
          </p:cNvPicPr>
          <p:nvPr/>
        </p:nvPicPr>
        <p:blipFill>
          <a:blip r:embed="rId2"/>
          <a:stretch>
            <a:fillRect/>
          </a:stretch>
        </p:blipFill>
        <p:spPr>
          <a:xfrm>
            <a:off x="2571750" y="1106714"/>
            <a:ext cx="6458857" cy="3229429"/>
          </a:xfrm>
          <a:prstGeom prst="rect">
            <a:avLst/>
          </a:prstGeom>
        </p:spPr>
      </p:pic>
      <p:graphicFrame>
        <p:nvGraphicFramePr>
          <p:cNvPr id="3" name="Diagram 2">
            <a:extLst>
              <a:ext uri="{FF2B5EF4-FFF2-40B4-BE49-F238E27FC236}">
                <a16:creationId xmlns:a16="http://schemas.microsoft.com/office/drawing/2014/main" id="{455C82AB-AFD3-BA16-08E9-289205C8B9DF}"/>
              </a:ext>
            </a:extLst>
          </p:cNvPr>
          <p:cNvGraphicFramePr/>
          <p:nvPr>
            <p:extLst/>
          </p:nvPr>
        </p:nvGraphicFramePr>
        <p:xfrm>
          <a:off x="167822" y="1440544"/>
          <a:ext cx="2136321" cy="25164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9563590"/>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sp>
        <p:nvSpPr>
          <p:cNvPr id="3" name="Textplatzhalter 2"/>
          <p:cNvSpPr>
            <a:spLocks noGrp="1"/>
          </p:cNvSpPr>
          <p:nvPr>
            <p:ph type="body" idx="1"/>
          </p:nvPr>
        </p:nvSpPr>
        <p:spPr>
          <a:xfrm>
            <a:off x="642830" y="2104611"/>
            <a:ext cx="8229600" cy="906722"/>
          </a:xfrm>
        </p:spPr>
        <p:txBody>
          <a:bodyPr>
            <a:noAutofit/>
          </a:bodyPr>
          <a:lstStyle/>
          <a:p>
            <a:pPr marL="76200" indent="0" algn="ctr">
              <a:buNone/>
            </a:pPr>
            <a:r>
              <a:rPr lang="en-US" sz="2400" b="1" dirty="0"/>
              <a:t>SP2 Development/improvement of ML/ANN methods for training based on experimental data for pedestal physics</a:t>
            </a:r>
            <a:endParaRPr lang="en-US" sz="2400" b="1" dirty="0">
              <a:solidFill>
                <a:schemeClr val="tx1"/>
              </a:solidFill>
            </a:endParaRPr>
          </a:p>
        </p:txBody>
      </p:sp>
      <p:sp>
        <p:nvSpPr>
          <p:cNvPr id="6" name="Fußzeilenplatzhalter 3">
            <a:extLst>
              <a:ext uri="{FF2B5EF4-FFF2-40B4-BE49-F238E27FC236}">
                <a16:creationId xmlns:a16="http://schemas.microsoft.com/office/drawing/2014/main" id="{5E442811-AF71-4E5D-8C24-E0CA91755858}"/>
              </a:ext>
            </a:extLst>
          </p:cNvPr>
          <p:cNvSpPr txBox="1">
            <a:spLocks/>
          </p:cNvSpPr>
          <p:nvPr/>
        </p:nvSpPr>
        <p:spPr>
          <a:xfrm>
            <a:off x="467544" y="4908928"/>
            <a:ext cx="8240228" cy="201104"/>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806" b="0" i="0" u="none" strike="noStrike" cap="none">
                <a:solidFill>
                  <a:schemeClr val="tx1"/>
                </a:solidFill>
                <a:latin typeface="Arial" panose="020B0604020202020204" pitchFamily="34" charset="0"/>
                <a:ea typeface="Arial"/>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S. Wiesen | ENR-MOD.01.FZJ – theory 2023 annual report | Zoom | Feb 7</a:t>
            </a:r>
            <a:r>
              <a:rPr kumimoji="0" lang="en-GB" sz="806" b="0" i="0" u="none" strike="noStrike" kern="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sym typeface="Arial"/>
              </a:rPr>
              <a:t>th</a:t>
            </a:r>
            <a:r>
              <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 2024 | Page </a:t>
            </a:r>
            <a:fld id="{6A6D9FA1-99C7-4910-8E32-B85D378B0060}" type="slidenum">
              <a:rPr kumimoji="0" lang="en-GB" sz="806"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29933142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ED631A-D007-4B36-AE90-5BE49D7476A5}"/>
              </a:ext>
            </a:extLst>
          </p:cNvPr>
          <p:cNvSpPr>
            <a:spLocks noGrp="1"/>
          </p:cNvSpPr>
          <p:nvPr>
            <p:ph type="title"/>
          </p:nvPr>
        </p:nvSpPr>
        <p:spPr/>
        <p:txBody>
          <a:bodyPr/>
          <a:lstStyle/>
          <a:p>
            <a:r>
              <a:rPr lang="en-US" dirty="0"/>
              <a:t>Learning machine independent latent features using JET and AUG databases</a:t>
            </a:r>
            <a:endParaRPr lang="de-DE" dirty="0"/>
          </a:p>
        </p:txBody>
      </p:sp>
      <p:sp>
        <p:nvSpPr>
          <p:cNvPr id="3" name="Inhaltsplatzhalter 2">
            <a:extLst>
              <a:ext uri="{FF2B5EF4-FFF2-40B4-BE49-F238E27FC236}">
                <a16:creationId xmlns:a16="http://schemas.microsoft.com/office/drawing/2014/main" id="{E21F65D5-A9F9-4029-901B-758472EADAD2}"/>
              </a:ext>
            </a:extLst>
          </p:cNvPr>
          <p:cNvSpPr>
            <a:spLocks noGrp="1"/>
          </p:cNvSpPr>
          <p:nvPr>
            <p:ph idx="1"/>
          </p:nvPr>
        </p:nvSpPr>
        <p:spPr>
          <a:xfrm>
            <a:off x="457200" y="735546"/>
            <a:ext cx="8229600" cy="3672408"/>
          </a:xfrm>
        </p:spPr>
        <p:txBody>
          <a:bodyPr/>
          <a:lstStyle/>
          <a:p>
            <a:r>
              <a:rPr lang="en-GB" dirty="0"/>
              <a:t>Investigations indicate that DIVA models have capability to learn empirically observed </a:t>
            </a:r>
            <a:r>
              <a:rPr lang="en-GB" dirty="0" err="1"/>
              <a:t>scalings</a:t>
            </a:r>
            <a:r>
              <a:rPr lang="en-GB" dirty="0"/>
              <a:t> with size (Greenwald density scaling). </a:t>
            </a:r>
          </a:p>
          <a:p>
            <a:r>
              <a:rPr lang="en-GB" dirty="0"/>
              <a:t>A challenge with these models is to constrain the learning objectives such that a meaningful, </a:t>
            </a:r>
            <a:r>
              <a:rPr lang="en-GB" dirty="0" err="1"/>
              <a:t>distentangled</a:t>
            </a:r>
            <a:r>
              <a:rPr lang="en-GB" dirty="0"/>
              <a:t> representation is obtained. </a:t>
            </a:r>
          </a:p>
          <a:p>
            <a:r>
              <a:rPr lang="en-GB" dirty="0"/>
              <a:t>DIVA with separate size regression, and CCVAE (separate latent space for each machine parameter) is considered:</a:t>
            </a:r>
            <a:endParaRPr lang="de-DE" dirty="0"/>
          </a:p>
        </p:txBody>
      </p:sp>
      <p:pic>
        <p:nvPicPr>
          <p:cNvPr id="5" name="Grafik 4">
            <a:extLst>
              <a:ext uri="{FF2B5EF4-FFF2-40B4-BE49-F238E27FC236}">
                <a16:creationId xmlns:a16="http://schemas.microsoft.com/office/drawing/2014/main" id="{5F31D812-8E55-4728-9CB4-C66ADFF25EBD}"/>
              </a:ext>
            </a:extLst>
          </p:cNvPr>
          <p:cNvPicPr>
            <a:picLocks noChangeAspect="1"/>
          </p:cNvPicPr>
          <p:nvPr/>
        </p:nvPicPr>
        <p:blipFill>
          <a:blip r:embed="rId2"/>
          <a:stretch>
            <a:fillRect/>
          </a:stretch>
        </p:blipFill>
        <p:spPr>
          <a:xfrm>
            <a:off x="1059793" y="2571750"/>
            <a:ext cx="7055730" cy="1729024"/>
          </a:xfrm>
          <a:prstGeom prst="rect">
            <a:avLst/>
          </a:prstGeom>
        </p:spPr>
      </p:pic>
      <p:sp>
        <p:nvSpPr>
          <p:cNvPr id="6" name="Fußzeilenplatzhalter 3">
            <a:extLst>
              <a:ext uri="{FF2B5EF4-FFF2-40B4-BE49-F238E27FC236}">
                <a16:creationId xmlns:a16="http://schemas.microsoft.com/office/drawing/2014/main" id="{75AC5533-A491-49EE-BA72-5D7A3FDA005E}"/>
              </a:ext>
            </a:extLst>
          </p:cNvPr>
          <p:cNvSpPr txBox="1">
            <a:spLocks/>
          </p:cNvSpPr>
          <p:nvPr/>
        </p:nvSpPr>
        <p:spPr>
          <a:xfrm>
            <a:off x="467544" y="4908928"/>
            <a:ext cx="8240228" cy="201104"/>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806" b="0" i="0" u="none" strike="noStrike" cap="none">
                <a:solidFill>
                  <a:schemeClr val="tx1"/>
                </a:solidFill>
                <a:latin typeface="Arial" panose="020B0604020202020204" pitchFamily="34" charset="0"/>
                <a:ea typeface="Arial"/>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S. Wiesen | ENR-MOD.01.FZJ – theory 2023 annual report | Zoom | Feb 7</a:t>
            </a:r>
            <a:r>
              <a:rPr kumimoji="0" lang="en-GB" sz="806" b="0" i="0" u="none" strike="noStrike" kern="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sym typeface="Arial"/>
              </a:rPr>
              <a:t>th</a:t>
            </a:r>
            <a:r>
              <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 2024 | Page </a:t>
            </a:r>
            <a:fld id="{6A6D9FA1-99C7-4910-8E32-B85D378B0060}" type="slidenum">
              <a:rPr kumimoji="0" lang="en-GB" sz="806"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18708485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55C289-DB32-4D20-9796-337F9A0CC1EC}"/>
              </a:ext>
            </a:extLst>
          </p:cNvPr>
          <p:cNvSpPr>
            <a:spLocks noGrp="1"/>
          </p:cNvSpPr>
          <p:nvPr>
            <p:ph type="title"/>
          </p:nvPr>
        </p:nvSpPr>
        <p:spPr/>
        <p:txBody>
          <a:bodyPr/>
          <a:lstStyle/>
          <a:p>
            <a:r>
              <a:rPr lang="en-US" dirty="0"/>
              <a:t>Learning machine independent latent features using JET and AUG databases</a:t>
            </a:r>
            <a:endParaRPr lang="de-DE" dirty="0"/>
          </a:p>
        </p:txBody>
      </p:sp>
      <p:sp>
        <p:nvSpPr>
          <p:cNvPr id="3" name="Inhaltsplatzhalter 2">
            <a:extLst>
              <a:ext uri="{FF2B5EF4-FFF2-40B4-BE49-F238E27FC236}">
                <a16:creationId xmlns:a16="http://schemas.microsoft.com/office/drawing/2014/main" id="{9FD82F0A-25DE-4785-ADA9-D50E421991BA}"/>
              </a:ext>
            </a:extLst>
          </p:cNvPr>
          <p:cNvSpPr>
            <a:spLocks noGrp="1"/>
          </p:cNvSpPr>
          <p:nvPr>
            <p:ph idx="1"/>
          </p:nvPr>
        </p:nvSpPr>
        <p:spPr>
          <a:xfrm>
            <a:off x="457200" y="619212"/>
            <a:ext cx="8229600" cy="3672408"/>
          </a:xfrm>
        </p:spPr>
        <p:txBody>
          <a:bodyPr/>
          <a:lstStyle/>
          <a:p>
            <a:r>
              <a:rPr lang="en-GB" dirty="0">
                <a:solidFill>
                  <a:srgbClr val="FF0000"/>
                </a:solidFill>
              </a:rPr>
              <a:t>The algorithms do encode reduced density with device size which is qualitatively consistent with the empirical Greenwald density limit scaling:</a:t>
            </a:r>
            <a:endParaRPr lang="de-DE" dirty="0">
              <a:solidFill>
                <a:srgbClr val="FF0000"/>
              </a:solidFill>
            </a:endParaRPr>
          </a:p>
          <a:p>
            <a:endParaRPr lang="de-DE" dirty="0"/>
          </a:p>
        </p:txBody>
      </p:sp>
      <p:pic>
        <p:nvPicPr>
          <p:cNvPr id="5" name="Grafik 4">
            <a:extLst>
              <a:ext uri="{FF2B5EF4-FFF2-40B4-BE49-F238E27FC236}">
                <a16:creationId xmlns:a16="http://schemas.microsoft.com/office/drawing/2014/main" id="{5DA5C7AB-4193-4267-B245-1FEFB4CC5290}"/>
              </a:ext>
            </a:extLst>
          </p:cNvPr>
          <p:cNvPicPr>
            <a:picLocks noChangeAspect="1"/>
          </p:cNvPicPr>
          <p:nvPr/>
        </p:nvPicPr>
        <p:blipFill>
          <a:blip r:embed="rId2"/>
          <a:stretch>
            <a:fillRect/>
          </a:stretch>
        </p:blipFill>
        <p:spPr>
          <a:xfrm>
            <a:off x="622935" y="1809587"/>
            <a:ext cx="4578919" cy="2364429"/>
          </a:xfrm>
          <a:prstGeom prst="rect">
            <a:avLst/>
          </a:prstGeom>
        </p:spPr>
      </p:pic>
      <p:pic>
        <p:nvPicPr>
          <p:cNvPr id="6" name="Grafik 5">
            <a:extLst>
              <a:ext uri="{FF2B5EF4-FFF2-40B4-BE49-F238E27FC236}">
                <a16:creationId xmlns:a16="http://schemas.microsoft.com/office/drawing/2014/main" id="{BBEDE97E-1049-49BE-AC47-EBB54167BB7C}"/>
              </a:ext>
            </a:extLst>
          </p:cNvPr>
          <p:cNvPicPr/>
          <p:nvPr/>
        </p:nvPicPr>
        <p:blipFill>
          <a:blip r:embed="rId3"/>
          <a:stretch>
            <a:fillRect/>
          </a:stretch>
        </p:blipFill>
        <p:spPr>
          <a:xfrm>
            <a:off x="5617130" y="915352"/>
            <a:ext cx="2388870" cy="2076450"/>
          </a:xfrm>
          <a:prstGeom prst="rect">
            <a:avLst/>
          </a:prstGeom>
        </p:spPr>
      </p:pic>
      <p:pic>
        <p:nvPicPr>
          <p:cNvPr id="7" name="Grafik 6">
            <a:extLst>
              <a:ext uri="{FF2B5EF4-FFF2-40B4-BE49-F238E27FC236}">
                <a16:creationId xmlns:a16="http://schemas.microsoft.com/office/drawing/2014/main" id="{372DB3C4-19FB-4D4A-BE7B-2DD617F1D899}"/>
              </a:ext>
            </a:extLst>
          </p:cNvPr>
          <p:cNvPicPr/>
          <p:nvPr/>
        </p:nvPicPr>
        <p:blipFill>
          <a:blip r:embed="rId4"/>
          <a:stretch>
            <a:fillRect/>
          </a:stretch>
        </p:blipFill>
        <p:spPr>
          <a:xfrm>
            <a:off x="5645070" y="3029234"/>
            <a:ext cx="2360930" cy="2076450"/>
          </a:xfrm>
          <a:prstGeom prst="rect">
            <a:avLst/>
          </a:prstGeom>
        </p:spPr>
      </p:pic>
    </p:spTree>
    <p:extLst>
      <p:ext uri="{BB962C8B-B14F-4D97-AF65-F5344CB8AC3E}">
        <p14:creationId xmlns:p14="http://schemas.microsoft.com/office/powerpoint/2010/main" val="3681427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Rationale of ENR</a:t>
            </a:r>
            <a:endParaRPr lang="de-DE" dirty="0"/>
          </a:p>
        </p:txBody>
      </p:sp>
      <p:sp>
        <p:nvSpPr>
          <p:cNvPr id="3" name="Textplatzhalter 2"/>
          <p:cNvSpPr>
            <a:spLocks noGrp="1"/>
          </p:cNvSpPr>
          <p:nvPr>
            <p:ph type="body" idx="1"/>
          </p:nvPr>
        </p:nvSpPr>
        <p:spPr>
          <a:xfrm>
            <a:off x="152401" y="957981"/>
            <a:ext cx="8744856" cy="3882533"/>
          </a:xfrm>
        </p:spPr>
        <p:txBody>
          <a:bodyPr>
            <a:normAutofit fontScale="55000" lnSpcReduction="20000"/>
          </a:bodyPr>
          <a:lstStyle/>
          <a:p>
            <a:r>
              <a:rPr lang="en-US" b="1" dirty="0">
                <a:solidFill>
                  <a:srgbClr val="00B0F0"/>
                </a:solidFill>
              </a:rPr>
              <a:t>Enable and facilitate optimized and improved modelling </a:t>
            </a:r>
            <a:r>
              <a:rPr lang="en-US" dirty="0"/>
              <a:t>that allows a more flexible integration of physics models in the light of extrapolations towards future fusion devices. </a:t>
            </a:r>
            <a:br>
              <a:rPr lang="en-US" dirty="0"/>
            </a:br>
            <a:endParaRPr lang="en-US" dirty="0"/>
          </a:p>
          <a:p>
            <a:r>
              <a:rPr lang="en-US" b="1" dirty="0">
                <a:solidFill>
                  <a:srgbClr val="00B0F0"/>
                </a:solidFill>
              </a:rPr>
              <a:t>Demonstrate the applicability of Machine-Learning (ML) and Artificial Neural Network (ANN) methods in fusion </a:t>
            </a:r>
            <a:r>
              <a:rPr lang="en-US" dirty="0"/>
              <a:t>with a special focus on plasma-exhaust (scrape-off layer and pedestal region) and PWI. </a:t>
            </a:r>
            <a:br>
              <a:rPr lang="en-US" dirty="0"/>
            </a:br>
            <a:endParaRPr lang="en-US" dirty="0"/>
          </a:p>
          <a:p>
            <a:r>
              <a:rPr lang="en-US" b="1" dirty="0">
                <a:solidFill>
                  <a:srgbClr val="00B0F0"/>
                </a:solidFill>
              </a:rPr>
              <a:t>This ENR project elaborates on the conceptual basis for an improved model predictor scheme</a:t>
            </a:r>
            <a:r>
              <a:rPr lang="en-US" dirty="0">
                <a:solidFill>
                  <a:srgbClr val="00B0F0"/>
                </a:solidFill>
              </a:rPr>
              <a:t> </a:t>
            </a:r>
            <a:r>
              <a:rPr lang="en-US" dirty="0"/>
              <a:t>involving new methods and computational technologies based on </a:t>
            </a:r>
            <a:r>
              <a:rPr lang="en-US" b="1" dirty="0">
                <a:solidFill>
                  <a:srgbClr val="00B0F0"/>
                </a:solidFill>
              </a:rPr>
              <a:t>ML/ANN for exploitation in fusion device design studies</a:t>
            </a:r>
            <a:endParaRPr lang="en-US" b="1" dirty="0">
              <a:solidFill>
                <a:srgbClr val="FF0000"/>
              </a:solidFill>
            </a:endParaRPr>
          </a:p>
          <a:p>
            <a:endParaRPr lang="en-US" b="1" dirty="0">
              <a:solidFill>
                <a:srgbClr val="FF0000"/>
              </a:solidFill>
            </a:endParaRPr>
          </a:p>
          <a:p>
            <a:r>
              <a:rPr lang="en-US" b="1" dirty="0">
                <a:solidFill>
                  <a:srgbClr val="00B0F0"/>
                </a:solidFill>
              </a:rPr>
              <a:t>How much of an algorithmic model can be transformed into an accurate ML based data model?</a:t>
            </a:r>
            <a:br>
              <a:rPr lang="en-US" dirty="0">
                <a:solidFill>
                  <a:srgbClr val="FF0000"/>
                </a:solidFill>
              </a:rPr>
            </a:br>
            <a:endParaRPr lang="de-DE" dirty="0">
              <a:solidFill>
                <a:srgbClr val="FF0000"/>
              </a:solidFill>
            </a:endParaRPr>
          </a:p>
          <a:p>
            <a:r>
              <a:rPr lang="en-US" dirty="0"/>
              <a:t>Include </a:t>
            </a:r>
            <a:r>
              <a:rPr lang="en-US" b="1" dirty="0">
                <a:solidFill>
                  <a:srgbClr val="00B0F0"/>
                </a:solidFill>
              </a:rPr>
              <a:t>uncertainty quantification (UQ) </a:t>
            </a:r>
            <a:r>
              <a:rPr lang="en-US" dirty="0"/>
              <a:t>to enable an efficient selection of the numerical data, i.e. its cardinality, on which the training must be based and </a:t>
            </a:r>
            <a:r>
              <a:rPr lang="en-US" b="1" dirty="0">
                <a:solidFill>
                  <a:srgbClr val="00B0F0"/>
                </a:solidFill>
              </a:rPr>
              <a:t>how reduced models are efficiently and quantifiably calibrated </a:t>
            </a:r>
            <a:br>
              <a:rPr lang="en-US" dirty="0">
                <a:solidFill>
                  <a:srgbClr val="00B0F0"/>
                </a:solidFill>
              </a:rPr>
            </a:br>
            <a:endParaRPr lang="en-US" dirty="0">
              <a:solidFill>
                <a:srgbClr val="00B0F0"/>
              </a:solidFill>
            </a:endParaRPr>
          </a:p>
          <a:p>
            <a:pPr marL="76200" indent="0">
              <a:buNone/>
            </a:pPr>
            <a:r>
              <a:rPr lang="en-US" sz="2900" b="1" dirty="0">
                <a:solidFill>
                  <a:srgbClr val="FF0000"/>
                </a:solidFill>
              </a:rPr>
              <a:t>This ENR project aims at expanding and disseminating new expertise &amp; knowledge in the field of ML/ANN into the fusion community </a:t>
            </a:r>
            <a:r>
              <a:rPr lang="en-US" sz="2900" b="1" dirty="0">
                <a:solidFill>
                  <a:srgbClr val="FF0000"/>
                </a:solidFill>
                <a:sym typeface="Wingdings" panose="05000000000000000000" pitchFamily="2" charset="2"/>
              </a:rPr>
              <a:t> advice on best practices</a:t>
            </a:r>
            <a:endParaRPr lang="en-US" sz="2900" b="1" dirty="0">
              <a:solidFill>
                <a:srgbClr val="FF0000"/>
              </a:solidFill>
            </a:endParaRPr>
          </a:p>
          <a:p>
            <a:endParaRPr lang="de-DE" dirty="0"/>
          </a:p>
        </p:txBody>
      </p:sp>
      <p:sp>
        <p:nvSpPr>
          <p:cNvPr id="6" name="Fußzeilenplatzhalter 3">
            <a:extLst>
              <a:ext uri="{FF2B5EF4-FFF2-40B4-BE49-F238E27FC236}">
                <a16:creationId xmlns:a16="http://schemas.microsoft.com/office/drawing/2014/main" id="{0FAE7383-44B6-419E-8A54-DC09D8998588}"/>
              </a:ext>
            </a:extLst>
          </p:cNvPr>
          <p:cNvSpPr txBox="1">
            <a:spLocks/>
          </p:cNvSpPr>
          <p:nvPr/>
        </p:nvSpPr>
        <p:spPr>
          <a:xfrm>
            <a:off x="467544" y="4908928"/>
            <a:ext cx="8240228" cy="201104"/>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806" b="0" i="0" u="none" strike="noStrike" cap="none">
                <a:solidFill>
                  <a:schemeClr val="tx1"/>
                </a:solidFill>
                <a:latin typeface="Arial" panose="020B0604020202020204" pitchFamily="34" charset="0"/>
                <a:ea typeface="Arial"/>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S. Wiesen | ENR-MOD.01.FZJ – theory 2023 annual report | Zoom | Feb 7</a:t>
            </a:r>
            <a:r>
              <a:rPr kumimoji="0" lang="en-GB" sz="806" b="0" i="0" u="none" strike="noStrike" kern="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sym typeface="Arial"/>
              </a:rPr>
              <a:t>th</a:t>
            </a:r>
            <a:r>
              <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 2024 | Page </a:t>
            </a:r>
            <a:fld id="{6A6D9FA1-99C7-4910-8E32-B85D378B0060}" type="slidenum">
              <a:rPr kumimoji="0" lang="en-GB" sz="806"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3167994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55C289-DB32-4D20-9796-337F9A0CC1EC}"/>
              </a:ext>
            </a:extLst>
          </p:cNvPr>
          <p:cNvSpPr>
            <a:spLocks noGrp="1"/>
          </p:cNvSpPr>
          <p:nvPr>
            <p:ph type="title"/>
          </p:nvPr>
        </p:nvSpPr>
        <p:spPr/>
        <p:txBody>
          <a:bodyPr/>
          <a:lstStyle/>
          <a:p>
            <a:r>
              <a:rPr lang="en-US" dirty="0"/>
              <a:t>Learn a compressed (latent) state representation (forward model) for pedestal profiles</a:t>
            </a:r>
            <a:endParaRPr lang="de-DE" dirty="0"/>
          </a:p>
        </p:txBody>
      </p:sp>
      <p:sp>
        <p:nvSpPr>
          <p:cNvPr id="3" name="Inhaltsplatzhalter 2">
            <a:extLst>
              <a:ext uri="{FF2B5EF4-FFF2-40B4-BE49-F238E27FC236}">
                <a16:creationId xmlns:a16="http://schemas.microsoft.com/office/drawing/2014/main" id="{9FD82F0A-25DE-4785-ADA9-D50E421991BA}"/>
              </a:ext>
            </a:extLst>
          </p:cNvPr>
          <p:cNvSpPr>
            <a:spLocks noGrp="1"/>
          </p:cNvSpPr>
          <p:nvPr>
            <p:ph idx="1"/>
          </p:nvPr>
        </p:nvSpPr>
        <p:spPr>
          <a:xfrm>
            <a:off x="247403" y="2352293"/>
            <a:ext cx="4195896" cy="1863211"/>
          </a:xfrm>
        </p:spPr>
        <p:txBody>
          <a:bodyPr/>
          <a:lstStyle/>
          <a:p>
            <a:r>
              <a:rPr lang="en-GB" dirty="0"/>
              <a:t>To approximate the plasma state, again a VAE is used and thus we learn</a:t>
            </a:r>
          </a:p>
          <a:p>
            <a:endParaRPr lang="en-GB" dirty="0"/>
          </a:p>
          <a:p>
            <a:endParaRPr lang="en-GB" dirty="0"/>
          </a:p>
          <a:p>
            <a:r>
              <a:rPr lang="de-DE" dirty="0" err="1"/>
              <a:t>We</a:t>
            </a:r>
            <a:r>
              <a:rPr lang="de-DE" dirty="0"/>
              <a:t> </a:t>
            </a:r>
            <a:r>
              <a:rPr lang="de-DE" dirty="0" err="1"/>
              <a:t>assume</a:t>
            </a:r>
            <a:r>
              <a:rPr lang="de-DE" dirty="0"/>
              <a:t> </a:t>
            </a:r>
            <a:r>
              <a:rPr lang="de-DE" dirty="0" err="1"/>
              <a:t>these</a:t>
            </a:r>
            <a:r>
              <a:rPr lang="de-DE" dirty="0"/>
              <a:t> </a:t>
            </a:r>
            <a:r>
              <a:rPr lang="de-DE" dirty="0" err="1"/>
              <a:t>mappings</a:t>
            </a:r>
            <a:r>
              <a:rPr lang="de-DE" dirty="0"/>
              <a:t> </a:t>
            </a:r>
            <a:r>
              <a:rPr lang="de-DE" dirty="0" err="1"/>
              <a:t>are</a:t>
            </a:r>
            <a:r>
              <a:rPr lang="de-DE" dirty="0"/>
              <a:t> not </a:t>
            </a:r>
            <a:r>
              <a:rPr lang="de-DE" dirty="0" err="1"/>
              <a:t>deterministic</a:t>
            </a:r>
            <a:r>
              <a:rPr lang="de-DE" dirty="0">
                <a:sym typeface="Wingdings" panose="05000000000000000000" pitchFamily="2" charset="2"/>
              </a:rPr>
              <a:t> </a:t>
            </a:r>
            <a:r>
              <a:rPr lang="de-DE" dirty="0"/>
              <a:t> </a:t>
            </a:r>
            <a:r>
              <a:rPr lang="de-DE" dirty="0" err="1"/>
              <a:t>we</a:t>
            </a:r>
            <a:r>
              <a:rPr lang="de-DE" dirty="0"/>
              <a:t> </a:t>
            </a:r>
            <a:r>
              <a:rPr lang="de-DE" dirty="0" err="1"/>
              <a:t>use</a:t>
            </a:r>
            <a:r>
              <a:rPr lang="de-DE" dirty="0"/>
              <a:t> a VAE </a:t>
            </a:r>
            <a:r>
              <a:rPr lang="de-DE" dirty="0" err="1"/>
              <a:t>as</a:t>
            </a:r>
            <a:r>
              <a:rPr lang="de-DE" dirty="0"/>
              <a:t> </a:t>
            </a:r>
            <a:r>
              <a:rPr lang="de-DE" dirty="0" err="1"/>
              <a:t>the</a:t>
            </a:r>
            <a:r>
              <a:rPr lang="de-DE" dirty="0"/>
              <a:t> </a:t>
            </a:r>
            <a:r>
              <a:rPr lang="de-DE" dirty="0" err="1"/>
              <a:t>observational</a:t>
            </a:r>
            <a:r>
              <a:rPr lang="de-DE" dirty="0"/>
              <a:t> </a:t>
            </a:r>
            <a:r>
              <a:rPr lang="de-DE" dirty="0" err="1"/>
              <a:t>model</a:t>
            </a:r>
            <a:r>
              <a:rPr lang="de-DE" dirty="0"/>
              <a:t> </a:t>
            </a:r>
            <a:r>
              <a:rPr lang="de-DE" dirty="0" err="1"/>
              <a:t>encoder</a:t>
            </a:r>
            <a:r>
              <a:rPr lang="de-DE" dirty="0"/>
              <a:t>: </a:t>
            </a:r>
            <a:r>
              <a:rPr lang="de-DE" dirty="0">
                <a:latin typeface="Symbol" panose="05050102010706020507" pitchFamily="18" charset="2"/>
              </a:rPr>
              <a:t>f</a:t>
            </a:r>
            <a:r>
              <a:rPr lang="de-DE" dirty="0"/>
              <a:t> &amp; </a:t>
            </a:r>
            <a:r>
              <a:rPr lang="de-DE" dirty="0" err="1"/>
              <a:t>decoder</a:t>
            </a:r>
            <a:r>
              <a:rPr lang="de-DE" dirty="0"/>
              <a:t>: </a:t>
            </a:r>
            <a:r>
              <a:rPr lang="de-DE" dirty="0">
                <a:latin typeface="Symbol" panose="05050102010706020507" pitchFamily="18" charset="2"/>
              </a:rPr>
              <a:t>p</a:t>
            </a:r>
            <a:r>
              <a:rPr lang="de-DE" dirty="0"/>
              <a:t>. </a:t>
            </a:r>
          </a:p>
        </p:txBody>
      </p:sp>
      <p:pic>
        <p:nvPicPr>
          <p:cNvPr id="5" name="Grafik 4">
            <a:extLst>
              <a:ext uri="{FF2B5EF4-FFF2-40B4-BE49-F238E27FC236}">
                <a16:creationId xmlns:a16="http://schemas.microsoft.com/office/drawing/2014/main" id="{B83A6E63-7D37-446F-83A5-55F262C78B08}"/>
              </a:ext>
            </a:extLst>
          </p:cNvPr>
          <p:cNvPicPr/>
          <p:nvPr/>
        </p:nvPicPr>
        <p:blipFill>
          <a:blip r:embed="rId2"/>
          <a:stretch>
            <a:fillRect/>
          </a:stretch>
        </p:blipFill>
        <p:spPr>
          <a:xfrm>
            <a:off x="467544" y="2930363"/>
            <a:ext cx="3409950" cy="398145"/>
          </a:xfrm>
          <a:prstGeom prst="rect">
            <a:avLst/>
          </a:prstGeom>
        </p:spPr>
      </p:pic>
      <p:pic>
        <p:nvPicPr>
          <p:cNvPr id="6" name="Grafik 5">
            <a:extLst>
              <a:ext uri="{FF2B5EF4-FFF2-40B4-BE49-F238E27FC236}">
                <a16:creationId xmlns:a16="http://schemas.microsoft.com/office/drawing/2014/main" id="{80FFDD0F-FE94-4F05-9D41-92C82C7BCC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3299" y="844012"/>
            <a:ext cx="4588759" cy="3455475"/>
          </a:xfrm>
          <a:prstGeom prst="rect">
            <a:avLst/>
          </a:prstGeom>
        </p:spPr>
      </p:pic>
      <p:sp>
        <p:nvSpPr>
          <p:cNvPr id="7" name="Fußzeilenplatzhalter 3">
            <a:extLst>
              <a:ext uri="{FF2B5EF4-FFF2-40B4-BE49-F238E27FC236}">
                <a16:creationId xmlns:a16="http://schemas.microsoft.com/office/drawing/2014/main" id="{B6A8707F-28C4-4663-807E-04B0A8F22739}"/>
              </a:ext>
            </a:extLst>
          </p:cNvPr>
          <p:cNvSpPr txBox="1">
            <a:spLocks/>
          </p:cNvSpPr>
          <p:nvPr/>
        </p:nvSpPr>
        <p:spPr>
          <a:xfrm>
            <a:off x="467544" y="4908928"/>
            <a:ext cx="8240228" cy="201104"/>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806" b="0" i="0" u="none" strike="noStrike" cap="none">
                <a:solidFill>
                  <a:schemeClr val="tx1"/>
                </a:solidFill>
                <a:latin typeface="Arial" panose="020B0604020202020204" pitchFamily="34" charset="0"/>
                <a:ea typeface="Arial"/>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S. Wiesen | ENR-MOD.01.FZJ – theory 2023 annual report | Zoom | Feb 7</a:t>
            </a:r>
            <a:r>
              <a:rPr kumimoji="0" lang="en-GB" sz="806" b="0" i="0" u="none" strike="noStrike" kern="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sym typeface="Arial"/>
              </a:rPr>
              <a:t>th</a:t>
            </a:r>
            <a:r>
              <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 2024 | Page </a:t>
            </a:r>
            <a:fld id="{6A6D9FA1-99C7-4910-8E32-B85D378B0060}" type="slidenum">
              <a:rPr kumimoji="0" lang="en-GB" sz="806"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4" name="Textfeld 3">
            <a:extLst>
              <a:ext uri="{FF2B5EF4-FFF2-40B4-BE49-F238E27FC236}">
                <a16:creationId xmlns:a16="http://schemas.microsoft.com/office/drawing/2014/main" id="{30C2A804-3051-4B25-B2E4-836C1B3ED490}"/>
              </a:ext>
            </a:extLst>
          </p:cNvPr>
          <p:cNvSpPr txBox="1"/>
          <p:nvPr/>
        </p:nvSpPr>
        <p:spPr>
          <a:xfrm>
            <a:off x="616359" y="4353811"/>
            <a:ext cx="7942598" cy="523220"/>
          </a:xfrm>
          <a:prstGeom prst="rect">
            <a:avLst/>
          </a:prstGeom>
          <a:solidFill>
            <a:srgbClr val="92D050"/>
          </a:solidFill>
        </p:spPr>
        <p:txBody>
          <a:bodyPr wrap="square" rtlCol="0">
            <a:spAutoFit/>
          </a:bodyPr>
          <a:lstStyle/>
          <a:p>
            <a:r>
              <a:rPr lang="de-DE" dirty="0">
                <a:solidFill>
                  <a:srgbClr val="C00000"/>
                </a:solidFill>
              </a:rPr>
              <a:t>The </a:t>
            </a:r>
            <a:r>
              <a:rPr lang="de-DE" dirty="0" err="1">
                <a:solidFill>
                  <a:srgbClr val="C00000"/>
                </a:solidFill>
              </a:rPr>
              <a:t>trained</a:t>
            </a:r>
            <a:r>
              <a:rPr lang="de-DE" dirty="0">
                <a:solidFill>
                  <a:srgbClr val="C00000"/>
                </a:solidFill>
              </a:rPr>
              <a:t> </a:t>
            </a:r>
            <a:r>
              <a:rPr lang="de-DE" dirty="0" err="1">
                <a:solidFill>
                  <a:srgbClr val="C00000"/>
                </a:solidFill>
              </a:rPr>
              <a:t>observational</a:t>
            </a:r>
            <a:r>
              <a:rPr lang="de-DE" dirty="0">
                <a:solidFill>
                  <a:srgbClr val="C00000"/>
                </a:solidFill>
              </a:rPr>
              <a:t> </a:t>
            </a:r>
            <a:r>
              <a:rPr lang="de-DE" dirty="0" err="1">
                <a:solidFill>
                  <a:srgbClr val="C00000"/>
                </a:solidFill>
              </a:rPr>
              <a:t>model</a:t>
            </a:r>
            <a:r>
              <a:rPr lang="de-DE" dirty="0">
                <a:solidFill>
                  <a:srgbClr val="C00000"/>
                </a:solidFill>
              </a:rPr>
              <a:t> </a:t>
            </a:r>
            <a:r>
              <a:rPr lang="de-DE" dirty="0" err="1">
                <a:solidFill>
                  <a:srgbClr val="C00000"/>
                </a:solidFill>
              </a:rPr>
              <a:t>performs</a:t>
            </a:r>
            <a:r>
              <a:rPr lang="de-DE" dirty="0">
                <a:solidFill>
                  <a:srgbClr val="C00000"/>
                </a:solidFill>
              </a:rPr>
              <a:t> </a:t>
            </a:r>
            <a:r>
              <a:rPr lang="de-DE" dirty="0" err="1">
                <a:solidFill>
                  <a:srgbClr val="C00000"/>
                </a:solidFill>
              </a:rPr>
              <a:t>good</a:t>
            </a:r>
            <a:r>
              <a:rPr lang="de-DE" dirty="0">
                <a:solidFill>
                  <a:srgbClr val="C00000"/>
                </a:solidFill>
              </a:rPr>
              <a:t> </a:t>
            </a:r>
            <a:r>
              <a:rPr lang="de-DE" dirty="0" err="1">
                <a:solidFill>
                  <a:srgbClr val="C00000"/>
                </a:solidFill>
              </a:rPr>
              <a:t>lossy</a:t>
            </a:r>
            <a:r>
              <a:rPr lang="de-DE" dirty="0">
                <a:solidFill>
                  <a:srgbClr val="C00000"/>
                </a:solidFill>
              </a:rPr>
              <a:t> </a:t>
            </a:r>
            <a:r>
              <a:rPr lang="de-DE" dirty="0" err="1">
                <a:solidFill>
                  <a:srgbClr val="C00000"/>
                </a:solidFill>
              </a:rPr>
              <a:t>compression</a:t>
            </a:r>
            <a:r>
              <a:rPr lang="de-DE" dirty="0">
                <a:solidFill>
                  <a:srgbClr val="C00000"/>
                </a:solidFill>
              </a:rPr>
              <a:t>. The qualitative </a:t>
            </a:r>
            <a:r>
              <a:rPr lang="de-DE" dirty="0" err="1">
                <a:solidFill>
                  <a:srgbClr val="C00000"/>
                </a:solidFill>
              </a:rPr>
              <a:t>results</a:t>
            </a:r>
            <a:r>
              <a:rPr lang="de-DE" dirty="0">
                <a:solidFill>
                  <a:srgbClr val="C00000"/>
                </a:solidFill>
              </a:rPr>
              <a:t> </a:t>
            </a:r>
            <a:r>
              <a:rPr lang="de-DE" dirty="0" err="1">
                <a:solidFill>
                  <a:srgbClr val="C00000"/>
                </a:solidFill>
              </a:rPr>
              <a:t>show</a:t>
            </a:r>
            <a:r>
              <a:rPr lang="de-DE" dirty="0">
                <a:solidFill>
                  <a:srgbClr val="C00000"/>
                </a:solidFill>
              </a:rPr>
              <a:t> </a:t>
            </a:r>
            <a:r>
              <a:rPr lang="de-DE" dirty="0" err="1">
                <a:solidFill>
                  <a:srgbClr val="C00000"/>
                </a:solidFill>
              </a:rPr>
              <a:t>forward</a:t>
            </a:r>
            <a:r>
              <a:rPr lang="de-DE" dirty="0">
                <a:solidFill>
                  <a:srgbClr val="C00000"/>
                </a:solidFill>
              </a:rPr>
              <a:t> </a:t>
            </a:r>
            <a:r>
              <a:rPr lang="de-DE" dirty="0" err="1">
                <a:solidFill>
                  <a:srgbClr val="C00000"/>
                </a:solidFill>
              </a:rPr>
              <a:t>model</a:t>
            </a:r>
            <a:r>
              <a:rPr lang="de-DE" dirty="0">
                <a:solidFill>
                  <a:srgbClr val="C00000"/>
                </a:solidFill>
              </a:rPr>
              <a:t> </a:t>
            </a:r>
            <a:r>
              <a:rPr lang="de-DE" dirty="0" err="1">
                <a:solidFill>
                  <a:srgbClr val="C00000"/>
                </a:solidFill>
              </a:rPr>
              <a:t>can</a:t>
            </a:r>
            <a:r>
              <a:rPr lang="de-DE" dirty="0">
                <a:solidFill>
                  <a:srgbClr val="C00000"/>
                </a:solidFill>
              </a:rPr>
              <a:t> </a:t>
            </a:r>
            <a:r>
              <a:rPr lang="de-DE" dirty="0" err="1">
                <a:solidFill>
                  <a:srgbClr val="C00000"/>
                </a:solidFill>
              </a:rPr>
              <a:t>capture</a:t>
            </a:r>
            <a:r>
              <a:rPr lang="de-DE" dirty="0">
                <a:solidFill>
                  <a:srgbClr val="C00000"/>
                </a:solidFill>
              </a:rPr>
              <a:t> </a:t>
            </a:r>
            <a:r>
              <a:rPr lang="de-DE" dirty="0" err="1">
                <a:solidFill>
                  <a:srgbClr val="C00000"/>
                </a:solidFill>
              </a:rPr>
              <a:t>plasma</a:t>
            </a:r>
            <a:r>
              <a:rPr lang="de-DE" dirty="0">
                <a:solidFill>
                  <a:srgbClr val="C00000"/>
                </a:solidFill>
              </a:rPr>
              <a:t> </a:t>
            </a:r>
            <a:r>
              <a:rPr lang="de-DE" dirty="0" err="1">
                <a:solidFill>
                  <a:srgbClr val="C00000"/>
                </a:solidFill>
              </a:rPr>
              <a:t>dynamics</a:t>
            </a:r>
            <a:r>
              <a:rPr lang="de-DE" dirty="0">
                <a:solidFill>
                  <a:srgbClr val="C00000"/>
                </a:solidFill>
              </a:rPr>
              <a:t> </a:t>
            </a:r>
            <a:r>
              <a:rPr lang="de-DE" dirty="0" err="1">
                <a:solidFill>
                  <a:srgbClr val="C00000"/>
                </a:solidFill>
              </a:rPr>
              <a:t>of</a:t>
            </a:r>
            <a:r>
              <a:rPr lang="de-DE" dirty="0">
                <a:solidFill>
                  <a:srgbClr val="C00000"/>
                </a:solidFill>
              </a:rPr>
              <a:t> dominant </a:t>
            </a:r>
            <a:r>
              <a:rPr lang="de-DE" dirty="0" err="1">
                <a:solidFill>
                  <a:srgbClr val="C00000"/>
                </a:solidFill>
              </a:rPr>
              <a:t>transients</a:t>
            </a:r>
            <a:r>
              <a:rPr lang="de-DE" dirty="0">
                <a:solidFill>
                  <a:srgbClr val="C00000"/>
                </a:solidFill>
              </a:rPr>
              <a:t> (H-mode)</a:t>
            </a:r>
          </a:p>
        </p:txBody>
      </p:sp>
      <p:pic>
        <p:nvPicPr>
          <p:cNvPr id="8" name="Grafik 7">
            <a:extLst>
              <a:ext uri="{FF2B5EF4-FFF2-40B4-BE49-F238E27FC236}">
                <a16:creationId xmlns:a16="http://schemas.microsoft.com/office/drawing/2014/main" id="{CA793597-7A28-4D67-8034-9CA94440B5F9}"/>
              </a:ext>
            </a:extLst>
          </p:cNvPr>
          <p:cNvPicPr>
            <a:picLocks noChangeAspect="1"/>
          </p:cNvPicPr>
          <p:nvPr/>
        </p:nvPicPr>
        <p:blipFill>
          <a:blip r:embed="rId4"/>
          <a:stretch>
            <a:fillRect/>
          </a:stretch>
        </p:blipFill>
        <p:spPr>
          <a:xfrm>
            <a:off x="989739" y="750776"/>
            <a:ext cx="2256381" cy="1507792"/>
          </a:xfrm>
          <a:prstGeom prst="rect">
            <a:avLst/>
          </a:prstGeom>
        </p:spPr>
      </p:pic>
    </p:spTree>
    <p:extLst>
      <p:ext uri="{BB962C8B-B14F-4D97-AF65-F5344CB8AC3E}">
        <p14:creationId xmlns:p14="http://schemas.microsoft.com/office/powerpoint/2010/main" val="26917803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EB69EC-D9BB-4330-A8EB-BCC069776C81}"/>
              </a:ext>
            </a:extLst>
          </p:cNvPr>
          <p:cNvSpPr>
            <a:spLocks noGrp="1"/>
          </p:cNvSpPr>
          <p:nvPr>
            <p:ph type="title"/>
          </p:nvPr>
        </p:nvSpPr>
        <p:spPr/>
        <p:txBody>
          <a:bodyPr/>
          <a:lstStyle/>
          <a:p>
            <a:r>
              <a:rPr lang="en-US" dirty="0"/>
              <a:t>Learn a compressed (latent) state representation (forward model) for pedestal profiles</a:t>
            </a:r>
            <a:endParaRPr lang="de-DE" dirty="0"/>
          </a:p>
        </p:txBody>
      </p:sp>
      <p:sp>
        <p:nvSpPr>
          <p:cNvPr id="4" name="Fußzeilenplatzhalter 3">
            <a:extLst>
              <a:ext uri="{FF2B5EF4-FFF2-40B4-BE49-F238E27FC236}">
                <a16:creationId xmlns:a16="http://schemas.microsoft.com/office/drawing/2014/main" id="{999FA3F7-085E-4D16-B8B3-CC7E38D6FBF7}"/>
              </a:ext>
            </a:extLst>
          </p:cNvPr>
          <p:cNvSpPr>
            <a:spLocks noGrp="1"/>
          </p:cNvSpPr>
          <p:nvPr>
            <p:ph type="ftr" sz="quarter" idx="11"/>
          </p:nvPr>
        </p:nvSpPr>
        <p:spPr/>
        <p:txBody>
          <a:bodyPr/>
          <a:lstStyle/>
          <a:p>
            <a:pPr algn="r"/>
            <a:r>
              <a:rPr lang="en-GB"/>
              <a:t>S. Wiesen | 4</a:t>
            </a:r>
            <a:r>
              <a:rPr lang="en-GB" baseline="30000"/>
              <a:t>th</a:t>
            </a:r>
            <a:r>
              <a:rPr lang="en-GB"/>
              <a:t> IAEA TM Divertor Concepts | Vienna | Nov 7</a:t>
            </a:r>
            <a:r>
              <a:rPr lang="en-GB" baseline="30000"/>
              <a:t>th</a:t>
            </a:r>
            <a:r>
              <a:rPr lang="en-GB"/>
              <a:t> 2022 | Page </a:t>
            </a:r>
            <a:fld id="{6A6D9FA1-99C7-4910-8E32-B85D378B0060}" type="slidenum">
              <a:rPr lang="en-GB" smtClean="0"/>
              <a:pPr algn="r"/>
              <a:t>21</a:t>
            </a:fld>
            <a:endParaRPr lang="en-GB" dirty="0"/>
          </a:p>
        </p:txBody>
      </p:sp>
      <p:pic>
        <p:nvPicPr>
          <p:cNvPr id="5" name="Grafik 4">
            <a:extLst>
              <a:ext uri="{FF2B5EF4-FFF2-40B4-BE49-F238E27FC236}">
                <a16:creationId xmlns:a16="http://schemas.microsoft.com/office/drawing/2014/main" id="{F67339A9-926E-4791-A529-3463746A52F5}"/>
              </a:ext>
            </a:extLst>
          </p:cNvPr>
          <p:cNvPicPr>
            <a:picLocks noChangeAspect="1"/>
          </p:cNvPicPr>
          <p:nvPr/>
        </p:nvPicPr>
        <p:blipFill>
          <a:blip r:embed="rId2"/>
          <a:stretch>
            <a:fillRect/>
          </a:stretch>
        </p:blipFill>
        <p:spPr>
          <a:xfrm>
            <a:off x="134842" y="682293"/>
            <a:ext cx="8603369" cy="4133153"/>
          </a:xfrm>
          <a:prstGeom prst="rect">
            <a:avLst/>
          </a:prstGeom>
        </p:spPr>
      </p:pic>
      <p:sp>
        <p:nvSpPr>
          <p:cNvPr id="6" name="Rechteck 5">
            <a:extLst>
              <a:ext uri="{FF2B5EF4-FFF2-40B4-BE49-F238E27FC236}">
                <a16:creationId xmlns:a16="http://schemas.microsoft.com/office/drawing/2014/main" id="{051EC113-7ED3-4C05-879B-7409973788B7}"/>
              </a:ext>
            </a:extLst>
          </p:cNvPr>
          <p:cNvSpPr/>
          <p:nvPr/>
        </p:nvSpPr>
        <p:spPr>
          <a:xfrm>
            <a:off x="1715334" y="602200"/>
            <a:ext cx="1902219" cy="201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2778497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55C289-DB32-4D20-9796-337F9A0CC1EC}"/>
              </a:ext>
            </a:extLst>
          </p:cNvPr>
          <p:cNvSpPr>
            <a:spLocks noGrp="1"/>
          </p:cNvSpPr>
          <p:nvPr>
            <p:ph type="title"/>
          </p:nvPr>
        </p:nvSpPr>
        <p:spPr/>
        <p:txBody>
          <a:bodyPr/>
          <a:lstStyle/>
          <a:p>
            <a:r>
              <a:rPr lang="de-DE" dirty="0" err="1"/>
              <a:t>QuaLiKiz</a:t>
            </a:r>
            <a:r>
              <a:rPr lang="de-DE" dirty="0"/>
              <a:t> </a:t>
            </a:r>
            <a:r>
              <a:rPr lang="de-DE" dirty="0" err="1"/>
              <a:t>eigenvalue</a:t>
            </a:r>
            <a:r>
              <a:rPr lang="de-DE" dirty="0"/>
              <a:t> </a:t>
            </a:r>
            <a:r>
              <a:rPr lang="de-DE" dirty="0" err="1"/>
              <a:t>surrogate</a:t>
            </a:r>
            <a:r>
              <a:rPr lang="de-DE" dirty="0"/>
              <a:t> </a:t>
            </a:r>
            <a:r>
              <a:rPr lang="de-DE" dirty="0" err="1"/>
              <a:t>models</a:t>
            </a:r>
            <a:endParaRPr lang="de-DE" dirty="0"/>
          </a:p>
        </p:txBody>
      </p:sp>
      <p:sp>
        <p:nvSpPr>
          <p:cNvPr id="3" name="Inhaltsplatzhalter 2">
            <a:extLst>
              <a:ext uri="{FF2B5EF4-FFF2-40B4-BE49-F238E27FC236}">
                <a16:creationId xmlns:a16="http://schemas.microsoft.com/office/drawing/2014/main" id="{9FD82F0A-25DE-4785-ADA9-D50E421991BA}"/>
              </a:ext>
            </a:extLst>
          </p:cNvPr>
          <p:cNvSpPr>
            <a:spLocks noGrp="1"/>
          </p:cNvSpPr>
          <p:nvPr>
            <p:ph idx="1"/>
          </p:nvPr>
        </p:nvSpPr>
        <p:spPr>
          <a:xfrm>
            <a:off x="373380" y="735546"/>
            <a:ext cx="8595360" cy="3672408"/>
          </a:xfrm>
        </p:spPr>
        <p:txBody>
          <a:bodyPr/>
          <a:lstStyle/>
          <a:p>
            <a:r>
              <a:rPr lang="en-US" dirty="0"/>
              <a:t>A surrogate model for </a:t>
            </a:r>
            <a:r>
              <a:rPr lang="en-US" dirty="0" err="1"/>
              <a:t>QuaLiKiz</a:t>
            </a:r>
            <a:r>
              <a:rPr lang="en-US" dirty="0"/>
              <a:t> named QLKNN exists that directly maps input parameters to fluxes (no explicit eigenvalue predictions) </a:t>
            </a:r>
            <a:r>
              <a:rPr lang="en-US" dirty="0">
                <a:sym typeface="Wingdings" panose="05000000000000000000" pitchFamily="2" charset="2"/>
              </a:rPr>
              <a:t> </a:t>
            </a:r>
            <a:r>
              <a:rPr lang="en-US" dirty="0"/>
              <a:t>QLKNN replicated the results of </a:t>
            </a:r>
            <a:r>
              <a:rPr lang="en-US" dirty="0" err="1"/>
              <a:t>QuaLiKiz</a:t>
            </a:r>
            <a:r>
              <a:rPr lang="en-US" dirty="0"/>
              <a:t> accurately. </a:t>
            </a:r>
          </a:p>
          <a:p>
            <a:r>
              <a:rPr lang="en-US" dirty="0"/>
              <a:t>However, the quasi-linear saturation rule is benchmarked to experimental data, and nonlinear GK simulations. </a:t>
            </a:r>
            <a:r>
              <a:rPr lang="en-US" dirty="0">
                <a:solidFill>
                  <a:srgbClr val="FF0000"/>
                </a:solidFill>
              </a:rPr>
              <a:t>QLKNN embeds the saturation rule that is used and therefore it is challenging to achieve high fidelity predictions for future machines where the saturation mechanism is not tested/verified. </a:t>
            </a:r>
          </a:p>
          <a:p>
            <a:r>
              <a:rPr lang="en-US" dirty="0"/>
              <a:t>The idea is to create a surrogate model for the eigenvalue calculations of </a:t>
            </a:r>
            <a:r>
              <a:rPr lang="en-US" dirty="0" err="1"/>
              <a:t>QuaLiKiz</a:t>
            </a:r>
            <a:r>
              <a:rPr lang="en-US" dirty="0"/>
              <a:t> that allows quick access to eigenvalues </a:t>
            </a:r>
            <a:r>
              <a:rPr lang="en-US" dirty="0">
                <a:sym typeface="Wingdings" panose="05000000000000000000" pitchFamily="2" charset="2"/>
              </a:rPr>
              <a:t></a:t>
            </a:r>
            <a:r>
              <a:rPr lang="en-GB" dirty="0"/>
              <a:t> enable flexibility regarding which saturation rule is applied together with the predicted eigenvalues to obtain the transport and also to enable a cross-machine model.</a:t>
            </a:r>
            <a:endParaRPr lang="de-DE" dirty="0"/>
          </a:p>
        </p:txBody>
      </p:sp>
      <p:pic>
        <p:nvPicPr>
          <p:cNvPr id="5" name="Grafik 4">
            <a:extLst>
              <a:ext uri="{FF2B5EF4-FFF2-40B4-BE49-F238E27FC236}">
                <a16:creationId xmlns:a16="http://schemas.microsoft.com/office/drawing/2014/main" id="{C5C07A12-2D76-4DB8-9FC1-2408FC488A5C}"/>
              </a:ext>
            </a:extLst>
          </p:cNvPr>
          <p:cNvPicPr/>
          <p:nvPr/>
        </p:nvPicPr>
        <p:blipFill>
          <a:blip r:embed="rId3"/>
          <a:stretch>
            <a:fillRect/>
          </a:stretch>
        </p:blipFill>
        <p:spPr>
          <a:xfrm>
            <a:off x="79057" y="3254642"/>
            <a:ext cx="4317683" cy="1216513"/>
          </a:xfrm>
          <a:prstGeom prst="rect">
            <a:avLst/>
          </a:prstGeom>
        </p:spPr>
      </p:pic>
      <p:pic>
        <p:nvPicPr>
          <p:cNvPr id="6" name="Grafik 5">
            <a:extLst>
              <a:ext uri="{FF2B5EF4-FFF2-40B4-BE49-F238E27FC236}">
                <a16:creationId xmlns:a16="http://schemas.microsoft.com/office/drawing/2014/main" id="{EDC02C59-2D6E-4D58-B8A8-793FAEAF5BDA}"/>
              </a:ext>
            </a:extLst>
          </p:cNvPr>
          <p:cNvPicPr>
            <a:picLocks noChangeAspect="1"/>
          </p:cNvPicPr>
          <p:nvPr/>
        </p:nvPicPr>
        <p:blipFill>
          <a:blip r:embed="rId4"/>
          <a:stretch>
            <a:fillRect/>
          </a:stretch>
        </p:blipFill>
        <p:spPr>
          <a:xfrm>
            <a:off x="4572000" y="3032290"/>
            <a:ext cx="2062126" cy="1724279"/>
          </a:xfrm>
          <a:prstGeom prst="rect">
            <a:avLst/>
          </a:prstGeom>
        </p:spPr>
      </p:pic>
      <p:pic>
        <p:nvPicPr>
          <p:cNvPr id="7" name="Grafik 6">
            <a:extLst>
              <a:ext uri="{FF2B5EF4-FFF2-40B4-BE49-F238E27FC236}">
                <a16:creationId xmlns:a16="http://schemas.microsoft.com/office/drawing/2014/main" id="{A218E6B2-B656-45AD-B81A-138B541F1EBC}"/>
              </a:ext>
            </a:extLst>
          </p:cNvPr>
          <p:cNvPicPr>
            <a:picLocks noChangeAspect="1"/>
          </p:cNvPicPr>
          <p:nvPr/>
        </p:nvPicPr>
        <p:blipFill>
          <a:blip r:embed="rId5"/>
          <a:stretch>
            <a:fillRect/>
          </a:stretch>
        </p:blipFill>
        <p:spPr>
          <a:xfrm>
            <a:off x="6673001" y="3093586"/>
            <a:ext cx="2334614" cy="1662983"/>
          </a:xfrm>
          <a:prstGeom prst="rect">
            <a:avLst/>
          </a:prstGeom>
        </p:spPr>
      </p:pic>
      <p:sp>
        <p:nvSpPr>
          <p:cNvPr id="8" name="Fußzeilenplatzhalter 3">
            <a:extLst>
              <a:ext uri="{FF2B5EF4-FFF2-40B4-BE49-F238E27FC236}">
                <a16:creationId xmlns:a16="http://schemas.microsoft.com/office/drawing/2014/main" id="{DD011D5B-098A-44F5-A39A-E93389345E77}"/>
              </a:ext>
            </a:extLst>
          </p:cNvPr>
          <p:cNvSpPr txBox="1">
            <a:spLocks/>
          </p:cNvSpPr>
          <p:nvPr/>
        </p:nvSpPr>
        <p:spPr>
          <a:xfrm>
            <a:off x="451886" y="4913564"/>
            <a:ext cx="8240228" cy="201104"/>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806" b="0" i="0" u="none" strike="noStrike" cap="none">
                <a:solidFill>
                  <a:schemeClr val="tx1"/>
                </a:solidFill>
                <a:latin typeface="Arial" panose="020B0604020202020204" pitchFamily="34" charset="0"/>
                <a:ea typeface="Arial"/>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S. Wiesen | ENR-MOD.01.FZJ – theory 2023 annual report | Zoom | Feb 7</a:t>
            </a:r>
            <a:r>
              <a:rPr kumimoji="0" lang="en-GB" sz="806" b="0" i="0" u="none" strike="noStrike" kern="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sym typeface="Arial"/>
              </a:rPr>
              <a:t>th</a:t>
            </a:r>
            <a:r>
              <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 2024 | Page </a:t>
            </a:r>
            <a:fld id="{6A6D9FA1-99C7-4910-8E32-B85D378B0060}" type="slidenum">
              <a:rPr kumimoji="0" lang="en-GB" sz="806"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5184648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72906E-3488-46E5-AA7B-9687DBB8D33F}"/>
              </a:ext>
            </a:extLst>
          </p:cNvPr>
          <p:cNvSpPr>
            <a:spLocks noGrp="1"/>
          </p:cNvSpPr>
          <p:nvPr>
            <p:ph type="title"/>
          </p:nvPr>
        </p:nvSpPr>
        <p:spPr/>
        <p:txBody>
          <a:bodyPr/>
          <a:lstStyle/>
          <a:p>
            <a:r>
              <a:rPr lang="en-US" dirty="0"/>
              <a:t>Uncertainty aware surrogate model: </a:t>
            </a:r>
            <a:r>
              <a:rPr lang="en-US" dirty="0" err="1"/>
              <a:t>EuroPED</a:t>
            </a:r>
            <a:r>
              <a:rPr lang="en-US" dirty="0"/>
              <a:t>-NN</a:t>
            </a:r>
            <a:endParaRPr lang="de-DE" dirty="0"/>
          </a:p>
        </p:txBody>
      </p:sp>
      <p:sp>
        <p:nvSpPr>
          <p:cNvPr id="3" name="Inhaltsplatzhalter 2">
            <a:extLst>
              <a:ext uri="{FF2B5EF4-FFF2-40B4-BE49-F238E27FC236}">
                <a16:creationId xmlns:a16="http://schemas.microsoft.com/office/drawing/2014/main" id="{E6E28C7B-CF4C-42BC-B106-41D2CD4A9900}"/>
              </a:ext>
            </a:extLst>
          </p:cNvPr>
          <p:cNvSpPr>
            <a:spLocks noGrp="1"/>
          </p:cNvSpPr>
          <p:nvPr>
            <p:ph idx="1"/>
          </p:nvPr>
        </p:nvSpPr>
        <p:spPr>
          <a:xfrm>
            <a:off x="457200" y="663342"/>
            <a:ext cx="8229600" cy="3672408"/>
          </a:xfrm>
        </p:spPr>
        <p:txBody>
          <a:bodyPr/>
          <a:lstStyle/>
          <a:p>
            <a:r>
              <a:rPr lang="en-GB" dirty="0"/>
              <a:t>Scatter of </a:t>
            </a:r>
            <a:r>
              <a:rPr lang="en-GB" dirty="0" err="1"/>
              <a:t>EuroPED</a:t>
            </a:r>
            <a:r>
              <a:rPr lang="en-GB" dirty="0"/>
              <a:t> database implies additional dependencies as evidenced by scatter around empirical sqrt ballooning limit [P.B. Snyder et al., NF 2009]. The ballooning limit relation did not account for potential resistive MHD effects.</a:t>
            </a:r>
          </a:p>
          <a:p>
            <a:r>
              <a:rPr lang="en-GB" dirty="0">
                <a:solidFill>
                  <a:srgbClr val="FF0000"/>
                </a:solidFill>
              </a:rPr>
              <a:t>The idea of this sub-task is to speed-up &amp; simplify original models and also to sample data for experiments. </a:t>
            </a:r>
          </a:p>
          <a:p>
            <a:r>
              <a:rPr lang="en-GB" dirty="0"/>
              <a:t>The surrogate model can be based on a Bayesian Neural Networks (BNN) that avoids overconfidence &amp; allows to include previous knowledge of the system. </a:t>
            </a:r>
            <a:endParaRPr lang="de-DE" dirty="0"/>
          </a:p>
        </p:txBody>
      </p:sp>
      <p:pic>
        <p:nvPicPr>
          <p:cNvPr id="5" name="Grafik 4">
            <a:extLst>
              <a:ext uri="{FF2B5EF4-FFF2-40B4-BE49-F238E27FC236}">
                <a16:creationId xmlns:a16="http://schemas.microsoft.com/office/drawing/2014/main" id="{0A0AE15C-FC27-432F-B5C2-0BBB2D900D2C}"/>
              </a:ext>
            </a:extLst>
          </p:cNvPr>
          <p:cNvPicPr/>
          <p:nvPr/>
        </p:nvPicPr>
        <p:blipFill>
          <a:blip r:embed="rId2"/>
          <a:stretch>
            <a:fillRect/>
          </a:stretch>
        </p:blipFill>
        <p:spPr>
          <a:xfrm>
            <a:off x="1735137" y="2446842"/>
            <a:ext cx="5871845" cy="2663190"/>
          </a:xfrm>
          <a:prstGeom prst="rect">
            <a:avLst/>
          </a:prstGeom>
        </p:spPr>
      </p:pic>
    </p:spTree>
    <p:extLst>
      <p:ext uri="{BB962C8B-B14F-4D97-AF65-F5344CB8AC3E}">
        <p14:creationId xmlns:p14="http://schemas.microsoft.com/office/powerpoint/2010/main" val="42310751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2D3A9A-3091-413F-B4EC-135408DA129C}"/>
              </a:ext>
            </a:extLst>
          </p:cNvPr>
          <p:cNvSpPr>
            <a:spLocks noGrp="1"/>
          </p:cNvSpPr>
          <p:nvPr>
            <p:ph type="title"/>
          </p:nvPr>
        </p:nvSpPr>
        <p:spPr/>
        <p:txBody>
          <a:bodyPr/>
          <a:lstStyle/>
          <a:p>
            <a:r>
              <a:rPr lang="en-US" dirty="0"/>
              <a:t>Uncertainty aware surrogate model: </a:t>
            </a:r>
            <a:r>
              <a:rPr lang="en-US" dirty="0" err="1"/>
              <a:t>EuroPED</a:t>
            </a:r>
            <a:r>
              <a:rPr lang="en-US" dirty="0"/>
              <a:t>-NN</a:t>
            </a:r>
            <a:endParaRPr lang="de-DE" dirty="0"/>
          </a:p>
        </p:txBody>
      </p:sp>
      <p:sp>
        <p:nvSpPr>
          <p:cNvPr id="3" name="Inhaltsplatzhalter 2">
            <a:extLst>
              <a:ext uri="{FF2B5EF4-FFF2-40B4-BE49-F238E27FC236}">
                <a16:creationId xmlns:a16="http://schemas.microsoft.com/office/drawing/2014/main" id="{B0B0A56E-173E-4B30-BABC-55A45AF6EDC2}"/>
              </a:ext>
            </a:extLst>
          </p:cNvPr>
          <p:cNvSpPr>
            <a:spLocks noGrp="1"/>
          </p:cNvSpPr>
          <p:nvPr>
            <p:ph idx="1"/>
          </p:nvPr>
        </p:nvSpPr>
        <p:spPr>
          <a:xfrm>
            <a:off x="457200" y="832572"/>
            <a:ext cx="8229600" cy="3672408"/>
          </a:xfrm>
        </p:spPr>
        <p:txBody>
          <a:bodyPr/>
          <a:lstStyle/>
          <a:p>
            <a:r>
              <a:rPr lang="en-US" dirty="0"/>
              <a:t>A high accuracy is seen, especially in the prediction of </a:t>
            </a:r>
            <a:r>
              <a:rPr lang="en-US" dirty="0" err="1"/>
              <a:t>Teped</a:t>
            </a:r>
            <a:r>
              <a:rPr lang="en-US" dirty="0"/>
              <a:t> and </a:t>
            </a:r>
            <a:r>
              <a:rPr lang="en-US" dirty="0" err="1"/>
              <a:t>neped</a:t>
            </a:r>
            <a:r>
              <a:rPr lang="en-US" dirty="0"/>
              <a:t> but also for the pedestal width:</a:t>
            </a:r>
          </a:p>
          <a:p>
            <a:endParaRPr lang="en-US" dirty="0"/>
          </a:p>
          <a:p>
            <a:endParaRPr lang="en-US" dirty="0"/>
          </a:p>
          <a:p>
            <a:endParaRPr lang="en-US" dirty="0"/>
          </a:p>
          <a:p>
            <a:endParaRPr lang="en-US" dirty="0"/>
          </a:p>
          <a:p>
            <a:endParaRPr lang="en-US" dirty="0"/>
          </a:p>
          <a:p>
            <a:endParaRPr lang="en-US" dirty="0"/>
          </a:p>
          <a:p>
            <a:r>
              <a:rPr lang="en-GB" dirty="0"/>
              <a:t>A next step is to add also experimental data in the BNN approach, first results seem to be promising:</a:t>
            </a:r>
            <a:endParaRPr lang="de-DE" dirty="0"/>
          </a:p>
          <a:p>
            <a:pPr marL="0" indent="0">
              <a:buNone/>
            </a:pPr>
            <a:endParaRPr lang="de-DE" dirty="0"/>
          </a:p>
          <a:p>
            <a:endParaRPr lang="de-DE" dirty="0"/>
          </a:p>
        </p:txBody>
      </p:sp>
      <p:pic>
        <p:nvPicPr>
          <p:cNvPr id="5" name="Grafik 4">
            <a:extLst>
              <a:ext uri="{FF2B5EF4-FFF2-40B4-BE49-F238E27FC236}">
                <a16:creationId xmlns:a16="http://schemas.microsoft.com/office/drawing/2014/main" id="{C143BEB6-3101-42A2-8C1D-1FBE8DF2C019}"/>
              </a:ext>
            </a:extLst>
          </p:cNvPr>
          <p:cNvPicPr/>
          <p:nvPr/>
        </p:nvPicPr>
        <p:blipFill>
          <a:blip r:embed="rId2"/>
          <a:stretch>
            <a:fillRect/>
          </a:stretch>
        </p:blipFill>
        <p:spPr>
          <a:xfrm>
            <a:off x="3275012" y="1343385"/>
            <a:ext cx="2319655" cy="1571625"/>
          </a:xfrm>
          <a:prstGeom prst="rect">
            <a:avLst/>
          </a:prstGeom>
        </p:spPr>
      </p:pic>
      <p:pic>
        <p:nvPicPr>
          <p:cNvPr id="6" name="Grafik 5">
            <a:extLst>
              <a:ext uri="{FF2B5EF4-FFF2-40B4-BE49-F238E27FC236}">
                <a16:creationId xmlns:a16="http://schemas.microsoft.com/office/drawing/2014/main" id="{5119DAC5-3DD9-4CE4-91C3-C81447066C98}"/>
              </a:ext>
            </a:extLst>
          </p:cNvPr>
          <p:cNvPicPr/>
          <p:nvPr/>
        </p:nvPicPr>
        <p:blipFill>
          <a:blip r:embed="rId3"/>
          <a:stretch>
            <a:fillRect/>
          </a:stretch>
        </p:blipFill>
        <p:spPr>
          <a:xfrm>
            <a:off x="2187891" y="3342005"/>
            <a:ext cx="4905375" cy="1715770"/>
          </a:xfrm>
          <a:prstGeom prst="rect">
            <a:avLst/>
          </a:prstGeom>
        </p:spPr>
      </p:pic>
    </p:spTree>
    <p:extLst>
      <p:ext uri="{BB962C8B-B14F-4D97-AF65-F5344CB8AC3E}">
        <p14:creationId xmlns:p14="http://schemas.microsoft.com/office/powerpoint/2010/main" val="40468150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sp>
        <p:nvSpPr>
          <p:cNvPr id="3" name="Textplatzhalter 2"/>
          <p:cNvSpPr>
            <a:spLocks noGrp="1"/>
          </p:cNvSpPr>
          <p:nvPr>
            <p:ph type="body" idx="1"/>
          </p:nvPr>
        </p:nvSpPr>
        <p:spPr>
          <a:xfrm>
            <a:off x="642830" y="2104611"/>
            <a:ext cx="8229600" cy="906722"/>
          </a:xfrm>
        </p:spPr>
        <p:txBody>
          <a:bodyPr>
            <a:normAutofit/>
          </a:bodyPr>
          <a:lstStyle/>
          <a:p>
            <a:pPr marL="76200" indent="0" algn="ctr">
              <a:buNone/>
            </a:pPr>
            <a:r>
              <a:rPr lang="en-US" sz="2400" b="1" dirty="0"/>
              <a:t>SP4 Towards time-dependent surrogate models for exhaust</a:t>
            </a:r>
            <a:endParaRPr lang="en-US" sz="2400" b="1" dirty="0">
              <a:solidFill>
                <a:schemeClr val="tx1"/>
              </a:solidFill>
            </a:endParaRPr>
          </a:p>
        </p:txBody>
      </p:sp>
      <p:sp>
        <p:nvSpPr>
          <p:cNvPr id="6" name="Fußzeilenplatzhalter 3">
            <a:extLst>
              <a:ext uri="{FF2B5EF4-FFF2-40B4-BE49-F238E27FC236}">
                <a16:creationId xmlns:a16="http://schemas.microsoft.com/office/drawing/2014/main" id="{50B146E3-D839-442D-9470-E5AE1489D1CF}"/>
              </a:ext>
            </a:extLst>
          </p:cNvPr>
          <p:cNvSpPr txBox="1">
            <a:spLocks/>
          </p:cNvSpPr>
          <p:nvPr/>
        </p:nvSpPr>
        <p:spPr>
          <a:xfrm>
            <a:off x="467544" y="4908928"/>
            <a:ext cx="8240228" cy="201104"/>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806" b="0" i="0" u="none" strike="noStrike" cap="none">
                <a:solidFill>
                  <a:schemeClr val="tx1"/>
                </a:solidFill>
                <a:latin typeface="Arial" panose="020B0604020202020204" pitchFamily="34" charset="0"/>
                <a:ea typeface="Arial"/>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S. Wiesen | ENR-MOD.01.FZJ – theory 2023 annual report | Zoom | Feb 7</a:t>
            </a:r>
            <a:r>
              <a:rPr kumimoji="0" lang="en-GB" sz="806" b="0" i="0" u="none" strike="noStrike" kern="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sym typeface="Arial"/>
              </a:rPr>
              <a:t>th</a:t>
            </a:r>
            <a:r>
              <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 2024 | Page </a:t>
            </a:r>
            <a:fld id="{6A6D9FA1-99C7-4910-8E32-B85D378B0060}" type="slidenum">
              <a:rPr kumimoji="0" lang="en-GB" sz="806"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11291788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2D3A9A-3091-413F-B4EC-135408DA129C}"/>
              </a:ext>
            </a:extLst>
          </p:cNvPr>
          <p:cNvSpPr>
            <a:spLocks noGrp="1"/>
          </p:cNvSpPr>
          <p:nvPr>
            <p:ph type="title"/>
          </p:nvPr>
        </p:nvSpPr>
        <p:spPr/>
        <p:txBody>
          <a:bodyPr/>
          <a:lstStyle/>
          <a:p>
            <a:r>
              <a:rPr lang="en-US" dirty="0"/>
              <a:t>Towards time-dependent surrogate models for exhaust</a:t>
            </a:r>
            <a:endParaRPr lang="de-DE" dirty="0"/>
          </a:p>
        </p:txBody>
      </p:sp>
      <p:sp>
        <p:nvSpPr>
          <p:cNvPr id="3" name="Inhaltsplatzhalter 2">
            <a:extLst>
              <a:ext uri="{FF2B5EF4-FFF2-40B4-BE49-F238E27FC236}">
                <a16:creationId xmlns:a16="http://schemas.microsoft.com/office/drawing/2014/main" id="{B0B0A56E-173E-4B30-BABC-55A45AF6EDC2}"/>
              </a:ext>
            </a:extLst>
          </p:cNvPr>
          <p:cNvSpPr>
            <a:spLocks noGrp="1"/>
          </p:cNvSpPr>
          <p:nvPr>
            <p:ph idx="1"/>
          </p:nvPr>
        </p:nvSpPr>
        <p:spPr>
          <a:xfrm>
            <a:off x="457200" y="678582"/>
            <a:ext cx="8229600" cy="3672408"/>
          </a:xfrm>
        </p:spPr>
        <p:txBody>
          <a:bodyPr/>
          <a:lstStyle/>
          <a:p>
            <a:r>
              <a:rPr lang="en-GB" dirty="0"/>
              <a:t>Continuing from the first new, this sub-project worked a significant refinement of the data-driven approach to learn “neural PDE surrogates” from datasets of dynamic DIV1D SOL simulations.</a:t>
            </a:r>
            <a:endParaRPr lang="de-DE" dirty="0"/>
          </a:p>
        </p:txBody>
      </p:sp>
      <p:pic>
        <p:nvPicPr>
          <p:cNvPr id="5" name="Grafik 4">
            <a:extLst>
              <a:ext uri="{FF2B5EF4-FFF2-40B4-BE49-F238E27FC236}">
                <a16:creationId xmlns:a16="http://schemas.microsoft.com/office/drawing/2014/main" id="{7D613C85-F9F3-47FC-B19F-A4BE5B8DAD89}"/>
              </a:ext>
            </a:extLst>
          </p:cNvPr>
          <p:cNvPicPr/>
          <p:nvPr/>
        </p:nvPicPr>
        <p:blipFill>
          <a:blip r:embed="rId2"/>
          <a:stretch>
            <a:fillRect/>
          </a:stretch>
        </p:blipFill>
        <p:spPr>
          <a:xfrm>
            <a:off x="1537017" y="1328552"/>
            <a:ext cx="5871845" cy="2046605"/>
          </a:xfrm>
          <a:prstGeom prst="rect">
            <a:avLst/>
          </a:prstGeom>
        </p:spPr>
      </p:pic>
      <p:pic>
        <p:nvPicPr>
          <p:cNvPr id="6" name="Picture 15">
            <a:extLst>
              <a:ext uri="{FF2B5EF4-FFF2-40B4-BE49-F238E27FC236}">
                <a16:creationId xmlns:a16="http://schemas.microsoft.com/office/drawing/2014/main" id="{52097C7D-A8EC-48F0-84B5-0EE19DD72F40}"/>
              </a:ext>
            </a:extLst>
          </p:cNvPr>
          <p:cNvPicPr>
            <a:picLocks noChangeAspect="1"/>
          </p:cNvPicPr>
          <p:nvPr/>
        </p:nvPicPr>
        <p:blipFill>
          <a:blip r:embed="rId3"/>
          <a:stretch>
            <a:fillRect/>
          </a:stretch>
        </p:blipFill>
        <p:spPr>
          <a:xfrm>
            <a:off x="1666240" y="3600887"/>
            <a:ext cx="5496560" cy="1384366"/>
          </a:xfrm>
          <a:prstGeom prst="rect">
            <a:avLst/>
          </a:prstGeom>
        </p:spPr>
      </p:pic>
      <p:sp>
        <p:nvSpPr>
          <p:cNvPr id="8" name="Pfeil: nach unten 7">
            <a:extLst>
              <a:ext uri="{FF2B5EF4-FFF2-40B4-BE49-F238E27FC236}">
                <a16:creationId xmlns:a16="http://schemas.microsoft.com/office/drawing/2014/main" id="{9C5B7773-2D03-48CC-8A57-5F387A86FA09}"/>
              </a:ext>
            </a:extLst>
          </p:cNvPr>
          <p:cNvSpPr/>
          <p:nvPr/>
        </p:nvSpPr>
        <p:spPr>
          <a:xfrm flipV="1">
            <a:off x="4220210" y="2990347"/>
            <a:ext cx="388620" cy="7696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Fußzeilenplatzhalter 3">
            <a:extLst>
              <a:ext uri="{FF2B5EF4-FFF2-40B4-BE49-F238E27FC236}">
                <a16:creationId xmlns:a16="http://schemas.microsoft.com/office/drawing/2014/main" id="{6D4D3771-B8D2-40DB-921A-D43B00797F5D}"/>
              </a:ext>
            </a:extLst>
          </p:cNvPr>
          <p:cNvSpPr txBox="1">
            <a:spLocks/>
          </p:cNvSpPr>
          <p:nvPr/>
        </p:nvSpPr>
        <p:spPr>
          <a:xfrm>
            <a:off x="467544" y="4908928"/>
            <a:ext cx="8240228" cy="201104"/>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806" b="0" i="0" u="none" strike="noStrike" cap="none">
                <a:solidFill>
                  <a:schemeClr val="tx1"/>
                </a:solidFill>
                <a:latin typeface="Arial" panose="020B0604020202020204" pitchFamily="34" charset="0"/>
                <a:ea typeface="Arial"/>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S. Wiesen | ENR-MOD.01.FZJ – theory 2023 annual report | Zoom | Feb 7</a:t>
            </a:r>
            <a:r>
              <a:rPr kumimoji="0" lang="en-GB" sz="806" b="0" i="0" u="none" strike="noStrike" kern="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sym typeface="Arial"/>
              </a:rPr>
              <a:t>th</a:t>
            </a:r>
            <a:r>
              <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 2024 | Page </a:t>
            </a:r>
            <a:fld id="{6A6D9FA1-99C7-4910-8E32-B85D378B0060}" type="slidenum">
              <a:rPr kumimoji="0" lang="en-GB" sz="806"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2588219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2D3A9A-3091-413F-B4EC-135408DA129C}"/>
              </a:ext>
            </a:extLst>
          </p:cNvPr>
          <p:cNvSpPr>
            <a:spLocks noGrp="1"/>
          </p:cNvSpPr>
          <p:nvPr>
            <p:ph type="title"/>
          </p:nvPr>
        </p:nvSpPr>
        <p:spPr/>
        <p:txBody>
          <a:bodyPr/>
          <a:lstStyle/>
          <a:p>
            <a:r>
              <a:rPr lang="en-US" dirty="0"/>
              <a:t>Towards time-dependent surrogate models for exhaust</a:t>
            </a:r>
            <a:endParaRPr lang="de-DE" dirty="0"/>
          </a:p>
        </p:txBody>
      </p:sp>
      <p:pic>
        <p:nvPicPr>
          <p:cNvPr id="5" name="Grafik 4">
            <a:extLst>
              <a:ext uri="{FF2B5EF4-FFF2-40B4-BE49-F238E27FC236}">
                <a16:creationId xmlns:a16="http://schemas.microsoft.com/office/drawing/2014/main" id="{D13497B7-9149-499E-A92D-6D236A6CD4D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2284" y="738504"/>
            <a:ext cx="4560570" cy="2477409"/>
          </a:xfrm>
          <a:prstGeom prst="rect">
            <a:avLst/>
          </a:prstGeom>
          <a:noFill/>
        </p:spPr>
      </p:pic>
      <p:pic>
        <p:nvPicPr>
          <p:cNvPr id="6" name="Picture 15">
            <a:extLst>
              <a:ext uri="{FF2B5EF4-FFF2-40B4-BE49-F238E27FC236}">
                <a16:creationId xmlns:a16="http://schemas.microsoft.com/office/drawing/2014/main" id="{EF7005C6-0FDF-B0A0-9ECD-A5351267EE98}"/>
              </a:ext>
            </a:extLst>
          </p:cNvPr>
          <p:cNvPicPr>
            <a:picLocks noChangeAspect="1"/>
          </p:cNvPicPr>
          <p:nvPr/>
        </p:nvPicPr>
        <p:blipFill rotWithShape="1">
          <a:blip r:embed="rId3"/>
          <a:srcRect r="1667"/>
          <a:stretch/>
        </p:blipFill>
        <p:spPr>
          <a:xfrm>
            <a:off x="4528854" y="2571750"/>
            <a:ext cx="4322862" cy="2301875"/>
          </a:xfrm>
          <a:prstGeom prst="rect">
            <a:avLst/>
          </a:prstGeom>
        </p:spPr>
      </p:pic>
      <p:sp>
        <p:nvSpPr>
          <p:cNvPr id="7" name="Rechteck 6">
            <a:extLst>
              <a:ext uri="{FF2B5EF4-FFF2-40B4-BE49-F238E27FC236}">
                <a16:creationId xmlns:a16="http://schemas.microsoft.com/office/drawing/2014/main" id="{563EE044-E759-4DDA-A26C-97B4FEE882C2}"/>
              </a:ext>
            </a:extLst>
          </p:cNvPr>
          <p:cNvSpPr/>
          <p:nvPr/>
        </p:nvSpPr>
        <p:spPr>
          <a:xfrm>
            <a:off x="134842" y="3541406"/>
            <a:ext cx="4572000" cy="738664"/>
          </a:xfrm>
          <a:prstGeom prst="rect">
            <a:avLst/>
          </a:prstGeom>
        </p:spPr>
        <p:txBody>
          <a:bodyPr>
            <a:spAutoFit/>
          </a:bodyPr>
          <a:lstStyle/>
          <a:p>
            <a:r>
              <a:rPr lang="en-US" dirty="0">
                <a:solidFill>
                  <a:srgbClr val="FF0000"/>
                </a:solidFill>
              </a:rPr>
              <a:t>This is an excellent result, demonstrating that DIV1D-NN can be faster than real-time predicting dynamic profiles. </a:t>
            </a:r>
          </a:p>
        </p:txBody>
      </p:sp>
      <p:sp>
        <p:nvSpPr>
          <p:cNvPr id="8" name="Fußzeilenplatzhalter 3">
            <a:extLst>
              <a:ext uri="{FF2B5EF4-FFF2-40B4-BE49-F238E27FC236}">
                <a16:creationId xmlns:a16="http://schemas.microsoft.com/office/drawing/2014/main" id="{34032A57-BE4E-4716-A73C-103CE7DA49ED}"/>
              </a:ext>
            </a:extLst>
          </p:cNvPr>
          <p:cNvSpPr txBox="1">
            <a:spLocks/>
          </p:cNvSpPr>
          <p:nvPr/>
        </p:nvSpPr>
        <p:spPr>
          <a:xfrm>
            <a:off x="467544" y="4908928"/>
            <a:ext cx="8240228" cy="201104"/>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806" b="0" i="0" u="none" strike="noStrike" cap="none">
                <a:solidFill>
                  <a:schemeClr val="tx1"/>
                </a:solidFill>
                <a:latin typeface="Arial" panose="020B0604020202020204" pitchFamily="34" charset="0"/>
                <a:ea typeface="Arial"/>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S. Wiesen | ENR-MOD.01.FZJ – theory 2023 annual report | Zoom | Feb 7</a:t>
            </a:r>
            <a:r>
              <a:rPr kumimoji="0" lang="en-GB" sz="806" b="0" i="0" u="none" strike="noStrike" kern="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sym typeface="Arial"/>
              </a:rPr>
              <a:t>th</a:t>
            </a:r>
            <a:r>
              <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 2024 | Page </a:t>
            </a:r>
            <a:fld id="{6A6D9FA1-99C7-4910-8E32-B85D378B0060}" type="slidenum">
              <a:rPr kumimoji="0" lang="en-GB" sz="806"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5787464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2D3A9A-3091-413F-B4EC-135408DA129C}"/>
              </a:ext>
            </a:extLst>
          </p:cNvPr>
          <p:cNvSpPr>
            <a:spLocks noGrp="1"/>
          </p:cNvSpPr>
          <p:nvPr>
            <p:ph type="title"/>
          </p:nvPr>
        </p:nvSpPr>
        <p:spPr/>
        <p:txBody>
          <a:bodyPr/>
          <a:lstStyle/>
          <a:p>
            <a:r>
              <a:rPr lang="en-US" dirty="0"/>
              <a:t>Towards time-dependent surrogate models for exhaust</a:t>
            </a:r>
            <a:endParaRPr lang="de-DE" dirty="0"/>
          </a:p>
        </p:txBody>
      </p:sp>
      <p:sp>
        <p:nvSpPr>
          <p:cNvPr id="3" name="Inhaltsplatzhalter 2">
            <a:extLst>
              <a:ext uri="{FF2B5EF4-FFF2-40B4-BE49-F238E27FC236}">
                <a16:creationId xmlns:a16="http://schemas.microsoft.com/office/drawing/2014/main" id="{B0B0A56E-173E-4B30-BABC-55A45AF6EDC2}"/>
              </a:ext>
            </a:extLst>
          </p:cNvPr>
          <p:cNvSpPr>
            <a:spLocks noGrp="1"/>
          </p:cNvSpPr>
          <p:nvPr>
            <p:ph idx="1"/>
          </p:nvPr>
        </p:nvSpPr>
        <p:spPr>
          <a:xfrm>
            <a:off x="457200" y="584979"/>
            <a:ext cx="8229600" cy="3672408"/>
          </a:xfrm>
        </p:spPr>
        <p:txBody>
          <a:bodyPr/>
          <a:lstStyle/>
          <a:p>
            <a:r>
              <a:rPr lang="en-US" dirty="0"/>
              <a:t>An example of a slow density ramp for an unseen set of model parameters is as follows demonstrating DIV1D-NN robustness:</a:t>
            </a:r>
            <a:endParaRPr lang="de-DE" dirty="0"/>
          </a:p>
          <a:p>
            <a:endParaRPr lang="de-DE" dirty="0"/>
          </a:p>
        </p:txBody>
      </p:sp>
      <p:pic>
        <p:nvPicPr>
          <p:cNvPr id="5" name="Picture 6">
            <a:extLst>
              <a:ext uri="{FF2B5EF4-FFF2-40B4-BE49-F238E27FC236}">
                <a16:creationId xmlns:a16="http://schemas.microsoft.com/office/drawing/2014/main" id="{66E5D8EF-2091-C947-CBBC-9C7E1FA14908}"/>
              </a:ext>
            </a:extLst>
          </p:cNvPr>
          <p:cNvPicPr>
            <a:picLocks noChangeAspect="1"/>
          </p:cNvPicPr>
          <p:nvPr/>
        </p:nvPicPr>
        <p:blipFill>
          <a:blip r:embed="rId2"/>
          <a:srcRect/>
          <a:stretch/>
        </p:blipFill>
        <p:spPr>
          <a:xfrm>
            <a:off x="134842" y="1517122"/>
            <a:ext cx="5410200" cy="2356485"/>
          </a:xfrm>
          <a:prstGeom prst="rect">
            <a:avLst/>
          </a:prstGeom>
        </p:spPr>
      </p:pic>
      <p:pic>
        <p:nvPicPr>
          <p:cNvPr id="6" name="Grafik 5">
            <a:extLst>
              <a:ext uri="{FF2B5EF4-FFF2-40B4-BE49-F238E27FC236}">
                <a16:creationId xmlns:a16="http://schemas.microsoft.com/office/drawing/2014/main" id="{B481B353-C3E0-4969-9AAC-30D2344C4C5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84622" y="1753008"/>
            <a:ext cx="3224536" cy="1651907"/>
          </a:xfrm>
          <a:prstGeom prst="rect">
            <a:avLst/>
          </a:prstGeom>
          <a:noFill/>
        </p:spPr>
      </p:pic>
      <p:sp>
        <p:nvSpPr>
          <p:cNvPr id="7" name="Textfeld 6">
            <a:extLst>
              <a:ext uri="{FF2B5EF4-FFF2-40B4-BE49-F238E27FC236}">
                <a16:creationId xmlns:a16="http://schemas.microsoft.com/office/drawing/2014/main" id="{6E667114-FD61-4144-B323-557C13B14F77}"/>
              </a:ext>
            </a:extLst>
          </p:cNvPr>
          <p:cNvSpPr txBox="1"/>
          <p:nvPr/>
        </p:nvSpPr>
        <p:spPr>
          <a:xfrm>
            <a:off x="6076066" y="3561269"/>
            <a:ext cx="2771913" cy="307777"/>
          </a:xfrm>
          <a:prstGeom prst="rect">
            <a:avLst/>
          </a:prstGeom>
          <a:noFill/>
        </p:spPr>
        <p:txBody>
          <a:bodyPr wrap="none" rtlCol="0">
            <a:spAutoFit/>
          </a:bodyPr>
          <a:lstStyle/>
          <a:p>
            <a:r>
              <a:rPr lang="en-US" dirty="0"/>
              <a:t>Hysteresis effects also captured!</a:t>
            </a:r>
            <a:endParaRPr lang="de-DE" dirty="0"/>
          </a:p>
        </p:txBody>
      </p:sp>
      <p:sp>
        <p:nvSpPr>
          <p:cNvPr id="8" name="Fußzeilenplatzhalter 3">
            <a:extLst>
              <a:ext uri="{FF2B5EF4-FFF2-40B4-BE49-F238E27FC236}">
                <a16:creationId xmlns:a16="http://schemas.microsoft.com/office/drawing/2014/main" id="{A42F4CBF-CF68-482A-9FB3-4A7F77A97E16}"/>
              </a:ext>
            </a:extLst>
          </p:cNvPr>
          <p:cNvSpPr txBox="1">
            <a:spLocks/>
          </p:cNvSpPr>
          <p:nvPr/>
        </p:nvSpPr>
        <p:spPr>
          <a:xfrm>
            <a:off x="467544" y="4908928"/>
            <a:ext cx="8240228" cy="201104"/>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806" b="0" i="0" u="none" strike="noStrike" cap="none">
                <a:solidFill>
                  <a:schemeClr val="tx1"/>
                </a:solidFill>
                <a:latin typeface="Arial" panose="020B0604020202020204" pitchFamily="34" charset="0"/>
                <a:ea typeface="Arial"/>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S. Wiesen | ENR-MOD.01.FZJ – theory 2023 annual report | Zoom | Feb 7</a:t>
            </a:r>
            <a:r>
              <a:rPr kumimoji="0" lang="en-GB" sz="806" b="0" i="0" u="none" strike="noStrike" kern="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sym typeface="Arial"/>
              </a:rPr>
              <a:t>th</a:t>
            </a:r>
            <a:r>
              <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 2024 | Page </a:t>
            </a:r>
            <a:fld id="{6A6D9FA1-99C7-4910-8E32-B85D378B0060}" type="slidenum">
              <a:rPr kumimoji="0" lang="en-GB" sz="806"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19287680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sp>
        <p:nvSpPr>
          <p:cNvPr id="3" name="Textplatzhalter 2"/>
          <p:cNvSpPr>
            <a:spLocks noGrp="1"/>
          </p:cNvSpPr>
          <p:nvPr>
            <p:ph type="body" idx="1"/>
          </p:nvPr>
        </p:nvSpPr>
        <p:spPr>
          <a:xfrm>
            <a:off x="642830" y="2104611"/>
            <a:ext cx="8229600" cy="906722"/>
          </a:xfrm>
        </p:spPr>
        <p:txBody>
          <a:bodyPr/>
          <a:lstStyle/>
          <a:p>
            <a:pPr marL="76200" indent="0" algn="ctr">
              <a:buNone/>
            </a:pPr>
            <a:r>
              <a:rPr lang="en-US" b="1" dirty="0">
                <a:solidFill>
                  <a:schemeClr val="tx1"/>
                </a:solidFill>
              </a:rPr>
              <a:t>SP3 Model discovery for erosion yields through ML methods</a:t>
            </a:r>
          </a:p>
        </p:txBody>
      </p:sp>
      <p:sp>
        <p:nvSpPr>
          <p:cNvPr id="6" name="Fußzeilenplatzhalter 3">
            <a:extLst>
              <a:ext uri="{FF2B5EF4-FFF2-40B4-BE49-F238E27FC236}">
                <a16:creationId xmlns:a16="http://schemas.microsoft.com/office/drawing/2014/main" id="{626E265B-A5EC-4B16-BA50-7515B8E02AB6}"/>
              </a:ext>
            </a:extLst>
          </p:cNvPr>
          <p:cNvSpPr txBox="1">
            <a:spLocks/>
          </p:cNvSpPr>
          <p:nvPr/>
        </p:nvSpPr>
        <p:spPr>
          <a:xfrm>
            <a:off x="467544" y="4908928"/>
            <a:ext cx="8240228" cy="201104"/>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806" b="0" i="0" u="none" strike="noStrike" cap="none">
                <a:solidFill>
                  <a:schemeClr val="tx1"/>
                </a:solidFill>
                <a:latin typeface="Arial" panose="020B0604020202020204" pitchFamily="34" charset="0"/>
                <a:ea typeface="Arial"/>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S. Wiesen | ENR-MOD.01.FZJ – theory 2023 annual report | Zoom | Feb 7</a:t>
            </a:r>
            <a:r>
              <a:rPr kumimoji="0" lang="en-GB" sz="806" b="0" i="0" u="none" strike="noStrike" kern="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sym typeface="Arial"/>
              </a:rPr>
              <a:t>th</a:t>
            </a:r>
            <a:r>
              <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 2024 | Page </a:t>
            </a:r>
            <a:fld id="{6A6D9FA1-99C7-4910-8E32-B85D378B0060}" type="slidenum">
              <a:rPr kumimoji="0" lang="en-GB" sz="806"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470034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EB03A7-C4C5-40E9-B976-F6C6BBB42A6B}"/>
              </a:ext>
            </a:extLst>
          </p:cNvPr>
          <p:cNvSpPr>
            <a:spLocks noGrp="1"/>
          </p:cNvSpPr>
          <p:nvPr>
            <p:ph type="title"/>
          </p:nvPr>
        </p:nvSpPr>
        <p:spPr/>
        <p:txBody>
          <a:bodyPr/>
          <a:lstStyle/>
          <a:p>
            <a:r>
              <a:rPr lang="en-US" dirty="0"/>
              <a:t>Conferences 2023 &amp; 2024 (selection)</a:t>
            </a:r>
            <a:endParaRPr lang="de-DE" dirty="0"/>
          </a:p>
        </p:txBody>
      </p:sp>
      <p:sp>
        <p:nvSpPr>
          <p:cNvPr id="3" name="Textplatzhalter 2">
            <a:extLst>
              <a:ext uri="{FF2B5EF4-FFF2-40B4-BE49-F238E27FC236}">
                <a16:creationId xmlns:a16="http://schemas.microsoft.com/office/drawing/2014/main" id="{A65CB309-0C20-4204-B296-748A7EB86828}"/>
              </a:ext>
            </a:extLst>
          </p:cNvPr>
          <p:cNvSpPr>
            <a:spLocks noGrp="1"/>
          </p:cNvSpPr>
          <p:nvPr>
            <p:ph type="body" idx="1"/>
          </p:nvPr>
        </p:nvSpPr>
        <p:spPr/>
        <p:txBody>
          <a:bodyPr>
            <a:normAutofit fontScale="47500" lnSpcReduction="20000"/>
          </a:bodyPr>
          <a:lstStyle/>
          <a:p>
            <a:pPr marL="76200" indent="0">
              <a:buNone/>
            </a:pPr>
            <a:r>
              <a:rPr lang="en-US" dirty="0"/>
              <a:t>ICDDPS4 2023</a:t>
            </a:r>
          </a:p>
          <a:p>
            <a:pPr marL="876300" lvl="1" indent="-342900"/>
            <a:r>
              <a:rPr lang="en-US" dirty="0"/>
              <a:t>Wiesen (invited): Data-driven models in fusion exhaust: methods and perspectives</a:t>
            </a:r>
          </a:p>
          <a:p>
            <a:pPr marL="876300" lvl="1" indent="-342900"/>
            <a:r>
              <a:rPr lang="en-US" dirty="0" err="1"/>
              <a:t>Dasbach</a:t>
            </a:r>
            <a:r>
              <a:rPr lang="en-US" dirty="0"/>
              <a:t>: Development of surrogate models for tokamak exhaust</a:t>
            </a:r>
          </a:p>
          <a:p>
            <a:pPr marL="876300" lvl="1" indent="-342900"/>
            <a:r>
              <a:rPr lang="en-US" dirty="0" err="1"/>
              <a:t>Gillgren</a:t>
            </a:r>
            <a:r>
              <a:rPr lang="en-US" dirty="0"/>
              <a:t>: Methods to investigate non-linearity of parameter dependencies in the pedestal models</a:t>
            </a:r>
          </a:p>
          <a:p>
            <a:pPr marL="876300" lvl="1" indent="-342900"/>
            <a:r>
              <a:rPr lang="en-US" dirty="0"/>
              <a:t>Kit: Latent dynamics on the pedestal representation learning</a:t>
            </a:r>
          </a:p>
          <a:p>
            <a:pPr marL="876300" lvl="1" indent="-342900"/>
            <a:r>
              <a:rPr lang="en-US" dirty="0" err="1"/>
              <a:t>Järvinen</a:t>
            </a:r>
            <a:r>
              <a:rPr lang="en-US" dirty="0"/>
              <a:t>: Inferring machine independent latent features in pedestal representation learning</a:t>
            </a:r>
          </a:p>
          <a:p>
            <a:pPr marL="876300" lvl="1" indent="-342900"/>
            <a:r>
              <a:rPr lang="en-US" dirty="0" err="1"/>
              <a:t>Jurinec</a:t>
            </a:r>
            <a:r>
              <a:rPr lang="en-US" dirty="0"/>
              <a:t> &amp; Kit: Feature storage framework for ML workflows in fusion (collaboration with ACH-05)</a:t>
            </a:r>
          </a:p>
          <a:p>
            <a:pPr marL="876300" lvl="1" indent="-342900"/>
            <a:r>
              <a:rPr lang="en-US" dirty="0" err="1"/>
              <a:t>Clarte</a:t>
            </a:r>
            <a:r>
              <a:rPr lang="en-US" dirty="0"/>
              <a:t> &amp; Kit: Bayesian optimization for maximizing pedestal pressure height (collaboration with UH)</a:t>
            </a:r>
          </a:p>
          <a:p>
            <a:pPr marL="876300" lvl="1" indent="-342900"/>
            <a:r>
              <a:rPr lang="en-US" dirty="0" err="1"/>
              <a:t>Poels</a:t>
            </a:r>
            <a:r>
              <a:rPr lang="en-US" dirty="0"/>
              <a:t>: Fast Divertor Plasma Simulation using Deep Learning-based Surrogate Modeling</a:t>
            </a:r>
          </a:p>
          <a:p>
            <a:pPr marL="76200" indent="0">
              <a:buNone/>
            </a:pPr>
            <a:r>
              <a:rPr lang="en-US" dirty="0"/>
              <a:t>IAEA-FEC 2023:</a:t>
            </a:r>
          </a:p>
          <a:p>
            <a:pPr marL="876300" lvl="1" indent="-342900"/>
            <a:r>
              <a:rPr lang="en-US" dirty="0"/>
              <a:t>Wiesen: Data-driven models in fusion exhaust: AI methods and perspectives </a:t>
            </a:r>
            <a:r>
              <a:rPr lang="en-US" dirty="0">
                <a:solidFill>
                  <a:srgbClr val="FF0000"/>
                </a:solidFill>
              </a:rPr>
              <a:t>(ENR review)</a:t>
            </a:r>
          </a:p>
          <a:p>
            <a:pPr marL="876300" lvl="1" indent="-342900"/>
            <a:r>
              <a:rPr lang="en-US" dirty="0" err="1"/>
              <a:t>Gillgren</a:t>
            </a:r>
            <a:r>
              <a:rPr lang="en-US" dirty="0"/>
              <a:t>: Interpretable supervised learning methods for pedestal prediction</a:t>
            </a:r>
          </a:p>
          <a:p>
            <a:pPr marL="876300" lvl="1" indent="-342900"/>
            <a:r>
              <a:rPr lang="en-US" dirty="0"/>
              <a:t>Kit: Developing generative semi-supervised learning models for pedestal plasmas</a:t>
            </a:r>
          </a:p>
          <a:p>
            <a:pPr marL="876300" lvl="1" indent="-342900"/>
            <a:r>
              <a:rPr lang="en-US" dirty="0" err="1"/>
              <a:t>Järvinen</a:t>
            </a:r>
            <a:r>
              <a:rPr lang="en-US" dirty="0"/>
              <a:t>: Bayesian methods for uncertainty quantification and parameter optimization in fusion energy applications</a:t>
            </a:r>
          </a:p>
          <a:p>
            <a:pPr marL="533400" lvl="1" indent="0">
              <a:buNone/>
            </a:pPr>
            <a:endParaRPr lang="en-US" dirty="0"/>
          </a:p>
          <a:p>
            <a:pPr marL="76200" indent="0">
              <a:buNone/>
            </a:pPr>
            <a:r>
              <a:rPr lang="en-US" dirty="0"/>
              <a:t>PSI2024</a:t>
            </a:r>
          </a:p>
          <a:p>
            <a:pPr marL="76200" indent="0">
              <a:buNone/>
            </a:pPr>
            <a:r>
              <a:rPr lang="en-US" dirty="0"/>
              <a:t>EPS2024</a:t>
            </a:r>
          </a:p>
          <a:p>
            <a:pPr marL="76200" indent="0">
              <a:buNone/>
            </a:pPr>
            <a:r>
              <a:rPr lang="en-US" dirty="0"/>
              <a:t>ICDDPS5 2024</a:t>
            </a:r>
          </a:p>
          <a:p>
            <a:pPr marL="533400" lvl="1" indent="0">
              <a:buNone/>
            </a:pPr>
            <a:endParaRPr lang="en-US" dirty="0"/>
          </a:p>
          <a:p>
            <a:pPr marL="533400" lvl="1" indent="0">
              <a:buNone/>
            </a:pPr>
            <a:r>
              <a:rPr lang="en-US" dirty="0"/>
              <a:t>… and other national physics conferences</a:t>
            </a:r>
          </a:p>
        </p:txBody>
      </p:sp>
      <p:sp>
        <p:nvSpPr>
          <p:cNvPr id="6" name="Fußzeilenplatzhalter 3">
            <a:extLst>
              <a:ext uri="{FF2B5EF4-FFF2-40B4-BE49-F238E27FC236}">
                <a16:creationId xmlns:a16="http://schemas.microsoft.com/office/drawing/2014/main" id="{EFE65108-E388-4723-A305-708127683151}"/>
              </a:ext>
            </a:extLst>
          </p:cNvPr>
          <p:cNvSpPr txBox="1">
            <a:spLocks/>
          </p:cNvSpPr>
          <p:nvPr/>
        </p:nvSpPr>
        <p:spPr>
          <a:xfrm>
            <a:off x="467544" y="4908928"/>
            <a:ext cx="8240228" cy="201104"/>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806" b="0" i="0" u="none" strike="noStrike" cap="none">
                <a:solidFill>
                  <a:schemeClr val="tx1"/>
                </a:solidFill>
                <a:latin typeface="Arial" panose="020B0604020202020204" pitchFamily="34" charset="0"/>
                <a:ea typeface="Arial"/>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S. Wiesen | ENR-MOD.01.FZJ – theory 2023 annual report | Zoom | Feb 7</a:t>
            </a:r>
            <a:r>
              <a:rPr kumimoji="0" lang="en-GB" sz="806" b="0" i="0" u="none" strike="noStrike" kern="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sym typeface="Arial"/>
              </a:rPr>
              <a:t>th</a:t>
            </a:r>
            <a:r>
              <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 2024 | Page </a:t>
            </a:r>
            <a:fld id="{6A6D9FA1-99C7-4910-8E32-B85D378B0060}" type="slidenum">
              <a:rPr kumimoji="0" lang="en-GB" sz="806"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42806338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2D3A9A-3091-413F-B4EC-135408DA129C}"/>
              </a:ext>
            </a:extLst>
          </p:cNvPr>
          <p:cNvSpPr>
            <a:spLocks noGrp="1"/>
          </p:cNvSpPr>
          <p:nvPr>
            <p:ph type="title"/>
          </p:nvPr>
        </p:nvSpPr>
        <p:spPr/>
        <p:txBody>
          <a:bodyPr/>
          <a:lstStyle/>
          <a:p>
            <a:r>
              <a:rPr lang="en-GB" dirty="0"/>
              <a:t>Model discovery for erosion yields through ML methods. </a:t>
            </a:r>
            <a:endParaRPr lang="de-DE" dirty="0"/>
          </a:p>
        </p:txBody>
      </p:sp>
      <p:sp>
        <p:nvSpPr>
          <p:cNvPr id="3" name="Inhaltsplatzhalter 2">
            <a:extLst>
              <a:ext uri="{FF2B5EF4-FFF2-40B4-BE49-F238E27FC236}">
                <a16:creationId xmlns:a16="http://schemas.microsoft.com/office/drawing/2014/main" id="{B0B0A56E-173E-4B30-BABC-55A45AF6EDC2}"/>
              </a:ext>
            </a:extLst>
          </p:cNvPr>
          <p:cNvSpPr>
            <a:spLocks noGrp="1"/>
          </p:cNvSpPr>
          <p:nvPr>
            <p:ph idx="1"/>
          </p:nvPr>
        </p:nvSpPr>
        <p:spPr>
          <a:xfrm>
            <a:off x="457200" y="678582"/>
            <a:ext cx="8229600" cy="4137258"/>
          </a:xfrm>
        </p:spPr>
        <p:txBody>
          <a:bodyPr>
            <a:normAutofit/>
          </a:bodyPr>
          <a:lstStyle/>
          <a:p>
            <a:r>
              <a:rPr lang="en-GB" dirty="0"/>
              <a:t>Work continued In 2023 on the model discovery of the dynamics of surfaces under bombardment of energetic ions. </a:t>
            </a:r>
          </a:p>
          <a:p>
            <a:r>
              <a:rPr lang="en-GB" dirty="0"/>
              <a:t>The morphological changes can be described by means of the </a:t>
            </a:r>
            <a:r>
              <a:rPr lang="en-GB" dirty="0" err="1"/>
              <a:t>Kuramoto-Sivashinksy</a:t>
            </a:r>
            <a:r>
              <a:rPr lang="en-GB" dirty="0"/>
              <a:t> equation (KS) (continuum equation) which in a simplified form can be described as</a:t>
            </a:r>
          </a:p>
          <a:p>
            <a:endParaRPr lang="en-GB" dirty="0"/>
          </a:p>
          <a:p>
            <a:endParaRPr lang="en-GB" dirty="0"/>
          </a:p>
          <a:p>
            <a:endParaRPr lang="en-GB" dirty="0"/>
          </a:p>
          <a:p>
            <a:endParaRPr lang="en-GB" dirty="0"/>
          </a:p>
          <a:p>
            <a:r>
              <a:rPr lang="en-GB" dirty="0"/>
              <a:t>The idea is to infer model parameters of KS type continuum equations from 2D surface height profile eroded under the action of ion beams. Different approaches to tested before (NNs, GAs, SVDs..). </a:t>
            </a:r>
            <a:br>
              <a:rPr lang="en-GB" dirty="0"/>
            </a:br>
            <a:endParaRPr lang="en-GB" dirty="0"/>
          </a:p>
          <a:p>
            <a:r>
              <a:rPr lang="en-GB" dirty="0">
                <a:solidFill>
                  <a:srgbClr val="FF0000"/>
                </a:solidFill>
              </a:rPr>
              <a:t>NEW: we highlight the very promising single snapshot approach based on KS models employing an Eigenfeature analysis for the surface patterns, inspired face recognition (”Eigenface” analysis). To train, forward simulations of the KS model are conducted to provide typical patterns for a variety of model parameter combinations. </a:t>
            </a:r>
            <a:endParaRPr lang="de-DE" dirty="0">
              <a:solidFill>
                <a:srgbClr val="FF0000"/>
              </a:solidFill>
            </a:endParaRPr>
          </a:p>
        </p:txBody>
      </p:sp>
      <p:pic>
        <p:nvPicPr>
          <p:cNvPr id="9" name="Grafik 8">
            <a:extLst>
              <a:ext uri="{FF2B5EF4-FFF2-40B4-BE49-F238E27FC236}">
                <a16:creationId xmlns:a16="http://schemas.microsoft.com/office/drawing/2014/main" id="{255D4F58-5FE8-40B0-8D31-A9A7D44A2F3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6677" y="1849437"/>
            <a:ext cx="6021965" cy="665163"/>
          </a:xfrm>
          <a:prstGeom prst="rect">
            <a:avLst/>
          </a:prstGeom>
          <a:noFill/>
        </p:spPr>
      </p:pic>
      <p:sp>
        <p:nvSpPr>
          <p:cNvPr id="10" name="Fußzeilenplatzhalter 3">
            <a:extLst>
              <a:ext uri="{FF2B5EF4-FFF2-40B4-BE49-F238E27FC236}">
                <a16:creationId xmlns:a16="http://schemas.microsoft.com/office/drawing/2014/main" id="{78055967-16BC-4520-80D4-8BF04B348E2A}"/>
              </a:ext>
            </a:extLst>
          </p:cNvPr>
          <p:cNvSpPr txBox="1">
            <a:spLocks/>
          </p:cNvSpPr>
          <p:nvPr/>
        </p:nvSpPr>
        <p:spPr>
          <a:xfrm>
            <a:off x="467544" y="4908928"/>
            <a:ext cx="8240228" cy="201104"/>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806" b="0" i="0" u="none" strike="noStrike" cap="none">
                <a:solidFill>
                  <a:schemeClr val="tx1"/>
                </a:solidFill>
                <a:latin typeface="Arial" panose="020B0604020202020204" pitchFamily="34" charset="0"/>
                <a:ea typeface="Arial"/>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S. Wiesen | ENR-MOD.01.FZJ – theory 2023 annual report | Zoom | Feb 7</a:t>
            </a:r>
            <a:r>
              <a:rPr kumimoji="0" lang="en-GB" sz="806" b="0" i="0" u="none" strike="noStrike" kern="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sym typeface="Arial"/>
              </a:rPr>
              <a:t>th</a:t>
            </a:r>
            <a:r>
              <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 2024 | Page </a:t>
            </a:r>
            <a:fld id="{6A6D9FA1-99C7-4910-8E32-B85D378B0060}" type="slidenum">
              <a:rPr kumimoji="0" lang="en-GB" sz="806"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35551329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2D3A9A-3091-413F-B4EC-135408DA129C}"/>
              </a:ext>
            </a:extLst>
          </p:cNvPr>
          <p:cNvSpPr>
            <a:spLocks noGrp="1"/>
          </p:cNvSpPr>
          <p:nvPr>
            <p:ph type="title"/>
          </p:nvPr>
        </p:nvSpPr>
        <p:spPr/>
        <p:txBody>
          <a:bodyPr/>
          <a:lstStyle/>
          <a:p>
            <a:r>
              <a:rPr lang="en-GB" dirty="0"/>
              <a:t>NEW: Face-recognition technique</a:t>
            </a:r>
            <a:endParaRPr lang="de-DE" dirty="0"/>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B0B0A56E-173E-4B30-BABC-55A45AF6EDC2}"/>
                  </a:ext>
                </a:extLst>
              </p:cNvPr>
              <p:cNvSpPr>
                <a:spLocks noGrp="1"/>
              </p:cNvSpPr>
              <p:nvPr>
                <p:ph idx="1"/>
              </p:nvPr>
            </p:nvSpPr>
            <p:spPr>
              <a:xfrm>
                <a:off x="457200" y="678582"/>
                <a:ext cx="8229600" cy="3672408"/>
              </a:xfrm>
            </p:spPr>
            <p:txBody>
              <a:bodyPr/>
              <a:lstStyle/>
              <a:p>
                <a:r>
                  <a:rPr lang="en-GB" dirty="0"/>
                  <a:t>Each parameter set is characterized by a temporal average and these averaged features form the components Ω_𝑖𝑗, of a feature matrix:</a:t>
                </a:r>
              </a:p>
              <a:p>
                <a:endParaRPr lang="en-GB" dirty="0"/>
              </a:p>
              <a:p>
                <a:endParaRPr lang="en-GB" dirty="0"/>
              </a:p>
              <a:p>
                <a:r>
                  <a:rPr lang="en-GB" dirty="0"/>
                  <a:t>with </a:t>
                </a:r>
                <a:r>
                  <a:rPr lang="en-GB" dirty="0" err="1"/>
                  <a:t>Nf</a:t>
                </a:r>
                <a:r>
                  <a:rPr lang="en-GB" dirty="0"/>
                  <a:t> the number of feature points and Np the number of parameter combinations. </a:t>
                </a:r>
                <a:r>
                  <a:rPr lang="en-US" dirty="0"/>
                  <a:t>The training vectors and test vectors φ (not </a:t>
                </a:r>
                <a14:m>
                  <m:oMath xmlns:m="http://schemas.openxmlformats.org/officeDocument/2006/math">
                    <m:r>
                      <a:rPr lang="en-US" i="1">
                        <a:latin typeface="Cambria Math" panose="02040503050406030204" pitchFamily="18" charset="0"/>
                      </a:rPr>
                      <m:t>∈</m:t>
                    </m:r>
                  </m:oMath>
                </a14:m>
                <a:r>
                  <a:rPr lang="en-US" dirty="0"/>
                  <a:t> training set) can be expanded in feature space:</a:t>
                </a:r>
                <a:br>
                  <a:rPr lang="en-US" dirty="0"/>
                </a:br>
                <a:br>
                  <a:rPr lang="en-US" dirty="0"/>
                </a:br>
                <a:br>
                  <a:rPr lang="en-US" dirty="0"/>
                </a:br>
                <a:br>
                  <a:rPr lang="en-US" dirty="0"/>
                </a:br>
                <a:r>
                  <a:rPr lang="en-US" dirty="0"/>
                  <a:t>w</a:t>
                </a:r>
                <a:r>
                  <a:rPr lang="en-GB" dirty="0" err="1"/>
                  <a:t>ith</a:t>
                </a:r>
                <a:r>
                  <a:rPr lang="en-GB" dirty="0"/>
                  <a:t> </a:t>
                </a:r>
                <a:r>
                  <a:rPr lang="en-GB" dirty="0" err="1">
                    <a:latin typeface="Symbol" panose="05050102010706020507" pitchFamily="18" charset="2"/>
                  </a:rPr>
                  <a:t>d</a:t>
                </a:r>
                <a:r>
                  <a:rPr lang="en-GB" dirty="0" err="1"/>
                  <a:t>j</a:t>
                </a:r>
                <a:r>
                  <a:rPr lang="en-GB" dirty="0"/>
                  <a:t> being the distances.</a:t>
                </a:r>
              </a:p>
              <a:p>
                <a:endParaRPr lang="en-GB" dirty="0"/>
              </a:p>
              <a:p>
                <a:endParaRPr lang="de-DE" dirty="0"/>
              </a:p>
            </p:txBody>
          </p:sp>
        </mc:Choice>
        <mc:Fallback xmlns="">
          <p:sp>
            <p:nvSpPr>
              <p:cNvPr id="3" name="Inhaltsplatzhalter 2">
                <a:extLst>
                  <a:ext uri="{FF2B5EF4-FFF2-40B4-BE49-F238E27FC236}">
                    <a16:creationId xmlns:a16="http://schemas.microsoft.com/office/drawing/2014/main" id="{B0B0A56E-173E-4B30-BABC-55A45AF6EDC2}"/>
                  </a:ext>
                </a:extLst>
              </p:cNvPr>
              <p:cNvSpPr>
                <a:spLocks noGrp="1" noRot="1" noChangeAspect="1" noMove="1" noResize="1" noEditPoints="1" noAdjustHandles="1" noChangeArrowheads="1" noChangeShapeType="1" noTextEdit="1"/>
              </p:cNvSpPr>
              <p:nvPr>
                <p:ph idx="1"/>
              </p:nvPr>
            </p:nvSpPr>
            <p:spPr>
              <a:xfrm>
                <a:off x="457200" y="678582"/>
                <a:ext cx="8229600" cy="3672408"/>
              </a:xfrm>
              <a:blipFill>
                <a:blip r:embed="rId2"/>
                <a:stretch>
                  <a:fillRect l="-222" t="-332" r="-222"/>
                </a:stretch>
              </a:blipFill>
            </p:spPr>
            <p:txBody>
              <a:bodyPr/>
              <a:lstStyle/>
              <a:p>
                <a:r>
                  <a:rPr lang="de-DE">
                    <a:noFill/>
                  </a:rPr>
                  <a:t> </a:t>
                </a:r>
              </a:p>
            </p:txBody>
          </p:sp>
        </mc:Fallback>
      </mc:AlternateContent>
      <p:pic>
        <p:nvPicPr>
          <p:cNvPr id="5" name="Grafik 4">
            <a:extLst>
              <a:ext uri="{FF2B5EF4-FFF2-40B4-BE49-F238E27FC236}">
                <a16:creationId xmlns:a16="http://schemas.microsoft.com/office/drawing/2014/main" id="{DA4B48DA-5021-41AB-999A-A16E806F9C94}"/>
              </a:ext>
            </a:extLst>
          </p:cNvPr>
          <p:cNvPicPr/>
          <p:nvPr/>
        </p:nvPicPr>
        <p:blipFill>
          <a:blip r:embed="rId3"/>
          <a:stretch>
            <a:fillRect/>
          </a:stretch>
        </p:blipFill>
        <p:spPr>
          <a:xfrm>
            <a:off x="2399347" y="1276032"/>
            <a:ext cx="4086225" cy="366395"/>
          </a:xfrm>
          <a:prstGeom prst="rect">
            <a:avLst/>
          </a:prstGeom>
        </p:spPr>
      </p:pic>
      <p:pic>
        <p:nvPicPr>
          <p:cNvPr id="6" name="Grafik 5">
            <a:extLst>
              <a:ext uri="{FF2B5EF4-FFF2-40B4-BE49-F238E27FC236}">
                <a16:creationId xmlns:a16="http://schemas.microsoft.com/office/drawing/2014/main" id="{A7B91F35-64C5-47A7-8B64-45E0105EC120}"/>
              </a:ext>
            </a:extLst>
          </p:cNvPr>
          <p:cNvPicPr/>
          <p:nvPr/>
        </p:nvPicPr>
        <p:blipFill>
          <a:blip r:embed="rId4"/>
          <a:stretch>
            <a:fillRect/>
          </a:stretch>
        </p:blipFill>
        <p:spPr>
          <a:xfrm>
            <a:off x="2861310" y="2332355"/>
            <a:ext cx="3421380" cy="478790"/>
          </a:xfrm>
          <a:prstGeom prst="rect">
            <a:avLst/>
          </a:prstGeom>
        </p:spPr>
      </p:pic>
      <p:sp>
        <p:nvSpPr>
          <p:cNvPr id="7" name="Fußzeilenplatzhalter 3">
            <a:extLst>
              <a:ext uri="{FF2B5EF4-FFF2-40B4-BE49-F238E27FC236}">
                <a16:creationId xmlns:a16="http://schemas.microsoft.com/office/drawing/2014/main" id="{444F427F-860F-4D25-8CDF-414561D9737B}"/>
              </a:ext>
            </a:extLst>
          </p:cNvPr>
          <p:cNvSpPr txBox="1">
            <a:spLocks/>
          </p:cNvSpPr>
          <p:nvPr/>
        </p:nvSpPr>
        <p:spPr>
          <a:xfrm>
            <a:off x="467544" y="4908928"/>
            <a:ext cx="8240228" cy="201104"/>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806" b="0" i="0" u="none" strike="noStrike" cap="none">
                <a:solidFill>
                  <a:schemeClr val="tx1"/>
                </a:solidFill>
                <a:latin typeface="Arial" panose="020B0604020202020204" pitchFamily="34" charset="0"/>
                <a:ea typeface="Arial"/>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S. Wiesen | ENR-MOD.01.FZJ – theory 2023 annual report | Zoom | Feb 7</a:t>
            </a:r>
            <a:r>
              <a:rPr kumimoji="0" lang="en-GB" sz="806" b="0" i="0" u="none" strike="noStrike" kern="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sym typeface="Arial"/>
              </a:rPr>
              <a:t>th</a:t>
            </a:r>
            <a:r>
              <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 2024 | Page </a:t>
            </a:r>
            <a:fld id="{6A6D9FA1-99C7-4910-8E32-B85D378B0060}" type="slidenum">
              <a:rPr kumimoji="0" lang="en-GB" sz="806"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41212117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2D3A9A-3091-413F-B4EC-135408DA129C}"/>
              </a:ext>
            </a:extLst>
          </p:cNvPr>
          <p:cNvSpPr>
            <a:spLocks noGrp="1"/>
          </p:cNvSpPr>
          <p:nvPr>
            <p:ph type="title"/>
          </p:nvPr>
        </p:nvSpPr>
        <p:spPr/>
        <p:txBody>
          <a:bodyPr/>
          <a:lstStyle/>
          <a:p>
            <a:r>
              <a:rPr lang="en-US" dirty="0"/>
              <a:t>New Model setup</a:t>
            </a:r>
            <a:endParaRPr lang="de-DE" dirty="0"/>
          </a:p>
        </p:txBody>
      </p:sp>
      <p:pic>
        <p:nvPicPr>
          <p:cNvPr id="7" name="Grafik 6">
            <a:extLst>
              <a:ext uri="{FF2B5EF4-FFF2-40B4-BE49-F238E27FC236}">
                <a16:creationId xmlns:a16="http://schemas.microsoft.com/office/drawing/2014/main" id="{9CF74060-DAB3-47C6-8E03-E5E8235A7761}"/>
              </a:ext>
            </a:extLst>
          </p:cNvPr>
          <p:cNvPicPr>
            <a:picLocks noChangeAspect="1"/>
          </p:cNvPicPr>
          <p:nvPr/>
        </p:nvPicPr>
        <p:blipFill>
          <a:blip r:embed="rId2"/>
          <a:stretch>
            <a:fillRect/>
          </a:stretch>
        </p:blipFill>
        <p:spPr>
          <a:xfrm>
            <a:off x="406585" y="807386"/>
            <a:ext cx="3784416" cy="2668433"/>
          </a:xfrm>
          <a:prstGeom prst="rect">
            <a:avLst/>
          </a:prstGeom>
        </p:spPr>
      </p:pic>
      <p:sp>
        <p:nvSpPr>
          <p:cNvPr id="9" name="Rechteck 8">
            <a:extLst>
              <a:ext uri="{FF2B5EF4-FFF2-40B4-BE49-F238E27FC236}">
                <a16:creationId xmlns:a16="http://schemas.microsoft.com/office/drawing/2014/main" id="{55C611E6-B2F6-473C-AB4F-1BFE70AD4D7A}"/>
              </a:ext>
            </a:extLst>
          </p:cNvPr>
          <p:cNvSpPr/>
          <p:nvPr/>
        </p:nvSpPr>
        <p:spPr>
          <a:xfrm>
            <a:off x="232014" y="3722550"/>
            <a:ext cx="4572000" cy="738664"/>
          </a:xfrm>
          <a:prstGeom prst="rect">
            <a:avLst/>
          </a:prstGeom>
        </p:spPr>
        <p:txBody>
          <a:bodyPr>
            <a:spAutoFit/>
          </a:bodyPr>
          <a:lstStyle/>
          <a:p>
            <a:r>
              <a:rPr lang="en-US" dirty="0"/>
              <a:t>A time series of snapshots for each set of model</a:t>
            </a:r>
          </a:p>
          <a:p>
            <a:r>
              <a:rPr lang="en-US" dirty="0"/>
              <a:t>Parameters was prepared with the underlying KS model.</a:t>
            </a:r>
            <a:endParaRPr lang="de-DE" dirty="0"/>
          </a:p>
        </p:txBody>
      </p:sp>
      <p:pic>
        <p:nvPicPr>
          <p:cNvPr id="10" name="Grafik 9">
            <a:extLst>
              <a:ext uri="{FF2B5EF4-FFF2-40B4-BE49-F238E27FC236}">
                <a16:creationId xmlns:a16="http://schemas.microsoft.com/office/drawing/2014/main" id="{3E841E17-E881-4190-92B4-6F71170D2479}"/>
              </a:ext>
            </a:extLst>
          </p:cNvPr>
          <p:cNvPicPr>
            <a:picLocks noChangeAspect="1"/>
          </p:cNvPicPr>
          <p:nvPr/>
        </p:nvPicPr>
        <p:blipFill>
          <a:blip r:embed="rId3"/>
          <a:stretch>
            <a:fillRect/>
          </a:stretch>
        </p:blipFill>
        <p:spPr>
          <a:xfrm>
            <a:off x="5067115" y="807386"/>
            <a:ext cx="3784416" cy="2687291"/>
          </a:xfrm>
          <a:prstGeom prst="rect">
            <a:avLst/>
          </a:prstGeom>
        </p:spPr>
      </p:pic>
      <p:sp>
        <p:nvSpPr>
          <p:cNvPr id="12" name="Rechteck 11">
            <a:extLst>
              <a:ext uri="{FF2B5EF4-FFF2-40B4-BE49-F238E27FC236}">
                <a16:creationId xmlns:a16="http://schemas.microsoft.com/office/drawing/2014/main" id="{842BE9FE-176C-4237-AEBE-EB6BEBC466BD}"/>
              </a:ext>
            </a:extLst>
          </p:cNvPr>
          <p:cNvSpPr/>
          <p:nvPr/>
        </p:nvSpPr>
        <p:spPr>
          <a:xfrm>
            <a:off x="4804014" y="3705891"/>
            <a:ext cx="3903758" cy="954107"/>
          </a:xfrm>
          <a:prstGeom prst="rect">
            <a:avLst/>
          </a:prstGeom>
        </p:spPr>
        <p:txBody>
          <a:bodyPr wrap="square">
            <a:spAutoFit/>
          </a:bodyPr>
          <a:lstStyle/>
          <a:p>
            <a:r>
              <a:rPr lang="en-US" dirty="0"/>
              <a:t>A Fourier-Component analysis (face-recognition) was executed. The similarity of snapshots is very obvious in Fourier space and always very close to temporal average</a:t>
            </a:r>
          </a:p>
        </p:txBody>
      </p:sp>
      <p:sp>
        <p:nvSpPr>
          <p:cNvPr id="13" name="Fußzeilenplatzhalter 3">
            <a:extLst>
              <a:ext uri="{FF2B5EF4-FFF2-40B4-BE49-F238E27FC236}">
                <a16:creationId xmlns:a16="http://schemas.microsoft.com/office/drawing/2014/main" id="{71DAA58A-41D6-4C53-AEBF-D19D60C8F1FE}"/>
              </a:ext>
            </a:extLst>
          </p:cNvPr>
          <p:cNvSpPr txBox="1">
            <a:spLocks/>
          </p:cNvSpPr>
          <p:nvPr/>
        </p:nvSpPr>
        <p:spPr>
          <a:xfrm>
            <a:off x="467544" y="4908928"/>
            <a:ext cx="8240228" cy="201104"/>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806" b="0" i="0" u="none" strike="noStrike" cap="none">
                <a:solidFill>
                  <a:schemeClr val="tx1"/>
                </a:solidFill>
                <a:latin typeface="Arial" panose="020B0604020202020204" pitchFamily="34" charset="0"/>
                <a:ea typeface="Arial"/>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S. Wiesen | ENR-MOD.01.FZJ – theory 2023 annual report | Zoom | Feb 7</a:t>
            </a:r>
            <a:r>
              <a:rPr kumimoji="0" lang="en-GB" sz="806" b="0" i="0" u="none" strike="noStrike" kern="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sym typeface="Arial"/>
              </a:rPr>
              <a:t>th</a:t>
            </a:r>
            <a:r>
              <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 2024 | Page </a:t>
            </a:r>
            <a:fld id="{6A6D9FA1-99C7-4910-8E32-B85D378B0060}" type="slidenum">
              <a:rPr kumimoji="0" lang="en-GB" sz="806"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41971599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2D3A9A-3091-413F-B4EC-135408DA129C}"/>
              </a:ext>
            </a:extLst>
          </p:cNvPr>
          <p:cNvSpPr>
            <a:spLocks noGrp="1"/>
          </p:cNvSpPr>
          <p:nvPr>
            <p:ph type="title"/>
          </p:nvPr>
        </p:nvSpPr>
        <p:spPr/>
        <p:txBody>
          <a:bodyPr/>
          <a:lstStyle/>
          <a:p>
            <a:r>
              <a:rPr lang="en-US" dirty="0"/>
              <a:t>Results</a:t>
            </a:r>
            <a:endParaRPr lang="de-DE" dirty="0"/>
          </a:p>
        </p:txBody>
      </p:sp>
      <p:sp>
        <p:nvSpPr>
          <p:cNvPr id="3" name="Inhaltsplatzhalter 2">
            <a:extLst>
              <a:ext uri="{FF2B5EF4-FFF2-40B4-BE49-F238E27FC236}">
                <a16:creationId xmlns:a16="http://schemas.microsoft.com/office/drawing/2014/main" id="{B0B0A56E-173E-4B30-BABC-55A45AF6EDC2}"/>
              </a:ext>
            </a:extLst>
          </p:cNvPr>
          <p:cNvSpPr>
            <a:spLocks noGrp="1"/>
          </p:cNvSpPr>
          <p:nvPr>
            <p:ph idx="1"/>
          </p:nvPr>
        </p:nvSpPr>
        <p:spPr>
          <a:xfrm>
            <a:off x="457200" y="678582"/>
            <a:ext cx="8229600" cy="4030578"/>
          </a:xfrm>
        </p:spPr>
        <p:txBody>
          <a:bodyPr>
            <a:normAutofit/>
          </a:bodyPr>
          <a:lstStyle/>
          <a:p>
            <a:r>
              <a:rPr lang="en-GB" dirty="0"/>
              <a:t>Whereas linear components are very well represented (e.g. </a:t>
            </a:r>
            <a:r>
              <a:rPr lang="en-GB" dirty="0" err="1">
                <a:latin typeface="Symbol" panose="05050102010706020507" pitchFamily="18" charset="2"/>
              </a:rPr>
              <a:t>k</a:t>
            </a:r>
            <a:r>
              <a:rPr lang="en-GB" baseline="-25000" dirty="0" err="1"/>
              <a:t>y</a:t>
            </a:r>
            <a:r>
              <a:rPr lang="en-GB" dirty="0"/>
              <a:t>) by this approach, the non-linear ones (</a:t>
            </a:r>
            <a:r>
              <a:rPr lang="en-GB" dirty="0" err="1">
                <a:latin typeface="Symbol" panose="05050102010706020507" pitchFamily="18" charset="2"/>
              </a:rPr>
              <a:t>l</a:t>
            </a:r>
            <a:r>
              <a:rPr lang="en-GB" baseline="-25000" dirty="0" err="1"/>
              <a:t>y</a:t>
            </a:r>
            <a:r>
              <a:rPr lang="en-GB" dirty="0"/>
              <a:t>) are not:</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r>
              <a:rPr lang="en-GB" dirty="0"/>
              <a:t>This difficulty is very similar to what was found in the NN approach in 2022. </a:t>
            </a:r>
          </a:p>
          <a:p>
            <a:endParaRPr lang="en-GB" dirty="0"/>
          </a:p>
          <a:p>
            <a:r>
              <a:rPr lang="en-GB" dirty="0"/>
              <a:t>A sensitivity study is ongoing to address the non-linear term issue.</a:t>
            </a:r>
            <a:endParaRPr lang="de-DE" dirty="0"/>
          </a:p>
          <a:p>
            <a:endParaRPr lang="de-DE" dirty="0"/>
          </a:p>
        </p:txBody>
      </p:sp>
      <p:pic>
        <p:nvPicPr>
          <p:cNvPr id="5" name="Grafik 4">
            <a:extLst>
              <a:ext uri="{FF2B5EF4-FFF2-40B4-BE49-F238E27FC236}">
                <a16:creationId xmlns:a16="http://schemas.microsoft.com/office/drawing/2014/main" id="{B9EF21C2-C0E4-473C-9672-BC3CB425C9BB}"/>
              </a:ext>
            </a:extLst>
          </p:cNvPr>
          <p:cNvPicPr>
            <a:picLocks noChangeAspect="1"/>
          </p:cNvPicPr>
          <p:nvPr/>
        </p:nvPicPr>
        <p:blipFill>
          <a:blip r:embed="rId2"/>
          <a:stretch>
            <a:fillRect/>
          </a:stretch>
        </p:blipFill>
        <p:spPr>
          <a:xfrm>
            <a:off x="1546542" y="1304782"/>
            <a:ext cx="5677218" cy="2506833"/>
          </a:xfrm>
          <a:prstGeom prst="rect">
            <a:avLst/>
          </a:prstGeom>
        </p:spPr>
      </p:pic>
      <p:sp>
        <p:nvSpPr>
          <p:cNvPr id="6" name="Fußzeilenplatzhalter 3">
            <a:extLst>
              <a:ext uri="{FF2B5EF4-FFF2-40B4-BE49-F238E27FC236}">
                <a16:creationId xmlns:a16="http://schemas.microsoft.com/office/drawing/2014/main" id="{943CB5C0-ADC2-4489-94D6-125CB00F1476}"/>
              </a:ext>
            </a:extLst>
          </p:cNvPr>
          <p:cNvSpPr txBox="1">
            <a:spLocks/>
          </p:cNvSpPr>
          <p:nvPr/>
        </p:nvSpPr>
        <p:spPr>
          <a:xfrm>
            <a:off x="467544" y="4908928"/>
            <a:ext cx="8240228" cy="201104"/>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806" b="0" i="0" u="none" strike="noStrike" cap="none">
                <a:solidFill>
                  <a:schemeClr val="tx1"/>
                </a:solidFill>
                <a:latin typeface="Arial" panose="020B0604020202020204" pitchFamily="34" charset="0"/>
                <a:ea typeface="Arial"/>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S. Wiesen | ENR-MOD.01.FZJ – theory 2023 annual report | Zoom | Feb 7</a:t>
            </a:r>
            <a:r>
              <a:rPr kumimoji="0" lang="en-GB" sz="806" b="0" i="0" u="none" strike="noStrike" kern="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sym typeface="Arial"/>
              </a:rPr>
              <a:t>th</a:t>
            </a:r>
            <a:r>
              <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 2024 | Page </a:t>
            </a:r>
            <a:fld id="{6A6D9FA1-99C7-4910-8E32-B85D378B0060}" type="slidenum">
              <a:rPr kumimoji="0" lang="en-GB" sz="806"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8798586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sp>
        <p:nvSpPr>
          <p:cNvPr id="3" name="Textplatzhalter 2"/>
          <p:cNvSpPr>
            <a:spLocks noGrp="1"/>
          </p:cNvSpPr>
          <p:nvPr>
            <p:ph type="body" idx="1"/>
          </p:nvPr>
        </p:nvSpPr>
        <p:spPr>
          <a:xfrm>
            <a:off x="402507" y="2118389"/>
            <a:ext cx="8229600" cy="906722"/>
          </a:xfrm>
        </p:spPr>
        <p:txBody>
          <a:bodyPr>
            <a:normAutofit/>
          </a:bodyPr>
          <a:lstStyle/>
          <a:p>
            <a:pPr marL="76200" indent="0" algn="ctr">
              <a:buNone/>
            </a:pPr>
            <a:r>
              <a:rPr lang="en-US" sz="2400" b="1" dirty="0">
                <a:solidFill>
                  <a:schemeClr val="tx1"/>
                </a:solidFill>
              </a:rPr>
              <a:t>Plans beyon</a:t>
            </a:r>
            <a:r>
              <a:rPr lang="en-US" sz="2400" b="1" dirty="0"/>
              <a:t>d</a:t>
            </a:r>
            <a:endParaRPr lang="en-US" sz="2400" b="1" dirty="0">
              <a:solidFill>
                <a:schemeClr val="tx1"/>
              </a:solidFill>
            </a:endParaRPr>
          </a:p>
        </p:txBody>
      </p:sp>
      <p:sp>
        <p:nvSpPr>
          <p:cNvPr id="6" name="Fußzeilenplatzhalter 3">
            <a:extLst>
              <a:ext uri="{FF2B5EF4-FFF2-40B4-BE49-F238E27FC236}">
                <a16:creationId xmlns:a16="http://schemas.microsoft.com/office/drawing/2014/main" id="{E1A4A409-03B3-4084-9A83-F24266DB29AE}"/>
              </a:ext>
            </a:extLst>
          </p:cNvPr>
          <p:cNvSpPr txBox="1">
            <a:spLocks/>
          </p:cNvSpPr>
          <p:nvPr/>
        </p:nvSpPr>
        <p:spPr>
          <a:xfrm>
            <a:off x="467544" y="4908928"/>
            <a:ext cx="8240228" cy="201104"/>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806" b="0" i="0" u="none" strike="noStrike" cap="none">
                <a:solidFill>
                  <a:schemeClr val="tx1"/>
                </a:solidFill>
                <a:latin typeface="Arial" panose="020B0604020202020204" pitchFamily="34" charset="0"/>
                <a:ea typeface="Arial"/>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S. Wiesen | ENR-MOD.01.FZJ – theory 2023 annual report | Zoom | Feb 7</a:t>
            </a:r>
            <a:r>
              <a:rPr kumimoji="0" lang="en-GB" sz="806" b="0" i="0" u="none" strike="noStrike" kern="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sym typeface="Arial"/>
              </a:rPr>
              <a:t>th</a:t>
            </a:r>
            <a:r>
              <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 2024 | Page </a:t>
            </a:r>
            <a:fld id="{6A6D9FA1-99C7-4910-8E32-B85D378B0060}" type="slidenum">
              <a:rPr kumimoji="0" lang="en-GB" sz="806"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37021292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5846" y="111411"/>
            <a:ext cx="7924100" cy="342900"/>
          </a:xfrm>
        </p:spPr>
        <p:txBody>
          <a:bodyPr/>
          <a:lstStyle/>
          <a:p>
            <a:r>
              <a:rPr lang="en-US" sz="1600" dirty="0"/>
              <a:t>Towards fast, high fidelity SOL-pedestal module for integrated plasma</a:t>
            </a:r>
            <a:br>
              <a:rPr lang="en-US" sz="1600" dirty="0"/>
            </a:br>
            <a:r>
              <a:rPr lang="en-US" sz="1600" dirty="0"/>
              <a:t>scenario prediction → Enabling plasma scenario digital twinning </a:t>
            </a:r>
            <a:r>
              <a:rPr lang="en-US" sz="1600" dirty="0">
                <a:solidFill>
                  <a:srgbClr val="FF0000"/>
                </a:solidFill>
              </a:rPr>
              <a:t>(not selected)</a:t>
            </a:r>
          </a:p>
        </p:txBody>
      </p:sp>
      <p:pic>
        <p:nvPicPr>
          <p:cNvPr id="6" name="Grafik 5">
            <a:extLst>
              <a:ext uri="{FF2B5EF4-FFF2-40B4-BE49-F238E27FC236}">
                <a16:creationId xmlns:a16="http://schemas.microsoft.com/office/drawing/2014/main" id="{8298F885-8728-494F-83F6-665449F15573}"/>
              </a:ext>
            </a:extLst>
          </p:cNvPr>
          <p:cNvPicPr>
            <a:picLocks noChangeAspect="1"/>
          </p:cNvPicPr>
          <p:nvPr/>
        </p:nvPicPr>
        <p:blipFill>
          <a:blip r:embed="rId3"/>
          <a:stretch>
            <a:fillRect/>
          </a:stretch>
        </p:blipFill>
        <p:spPr>
          <a:xfrm>
            <a:off x="120618" y="599713"/>
            <a:ext cx="8587154" cy="4192495"/>
          </a:xfrm>
          <a:prstGeom prst="rect">
            <a:avLst/>
          </a:prstGeom>
        </p:spPr>
      </p:pic>
      <p:sp>
        <p:nvSpPr>
          <p:cNvPr id="7" name="Textfeld 6">
            <a:extLst>
              <a:ext uri="{FF2B5EF4-FFF2-40B4-BE49-F238E27FC236}">
                <a16:creationId xmlns:a16="http://schemas.microsoft.com/office/drawing/2014/main" id="{F1E17F32-CC10-41F4-939C-DBA111D7500A}"/>
              </a:ext>
            </a:extLst>
          </p:cNvPr>
          <p:cNvSpPr txBox="1"/>
          <p:nvPr/>
        </p:nvSpPr>
        <p:spPr>
          <a:xfrm>
            <a:off x="7954620" y="803030"/>
            <a:ext cx="1249060" cy="523220"/>
          </a:xfrm>
          <a:prstGeom prst="rect">
            <a:avLst/>
          </a:prstGeom>
          <a:noFill/>
        </p:spPr>
        <p:txBody>
          <a:bodyPr wrap="none" rtlCol="0">
            <a:spAutoFit/>
          </a:bodyPr>
          <a:lstStyle/>
          <a:p>
            <a:r>
              <a:rPr lang="en-US" b="1" dirty="0"/>
              <a:t>Submitter:</a:t>
            </a:r>
            <a:br>
              <a:rPr lang="en-US" b="1" dirty="0"/>
            </a:br>
            <a:r>
              <a:rPr lang="en-US" b="1" dirty="0"/>
              <a:t>A. </a:t>
            </a:r>
            <a:r>
              <a:rPr lang="en-US" b="1" dirty="0" err="1"/>
              <a:t>Jaervinen</a:t>
            </a:r>
            <a:endParaRPr lang="de-DE" b="1" dirty="0"/>
          </a:p>
        </p:txBody>
      </p:sp>
      <p:sp>
        <p:nvSpPr>
          <p:cNvPr id="8" name="Fußzeilenplatzhalter 3">
            <a:extLst>
              <a:ext uri="{FF2B5EF4-FFF2-40B4-BE49-F238E27FC236}">
                <a16:creationId xmlns:a16="http://schemas.microsoft.com/office/drawing/2014/main" id="{9F94B2CC-9AA4-4687-B8CF-FFFCE31D7D39}"/>
              </a:ext>
            </a:extLst>
          </p:cNvPr>
          <p:cNvSpPr txBox="1">
            <a:spLocks/>
          </p:cNvSpPr>
          <p:nvPr/>
        </p:nvSpPr>
        <p:spPr>
          <a:xfrm>
            <a:off x="467544" y="4908928"/>
            <a:ext cx="8240228" cy="201104"/>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806" b="0" i="0" u="none" strike="noStrike" cap="none">
                <a:solidFill>
                  <a:schemeClr val="tx1"/>
                </a:solidFill>
                <a:latin typeface="Arial" panose="020B0604020202020204" pitchFamily="34" charset="0"/>
                <a:ea typeface="Arial"/>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S. Wiesen | ENR-MOD.01.FZJ – theory 2023 annual report | Zoom | Feb 7</a:t>
            </a:r>
            <a:r>
              <a:rPr kumimoji="0" lang="en-GB" sz="806" b="0" i="0" u="none" strike="noStrike" kern="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sym typeface="Arial"/>
              </a:rPr>
              <a:t>th</a:t>
            </a:r>
            <a:r>
              <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 2024 | Page </a:t>
            </a:r>
            <a:fld id="{6A6D9FA1-99C7-4910-8E32-B85D378B0060}" type="slidenum">
              <a:rPr kumimoji="0" lang="en-GB" sz="806"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20163924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Responding to new EF AI call</a:t>
            </a:r>
          </a:p>
        </p:txBody>
      </p:sp>
      <p:sp>
        <p:nvSpPr>
          <p:cNvPr id="3" name="Textplatzhalter 2"/>
          <p:cNvSpPr>
            <a:spLocks noGrp="1"/>
          </p:cNvSpPr>
          <p:nvPr>
            <p:ph type="body" idx="1"/>
          </p:nvPr>
        </p:nvSpPr>
        <p:spPr/>
        <p:txBody>
          <a:bodyPr>
            <a:normAutofit fontScale="85000" lnSpcReduction="20000"/>
          </a:bodyPr>
          <a:lstStyle/>
          <a:p>
            <a:r>
              <a:rPr lang="en-US" dirty="0"/>
              <a:t>100 </a:t>
            </a:r>
            <a:r>
              <a:rPr lang="en-US" dirty="0" err="1"/>
              <a:t>kEUR</a:t>
            </a:r>
            <a:r>
              <a:rPr lang="en-US" dirty="0"/>
              <a:t> per proposal; limited until end 2025</a:t>
            </a:r>
          </a:p>
          <a:p>
            <a:r>
              <a:rPr lang="en-US" dirty="0"/>
              <a:t>Inside ENR group we decided to submit 2(3) stand-alone proposals:</a:t>
            </a:r>
            <a:br>
              <a:rPr lang="en-US" dirty="0"/>
            </a:br>
            <a:r>
              <a:rPr lang="en-US" dirty="0"/>
              <a:t>(1) pedestal MHD</a:t>
            </a:r>
            <a:br>
              <a:rPr lang="en-US" dirty="0"/>
            </a:br>
            <a:r>
              <a:rPr lang="en-US" dirty="0"/>
              <a:t>(2) SOL surrogates</a:t>
            </a:r>
            <a:br>
              <a:rPr lang="en-US" dirty="0"/>
            </a:br>
            <a:r>
              <a:rPr lang="en-US" dirty="0"/>
              <a:t>(3) (representation learning proposal)</a:t>
            </a:r>
          </a:p>
          <a:p>
            <a:r>
              <a:rPr lang="en-US" dirty="0"/>
              <a:t>The prepared proposals will be formally competing for the same resources. We acknowledge that.</a:t>
            </a:r>
          </a:p>
          <a:p>
            <a:r>
              <a:rPr lang="en-US" dirty="0"/>
              <a:t>A foreseen UKAEA collaboration is in-kind</a:t>
            </a:r>
          </a:p>
          <a:p>
            <a:r>
              <a:rPr lang="en-US" dirty="0"/>
              <a:t>The proposals are clearly linked with </a:t>
            </a:r>
            <a:r>
              <a:rPr lang="en-US" dirty="0" err="1"/>
              <a:t>EUROfusion</a:t>
            </a:r>
            <a:r>
              <a:rPr lang="en-US" dirty="0"/>
              <a:t> WP needs and strongly support TSVV11</a:t>
            </a:r>
          </a:p>
          <a:p>
            <a:r>
              <a:rPr lang="en-US" dirty="0"/>
              <a:t>Recommendation letters from TSVV-11 PI &amp; WPTE TFLs</a:t>
            </a:r>
          </a:p>
        </p:txBody>
      </p:sp>
      <p:sp>
        <p:nvSpPr>
          <p:cNvPr id="5" name="Fußzeilenplatzhalter 3">
            <a:extLst>
              <a:ext uri="{FF2B5EF4-FFF2-40B4-BE49-F238E27FC236}">
                <a16:creationId xmlns:a16="http://schemas.microsoft.com/office/drawing/2014/main" id="{A2D1F66F-782B-40CD-8D93-75D2F3E91444}"/>
              </a:ext>
            </a:extLst>
          </p:cNvPr>
          <p:cNvSpPr txBox="1">
            <a:spLocks/>
          </p:cNvSpPr>
          <p:nvPr/>
        </p:nvSpPr>
        <p:spPr>
          <a:xfrm>
            <a:off x="467544" y="4908928"/>
            <a:ext cx="8240228" cy="201104"/>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806" b="0" i="0" u="none" strike="noStrike" cap="none">
                <a:solidFill>
                  <a:schemeClr val="tx1"/>
                </a:solidFill>
                <a:latin typeface="Arial" panose="020B0604020202020204" pitchFamily="34" charset="0"/>
                <a:ea typeface="Arial"/>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S. Wiesen | ENR-MOD.01.FZJ – theory 2023 annual report | Zoom | Feb 7</a:t>
            </a:r>
            <a:r>
              <a:rPr kumimoji="0" lang="en-GB" sz="806" b="0" i="0" u="none" strike="noStrike" kern="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sym typeface="Arial"/>
              </a:rPr>
              <a:t>th</a:t>
            </a:r>
            <a:r>
              <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 2024 | Page </a:t>
            </a:r>
            <a:fld id="{6A6D9FA1-99C7-4910-8E32-B85D378B0060}" type="slidenum">
              <a:rPr kumimoji="0" lang="en-GB" sz="806"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36</a:t>
            </a:fld>
            <a:endPar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7409442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CFE629-11C6-47DC-89EC-7DE02A12744C}"/>
              </a:ext>
            </a:extLst>
          </p:cNvPr>
          <p:cNvSpPr>
            <a:spLocks noGrp="1"/>
          </p:cNvSpPr>
          <p:nvPr>
            <p:ph type="title"/>
          </p:nvPr>
        </p:nvSpPr>
        <p:spPr/>
        <p:txBody>
          <a:bodyPr/>
          <a:lstStyle/>
          <a:p>
            <a:r>
              <a:rPr lang="en-US" dirty="0"/>
              <a:t>Proposal 1</a:t>
            </a:r>
            <a:endParaRPr lang="de-DE" dirty="0"/>
          </a:p>
        </p:txBody>
      </p:sp>
      <p:pic>
        <p:nvPicPr>
          <p:cNvPr id="4" name="Grafik 3">
            <a:extLst>
              <a:ext uri="{FF2B5EF4-FFF2-40B4-BE49-F238E27FC236}">
                <a16:creationId xmlns:a16="http://schemas.microsoft.com/office/drawing/2014/main" id="{71107EA8-6DC8-49C5-8877-80BCD59FB2D7}"/>
              </a:ext>
            </a:extLst>
          </p:cNvPr>
          <p:cNvPicPr>
            <a:picLocks noChangeAspect="1"/>
          </p:cNvPicPr>
          <p:nvPr/>
        </p:nvPicPr>
        <p:blipFill>
          <a:blip r:embed="rId2"/>
          <a:stretch>
            <a:fillRect/>
          </a:stretch>
        </p:blipFill>
        <p:spPr>
          <a:xfrm>
            <a:off x="323257" y="1447643"/>
            <a:ext cx="8497486" cy="2248214"/>
          </a:xfrm>
          <a:prstGeom prst="rect">
            <a:avLst/>
          </a:prstGeom>
        </p:spPr>
      </p:pic>
      <p:sp>
        <p:nvSpPr>
          <p:cNvPr id="5" name="Fußzeilenplatzhalter 3">
            <a:extLst>
              <a:ext uri="{FF2B5EF4-FFF2-40B4-BE49-F238E27FC236}">
                <a16:creationId xmlns:a16="http://schemas.microsoft.com/office/drawing/2014/main" id="{E18A6B7E-BDA1-4900-85D8-12B6A2C3E244}"/>
              </a:ext>
            </a:extLst>
          </p:cNvPr>
          <p:cNvSpPr txBox="1">
            <a:spLocks/>
          </p:cNvSpPr>
          <p:nvPr/>
        </p:nvSpPr>
        <p:spPr>
          <a:xfrm>
            <a:off x="467544" y="4908928"/>
            <a:ext cx="8240228" cy="201104"/>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806" b="0" i="0" u="none" strike="noStrike" cap="none">
                <a:solidFill>
                  <a:schemeClr val="tx1"/>
                </a:solidFill>
                <a:latin typeface="Arial" panose="020B0604020202020204" pitchFamily="34" charset="0"/>
                <a:ea typeface="Arial"/>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S. Wiesen | ENR-MOD.01.FZJ – theory 2023 annual report | Zoom | Feb 7</a:t>
            </a:r>
            <a:r>
              <a:rPr kumimoji="0" lang="en-GB" sz="806" b="0" i="0" u="none" strike="noStrike" kern="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sym typeface="Arial"/>
              </a:rPr>
              <a:t>th</a:t>
            </a:r>
            <a:r>
              <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 2024 | Page </a:t>
            </a:r>
            <a:fld id="{6A6D9FA1-99C7-4910-8E32-B85D378B0060}" type="slidenum">
              <a:rPr kumimoji="0" lang="en-GB" sz="806"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37</a:t>
            </a:fld>
            <a:endPar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29769591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5D2699-53F4-4E53-88FE-87ECC9AAED16}"/>
              </a:ext>
            </a:extLst>
          </p:cNvPr>
          <p:cNvSpPr>
            <a:spLocks noGrp="1"/>
          </p:cNvSpPr>
          <p:nvPr>
            <p:ph type="title"/>
          </p:nvPr>
        </p:nvSpPr>
        <p:spPr/>
        <p:txBody>
          <a:bodyPr/>
          <a:lstStyle/>
          <a:p>
            <a:r>
              <a:rPr lang="en-US" sz="1600" dirty="0"/>
              <a:t>Previous research activities have built surrogates for EPED and </a:t>
            </a:r>
            <a:r>
              <a:rPr lang="en-US" sz="1600" dirty="0" err="1"/>
              <a:t>Europed</a:t>
            </a:r>
            <a:br>
              <a:rPr lang="en-US" sz="1600" dirty="0"/>
            </a:br>
            <a:r>
              <a:rPr lang="en-US" sz="1600" dirty="0"/>
              <a:t>for pedestal top predictions (focus here on surrogating numerical models)</a:t>
            </a:r>
            <a:endParaRPr lang="de-DE" sz="1600" dirty="0"/>
          </a:p>
        </p:txBody>
      </p:sp>
      <p:pic>
        <p:nvPicPr>
          <p:cNvPr id="5" name="Grafik 4">
            <a:extLst>
              <a:ext uri="{FF2B5EF4-FFF2-40B4-BE49-F238E27FC236}">
                <a16:creationId xmlns:a16="http://schemas.microsoft.com/office/drawing/2014/main" id="{E1EC3151-5718-449E-9380-D4A3D5ABF65F}"/>
              </a:ext>
            </a:extLst>
          </p:cNvPr>
          <p:cNvPicPr>
            <a:picLocks noChangeAspect="1"/>
          </p:cNvPicPr>
          <p:nvPr/>
        </p:nvPicPr>
        <p:blipFill>
          <a:blip r:embed="rId2"/>
          <a:stretch>
            <a:fillRect/>
          </a:stretch>
        </p:blipFill>
        <p:spPr>
          <a:xfrm>
            <a:off x="453788" y="736168"/>
            <a:ext cx="8236424" cy="4263824"/>
          </a:xfrm>
          <a:prstGeom prst="rect">
            <a:avLst/>
          </a:prstGeom>
        </p:spPr>
      </p:pic>
    </p:spTree>
    <p:extLst>
      <p:ext uri="{BB962C8B-B14F-4D97-AF65-F5344CB8AC3E}">
        <p14:creationId xmlns:p14="http://schemas.microsoft.com/office/powerpoint/2010/main" val="36219017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BDB796-EBA1-4AB9-BFA0-5CBBDC0D580D}"/>
              </a:ext>
            </a:extLst>
          </p:cNvPr>
          <p:cNvSpPr>
            <a:spLocks noGrp="1"/>
          </p:cNvSpPr>
          <p:nvPr>
            <p:ph type="title"/>
          </p:nvPr>
        </p:nvSpPr>
        <p:spPr/>
        <p:txBody>
          <a:bodyPr/>
          <a:lstStyle/>
          <a:p>
            <a:r>
              <a:rPr lang="en-US" sz="1600" dirty="0"/>
              <a:t>Repeated pedestal MHD stability simulations are a key component of many</a:t>
            </a:r>
            <a:br>
              <a:rPr lang="en-US" sz="1600" dirty="0"/>
            </a:br>
            <a:r>
              <a:rPr lang="en-US" sz="1600" dirty="0"/>
              <a:t>pedestal pressure prediction workflows</a:t>
            </a:r>
            <a:endParaRPr lang="de-DE" sz="1600" dirty="0"/>
          </a:p>
        </p:txBody>
      </p:sp>
      <p:pic>
        <p:nvPicPr>
          <p:cNvPr id="4" name="Grafik 3">
            <a:extLst>
              <a:ext uri="{FF2B5EF4-FFF2-40B4-BE49-F238E27FC236}">
                <a16:creationId xmlns:a16="http://schemas.microsoft.com/office/drawing/2014/main" id="{D0B9B209-3A21-4CEE-94C1-C32EA53EB0B9}"/>
              </a:ext>
            </a:extLst>
          </p:cNvPr>
          <p:cNvPicPr>
            <a:picLocks noChangeAspect="1"/>
          </p:cNvPicPr>
          <p:nvPr/>
        </p:nvPicPr>
        <p:blipFill>
          <a:blip r:embed="rId2"/>
          <a:stretch>
            <a:fillRect/>
          </a:stretch>
        </p:blipFill>
        <p:spPr>
          <a:xfrm>
            <a:off x="730155" y="752195"/>
            <a:ext cx="8236424" cy="4089761"/>
          </a:xfrm>
          <a:prstGeom prst="rect">
            <a:avLst/>
          </a:prstGeom>
        </p:spPr>
      </p:pic>
    </p:spTree>
    <p:extLst>
      <p:ext uri="{BB962C8B-B14F-4D97-AF65-F5344CB8AC3E}">
        <p14:creationId xmlns:p14="http://schemas.microsoft.com/office/powerpoint/2010/main" val="2393536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EB03A7-C4C5-40E9-B976-F6C6BBB42A6B}"/>
              </a:ext>
            </a:extLst>
          </p:cNvPr>
          <p:cNvSpPr>
            <a:spLocks noGrp="1"/>
          </p:cNvSpPr>
          <p:nvPr>
            <p:ph type="title"/>
          </p:nvPr>
        </p:nvSpPr>
        <p:spPr/>
        <p:txBody>
          <a:bodyPr/>
          <a:lstStyle/>
          <a:p>
            <a:r>
              <a:rPr lang="en-US" dirty="0"/>
              <a:t>Publications 2023 &amp; 2024 (selection)</a:t>
            </a:r>
            <a:endParaRPr lang="de-DE" dirty="0"/>
          </a:p>
        </p:txBody>
      </p:sp>
      <p:graphicFrame>
        <p:nvGraphicFramePr>
          <p:cNvPr id="7" name="Tabelle 6">
            <a:extLst>
              <a:ext uri="{FF2B5EF4-FFF2-40B4-BE49-F238E27FC236}">
                <a16:creationId xmlns:a16="http://schemas.microsoft.com/office/drawing/2014/main" id="{0BBADD03-386E-4B1A-A2B0-A375877D467C}"/>
              </a:ext>
            </a:extLst>
          </p:cNvPr>
          <p:cNvGraphicFramePr>
            <a:graphicFrameLocks noGrp="1"/>
          </p:cNvGraphicFramePr>
          <p:nvPr>
            <p:extLst>
              <p:ext uri="{D42A27DB-BD31-4B8C-83A1-F6EECF244321}">
                <p14:modId xmlns:p14="http://schemas.microsoft.com/office/powerpoint/2010/main" val="110764507"/>
              </p:ext>
            </p:extLst>
          </p:nvPr>
        </p:nvGraphicFramePr>
        <p:xfrm>
          <a:off x="355427" y="663661"/>
          <a:ext cx="8133969" cy="3608089"/>
        </p:xfrm>
        <a:graphic>
          <a:graphicData uri="http://schemas.openxmlformats.org/drawingml/2006/table">
            <a:tbl>
              <a:tblPr firstRow="1" firstCol="1" bandRow="1">
                <a:tableStyleId>{5C22544A-7EE6-4342-B048-85BDC9FD1C3A}</a:tableStyleId>
              </a:tblPr>
              <a:tblGrid>
                <a:gridCol w="711194">
                  <a:extLst>
                    <a:ext uri="{9D8B030D-6E8A-4147-A177-3AD203B41FA5}">
                      <a16:colId xmlns:a16="http://schemas.microsoft.com/office/drawing/2014/main" val="1442760184"/>
                    </a:ext>
                  </a:extLst>
                </a:gridCol>
                <a:gridCol w="729129">
                  <a:extLst>
                    <a:ext uri="{9D8B030D-6E8A-4147-A177-3AD203B41FA5}">
                      <a16:colId xmlns:a16="http://schemas.microsoft.com/office/drawing/2014/main" val="1533538053"/>
                    </a:ext>
                  </a:extLst>
                </a:gridCol>
                <a:gridCol w="2629647">
                  <a:extLst>
                    <a:ext uri="{9D8B030D-6E8A-4147-A177-3AD203B41FA5}">
                      <a16:colId xmlns:a16="http://schemas.microsoft.com/office/drawing/2014/main" val="1775413292"/>
                    </a:ext>
                  </a:extLst>
                </a:gridCol>
                <a:gridCol w="1966259">
                  <a:extLst>
                    <a:ext uri="{9D8B030D-6E8A-4147-A177-3AD203B41FA5}">
                      <a16:colId xmlns:a16="http://schemas.microsoft.com/office/drawing/2014/main" val="158105691"/>
                    </a:ext>
                  </a:extLst>
                </a:gridCol>
                <a:gridCol w="603624">
                  <a:extLst>
                    <a:ext uri="{9D8B030D-6E8A-4147-A177-3AD203B41FA5}">
                      <a16:colId xmlns:a16="http://schemas.microsoft.com/office/drawing/2014/main" val="2932195739"/>
                    </a:ext>
                  </a:extLst>
                </a:gridCol>
                <a:gridCol w="800847">
                  <a:extLst>
                    <a:ext uri="{9D8B030D-6E8A-4147-A177-3AD203B41FA5}">
                      <a16:colId xmlns:a16="http://schemas.microsoft.com/office/drawing/2014/main" val="1256679793"/>
                    </a:ext>
                  </a:extLst>
                </a:gridCol>
                <a:gridCol w="693269">
                  <a:extLst>
                    <a:ext uri="{9D8B030D-6E8A-4147-A177-3AD203B41FA5}">
                      <a16:colId xmlns:a16="http://schemas.microsoft.com/office/drawing/2014/main" val="3883651571"/>
                    </a:ext>
                  </a:extLst>
                </a:gridCol>
              </a:tblGrid>
              <a:tr h="217539">
                <a:tc>
                  <a:txBody>
                    <a:bodyPr/>
                    <a:lstStyle/>
                    <a:p>
                      <a:pPr>
                        <a:lnSpc>
                          <a:spcPct val="115000"/>
                        </a:lnSpc>
                        <a:spcAft>
                          <a:spcPts val="0"/>
                        </a:spcAft>
                      </a:pPr>
                      <a:r>
                        <a:rPr lang="en-US" sz="700" dirty="0">
                          <a:effectLst/>
                          <a:latin typeface="+mn-lt"/>
                          <a:ea typeface="Calibri" panose="020F0502020204030204" pitchFamily="34" charset="0"/>
                          <a:cs typeface="Times New Roman" panose="02020603050405020304" pitchFamily="18" charset="0"/>
                        </a:rPr>
                        <a:t>F</a:t>
                      </a:r>
                      <a:r>
                        <a:rPr lang="de-DE" sz="700" dirty="0" err="1">
                          <a:effectLst/>
                          <a:latin typeface="+mn-lt"/>
                          <a:ea typeface="Calibri" panose="020F0502020204030204" pitchFamily="34" charset="0"/>
                          <a:cs typeface="Times New Roman" panose="02020603050405020304" pitchFamily="18" charset="0"/>
                        </a:rPr>
                        <a:t>irst</a:t>
                      </a:r>
                      <a:r>
                        <a:rPr lang="de-DE" sz="700" dirty="0">
                          <a:effectLst/>
                          <a:latin typeface="+mn-lt"/>
                          <a:ea typeface="Calibri" panose="020F0502020204030204" pitchFamily="34" charset="0"/>
                          <a:cs typeface="Times New Roman" panose="02020603050405020304" pitchFamily="18" charset="0"/>
                        </a:rPr>
                        <a:t> </a:t>
                      </a:r>
                      <a:r>
                        <a:rPr lang="de-DE" sz="700" dirty="0" err="1">
                          <a:effectLst/>
                          <a:latin typeface="+mn-lt"/>
                          <a:ea typeface="Calibri" panose="020F0502020204030204" pitchFamily="34" charset="0"/>
                          <a:cs typeface="Times New Roman" panose="02020603050405020304" pitchFamily="18" charset="0"/>
                        </a:rPr>
                        <a:t>author</a:t>
                      </a:r>
                      <a:endParaRPr lang="de-DE" sz="700" dirty="0">
                        <a:effectLst/>
                        <a:latin typeface="+mn-lt"/>
                        <a:ea typeface="Calibri" panose="020F0502020204030204" pitchFamily="34" charset="0"/>
                        <a:cs typeface="Times New Roman" panose="02020603050405020304" pitchFamily="18" charset="0"/>
                      </a:endParaRPr>
                    </a:p>
                  </a:txBody>
                  <a:tcPr marL="7655" marR="7655" marT="0" marB="0"/>
                </a:tc>
                <a:tc>
                  <a:txBody>
                    <a:bodyPr/>
                    <a:lstStyle/>
                    <a:p>
                      <a:pPr>
                        <a:lnSpc>
                          <a:spcPct val="115000"/>
                        </a:lnSpc>
                        <a:spcAft>
                          <a:spcPts val="0"/>
                        </a:spcAft>
                      </a:pPr>
                      <a:r>
                        <a:rPr lang="en-US" sz="700">
                          <a:effectLst/>
                          <a:latin typeface="+mn-lt"/>
                          <a:ea typeface="Calibri" panose="020F0502020204030204" pitchFamily="34" charset="0"/>
                          <a:cs typeface="Times New Roman" panose="02020603050405020304" pitchFamily="18" charset="0"/>
                        </a:rPr>
                        <a:t>I</a:t>
                      </a:r>
                      <a:r>
                        <a:rPr lang="de-DE" sz="700">
                          <a:effectLst/>
                          <a:latin typeface="+mn-lt"/>
                          <a:ea typeface="Calibri" panose="020F0502020204030204" pitchFamily="34" charset="0"/>
                          <a:cs typeface="Times New Roman" panose="02020603050405020304" pitchFamily="18" charset="0"/>
                        </a:rPr>
                        <a:t>nitial</a:t>
                      </a:r>
                      <a:endParaRPr lang="de-DE" sz="700" dirty="0">
                        <a:effectLst/>
                        <a:latin typeface="+mn-lt"/>
                        <a:ea typeface="Calibri" panose="020F0502020204030204" pitchFamily="34" charset="0"/>
                        <a:cs typeface="Times New Roman" panose="02020603050405020304" pitchFamily="18" charset="0"/>
                      </a:endParaRPr>
                    </a:p>
                  </a:txBody>
                  <a:tcPr marL="7655" marR="7655" marT="0" marB="0"/>
                </a:tc>
                <a:tc>
                  <a:txBody>
                    <a:bodyPr/>
                    <a:lstStyle/>
                    <a:p>
                      <a:pPr>
                        <a:lnSpc>
                          <a:spcPct val="115000"/>
                        </a:lnSpc>
                        <a:spcAft>
                          <a:spcPts val="0"/>
                        </a:spcAft>
                      </a:pPr>
                      <a:r>
                        <a:rPr lang="en-US" sz="700">
                          <a:effectLst/>
                          <a:latin typeface="+mn-lt"/>
                        </a:rPr>
                        <a:t>Title</a:t>
                      </a:r>
                      <a:endParaRPr lang="de-DE" sz="700" dirty="0">
                        <a:effectLst/>
                        <a:latin typeface="+mn-lt"/>
                        <a:ea typeface="Calibri" panose="020F0502020204030204" pitchFamily="34" charset="0"/>
                        <a:cs typeface="Times New Roman" panose="02020603050405020304" pitchFamily="18" charset="0"/>
                      </a:endParaRPr>
                    </a:p>
                  </a:txBody>
                  <a:tcPr marL="7655" marR="7655" marT="0" marB="0"/>
                </a:tc>
                <a:tc>
                  <a:txBody>
                    <a:bodyPr/>
                    <a:lstStyle/>
                    <a:p>
                      <a:pPr>
                        <a:lnSpc>
                          <a:spcPct val="115000"/>
                        </a:lnSpc>
                        <a:spcAft>
                          <a:spcPts val="0"/>
                        </a:spcAft>
                      </a:pPr>
                      <a:r>
                        <a:rPr lang="en-US" sz="700">
                          <a:effectLst/>
                          <a:latin typeface="+mn-lt"/>
                        </a:rPr>
                        <a:t>Journal</a:t>
                      </a:r>
                      <a:endParaRPr lang="de-DE" sz="700" dirty="0">
                        <a:effectLst/>
                        <a:latin typeface="+mn-lt"/>
                        <a:ea typeface="Calibri" panose="020F0502020204030204" pitchFamily="34" charset="0"/>
                        <a:cs typeface="Times New Roman" panose="02020603050405020304" pitchFamily="18" charset="0"/>
                      </a:endParaRPr>
                    </a:p>
                  </a:txBody>
                  <a:tcPr marL="7655" marR="7655" marT="0" marB="0"/>
                </a:tc>
                <a:tc>
                  <a:txBody>
                    <a:bodyPr/>
                    <a:lstStyle/>
                    <a:p>
                      <a:pPr>
                        <a:lnSpc>
                          <a:spcPct val="115000"/>
                        </a:lnSpc>
                        <a:spcAft>
                          <a:spcPts val="0"/>
                        </a:spcAft>
                      </a:pPr>
                      <a:r>
                        <a:rPr lang="en-US" sz="700">
                          <a:effectLst/>
                          <a:latin typeface="+mn-lt"/>
                        </a:rPr>
                        <a:t>Doc Type</a:t>
                      </a:r>
                      <a:endParaRPr lang="de-DE" sz="700" dirty="0">
                        <a:effectLst/>
                        <a:latin typeface="+mn-lt"/>
                        <a:ea typeface="Calibri" panose="020F0502020204030204" pitchFamily="34" charset="0"/>
                        <a:cs typeface="Times New Roman" panose="02020603050405020304" pitchFamily="18" charset="0"/>
                      </a:endParaRPr>
                    </a:p>
                  </a:txBody>
                  <a:tcPr marL="7655" marR="7655" marT="0" marB="0"/>
                </a:tc>
                <a:tc>
                  <a:txBody>
                    <a:bodyPr/>
                    <a:lstStyle/>
                    <a:p>
                      <a:pPr>
                        <a:lnSpc>
                          <a:spcPct val="115000"/>
                        </a:lnSpc>
                        <a:spcAft>
                          <a:spcPts val="0"/>
                        </a:spcAft>
                      </a:pPr>
                      <a:r>
                        <a:rPr lang="en-US" sz="700">
                          <a:effectLst/>
                          <a:latin typeface="+mn-lt"/>
                        </a:rPr>
                        <a:t>Status</a:t>
                      </a:r>
                      <a:endParaRPr lang="de-DE" sz="700" dirty="0">
                        <a:effectLst/>
                        <a:latin typeface="+mn-lt"/>
                        <a:ea typeface="Calibri" panose="020F0502020204030204" pitchFamily="34" charset="0"/>
                        <a:cs typeface="Times New Roman" panose="02020603050405020304" pitchFamily="18" charset="0"/>
                      </a:endParaRPr>
                    </a:p>
                  </a:txBody>
                  <a:tcPr marL="7655" marR="7655" marT="0" marB="0"/>
                </a:tc>
                <a:tc>
                  <a:txBody>
                    <a:bodyPr/>
                    <a:lstStyle/>
                    <a:p>
                      <a:pPr>
                        <a:lnSpc>
                          <a:spcPct val="115000"/>
                        </a:lnSpc>
                        <a:spcAft>
                          <a:spcPts val="0"/>
                        </a:spcAft>
                      </a:pPr>
                      <a:r>
                        <a:rPr lang="en-GB" sz="700">
                          <a:effectLst/>
                          <a:latin typeface="+mn-lt"/>
                        </a:rPr>
                        <a:t>Pinboard</a:t>
                      </a:r>
                      <a:endParaRPr lang="de-DE" sz="700" dirty="0">
                        <a:effectLst/>
                        <a:latin typeface="+mn-lt"/>
                        <a:ea typeface="Calibri" panose="020F0502020204030204" pitchFamily="34" charset="0"/>
                        <a:cs typeface="Times New Roman" panose="02020603050405020304" pitchFamily="18" charset="0"/>
                      </a:endParaRPr>
                    </a:p>
                  </a:txBody>
                  <a:tcPr marL="7655" marR="7655" marT="0" marB="0"/>
                </a:tc>
                <a:extLst>
                  <a:ext uri="{0D108BD9-81ED-4DB2-BD59-A6C34878D82A}">
                    <a16:rowId xmlns:a16="http://schemas.microsoft.com/office/drawing/2014/main" val="324442872"/>
                  </a:ext>
                </a:extLst>
              </a:tr>
              <a:tr h="366321">
                <a:tc>
                  <a:txBody>
                    <a:bodyPr/>
                    <a:lstStyle/>
                    <a:p>
                      <a:pPr>
                        <a:lnSpc>
                          <a:spcPct val="115000"/>
                        </a:lnSpc>
                        <a:spcAft>
                          <a:spcPts val="0"/>
                        </a:spcAft>
                      </a:pPr>
                      <a:r>
                        <a:rPr lang="de-DE" sz="700">
                          <a:effectLst/>
                          <a:latin typeface="+mn-lt"/>
                          <a:ea typeface="Calibri" panose="020F0502020204030204" pitchFamily="34" charset="0"/>
                          <a:cs typeface="Times New Roman" panose="02020603050405020304" pitchFamily="18" charset="0"/>
                        </a:rPr>
                        <a:t>Poels</a:t>
                      </a:r>
                    </a:p>
                    <a:p>
                      <a:pPr>
                        <a:lnSpc>
                          <a:spcPct val="115000"/>
                        </a:lnSpc>
                        <a:spcAft>
                          <a:spcPts val="0"/>
                        </a:spcAft>
                      </a:pPr>
                      <a:endParaRPr lang="de-DE" sz="700" dirty="0">
                        <a:effectLst/>
                        <a:latin typeface="+mn-lt"/>
                        <a:ea typeface="Calibri" panose="020F0502020204030204" pitchFamily="34" charset="0"/>
                        <a:cs typeface="Times New Roman" panose="02020603050405020304" pitchFamily="18" charset="0"/>
                      </a:endParaRPr>
                    </a:p>
                  </a:txBody>
                  <a:tcPr marL="7655" marR="7655" marT="0" marB="0"/>
                </a:tc>
                <a:tc>
                  <a:txBody>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de-DE" sz="700">
                          <a:effectLst/>
                          <a:latin typeface="+mn-lt"/>
                        </a:rPr>
                        <a:t>Y. R. J.</a:t>
                      </a:r>
                      <a:endParaRPr lang="de-DE" sz="700">
                        <a:effectLst/>
                        <a:latin typeface="+mn-lt"/>
                        <a:ea typeface="Calibri" panose="020F0502020204030204" pitchFamily="34" charset="0"/>
                        <a:cs typeface="Times New Roman" panose="02020603050405020304" pitchFamily="18" charset="0"/>
                      </a:endParaRPr>
                    </a:p>
                    <a:p>
                      <a:pPr>
                        <a:lnSpc>
                          <a:spcPct val="115000"/>
                        </a:lnSpc>
                        <a:spcAft>
                          <a:spcPts val="0"/>
                        </a:spcAft>
                      </a:pPr>
                      <a:endParaRPr lang="de-DE" sz="700" dirty="0">
                        <a:effectLst/>
                        <a:latin typeface="+mn-lt"/>
                        <a:ea typeface="Calibri" panose="020F0502020204030204" pitchFamily="34" charset="0"/>
                        <a:cs typeface="Times New Roman" panose="02020603050405020304" pitchFamily="18" charset="0"/>
                      </a:endParaRPr>
                    </a:p>
                  </a:txBody>
                  <a:tcPr marL="7655" marR="7655" marT="0" marB="0"/>
                </a:tc>
                <a:tc>
                  <a:txBody>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en-US" sz="700">
                          <a:effectLst/>
                          <a:latin typeface="+mn-lt"/>
                        </a:rPr>
                        <a:t>Fast Dynamic 1D Simulation of Divertor Plasmas with Neural PDE Surrogates</a:t>
                      </a:r>
                      <a:endParaRPr lang="de-DE" sz="700">
                        <a:effectLst/>
                        <a:latin typeface="+mn-lt"/>
                        <a:ea typeface="Calibri" panose="020F0502020204030204" pitchFamily="34" charset="0"/>
                        <a:cs typeface="Times New Roman" panose="02020603050405020304" pitchFamily="18" charset="0"/>
                      </a:endParaRPr>
                    </a:p>
                    <a:p>
                      <a:pPr>
                        <a:lnSpc>
                          <a:spcPct val="115000"/>
                        </a:lnSpc>
                        <a:spcAft>
                          <a:spcPts val="0"/>
                        </a:spcAft>
                      </a:pPr>
                      <a:endParaRPr lang="de-DE" sz="700" dirty="0">
                        <a:effectLst/>
                        <a:latin typeface="+mn-lt"/>
                        <a:ea typeface="Calibri" panose="020F0502020204030204" pitchFamily="34" charset="0"/>
                        <a:cs typeface="Times New Roman" panose="02020603050405020304" pitchFamily="18" charset="0"/>
                      </a:endParaRPr>
                    </a:p>
                  </a:txBody>
                  <a:tcPr marL="7655" marR="7655" marT="0" marB="0"/>
                </a:tc>
                <a:tc>
                  <a:txBody>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en-US" sz="700">
                          <a:effectLst/>
                          <a:latin typeface="+mn-lt"/>
                        </a:rPr>
                        <a:t>Nuclear Fusion, IOP Publishing, 63 (2023) 126012</a:t>
                      </a:r>
                      <a:endParaRPr lang="de-DE" sz="700">
                        <a:effectLst/>
                        <a:latin typeface="+mn-lt"/>
                        <a:ea typeface="Calibri" panose="020F0502020204030204" pitchFamily="34" charset="0"/>
                        <a:cs typeface="Times New Roman" panose="02020603050405020304" pitchFamily="18" charset="0"/>
                      </a:endParaRPr>
                    </a:p>
                    <a:p>
                      <a:pPr>
                        <a:lnSpc>
                          <a:spcPct val="115000"/>
                        </a:lnSpc>
                        <a:spcAft>
                          <a:spcPts val="0"/>
                        </a:spcAft>
                      </a:pPr>
                      <a:endParaRPr lang="de-DE" sz="700" dirty="0">
                        <a:effectLst/>
                        <a:latin typeface="+mn-lt"/>
                        <a:ea typeface="Calibri" panose="020F0502020204030204" pitchFamily="34" charset="0"/>
                        <a:cs typeface="Times New Roman" panose="02020603050405020304" pitchFamily="18" charset="0"/>
                      </a:endParaRPr>
                    </a:p>
                  </a:txBody>
                  <a:tcPr marL="7655" marR="7655" marT="0" marB="0"/>
                </a:tc>
                <a:tc>
                  <a:txBody>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en-US" sz="700">
                          <a:effectLst/>
                          <a:latin typeface="+mn-lt"/>
                        </a:rPr>
                        <a:t>Paper</a:t>
                      </a:r>
                      <a:endParaRPr lang="de-DE" sz="700">
                        <a:effectLst/>
                        <a:latin typeface="+mn-lt"/>
                        <a:ea typeface="Calibri" panose="020F0502020204030204" pitchFamily="34" charset="0"/>
                        <a:cs typeface="Times New Roman" panose="02020603050405020304" pitchFamily="18" charset="0"/>
                      </a:endParaRPr>
                    </a:p>
                    <a:p>
                      <a:pPr>
                        <a:lnSpc>
                          <a:spcPct val="115000"/>
                        </a:lnSpc>
                        <a:spcAft>
                          <a:spcPts val="0"/>
                        </a:spcAft>
                      </a:pPr>
                      <a:endParaRPr lang="de-DE" sz="700" dirty="0">
                        <a:effectLst/>
                        <a:latin typeface="+mn-lt"/>
                        <a:ea typeface="Calibri" panose="020F0502020204030204" pitchFamily="34" charset="0"/>
                        <a:cs typeface="Times New Roman" panose="02020603050405020304" pitchFamily="18" charset="0"/>
                      </a:endParaRPr>
                    </a:p>
                  </a:txBody>
                  <a:tcPr marL="7655" marR="7655" marT="0" marB="0"/>
                </a:tc>
                <a:tc>
                  <a:txBody>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en-US" sz="700">
                          <a:effectLst/>
                          <a:latin typeface="+mn-lt"/>
                        </a:rPr>
                        <a:t>Published</a:t>
                      </a:r>
                      <a:endParaRPr lang="de-DE" sz="700">
                        <a:effectLst/>
                        <a:latin typeface="+mn-lt"/>
                        <a:ea typeface="Calibri" panose="020F0502020204030204" pitchFamily="34" charset="0"/>
                        <a:cs typeface="Times New Roman" panose="02020603050405020304" pitchFamily="18" charset="0"/>
                      </a:endParaRPr>
                    </a:p>
                    <a:p>
                      <a:pPr>
                        <a:lnSpc>
                          <a:spcPct val="115000"/>
                        </a:lnSpc>
                        <a:spcAft>
                          <a:spcPts val="0"/>
                        </a:spcAft>
                      </a:pPr>
                      <a:endParaRPr lang="de-DE" sz="700" dirty="0">
                        <a:effectLst/>
                        <a:latin typeface="+mn-lt"/>
                        <a:ea typeface="Calibri" panose="020F0502020204030204" pitchFamily="34" charset="0"/>
                        <a:cs typeface="Times New Roman" panose="02020603050405020304" pitchFamily="18" charset="0"/>
                      </a:endParaRPr>
                    </a:p>
                  </a:txBody>
                  <a:tcPr marL="7655" marR="7655" marT="0" marB="0"/>
                </a:tc>
                <a:tc>
                  <a:txBody>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en-GB" sz="700">
                          <a:effectLst/>
                          <a:latin typeface="+mn-lt"/>
                        </a:rPr>
                        <a:t>35206</a:t>
                      </a:r>
                      <a:endParaRPr lang="de-DE" sz="700" dirty="0">
                        <a:effectLst/>
                        <a:latin typeface="+mn-lt"/>
                        <a:ea typeface="Calibri" panose="020F0502020204030204" pitchFamily="34" charset="0"/>
                        <a:cs typeface="Times New Roman" panose="02020603050405020304" pitchFamily="18" charset="0"/>
                      </a:endParaRPr>
                    </a:p>
                  </a:txBody>
                  <a:tcPr marL="7655" marR="7655" marT="0" marB="0"/>
                </a:tc>
                <a:extLst>
                  <a:ext uri="{0D108BD9-81ED-4DB2-BD59-A6C34878D82A}">
                    <a16:rowId xmlns:a16="http://schemas.microsoft.com/office/drawing/2014/main" val="1472764901"/>
                  </a:ext>
                </a:extLst>
              </a:tr>
              <a:tr h="366321">
                <a:tc>
                  <a:txBody>
                    <a:bodyPr/>
                    <a:lstStyle/>
                    <a:p>
                      <a:pPr>
                        <a:lnSpc>
                          <a:spcPct val="115000"/>
                        </a:lnSpc>
                        <a:spcAft>
                          <a:spcPts val="0"/>
                        </a:spcAft>
                      </a:pPr>
                      <a:r>
                        <a:rPr lang="en-US" sz="700">
                          <a:effectLst/>
                          <a:latin typeface="+mn-lt"/>
                        </a:rPr>
                        <a:t>Derks</a:t>
                      </a:r>
                      <a:endParaRPr lang="de-DE" sz="700" dirty="0">
                        <a:effectLst/>
                        <a:latin typeface="+mn-lt"/>
                        <a:ea typeface="Calibri" panose="020F0502020204030204" pitchFamily="34" charset="0"/>
                        <a:cs typeface="Times New Roman" panose="02020603050405020304" pitchFamily="18" charset="0"/>
                      </a:endParaRPr>
                    </a:p>
                  </a:txBody>
                  <a:tcPr marL="7655" marR="7655" marT="0" marB="0"/>
                </a:tc>
                <a:tc>
                  <a:txBody>
                    <a:bodyPr/>
                    <a:lstStyle/>
                    <a:p>
                      <a:pPr>
                        <a:lnSpc>
                          <a:spcPct val="115000"/>
                        </a:lnSpc>
                        <a:spcAft>
                          <a:spcPts val="0"/>
                        </a:spcAft>
                      </a:pPr>
                      <a:r>
                        <a:rPr lang="en-US" sz="700">
                          <a:effectLst/>
                          <a:latin typeface="+mn-lt"/>
                        </a:rPr>
                        <a:t>G. L.</a:t>
                      </a:r>
                      <a:endParaRPr lang="de-DE" sz="700">
                        <a:effectLst/>
                        <a:latin typeface="+mn-lt"/>
                        <a:ea typeface="Calibri" panose="020F0502020204030204" pitchFamily="34" charset="0"/>
                        <a:cs typeface="Times New Roman" panose="02020603050405020304" pitchFamily="18" charset="0"/>
                      </a:endParaRPr>
                    </a:p>
                  </a:txBody>
                  <a:tcPr marL="7655" marR="7655" marT="0" marB="0"/>
                </a:tc>
                <a:tc>
                  <a:txBody>
                    <a:bodyPr/>
                    <a:lstStyle/>
                    <a:p>
                      <a:pPr>
                        <a:lnSpc>
                          <a:spcPct val="115000"/>
                        </a:lnSpc>
                        <a:spcAft>
                          <a:spcPts val="0"/>
                        </a:spcAft>
                      </a:pPr>
                      <a:r>
                        <a:rPr lang="en-US" sz="700">
                          <a:effectLst/>
                          <a:latin typeface="+mn-lt"/>
                        </a:rPr>
                        <a:t>Multi-machine benchmark of the self-consistent 1D scrape-off layer model DIV1D from stagnation point to target with SOLPS-ITER</a:t>
                      </a:r>
                      <a:endParaRPr lang="de-DE" sz="700">
                        <a:effectLst/>
                        <a:latin typeface="+mn-lt"/>
                        <a:ea typeface="Calibri" panose="020F0502020204030204" pitchFamily="34" charset="0"/>
                        <a:cs typeface="Times New Roman" panose="02020603050405020304" pitchFamily="18" charset="0"/>
                      </a:endParaRPr>
                    </a:p>
                  </a:txBody>
                  <a:tcPr marL="7655" marR="7655" marT="0" marB="0"/>
                </a:tc>
                <a:tc>
                  <a:txBody>
                    <a:bodyPr/>
                    <a:lstStyle/>
                    <a:p>
                      <a:pPr>
                        <a:lnSpc>
                          <a:spcPct val="115000"/>
                        </a:lnSpc>
                        <a:spcAft>
                          <a:spcPts val="0"/>
                        </a:spcAft>
                      </a:pPr>
                      <a:r>
                        <a:rPr lang="en-US" sz="700">
                          <a:effectLst/>
                          <a:latin typeface="+mn-lt"/>
                        </a:rPr>
                        <a:t>PPCF</a:t>
                      </a:r>
                      <a:endParaRPr lang="de-DE" sz="700">
                        <a:effectLst/>
                        <a:latin typeface="+mn-lt"/>
                        <a:ea typeface="Calibri" panose="020F0502020204030204" pitchFamily="34" charset="0"/>
                        <a:cs typeface="Times New Roman" panose="02020603050405020304" pitchFamily="18" charset="0"/>
                      </a:endParaRPr>
                    </a:p>
                  </a:txBody>
                  <a:tcPr marL="7655" marR="7655" marT="0" marB="0"/>
                </a:tc>
                <a:tc>
                  <a:txBody>
                    <a:bodyPr/>
                    <a:lstStyle/>
                    <a:p>
                      <a:pPr>
                        <a:lnSpc>
                          <a:spcPct val="115000"/>
                        </a:lnSpc>
                        <a:spcAft>
                          <a:spcPts val="0"/>
                        </a:spcAft>
                      </a:pPr>
                      <a:r>
                        <a:rPr lang="en-US" sz="700">
                          <a:effectLst/>
                          <a:latin typeface="+mn-lt"/>
                        </a:rPr>
                        <a:t>Paper</a:t>
                      </a:r>
                      <a:endParaRPr lang="de-DE" sz="700">
                        <a:effectLst/>
                        <a:latin typeface="+mn-lt"/>
                        <a:ea typeface="Calibri" panose="020F0502020204030204" pitchFamily="34" charset="0"/>
                        <a:cs typeface="Times New Roman" panose="02020603050405020304" pitchFamily="18" charset="0"/>
                      </a:endParaRPr>
                    </a:p>
                  </a:txBody>
                  <a:tcPr marL="7655" marR="7655" marT="0" marB="0"/>
                </a:tc>
                <a:tc>
                  <a:txBody>
                    <a:bodyPr/>
                    <a:lstStyle/>
                    <a:p>
                      <a:pPr>
                        <a:lnSpc>
                          <a:spcPct val="115000"/>
                        </a:lnSpc>
                        <a:spcAft>
                          <a:spcPts val="0"/>
                        </a:spcAft>
                      </a:pPr>
                      <a:r>
                        <a:rPr lang="en-US" sz="700">
                          <a:effectLst/>
                          <a:latin typeface="+mn-lt"/>
                        </a:rPr>
                        <a:t>Submitted</a:t>
                      </a:r>
                      <a:endParaRPr lang="de-DE" sz="700">
                        <a:effectLst/>
                        <a:latin typeface="+mn-lt"/>
                        <a:ea typeface="Calibri" panose="020F0502020204030204" pitchFamily="34" charset="0"/>
                        <a:cs typeface="Times New Roman" panose="02020603050405020304" pitchFamily="18" charset="0"/>
                      </a:endParaRPr>
                    </a:p>
                  </a:txBody>
                  <a:tcPr marL="7655" marR="7655" marT="0" marB="0"/>
                </a:tc>
                <a:tc>
                  <a:txBody>
                    <a:bodyPr/>
                    <a:lstStyle/>
                    <a:p>
                      <a:pPr>
                        <a:lnSpc>
                          <a:spcPct val="115000"/>
                        </a:lnSpc>
                        <a:spcAft>
                          <a:spcPts val="0"/>
                        </a:spcAft>
                      </a:pPr>
                      <a:r>
                        <a:rPr lang="en-US" sz="700">
                          <a:effectLst/>
                          <a:latin typeface="+mn-lt"/>
                        </a:rPr>
                        <a:t>36331</a:t>
                      </a:r>
                      <a:endParaRPr lang="de-DE" sz="700" dirty="0">
                        <a:effectLst/>
                        <a:latin typeface="+mn-lt"/>
                        <a:ea typeface="Calibri" panose="020F0502020204030204" pitchFamily="34" charset="0"/>
                        <a:cs typeface="Times New Roman" panose="02020603050405020304" pitchFamily="18" charset="0"/>
                      </a:endParaRPr>
                    </a:p>
                  </a:txBody>
                  <a:tcPr marL="7655" marR="7655" marT="0" marB="0"/>
                </a:tc>
                <a:extLst>
                  <a:ext uri="{0D108BD9-81ED-4DB2-BD59-A6C34878D82A}">
                    <a16:rowId xmlns:a16="http://schemas.microsoft.com/office/drawing/2014/main" val="945461522"/>
                  </a:ext>
                </a:extLst>
              </a:tr>
              <a:tr h="366321">
                <a:tc>
                  <a:txBody>
                    <a:bodyPr/>
                    <a:lstStyle/>
                    <a:p>
                      <a:pPr>
                        <a:lnSpc>
                          <a:spcPct val="115000"/>
                        </a:lnSpc>
                        <a:spcAft>
                          <a:spcPts val="0"/>
                        </a:spcAft>
                      </a:pPr>
                      <a:r>
                        <a:rPr lang="en-US" sz="700">
                          <a:effectLst/>
                          <a:latin typeface="+mn-lt"/>
                        </a:rPr>
                        <a:t>Kit</a:t>
                      </a:r>
                      <a:endParaRPr lang="de-DE" sz="700">
                        <a:effectLst/>
                        <a:latin typeface="+mn-lt"/>
                        <a:ea typeface="Calibri" panose="020F0502020204030204" pitchFamily="34" charset="0"/>
                        <a:cs typeface="Times New Roman" panose="02020603050405020304" pitchFamily="18" charset="0"/>
                      </a:endParaRPr>
                    </a:p>
                  </a:txBody>
                  <a:tcPr marL="7655" marR="7655" marT="0" marB="0"/>
                </a:tc>
                <a:tc>
                  <a:txBody>
                    <a:bodyPr/>
                    <a:lstStyle/>
                    <a:p>
                      <a:pPr>
                        <a:lnSpc>
                          <a:spcPct val="115000"/>
                        </a:lnSpc>
                        <a:spcAft>
                          <a:spcPts val="0"/>
                        </a:spcAft>
                      </a:pPr>
                      <a:r>
                        <a:rPr lang="en-US" sz="700">
                          <a:effectLst/>
                          <a:latin typeface="+mn-lt"/>
                        </a:rPr>
                        <a:t>A.</a:t>
                      </a:r>
                      <a:endParaRPr lang="de-DE" sz="700">
                        <a:effectLst/>
                        <a:latin typeface="+mn-lt"/>
                        <a:ea typeface="Calibri" panose="020F0502020204030204" pitchFamily="34" charset="0"/>
                        <a:cs typeface="Times New Roman" panose="02020603050405020304" pitchFamily="18" charset="0"/>
                      </a:endParaRPr>
                    </a:p>
                  </a:txBody>
                  <a:tcPr marL="7655" marR="7655" marT="0" marB="0"/>
                </a:tc>
                <a:tc>
                  <a:txBody>
                    <a:bodyPr/>
                    <a:lstStyle/>
                    <a:p>
                      <a:pPr>
                        <a:lnSpc>
                          <a:spcPct val="115000"/>
                        </a:lnSpc>
                        <a:spcAft>
                          <a:spcPts val="0"/>
                        </a:spcAft>
                      </a:pPr>
                      <a:r>
                        <a:rPr lang="en-US" sz="700">
                          <a:effectLst/>
                          <a:latin typeface="+mn-lt"/>
                        </a:rPr>
                        <a:t>Bayesian optimization of the JET pedestal pressure height</a:t>
                      </a:r>
                      <a:endParaRPr lang="de-DE" sz="700">
                        <a:effectLst/>
                        <a:latin typeface="+mn-lt"/>
                        <a:ea typeface="Calibri" panose="020F0502020204030204" pitchFamily="34" charset="0"/>
                        <a:cs typeface="Times New Roman" panose="02020603050405020304" pitchFamily="18" charset="0"/>
                      </a:endParaRPr>
                    </a:p>
                  </a:txBody>
                  <a:tcPr marL="7655" marR="7655" marT="0" marB="0"/>
                </a:tc>
                <a:tc>
                  <a:txBody>
                    <a:bodyPr/>
                    <a:lstStyle/>
                    <a:p>
                      <a:pPr>
                        <a:lnSpc>
                          <a:spcPct val="115000"/>
                        </a:lnSpc>
                        <a:spcAft>
                          <a:spcPts val="0"/>
                        </a:spcAft>
                      </a:pPr>
                      <a:r>
                        <a:rPr lang="en-US" sz="700">
                          <a:effectLst/>
                          <a:latin typeface="+mn-lt"/>
                        </a:rPr>
                        <a:t>4th International Conference on Data Driven Plasma Science (ICDDPS-4), Okinawa, Japan, 16th April 2023</a:t>
                      </a:r>
                      <a:endParaRPr lang="de-DE" sz="700">
                        <a:effectLst/>
                        <a:latin typeface="+mn-lt"/>
                        <a:ea typeface="Calibri" panose="020F0502020204030204" pitchFamily="34" charset="0"/>
                        <a:cs typeface="Times New Roman" panose="02020603050405020304" pitchFamily="18" charset="0"/>
                      </a:endParaRPr>
                    </a:p>
                  </a:txBody>
                  <a:tcPr marL="7655" marR="7655" marT="0" marB="0"/>
                </a:tc>
                <a:tc>
                  <a:txBody>
                    <a:bodyPr/>
                    <a:lstStyle/>
                    <a:p>
                      <a:pPr>
                        <a:lnSpc>
                          <a:spcPct val="115000"/>
                        </a:lnSpc>
                        <a:spcAft>
                          <a:spcPts val="0"/>
                        </a:spcAft>
                      </a:pPr>
                      <a:r>
                        <a:rPr lang="en-US" sz="700">
                          <a:effectLst/>
                          <a:latin typeface="+mn-lt"/>
                        </a:rPr>
                        <a:t>Paper</a:t>
                      </a:r>
                      <a:endParaRPr lang="de-DE" sz="700">
                        <a:effectLst/>
                        <a:latin typeface="+mn-lt"/>
                        <a:ea typeface="Calibri" panose="020F0502020204030204" pitchFamily="34" charset="0"/>
                        <a:cs typeface="Times New Roman" panose="02020603050405020304" pitchFamily="18" charset="0"/>
                      </a:endParaRPr>
                    </a:p>
                  </a:txBody>
                  <a:tcPr marL="7655" marR="7655" marT="0" marB="0"/>
                </a:tc>
                <a:tc>
                  <a:txBody>
                    <a:bodyPr/>
                    <a:lstStyle/>
                    <a:p>
                      <a:pPr>
                        <a:lnSpc>
                          <a:spcPct val="115000"/>
                        </a:lnSpc>
                        <a:spcAft>
                          <a:spcPts val="0"/>
                        </a:spcAft>
                      </a:pPr>
                      <a:r>
                        <a:rPr lang="en-US" sz="700">
                          <a:effectLst/>
                          <a:latin typeface="+mn-lt"/>
                        </a:rPr>
                        <a:t>In Progress</a:t>
                      </a:r>
                      <a:endParaRPr lang="de-DE" sz="700">
                        <a:effectLst/>
                        <a:latin typeface="+mn-lt"/>
                        <a:ea typeface="Calibri" panose="020F0502020204030204" pitchFamily="34" charset="0"/>
                        <a:cs typeface="Times New Roman" panose="02020603050405020304" pitchFamily="18" charset="0"/>
                      </a:endParaRPr>
                    </a:p>
                  </a:txBody>
                  <a:tcPr marL="7655" marR="7655" marT="0" marB="0"/>
                </a:tc>
                <a:tc>
                  <a:txBody>
                    <a:bodyPr/>
                    <a:lstStyle/>
                    <a:p>
                      <a:pPr>
                        <a:lnSpc>
                          <a:spcPct val="115000"/>
                        </a:lnSpc>
                        <a:spcAft>
                          <a:spcPts val="0"/>
                        </a:spcAft>
                      </a:pPr>
                      <a:r>
                        <a:rPr lang="en-US" sz="700">
                          <a:effectLst/>
                          <a:latin typeface="+mn-lt"/>
                        </a:rPr>
                        <a:t> </a:t>
                      </a:r>
                      <a:endParaRPr lang="de-DE" sz="700" dirty="0">
                        <a:effectLst/>
                        <a:latin typeface="+mn-lt"/>
                        <a:ea typeface="Calibri" panose="020F0502020204030204" pitchFamily="34" charset="0"/>
                        <a:cs typeface="Times New Roman" panose="02020603050405020304" pitchFamily="18" charset="0"/>
                      </a:endParaRPr>
                    </a:p>
                  </a:txBody>
                  <a:tcPr marL="7655" marR="7655" marT="0" marB="0"/>
                </a:tc>
                <a:extLst>
                  <a:ext uri="{0D108BD9-81ED-4DB2-BD59-A6C34878D82A}">
                    <a16:rowId xmlns:a16="http://schemas.microsoft.com/office/drawing/2014/main" val="3337810928"/>
                  </a:ext>
                </a:extLst>
              </a:tr>
              <a:tr h="366321">
                <a:tc>
                  <a:txBody>
                    <a:bodyPr/>
                    <a:lstStyle/>
                    <a:p>
                      <a:pPr>
                        <a:lnSpc>
                          <a:spcPct val="115000"/>
                        </a:lnSpc>
                        <a:spcAft>
                          <a:spcPts val="0"/>
                        </a:spcAft>
                      </a:pPr>
                      <a:r>
                        <a:rPr lang="en-US" sz="700">
                          <a:effectLst/>
                          <a:latin typeface="+mn-lt"/>
                        </a:rPr>
                        <a:t>Jurinec</a:t>
                      </a:r>
                      <a:endParaRPr lang="de-DE" sz="700">
                        <a:effectLst/>
                        <a:latin typeface="+mn-lt"/>
                        <a:ea typeface="Calibri" panose="020F0502020204030204" pitchFamily="34" charset="0"/>
                        <a:cs typeface="Times New Roman" panose="02020603050405020304" pitchFamily="18" charset="0"/>
                      </a:endParaRPr>
                    </a:p>
                  </a:txBody>
                  <a:tcPr marL="7655" marR="7655" marT="0" marB="0"/>
                </a:tc>
                <a:tc>
                  <a:txBody>
                    <a:bodyPr/>
                    <a:lstStyle/>
                    <a:p>
                      <a:pPr>
                        <a:lnSpc>
                          <a:spcPct val="115000"/>
                        </a:lnSpc>
                        <a:spcAft>
                          <a:spcPts val="0"/>
                        </a:spcAft>
                      </a:pPr>
                      <a:r>
                        <a:rPr lang="en-US" sz="700">
                          <a:effectLst/>
                          <a:latin typeface="+mn-lt"/>
                        </a:rPr>
                        <a:t>F.</a:t>
                      </a:r>
                      <a:endParaRPr lang="de-DE" sz="700">
                        <a:effectLst/>
                        <a:latin typeface="+mn-lt"/>
                        <a:ea typeface="Calibri" panose="020F0502020204030204" pitchFamily="34" charset="0"/>
                        <a:cs typeface="Times New Roman" panose="02020603050405020304" pitchFamily="18" charset="0"/>
                      </a:endParaRPr>
                    </a:p>
                  </a:txBody>
                  <a:tcPr marL="7655" marR="7655" marT="0" marB="0"/>
                </a:tc>
                <a:tc>
                  <a:txBody>
                    <a:bodyPr/>
                    <a:lstStyle/>
                    <a:p>
                      <a:pPr>
                        <a:lnSpc>
                          <a:spcPct val="115000"/>
                        </a:lnSpc>
                        <a:spcAft>
                          <a:spcPts val="0"/>
                        </a:spcAft>
                      </a:pPr>
                      <a:r>
                        <a:rPr lang="en-US" sz="700">
                          <a:effectLst/>
                          <a:latin typeface="+mn-lt"/>
                        </a:rPr>
                        <a:t>Data platform strategy for enabling large scale machine</a:t>
                      </a:r>
                      <a:endParaRPr lang="de-DE" sz="700">
                        <a:effectLst/>
                        <a:latin typeface="+mn-lt"/>
                      </a:endParaRPr>
                    </a:p>
                    <a:p>
                      <a:pPr>
                        <a:lnSpc>
                          <a:spcPct val="115000"/>
                        </a:lnSpc>
                        <a:spcAft>
                          <a:spcPts val="0"/>
                        </a:spcAft>
                      </a:pPr>
                      <a:r>
                        <a:rPr lang="en-US" sz="700">
                          <a:effectLst/>
                          <a:latin typeface="+mn-lt"/>
                        </a:rPr>
                        <a:t>learning workflows</a:t>
                      </a:r>
                      <a:endParaRPr lang="de-DE" sz="700">
                        <a:effectLst/>
                        <a:latin typeface="+mn-lt"/>
                        <a:ea typeface="Calibri" panose="020F0502020204030204" pitchFamily="34" charset="0"/>
                        <a:cs typeface="Times New Roman" panose="02020603050405020304" pitchFamily="18" charset="0"/>
                      </a:endParaRPr>
                    </a:p>
                  </a:txBody>
                  <a:tcPr marL="7655" marR="7655" marT="0" marB="0"/>
                </a:tc>
                <a:tc>
                  <a:txBody>
                    <a:bodyPr/>
                    <a:lstStyle/>
                    <a:p>
                      <a:pPr>
                        <a:lnSpc>
                          <a:spcPct val="115000"/>
                        </a:lnSpc>
                        <a:spcAft>
                          <a:spcPts val="0"/>
                        </a:spcAft>
                      </a:pPr>
                      <a:r>
                        <a:rPr lang="en-US" sz="700">
                          <a:effectLst/>
                          <a:latin typeface="+mn-lt"/>
                        </a:rPr>
                        <a:t>4th International Conference on Data Driven Plasma Science (ICDDPS-4), Okinawa, Japan, 16th April 2023</a:t>
                      </a:r>
                      <a:endParaRPr lang="de-DE" sz="700">
                        <a:effectLst/>
                        <a:latin typeface="+mn-lt"/>
                        <a:ea typeface="Calibri" panose="020F0502020204030204" pitchFamily="34" charset="0"/>
                        <a:cs typeface="Times New Roman" panose="02020603050405020304" pitchFamily="18" charset="0"/>
                      </a:endParaRPr>
                    </a:p>
                  </a:txBody>
                  <a:tcPr marL="7655" marR="7655" marT="0" marB="0"/>
                </a:tc>
                <a:tc>
                  <a:txBody>
                    <a:bodyPr/>
                    <a:lstStyle/>
                    <a:p>
                      <a:pPr>
                        <a:lnSpc>
                          <a:spcPct val="115000"/>
                        </a:lnSpc>
                        <a:spcAft>
                          <a:spcPts val="0"/>
                        </a:spcAft>
                      </a:pPr>
                      <a:r>
                        <a:rPr lang="en-US" sz="700">
                          <a:effectLst/>
                          <a:latin typeface="+mn-lt"/>
                        </a:rPr>
                        <a:t>Paper</a:t>
                      </a:r>
                      <a:endParaRPr lang="de-DE" sz="700">
                        <a:effectLst/>
                        <a:latin typeface="+mn-lt"/>
                        <a:ea typeface="Calibri" panose="020F0502020204030204" pitchFamily="34" charset="0"/>
                        <a:cs typeface="Times New Roman" panose="02020603050405020304" pitchFamily="18" charset="0"/>
                      </a:endParaRPr>
                    </a:p>
                  </a:txBody>
                  <a:tcPr marL="7655" marR="7655" marT="0" marB="0"/>
                </a:tc>
                <a:tc>
                  <a:txBody>
                    <a:bodyPr/>
                    <a:lstStyle/>
                    <a:p>
                      <a:pPr>
                        <a:lnSpc>
                          <a:spcPct val="115000"/>
                        </a:lnSpc>
                        <a:spcAft>
                          <a:spcPts val="0"/>
                        </a:spcAft>
                      </a:pPr>
                      <a:r>
                        <a:rPr lang="en-US" sz="700">
                          <a:effectLst/>
                          <a:latin typeface="+mn-lt"/>
                        </a:rPr>
                        <a:t>Submitted</a:t>
                      </a:r>
                      <a:endParaRPr lang="de-DE" sz="700">
                        <a:effectLst/>
                        <a:latin typeface="+mn-lt"/>
                        <a:ea typeface="Calibri" panose="020F0502020204030204" pitchFamily="34" charset="0"/>
                        <a:cs typeface="Times New Roman" panose="02020603050405020304" pitchFamily="18" charset="0"/>
                      </a:endParaRPr>
                    </a:p>
                  </a:txBody>
                  <a:tcPr marL="7655" marR="7655" marT="0" marB="0"/>
                </a:tc>
                <a:tc>
                  <a:txBody>
                    <a:bodyPr/>
                    <a:lstStyle/>
                    <a:p>
                      <a:pPr>
                        <a:lnSpc>
                          <a:spcPct val="115000"/>
                        </a:lnSpc>
                        <a:spcAft>
                          <a:spcPts val="0"/>
                        </a:spcAft>
                      </a:pPr>
                      <a:r>
                        <a:rPr lang="en-US" sz="700">
                          <a:effectLst/>
                          <a:latin typeface="+mn-lt"/>
                        </a:rPr>
                        <a:t>33421</a:t>
                      </a:r>
                      <a:endParaRPr lang="de-DE" sz="700" dirty="0">
                        <a:effectLst/>
                        <a:latin typeface="+mn-lt"/>
                        <a:ea typeface="Calibri" panose="020F0502020204030204" pitchFamily="34" charset="0"/>
                        <a:cs typeface="Times New Roman" panose="02020603050405020304" pitchFamily="18" charset="0"/>
                      </a:endParaRPr>
                    </a:p>
                  </a:txBody>
                  <a:tcPr marL="7655" marR="7655" marT="0" marB="0"/>
                </a:tc>
                <a:extLst>
                  <a:ext uri="{0D108BD9-81ED-4DB2-BD59-A6C34878D82A}">
                    <a16:rowId xmlns:a16="http://schemas.microsoft.com/office/drawing/2014/main" val="842032353"/>
                  </a:ext>
                </a:extLst>
              </a:tr>
              <a:tr h="366321">
                <a:tc>
                  <a:txBody>
                    <a:bodyPr/>
                    <a:lstStyle/>
                    <a:p>
                      <a:pPr>
                        <a:lnSpc>
                          <a:spcPct val="115000"/>
                        </a:lnSpc>
                        <a:spcAft>
                          <a:spcPts val="0"/>
                        </a:spcAft>
                      </a:pPr>
                      <a:r>
                        <a:rPr lang="en-US" sz="700">
                          <a:effectLst/>
                          <a:latin typeface="+mn-lt"/>
                        </a:rPr>
                        <a:t>Kit</a:t>
                      </a:r>
                      <a:endParaRPr lang="de-DE" sz="700">
                        <a:effectLst/>
                        <a:latin typeface="+mn-lt"/>
                        <a:ea typeface="Calibri" panose="020F0502020204030204" pitchFamily="34" charset="0"/>
                        <a:cs typeface="Times New Roman" panose="02020603050405020304" pitchFamily="18" charset="0"/>
                      </a:endParaRPr>
                    </a:p>
                  </a:txBody>
                  <a:tcPr marL="7655" marR="7655" marT="0" marB="0"/>
                </a:tc>
                <a:tc>
                  <a:txBody>
                    <a:bodyPr/>
                    <a:lstStyle/>
                    <a:p>
                      <a:pPr>
                        <a:lnSpc>
                          <a:spcPct val="115000"/>
                        </a:lnSpc>
                        <a:spcAft>
                          <a:spcPts val="0"/>
                        </a:spcAft>
                      </a:pPr>
                      <a:r>
                        <a:rPr lang="en-US" sz="700">
                          <a:effectLst/>
                          <a:latin typeface="+mn-lt"/>
                        </a:rPr>
                        <a:t>A.</a:t>
                      </a:r>
                      <a:endParaRPr lang="de-DE" sz="700">
                        <a:effectLst/>
                        <a:latin typeface="+mn-lt"/>
                        <a:ea typeface="Calibri" panose="020F0502020204030204" pitchFamily="34" charset="0"/>
                        <a:cs typeface="Times New Roman" panose="02020603050405020304" pitchFamily="18" charset="0"/>
                      </a:endParaRPr>
                    </a:p>
                  </a:txBody>
                  <a:tcPr marL="7655" marR="7655" marT="0" marB="0"/>
                </a:tc>
                <a:tc>
                  <a:txBody>
                    <a:bodyPr/>
                    <a:lstStyle/>
                    <a:p>
                      <a:pPr>
                        <a:lnSpc>
                          <a:spcPct val="115000"/>
                        </a:lnSpc>
                        <a:spcAft>
                          <a:spcPts val="0"/>
                        </a:spcAft>
                      </a:pPr>
                      <a:r>
                        <a:rPr lang="en-GB" sz="700">
                          <a:effectLst/>
                          <a:latin typeface="+mn-lt"/>
                        </a:rPr>
                        <a:t>On learning latent dynamics of the AUG plasma state</a:t>
                      </a:r>
                      <a:endParaRPr lang="de-DE" sz="700">
                        <a:effectLst/>
                        <a:latin typeface="+mn-lt"/>
                        <a:ea typeface="Calibri" panose="020F0502020204030204" pitchFamily="34" charset="0"/>
                        <a:cs typeface="Times New Roman" panose="02020603050405020304" pitchFamily="18" charset="0"/>
                      </a:endParaRPr>
                    </a:p>
                  </a:txBody>
                  <a:tcPr marL="7655" marR="7655" marT="0" marB="0"/>
                </a:tc>
                <a:tc>
                  <a:txBody>
                    <a:bodyPr/>
                    <a:lstStyle/>
                    <a:p>
                      <a:pPr>
                        <a:lnSpc>
                          <a:spcPct val="115000"/>
                        </a:lnSpc>
                        <a:spcAft>
                          <a:spcPts val="0"/>
                        </a:spcAft>
                      </a:pPr>
                      <a:r>
                        <a:rPr lang="en-US" sz="700">
                          <a:effectLst/>
                          <a:latin typeface="+mn-lt"/>
                        </a:rPr>
                        <a:t>4th International Conference on Data Driven Plasma Science (ICDDPS-4), Okinawa, Japan, 16th April 2023</a:t>
                      </a:r>
                      <a:endParaRPr lang="de-DE" sz="700">
                        <a:effectLst/>
                        <a:latin typeface="+mn-lt"/>
                        <a:ea typeface="Calibri" panose="020F0502020204030204" pitchFamily="34" charset="0"/>
                        <a:cs typeface="Times New Roman" panose="02020603050405020304" pitchFamily="18" charset="0"/>
                      </a:endParaRPr>
                    </a:p>
                  </a:txBody>
                  <a:tcPr marL="7655" marR="7655" marT="0" marB="0"/>
                </a:tc>
                <a:tc>
                  <a:txBody>
                    <a:bodyPr/>
                    <a:lstStyle/>
                    <a:p>
                      <a:pPr>
                        <a:lnSpc>
                          <a:spcPct val="115000"/>
                        </a:lnSpc>
                        <a:spcAft>
                          <a:spcPts val="0"/>
                        </a:spcAft>
                      </a:pPr>
                      <a:r>
                        <a:rPr lang="en-US" sz="700">
                          <a:effectLst/>
                          <a:latin typeface="+mn-lt"/>
                        </a:rPr>
                        <a:t>Paper</a:t>
                      </a:r>
                      <a:endParaRPr lang="de-DE" sz="700">
                        <a:effectLst/>
                        <a:latin typeface="+mn-lt"/>
                        <a:ea typeface="Calibri" panose="020F0502020204030204" pitchFamily="34" charset="0"/>
                        <a:cs typeface="Times New Roman" panose="02020603050405020304" pitchFamily="18" charset="0"/>
                      </a:endParaRPr>
                    </a:p>
                  </a:txBody>
                  <a:tcPr marL="7655" marR="7655" marT="0" marB="0"/>
                </a:tc>
                <a:tc>
                  <a:txBody>
                    <a:bodyPr/>
                    <a:lstStyle/>
                    <a:p>
                      <a:pPr>
                        <a:lnSpc>
                          <a:spcPct val="115000"/>
                        </a:lnSpc>
                        <a:spcAft>
                          <a:spcPts val="0"/>
                        </a:spcAft>
                      </a:pPr>
                      <a:r>
                        <a:rPr lang="en-US" sz="700">
                          <a:effectLst/>
                          <a:latin typeface="+mn-lt"/>
                        </a:rPr>
                        <a:t>Published</a:t>
                      </a:r>
                      <a:endParaRPr lang="de-DE" sz="700">
                        <a:effectLst/>
                        <a:latin typeface="+mn-lt"/>
                        <a:ea typeface="Calibri" panose="020F0502020204030204" pitchFamily="34" charset="0"/>
                        <a:cs typeface="Times New Roman" panose="02020603050405020304" pitchFamily="18" charset="0"/>
                      </a:endParaRPr>
                    </a:p>
                  </a:txBody>
                  <a:tcPr marL="7655" marR="7655" marT="0" marB="0"/>
                </a:tc>
                <a:tc>
                  <a:txBody>
                    <a:bodyPr/>
                    <a:lstStyle/>
                    <a:p>
                      <a:pPr>
                        <a:lnSpc>
                          <a:spcPct val="115000"/>
                        </a:lnSpc>
                        <a:spcAft>
                          <a:spcPts val="0"/>
                        </a:spcAft>
                      </a:pPr>
                      <a:r>
                        <a:rPr lang="en-US" sz="700">
                          <a:effectLst/>
                          <a:latin typeface="+mn-lt"/>
                        </a:rPr>
                        <a:t>arXiv:2308.14556</a:t>
                      </a:r>
                      <a:endParaRPr lang="de-DE" sz="700" dirty="0">
                        <a:effectLst/>
                        <a:latin typeface="+mn-lt"/>
                        <a:ea typeface="Calibri" panose="020F0502020204030204" pitchFamily="34" charset="0"/>
                        <a:cs typeface="Times New Roman" panose="02020603050405020304" pitchFamily="18" charset="0"/>
                      </a:endParaRPr>
                    </a:p>
                  </a:txBody>
                  <a:tcPr marL="7655" marR="7655" marT="0" marB="0"/>
                </a:tc>
                <a:extLst>
                  <a:ext uri="{0D108BD9-81ED-4DB2-BD59-A6C34878D82A}">
                    <a16:rowId xmlns:a16="http://schemas.microsoft.com/office/drawing/2014/main" val="3921335069"/>
                  </a:ext>
                </a:extLst>
              </a:tr>
              <a:tr h="114996">
                <a:tc>
                  <a:txBody>
                    <a:bodyPr/>
                    <a:lstStyle/>
                    <a:p>
                      <a:pPr>
                        <a:lnSpc>
                          <a:spcPct val="115000"/>
                        </a:lnSpc>
                        <a:spcAft>
                          <a:spcPts val="0"/>
                        </a:spcAft>
                      </a:pPr>
                      <a:r>
                        <a:rPr lang="en-US" sz="700">
                          <a:effectLst/>
                          <a:latin typeface="+mn-lt"/>
                        </a:rPr>
                        <a:t>Kit</a:t>
                      </a:r>
                      <a:endParaRPr lang="de-DE" sz="700">
                        <a:effectLst/>
                        <a:latin typeface="+mn-lt"/>
                        <a:ea typeface="Calibri" panose="020F0502020204030204" pitchFamily="34" charset="0"/>
                        <a:cs typeface="Times New Roman" panose="02020603050405020304" pitchFamily="18" charset="0"/>
                      </a:endParaRPr>
                    </a:p>
                  </a:txBody>
                  <a:tcPr marL="7655" marR="7655" marT="0" marB="0"/>
                </a:tc>
                <a:tc>
                  <a:txBody>
                    <a:bodyPr/>
                    <a:lstStyle/>
                    <a:p>
                      <a:pPr>
                        <a:lnSpc>
                          <a:spcPct val="115000"/>
                        </a:lnSpc>
                        <a:spcAft>
                          <a:spcPts val="0"/>
                        </a:spcAft>
                      </a:pPr>
                      <a:r>
                        <a:rPr lang="en-US" sz="700">
                          <a:effectLst/>
                          <a:latin typeface="+mn-lt"/>
                        </a:rPr>
                        <a:t>A.</a:t>
                      </a:r>
                      <a:endParaRPr lang="de-DE" sz="700">
                        <a:effectLst/>
                        <a:latin typeface="+mn-lt"/>
                        <a:ea typeface="Calibri" panose="020F0502020204030204" pitchFamily="34" charset="0"/>
                        <a:cs typeface="Times New Roman" panose="02020603050405020304" pitchFamily="18" charset="0"/>
                      </a:endParaRPr>
                    </a:p>
                  </a:txBody>
                  <a:tcPr marL="7655" marR="7655" marT="0" marB="0"/>
                </a:tc>
                <a:tc>
                  <a:txBody>
                    <a:bodyPr/>
                    <a:lstStyle/>
                    <a:p>
                      <a:pPr>
                        <a:lnSpc>
                          <a:spcPct val="115000"/>
                        </a:lnSpc>
                        <a:spcAft>
                          <a:spcPts val="0"/>
                        </a:spcAft>
                      </a:pPr>
                      <a:r>
                        <a:rPr lang="en-GB" sz="700">
                          <a:effectLst/>
                          <a:latin typeface="+mn-lt"/>
                        </a:rPr>
                        <a:t>Supervised learning approaches to modeling pedestal density</a:t>
                      </a:r>
                      <a:endParaRPr lang="de-DE" sz="700">
                        <a:effectLst/>
                        <a:latin typeface="+mn-lt"/>
                        <a:ea typeface="Calibri" panose="020F0502020204030204" pitchFamily="34" charset="0"/>
                        <a:cs typeface="Times New Roman" panose="02020603050405020304" pitchFamily="18" charset="0"/>
                      </a:endParaRPr>
                    </a:p>
                  </a:txBody>
                  <a:tcPr marL="7655" marR="7655" marT="0" marB="0"/>
                </a:tc>
                <a:tc>
                  <a:txBody>
                    <a:bodyPr/>
                    <a:lstStyle/>
                    <a:p>
                      <a:pPr>
                        <a:lnSpc>
                          <a:spcPct val="115000"/>
                        </a:lnSpc>
                        <a:spcAft>
                          <a:spcPts val="0"/>
                        </a:spcAft>
                      </a:pPr>
                      <a:r>
                        <a:rPr lang="en-US" sz="700">
                          <a:effectLst/>
                          <a:latin typeface="+mn-lt"/>
                        </a:rPr>
                        <a:t>PPCF</a:t>
                      </a:r>
                      <a:endParaRPr lang="de-DE" sz="700">
                        <a:effectLst/>
                        <a:latin typeface="+mn-lt"/>
                        <a:ea typeface="Calibri" panose="020F0502020204030204" pitchFamily="34" charset="0"/>
                        <a:cs typeface="Times New Roman" panose="02020603050405020304" pitchFamily="18" charset="0"/>
                      </a:endParaRPr>
                    </a:p>
                  </a:txBody>
                  <a:tcPr marL="7655" marR="7655" marT="0" marB="0"/>
                </a:tc>
                <a:tc>
                  <a:txBody>
                    <a:bodyPr/>
                    <a:lstStyle/>
                    <a:p>
                      <a:pPr>
                        <a:lnSpc>
                          <a:spcPct val="115000"/>
                        </a:lnSpc>
                        <a:spcAft>
                          <a:spcPts val="0"/>
                        </a:spcAft>
                      </a:pPr>
                      <a:r>
                        <a:rPr lang="en-US" sz="700">
                          <a:effectLst/>
                          <a:latin typeface="+mn-lt"/>
                        </a:rPr>
                        <a:t>Paper</a:t>
                      </a:r>
                      <a:endParaRPr lang="de-DE" sz="700">
                        <a:effectLst/>
                        <a:latin typeface="+mn-lt"/>
                        <a:ea typeface="Calibri" panose="020F0502020204030204" pitchFamily="34" charset="0"/>
                        <a:cs typeface="Times New Roman" panose="02020603050405020304" pitchFamily="18" charset="0"/>
                      </a:endParaRPr>
                    </a:p>
                  </a:txBody>
                  <a:tcPr marL="7655" marR="7655" marT="0" marB="0"/>
                </a:tc>
                <a:tc>
                  <a:txBody>
                    <a:bodyPr/>
                    <a:lstStyle/>
                    <a:p>
                      <a:pPr>
                        <a:lnSpc>
                          <a:spcPct val="115000"/>
                        </a:lnSpc>
                        <a:spcAft>
                          <a:spcPts val="0"/>
                        </a:spcAft>
                      </a:pPr>
                      <a:r>
                        <a:rPr lang="en-US" sz="700">
                          <a:effectLst/>
                          <a:latin typeface="+mn-lt"/>
                        </a:rPr>
                        <a:t>Published</a:t>
                      </a:r>
                      <a:endParaRPr lang="de-DE" sz="700">
                        <a:effectLst/>
                        <a:latin typeface="+mn-lt"/>
                        <a:ea typeface="Calibri" panose="020F0502020204030204" pitchFamily="34" charset="0"/>
                        <a:cs typeface="Times New Roman" panose="02020603050405020304" pitchFamily="18" charset="0"/>
                      </a:endParaRPr>
                    </a:p>
                  </a:txBody>
                  <a:tcPr marL="7655" marR="7655" marT="0" marB="0"/>
                </a:tc>
                <a:tc>
                  <a:txBody>
                    <a:bodyPr/>
                    <a:lstStyle/>
                    <a:p>
                      <a:pPr>
                        <a:lnSpc>
                          <a:spcPct val="115000"/>
                        </a:lnSpc>
                        <a:spcAft>
                          <a:spcPts val="0"/>
                        </a:spcAft>
                      </a:pPr>
                      <a:r>
                        <a:rPr lang="en-US" sz="700">
                          <a:effectLst/>
                          <a:latin typeface="+mn-lt"/>
                        </a:rPr>
                        <a:t>31230</a:t>
                      </a:r>
                      <a:endParaRPr lang="de-DE" sz="700" dirty="0">
                        <a:effectLst/>
                        <a:latin typeface="+mn-lt"/>
                        <a:ea typeface="Calibri" panose="020F0502020204030204" pitchFamily="34" charset="0"/>
                        <a:cs typeface="Times New Roman" panose="02020603050405020304" pitchFamily="18" charset="0"/>
                      </a:endParaRPr>
                    </a:p>
                  </a:txBody>
                  <a:tcPr marL="7655" marR="7655" marT="0" marB="0"/>
                </a:tc>
                <a:extLst>
                  <a:ext uri="{0D108BD9-81ED-4DB2-BD59-A6C34878D82A}">
                    <a16:rowId xmlns:a16="http://schemas.microsoft.com/office/drawing/2014/main" val="459630006"/>
                  </a:ext>
                </a:extLst>
              </a:tr>
              <a:tr h="366321">
                <a:tc>
                  <a:txBody>
                    <a:bodyPr/>
                    <a:lstStyle/>
                    <a:p>
                      <a:pPr>
                        <a:lnSpc>
                          <a:spcPct val="115000"/>
                        </a:lnSpc>
                        <a:spcAft>
                          <a:spcPts val="0"/>
                        </a:spcAft>
                      </a:pPr>
                      <a:r>
                        <a:rPr lang="en-US" sz="700">
                          <a:effectLst/>
                          <a:latin typeface="+mn-lt"/>
                        </a:rPr>
                        <a:t>Jaervinen</a:t>
                      </a:r>
                      <a:endParaRPr lang="de-DE" sz="700">
                        <a:effectLst/>
                        <a:latin typeface="+mn-lt"/>
                        <a:ea typeface="Calibri" panose="020F0502020204030204" pitchFamily="34" charset="0"/>
                        <a:cs typeface="Times New Roman" panose="02020603050405020304" pitchFamily="18" charset="0"/>
                      </a:endParaRPr>
                    </a:p>
                  </a:txBody>
                  <a:tcPr marL="7655" marR="7655" marT="0" marB="0"/>
                </a:tc>
                <a:tc>
                  <a:txBody>
                    <a:bodyPr/>
                    <a:lstStyle/>
                    <a:p>
                      <a:pPr>
                        <a:lnSpc>
                          <a:spcPct val="115000"/>
                        </a:lnSpc>
                        <a:spcAft>
                          <a:spcPts val="0"/>
                        </a:spcAft>
                      </a:pPr>
                      <a:r>
                        <a:rPr lang="en-US" sz="700">
                          <a:effectLst/>
                          <a:latin typeface="+mn-lt"/>
                        </a:rPr>
                        <a:t>A.E.</a:t>
                      </a:r>
                      <a:endParaRPr lang="de-DE" sz="700">
                        <a:effectLst/>
                        <a:latin typeface="+mn-lt"/>
                        <a:ea typeface="Calibri" panose="020F0502020204030204" pitchFamily="34" charset="0"/>
                        <a:cs typeface="Times New Roman" panose="02020603050405020304" pitchFamily="18" charset="0"/>
                      </a:endParaRPr>
                    </a:p>
                  </a:txBody>
                  <a:tcPr marL="7655" marR="7655" marT="0" marB="0"/>
                </a:tc>
                <a:tc>
                  <a:txBody>
                    <a:bodyPr/>
                    <a:lstStyle/>
                    <a:p>
                      <a:pPr>
                        <a:lnSpc>
                          <a:spcPct val="115000"/>
                        </a:lnSpc>
                        <a:spcAft>
                          <a:spcPts val="0"/>
                        </a:spcAft>
                      </a:pPr>
                      <a:r>
                        <a:rPr lang="en-US" sz="700">
                          <a:effectLst/>
                          <a:latin typeface="+mn-lt"/>
                        </a:rPr>
                        <a:t>A Bayesian Approach for Uncertainty Quantification and Data-efficient Optimization in Fusion Research</a:t>
                      </a:r>
                      <a:endParaRPr lang="de-DE" sz="700" dirty="0">
                        <a:effectLst/>
                        <a:latin typeface="+mn-lt"/>
                        <a:ea typeface="Calibri" panose="020F0502020204030204" pitchFamily="34" charset="0"/>
                        <a:cs typeface="Times New Roman" panose="02020603050405020304" pitchFamily="18" charset="0"/>
                      </a:endParaRPr>
                    </a:p>
                  </a:txBody>
                  <a:tcPr marL="7655" marR="7655" marT="0" marB="0"/>
                </a:tc>
                <a:tc>
                  <a:txBody>
                    <a:bodyPr/>
                    <a:lstStyle/>
                    <a:p>
                      <a:pPr>
                        <a:lnSpc>
                          <a:spcPct val="115000"/>
                        </a:lnSpc>
                        <a:spcAft>
                          <a:spcPts val="0"/>
                        </a:spcAft>
                      </a:pPr>
                      <a:r>
                        <a:rPr lang="en-US" sz="700" dirty="0">
                          <a:effectLst/>
                          <a:latin typeface="+mn-lt"/>
                        </a:rPr>
                        <a:t>Nuclear Fusion</a:t>
                      </a:r>
                      <a:endParaRPr lang="de-DE" sz="700" dirty="0">
                        <a:effectLst/>
                        <a:latin typeface="+mn-lt"/>
                        <a:ea typeface="Calibri" panose="020F0502020204030204" pitchFamily="34" charset="0"/>
                        <a:cs typeface="Times New Roman" panose="02020603050405020304" pitchFamily="18" charset="0"/>
                      </a:endParaRPr>
                    </a:p>
                  </a:txBody>
                  <a:tcPr marL="7655" marR="7655" marT="0" marB="0"/>
                </a:tc>
                <a:tc>
                  <a:txBody>
                    <a:bodyPr/>
                    <a:lstStyle/>
                    <a:p>
                      <a:pPr>
                        <a:lnSpc>
                          <a:spcPct val="115000"/>
                        </a:lnSpc>
                        <a:spcAft>
                          <a:spcPts val="0"/>
                        </a:spcAft>
                      </a:pPr>
                      <a:r>
                        <a:rPr lang="en-US" sz="700">
                          <a:effectLst/>
                          <a:latin typeface="+mn-lt"/>
                        </a:rPr>
                        <a:t>Paper</a:t>
                      </a:r>
                      <a:endParaRPr lang="de-DE" sz="700">
                        <a:effectLst/>
                        <a:latin typeface="+mn-lt"/>
                        <a:ea typeface="Calibri" panose="020F0502020204030204" pitchFamily="34" charset="0"/>
                        <a:cs typeface="Times New Roman" panose="02020603050405020304" pitchFamily="18" charset="0"/>
                      </a:endParaRPr>
                    </a:p>
                  </a:txBody>
                  <a:tcPr marL="7655" marR="7655" marT="0" marB="0"/>
                </a:tc>
                <a:tc>
                  <a:txBody>
                    <a:bodyPr/>
                    <a:lstStyle/>
                    <a:p>
                      <a:pPr>
                        <a:lnSpc>
                          <a:spcPct val="115000"/>
                        </a:lnSpc>
                        <a:spcAft>
                          <a:spcPts val="0"/>
                        </a:spcAft>
                      </a:pPr>
                      <a:r>
                        <a:rPr lang="en-US" sz="700">
                          <a:effectLst/>
                          <a:latin typeface="+mn-lt"/>
                        </a:rPr>
                        <a:t>Submitted</a:t>
                      </a:r>
                      <a:endParaRPr lang="de-DE" sz="700">
                        <a:effectLst/>
                        <a:latin typeface="+mn-lt"/>
                        <a:ea typeface="Calibri" panose="020F0502020204030204" pitchFamily="34" charset="0"/>
                        <a:cs typeface="Times New Roman" panose="02020603050405020304" pitchFamily="18" charset="0"/>
                      </a:endParaRPr>
                    </a:p>
                  </a:txBody>
                  <a:tcPr marL="7655" marR="7655" marT="0" marB="0"/>
                </a:tc>
                <a:tc>
                  <a:txBody>
                    <a:bodyPr/>
                    <a:lstStyle/>
                    <a:p>
                      <a:pPr>
                        <a:lnSpc>
                          <a:spcPct val="115000"/>
                        </a:lnSpc>
                        <a:spcAft>
                          <a:spcPts val="0"/>
                        </a:spcAft>
                      </a:pPr>
                      <a:r>
                        <a:rPr lang="en-US" sz="700">
                          <a:effectLst/>
                          <a:latin typeface="+mn-lt"/>
                        </a:rPr>
                        <a:t>34104</a:t>
                      </a:r>
                      <a:endParaRPr lang="de-DE" sz="700" dirty="0">
                        <a:effectLst/>
                        <a:latin typeface="+mn-lt"/>
                        <a:ea typeface="Calibri" panose="020F0502020204030204" pitchFamily="34" charset="0"/>
                        <a:cs typeface="Times New Roman" panose="02020603050405020304" pitchFamily="18" charset="0"/>
                      </a:endParaRPr>
                    </a:p>
                  </a:txBody>
                  <a:tcPr marL="7655" marR="7655" marT="0" marB="0"/>
                </a:tc>
                <a:extLst>
                  <a:ext uri="{0D108BD9-81ED-4DB2-BD59-A6C34878D82A}">
                    <a16:rowId xmlns:a16="http://schemas.microsoft.com/office/drawing/2014/main" val="586405853"/>
                  </a:ext>
                </a:extLst>
              </a:tr>
              <a:tr h="240658">
                <a:tc>
                  <a:txBody>
                    <a:bodyPr/>
                    <a:lstStyle/>
                    <a:p>
                      <a:pPr>
                        <a:lnSpc>
                          <a:spcPct val="115000"/>
                        </a:lnSpc>
                        <a:spcAft>
                          <a:spcPts val="0"/>
                        </a:spcAft>
                      </a:pPr>
                      <a:r>
                        <a:rPr lang="en-US" sz="700">
                          <a:effectLst/>
                          <a:latin typeface="+mn-lt"/>
                        </a:rPr>
                        <a:t>Jaervinen</a:t>
                      </a:r>
                      <a:endParaRPr lang="de-DE" sz="700">
                        <a:effectLst/>
                        <a:latin typeface="+mn-lt"/>
                        <a:ea typeface="Calibri" panose="020F0502020204030204" pitchFamily="34" charset="0"/>
                        <a:cs typeface="Times New Roman" panose="02020603050405020304" pitchFamily="18" charset="0"/>
                      </a:endParaRPr>
                    </a:p>
                  </a:txBody>
                  <a:tcPr marL="7655" marR="7655" marT="0" marB="0"/>
                </a:tc>
                <a:tc>
                  <a:txBody>
                    <a:bodyPr/>
                    <a:lstStyle/>
                    <a:p>
                      <a:pPr>
                        <a:lnSpc>
                          <a:spcPct val="115000"/>
                        </a:lnSpc>
                        <a:spcAft>
                          <a:spcPts val="0"/>
                        </a:spcAft>
                      </a:pPr>
                      <a:r>
                        <a:rPr lang="en-US" sz="700">
                          <a:effectLst/>
                          <a:latin typeface="+mn-lt"/>
                        </a:rPr>
                        <a:t>A.E.</a:t>
                      </a:r>
                      <a:endParaRPr lang="de-DE" sz="700">
                        <a:effectLst/>
                        <a:latin typeface="+mn-lt"/>
                        <a:ea typeface="Calibri" panose="020F0502020204030204" pitchFamily="34" charset="0"/>
                        <a:cs typeface="Times New Roman" panose="02020603050405020304" pitchFamily="18" charset="0"/>
                      </a:endParaRPr>
                    </a:p>
                  </a:txBody>
                  <a:tcPr marL="7655" marR="7655" marT="0" marB="0"/>
                </a:tc>
                <a:tc>
                  <a:txBody>
                    <a:bodyPr/>
                    <a:lstStyle/>
                    <a:p>
                      <a:pPr>
                        <a:lnSpc>
                          <a:spcPct val="115000"/>
                        </a:lnSpc>
                        <a:spcAft>
                          <a:spcPts val="0"/>
                        </a:spcAft>
                      </a:pPr>
                      <a:r>
                        <a:rPr lang="en-US" sz="700">
                          <a:effectLst/>
                          <a:latin typeface="+mn-lt"/>
                        </a:rPr>
                        <a:t>Representation Learning Algorithms for Inferring Machine Independent Latent Features in Pedestals in JET and AUG</a:t>
                      </a:r>
                      <a:endParaRPr lang="de-DE" sz="700">
                        <a:effectLst/>
                        <a:latin typeface="+mn-lt"/>
                        <a:ea typeface="Calibri" panose="020F0502020204030204" pitchFamily="34" charset="0"/>
                        <a:cs typeface="Times New Roman" panose="02020603050405020304" pitchFamily="18" charset="0"/>
                      </a:endParaRPr>
                    </a:p>
                  </a:txBody>
                  <a:tcPr marL="7655" marR="7655" marT="0" marB="0"/>
                </a:tc>
                <a:tc>
                  <a:txBody>
                    <a:bodyPr/>
                    <a:lstStyle/>
                    <a:p>
                      <a:pPr>
                        <a:lnSpc>
                          <a:spcPct val="115000"/>
                        </a:lnSpc>
                        <a:spcAft>
                          <a:spcPts val="0"/>
                        </a:spcAft>
                      </a:pPr>
                      <a:r>
                        <a:rPr lang="en-US" sz="700">
                          <a:effectLst/>
                          <a:latin typeface="+mn-lt"/>
                        </a:rPr>
                        <a:t>Physics of Plasmas</a:t>
                      </a:r>
                      <a:endParaRPr lang="de-DE" sz="700">
                        <a:effectLst/>
                        <a:latin typeface="+mn-lt"/>
                        <a:ea typeface="Calibri" panose="020F0502020204030204" pitchFamily="34" charset="0"/>
                        <a:cs typeface="Times New Roman" panose="02020603050405020304" pitchFamily="18" charset="0"/>
                      </a:endParaRPr>
                    </a:p>
                  </a:txBody>
                  <a:tcPr marL="7655" marR="7655" marT="0" marB="0"/>
                </a:tc>
                <a:tc>
                  <a:txBody>
                    <a:bodyPr/>
                    <a:lstStyle/>
                    <a:p>
                      <a:pPr>
                        <a:lnSpc>
                          <a:spcPct val="115000"/>
                        </a:lnSpc>
                        <a:spcAft>
                          <a:spcPts val="0"/>
                        </a:spcAft>
                      </a:pPr>
                      <a:r>
                        <a:rPr lang="en-US" sz="700">
                          <a:effectLst/>
                          <a:latin typeface="+mn-lt"/>
                        </a:rPr>
                        <a:t>Paper</a:t>
                      </a:r>
                      <a:endParaRPr lang="de-DE" sz="700">
                        <a:effectLst/>
                        <a:latin typeface="+mn-lt"/>
                        <a:ea typeface="Calibri" panose="020F0502020204030204" pitchFamily="34" charset="0"/>
                        <a:cs typeface="Times New Roman" panose="02020603050405020304" pitchFamily="18" charset="0"/>
                      </a:endParaRPr>
                    </a:p>
                  </a:txBody>
                  <a:tcPr marL="7655" marR="7655" marT="0" marB="0"/>
                </a:tc>
                <a:tc>
                  <a:txBody>
                    <a:bodyPr/>
                    <a:lstStyle/>
                    <a:p>
                      <a:pPr>
                        <a:lnSpc>
                          <a:spcPct val="115000"/>
                        </a:lnSpc>
                        <a:spcAft>
                          <a:spcPts val="0"/>
                        </a:spcAft>
                      </a:pPr>
                      <a:r>
                        <a:rPr lang="en-US" sz="700">
                          <a:effectLst/>
                          <a:latin typeface="+mn-lt"/>
                        </a:rPr>
                        <a:t>Submitted</a:t>
                      </a:r>
                      <a:endParaRPr lang="de-DE" sz="700">
                        <a:effectLst/>
                        <a:latin typeface="+mn-lt"/>
                        <a:ea typeface="Calibri" panose="020F0502020204030204" pitchFamily="34" charset="0"/>
                        <a:cs typeface="Times New Roman" panose="02020603050405020304" pitchFamily="18" charset="0"/>
                      </a:endParaRPr>
                    </a:p>
                  </a:txBody>
                  <a:tcPr marL="7655" marR="7655" marT="0" marB="0"/>
                </a:tc>
                <a:tc>
                  <a:txBody>
                    <a:bodyPr/>
                    <a:lstStyle/>
                    <a:p>
                      <a:pPr>
                        <a:lnSpc>
                          <a:spcPct val="115000"/>
                        </a:lnSpc>
                        <a:spcAft>
                          <a:spcPts val="0"/>
                        </a:spcAft>
                      </a:pPr>
                      <a:r>
                        <a:rPr lang="en-US" sz="700">
                          <a:effectLst/>
                          <a:latin typeface="+mn-lt"/>
                        </a:rPr>
                        <a:t> </a:t>
                      </a:r>
                      <a:endParaRPr lang="de-DE" sz="700" dirty="0">
                        <a:effectLst/>
                        <a:latin typeface="+mn-lt"/>
                        <a:ea typeface="Calibri" panose="020F0502020204030204" pitchFamily="34" charset="0"/>
                        <a:cs typeface="Times New Roman" panose="02020603050405020304" pitchFamily="18" charset="0"/>
                      </a:endParaRPr>
                    </a:p>
                  </a:txBody>
                  <a:tcPr marL="7655" marR="7655" marT="0" marB="0"/>
                </a:tc>
                <a:extLst>
                  <a:ext uri="{0D108BD9-81ED-4DB2-BD59-A6C34878D82A}">
                    <a16:rowId xmlns:a16="http://schemas.microsoft.com/office/drawing/2014/main" val="3682966700"/>
                  </a:ext>
                </a:extLst>
              </a:tr>
              <a:tr h="240658">
                <a:tc>
                  <a:txBody>
                    <a:bodyPr/>
                    <a:lstStyle/>
                    <a:p>
                      <a:pPr>
                        <a:lnSpc>
                          <a:spcPct val="115000"/>
                        </a:lnSpc>
                        <a:spcAft>
                          <a:spcPts val="0"/>
                        </a:spcAft>
                      </a:pPr>
                      <a:r>
                        <a:rPr lang="en-US" sz="700">
                          <a:effectLst/>
                          <a:latin typeface="+mn-lt"/>
                        </a:rPr>
                        <a:t>Gillgren</a:t>
                      </a:r>
                      <a:endParaRPr lang="de-DE" sz="700">
                        <a:effectLst/>
                        <a:latin typeface="+mn-lt"/>
                        <a:ea typeface="Calibri" panose="020F0502020204030204" pitchFamily="34" charset="0"/>
                        <a:cs typeface="Times New Roman" panose="02020603050405020304" pitchFamily="18" charset="0"/>
                      </a:endParaRPr>
                    </a:p>
                  </a:txBody>
                  <a:tcPr marL="7655" marR="7655" marT="0" marB="0"/>
                </a:tc>
                <a:tc>
                  <a:txBody>
                    <a:bodyPr/>
                    <a:lstStyle/>
                    <a:p>
                      <a:pPr>
                        <a:lnSpc>
                          <a:spcPct val="115000"/>
                        </a:lnSpc>
                        <a:spcAft>
                          <a:spcPts val="0"/>
                        </a:spcAft>
                      </a:pPr>
                      <a:r>
                        <a:rPr lang="en-US" sz="700">
                          <a:effectLst/>
                          <a:latin typeface="+mn-lt"/>
                        </a:rPr>
                        <a:t>A.</a:t>
                      </a:r>
                      <a:endParaRPr lang="de-DE" sz="700">
                        <a:effectLst/>
                        <a:latin typeface="+mn-lt"/>
                        <a:ea typeface="Calibri" panose="020F0502020204030204" pitchFamily="34" charset="0"/>
                        <a:cs typeface="Times New Roman" panose="02020603050405020304" pitchFamily="18" charset="0"/>
                      </a:endParaRPr>
                    </a:p>
                  </a:txBody>
                  <a:tcPr marL="7655" marR="7655" marT="0" marB="0"/>
                </a:tc>
                <a:tc>
                  <a:txBody>
                    <a:bodyPr/>
                    <a:lstStyle/>
                    <a:p>
                      <a:pPr>
                        <a:lnSpc>
                          <a:spcPct val="115000"/>
                        </a:lnSpc>
                        <a:spcAft>
                          <a:spcPts val="0"/>
                        </a:spcAft>
                      </a:pPr>
                      <a:r>
                        <a:rPr lang="en-US" sz="700">
                          <a:effectLst/>
                          <a:latin typeface="+mn-lt"/>
                        </a:rPr>
                        <a:t>A fast neural network surrogate model for the eigenvalues of QuaLiKiz</a:t>
                      </a:r>
                      <a:endParaRPr lang="de-DE" sz="700">
                        <a:effectLst/>
                        <a:latin typeface="+mn-lt"/>
                        <a:ea typeface="Calibri" panose="020F0502020204030204" pitchFamily="34" charset="0"/>
                        <a:cs typeface="Times New Roman" panose="02020603050405020304" pitchFamily="18" charset="0"/>
                      </a:endParaRPr>
                    </a:p>
                  </a:txBody>
                  <a:tcPr marL="7655" marR="7655" marT="0" marB="0"/>
                </a:tc>
                <a:tc>
                  <a:txBody>
                    <a:bodyPr/>
                    <a:lstStyle/>
                    <a:p>
                      <a:pPr>
                        <a:lnSpc>
                          <a:spcPct val="115000"/>
                        </a:lnSpc>
                        <a:spcAft>
                          <a:spcPts val="0"/>
                        </a:spcAft>
                      </a:pPr>
                      <a:r>
                        <a:rPr lang="en-US" sz="700">
                          <a:effectLst/>
                          <a:latin typeface="+mn-lt"/>
                        </a:rPr>
                        <a:t>Physics of Plasmas</a:t>
                      </a:r>
                      <a:endParaRPr lang="de-DE" sz="700" dirty="0">
                        <a:effectLst/>
                        <a:latin typeface="+mn-lt"/>
                        <a:ea typeface="Calibri" panose="020F0502020204030204" pitchFamily="34" charset="0"/>
                        <a:cs typeface="Times New Roman" panose="02020603050405020304" pitchFamily="18" charset="0"/>
                      </a:endParaRPr>
                    </a:p>
                  </a:txBody>
                  <a:tcPr marL="7655" marR="7655" marT="0" marB="0"/>
                </a:tc>
                <a:tc>
                  <a:txBody>
                    <a:bodyPr/>
                    <a:lstStyle/>
                    <a:p>
                      <a:pPr>
                        <a:lnSpc>
                          <a:spcPct val="115000"/>
                        </a:lnSpc>
                        <a:spcAft>
                          <a:spcPts val="0"/>
                        </a:spcAft>
                      </a:pPr>
                      <a:r>
                        <a:rPr lang="en-US" sz="700">
                          <a:effectLst/>
                          <a:latin typeface="+mn-lt"/>
                        </a:rPr>
                        <a:t>Paper</a:t>
                      </a:r>
                      <a:endParaRPr lang="de-DE" sz="700">
                        <a:effectLst/>
                        <a:latin typeface="+mn-lt"/>
                        <a:ea typeface="Calibri" panose="020F0502020204030204" pitchFamily="34" charset="0"/>
                        <a:cs typeface="Times New Roman" panose="02020603050405020304" pitchFamily="18" charset="0"/>
                      </a:endParaRPr>
                    </a:p>
                  </a:txBody>
                  <a:tcPr marL="7655" marR="7655" marT="0" marB="0"/>
                </a:tc>
                <a:tc>
                  <a:txBody>
                    <a:bodyPr/>
                    <a:lstStyle/>
                    <a:p>
                      <a:pPr>
                        <a:lnSpc>
                          <a:spcPct val="115000"/>
                        </a:lnSpc>
                        <a:spcAft>
                          <a:spcPts val="0"/>
                        </a:spcAft>
                      </a:pPr>
                      <a:r>
                        <a:rPr lang="en-US" sz="700">
                          <a:effectLst/>
                          <a:latin typeface="+mn-lt"/>
                        </a:rPr>
                        <a:t>Published</a:t>
                      </a:r>
                      <a:endParaRPr lang="de-DE" sz="700">
                        <a:effectLst/>
                        <a:latin typeface="+mn-lt"/>
                        <a:ea typeface="Calibri" panose="020F0502020204030204" pitchFamily="34" charset="0"/>
                        <a:cs typeface="Times New Roman" panose="02020603050405020304" pitchFamily="18" charset="0"/>
                      </a:endParaRPr>
                    </a:p>
                  </a:txBody>
                  <a:tcPr marL="7655" marR="7655" marT="0" marB="0"/>
                </a:tc>
                <a:tc>
                  <a:txBody>
                    <a:bodyPr/>
                    <a:lstStyle/>
                    <a:p>
                      <a:pPr>
                        <a:lnSpc>
                          <a:spcPct val="115000"/>
                        </a:lnSpc>
                        <a:spcAft>
                          <a:spcPts val="0"/>
                        </a:spcAft>
                      </a:pPr>
                      <a:r>
                        <a:rPr lang="en-US" sz="700">
                          <a:effectLst/>
                          <a:latin typeface="+mn-lt"/>
                        </a:rPr>
                        <a:t>doi.org/10.1063/5.0174643</a:t>
                      </a:r>
                      <a:endParaRPr lang="de-DE" sz="700" dirty="0">
                        <a:effectLst/>
                        <a:latin typeface="+mn-lt"/>
                        <a:ea typeface="Calibri" panose="020F0502020204030204" pitchFamily="34" charset="0"/>
                        <a:cs typeface="Times New Roman" panose="02020603050405020304" pitchFamily="18" charset="0"/>
                      </a:endParaRPr>
                    </a:p>
                  </a:txBody>
                  <a:tcPr marL="7655" marR="7655" marT="0" marB="0"/>
                </a:tc>
                <a:extLst>
                  <a:ext uri="{0D108BD9-81ED-4DB2-BD59-A6C34878D82A}">
                    <a16:rowId xmlns:a16="http://schemas.microsoft.com/office/drawing/2014/main" val="269342312"/>
                  </a:ext>
                </a:extLst>
              </a:tr>
              <a:tr h="240658">
                <a:tc>
                  <a:txBody>
                    <a:bodyPr/>
                    <a:lstStyle/>
                    <a:p>
                      <a:pPr>
                        <a:lnSpc>
                          <a:spcPct val="115000"/>
                        </a:lnSpc>
                        <a:spcAft>
                          <a:spcPts val="0"/>
                        </a:spcAft>
                      </a:pPr>
                      <a:r>
                        <a:rPr lang="en-US" sz="700">
                          <a:effectLst/>
                          <a:latin typeface="+mn-lt"/>
                        </a:rPr>
                        <a:t>Dasbach</a:t>
                      </a:r>
                      <a:endParaRPr lang="de-DE" sz="700">
                        <a:effectLst/>
                        <a:latin typeface="+mn-lt"/>
                        <a:ea typeface="Calibri" panose="020F0502020204030204" pitchFamily="34" charset="0"/>
                        <a:cs typeface="Times New Roman" panose="02020603050405020304" pitchFamily="18" charset="0"/>
                      </a:endParaRPr>
                    </a:p>
                  </a:txBody>
                  <a:tcPr marL="7655" marR="7655" marT="0" marB="0"/>
                </a:tc>
                <a:tc>
                  <a:txBody>
                    <a:bodyPr/>
                    <a:lstStyle/>
                    <a:p>
                      <a:pPr>
                        <a:lnSpc>
                          <a:spcPct val="115000"/>
                        </a:lnSpc>
                        <a:spcAft>
                          <a:spcPts val="0"/>
                        </a:spcAft>
                      </a:pPr>
                      <a:r>
                        <a:rPr lang="en-US" sz="700">
                          <a:effectLst/>
                          <a:latin typeface="+mn-lt"/>
                        </a:rPr>
                        <a:t>S.</a:t>
                      </a:r>
                      <a:endParaRPr lang="de-DE" sz="700">
                        <a:effectLst/>
                        <a:latin typeface="+mn-lt"/>
                        <a:ea typeface="Calibri" panose="020F0502020204030204" pitchFamily="34" charset="0"/>
                        <a:cs typeface="Times New Roman" panose="02020603050405020304" pitchFamily="18" charset="0"/>
                      </a:endParaRPr>
                    </a:p>
                  </a:txBody>
                  <a:tcPr marL="7655" marR="7655" marT="0" marB="0"/>
                </a:tc>
                <a:tc>
                  <a:txBody>
                    <a:bodyPr/>
                    <a:lstStyle/>
                    <a:p>
                      <a:pPr>
                        <a:lnSpc>
                          <a:spcPct val="115000"/>
                        </a:lnSpc>
                        <a:spcAft>
                          <a:spcPts val="0"/>
                        </a:spcAft>
                      </a:pPr>
                      <a:r>
                        <a:rPr lang="en-US" sz="700">
                          <a:effectLst/>
                          <a:latin typeface="+mn-lt"/>
                        </a:rPr>
                        <a:t>Towards fast surrogate models for interpolation of tokamak edge plasmas</a:t>
                      </a:r>
                      <a:endParaRPr lang="de-DE" sz="700">
                        <a:effectLst/>
                        <a:latin typeface="+mn-lt"/>
                        <a:ea typeface="Calibri" panose="020F0502020204030204" pitchFamily="34" charset="0"/>
                        <a:cs typeface="Times New Roman" panose="02020603050405020304" pitchFamily="18" charset="0"/>
                      </a:endParaRPr>
                    </a:p>
                  </a:txBody>
                  <a:tcPr marL="7655" marR="7655" marT="0" marB="0"/>
                </a:tc>
                <a:tc>
                  <a:txBody>
                    <a:bodyPr/>
                    <a:lstStyle/>
                    <a:p>
                      <a:pPr>
                        <a:lnSpc>
                          <a:spcPct val="115000"/>
                        </a:lnSpc>
                        <a:spcAft>
                          <a:spcPts val="0"/>
                        </a:spcAft>
                      </a:pPr>
                      <a:r>
                        <a:rPr lang="en-US" sz="700">
                          <a:effectLst/>
                          <a:latin typeface="+mn-lt"/>
                        </a:rPr>
                        <a:t>Nuclear Materials and Energy</a:t>
                      </a:r>
                      <a:endParaRPr lang="de-DE" sz="700">
                        <a:effectLst/>
                        <a:latin typeface="+mn-lt"/>
                        <a:ea typeface="Calibri" panose="020F0502020204030204" pitchFamily="34" charset="0"/>
                        <a:cs typeface="Times New Roman" panose="02020603050405020304" pitchFamily="18" charset="0"/>
                      </a:endParaRPr>
                    </a:p>
                  </a:txBody>
                  <a:tcPr marL="7655" marR="7655" marT="0" marB="0"/>
                </a:tc>
                <a:tc>
                  <a:txBody>
                    <a:bodyPr/>
                    <a:lstStyle/>
                    <a:p>
                      <a:pPr>
                        <a:lnSpc>
                          <a:spcPct val="115000"/>
                        </a:lnSpc>
                        <a:spcAft>
                          <a:spcPts val="0"/>
                        </a:spcAft>
                      </a:pPr>
                      <a:r>
                        <a:rPr lang="en-US" sz="700">
                          <a:effectLst/>
                          <a:latin typeface="+mn-lt"/>
                        </a:rPr>
                        <a:t>Paper</a:t>
                      </a:r>
                      <a:endParaRPr lang="de-DE" sz="700">
                        <a:effectLst/>
                        <a:latin typeface="+mn-lt"/>
                        <a:ea typeface="Calibri" panose="020F0502020204030204" pitchFamily="34" charset="0"/>
                        <a:cs typeface="Times New Roman" panose="02020603050405020304" pitchFamily="18" charset="0"/>
                      </a:endParaRPr>
                    </a:p>
                  </a:txBody>
                  <a:tcPr marL="7655" marR="7655" marT="0" marB="0"/>
                </a:tc>
                <a:tc>
                  <a:txBody>
                    <a:bodyPr/>
                    <a:lstStyle/>
                    <a:p>
                      <a:pPr>
                        <a:lnSpc>
                          <a:spcPct val="115000"/>
                        </a:lnSpc>
                        <a:spcAft>
                          <a:spcPts val="0"/>
                        </a:spcAft>
                      </a:pPr>
                      <a:r>
                        <a:rPr lang="en-US" sz="700">
                          <a:effectLst/>
                          <a:latin typeface="+mn-lt"/>
                        </a:rPr>
                        <a:t>Published</a:t>
                      </a:r>
                      <a:endParaRPr lang="de-DE" sz="700">
                        <a:effectLst/>
                        <a:latin typeface="+mn-lt"/>
                        <a:ea typeface="Calibri" panose="020F0502020204030204" pitchFamily="34" charset="0"/>
                        <a:cs typeface="Times New Roman" panose="02020603050405020304" pitchFamily="18" charset="0"/>
                      </a:endParaRPr>
                    </a:p>
                  </a:txBody>
                  <a:tcPr marL="7655" marR="7655" marT="0" marB="0"/>
                </a:tc>
                <a:tc>
                  <a:txBody>
                    <a:bodyPr/>
                    <a:lstStyle/>
                    <a:p>
                      <a:pPr>
                        <a:lnSpc>
                          <a:spcPct val="115000"/>
                        </a:lnSpc>
                        <a:spcAft>
                          <a:spcPts val="0"/>
                        </a:spcAft>
                      </a:pPr>
                      <a:r>
                        <a:rPr lang="en-US" sz="700">
                          <a:effectLst/>
                          <a:latin typeface="+mn-lt"/>
                        </a:rPr>
                        <a:t>30995</a:t>
                      </a:r>
                      <a:endParaRPr lang="de-DE" sz="700" dirty="0">
                        <a:effectLst/>
                        <a:latin typeface="+mn-lt"/>
                        <a:ea typeface="Calibri" panose="020F0502020204030204" pitchFamily="34" charset="0"/>
                        <a:cs typeface="Times New Roman" panose="02020603050405020304" pitchFamily="18" charset="0"/>
                      </a:endParaRPr>
                    </a:p>
                  </a:txBody>
                  <a:tcPr marL="7655" marR="7655" marT="0" marB="0"/>
                </a:tc>
                <a:extLst>
                  <a:ext uri="{0D108BD9-81ED-4DB2-BD59-A6C34878D82A}">
                    <a16:rowId xmlns:a16="http://schemas.microsoft.com/office/drawing/2014/main" val="3389729232"/>
                  </a:ext>
                </a:extLst>
              </a:tr>
              <a:tr h="240658">
                <a:tc>
                  <a:txBody>
                    <a:bodyPr/>
                    <a:lstStyle/>
                    <a:p>
                      <a:pPr>
                        <a:lnSpc>
                          <a:spcPct val="115000"/>
                        </a:lnSpc>
                        <a:spcAft>
                          <a:spcPts val="0"/>
                        </a:spcAft>
                      </a:pPr>
                      <a:r>
                        <a:rPr lang="en-US" sz="700">
                          <a:effectLst/>
                          <a:latin typeface="+mn-lt"/>
                        </a:rPr>
                        <a:t>Wiesen</a:t>
                      </a:r>
                      <a:endParaRPr lang="de-DE" sz="700">
                        <a:effectLst/>
                        <a:latin typeface="+mn-lt"/>
                        <a:ea typeface="Calibri" panose="020F0502020204030204" pitchFamily="34" charset="0"/>
                        <a:cs typeface="Times New Roman" panose="02020603050405020304" pitchFamily="18" charset="0"/>
                      </a:endParaRPr>
                    </a:p>
                  </a:txBody>
                  <a:tcPr marL="7655" marR="7655" marT="0" marB="0"/>
                </a:tc>
                <a:tc>
                  <a:txBody>
                    <a:bodyPr/>
                    <a:lstStyle/>
                    <a:p>
                      <a:pPr>
                        <a:lnSpc>
                          <a:spcPct val="115000"/>
                        </a:lnSpc>
                        <a:spcAft>
                          <a:spcPts val="0"/>
                        </a:spcAft>
                      </a:pPr>
                      <a:r>
                        <a:rPr lang="en-US" sz="700">
                          <a:effectLst/>
                          <a:latin typeface="+mn-lt"/>
                        </a:rPr>
                        <a:t>S.</a:t>
                      </a:r>
                      <a:endParaRPr lang="de-DE" sz="700">
                        <a:effectLst/>
                        <a:latin typeface="+mn-lt"/>
                        <a:ea typeface="Calibri" panose="020F0502020204030204" pitchFamily="34" charset="0"/>
                        <a:cs typeface="Times New Roman" panose="02020603050405020304" pitchFamily="18" charset="0"/>
                      </a:endParaRPr>
                    </a:p>
                  </a:txBody>
                  <a:tcPr marL="7655" marR="7655" marT="0" marB="0"/>
                </a:tc>
                <a:tc>
                  <a:txBody>
                    <a:bodyPr/>
                    <a:lstStyle/>
                    <a:p>
                      <a:pPr>
                        <a:lnSpc>
                          <a:spcPct val="115000"/>
                        </a:lnSpc>
                        <a:spcAft>
                          <a:spcPts val="0"/>
                        </a:spcAft>
                      </a:pPr>
                      <a:r>
                        <a:rPr lang="en-US" sz="700" dirty="0">
                          <a:effectLst/>
                          <a:latin typeface="+mn-lt"/>
                        </a:rPr>
                        <a:t>Data-driven models in fusion exhaust: AI methods and perspectives, </a:t>
                      </a:r>
                      <a:r>
                        <a:rPr lang="en-US" sz="700" b="1" dirty="0">
                          <a:solidFill>
                            <a:srgbClr val="FF0000"/>
                          </a:solidFill>
                          <a:effectLst/>
                          <a:latin typeface="+mn-lt"/>
                        </a:rPr>
                        <a:t>ENR Review paper</a:t>
                      </a:r>
                      <a:endParaRPr lang="de-DE" sz="700" b="1" dirty="0">
                        <a:solidFill>
                          <a:srgbClr val="FF0000"/>
                        </a:solidFill>
                        <a:effectLst/>
                        <a:latin typeface="+mn-lt"/>
                        <a:ea typeface="Calibri" panose="020F0502020204030204" pitchFamily="34" charset="0"/>
                        <a:cs typeface="Times New Roman" panose="02020603050405020304" pitchFamily="18" charset="0"/>
                      </a:endParaRPr>
                    </a:p>
                  </a:txBody>
                  <a:tcPr marL="7655" marR="7655" marT="0" marB="0"/>
                </a:tc>
                <a:tc>
                  <a:txBody>
                    <a:bodyPr/>
                    <a:lstStyle/>
                    <a:p>
                      <a:pPr>
                        <a:lnSpc>
                          <a:spcPct val="115000"/>
                        </a:lnSpc>
                        <a:spcAft>
                          <a:spcPts val="0"/>
                        </a:spcAft>
                      </a:pPr>
                      <a:r>
                        <a:rPr lang="en-US" sz="700" dirty="0">
                          <a:effectLst/>
                          <a:latin typeface="+mn-lt"/>
                        </a:rPr>
                        <a:t>Nuclear Fusion</a:t>
                      </a:r>
                      <a:endParaRPr lang="de-DE" sz="700" dirty="0">
                        <a:effectLst/>
                        <a:latin typeface="+mn-lt"/>
                        <a:ea typeface="Calibri" panose="020F0502020204030204" pitchFamily="34" charset="0"/>
                        <a:cs typeface="Times New Roman" panose="02020603050405020304" pitchFamily="18" charset="0"/>
                      </a:endParaRPr>
                    </a:p>
                  </a:txBody>
                  <a:tcPr marL="7655" marR="7655" marT="0" marB="0"/>
                </a:tc>
                <a:tc>
                  <a:txBody>
                    <a:bodyPr/>
                    <a:lstStyle/>
                    <a:p>
                      <a:pPr>
                        <a:lnSpc>
                          <a:spcPct val="115000"/>
                        </a:lnSpc>
                        <a:spcAft>
                          <a:spcPts val="0"/>
                        </a:spcAft>
                      </a:pPr>
                      <a:r>
                        <a:rPr lang="en-US" sz="700">
                          <a:effectLst/>
                          <a:latin typeface="+mn-lt"/>
                        </a:rPr>
                        <a:t>Paper</a:t>
                      </a:r>
                      <a:endParaRPr lang="de-DE" sz="700" dirty="0">
                        <a:effectLst/>
                        <a:latin typeface="+mn-lt"/>
                        <a:ea typeface="Calibri" panose="020F0502020204030204" pitchFamily="34" charset="0"/>
                        <a:cs typeface="Times New Roman" panose="02020603050405020304" pitchFamily="18" charset="0"/>
                      </a:endParaRPr>
                    </a:p>
                  </a:txBody>
                  <a:tcPr marL="7655" marR="7655" marT="0" marB="0"/>
                </a:tc>
                <a:tc>
                  <a:txBody>
                    <a:bodyPr/>
                    <a:lstStyle/>
                    <a:p>
                      <a:pPr>
                        <a:lnSpc>
                          <a:spcPct val="115000"/>
                        </a:lnSpc>
                        <a:spcAft>
                          <a:spcPts val="0"/>
                        </a:spcAft>
                      </a:pPr>
                      <a:r>
                        <a:rPr lang="en-US" sz="700">
                          <a:effectLst/>
                          <a:latin typeface="+mn-lt"/>
                        </a:rPr>
                        <a:t>Submitted</a:t>
                      </a:r>
                      <a:endParaRPr lang="de-DE" sz="700">
                        <a:effectLst/>
                        <a:latin typeface="+mn-lt"/>
                        <a:ea typeface="Calibri" panose="020F0502020204030204" pitchFamily="34" charset="0"/>
                        <a:cs typeface="Times New Roman" panose="02020603050405020304" pitchFamily="18" charset="0"/>
                      </a:endParaRPr>
                    </a:p>
                  </a:txBody>
                  <a:tcPr marL="7655" marR="7655" marT="0" marB="0"/>
                </a:tc>
                <a:tc>
                  <a:txBody>
                    <a:bodyPr/>
                    <a:lstStyle/>
                    <a:p>
                      <a:pPr>
                        <a:lnSpc>
                          <a:spcPct val="115000"/>
                        </a:lnSpc>
                        <a:spcAft>
                          <a:spcPts val="0"/>
                        </a:spcAft>
                      </a:pPr>
                      <a:r>
                        <a:rPr lang="en-US" sz="700">
                          <a:effectLst/>
                          <a:latin typeface="+mn-lt"/>
                        </a:rPr>
                        <a:t>34084</a:t>
                      </a:r>
                      <a:endParaRPr lang="de-DE" sz="700" dirty="0">
                        <a:effectLst/>
                        <a:latin typeface="+mn-lt"/>
                        <a:ea typeface="Calibri" panose="020F0502020204030204" pitchFamily="34" charset="0"/>
                        <a:cs typeface="Times New Roman" panose="02020603050405020304" pitchFamily="18" charset="0"/>
                      </a:endParaRPr>
                    </a:p>
                  </a:txBody>
                  <a:tcPr marL="7655" marR="7655" marT="0" marB="0"/>
                </a:tc>
                <a:extLst>
                  <a:ext uri="{0D108BD9-81ED-4DB2-BD59-A6C34878D82A}">
                    <a16:rowId xmlns:a16="http://schemas.microsoft.com/office/drawing/2014/main" val="3554008236"/>
                  </a:ext>
                </a:extLst>
              </a:tr>
              <a:tr h="114996">
                <a:tc>
                  <a:txBody>
                    <a:bodyPr/>
                    <a:lstStyle/>
                    <a:p>
                      <a:pPr>
                        <a:lnSpc>
                          <a:spcPct val="115000"/>
                        </a:lnSpc>
                        <a:spcAft>
                          <a:spcPts val="0"/>
                        </a:spcAft>
                      </a:pPr>
                      <a:r>
                        <a:rPr lang="en-US" sz="700">
                          <a:effectLst/>
                          <a:latin typeface="+mn-lt"/>
                        </a:rPr>
                        <a:t>Panera</a:t>
                      </a:r>
                      <a:endParaRPr lang="de-DE" sz="700">
                        <a:effectLst/>
                        <a:latin typeface="+mn-lt"/>
                        <a:ea typeface="Calibri" panose="020F0502020204030204" pitchFamily="34" charset="0"/>
                        <a:cs typeface="Times New Roman" panose="02020603050405020304" pitchFamily="18" charset="0"/>
                      </a:endParaRPr>
                    </a:p>
                  </a:txBody>
                  <a:tcPr marL="7655" marR="7655" marT="0" marB="0"/>
                </a:tc>
                <a:tc>
                  <a:txBody>
                    <a:bodyPr/>
                    <a:lstStyle/>
                    <a:p>
                      <a:pPr>
                        <a:lnSpc>
                          <a:spcPct val="115000"/>
                        </a:lnSpc>
                        <a:spcAft>
                          <a:spcPts val="0"/>
                        </a:spcAft>
                      </a:pPr>
                      <a:r>
                        <a:rPr lang="en-US" sz="700">
                          <a:effectLst/>
                          <a:latin typeface="+mn-lt"/>
                        </a:rPr>
                        <a:t>A.</a:t>
                      </a:r>
                      <a:endParaRPr lang="de-DE" sz="700">
                        <a:effectLst/>
                        <a:latin typeface="+mn-lt"/>
                        <a:ea typeface="Calibri" panose="020F0502020204030204" pitchFamily="34" charset="0"/>
                        <a:cs typeface="Times New Roman" panose="02020603050405020304" pitchFamily="18" charset="0"/>
                      </a:endParaRPr>
                    </a:p>
                  </a:txBody>
                  <a:tcPr marL="7655" marR="7655" marT="0" marB="0"/>
                </a:tc>
                <a:tc>
                  <a:txBody>
                    <a:bodyPr/>
                    <a:lstStyle/>
                    <a:p>
                      <a:pPr>
                        <a:lnSpc>
                          <a:spcPct val="115000"/>
                        </a:lnSpc>
                        <a:spcAft>
                          <a:spcPts val="0"/>
                        </a:spcAft>
                      </a:pPr>
                      <a:r>
                        <a:rPr lang="en-US" sz="700">
                          <a:effectLst/>
                          <a:latin typeface="+mn-lt"/>
                        </a:rPr>
                        <a:t>EuroPED-NN: Uncertainty aware surrogate model</a:t>
                      </a:r>
                      <a:endParaRPr lang="de-DE" sz="700" dirty="0">
                        <a:effectLst/>
                        <a:latin typeface="+mn-lt"/>
                        <a:ea typeface="Calibri" panose="020F0502020204030204" pitchFamily="34" charset="0"/>
                        <a:cs typeface="Times New Roman" panose="02020603050405020304" pitchFamily="18" charset="0"/>
                      </a:endParaRPr>
                    </a:p>
                  </a:txBody>
                  <a:tcPr marL="7655" marR="7655" marT="0" marB="0"/>
                </a:tc>
                <a:tc>
                  <a:txBody>
                    <a:bodyPr/>
                    <a:lstStyle/>
                    <a:p>
                      <a:pPr>
                        <a:lnSpc>
                          <a:spcPct val="115000"/>
                        </a:lnSpc>
                        <a:spcAft>
                          <a:spcPts val="0"/>
                        </a:spcAft>
                      </a:pPr>
                      <a:r>
                        <a:rPr lang="en-US" sz="700">
                          <a:effectLst/>
                          <a:latin typeface="+mn-lt"/>
                        </a:rPr>
                        <a:t>Nuclear Fusion</a:t>
                      </a:r>
                      <a:endParaRPr lang="de-DE" sz="700" dirty="0">
                        <a:effectLst/>
                        <a:latin typeface="+mn-lt"/>
                        <a:ea typeface="Calibri" panose="020F0502020204030204" pitchFamily="34" charset="0"/>
                        <a:cs typeface="Times New Roman" panose="02020603050405020304" pitchFamily="18" charset="0"/>
                      </a:endParaRPr>
                    </a:p>
                  </a:txBody>
                  <a:tcPr marL="7655" marR="7655" marT="0" marB="0"/>
                </a:tc>
                <a:tc>
                  <a:txBody>
                    <a:bodyPr/>
                    <a:lstStyle/>
                    <a:p>
                      <a:pPr>
                        <a:lnSpc>
                          <a:spcPct val="115000"/>
                        </a:lnSpc>
                        <a:spcAft>
                          <a:spcPts val="0"/>
                        </a:spcAft>
                      </a:pPr>
                      <a:r>
                        <a:rPr lang="en-US" sz="700">
                          <a:effectLst/>
                          <a:latin typeface="+mn-lt"/>
                        </a:rPr>
                        <a:t>Paper</a:t>
                      </a:r>
                      <a:endParaRPr lang="de-DE" sz="700" dirty="0">
                        <a:effectLst/>
                        <a:latin typeface="+mn-lt"/>
                        <a:ea typeface="Calibri" panose="020F0502020204030204" pitchFamily="34" charset="0"/>
                        <a:cs typeface="Times New Roman" panose="02020603050405020304" pitchFamily="18" charset="0"/>
                      </a:endParaRPr>
                    </a:p>
                  </a:txBody>
                  <a:tcPr marL="7655" marR="7655" marT="0" marB="0"/>
                </a:tc>
                <a:tc>
                  <a:txBody>
                    <a:bodyPr/>
                    <a:lstStyle/>
                    <a:p>
                      <a:pPr>
                        <a:lnSpc>
                          <a:spcPct val="115000"/>
                        </a:lnSpc>
                        <a:spcAft>
                          <a:spcPts val="0"/>
                        </a:spcAft>
                      </a:pPr>
                      <a:r>
                        <a:rPr lang="en-US" sz="700">
                          <a:effectLst/>
                          <a:latin typeface="+mn-lt"/>
                        </a:rPr>
                        <a:t>Submitted</a:t>
                      </a:r>
                      <a:endParaRPr lang="de-DE" sz="700" dirty="0">
                        <a:effectLst/>
                        <a:latin typeface="+mn-lt"/>
                        <a:ea typeface="Calibri" panose="020F0502020204030204" pitchFamily="34" charset="0"/>
                        <a:cs typeface="Times New Roman" panose="02020603050405020304" pitchFamily="18" charset="0"/>
                      </a:endParaRPr>
                    </a:p>
                  </a:txBody>
                  <a:tcPr marL="7655" marR="7655" marT="0" marB="0"/>
                </a:tc>
                <a:tc>
                  <a:txBody>
                    <a:bodyPr/>
                    <a:lstStyle/>
                    <a:p>
                      <a:pPr>
                        <a:lnSpc>
                          <a:spcPct val="115000"/>
                        </a:lnSpc>
                        <a:spcAft>
                          <a:spcPts val="0"/>
                        </a:spcAft>
                      </a:pPr>
                      <a:r>
                        <a:rPr lang="en-US" sz="700" dirty="0">
                          <a:effectLst/>
                          <a:latin typeface="+mn-lt"/>
                        </a:rPr>
                        <a:t>36702</a:t>
                      </a:r>
                      <a:endParaRPr lang="de-DE" sz="700" dirty="0">
                        <a:effectLst/>
                        <a:latin typeface="+mn-lt"/>
                        <a:ea typeface="Calibri" panose="020F0502020204030204" pitchFamily="34" charset="0"/>
                        <a:cs typeface="Times New Roman" panose="02020603050405020304" pitchFamily="18" charset="0"/>
                      </a:endParaRPr>
                    </a:p>
                  </a:txBody>
                  <a:tcPr marL="7655" marR="7655" marT="0" marB="0"/>
                </a:tc>
                <a:extLst>
                  <a:ext uri="{0D108BD9-81ED-4DB2-BD59-A6C34878D82A}">
                    <a16:rowId xmlns:a16="http://schemas.microsoft.com/office/drawing/2014/main" val="1325558140"/>
                  </a:ext>
                </a:extLst>
              </a:tr>
            </a:tbl>
          </a:graphicData>
        </a:graphic>
      </p:graphicFrame>
      <p:sp>
        <p:nvSpPr>
          <p:cNvPr id="8" name="Textfeld 7">
            <a:extLst>
              <a:ext uri="{FF2B5EF4-FFF2-40B4-BE49-F238E27FC236}">
                <a16:creationId xmlns:a16="http://schemas.microsoft.com/office/drawing/2014/main" id="{9FA9CC71-7E4B-41E5-A219-C77104E103A0}"/>
              </a:ext>
            </a:extLst>
          </p:cNvPr>
          <p:cNvSpPr txBox="1"/>
          <p:nvPr/>
        </p:nvSpPr>
        <p:spPr>
          <a:xfrm>
            <a:off x="197892" y="4479839"/>
            <a:ext cx="4689104" cy="307777"/>
          </a:xfrm>
          <a:prstGeom prst="rect">
            <a:avLst/>
          </a:prstGeom>
          <a:noFill/>
        </p:spPr>
        <p:txBody>
          <a:bodyPr wrap="none" rtlCol="0">
            <a:spAutoFit/>
          </a:bodyPr>
          <a:lstStyle/>
          <a:p>
            <a:r>
              <a:rPr lang="en-US" dirty="0"/>
              <a:t>… and many other talks/posters/</a:t>
            </a:r>
            <a:r>
              <a:rPr lang="en-US" dirty="0" err="1"/>
              <a:t>presnetations</a:t>
            </a:r>
            <a:r>
              <a:rPr lang="en-US" dirty="0"/>
              <a:t>, c.f. report</a:t>
            </a:r>
            <a:endParaRPr lang="de-DE" dirty="0"/>
          </a:p>
        </p:txBody>
      </p:sp>
      <p:sp>
        <p:nvSpPr>
          <p:cNvPr id="6" name="Fußzeilenplatzhalter 3">
            <a:extLst>
              <a:ext uri="{FF2B5EF4-FFF2-40B4-BE49-F238E27FC236}">
                <a16:creationId xmlns:a16="http://schemas.microsoft.com/office/drawing/2014/main" id="{5BEA4F35-1241-40E0-8430-77477E0DD459}"/>
              </a:ext>
            </a:extLst>
          </p:cNvPr>
          <p:cNvSpPr txBox="1">
            <a:spLocks/>
          </p:cNvSpPr>
          <p:nvPr/>
        </p:nvSpPr>
        <p:spPr>
          <a:xfrm>
            <a:off x="467544" y="4908928"/>
            <a:ext cx="8240228" cy="201104"/>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806" b="0" i="0" u="none" strike="noStrike" cap="none">
                <a:solidFill>
                  <a:schemeClr val="tx1"/>
                </a:solidFill>
                <a:latin typeface="Arial" panose="020B0604020202020204" pitchFamily="34" charset="0"/>
                <a:ea typeface="Arial"/>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S. Wiesen | ENR-MOD.01.FZJ – theory 2023 annual report | Zoom | Feb 7</a:t>
            </a:r>
            <a:r>
              <a:rPr kumimoji="0" lang="en-GB" sz="806" b="0" i="0" u="none" strike="noStrike" kern="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sym typeface="Arial"/>
              </a:rPr>
              <a:t>th</a:t>
            </a:r>
            <a:r>
              <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 2024 | Page </a:t>
            </a:r>
            <a:fld id="{6A6D9FA1-99C7-4910-8E32-B85D378B0060}" type="slidenum">
              <a:rPr kumimoji="0" lang="en-GB" sz="806"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24767679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BDB796-EBA1-4AB9-BFA0-5CBBDC0D580D}"/>
              </a:ext>
            </a:extLst>
          </p:cNvPr>
          <p:cNvSpPr>
            <a:spLocks noGrp="1"/>
          </p:cNvSpPr>
          <p:nvPr>
            <p:ph type="title"/>
          </p:nvPr>
        </p:nvSpPr>
        <p:spPr/>
        <p:txBody>
          <a:bodyPr/>
          <a:lstStyle/>
          <a:p>
            <a:r>
              <a:rPr lang="en-US" sz="2800" dirty="0"/>
              <a:t>Draft plan &amp; team of the proposal</a:t>
            </a:r>
            <a:endParaRPr lang="de-DE" sz="2800" dirty="0"/>
          </a:p>
        </p:txBody>
      </p:sp>
      <p:pic>
        <p:nvPicPr>
          <p:cNvPr id="4" name="Grafik 3">
            <a:extLst>
              <a:ext uri="{FF2B5EF4-FFF2-40B4-BE49-F238E27FC236}">
                <a16:creationId xmlns:a16="http://schemas.microsoft.com/office/drawing/2014/main" id="{B2B394A7-EB02-444D-92CC-4866947B931E}"/>
              </a:ext>
            </a:extLst>
          </p:cNvPr>
          <p:cNvPicPr>
            <a:picLocks noChangeAspect="1"/>
          </p:cNvPicPr>
          <p:nvPr/>
        </p:nvPicPr>
        <p:blipFill>
          <a:blip r:embed="rId2"/>
          <a:stretch>
            <a:fillRect/>
          </a:stretch>
        </p:blipFill>
        <p:spPr>
          <a:xfrm>
            <a:off x="839004" y="1037229"/>
            <a:ext cx="7834148" cy="3373830"/>
          </a:xfrm>
          <a:prstGeom prst="rect">
            <a:avLst/>
          </a:prstGeom>
        </p:spPr>
      </p:pic>
      <p:sp>
        <p:nvSpPr>
          <p:cNvPr id="5" name="Fußzeilenplatzhalter 3">
            <a:extLst>
              <a:ext uri="{FF2B5EF4-FFF2-40B4-BE49-F238E27FC236}">
                <a16:creationId xmlns:a16="http://schemas.microsoft.com/office/drawing/2014/main" id="{F0A45F40-4385-4FAE-A5F0-67CEC4DC382A}"/>
              </a:ext>
            </a:extLst>
          </p:cNvPr>
          <p:cNvSpPr txBox="1">
            <a:spLocks/>
          </p:cNvSpPr>
          <p:nvPr/>
        </p:nvSpPr>
        <p:spPr>
          <a:xfrm>
            <a:off x="467544" y="4908928"/>
            <a:ext cx="8240228" cy="201104"/>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806" b="0" i="0" u="none" strike="noStrike" cap="none">
                <a:solidFill>
                  <a:schemeClr val="tx1"/>
                </a:solidFill>
                <a:latin typeface="Arial" panose="020B0604020202020204" pitchFamily="34" charset="0"/>
                <a:ea typeface="Arial"/>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S. Wiesen | ENR-MOD.01.FZJ – theory 2023 annual report | Zoom | Feb 7</a:t>
            </a:r>
            <a:r>
              <a:rPr kumimoji="0" lang="en-GB" sz="806" b="0" i="0" u="none" strike="noStrike" kern="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sym typeface="Arial"/>
              </a:rPr>
              <a:t>th</a:t>
            </a:r>
            <a:r>
              <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 2024 | Page </a:t>
            </a:r>
            <a:fld id="{6A6D9FA1-99C7-4910-8E32-B85D378B0060}" type="slidenum">
              <a:rPr kumimoji="0" lang="en-GB" sz="806"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40</a:t>
            </a:fld>
            <a:endPar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14641000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BDB796-EBA1-4AB9-BFA0-5CBBDC0D580D}"/>
              </a:ext>
            </a:extLst>
          </p:cNvPr>
          <p:cNvSpPr>
            <a:spLocks noGrp="1"/>
          </p:cNvSpPr>
          <p:nvPr>
            <p:ph type="title"/>
          </p:nvPr>
        </p:nvSpPr>
        <p:spPr/>
        <p:txBody>
          <a:bodyPr/>
          <a:lstStyle/>
          <a:p>
            <a:r>
              <a:rPr lang="en-US" dirty="0"/>
              <a:t>Proposal 2</a:t>
            </a:r>
            <a:endParaRPr lang="de-DE" dirty="0"/>
          </a:p>
        </p:txBody>
      </p:sp>
      <p:pic>
        <p:nvPicPr>
          <p:cNvPr id="4" name="Grafik 3">
            <a:extLst>
              <a:ext uri="{FF2B5EF4-FFF2-40B4-BE49-F238E27FC236}">
                <a16:creationId xmlns:a16="http://schemas.microsoft.com/office/drawing/2014/main" id="{9A330ECA-70B4-4767-AADB-37CEAEA9D91E}"/>
              </a:ext>
            </a:extLst>
          </p:cNvPr>
          <p:cNvPicPr>
            <a:picLocks noChangeAspect="1"/>
          </p:cNvPicPr>
          <p:nvPr/>
        </p:nvPicPr>
        <p:blipFill>
          <a:blip r:embed="rId2"/>
          <a:stretch>
            <a:fillRect/>
          </a:stretch>
        </p:blipFill>
        <p:spPr>
          <a:xfrm>
            <a:off x="428046" y="1376195"/>
            <a:ext cx="8287907" cy="2391109"/>
          </a:xfrm>
          <a:prstGeom prst="rect">
            <a:avLst/>
          </a:prstGeom>
        </p:spPr>
      </p:pic>
      <p:sp>
        <p:nvSpPr>
          <p:cNvPr id="5" name="Fußzeilenplatzhalter 3">
            <a:extLst>
              <a:ext uri="{FF2B5EF4-FFF2-40B4-BE49-F238E27FC236}">
                <a16:creationId xmlns:a16="http://schemas.microsoft.com/office/drawing/2014/main" id="{7C10D50F-D86F-452A-A676-649F5082321D}"/>
              </a:ext>
            </a:extLst>
          </p:cNvPr>
          <p:cNvSpPr txBox="1">
            <a:spLocks/>
          </p:cNvSpPr>
          <p:nvPr/>
        </p:nvSpPr>
        <p:spPr>
          <a:xfrm>
            <a:off x="467544" y="4908928"/>
            <a:ext cx="8240228" cy="201104"/>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806" b="0" i="0" u="none" strike="noStrike" cap="none">
                <a:solidFill>
                  <a:schemeClr val="tx1"/>
                </a:solidFill>
                <a:latin typeface="Arial" panose="020B0604020202020204" pitchFamily="34" charset="0"/>
                <a:ea typeface="Arial"/>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S. Wiesen | ENR-MOD.01.FZJ – theory 2023 annual report | Zoom | Feb 7</a:t>
            </a:r>
            <a:r>
              <a:rPr kumimoji="0" lang="en-GB" sz="806" b="0" i="0" u="none" strike="noStrike" kern="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sym typeface="Arial"/>
              </a:rPr>
              <a:t>th</a:t>
            </a:r>
            <a:r>
              <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 2024 | Page </a:t>
            </a:r>
            <a:fld id="{6A6D9FA1-99C7-4910-8E32-B85D378B0060}" type="slidenum">
              <a:rPr kumimoji="0" lang="en-GB" sz="806"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41</a:t>
            </a:fld>
            <a:endPar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36370144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BDB796-EBA1-4AB9-BFA0-5CBBDC0D580D}"/>
              </a:ext>
            </a:extLst>
          </p:cNvPr>
          <p:cNvSpPr>
            <a:spLocks noGrp="1"/>
          </p:cNvSpPr>
          <p:nvPr>
            <p:ph type="title"/>
          </p:nvPr>
        </p:nvSpPr>
        <p:spPr/>
        <p:txBody>
          <a:bodyPr/>
          <a:lstStyle/>
          <a:p>
            <a:br>
              <a:rPr lang="en-US" sz="1600" dirty="0"/>
            </a:br>
            <a:r>
              <a:rPr lang="en-US" sz="1600" dirty="0"/>
              <a:t>The present ENR project has explored methods to surrogate 2D</a:t>
            </a:r>
            <a:br>
              <a:rPr lang="en-US" sz="1600" dirty="0"/>
            </a:br>
            <a:r>
              <a:rPr lang="en-US" sz="1600" dirty="0"/>
              <a:t>and 1D SOL models</a:t>
            </a:r>
            <a:br>
              <a:rPr lang="en-US" sz="1600" dirty="0"/>
            </a:br>
            <a:endParaRPr lang="de-DE" sz="1600" dirty="0"/>
          </a:p>
        </p:txBody>
      </p:sp>
      <p:pic>
        <p:nvPicPr>
          <p:cNvPr id="4" name="Grafik 3">
            <a:extLst>
              <a:ext uri="{FF2B5EF4-FFF2-40B4-BE49-F238E27FC236}">
                <a16:creationId xmlns:a16="http://schemas.microsoft.com/office/drawing/2014/main" id="{B2C2D8D8-CE18-462B-9C98-A695E6047002}"/>
              </a:ext>
            </a:extLst>
          </p:cNvPr>
          <p:cNvPicPr>
            <a:picLocks noChangeAspect="1"/>
          </p:cNvPicPr>
          <p:nvPr/>
        </p:nvPicPr>
        <p:blipFill>
          <a:blip r:embed="rId2"/>
          <a:stretch>
            <a:fillRect/>
          </a:stretch>
        </p:blipFill>
        <p:spPr>
          <a:xfrm>
            <a:off x="743803" y="923602"/>
            <a:ext cx="7902054" cy="3975743"/>
          </a:xfrm>
          <a:prstGeom prst="rect">
            <a:avLst/>
          </a:prstGeom>
        </p:spPr>
      </p:pic>
      <p:sp>
        <p:nvSpPr>
          <p:cNvPr id="5" name="Fußzeilenplatzhalter 3">
            <a:extLst>
              <a:ext uri="{FF2B5EF4-FFF2-40B4-BE49-F238E27FC236}">
                <a16:creationId xmlns:a16="http://schemas.microsoft.com/office/drawing/2014/main" id="{6A1E5366-E90D-4CF4-9EB1-E0A4F95E0AA4}"/>
              </a:ext>
            </a:extLst>
          </p:cNvPr>
          <p:cNvSpPr txBox="1">
            <a:spLocks/>
          </p:cNvSpPr>
          <p:nvPr/>
        </p:nvSpPr>
        <p:spPr>
          <a:xfrm>
            <a:off x="467544" y="4908928"/>
            <a:ext cx="8240228" cy="201104"/>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806" b="0" i="0" u="none" strike="noStrike" cap="none">
                <a:solidFill>
                  <a:schemeClr val="tx1"/>
                </a:solidFill>
                <a:latin typeface="Arial" panose="020B0604020202020204" pitchFamily="34" charset="0"/>
                <a:ea typeface="Arial"/>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S. Wiesen | ENR-MOD.01.FZJ – theory 2023 annual report | Zoom | Feb 7</a:t>
            </a:r>
            <a:r>
              <a:rPr kumimoji="0" lang="en-GB" sz="806" b="0" i="0" u="none" strike="noStrike" kern="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sym typeface="Arial"/>
              </a:rPr>
              <a:t>th</a:t>
            </a:r>
            <a:r>
              <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 2024 | Page </a:t>
            </a:r>
            <a:fld id="{6A6D9FA1-99C7-4910-8E32-B85D378B0060}" type="slidenum">
              <a:rPr kumimoji="0" lang="en-GB" sz="806"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42</a:t>
            </a:fld>
            <a:endPar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37584875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BDB796-EBA1-4AB9-BFA0-5CBBDC0D580D}"/>
              </a:ext>
            </a:extLst>
          </p:cNvPr>
          <p:cNvSpPr>
            <a:spLocks noGrp="1"/>
          </p:cNvSpPr>
          <p:nvPr>
            <p:ph type="title"/>
          </p:nvPr>
        </p:nvSpPr>
        <p:spPr/>
        <p:txBody>
          <a:bodyPr/>
          <a:lstStyle/>
          <a:p>
            <a:r>
              <a:rPr lang="en-US" sz="1600" dirty="0"/>
              <a:t>Topical areas based on the ENR proposal – To be updated as the</a:t>
            </a:r>
            <a:br>
              <a:rPr lang="en-US" sz="1600" dirty="0"/>
            </a:br>
            <a:r>
              <a:rPr lang="en-US" sz="1600" dirty="0"/>
              <a:t>proposal is being prepared</a:t>
            </a:r>
            <a:endParaRPr lang="de-DE" sz="1600" dirty="0"/>
          </a:p>
        </p:txBody>
      </p:sp>
      <p:pic>
        <p:nvPicPr>
          <p:cNvPr id="4" name="Grafik 3">
            <a:extLst>
              <a:ext uri="{FF2B5EF4-FFF2-40B4-BE49-F238E27FC236}">
                <a16:creationId xmlns:a16="http://schemas.microsoft.com/office/drawing/2014/main" id="{C0AB2B90-1009-40F9-A947-1D558D3318A3}"/>
              </a:ext>
            </a:extLst>
          </p:cNvPr>
          <p:cNvPicPr>
            <a:picLocks noChangeAspect="1"/>
          </p:cNvPicPr>
          <p:nvPr/>
        </p:nvPicPr>
        <p:blipFill>
          <a:blip r:embed="rId2"/>
          <a:stretch>
            <a:fillRect/>
          </a:stretch>
        </p:blipFill>
        <p:spPr>
          <a:xfrm>
            <a:off x="750627" y="1086109"/>
            <a:ext cx="7806519" cy="3585595"/>
          </a:xfrm>
          <a:prstGeom prst="rect">
            <a:avLst/>
          </a:prstGeom>
        </p:spPr>
      </p:pic>
      <p:sp>
        <p:nvSpPr>
          <p:cNvPr id="5" name="Fußzeilenplatzhalter 3">
            <a:extLst>
              <a:ext uri="{FF2B5EF4-FFF2-40B4-BE49-F238E27FC236}">
                <a16:creationId xmlns:a16="http://schemas.microsoft.com/office/drawing/2014/main" id="{0F06289E-2F7A-4DD6-9565-456C1EAE8D46}"/>
              </a:ext>
            </a:extLst>
          </p:cNvPr>
          <p:cNvSpPr txBox="1">
            <a:spLocks/>
          </p:cNvSpPr>
          <p:nvPr/>
        </p:nvSpPr>
        <p:spPr>
          <a:xfrm>
            <a:off x="467544" y="4908928"/>
            <a:ext cx="8240228" cy="201104"/>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806" b="0" i="0" u="none" strike="noStrike" cap="none">
                <a:solidFill>
                  <a:schemeClr val="tx1"/>
                </a:solidFill>
                <a:latin typeface="Arial" panose="020B0604020202020204" pitchFamily="34" charset="0"/>
                <a:ea typeface="Arial"/>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S. Wiesen | ENR-MOD.01.FZJ – theory 2023 annual report | Zoom | Feb 7</a:t>
            </a:r>
            <a:r>
              <a:rPr kumimoji="0" lang="en-GB" sz="806" b="0" i="0" u="none" strike="noStrike" kern="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sym typeface="Arial"/>
              </a:rPr>
              <a:t>th</a:t>
            </a:r>
            <a:r>
              <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 2024 | Page </a:t>
            </a:r>
            <a:fld id="{6A6D9FA1-99C7-4910-8E32-B85D378B0060}" type="slidenum">
              <a:rPr kumimoji="0" lang="en-GB" sz="806"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43</a:t>
            </a:fld>
            <a:endPar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16465801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backup</a:t>
            </a:r>
          </a:p>
        </p:txBody>
      </p:sp>
      <p:sp>
        <p:nvSpPr>
          <p:cNvPr id="3" name="Textplatzhalter 2"/>
          <p:cNvSpPr>
            <a:spLocks noGrp="1"/>
          </p:cNvSpPr>
          <p:nvPr>
            <p:ph type="body" idx="1"/>
          </p:nvPr>
        </p:nvSpPr>
        <p:spPr/>
        <p:txBody>
          <a:bodyPr/>
          <a:lstStyle/>
          <a:p>
            <a:endParaRPr lang="en-US"/>
          </a:p>
        </p:txBody>
      </p:sp>
      <p:sp>
        <p:nvSpPr>
          <p:cNvPr id="5" name="Fußzeilenplatzhalter 3">
            <a:extLst>
              <a:ext uri="{FF2B5EF4-FFF2-40B4-BE49-F238E27FC236}">
                <a16:creationId xmlns:a16="http://schemas.microsoft.com/office/drawing/2014/main" id="{875B1F8B-791F-4F40-B483-8CEDDE50C848}"/>
              </a:ext>
            </a:extLst>
          </p:cNvPr>
          <p:cNvSpPr txBox="1">
            <a:spLocks/>
          </p:cNvSpPr>
          <p:nvPr/>
        </p:nvSpPr>
        <p:spPr>
          <a:xfrm>
            <a:off x="467544" y="4908928"/>
            <a:ext cx="8240228" cy="201104"/>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806" b="0" i="0" u="none" strike="noStrike" cap="none">
                <a:solidFill>
                  <a:schemeClr val="tx1"/>
                </a:solidFill>
                <a:latin typeface="Arial" panose="020B0604020202020204" pitchFamily="34" charset="0"/>
                <a:ea typeface="Arial"/>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S. Wiesen | ENR-MOD.01.FZJ – theory 2023 annual report | Zoom | Feb 7</a:t>
            </a:r>
            <a:r>
              <a:rPr kumimoji="0" lang="en-GB" sz="806" b="0" i="0" u="none" strike="noStrike" kern="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sym typeface="Arial"/>
              </a:rPr>
              <a:t>th</a:t>
            </a:r>
            <a:r>
              <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 2024 | Page </a:t>
            </a:r>
            <a:fld id="{6A6D9FA1-99C7-4910-8E32-B85D378B0060}" type="slidenum">
              <a:rPr kumimoji="0" lang="en-GB" sz="806"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44</a:t>
            </a:fld>
            <a:endPar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24537904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2D3A9A-3091-413F-B4EC-135408DA129C}"/>
              </a:ext>
            </a:extLst>
          </p:cNvPr>
          <p:cNvSpPr>
            <a:spLocks noGrp="1"/>
          </p:cNvSpPr>
          <p:nvPr>
            <p:ph type="title"/>
          </p:nvPr>
        </p:nvSpPr>
        <p:spPr/>
        <p:txBody>
          <a:bodyPr/>
          <a:lstStyle/>
          <a:p>
            <a:r>
              <a:rPr lang="en-US" dirty="0"/>
              <a:t>Results</a:t>
            </a:r>
            <a:endParaRPr lang="de-DE" dirty="0"/>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B0B0A56E-173E-4B30-BABC-55A45AF6EDC2}"/>
                  </a:ext>
                </a:extLst>
              </p:cNvPr>
              <p:cNvSpPr>
                <a:spLocks noGrp="1"/>
              </p:cNvSpPr>
              <p:nvPr>
                <p:ph idx="1"/>
              </p:nvPr>
            </p:nvSpPr>
            <p:spPr>
              <a:xfrm>
                <a:off x="457200" y="678582"/>
                <a:ext cx="8229600" cy="3672408"/>
              </a:xfrm>
            </p:spPr>
            <p:txBody>
              <a:bodyPr/>
              <a:lstStyle/>
              <a:p>
                <a:r>
                  <a:rPr lang="en-US" dirty="0"/>
                  <a:t>The training data is a set of 116 time-averaged profiles of the features of surface height profiles, each obtained by averaging over 100 snapshots. All these snapshots look ”similar” but are actually very different when comparing point by point. We test, if the group, </a:t>
                </a:r>
                <a:r>
                  <a:rPr lang="en-US" dirty="0" err="1"/>
                  <a:t>i</a:t>
                </a:r>
                <a:r>
                  <a:rPr lang="en-US" dirty="0"/>
                  <a:t>. e. the model parameters, of a single snapshot taken from these time series can be identified by a simple nearest neighbor check, where we look for the training vector </a:t>
                </a:r>
                <a14:m>
                  <m:oMath xmlns:m="http://schemas.openxmlformats.org/officeDocument/2006/math">
                    <m:sSub>
                      <m:sSubPr>
                        <m:ctrlPr>
                          <a:rPr lang="de-DE" i="1">
                            <a:latin typeface="Cambria Math" panose="02040503050406030204" pitchFamily="18" charset="0"/>
                          </a:rPr>
                        </m:ctrlPr>
                      </m:sSubPr>
                      <m:e>
                        <m:r>
                          <a:rPr lang="el-GR" i="1">
                            <a:latin typeface="Cambria Math" panose="02040503050406030204" pitchFamily="18" charset="0"/>
                          </a:rPr>
                          <m:t>𝛷</m:t>
                        </m:r>
                      </m:e>
                      <m:sub>
                        <m:r>
                          <a:rPr lang="en-US" i="1">
                            <a:latin typeface="Cambria Math" panose="02040503050406030204" pitchFamily="18" charset="0"/>
                          </a:rPr>
                          <m:t>𝑗</m:t>
                        </m:r>
                      </m:sub>
                    </m:sSub>
                  </m:oMath>
                </a14:m>
                <a:r>
                  <a:rPr lang="en-US" dirty="0"/>
                  <a:t> having the shortest distance </a:t>
                </a:r>
                <a14:m>
                  <m:oMath xmlns:m="http://schemas.openxmlformats.org/officeDocument/2006/math">
                    <m:sSub>
                      <m:sSubPr>
                        <m:ctrlPr>
                          <a:rPr lang="de-DE" i="1">
                            <a:latin typeface="Cambria Math" panose="02040503050406030204" pitchFamily="18" charset="0"/>
                          </a:rPr>
                        </m:ctrlPr>
                      </m:sSubPr>
                      <m:e>
                        <m:r>
                          <a:rPr lang="el-GR" i="1">
                            <a:latin typeface="Cambria Math" panose="02040503050406030204" pitchFamily="18" charset="0"/>
                          </a:rPr>
                          <m:t>𝛿</m:t>
                        </m:r>
                      </m:e>
                      <m:sub>
                        <m:r>
                          <a:rPr lang="en-US" i="1">
                            <a:latin typeface="Cambria Math" panose="02040503050406030204" pitchFamily="18" charset="0"/>
                          </a:rPr>
                          <m:t>𝑗</m:t>
                        </m:r>
                      </m:sub>
                    </m:sSub>
                  </m:oMath>
                </a14:m>
                <a:r>
                  <a:rPr lang="en-US" dirty="0"/>
                  <a:t>. </a:t>
                </a:r>
                <a:endParaRPr lang="de-DE" dirty="0"/>
              </a:p>
            </p:txBody>
          </p:sp>
        </mc:Choice>
        <mc:Fallback xmlns="">
          <p:sp>
            <p:nvSpPr>
              <p:cNvPr id="3" name="Inhaltsplatzhalter 2">
                <a:extLst>
                  <a:ext uri="{FF2B5EF4-FFF2-40B4-BE49-F238E27FC236}">
                    <a16:creationId xmlns:a16="http://schemas.microsoft.com/office/drawing/2014/main" id="{B0B0A56E-173E-4B30-BABC-55A45AF6EDC2}"/>
                  </a:ext>
                </a:extLst>
              </p:cNvPr>
              <p:cNvSpPr>
                <a:spLocks noGrp="1" noRot="1" noChangeAspect="1" noMove="1" noResize="1" noEditPoints="1" noAdjustHandles="1" noChangeArrowheads="1" noChangeShapeType="1" noTextEdit="1"/>
              </p:cNvSpPr>
              <p:nvPr>
                <p:ph idx="1"/>
              </p:nvPr>
            </p:nvSpPr>
            <p:spPr>
              <a:xfrm>
                <a:off x="457200" y="678582"/>
                <a:ext cx="8229600" cy="3672408"/>
              </a:xfrm>
              <a:blipFill>
                <a:blip r:embed="rId2"/>
                <a:stretch>
                  <a:fillRect l="-222" t="-332"/>
                </a:stretch>
              </a:blipFill>
            </p:spPr>
            <p:txBody>
              <a:bodyPr/>
              <a:lstStyle/>
              <a:p>
                <a:r>
                  <a:rPr lang="de-DE">
                    <a:noFill/>
                  </a:rPr>
                  <a:t> </a:t>
                </a:r>
              </a:p>
            </p:txBody>
          </p:sp>
        </mc:Fallback>
      </mc:AlternateContent>
      <p:pic>
        <p:nvPicPr>
          <p:cNvPr id="5" name="Grafik 4">
            <a:extLst>
              <a:ext uri="{FF2B5EF4-FFF2-40B4-BE49-F238E27FC236}">
                <a16:creationId xmlns:a16="http://schemas.microsoft.com/office/drawing/2014/main" id="{189645AE-1D5D-49BD-B670-316FFD28E00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375432"/>
            <a:ext cx="4114800" cy="2125397"/>
          </a:xfrm>
          <a:prstGeom prst="rect">
            <a:avLst/>
          </a:prstGeom>
          <a:noFill/>
        </p:spPr>
      </p:pic>
      <p:pic>
        <p:nvPicPr>
          <p:cNvPr id="6" name="Grafik 5">
            <a:extLst>
              <a:ext uri="{FF2B5EF4-FFF2-40B4-BE49-F238E27FC236}">
                <a16:creationId xmlns:a16="http://schemas.microsoft.com/office/drawing/2014/main" id="{5CB9C00B-1CD4-46E4-9046-DFC3F7F7D42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09414" y="2375432"/>
            <a:ext cx="4771708" cy="2162913"/>
          </a:xfrm>
          <a:prstGeom prst="rect">
            <a:avLst/>
          </a:prstGeom>
          <a:noFill/>
        </p:spPr>
      </p:pic>
      <p:sp>
        <p:nvSpPr>
          <p:cNvPr id="7" name="Fußzeilenplatzhalter 3">
            <a:extLst>
              <a:ext uri="{FF2B5EF4-FFF2-40B4-BE49-F238E27FC236}">
                <a16:creationId xmlns:a16="http://schemas.microsoft.com/office/drawing/2014/main" id="{0E0E279A-AD0F-4A96-89A6-9466116409D1}"/>
              </a:ext>
            </a:extLst>
          </p:cNvPr>
          <p:cNvSpPr txBox="1">
            <a:spLocks/>
          </p:cNvSpPr>
          <p:nvPr/>
        </p:nvSpPr>
        <p:spPr>
          <a:xfrm>
            <a:off x="467544" y="4908928"/>
            <a:ext cx="8240228" cy="201104"/>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806" b="0" i="0" u="none" strike="noStrike" cap="none">
                <a:solidFill>
                  <a:schemeClr val="tx1"/>
                </a:solidFill>
                <a:latin typeface="Arial" panose="020B0604020202020204" pitchFamily="34" charset="0"/>
                <a:ea typeface="Arial"/>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S. Wiesen | ENR-MOD.01.FZJ – theory 2023 annual report | Zoom | Feb 7</a:t>
            </a:r>
            <a:r>
              <a:rPr kumimoji="0" lang="en-GB" sz="806" b="0" i="0" u="none" strike="noStrike" kern="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sym typeface="Arial"/>
              </a:rPr>
              <a:t>th</a:t>
            </a:r>
            <a:r>
              <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 2024 | Page </a:t>
            </a:r>
            <a:fld id="{6A6D9FA1-99C7-4910-8E32-B85D378B0060}" type="slidenum">
              <a:rPr kumimoji="0" lang="en-GB" sz="806"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45</a:t>
            </a:fld>
            <a:endPar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15970748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55C289-DB32-4D20-9796-337F9A0CC1EC}"/>
              </a:ext>
            </a:extLst>
          </p:cNvPr>
          <p:cNvSpPr>
            <a:spLocks noGrp="1"/>
          </p:cNvSpPr>
          <p:nvPr>
            <p:ph type="title"/>
          </p:nvPr>
        </p:nvSpPr>
        <p:spPr/>
        <p:txBody>
          <a:bodyPr/>
          <a:lstStyle/>
          <a:p>
            <a:r>
              <a:rPr lang="en-US" dirty="0"/>
              <a:t>Learn a compressed (latent) state representation (forward model) for pedestal profiles</a:t>
            </a:r>
            <a:endParaRPr lang="de-DE" dirty="0"/>
          </a:p>
        </p:txBody>
      </p:sp>
      <p:sp>
        <p:nvSpPr>
          <p:cNvPr id="3" name="Inhaltsplatzhalter 2">
            <a:extLst>
              <a:ext uri="{FF2B5EF4-FFF2-40B4-BE49-F238E27FC236}">
                <a16:creationId xmlns:a16="http://schemas.microsoft.com/office/drawing/2014/main" id="{9FD82F0A-25DE-4785-ADA9-D50E421991BA}"/>
              </a:ext>
            </a:extLst>
          </p:cNvPr>
          <p:cNvSpPr>
            <a:spLocks noGrp="1"/>
          </p:cNvSpPr>
          <p:nvPr>
            <p:ph idx="1"/>
          </p:nvPr>
        </p:nvSpPr>
        <p:spPr>
          <a:xfrm>
            <a:off x="457200" y="735546"/>
            <a:ext cx="8229600" cy="3672408"/>
          </a:xfrm>
        </p:spPr>
        <p:txBody>
          <a:bodyPr/>
          <a:lstStyle/>
          <a:p>
            <a:r>
              <a:rPr lang="en-GB" dirty="0"/>
              <a:t>In 2022 quasi-static predictions could be made via the VAE approach, in this year, the work has been extended employ a forward model to predict future states using machine parameters:</a:t>
            </a:r>
            <a:endParaRPr lang="de-DE" dirty="0"/>
          </a:p>
        </p:txBody>
      </p:sp>
      <p:pic>
        <p:nvPicPr>
          <p:cNvPr id="5" name="Grafik 4">
            <a:extLst>
              <a:ext uri="{FF2B5EF4-FFF2-40B4-BE49-F238E27FC236}">
                <a16:creationId xmlns:a16="http://schemas.microsoft.com/office/drawing/2014/main" id="{02D92AD0-758B-4C63-B405-BB2B03198768}"/>
              </a:ext>
            </a:extLst>
          </p:cNvPr>
          <p:cNvPicPr>
            <a:picLocks noChangeAspect="1"/>
          </p:cNvPicPr>
          <p:nvPr/>
        </p:nvPicPr>
        <p:blipFill>
          <a:blip r:embed="rId2"/>
          <a:stretch>
            <a:fillRect/>
          </a:stretch>
        </p:blipFill>
        <p:spPr>
          <a:xfrm>
            <a:off x="932814" y="1675447"/>
            <a:ext cx="2886431" cy="1928813"/>
          </a:xfrm>
          <a:prstGeom prst="rect">
            <a:avLst/>
          </a:prstGeom>
        </p:spPr>
      </p:pic>
      <p:pic>
        <p:nvPicPr>
          <p:cNvPr id="6" name="Grafik 5">
            <a:extLst>
              <a:ext uri="{FF2B5EF4-FFF2-40B4-BE49-F238E27FC236}">
                <a16:creationId xmlns:a16="http://schemas.microsoft.com/office/drawing/2014/main" id="{B338F57F-6540-462C-AFC7-4A1B957EC8CD}"/>
              </a:ext>
            </a:extLst>
          </p:cNvPr>
          <p:cNvPicPr/>
          <p:nvPr/>
        </p:nvPicPr>
        <p:blipFill>
          <a:blip r:embed="rId3"/>
          <a:stretch>
            <a:fillRect/>
          </a:stretch>
        </p:blipFill>
        <p:spPr>
          <a:xfrm>
            <a:off x="4790757" y="2639853"/>
            <a:ext cx="3281045" cy="825500"/>
          </a:xfrm>
          <a:prstGeom prst="rect">
            <a:avLst/>
          </a:prstGeom>
        </p:spPr>
      </p:pic>
      <p:sp>
        <p:nvSpPr>
          <p:cNvPr id="7" name="Textfeld 6">
            <a:extLst>
              <a:ext uri="{FF2B5EF4-FFF2-40B4-BE49-F238E27FC236}">
                <a16:creationId xmlns:a16="http://schemas.microsoft.com/office/drawing/2014/main" id="{90DA8A5A-627F-425A-BAED-FED6F8F176CC}"/>
              </a:ext>
            </a:extLst>
          </p:cNvPr>
          <p:cNvSpPr txBox="1"/>
          <p:nvPr/>
        </p:nvSpPr>
        <p:spPr>
          <a:xfrm>
            <a:off x="467544" y="3760768"/>
            <a:ext cx="8333555" cy="954107"/>
          </a:xfrm>
          <a:prstGeom prst="rect">
            <a:avLst/>
          </a:prstGeom>
          <a:noFill/>
        </p:spPr>
        <p:txBody>
          <a:bodyPr wrap="square" rtlCol="0">
            <a:spAutoFit/>
          </a:bodyPr>
          <a:lstStyle/>
          <a:p>
            <a:pPr marL="285750" indent="-285750">
              <a:buFont typeface="Arial" panose="020B0604020202020204" pitchFamily="34" charset="0"/>
              <a:buChar char="•"/>
            </a:pPr>
            <a:r>
              <a:rPr lang="en-GB" dirty="0"/>
              <a:t>Such compressed or lower dimensional state representations could be desirable for control, predictive inference, and interpretation. Ideally, such representations contain the essential aspects of the system. In practice, it is hard to enforce this. The overarching question we seek to address is: What constitutes the objective function that learns a useful state?</a:t>
            </a:r>
            <a:endParaRPr lang="de-DE" dirty="0"/>
          </a:p>
        </p:txBody>
      </p:sp>
      <p:sp>
        <p:nvSpPr>
          <p:cNvPr id="8" name="Fußzeilenplatzhalter 3">
            <a:extLst>
              <a:ext uri="{FF2B5EF4-FFF2-40B4-BE49-F238E27FC236}">
                <a16:creationId xmlns:a16="http://schemas.microsoft.com/office/drawing/2014/main" id="{D9EB151E-48D9-4F11-AFD6-9C3EC20EB4DF}"/>
              </a:ext>
            </a:extLst>
          </p:cNvPr>
          <p:cNvSpPr txBox="1">
            <a:spLocks/>
          </p:cNvSpPr>
          <p:nvPr/>
        </p:nvSpPr>
        <p:spPr>
          <a:xfrm>
            <a:off x="467544" y="4908928"/>
            <a:ext cx="8240228" cy="201104"/>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806" b="0" i="0" u="none" strike="noStrike" cap="none">
                <a:solidFill>
                  <a:schemeClr val="tx1"/>
                </a:solidFill>
                <a:latin typeface="Arial" panose="020B0604020202020204" pitchFamily="34" charset="0"/>
                <a:ea typeface="Arial"/>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S. Wiesen | ENR-MOD.01.FZJ – theory 2023 annual report | Zoom | Feb 7</a:t>
            </a:r>
            <a:r>
              <a:rPr kumimoji="0" lang="en-GB" sz="806" b="0" i="0" u="none" strike="noStrike" kern="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sym typeface="Arial"/>
              </a:rPr>
              <a:t>th</a:t>
            </a:r>
            <a:r>
              <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 2024 | Page </a:t>
            </a:r>
            <a:fld id="{6A6D9FA1-99C7-4910-8E32-B85D378B0060}" type="slidenum">
              <a:rPr kumimoji="0" lang="en-GB" sz="806"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46</a:t>
            </a:fld>
            <a:endPar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12607646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Overview</a:t>
            </a:r>
            <a:r>
              <a:rPr lang="de-DE" dirty="0"/>
              <a:t> </a:t>
            </a:r>
            <a:r>
              <a:rPr lang="de-DE" dirty="0" err="1"/>
              <a:t>of</a:t>
            </a:r>
            <a:r>
              <a:rPr lang="de-DE" dirty="0"/>
              <a:t> sub-projects</a:t>
            </a:r>
          </a:p>
        </p:txBody>
      </p:sp>
      <p:sp>
        <p:nvSpPr>
          <p:cNvPr id="5" name="Textplatzhalter 4"/>
          <p:cNvSpPr>
            <a:spLocks noGrp="1"/>
          </p:cNvSpPr>
          <p:nvPr>
            <p:ph type="body" idx="1"/>
          </p:nvPr>
        </p:nvSpPr>
        <p:spPr>
          <a:xfrm>
            <a:off x="332509" y="747855"/>
            <a:ext cx="8666017" cy="4198218"/>
          </a:xfrm>
        </p:spPr>
        <p:txBody>
          <a:bodyPr>
            <a:noAutofit/>
          </a:bodyPr>
          <a:lstStyle/>
          <a:p>
            <a:pPr marL="0" indent="0">
              <a:buNone/>
            </a:pPr>
            <a:r>
              <a:rPr lang="en-US" sz="1600" b="1" dirty="0">
                <a:solidFill>
                  <a:srgbClr val="FF0000"/>
                </a:solidFill>
              </a:rPr>
              <a:t>SP1 Development of a surrogate model for power &amp; particle exhaust</a:t>
            </a:r>
            <a:br>
              <a:rPr lang="en-US" sz="1600" dirty="0">
                <a:solidFill>
                  <a:srgbClr val="00B0F0"/>
                </a:solidFill>
              </a:rPr>
            </a:br>
            <a:r>
              <a:rPr lang="en-US" sz="1600" dirty="0"/>
              <a:t>	</a:t>
            </a:r>
            <a:r>
              <a:rPr lang="de-DE" sz="1600" dirty="0"/>
              <a:t>S. </a:t>
            </a:r>
            <a:r>
              <a:rPr lang="de-DE" sz="1600" dirty="0" err="1"/>
              <a:t>Dasbach</a:t>
            </a:r>
            <a:r>
              <a:rPr lang="de-DE" sz="1600" dirty="0"/>
              <a:t> (FZJ), S. Wiesen (FZJ/DIFFER)</a:t>
            </a:r>
            <a:br>
              <a:rPr lang="de-DE" sz="1600" dirty="0"/>
            </a:br>
            <a:r>
              <a:rPr lang="de-DE" sz="1600" dirty="0"/>
              <a:t>	</a:t>
            </a:r>
          </a:p>
          <a:p>
            <a:pPr marL="0" indent="0">
              <a:buNone/>
            </a:pPr>
            <a:r>
              <a:rPr lang="en-US" sz="1600" b="1" dirty="0">
                <a:solidFill>
                  <a:srgbClr val="FF0000"/>
                </a:solidFill>
              </a:rPr>
              <a:t>SP2 Development/improvement of ML/ANN methods for training based on experimental data for pedestal physics</a:t>
            </a:r>
            <a:r>
              <a:rPr lang="en-US" sz="1600" dirty="0"/>
              <a:t>	</a:t>
            </a:r>
            <a:br>
              <a:rPr lang="en-US" sz="1600" dirty="0"/>
            </a:br>
            <a:r>
              <a:rPr lang="en-US" sz="1600" dirty="0"/>
              <a:t>	A. </a:t>
            </a:r>
            <a:r>
              <a:rPr lang="en-US" sz="1600" dirty="0" err="1"/>
              <a:t>Jaervinen</a:t>
            </a:r>
            <a:r>
              <a:rPr lang="en-US" sz="1600" dirty="0"/>
              <a:t>, A. Kit (VTT/U Helsinki), </a:t>
            </a:r>
            <a:br>
              <a:rPr lang="en-US" sz="1600" dirty="0"/>
            </a:br>
            <a:r>
              <a:rPr lang="en-US" sz="1600" dirty="0"/>
              <a:t>	A. </a:t>
            </a:r>
            <a:r>
              <a:rPr lang="en-US" sz="1600" dirty="0" err="1"/>
              <a:t>Gillgren</a:t>
            </a:r>
            <a:r>
              <a:rPr lang="en-US" sz="1600" dirty="0"/>
              <a:t> (VR/Chalmers) </a:t>
            </a:r>
            <a:br>
              <a:rPr lang="en-US" sz="1600" dirty="0"/>
            </a:br>
            <a:r>
              <a:rPr lang="en-US" sz="1600" dirty="0"/>
              <a:t>	A. Ho, A. Panera (DIFFER)</a:t>
            </a:r>
          </a:p>
          <a:p>
            <a:pPr marL="0" indent="0">
              <a:buNone/>
            </a:pPr>
            <a:endParaRPr lang="en-US" sz="1600" dirty="0"/>
          </a:p>
          <a:p>
            <a:pPr marL="0" indent="0">
              <a:buNone/>
            </a:pPr>
            <a:r>
              <a:rPr lang="en-US" sz="1600" b="1" dirty="0">
                <a:solidFill>
                  <a:srgbClr val="FF0000"/>
                </a:solidFill>
              </a:rPr>
              <a:t>SP3 Model discovery for erosion yields through ML methods</a:t>
            </a:r>
          </a:p>
          <a:p>
            <a:pPr marL="0" indent="0">
              <a:buNone/>
            </a:pPr>
            <a:r>
              <a:rPr lang="en-US" sz="1600" dirty="0"/>
              <a:t>	M. </a:t>
            </a:r>
            <a:r>
              <a:rPr lang="en-US" sz="1600" dirty="0" err="1"/>
              <a:t>Brenzke</a:t>
            </a:r>
            <a:r>
              <a:rPr lang="en-US" sz="1600" dirty="0"/>
              <a:t>, D. </a:t>
            </a:r>
            <a:r>
              <a:rPr lang="en-US" sz="1600" dirty="0" err="1"/>
              <a:t>Reiser</a:t>
            </a:r>
            <a:r>
              <a:rPr lang="en-US" sz="1600" dirty="0"/>
              <a:t> (FZJ)</a:t>
            </a:r>
          </a:p>
          <a:p>
            <a:pPr marL="0" indent="0">
              <a:buNone/>
            </a:pPr>
            <a:endParaRPr lang="en-US" sz="1600" dirty="0"/>
          </a:p>
          <a:p>
            <a:pPr marL="0" indent="0">
              <a:buNone/>
            </a:pPr>
            <a:r>
              <a:rPr lang="en-US" sz="1600" b="1" dirty="0">
                <a:solidFill>
                  <a:srgbClr val="FF0000"/>
                </a:solidFill>
              </a:rPr>
              <a:t>SP4 Towards time-dependent surrogate models for exhaust</a:t>
            </a:r>
            <a:br>
              <a:rPr lang="en-US" sz="1600" dirty="0"/>
            </a:br>
            <a:r>
              <a:rPr lang="en-US" sz="1600" dirty="0"/>
              <a:t>	</a:t>
            </a:r>
            <a:r>
              <a:rPr lang="de-DE" sz="1600" dirty="0"/>
              <a:t>Y. </a:t>
            </a:r>
            <a:r>
              <a:rPr lang="de-DE" sz="1600" dirty="0" err="1"/>
              <a:t>Poels</a:t>
            </a:r>
            <a:r>
              <a:rPr lang="de-DE" sz="1600" dirty="0"/>
              <a:t>, E. Westerhof, V. </a:t>
            </a:r>
            <a:r>
              <a:rPr lang="de-DE" sz="1600" dirty="0" err="1"/>
              <a:t>Menkovski</a:t>
            </a:r>
            <a:r>
              <a:rPr lang="de-DE" sz="1600" dirty="0"/>
              <a:t>, </a:t>
            </a:r>
            <a:r>
              <a:rPr lang="de-DE" sz="1600" dirty="0">
                <a:solidFill>
                  <a:schemeClr val="tx1"/>
                </a:solidFill>
              </a:rPr>
              <a:t>G. Derks </a:t>
            </a:r>
            <a:r>
              <a:rPr lang="de-DE" sz="1600" dirty="0"/>
              <a:t>(DIFFER)</a:t>
            </a:r>
            <a:endParaRPr lang="de-DE" sz="1600" dirty="0">
              <a:solidFill>
                <a:srgbClr val="00B050"/>
              </a:solidFill>
            </a:endParaRPr>
          </a:p>
        </p:txBody>
      </p:sp>
      <p:sp>
        <p:nvSpPr>
          <p:cNvPr id="7" name="Fußzeilenplatzhalter 3">
            <a:extLst>
              <a:ext uri="{FF2B5EF4-FFF2-40B4-BE49-F238E27FC236}">
                <a16:creationId xmlns:a16="http://schemas.microsoft.com/office/drawing/2014/main" id="{A824159D-800A-4196-93DB-70122F2E39C5}"/>
              </a:ext>
            </a:extLst>
          </p:cNvPr>
          <p:cNvSpPr txBox="1">
            <a:spLocks/>
          </p:cNvSpPr>
          <p:nvPr/>
        </p:nvSpPr>
        <p:spPr>
          <a:xfrm>
            <a:off x="467544" y="4908928"/>
            <a:ext cx="8240228" cy="201104"/>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806" b="0" i="0" u="none" strike="noStrike" cap="none">
                <a:solidFill>
                  <a:schemeClr val="tx1"/>
                </a:solidFill>
                <a:latin typeface="Arial" panose="020B0604020202020204" pitchFamily="34" charset="0"/>
                <a:ea typeface="Arial"/>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S. Wiesen | ENR-MOD.01.FZJ – theory 2023 annual report | Zoom | Feb 7</a:t>
            </a:r>
            <a:r>
              <a:rPr kumimoji="0" lang="en-GB" sz="806" b="0" i="0" u="none" strike="noStrike" kern="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sym typeface="Arial"/>
              </a:rPr>
              <a:t>th</a:t>
            </a:r>
            <a:r>
              <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 2024 | Page </a:t>
            </a:r>
            <a:fld id="{6A6D9FA1-99C7-4910-8E32-B85D378B0060}" type="slidenum">
              <a:rPr kumimoji="0" lang="en-GB" sz="806"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728036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sp>
        <p:nvSpPr>
          <p:cNvPr id="3" name="Textplatzhalter 2"/>
          <p:cNvSpPr>
            <a:spLocks noGrp="1"/>
          </p:cNvSpPr>
          <p:nvPr>
            <p:ph type="body" idx="1"/>
          </p:nvPr>
        </p:nvSpPr>
        <p:spPr>
          <a:xfrm>
            <a:off x="642830" y="2104611"/>
            <a:ext cx="8229600" cy="906722"/>
          </a:xfrm>
        </p:spPr>
        <p:txBody>
          <a:bodyPr/>
          <a:lstStyle/>
          <a:p>
            <a:pPr marL="76200" indent="0" algn="ctr">
              <a:buNone/>
            </a:pPr>
            <a:r>
              <a:rPr lang="en-US" b="1" dirty="0"/>
              <a:t>SP1 Development of a surrogate model for power &amp; particle exhaust</a:t>
            </a:r>
            <a:endParaRPr lang="en-US" b="1" dirty="0">
              <a:solidFill>
                <a:schemeClr val="tx1"/>
              </a:solidFill>
            </a:endParaRPr>
          </a:p>
        </p:txBody>
      </p:sp>
      <p:sp>
        <p:nvSpPr>
          <p:cNvPr id="6" name="Fußzeilenplatzhalter 3">
            <a:extLst>
              <a:ext uri="{FF2B5EF4-FFF2-40B4-BE49-F238E27FC236}">
                <a16:creationId xmlns:a16="http://schemas.microsoft.com/office/drawing/2014/main" id="{11D18129-3A24-41E2-8CF1-35C738AA96D8}"/>
              </a:ext>
            </a:extLst>
          </p:cNvPr>
          <p:cNvSpPr txBox="1">
            <a:spLocks/>
          </p:cNvSpPr>
          <p:nvPr/>
        </p:nvSpPr>
        <p:spPr>
          <a:xfrm>
            <a:off x="467544" y="4908928"/>
            <a:ext cx="8240228" cy="201104"/>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806" b="0" i="0" u="none" strike="noStrike" cap="none">
                <a:solidFill>
                  <a:schemeClr val="tx1"/>
                </a:solidFill>
                <a:latin typeface="Arial" panose="020B0604020202020204" pitchFamily="34" charset="0"/>
                <a:ea typeface="Arial"/>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S. Wiesen | ENR-MOD.01.FZJ – theory 2023 annual report | Zoom | Feb 7</a:t>
            </a:r>
            <a:r>
              <a:rPr kumimoji="0" lang="en-GB" sz="806" b="0" i="0" u="none" strike="noStrike" kern="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sym typeface="Arial"/>
              </a:rPr>
              <a:t>th</a:t>
            </a:r>
            <a:r>
              <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rPr>
              <a:t> 2024 | Page </a:t>
            </a:r>
            <a:fld id="{6A6D9FA1-99C7-4910-8E32-B85D378B0060}" type="slidenum">
              <a:rPr kumimoji="0" lang="en-GB" sz="806"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806"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25046010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CustomShape 1"/>
          <p:cNvSpPr/>
          <p:nvPr/>
        </p:nvSpPr>
        <p:spPr>
          <a:xfrm>
            <a:off x="270000" y="243000"/>
            <a:ext cx="8584920" cy="841590"/>
          </a:xfrm>
          <a:prstGeom prst="rect">
            <a:avLst/>
          </a:prstGeom>
          <a:noFill/>
          <a:ln>
            <a:noFill/>
          </a:ln>
        </p:spPr>
        <p:style>
          <a:lnRef idx="0">
            <a:scrgbClr r="0" g="0" b="0"/>
          </a:lnRef>
          <a:fillRef idx="0">
            <a:scrgbClr r="0" g="0" b="0"/>
          </a:fillRef>
          <a:effectRef idx="0">
            <a:scrgbClr r="0" g="0" b="0"/>
          </a:effectRef>
          <a:fontRef idx="minor"/>
        </p:style>
        <p:txBody>
          <a:bodyPr lIns="0" tIns="0" rIns="0" bIns="0" anchor="t"/>
          <a:lstStyle/>
          <a:p>
            <a:pPr defTabSz="685800">
              <a:lnSpc>
                <a:spcPct val="113000"/>
              </a:lnSpc>
              <a:buClrTx/>
            </a:pPr>
            <a:r>
              <a:rPr lang="en-US" sz="2250" b="1" kern="1200" cap="all" spc="-1" dirty="0">
                <a:solidFill>
                  <a:srgbClr val="023D6B"/>
                </a:solidFill>
                <a:latin typeface="Arial"/>
              </a:rPr>
              <a:t>Neural Network Model</a:t>
            </a:r>
          </a:p>
        </p:txBody>
      </p:sp>
      <p:sp>
        <p:nvSpPr>
          <p:cNvPr id="94" name="CustomShape 2"/>
          <p:cNvSpPr/>
          <p:nvPr/>
        </p:nvSpPr>
        <p:spPr>
          <a:xfrm>
            <a:off x="4363740" y="4786020"/>
            <a:ext cx="538110" cy="16389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defTabSz="685800">
              <a:buClrTx/>
            </a:pPr>
            <a:r>
              <a:rPr lang="en-US" sz="900" kern="1200" spc="-1">
                <a:solidFill>
                  <a:srgbClr val="023D6B"/>
                </a:solidFill>
                <a:latin typeface="Arial"/>
                <a:ea typeface="Arial"/>
              </a:rPr>
              <a:t>Seite </a:t>
            </a:r>
            <a:fld id="{8D00C3AD-73C9-43E5-8750-52B2E292C21B}" type="slidenum">
              <a:rPr lang="en-US" sz="900" kern="1200" spc="-1">
                <a:solidFill>
                  <a:srgbClr val="023D6B"/>
                </a:solidFill>
                <a:latin typeface="Arial"/>
                <a:ea typeface="Arial"/>
              </a:rPr>
              <a:pPr defTabSz="685800">
                <a:buClrTx/>
              </a:pPr>
              <a:t>7</a:t>
            </a:fld>
            <a:endParaRPr lang="en-US" sz="900" kern="1200" spc="-1">
              <a:solidFill>
                <a:prstClr val="black"/>
              </a:solidFill>
              <a:latin typeface="Arial"/>
            </a:endParaRPr>
          </a:p>
        </p:txBody>
      </p:sp>
      <p:sp>
        <p:nvSpPr>
          <p:cNvPr id="95" name="CustomShape 3"/>
          <p:cNvSpPr/>
          <p:nvPr/>
        </p:nvSpPr>
        <p:spPr>
          <a:xfrm>
            <a:off x="2832030" y="4786020"/>
            <a:ext cx="1198530" cy="163890"/>
          </a:xfrm>
          <a:prstGeom prst="rect">
            <a:avLst/>
          </a:prstGeom>
          <a:noFill/>
          <a:ln>
            <a:noFill/>
          </a:ln>
        </p:spPr>
        <p:style>
          <a:lnRef idx="0">
            <a:scrgbClr r="0" g="0" b="0"/>
          </a:lnRef>
          <a:fillRef idx="0">
            <a:scrgbClr r="0" g="0" b="0"/>
          </a:fillRef>
          <a:effectRef idx="0">
            <a:scrgbClr r="0" g="0" b="0"/>
          </a:effectRef>
          <a:fontRef idx="minor"/>
        </p:style>
      </p:sp>
      <p:grpSp>
        <p:nvGrpSpPr>
          <p:cNvPr id="101" name="Group 9"/>
          <p:cNvGrpSpPr/>
          <p:nvPr/>
        </p:nvGrpSpPr>
        <p:grpSpPr>
          <a:xfrm>
            <a:off x="0" y="0"/>
            <a:ext cx="27000" cy="27000"/>
            <a:chOff x="0" y="0"/>
            <a:chExt cx="36000" cy="36000"/>
          </a:xfrm>
        </p:grpSpPr>
      </p:grpSp>
      <p:graphicFrame>
        <p:nvGraphicFramePr>
          <p:cNvPr id="3" name="Diagram 3">
            <a:extLst>
              <a:ext uri="{FF2B5EF4-FFF2-40B4-BE49-F238E27FC236}">
                <a16:creationId xmlns:a16="http://schemas.microsoft.com/office/drawing/2014/main" id="{2D7BB77E-A27C-5833-0148-4E646D0626CD}"/>
              </a:ext>
            </a:extLst>
          </p:cNvPr>
          <p:cNvGraphicFramePr/>
          <p:nvPr>
            <p:extLst/>
          </p:nvPr>
        </p:nvGraphicFramePr>
        <p:xfrm>
          <a:off x="5379358" y="3468008"/>
          <a:ext cx="3247571" cy="7883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20" name="Diagram 119">
            <a:extLst>
              <a:ext uri="{FF2B5EF4-FFF2-40B4-BE49-F238E27FC236}">
                <a16:creationId xmlns:a16="http://schemas.microsoft.com/office/drawing/2014/main" id="{C4D36A2E-13CA-AD95-E63A-027A58DF5503}"/>
              </a:ext>
            </a:extLst>
          </p:cNvPr>
          <p:cNvGraphicFramePr/>
          <p:nvPr>
            <p:extLst/>
          </p:nvPr>
        </p:nvGraphicFramePr>
        <p:xfrm>
          <a:off x="5719776" y="662159"/>
          <a:ext cx="2593794" cy="223796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52" name="Group 51">
            <a:extLst>
              <a:ext uri="{FF2B5EF4-FFF2-40B4-BE49-F238E27FC236}">
                <a16:creationId xmlns:a16="http://schemas.microsoft.com/office/drawing/2014/main" id="{88337EE5-CBF5-CD10-C312-A94BDAE1AF5A}"/>
              </a:ext>
            </a:extLst>
          </p:cNvPr>
          <p:cNvGrpSpPr/>
          <p:nvPr/>
        </p:nvGrpSpPr>
        <p:grpSpPr>
          <a:xfrm>
            <a:off x="-921689" y="320030"/>
            <a:ext cx="5414472" cy="2916505"/>
            <a:chOff x="2387558" y="-401818"/>
            <a:chExt cx="7219296" cy="3888673"/>
          </a:xfrm>
        </p:grpSpPr>
        <p:pic>
          <p:nvPicPr>
            <p:cNvPr id="23" name="Graphic 14">
              <a:extLst>
                <a:ext uri="{FF2B5EF4-FFF2-40B4-BE49-F238E27FC236}">
                  <a16:creationId xmlns:a16="http://schemas.microsoft.com/office/drawing/2014/main" id="{DB2E89C2-8ACE-9659-E5A7-89F64C911E5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387558" y="-401818"/>
              <a:ext cx="7219296" cy="3888673"/>
            </a:xfrm>
            <a:prstGeom prst="rect">
              <a:avLst/>
            </a:prstGeom>
          </p:spPr>
        </p:pic>
        <p:graphicFrame>
          <p:nvGraphicFramePr>
            <p:cNvPr id="18" name="Diagramm 4">
              <a:extLst>
                <a:ext uri="{FF2B5EF4-FFF2-40B4-BE49-F238E27FC236}">
                  <a16:creationId xmlns:a16="http://schemas.microsoft.com/office/drawing/2014/main" id="{7299D218-A702-B904-26A1-8BEAEEB5E61A}"/>
                </a:ext>
              </a:extLst>
            </p:cNvPr>
            <p:cNvGraphicFramePr/>
            <p:nvPr>
              <p:extLst/>
            </p:nvPr>
          </p:nvGraphicFramePr>
          <p:xfrm>
            <a:off x="4017032" y="656711"/>
            <a:ext cx="1533240" cy="1782355"/>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25" name="TextBox 24">
              <a:extLst>
                <a:ext uri="{FF2B5EF4-FFF2-40B4-BE49-F238E27FC236}">
                  <a16:creationId xmlns:a16="http://schemas.microsoft.com/office/drawing/2014/main" id="{413B3956-74F6-65FA-7603-76F1D4C9EB86}"/>
                </a:ext>
              </a:extLst>
            </p:cNvPr>
            <p:cNvSpPr txBox="1"/>
            <p:nvPr/>
          </p:nvSpPr>
          <p:spPr>
            <a:xfrm>
              <a:off x="7644033" y="71070"/>
              <a:ext cx="1731599" cy="2893100"/>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buClrTx/>
              </a:pPr>
              <a:r>
                <a:rPr lang="en-US" sz="1050" err="1">
                  <a:solidFill>
                    <a:prstClr val="black"/>
                  </a:solidFill>
                  <a:latin typeface="Arial"/>
                  <a:cs typeface="Calibri"/>
                </a:rPr>
                <a:t>Te</a:t>
              </a:r>
              <a:r>
                <a:rPr lang="en-US" sz="1050">
                  <a:solidFill>
                    <a:prstClr val="black"/>
                  </a:solidFill>
                  <a:latin typeface="Arial"/>
                  <a:cs typeface="Calibri"/>
                </a:rPr>
                <a:t> – cell 1</a:t>
              </a:r>
            </a:p>
            <a:p>
              <a:pPr defTabSz="685800">
                <a:buClrTx/>
              </a:pPr>
              <a:r>
                <a:rPr lang="en-US" sz="1050" err="1">
                  <a:solidFill>
                    <a:prstClr val="black"/>
                  </a:solidFill>
                  <a:latin typeface="Arial"/>
                  <a:ea typeface="+mn-lt"/>
                  <a:cs typeface="Arial"/>
                </a:rPr>
                <a:t>Te</a:t>
              </a:r>
              <a:r>
                <a:rPr lang="en-US" sz="1050">
                  <a:solidFill>
                    <a:prstClr val="black"/>
                  </a:solidFill>
                  <a:latin typeface="Arial"/>
                  <a:ea typeface="+mn-lt"/>
                  <a:cs typeface="Arial"/>
                </a:rPr>
                <a:t> – cell 2</a:t>
              </a:r>
            </a:p>
            <a:p>
              <a:pPr defTabSz="685800">
                <a:buClrTx/>
              </a:pPr>
              <a:r>
                <a:rPr lang="en-US" sz="1050" err="1">
                  <a:solidFill>
                    <a:prstClr val="black"/>
                  </a:solidFill>
                  <a:latin typeface="Arial"/>
                  <a:ea typeface="+mn-lt"/>
                  <a:cs typeface="Arial"/>
                </a:rPr>
                <a:t>Te</a:t>
              </a:r>
              <a:r>
                <a:rPr lang="en-US" sz="1050">
                  <a:solidFill>
                    <a:prstClr val="black"/>
                  </a:solidFill>
                  <a:latin typeface="Arial"/>
                  <a:ea typeface="+mn-lt"/>
                  <a:cs typeface="Arial"/>
                </a:rPr>
                <a:t> – cell 3</a:t>
              </a:r>
            </a:p>
            <a:p>
              <a:pPr defTabSz="685800">
                <a:buClrTx/>
              </a:pPr>
              <a:r>
                <a:rPr lang="en-US" sz="1050">
                  <a:solidFill>
                    <a:prstClr val="black"/>
                  </a:solidFill>
                  <a:latin typeface="Arial"/>
                  <a:cs typeface="Calibri"/>
                </a:rPr>
                <a:t>…</a:t>
              </a:r>
            </a:p>
            <a:p>
              <a:pPr defTabSz="685800">
                <a:buClrTx/>
              </a:pPr>
              <a:r>
                <a:rPr lang="en-US" sz="1050">
                  <a:solidFill>
                    <a:prstClr val="black"/>
                  </a:solidFill>
                  <a:latin typeface="Arial"/>
                  <a:cs typeface="Calibri"/>
                </a:rPr>
                <a:t>…</a:t>
              </a:r>
            </a:p>
            <a:p>
              <a:pPr defTabSz="685800">
                <a:buClrTx/>
              </a:pPr>
              <a:r>
                <a:rPr lang="en-US" sz="1050">
                  <a:solidFill>
                    <a:prstClr val="black"/>
                  </a:solidFill>
                  <a:latin typeface="Arial"/>
                  <a:cs typeface="Calibri"/>
                </a:rPr>
                <a:t>…</a:t>
              </a:r>
            </a:p>
            <a:p>
              <a:pPr defTabSz="685800">
                <a:buClrTx/>
              </a:pPr>
              <a:r>
                <a:rPr lang="en-US" sz="1050">
                  <a:solidFill>
                    <a:prstClr val="black"/>
                  </a:solidFill>
                  <a:latin typeface="Arial"/>
                  <a:ea typeface="+mn-lt"/>
                  <a:cs typeface="Arial"/>
                </a:rPr>
                <a:t>…</a:t>
              </a:r>
            </a:p>
            <a:p>
              <a:pPr defTabSz="685800">
                <a:buClrTx/>
              </a:pPr>
              <a:r>
                <a:rPr lang="en-US" sz="1050">
                  <a:solidFill>
                    <a:prstClr val="black"/>
                  </a:solidFill>
                  <a:latin typeface="Arial"/>
                  <a:ea typeface="+mn-lt"/>
                  <a:cs typeface="Arial"/>
                </a:rPr>
                <a:t>…</a:t>
              </a:r>
            </a:p>
            <a:p>
              <a:pPr defTabSz="685800">
                <a:buClrTx/>
              </a:pPr>
              <a:r>
                <a:rPr lang="en-US" sz="1050">
                  <a:solidFill>
                    <a:prstClr val="black"/>
                  </a:solidFill>
                  <a:latin typeface="Arial"/>
                  <a:ea typeface="+mn-lt"/>
                  <a:cs typeface="Arial"/>
                </a:rPr>
                <a:t>…</a:t>
              </a:r>
            </a:p>
            <a:p>
              <a:pPr defTabSz="685800">
                <a:buClrTx/>
              </a:pPr>
              <a:r>
                <a:rPr lang="en-US" sz="1050">
                  <a:solidFill>
                    <a:prstClr val="black"/>
                  </a:solidFill>
                  <a:latin typeface="Arial"/>
                  <a:ea typeface="+mn-lt"/>
                  <a:cs typeface="Arial"/>
                </a:rPr>
                <a:t>...</a:t>
              </a:r>
            </a:p>
            <a:p>
              <a:pPr defTabSz="685800">
                <a:buClrTx/>
              </a:pPr>
              <a:r>
                <a:rPr lang="en-US" sz="1050" err="1">
                  <a:solidFill>
                    <a:prstClr val="black"/>
                  </a:solidFill>
                  <a:latin typeface="Arial"/>
                  <a:ea typeface="+mn-lt"/>
                  <a:cs typeface="Arial"/>
                </a:rPr>
                <a:t>Te</a:t>
              </a:r>
              <a:r>
                <a:rPr lang="en-US" sz="1050">
                  <a:solidFill>
                    <a:prstClr val="black"/>
                  </a:solidFill>
                  <a:latin typeface="Arial"/>
                  <a:ea typeface="+mn-lt"/>
                  <a:cs typeface="Arial"/>
                </a:rPr>
                <a:t> – cell 4894</a:t>
              </a:r>
            </a:p>
            <a:p>
              <a:pPr defTabSz="685800">
                <a:buClrTx/>
              </a:pPr>
              <a:r>
                <a:rPr lang="en-US" sz="1050" err="1">
                  <a:solidFill>
                    <a:prstClr val="black"/>
                  </a:solidFill>
                  <a:latin typeface="Arial"/>
                  <a:ea typeface="+mn-lt"/>
                  <a:cs typeface="Arial"/>
                </a:rPr>
                <a:t>Te</a:t>
              </a:r>
              <a:r>
                <a:rPr lang="en-US" sz="1050">
                  <a:solidFill>
                    <a:prstClr val="black"/>
                  </a:solidFill>
                  <a:latin typeface="Arial"/>
                  <a:ea typeface="+mn-lt"/>
                  <a:cs typeface="Arial"/>
                </a:rPr>
                <a:t> – cell 4895</a:t>
              </a:r>
            </a:p>
            <a:p>
              <a:pPr defTabSz="685800">
                <a:buClrTx/>
              </a:pPr>
              <a:r>
                <a:rPr lang="en-US" sz="1050" err="1">
                  <a:solidFill>
                    <a:prstClr val="black"/>
                  </a:solidFill>
                  <a:latin typeface="Arial"/>
                  <a:ea typeface="+mn-lt"/>
                  <a:cs typeface="Arial"/>
                </a:rPr>
                <a:t>Te</a:t>
              </a:r>
              <a:r>
                <a:rPr lang="en-US" sz="1050">
                  <a:solidFill>
                    <a:prstClr val="black"/>
                  </a:solidFill>
                  <a:latin typeface="Arial"/>
                  <a:ea typeface="+mn-lt"/>
                  <a:cs typeface="Arial"/>
                </a:rPr>
                <a:t> – cell 4896</a:t>
              </a:r>
              <a:endParaRPr lang="en-US" sz="1050">
                <a:solidFill>
                  <a:prstClr val="black"/>
                </a:solidFill>
                <a:latin typeface="Arial"/>
              </a:endParaRPr>
            </a:p>
          </p:txBody>
        </p:sp>
      </p:grpSp>
      <p:pic>
        <p:nvPicPr>
          <p:cNvPr id="40" name="Picture 40" descr="A picture containing graphical user interface&#10;&#10;Description automatically generated">
            <a:extLst>
              <a:ext uri="{FF2B5EF4-FFF2-40B4-BE49-F238E27FC236}">
                <a16:creationId xmlns:a16="http://schemas.microsoft.com/office/drawing/2014/main" id="{238C1F9A-32CC-24AA-D292-3412418CB603}"/>
              </a:ext>
            </a:extLst>
          </p:cNvPr>
          <p:cNvPicPr>
            <a:picLocks noChangeAspect="1"/>
          </p:cNvPicPr>
          <p:nvPr/>
        </p:nvPicPr>
        <p:blipFill>
          <a:blip r:embed="rId19"/>
          <a:stretch>
            <a:fillRect/>
          </a:stretch>
        </p:blipFill>
        <p:spPr>
          <a:xfrm>
            <a:off x="127907" y="2776764"/>
            <a:ext cx="2592614" cy="1894115"/>
          </a:xfrm>
          <a:prstGeom prst="rect">
            <a:avLst/>
          </a:prstGeom>
        </p:spPr>
      </p:pic>
    </p:spTree>
    <p:extLst>
      <p:ext uri="{BB962C8B-B14F-4D97-AF65-F5344CB8AC3E}">
        <p14:creationId xmlns:p14="http://schemas.microsoft.com/office/powerpoint/2010/main" val="1818526408"/>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CustomShape 1"/>
          <p:cNvSpPr/>
          <p:nvPr/>
        </p:nvSpPr>
        <p:spPr>
          <a:xfrm>
            <a:off x="270000" y="243000"/>
            <a:ext cx="8584920" cy="841590"/>
          </a:xfrm>
          <a:prstGeom prst="rect">
            <a:avLst/>
          </a:prstGeom>
          <a:noFill/>
          <a:ln>
            <a:noFill/>
          </a:ln>
        </p:spPr>
        <p:style>
          <a:lnRef idx="0">
            <a:scrgbClr r="0" g="0" b="0"/>
          </a:lnRef>
          <a:fillRef idx="0">
            <a:scrgbClr r="0" g="0" b="0"/>
          </a:fillRef>
          <a:effectRef idx="0">
            <a:scrgbClr r="0" g="0" b="0"/>
          </a:effectRef>
          <a:fontRef idx="minor"/>
        </p:style>
        <p:txBody>
          <a:bodyPr lIns="0" tIns="0" rIns="0" bIns="0" anchor="t"/>
          <a:lstStyle/>
          <a:p>
            <a:pPr defTabSz="685800">
              <a:lnSpc>
                <a:spcPct val="113000"/>
              </a:lnSpc>
              <a:buClrTx/>
            </a:pPr>
            <a:r>
              <a:rPr lang="en-US" sz="2250" b="1" kern="1200" cap="all" spc="-1" dirty="0">
                <a:solidFill>
                  <a:srgbClr val="023D6B"/>
                </a:solidFill>
                <a:latin typeface="Arial"/>
              </a:rPr>
              <a:t>Neural Network - Performance</a:t>
            </a:r>
            <a:endParaRPr lang="en-US" sz="2250" kern="1200" spc="-1" dirty="0">
              <a:solidFill>
                <a:prstClr val="black"/>
              </a:solidFill>
              <a:latin typeface="Arial"/>
            </a:endParaRPr>
          </a:p>
        </p:txBody>
      </p:sp>
      <p:sp>
        <p:nvSpPr>
          <p:cNvPr id="94" name="CustomShape 2"/>
          <p:cNvSpPr/>
          <p:nvPr/>
        </p:nvSpPr>
        <p:spPr>
          <a:xfrm>
            <a:off x="4363740" y="4786020"/>
            <a:ext cx="538110" cy="16389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defTabSz="685800">
              <a:buClrTx/>
            </a:pPr>
            <a:r>
              <a:rPr lang="en-US" sz="900" kern="1200" spc="-1">
                <a:solidFill>
                  <a:srgbClr val="023D6B"/>
                </a:solidFill>
                <a:latin typeface="Arial"/>
                <a:ea typeface="Arial"/>
              </a:rPr>
              <a:t>Seite </a:t>
            </a:r>
            <a:fld id="{8D00C3AD-73C9-43E5-8750-52B2E292C21B}" type="slidenum">
              <a:rPr lang="en-US" sz="900" kern="1200" spc="-1">
                <a:solidFill>
                  <a:srgbClr val="023D6B"/>
                </a:solidFill>
                <a:latin typeface="Arial"/>
                <a:ea typeface="Arial"/>
              </a:rPr>
              <a:pPr defTabSz="685800">
                <a:buClrTx/>
              </a:pPr>
              <a:t>8</a:t>
            </a:fld>
            <a:endParaRPr lang="en-US" sz="900" kern="1200" spc="-1">
              <a:solidFill>
                <a:prstClr val="black"/>
              </a:solidFill>
              <a:latin typeface="Arial"/>
            </a:endParaRPr>
          </a:p>
        </p:txBody>
      </p:sp>
      <p:sp>
        <p:nvSpPr>
          <p:cNvPr id="95" name="CustomShape 3"/>
          <p:cNvSpPr/>
          <p:nvPr/>
        </p:nvSpPr>
        <p:spPr>
          <a:xfrm>
            <a:off x="2832030" y="4786020"/>
            <a:ext cx="1198530" cy="163890"/>
          </a:xfrm>
          <a:prstGeom prst="rect">
            <a:avLst/>
          </a:prstGeom>
          <a:noFill/>
          <a:ln>
            <a:noFill/>
          </a:ln>
        </p:spPr>
        <p:style>
          <a:lnRef idx="0">
            <a:scrgbClr r="0" g="0" b="0"/>
          </a:lnRef>
          <a:fillRef idx="0">
            <a:scrgbClr r="0" g="0" b="0"/>
          </a:fillRef>
          <a:effectRef idx="0">
            <a:scrgbClr r="0" g="0" b="0"/>
          </a:effectRef>
          <a:fontRef idx="minor"/>
        </p:style>
      </p:sp>
      <p:grpSp>
        <p:nvGrpSpPr>
          <p:cNvPr id="101" name="Group 9"/>
          <p:cNvGrpSpPr/>
          <p:nvPr/>
        </p:nvGrpSpPr>
        <p:grpSpPr>
          <a:xfrm>
            <a:off x="0" y="0"/>
            <a:ext cx="27000" cy="27000"/>
            <a:chOff x="0" y="0"/>
            <a:chExt cx="36000" cy="36000"/>
          </a:xfrm>
        </p:grpSpPr>
      </p:grpSp>
      <p:pic>
        <p:nvPicPr>
          <p:cNvPr id="2" name="Picture 2" descr="Logo&#10;&#10;Description automatically generated">
            <a:extLst>
              <a:ext uri="{FF2B5EF4-FFF2-40B4-BE49-F238E27FC236}">
                <a16:creationId xmlns:a16="http://schemas.microsoft.com/office/drawing/2014/main" id="{B43F144E-A28D-6030-7D06-E6BEB380D316}"/>
              </a:ext>
            </a:extLst>
          </p:cNvPr>
          <p:cNvPicPr>
            <a:picLocks noChangeAspect="1"/>
          </p:cNvPicPr>
          <p:nvPr/>
        </p:nvPicPr>
        <p:blipFill>
          <a:blip r:embed="rId2"/>
          <a:stretch>
            <a:fillRect/>
          </a:stretch>
        </p:blipFill>
        <p:spPr>
          <a:xfrm>
            <a:off x="659437" y="551713"/>
            <a:ext cx="4631984" cy="2700620"/>
          </a:xfrm>
          <a:prstGeom prst="rect">
            <a:avLst/>
          </a:prstGeom>
        </p:spPr>
      </p:pic>
      <p:pic>
        <p:nvPicPr>
          <p:cNvPr id="8" name="Picture 13" descr="A picture containing shape&#10;&#10;Description automatically generated">
            <a:extLst>
              <a:ext uri="{FF2B5EF4-FFF2-40B4-BE49-F238E27FC236}">
                <a16:creationId xmlns:a16="http://schemas.microsoft.com/office/drawing/2014/main" id="{A9540651-3510-7748-21E8-30C615F7A72B}"/>
              </a:ext>
            </a:extLst>
          </p:cNvPr>
          <p:cNvPicPr>
            <a:picLocks noChangeAspect="1"/>
          </p:cNvPicPr>
          <p:nvPr/>
        </p:nvPicPr>
        <p:blipFill>
          <a:blip r:embed="rId3"/>
          <a:stretch>
            <a:fillRect/>
          </a:stretch>
        </p:blipFill>
        <p:spPr>
          <a:xfrm>
            <a:off x="241868" y="3210038"/>
            <a:ext cx="7976507" cy="1506084"/>
          </a:xfrm>
          <a:prstGeom prst="rect">
            <a:avLst/>
          </a:prstGeom>
        </p:spPr>
      </p:pic>
      <p:graphicFrame>
        <p:nvGraphicFramePr>
          <p:cNvPr id="10" name="Diagram 2">
            <a:extLst>
              <a:ext uri="{FF2B5EF4-FFF2-40B4-BE49-F238E27FC236}">
                <a16:creationId xmlns:a16="http://schemas.microsoft.com/office/drawing/2014/main" id="{111F6EA2-3F1B-EDFC-3603-F547768B3B93}"/>
              </a:ext>
            </a:extLst>
          </p:cNvPr>
          <p:cNvGraphicFramePr/>
          <p:nvPr>
            <p:extLst/>
          </p:nvPr>
        </p:nvGraphicFramePr>
        <p:xfrm>
          <a:off x="7427155" y="3173342"/>
          <a:ext cx="1649045" cy="4755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1" name="Picture 11" descr="Chart, scatter chart&#10;&#10;Description automatically generated">
            <a:extLst>
              <a:ext uri="{FF2B5EF4-FFF2-40B4-BE49-F238E27FC236}">
                <a16:creationId xmlns:a16="http://schemas.microsoft.com/office/drawing/2014/main" id="{011DCDDA-D035-0CAC-7862-0BD752E20202}"/>
              </a:ext>
            </a:extLst>
          </p:cNvPr>
          <p:cNvPicPr>
            <a:picLocks noChangeAspect="1"/>
          </p:cNvPicPr>
          <p:nvPr/>
        </p:nvPicPr>
        <p:blipFill>
          <a:blip r:embed="rId9"/>
          <a:stretch>
            <a:fillRect/>
          </a:stretch>
        </p:blipFill>
        <p:spPr>
          <a:xfrm>
            <a:off x="5280479" y="755650"/>
            <a:ext cx="2923721" cy="2498271"/>
          </a:xfrm>
          <a:prstGeom prst="rect">
            <a:avLst/>
          </a:prstGeom>
        </p:spPr>
      </p:pic>
      <p:graphicFrame>
        <p:nvGraphicFramePr>
          <p:cNvPr id="5" name="Diagram 2">
            <a:extLst>
              <a:ext uri="{FF2B5EF4-FFF2-40B4-BE49-F238E27FC236}">
                <a16:creationId xmlns:a16="http://schemas.microsoft.com/office/drawing/2014/main" id="{A7E7A6F3-5AF9-5BF3-4658-304C28751A5F}"/>
              </a:ext>
            </a:extLst>
          </p:cNvPr>
          <p:cNvGraphicFramePr/>
          <p:nvPr>
            <p:extLst/>
          </p:nvPr>
        </p:nvGraphicFramePr>
        <p:xfrm>
          <a:off x="7239001" y="501934"/>
          <a:ext cx="1780835" cy="511629"/>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135850126"/>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CustomShape 1"/>
          <p:cNvSpPr/>
          <p:nvPr/>
        </p:nvSpPr>
        <p:spPr>
          <a:xfrm>
            <a:off x="270000" y="243000"/>
            <a:ext cx="8584920" cy="841590"/>
          </a:xfrm>
          <a:prstGeom prst="rect">
            <a:avLst/>
          </a:prstGeom>
          <a:noFill/>
          <a:ln>
            <a:noFill/>
          </a:ln>
        </p:spPr>
        <p:style>
          <a:lnRef idx="0">
            <a:scrgbClr r="0" g="0" b="0"/>
          </a:lnRef>
          <a:fillRef idx="0">
            <a:scrgbClr r="0" g="0" b="0"/>
          </a:fillRef>
          <a:effectRef idx="0">
            <a:scrgbClr r="0" g="0" b="0"/>
          </a:effectRef>
          <a:fontRef idx="minor"/>
        </p:style>
        <p:txBody>
          <a:bodyPr lIns="0" tIns="0" rIns="0" bIns="0" anchor="t"/>
          <a:lstStyle/>
          <a:p>
            <a:pPr defTabSz="685800">
              <a:lnSpc>
                <a:spcPct val="113000"/>
              </a:lnSpc>
              <a:buClrTx/>
            </a:pPr>
            <a:r>
              <a:rPr lang="en-US" sz="2250" b="1" kern="1200" cap="all" spc="-1" dirty="0">
                <a:solidFill>
                  <a:srgbClr val="023D6B"/>
                </a:solidFill>
                <a:latin typeface="Arial"/>
              </a:rPr>
              <a:t>Neural Network – Across different regimes</a:t>
            </a:r>
            <a:endParaRPr lang="en-US" sz="2250" kern="1200" spc="-1" dirty="0">
              <a:solidFill>
                <a:prstClr val="black"/>
              </a:solidFill>
              <a:latin typeface="Arial"/>
            </a:endParaRPr>
          </a:p>
        </p:txBody>
      </p:sp>
      <p:sp>
        <p:nvSpPr>
          <p:cNvPr id="94" name="CustomShape 2"/>
          <p:cNvSpPr/>
          <p:nvPr/>
        </p:nvSpPr>
        <p:spPr>
          <a:xfrm>
            <a:off x="4363740" y="4786020"/>
            <a:ext cx="538110" cy="16389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defTabSz="685800">
              <a:buClrTx/>
            </a:pPr>
            <a:r>
              <a:rPr lang="en-US" sz="900" kern="1200" spc="-1">
                <a:solidFill>
                  <a:srgbClr val="023D6B"/>
                </a:solidFill>
                <a:latin typeface="Arial"/>
                <a:ea typeface="Arial"/>
              </a:rPr>
              <a:t>Seite </a:t>
            </a:r>
            <a:fld id="{8D00C3AD-73C9-43E5-8750-52B2E292C21B}" type="slidenum">
              <a:rPr lang="en-US" sz="900" kern="1200" spc="-1">
                <a:solidFill>
                  <a:srgbClr val="023D6B"/>
                </a:solidFill>
                <a:latin typeface="Arial"/>
                <a:ea typeface="Arial"/>
              </a:rPr>
              <a:pPr defTabSz="685800">
                <a:buClrTx/>
              </a:pPr>
              <a:t>9</a:t>
            </a:fld>
            <a:endParaRPr lang="en-US" sz="900" kern="1200" spc="-1">
              <a:solidFill>
                <a:prstClr val="black"/>
              </a:solidFill>
              <a:latin typeface="Arial"/>
            </a:endParaRPr>
          </a:p>
        </p:txBody>
      </p:sp>
      <p:sp>
        <p:nvSpPr>
          <p:cNvPr id="95" name="CustomShape 3"/>
          <p:cNvSpPr/>
          <p:nvPr/>
        </p:nvSpPr>
        <p:spPr>
          <a:xfrm>
            <a:off x="2832030" y="4786020"/>
            <a:ext cx="1198530" cy="163890"/>
          </a:xfrm>
          <a:prstGeom prst="rect">
            <a:avLst/>
          </a:prstGeom>
          <a:noFill/>
          <a:ln>
            <a:noFill/>
          </a:ln>
        </p:spPr>
        <p:style>
          <a:lnRef idx="0">
            <a:scrgbClr r="0" g="0" b="0"/>
          </a:lnRef>
          <a:fillRef idx="0">
            <a:scrgbClr r="0" g="0" b="0"/>
          </a:fillRef>
          <a:effectRef idx="0">
            <a:scrgbClr r="0" g="0" b="0"/>
          </a:effectRef>
          <a:fontRef idx="minor"/>
        </p:style>
      </p:sp>
      <p:grpSp>
        <p:nvGrpSpPr>
          <p:cNvPr id="101" name="Group 9"/>
          <p:cNvGrpSpPr/>
          <p:nvPr/>
        </p:nvGrpSpPr>
        <p:grpSpPr>
          <a:xfrm>
            <a:off x="0" y="0"/>
            <a:ext cx="27000" cy="27000"/>
            <a:chOff x="0" y="0"/>
            <a:chExt cx="36000" cy="36000"/>
          </a:xfrm>
        </p:grpSpPr>
      </p:grpSp>
      <p:pic>
        <p:nvPicPr>
          <p:cNvPr id="2" name="Picture 1">
            <a:extLst>
              <a:ext uri="{FF2B5EF4-FFF2-40B4-BE49-F238E27FC236}">
                <a16:creationId xmlns:a16="http://schemas.microsoft.com/office/drawing/2014/main" id="{1F74F4DA-CFE7-043E-ED78-FEAACC37452B}"/>
              </a:ext>
            </a:extLst>
          </p:cNvPr>
          <p:cNvPicPr>
            <a:picLocks noChangeAspect="1"/>
          </p:cNvPicPr>
          <p:nvPr/>
        </p:nvPicPr>
        <p:blipFill>
          <a:blip r:embed="rId2"/>
          <a:stretch>
            <a:fillRect/>
          </a:stretch>
        </p:blipFill>
        <p:spPr>
          <a:xfrm>
            <a:off x="198437" y="1201058"/>
            <a:ext cx="3857625" cy="3086100"/>
          </a:xfrm>
          <a:prstGeom prst="rect">
            <a:avLst/>
          </a:prstGeom>
        </p:spPr>
      </p:pic>
      <p:sp>
        <p:nvSpPr>
          <p:cNvPr id="3" name="TextBox 1">
            <a:extLst>
              <a:ext uri="{FF2B5EF4-FFF2-40B4-BE49-F238E27FC236}">
                <a16:creationId xmlns:a16="http://schemas.microsoft.com/office/drawing/2014/main" id="{0383F15F-79E0-8A91-73C7-2CE9D6E2CCA9}"/>
              </a:ext>
            </a:extLst>
          </p:cNvPr>
          <p:cNvSpPr txBox="1"/>
          <p:nvPr/>
        </p:nvSpPr>
        <p:spPr>
          <a:xfrm>
            <a:off x="4167586" y="1644605"/>
            <a:ext cx="4856897" cy="1800493"/>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GB"/>
            </a:defPPr>
            <a:lvl1pPr algn="l" rtl="0" fontAlgn="base">
              <a:spcBef>
                <a:spcPct val="0"/>
              </a:spcBef>
              <a:spcAft>
                <a:spcPct val="0"/>
              </a:spcAft>
              <a:defRPr sz="8200" kern="1200">
                <a:solidFill>
                  <a:schemeClr val="tx1"/>
                </a:solidFill>
                <a:latin typeface="Arial" charset="0"/>
                <a:ea typeface="+mn-ea"/>
                <a:cs typeface="+mn-cs"/>
              </a:defRPr>
            </a:lvl1pPr>
            <a:lvl2pPr marL="457200" algn="l" rtl="0" fontAlgn="base">
              <a:spcBef>
                <a:spcPct val="0"/>
              </a:spcBef>
              <a:spcAft>
                <a:spcPct val="0"/>
              </a:spcAft>
              <a:defRPr sz="8200" kern="1200">
                <a:solidFill>
                  <a:schemeClr val="tx1"/>
                </a:solidFill>
                <a:latin typeface="Arial" charset="0"/>
                <a:ea typeface="+mn-ea"/>
                <a:cs typeface="+mn-cs"/>
              </a:defRPr>
            </a:lvl2pPr>
            <a:lvl3pPr marL="914400" algn="l" rtl="0" fontAlgn="base">
              <a:spcBef>
                <a:spcPct val="0"/>
              </a:spcBef>
              <a:spcAft>
                <a:spcPct val="0"/>
              </a:spcAft>
              <a:defRPr sz="8200" kern="1200">
                <a:solidFill>
                  <a:schemeClr val="tx1"/>
                </a:solidFill>
                <a:latin typeface="Arial" charset="0"/>
                <a:ea typeface="+mn-ea"/>
                <a:cs typeface="+mn-cs"/>
              </a:defRPr>
            </a:lvl3pPr>
            <a:lvl4pPr marL="1371600" algn="l" rtl="0" fontAlgn="base">
              <a:spcBef>
                <a:spcPct val="0"/>
              </a:spcBef>
              <a:spcAft>
                <a:spcPct val="0"/>
              </a:spcAft>
              <a:defRPr sz="8200" kern="1200">
                <a:solidFill>
                  <a:schemeClr val="tx1"/>
                </a:solidFill>
                <a:latin typeface="Arial" charset="0"/>
                <a:ea typeface="+mn-ea"/>
                <a:cs typeface="+mn-cs"/>
              </a:defRPr>
            </a:lvl4pPr>
            <a:lvl5pPr marL="1828800" algn="l" rtl="0" fontAlgn="base">
              <a:spcBef>
                <a:spcPct val="0"/>
              </a:spcBef>
              <a:spcAft>
                <a:spcPct val="0"/>
              </a:spcAft>
              <a:defRPr sz="8200" kern="1200">
                <a:solidFill>
                  <a:schemeClr val="tx1"/>
                </a:solidFill>
                <a:latin typeface="Arial" charset="0"/>
                <a:ea typeface="+mn-ea"/>
                <a:cs typeface="+mn-cs"/>
              </a:defRPr>
            </a:lvl5pPr>
            <a:lvl6pPr marL="2286000" algn="l" defTabSz="914400" rtl="0" eaLnBrk="1" latinLnBrk="0" hangingPunct="1">
              <a:defRPr sz="8200" kern="1200">
                <a:solidFill>
                  <a:schemeClr val="tx1"/>
                </a:solidFill>
                <a:latin typeface="Arial" charset="0"/>
                <a:ea typeface="+mn-ea"/>
                <a:cs typeface="+mn-cs"/>
              </a:defRPr>
            </a:lvl6pPr>
            <a:lvl7pPr marL="2743200" algn="l" defTabSz="914400" rtl="0" eaLnBrk="1" latinLnBrk="0" hangingPunct="1">
              <a:defRPr sz="8200" kern="1200">
                <a:solidFill>
                  <a:schemeClr val="tx1"/>
                </a:solidFill>
                <a:latin typeface="Arial" charset="0"/>
                <a:ea typeface="+mn-ea"/>
                <a:cs typeface="+mn-cs"/>
              </a:defRPr>
            </a:lvl7pPr>
            <a:lvl8pPr marL="3200400" algn="l" defTabSz="914400" rtl="0" eaLnBrk="1" latinLnBrk="0" hangingPunct="1">
              <a:defRPr sz="8200" kern="1200">
                <a:solidFill>
                  <a:schemeClr val="tx1"/>
                </a:solidFill>
                <a:latin typeface="Arial" charset="0"/>
                <a:ea typeface="+mn-ea"/>
                <a:cs typeface="+mn-cs"/>
              </a:defRPr>
            </a:lvl8pPr>
            <a:lvl9pPr marL="3657600" algn="l" defTabSz="914400" rtl="0" eaLnBrk="1" latinLnBrk="0" hangingPunct="1">
              <a:defRPr sz="8200" kern="1200">
                <a:solidFill>
                  <a:schemeClr val="tx1"/>
                </a:solidFill>
                <a:latin typeface="Arial" charset="0"/>
                <a:ea typeface="+mn-ea"/>
                <a:cs typeface="+mn-cs"/>
              </a:defRPr>
            </a:lvl9pPr>
          </a:lstStyle>
          <a:p>
            <a:pPr defTabSz="685800">
              <a:buClrTx/>
            </a:pPr>
            <a:r>
              <a:rPr lang="en-US" sz="2250" b="1" dirty="0">
                <a:solidFill>
                  <a:prstClr val="black"/>
                </a:solidFill>
                <a:latin typeface="Arial"/>
                <a:cs typeface="Arial"/>
              </a:rPr>
              <a:t>Median test errors at outer target</a:t>
            </a:r>
          </a:p>
          <a:p>
            <a:pPr marL="342900" indent="-342900" defTabSz="685800">
              <a:buClrTx/>
              <a:buFont typeface="Arial"/>
              <a:buChar char="•"/>
            </a:pPr>
            <a:r>
              <a:rPr lang="en-US" sz="2250" dirty="0">
                <a:solidFill>
                  <a:srgbClr val="1F77B4"/>
                </a:solidFill>
                <a:latin typeface="Arial"/>
                <a:cs typeface="Arial"/>
              </a:rPr>
              <a:t>100eV | 10%</a:t>
            </a:r>
            <a:endParaRPr lang="en-US" sz="6150" dirty="0">
              <a:solidFill>
                <a:srgbClr val="1F77B4"/>
              </a:solidFill>
              <a:latin typeface="Arial"/>
              <a:cs typeface="Arial" charset="0"/>
            </a:endParaRPr>
          </a:p>
          <a:p>
            <a:pPr marL="342900" indent="-342900" defTabSz="685800">
              <a:buClrTx/>
              <a:buFont typeface="Arial"/>
              <a:buChar char="•"/>
            </a:pPr>
            <a:r>
              <a:rPr lang="en-US" sz="2250" dirty="0">
                <a:solidFill>
                  <a:srgbClr val="FF7F0E"/>
                </a:solidFill>
                <a:latin typeface="Arial"/>
                <a:cs typeface="Arial"/>
              </a:rPr>
              <a:t>0.9eV | 12%</a:t>
            </a:r>
            <a:endParaRPr lang="en-US" sz="6150" dirty="0">
              <a:solidFill>
                <a:srgbClr val="FF7F0E"/>
              </a:solidFill>
              <a:latin typeface="Arial"/>
              <a:cs typeface="Arial" charset="0"/>
            </a:endParaRPr>
          </a:p>
          <a:p>
            <a:pPr marL="342900" indent="-342900" defTabSz="685800">
              <a:buClrTx/>
              <a:buFont typeface="Arial"/>
              <a:buChar char="•"/>
            </a:pPr>
            <a:r>
              <a:rPr lang="en-US" sz="2250" dirty="0">
                <a:solidFill>
                  <a:srgbClr val="2CA02C"/>
                </a:solidFill>
                <a:latin typeface="Arial"/>
                <a:cs typeface="Arial"/>
              </a:rPr>
              <a:t>0.2eV | 12%</a:t>
            </a:r>
            <a:endParaRPr lang="en-US" sz="6150" dirty="0">
              <a:solidFill>
                <a:srgbClr val="2CA02C"/>
              </a:solidFill>
              <a:latin typeface="Arial"/>
              <a:cs typeface="Arial" charset="0"/>
            </a:endParaRPr>
          </a:p>
          <a:p>
            <a:pPr marL="342900" indent="-342900" defTabSz="685800">
              <a:buClrTx/>
              <a:buFont typeface="Arial"/>
              <a:buChar char="•"/>
            </a:pPr>
            <a:r>
              <a:rPr lang="en-US" sz="2250" dirty="0">
                <a:solidFill>
                  <a:srgbClr val="D62728"/>
                </a:solidFill>
                <a:latin typeface="Arial"/>
                <a:cs typeface="Arial"/>
              </a:rPr>
              <a:t>0.02eV | 75%</a:t>
            </a:r>
            <a:endParaRPr lang="en-US" sz="6150" dirty="0">
              <a:solidFill>
                <a:srgbClr val="D62728"/>
              </a:solidFill>
              <a:latin typeface="Arial"/>
              <a:cs typeface="Arial" charset="0"/>
            </a:endParaRPr>
          </a:p>
        </p:txBody>
      </p:sp>
    </p:spTree>
    <p:extLst>
      <p:ext uri="{BB962C8B-B14F-4D97-AF65-F5344CB8AC3E}">
        <p14:creationId xmlns:p14="http://schemas.microsoft.com/office/powerpoint/2010/main" val="2135492665"/>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ffer Petrol Style Only">
  <a:themeElements>
    <a:clrScheme name="Differ">
      <a:dk1>
        <a:srgbClr val="A0A0A0"/>
      </a:dk1>
      <a:lt1>
        <a:srgbClr val="FFFFFF"/>
      </a:lt1>
      <a:dk2>
        <a:srgbClr val="42677F"/>
      </a:dk2>
      <a:lt2>
        <a:srgbClr val="000000"/>
      </a:lt2>
      <a:accent1>
        <a:srgbClr val="E68200"/>
      </a:accent1>
      <a:accent2>
        <a:srgbClr val="5EB305"/>
      </a:accent2>
      <a:accent3>
        <a:srgbClr val="458588"/>
      </a:accent3>
      <a:accent4>
        <a:srgbClr val="3957A3"/>
      </a:accent4>
      <a:accent5>
        <a:srgbClr val="42677F"/>
      </a:accent5>
      <a:accent6>
        <a:srgbClr val="898989"/>
      </a:accent6>
      <a:hlink>
        <a:srgbClr val="7C69DD"/>
      </a:hlink>
      <a:folHlink>
        <a:srgbClr val="5B43D5"/>
      </a:folHlink>
    </a:clrScheme>
    <a:fontScheme name="Differ - 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smtClean="0">
            <a:solidFill>
              <a:schemeClr val="tx2"/>
            </a:solidFill>
          </a:defRPr>
        </a:defPPr>
      </a:lstStyle>
    </a:txDef>
  </a:objectDefaults>
  <a:extraClrSchemeLst/>
  <a:extLst>
    <a:ext uri="{05A4C25C-085E-4340-85A3-A5531E510DB2}">
      <thm15:themeFamily xmlns:thm15="http://schemas.microsoft.com/office/thememl/2012/main" name="Presentatie1" id="{2DD28BCD-B729-4A3E-8646-E1339AC1FADD}" vid="{C9F2918C-F506-4B2D-8A36-7580118AE5C0}"/>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6D268E"/>
      </a:dk2>
      <a:lt2>
        <a:srgbClr val="EBEBEB"/>
      </a:lt2>
      <a:accent1>
        <a:srgbClr val="023D6B"/>
      </a:accent1>
      <a:accent2>
        <a:srgbClr val="ADBDE3"/>
      </a:accent2>
      <a:accent3>
        <a:srgbClr val="30A93B"/>
      </a:accent3>
      <a:accent4>
        <a:srgbClr val="FFE900"/>
      </a:accent4>
      <a:accent5>
        <a:srgbClr val="FF8C0C"/>
      </a:accent5>
      <a:accent6>
        <a:srgbClr val="DF0F44"/>
      </a:accent6>
      <a:hlink>
        <a:srgbClr val="000000"/>
      </a:hlink>
      <a:folHlink>
        <a:srgbClr val="0000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3887</Words>
  <Application>Microsoft Office PowerPoint</Application>
  <PresentationFormat>Bildschirmpräsentation (16:9)</PresentationFormat>
  <Paragraphs>391</Paragraphs>
  <Slides>46</Slides>
  <Notes>3</Notes>
  <HiddenSlides>0</HiddenSlides>
  <MMClips>0</MMClips>
  <ScaleCrop>false</ScaleCrop>
  <HeadingPairs>
    <vt:vector size="6" baseType="variant">
      <vt:variant>
        <vt:lpstr>Verwendete Schriftarten</vt:lpstr>
      </vt:variant>
      <vt:variant>
        <vt:i4>8</vt:i4>
      </vt:variant>
      <vt:variant>
        <vt:lpstr>Design</vt:lpstr>
      </vt:variant>
      <vt:variant>
        <vt:i4>4</vt:i4>
      </vt:variant>
      <vt:variant>
        <vt:lpstr>Folientitel</vt:lpstr>
      </vt:variant>
      <vt:variant>
        <vt:i4>46</vt:i4>
      </vt:variant>
    </vt:vector>
  </HeadingPairs>
  <TitlesOfParts>
    <vt:vector size="58" baseType="lpstr">
      <vt:lpstr>Times New Roman</vt:lpstr>
      <vt:lpstr>Wingdings</vt:lpstr>
      <vt:lpstr>Symbol</vt:lpstr>
      <vt:lpstr>Cambria Math</vt:lpstr>
      <vt:lpstr>Arial</vt:lpstr>
      <vt:lpstr>Open Sans</vt:lpstr>
      <vt:lpstr>DejaVu Sans</vt:lpstr>
      <vt:lpstr>Calibri</vt:lpstr>
      <vt:lpstr>Office Theme</vt:lpstr>
      <vt:lpstr>Differ Petrol Style Only</vt:lpstr>
      <vt:lpstr>Office</vt:lpstr>
      <vt:lpstr>1_Office Theme</vt:lpstr>
      <vt:lpstr>ML/AI methods in edge plasma physics Development of machine learning methods and integration of surrogate model predictor schemes for plasma-exhaust and PWI in fusion (ENR-MOD.01.FZJ - theory)</vt:lpstr>
      <vt:lpstr>Rationale of ENR</vt:lpstr>
      <vt:lpstr>Conferences 2023 &amp; 2024 (selection)</vt:lpstr>
      <vt:lpstr>Publications 2023 &amp; 2024 (selection)</vt:lpstr>
      <vt:lpstr>Overview of sub-projects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Learning machine independent latent features using JET and AUG databases</vt:lpstr>
      <vt:lpstr>Learning machine independent latent features using JET and AUG databases</vt:lpstr>
      <vt:lpstr>Learn a compressed (latent) state representation (forward model) for pedestal profiles</vt:lpstr>
      <vt:lpstr>Learn a compressed (latent) state representation (forward model) for pedestal profiles</vt:lpstr>
      <vt:lpstr>QuaLiKiz eigenvalue surrogate models</vt:lpstr>
      <vt:lpstr>Uncertainty aware surrogate model: EuroPED-NN</vt:lpstr>
      <vt:lpstr>Uncertainty aware surrogate model: EuroPED-NN</vt:lpstr>
      <vt:lpstr>PowerPoint-Präsentation</vt:lpstr>
      <vt:lpstr>Towards time-dependent surrogate models for exhaust</vt:lpstr>
      <vt:lpstr>Towards time-dependent surrogate models for exhaust</vt:lpstr>
      <vt:lpstr>Towards time-dependent surrogate models for exhaust</vt:lpstr>
      <vt:lpstr>PowerPoint-Präsentation</vt:lpstr>
      <vt:lpstr>Model discovery for erosion yields through ML methods. </vt:lpstr>
      <vt:lpstr>NEW: Face-recognition technique</vt:lpstr>
      <vt:lpstr>New Model setup</vt:lpstr>
      <vt:lpstr>Results</vt:lpstr>
      <vt:lpstr>PowerPoint-Präsentation</vt:lpstr>
      <vt:lpstr>Towards fast, high fidelity SOL-pedestal module for integrated plasma scenario prediction → Enabling plasma scenario digital twinning (not selected)</vt:lpstr>
      <vt:lpstr>Responding to new EF AI call</vt:lpstr>
      <vt:lpstr>Proposal 1</vt:lpstr>
      <vt:lpstr>Previous research activities have built surrogates for EPED and Europed for pedestal top predictions (focus here on surrogating numerical models)</vt:lpstr>
      <vt:lpstr>Repeated pedestal MHD stability simulations are a key component of many pedestal pressure prediction workflows</vt:lpstr>
      <vt:lpstr>Draft plan &amp; team of the proposal</vt:lpstr>
      <vt:lpstr>Proposal 2</vt:lpstr>
      <vt:lpstr> The present ENR project has explored methods to surrogate 2D and 1D SOL models </vt:lpstr>
      <vt:lpstr>Topical areas based on the ENR proposal – To be updated as the proposal is being prepared</vt:lpstr>
      <vt:lpstr>backup</vt:lpstr>
      <vt:lpstr>Results</vt:lpstr>
      <vt:lpstr>Learn a compressed (latent) state representation (forward model) for pedestal profiles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ENR-08 SP2 – Material for the ETASC review</dc:title>
  <dc:creator>Microsoft Office User</dc:creator>
  <cp:lastModifiedBy>Wiesen</cp:lastModifiedBy>
  <cp:revision>146</cp:revision>
  <dcterms:created xsi:type="dcterms:W3CDTF">2021-04-20T07:44:50Z</dcterms:created>
  <dcterms:modified xsi:type="dcterms:W3CDTF">2024-02-07T09:24:37Z</dcterms:modified>
</cp:coreProperties>
</file>