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320" r:id="rId4"/>
    <p:sldId id="333" r:id="rId5"/>
    <p:sldId id="319" r:id="rId6"/>
    <p:sldId id="309" r:id="rId7"/>
    <p:sldId id="290" r:id="rId8"/>
    <p:sldId id="321" r:id="rId9"/>
    <p:sldId id="311" r:id="rId10"/>
    <p:sldId id="295" r:id="rId11"/>
    <p:sldId id="312" r:id="rId12"/>
    <p:sldId id="296" r:id="rId13"/>
    <p:sldId id="297" r:id="rId14"/>
    <p:sldId id="322" r:id="rId15"/>
    <p:sldId id="323" r:id="rId16"/>
    <p:sldId id="324" r:id="rId17"/>
    <p:sldId id="304" r:id="rId18"/>
    <p:sldId id="325" r:id="rId19"/>
    <p:sldId id="326" r:id="rId20"/>
    <p:sldId id="327" r:id="rId21"/>
    <p:sldId id="328" r:id="rId22"/>
    <p:sldId id="329" r:id="rId23"/>
    <p:sldId id="330" r:id="rId24"/>
    <p:sldId id="331" r:id="rId25"/>
    <p:sldId id="313" r:id="rId26"/>
    <p:sldId id="317" r:id="rId27"/>
    <p:sldId id="314" r:id="rId28"/>
    <p:sldId id="316" r:id="rId29"/>
    <p:sldId id="332" r:id="rId30"/>
    <p:sldId id="318" r:id="rId31"/>
    <p:sldId id="299" r:id="rId32"/>
  </p:sldIdLst>
  <p:sldSz cx="9144000" cy="5143500" type="screen16x9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6945"/>
    <a:srgbClr val="ECA32C"/>
    <a:srgbClr val="003399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45" autoAdjust="0"/>
    <p:restoredTop sz="96284" autoAdjust="0"/>
  </p:normalViewPr>
  <p:slideViewPr>
    <p:cSldViewPr showGuides="1">
      <p:cViewPr>
        <p:scale>
          <a:sx n="200" d="100"/>
          <a:sy n="200" d="100"/>
        </p:scale>
        <p:origin x="960" y="2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106" d="100"/>
          <a:sy n="106" d="100"/>
        </p:scale>
        <p:origin x="5320" y="17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07/02/2024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‹#›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07/02/2024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5303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1761660"/>
            <a:ext cx="8496944" cy="972108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3219822"/>
            <a:ext cx="4392488" cy="324036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6" y="-342900"/>
            <a:ext cx="10763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7" y="4268763"/>
            <a:ext cx="1295375" cy="67925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4245936"/>
            <a:ext cx="3168352" cy="7020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8230283" y="30189672"/>
            <a:ext cx="9924896" cy="1336231"/>
            <a:chOff x="18230283" y="40396912"/>
            <a:chExt cx="9924896" cy="1781641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12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18382683" y="30303972"/>
            <a:ext cx="9924896" cy="1336231"/>
            <a:chOff x="18230283" y="40396912"/>
            <a:chExt cx="9924896" cy="1781641"/>
          </a:xfrm>
        </p:grpSpPr>
        <p:sp>
          <p:nvSpPr>
            <p:cNvPr id="15" name="Rectangle 14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6" name="Picture 15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18535083" y="30418272"/>
            <a:ext cx="9924896" cy="1336231"/>
            <a:chOff x="18230283" y="40396912"/>
            <a:chExt cx="9924896" cy="1781641"/>
          </a:xfrm>
        </p:grpSpPr>
        <p:sp>
          <p:nvSpPr>
            <p:cNvPr id="18" name="Rectangle 17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9" name="Picture 18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18687483" y="30532572"/>
            <a:ext cx="9924896" cy="1336231"/>
            <a:chOff x="18230283" y="40396912"/>
            <a:chExt cx="9924896" cy="1781641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2" name="Picture 21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pic>
        <p:nvPicPr>
          <p:cNvPr id="24" name="Bild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348"/>
          <a:stretch/>
        </p:blipFill>
        <p:spPr>
          <a:xfrm>
            <a:off x="0" y="0"/>
            <a:ext cx="9144000" cy="4176000"/>
          </a:xfrm>
          <a:prstGeom prst="rect">
            <a:avLst/>
          </a:prstGeom>
        </p:spPr>
      </p:pic>
      <p:pic>
        <p:nvPicPr>
          <p:cNvPr id="25" name="Bild 13" descr="EU_und_Text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20000"/>
            <a:ext cx="3456384" cy="6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67240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70180"/>
            <a:ext cx="367958" cy="373990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D3B63EF-75E2-841F-A0FE-D6C9AA16E89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Rogerio Jorge | EUROfusion Science Meeting |  Monitoring of the progress made by projects in 2022 | February 8, 2023</a:t>
            </a:r>
            <a:endParaRPr lang="en-GB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DE21140-3F12-F0E4-27C7-DF9FC3BE6F9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4876006"/>
            <a:ext cx="8460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Rogerio Jorge | EUROfusion Science Meeting |  Monitoring of the progress made by projects in 2022 | February 8, 2023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064" y="4876006"/>
            <a:ext cx="802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emf"/><Relationship Id="rId7" Type="http://schemas.openxmlformats.org/officeDocument/2006/relationships/image" Target="../media/image40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image" Target="../media/image37.emf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79.emf"/><Relationship Id="rId7" Type="http://schemas.openxmlformats.org/officeDocument/2006/relationships/image" Target="../media/image8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4.png"/><Relationship Id="rId5" Type="http://schemas.openxmlformats.org/officeDocument/2006/relationships/image" Target="../media/image82.png"/><Relationship Id="rId10" Type="http://schemas.openxmlformats.org/officeDocument/2006/relationships/image" Target="../media/image83.emf"/><Relationship Id="rId4" Type="http://schemas.openxmlformats.org/officeDocument/2006/relationships/image" Target="../media/image81.png"/><Relationship Id="rId9" Type="http://schemas.openxmlformats.org/officeDocument/2006/relationships/image" Target="../media/image8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video" Target="../media/media1.mp4"/><Relationship Id="rId16" Type="http://schemas.openxmlformats.org/officeDocument/2006/relationships/image" Target="../media/image25.png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3215255"/>
            <a:ext cx="4392488" cy="324036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Rogerio</a:t>
            </a:r>
            <a:r>
              <a:rPr lang="en-US" dirty="0"/>
              <a:t> Jorge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A575D9-4B2C-9547-A865-6D57039CF7B9}"/>
              </a:ext>
            </a:extLst>
          </p:cNvPr>
          <p:cNvSpPr/>
          <p:nvPr/>
        </p:nvSpPr>
        <p:spPr>
          <a:xfrm>
            <a:off x="5220072" y="4299942"/>
            <a:ext cx="3890885" cy="685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F0D9A-94BA-EE48-9317-87017801B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50" y="4295410"/>
            <a:ext cx="3627746" cy="744154"/>
          </a:xfrm>
          <a:prstGeom prst="rect">
            <a:avLst/>
          </a:prstGeom>
        </p:spPr>
      </p:pic>
      <p:pic>
        <p:nvPicPr>
          <p:cNvPr id="4" name="Picture 2" descr="Workshop EFTSOMP - Workshop on Electric Fields, Turbulence and  Self-Organisation in Magnetised Plasmas">
            <a:extLst>
              <a:ext uri="{FF2B5EF4-FFF2-40B4-BE49-F238E27FC236}">
                <a16:creationId xmlns:a16="http://schemas.microsoft.com/office/drawing/2014/main" id="{942F67FE-F63F-7504-210D-A6CAEE67E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48" y="4239741"/>
            <a:ext cx="2376264" cy="79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40358EC-243D-A1B6-45E0-87A8223881C0}"/>
              </a:ext>
            </a:extLst>
          </p:cNvPr>
          <p:cNvSpPr txBox="1">
            <a:spLocks/>
          </p:cNvSpPr>
          <p:nvPr/>
        </p:nvSpPr>
        <p:spPr>
          <a:xfrm>
            <a:off x="323528" y="3807090"/>
            <a:ext cx="8496944" cy="32403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P. Rodrigues, J. Ferreira, A. </a:t>
            </a:r>
            <a:r>
              <a:rPr lang="en-US" dirty="0" err="1"/>
              <a:t>Figueiredo</a:t>
            </a:r>
            <a:r>
              <a:rPr lang="en-US" dirty="0"/>
              <a:t>, R. Coelho, D. </a:t>
            </a:r>
            <a:r>
              <a:rPr lang="en-US" dirty="0" err="1"/>
              <a:t>Borba</a:t>
            </a:r>
            <a:r>
              <a:rPr lang="en-US" dirty="0"/>
              <a:t>, P. </a:t>
            </a:r>
            <a:r>
              <a:rPr lang="en-US" dirty="0" err="1"/>
              <a:t>Figueiredo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DB2D10-A283-11D5-D135-03C2D97896A3}"/>
              </a:ext>
            </a:extLst>
          </p:cNvPr>
          <p:cNvSpPr txBox="1">
            <a:spLocks/>
          </p:cNvSpPr>
          <p:nvPr/>
        </p:nvSpPr>
        <p:spPr>
          <a:xfrm>
            <a:off x="323528" y="1817696"/>
            <a:ext cx="4536504" cy="9187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Energetic particle optimization of stellarator devices using near-axis magnetic fields</a:t>
            </a:r>
          </a:p>
          <a:p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69740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C44DD-7A5E-F6F2-65F0-16F043624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5" y="57150"/>
            <a:ext cx="8088009" cy="342900"/>
          </a:xfrm>
        </p:spPr>
        <p:txBody>
          <a:bodyPr/>
          <a:lstStyle/>
          <a:p>
            <a:r>
              <a:rPr lang="en-PT" sz="2000" dirty="0">
                <a:latin typeface="Arial" panose="020B0604020202020204" pitchFamily="34" charset="0"/>
                <a:cs typeface="Arial" panose="020B0604020202020204" pitchFamily="34" charset="0"/>
              </a:rPr>
              <a:t>WP2 – Combine particle tracer and stellarator optimization codes</a:t>
            </a:r>
            <a:endParaRPr lang="en-PT" sz="200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98A0D37-9BF0-AEBA-715B-FADC0A0522B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DF77D1-BE08-4AA2-4064-936102F0D6AF}"/>
              </a:ext>
            </a:extLst>
          </p:cNvPr>
          <p:cNvSpPr txBox="1"/>
          <p:nvPr/>
        </p:nvSpPr>
        <p:spPr>
          <a:xfrm>
            <a:off x="179512" y="630786"/>
            <a:ext cx="6336704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 Integration with stellarator optimization frameworks (WP2)</a:t>
            </a:r>
            <a:endParaRPr lang="en-P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6B5E1C-A0D4-69A4-120D-1B51192F4EE8}"/>
              </a:ext>
            </a:extLst>
          </p:cNvPr>
          <p:cNvSpPr txBox="1"/>
          <p:nvPr/>
        </p:nvSpPr>
        <p:spPr>
          <a:xfrm>
            <a:off x="486568" y="1994950"/>
            <a:ext cx="4603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User-friendly example in near-axis geometry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A51AC6-F3F5-DA3A-C7BE-3AE32B6ED36E}"/>
              </a:ext>
            </a:extLst>
          </p:cNvPr>
          <p:cNvCxnSpPr/>
          <p:nvPr/>
        </p:nvCxnSpPr>
        <p:spPr>
          <a:xfrm>
            <a:off x="146055" y="1913778"/>
            <a:ext cx="87849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95D5996-1899-12E9-1AC9-D62A1769317E}"/>
              </a:ext>
            </a:extLst>
          </p:cNvPr>
          <p:cNvSpPr txBox="1"/>
          <p:nvPr/>
        </p:nvSpPr>
        <p:spPr>
          <a:xfrm>
            <a:off x="598802" y="1087258"/>
            <a:ext cx="4922060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scipy.optimize.minimize</a:t>
            </a:r>
            <a:r>
              <a:rPr lang="en-GB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SIMSOPT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– near-axis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SIMSOPT</a:t>
            </a:r>
            <a:r>
              <a:rPr lang="en-PT" sz="1600" dirty="0">
                <a:latin typeface="Arial" panose="020B0604020202020204" pitchFamily="34" charset="0"/>
                <a:cs typeface="Arial" panose="020B0604020202020204" pitchFamily="34" charset="0"/>
              </a:rPr>
              <a:t> - full MHD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EF103F6-D365-A4AB-D43A-30AE361F4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46" y="2343430"/>
            <a:ext cx="5474185" cy="2481848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75178840-B5C4-E438-CC12-E94F2C5670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8" r="16103"/>
          <a:stretch/>
        </p:blipFill>
        <p:spPr>
          <a:xfrm>
            <a:off x="4174713" y="1954956"/>
            <a:ext cx="1458064" cy="864754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E4CF443F-B251-32BA-DD74-463FF7729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130" y="2377685"/>
            <a:ext cx="3024679" cy="22685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C7A63-1CE2-53F4-58F8-8E8E7C9BF359}"/>
              </a:ext>
            </a:extLst>
          </p:cNvPr>
          <p:cNvSpPr txBox="1"/>
          <p:nvPr/>
        </p:nvSpPr>
        <p:spPr>
          <a:xfrm>
            <a:off x="5923546" y="2045190"/>
            <a:ext cx="293298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Reduction in loss of alpha particles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B4FFEB-DC70-E4A9-37A9-F67F11C4C206}"/>
              </a:ext>
            </a:extLst>
          </p:cNvPr>
          <p:cNvSpPr txBox="1"/>
          <p:nvPr/>
        </p:nvSpPr>
        <p:spPr>
          <a:xfrm>
            <a:off x="3424074" y="3446161"/>
            <a:ext cx="220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geometry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366783-5A97-C0CE-A0E9-5E24380CA26A}"/>
              </a:ext>
            </a:extLst>
          </p:cNvPr>
          <p:cNvSpPr txBox="1"/>
          <p:nvPr/>
        </p:nvSpPr>
        <p:spPr>
          <a:xfrm>
            <a:off x="3419872" y="3128459"/>
            <a:ext cx="220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particle ensemble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E45DF6-C2F8-A707-09F9-DC096A867628}"/>
              </a:ext>
            </a:extLst>
          </p:cNvPr>
          <p:cNvSpPr txBox="1"/>
          <p:nvPr/>
        </p:nvSpPr>
        <p:spPr>
          <a:xfrm>
            <a:off x="3419872" y="3775629"/>
            <a:ext cx="220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degrees of freedom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49ABDB-2AAA-9882-ED81-E9DBD264E43A}"/>
              </a:ext>
            </a:extLst>
          </p:cNvPr>
          <p:cNvSpPr txBox="1"/>
          <p:nvPr/>
        </p:nvSpPr>
        <p:spPr>
          <a:xfrm>
            <a:off x="3423696" y="4333070"/>
            <a:ext cx="220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objective function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9E98C2-AA27-60C7-C7F4-ACFF253A5576}"/>
              </a:ext>
            </a:extLst>
          </p:cNvPr>
          <p:cNvSpPr txBox="1"/>
          <p:nvPr/>
        </p:nvSpPr>
        <p:spPr>
          <a:xfrm>
            <a:off x="3419872" y="4610069"/>
            <a:ext cx="220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042E851-E8AB-EFD9-5BD3-C2E4A2C6D085}"/>
              </a:ext>
            </a:extLst>
          </p:cNvPr>
          <p:cNvCxnSpPr/>
          <p:nvPr/>
        </p:nvCxnSpPr>
        <p:spPr>
          <a:xfrm flipV="1">
            <a:off x="1547664" y="3291830"/>
            <a:ext cx="1872208" cy="7200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44CA87-9A16-7E16-6AB7-A7602678404D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1547664" y="3584661"/>
            <a:ext cx="1876410" cy="9218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573F2BB-7A2C-77C3-AAD4-D5A6418F4986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1763688" y="3914128"/>
            <a:ext cx="1656184" cy="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ight Brace 20">
            <a:extLst>
              <a:ext uri="{FF2B5EF4-FFF2-40B4-BE49-F238E27FC236}">
                <a16:creationId xmlns:a16="http://schemas.microsoft.com/office/drawing/2014/main" id="{C915D9ED-53CB-F22E-ADFE-F7A2DE2A7057}"/>
              </a:ext>
            </a:extLst>
          </p:cNvPr>
          <p:cNvSpPr/>
          <p:nvPr/>
        </p:nvSpPr>
        <p:spPr>
          <a:xfrm>
            <a:off x="1475656" y="3763863"/>
            <a:ext cx="144016" cy="329468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A2ED930-84C1-EA9D-FD88-E2BF5F3757CB}"/>
              </a:ext>
            </a:extLst>
          </p:cNvPr>
          <p:cNvCxnSpPr>
            <a:cxnSpLocks/>
          </p:cNvCxnSpPr>
          <p:nvPr/>
        </p:nvCxnSpPr>
        <p:spPr>
          <a:xfrm flipV="1">
            <a:off x="2627784" y="4483107"/>
            <a:ext cx="792088" cy="666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Brace 23">
            <a:extLst>
              <a:ext uri="{FF2B5EF4-FFF2-40B4-BE49-F238E27FC236}">
                <a16:creationId xmlns:a16="http://schemas.microsoft.com/office/drawing/2014/main" id="{8A97E58A-DE72-4430-944E-89F454F7B724}"/>
              </a:ext>
            </a:extLst>
          </p:cNvPr>
          <p:cNvSpPr/>
          <p:nvPr/>
        </p:nvSpPr>
        <p:spPr>
          <a:xfrm>
            <a:off x="2348061" y="4333070"/>
            <a:ext cx="144016" cy="329468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7" name="Footer Placeholder 22">
            <a:extLst>
              <a:ext uri="{FF2B5EF4-FFF2-40B4-BE49-F238E27FC236}">
                <a16:creationId xmlns:a16="http://schemas.microsoft.com/office/drawing/2014/main" id="{D820F5C6-8E3A-058E-5701-70AB097854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4876006"/>
            <a:ext cx="8460432" cy="273844"/>
          </a:xfrm>
        </p:spPr>
        <p:txBody>
          <a:bodyPr/>
          <a:lstStyle/>
          <a:p>
            <a:r>
              <a:rPr lang="en-GB" dirty="0"/>
              <a:t>Rogerio Jorge | </a:t>
            </a:r>
            <a:r>
              <a:rPr lang="en-GB" dirty="0" err="1"/>
              <a:t>EUROfusion</a:t>
            </a:r>
            <a:r>
              <a:rPr lang="en-GB" dirty="0"/>
              <a:t> Science Meeting |  Monitoring of the progress made by projects in 2023 | February 7,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4A9F55-3A5F-C86D-6A63-D495D37DEBAE}"/>
              </a:ext>
            </a:extLst>
          </p:cNvPr>
          <p:cNvSpPr txBox="1"/>
          <p:nvPr/>
        </p:nvSpPr>
        <p:spPr>
          <a:xfrm>
            <a:off x="3084934" y="1462462"/>
            <a:ext cx="4922060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</a:t>
            </a:r>
            <a:r>
              <a:rPr lang="en-PT" sz="1600" dirty="0">
                <a:latin typeface="Arial" panose="020B0604020202020204" pitchFamily="34" charset="0"/>
                <a:cs typeface="Arial" panose="020B0604020202020204" pitchFamily="34" charset="0"/>
              </a:rPr>
              <a:t> - full MHD (finalizing)</a:t>
            </a:r>
          </a:p>
        </p:txBody>
      </p:sp>
    </p:spTree>
    <p:extLst>
      <p:ext uri="{BB962C8B-B14F-4D97-AF65-F5344CB8AC3E}">
        <p14:creationId xmlns:p14="http://schemas.microsoft.com/office/powerpoint/2010/main" val="3770894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299BD-A028-9E67-6B12-627920FFB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31E90-1F05-398B-0DD9-1CDAF8D83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dirty="0"/>
              <a:t>EnR Task Specification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D10697-E8F7-B61C-9703-A6B1B832602C}"/>
              </a:ext>
            </a:extLst>
          </p:cNvPr>
          <p:cNvSpPr txBox="1"/>
          <p:nvPr/>
        </p:nvSpPr>
        <p:spPr>
          <a:xfrm>
            <a:off x="251520" y="627534"/>
            <a:ext cx="8269220" cy="2083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PT" dirty="0">
                <a:latin typeface="Arial" panose="020B0604020202020204" pitchFamily="34" charset="0"/>
                <a:cs typeface="Arial" panose="020B0604020202020204" pitchFamily="34" charset="0"/>
              </a:rPr>
              <a:t>The project is divided into 5 different tasks (WP)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WP1 – Particle tracer code development (near-axis &amp; full MHD)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WP2 – Combine particle tracer and stellarator optimization codes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WP3 – Optimized stellarator equilibria (QS, QI and General)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WP4 – Physics study of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near-axis expansion and</a:t>
            </a:r>
            <a:r>
              <a:rPr lang="en-PT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Nemov’s criterion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WP5 – Fast particle orbits in realistic magnetic fields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905A3B6B-CDBA-195A-CB53-27CEE9C5A0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Rogerio Jorge | </a:t>
            </a:r>
            <a:r>
              <a:rPr lang="en-GB" dirty="0" err="1"/>
              <a:t>EUROfusion</a:t>
            </a:r>
            <a:r>
              <a:rPr lang="en-GB" dirty="0"/>
              <a:t> Science Meeting |  Monitoring of the progress made by projects in 2023 | February 7, 2024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F3039E2A-E2A0-D084-74A4-DA71DE6F64A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390CDF-89A4-9611-C1AC-F885E5BEBAF9}"/>
              </a:ext>
            </a:extLst>
          </p:cNvPr>
          <p:cNvSpPr txBox="1"/>
          <p:nvPr/>
        </p:nvSpPr>
        <p:spPr>
          <a:xfrm>
            <a:off x="251520" y="2755419"/>
            <a:ext cx="8269220" cy="1760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PT" dirty="0">
                <a:latin typeface="Arial" panose="020B0604020202020204" pitchFamily="34" charset="0"/>
                <a:cs typeface="Arial" panose="020B0604020202020204" pitchFamily="34" charset="0"/>
              </a:rPr>
              <a:t>With the following goals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an open-source, user friendly, fully tested particle tracer (WP1, WP2)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Perform the first direct fast particle optimization of a stellarator (WP3)</a:t>
            </a:r>
            <a:endParaRPr lang="en-P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 fast particle optimization with commonly used proxies (WP4)</a:t>
            </a:r>
            <a:endParaRPr lang="en-PT" sz="1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 the optimization to stochastic magnetic fields (WP5)</a:t>
            </a:r>
            <a:endParaRPr lang="en-PT" sz="1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0604FBC6-9618-FBE9-3850-DCA0FE29AC31}"/>
              </a:ext>
            </a:extLst>
          </p:cNvPr>
          <p:cNvSpPr/>
          <p:nvPr/>
        </p:nvSpPr>
        <p:spPr>
          <a:xfrm>
            <a:off x="5868144" y="1203598"/>
            <a:ext cx="216024" cy="50405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40718129-4B10-F833-7EDC-40E2E0BB298D}"/>
              </a:ext>
            </a:extLst>
          </p:cNvPr>
          <p:cNvSpPr/>
          <p:nvPr/>
        </p:nvSpPr>
        <p:spPr>
          <a:xfrm>
            <a:off x="5868144" y="1851670"/>
            <a:ext cx="216024" cy="7875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96EEAD-2BFA-4510-1329-3AC5B8ABF683}"/>
              </a:ext>
            </a:extLst>
          </p:cNvPr>
          <p:cNvSpPr txBox="1"/>
          <p:nvPr/>
        </p:nvSpPr>
        <p:spPr>
          <a:xfrm>
            <a:off x="6070048" y="1175992"/>
            <a:ext cx="72008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n-PT" sz="1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838FBE4-A1D9-9B99-364D-E701B094973D}"/>
              </a:ext>
            </a:extLst>
          </p:cNvPr>
          <p:cNvSpPr txBox="1"/>
          <p:nvPr/>
        </p:nvSpPr>
        <p:spPr>
          <a:xfrm>
            <a:off x="6087192" y="1943619"/>
            <a:ext cx="72008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P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213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C44DD-7A5E-F6F2-65F0-16F043624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sz="3200" dirty="0">
                <a:latin typeface="Arial" panose="020B0604020202020204" pitchFamily="34" charset="0"/>
                <a:cs typeface="Arial" panose="020B0604020202020204" pitchFamily="34" charset="0"/>
              </a:rPr>
              <a:t>WP3 – Optimized stellarator equilibria</a:t>
            </a:r>
            <a:endParaRPr lang="en-PT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98A0D37-9BF0-AEBA-715B-FADC0A0522B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DF77D1-BE08-4AA2-4064-936102F0D6AF}"/>
              </a:ext>
            </a:extLst>
          </p:cNvPr>
          <p:cNvSpPr txBox="1"/>
          <p:nvPr/>
        </p:nvSpPr>
        <p:spPr>
          <a:xfrm>
            <a:off x="179512" y="771550"/>
            <a:ext cx="6336704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3. Optimized stellarator configurations (WP3)</a:t>
            </a:r>
            <a:endParaRPr lang="en-P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A51AC6-F3F5-DA3A-C7BE-3AE32B6ED36E}"/>
              </a:ext>
            </a:extLst>
          </p:cNvPr>
          <p:cNvCxnSpPr/>
          <p:nvPr/>
        </p:nvCxnSpPr>
        <p:spPr>
          <a:xfrm>
            <a:off x="146055" y="1913778"/>
            <a:ext cx="87849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95D5996-1899-12E9-1AC9-D62A1769317E}"/>
              </a:ext>
            </a:extLst>
          </p:cNvPr>
          <p:cNvSpPr txBox="1"/>
          <p:nvPr/>
        </p:nvSpPr>
        <p:spPr>
          <a:xfrm>
            <a:off x="598802" y="1087258"/>
            <a:ext cx="5125326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Obtained Near-Axis Optimizations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(previous slide)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Obtained full MHD Optimizations</a:t>
            </a:r>
            <a:endParaRPr lang="en-P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B4FFEB-DC70-E4A9-37A9-F67F11C4C206}"/>
              </a:ext>
            </a:extLst>
          </p:cNvPr>
          <p:cNvSpPr txBox="1"/>
          <p:nvPr/>
        </p:nvSpPr>
        <p:spPr>
          <a:xfrm>
            <a:off x="3424074" y="3446161"/>
            <a:ext cx="220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geometry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366783-5A97-C0CE-A0E9-5E24380CA26A}"/>
              </a:ext>
            </a:extLst>
          </p:cNvPr>
          <p:cNvSpPr txBox="1"/>
          <p:nvPr/>
        </p:nvSpPr>
        <p:spPr>
          <a:xfrm>
            <a:off x="3419872" y="3128459"/>
            <a:ext cx="220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particle ensemble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E45DF6-C2F8-A707-09F9-DC096A867628}"/>
              </a:ext>
            </a:extLst>
          </p:cNvPr>
          <p:cNvSpPr txBox="1"/>
          <p:nvPr/>
        </p:nvSpPr>
        <p:spPr>
          <a:xfrm>
            <a:off x="3419872" y="3775629"/>
            <a:ext cx="220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degrees of freedom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49ABDB-2AAA-9882-ED81-E9DBD264E43A}"/>
              </a:ext>
            </a:extLst>
          </p:cNvPr>
          <p:cNvSpPr txBox="1"/>
          <p:nvPr/>
        </p:nvSpPr>
        <p:spPr>
          <a:xfrm>
            <a:off x="3423696" y="4333070"/>
            <a:ext cx="220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objective function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9E98C2-AA27-60C7-C7F4-ACFF253A5576}"/>
              </a:ext>
            </a:extLst>
          </p:cNvPr>
          <p:cNvSpPr txBox="1"/>
          <p:nvPr/>
        </p:nvSpPr>
        <p:spPr>
          <a:xfrm>
            <a:off x="3419872" y="4610069"/>
            <a:ext cx="220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042E851-E8AB-EFD9-5BD3-C2E4A2C6D085}"/>
              </a:ext>
            </a:extLst>
          </p:cNvPr>
          <p:cNvCxnSpPr/>
          <p:nvPr/>
        </p:nvCxnSpPr>
        <p:spPr>
          <a:xfrm flipV="1">
            <a:off x="1547664" y="3291830"/>
            <a:ext cx="1872208" cy="7200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44CA87-9A16-7E16-6AB7-A7602678404D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1547664" y="3584661"/>
            <a:ext cx="1876410" cy="9218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573F2BB-7A2C-77C3-AAD4-D5A6418F4986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1763688" y="3914128"/>
            <a:ext cx="1656184" cy="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ight Brace 20">
            <a:extLst>
              <a:ext uri="{FF2B5EF4-FFF2-40B4-BE49-F238E27FC236}">
                <a16:creationId xmlns:a16="http://schemas.microsoft.com/office/drawing/2014/main" id="{C915D9ED-53CB-F22E-ADFE-F7A2DE2A7057}"/>
              </a:ext>
            </a:extLst>
          </p:cNvPr>
          <p:cNvSpPr/>
          <p:nvPr/>
        </p:nvSpPr>
        <p:spPr>
          <a:xfrm>
            <a:off x="1475656" y="3763863"/>
            <a:ext cx="144016" cy="329468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A2ED930-84C1-EA9D-FD88-E2BF5F3757CB}"/>
              </a:ext>
            </a:extLst>
          </p:cNvPr>
          <p:cNvCxnSpPr>
            <a:cxnSpLocks/>
          </p:cNvCxnSpPr>
          <p:nvPr/>
        </p:nvCxnSpPr>
        <p:spPr>
          <a:xfrm flipV="1">
            <a:off x="2627784" y="4483107"/>
            <a:ext cx="792088" cy="666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Brace 23">
            <a:extLst>
              <a:ext uri="{FF2B5EF4-FFF2-40B4-BE49-F238E27FC236}">
                <a16:creationId xmlns:a16="http://schemas.microsoft.com/office/drawing/2014/main" id="{8A97E58A-DE72-4430-944E-89F454F7B724}"/>
              </a:ext>
            </a:extLst>
          </p:cNvPr>
          <p:cNvSpPr/>
          <p:nvPr/>
        </p:nvSpPr>
        <p:spPr>
          <a:xfrm>
            <a:off x="2348061" y="4333070"/>
            <a:ext cx="144016" cy="329468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C64843-1908-5B95-29BD-7051226867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" t="9033" r="8183"/>
          <a:stretch/>
        </p:blipFill>
        <p:spPr>
          <a:xfrm>
            <a:off x="5345427" y="2034081"/>
            <a:ext cx="3688033" cy="2804516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4902DB-21CF-3978-CE09-3125FE8FB658}"/>
                  </a:ext>
                </a:extLst>
              </p:cNvPr>
              <p:cNvSpPr txBox="1"/>
              <p:nvPr/>
            </p:nvSpPr>
            <p:spPr>
              <a:xfrm>
                <a:off x="163908" y="2450471"/>
                <a:ext cx="4928796" cy="1991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P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Trace 2400 particles for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ea typeface="Latin Modern Math" panose="02000503000000000000" pitchFamily="2" charset="77"/>
                        <a:cs typeface="Arial" panose="020B0604020202020204" pitchFamily="34" charset="0"/>
                      </a:rPr>
                      <m:t>5×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Latin Modern Math" panose="02000503000000000000" pitchFamily="2" charset="77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Latin Modern Math" panose="02000503000000000000" pitchFamily="2" charset="77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Latin Modern Math" panose="02000503000000000000" pitchFamily="2" charset="77"/>
                            <a:cs typeface="Arial" panose="020B0604020202020204" pitchFamily="34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P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s with the SIMPLE code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P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Scale the minor radius and magnetic field to half of the ARIES-CS reactor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P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Save the fraction of loss particles in an array for each RBC(1,0)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P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Each point takes ~1 second on a laptop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4902DB-21CF-3978-CE09-3125FE8FB6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908" y="2450471"/>
                <a:ext cx="4928796" cy="1991379"/>
              </a:xfrm>
              <a:prstGeom prst="rect">
                <a:avLst/>
              </a:prstGeom>
              <a:blipFill>
                <a:blip r:embed="rId3"/>
                <a:stretch>
                  <a:fillRect b="-2532"/>
                </a:stretch>
              </a:blipFill>
            </p:spPr>
            <p:txBody>
              <a:bodyPr/>
              <a:lstStyle/>
              <a:p>
                <a:r>
                  <a:rPr lang="en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7C2C12FC-0217-5971-EC7A-D35B951378A7}"/>
              </a:ext>
            </a:extLst>
          </p:cNvPr>
          <p:cNvSpPr txBox="1"/>
          <p:nvPr/>
        </p:nvSpPr>
        <p:spPr>
          <a:xfrm>
            <a:off x="6719838" y="2177791"/>
            <a:ext cx="22662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Local minimization methods </a:t>
            </a:r>
            <a:r>
              <a:rPr lang="en-P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 able to find the global minimum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DFEFBC-FD38-EE68-35A8-061DF61EC27C}"/>
              </a:ext>
            </a:extLst>
          </p:cNvPr>
          <p:cNvSpPr txBox="1"/>
          <p:nvPr/>
        </p:nvSpPr>
        <p:spPr>
          <a:xfrm>
            <a:off x="1308011" y="2134420"/>
            <a:ext cx="2639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400" b="1" dirty="0">
                <a:latin typeface="Arial" panose="020B0604020202020204" pitchFamily="34" charset="0"/>
                <a:cs typeface="Arial" panose="020B0604020202020204" pitchFamily="34" charset="0"/>
              </a:rPr>
              <a:t>Minimal benchmark problem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FC494C4-0E2A-A8DD-D8F6-9568749D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325" y="464460"/>
            <a:ext cx="3161950" cy="1569621"/>
          </a:xfrm>
          <a:prstGeom prst="rect">
            <a:avLst/>
          </a:prstGeom>
        </p:spPr>
      </p:pic>
      <p:sp>
        <p:nvSpPr>
          <p:cNvPr id="3" name="Footer Placeholder 22">
            <a:extLst>
              <a:ext uri="{FF2B5EF4-FFF2-40B4-BE49-F238E27FC236}">
                <a16:creationId xmlns:a16="http://schemas.microsoft.com/office/drawing/2014/main" id="{CB3DE3E0-B9E9-A9CF-EA32-B951AB331D6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4876006"/>
            <a:ext cx="8460432" cy="273844"/>
          </a:xfrm>
        </p:spPr>
        <p:txBody>
          <a:bodyPr/>
          <a:lstStyle/>
          <a:p>
            <a:r>
              <a:rPr lang="en-GB" dirty="0"/>
              <a:t>Rogerio Jorge | </a:t>
            </a:r>
            <a:r>
              <a:rPr lang="en-GB" dirty="0" err="1"/>
              <a:t>EUROfusion</a:t>
            </a:r>
            <a:r>
              <a:rPr lang="en-GB" dirty="0"/>
              <a:t> Science Meeting |  Monitoring of the progress made by projects in 2023 | February 7,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29084E-2699-F5A5-3621-9A68382C62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4" t="4133" r="2616" b="13815"/>
          <a:stretch/>
        </p:blipFill>
        <p:spPr>
          <a:xfrm>
            <a:off x="5879163" y="2141084"/>
            <a:ext cx="3035037" cy="22640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E58B6E-71A9-364A-6FA9-911BE67B99D0}"/>
              </a:ext>
            </a:extLst>
          </p:cNvPr>
          <p:cNvSpPr txBox="1"/>
          <p:nvPr/>
        </p:nvSpPr>
        <p:spPr>
          <a:xfrm>
            <a:off x="5759903" y="3584660"/>
            <a:ext cx="1578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T" sz="1400" dirty="0">
                <a:solidFill>
                  <a:srgbClr val="8F69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Quasisymmetry</a:t>
            </a:r>
          </a:p>
        </p:txBody>
      </p:sp>
    </p:spTree>
    <p:extLst>
      <p:ext uri="{BB962C8B-B14F-4D97-AF65-F5344CB8AC3E}">
        <p14:creationId xmlns:p14="http://schemas.microsoft.com/office/powerpoint/2010/main" val="3836250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C44DD-7A5E-F6F2-65F0-16F043624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sz="3200" dirty="0">
                <a:latin typeface="Arial" panose="020B0604020202020204" pitchFamily="34" charset="0"/>
                <a:cs typeface="Arial" panose="020B0604020202020204" pitchFamily="34" charset="0"/>
              </a:rPr>
              <a:t>WP3 – Optimized stellarator equilibria</a:t>
            </a:r>
            <a:endParaRPr lang="en-PT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98A0D37-9BF0-AEBA-715B-FADC0A0522B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12</a:t>
            </a:fld>
            <a:endParaRPr lang="en-GB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A51AC6-F3F5-DA3A-C7BE-3AE32B6ED36E}"/>
              </a:ext>
            </a:extLst>
          </p:cNvPr>
          <p:cNvCxnSpPr/>
          <p:nvPr/>
        </p:nvCxnSpPr>
        <p:spPr>
          <a:xfrm>
            <a:off x="146055" y="1913778"/>
            <a:ext cx="87849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95D5996-1899-12E9-1AC9-D62A1769317E}"/>
              </a:ext>
            </a:extLst>
          </p:cNvPr>
          <p:cNvSpPr txBox="1"/>
          <p:nvPr/>
        </p:nvSpPr>
        <p:spPr>
          <a:xfrm>
            <a:off x="598802" y="1087258"/>
            <a:ext cx="5216274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Obtained Near-Axis Optimizations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(previous slide)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Obtained full MHD Optimizations</a:t>
            </a:r>
            <a:endParaRPr lang="en-P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B4FFEB-DC70-E4A9-37A9-F67F11C4C206}"/>
              </a:ext>
            </a:extLst>
          </p:cNvPr>
          <p:cNvSpPr txBox="1"/>
          <p:nvPr/>
        </p:nvSpPr>
        <p:spPr>
          <a:xfrm>
            <a:off x="3424074" y="3446161"/>
            <a:ext cx="220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geometry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E45DF6-C2F8-A707-09F9-DC096A867628}"/>
              </a:ext>
            </a:extLst>
          </p:cNvPr>
          <p:cNvSpPr txBox="1"/>
          <p:nvPr/>
        </p:nvSpPr>
        <p:spPr>
          <a:xfrm>
            <a:off x="3419872" y="3775629"/>
            <a:ext cx="220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degrees of freedom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49ABDB-2AAA-9882-ED81-E9DBD264E43A}"/>
              </a:ext>
            </a:extLst>
          </p:cNvPr>
          <p:cNvSpPr txBox="1"/>
          <p:nvPr/>
        </p:nvSpPr>
        <p:spPr>
          <a:xfrm>
            <a:off x="3423696" y="4333070"/>
            <a:ext cx="220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objective function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9E98C2-AA27-60C7-C7F4-ACFF253A5576}"/>
              </a:ext>
            </a:extLst>
          </p:cNvPr>
          <p:cNvSpPr txBox="1"/>
          <p:nvPr/>
        </p:nvSpPr>
        <p:spPr>
          <a:xfrm>
            <a:off x="3419872" y="4610069"/>
            <a:ext cx="220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042E851-E8AB-EFD9-5BD3-C2E4A2C6D085}"/>
              </a:ext>
            </a:extLst>
          </p:cNvPr>
          <p:cNvCxnSpPr/>
          <p:nvPr/>
        </p:nvCxnSpPr>
        <p:spPr>
          <a:xfrm flipV="1">
            <a:off x="1547664" y="3291830"/>
            <a:ext cx="1872208" cy="7200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44CA87-9A16-7E16-6AB7-A7602678404D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1547664" y="3584661"/>
            <a:ext cx="1876410" cy="9218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573F2BB-7A2C-77C3-AAD4-D5A6418F4986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1763688" y="3914128"/>
            <a:ext cx="1656184" cy="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ight Brace 20">
            <a:extLst>
              <a:ext uri="{FF2B5EF4-FFF2-40B4-BE49-F238E27FC236}">
                <a16:creationId xmlns:a16="http://schemas.microsoft.com/office/drawing/2014/main" id="{C915D9ED-53CB-F22E-ADFE-F7A2DE2A7057}"/>
              </a:ext>
            </a:extLst>
          </p:cNvPr>
          <p:cNvSpPr/>
          <p:nvPr/>
        </p:nvSpPr>
        <p:spPr>
          <a:xfrm>
            <a:off x="1475656" y="3763863"/>
            <a:ext cx="144016" cy="329468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A2ED930-84C1-EA9D-FD88-E2BF5F3757CB}"/>
              </a:ext>
            </a:extLst>
          </p:cNvPr>
          <p:cNvCxnSpPr>
            <a:cxnSpLocks/>
          </p:cNvCxnSpPr>
          <p:nvPr/>
        </p:nvCxnSpPr>
        <p:spPr>
          <a:xfrm flipV="1">
            <a:off x="2627784" y="4483107"/>
            <a:ext cx="792088" cy="666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Brace 23">
            <a:extLst>
              <a:ext uri="{FF2B5EF4-FFF2-40B4-BE49-F238E27FC236}">
                <a16:creationId xmlns:a16="http://schemas.microsoft.com/office/drawing/2014/main" id="{8A97E58A-DE72-4430-944E-89F454F7B724}"/>
              </a:ext>
            </a:extLst>
          </p:cNvPr>
          <p:cNvSpPr/>
          <p:nvPr/>
        </p:nvSpPr>
        <p:spPr>
          <a:xfrm>
            <a:off x="2348061" y="4333070"/>
            <a:ext cx="144016" cy="329468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CE281B-2432-0BED-3456-5DF01CF9CA8C}"/>
              </a:ext>
            </a:extLst>
          </p:cNvPr>
          <p:cNvSpPr txBox="1"/>
          <p:nvPr/>
        </p:nvSpPr>
        <p:spPr>
          <a:xfrm>
            <a:off x="179786" y="2011239"/>
            <a:ext cx="5327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600" dirty="0">
                <a:latin typeface="Arial" panose="020B0604020202020204" pitchFamily="34" charset="0"/>
                <a:cs typeface="Arial" panose="020B0604020202020204" pitchFamily="34" charset="0"/>
              </a:rPr>
              <a:t>Stochastic optimization – generalized dual annealing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05B0A-2B55-AC03-605F-27956B593A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9730" r="8443" b="3887"/>
          <a:stretch/>
        </p:blipFill>
        <p:spPr>
          <a:xfrm>
            <a:off x="333521" y="2333557"/>
            <a:ext cx="2856510" cy="21759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E48D57-3EF8-7F18-2248-D4526F11461B}"/>
              </a:ext>
            </a:extLst>
          </p:cNvPr>
          <p:cNvSpPr txBox="1"/>
          <p:nvPr/>
        </p:nvSpPr>
        <p:spPr>
          <a:xfrm>
            <a:off x="77693" y="4300959"/>
            <a:ext cx="1387104" cy="368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lang="en-PT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Number of iterations</a:t>
            </a:r>
            <a:endParaRPr lang="en-PT" sz="1000" b="1" dirty="0">
              <a:solidFill>
                <a:schemeClr val="tx1">
                  <a:lumMod val="95000"/>
                  <a:lumOff val="5000"/>
                </a:schemeClr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4C55DC-3AD6-7FD2-CBAC-AEA31843A67C}"/>
              </a:ext>
            </a:extLst>
          </p:cNvPr>
          <p:cNvSpPr txBox="1"/>
          <p:nvPr/>
        </p:nvSpPr>
        <p:spPr>
          <a:xfrm>
            <a:off x="1795452" y="4305678"/>
            <a:ext cx="1592656" cy="368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lang="en-PT" sz="1000" dirty="0">
                <a:solidFill>
                  <a:srgbClr val="C00000"/>
                </a:solidFill>
                <a:latin typeface="Helvetica" pitchFamily="2" charset="0"/>
                <a:cs typeface="Arial" panose="020B0604020202020204" pitchFamily="34" charset="0"/>
              </a:rPr>
              <a:t>Found a robust solution</a:t>
            </a:r>
            <a:endParaRPr lang="en-PT" sz="1000" b="1" dirty="0">
              <a:solidFill>
                <a:srgbClr val="C00000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7266359-12FB-727A-3D94-E620CBEA5A1E}"/>
              </a:ext>
            </a:extLst>
          </p:cNvPr>
          <p:cNvSpPr/>
          <p:nvPr/>
        </p:nvSpPr>
        <p:spPr>
          <a:xfrm>
            <a:off x="1829784" y="4116027"/>
            <a:ext cx="288032" cy="28771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9DB3A18-B21E-8B17-F7F8-0F0C3CDBD9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8" t="22687" b="-1"/>
          <a:stretch/>
        </p:blipFill>
        <p:spPr>
          <a:xfrm>
            <a:off x="5064683" y="2139702"/>
            <a:ext cx="2035552" cy="17827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6BE0A5A-552E-82C0-E362-93B3CF54D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579" y="1936001"/>
            <a:ext cx="1872208" cy="157185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A4D2415-6CE4-18BB-9BC7-E34609F30A54}"/>
              </a:ext>
            </a:extLst>
          </p:cNvPr>
          <p:cNvSpPr txBox="1"/>
          <p:nvPr/>
        </p:nvSpPr>
        <p:spPr>
          <a:xfrm>
            <a:off x="7159805" y="3548419"/>
            <a:ext cx="1924625" cy="43088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PT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The optimizer found a quasi-isodynamic stellarator</a:t>
            </a:r>
            <a:endParaRPr lang="en-PT" sz="1100" b="1" dirty="0">
              <a:solidFill>
                <a:schemeClr val="tx1">
                  <a:lumMod val="95000"/>
                  <a:lumOff val="5000"/>
                </a:schemeClr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825BF87-9121-BEE2-6FDA-8EA97866D0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18603"/>
          <a:stretch/>
        </p:blipFill>
        <p:spPr>
          <a:xfrm>
            <a:off x="3246287" y="3074813"/>
            <a:ext cx="1748878" cy="1581112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9285BD8-1C8C-2F6F-488E-052E98671780}"/>
              </a:ext>
            </a:extLst>
          </p:cNvPr>
          <p:cNvCxnSpPr>
            <a:cxnSpLocks/>
          </p:cNvCxnSpPr>
          <p:nvPr/>
        </p:nvCxnSpPr>
        <p:spPr>
          <a:xfrm flipV="1">
            <a:off x="3923928" y="2736032"/>
            <a:ext cx="1084499" cy="308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8F90204-BE9D-66E5-090D-250F73A7E484}"/>
              </a:ext>
            </a:extLst>
          </p:cNvPr>
          <p:cNvSpPr txBox="1"/>
          <p:nvPr/>
        </p:nvSpPr>
        <p:spPr>
          <a:xfrm>
            <a:off x="4338913" y="4468590"/>
            <a:ext cx="1295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T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Initial condition (100% losses)</a:t>
            </a:r>
            <a:endParaRPr lang="en-PT" sz="1000" b="1" dirty="0">
              <a:solidFill>
                <a:schemeClr val="tx1">
                  <a:lumMod val="95000"/>
                  <a:lumOff val="5000"/>
                </a:schemeClr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EBC15D6-F61B-1255-28AE-CE93F35FA126}"/>
              </a:ext>
            </a:extLst>
          </p:cNvPr>
          <p:cNvSpPr txBox="1"/>
          <p:nvPr/>
        </p:nvSpPr>
        <p:spPr>
          <a:xfrm>
            <a:off x="5725880" y="3869926"/>
            <a:ext cx="1295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T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Optimized solution</a:t>
            </a:r>
          </a:p>
          <a:p>
            <a:pPr algn="ctr"/>
            <a:r>
              <a:rPr lang="en-PT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(2.5% losses)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9739B8-0A10-D2A7-391A-2F3422E767EB}"/>
              </a:ext>
            </a:extLst>
          </p:cNvPr>
          <p:cNvSpPr txBox="1"/>
          <p:nvPr/>
        </p:nvSpPr>
        <p:spPr>
          <a:xfrm rot="20690713">
            <a:off x="3737670" y="2688101"/>
            <a:ext cx="1295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T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Optimization</a:t>
            </a:r>
            <a:endParaRPr lang="en-PT" sz="1000" b="1" dirty="0">
              <a:solidFill>
                <a:schemeClr val="tx1">
                  <a:lumMod val="95000"/>
                  <a:lumOff val="5000"/>
                </a:schemeClr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42" name="Picture 4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C90422C-8A4C-BB93-FBDF-CADACBDCE6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17"/>
          <a:stretch/>
        </p:blipFill>
        <p:spPr>
          <a:xfrm>
            <a:off x="5815076" y="915566"/>
            <a:ext cx="1508526" cy="814281"/>
          </a:xfrm>
          <a:prstGeom prst="rect">
            <a:avLst/>
          </a:prstGeom>
        </p:spPr>
      </p:pic>
      <p:pic>
        <p:nvPicPr>
          <p:cNvPr id="44" name="Picture 4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FFBEF4D-DDF3-61B4-D8DA-696F38850A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602" y="916084"/>
            <a:ext cx="1742852" cy="81428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A845CED-7F9C-1A8E-D4BE-F339B62844D8}"/>
              </a:ext>
            </a:extLst>
          </p:cNvPr>
          <p:cNvSpPr txBox="1"/>
          <p:nvPr/>
        </p:nvSpPr>
        <p:spPr>
          <a:xfrm>
            <a:off x="3526556" y="534929"/>
            <a:ext cx="5574574" cy="30777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PT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Scripts available on 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github.com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rogeriojorge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EPoptimization</a:t>
            </a:r>
            <a:endParaRPr lang="en-PT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22">
            <a:extLst>
              <a:ext uri="{FF2B5EF4-FFF2-40B4-BE49-F238E27FC236}">
                <a16:creationId xmlns:a16="http://schemas.microsoft.com/office/drawing/2014/main" id="{BEB0D785-239F-76E7-C9E8-C27F326D295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4876006"/>
            <a:ext cx="8460432" cy="273844"/>
          </a:xfrm>
        </p:spPr>
        <p:txBody>
          <a:bodyPr/>
          <a:lstStyle/>
          <a:p>
            <a:r>
              <a:rPr lang="en-GB" dirty="0"/>
              <a:t>Rogerio Jorge | </a:t>
            </a:r>
            <a:r>
              <a:rPr lang="en-GB" dirty="0" err="1"/>
              <a:t>EUROfusion</a:t>
            </a:r>
            <a:r>
              <a:rPr lang="en-GB" dirty="0"/>
              <a:t> Science Meeting |  Monitoring of the progress made by projects in 2023 | February 7,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6B3558-A623-A3E5-8731-B0E293ED2CFB}"/>
              </a:ext>
            </a:extLst>
          </p:cNvPr>
          <p:cNvSpPr txBox="1"/>
          <p:nvPr/>
        </p:nvSpPr>
        <p:spPr>
          <a:xfrm>
            <a:off x="179512" y="771550"/>
            <a:ext cx="6336704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3. Optimized stellarator configurations (WP3)</a:t>
            </a:r>
            <a:endParaRPr lang="en-P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58D4CC-7547-62DF-ABE4-6DD44CCEEA91}"/>
              </a:ext>
            </a:extLst>
          </p:cNvPr>
          <p:cNvGrpSpPr/>
          <p:nvPr/>
        </p:nvGrpSpPr>
        <p:grpSpPr>
          <a:xfrm>
            <a:off x="5948872" y="4409769"/>
            <a:ext cx="3086745" cy="466237"/>
            <a:chOff x="277179" y="4243463"/>
            <a:chExt cx="4405742" cy="665465"/>
          </a:xfrm>
        </p:grpSpPr>
        <p:pic>
          <p:nvPicPr>
            <p:cNvPr id="12" name="Picture 8" descr="Python (programming language) - Wikipedia">
              <a:extLst>
                <a:ext uri="{FF2B5EF4-FFF2-40B4-BE49-F238E27FC236}">
                  <a16:creationId xmlns:a16="http://schemas.microsoft.com/office/drawing/2014/main" id="{BE309746-1640-7EDF-A3C7-64FAE02A52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055" y="4322161"/>
              <a:ext cx="499878" cy="499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0D197E7A-200A-5530-6B53-A158F5326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441" y="4293250"/>
              <a:ext cx="3632448" cy="557699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7437BCE-7510-2895-23D3-02A360A899B1}"/>
                </a:ext>
              </a:extLst>
            </p:cNvPr>
            <p:cNvSpPr/>
            <p:nvPr/>
          </p:nvSpPr>
          <p:spPr>
            <a:xfrm>
              <a:off x="277179" y="4243463"/>
              <a:ext cx="4405742" cy="665465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T"/>
            </a:p>
          </p:txBody>
        </p:sp>
      </p:grpSp>
    </p:spTree>
    <p:extLst>
      <p:ext uri="{BB962C8B-B14F-4D97-AF65-F5344CB8AC3E}">
        <p14:creationId xmlns:p14="http://schemas.microsoft.com/office/powerpoint/2010/main" val="1629058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7AFE5-68E0-191C-B8FC-1EBA53BA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284D9-1F4C-7AB1-5123-76A95B7B4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sz="3200" dirty="0"/>
              <a:t>WP3 – Optimized stellarator equilibria</a:t>
            </a:r>
            <a:endParaRPr lang="en-PT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572FF72-AB22-E1A0-0043-1EF12389B18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6D9FA1-99C7-4910-8E32-B85D378B0060}" type="slidenum">
              <a:rPr lang="en-GB" smtClean="0">
                <a:cs typeface="Arial" panose="020B0604020202020204" pitchFamily="34" charset="0"/>
              </a:rPr>
              <a:pPr/>
              <a:t>13</a:t>
            </a:fld>
            <a:endParaRPr lang="en-GB" dirty="0"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56D9A1-48B2-9E43-03BC-F852D6C50E51}"/>
              </a:ext>
            </a:extLst>
          </p:cNvPr>
          <p:cNvSpPr txBox="1"/>
          <p:nvPr/>
        </p:nvSpPr>
        <p:spPr>
          <a:xfrm>
            <a:off x="3424074" y="3446161"/>
            <a:ext cx="220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geometry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7D6275-4518-1C2C-84A3-FAF4CA3B7769}"/>
              </a:ext>
            </a:extLst>
          </p:cNvPr>
          <p:cNvSpPr txBox="1"/>
          <p:nvPr/>
        </p:nvSpPr>
        <p:spPr>
          <a:xfrm>
            <a:off x="3423696" y="4333070"/>
            <a:ext cx="220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objective function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ED39EE-8CBE-C6EE-CED8-C22349C8B25D}"/>
              </a:ext>
            </a:extLst>
          </p:cNvPr>
          <p:cNvSpPr txBox="1"/>
          <p:nvPr/>
        </p:nvSpPr>
        <p:spPr>
          <a:xfrm>
            <a:off x="3419872" y="4610069"/>
            <a:ext cx="220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6C4A958-F761-AB75-1E35-A86234344078}"/>
              </a:ext>
            </a:extLst>
          </p:cNvPr>
          <p:cNvCxnSpPr/>
          <p:nvPr/>
        </p:nvCxnSpPr>
        <p:spPr>
          <a:xfrm flipV="1">
            <a:off x="1547664" y="3291830"/>
            <a:ext cx="1872208" cy="7200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F0248B0-EAFE-323F-8A14-C684D80C5213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1547664" y="3584661"/>
            <a:ext cx="1876410" cy="9218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DDE21FF-383A-60A1-6686-FDB935CEFCB4}"/>
              </a:ext>
            </a:extLst>
          </p:cNvPr>
          <p:cNvCxnSpPr>
            <a:cxnSpLocks/>
          </p:cNvCxnSpPr>
          <p:nvPr/>
        </p:nvCxnSpPr>
        <p:spPr>
          <a:xfrm>
            <a:off x="1763688" y="3914128"/>
            <a:ext cx="1656184" cy="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ight Brace 20">
            <a:extLst>
              <a:ext uri="{FF2B5EF4-FFF2-40B4-BE49-F238E27FC236}">
                <a16:creationId xmlns:a16="http://schemas.microsoft.com/office/drawing/2014/main" id="{260EF122-8F2F-603A-6ECA-7106B2676176}"/>
              </a:ext>
            </a:extLst>
          </p:cNvPr>
          <p:cNvSpPr/>
          <p:nvPr/>
        </p:nvSpPr>
        <p:spPr>
          <a:xfrm>
            <a:off x="1475656" y="3763863"/>
            <a:ext cx="144016" cy="329468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B20BD61-73C6-64AF-6DA8-562920FD2BFF}"/>
              </a:ext>
            </a:extLst>
          </p:cNvPr>
          <p:cNvCxnSpPr>
            <a:cxnSpLocks/>
          </p:cNvCxnSpPr>
          <p:nvPr/>
        </p:nvCxnSpPr>
        <p:spPr>
          <a:xfrm flipV="1">
            <a:off x="2627784" y="4483107"/>
            <a:ext cx="792088" cy="666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Brace 23">
            <a:extLst>
              <a:ext uri="{FF2B5EF4-FFF2-40B4-BE49-F238E27FC236}">
                <a16:creationId xmlns:a16="http://schemas.microsoft.com/office/drawing/2014/main" id="{35FE4876-D4D3-5DFB-D586-82F4ADA6B03D}"/>
              </a:ext>
            </a:extLst>
          </p:cNvPr>
          <p:cNvSpPr/>
          <p:nvPr/>
        </p:nvSpPr>
        <p:spPr>
          <a:xfrm>
            <a:off x="2348061" y="4333070"/>
            <a:ext cx="144016" cy="329468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22">
            <a:extLst>
              <a:ext uri="{FF2B5EF4-FFF2-40B4-BE49-F238E27FC236}">
                <a16:creationId xmlns:a16="http://schemas.microsoft.com/office/drawing/2014/main" id="{8AB9BF47-5063-5C9F-750B-3CC033D81B8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4876006"/>
            <a:ext cx="8460432" cy="273844"/>
          </a:xfrm>
        </p:spPr>
        <p:txBody>
          <a:bodyPr/>
          <a:lstStyle/>
          <a:p>
            <a:r>
              <a:rPr lang="en-GB" dirty="0">
                <a:cs typeface="Arial" panose="020B0604020202020204" pitchFamily="34" charset="0"/>
              </a:rPr>
              <a:t>Rogerio Jorge | </a:t>
            </a:r>
            <a:r>
              <a:rPr lang="en-GB" dirty="0" err="1">
                <a:cs typeface="Arial" panose="020B0604020202020204" pitchFamily="34" charset="0"/>
              </a:rPr>
              <a:t>EUROfusion</a:t>
            </a:r>
            <a:r>
              <a:rPr lang="en-GB" dirty="0">
                <a:cs typeface="Arial" panose="020B0604020202020204" pitchFamily="34" charset="0"/>
              </a:rPr>
              <a:t> Science Meeting |  Monitoring of the progress made by projects in 2023 | February 7, 2024</a:t>
            </a:r>
          </a:p>
        </p:txBody>
      </p:sp>
      <p:sp>
        <p:nvSpPr>
          <p:cNvPr id="23" name="Rectangle 33">
            <a:extLst>
              <a:ext uri="{FF2B5EF4-FFF2-40B4-BE49-F238E27FC236}">
                <a16:creationId xmlns:a16="http://schemas.microsoft.com/office/drawing/2014/main" id="{AE94E5D4-8EBF-0CC5-6D81-378879E58457}"/>
              </a:ext>
            </a:extLst>
          </p:cNvPr>
          <p:cNvSpPr/>
          <p:nvPr/>
        </p:nvSpPr>
        <p:spPr>
          <a:xfrm>
            <a:off x="280086" y="517761"/>
            <a:ext cx="458202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SzPct val="70000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in Modern Math" panose="02000503000000000000" pitchFamily="50" charset="0"/>
                <a:cs typeface="Arial" panose="020B0604020202020204" pitchFamily="34" charset="0"/>
              </a:rPr>
              <a:t>Similar study published in 2023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5BE0185-8302-752D-2F20-27E241104489}"/>
              </a:ext>
            </a:extLst>
          </p:cNvPr>
          <p:cNvGrpSpPr/>
          <p:nvPr/>
        </p:nvGrpSpPr>
        <p:grpSpPr>
          <a:xfrm>
            <a:off x="352489" y="1235284"/>
            <a:ext cx="3236263" cy="928972"/>
            <a:chOff x="1805360" y="2571750"/>
            <a:chExt cx="3236263" cy="928972"/>
          </a:xfrm>
        </p:grpSpPr>
        <p:pic>
          <p:nvPicPr>
            <p:cNvPr id="20" name="Picture 19" descr="Text, letter&#10;&#10;Description automatically generated">
              <a:extLst>
                <a:ext uri="{FF2B5EF4-FFF2-40B4-BE49-F238E27FC236}">
                  <a16:creationId xmlns:a16="http://schemas.microsoft.com/office/drawing/2014/main" id="{3D85351A-7A52-73CD-11C6-14EAB585C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0148" y="2639553"/>
              <a:ext cx="3143629" cy="604166"/>
            </a:xfrm>
            <a:prstGeom prst="rect">
              <a:avLst/>
            </a:prstGeom>
          </p:spPr>
        </p:pic>
        <p:sp>
          <p:nvSpPr>
            <p:cNvPr id="28" name="Rectangle 33">
              <a:extLst>
                <a:ext uri="{FF2B5EF4-FFF2-40B4-BE49-F238E27FC236}">
                  <a16:creationId xmlns:a16="http://schemas.microsoft.com/office/drawing/2014/main" id="{11D7617C-C884-4DB7-660D-0B975B045EA8}"/>
                </a:ext>
              </a:extLst>
            </p:cNvPr>
            <p:cNvSpPr/>
            <p:nvPr/>
          </p:nvSpPr>
          <p:spPr>
            <a:xfrm>
              <a:off x="2512981" y="3183738"/>
              <a:ext cx="1909503" cy="30777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buSzPct val="70000"/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Latin Modern Math" panose="02000503000000000000" pitchFamily="50" charset="0"/>
                  <a:cs typeface="Arial" panose="020B0604020202020204" pitchFamily="34" charset="0"/>
                </a:rPr>
                <a:t>Restrict mirror ratio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445BE51-6080-F859-2D18-C9CAF7579AA3}"/>
                </a:ext>
              </a:extLst>
            </p:cNvPr>
            <p:cNvSpPr/>
            <p:nvPr/>
          </p:nvSpPr>
          <p:spPr>
            <a:xfrm>
              <a:off x="1805360" y="2571750"/>
              <a:ext cx="3236263" cy="928972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T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87F97CAE-8434-76AC-F07A-805530D64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61" y="4296614"/>
            <a:ext cx="3094189" cy="334014"/>
          </a:xfrm>
          <a:prstGeom prst="rect">
            <a:avLst/>
          </a:prstGeom>
        </p:spPr>
      </p:pic>
      <p:sp>
        <p:nvSpPr>
          <p:cNvPr id="47" name="Rectangle 33">
            <a:extLst>
              <a:ext uri="{FF2B5EF4-FFF2-40B4-BE49-F238E27FC236}">
                <a16:creationId xmlns:a16="http://schemas.microsoft.com/office/drawing/2014/main" id="{CC2B7F1E-2D46-2F6C-C3A6-0C4187E3E870}"/>
              </a:ext>
            </a:extLst>
          </p:cNvPr>
          <p:cNvSpPr/>
          <p:nvPr/>
        </p:nvSpPr>
        <p:spPr>
          <a:xfrm>
            <a:off x="2931533" y="3996707"/>
            <a:ext cx="2694907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buSzPct val="70000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Latin Modern Math" panose="02000503000000000000" pitchFamily="50" charset="0"/>
                <a:cs typeface="Arial" panose="020B0604020202020204" pitchFamily="34" charset="0"/>
              </a:rPr>
              <a:t>Energy loss model</a:t>
            </a:r>
          </a:p>
        </p:txBody>
      </p:sp>
      <p:pic>
        <p:nvPicPr>
          <p:cNvPr id="48" name="Picture 47" descr="Text&#10;&#10;Description automatically generated with low confidence">
            <a:extLst>
              <a:ext uri="{FF2B5EF4-FFF2-40B4-BE49-F238E27FC236}">
                <a16:creationId xmlns:a16="http://schemas.microsoft.com/office/drawing/2014/main" id="{06896B39-C0AB-1AF0-3391-7472AE8BB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119" y="4618787"/>
            <a:ext cx="828103" cy="143231"/>
          </a:xfrm>
          <a:prstGeom prst="rect">
            <a:avLst/>
          </a:prstGeom>
        </p:spPr>
      </p:pic>
      <p:sp>
        <p:nvSpPr>
          <p:cNvPr id="49" name="Rectangle 33">
            <a:extLst>
              <a:ext uri="{FF2B5EF4-FFF2-40B4-BE49-F238E27FC236}">
                <a16:creationId xmlns:a16="http://schemas.microsoft.com/office/drawing/2014/main" id="{2ACDCBF7-D9DB-7819-C3DD-B89D464EDA67}"/>
              </a:ext>
            </a:extLst>
          </p:cNvPr>
          <p:cNvSpPr/>
          <p:nvPr/>
        </p:nvSpPr>
        <p:spPr>
          <a:xfrm>
            <a:off x="5001856" y="3475884"/>
            <a:ext cx="2044816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buSzPct val="70000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Latin Modern Math" panose="02000503000000000000" pitchFamily="50" charset="0"/>
                <a:cs typeface="Arial" panose="020B0604020202020204" pitchFamily="34" charset="0"/>
              </a:rPr>
              <a:t>Obtained using a fit to 200 000 tracings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EA1456F-9AA0-9866-13D5-0DC02D6FCEAB}"/>
              </a:ext>
            </a:extLst>
          </p:cNvPr>
          <p:cNvGrpSpPr/>
          <p:nvPr/>
        </p:nvGrpSpPr>
        <p:grpSpPr>
          <a:xfrm>
            <a:off x="6868014" y="2930229"/>
            <a:ext cx="2223745" cy="1945777"/>
            <a:chOff x="7973170" y="2685626"/>
            <a:chExt cx="3907820" cy="3419343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F339D5E-EF18-7899-6963-09E95B002441}"/>
                </a:ext>
              </a:extLst>
            </p:cNvPr>
            <p:cNvGrpSpPr/>
            <p:nvPr/>
          </p:nvGrpSpPr>
          <p:grpSpPr>
            <a:xfrm>
              <a:off x="7973170" y="2685626"/>
              <a:ext cx="3907820" cy="3419343"/>
              <a:chOff x="7695110" y="2097328"/>
              <a:chExt cx="3907820" cy="3419343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1F70B779-1089-C650-9939-2172E57C17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5110" y="2097328"/>
                <a:ext cx="3907820" cy="3419343"/>
              </a:xfrm>
              <a:prstGeom prst="rect">
                <a:avLst/>
              </a:prstGeom>
            </p:spPr>
          </p:pic>
          <p:pic>
            <p:nvPicPr>
              <p:cNvPr id="54" name="Picture 53" descr="Icon&#10;&#10;Description automatically generated with low confidence">
                <a:extLst>
                  <a:ext uri="{FF2B5EF4-FFF2-40B4-BE49-F238E27FC236}">
                    <a16:creationId xmlns:a16="http://schemas.microsoft.com/office/drawing/2014/main" id="{FDE441A9-F1CE-EF6E-A08F-2B22D9CB9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17342">
                <a:off x="9349850" y="2593401"/>
                <a:ext cx="1797230" cy="399385"/>
              </a:xfrm>
              <a:prstGeom prst="rect">
                <a:avLst/>
              </a:prstGeom>
            </p:spPr>
          </p:pic>
        </p:grpSp>
        <p:pic>
          <p:nvPicPr>
            <p:cNvPr id="52" name="Picture 51" descr="Shape, square&#10;&#10;Description automatically generated">
              <a:extLst>
                <a:ext uri="{FF2B5EF4-FFF2-40B4-BE49-F238E27FC236}">
                  <a16:creationId xmlns:a16="http://schemas.microsoft.com/office/drawing/2014/main" id="{B2E1A8B8-5738-DB6D-1691-CFF5B1B20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9067" y="5215292"/>
              <a:ext cx="2210507" cy="379415"/>
            </a:xfrm>
            <a:prstGeom prst="rect">
              <a:avLst/>
            </a:prstGeom>
          </p:spPr>
        </p:pic>
      </p:grpSp>
      <p:sp>
        <p:nvSpPr>
          <p:cNvPr id="55" name="Rectangle 33">
            <a:extLst>
              <a:ext uri="{FF2B5EF4-FFF2-40B4-BE49-F238E27FC236}">
                <a16:creationId xmlns:a16="http://schemas.microsoft.com/office/drawing/2014/main" id="{4DDECAB2-087A-25FE-7A88-5FCDB305E851}"/>
              </a:ext>
            </a:extLst>
          </p:cNvPr>
          <p:cNvSpPr/>
          <p:nvPr/>
        </p:nvSpPr>
        <p:spPr>
          <a:xfrm>
            <a:off x="228022" y="4031901"/>
            <a:ext cx="2668790" cy="52322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 anchor="ctr">
            <a:spAutoFit/>
          </a:bodyPr>
          <a:lstStyle/>
          <a:p>
            <a:pPr algn="ctr">
              <a:buSzPct val="70000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Latin Modern Math" panose="02000503000000000000" pitchFamily="50" charset="0"/>
                <a:cs typeface="Arial" panose="020B0604020202020204" pitchFamily="34" charset="0"/>
              </a:rPr>
              <a:t>Particle tracing simulations with collisions using the ANTS code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EFABADA-E9E4-474A-DA97-5C67ADD2C4DC}"/>
              </a:ext>
            </a:extLst>
          </p:cNvPr>
          <p:cNvGrpSpPr/>
          <p:nvPr/>
        </p:nvGrpSpPr>
        <p:grpSpPr>
          <a:xfrm>
            <a:off x="288988" y="2313351"/>
            <a:ext cx="3826195" cy="608654"/>
            <a:chOff x="-27383" y="2626746"/>
            <a:chExt cx="3826195" cy="60865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82960F2-F5B3-E957-59FA-5CB2CE3ED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383" y="2873344"/>
              <a:ext cx="3808055" cy="362056"/>
            </a:xfrm>
            <a:prstGeom prst="rect">
              <a:avLst/>
            </a:prstGeom>
          </p:spPr>
        </p:pic>
        <p:sp>
          <p:nvSpPr>
            <p:cNvPr id="41" name="Rectangle 33">
              <a:extLst>
                <a:ext uri="{FF2B5EF4-FFF2-40B4-BE49-F238E27FC236}">
                  <a16:creationId xmlns:a16="http://schemas.microsoft.com/office/drawing/2014/main" id="{1826D972-A710-0A9D-AFE1-C20B1DB366AA}"/>
                </a:ext>
              </a:extLst>
            </p:cNvPr>
            <p:cNvSpPr/>
            <p:nvPr/>
          </p:nvSpPr>
          <p:spPr>
            <a:xfrm>
              <a:off x="373057" y="2626746"/>
              <a:ext cx="3412243" cy="33855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buSzPct val="70000"/>
              </a:pP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Latin Modern Math" panose="02000503000000000000" pitchFamily="50" charset="0"/>
                  <a:cs typeface="Arial" panose="020B0604020202020204" pitchFamily="34" charset="0"/>
                </a:rPr>
                <a:t>Radial birth distribution of particles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4E32D7A-1B21-EB88-F5D3-0D36F0E40629}"/>
                </a:ext>
              </a:extLst>
            </p:cNvPr>
            <p:cNvSpPr/>
            <p:nvPr/>
          </p:nvSpPr>
          <p:spPr>
            <a:xfrm>
              <a:off x="0" y="2689400"/>
              <a:ext cx="3798812" cy="53817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T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6EE0137-F605-240D-00DE-6978AA57CD64}"/>
              </a:ext>
            </a:extLst>
          </p:cNvPr>
          <p:cNvGrpSpPr/>
          <p:nvPr/>
        </p:nvGrpSpPr>
        <p:grpSpPr>
          <a:xfrm>
            <a:off x="288988" y="3196952"/>
            <a:ext cx="4582024" cy="608258"/>
            <a:chOff x="383468" y="3507412"/>
            <a:chExt cx="4582024" cy="608258"/>
          </a:xfrm>
        </p:grpSpPr>
        <p:pic>
          <p:nvPicPr>
            <p:cNvPr id="33" name="Picture 3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4E8B829-7570-31A3-B5BC-E8FFDCF7E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804" y="3739869"/>
              <a:ext cx="1589928" cy="375801"/>
            </a:xfrm>
            <a:prstGeom prst="rect">
              <a:avLst/>
            </a:prstGeom>
          </p:spPr>
        </p:pic>
        <p:sp>
          <p:nvSpPr>
            <p:cNvPr id="43" name="Rectangle 33">
              <a:extLst>
                <a:ext uri="{FF2B5EF4-FFF2-40B4-BE49-F238E27FC236}">
                  <a16:creationId xmlns:a16="http://schemas.microsoft.com/office/drawing/2014/main" id="{518E8629-81F3-1CCD-F1C0-6568C8A5BF3E}"/>
                </a:ext>
              </a:extLst>
            </p:cNvPr>
            <p:cNvSpPr/>
            <p:nvPr/>
          </p:nvSpPr>
          <p:spPr>
            <a:xfrm>
              <a:off x="383468" y="3507412"/>
              <a:ext cx="4582024" cy="33855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buSzPct val="70000"/>
              </a:pP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Latin Modern Math" panose="02000503000000000000" pitchFamily="50" charset="0"/>
                  <a:cs typeface="Arial" panose="020B0604020202020204" pitchFamily="34" charset="0"/>
                </a:rPr>
                <a:t>Particles uniformly distributed over flux surfaces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D130CB4-332C-23B6-A4F8-1252FEF668F2}"/>
                </a:ext>
              </a:extLst>
            </p:cNvPr>
            <p:cNvSpPr/>
            <p:nvPr/>
          </p:nvSpPr>
          <p:spPr>
            <a:xfrm>
              <a:off x="448654" y="3533285"/>
              <a:ext cx="4433849" cy="53817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T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0" name="Picture 59" descr="A screenshot of a computer&#10;&#10;Description automatically generated">
            <a:extLst>
              <a:ext uri="{FF2B5EF4-FFF2-40B4-BE49-F238E27FC236}">
                <a16:creationId xmlns:a16="http://schemas.microsoft.com/office/drawing/2014/main" id="{3D01B688-9942-715E-BEF9-E59DFB82333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421" y="587162"/>
            <a:ext cx="4125075" cy="210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33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53F68-1CA2-F988-0C1D-48D66EEC7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D3CB3-D188-77C2-92C6-992F50FA4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sz="3200" dirty="0"/>
              <a:t>WP3 – Optimized stellarator equilibria</a:t>
            </a:r>
            <a:endParaRPr lang="en-PT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23511E4-7AEE-31DD-1D74-45EAF9FA2C2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6D9FA1-99C7-4910-8E32-B85D378B0060}" type="slidenum">
              <a:rPr lang="en-GB" smtClean="0">
                <a:cs typeface="Arial" panose="020B0604020202020204" pitchFamily="34" charset="0"/>
              </a:rPr>
              <a:pPr/>
              <a:t>14</a:t>
            </a:fld>
            <a:endParaRPr lang="en-GB" dirty="0"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F36159-A669-C805-1AB3-5B3D364E16EA}"/>
              </a:ext>
            </a:extLst>
          </p:cNvPr>
          <p:cNvSpPr txBox="1"/>
          <p:nvPr/>
        </p:nvSpPr>
        <p:spPr>
          <a:xfrm>
            <a:off x="3424074" y="3446161"/>
            <a:ext cx="220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geometry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AD5B62-3DA4-1821-7CB5-AA5D63147ACD}"/>
              </a:ext>
            </a:extLst>
          </p:cNvPr>
          <p:cNvSpPr txBox="1"/>
          <p:nvPr/>
        </p:nvSpPr>
        <p:spPr>
          <a:xfrm>
            <a:off x="3423696" y="4333070"/>
            <a:ext cx="220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objective function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25D8D2-221B-8890-AFDA-894766FFC1F7}"/>
              </a:ext>
            </a:extLst>
          </p:cNvPr>
          <p:cNvSpPr txBox="1"/>
          <p:nvPr/>
        </p:nvSpPr>
        <p:spPr>
          <a:xfrm>
            <a:off x="3419872" y="4610069"/>
            <a:ext cx="220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D71375F-8204-71DB-7FBB-4D1FB120E500}"/>
              </a:ext>
            </a:extLst>
          </p:cNvPr>
          <p:cNvCxnSpPr/>
          <p:nvPr/>
        </p:nvCxnSpPr>
        <p:spPr>
          <a:xfrm flipV="1">
            <a:off x="1547664" y="3291830"/>
            <a:ext cx="1872208" cy="7200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1AF903A-F7F9-74EF-C1B3-DFCC11E5D0AA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1547664" y="3584661"/>
            <a:ext cx="1876410" cy="9218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90F6B1A-5667-220D-12A1-9CFBB9D2A1C2}"/>
              </a:ext>
            </a:extLst>
          </p:cNvPr>
          <p:cNvCxnSpPr>
            <a:cxnSpLocks/>
          </p:cNvCxnSpPr>
          <p:nvPr/>
        </p:nvCxnSpPr>
        <p:spPr>
          <a:xfrm>
            <a:off x="1763688" y="3914128"/>
            <a:ext cx="1656184" cy="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ight Brace 20">
            <a:extLst>
              <a:ext uri="{FF2B5EF4-FFF2-40B4-BE49-F238E27FC236}">
                <a16:creationId xmlns:a16="http://schemas.microsoft.com/office/drawing/2014/main" id="{4288D63A-1DC6-AC74-14E8-35617DC6F9A7}"/>
              </a:ext>
            </a:extLst>
          </p:cNvPr>
          <p:cNvSpPr/>
          <p:nvPr/>
        </p:nvSpPr>
        <p:spPr>
          <a:xfrm>
            <a:off x="1475656" y="3763863"/>
            <a:ext cx="144016" cy="329468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8902FC6-D7C9-BE04-A53C-EA1EF6B55CA5}"/>
              </a:ext>
            </a:extLst>
          </p:cNvPr>
          <p:cNvCxnSpPr>
            <a:cxnSpLocks/>
          </p:cNvCxnSpPr>
          <p:nvPr/>
        </p:nvCxnSpPr>
        <p:spPr>
          <a:xfrm flipV="1">
            <a:off x="2627784" y="4483107"/>
            <a:ext cx="792088" cy="666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Brace 23">
            <a:extLst>
              <a:ext uri="{FF2B5EF4-FFF2-40B4-BE49-F238E27FC236}">
                <a16:creationId xmlns:a16="http://schemas.microsoft.com/office/drawing/2014/main" id="{BD8A128B-10DA-D655-4929-2F994A9872AD}"/>
              </a:ext>
            </a:extLst>
          </p:cNvPr>
          <p:cNvSpPr/>
          <p:nvPr/>
        </p:nvSpPr>
        <p:spPr>
          <a:xfrm>
            <a:off x="2348061" y="4333070"/>
            <a:ext cx="144016" cy="329468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22">
            <a:extLst>
              <a:ext uri="{FF2B5EF4-FFF2-40B4-BE49-F238E27FC236}">
                <a16:creationId xmlns:a16="http://schemas.microsoft.com/office/drawing/2014/main" id="{0BC3A161-0923-B743-1563-DAD05C66E14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4876006"/>
            <a:ext cx="8460432" cy="273844"/>
          </a:xfrm>
        </p:spPr>
        <p:txBody>
          <a:bodyPr/>
          <a:lstStyle/>
          <a:p>
            <a:r>
              <a:rPr lang="en-GB" dirty="0">
                <a:cs typeface="Arial" panose="020B0604020202020204" pitchFamily="34" charset="0"/>
              </a:rPr>
              <a:t>Rogerio Jorge | </a:t>
            </a:r>
            <a:r>
              <a:rPr lang="en-GB" dirty="0" err="1">
                <a:cs typeface="Arial" panose="020B0604020202020204" pitchFamily="34" charset="0"/>
              </a:rPr>
              <a:t>EUROfusion</a:t>
            </a:r>
            <a:r>
              <a:rPr lang="en-GB" dirty="0">
                <a:cs typeface="Arial" panose="020B0604020202020204" pitchFamily="34" charset="0"/>
              </a:rPr>
              <a:t> Science Meeting |  Monitoring of the progress made by projects in 2023 | February 7, 2024</a:t>
            </a:r>
          </a:p>
        </p:txBody>
      </p:sp>
      <p:pic>
        <p:nvPicPr>
          <p:cNvPr id="60" name="Picture 59" descr="A screenshot of a computer&#10;&#10;Description automatically generated">
            <a:extLst>
              <a:ext uri="{FF2B5EF4-FFF2-40B4-BE49-F238E27FC236}">
                <a16:creationId xmlns:a16="http://schemas.microsoft.com/office/drawing/2014/main" id="{B9E1726C-F115-604A-6C23-6FB349E3302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421" y="587162"/>
            <a:ext cx="4125075" cy="2102497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CAC3DD5-6662-7717-03DD-2EDD18C695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30"/>
          <a:stretch/>
        </p:blipFill>
        <p:spPr>
          <a:xfrm>
            <a:off x="12069" y="2730521"/>
            <a:ext cx="2316867" cy="2107792"/>
          </a:xfrm>
          <a:prstGeom prst="rect">
            <a:avLst/>
          </a:prstGeom>
        </p:spPr>
      </p:pic>
      <p:pic>
        <p:nvPicPr>
          <p:cNvPr id="5" name="Picture 4" descr="Diagram, company name&#10;&#10;Description automatically generated">
            <a:extLst>
              <a:ext uri="{FF2B5EF4-FFF2-40B4-BE49-F238E27FC236}">
                <a16:creationId xmlns:a16="http://schemas.microsoft.com/office/drawing/2014/main" id="{5A08C8E5-80D8-9436-3CD2-9F20015774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28" b="51614"/>
          <a:stretch/>
        </p:blipFill>
        <p:spPr>
          <a:xfrm>
            <a:off x="6685556" y="3267550"/>
            <a:ext cx="2494956" cy="11958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9A5451-0907-EBFF-F7E7-F606B1219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82"/>
          <a:stretch/>
        </p:blipFill>
        <p:spPr>
          <a:xfrm>
            <a:off x="2239320" y="2855091"/>
            <a:ext cx="3178767" cy="1946489"/>
          </a:xfrm>
          <a:prstGeom prst="rect">
            <a:avLst/>
          </a:prstGeom>
        </p:spPr>
      </p:pic>
      <p:sp>
        <p:nvSpPr>
          <p:cNvPr id="7" name="Rectangle 33">
            <a:extLst>
              <a:ext uri="{FF2B5EF4-FFF2-40B4-BE49-F238E27FC236}">
                <a16:creationId xmlns:a16="http://schemas.microsoft.com/office/drawing/2014/main" id="{786D48A2-9BAD-CC20-9545-4A0FE9C1CB1C}"/>
              </a:ext>
            </a:extLst>
          </p:cNvPr>
          <p:cNvSpPr/>
          <p:nvPr/>
        </p:nvSpPr>
        <p:spPr>
          <a:xfrm>
            <a:off x="352489" y="2312588"/>
            <a:ext cx="4363527" cy="369332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 anchor="ctr">
            <a:spAutoFit/>
          </a:bodyPr>
          <a:lstStyle/>
          <a:p>
            <a:pPr algn="ctr">
              <a:buSzPct val="70000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Latin Modern Math" panose="02000503000000000000" pitchFamily="50" charset="0"/>
                <a:cs typeface="Arial" panose="020B0604020202020204" pitchFamily="34" charset="0"/>
              </a:rPr>
              <a:t>Resulting stellarators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Latin Modern Math" panose="02000503000000000000" pitchFamily="50" charset="0"/>
                <a:cs typeface="Arial" panose="020B0604020202020204" pitchFamily="34" charset="0"/>
              </a:rPr>
              <a:t>far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Latin Modern Math" panose="02000503000000000000" pitchFamily="50" charset="0"/>
                <a:cs typeface="Arial" panose="020B0604020202020204" pitchFamily="34" charset="0"/>
              </a:rPr>
              <a:t> from omnigenity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0C0C6F-A85F-FD33-AE9D-6668E2C9E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5"/>
          <a:stretch/>
        </p:blipFill>
        <p:spPr>
          <a:xfrm>
            <a:off x="5390017" y="3217679"/>
            <a:ext cx="1410105" cy="1370295"/>
          </a:xfrm>
          <a:prstGeom prst="rect">
            <a:avLst/>
          </a:prstGeom>
        </p:spPr>
      </p:pic>
      <p:sp>
        <p:nvSpPr>
          <p:cNvPr id="11" name="Rectangle 33">
            <a:extLst>
              <a:ext uri="{FF2B5EF4-FFF2-40B4-BE49-F238E27FC236}">
                <a16:creationId xmlns:a16="http://schemas.microsoft.com/office/drawing/2014/main" id="{E6CB73FB-3FFA-688A-A27E-4522D4B5A2E9}"/>
              </a:ext>
            </a:extLst>
          </p:cNvPr>
          <p:cNvSpPr/>
          <p:nvPr/>
        </p:nvSpPr>
        <p:spPr>
          <a:xfrm>
            <a:off x="280086" y="517761"/>
            <a:ext cx="458202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SzPct val="70000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in Modern Math" panose="02000503000000000000" pitchFamily="50" charset="0"/>
                <a:cs typeface="Arial" panose="020B0604020202020204" pitchFamily="34" charset="0"/>
              </a:rPr>
              <a:t>Similar study published in 2023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B4EDF99-4619-F224-6FA5-905788AE9450}"/>
              </a:ext>
            </a:extLst>
          </p:cNvPr>
          <p:cNvGrpSpPr/>
          <p:nvPr/>
        </p:nvGrpSpPr>
        <p:grpSpPr>
          <a:xfrm>
            <a:off x="352489" y="1235284"/>
            <a:ext cx="3236263" cy="928972"/>
            <a:chOff x="1805360" y="2571750"/>
            <a:chExt cx="3236263" cy="928972"/>
          </a:xfrm>
        </p:grpSpPr>
        <p:pic>
          <p:nvPicPr>
            <p:cNvPr id="17" name="Picture 16" descr="Text, letter&#10;&#10;Description automatically generated">
              <a:extLst>
                <a:ext uri="{FF2B5EF4-FFF2-40B4-BE49-F238E27FC236}">
                  <a16:creationId xmlns:a16="http://schemas.microsoft.com/office/drawing/2014/main" id="{46D76B5F-900C-809D-ED46-6D89AE4A1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0148" y="2639553"/>
              <a:ext cx="3143629" cy="604166"/>
            </a:xfrm>
            <a:prstGeom prst="rect">
              <a:avLst/>
            </a:prstGeom>
          </p:spPr>
        </p:pic>
        <p:sp>
          <p:nvSpPr>
            <p:cNvPr id="19" name="Rectangle 33">
              <a:extLst>
                <a:ext uri="{FF2B5EF4-FFF2-40B4-BE49-F238E27FC236}">
                  <a16:creationId xmlns:a16="http://schemas.microsoft.com/office/drawing/2014/main" id="{ECB019EC-C46D-E487-C1E0-ACC491088BE4}"/>
                </a:ext>
              </a:extLst>
            </p:cNvPr>
            <p:cNvSpPr/>
            <p:nvPr/>
          </p:nvSpPr>
          <p:spPr>
            <a:xfrm>
              <a:off x="2512981" y="3183738"/>
              <a:ext cx="1909503" cy="30777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buSzPct val="70000"/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Latin Modern Math" panose="02000503000000000000" pitchFamily="50" charset="0"/>
                  <a:cs typeface="Arial" panose="020B0604020202020204" pitchFamily="34" charset="0"/>
                </a:rPr>
                <a:t>Restrict mirror ratio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9DBE913-FFB9-EDAB-3B99-B2E13FF44661}"/>
                </a:ext>
              </a:extLst>
            </p:cNvPr>
            <p:cNvSpPr/>
            <p:nvPr/>
          </p:nvSpPr>
          <p:spPr>
            <a:xfrm>
              <a:off x="1805360" y="2571750"/>
              <a:ext cx="3236263" cy="928972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T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1628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D3108-F087-F016-AC33-0339C94B7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D89BA-D007-931C-B06A-4C4B00C27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sz="3200" dirty="0"/>
              <a:t>WP3 – Optimized stellarator equilibria</a:t>
            </a:r>
            <a:endParaRPr lang="en-PT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0FE653E-81B9-71F7-8B51-4CE83D39FDD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6D9FA1-99C7-4910-8E32-B85D378B0060}" type="slidenum">
              <a:rPr lang="en-GB" smtClean="0">
                <a:cs typeface="Arial" panose="020B0604020202020204" pitchFamily="34" charset="0"/>
              </a:rPr>
              <a:pPr/>
              <a:t>15</a:t>
            </a:fld>
            <a:endParaRPr lang="en-GB" dirty="0"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648603-B6D9-5374-897A-1D73EFF925D1}"/>
              </a:ext>
            </a:extLst>
          </p:cNvPr>
          <p:cNvCxnSpPr/>
          <p:nvPr/>
        </p:nvCxnSpPr>
        <p:spPr>
          <a:xfrm flipV="1">
            <a:off x="1547664" y="3291830"/>
            <a:ext cx="1872208" cy="7200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22">
            <a:extLst>
              <a:ext uri="{FF2B5EF4-FFF2-40B4-BE49-F238E27FC236}">
                <a16:creationId xmlns:a16="http://schemas.microsoft.com/office/drawing/2014/main" id="{B47B6513-D74B-72C9-E025-E438D11A383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4876006"/>
            <a:ext cx="8460432" cy="273844"/>
          </a:xfrm>
        </p:spPr>
        <p:txBody>
          <a:bodyPr/>
          <a:lstStyle/>
          <a:p>
            <a:r>
              <a:rPr lang="en-GB" dirty="0">
                <a:cs typeface="Arial" panose="020B0604020202020204" pitchFamily="34" charset="0"/>
              </a:rPr>
              <a:t>Rogerio Jorge | </a:t>
            </a:r>
            <a:r>
              <a:rPr lang="en-GB" dirty="0" err="1">
                <a:cs typeface="Arial" panose="020B0604020202020204" pitchFamily="34" charset="0"/>
              </a:rPr>
              <a:t>EUROfusion</a:t>
            </a:r>
            <a:r>
              <a:rPr lang="en-GB" dirty="0">
                <a:cs typeface="Arial" panose="020B0604020202020204" pitchFamily="34" charset="0"/>
              </a:rPr>
              <a:t> Science Meeting |  Monitoring of the progress made by projects in 2023 | February 7, 2024</a:t>
            </a:r>
          </a:p>
        </p:txBody>
      </p:sp>
      <p:sp>
        <p:nvSpPr>
          <p:cNvPr id="23" name="Rectangle 33">
            <a:extLst>
              <a:ext uri="{FF2B5EF4-FFF2-40B4-BE49-F238E27FC236}">
                <a16:creationId xmlns:a16="http://schemas.microsoft.com/office/drawing/2014/main" id="{7663CDF5-4D8E-2522-A29D-A783F5278584}"/>
              </a:ext>
            </a:extLst>
          </p:cNvPr>
          <p:cNvSpPr/>
          <p:nvPr/>
        </p:nvSpPr>
        <p:spPr>
          <a:xfrm>
            <a:off x="135261" y="551993"/>
            <a:ext cx="486878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SzPct val="70000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in Modern Math" panose="02000503000000000000" pitchFamily="50" charset="0"/>
                <a:cs typeface="Arial" panose="020B0604020202020204" pitchFamily="34" charset="0"/>
              </a:rPr>
              <a:t>Focus on the near-axis expansion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CDBBF5-823F-5A72-0878-B32D7703A927}"/>
              </a:ext>
            </a:extLst>
          </p:cNvPr>
          <p:cNvSpPr txBox="1"/>
          <p:nvPr/>
        </p:nvSpPr>
        <p:spPr>
          <a:xfrm>
            <a:off x="135261" y="2672014"/>
            <a:ext cx="51253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Near-axis database and machine learning model</a:t>
            </a:r>
          </a:p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Candido, Undergraduate Thesis</a:t>
            </a:r>
            <a:r>
              <a:rPr lang="en-PT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(2022/2023)</a:t>
            </a:r>
          </a:p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Curvo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Undergraduate Thesis</a:t>
            </a:r>
            <a:r>
              <a:rPr lang="en-PT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(2023/2024)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3AA196-92F5-F649-D60D-53F824634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259" y="783641"/>
            <a:ext cx="2882975" cy="1217256"/>
          </a:xfrm>
          <a:prstGeom prst="rect">
            <a:avLst/>
          </a:prstGeom>
        </p:spPr>
      </p:pic>
      <p:pic>
        <p:nvPicPr>
          <p:cNvPr id="32" name="Picture 31" descr="A screenshot of a web page&#10;&#10;Description automatically generated">
            <a:extLst>
              <a:ext uri="{FF2B5EF4-FFF2-40B4-BE49-F238E27FC236}">
                <a16:creationId xmlns:a16="http://schemas.microsoft.com/office/drawing/2014/main" id="{4C32A341-C5F6-9A9B-3958-B1FA1ECC2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636345"/>
            <a:ext cx="3035216" cy="1200559"/>
          </a:xfrm>
          <a:prstGeom prst="rect">
            <a:avLst/>
          </a:prstGeom>
        </p:spPr>
      </p:pic>
      <p:pic>
        <p:nvPicPr>
          <p:cNvPr id="34" name="Picture 33" descr="A screenshot of a computer&#10;&#10;Description automatically generated">
            <a:extLst>
              <a:ext uri="{FF2B5EF4-FFF2-40B4-BE49-F238E27FC236}">
                <a16:creationId xmlns:a16="http://schemas.microsoft.com/office/drawing/2014/main" id="{1ABA06C0-5325-B0E7-9BEF-7DCCE5BC9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872" y="2334839"/>
            <a:ext cx="3149791" cy="126077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FC92429-AD2C-AA8A-034A-E281B9EDCCB2}"/>
              </a:ext>
            </a:extLst>
          </p:cNvPr>
          <p:cNvSpPr txBox="1"/>
          <p:nvPr/>
        </p:nvSpPr>
        <p:spPr>
          <a:xfrm>
            <a:off x="128381" y="1234670"/>
            <a:ext cx="51253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Viability of near-axis solutions as good initial conditions for full MHD designs</a:t>
            </a:r>
          </a:p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A.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Figueiredo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submitted to JPP</a:t>
            </a:r>
            <a:endParaRPr lang="en-PT" sz="1400" i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676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079F9-55F2-467D-584B-D9729B153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B70E9-B495-6E59-A668-9D9F5951B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sz="3200" dirty="0"/>
              <a:t>WP3 – Optimized stellarator equilibria</a:t>
            </a:r>
            <a:endParaRPr lang="en-PT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8C717A4-FC6E-52E8-8B66-86E656C984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247A72-E26B-C097-2501-70AF747DC889}"/>
              </a:ext>
            </a:extLst>
          </p:cNvPr>
          <p:cNvSpPr txBox="1"/>
          <p:nvPr/>
        </p:nvSpPr>
        <p:spPr>
          <a:xfrm>
            <a:off x="3424074" y="3446161"/>
            <a:ext cx="220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geometry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975CAF-91F3-6A09-9134-AD64FED205E6}"/>
              </a:ext>
            </a:extLst>
          </p:cNvPr>
          <p:cNvSpPr txBox="1"/>
          <p:nvPr/>
        </p:nvSpPr>
        <p:spPr>
          <a:xfrm>
            <a:off x="3419872" y="3775629"/>
            <a:ext cx="220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degrees of freedom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682B93-B777-87CA-B530-7ED11EC3BDA5}"/>
              </a:ext>
            </a:extLst>
          </p:cNvPr>
          <p:cNvSpPr txBox="1"/>
          <p:nvPr/>
        </p:nvSpPr>
        <p:spPr>
          <a:xfrm>
            <a:off x="3423696" y="4333070"/>
            <a:ext cx="220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objective function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D7D52F-98DF-7ECA-D114-9FF1D10DDA3A}"/>
              </a:ext>
            </a:extLst>
          </p:cNvPr>
          <p:cNvSpPr txBox="1"/>
          <p:nvPr/>
        </p:nvSpPr>
        <p:spPr>
          <a:xfrm>
            <a:off x="3419872" y="4610069"/>
            <a:ext cx="220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F9A5049-40F9-FF3A-91FE-A8F470A140AF}"/>
              </a:ext>
            </a:extLst>
          </p:cNvPr>
          <p:cNvCxnSpPr/>
          <p:nvPr/>
        </p:nvCxnSpPr>
        <p:spPr>
          <a:xfrm flipV="1">
            <a:off x="1547664" y="3291830"/>
            <a:ext cx="1872208" cy="7200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1EA2F45-D4B2-55F8-05F9-F516E5F23B97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1547664" y="3584661"/>
            <a:ext cx="1876410" cy="9218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2C6720D-61D4-8CF5-BE55-58061C578872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1763688" y="3914128"/>
            <a:ext cx="1656184" cy="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60D0584-97C5-7290-9C73-10B97CDC3460}"/>
              </a:ext>
            </a:extLst>
          </p:cNvPr>
          <p:cNvCxnSpPr>
            <a:cxnSpLocks/>
          </p:cNvCxnSpPr>
          <p:nvPr/>
        </p:nvCxnSpPr>
        <p:spPr>
          <a:xfrm flipV="1">
            <a:off x="2627784" y="4483107"/>
            <a:ext cx="792088" cy="666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Brace 23">
            <a:extLst>
              <a:ext uri="{FF2B5EF4-FFF2-40B4-BE49-F238E27FC236}">
                <a16:creationId xmlns:a16="http://schemas.microsoft.com/office/drawing/2014/main" id="{0117F1E7-AA0C-C5BF-860A-7C8B9AEA5080}"/>
              </a:ext>
            </a:extLst>
          </p:cNvPr>
          <p:cNvSpPr/>
          <p:nvPr/>
        </p:nvSpPr>
        <p:spPr>
          <a:xfrm>
            <a:off x="2348061" y="4333070"/>
            <a:ext cx="144016" cy="329468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EABF2A-89D9-24BE-4C89-08CE08E64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80" y="1953221"/>
            <a:ext cx="3957058" cy="29699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3BB9ED4-9533-34E0-2BFA-A2F23FCFE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904" y="1828895"/>
            <a:ext cx="3890084" cy="291967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20C15E3-8341-5C73-B3C6-253C222CE220}"/>
              </a:ext>
            </a:extLst>
          </p:cNvPr>
          <p:cNvSpPr txBox="1"/>
          <p:nvPr/>
        </p:nvSpPr>
        <p:spPr>
          <a:xfrm>
            <a:off x="4625005" y="1242573"/>
            <a:ext cx="4489502" cy="6120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Create near-axis plasma boundaries and export them to VMEC.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Compare (R, Z) values of a near-axis vs. VMEC point</a:t>
            </a:r>
            <a:endParaRPr lang="en-P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2">
            <a:extLst>
              <a:ext uri="{FF2B5EF4-FFF2-40B4-BE49-F238E27FC236}">
                <a16:creationId xmlns:a16="http://schemas.microsoft.com/office/drawing/2014/main" id="{85D47199-B1FC-1CD7-DDF7-9192F80A589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4876006"/>
            <a:ext cx="8460432" cy="273844"/>
          </a:xfrm>
        </p:spPr>
        <p:txBody>
          <a:bodyPr/>
          <a:lstStyle/>
          <a:p>
            <a:r>
              <a:rPr lang="en-GB" dirty="0"/>
              <a:t>Rogerio Jorge | </a:t>
            </a:r>
            <a:r>
              <a:rPr lang="en-GB" dirty="0" err="1"/>
              <a:t>EUROfusion</a:t>
            </a:r>
            <a:r>
              <a:rPr lang="en-GB" dirty="0"/>
              <a:t> Science Meeting |  Monitoring of the progress made by projects in 2023 | February 7, 2024</a:t>
            </a:r>
          </a:p>
        </p:txBody>
      </p:sp>
      <p:sp>
        <p:nvSpPr>
          <p:cNvPr id="6" name="Rectangle 33">
            <a:extLst>
              <a:ext uri="{FF2B5EF4-FFF2-40B4-BE49-F238E27FC236}">
                <a16:creationId xmlns:a16="http://schemas.microsoft.com/office/drawing/2014/main" id="{8186C65D-5EC3-73E0-95DA-AA16D3751B20}"/>
              </a:ext>
            </a:extLst>
          </p:cNvPr>
          <p:cNvSpPr/>
          <p:nvPr/>
        </p:nvSpPr>
        <p:spPr>
          <a:xfrm>
            <a:off x="135261" y="551993"/>
            <a:ext cx="486878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SzPct val="70000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in Modern Math" panose="02000503000000000000" pitchFamily="50" charset="0"/>
                <a:cs typeface="Arial" panose="020B0604020202020204" pitchFamily="34" charset="0"/>
              </a:rPr>
              <a:t>Focus on the near-axis expansion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DC39AA-C7F7-58DC-8FCB-C45D57A61D3E}"/>
              </a:ext>
            </a:extLst>
          </p:cNvPr>
          <p:cNvSpPr txBox="1"/>
          <p:nvPr/>
        </p:nvSpPr>
        <p:spPr>
          <a:xfrm>
            <a:off x="128381" y="1234670"/>
            <a:ext cx="51253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Viability of near-axis solutions as good initial conditions for full MHD designs</a:t>
            </a:r>
          </a:p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A.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Figueiredo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submitted to JPP</a:t>
            </a:r>
            <a:endParaRPr lang="en-PT" sz="1400" i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975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98B02-B2C6-4C61-32BE-ADC4D9E7D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89A84-0B49-1E8D-E663-F685DF4DB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sz="3200" dirty="0"/>
              <a:t>WP3 – Optimized stellarator equilibria</a:t>
            </a:r>
            <a:endParaRPr lang="en-PT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7053689-C382-F51A-6A27-C2D6A47442F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6D9FA1-99C7-4910-8E32-B85D378B0060}" type="slidenum">
              <a:rPr lang="en-GB" smtClean="0">
                <a:cs typeface="Arial" panose="020B0604020202020204" pitchFamily="34" charset="0"/>
              </a:rPr>
              <a:pPr/>
              <a:t>17</a:t>
            </a:fld>
            <a:endParaRPr lang="en-GB" dirty="0"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E5D1334-6D42-AB74-BAB2-C09C0BA9436B}"/>
              </a:ext>
            </a:extLst>
          </p:cNvPr>
          <p:cNvCxnSpPr/>
          <p:nvPr/>
        </p:nvCxnSpPr>
        <p:spPr>
          <a:xfrm flipV="1">
            <a:off x="1547664" y="3291830"/>
            <a:ext cx="1872208" cy="7200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22">
            <a:extLst>
              <a:ext uri="{FF2B5EF4-FFF2-40B4-BE49-F238E27FC236}">
                <a16:creationId xmlns:a16="http://schemas.microsoft.com/office/drawing/2014/main" id="{455D5D14-3AE8-7219-DD37-F60DB436576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4876006"/>
            <a:ext cx="8460432" cy="273844"/>
          </a:xfrm>
        </p:spPr>
        <p:txBody>
          <a:bodyPr/>
          <a:lstStyle/>
          <a:p>
            <a:r>
              <a:rPr lang="en-GB" dirty="0">
                <a:cs typeface="Arial" panose="020B0604020202020204" pitchFamily="34" charset="0"/>
              </a:rPr>
              <a:t>Rogerio Jorge | </a:t>
            </a:r>
            <a:r>
              <a:rPr lang="en-GB" dirty="0" err="1">
                <a:cs typeface="Arial" panose="020B0604020202020204" pitchFamily="34" charset="0"/>
              </a:rPr>
              <a:t>EUROfusion</a:t>
            </a:r>
            <a:r>
              <a:rPr lang="en-GB" dirty="0">
                <a:cs typeface="Arial" panose="020B0604020202020204" pitchFamily="34" charset="0"/>
              </a:rPr>
              <a:t> Science Meeting |  Monitoring of the progress made by projects in 2023 | February 7, 2024</a:t>
            </a:r>
          </a:p>
        </p:txBody>
      </p:sp>
      <p:sp>
        <p:nvSpPr>
          <p:cNvPr id="23" name="Rectangle 33">
            <a:extLst>
              <a:ext uri="{FF2B5EF4-FFF2-40B4-BE49-F238E27FC236}">
                <a16:creationId xmlns:a16="http://schemas.microsoft.com/office/drawing/2014/main" id="{29F35716-7A1B-9DCD-313D-147E3592C942}"/>
              </a:ext>
            </a:extLst>
          </p:cNvPr>
          <p:cNvSpPr/>
          <p:nvPr/>
        </p:nvSpPr>
        <p:spPr>
          <a:xfrm>
            <a:off x="135261" y="551993"/>
            <a:ext cx="486878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SzPct val="70000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in Modern Math" panose="02000503000000000000" pitchFamily="50" charset="0"/>
                <a:cs typeface="Arial" panose="020B0604020202020204" pitchFamily="34" charset="0"/>
              </a:rPr>
              <a:t>Focus on the near-axis expansion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F1E4D9-A52C-4B02-8C72-CDAB54FD0A0C}"/>
              </a:ext>
            </a:extLst>
          </p:cNvPr>
          <p:cNvSpPr txBox="1"/>
          <p:nvPr/>
        </p:nvSpPr>
        <p:spPr>
          <a:xfrm>
            <a:off x="128381" y="1234670"/>
            <a:ext cx="51253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Viability of near-axis solutions as good initial conditions for full MHD designs</a:t>
            </a:r>
          </a:p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A.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Figueiredo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submitted to JPP</a:t>
            </a:r>
            <a:endParaRPr lang="en-PT" sz="1400" i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 descr="A screenshot of a cell phone&#10;&#10;Description automatically generated">
            <a:extLst>
              <a:ext uri="{FF2B5EF4-FFF2-40B4-BE49-F238E27FC236}">
                <a16:creationId xmlns:a16="http://schemas.microsoft.com/office/drawing/2014/main" id="{07B26A91-B26D-5AD5-5A2C-527BEE0D1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259" y="783641"/>
            <a:ext cx="2882975" cy="1217256"/>
          </a:xfrm>
          <a:prstGeom prst="rect">
            <a:avLst/>
          </a:prstGeom>
        </p:spPr>
      </p:pic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668B803F-9D76-9BF0-F7D9-B3D622B722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7"/>
          <a:stretch/>
        </p:blipFill>
        <p:spPr>
          <a:xfrm>
            <a:off x="5580112" y="2329019"/>
            <a:ext cx="3528392" cy="25752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9267EA-66B9-446A-E7D8-F5D18580A5FD}"/>
              </a:ext>
            </a:extLst>
          </p:cNvPr>
          <p:cNvSpPr txBox="1"/>
          <p:nvPr/>
        </p:nvSpPr>
        <p:spPr>
          <a:xfrm>
            <a:off x="112389" y="2117099"/>
            <a:ext cx="51253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PT" sz="1600" dirty="0">
                <a:latin typeface="Arial" panose="020B0604020202020204" pitchFamily="34" charset="0"/>
                <a:cs typeface="Arial" panose="020B0604020202020204" pitchFamily="34" charset="0"/>
              </a:rPr>
              <a:t>Use NEAT to benchmark codes</a:t>
            </a:r>
          </a:p>
          <a:p>
            <a:pPr marL="342900" indent="-342900">
              <a:buFont typeface="+mj-lt"/>
              <a:buAutoNum type="arabicPeriod"/>
            </a:pPr>
            <a:endParaRPr lang="en-P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green line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B1A66686-22A6-FC24-292D-51ECA47F2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1" y="3473884"/>
            <a:ext cx="5271261" cy="140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45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7E227-10F7-12B5-A80E-930A01D7B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01BA6-8DCA-8503-98EE-F217BBD9E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sz="3200" dirty="0"/>
              <a:t>WP3 – Optimized stellarator equilibria</a:t>
            </a:r>
            <a:endParaRPr lang="en-PT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D7DCDC3-13AE-150C-7962-32F024EFFDA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6D9FA1-99C7-4910-8E32-B85D378B0060}" type="slidenum">
              <a:rPr lang="en-GB" smtClean="0">
                <a:cs typeface="Arial" panose="020B0604020202020204" pitchFamily="34" charset="0"/>
              </a:rPr>
              <a:pPr/>
              <a:t>18</a:t>
            </a:fld>
            <a:endParaRPr lang="en-GB" dirty="0"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B6F36F-96B9-A929-CAA8-483F567B6A0B}"/>
              </a:ext>
            </a:extLst>
          </p:cNvPr>
          <p:cNvCxnSpPr/>
          <p:nvPr/>
        </p:nvCxnSpPr>
        <p:spPr>
          <a:xfrm flipV="1">
            <a:off x="1547664" y="3291830"/>
            <a:ext cx="1872208" cy="7200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22">
            <a:extLst>
              <a:ext uri="{FF2B5EF4-FFF2-40B4-BE49-F238E27FC236}">
                <a16:creationId xmlns:a16="http://schemas.microsoft.com/office/drawing/2014/main" id="{9F3B2209-C060-2B03-4AA0-D8594A294A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4876006"/>
            <a:ext cx="8460432" cy="273844"/>
          </a:xfrm>
        </p:spPr>
        <p:txBody>
          <a:bodyPr/>
          <a:lstStyle/>
          <a:p>
            <a:r>
              <a:rPr lang="en-GB" dirty="0">
                <a:cs typeface="Arial" panose="020B0604020202020204" pitchFamily="34" charset="0"/>
              </a:rPr>
              <a:t>Rogerio Jorge | </a:t>
            </a:r>
            <a:r>
              <a:rPr lang="en-GB" dirty="0" err="1">
                <a:cs typeface="Arial" panose="020B0604020202020204" pitchFamily="34" charset="0"/>
              </a:rPr>
              <a:t>EUROfusion</a:t>
            </a:r>
            <a:r>
              <a:rPr lang="en-GB" dirty="0">
                <a:cs typeface="Arial" panose="020B0604020202020204" pitchFamily="34" charset="0"/>
              </a:rPr>
              <a:t> Science Meeting |  Monitoring of the progress made by projects in 2023 | February 7, 2024</a:t>
            </a:r>
          </a:p>
        </p:txBody>
      </p:sp>
      <p:sp>
        <p:nvSpPr>
          <p:cNvPr id="23" name="Rectangle 33">
            <a:extLst>
              <a:ext uri="{FF2B5EF4-FFF2-40B4-BE49-F238E27FC236}">
                <a16:creationId xmlns:a16="http://schemas.microsoft.com/office/drawing/2014/main" id="{9CE9C54C-F667-4E82-6808-70577D0A5675}"/>
              </a:ext>
            </a:extLst>
          </p:cNvPr>
          <p:cNvSpPr/>
          <p:nvPr/>
        </p:nvSpPr>
        <p:spPr>
          <a:xfrm>
            <a:off x="135261" y="551993"/>
            <a:ext cx="486878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SzPct val="70000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in Modern Math" panose="02000503000000000000" pitchFamily="50" charset="0"/>
                <a:cs typeface="Arial" panose="020B0604020202020204" pitchFamily="34" charset="0"/>
              </a:rPr>
              <a:t>Focus on the near-axis expansion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52CFDD-CCBA-5949-E7B7-AD80189E6D08}"/>
              </a:ext>
            </a:extLst>
          </p:cNvPr>
          <p:cNvSpPr txBox="1"/>
          <p:nvPr/>
        </p:nvSpPr>
        <p:spPr>
          <a:xfrm>
            <a:off x="128381" y="1234670"/>
            <a:ext cx="51253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Viability of near-axis solutions as good initial conditions for full MHD designs</a:t>
            </a:r>
          </a:p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A.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Figueiredo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submitted to JPP</a:t>
            </a:r>
            <a:endParaRPr lang="en-PT" sz="1400" i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 descr="A screenshot of a cell phone&#10;&#10;Description automatically generated">
            <a:extLst>
              <a:ext uri="{FF2B5EF4-FFF2-40B4-BE49-F238E27FC236}">
                <a16:creationId xmlns:a16="http://schemas.microsoft.com/office/drawing/2014/main" id="{D98ACD31-342D-3FC6-F5B2-99E7DCE06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259" y="783641"/>
            <a:ext cx="2882975" cy="12172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8199CC-BCFE-E5EB-123A-BEE398A3319D}"/>
              </a:ext>
            </a:extLst>
          </p:cNvPr>
          <p:cNvSpPr txBox="1"/>
          <p:nvPr/>
        </p:nvSpPr>
        <p:spPr>
          <a:xfrm>
            <a:off x="112389" y="2117099"/>
            <a:ext cx="51253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PT" sz="1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NEAT to benchmark codes</a:t>
            </a:r>
          </a:p>
          <a:p>
            <a:pPr marL="342900" indent="-342900">
              <a:buFont typeface="+mj-lt"/>
              <a:buAutoNum type="arabicPeriod"/>
            </a:pPr>
            <a:r>
              <a:rPr lang="en-PT" sz="1600" dirty="0">
                <a:latin typeface="Arial" panose="020B0604020202020204" pitchFamily="34" charset="0"/>
                <a:cs typeface="Arial" panose="020B0604020202020204" pitchFamily="34" charset="0"/>
              </a:rPr>
              <a:t>Compare near-axis vs. full MHD orbits</a:t>
            </a:r>
          </a:p>
        </p:txBody>
      </p:sp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9EE5406E-887D-C2AE-8A30-4DB8B84F8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186984"/>
            <a:ext cx="4157372" cy="1704494"/>
          </a:xfrm>
          <a:prstGeom prst="rect">
            <a:avLst/>
          </a:prstGeom>
        </p:spPr>
      </p:pic>
      <p:pic>
        <p:nvPicPr>
          <p:cNvPr id="12" name="Picture 11" descr="A screenshot of a graph&#10;&#10;Description automatically generated">
            <a:extLst>
              <a:ext uri="{FF2B5EF4-FFF2-40B4-BE49-F238E27FC236}">
                <a16:creationId xmlns:a16="http://schemas.microsoft.com/office/drawing/2014/main" id="{7419370A-C24A-121F-6CDA-6A3C2F7C1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71" y="3186984"/>
            <a:ext cx="3906285" cy="16303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8022B5-EE5B-B41D-4373-61821A717E73}"/>
              </a:ext>
            </a:extLst>
          </p:cNvPr>
          <p:cNvSpPr txBox="1"/>
          <p:nvPr/>
        </p:nvSpPr>
        <p:spPr>
          <a:xfrm>
            <a:off x="1979712" y="2947311"/>
            <a:ext cx="17281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Quasi-Axisymmetry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CCCD94-6F3C-B1CC-6E57-A40B0CC198D7}"/>
              </a:ext>
            </a:extLst>
          </p:cNvPr>
          <p:cNvSpPr txBox="1"/>
          <p:nvPr/>
        </p:nvSpPr>
        <p:spPr>
          <a:xfrm>
            <a:off x="6137084" y="2947311"/>
            <a:ext cx="20969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Quasi-Helical Symmetry</a:t>
            </a:r>
          </a:p>
        </p:txBody>
      </p:sp>
    </p:spTree>
    <p:extLst>
      <p:ext uri="{BB962C8B-B14F-4D97-AF65-F5344CB8AC3E}">
        <p14:creationId xmlns:p14="http://schemas.microsoft.com/office/powerpoint/2010/main" val="2401323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C44DD-7A5E-F6F2-65F0-16F043624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dirty="0"/>
              <a:t>Motivation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02D2D970-3E08-B93C-4A6D-D4E9A2CF5F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Rogerio Jorge | </a:t>
            </a:r>
            <a:r>
              <a:rPr lang="en-GB" dirty="0" err="1"/>
              <a:t>EUROfusion</a:t>
            </a:r>
            <a:r>
              <a:rPr lang="en-GB" dirty="0"/>
              <a:t> Science Meeting |  Monitoring of the progress made by projects in 2023 | February 7, 2024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1259F01A-398D-04F0-1701-449C13CD517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778D57-F9C7-9F28-841D-A15D17666E76}"/>
              </a:ext>
            </a:extLst>
          </p:cNvPr>
          <p:cNvSpPr txBox="1"/>
          <p:nvPr/>
        </p:nvSpPr>
        <p:spPr>
          <a:xfrm>
            <a:off x="193037" y="627534"/>
            <a:ext cx="8269220" cy="2610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How to guarantee alpha particle heating in stellarator reactors?</a:t>
            </a:r>
          </a:p>
          <a:p>
            <a:pPr>
              <a:lnSpc>
                <a:spcPct val="20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How to decrease first wall damage from unconfined particles?</a:t>
            </a:r>
          </a:p>
          <a:p>
            <a:pPr>
              <a:lnSpc>
                <a:spcPct val="200000"/>
              </a:lnSpc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Particle confinement is usually considered the Achilles Heel of stellarators</a:t>
            </a:r>
          </a:p>
          <a:p>
            <a:pPr>
              <a:lnSpc>
                <a:spcPct val="20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New proxies have changed this paradigm</a:t>
            </a:r>
          </a:p>
          <a:p>
            <a:pPr>
              <a:lnSpc>
                <a:spcPct val="20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Analytical models (e.g., near-axis expansion) decrease degrees of freedom but have other tradeoffs</a:t>
            </a:r>
          </a:p>
        </p:txBody>
      </p:sp>
      <p:pic>
        <p:nvPicPr>
          <p:cNvPr id="6" name="Picture 5" descr="A blue band on a white background&#10;&#10;Description automatically generated">
            <a:extLst>
              <a:ext uri="{FF2B5EF4-FFF2-40B4-BE49-F238E27FC236}">
                <a16:creationId xmlns:a16="http://schemas.microsoft.com/office/drawing/2014/main" id="{91AFE050-0057-0B0C-C49C-1CE75B15DC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0" t="31800" r="24801" b="31801"/>
          <a:stretch/>
        </p:blipFill>
        <p:spPr>
          <a:xfrm>
            <a:off x="3707904" y="2340724"/>
            <a:ext cx="1224136" cy="663074"/>
          </a:xfrm>
          <a:prstGeom prst="rect">
            <a:avLst/>
          </a:prstGeom>
        </p:spPr>
      </p:pic>
      <p:pic>
        <p:nvPicPr>
          <p:cNvPr id="8" name="Picture 7" descr="A blue ribbon on a white background&#10;&#10;Description automatically generated">
            <a:extLst>
              <a:ext uri="{FF2B5EF4-FFF2-40B4-BE49-F238E27FC236}">
                <a16:creationId xmlns:a16="http://schemas.microsoft.com/office/drawing/2014/main" id="{46ED90A7-CEF7-F3C5-96C4-871C8981A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4" t="31" r="22933" b="23400"/>
          <a:stretch/>
        </p:blipFill>
        <p:spPr>
          <a:xfrm>
            <a:off x="6156176" y="1371268"/>
            <a:ext cx="1316231" cy="1384384"/>
          </a:xfrm>
          <a:prstGeom prst="rect">
            <a:avLst/>
          </a:prstGeom>
        </p:spPr>
      </p:pic>
      <p:pic>
        <p:nvPicPr>
          <p:cNvPr id="10" name="Picture 9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17E5F230-020E-12F3-BD9C-506AFB5F14D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57" y="3274136"/>
            <a:ext cx="4784575" cy="15660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CC5998-334D-4E4A-A231-4C058DD42864}"/>
              </a:ext>
            </a:extLst>
          </p:cNvPr>
          <p:cNvSpPr txBox="1"/>
          <p:nvPr/>
        </p:nvSpPr>
        <p:spPr>
          <a:xfrm>
            <a:off x="193037" y="3169928"/>
            <a:ext cx="3426889" cy="887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The near-axis can also provide physical insight and guide future designs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C92E23-38B0-E38B-E123-1ED1A4D9369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178550"/>
            <a:ext cx="802432" cy="3782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DAA772-121D-4E65-5293-89C825A6F76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30" y="4145837"/>
            <a:ext cx="753643" cy="44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96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A84B4-414E-1178-00CD-31C19CAF0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EB3C1-6BFB-CA05-C73B-0135E58BA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sz="3200" dirty="0"/>
              <a:t>WP3 – Optimized stellarator equilibria</a:t>
            </a:r>
            <a:endParaRPr lang="en-PT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AA16EAA-3ED0-A074-22FB-67FB40A6140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6D9FA1-99C7-4910-8E32-B85D378B0060}" type="slidenum">
              <a:rPr lang="en-GB" smtClean="0">
                <a:cs typeface="Arial" panose="020B0604020202020204" pitchFamily="34" charset="0"/>
              </a:rPr>
              <a:pPr/>
              <a:t>19</a:t>
            </a:fld>
            <a:endParaRPr lang="en-GB" dirty="0"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3287C4A-3103-F2EB-A559-7E211A0040AE}"/>
              </a:ext>
            </a:extLst>
          </p:cNvPr>
          <p:cNvCxnSpPr/>
          <p:nvPr/>
        </p:nvCxnSpPr>
        <p:spPr>
          <a:xfrm flipV="1">
            <a:off x="1547664" y="3291830"/>
            <a:ext cx="1872208" cy="7200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22">
            <a:extLst>
              <a:ext uri="{FF2B5EF4-FFF2-40B4-BE49-F238E27FC236}">
                <a16:creationId xmlns:a16="http://schemas.microsoft.com/office/drawing/2014/main" id="{CDAF0244-3E30-870C-60E9-45EA68D6BAC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4876006"/>
            <a:ext cx="8460432" cy="273844"/>
          </a:xfrm>
        </p:spPr>
        <p:txBody>
          <a:bodyPr/>
          <a:lstStyle/>
          <a:p>
            <a:r>
              <a:rPr lang="en-GB" dirty="0">
                <a:cs typeface="Arial" panose="020B0604020202020204" pitchFamily="34" charset="0"/>
              </a:rPr>
              <a:t>Rogerio Jorge | </a:t>
            </a:r>
            <a:r>
              <a:rPr lang="en-GB" dirty="0" err="1">
                <a:cs typeface="Arial" panose="020B0604020202020204" pitchFamily="34" charset="0"/>
              </a:rPr>
              <a:t>EUROfusion</a:t>
            </a:r>
            <a:r>
              <a:rPr lang="en-GB" dirty="0">
                <a:cs typeface="Arial" panose="020B0604020202020204" pitchFamily="34" charset="0"/>
              </a:rPr>
              <a:t> Science Meeting |  Monitoring of the progress made by projects in 2023 | February 7, 2024</a:t>
            </a:r>
          </a:p>
        </p:txBody>
      </p:sp>
      <p:sp>
        <p:nvSpPr>
          <p:cNvPr id="23" name="Rectangle 33">
            <a:extLst>
              <a:ext uri="{FF2B5EF4-FFF2-40B4-BE49-F238E27FC236}">
                <a16:creationId xmlns:a16="http://schemas.microsoft.com/office/drawing/2014/main" id="{050E7DCE-34D9-B85C-43D3-484F51404938}"/>
              </a:ext>
            </a:extLst>
          </p:cNvPr>
          <p:cNvSpPr/>
          <p:nvPr/>
        </p:nvSpPr>
        <p:spPr>
          <a:xfrm>
            <a:off x="135261" y="551993"/>
            <a:ext cx="486878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SzPct val="70000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in Modern Math" panose="02000503000000000000" pitchFamily="50" charset="0"/>
                <a:cs typeface="Arial" panose="020B0604020202020204" pitchFamily="34" charset="0"/>
              </a:rPr>
              <a:t>Focus on the near-axis expansion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C357BE-22E9-64BF-0A99-88F26C2D4045}"/>
              </a:ext>
            </a:extLst>
          </p:cNvPr>
          <p:cNvSpPr txBox="1"/>
          <p:nvPr/>
        </p:nvSpPr>
        <p:spPr>
          <a:xfrm>
            <a:off x="128381" y="1234670"/>
            <a:ext cx="51253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Viability of near-axis solutions as good initial conditions for full MHD designs</a:t>
            </a:r>
          </a:p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A.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Figueiredo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submitted to JPP</a:t>
            </a:r>
            <a:endParaRPr lang="en-PT" sz="1400" i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 descr="A screenshot of a cell phone&#10;&#10;Description automatically generated">
            <a:extLst>
              <a:ext uri="{FF2B5EF4-FFF2-40B4-BE49-F238E27FC236}">
                <a16:creationId xmlns:a16="http://schemas.microsoft.com/office/drawing/2014/main" id="{0B1AACE1-74A7-6DC5-CAF7-401EA3FB0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259" y="783641"/>
            <a:ext cx="2882975" cy="12172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FB6AF0-A7A6-5CEF-5469-EA620458AB59}"/>
              </a:ext>
            </a:extLst>
          </p:cNvPr>
          <p:cNvSpPr txBox="1"/>
          <p:nvPr/>
        </p:nvSpPr>
        <p:spPr>
          <a:xfrm>
            <a:off x="112389" y="2117099"/>
            <a:ext cx="51253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PT" sz="1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NEAT to benchmark codes</a:t>
            </a:r>
          </a:p>
          <a:p>
            <a:pPr marL="342900" indent="-342900">
              <a:buFont typeface="+mj-lt"/>
              <a:buAutoNum type="arabicPeriod"/>
            </a:pPr>
            <a:r>
              <a:rPr lang="en-PT" sz="1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 near-axis vs. full MHD orbits</a:t>
            </a:r>
          </a:p>
          <a:p>
            <a:pPr marL="342900" indent="-342900">
              <a:buFont typeface="+mj-lt"/>
              <a:buAutoNum type="arabicPeriod"/>
            </a:pPr>
            <a:r>
              <a:rPr lang="en-PT" sz="1600" dirty="0">
                <a:latin typeface="Arial" panose="020B0604020202020204" pitchFamily="34" charset="0"/>
                <a:cs typeface="Arial" panose="020B0604020202020204" pitchFamily="34" charset="0"/>
              </a:rPr>
              <a:t>Compare near-axis vs full MHD loss fractions</a:t>
            </a:r>
          </a:p>
        </p:txBody>
      </p:sp>
      <p:pic>
        <p:nvPicPr>
          <p:cNvPr id="10" name="Picture 9" descr="A graph of a graph&#10;&#10;Description automatically generated">
            <a:extLst>
              <a:ext uri="{FF2B5EF4-FFF2-40B4-BE49-F238E27FC236}">
                <a16:creationId xmlns:a16="http://schemas.microsoft.com/office/drawing/2014/main" id="{120635ED-CF21-03AF-C704-BB45DCC31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185" y="3210389"/>
            <a:ext cx="3094778" cy="1495230"/>
          </a:xfrm>
          <a:prstGeom prst="rect">
            <a:avLst/>
          </a:prstGeom>
        </p:spPr>
      </p:pic>
      <p:pic>
        <p:nvPicPr>
          <p:cNvPr id="17" name="Picture 16" descr="A graph of a number of numbers&#10;&#10;Description automatically generated">
            <a:extLst>
              <a:ext uri="{FF2B5EF4-FFF2-40B4-BE49-F238E27FC236}">
                <a16:creationId xmlns:a16="http://schemas.microsoft.com/office/drawing/2014/main" id="{8FCD81E0-51AD-7B36-F51B-773029D68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419" y="3205109"/>
            <a:ext cx="3094778" cy="15448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C80EC9F-CF1F-61E2-6DB8-D22C4C83471E}"/>
              </a:ext>
            </a:extLst>
          </p:cNvPr>
          <p:cNvSpPr txBox="1"/>
          <p:nvPr/>
        </p:nvSpPr>
        <p:spPr>
          <a:xfrm>
            <a:off x="1979712" y="2947311"/>
            <a:ext cx="17281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Quasi-Axisymmetry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BF03F4-EC43-AFC8-DA68-4CD5551DAB9D}"/>
              </a:ext>
            </a:extLst>
          </p:cNvPr>
          <p:cNvSpPr txBox="1"/>
          <p:nvPr/>
        </p:nvSpPr>
        <p:spPr>
          <a:xfrm>
            <a:off x="6137084" y="2947311"/>
            <a:ext cx="20969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Quasi-Helical Symmetry</a:t>
            </a:r>
          </a:p>
        </p:txBody>
      </p:sp>
    </p:spTree>
    <p:extLst>
      <p:ext uri="{BB962C8B-B14F-4D97-AF65-F5344CB8AC3E}">
        <p14:creationId xmlns:p14="http://schemas.microsoft.com/office/powerpoint/2010/main" val="64238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5F45E-E0D1-B6AA-B6E6-F6C82FB86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63F50-559A-6D62-2C3C-B374889A8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sz="3200" dirty="0"/>
              <a:t>WP3 – Optimized stellarator equilibria</a:t>
            </a:r>
            <a:endParaRPr lang="en-PT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F98DA78-C48D-7572-E43C-A811684D2EC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6D9FA1-99C7-4910-8E32-B85D378B0060}" type="slidenum">
              <a:rPr lang="en-GB" smtClean="0">
                <a:cs typeface="Arial" panose="020B0604020202020204" pitchFamily="34" charset="0"/>
              </a:rPr>
              <a:pPr/>
              <a:t>20</a:t>
            </a:fld>
            <a:endParaRPr lang="en-GB" dirty="0"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75E9987-4F1B-1014-6E6E-A1AF4F1EF6AA}"/>
              </a:ext>
            </a:extLst>
          </p:cNvPr>
          <p:cNvCxnSpPr/>
          <p:nvPr/>
        </p:nvCxnSpPr>
        <p:spPr>
          <a:xfrm flipV="1">
            <a:off x="1547664" y="3291830"/>
            <a:ext cx="1872208" cy="7200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22">
            <a:extLst>
              <a:ext uri="{FF2B5EF4-FFF2-40B4-BE49-F238E27FC236}">
                <a16:creationId xmlns:a16="http://schemas.microsoft.com/office/drawing/2014/main" id="{FE493CB8-9DE0-67E3-DACC-809A718269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4876006"/>
            <a:ext cx="8460432" cy="273844"/>
          </a:xfrm>
        </p:spPr>
        <p:txBody>
          <a:bodyPr/>
          <a:lstStyle/>
          <a:p>
            <a:r>
              <a:rPr lang="en-GB" dirty="0">
                <a:cs typeface="Arial" panose="020B0604020202020204" pitchFamily="34" charset="0"/>
              </a:rPr>
              <a:t>Rogerio Jorge | </a:t>
            </a:r>
            <a:r>
              <a:rPr lang="en-GB" dirty="0" err="1">
                <a:cs typeface="Arial" panose="020B0604020202020204" pitchFamily="34" charset="0"/>
              </a:rPr>
              <a:t>EUROfusion</a:t>
            </a:r>
            <a:r>
              <a:rPr lang="en-GB" dirty="0">
                <a:cs typeface="Arial" panose="020B0604020202020204" pitchFamily="34" charset="0"/>
              </a:rPr>
              <a:t> Science Meeting |  Monitoring of the progress made by projects in 2023 | February 7, 2024</a:t>
            </a:r>
          </a:p>
        </p:txBody>
      </p:sp>
      <p:sp>
        <p:nvSpPr>
          <p:cNvPr id="23" name="Rectangle 33">
            <a:extLst>
              <a:ext uri="{FF2B5EF4-FFF2-40B4-BE49-F238E27FC236}">
                <a16:creationId xmlns:a16="http://schemas.microsoft.com/office/drawing/2014/main" id="{F4005497-3422-E7ED-EFD8-C4A2F8164176}"/>
              </a:ext>
            </a:extLst>
          </p:cNvPr>
          <p:cNvSpPr/>
          <p:nvPr/>
        </p:nvSpPr>
        <p:spPr>
          <a:xfrm>
            <a:off x="135261" y="551993"/>
            <a:ext cx="486878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SzPct val="70000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in Modern Math" panose="02000503000000000000" pitchFamily="50" charset="0"/>
                <a:cs typeface="Arial" panose="020B0604020202020204" pitchFamily="34" charset="0"/>
              </a:rPr>
              <a:t>Focus on the near-axis expansion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B81DF8-73F9-9B83-5B78-94A5F431BC18}"/>
              </a:ext>
            </a:extLst>
          </p:cNvPr>
          <p:cNvSpPr txBox="1"/>
          <p:nvPr/>
        </p:nvSpPr>
        <p:spPr>
          <a:xfrm>
            <a:off x="128381" y="1234670"/>
            <a:ext cx="51253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Viability of near-axis solutions as good initial conditions for full MHD designs</a:t>
            </a:r>
          </a:p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A.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Figueiredo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submitted to JPP</a:t>
            </a:r>
            <a:endParaRPr lang="en-PT" sz="1400" i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 descr="A screenshot of a cell phone&#10;&#10;Description automatically generated">
            <a:extLst>
              <a:ext uri="{FF2B5EF4-FFF2-40B4-BE49-F238E27FC236}">
                <a16:creationId xmlns:a16="http://schemas.microsoft.com/office/drawing/2014/main" id="{FA7BA1D3-D240-0B66-E866-D96A4D072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259" y="783641"/>
            <a:ext cx="2882975" cy="12172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11425A-18C1-2A17-9EE4-7AF313C145B8}"/>
              </a:ext>
            </a:extLst>
          </p:cNvPr>
          <p:cNvSpPr txBox="1"/>
          <p:nvPr/>
        </p:nvSpPr>
        <p:spPr>
          <a:xfrm>
            <a:off x="112388" y="2117099"/>
            <a:ext cx="55397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PT" sz="1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NEAT to benchmark codes</a:t>
            </a:r>
          </a:p>
          <a:p>
            <a:pPr marL="342900" indent="-342900">
              <a:buFont typeface="+mj-lt"/>
              <a:buAutoNum type="arabicPeriod"/>
            </a:pPr>
            <a:r>
              <a:rPr lang="en-PT" sz="1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 near-axis vs. full MHD orbits</a:t>
            </a:r>
          </a:p>
          <a:p>
            <a:pPr marL="342900" indent="-342900">
              <a:buFont typeface="+mj-lt"/>
              <a:buAutoNum type="arabicPeriod"/>
            </a:pPr>
            <a:r>
              <a:rPr lang="en-PT" sz="1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 near-axis vs full MHD loss fractions</a:t>
            </a:r>
          </a:p>
          <a:p>
            <a:pPr marL="342900" indent="-342900">
              <a:buFont typeface="+mj-lt"/>
              <a:buAutoNum type="arabicPeriod"/>
            </a:pPr>
            <a:r>
              <a:rPr lang="en-PT" sz="1600" dirty="0">
                <a:latin typeface="Arial" panose="020B0604020202020204" pitchFamily="34" charset="0"/>
                <a:cs typeface="Arial" panose="020B0604020202020204" pitchFamily="34" charset="0"/>
              </a:rPr>
              <a:t>Obtain analytical formulas for the trapped-passing boundary and banana width using near-axis expansion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89E8F4-675F-1900-59D1-C363F545C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139846"/>
            <a:ext cx="4186808" cy="380943"/>
          </a:xfrm>
          <a:prstGeom prst="rect">
            <a:avLst/>
          </a:prstGeom>
        </p:spPr>
      </p:pic>
      <p:pic>
        <p:nvPicPr>
          <p:cNvPr id="14" name="Picture 13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1B1EA47D-2A60-B137-A59B-39840A24C62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778" y="2861091"/>
            <a:ext cx="3332717" cy="1867838"/>
          </a:xfrm>
          <a:prstGeom prst="rect">
            <a:avLst/>
          </a:prstGeom>
        </p:spPr>
      </p:pic>
      <p:pic>
        <p:nvPicPr>
          <p:cNvPr id="16" name="Picture 15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44682E53-1913-691C-9E14-D7BBF6830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36" y="3578167"/>
            <a:ext cx="3518884" cy="48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6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30324-BD72-9996-27A0-88A022B1F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3B62C-6DDE-AC40-7DE1-EFE86FCC9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sz="3200" dirty="0"/>
              <a:t>WP3 – Optimized stellarator equilibria</a:t>
            </a:r>
            <a:endParaRPr lang="en-PT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C06EE96-5D93-8BA7-6EBE-1D118DF5F8D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6D9FA1-99C7-4910-8E32-B85D378B0060}" type="slidenum">
              <a:rPr lang="en-GB" smtClean="0">
                <a:cs typeface="Arial" panose="020B0604020202020204" pitchFamily="34" charset="0"/>
              </a:rPr>
              <a:pPr/>
              <a:t>21</a:t>
            </a:fld>
            <a:endParaRPr lang="en-GB" dirty="0"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BD0F8E2-9C74-BACA-C07B-7CAD8EAA98F0}"/>
              </a:ext>
            </a:extLst>
          </p:cNvPr>
          <p:cNvCxnSpPr/>
          <p:nvPr/>
        </p:nvCxnSpPr>
        <p:spPr>
          <a:xfrm flipV="1">
            <a:off x="1547664" y="3291830"/>
            <a:ext cx="1872208" cy="7200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22">
            <a:extLst>
              <a:ext uri="{FF2B5EF4-FFF2-40B4-BE49-F238E27FC236}">
                <a16:creationId xmlns:a16="http://schemas.microsoft.com/office/drawing/2014/main" id="{7335BA2D-8095-427F-8A94-9447527CEF3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4876006"/>
            <a:ext cx="8460432" cy="273844"/>
          </a:xfrm>
        </p:spPr>
        <p:txBody>
          <a:bodyPr/>
          <a:lstStyle/>
          <a:p>
            <a:r>
              <a:rPr lang="en-GB" dirty="0">
                <a:cs typeface="Arial" panose="020B0604020202020204" pitchFamily="34" charset="0"/>
              </a:rPr>
              <a:t>Rogerio Jorge | </a:t>
            </a:r>
            <a:r>
              <a:rPr lang="en-GB" dirty="0" err="1">
                <a:cs typeface="Arial" panose="020B0604020202020204" pitchFamily="34" charset="0"/>
              </a:rPr>
              <a:t>EUROfusion</a:t>
            </a:r>
            <a:r>
              <a:rPr lang="en-GB" dirty="0">
                <a:cs typeface="Arial" panose="020B0604020202020204" pitchFamily="34" charset="0"/>
              </a:rPr>
              <a:t> Science Meeting |  Monitoring of the progress made by projects in 2023 | February 7, 2024</a:t>
            </a:r>
          </a:p>
        </p:txBody>
      </p:sp>
      <p:sp>
        <p:nvSpPr>
          <p:cNvPr id="23" name="Rectangle 33">
            <a:extLst>
              <a:ext uri="{FF2B5EF4-FFF2-40B4-BE49-F238E27FC236}">
                <a16:creationId xmlns:a16="http://schemas.microsoft.com/office/drawing/2014/main" id="{CF6BF49B-4B26-B67E-5726-CD0A1F834660}"/>
              </a:ext>
            </a:extLst>
          </p:cNvPr>
          <p:cNvSpPr/>
          <p:nvPr/>
        </p:nvSpPr>
        <p:spPr>
          <a:xfrm>
            <a:off x="135261" y="551993"/>
            <a:ext cx="486878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SzPct val="70000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in Modern Math" panose="02000503000000000000" pitchFamily="50" charset="0"/>
                <a:cs typeface="Arial" panose="020B0604020202020204" pitchFamily="34" charset="0"/>
              </a:rPr>
              <a:t>Focus on the near-axis expansion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D84D78-1F19-4927-F838-D4B390DF10A4}"/>
              </a:ext>
            </a:extLst>
          </p:cNvPr>
          <p:cNvSpPr txBox="1"/>
          <p:nvPr/>
        </p:nvSpPr>
        <p:spPr>
          <a:xfrm>
            <a:off x="135261" y="1228932"/>
            <a:ext cx="51253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Near-axis database and machine learning model</a:t>
            </a:r>
          </a:p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Candido, Undergraduate Thesis</a:t>
            </a:r>
            <a:r>
              <a:rPr lang="en-PT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(2022/2023)</a:t>
            </a:r>
          </a:p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Curvo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Undergraduate Thesis</a:t>
            </a:r>
            <a:r>
              <a:rPr lang="en-PT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(2023/2024)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90FF266-1334-ED33-FAD6-2CC239E6698F}"/>
              </a:ext>
            </a:extLst>
          </p:cNvPr>
          <p:cNvGrpSpPr/>
          <p:nvPr/>
        </p:nvGrpSpPr>
        <p:grpSpPr>
          <a:xfrm>
            <a:off x="430015" y="2575700"/>
            <a:ext cx="4904475" cy="2390184"/>
            <a:chOff x="987598" y="1290208"/>
            <a:chExt cx="10941050" cy="53320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91427D8-D5C3-73C2-EB65-2605D8006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0"/>
            <a:stretch/>
          </p:blipFill>
          <p:spPr>
            <a:xfrm>
              <a:off x="987598" y="1290208"/>
              <a:ext cx="10941050" cy="5332094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E7C773A-16B8-9877-68CC-4D17AF72BA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71218" y="5521195"/>
              <a:ext cx="947699" cy="9880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72F7561-3563-4799-8F27-9DADE9A58C73}"/>
                </a:ext>
              </a:extLst>
            </p:cNvPr>
            <p:cNvCxnSpPr>
              <a:cxnSpLocks/>
            </p:cNvCxnSpPr>
            <p:nvPr/>
          </p:nvCxnSpPr>
          <p:spPr>
            <a:xfrm>
              <a:off x="7597791" y="3479042"/>
              <a:ext cx="1459335" cy="71331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4914AAE-D0E4-49BF-010E-29897E8A9532}"/>
                </a:ext>
              </a:extLst>
            </p:cNvPr>
            <p:cNvCxnSpPr>
              <a:cxnSpLocks/>
            </p:cNvCxnSpPr>
            <p:nvPr/>
          </p:nvCxnSpPr>
          <p:spPr>
            <a:xfrm>
              <a:off x="8927107" y="2018365"/>
              <a:ext cx="359941" cy="5172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D11C66C-ABFB-3598-58DD-6F8C1DFFA5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89134" y="4320689"/>
              <a:ext cx="99911" cy="63213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F8DBF14-9F1B-8A1B-12D1-7CC54F95DA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0723" y="5117159"/>
              <a:ext cx="1126273" cy="12400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C7FF597-D167-02BE-911D-9BB31A1EA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1560" y="4942753"/>
              <a:ext cx="1999995" cy="84901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9B443F8-6EEF-0638-E47F-F82DBC4F8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260" y="5180307"/>
              <a:ext cx="2051586" cy="87579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5A3058-1D09-FEEA-4F27-00F1DDA16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7048" y="3209692"/>
              <a:ext cx="2056494" cy="11272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C7DC586-2F87-09E1-8061-8DFF38D66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0723" y="1547573"/>
              <a:ext cx="1887652" cy="136772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CAD6044-5B2D-0A69-8EE7-D042B75B6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774" y="2570297"/>
              <a:ext cx="1825393" cy="1247214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126598E-A87B-D5F3-3F3C-ABC904063B19}"/>
              </a:ext>
            </a:extLst>
          </p:cNvPr>
          <p:cNvSpPr txBox="1"/>
          <p:nvPr/>
        </p:nvSpPr>
        <p:spPr>
          <a:xfrm>
            <a:off x="112388" y="2117099"/>
            <a:ext cx="59717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PT" sz="1600" dirty="0">
                <a:latin typeface="Arial" panose="020B0604020202020204" pitchFamily="34" charset="0"/>
                <a:cs typeface="Arial" panose="020B0604020202020204" pitchFamily="34" charset="0"/>
              </a:rPr>
              <a:t>Create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PT" sz="1600" dirty="0">
                <a:latin typeface="Arial" panose="020B0604020202020204" pitchFamily="34" charset="0"/>
                <a:cs typeface="Arial" panose="020B0604020202020204" pitchFamily="34" charset="0"/>
              </a:rPr>
              <a:t>near-axis database similar to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2367DA-53A3-859E-CA3D-B651F2842606}"/>
              </a:ext>
            </a:extLst>
          </p:cNvPr>
          <p:cNvSpPr txBox="1"/>
          <p:nvPr/>
        </p:nvSpPr>
        <p:spPr>
          <a:xfrm>
            <a:off x="4067944" y="1988104"/>
            <a:ext cx="3384376" cy="43088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1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M. Landreman, Journal of Plasma Physics, Volume 88, Issue 6, December 2022, 905880616</a:t>
            </a:r>
            <a:endParaRPr lang="en-PT" sz="1100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A screenshot of a web page&#10;&#10;Description automatically generated">
            <a:extLst>
              <a:ext uri="{FF2B5EF4-FFF2-40B4-BE49-F238E27FC236}">
                <a16:creationId xmlns:a16="http://schemas.microsoft.com/office/drawing/2014/main" id="{FD7673D7-41D2-8112-D2A0-85F8141C9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079" y="1041600"/>
            <a:ext cx="2000196" cy="791164"/>
          </a:xfrm>
          <a:prstGeom prst="rect">
            <a:avLst/>
          </a:prstGeom>
        </p:spPr>
      </p:pic>
      <p:pic>
        <p:nvPicPr>
          <p:cNvPr id="25" name="Picture 24" descr="A screenshot of a computer&#10;&#10;Description automatically generated">
            <a:extLst>
              <a:ext uri="{FF2B5EF4-FFF2-40B4-BE49-F238E27FC236}">
                <a16:creationId xmlns:a16="http://schemas.microsoft.com/office/drawing/2014/main" id="{B043D47C-B404-A15C-F04F-B2A47CE9BB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16046"/>
            <a:ext cx="2075701" cy="83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45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3B9EE-2F01-B5A9-DAD1-48EAFD3A3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C0DC7-2D73-CCBF-6A3C-3B44F26A8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sz="3200" dirty="0"/>
              <a:t>WP3 – Optimized stellarator equilibria</a:t>
            </a:r>
            <a:endParaRPr lang="en-PT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A6104F1-5940-6D0B-1C23-66D922DC5E2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6D9FA1-99C7-4910-8E32-B85D378B0060}" type="slidenum">
              <a:rPr lang="en-GB" smtClean="0">
                <a:cs typeface="Arial" panose="020B0604020202020204" pitchFamily="34" charset="0"/>
              </a:rPr>
              <a:pPr/>
              <a:t>22</a:t>
            </a:fld>
            <a:endParaRPr lang="en-GB" dirty="0"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F17FA98-4CB5-CF77-FFE4-01A3F3CDEF39}"/>
              </a:ext>
            </a:extLst>
          </p:cNvPr>
          <p:cNvCxnSpPr/>
          <p:nvPr/>
        </p:nvCxnSpPr>
        <p:spPr>
          <a:xfrm flipV="1">
            <a:off x="1547664" y="3291830"/>
            <a:ext cx="1872208" cy="7200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22">
            <a:extLst>
              <a:ext uri="{FF2B5EF4-FFF2-40B4-BE49-F238E27FC236}">
                <a16:creationId xmlns:a16="http://schemas.microsoft.com/office/drawing/2014/main" id="{53ABEF3B-C269-97C6-384E-3EA39FF8D91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4876006"/>
            <a:ext cx="8460432" cy="273844"/>
          </a:xfrm>
        </p:spPr>
        <p:txBody>
          <a:bodyPr/>
          <a:lstStyle/>
          <a:p>
            <a:r>
              <a:rPr lang="en-GB" dirty="0">
                <a:cs typeface="Arial" panose="020B0604020202020204" pitchFamily="34" charset="0"/>
              </a:rPr>
              <a:t>Rogerio Jorge | </a:t>
            </a:r>
            <a:r>
              <a:rPr lang="en-GB" dirty="0" err="1">
                <a:cs typeface="Arial" panose="020B0604020202020204" pitchFamily="34" charset="0"/>
              </a:rPr>
              <a:t>EUROfusion</a:t>
            </a:r>
            <a:r>
              <a:rPr lang="en-GB" dirty="0">
                <a:cs typeface="Arial" panose="020B0604020202020204" pitchFamily="34" charset="0"/>
              </a:rPr>
              <a:t> Science Meeting |  Monitoring of the progress made by projects in 2023 | February 7, 2024</a:t>
            </a:r>
          </a:p>
        </p:txBody>
      </p:sp>
      <p:sp>
        <p:nvSpPr>
          <p:cNvPr id="23" name="Rectangle 33">
            <a:extLst>
              <a:ext uri="{FF2B5EF4-FFF2-40B4-BE49-F238E27FC236}">
                <a16:creationId xmlns:a16="http://schemas.microsoft.com/office/drawing/2014/main" id="{DB1A62F5-4A31-96A0-D5A4-E960EB371136}"/>
              </a:ext>
            </a:extLst>
          </p:cNvPr>
          <p:cNvSpPr/>
          <p:nvPr/>
        </p:nvSpPr>
        <p:spPr>
          <a:xfrm>
            <a:off x="135261" y="551993"/>
            <a:ext cx="486878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SzPct val="70000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in Modern Math" panose="02000503000000000000" pitchFamily="50" charset="0"/>
                <a:cs typeface="Arial" panose="020B0604020202020204" pitchFamily="34" charset="0"/>
              </a:rPr>
              <a:t>Focus on the near-axis expansion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8EAA57-66ED-8587-6AFC-FADB7F39C8B0}"/>
              </a:ext>
            </a:extLst>
          </p:cNvPr>
          <p:cNvSpPr txBox="1"/>
          <p:nvPr/>
        </p:nvSpPr>
        <p:spPr>
          <a:xfrm>
            <a:off x="135261" y="1228932"/>
            <a:ext cx="51253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Near-axis database and machine learning model</a:t>
            </a:r>
          </a:p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Candido, Undergraduate Thesis</a:t>
            </a:r>
            <a:r>
              <a:rPr lang="en-PT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(2022/2023)</a:t>
            </a:r>
          </a:p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Curvo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Undergraduate Thesis</a:t>
            </a:r>
            <a:r>
              <a:rPr lang="en-PT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(2023/2024)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CB522C-2FFC-84A4-6632-D709435D925A}"/>
              </a:ext>
            </a:extLst>
          </p:cNvPr>
          <p:cNvSpPr txBox="1"/>
          <p:nvPr/>
        </p:nvSpPr>
        <p:spPr>
          <a:xfrm>
            <a:off x="112388" y="2117099"/>
            <a:ext cx="92121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PT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PT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near-axis database similar to</a:t>
            </a:r>
          </a:p>
          <a:p>
            <a:pPr marL="342900" indent="-342900">
              <a:buFont typeface="+mj-lt"/>
              <a:buAutoNum type="arabicPeriod"/>
            </a:pPr>
            <a:r>
              <a:rPr lang="en-PT" sz="1600" dirty="0">
                <a:latin typeface="Arial" panose="020B0604020202020204" pitchFamily="34" charset="0"/>
                <a:cs typeface="Arial" panose="020B0604020202020204" pitchFamily="34" charset="0"/>
              </a:rPr>
              <a:t>Experiment with data-reduction and clustering methods (e.g., find division between QA and QH)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BF778C-3525-6007-5890-419129BEB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98" y="2692201"/>
            <a:ext cx="2924638" cy="219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C3A8975-868E-4CA9-5B1E-CC3097788607}"/>
              </a:ext>
            </a:extLst>
          </p:cNvPr>
          <p:cNvSpPr txBox="1"/>
          <p:nvPr/>
        </p:nvSpPr>
        <p:spPr>
          <a:xfrm>
            <a:off x="4067944" y="1988104"/>
            <a:ext cx="3384376" cy="43088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1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M. Landreman, Journal of Plasma Physics, Volume 88, Issue 6, December 2022, 905880616</a:t>
            </a:r>
            <a:endParaRPr lang="en-PT" sz="1100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C3F5C64-2770-495A-48DE-9F01714D6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1" t="10731" b="9401"/>
          <a:stretch/>
        </p:blipFill>
        <p:spPr bwMode="auto">
          <a:xfrm>
            <a:off x="3707903" y="2719164"/>
            <a:ext cx="2592289" cy="195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screenshot of a web page&#10;&#10;Description automatically generated">
            <a:extLst>
              <a:ext uri="{FF2B5EF4-FFF2-40B4-BE49-F238E27FC236}">
                <a16:creationId xmlns:a16="http://schemas.microsoft.com/office/drawing/2014/main" id="{81EE403E-A953-F442-50FF-0EAD9DA5C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079" y="1041600"/>
            <a:ext cx="2000196" cy="791164"/>
          </a:xfrm>
          <a:prstGeom prst="rect">
            <a:avLst/>
          </a:prstGeom>
        </p:spPr>
      </p:pic>
      <p:pic>
        <p:nvPicPr>
          <p:cNvPr id="24" name="Picture 23" descr="A screenshot of a computer&#10;&#10;Description automatically generated">
            <a:extLst>
              <a:ext uri="{FF2B5EF4-FFF2-40B4-BE49-F238E27FC236}">
                <a16:creationId xmlns:a16="http://schemas.microsoft.com/office/drawing/2014/main" id="{C30FBCF8-CC58-D9A7-6A35-A17276D90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16046"/>
            <a:ext cx="2075701" cy="83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28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B37CC-8527-741C-1985-F3868DBDB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5905A-44D9-8AD7-07A3-73223D75D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sz="3200" dirty="0"/>
              <a:t>WP3 – Optimized stellarator equilibria</a:t>
            </a:r>
            <a:endParaRPr lang="en-PT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6E0F648-B8C8-C3A8-176A-859CAFAC07E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6D9FA1-99C7-4910-8E32-B85D378B0060}" type="slidenum">
              <a:rPr lang="en-GB" smtClean="0">
                <a:cs typeface="Arial" panose="020B0604020202020204" pitchFamily="34" charset="0"/>
              </a:rPr>
              <a:pPr/>
              <a:t>23</a:t>
            </a:fld>
            <a:endParaRPr lang="en-GB" dirty="0"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6410024-034F-B751-D9CD-F7F64F18D948}"/>
              </a:ext>
            </a:extLst>
          </p:cNvPr>
          <p:cNvCxnSpPr/>
          <p:nvPr/>
        </p:nvCxnSpPr>
        <p:spPr>
          <a:xfrm flipV="1">
            <a:off x="1547664" y="3291830"/>
            <a:ext cx="1872208" cy="7200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22">
            <a:extLst>
              <a:ext uri="{FF2B5EF4-FFF2-40B4-BE49-F238E27FC236}">
                <a16:creationId xmlns:a16="http://schemas.microsoft.com/office/drawing/2014/main" id="{C94FD89E-36A2-6530-9192-9DD738DBE36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4876006"/>
            <a:ext cx="8460432" cy="273844"/>
          </a:xfrm>
        </p:spPr>
        <p:txBody>
          <a:bodyPr/>
          <a:lstStyle/>
          <a:p>
            <a:r>
              <a:rPr lang="en-GB" dirty="0">
                <a:cs typeface="Arial" panose="020B0604020202020204" pitchFamily="34" charset="0"/>
              </a:rPr>
              <a:t>Rogerio Jorge | </a:t>
            </a:r>
            <a:r>
              <a:rPr lang="en-GB" dirty="0" err="1">
                <a:cs typeface="Arial" panose="020B0604020202020204" pitchFamily="34" charset="0"/>
              </a:rPr>
              <a:t>EUROfusion</a:t>
            </a:r>
            <a:r>
              <a:rPr lang="en-GB" dirty="0">
                <a:cs typeface="Arial" panose="020B0604020202020204" pitchFamily="34" charset="0"/>
              </a:rPr>
              <a:t> Science Meeting |  Monitoring of the progress made by projects in 2023 | February 7, 2024</a:t>
            </a:r>
          </a:p>
        </p:txBody>
      </p:sp>
      <p:sp>
        <p:nvSpPr>
          <p:cNvPr id="23" name="Rectangle 33">
            <a:extLst>
              <a:ext uri="{FF2B5EF4-FFF2-40B4-BE49-F238E27FC236}">
                <a16:creationId xmlns:a16="http://schemas.microsoft.com/office/drawing/2014/main" id="{F29CBF17-6CBD-0AF2-FE21-E4F3E10E429F}"/>
              </a:ext>
            </a:extLst>
          </p:cNvPr>
          <p:cNvSpPr/>
          <p:nvPr/>
        </p:nvSpPr>
        <p:spPr>
          <a:xfrm>
            <a:off x="135261" y="551993"/>
            <a:ext cx="486878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SzPct val="70000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in Modern Math" panose="02000503000000000000" pitchFamily="50" charset="0"/>
                <a:cs typeface="Arial" panose="020B0604020202020204" pitchFamily="34" charset="0"/>
              </a:rPr>
              <a:t>Focus on the near-axis expansion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83219C-E033-0DFA-34FB-6A2FBA595FA9}"/>
              </a:ext>
            </a:extLst>
          </p:cNvPr>
          <p:cNvSpPr txBox="1"/>
          <p:nvPr/>
        </p:nvSpPr>
        <p:spPr>
          <a:xfrm>
            <a:off x="135261" y="1228932"/>
            <a:ext cx="51253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Near-axis database and machine learning model</a:t>
            </a:r>
          </a:p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Candido, Undergraduate Thesis</a:t>
            </a:r>
            <a:r>
              <a:rPr lang="en-PT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(2022/2023)</a:t>
            </a:r>
          </a:p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Curvo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Undergraduate Thesis</a:t>
            </a:r>
            <a:r>
              <a:rPr lang="en-PT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(2023/2024)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1E1097-32A5-FB2A-6AC5-E7DF3A1F2933}"/>
              </a:ext>
            </a:extLst>
          </p:cNvPr>
          <p:cNvSpPr txBox="1"/>
          <p:nvPr/>
        </p:nvSpPr>
        <p:spPr>
          <a:xfrm>
            <a:off x="112388" y="2117099"/>
            <a:ext cx="92121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PT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PT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near-axis database similar to</a:t>
            </a:r>
          </a:p>
          <a:p>
            <a:pPr marL="342900" indent="-342900">
              <a:buFont typeface="+mj-lt"/>
              <a:buAutoNum type="arabicPeriod"/>
            </a:pPr>
            <a:r>
              <a:rPr lang="en-PT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 with data-reduction and clustering methods (e.g., find division between QA and QH)</a:t>
            </a:r>
          </a:p>
          <a:p>
            <a:pPr marL="342900" indent="-342900">
              <a:buFont typeface="+mj-lt"/>
              <a:buAutoNum type="arabicPeriod"/>
            </a:pPr>
            <a:r>
              <a:rPr lang="en-PT" sz="1600" dirty="0">
                <a:latin typeface="Arial" panose="020B0604020202020204" pitchFamily="34" charset="0"/>
                <a:cs typeface="Arial" panose="020B0604020202020204" pitchFamily="34" charset="0"/>
              </a:rPr>
              <a:t>Train neural network to reproduce forward and inverse solutions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37C7D1-8582-0A98-7E62-7034EF3195D1}"/>
              </a:ext>
            </a:extLst>
          </p:cNvPr>
          <p:cNvSpPr txBox="1"/>
          <p:nvPr/>
        </p:nvSpPr>
        <p:spPr>
          <a:xfrm>
            <a:off x="4067944" y="1988104"/>
            <a:ext cx="3384376" cy="43088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1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M. Landreman, Journal of Plasma Physics, Volume 88, Issue 6, December 2022, 905880616</a:t>
            </a:r>
            <a:endParaRPr lang="en-PT" sz="1100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screenshot of a table&#10;&#10;Description automatically generated">
            <a:extLst>
              <a:ext uri="{FF2B5EF4-FFF2-40B4-BE49-F238E27FC236}">
                <a16:creationId xmlns:a16="http://schemas.microsoft.com/office/drawing/2014/main" id="{EAFECAB7-9012-1DE3-5AE8-B982BC3827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374"/>
          <a:stretch/>
        </p:blipFill>
        <p:spPr>
          <a:xfrm>
            <a:off x="195312" y="3117525"/>
            <a:ext cx="3258028" cy="18253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F07DC8-3174-8227-62F7-900E72E2B93F}"/>
              </a:ext>
            </a:extLst>
          </p:cNvPr>
          <p:cNvSpPr txBox="1"/>
          <p:nvPr/>
        </p:nvSpPr>
        <p:spPr>
          <a:xfrm>
            <a:off x="311224" y="2858666"/>
            <a:ext cx="30262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T" sz="1200" dirty="0">
                <a:latin typeface="Arial" panose="020B0604020202020204" pitchFamily="34" charset="0"/>
                <a:cs typeface="Arial" panose="020B0604020202020204" pitchFamily="34" charset="0"/>
              </a:rPr>
              <a:t>Forward model (easy to reproduce)</a:t>
            </a:r>
          </a:p>
        </p:txBody>
      </p:sp>
      <p:pic>
        <p:nvPicPr>
          <p:cNvPr id="9" name="Picture 8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E7B98BBB-23AA-ADAB-F107-0AC051C92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328" y="3363838"/>
            <a:ext cx="5648672" cy="14016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FF42FF-3A59-296A-C65B-2275E35775FB}"/>
              </a:ext>
            </a:extLst>
          </p:cNvPr>
          <p:cNvSpPr txBox="1"/>
          <p:nvPr/>
        </p:nvSpPr>
        <p:spPr>
          <a:xfrm>
            <a:off x="4990554" y="2854689"/>
            <a:ext cx="30262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T" sz="1200" dirty="0">
                <a:latin typeface="Arial" panose="020B0604020202020204" pitchFamily="34" charset="0"/>
                <a:cs typeface="Arial" panose="020B0604020202020204" pitchFamily="34" charset="0"/>
              </a:rPr>
              <a:t>Inverse model (hard to reproduce)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3A60BE-F820-20F3-8B64-19BE04B475AA}"/>
              </a:ext>
            </a:extLst>
          </p:cNvPr>
          <p:cNvSpPr txBox="1"/>
          <p:nvPr/>
        </p:nvSpPr>
        <p:spPr>
          <a:xfrm>
            <a:off x="3965742" y="4668593"/>
            <a:ext cx="12125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T" sz="1050" dirty="0">
                <a:latin typeface="Arial" panose="020B0604020202020204" pitchFamily="34" charset="0"/>
                <a:cs typeface="Arial" panose="020B0604020202020204" pitchFamily="34" charset="0"/>
              </a:rPr>
              <a:t>Linear Regressor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8A9D2F-CA04-34F4-9EE1-D5967A584DC9}"/>
              </a:ext>
            </a:extLst>
          </p:cNvPr>
          <p:cNvSpPr txBox="1"/>
          <p:nvPr/>
        </p:nvSpPr>
        <p:spPr>
          <a:xfrm>
            <a:off x="5713406" y="4681294"/>
            <a:ext cx="152289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T" sz="1050" dirty="0">
                <a:latin typeface="Arial" panose="020B0604020202020204" pitchFamily="34" charset="0"/>
                <a:cs typeface="Arial" panose="020B0604020202020204" pitchFamily="34" charset="0"/>
              </a:rPr>
              <a:t>Polynomial Regressor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BFC389-5EC4-83FA-AC35-CD7D659C2EB9}"/>
              </a:ext>
            </a:extLst>
          </p:cNvPr>
          <p:cNvSpPr txBox="1"/>
          <p:nvPr/>
        </p:nvSpPr>
        <p:spPr>
          <a:xfrm>
            <a:off x="7771692" y="4669143"/>
            <a:ext cx="121251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T" sz="1050" dirty="0">
                <a:latin typeface="Arial" panose="020B0604020202020204" pitchFamily="34" charset="0"/>
                <a:cs typeface="Arial" panose="020B0604020202020204" pitchFamily="34" charset="0"/>
              </a:rPr>
              <a:t>Neural Network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D919332-6072-5306-FE5D-60EB0D129FA8}"/>
                  </a:ext>
                </a:extLst>
              </p:cNvPr>
              <p:cNvSpPr txBox="1"/>
              <p:nvPr/>
            </p:nvSpPr>
            <p:spPr>
              <a:xfrm>
                <a:off x="3779912" y="3086839"/>
                <a:ext cx="5256584" cy="276999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P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“Given an elongation,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𝜄</m:t>
                    </m:r>
                  </m:oMath>
                </a14:m>
                <a:r>
                  <a:rPr lang="en-P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elongation, what are its near-axis parameters?”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D919332-6072-5306-FE5D-60EB0D129F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912" y="3086839"/>
                <a:ext cx="5256584" cy="276999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  <a:ln w="9525"/>
            </p:spPr>
            <p:txBody>
              <a:bodyPr/>
              <a:lstStyle/>
              <a:p>
                <a:r>
                  <a:rPr lang="en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A screenshot of a web page&#10;&#10;Description automatically generated">
            <a:extLst>
              <a:ext uri="{FF2B5EF4-FFF2-40B4-BE49-F238E27FC236}">
                <a16:creationId xmlns:a16="http://schemas.microsoft.com/office/drawing/2014/main" id="{6692611D-2482-40FF-0CF2-6B36685295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079" y="1041600"/>
            <a:ext cx="2000196" cy="791164"/>
          </a:xfrm>
          <a:prstGeom prst="rect">
            <a:avLst/>
          </a:prstGeom>
        </p:spPr>
      </p:pic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649DCC8D-667E-A158-1FEF-D4C3959767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16046"/>
            <a:ext cx="2075701" cy="8308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1C29595-60C4-FB99-D7D9-769B1EBCEBAB}"/>
              </a:ext>
            </a:extLst>
          </p:cNvPr>
          <p:cNvSpPr txBox="1"/>
          <p:nvPr/>
        </p:nvSpPr>
        <p:spPr>
          <a:xfrm>
            <a:off x="7434854" y="2698635"/>
            <a:ext cx="170342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alpha = 7.91e- 05, </a:t>
            </a:r>
            <a:r>
              <a:rPr lang="en-GB" sz="7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batch_size</a:t>
            </a:r>
            <a:r>
              <a:rPr lang="en-GB" sz="7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= 87, </a:t>
            </a:r>
            <a:r>
              <a:rPr lang="en-GB" sz="7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hidden_layer_sizes</a:t>
            </a:r>
            <a:r>
              <a:rPr lang="en-GB" sz="7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= [45, 45, 45, 45], </a:t>
            </a:r>
            <a:r>
              <a:rPr lang="en-GB" sz="7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learning_rate_init</a:t>
            </a:r>
            <a:r>
              <a:rPr lang="en-GB" sz="7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= 9.3 × 10</a:t>
            </a:r>
            <a:r>
              <a:rPr lang="en-GB" sz="70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−4</a:t>
            </a:r>
            <a:r>
              <a:rPr lang="en-GB" sz="5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320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F945-4473-75BA-6326-9D90AEA06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E9E78-2FF3-F355-8D28-06CF9F338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dirty="0"/>
              <a:t>EnR Task Specification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9E02DA-DD1B-CA41-73C7-D71E137DEECC}"/>
              </a:ext>
            </a:extLst>
          </p:cNvPr>
          <p:cNvSpPr txBox="1"/>
          <p:nvPr/>
        </p:nvSpPr>
        <p:spPr>
          <a:xfrm>
            <a:off x="251520" y="627534"/>
            <a:ext cx="8269220" cy="2083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PT" dirty="0">
                <a:latin typeface="Arial" panose="020B0604020202020204" pitchFamily="34" charset="0"/>
                <a:cs typeface="Arial" panose="020B0604020202020204" pitchFamily="34" charset="0"/>
              </a:rPr>
              <a:t>The project is divided into 5 different tasks (WP)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WP1 – Particle tracer code development (near-axis &amp; full MHD)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WP2 – Combine particle tracer and stellarator optimization codes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WP3 – Optimized stellarator equilibria (QS, QI and General)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WP4 – Physics study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of near-axis expansion</a:t>
            </a:r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 Nemov’s criterion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WP5 – Fast particle orbits in realistic magnetic fields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A0FF59EA-0E98-50FA-6C51-EF6B268F56C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Rogerio Jorge | </a:t>
            </a:r>
            <a:r>
              <a:rPr lang="en-GB" dirty="0" err="1"/>
              <a:t>EUROfusion</a:t>
            </a:r>
            <a:r>
              <a:rPr lang="en-GB" dirty="0"/>
              <a:t> Science Meeting |  Monitoring of the progress made by projects in 2023 | February 7, 2024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A253EC6F-6CEB-F59A-9252-4FAB641F672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B6CC3A-3177-7AE4-5A15-67FA773C7239}"/>
              </a:ext>
            </a:extLst>
          </p:cNvPr>
          <p:cNvSpPr txBox="1"/>
          <p:nvPr/>
        </p:nvSpPr>
        <p:spPr>
          <a:xfrm>
            <a:off x="251520" y="2755419"/>
            <a:ext cx="8269220" cy="1760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PT" dirty="0">
                <a:latin typeface="Arial" panose="020B0604020202020204" pitchFamily="34" charset="0"/>
                <a:cs typeface="Arial" panose="020B0604020202020204" pitchFamily="34" charset="0"/>
              </a:rPr>
              <a:t>With the following goals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an open-source, user friendly, fully tested particle tracer (WP1, WP2)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 the first direct fast particle optimization of a stellarator (WP3)</a:t>
            </a:r>
            <a:endParaRPr lang="en-PT" sz="1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Compare fast particle optimization with commonly used proxies (WP4)</a:t>
            </a:r>
            <a:endParaRPr lang="en-P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 the optimization to stochastic magnetic fields (WP5)</a:t>
            </a:r>
            <a:endParaRPr lang="en-PT" sz="1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E07A8524-295E-C525-0511-7128B121EE19}"/>
              </a:ext>
            </a:extLst>
          </p:cNvPr>
          <p:cNvSpPr/>
          <p:nvPr/>
        </p:nvSpPr>
        <p:spPr>
          <a:xfrm>
            <a:off x="5868144" y="1203598"/>
            <a:ext cx="216024" cy="50405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01959121-B8F5-2E3F-3E0B-F1F71D739389}"/>
              </a:ext>
            </a:extLst>
          </p:cNvPr>
          <p:cNvSpPr/>
          <p:nvPr/>
        </p:nvSpPr>
        <p:spPr>
          <a:xfrm>
            <a:off x="5868144" y="1851670"/>
            <a:ext cx="216024" cy="7875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087685-FC2B-10BF-0092-2AE64DE8BC4D}"/>
              </a:ext>
            </a:extLst>
          </p:cNvPr>
          <p:cNvSpPr txBox="1"/>
          <p:nvPr/>
        </p:nvSpPr>
        <p:spPr>
          <a:xfrm>
            <a:off x="6070048" y="1175992"/>
            <a:ext cx="72008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n-PT" sz="1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D6DF7A-A4FE-84A5-ABDA-56BD7A3D8A37}"/>
              </a:ext>
            </a:extLst>
          </p:cNvPr>
          <p:cNvSpPr txBox="1"/>
          <p:nvPr/>
        </p:nvSpPr>
        <p:spPr>
          <a:xfrm>
            <a:off x="6087192" y="1943619"/>
            <a:ext cx="72008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P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675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38CE9-DA60-DE40-C4FA-E2279ECD3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79A3E-CDCF-FF05-83EA-5ED5A4D9B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study of </a:t>
            </a:r>
            <a:r>
              <a:rPr lang="en-US" dirty="0" err="1"/>
              <a:t>Nemov’s</a:t>
            </a:r>
            <a:r>
              <a:rPr lang="en-US" dirty="0"/>
              <a:t> criterion</a:t>
            </a:r>
            <a:endParaRPr lang="en-PT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0087B10-D0E3-B567-A92D-186CD01FB2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4" name="Footer Placeholder 22">
            <a:extLst>
              <a:ext uri="{FF2B5EF4-FFF2-40B4-BE49-F238E27FC236}">
                <a16:creationId xmlns:a16="http://schemas.microsoft.com/office/drawing/2014/main" id="{11755AD5-C13F-779B-867E-6910ABF46FC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4876006"/>
            <a:ext cx="8460432" cy="273844"/>
          </a:xfrm>
        </p:spPr>
        <p:txBody>
          <a:bodyPr/>
          <a:lstStyle/>
          <a:p>
            <a:r>
              <a:rPr lang="en-GB" dirty="0"/>
              <a:t>Rogerio Jorge | </a:t>
            </a:r>
            <a:r>
              <a:rPr lang="en-GB" dirty="0" err="1"/>
              <a:t>EUROfusion</a:t>
            </a:r>
            <a:r>
              <a:rPr lang="en-GB" dirty="0"/>
              <a:t> Science Meeting |  Monitoring of the progress made by projects in 2023 | February 7, 2024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CFBA224A-1EA1-32B7-A4A4-E35A01244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790" y="1066857"/>
            <a:ext cx="2736981" cy="10362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2DF2D34-9A54-2BCE-C778-2BD804DE6341}"/>
                  </a:ext>
                </a:extLst>
              </p:cNvPr>
              <p:cNvSpPr txBox="1"/>
              <p:nvPr/>
            </p:nvSpPr>
            <p:spPr>
              <a:xfrm>
                <a:off x="3096297" y="1115039"/>
                <a:ext cx="3529669" cy="9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i="1" dirty="0">
                    <a:latin typeface="Latin Modern Math" panose="02000503000000000000" pitchFamily="2" charset="77"/>
                    <a:ea typeface="Latin Modern Math" panose="02000503000000000000" pitchFamily="2" charset="77"/>
                    <a:cs typeface="Arial" panose="020B0604020202020204" pitchFamily="34" charset="0"/>
                  </a:rPr>
                  <a:t>V</a:t>
                </a:r>
                <a:r>
                  <a:rPr lang="en-PT" sz="1400" i="1" baseline="-25000" dirty="0">
                    <a:latin typeface="Latin Modern Math" panose="02000503000000000000" pitchFamily="2" charset="77"/>
                    <a:ea typeface="Latin Modern Math" panose="02000503000000000000" pitchFamily="2" charset="77"/>
                    <a:cs typeface="Arial" panose="020B0604020202020204" pitchFamily="34" charset="0"/>
                  </a:rPr>
                  <a:t>r  </a:t>
                </a:r>
                <a:r>
                  <a:rPr lang="en-P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- bounce average radial drift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𝜕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𝐽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𝜕𝛼</m:t>
                    </m:r>
                  </m:oMath>
                </a14:m>
                <a:endParaRPr lang="en-PT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PT" sz="1400" i="1" dirty="0">
                    <a:latin typeface="Latin Modern Math" panose="02000503000000000000" pitchFamily="2" charset="77"/>
                    <a:ea typeface="Latin Modern Math" panose="02000503000000000000" pitchFamily="2" charset="77"/>
                    <a:cs typeface="Arial" panose="020B0604020202020204" pitchFamily="34" charset="0"/>
                  </a:rPr>
                  <a:t>V</a:t>
                </a:r>
                <a:r>
                  <a:rPr lang="en-PT" sz="1400" i="1" baseline="-25000" dirty="0">
                    <a:latin typeface="Latin Modern Math" panose="02000503000000000000" pitchFamily="2" charset="77"/>
                    <a:ea typeface="Latin Modern Math" panose="02000503000000000000" pitchFamily="2" charset="77"/>
                    <a:cs typeface="Arial" panose="020B0604020202020204" pitchFamily="34" charset="0"/>
                  </a:rPr>
                  <a:t>𝜽</a:t>
                </a:r>
                <a:r>
                  <a:rPr lang="en-PT" sz="1400" i="1" dirty="0">
                    <a:latin typeface="Latin Modern Math" panose="02000503000000000000" pitchFamily="2" charset="77"/>
                    <a:ea typeface="Latin Modern Math" panose="02000503000000000000" pitchFamily="2" charset="77"/>
                    <a:cs typeface="Arial" panose="020B0604020202020204" pitchFamily="34" charset="0"/>
                  </a:rPr>
                  <a:t> </a:t>
                </a:r>
                <a:r>
                  <a:rPr lang="en-P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- bounce average poloidal drift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𝜕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𝐽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𝜕𝛼</m:t>
                    </m:r>
                  </m:oMath>
                </a14:m>
                <a:endParaRPr lang="en-PT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P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Latin Modern Math" panose="02000503000000000000" pitchFamily="2" charset="77"/>
                        <a:ea typeface="Latin Modern Math" panose="02000503000000000000" pitchFamily="2" charset="77"/>
                        <a:cs typeface="Arial" panose="020B0604020202020204" pitchFamily="34" charset="0"/>
                      </a:rPr>
                      <m:t>𝐽</m:t>
                    </m:r>
                    <m:r>
                      <a:rPr lang="en-US" sz="1400" b="0" i="1" smtClean="0">
                        <a:latin typeface="Latin Modern Math" panose="02000503000000000000" pitchFamily="2" charset="77"/>
                        <a:ea typeface="Latin Modern Math" panose="02000503000000000000" pitchFamily="2" charset="77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P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supHide m:val="on"/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𝑏𝑜𝑢𝑛𝑐𝑒</m:t>
                        </m:r>
                      </m:sub>
                      <m:sup/>
                      <m:e>
                        <m:rad>
                          <m:radPr>
                            <m:degHide m:val="on"/>
                            <m:ctrlPr>
                              <a:rPr lang="en-US" sz="1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𝐵</m:t>
                                    </m:r>
                                  </m:e>
                                </m:d>
                              </m:num>
                              <m:den>
                                <m:sSup>
                                  <m:s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den>
                            </m:f>
                          </m:e>
                        </m:rad>
                        <m:r>
                          <a:rPr lang="en-US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𝑑𝑙</m:t>
                        </m:r>
                      </m:e>
                    </m:nary>
                  </m:oMath>
                </a14:m>
                <a:r>
                  <a:rPr lang="en-P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- adiabatic invariant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2DF2D34-9A54-2BCE-C778-2BD804DE6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297" y="1115039"/>
                <a:ext cx="3529669" cy="961610"/>
              </a:xfrm>
              <a:prstGeom prst="rect">
                <a:avLst/>
              </a:prstGeom>
              <a:blipFill>
                <a:blip r:embed="rId4"/>
                <a:stretch>
                  <a:fillRect l="-358" t="-1299" r="-358" b="-54545"/>
                </a:stretch>
              </a:blipFill>
            </p:spPr>
            <p:txBody>
              <a:bodyPr/>
              <a:lstStyle/>
              <a:p>
                <a:r>
                  <a:rPr lang="en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E1F7F98-CF9F-C13F-6D3C-7C68DE02762B}"/>
                  </a:ext>
                </a:extLst>
              </p:cNvPr>
              <p:cNvSpPr txBox="1"/>
              <p:nvPr/>
            </p:nvSpPr>
            <p:spPr>
              <a:xfrm>
                <a:off x="6804248" y="1134254"/>
                <a:ext cx="2278362" cy="954107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P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Calculate</a:t>
                </a:r>
                <a:r>
                  <a:rPr lang="en-US" sz="1400" i="1" dirty="0">
                    <a:latin typeface="Latin Modern Math" panose="02000503000000000000" pitchFamily="2" charset="77"/>
                    <a:ea typeface="Latin Modern Math" panose="02000503000000000000" pitchFamily="2" charset="7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Latin Modern Math" panose="02000503000000000000" pitchFamily="2" charset="77"/>
                        <a:ea typeface="Latin Modern Math" panose="02000503000000000000" pitchFamily="2" charset="77"/>
                        <a:cs typeface="Arial" panose="020B0604020202020204" pitchFamily="34" charset="0"/>
                      </a:rPr>
                      <m:t>𝐽</m:t>
                    </m:r>
                  </m:oMath>
                </a14:m>
                <a:r>
                  <a:rPr lang="en-US" sz="1400" i="1" dirty="0">
                    <a:latin typeface="Latin Modern Math" panose="02000503000000000000" pitchFamily="2" charset="77"/>
                    <a:ea typeface="Latin Modern Math" panose="02000503000000000000" pitchFamily="2" charset="77"/>
                    <a:cs typeface="Arial" panose="020B0604020202020204" pitchFamily="34" charset="0"/>
                  </a:rPr>
                  <a:t> </a:t>
                </a:r>
                <a:r>
                  <a:rPr lang="en-P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at each surface and </a:t>
                </a:r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normalized</a:t>
                </a:r>
                <a:r>
                  <a:rPr lang="en-P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magnetic moment </a:t>
                </a:r>
                <a:r>
                  <a:rPr lang="en-PT" sz="1400" i="1" dirty="0">
                    <a:latin typeface="Latin Modern Math" panose="02000503000000000000" pitchFamily="2" charset="77"/>
                    <a:ea typeface="Latin Modern Math" panose="02000503000000000000" pitchFamily="2" charset="77"/>
                    <a:cs typeface="Arial" panose="020B0604020202020204" pitchFamily="34" charset="0"/>
                  </a:rPr>
                  <a:t>b’=1/</a:t>
                </a:r>
                <a14:m>
                  <m:oMath xmlns:m="http://schemas.openxmlformats.org/officeDocument/2006/math">
                    <m:r>
                      <a:rPr lang="en-PT" sz="1400" i="1" smtClean="0">
                        <a:latin typeface="Latin Modern Math" panose="02000503000000000000" pitchFamily="2" charset="77"/>
                        <a:ea typeface="Latin Modern Math" panose="02000503000000000000" pitchFamily="2" charset="77"/>
                      </a:rPr>
                      <m:t>𝜆</m:t>
                    </m:r>
                  </m:oMath>
                </a14:m>
                <a:r>
                  <a:rPr lang="en-P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by bounce averaging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E1F7F98-CF9F-C13F-6D3C-7C68DE0276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248" y="1134254"/>
                <a:ext cx="2278362" cy="954107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33">
                <a:extLst>
                  <a:ext uri="{FF2B5EF4-FFF2-40B4-BE49-F238E27FC236}">
                    <a16:creationId xmlns:a16="http://schemas.microsoft.com/office/drawing/2014/main" id="{ECDB183F-1AA4-0756-F7DD-9F1B37D2D95C}"/>
                  </a:ext>
                </a:extLst>
              </p:cNvPr>
              <p:cNvSpPr/>
              <p:nvPr/>
            </p:nvSpPr>
            <p:spPr>
              <a:xfrm>
                <a:off x="135261" y="551993"/>
                <a:ext cx="5615633" cy="4969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SzPct val="70000"/>
                </a:pP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Latin Modern Math" panose="02000503000000000000" pitchFamily="50" charset="0"/>
                    <a:cs typeface="Arial" panose="020B0604020202020204" pitchFamily="34" charset="0"/>
                  </a:rPr>
                  <a:t>Nemov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Latin Modern Math" panose="02000503000000000000" pitchFamily="50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Latin Modern Math" panose="02000503000000000000" pitchFamily="50" charset="0"/>
                            <a:cs typeface="Arial" panose="020B060402020202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Latin Modern Math" panose="02000503000000000000" pitchFamily="50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Latin Modern Math" panose="02000503000000000000" pitchFamily="50" charset="0"/>
                    <a:cs typeface="Arial" panose="020B0604020202020204" pitchFamily="34" charset="0"/>
                  </a:rPr>
                  <a:t> - minimize radial drift of trapped orbits</a:t>
                </a:r>
              </a:p>
            </p:txBody>
          </p:sp>
        </mc:Choice>
        <mc:Fallback xmlns="">
          <p:sp>
            <p:nvSpPr>
              <p:cNvPr id="29" name="Rectangle 33">
                <a:extLst>
                  <a:ext uri="{FF2B5EF4-FFF2-40B4-BE49-F238E27FC236}">
                    <a16:creationId xmlns:a16="http://schemas.microsoft.com/office/drawing/2014/main" id="{ECDB183F-1AA4-0756-F7DD-9F1B37D2D9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261" y="551993"/>
                <a:ext cx="5615633" cy="496931"/>
              </a:xfrm>
              <a:prstGeom prst="rect">
                <a:avLst/>
              </a:prstGeom>
              <a:blipFill>
                <a:blip r:embed="rId6"/>
                <a:stretch>
                  <a:fillRect l="-1129" r="-903" b="-22500"/>
                </a:stretch>
              </a:blipFill>
            </p:spPr>
            <p:txBody>
              <a:bodyPr/>
              <a:lstStyle/>
              <a:p>
                <a:r>
                  <a:rPr lang="en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ight Arrow 30">
            <a:extLst>
              <a:ext uri="{FF2B5EF4-FFF2-40B4-BE49-F238E27FC236}">
                <a16:creationId xmlns:a16="http://schemas.microsoft.com/office/drawing/2014/main" id="{C4F98C60-EC05-537F-45E0-85A8028F8450}"/>
              </a:ext>
            </a:extLst>
          </p:cNvPr>
          <p:cNvSpPr/>
          <p:nvPr/>
        </p:nvSpPr>
        <p:spPr>
          <a:xfrm>
            <a:off x="2796224" y="1503586"/>
            <a:ext cx="360040" cy="45719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E3B5AA81-D779-8DEA-BA6A-F2FC8D70557E}"/>
              </a:ext>
            </a:extLst>
          </p:cNvPr>
          <p:cNvSpPr/>
          <p:nvPr/>
        </p:nvSpPr>
        <p:spPr>
          <a:xfrm>
            <a:off x="6368905" y="1320871"/>
            <a:ext cx="360040" cy="45719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0A63341-62A5-2FDE-175B-4AC141D7847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69611" y="2125675"/>
            <a:ext cx="2244649" cy="17837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5B5E2FD-E6C7-1E26-6517-F24B26A04A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8361" y="2747905"/>
            <a:ext cx="2502853" cy="196565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2F38BD2-A650-A8D0-5993-A4BE0F5B046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3319" t="5105" r="7963"/>
          <a:stretch/>
        </p:blipFill>
        <p:spPr>
          <a:xfrm>
            <a:off x="35496" y="2741079"/>
            <a:ext cx="2485316" cy="19909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A429EE8-5FB0-2AC7-EC2A-60AC626D33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3657" t="6279" r="10511"/>
          <a:stretch/>
        </p:blipFill>
        <p:spPr>
          <a:xfrm>
            <a:off x="4899341" y="3108287"/>
            <a:ext cx="2105964" cy="172965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2EA285D-0569-7C9C-45A0-076FBF8126A6}"/>
              </a:ext>
            </a:extLst>
          </p:cNvPr>
          <p:cNvSpPr txBox="1"/>
          <p:nvPr/>
        </p:nvSpPr>
        <p:spPr>
          <a:xfrm>
            <a:off x="4777463" y="2154180"/>
            <a:ext cx="21059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ea typeface="Latin Modern Math" panose="02000503000000000000" pitchFamily="2" charset="77"/>
                <a:cs typeface="Arial" panose="020B0604020202020204" pitchFamily="34" charset="0"/>
              </a:rPr>
              <a:t>Many turning points on unoptimized stellarators make calculation very complex</a:t>
            </a:r>
            <a:endParaRPr lang="en-P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42F2246-B0EF-E93B-6B0F-2CAF7C77C45E}"/>
              </a:ext>
            </a:extLst>
          </p:cNvPr>
          <p:cNvSpPr txBox="1"/>
          <p:nvPr/>
        </p:nvSpPr>
        <p:spPr>
          <a:xfrm>
            <a:off x="638341" y="2206255"/>
            <a:ext cx="3764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ea typeface="Latin Modern Math" panose="02000503000000000000" pitchFamily="2" charset="77"/>
                <a:cs typeface="Arial" panose="020B0604020202020204" pitchFamily="34" charset="0"/>
              </a:rPr>
              <a:t>Higher resolution and longer field lines create discontinuities between wells leading to noise</a:t>
            </a:r>
            <a:endParaRPr lang="en-P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988C408-7AE5-39FE-B63B-72958CAAA0F1}"/>
                  </a:ext>
                </a:extLst>
              </p:cNvPr>
              <p:cNvSpPr txBox="1"/>
              <p:nvPr/>
            </p:nvSpPr>
            <p:spPr>
              <a:xfrm>
                <a:off x="7060911" y="3973114"/>
                <a:ext cx="1998531" cy="830997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 panose="020B0604020202020204" pitchFamily="34" charset="0"/>
                    <a:ea typeface="Latin Modern Math" panose="02000503000000000000" pitchFamily="2" charset="77"/>
                    <a:cs typeface="Arial" panose="020B0604020202020204" pitchFamily="34" charset="0"/>
                  </a:rPr>
                  <a:t>Calculation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Latin Modern Math" panose="02000503000000000000" pitchFamily="2" charset="77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  <a:ea typeface="Latin Modern Math" panose="02000503000000000000" pitchFamily="2" charset="77"/>
                            <a:cs typeface="Arial" panose="020B060402020202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Latin Modern Math" panose="02000503000000000000" pitchFamily="2" charset="77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P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implemented but noise hinders optimization efforts</a:t>
                </a:r>
              </a:p>
              <a:p>
                <a:pPr algn="ctr"/>
                <a:r>
                  <a:rPr lang="en-PT" sz="1200" i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(R. Coelho, J. Rodrigues)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988C408-7AE5-39FE-B63B-72958CAAA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0911" y="3973114"/>
                <a:ext cx="1998531" cy="830997"/>
              </a:xfrm>
              <a:prstGeom prst="rect">
                <a:avLst/>
              </a:prstGeom>
              <a:blipFill>
                <a:blip r:embed="rId11"/>
                <a:stretch>
                  <a:fillRect b="-4478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2961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03638-FC87-D33A-3F64-6486305B8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0407C-CA1B-5FEE-6658-8A69879A6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dirty="0"/>
              <a:t>EnR Task Specification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788580-E53E-C283-7870-1A2ED3BCCDBE}"/>
              </a:ext>
            </a:extLst>
          </p:cNvPr>
          <p:cNvSpPr txBox="1"/>
          <p:nvPr/>
        </p:nvSpPr>
        <p:spPr>
          <a:xfrm>
            <a:off x="251520" y="627534"/>
            <a:ext cx="8269220" cy="2083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PT" dirty="0">
                <a:latin typeface="Arial" panose="020B0604020202020204" pitchFamily="34" charset="0"/>
                <a:cs typeface="Arial" panose="020B0604020202020204" pitchFamily="34" charset="0"/>
              </a:rPr>
              <a:t>The project is divided into 5 different tasks (WP)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WP1 – Particle tracer code development (near-axis &amp; full MHD)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WP2 – Combine particle tracer and stellarator optimization codes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WP3 – Optimized stellarator equilibria (QS, QI and General)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WP4 – Physics study of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near-axis expansion and</a:t>
            </a:r>
            <a:r>
              <a:rPr lang="en-PT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Nemov’s criterion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WP5 – Fast particle orbits in realistic magnetic fields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3F6F4175-2270-3FD8-B254-E1754463B9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Rogerio Jorge | </a:t>
            </a:r>
            <a:r>
              <a:rPr lang="en-GB" dirty="0" err="1"/>
              <a:t>EUROfusion</a:t>
            </a:r>
            <a:r>
              <a:rPr lang="en-GB" dirty="0"/>
              <a:t> Science Meeting |  Monitoring of the progress made by projects in 2023 | February 7, 2024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3C6026E9-C8EE-4DAB-A113-0E28834FE72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294061-02EC-1286-716B-01BDB215A848}"/>
              </a:ext>
            </a:extLst>
          </p:cNvPr>
          <p:cNvSpPr txBox="1"/>
          <p:nvPr/>
        </p:nvSpPr>
        <p:spPr>
          <a:xfrm>
            <a:off x="251520" y="2755419"/>
            <a:ext cx="8269220" cy="1760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PT" dirty="0">
                <a:latin typeface="Arial" panose="020B0604020202020204" pitchFamily="34" charset="0"/>
                <a:cs typeface="Arial" panose="020B0604020202020204" pitchFamily="34" charset="0"/>
              </a:rPr>
              <a:t>With the following goals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an open-source, user friendly, fully tested particle tracer (WP1, WP2)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 the first direct fast particle optimization of a stellarator (WP3)</a:t>
            </a:r>
            <a:endParaRPr lang="en-PT" sz="1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 fast particle optimization with commonly used proxies (WP4)</a:t>
            </a:r>
            <a:endParaRPr lang="en-PT" sz="1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Extend the optimization to stochastic magnetic fields (WP5)</a:t>
            </a:r>
            <a:endParaRPr lang="en-P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46FAAB9E-E25D-A346-FA4A-2E9EA4033161}"/>
              </a:ext>
            </a:extLst>
          </p:cNvPr>
          <p:cNvSpPr/>
          <p:nvPr/>
        </p:nvSpPr>
        <p:spPr>
          <a:xfrm>
            <a:off x="5868144" y="1203598"/>
            <a:ext cx="216024" cy="50405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C9B8F26B-F76B-37EE-6353-43618EC74446}"/>
              </a:ext>
            </a:extLst>
          </p:cNvPr>
          <p:cNvSpPr/>
          <p:nvPr/>
        </p:nvSpPr>
        <p:spPr>
          <a:xfrm>
            <a:off x="5868144" y="1851670"/>
            <a:ext cx="216024" cy="7875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D0852C-2D35-AEE1-EAE6-17232CB8EB05}"/>
              </a:ext>
            </a:extLst>
          </p:cNvPr>
          <p:cNvSpPr txBox="1"/>
          <p:nvPr/>
        </p:nvSpPr>
        <p:spPr>
          <a:xfrm>
            <a:off x="6070048" y="1175992"/>
            <a:ext cx="72008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n-PT" sz="1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01D7A3-1257-BF15-496D-77A4435E504F}"/>
              </a:ext>
            </a:extLst>
          </p:cNvPr>
          <p:cNvSpPr txBox="1"/>
          <p:nvPr/>
        </p:nvSpPr>
        <p:spPr>
          <a:xfrm>
            <a:off x="6087192" y="1943619"/>
            <a:ext cx="72008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P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615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18543-2559-AECD-4B77-86377F7BA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ECBA6-149F-13AC-61D1-9A19CB03A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57150"/>
            <a:ext cx="7821488" cy="3429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PT" sz="2400" dirty="0">
                <a:latin typeface="Arial" panose="020B0604020202020204" pitchFamily="34" charset="0"/>
                <a:cs typeface="Arial" panose="020B0604020202020204" pitchFamily="34" charset="0"/>
              </a:rPr>
              <a:t>WP5 – Fast particle orbits in realistic magnetic fields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B3D7D4D-5B10-BFA1-D104-897CA325E08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6D9FA1-99C7-4910-8E32-B85D378B0060}" type="slidenum">
              <a:rPr lang="en-GB" smtClean="0">
                <a:cs typeface="Arial" panose="020B0604020202020204" pitchFamily="34" charset="0"/>
              </a:rPr>
              <a:pPr/>
              <a:t>27</a:t>
            </a:fld>
            <a:endParaRPr lang="en-GB" dirty="0"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8C2B121-E258-C7BE-4BB0-F60132D6493A}"/>
              </a:ext>
            </a:extLst>
          </p:cNvPr>
          <p:cNvCxnSpPr/>
          <p:nvPr/>
        </p:nvCxnSpPr>
        <p:spPr>
          <a:xfrm flipV="1">
            <a:off x="1547664" y="3291830"/>
            <a:ext cx="1872208" cy="7200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FC8034E-DC34-7E27-BD5A-408D61C98682}"/>
              </a:ext>
            </a:extLst>
          </p:cNvPr>
          <p:cNvCxnSpPr>
            <a:cxnSpLocks/>
          </p:cNvCxnSpPr>
          <p:nvPr/>
        </p:nvCxnSpPr>
        <p:spPr>
          <a:xfrm flipV="1">
            <a:off x="1547664" y="3584661"/>
            <a:ext cx="1876410" cy="9218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FD98929-D2EA-DEA3-0B34-9E97406FDBB2}"/>
              </a:ext>
            </a:extLst>
          </p:cNvPr>
          <p:cNvCxnSpPr>
            <a:cxnSpLocks/>
          </p:cNvCxnSpPr>
          <p:nvPr/>
        </p:nvCxnSpPr>
        <p:spPr>
          <a:xfrm>
            <a:off x="1763688" y="3914128"/>
            <a:ext cx="1656184" cy="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2E85802-F4E0-BCF3-CE7A-8930E1127078}"/>
              </a:ext>
            </a:extLst>
          </p:cNvPr>
          <p:cNvCxnSpPr>
            <a:cxnSpLocks/>
          </p:cNvCxnSpPr>
          <p:nvPr/>
        </p:nvCxnSpPr>
        <p:spPr>
          <a:xfrm flipV="1">
            <a:off x="2627784" y="4483107"/>
            <a:ext cx="792088" cy="666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22">
            <a:extLst>
              <a:ext uri="{FF2B5EF4-FFF2-40B4-BE49-F238E27FC236}">
                <a16:creationId xmlns:a16="http://schemas.microsoft.com/office/drawing/2014/main" id="{425950B0-DBD4-EB63-0BA6-57113294EA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4876006"/>
            <a:ext cx="8460432" cy="273844"/>
          </a:xfrm>
        </p:spPr>
        <p:txBody>
          <a:bodyPr/>
          <a:lstStyle/>
          <a:p>
            <a:r>
              <a:rPr lang="en-GB" dirty="0">
                <a:cs typeface="Arial" panose="020B0604020202020204" pitchFamily="34" charset="0"/>
              </a:rPr>
              <a:t>Rogerio Jorge | </a:t>
            </a:r>
            <a:r>
              <a:rPr lang="en-GB" dirty="0" err="1">
                <a:cs typeface="Arial" panose="020B0604020202020204" pitchFamily="34" charset="0"/>
              </a:rPr>
              <a:t>EUROfusion</a:t>
            </a:r>
            <a:r>
              <a:rPr lang="en-GB" dirty="0">
                <a:cs typeface="Arial" panose="020B0604020202020204" pitchFamily="34" charset="0"/>
              </a:rPr>
              <a:t> Science Meeting |  Monitoring of the progress made by projects in 2023 | February 7, 2024</a:t>
            </a:r>
          </a:p>
        </p:txBody>
      </p:sp>
      <p:sp>
        <p:nvSpPr>
          <p:cNvPr id="5" name="Rectangle 33">
            <a:extLst>
              <a:ext uri="{FF2B5EF4-FFF2-40B4-BE49-F238E27FC236}">
                <a16:creationId xmlns:a16="http://schemas.microsoft.com/office/drawing/2014/main" id="{ADAA49C0-255F-1F84-0654-A78628895119}"/>
              </a:ext>
            </a:extLst>
          </p:cNvPr>
          <p:cNvSpPr/>
          <p:nvPr/>
        </p:nvSpPr>
        <p:spPr>
          <a:xfrm>
            <a:off x="135261" y="551993"/>
            <a:ext cx="8325171" cy="496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SzPct val="70000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in Modern Math" panose="02000503000000000000" pitchFamily="50" charset="0"/>
                <a:cs typeface="Arial" panose="020B0604020202020204" pitchFamily="34" charset="0"/>
              </a:rPr>
              <a:t>Implementation of particle tracing on DESC (collaboration with PPPL)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D606973A-03DE-FF6F-7D7A-AA4E7370C5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0"/>
          <a:stretch/>
        </p:blipFill>
        <p:spPr>
          <a:xfrm>
            <a:off x="135261" y="1034638"/>
            <a:ext cx="3140595" cy="21666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0E0186-1020-23EA-D4EC-64926165EF2D}"/>
              </a:ext>
            </a:extLst>
          </p:cNvPr>
          <p:cNvSpPr txBox="1"/>
          <p:nvPr/>
        </p:nvSpPr>
        <p:spPr>
          <a:xfrm>
            <a:off x="2399607" y="1081139"/>
            <a:ext cx="6026545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Latin Modern Math" panose="02000503000000000000" pitchFamily="2" charset="77"/>
                <a:cs typeface="Arial" panose="020B0604020202020204" pitchFamily="34" charset="0"/>
              </a:rPr>
              <a:t>Summer 2023 visit of João </a:t>
            </a:r>
            <a:r>
              <a:rPr lang="en-US" sz="1400" dirty="0" err="1">
                <a:latin typeface="Arial" panose="020B0604020202020204" pitchFamily="34" charset="0"/>
                <a:ea typeface="Latin Modern Math" panose="02000503000000000000" pitchFamily="2" charset="77"/>
                <a:cs typeface="Arial" panose="020B0604020202020204" pitchFamily="34" charset="0"/>
              </a:rPr>
              <a:t>Biu</a:t>
            </a:r>
            <a:r>
              <a:rPr lang="en-US" sz="1400" dirty="0">
                <a:latin typeface="Arial" panose="020B0604020202020204" pitchFamily="34" charset="0"/>
                <a:ea typeface="Latin Modern Math" panose="02000503000000000000" pitchFamily="2" charset="77"/>
                <a:cs typeface="Arial" panose="020B0604020202020204" pitchFamily="34" charset="0"/>
              </a:rPr>
              <a:t> to Princeton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Latin Modern Math" panose="02000503000000000000" pitchFamily="2" charset="77"/>
                <a:cs typeface="Arial" panose="020B0604020202020204" pitchFamily="34" charset="0"/>
              </a:rPr>
              <a:t>Particle tracing now implemented in DESC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Latin Modern Math" panose="02000503000000000000" pitchFamily="2" charset="77"/>
                <a:cs typeface="Arial" panose="020B0604020202020204" pitchFamily="34" charset="0"/>
              </a:rPr>
              <a:t>DESC uses automatic differentiation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Latin Modern Math" panose="02000503000000000000" pitchFamily="2" charset="77"/>
                <a:cs typeface="Arial" panose="020B0604020202020204" pitchFamily="34" charset="0"/>
              </a:rPr>
              <a:t>Study of direct particle tracing using automatic differentiation underway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0E0061-26FB-B97D-465F-33656E43A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297" y="2509974"/>
            <a:ext cx="2986078" cy="197313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EB30DED-CB78-2108-CD0E-CFBF1C2BE580}"/>
              </a:ext>
            </a:extLst>
          </p:cNvPr>
          <p:cNvGrpSpPr/>
          <p:nvPr/>
        </p:nvGrpSpPr>
        <p:grpSpPr>
          <a:xfrm>
            <a:off x="2167992" y="3190750"/>
            <a:ext cx="2091451" cy="1550534"/>
            <a:chOff x="256610" y="3336277"/>
            <a:chExt cx="2091451" cy="155053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A1909D2-6FBA-76C3-049E-670DB64644FA}"/>
                </a:ext>
              </a:extLst>
            </p:cNvPr>
            <p:cNvSpPr txBox="1"/>
            <p:nvPr/>
          </p:nvSpPr>
          <p:spPr>
            <a:xfrm>
              <a:off x="256610" y="4671367"/>
              <a:ext cx="19970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Proxima Nova"/>
                </a:rPr>
                <a:t>Particle drifting from flux surface </a:t>
              </a:r>
              <a:r>
                <a:rPr lang="el-GR" sz="8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Proxima Nova"/>
                </a:rPr>
                <a:t>ψ</a:t>
              </a:r>
              <a:r>
                <a:rPr lang="en-US" sz="8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Proxima Nova"/>
                </a:rPr>
                <a:t>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74C2157-8C03-D6F0-BF47-917ECC8AF10B}"/>
                </a:ext>
              </a:extLst>
            </p:cNvPr>
            <p:cNvSpPr txBox="1"/>
            <p:nvPr/>
          </p:nvSpPr>
          <p:spPr>
            <a:xfrm>
              <a:off x="685185" y="3336277"/>
              <a:ext cx="166287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9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Proxima Nova"/>
                </a:rPr>
                <a:t>Starting</a:t>
              </a:r>
              <a:r>
                <a:rPr lang="pt-PT" sz="9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Proxima Nova"/>
                </a:rPr>
                <a:t> </a:t>
              </a:r>
              <a:r>
                <a:rPr lang="pt-PT" sz="9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Proxima Nova"/>
                </a:rPr>
                <a:t>Equilibrium</a:t>
              </a:r>
              <a:endParaRPr lang="en-US" sz="9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Proxima Nova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EF8FC51-348D-FB5A-0942-C6F3843AA6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6635" t="43527" r="16093" b="15107"/>
            <a:stretch/>
          </p:blipFill>
          <p:spPr>
            <a:xfrm>
              <a:off x="453324" y="3524163"/>
              <a:ext cx="1641867" cy="118588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CDB121E-18AF-5832-021C-AE5722F9FC0A}"/>
              </a:ext>
            </a:extLst>
          </p:cNvPr>
          <p:cNvGrpSpPr/>
          <p:nvPr/>
        </p:nvGrpSpPr>
        <p:grpSpPr>
          <a:xfrm>
            <a:off x="4338129" y="3170136"/>
            <a:ext cx="2321135" cy="1571148"/>
            <a:chOff x="3646030" y="3313368"/>
            <a:chExt cx="2321135" cy="1571148"/>
          </a:xfrm>
        </p:grpSpPr>
        <p:pic>
          <p:nvPicPr>
            <p:cNvPr id="17" name="Picture 16" descr="A graph of a curve&#10;&#10;Description automatically generated">
              <a:extLst>
                <a:ext uri="{FF2B5EF4-FFF2-40B4-BE49-F238E27FC236}">
                  <a16:creationId xmlns:a16="http://schemas.microsoft.com/office/drawing/2014/main" id="{D05DDE76-3638-8945-BC4F-CF2B418B8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0112" t="30089" r="9898" b="9570"/>
            <a:stretch/>
          </p:blipFill>
          <p:spPr>
            <a:xfrm>
              <a:off x="3729283" y="3450401"/>
              <a:ext cx="1446095" cy="123633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AF94BD-97BB-74B6-7673-342DAB8C347B}"/>
                </a:ext>
              </a:extLst>
            </p:cNvPr>
            <p:cNvSpPr txBox="1"/>
            <p:nvPr/>
          </p:nvSpPr>
          <p:spPr>
            <a:xfrm>
              <a:off x="3646030" y="4669072"/>
              <a:ext cx="186207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Proxima Nova"/>
                </a:rPr>
                <a:t>Particle </a:t>
              </a:r>
              <a:r>
                <a:rPr lang="pt-PT" sz="8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Proxima Nova"/>
                </a:rPr>
                <a:t>confined</a:t>
              </a:r>
              <a:r>
                <a:rPr lang="en-US" sz="8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Proxima Nova"/>
                </a:rPr>
                <a:t> in flux surface </a:t>
              </a:r>
              <a:r>
                <a:rPr lang="el-GR" sz="8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Proxima Nova"/>
                </a:rPr>
                <a:t>ψ</a:t>
              </a:r>
              <a:r>
                <a:rPr lang="en-US" sz="8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Proxima Nova"/>
                </a:rPr>
                <a:t>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556F551-49E0-CB0D-4430-23E31A3FDDEB}"/>
                </a:ext>
              </a:extLst>
            </p:cNvPr>
            <p:cNvSpPr txBox="1"/>
            <p:nvPr/>
          </p:nvSpPr>
          <p:spPr>
            <a:xfrm>
              <a:off x="3697384" y="3313368"/>
              <a:ext cx="226978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9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Proxima Nova"/>
                </a:rPr>
                <a:t>Optimized</a:t>
              </a:r>
              <a:r>
                <a:rPr lang="pt-PT" sz="9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Proxima Nova"/>
                </a:rPr>
                <a:t> </a:t>
              </a:r>
              <a:r>
                <a:rPr lang="pt-PT" sz="9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Proxima Nova"/>
                </a:rPr>
                <a:t>Equilibrium</a:t>
              </a:r>
              <a:endParaRPr lang="en-US" sz="9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Proxima Nov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4882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24CC2-17D1-4105-2A83-DD0F02D32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3DD3B1C-2F15-268A-575C-9954FFE2A84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6D9FA1-99C7-4910-8E32-B85D378B0060}" type="slidenum">
              <a:rPr lang="en-GB" smtClean="0">
                <a:cs typeface="Arial" panose="020B0604020202020204" pitchFamily="34" charset="0"/>
              </a:rPr>
              <a:pPr/>
              <a:t>28</a:t>
            </a:fld>
            <a:endParaRPr lang="en-GB" dirty="0"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EEDC27-444D-A123-1602-021AD34AD054}"/>
              </a:ext>
            </a:extLst>
          </p:cNvPr>
          <p:cNvCxnSpPr/>
          <p:nvPr/>
        </p:nvCxnSpPr>
        <p:spPr>
          <a:xfrm flipV="1">
            <a:off x="1547664" y="3291830"/>
            <a:ext cx="1872208" cy="7200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5036266-8B8D-B011-4984-C66435563BAC}"/>
              </a:ext>
            </a:extLst>
          </p:cNvPr>
          <p:cNvCxnSpPr>
            <a:cxnSpLocks/>
          </p:cNvCxnSpPr>
          <p:nvPr/>
        </p:nvCxnSpPr>
        <p:spPr>
          <a:xfrm flipV="1">
            <a:off x="1547664" y="3584661"/>
            <a:ext cx="1876410" cy="9218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29CB9BB-30B7-38E0-4E5C-76B8F82ED8EB}"/>
              </a:ext>
            </a:extLst>
          </p:cNvPr>
          <p:cNvCxnSpPr>
            <a:cxnSpLocks/>
          </p:cNvCxnSpPr>
          <p:nvPr/>
        </p:nvCxnSpPr>
        <p:spPr>
          <a:xfrm>
            <a:off x="1763688" y="3914128"/>
            <a:ext cx="1656184" cy="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620FC78-340E-4324-1B9C-6AC370F4E674}"/>
              </a:ext>
            </a:extLst>
          </p:cNvPr>
          <p:cNvCxnSpPr>
            <a:cxnSpLocks/>
          </p:cNvCxnSpPr>
          <p:nvPr/>
        </p:nvCxnSpPr>
        <p:spPr>
          <a:xfrm flipV="1">
            <a:off x="2627784" y="4483107"/>
            <a:ext cx="792088" cy="666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22">
            <a:extLst>
              <a:ext uri="{FF2B5EF4-FFF2-40B4-BE49-F238E27FC236}">
                <a16:creationId xmlns:a16="http://schemas.microsoft.com/office/drawing/2014/main" id="{FDD4BB55-7FBC-8132-5D45-572E2EBF108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4876006"/>
            <a:ext cx="8460432" cy="273844"/>
          </a:xfrm>
        </p:spPr>
        <p:txBody>
          <a:bodyPr/>
          <a:lstStyle/>
          <a:p>
            <a:r>
              <a:rPr lang="en-GB" dirty="0">
                <a:cs typeface="Arial" panose="020B0604020202020204" pitchFamily="34" charset="0"/>
              </a:rPr>
              <a:t>Rogerio Jorge | </a:t>
            </a:r>
            <a:r>
              <a:rPr lang="en-GB" dirty="0" err="1">
                <a:cs typeface="Arial" panose="020B0604020202020204" pitchFamily="34" charset="0"/>
              </a:rPr>
              <a:t>EUROfusion</a:t>
            </a:r>
            <a:r>
              <a:rPr lang="en-GB" dirty="0">
                <a:cs typeface="Arial" panose="020B0604020202020204" pitchFamily="34" charset="0"/>
              </a:rPr>
              <a:t> Science Meeting |  Monitoring of the progress made by projects in 2023 | February 7, 2024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E707B19-240D-E779-8B3F-DD8C072322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0"/>
          <a:stretch/>
        </p:blipFill>
        <p:spPr>
          <a:xfrm>
            <a:off x="135261" y="1034638"/>
            <a:ext cx="3140595" cy="21666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DA9E71-B27C-3CCA-7024-FABED442549B}"/>
              </a:ext>
            </a:extLst>
          </p:cNvPr>
          <p:cNvSpPr txBox="1"/>
          <p:nvPr/>
        </p:nvSpPr>
        <p:spPr>
          <a:xfrm>
            <a:off x="2399607" y="1081139"/>
            <a:ext cx="6026545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Latin Modern Math" panose="02000503000000000000" pitchFamily="2" charset="77"/>
                <a:cs typeface="Arial" panose="020B0604020202020204" pitchFamily="34" charset="0"/>
              </a:rPr>
              <a:t>Added particle tracing in </a:t>
            </a:r>
            <a:r>
              <a:rPr lang="en-US" sz="1400" dirty="0" err="1">
                <a:latin typeface="Arial" panose="020B0604020202020204" pitchFamily="34" charset="0"/>
                <a:ea typeface="Latin Modern Math" panose="02000503000000000000" pitchFamily="2" charset="77"/>
                <a:cs typeface="Arial" panose="020B0604020202020204" pitchFamily="34" charset="0"/>
              </a:rPr>
              <a:t>Biot</a:t>
            </a:r>
            <a:r>
              <a:rPr lang="en-US" sz="1400" dirty="0">
                <a:latin typeface="Arial" panose="020B0604020202020204" pitchFamily="34" charset="0"/>
                <a:ea typeface="Latin Modern Math" panose="02000503000000000000" pitchFamily="2" charset="77"/>
                <a:cs typeface="Arial" panose="020B0604020202020204" pitchFamily="34" charset="0"/>
              </a:rPr>
              <a:t>-Savart fields from coils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Latin Modern Math" panose="02000503000000000000" pitchFamily="2" charset="77"/>
                <a:cs typeface="Arial" panose="020B0604020202020204" pitchFamily="34" charset="0"/>
              </a:rPr>
              <a:t>Coil optimization with complex vacuum fields currently underway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Latin Modern Math" panose="02000503000000000000" pitchFamily="2" charset="77"/>
                <a:cs typeface="Arial" panose="020B0604020202020204" pitchFamily="34" charset="0"/>
              </a:rPr>
              <a:t>Integration with NEAT framework currently underway</a:t>
            </a:r>
          </a:p>
        </p:txBody>
      </p:sp>
      <p:pic>
        <p:nvPicPr>
          <p:cNvPr id="3" name="Picture 2" descr="A diagram of a complex diagram&#10;&#10;Description automatically generated with medium confidence">
            <a:extLst>
              <a:ext uri="{FF2B5EF4-FFF2-40B4-BE49-F238E27FC236}">
                <a16:creationId xmlns:a16="http://schemas.microsoft.com/office/drawing/2014/main" id="{E25C9BDF-D163-6B38-2478-7CD66FF49E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091" y="2349076"/>
            <a:ext cx="3457909" cy="22388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B65F5A-F6C9-AE55-4768-CA09028247C1}"/>
              </a:ext>
            </a:extLst>
          </p:cNvPr>
          <p:cNvSpPr txBox="1"/>
          <p:nvPr/>
        </p:nvSpPr>
        <p:spPr>
          <a:xfrm>
            <a:off x="3563888" y="2306786"/>
            <a:ext cx="25199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Proxima Nova"/>
              </a:rPr>
              <a:t>Trapped</a:t>
            </a:r>
            <a:r>
              <a:rPr lang="pt-PT" sz="9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Proxima Nova"/>
              </a:rPr>
              <a:t> </a:t>
            </a:r>
            <a:r>
              <a:rPr lang="pt-PT" sz="9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Proxima Nova"/>
              </a:rPr>
              <a:t>particle</a:t>
            </a:r>
            <a:r>
              <a:rPr lang="pt-PT" sz="9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Proxima Nova"/>
              </a:rPr>
              <a:t> </a:t>
            </a:r>
            <a:r>
              <a:rPr lang="pt-PT" sz="9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Proxima Nova"/>
              </a:rPr>
              <a:t>orbit</a:t>
            </a:r>
            <a:r>
              <a:rPr lang="pt-PT" sz="9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Proxima Nova"/>
              </a:rPr>
              <a:t> in HSX-</a:t>
            </a:r>
            <a:r>
              <a:rPr lang="pt-PT" sz="9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Proxima Nova"/>
              </a:rPr>
              <a:t>like</a:t>
            </a:r>
            <a:r>
              <a:rPr lang="pt-PT" sz="9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Proxima Nova"/>
              </a:rPr>
              <a:t> </a:t>
            </a:r>
            <a:r>
              <a:rPr lang="pt-PT" sz="9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Proxima Nova"/>
              </a:rPr>
              <a:t>coils</a:t>
            </a:r>
            <a:endParaRPr lang="en-US" sz="9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1" name="Rectangle 33">
            <a:extLst>
              <a:ext uri="{FF2B5EF4-FFF2-40B4-BE49-F238E27FC236}">
                <a16:creationId xmlns:a16="http://schemas.microsoft.com/office/drawing/2014/main" id="{72330564-5680-E2AE-1DFB-332571B88881}"/>
              </a:ext>
            </a:extLst>
          </p:cNvPr>
          <p:cNvSpPr/>
          <p:nvPr/>
        </p:nvSpPr>
        <p:spPr>
          <a:xfrm>
            <a:off x="135261" y="551993"/>
            <a:ext cx="8325171" cy="496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SzPct val="70000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in Modern Math" panose="02000503000000000000" pitchFamily="50" charset="0"/>
                <a:cs typeface="Arial" panose="020B0604020202020204" pitchFamily="34" charset="0"/>
              </a:rPr>
              <a:t>Implementation of particle tracing on DESC (collaboration with PPPL)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9719DAC-4D72-499A-7E67-05F6921EC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57150"/>
            <a:ext cx="7821488" cy="3429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PT" sz="2400" dirty="0">
                <a:latin typeface="Arial" panose="020B0604020202020204" pitchFamily="34" charset="0"/>
                <a:cs typeface="Arial" panose="020B0604020202020204" pitchFamily="34" charset="0"/>
              </a:rPr>
              <a:t>WP5 – Fast particle orbits in realistic magnetic fields</a:t>
            </a:r>
          </a:p>
        </p:txBody>
      </p:sp>
    </p:spTree>
    <p:extLst>
      <p:ext uri="{BB962C8B-B14F-4D97-AF65-F5344CB8AC3E}">
        <p14:creationId xmlns:p14="http://schemas.microsoft.com/office/powerpoint/2010/main" val="3334625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6FD46-7692-B4B5-C362-821D8B69C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93D5F-0A19-D864-5058-24B102F4B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dirty="0"/>
              <a:t>Goals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F96AB800-DA6E-5DA7-61A8-74CD8222D19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Rogerio Jorge | </a:t>
            </a:r>
            <a:r>
              <a:rPr lang="en-GB" dirty="0" err="1"/>
              <a:t>EUROfusion</a:t>
            </a:r>
            <a:r>
              <a:rPr lang="en-GB" dirty="0"/>
              <a:t> Science Meeting |  Monitoring of the progress made by projects in 2023 | February 7, 2024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EB59550C-1AAF-EA07-82A2-4122E678675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688ECF-5193-04A2-350F-CE15FB1A108B}"/>
              </a:ext>
            </a:extLst>
          </p:cNvPr>
          <p:cNvSpPr txBox="1"/>
          <p:nvPr/>
        </p:nvSpPr>
        <p:spPr>
          <a:xfrm>
            <a:off x="193037" y="627534"/>
            <a:ext cx="8269220" cy="5604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Obtain reactor relevant stellarator shapes in a reliable and efficient manner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3A2A35-0D7D-3F6F-CE0E-627F163CD7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37" y="1548480"/>
            <a:ext cx="3538736" cy="17566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7F8D37-9C4E-EF3C-1FDA-32563118ABE0}"/>
                  </a:ext>
                </a:extLst>
              </p:cNvPr>
              <p:cNvSpPr txBox="1"/>
              <p:nvPr/>
            </p:nvSpPr>
            <p:spPr>
              <a:xfrm>
                <a:off x="3923928" y="1415428"/>
                <a:ext cx="5220072" cy="10680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PT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Typical degrees of freedom to solve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Latin Modern Math" panose="02000503000000000000" pitchFamily="2" charset="77"/>
                        <a:ea typeface="Latin Modern Math" panose="02000503000000000000" pitchFamily="2" charset="77"/>
                        <a:cs typeface="Arial" panose="020B0604020202020204" pitchFamily="34" charset="0"/>
                      </a:rPr>
                      <m:t>𝑱</m:t>
                    </m:r>
                    <m:r>
                      <a:rPr lang="en-US" sz="1600" b="0" i="1" smtClean="0">
                        <a:latin typeface="Latin Modern Math" panose="02000503000000000000" pitchFamily="2" charset="77"/>
                        <a:ea typeface="Latin Modern Math" panose="02000503000000000000" pitchFamily="2" charset="77"/>
                        <a:cs typeface="Arial" panose="020B0604020202020204" pitchFamily="34" charset="0"/>
                      </a:rPr>
                      <m:t>×</m:t>
                    </m:r>
                    <m:r>
                      <a:rPr lang="en-US" sz="1600" b="1" i="0" smtClean="0">
                        <a:latin typeface="Latin Modern Math" panose="02000503000000000000" pitchFamily="2" charset="77"/>
                        <a:ea typeface="Latin Modern Math" panose="02000503000000000000" pitchFamily="2" charset="77"/>
                        <a:cs typeface="Arial" panose="020B0604020202020204" pitchFamily="34" charset="0"/>
                      </a:rPr>
                      <m:t>𝐁</m:t>
                    </m:r>
                    <m:r>
                      <a:rPr lang="en-US" sz="1600" b="0" i="0" smtClean="0">
                        <a:latin typeface="Latin Modern Math" panose="02000503000000000000" pitchFamily="2" charset="77"/>
                        <a:ea typeface="Latin Modern Math" panose="02000503000000000000" pitchFamily="2" charset="77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Latin Modern Math" panose="02000503000000000000" pitchFamily="2" charset="77"/>
                        <a:ea typeface="Latin Modern Math" panose="02000503000000000000" pitchFamily="2" charset="77"/>
                        <a:cs typeface="Arial" panose="020B0604020202020204" pitchFamily="34" charset="0"/>
                      </a:rPr>
                      <m:t>∇P</m:t>
                    </m:r>
                  </m:oMath>
                </a14:m>
                <a:endParaRPr lang="en-PT" sz="1600" dirty="0">
                  <a:latin typeface="Latin Modern Math" panose="02000503000000000000" pitchFamily="2" charset="77"/>
                  <a:ea typeface="Latin Modern Math" panose="02000503000000000000" pitchFamily="2" charset="77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P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- Fixed boundary (LCFS): ~100 Fourier coefficients</a:t>
                </a:r>
              </a:p>
              <a:p>
                <a:pPr>
                  <a:lnSpc>
                    <a:spcPct val="150000"/>
                  </a:lnSpc>
                </a:pPr>
                <a:r>
                  <a:rPr lang="en-P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- Free boundary    (coils): ~400 Fourier coefficients </a:t>
                </a:r>
                <a:endParaRPr lang="en-PT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7F8D37-9C4E-EF3C-1FDA-32563118A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1415428"/>
                <a:ext cx="5220072" cy="1068049"/>
              </a:xfrm>
              <a:prstGeom prst="rect">
                <a:avLst/>
              </a:prstGeom>
              <a:blipFill>
                <a:blip r:embed="rId3"/>
                <a:stretch>
                  <a:fillRect l="-730" b="-4706"/>
                </a:stretch>
              </a:blipFill>
            </p:spPr>
            <p:txBody>
              <a:bodyPr/>
              <a:lstStyle/>
              <a:p>
                <a:r>
                  <a:rPr lang="en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9B1AC48-1E09-20DF-2134-D8B2F10D3BE6}"/>
              </a:ext>
            </a:extLst>
          </p:cNvPr>
          <p:cNvSpPr txBox="1"/>
          <p:nvPr/>
        </p:nvSpPr>
        <p:spPr>
          <a:xfrm>
            <a:off x="3862264" y="2611789"/>
            <a:ext cx="5220072" cy="744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Near-axis (high aspect ratio) degrees of freedom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Axis + 1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order + 2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order: ~10 Fourier coefficients</a:t>
            </a:r>
            <a:endParaRPr lang="en-P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51781653-579A-102F-A35A-FDD9F7EF5262}"/>
              </a:ext>
            </a:extLst>
          </p:cNvPr>
          <p:cNvSpPr/>
          <p:nvPr/>
        </p:nvSpPr>
        <p:spPr>
          <a:xfrm>
            <a:off x="6012160" y="3498754"/>
            <a:ext cx="144016" cy="504056"/>
          </a:xfrm>
          <a:prstGeom prst="downArrow">
            <a:avLst>
              <a:gd name="adj1" fmla="val 32363"/>
              <a:gd name="adj2" fmla="val 91153"/>
            </a:avLst>
          </a:prstGeom>
          <a:ln w="412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5BAEB7-E1F1-5AE4-84AF-05C69D7FB03C}"/>
              </a:ext>
            </a:extLst>
          </p:cNvPr>
          <p:cNvSpPr txBox="1"/>
          <p:nvPr/>
        </p:nvSpPr>
        <p:spPr>
          <a:xfrm>
            <a:off x="4973216" y="4072025"/>
            <a:ext cx="2221904" cy="4160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Is this gain worth it?</a:t>
            </a:r>
            <a:endParaRPr lang="en-P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3720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96125-3732-2D9A-EC4A-BD27AB1E1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91B59D3-3DF1-1AEF-6CFF-569F28D3003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29</a:t>
            </a:fld>
            <a:endParaRPr lang="en-GB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E63C9A3-A36F-48F2-1FFD-EEA58552F845}"/>
              </a:ext>
            </a:extLst>
          </p:cNvPr>
          <p:cNvCxnSpPr/>
          <p:nvPr/>
        </p:nvCxnSpPr>
        <p:spPr>
          <a:xfrm flipV="1">
            <a:off x="1547664" y="3291830"/>
            <a:ext cx="1872208" cy="7200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B13CF1D-7072-E914-8390-5712789F2EBC}"/>
              </a:ext>
            </a:extLst>
          </p:cNvPr>
          <p:cNvCxnSpPr>
            <a:cxnSpLocks/>
          </p:cNvCxnSpPr>
          <p:nvPr/>
        </p:nvCxnSpPr>
        <p:spPr>
          <a:xfrm flipV="1">
            <a:off x="1547664" y="3584661"/>
            <a:ext cx="1876410" cy="9218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6276419-631B-CFF9-78F1-3159BD88AF00}"/>
              </a:ext>
            </a:extLst>
          </p:cNvPr>
          <p:cNvCxnSpPr>
            <a:cxnSpLocks/>
          </p:cNvCxnSpPr>
          <p:nvPr/>
        </p:nvCxnSpPr>
        <p:spPr>
          <a:xfrm>
            <a:off x="1763688" y="3914128"/>
            <a:ext cx="1656184" cy="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9891714-F84B-B831-72A3-71144621497E}"/>
              </a:ext>
            </a:extLst>
          </p:cNvPr>
          <p:cNvCxnSpPr>
            <a:cxnSpLocks/>
          </p:cNvCxnSpPr>
          <p:nvPr/>
        </p:nvCxnSpPr>
        <p:spPr>
          <a:xfrm flipV="1">
            <a:off x="2627784" y="4483107"/>
            <a:ext cx="792088" cy="666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22">
            <a:extLst>
              <a:ext uri="{FF2B5EF4-FFF2-40B4-BE49-F238E27FC236}">
                <a16:creationId xmlns:a16="http://schemas.microsoft.com/office/drawing/2014/main" id="{E8B4BD8B-F48E-58D2-C0E8-93915214F82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4876006"/>
            <a:ext cx="8460432" cy="273844"/>
          </a:xfrm>
        </p:spPr>
        <p:txBody>
          <a:bodyPr/>
          <a:lstStyle/>
          <a:p>
            <a:r>
              <a:rPr lang="en-GB" dirty="0"/>
              <a:t>Rogerio Jorge | </a:t>
            </a:r>
            <a:r>
              <a:rPr lang="en-GB" dirty="0" err="1"/>
              <a:t>EUROfusion</a:t>
            </a:r>
            <a:r>
              <a:rPr lang="en-GB" dirty="0"/>
              <a:t> Science Meeting |  Monitoring of the progress made by projects in 2023 | February 7, 2024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9DA7A0-4750-EBDD-DE71-A4F14E3C9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57150"/>
            <a:ext cx="7821488" cy="3429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PT" sz="2400" dirty="0">
                <a:latin typeface="Arial" panose="020B0604020202020204" pitchFamily="34" charset="0"/>
                <a:cs typeface="Arial" panose="020B0604020202020204" pitchFamily="34" charset="0"/>
              </a:rPr>
              <a:t>WP5 – Fast particle orbits in realistic magnetic fields</a:t>
            </a:r>
          </a:p>
        </p:txBody>
      </p:sp>
      <p:sp>
        <p:nvSpPr>
          <p:cNvPr id="10" name="Rectangle 33">
            <a:extLst>
              <a:ext uri="{FF2B5EF4-FFF2-40B4-BE49-F238E27FC236}">
                <a16:creationId xmlns:a16="http://schemas.microsoft.com/office/drawing/2014/main" id="{B23061DB-5ACC-E276-0432-05E6281D83C1}"/>
              </a:ext>
            </a:extLst>
          </p:cNvPr>
          <p:cNvSpPr/>
          <p:nvPr/>
        </p:nvSpPr>
        <p:spPr>
          <a:xfrm>
            <a:off x="135261" y="551993"/>
            <a:ext cx="8325171" cy="496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SzPct val="70000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in Modern Math" panose="02000503000000000000" pitchFamily="50" charset="0"/>
                <a:cs typeface="Arial" panose="020B0604020202020204" pitchFamily="34" charset="0"/>
              </a:rPr>
              <a:t>Dommaschk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in Modern Math" panose="02000503000000000000" pitchFamily="50" charset="0"/>
                <a:cs typeface="Arial" panose="020B0604020202020204" pitchFamily="34" charset="0"/>
              </a:rPr>
              <a:t> potentials (analytical B field in NEAT)</a:t>
            </a:r>
          </a:p>
        </p:txBody>
      </p:sp>
      <p:pic>
        <p:nvPicPr>
          <p:cNvPr id="12" name="Google Shape;513;p21">
            <a:extLst>
              <a:ext uri="{FF2B5EF4-FFF2-40B4-BE49-F238E27FC236}">
                <a16:creationId xmlns:a16="http://schemas.microsoft.com/office/drawing/2014/main" id="{10F79670-73F1-13DE-6123-56370E64637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4179" t="17503" r="4047" b="4003"/>
          <a:stretch/>
        </p:blipFill>
        <p:spPr>
          <a:xfrm>
            <a:off x="5894005" y="563891"/>
            <a:ext cx="3249995" cy="1754787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19" name="Google Shape;894;p28">
            <a:extLst>
              <a:ext uri="{FF2B5EF4-FFF2-40B4-BE49-F238E27FC236}">
                <a16:creationId xmlns:a16="http://schemas.microsoft.com/office/drawing/2014/main" id="{4B6AD22F-65E2-47AE-F0A1-EAF749858D6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512" y="1362458"/>
            <a:ext cx="3691495" cy="2864674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20" name="Google Shape;734;p25">
            <a:extLst>
              <a:ext uri="{FF2B5EF4-FFF2-40B4-BE49-F238E27FC236}">
                <a16:creationId xmlns:a16="http://schemas.microsoft.com/office/drawing/2014/main" id="{9AB96E74-3BF0-6E2B-B335-D663BCE542B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208" r="2840"/>
          <a:stretch/>
        </p:blipFill>
        <p:spPr>
          <a:xfrm>
            <a:off x="2496096" y="3654781"/>
            <a:ext cx="1830040" cy="1232288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6A5D10C-3982-623A-3B04-C1BC2BD38CB8}"/>
              </a:ext>
            </a:extLst>
          </p:cNvPr>
          <p:cNvSpPr txBox="1"/>
          <p:nvPr/>
        </p:nvSpPr>
        <p:spPr>
          <a:xfrm>
            <a:off x="1513362" y="969233"/>
            <a:ext cx="3874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Pereira, Undergraduate Thesis</a:t>
            </a:r>
            <a:r>
              <a:rPr lang="en-PT" sz="1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(2022/2023)</a:t>
            </a:r>
          </a:p>
        </p:txBody>
      </p:sp>
      <p:pic>
        <p:nvPicPr>
          <p:cNvPr id="26" name="Google Shape;1071;p31">
            <a:extLst>
              <a:ext uri="{FF2B5EF4-FFF2-40B4-BE49-F238E27FC236}">
                <a16:creationId xmlns:a16="http://schemas.microsoft.com/office/drawing/2014/main" id="{728AAAB7-F787-4FEB-6037-ABA0B167E06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1331" r="8192"/>
          <a:stretch/>
        </p:blipFill>
        <p:spPr>
          <a:xfrm>
            <a:off x="4833257" y="2488786"/>
            <a:ext cx="2044201" cy="196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074;p31">
            <a:extLst>
              <a:ext uri="{FF2B5EF4-FFF2-40B4-BE49-F238E27FC236}">
                <a16:creationId xmlns:a16="http://schemas.microsoft.com/office/drawing/2014/main" id="{2C68304C-7216-D251-1985-79F8C2EE653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05667" y="2702603"/>
            <a:ext cx="2130829" cy="150405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Right Arrow 31">
            <a:extLst>
              <a:ext uri="{FF2B5EF4-FFF2-40B4-BE49-F238E27FC236}">
                <a16:creationId xmlns:a16="http://schemas.microsoft.com/office/drawing/2014/main" id="{D1CE7973-0C3F-0476-8F4A-EE46EE8BA2ED}"/>
              </a:ext>
            </a:extLst>
          </p:cNvPr>
          <p:cNvSpPr/>
          <p:nvPr/>
        </p:nvSpPr>
        <p:spPr>
          <a:xfrm rot="20449813">
            <a:off x="4370736" y="3570086"/>
            <a:ext cx="360040" cy="45719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AAC137-5ADA-3EC5-2BC8-229B6718E607}"/>
              </a:ext>
            </a:extLst>
          </p:cNvPr>
          <p:cNvSpPr txBox="1"/>
          <p:nvPr/>
        </p:nvSpPr>
        <p:spPr>
          <a:xfrm>
            <a:off x="936902" y="4227132"/>
            <a:ext cx="2104146" cy="612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latin typeface="Arial" panose="020B0604020202020204" pitchFamily="34" charset="0"/>
                <a:ea typeface="Latin Modern Math" panose="02000503000000000000" pitchFamily="2" charset="77"/>
                <a:cs typeface="Arial" panose="020B0604020202020204" pitchFamily="34" charset="0"/>
              </a:rPr>
              <a:t>Poincaré</a:t>
            </a:r>
            <a:r>
              <a:rPr lang="en-US" sz="1200" dirty="0">
                <a:latin typeface="Arial" panose="020B0604020202020204" pitchFamily="34" charset="0"/>
                <a:ea typeface="Latin Modern Math" panose="02000503000000000000" pitchFamily="2" charset="77"/>
                <a:cs typeface="Arial" panose="020B0604020202020204" pitchFamily="34" charset="0"/>
              </a:rPr>
              <a:t> plot of </a:t>
            </a:r>
            <a:r>
              <a:rPr lang="en-US" sz="1200" dirty="0" err="1">
                <a:latin typeface="Arial" panose="020B0604020202020204" pitchFamily="34" charset="0"/>
                <a:ea typeface="Latin Modern Math" panose="02000503000000000000" pitchFamily="2" charset="77"/>
                <a:cs typeface="Arial" panose="020B0604020202020204" pitchFamily="34" charset="0"/>
              </a:rPr>
              <a:t>Dommaschk</a:t>
            </a:r>
            <a:r>
              <a:rPr lang="en-US" sz="1200" dirty="0">
                <a:latin typeface="Arial" panose="020B0604020202020204" pitchFamily="34" charset="0"/>
                <a:ea typeface="Latin Modern Math" panose="02000503000000000000" pitchFamily="2" charset="77"/>
                <a:cs typeface="Arial" panose="020B0604020202020204" pitchFamily="34" charset="0"/>
              </a:rPr>
              <a:t> magnetic field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F4BDA4-3FC3-12F2-9A9C-B6935C4C32A3}"/>
              </a:ext>
            </a:extLst>
          </p:cNvPr>
          <p:cNvSpPr txBox="1"/>
          <p:nvPr/>
        </p:nvSpPr>
        <p:spPr>
          <a:xfrm>
            <a:off x="5414930" y="2355726"/>
            <a:ext cx="2981473" cy="33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ea typeface="Latin Modern Math" panose="02000503000000000000" pitchFamily="2" charset="77"/>
                <a:cs typeface="Arial" panose="020B0604020202020204" pitchFamily="34" charset="0"/>
              </a:rPr>
              <a:t>Passing particles traced in such a field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2CA1D87-AAEA-8A70-6831-8C50278952DD}"/>
              </a:ext>
            </a:extLst>
          </p:cNvPr>
          <p:cNvSpPr txBox="1"/>
          <p:nvPr/>
        </p:nvSpPr>
        <p:spPr>
          <a:xfrm>
            <a:off x="4326136" y="4464751"/>
            <a:ext cx="3607040" cy="33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ea typeface="Latin Modern Math" panose="02000503000000000000" pitchFamily="2" charset="77"/>
                <a:cs typeface="Arial" panose="020B0604020202020204" pitchFamily="34" charset="0"/>
              </a:rPr>
              <a:t>Analysis of trapped trajectories currently underway</a:t>
            </a:r>
          </a:p>
        </p:txBody>
      </p:sp>
      <p:pic>
        <p:nvPicPr>
          <p:cNvPr id="37" name="Picture 36" descr="A screenshot of a web page&#10;&#10;Description automatically generated">
            <a:extLst>
              <a:ext uri="{FF2B5EF4-FFF2-40B4-BE49-F238E27FC236}">
                <a16:creationId xmlns:a16="http://schemas.microsoft.com/office/drawing/2014/main" id="{743C2B5D-1B0B-517D-2CAC-B275FE28F3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975" y="1286211"/>
            <a:ext cx="2746626" cy="102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07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C44DD-7A5E-F6F2-65F0-16F043624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dirty="0"/>
              <a:t>End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98A0D37-9BF0-AEBA-715B-FADC0A0522B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B4FFEB-DC70-E4A9-37A9-F67F11C4C206}"/>
              </a:ext>
            </a:extLst>
          </p:cNvPr>
          <p:cNvSpPr txBox="1"/>
          <p:nvPr/>
        </p:nvSpPr>
        <p:spPr>
          <a:xfrm>
            <a:off x="3424074" y="3446161"/>
            <a:ext cx="220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geometry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E45DF6-C2F8-A707-09F9-DC096A867628}"/>
              </a:ext>
            </a:extLst>
          </p:cNvPr>
          <p:cNvSpPr txBox="1"/>
          <p:nvPr/>
        </p:nvSpPr>
        <p:spPr>
          <a:xfrm>
            <a:off x="3419872" y="3775629"/>
            <a:ext cx="220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degrees of freedom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49ABDB-2AAA-9882-ED81-E9DBD264E43A}"/>
              </a:ext>
            </a:extLst>
          </p:cNvPr>
          <p:cNvSpPr txBox="1"/>
          <p:nvPr/>
        </p:nvSpPr>
        <p:spPr>
          <a:xfrm>
            <a:off x="3423696" y="4333070"/>
            <a:ext cx="220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objective function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9E98C2-AA27-60C7-C7F4-ACFF253A5576}"/>
              </a:ext>
            </a:extLst>
          </p:cNvPr>
          <p:cNvSpPr txBox="1"/>
          <p:nvPr/>
        </p:nvSpPr>
        <p:spPr>
          <a:xfrm>
            <a:off x="3419872" y="4610069"/>
            <a:ext cx="220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042E851-E8AB-EFD9-5BD3-C2E4A2C6D085}"/>
              </a:ext>
            </a:extLst>
          </p:cNvPr>
          <p:cNvCxnSpPr/>
          <p:nvPr/>
        </p:nvCxnSpPr>
        <p:spPr>
          <a:xfrm flipV="1">
            <a:off x="1547664" y="3291830"/>
            <a:ext cx="1872208" cy="7200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44CA87-9A16-7E16-6AB7-A7602678404D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1547664" y="3584661"/>
            <a:ext cx="1876410" cy="9218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573F2BB-7A2C-77C3-AAD4-D5A6418F4986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1763688" y="3914128"/>
            <a:ext cx="1656184" cy="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A2ED930-84C1-EA9D-FD88-E2BF5F3757CB}"/>
              </a:ext>
            </a:extLst>
          </p:cNvPr>
          <p:cNvCxnSpPr>
            <a:cxnSpLocks/>
          </p:cNvCxnSpPr>
          <p:nvPr/>
        </p:nvCxnSpPr>
        <p:spPr>
          <a:xfrm flipV="1">
            <a:off x="2627784" y="4483107"/>
            <a:ext cx="792088" cy="666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Brace 23">
            <a:extLst>
              <a:ext uri="{FF2B5EF4-FFF2-40B4-BE49-F238E27FC236}">
                <a16:creationId xmlns:a16="http://schemas.microsoft.com/office/drawing/2014/main" id="{8A97E58A-DE72-4430-944E-89F454F7B724}"/>
              </a:ext>
            </a:extLst>
          </p:cNvPr>
          <p:cNvSpPr/>
          <p:nvPr/>
        </p:nvSpPr>
        <p:spPr>
          <a:xfrm>
            <a:off x="2348061" y="4333070"/>
            <a:ext cx="144016" cy="329468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3" name="Footer Placeholder 22">
            <a:extLst>
              <a:ext uri="{FF2B5EF4-FFF2-40B4-BE49-F238E27FC236}">
                <a16:creationId xmlns:a16="http://schemas.microsoft.com/office/drawing/2014/main" id="{C6EAD7DB-F192-B6E4-3741-24773D1CC5D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4876006"/>
            <a:ext cx="8460432" cy="273844"/>
          </a:xfrm>
        </p:spPr>
        <p:txBody>
          <a:bodyPr/>
          <a:lstStyle/>
          <a:p>
            <a:r>
              <a:rPr lang="en-GB" dirty="0"/>
              <a:t>Rogerio Jorge | </a:t>
            </a:r>
            <a:r>
              <a:rPr lang="en-GB" dirty="0" err="1"/>
              <a:t>EUROfusion</a:t>
            </a:r>
            <a:r>
              <a:rPr lang="en-GB" dirty="0"/>
              <a:t> Science Meeting |  Monitoring of the progress made by projects in 2023 | February 7, 2024</a:t>
            </a:r>
          </a:p>
        </p:txBody>
      </p:sp>
    </p:spTree>
    <p:extLst>
      <p:ext uri="{BB962C8B-B14F-4D97-AF65-F5344CB8AC3E}">
        <p14:creationId xmlns:p14="http://schemas.microsoft.com/office/powerpoint/2010/main" val="3843862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A7FD5-02FD-5AE1-90F2-3AB451553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18F35-9E43-282E-2D89-51B8FE10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dirty="0"/>
              <a:t>Publications/Presentations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4D14112C-7F3D-8963-AA18-4A5CF3E13D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Rogerio Jorge | </a:t>
            </a:r>
            <a:r>
              <a:rPr lang="en-GB" dirty="0" err="1"/>
              <a:t>EUROfusion</a:t>
            </a:r>
            <a:r>
              <a:rPr lang="en-GB" dirty="0"/>
              <a:t> Science Meeting |  Monitoring of the progress made by projects in 2023 | February 7, 2024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EB7633DA-9722-330F-8A80-BB25567E1C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3</a:t>
            </a:fld>
            <a:endParaRPr lang="en-GB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D0E10F6-C1F9-E84B-4649-7C878C1A18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909196"/>
              </p:ext>
            </p:extLst>
          </p:nvPr>
        </p:nvGraphicFramePr>
        <p:xfrm>
          <a:off x="464096" y="699542"/>
          <a:ext cx="8324801" cy="40122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7932">
                  <a:extLst>
                    <a:ext uri="{9D8B030D-6E8A-4147-A177-3AD203B41FA5}">
                      <a16:colId xmlns:a16="http://schemas.microsoft.com/office/drawing/2014/main" val="1274952094"/>
                    </a:ext>
                  </a:extLst>
                </a:gridCol>
                <a:gridCol w="587390">
                  <a:extLst>
                    <a:ext uri="{9D8B030D-6E8A-4147-A177-3AD203B41FA5}">
                      <a16:colId xmlns:a16="http://schemas.microsoft.com/office/drawing/2014/main" val="4115571476"/>
                    </a:ext>
                  </a:extLst>
                </a:gridCol>
                <a:gridCol w="2466571">
                  <a:extLst>
                    <a:ext uri="{9D8B030D-6E8A-4147-A177-3AD203B41FA5}">
                      <a16:colId xmlns:a16="http://schemas.microsoft.com/office/drawing/2014/main" val="3985160284"/>
                    </a:ext>
                  </a:extLst>
                </a:gridCol>
                <a:gridCol w="2158767">
                  <a:extLst>
                    <a:ext uri="{9D8B030D-6E8A-4147-A177-3AD203B41FA5}">
                      <a16:colId xmlns:a16="http://schemas.microsoft.com/office/drawing/2014/main" val="842718080"/>
                    </a:ext>
                  </a:extLst>
                </a:gridCol>
                <a:gridCol w="787996">
                  <a:extLst>
                    <a:ext uri="{9D8B030D-6E8A-4147-A177-3AD203B41FA5}">
                      <a16:colId xmlns:a16="http://schemas.microsoft.com/office/drawing/2014/main" val="771846639"/>
                    </a:ext>
                  </a:extLst>
                </a:gridCol>
                <a:gridCol w="1296145">
                  <a:extLst>
                    <a:ext uri="{9D8B030D-6E8A-4147-A177-3AD203B41FA5}">
                      <a16:colId xmlns:a16="http://schemas.microsoft.com/office/drawing/2014/main" val="99561061"/>
                    </a:ext>
                  </a:extLst>
                </a:gridCol>
              </a:tblGrid>
              <a:tr h="204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effectLst/>
                        </a:rPr>
                        <a:t>First Author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4" marR="9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effectLst/>
                        </a:rPr>
                        <a:t>Initials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4" marR="9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effectLst/>
                        </a:rPr>
                        <a:t>Title of work</a:t>
                      </a:r>
                      <a:endParaRPr lang="en-P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4" marR="9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effectLst/>
                        </a:rPr>
                        <a:t>Journal / Conference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4" marR="9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effectLst/>
                        </a:rPr>
                        <a:t>Doc. Type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4" marR="9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effectLst/>
                        </a:rPr>
                        <a:t>DOI or status of paper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074" marR="9861" marT="0" marB="0"/>
                </a:tc>
                <a:extLst>
                  <a:ext uri="{0D108BD9-81ED-4DB2-BD59-A6C34878D82A}">
                    <a16:rowId xmlns:a16="http://schemas.microsoft.com/office/drawing/2014/main" val="2192560197"/>
                  </a:ext>
                </a:extLst>
              </a:tr>
              <a:tr h="373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 dirty="0">
                          <a:effectLst/>
                        </a:rPr>
                        <a:t>Paulo </a:t>
                      </a:r>
                      <a:r>
                        <a:rPr lang="en-GB" sz="900" dirty="0" err="1">
                          <a:effectLst/>
                        </a:rPr>
                        <a:t>Figueiredo</a:t>
                      </a:r>
                      <a:endParaRPr lang="en-P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PF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Energetic Particle Tracing in Optimized Quasisymmetric Stellarator Equilibria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Journal of Plasma Physics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Paper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In revision, arXiv:</a:t>
                      </a:r>
                      <a:r>
                        <a:rPr lang="en-GB" sz="1000">
                          <a:effectLst/>
                        </a:rPr>
                        <a:t> </a:t>
                      </a:r>
                      <a:r>
                        <a:rPr lang="en-GB" sz="900">
                          <a:effectLst/>
                        </a:rPr>
                        <a:t>2311.07467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extLst>
                  <a:ext uri="{0D108BD9-81ED-4DB2-BD59-A6C34878D82A}">
                    <a16:rowId xmlns:a16="http://schemas.microsoft.com/office/drawing/2014/main" val="3950438491"/>
                  </a:ext>
                </a:extLst>
              </a:tr>
              <a:tr h="5623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 dirty="0">
                          <a:effectLst/>
                        </a:rPr>
                        <a:t>Rogerio Jorge</a:t>
                      </a:r>
                      <a:endParaRPr lang="en-P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 dirty="0">
                          <a:effectLst/>
                        </a:rPr>
                        <a:t>RJ</a:t>
                      </a:r>
                      <a:endParaRPr lang="en-P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Single-Stage Stellarator Optimization: Combining Coils with Fixed Boundary Equilibria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Plasma Physics and Controlled Fusion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Paper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 dirty="0">
                          <a:effectLst/>
                        </a:rPr>
                        <a:t>DOI: 10.1088/1361-6587/acd957</a:t>
                      </a:r>
                      <a:endParaRPr lang="en-P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extLst>
                  <a:ext uri="{0D108BD9-81ED-4DB2-BD59-A6C34878D82A}">
                    <a16:rowId xmlns:a16="http://schemas.microsoft.com/office/drawing/2014/main" val="2045680406"/>
                  </a:ext>
                </a:extLst>
              </a:tr>
              <a:tr h="444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 dirty="0">
                          <a:effectLst/>
                        </a:rPr>
                        <a:t>Rogerio Jorge</a:t>
                      </a:r>
                      <a:endParaRPr lang="en-P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RJ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Direct Microstability Optimization of Stellarator Devices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Physical Review E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Paper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 dirty="0">
                          <a:effectLst/>
                        </a:rPr>
                        <a:t>In revision, </a:t>
                      </a:r>
                      <a:r>
                        <a:rPr lang="en-GB" sz="900" dirty="0" err="1">
                          <a:effectLst/>
                        </a:rPr>
                        <a:t>arXiv</a:t>
                      </a:r>
                      <a:r>
                        <a:rPr lang="en-GB" sz="900" dirty="0">
                          <a:effectLst/>
                        </a:rPr>
                        <a:t>: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900" dirty="0">
                          <a:effectLst/>
                        </a:rPr>
                        <a:t>2301.09356</a:t>
                      </a:r>
                      <a:endParaRPr lang="en-P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extLst>
                  <a:ext uri="{0D108BD9-81ED-4DB2-BD59-A6C34878D82A}">
                    <a16:rowId xmlns:a16="http://schemas.microsoft.com/office/drawing/2014/main" val="3617850394"/>
                  </a:ext>
                </a:extLst>
              </a:tr>
              <a:tr h="5623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 dirty="0">
                          <a:effectLst/>
                        </a:rPr>
                        <a:t>Paulo </a:t>
                      </a:r>
                      <a:r>
                        <a:rPr lang="en-GB" sz="900" dirty="0" err="1">
                          <a:effectLst/>
                        </a:rPr>
                        <a:t>Figueiredo</a:t>
                      </a:r>
                      <a:endParaRPr lang="en-P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PF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Direct Optimization for Enhanced Stellarator Design in Magnetic Confinement Fusion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 dirty="0">
                          <a:effectLst/>
                        </a:rPr>
                        <a:t>Hidden Symmetries and Fusion Energy Annual Meeting 2023, March 23-24, Simons Foundation, New York City</a:t>
                      </a:r>
                      <a:endParaRPr lang="en-P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Poster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N/A</a:t>
                      </a:r>
                      <a:endParaRPr lang="en-PT" sz="1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extLst>
                  <a:ext uri="{0D108BD9-81ED-4DB2-BD59-A6C34878D82A}">
                    <a16:rowId xmlns:a16="http://schemas.microsoft.com/office/drawing/2014/main" val="4113342207"/>
                  </a:ext>
                </a:extLst>
              </a:tr>
              <a:tr h="3859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 dirty="0">
                          <a:effectLst/>
                        </a:rPr>
                        <a:t>Paulo Rodrigues</a:t>
                      </a:r>
                      <a:endParaRPr lang="en-P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PR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gyronimo: an object-oriented library for gyromotion applications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49th EPS Conference on Plasma Physics, July 2023, Bordeaux (Th-MCF23)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Poster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 dirty="0">
                          <a:effectLst/>
                        </a:rPr>
                        <a:t>N/A</a:t>
                      </a:r>
                      <a:endParaRPr lang="en-P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extLst>
                  <a:ext uri="{0D108BD9-81ED-4DB2-BD59-A6C34878D82A}">
                    <a16:rowId xmlns:a16="http://schemas.microsoft.com/office/drawing/2014/main" val="3563056571"/>
                  </a:ext>
                </a:extLst>
              </a:tr>
              <a:tr h="373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Rogerio Jorge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RJ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The direct construction of an exceptionally quasi-isodynamic stellarator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Joint Varenna-Lausanne International Workshop, September 2022, Italy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Invited Talk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 dirty="0">
                          <a:effectLst/>
                        </a:rPr>
                        <a:t>N/A</a:t>
                      </a:r>
                      <a:endParaRPr lang="en-PT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P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extLst>
                  <a:ext uri="{0D108BD9-81ED-4DB2-BD59-A6C34878D82A}">
                    <a16:rowId xmlns:a16="http://schemas.microsoft.com/office/drawing/2014/main" val="1482903203"/>
                  </a:ext>
                </a:extLst>
              </a:tr>
              <a:tr h="5623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 dirty="0">
                          <a:effectLst/>
                        </a:rPr>
                        <a:t>Rogerio Jorge</a:t>
                      </a:r>
                      <a:endParaRPr lang="en-P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RJ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Streamlined Stellarator Design: Single-Stage Optimization with Fixed Boundary Equilibria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65th Annual Meeting of the APS Division of Plasma Physics, October 30–November 3, 2023; Denver, Colorado, USA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Invited Talk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N/A</a:t>
                      </a:r>
                      <a:endParaRPr lang="en-PT" sz="1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extLst>
                  <a:ext uri="{0D108BD9-81ED-4DB2-BD59-A6C34878D82A}">
                    <a16:rowId xmlns:a16="http://schemas.microsoft.com/office/drawing/2014/main" val="1383724898"/>
                  </a:ext>
                </a:extLst>
              </a:tr>
              <a:tr h="4677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Rogerio Jorge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RJ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Direct Optimization for Enhanced Stellarator Design in Magnetic Confinement Fusion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Hidden Symmetries and Fusion Energy Annual Meeting 2023, March 23-24, Simons Foundation, New York City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>
                          <a:effectLst/>
                        </a:rPr>
                        <a:t>Invited Talk</a:t>
                      </a:r>
                      <a:endParaRPr lang="en-P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 dirty="0">
                          <a:effectLst/>
                        </a:rPr>
                        <a:t>N/A</a:t>
                      </a:r>
                      <a:endParaRPr lang="en-PT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P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35" marR="38035" marT="0" marB="0"/>
                </a:tc>
                <a:extLst>
                  <a:ext uri="{0D108BD9-81ED-4DB2-BD59-A6C34878D82A}">
                    <a16:rowId xmlns:a16="http://schemas.microsoft.com/office/drawing/2014/main" val="2507696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8396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CE318-2E85-C5B6-5C05-AB07F39FC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EE88D-458E-B722-94A4-0AD1B84C2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dirty="0"/>
              <a:t>EnR Task Specification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E5B829-BFE3-849F-6002-FAA71A80012A}"/>
              </a:ext>
            </a:extLst>
          </p:cNvPr>
          <p:cNvSpPr txBox="1"/>
          <p:nvPr/>
        </p:nvSpPr>
        <p:spPr>
          <a:xfrm>
            <a:off x="251520" y="627534"/>
            <a:ext cx="8269220" cy="2083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PT" dirty="0">
                <a:latin typeface="Arial" panose="020B0604020202020204" pitchFamily="34" charset="0"/>
                <a:cs typeface="Arial" panose="020B0604020202020204" pitchFamily="34" charset="0"/>
              </a:rPr>
              <a:t>The project is divided into 5 different tasks (WP)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WP1 – Particle tracer code development (near-axis &amp; full MHD)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WP2 – Combine particle tracer and stellarator optimization codes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WP3 – Optimized stellarator equilibria (QS, QI and General)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WP4 – Physics study of Nemov’s criterion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WP5 – Fast particle orbits in realistic magnetic fields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CD920723-F206-2A37-4E1F-5C2F9D28C8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Rogerio Jorge | </a:t>
            </a:r>
            <a:r>
              <a:rPr lang="en-GB" dirty="0" err="1"/>
              <a:t>EUROfusion</a:t>
            </a:r>
            <a:r>
              <a:rPr lang="en-GB" dirty="0"/>
              <a:t> Science Meeting |  Monitoring of the progress made by projects in 2023 | February 7, 2024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56E6D6E4-165C-16BC-0B0B-9CBA9BCBC13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F7432E-237F-6ECA-D4DB-DF42F953B9FF}"/>
              </a:ext>
            </a:extLst>
          </p:cNvPr>
          <p:cNvSpPr txBox="1"/>
          <p:nvPr/>
        </p:nvSpPr>
        <p:spPr>
          <a:xfrm>
            <a:off x="251520" y="2755419"/>
            <a:ext cx="8269220" cy="1760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PT" dirty="0">
                <a:latin typeface="Arial" panose="020B0604020202020204" pitchFamily="34" charset="0"/>
                <a:cs typeface="Arial" panose="020B0604020202020204" pitchFamily="34" charset="0"/>
              </a:rPr>
              <a:t>With the following goals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Create an open-source, user friendly, fully tested particle tracer (WP1, WP2)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Perform the first direct fast particle optimization of a stellarator (WP3)</a:t>
            </a:r>
            <a:endParaRPr lang="en-P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Compare fast particle optimization with commonly used proxies (WP4)</a:t>
            </a:r>
            <a:endParaRPr lang="en-P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Extend the optimization to stochastic magnetic fields (WP5)</a:t>
            </a:r>
            <a:endParaRPr lang="en-P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0F8B200E-0EAA-F32E-20FE-7E1A6FC8FBEE}"/>
              </a:ext>
            </a:extLst>
          </p:cNvPr>
          <p:cNvSpPr/>
          <p:nvPr/>
        </p:nvSpPr>
        <p:spPr>
          <a:xfrm>
            <a:off x="5868144" y="1203598"/>
            <a:ext cx="216024" cy="50405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C5FD0862-6199-1D5C-DEB7-47F1617A0C29}"/>
              </a:ext>
            </a:extLst>
          </p:cNvPr>
          <p:cNvSpPr/>
          <p:nvPr/>
        </p:nvSpPr>
        <p:spPr>
          <a:xfrm>
            <a:off x="5868144" y="1851670"/>
            <a:ext cx="216024" cy="7875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4BF507-3FF4-6DBB-F549-68B93B7ABEAD}"/>
              </a:ext>
            </a:extLst>
          </p:cNvPr>
          <p:cNvSpPr txBox="1"/>
          <p:nvPr/>
        </p:nvSpPr>
        <p:spPr>
          <a:xfrm>
            <a:off x="6070048" y="1175992"/>
            <a:ext cx="72008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n-P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E7224D-289A-7F7D-FE15-6CFFD339A07F}"/>
              </a:ext>
            </a:extLst>
          </p:cNvPr>
          <p:cNvSpPr txBox="1"/>
          <p:nvPr/>
        </p:nvSpPr>
        <p:spPr>
          <a:xfrm>
            <a:off x="6087192" y="1943619"/>
            <a:ext cx="72008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P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072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6D92A-E12C-220B-76EC-DA7426FA0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924A1-3564-6D6D-5B2C-11298273F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dirty="0"/>
              <a:t>EnR Task Specification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862711-019F-E37D-98C1-9734F306079C}"/>
              </a:ext>
            </a:extLst>
          </p:cNvPr>
          <p:cNvSpPr txBox="1"/>
          <p:nvPr/>
        </p:nvSpPr>
        <p:spPr>
          <a:xfrm>
            <a:off x="251520" y="627534"/>
            <a:ext cx="8269220" cy="2083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PT" dirty="0">
                <a:latin typeface="Arial" panose="020B0604020202020204" pitchFamily="34" charset="0"/>
                <a:cs typeface="Arial" panose="020B0604020202020204" pitchFamily="34" charset="0"/>
              </a:rPr>
              <a:t>The project is divided into 5 different tasks (WP)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WP1 – Particle tracer code development (near-axis &amp; full MHD)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WP2 – Combine particle tracer and stellarator optimization codes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WP3 – Optimized stellarator equilibria (QS, QI and General)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WP4 – Physics study of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near-axis expansion and</a:t>
            </a:r>
            <a:r>
              <a:rPr lang="en-PT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Nemov’s criterion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WP5 – Fast particle orbits in realistic magnetic fields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3FFDD372-766B-592A-48DE-987A9003A62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Rogerio Jorge | </a:t>
            </a:r>
            <a:r>
              <a:rPr lang="en-GB" dirty="0" err="1"/>
              <a:t>EUROfusion</a:t>
            </a:r>
            <a:r>
              <a:rPr lang="en-GB" dirty="0"/>
              <a:t> Science Meeting |  Monitoring of the progress made by projects in 2023 | February 7, 2024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C3EDC2B0-797D-D8DF-7E4B-95558B3FF2F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0FD1CA-0491-3557-1E13-0C394EFE63E4}"/>
              </a:ext>
            </a:extLst>
          </p:cNvPr>
          <p:cNvSpPr txBox="1"/>
          <p:nvPr/>
        </p:nvSpPr>
        <p:spPr>
          <a:xfrm>
            <a:off x="251520" y="2755419"/>
            <a:ext cx="8269220" cy="1760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PT" dirty="0">
                <a:latin typeface="Arial" panose="020B0604020202020204" pitchFamily="34" charset="0"/>
                <a:cs typeface="Arial" panose="020B0604020202020204" pitchFamily="34" charset="0"/>
              </a:rPr>
              <a:t>With the following goals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Create an open-source, user friendly, fully tested particle tracer (WP1, WP2)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 the first direct fast particle optimization of a stellarator (WP3)</a:t>
            </a:r>
            <a:endParaRPr lang="en-PT" sz="1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 fast particle optimization with commonly used proxies (WP4)</a:t>
            </a:r>
            <a:endParaRPr lang="en-PT" sz="1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 the optimization to stochastic magnetic fields (WP5)</a:t>
            </a:r>
            <a:endParaRPr lang="en-PT" sz="1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BF13ACCB-F948-55A8-DE54-4FA2574A7B56}"/>
              </a:ext>
            </a:extLst>
          </p:cNvPr>
          <p:cNvSpPr/>
          <p:nvPr/>
        </p:nvSpPr>
        <p:spPr>
          <a:xfrm>
            <a:off x="5868144" y="1203598"/>
            <a:ext cx="216024" cy="50405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D0D59B0C-717A-2717-6C6B-E4934720EEC3}"/>
              </a:ext>
            </a:extLst>
          </p:cNvPr>
          <p:cNvSpPr/>
          <p:nvPr/>
        </p:nvSpPr>
        <p:spPr>
          <a:xfrm>
            <a:off x="5868144" y="1851670"/>
            <a:ext cx="216024" cy="7875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4E88B8-355E-4664-5CCA-8BDEFB010648}"/>
              </a:ext>
            </a:extLst>
          </p:cNvPr>
          <p:cNvSpPr txBox="1"/>
          <p:nvPr/>
        </p:nvSpPr>
        <p:spPr>
          <a:xfrm>
            <a:off x="6070048" y="1175992"/>
            <a:ext cx="72008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n-P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CEE6D3-0913-7B30-3F3E-54DC19A4B43B}"/>
              </a:ext>
            </a:extLst>
          </p:cNvPr>
          <p:cNvSpPr txBox="1"/>
          <p:nvPr/>
        </p:nvSpPr>
        <p:spPr>
          <a:xfrm>
            <a:off x="6087192" y="1943619"/>
            <a:ext cx="72008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PT" sz="1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72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C44DD-7A5E-F6F2-65F0-16F043624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dirty="0"/>
              <a:t>WP1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98A0D37-9BF0-AEBA-715B-FADC0A0522B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DF77D1-BE08-4AA2-4064-936102F0D6AF}"/>
              </a:ext>
            </a:extLst>
          </p:cNvPr>
          <p:cNvSpPr txBox="1"/>
          <p:nvPr/>
        </p:nvSpPr>
        <p:spPr>
          <a:xfrm>
            <a:off x="35496" y="630786"/>
            <a:ext cx="439248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Development of the NEAT code</a:t>
            </a:r>
            <a:endParaRPr lang="en-P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3CC1DA2-C6FD-00AB-1F0F-837FBB9531FC}"/>
              </a:ext>
            </a:extLst>
          </p:cNvPr>
          <p:cNvGrpSpPr/>
          <p:nvPr/>
        </p:nvGrpSpPr>
        <p:grpSpPr>
          <a:xfrm>
            <a:off x="411774" y="1092555"/>
            <a:ext cx="6108469" cy="1477690"/>
            <a:chOff x="1975960" y="1234300"/>
            <a:chExt cx="6108469" cy="1477690"/>
          </a:xfrm>
        </p:grpSpPr>
        <p:pic>
          <p:nvPicPr>
            <p:cNvPr id="21" name="Picture 20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F3BB236D-4463-AA35-0AA7-146C446F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4" t="26238"/>
            <a:stretch/>
          </p:blipFill>
          <p:spPr>
            <a:xfrm>
              <a:off x="2011692" y="1766329"/>
              <a:ext cx="2652018" cy="863611"/>
            </a:xfrm>
            <a:prstGeom prst="rect">
              <a:avLst/>
            </a:prstGeom>
          </p:spPr>
        </p:pic>
        <p:pic>
          <p:nvPicPr>
            <p:cNvPr id="22" name="Picture 2" descr="Force github follow symlinked folders | WMI">
              <a:extLst>
                <a:ext uri="{FF2B5EF4-FFF2-40B4-BE49-F238E27FC236}">
                  <a16:creationId xmlns:a16="http://schemas.microsoft.com/office/drawing/2014/main" id="{A6D23D51-E63B-E8B6-B8B9-3C80EA1D0A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5960" y="1234300"/>
              <a:ext cx="1097469" cy="614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2F021A0-3235-CC39-EE46-3B56308B6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4469" y="1856113"/>
              <a:ext cx="1498898" cy="236958"/>
            </a:xfrm>
            <a:prstGeom prst="rect">
              <a:avLst/>
            </a:prstGeom>
          </p:spPr>
        </p:pic>
        <p:pic>
          <p:nvPicPr>
            <p:cNvPr id="24" name="Picture 23" descr="Graphical user interface, text, application, Teams&#10;&#10;Description automatically generated">
              <a:extLst>
                <a:ext uri="{FF2B5EF4-FFF2-40B4-BE49-F238E27FC236}">
                  <a16:creationId xmlns:a16="http://schemas.microsoft.com/office/drawing/2014/main" id="{5392B17C-2BB0-7FA9-86D3-F50BA3745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0053" y="1850165"/>
              <a:ext cx="3384376" cy="86182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F65F688-36B8-BB28-E1F0-6D472879C301}"/>
                </a:ext>
              </a:extLst>
            </p:cNvPr>
            <p:cNvSpPr txBox="1"/>
            <p:nvPr/>
          </p:nvSpPr>
          <p:spPr>
            <a:xfrm>
              <a:off x="3233683" y="1395188"/>
              <a:ext cx="46034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T" sz="1400" dirty="0">
                  <a:latin typeface="Arial" panose="020B0604020202020204" pitchFamily="34" charset="0"/>
                  <a:cs typeface="Arial" panose="020B0604020202020204" pitchFamily="34" charset="0"/>
                </a:rPr>
                <a:t>Open-source and automatic testing with GitHub actions</a:t>
              </a:r>
            </a:p>
          </p:txBody>
        </p:sp>
      </p:grpSp>
      <p:pic>
        <p:nvPicPr>
          <p:cNvPr id="28" name="ParticleOrbit_QA" descr="ParticleOrbit_QA">
            <a:hlinkClick r:id="" action="ppaction://media"/>
            <a:extLst>
              <a:ext uri="{FF2B5EF4-FFF2-40B4-BE49-F238E27FC236}">
                <a16:creationId xmlns:a16="http://schemas.microsoft.com/office/drawing/2014/main" id="{BCB76B37-5093-79D1-3C0E-AF666A8944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9861" t="32353" r="24896" b="30552"/>
          <a:stretch/>
        </p:blipFill>
        <p:spPr>
          <a:xfrm>
            <a:off x="244808" y="3822160"/>
            <a:ext cx="1289551" cy="704881"/>
          </a:xfrm>
          <a:prstGeom prst="rect">
            <a:avLst/>
          </a:prstGeom>
        </p:spPr>
      </p:pic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D4CE1E50-E905-0158-012E-C74188D6FA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2980980"/>
            <a:ext cx="3633827" cy="735837"/>
          </a:xfrm>
          <a:prstGeom prst="rect">
            <a:avLst/>
          </a:prstGeom>
        </p:spPr>
      </p:pic>
      <p:pic>
        <p:nvPicPr>
          <p:cNvPr id="30" name="Picture 29" descr="Chart&#10;&#10;Description automatically generated">
            <a:extLst>
              <a:ext uri="{FF2B5EF4-FFF2-40B4-BE49-F238E27FC236}">
                <a16:creationId xmlns:a16="http://schemas.microsoft.com/office/drawing/2014/main" id="{5358BC38-1BA9-C665-A5AF-88F891D4CBC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954497"/>
            <a:ext cx="1889565" cy="1822921"/>
          </a:xfrm>
          <a:prstGeom prst="rect">
            <a:avLst/>
          </a:prstGeom>
        </p:spPr>
      </p:pic>
      <p:pic>
        <p:nvPicPr>
          <p:cNvPr id="31" name="Picture 3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5DE1A56-7089-FDBD-F121-777A846C58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96" y="2976290"/>
            <a:ext cx="2126060" cy="37260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E6B5E1C-A0D4-69A4-120D-1B51192F4EE8}"/>
              </a:ext>
            </a:extLst>
          </p:cNvPr>
          <p:cNvSpPr txBox="1"/>
          <p:nvPr/>
        </p:nvSpPr>
        <p:spPr>
          <a:xfrm>
            <a:off x="447506" y="2646720"/>
            <a:ext cx="4603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User-friendly example in near-axis geometry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4D61FFD-843A-EE45-FB46-EB974BC61CE7}"/>
              </a:ext>
            </a:extLst>
          </p:cNvPr>
          <p:cNvGrpSpPr/>
          <p:nvPr/>
        </p:nvGrpSpPr>
        <p:grpSpPr>
          <a:xfrm>
            <a:off x="1468944" y="3807890"/>
            <a:ext cx="3865678" cy="962773"/>
            <a:chOff x="1642426" y="3619026"/>
            <a:chExt cx="4443456" cy="1106672"/>
          </a:xfrm>
        </p:grpSpPr>
        <p:pic>
          <p:nvPicPr>
            <p:cNvPr id="27" name="Picture 26" descr="Diagram&#10;&#10;Description automatically generated">
              <a:extLst>
                <a:ext uri="{FF2B5EF4-FFF2-40B4-BE49-F238E27FC236}">
                  <a16:creationId xmlns:a16="http://schemas.microsoft.com/office/drawing/2014/main" id="{614C20C4-35E8-6119-702E-0A2487408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" t="30936" r="33080" b="35121"/>
            <a:stretch/>
          </p:blipFill>
          <p:spPr>
            <a:xfrm>
              <a:off x="1642426" y="3619026"/>
              <a:ext cx="3528392" cy="1073800"/>
            </a:xfrm>
            <a:prstGeom prst="rect">
              <a:avLst/>
            </a:prstGeom>
          </p:spPr>
        </p:pic>
        <p:pic>
          <p:nvPicPr>
            <p:cNvPr id="33" name="Picture 32" descr="Diagram&#10;&#10;Description automatically generated">
              <a:extLst>
                <a:ext uri="{FF2B5EF4-FFF2-40B4-BE49-F238E27FC236}">
                  <a16:creationId xmlns:a16="http://schemas.microsoft.com/office/drawing/2014/main" id="{DD2C0F99-F035-56D3-2577-8E71D8CAA4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1595" t="65083" r="41483" b="974"/>
            <a:stretch/>
          </p:blipFill>
          <p:spPr>
            <a:xfrm>
              <a:off x="5193680" y="3651898"/>
              <a:ext cx="892202" cy="1073800"/>
            </a:xfrm>
            <a:prstGeom prst="rect">
              <a:avLst/>
            </a:prstGeom>
          </p:spPr>
        </p:pic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A51AC6-F3F5-DA3A-C7BE-3AE32B6ED36E}"/>
              </a:ext>
            </a:extLst>
          </p:cNvPr>
          <p:cNvCxnSpPr/>
          <p:nvPr/>
        </p:nvCxnSpPr>
        <p:spPr>
          <a:xfrm>
            <a:off x="107504" y="2646720"/>
            <a:ext cx="87849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95D5996-1899-12E9-1AC9-D62A1769317E}"/>
              </a:ext>
            </a:extLst>
          </p:cNvPr>
          <p:cNvSpPr txBox="1"/>
          <p:nvPr/>
        </p:nvSpPr>
        <p:spPr>
          <a:xfrm>
            <a:off x="4355976" y="576889"/>
            <a:ext cx="2113786" cy="698717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Near-Axis Geometry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Full MHD Geometry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35D116D-968F-0A43-B3EC-9A2DDD750A69}"/>
              </a:ext>
            </a:extLst>
          </p:cNvPr>
          <p:cNvGrpSpPr/>
          <p:nvPr/>
        </p:nvGrpSpPr>
        <p:grpSpPr>
          <a:xfrm>
            <a:off x="6520243" y="584657"/>
            <a:ext cx="2592908" cy="1857700"/>
            <a:chOff x="6551092" y="519950"/>
            <a:chExt cx="2592908" cy="1857700"/>
          </a:xfrm>
        </p:grpSpPr>
        <p:pic>
          <p:nvPicPr>
            <p:cNvPr id="40" name="Picture 39" descr="Text&#10;&#10;Description automatically generated">
              <a:extLst>
                <a:ext uri="{FF2B5EF4-FFF2-40B4-BE49-F238E27FC236}">
                  <a16:creationId xmlns:a16="http://schemas.microsoft.com/office/drawing/2014/main" id="{3C074486-29C5-7796-BFCD-D60054296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4746" y="999232"/>
              <a:ext cx="2566332" cy="693309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BEE19A1-41BE-65F3-E92C-2E9B83128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747188" y="615475"/>
              <a:ext cx="214370" cy="2448760"/>
            </a:xfrm>
            <a:prstGeom prst="rect">
              <a:avLst/>
            </a:prstGeom>
          </p:spPr>
        </p:pic>
        <p:pic>
          <p:nvPicPr>
            <p:cNvPr id="44" name="Picture 43" descr="Text, letter&#10;&#10;Description automatically generated">
              <a:extLst>
                <a:ext uri="{FF2B5EF4-FFF2-40B4-BE49-F238E27FC236}">
                  <a16:creationId xmlns:a16="http://schemas.microsoft.com/office/drawing/2014/main" id="{AD3F7AED-BF31-4A29-B2F0-383A8AD35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4746" y="1950840"/>
              <a:ext cx="2579254" cy="35767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4FB1A4D-1B91-7DC6-44E4-1CBC9A42122F}"/>
                </a:ext>
              </a:extLst>
            </p:cNvPr>
            <p:cNvSpPr txBox="1"/>
            <p:nvPr/>
          </p:nvSpPr>
          <p:spPr>
            <a:xfrm>
              <a:off x="6596606" y="519950"/>
              <a:ext cx="25268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PT" sz="1200" dirty="0">
                  <a:latin typeface="Arial" panose="020B0604020202020204" pitchFamily="34" charset="0"/>
                  <a:cs typeface="Arial" panose="020B0604020202020204" pitchFamily="34" charset="0"/>
                </a:rPr>
                <a:t>Already being used by the stellarator optimization community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38534B3-96D1-8AC2-EC24-4F62238A092D}"/>
                </a:ext>
              </a:extLst>
            </p:cNvPr>
            <p:cNvSpPr/>
            <p:nvPr/>
          </p:nvSpPr>
          <p:spPr>
            <a:xfrm>
              <a:off x="6551092" y="522320"/>
              <a:ext cx="2572355" cy="185533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T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FDD39F9F-F51F-038C-8C94-493C24FFD3C6}"/>
              </a:ext>
            </a:extLst>
          </p:cNvPr>
          <p:cNvSpPr/>
          <p:nvPr/>
        </p:nvSpPr>
        <p:spPr>
          <a:xfrm>
            <a:off x="6701391" y="2212680"/>
            <a:ext cx="360040" cy="16917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8E0CB26-0543-2D8A-3206-365F5FD719D6}"/>
              </a:ext>
            </a:extLst>
          </p:cNvPr>
          <p:cNvCxnSpPr>
            <a:cxnSpLocks/>
          </p:cNvCxnSpPr>
          <p:nvPr/>
        </p:nvCxnSpPr>
        <p:spPr>
          <a:xfrm>
            <a:off x="6564746" y="1018896"/>
            <a:ext cx="25587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DBFB7E2-F93A-19CD-2A54-8A0BDB9FE396}"/>
              </a:ext>
            </a:extLst>
          </p:cNvPr>
          <p:cNvCxnSpPr>
            <a:cxnSpLocks/>
          </p:cNvCxnSpPr>
          <p:nvPr/>
        </p:nvCxnSpPr>
        <p:spPr>
          <a:xfrm>
            <a:off x="6551092" y="1739630"/>
            <a:ext cx="25587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2">
            <a:extLst>
              <a:ext uri="{FF2B5EF4-FFF2-40B4-BE49-F238E27FC236}">
                <a16:creationId xmlns:a16="http://schemas.microsoft.com/office/drawing/2014/main" id="{E22F9B82-968C-3F6C-5237-88FDEE7DC2A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4876006"/>
            <a:ext cx="8460432" cy="273844"/>
          </a:xfrm>
        </p:spPr>
        <p:txBody>
          <a:bodyPr/>
          <a:lstStyle/>
          <a:p>
            <a:r>
              <a:rPr lang="en-GB" dirty="0"/>
              <a:t>Rogerio Jorge | </a:t>
            </a:r>
            <a:r>
              <a:rPr lang="en-GB" dirty="0" err="1"/>
              <a:t>EUROfusion</a:t>
            </a:r>
            <a:r>
              <a:rPr lang="en-GB" dirty="0"/>
              <a:t> Science Meeting |  Monitoring of the progress made by projects in 2023 | February 7, 2024</a:t>
            </a:r>
          </a:p>
        </p:txBody>
      </p:sp>
    </p:spTree>
    <p:extLst>
      <p:ext uri="{BB962C8B-B14F-4D97-AF65-F5344CB8AC3E}">
        <p14:creationId xmlns:p14="http://schemas.microsoft.com/office/powerpoint/2010/main" val="362826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6BCD2-7675-B976-8068-9026933ED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70DF2-BDD4-9AFC-8A10-C0DFC7572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dirty="0"/>
              <a:t>WP1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A219968-590F-D18C-71AA-A6BB62AA7EA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D27377-6A91-28DE-AECE-62EACDDF8579}"/>
              </a:ext>
            </a:extLst>
          </p:cNvPr>
          <p:cNvSpPr txBox="1"/>
          <p:nvPr/>
        </p:nvSpPr>
        <p:spPr>
          <a:xfrm>
            <a:off x="35496" y="630786"/>
            <a:ext cx="439248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Characteristics of NEAT</a:t>
            </a:r>
            <a:endParaRPr lang="en-P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A892D1-21CE-40CB-C382-D03CC24C02AE}"/>
              </a:ext>
            </a:extLst>
          </p:cNvPr>
          <p:cNvSpPr txBox="1"/>
          <p:nvPr/>
        </p:nvSpPr>
        <p:spPr>
          <a:xfrm>
            <a:off x="422109" y="987574"/>
            <a:ext cx="3960441" cy="1668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Flexible geometries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VMEC output files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Near-axis analytical model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Near-axis quasisymmetry (exact/partial)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Dommaschk potentials (magnetic islands)</a:t>
            </a:r>
          </a:p>
        </p:txBody>
      </p:sp>
      <p:sp>
        <p:nvSpPr>
          <p:cNvPr id="3" name="Footer Placeholder 22">
            <a:extLst>
              <a:ext uri="{FF2B5EF4-FFF2-40B4-BE49-F238E27FC236}">
                <a16:creationId xmlns:a16="http://schemas.microsoft.com/office/drawing/2014/main" id="{6EE854F7-4B33-6D5B-BC2E-8906A09CDF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4876006"/>
            <a:ext cx="8460432" cy="273844"/>
          </a:xfrm>
        </p:spPr>
        <p:txBody>
          <a:bodyPr/>
          <a:lstStyle/>
          <a:p>
            <a:r>
              <a:rPr lang="en-GB" dirty="0"/>
              <a:t>Rogerio Jorge | </a:t>
            </a:r>
            <a:r>
              <a:rPr lang="en-GB" dirty="0" err="1"/>
              <a:t>EUROfusion</a:t>
            </a:r>
            <a:r>
              <a:rPr lang="en-GB" dirty="0"/>
              <a:t> Science Meeting |  Monitoring of the progress made by projects in 2023 | February 7,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32815C-3EF4-85F4-BA3C-972F7FCB4F9F}"/>
              </a:ext>
            </a:extLst>
          </p:cNvPr>
          <p:cNvSpPr txBox="1"/>
          <p:nvPr/>
        </p:nvSpPr>
        <p:spPr>
          <a:xfrm>
            <a:off x="4849688" y="987574"/>
            <a:ext cx="3610744" cy="1668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Multiple tracers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gyronimo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SIMSOPT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BEAMS3D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E801C0-7DAA-F266-4C28-93C1E3A634C3}"/>
              </a:ext>
            </a:extLst>
          </p:cNvPr>
          <p:cNvSpPr txBox="1"/>
          <p:nvPr/>
        </p:nvSpPr>
        <p:spPr>
          <a:xfrm>
            <a:off x="6697919" y="1978834"/>
            <a:ext cx="2338577" cy="67710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PT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 available on 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github.com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rogeriojorge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particle_tracing_benchmark</a:t>
            </a:r>
            <a:endParaRPr lang="en-PT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3401631-CAFC-E50F-56D6-23146BCC51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67"/>
          <a:stretch/>
        </p:blipFill>
        <p:spPr>
          <a:xfrm>
            <a:off x="5510255" y="2801827"/>
            <a:ext cx="1654899" cy="771328"/>
          </a:xfrm>
          <a:prstGeom prst="rect">
            <a:avLst/>
          </a:prstGeom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D53EFB0-DF5D-C659-C16D-90C762D74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374" y="2798337"/>
            <a:ext cx="1882525" cy="781525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710D382B-8F0A-4344-114B-5F90D833D2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" t="28777" r="8764" b="21978"/>
          <a:stretch/>
        </p:blipFill>
        <p:spPr>
          <a:xfrm>
            <a:off x="239329" y="2583979"/>
            <a:ext cx="5904656" cy="236403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522A342-8BF2-5278-B695-8B8E13EA83AC}"/>
              </a:ext>
            </a:extLst>
          </p:cNvPr>
          <p:cNvCxnSpPr>
            <a:cxnSpLocks/>
          </p:cNvCxnSpPr>
          <p:nvPr/>
        </p:nvCxnSpPr>
        <p:spPr>
          <a:xfrm>
            <a:off x="5128439" y="3837339"/>
            <a:ext cx="2223828" cy="5422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3A66AB2-D00F-D227-ADD4-BC8BB7F6B2DD}"/>
              </a:ext>
            </a:extLst>
          </p:cNvPr>
          <p:cNvSpPr txBox="1"/>
          <p:nvPr/>
        </p:nvSpPr>
        <p:spPr>
          <a:xfrm>
            <a:off x="7354518" y="4197984"/>
            <a:ext cx="1514475" cy="33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 surface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BE38675-C03B-E7B0-C490-50D0DD9001D0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4833976" y="3963703"/>
            <a:ext cx="2019456" cy="6370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62ADAE7-A41F-65EE-0115-88F1BBF9C6FD}"/>
              </a:ext>
            </a:extLst>
          </p:cNvPr>
          <p:cNvSpPr txBox="1"/>
          <p:nvPr/>
        </p:nvSpPr>
        <p:spPr>
          <a:xfrm>
            <a:off x="6853432" y="4433185"/>
            <a:ext cx="1514475" cy="33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axis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67C9951-A6B0-E911-938B-66966AFEAC98}"/>
              </a:ext>
            </a:extLst>
          </p:cNvPr>
          <p:cNvCxnSpPr>
            <a:cxnSpLocks/>
          </p:cNvCxnSpPr>
          <p:nvPr/>
        </p:nvCxnSpPr>
        <p:spPr>
          <a:xfrm>
            <a:off x="5462670" y="3714060"/>
            <a:ext cx="1907569" cy="2704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214EA6A-450E-03B4-7446-BAA0B9E18D73}"/>
              </a:ext>
            </a:extLst>
          </p:cNvPr>
          <p:cNvSpPr txBox="1"/>
          <p:nvPr/>
        </p:nvSpPr>
        <p:spPr>
          <a:xfrm>
            <a:off x="7354519" y="3799738"/>
            <a:ext cx="1514475" cy="33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Boundary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FBE7539-DB0C-AECD-3681-0DDDF5A14373}"/>
              </a:ext>
            </a:extLst>
          </p:cNvPr>
          <p:cNvCxnSpPr>
            <a:cxnSpLocks/>
          </p:cNvCxnSpPr>
          <p:nvPr/>
        </p:nvCxnSpPr>
        <p:spPr>
          <a:xfrm flipH="1">
            <a:off x="4406662" y="4036985"/>
            <a:ext cx="42619" cy="6338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E17E6BF-6E5F-04CB-B92A-32F6D42357A1}"/>
              </a:ext>
            </a:extLst>
          </p:cNvPr>
          <p:cNvCxnSpPr>
            <a:cxnSpLocks/>
          </p:cNvCxnSpPr>
          <p:nvPr/>
        </p:nvCxnSpPr>
        <p:spPr>
          <a:xfrm flipH="1" flipV="1">
            <a:off x="3768394" y="3873985"/>
            <a:ext cx="614156" cy="2308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AB578D7-4163-E6DB-374D-8CBEF0C3A176}"/>
              </a:ext>
            </a:extLst>
          </p:cNvPr>
          <p:cNvSpPr txBox="1"/>
          <p:nvPr/>
        </p:nvSpPr>
        <p:spPr>
          <a:xfrm>
            <a:off x="2675470" y="3643153"/>
            <a:ext cx="137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 in near-axis geometry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8261C6C-35F4-E703-4B37-5C2DED452D33}"/>
              </a:ext>
            </a:extLst>
          </p:cNvPr>
          <p:cNvCxnSpPr>
            <a:cxnSpLocks/>
          </p:cNvCxnSpPr>
          <p:nvPr/>
        </p:nvCxnSpPr>
        <p:spPr>
          <a:xfrm>
            <a:off x="4454558" y="3972903"/>
            <a:ext cx="827950" cy="5601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4E54C91-456F-5A96-6CB5-7F5222923B8F}"/>
              </a:ext>
            </a:extLst>
          </p:cNvPr>
          <p:cNvSpPr txBox="1"/>
          <p:nvPr/>
        </p:nvSpPr>
        <p:spPr>
          <a:xfrm>
            <a:off x="2497104" y="4647953"/>
            <a:ext cx="2075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 in VMEC geometry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83F41A-55B7-A99D-606E-2960F5FABA16}"/>
              </a:ext>
            </a:extLst>
          </p:cNvPr>
          <p:cNvSpPr txBox="1"/>
          <p:nvPr/>
        </p:nvSpPr>
        <p:spPr>
          <a:xfrm>
            <a:off x="5275918" y="4502828"/>
            <a:ext cx="1351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 (VMEC) particle tracer</a:t>
            </a:r>
          </a:p>
        </p:txBody>
      </p:sp>
    </p:spTree>
    <p:extLst>
      <p:ext uri="{BB962C8B-B14F-4D97-AF65-F5344CB8AC3E}">
        <p14:creationId xmlns:p14="http://schemas.microsoft.com/office/powerpoint/2010/main" val="2977844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8DE8D-4C64-B8AC-2583-E6C489B40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43EA7-B4BE-2919-2E7B-E1212FA46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dirty="0"/>
              <a:t>EnR Task Specification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12030C-38E7-95F0-2CC5-3D3655120496}"/>
              </a:ext>
            </a:extLst>
          </p:cNvPr>
          <p:cNvSpPr txBox="1"/>
          <p:nvPr/>
        </p:nvSpPr>
        <p:spPr>
          <a:xfrm>
            <a:off x="251520" y="627534"/>
            <a:ext cx="8269220" cy="2083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PT" dirty="0">
                <a:latin typeface="Arial" panose="020B0604020202020204" pitchFamily="34" charset="0"/>
                <a:cs typeface="Arial" panose="020B0604020202020204" pitchFamily="34" charset="0"/>
              </a:rPr>
              <a:t>The project is divided into 5 different tasks (WP)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WP1 – Particle tracer code development (near-axis &amp; full MHD)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latin typeface="Arial" panose="020B0604020202020204" pitchFamily="34" charset="0"/>
                <a:cs typeface="Arial" panose="020B0604020202020204" pitchFamily="34" charset="0"/>
              </a:rPr>
              <a:t>WP2 – Combine particle tracer and stellarator optimization codes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WP3 – Optimized stellarator equilibria (QS, QI and General)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WP4 – Physics study of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near-axis expansion and </a:t>
            </a:r>
            <a:r>
              <a:rPr lang="en-PT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Nemov’s criterion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WP5 – Fast particle orbits in realistic magnetic fields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0C9910F1-2B02-96BF-5A8D-54E44FCFB03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Rogerio Jorge | </a:t>
            </a:r>
            <a:r>
              <a:rPr lang="en-GB" dirty="0" err="1"/>
              <a:t>EUROfusion</a:t>
            </a:r>
            <a:r>
              <a:rPr lang="en-GB" dirty="0"/>
              <a:t> Science Meeting |  Monitoring of the progress made by projects in 2023 | February 7, 2024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C3AB0323-EBC9-877E-2803-677D5B465E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671F5C-7825-A579-7719-F8E4EBBB0138}"/>
              </a:ext>
            </a:extLst>
          </p:cNvPr>
          <p:cNvSpPr txBox="1"/>
          <p:nvPr/>
        </p:nvSpPr>
        <p:spPr>
          <a:xfrm>
            <a:off x="251520" y="2755419"/>
            <a:ext cx="8269220" cy="1760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PT" dirty="0">
                <a:latin typeface="Arial" panose="020B0604020202020204" pitchFamily="34" charset="0"/>
                <a:cs typeface="Arial" panose="020B0604020202020204" pitchFamily="34" charset="0"/>
              </a:rPr>
              <a:t>With the following goals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Create an open-source, user friendly, fully tested particle tracer (WP1, WP2)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 the first direct fast particle optimization of a stellarator (WP3)</a:t>
            </a:r>
            <a:endParaRPr lang="en-PT" sz="1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 fast particle optimization with commonly used proxies (WP4)</a:t>
            </a:r>
            <a:endParaRPr lang="en-PT" sz="1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 the optimization to stochastic magnetic fields (WP5)</a:t>
            </a:r>
            <a:endParaRPr lang="en-PT" sz="1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5A639DA8-4EC9-6D60-2BAA-DE7DA5F7A312}"/>
              </a:ext>
            </a:extLst>
          </p:cNvPr>
          <p:cNvSpPr/>
          <p:nvPr/>
        </p:nvSpPr>
        <p:spPr>
          <a:xfrm>
            <a:off x="5868144" y="1203598"/>
            <a:ext cx="216024" cy="50405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0052ACF7-FA45-0B29-E8D3-C0A29AA27235}"/>
              </a:ext>
            </a:extLst>
          </p:cNvPr>
          <p:cNvSpPr/>
          <p:nvPr/>
        </p:nvSpPr>
        <p:spPr>
          <a:xfrm>
            <a:off x="5868144" y="1851670"/>
            <a:ext cx="216024" cy="7875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CF21AB-576B-70ED-AC54-42BBA299EFFF}"/>
              </a:ext>
            </a:extLst>
          </p:cNvPr>
          <p:cNvSpPr txBox="1"/>
          <p:nvPr/>
        </p:nvSpPr>
        <p:spPr>
          <a:xfrm>
            <a:off x="6070048" y="1175992"/>
            <a:ext cx="72008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n-P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6A477E-A03F-14B4-1215-92EC4B5A2437}"/>
              </a:ext>
            </a:extLst>
          </p:cNvPr>
          <p:cNvSpPr txBox="1"/>
          <p:nvPr/>
        </p:nvSpPr>
        <p:spPr>
          <a:xfrm>
            <a:off x="6087192" y="1943619"/>
            <a:ext cx="72008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PT" sz="1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089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3735</TotalTime>
  <Words>3130</Words>
  <Application>Microsoft Macintosh PowerPoint</Application>
  <PresentationFormat>On-screen Show (16:9)</PresentationFormat>
  <Paragraphs>428</Paragraphs>
  <Slides>31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Cambria Math</vt:lpstr>
      <vt:lpstr>Helvetica</vt:lpstr>
      <vt:lpstr>Latin Modern Math</vt:lpstr>
      <vt:lpstr>Wingdings</vt:lpstr>
      <vt:lpstr>Office Theme</vt:lpstr>
      <vt:lpstr> </vt:lpstr>
      <vt:lpstr>Motivation</vt:lpstr>
      <vt:lpstr>Goals</vt:lpstr>
      <vt:lpstr>Publications/Presentations</vt:lpstr>
      <vt:lpstr>EnR Task Specification</vt:lpstr>
      <vt:lpstr>EnR Task Specification</vt:lpstr>
      <vt:lpstr>WP1</vt:lpstr>
      <vt:lpstr>WP1</vt:lpstr>
      <vt:lpstr>EnR Task Specification</vt:lpstr>
      <vt:lpstr>WP2 – Combine particle tracer and stellarator optimization codes</vt:lpstr>
      <vt:lpstr>EnR Task Specification</vt:lpstr>
      <vt:lpstr>WP3 – Optimized stellarator equilibria</vt:lpstr>
      <vt:lpstr>WP3 – Optimized stellarator equilibria</vt:lpstr>
      <vt:lpstr>WP3 – Optimized stellarator equilibria</vt:lpstr>
      <vt:lpstr>WP3 – Optimized stellarator equilibria</vt:lpstr>
      <vt:lpstr>WP3 – Optimized stellarator equilibria</vt:lpstr>
      <vt:lpstr>WP3 – Optimized stellarator equilibria</vt:lpstr>
      <vt:lpstr>WP3 – Optimized stellarator equilibria</vt:lpstr>
      <vt:lpstr>WP3 – Optimized stellarator equilibria</vt:lpstr>
      <vt:lpstr>WP3 – Optimized stellarator equilibria</vt:lpstr>
      <vt:lpstr>WP3 – Optimized stellarator equilibria</vt:lpstr>
      <vt:lpstr>WP3 – Optimized stellarator equilibria</vt:lpstr>
      <vt:lpstr>WP3 – Optimized stellarator equilibria</vt:lpstr>
      <vt:lpstr>WP3 – Optimized stellarator equilibria</vt:lpstr>
      <vt:lpstr>EnR Task Specification</vt:lpstr>
      <vt:lpstr>Physics study of Nemov’s criterion</vt:lpstr>
      <vt:lpstr>EnR Task Specification</vt:lpstr>
      <vt:lpstr>WP5 – Fast particle orbits in realistic magnetic fields</vt:lpstr>
      <vt:lpstr>WP5 – Fast particle orbits in realistic magnetic fields</vt:lpstr>
      <vt:lpstr>WP5 – Fast particle orbits in realistic magnetic fields</vt:lpstr>
      <vt:lpstr>End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Beaton,Will</dc:creator>
  <cp:lastModifiedBy>Rogério Manuel Cabete de Jesus Jorge</cp:lastModifiedBy>
  <cp:revision>190</cp:revision>
  <cp:lastPrinted>2014-10-16T14:51:28Z</cp:lastPrinted>
  <dcterms:created xsi:type="dcterms:W3CDTF">2021-12-22T14:29:37Z</dcterms:created>
  <dcterms:modified xsi:type="dcterms:W3CDTF">2024-02-07T13:58:43Z</dcterms:modified>
</cp:coreProperties>
</file>