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11"/>
  </p:notesMasterIdLst>
  <p:handoutMasterIdLst>
    <p:handoutMasterId r:id="rId12"/>
  </p:handoutMasterIdLst>
  <p:sldIdLst>
    <p:sldId id="494" r:id="rId3"/>
    <p:sldId id="471" r:id="rId4"/>
    <p:sldId id="472" r:id="rId5"/>
    <p:sldId id="514" r:id="rId6"/>
    <p:sldId id="515" r:id="rId7"/>
    <p:sldId id="505" r:id="rId8"/>
    <p:sldId id="516" r:id="rId9"/>
    <p:sldId id="371" r:id="rId10"/>
  </p:sldIdLst>
  <p:sldSz cx="9144000" cy="5143500" type="screen16x9"/>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mitriy Borodin" initials="DB" lastIdx="1" clrIdx="0">
    <p:extLst>
      <p:ext uri="{19B8F6BF-5375-455C-9EA6-DF929625EA0E}">
        <p15:presenceInfo xmlns:p15="http://schemas.microsoft.com/office/powerpoint/2012/main" userId="cd166fcbfd57e361" providerId="Windows Live"/>
      </p:ext>
    </p:extLst>
  </p:cmAuthor>
  <p:cmAuthor id="2" name="Borodin" initials="B" lastIdx="1" clrIdx="1">
    <p:extLst>
      <p:ext uri="{19B8F6BF-5375-455C-9EA6-DF929625EA0E}">
        <p15:presenceInfo xmlns:p15="http://schemas.microsoft.com/office/powerpoint/2012/main" userId="Borod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008000"/>
    <a:srgbClr val="FF9900"/>
    <a:srgbClr val="FF33CC"/>
    <a:srgbClr val="003399"/>
    <a:srgbClr val="E3E3E3"/>
    <a:srgbClr val="99CCFF"/>
    <a:srgbClr val="FF3399"/>
    <a:srgbClr val="F9ED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34" autoAdjust="0"/>
    <p:restoredTop sz="93740" autoAdjust="0"/>
  </p:normalViewPr>
  <p:slideViewPr>
    <p:cSldViewPr showGuides="1">
      <p:cViewPr varScale="1">
        <p:scale>
          <a:sx n="88" d="100"/>
          <a:sy n="88" d="100"/>
        </p:scale>
        <p:origin x="336" y="52"/>
      </p:cViewPr>
      <p:guideLst>
        <p:guide orient="horz" pos="1620"/>
        <p:guide pos="2880"/>
      </p:guideLst>
    </p:cSldViewPr>
  </p:slideViewPr>
  <p:outlineViewPr>
    <p:cViewPr>
      <p:scale>
        <a:sx n="33" d="100"/>
        <a:sy n="33" d="100"/>
      </p:scale>
      <p:origin x="0" y="-1846"/>
    </p:cViewPr>
  </p:outlineViewPr>
  <p:notesTextViewPr>
    <p:cViewPr>
      <p:scale>
        <a:sx n="1" d="1"/>
        <a:sy n="1" d="1"/>
      </p:scale>
      <p:origin x="0" y="0"/>
    </p:cViewPr>
  </p:notesTextViewPr>
  <p:sorterViewPr>
    <p:cViewPr varScale="1">
      <p:scale>
        <a:sx n="1" d="1"/>
        <a:sy n="1" d="1"/>
      </p:scale>
      <p:origin x="0" y="-557"/>
    </p:cViewPr>
  </p:sorterViewPr>
  <p:notesViewPr>
    <p:cSldViewPr showGuides="1">
      <p:cViewPr varScale="1">
        <p:scale>
          <a:sx n="64" d="100"/>
          <a:sy n="64" d="100"/>
        </p:scale>
        <p:origin x="3144" y="8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15B2C45A-E869-45FE-B529-AF49C0F3C669}" type="datetimeFigureOut">
              <a:rPr lang="en-GB" smtClean="0">
                <a:latin typeface="Arial" panose="020B0604020202020204" pitchFamily="34" charset="0"/>
              </a:rPr>
              <a:pPr/>
              <a:t>16/02/2024</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dirty="0">
              <a:latin typeface="Arial" panose="020B0604020202020204" pitchFamily="34" charset="0"/>
            </a:endParaRPr>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A1166760-0E69-430F-A97F-08802152DB5E}" type="slidenum">
              <a:rPr lang="en-GB" smtClean="0">
                <a:latin typeface="Arial" panose="020B0604020202020204" pitchFamily="34" charset="0"/>
              </a:rPr>
              <a:pPr/>
              <a:t>‹Nr.›</a:t>
            </a:fld>
            <a:endParaRPr lang="en-GB" dirty="0">
              <a:latin typeface="Arial" panose="020B0604020202020204" pitchFamily="34" charset="0"/>
            </a:endParaRPr>
          </a:p>
        </p:txBody>
      </p:sp>
    </p:spTree>
    <p:extLst>
      <p:ext uri="{BB962C8B-B14F-4D97-AF65-F5344CB8AC3E}">
        <p14:creationId xmlns:p14="http://schemas.microsoft.com/office/powerpoint/2010/main" val="294364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F93E6C17-F35F-4654-8DE9-B693AC206066}" type="datetimeFigureOut">
              <a:rPr lang="en-GB" smtClean="0"/>
              <a:pPr/>
              <a:t>16/02/2024</a:t>
            </a:fld>
            <a:endParaRPr lang="en-GB"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GB"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9027E0A-1465-4A40-B1D5-9126D49509FC}" type="slidenum">
              <a:rPr lang="en-GB" smtClean="0"/>
              <a:pPr/>
              <a:t>‹Nr.›</a:t>
            </a:fld>
            <a:endParaRPr lang="en-GB" dirty="0"/>
          </a:p>
        </p:txBody>
      </p:sp>
    </p:spTree>
    <p:extLst>
      <p:ext uri="{BB962C8B-B14F-4D97-AF65-F5344CB8AC3E}">
        <p14:creationId xmlns:p14="http://schemas.microsoft.com/office/powerpoint/2010/main" val="251334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49027E0A-1465-4A40-B1D5-9126D49509FC}" type="slidenum">
              <a:rPr lang="en-GB" smtClean="0"/>
              <a:pPr/>
              <a:t>2</a:t>
            </a:fld>
            <a:endParaRPr lang="en-GB" dirty="0"/>
          </a:p>
        </p:txBody>
      </p:sp>
    </p:spTree>
    <p:extLst>
      <p:ext uri="{BB962C8B-B14F-4D97-AF65-F5344CB8AC3E}">
        <p14:creationId xmlns:p14="http://schemas.microsoft.com/office/powerpoint/2010/main" val="103752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49027E0A-1465-4A40-B1D5-9126D49509FC}" type="slidenum">
              <a:rPr lang="en-GB" smtClean="0"/>
              <a:pPr/>
              <a:t>3</a:t>
            </a:fld>
            <a:endParaRPr lang="en-GB" dirty="0"/>
          </a:p>
        </p:txBody>
      </p:sp>
    </p:spTree>
    <p:extLst>
      <p:ext uri="{BB962C8B-B14F-4D97-AF65-F5344CB8AC3E}">
        <p14:creationId xmlns:p14="http://schemas.microsoft.com/office/powerpoint/2010/main" val="3816039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49027E0A-1465-4A40-B1D5-9126D49509FC}" type="slidenum">
              <a:rPr lang="en-GB" smtClean="0"/>
              <a:pPr/>
              <a:t>4</a:t>
            </a:fld>
            <a:endParaRPr lang="en-GB" dirty="0"/>
          </a:p>
        </p:txBody>
      </p:sp>
    </p:spTree>
    <p:extLst>
      <p:ext uri="{BB962C8B-B14F-4D97-AF65-F5344CB8AC3E}">
        <p14:creationId xmlns:p14="http://schemas.microsoft.com/office/powerpoint/2010/main" val="2815589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49027E0A-1465-4A40-B1D5-9126D49509FC}" type="slidenum">
              <a:rPr lang="en-GB" smtClean="0"/>
              <a:pPr/>
              <a:t>5</a:t>
            </a:fld>
            <a:endParaRPr lang="en-GB" dirty="0"/>
          </a:p>
        </p:txBody>
      </p:sp>
    </p:spTree>
    <p:extLst>
      <p:ext uri="{BB962C8B-B14F-4D97-AF65-F5344CB8AC3E}">
        <p14:creationId xmlns:p14="http://schemas.microsoft.com/office/powerpoint/2010/main" val="2160640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49027E0A-1465-4A40-B1D5-9126D49509FC}" type="slidenum">
              <a:rPr lang="en-GB" smtClean="0"/>
              <a:pPr/>
              <a:t>6</a:t>
            </a:fld>
            <a:endParaRPr lang="en-GB" dirty="0"/>
          </a:p>
        </p:txBody>
      </p:sp>
    </p:spTree>
    <p:extLst>
      <p:ext uri="{BB962C8B-B14F-4D97-AF65-F5344CB8AC3E}">
        <p14:creationId xmlns:p14="http://schemas.microsoft.com/office/powerpoint/2010/main" val="31056301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536" y="1761660"/>
            <a:ext cx="8496944" cy="972108"/>
          </a:xfrm>
        </p:spPr>
        <p:txBody>
          <a:bodyPr>
            <a:noAutofit/>
          </a:bodyPr>
          <a:lstStyle>
            <a:lvl1pPr algn="l">
              <a:defRPr sz="3500"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3219822"/>
            <a:ext cx="4392488" cy="324036"/>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6" y="-342900"/>
            <a:ext cx="1076325" cy="7143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Picture Placeholder 10"/>
          <p:cNvSpPr>
            <a:spLocks noGrp="1"/>
          </p:cNvSpPr>
          <p:nvPr>
            <p:ph type="pic" sz="quarter" idx="10" hasCustomPrompt="1"/>
          </p:nvPr>
        </p:nvSpPr>
        <p:spPr>
          <a:xfrm>
            <a:off x="395537" y="4268763"/>
            <a:ext cx="1295375" cy="679252"/>
          </a:xfrm>
        </p:spPr>
        <p:txBody>
          <a:bodyPr>
            <a:normAutofit/>
          </a:bodyPr>
          <a:lstStyle>
            <a:lvl1pPr marL="0" indent="0" algn="ctr">
              <a:buFontTx/>
              <a:buNone/>
              <a:defRPr sz="18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4245936"/>
            <a:ext cx="3168352" cy="7020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9" name="Group 8"/>
          <p:cNvGrpSpPr/>
          <p:nvPr userDrawn="1"/>
        </p:nvGrpSpPr>
        <p:grpSpPr>
          <a:xfrm>
            <a:off x="18230283" y="30189672"/>
            <a:ext cx="9924896" cy="1336231"/>
            <a:chOff x="18230283" y="40396912"/>
            <a:chExt cx="9924896" cy="1781641"/>
          </a:xfrm>
        </p:grpSpPr>
        <p:sp>
          <p:nvSpPr>
            <p:cNvPr id="10" name="Rectangle 9"/>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13" name="Picture 12"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4" name="Group 13"/>
          <p:cNvGrpSpPr/>
          <p:nvPr userDrawn="1"/>
        </p:nvGrpSpPr>
        <p:grpSpPr>
          <a:xfrm>
            <a:off x="18382683" y="30303972"/>
            <a:ext cx="9924896" cy="1336231"/>
            <a:chOff x="18230283" y="40396912"/>
            <a:chExt cx="9924896" cy="1781641"/>
          </a:xfrm>
        </p:grpSpPr>
        <p:sp>
          <p:nvSpPr>
            <p:cNvPr id="15" name="Rectangle 14"/>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16" name="Picture 15"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7" name="Group 16"/>
          <p:cNvGrpSpPr/>
          <p:nvPr userDrawn="1"/>
        </p:nvGrpSpPr>
        <p:grpSpPr>
          <a:xfrm>
            <a:off x="18535083" y="30418272"/>
            <a:ext cx="9924896" cy="1336231"/>
            <a:chOff x="18230283" y="40396912"/>
            <a:chExt cx="9924896" cy="1781641"/>
          </a:xfrm>
        </p:grpSpPr>
        <p:sp>
          <p:nvSpPr>
            <p:cNvPr id="18" name="Rectangle 17"/>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19" name="Picture 18"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20" name="Group 19"/>
          <p:cNvGrpSpPr/>
          <p:nvPr userDrawn="1"/>
        </p:nvGrpSpPr>
        <p:grpSpPr>
          <a:xfrm>
            <a:off x="18687483" y="30532572"/>
            <a:ext cx="9924896" cy="1336231"/>
            <a:chOff x="18230283" y="40396912"/>
            <a:chExt cx="9924896" cy="1781641"/>
          </a:xfrm>
        </p:grpSpPr>
        <p:sp>
          <p:nvSpPr>
            <p:cNvPr id="21" name="Rectangle 20"/>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pic>
          <p:nvPicPr>
            <p:cNvPr id="22" name="Picture 21" descr="EuropeanFlag-sta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pic>
        <p:nvPicPr>
          <p:cNvPr id="24" name="Bild 7"/>
          <p:cNvPicPr>
            <a:picLocks noChangeAspect="1"/>
          </p:cNvPicPr>
          <p:nvPr userDrawn="1"/>
        </p:nvPicPr>
        <p:blipFill rotWithShape="1">
          <a:blip r:embed="rId3" cstate="print">
            <a:extLst>
              <a:ext uri="{28A0092B-C50C-407E-A947-70E740481C1C}">
                <a14:useLocalDpi xmlns:a14="http://schemas.microsoft.com/office/drawing/2010/main" val="0"/>
              </a:ext>
            </a:extLst>
          </a:blip>
          <a:srcRect t="1" b="27348"/>
          <a:stretch/>
        </p:blipFill>
        <p:spPr>
          <a:xfrm>
            <a:off x="0" y="0"/>
            <a:ext cx="9144000" cy="4176000"/>
          </a:xfrm>
          <a:prstGeom prst="rect">
            <a:avLst/>
          </a:prstGeom>
        </p:spPr>
      </p:pic>
      <p:pic>
        <p:nvPicPr>
          <p:cNvPr id="25" name="Bild 13" descr="EU_und_Text.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36096" y="4320000"/>
            <a:ext cx="3456384" cy="649203"/>
          </a:xfrm>
          <a:prstGeom prst="rect">
            <a:avLst/>
          </a:prstGeom>
        </p:spPr>
      </p:pic>
    </p:spTree>
    <p:extLst>
      <p:ext uri="{BB962C8B-B14F-4D97-AF65-F5344CB8AC3E}">
        <p14:creationId xmlns:p14="http://schemas.microsoft.com/office/powerpoint/2010/main" val="16942950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0"/>
            <a:ext cx="9144000" cy="51435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ffectLst/>
            </a:endParaRPr>
          </a:p>
        </p:txBody>
      </p:sp>
      <p:sp>
        <p:nvSpPr>
          <p:cNvPr id="2" name="Title 1"/>
          <p:cNvSpPr>
            <a:spLocks noGrp="1"/>
          </p:cNvSpPr>
          <p:nvPr>
            <p:ph type="title"/>
          </p:nvPr>
        </p:nvSpPr>
        <p:spPr>
          <a:xfrm>
            <a:off x="457200" y="57150"/>
            <a:ext cx="7543800" cy="342900"/>
          </a:xfrm>
        </p:spPr>
        <p:txBody>
          <a:bodyPr>
            <a:noAutofit/>
          </a:bodyPr>
          <a:lstStyle>
            <a:lvl1pPr algn="l">
              <a:lnSpc>
                <a:spcPts val="3200"/>
              </a:lnSpc>
              <a:defRPr sz="32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4774" y="1059582"/>
            <a:ext cx="8229600" cy="3672408"/>
          </a:xfrm>
        </p:spPr>
        <p:txBody>
          <a:bodyPr/>
          <a:lstStyle>
            <a:lvl1pPr marL="342900" indent="-342900">
              <a:buFont typeface="Arial" panose="020B0604020202020204" pitchFamily="34" charset="0"/>
              <a:buChar char="•"/>
              <a:defRPr sz="2400">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sz="1800">
                <a:latin typeface="Arial" panose="020B0604020202020204" pitchFamily="34" charset="0"/>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pic>
        <p:nvPicPr>
          <p:cNvPr id="7" name="Picture 6" descr="EurofusionDisc.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6416" y="70180"/>
            <a:ext cx="367958" cy="373990"/>
          </a:xfrm>
          <a:prstGeom prst="rect">
            <a:avLst/>
          </a:prstGeom>
        </p:spPr>
      </p:pic>
      <p:pic>
        <p:nvPicPr>
          <p:cNvPr id="8" name="Picture 7">
            <a:extLst>
              <a:ext uri="{FF2B5EF4-FFF2-40B4-BE49-F238E27FC236}">
                <a16:creationId xmlns:a16="http://schemas.microsoft.com/office/drawing/2014/main" id="{943E25B2-CE0C-4A25-9974-13496D623333}"/>
              </a:ext>
            </a:extLst>
          </p:cNvPr>
          <p:cNvPicPr>
            <a:picLocks noChangeAspect="1"/>
          </p:cNvPicPr>
          <p:nvPr userDrawn="1"/>
        </p:nvPicPr>
        <p:blipFill>
          <a:blip r:embed="rId3"/>
          <a:stretch>
            <a:fillRect/>
          </a:stretch>
        </p:blipFill>
        <p:spPr>
          <a:xfrm>
            <a:off x="107504" y="4830828"/>
            <a:ext cx="869698" cy="262599"/>
          </a:xfrm>
          <a:prstGeom prst="rect">
            <a:avLst/>
          </a:prstGeom>
        </p:spPr>
      </p:pic>
      <p:sp>
        <p:nvSpPr>
          <p:cNvPr id="4" name="Rechteck 3"/>
          <p:cNvSpPr/>
          <p:nvPr userDrawn="1"/>
        </p:nvSpPr>
        <p:spPr>
          <a:xfrm>
            <a:off x="1763688" y="4808238"/>
            <a:ext cx="7309420" cy="307777"/>
          </a:xfrm>
          <a:prstGeom prst="rect">
            <a:avLst/>
          </a:prstGeom>
        </p:spPr>
        <p:txBody>
          <a:bodyPr wrap="square">
            <a:spAutoFit/>
          </a:bodyPr>
          <a:lstStyle/>
          <a:p>
            <a:pPr algn="r"/>
            <a:r>
              <a:rPr lang="en-GB" sz="1400" dirty="0" smtClean="0"/>
              <a:t>D.V.Borodin </a:t>
            </a:r>
            <a:r>
              <a:rPr lang="en-GB" sz="1400" baseline="0" dirty="0" smtClean="0"/>
              <a:t> </a:t>
            </a:r>
            <a:r>
              <a:rPr lang="en-GB" sz="1400" dirty="0" smtClean="0"/>
              <a:t>| </a:t>
            </a:r>
            <a:r>
              <a:rPr lang="en-GB" sz="1400" dirty="0" smtClean="0"/>
              <a:t>TSVV-5 </a:t>
            </a:r>
            <a:r>
              <a:rPr lang="en-GB" sz="1400" dirty="0" smtClean="0"/>
              <a:t>regular</a:t>
            </a:r>
            <a:r>
              <a:rPr lang="en-GB" sz="1400" baseline="0" dirty="0" smtClean="0"/>
              <a:t> </a:t>
            </a:r>
            <a:r>
              <a:rPr lang="en-GB" sz="1400" dirty="0" smtClean="0"/>
              <a:t>VC  |  16.02.2024 </a:t>
            </a:r>
            <a:r>
              <a:rPr lang="en-GB" sz="1400" baseline="0" dirty="0" smtClean="0"/>
              <a:t> </a:t>
            </a:r>
            <a:r>
              <a:rPr lang="en-GB" sz="1400" dirty="0" smtClean="0"/>
              <a:t>|  Page </a:t>
            </a:r>
            <a:fld id="{6A6D9FA1-99C7-4910-8E32-B85D378B0060}" type="slidenum">
              <a:rPr lang="en-GB" sz="1400" smtClean="0"/>
              <a:pPr algn="r"/>
              <a:t>‹Nr.›</a:t>
            </a:fld>
            <a:endParaRPr lang="en-GB" sz="1400" dirty="0"/>
          </a:p>
        </p:txBody>
      </p:sp>
    </p:spTree>
    <p:extLst>
      <p:ext uri="{BB962C8B-B14F-4D97-AF65-F5344CB8AC3E}">
        <p14:creationId xmlns:p14="http://schemas.microsoft.com/office/powerpoint/2010/main" val="1996975160"/>
      </p:ext>
    </p:extLst>
  </p:cSld>
  <p:clrMapOvr>
    <a:masterClrMapping/>
  </p:clrMapOvr>
  <p:timing>
    <p:tnLst>
      <p:par>
        <p:cTn id="1" dur="indefinite" restart="never" nodeType="tmRoot"/>
      </p:par>
    </p:tn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536" y="1761660"/>
            <a:ext cx="8496944" cy="972108"/>
          </a:xfrm>
        </p:spPr>
        <p:txBody>
          <a:bodyPr>
            <a:noAutofit/>
          </a:bodyPr>
          <a:lstStyle>
            <a:lvl1pPr algn="l">
              <a:defRPr sz="3500"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3219822"/>
            <a:ext cx="4392488" cy="324036"/>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6" y="-342900"/>
            <a:ext cx="1076325" cy="7143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Picture Placeholder 10"/>
          <p:cNvSpPr>
            <a:spLocks noGrp="1"/>
          </p:cNvSpPr>
          <p:nvPr>
            <p:ph type="pic" sz="quarter" idx="10" hasCustomPrompt="1"/>
          </p:nvPr>
        </p:nvSpPr>
        <p:spPr>
          <a:xfrm>
            <a:off x="395537" y="4268763"/>
            <a:ext cx="1295375" cy="679252"/>
          </a:xfrm>
        </p:spPr>
        <p:txBody>
          <a:bodyPr>
            <a:normAutofit/>
          </a:bodyPr>
          <a:lstStyle>
            <a:lvl1pPr marL="0" indent="0" algn="ctr">
              <a:buFontTx/>
              <a:buNone/>
              <a:defRPr sz="18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4245936"/>
            <a:ext cx="3168352" cy="7020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24" name="Bild 7"/>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27348"/>
          <a:stretch/>
        </p:blipFill>
        <p:spPr>
          <a:xfrm>
            <a:off x="0" y="0"/>
            <a:ext cx="9144000" cy="4176000"/>
          </a:xfrm>
          <a:prstGeom prst="rect">
            <a:avLst/>
          </a:prstGeom>
        </p:spPr>
      </p:pic>
      <p:pic>
        <p:nvPicPr>
          <p:cNvPr id="25" name="Bild 13" descr="EU_und_Text.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6096" y="4320000"/>
            <a:ext cx="3456384" cy="649203"/>
          </a:xfrm>
          <a:prstGeom prst="rect">
            <a:avLst/>
          </a:prstGeom>
        </p:spPr>
      </p:pic>
    </p:spTree>
    <p:extLst>
      <p:ext uri="{BB962C8B-B14F-4D97-AF65-F5344CB8AC3E}">
        <p14:creationId xmlns:p14="http://schemas.microsoft.com/office/powerpoint/2010/main" val="11487703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0"/>
            <a:ext cx="9144000" cy="51435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ffectLst/>
            </a:endParaRPr>
          </a:p>
        </p:txBody>
      </p:sp>
      <p:sp>
        <p:nvSpPr>
          <p:cNvPr id="2" name="Title 1"/>
          <p:cNvSpPr>
            <a:spLocks noGrp="1"/>
          </p:cNvSpPr>
          <p:nvPr>
            <p:ph type="title"/>
          </p:nvPr>
        </p:nvSpPr>
        <p:spPr>
          <a:xfrm>
            <a:off x="457200" y="57150"/>
            <a:ext cx="7543800" cy="342900"/>
          </a:xfrm>
        </p:spPr>
        <p:txBody>
          <a:bodyPr>
            <a:noAutofit/>
          </a:bodyPr>
          <a:lstStyle>
            <a:lvl1pPr algn="l">
              <a:lnSpc>
                <a:spcPts val="3200"/>
              </a:lnSpc>
              <a:defRPr sz="3200" b="1">
                <a:latin typeface="Arial" panose="020B0604020202020204" pitchFamily="34" charset="0"/>
                <a:cs typeface="Arial" panose="020B0604020202020204" pitchFamily="34" charset="0"/>
              </a:defRPr>
            </a:lvl1pPr>
          </a:lstStyle>
          <a:p>
            <a:r>
              <a:rPr lang="en-GB"/>
              <a:t>Click to edit Master title style</a:t>
            </a:r>
            <a:endParaRPr lang="en-GB" dirty="0"/>
          </a:p>
        </p:txBody>
      </p:sp>
      <p:sp>
        <p:nvSpPr>
          <p:cNvPr id="3" name="Content Placeholder 2"/>
          <p:cNvSpPr>
            <a:spLocks noGrp="1"/>
          </p:cNvSpPr>
          <p:nvPr>
            <p:ph idx="1"/>
          </p:nvPr>
        </p:nvSpPr>
        <p:spPr>
          <a:xfrm>
            <a:off x="457200" y="1059582"/>
            <a:ext cx="8229600" cy="3672408"/>
          </a:xfrm>
        </p:spPr>
        <p:txBody>
          <a:bodyPr/>
          <a:lstStyle>
            <a:lvl1pPr marL="342900" indent="-342900">
              <a:buFont typeface="Arial" panose="020B0604020202020204" pitchFamily="34" charset="0"/>
              <a:buChar char="•"/>
              <a:defRPr sz="2400">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sz="1800">
                <a:latin typeface="Arial" panose="020B0604020202020204" pitchFamily="34" charset="0"/>
                <a:cs typeface="Arial" panose="020B0604020202020204" pitchFamily="34" charset="0"/>
              </a:defRPr>
            </a:lvl3pPr>
            <a:lvl4pPr>
              <a:defRPr/>
            </a:lvl4pPr>
            <a:lvl5pPr>
              <a:defRPr/>
            </a:lvl5pPr>
          </a:lstStyle>
          <a:p>
            <a:pPr lvl="0"/>
            <a:r>
              <a:rPr lang="en-GB"/>
              <a:t>Click to edit Master text styles</a:t>
            </a:r>
          </a:p>
          <a:p>
            <a:pPr lvl="1"/>
            <a:r>
              <a:rPr lang="en-GB"/>
              <a:t>Second level</a:t>
            </a:r>
          </a:p>
          <a:p>
            <a:pPr lvl="2"/>
            <a:r>
              <a:rPr lang="en-GB"/>
              <a:t>Third level</a:t>
            </a:r>
          </a:p>
        </p:txBody>
      </p:sp>
      <p:pic>
        <p:nvPicPr>
          <p:cNvPr id="7" name="Picture 6" descr="EurofusionDisc.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6416" y="70180"/>
            <a:ext cx="367958" cy="373990"/>
          </a:xfrm>
          <a:prstGeom prst="rect">
            <a:avLst/>
          </a:prstGeom>
        </p:spPr>
      </p:pic>
      <p:sp>
        <p:nvSpPr>
          <p:cNvPr id="8" name="Footer Placeholder 4"/>
          <p:cNvSpPr>
            <a:spLocks noGrp="1"/>
          </p:cNvSpPr>
          <p:nvPr>
            <p:ph type="ftr" sz="quarter" idx="11"/>
          </p:nvPr>
        </p:nvSpPr>
        <p:spPr>
          <a:xfrm>
            <a:off x="467544" y="4908928"/>
            <a:ext cx="8240228" cy="201104"/>
          </a:xfrm>
        </p:spPr>
        <p:txBody>
          <a:bodyPr/>
          <a:lstStyle>
            <a:lvl1pPr>
              <a:defRPr sz="1100">
                <a:solidFill>
                  <a:schemeClr val="tx1"/>
                </a:solidFill>
                <a:latin typeface="Arial" panose="020B0604020202020204" pitchFamily="34" charset="0"/>
                <a:cs typeface="Arial" panose="020B0604020202020204" pitchFamily="34" charset="0"/>
              </a:defRPr>
            </a:lvl1pPr>
          </a:lstStyle>
          <a:p>
            <a:pPr algn="r"/>
            <a:r>
              <a:rPr lang="en-GB" dirty="0" err="1" smtClean="0"/>
              <a:t>D.Borodin</a:t>
            </a:r>
            <a:r>
              <a:rPr lang="en-GB" dirty="0" smtClean="0"/>
              <a:t> | 4</a:t>
            </a:r>
            <a:r>
              <a:rPr lang="en-GB" baseline="30000" dirty="0" smtClean="0"/>
              <a:t>th</a:t>
            </a:r>
            <a:r>
              <a:rPr lang="en-GB" dirty="0" smtClean="0"/>
              <a:t> IAEA TM om divertor concepts  | VIC, Vienna  | 09.11.2022 | Page </a:t>
            </a:r>
            <a:fld id="{6A6D9FA1-99C7-4910-8E32-B85D378B0060}" type="slidenum">
              <a:rPr lang="en-GB" smtClean="0"/>
              <a:pPr algn="r"/>
              <a:t>‹Nr.›</a:t>
            </a:fld>
            <a:endParaRPr lang="en-GB" dirty="0"/>
          </a:p>
        </p:txBody>
      </p:sp>
    </p:spTree>
    <p:extLst>
      <p:ext uri="{BB962C8B-B14F-4D97-AF65-F5344CB8AC3E}">
        <p14:creationId xmlns:p14="http://schemas.microsoft.com/office/powerpoint/2010/main" val="1953007469"/>
      </p:ext>
    </p:extLst>
  </p:cSld>
  <p:clrMapOvr>
    <a:masterClrMapping/>
  </p:clrMapOvr>
  <p:timing>
    <p:tnLst>
      <p:par>
        <p:cTn id="1" dur="indefinite" restart="never" nodeType="tmRoot"/>
      </p:par>
    </p:tnLst>
  </p:timing>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AEB1851A-CFBC-47C7-80F8-04FF84B1759D}" type="datetimeFigureOut">
              <a:rPr lang="en-GB" smtClean="0"/>
              <a:pPr/>
              <a:t>16/02/2024</a:t>
            </a:fld>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6A6D9FA1-99C7-4910-8E32-B85D378B0060}" type="slidenum">
              <a:rPr lang="en-GB" smtClean="0"/>
              <a:pPr/>
              <a:t>‹Nr.›</a:t>
            </a:fld>
            <a:endParaRPr lang="en-GB" dirty="0"/>
          </a:p>
        </p:txBody>
      </p:sp>
    </p:spTree>
    <p:extLst>
      <p:ext uri="{BB962C8B-B14F-4D97-AF65-F5344CB8AC3E}">
        <p14:creationId xmlns:p14="http://schemas.microsoft.com/office/powerpoint/2010/main" val="88664204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AEB1851A-CFBC-47C7-80F8-04FF84B1759D}" type="datetimeFigureOut">
              <a:rPr lang="en-GB" smtClean="0"/>
              <a:pPr/>
              <a:t>16/02/2024</a:t>
            </a:fld>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6A6D9FA1-99C7-4910-8E32-B85D378B0060}" type="slidenum">
              <a:rPr lang="en-GB" smtClean="0"/>
              <a:pPr/>
              <a:t>‹Nr.›</a:t>
            </a:fld>
            <a:endParaRPr lang="en-GB" dirty="0"/>
          </a:p>
        </p:txBody>
      </p:sp>
    </p:spTree>
    <p:extLst>
      <p:ext uri="{BB962C8B-B14F-4D97-AF65-F5344CB8AC3E}">
        <p14:creationId xmlns:p14="http://schemas.microsoft.com/office/powerpoint/2010/main" val="370004451"/>
      </p:ext>
    </p:extLst>
  </p:cSld>
  <p:clrMap bg1="lt1" tx1="dk1" bg2="lt2" tx2="dk2" accent1="accent1" accent2="accent2" accent3="accent3" accent4="accent4" accent5="accent5" accent6="accent6" hlink="hlink" folHlink="folHlink"/>
  <p:sldLayoutIdLst>
    <p:sldLayoutId id="2147483652" r:id="rId1"/>
    <p:sldLayoutId id="2147483653"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www.eirene.de/" TargetMode="External"/><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3219822"/>
            <a:ext cx="3816424" cy="864096"/>
          </a:xfrm>
        </p:spPr>
        <p:txBody>
          <a:bodyPr>
            <a:normAutofit/>
          </a:bodyPr>
          <a:lstStyle/>
          <a:p>
            <a:r>
              <a:rPr lang="en-US" dirty="0"/>
              <a:t>D. Borodin et al</a:t>
            </a:r>
            <a:r>
              <a:rPr lang="en-US" dirty="0" smtClean="0"/>
              <a:t>.</a:t>
            </a:r>
            <a:endParaRPr lang="en-US" dirty="0"/>
          </a:p>
        </p:txBody>
      </p:sp>
      <p:pic>
        <p:nvPicPr>
          <p:cNvPr id="4" name="Picture 3">
            <a:extLst>
              <a:ext uri="{FF2B5EF4-FFF2-40B4-BE49-F238E27FC236}">
                <a16:creationId xmlns:a16="http://schemas.microsoft.com/office/drawing/2014/main" id="{943E25B2-CE0C-4A25-9974-13496D623333}"/>
              </a:ext>
            </a:extLst>
          </p:cNvPr>
          <p:cNvPicPr>
            <a:picLocks noChangeAspect="1"/>
          </p:cNvPicPr>
          <p:nvPr/>
        </p:nvPicPr>
        <p:blipFill>
          <a:blip r:embed="rId2"/>
          <a:stretch>
            <a:fillRect/>
          </a:stretch>
        </p:blipFill>
        <p:spPr>
          <a:xfrm>
            <a:off x="66651" y="4227934"/>
            <a:ext cx="2462891" cy="743653"/>
          </a:xfrm>
          <a:prstGeom prst="rect">
            <a:avLst/>
          </a:prstGeom>
        </p:spPr>
      </p:pic>
      <p:sp>
        <p:nvSpPr>
          <p:cNvPr id="6" name="Rechteck 5"/>
          <p:cNvSpPr/>
          <p:nvPr/>
        </p:nvSpPr>
        <p:spPr>
          <a:xfrm>
            <a:off x="4489304" y="987574"/>
            <a:ext cx="4470192" cy="400110"/>
          </a:xfrm>
          <a:prstGeom prst="rect">
            <a:avLst/>
          </a:prstGeom>
        </p:spPr>
        <p:txBody>
          <a:bodyPr wrap="square">
            <a:spAutoFit/>
          </a:bodyPr>
          <a:lstStyle/>
          <a:p>
            <a:r>
              <a:rPr lang="en-GB" sz="2000" b="1" i="1" dirty="0" smtClean="0">
                <a:solidFill>
                  <a:srgbClr val="C00000"/>
                </a:solidFill>
                <a:latin typeface="Arial" panose="020B0604020202020204" pitchFamily="34" charset="0"/>
                <a:cs typeface="Arial" panose="020B0604020202020204" pitchFamily="34" charset="0"/>
              </a:rPr>
              <a:t>Mid-term review for E-TASC SB</a:t>
            </a:r>
            <a:endParaRPr lang="en-GB" sz="2000" b="1" i="1" dirty="0">
              <a:solidFill>
                <a:srgbClr val="C00000"/>
              </a:solidFill>
              <a:latin typeface="Arial" panose="020B0604020202020204" pitchFamily="34" charset="0"/>
              <a:cs typeface="Arial" panose="020B0604020202020204" pitchFamily="34" charset="0"/>
            </a:endParaRPr>
          </a:p>
        </p:txBody>
      </p:sp>
      <p:sp>
        <p:nvSpPr>
          <p:cNvPr id="7" name="Title 1"/>
          <p:cNvSpPr>
            <a:spLocks noGrp="1"/>
          </p:cNvSpPr>
          <p:nvPr>
            <p:ph type="ctrTitle"/>
          </p:nvPr>
        </p:nvSpPr>
        <p:spPr>
          <a:xfrm>
            <a:off x="171085" y="1779662"/>
            <a:ext cx="8721395" cy="972108"/>
          </a:xfrm>
        </p:spPr>
        <p:txBody>
          <a:bodyPr/>
          <a:lstStyle/>
          <a:p>
            <a:r>
              <a:rPr lang="en-US" sz="2400" i="1" dirty="0" smtClean="0"/>
              <a:t/>
            </a:r>
            <a:br>
              <a:rPr lang="en-US" sz="2400" i="1" dirty="0" smtClean="0"/>
            </a:br>
            <a:r>
              <a:rPr lang="en-US" sz="2400" dirty="0" smtClean="0">
                <a:solidFill>
                  <a:srgbClr val="C00000"/>
                </a:solidFill>
              </a:rPr>
              <a:t>TSVV </a:t>
            </a:r>
            <a:r>
              <a:rPr lang="en-US" sz="2400" dirty="0">
                <a:solidFill>
                  <a:srgbClr val="C00000"/>
                </a:solidFill>
              </a:rPr>
              <a:t>Task </a:t>
            </a:r>
            <a:r>
              <a:rPr lang="en-US" sz="2400" dirty="0" smtClean="0">
                <a:solidFill>
                  <a:srgbClr val="C00000"/>
                </a:solidFill>
              </a:rPr>
              <a:t>5:  </a:t>
            </a:r>
            <a:r>
              <a:rPr lang="en-US" sz="2400" i="1" dirty="0" smtClean="0"/>
              <a:t>“Neutral </a:t>
            </a:r>
            <a:r>
              <a:rPr lang="en-US" sz="2400" i="1" dirty="0"/>
              <a:t>Gas Dynamics in the </a:t>
            </a:r>
            <a:r>
              <a:rPr lang="en-US" sz="2400" i="1" dirty="0" smtClean="0"/>
              <a:t>Edge”</a:t>
            </a:r>
            <a:br>
              <a:rPr lang="en-US" sz="2400" i="1" dirty="0" smtClean="0"/>
            </a:br>
            <a:r>
              <a:rPr lang="en-US" sz="2400" i="1" dirty="0" smtClean="0"/>
              <a:t>12.09.2023</a:t>
            </a:r>
            <a:endParaRPr lang="en-GB" sz="2400" i="1" dirty="0"/>
          </a:p>
        </p:txBody>
      </p:sp>
      <p:pic>
        <p:nvPicPr>
          <p:cNvPr id="8" name="Grafik 7"/>
          <p:cNvPicPr>
            <a:picLocks noChangeAspect="1"/>
          </p:cNvPicPr>
          <p:nvPr/>
        </p:nvPicPr>
        <p:blipFill>
          <a:blip r:embed="rId3"/>
          <a:stretch>
            <a:fillRect/>
          </a:stretch>
        </p:blipFill>
        <p:spPr>
          <a:xfrm>
            <a:off x="95680" y="93736"/>
            <a:ext cx="1470513" cy="524231"/>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9253" y="124624"/>
            <a:ext cx="1535880" cy="422367"/>
          </a:xfrm>
          <a:prstGeom prst="rect">
            <a:avLst/>
          </a:prstGeom>
        </p:spPr>
      </p:pic>
      <p:pic>
        <p:nvPicPr>
          <p:cNvPr id="11" name="Grafik 10"/>
          <p:cNvPicPr>
            <a:picLocks noChangeAspect="1"/>
          </p:cNvPicPr>
          <p:nvPr/>
        </p:nvPicPr>
        <p:blipFill>
          <a:blip r:embed="rId5"/>
          <a:stretch>
            <a:fillRect/>
          </a:stretch>
        </p:blipFill>
        <p:spPr>
          <a:xfrm>
            <a:off x="3404663" y="79423"/>
            <a:ext cx="735289" cy="504514"/>
          </a:xfrm>
          <a:prstGeom prst="rect">
            <a:avLst/>
          </a:prstGeom>
        </p:spPr>
      </p:pic>
      <p:pic>
        <p:nvPicPr>
          <p:cNvPr id="10" name="Grafik 9"/>
          <p:cNvPicPr>
            <a:picLocks noChangeAspect="1"/>
          </p:cNvPicPr>
          <p:nvPr/>
        </p:nvPicPr>
        <p:blipFill>
          <a:blip r:embed="rId6"/>
          <a:stretch>
            <a:fillRect/>
          </a:stretch>
        </p:blipFill>
        <p:spPr>
          <a:xfrm>
            <a:off x="2159732" y="79422"/>
            <a:ext cx="1232367" cy="490592"/>
          </a:xfrm>
          <a:prstGeom prst="rect">
            <a:avLst/>
          </a:prstGeom>
        </p:spPr>
      </p:pic>
      <p:pic>
        <p:nvPicPr>
          <p:cNvPr id="16" name="Grafik 15"/>
          <p:cNvPicPr>
            <a:picLocks noChangeAspect="1"/>
          </p:cNvPicPr>
          <p:nvPr/>
        </p:nvPicPr>
        <p:blipFill>
          <a:blip r:embed="rId7"/>
          <a:stretch>
            <a:fillRect/>
          </a:stretch>
        </p:blipFill>
        <p:spPr>
          <a:xfrm>
            <a:off x="4890351" y="86170"/>
            <a:ext cx="1800200" cy="484145"/>
          </a:xfrm>
          <a:prstGeom prst="rect">
            <a:avLst/>
          </a:prstGeom>
        </p:spPr>
      </p:pic>
    </p:spTree>
    <p:extLst>
      <p:ext uri="{BB962C8B-B14F-4D97-AF65-F5344CB8AC3E}">
        <p14:creationId xmlns:p14="http://schemas.microsoft.com/office/powerpoint/2010/main" val="1982879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470899" y="772972"/>
            <a:ext cx="6624736" cy="4401205"/>
          </a:xfrm>
          <a:prstGeom prst="rect">
            <a:avLst/>
          </a:prstGeom>
        </p:spPr>
        <p:txBody>
          <a:bodyPr wrap="square">
            <a:spAutoFit/>
          </a:bodyPr>
          <a:lstStyle/>
          <a:p>
            <a:pPr marL="342900" indent="-342900">
              <a:buFont typeface="+mj-lt"/>
              <a:buAutoNum type="arabicPeriod"/>
            </a:pPr>
            <a:r>
              <a:rPr lang="en-US" sz="1400" b="1" dirty="0" smtClean="0">
                <a:latin typeface="Calibri" panose="020F0502020204030204" pitchFamily="34" charset="0"/>
              </a:rPr>
              <a:t>Neutral </a:t>
            </a:r>
            <a:r>
              <a:rPr lang="en-US" sz="1400" b="1" dirty="0">
                <a:latin typeface="Calibri" panose="020F0502020204030204" pitchFamily="34" charset="0"/>
              </a:rPr>
              <a:t>gas code that allows for an efficient use of HPC resources (towards </a:t>
            </a:r>
            <a:r>
              <a:rPr lang="en-US" sz="1400" b="1" dirty="0" err="1">
                <a:latin typeface="Calibri" panose="020F0502020204030204" pitchFamily="34" charset="0"/>
              </a:rPr>
              <a:t>exascale</a:t>
            </a:r>
            <a:r>
              <a:rPr lang="en-US" sz="1400" b="1" dirty="0">
                <a:latin typeface="Calibri" panose="020F0502020204030204" pitchFamily="34" charset="0"/>
              </a:rPr>
              <a:t> systems and/or HPC booster techniques) through suitable parallelization methods. </a:t>
            </a:r>
            <a:endParaRPr lang="en-US" sz="1400" b="1" dirty="0" smtClean="0">
              <a:latin typeface="Calibri" panose="020F0502020204030204" pitchFamily="34" charset="0"/>
            </a:endParaRPr>
          </a:p>
          <a:p>
            <a:pPr marL="342900" indent="-342900">
              <a:buFont typeface="+mj-lt"/>
              <a:buAutoNum type="arabicPeriod"/>
            </a:pPr>
            <a:endParaRPr lang="en-US" sz="1400" b="1" dirty="0">
              <a:latin typeface="Calibri" panose="020F0502020204030204" pitchFamily="34" charset="0"/>
            </a:endParaRPr>
          </a:p>
          <a:p>
            <a:pPr marL="342900" indent="-342900">
              <a:buFont typeface="+mj-lt"/>
              <a:buAutoNum type="arabicPeriod"/>
            </a:pPr>
            <a:r>
              <a:rPr lang="en-US" sz="1400" b="1" dirty="0" smtClean="0">
                <a:latin typeface="Calibri" panose="020F0502020204030204" pitchFamily="34" charset="0"/>
              </a:rPr>
              <a:t>Revised </a:t>
            </a:r>
            <a:r>
              <a:rPr lang="en-US" sz="1400" b="1" dirty="0">
                <a:latin typeface="Calibri" panose="020F0502020204030204" pitchFamily="34" charset="0"/>
              </a:rPr>
              <a:t>and extended physics basis for the neutral gas model. Further development of the underlying collision-radiative model towards the full vibrational resolution for all hydrogen isotopes and specific impurities for seeding. </a:t>
            </a:r>
            <a:endParaRPr lang="en-US" sz="1400" b="1" dirty="0" smtClean="0">
              <a:latin typeface="Calibri" panose="020F0502020204030204" pitchFamily="34" charset="0"/>
            </a:endParaRPr>
          </a:p>
          <a:p>
            <a:pPr marL="342900" indent="-342900">
              <a:buFont typeface="+mj-lt"/>
              <a:buAutoNum type="arabicPeriod"/>
            </a:pPr>
            <a:endParaRPr lang="en-US" sz="1400" b="1" dirty="0">
              <a:latin typeface="Calibri" panose="020F0502020204030204" pitchFamily="34" charset="0"/>
            </a:endParaRPr>
          </a:p>
          <a:p>
            <a:pPr marL="342900" indent="-342900">
              <a:buFont typeface="+mj-lt"/>
              <a:buAutoNum type="arabicPeriod"/>
            </a:pPr>
            <a:r>
              <a:rPr lang="en-US" sz="1400" b="1" dirty="0" smtClean="0">
                <a:latin typeface="Calibri" panose="020F0502020204030204" pitchFamily="34" charset="0"/>
              </a:rPr>
              <a:t>Improved </a:t>
            </a:r>
            <a:r>
              <a:rPr lang="en-US" sz="1400" b="1" dirty="0">
                <a:latin typeface="Calibri" panose="020F0502020204030204" pitchFamily="34" charset="0"/>
              </a:rPr>
              <a:t>(in contents and structure) Atomic and Molecular database for volumetric and surface processes. Database access through generalized interfaces to, e.g., atomic, molecular, nuclear and surface (AMNS) physics data. </a:t>
            </a:r>
            <a:endParaRPr lang="en-US" sz="1400" b="1" dirty="0" smtClean="0">
              <a:latin typeface="Calibri" panose="020F0502020204030204" pitchFamily="34" charset="0"/>
            </a:endParaRPr>
          </a:p>
          <a:p>
            <a:pPr marL="342900" indent="-342900">
              <a:buFont typeface="+mj-lt"/>
              <a:buAutoNum type="arabicPeriod"/>
            </a:pPr>
            <a:endParaRPr lang="en-US" sz="1400" b="1" dirty="0">
              <a:latin typeface="Calibri" panose="020F0502020204030204" pitchFamily="34" charset="0"/>
            </a:endParaRPr>
          </a:p>
          <a:p>
            <a:pPr marL="342900" indent="-342900">
              <a:buFont typeface="+mj-lt"/>
              <a:buAutoNum type="arabicPeriod"/>
            </a:pPr>
            <a:r>
              <a:rPr lang="en-US" sz="1400" b="1" dirty="0" smtClean="0">
                <a:latin typeface="Calibri" panose="020F0502020204030204" pitchFamily="34" charset="0"/>
              </a:rPr>
              <a:t>Interfaces </a:t>
            </a:r>
            <a:r>
              <a:rPr lang="en-US" sz="1400" b="1" dirty="0">
                <a:latin typeface="Calibri" panose="020F0502020204030204" pitchFamily="34" charset="0"/>
              </a:rPr>
              <a:t>and boundary conditions necessary for future applications; modularization of the neutral gas code to facilitate coupling to computation fluid dynamics (CFD) codes (2D or 3D codes, turbulence codes, time-dependent) and possibly also to gyro-kinetic/</a:t>
            </a:r>
            <a:r>
              <a:rPr lang="en-US" sz="1400" b="1" dirty="0" err="1">
                <a:latin typeface="Calibri" panose="020F0502020204030204" pitchFamily="34" charset="0"/>
              </a:rPr>
              <a:t>gyrofluid</a:t>
            </a:r>
            <a:r>
              <a:rPr lang="en-US" sz="1400" b="1" dirty="0">
                <a:latin typeface="Calibri" panose="020F0502020204030204" pitchFamily="34" charset="0"/>
              </a:rPr>
              <a:t> plasma codes. </a:t>
            </a:r>
            <a:endParaRPr lang="en-US" sz="1400" b="1" dirty="0" smtClean="0">
              <a:latin typeface="Calibri" panose="020F0502020204030204" pitchFamily="34" charset="0"/>
            </a:endParaRPr>
          </a:p>
          <a:p>
            <a:pPr marL="342900" indent="-342900">
              <a:buFont typeface="+mj-lt"/>
              <a:buAutoNum type="arabicPeriod"/>
            </a:pPr>
            <a:endParaRPr lang="en-US" sz="1400" b="1" dirty="0">
              <a:latin typeface="Calibri" panose="020F0502020204030204" pitchFamily="34" charset="0"/>
            </a:endParaRPr>
          </a:p>
          <a:p>
            <a:pPr marL="342900" indent="-342900">
              <a:buFont typeface="+mj-lt"/>
              <a:buAutoNum type="arabicPeriod"/>
            </a:pPr>
            <a:r>
              <a:rPr lang="en-US" sz="1400" b="1" dirty="0" smtClean="0">
                <a:latin typeface="Calibri" panose="020F0502020204030204" pitchFamily="34" charset="0"/>
              </a:rPr>
              <a:t>Strategy </a:t>
            </a:r>
            <a:r>
              <a:rPr lang="en-US" sz="1400" b="1" dirty="0">
                <a:latin typeface="Calibri" panose="020F0502020204030204" pitchFamily="34" charset="0"/>
              </a:rPr>
              <a:t>towards a validated predictive capability for integrated fusion reactor modelling for (semi-)detached divertor plasmas. Liaison with TSVV Tasks 3 and 4. </a:t>
            </a:r>
            <a:endParaRPr lang="en-US" sz="1400" b="1" dirty="0" smtClean="0">
              <a:latin typeface="Calibri" panose="020F0502020204030204" pitchFamily="34" charset="0"/>
            </a:endParaRPr>
          </a:p>
          <a:p>
            <a:endParaRPr lang="en-US" sz="1400" dirty="0">
              <a:latin typeface="Calibri" panose="020F0502020204030204" pitchFamily="34" charset="0"/>
            </a:endParaRPr>
          </a:p>
        </p:txBody>
      </p:sp>
      <p:sp>
        <p:nvSpPr>
          <p:cNvPr id="11" name="Rechteck 10"/>
          <p:cNvSpPr/>
          <p:nvPr/>
        </p:nvSpPr>
        <p:spPr>
          <a:xfrm>
            <a:off x="2470899" y="762833"/>
            <a:ext cx="6624736" cy="4401205"/>
          </a:xfrm>
          <a:prstGeom prst="rect">
            <a:avLst/>
          </a:prstGeom>
        </p:spPr>
        <p:txBody>
          <a:bodyPr wrap="square">
            <a:spAutoFit/>
          </a:bodyPr>
          <a:lstStyle/>
          <a:p>
            <a:pPr marL="342900" indent="-342900">
              <a:buFont typeface="+mj-lt"/>
              <a:buAutoNum type="arabicPeriod"/>
            </a:pPr>
            <a:r>
              <a:rPr lang="en-US" sz="1400" b="1" dirty="0" smtClean="0">
                <a:solidFill>
                  <a:schemeClr val="bg1">
                    <a:lumMod val="75000"/>
                  </a:schemeClr>
                </a:solidFill>
                <a:latin typeface="Calibri" panose="020F0502020204030204" pitchFamily="34" charset="0"/>
              </a:rPr>
              <a:t>Neutral </a:t>
            </a:r>
            <a:r>
              <a:rPr lang="en-US" sz="1400" b="1" dirty="0">
                <a:solidFill>
                  <a:schemeClr val="bg1">
                    <a:lumMod val="75000"/>
                  </a:schemeClr>
                </a:solidFill>
                <a:latin typeface="Calibri" panose="020F0502020204030204" pitchFamily="34" charset="0"/>
              </a:rPr>
              <a:t>gas code that allows for an efficient use of HPC resources (towards </a:t>
            </a:r>
            <a:r>
              <a:rPr lang="en-US" sz="1400" b="1" dirty="0" err="1">
                <a:solidFill>
                  <a:schemeClr val="bg1">
                    <a:lumMod val="75000"/>
                  </a:schemeClr>
                </a:solidFill>
                <a:latin typeface="Calibri" panose="020F0502020204030204" pitchFamily="34" charset="0"/>
              </a:rPr>
              <a:t>exascale</a:t>
            </a:r>
            <a:r>
              <a:rPr lang="en-US" sz="1400" b="1" dirty="0">
                <a:solidFill>
                  <a:schemeClr val="bg1">
                    <a:lumMod val="75000"/>
                  </a:schemeClr>
                </a:solidFill>
                <a:latin typeface="Calibri" panose="020F0502020204030204" pitchFamily="34" charset="0"/>
              </a:rPr>
              <a:t> systems and/or HPC booster techniques) through suitable parallelization methods. </a:t>
            </a:r>
            <a:endParaRPr lang="en-US" sz="1400" b="1" dirty="0" smtClean="0">
              <a:solidFill>
                <a:schemeClr val="bg1">
                  <a:lumMod val="75000"/>
                </a:schemeClr>
              </a:solidFill>
              <a:latin typeface="Calibri" panose="020F0502020204030204" pitchFamily="34" charset="0"/>
            </a:endParaRPr>
          </a:p>
          <a:p>
            <a:pPr marL="342900" indent="-342900">
              <a:buFont typeface="+mj-lt"/>
              <a:buAutoNum type="arabicPeriod"/>
            </a:pPr>
            <a:endParaRPr lang="en-US" sz="1400" b="1" dirty="0">
              <a:solidFill>
                <a:schemeClr val="bg1">
                  <a:lumMod val="75000"/>
                </a:schemeClr>
              </a:solidFill>
              <a:latin typeface="Calibri" panose="020F0502020204030204" pitchFamily="34" charset="0"/>
            </a:endParaRPr>
          </a:p>
          <a:p>
            <a:pPr marL="342900" indent="-342900">
              <a:buFont typeface="+mj-lt"/>
              <a:buAutoNum type="arabicPeriod"/>
            </a:pPr>
            <a:r>
              <a:rPr lang="en-US" sz="1400" b="1" dirty="0" smtClean="0">
                <a:solidFill>
                  <a:schemeClr val="bg1">
                    <a:lumMod val="75000"/>
                  </a:schemeClr>
                </a:solidFill>
                <a:latin typeface="Calibri" panose="020F0502020204030204" pitchFamily="34" charset="0"/>
              </a:rPr>
              <a:t>Revised </a:t>
            </a:r>
            <a:r>
              <a:rPr lang="en-US" sz="1400" b="1" dirty="0">
                <a:solidFill>
                  <a:schemeClr val="bg1">
                    <a:lumMod val="75000"/>
                  </a:schemeClr>
                </a:solidFill>
                <a:latin typeface="Calibri" panose="020F0502020204030204" pitchFamily="34" charset="0"/>
              </a:rPr>
              <a:t>and extended physics basis for the neutral gas model. Further development of the underlying collision-radiative model towards the full vibrational resolution for all hydrogen isotopes and specific impurities for seeding. </a:t>
            </a:r>
            <a:endParaRPr lang="en-US" sz="1400" b="1" dirty="0" smtClean="0">
              <a:solidFill>
                <a:schemeClr val="bg1">
                  <a:lumMod val="75000"/>
                </a:schemeClr>
              </a:solidFill>
              <a:latin typeface="Calibri" panose="020F0502020204030204" pitchFamily="34" charset="0"/>
            </a:endParaRPr>
          </a:p>
          <a:p>
            <a:pPr marL="342900" indent="-342900">
              <a:buFont typeface="+mj-lt"/>
              <a:buAutoNum type="arabicPeriod"/>
            </a:pPr>
            <a:endParaRPr lang="en-US" sz="1400" b="1" dirty="0">
              <a:solidFill>
                <a:schemeClr val="bg1">
                  <a:lumMod val="75000"/>
                </a:schemeClr>
              </a:solidFill>
              <a:latin typeface="Calibri" panose="020F0502020204030204" pitchFamily="34" charset="0"/>
            </a:endParaRPr>
          </a:p>
          <a:p>
            <a:pPr marL="342900" indent="-342900">
              <a:buFont typeface="+mj-lt"/>
              <a:buAutoNum type="arabicPeriod"/>
            </a:pPr>
            <a:r>
              <a:rPr lang="en-US" sz="1400" b="1" dirty="0" smtClean="0">
                <a:solidFill>
                  <a:schemeClr val="bg1">
                    <a:lumMod val="75000"/>
                  </a:schemeClr>
                </a:solidFill>
                <a:latin typeface="Calibri" panose="020F0502020204030204" pitchFamily="34" charset="0"/>
              </a:rPr>
              <a:t>Improved </a:t>
            </a:r>
            <a:r>
              <a:rPr lang="en-US" sz="1400" b="1" dirty="0">
                <a:solidFill>
                  <a:schemeClr val="bg1">
                    <a:lumMod val="75000"/>
                  </a:schemeClr>
                </a:solidFill>
                <a:latin typeface="Calibri" panose="020F0502020204030204" pitchFamily="34" charset="0"/>
              </a:rPr>
              <a:t>(in contents and structure) Atomic and Molecular database for volumetric and surface processes. Database access through generalized interfaces to, e.g., atomic, molecular, nuclear and surface (AMNS) physics data. </a:t>
            </a:r>
            <a:endParaRPr lang="en-US" sz="1400" b="1" dirty="0" smtClean="0">
              <a:solidFill>
                <a:schemeClr val="bg1">
                  <a:lumMod val="75000"/>
                </a:schemeClr>
              </a:solidFill>
              <a:latin typeface="Calibri" panose="020F0502020204030204" pitchFamily="34" charset="0"/>
            </a:endParaRPr>
          </a:p>
          <a:p>
            <a:pPr marL="342900" indent="-342900">
              <a:buFont typeface="+mj-lt"/>
              <a:buAutoNum type="arabicPeriod"/>
            </a:pPr>
            <a:endParaRPr lang="en-US" sz="1400" b="1" dirty="0">
              <a:solidFill>
                <a:schemeClr val="bg1">
                  <a:lumMod val="75000"/>
                </a:schemeClr>
              </a:solidFill>
              <a:latin typeface="Calibri" panose="020F0502020204030204" pitchFamily="34" charset="0"/>
            </a:endParaRPr>
          </a:p>
          <a:p>
            <a:pPr marL="342900" indent="-342900">
              <a:buFont typeface="+mj-lt"/>
              <a:buAutoNum type="arabicPeriod"/>
            </a:pPr>
            <a:r>
              <a:rPr lang="en-US" sz="1400" b="1" dirty="0" smtClean="0">
                <a:solidFill>
                  <a:schemeClr val="bg1">
                    <a:lumMod val="75000"/>
                  </a:schemeClr>
                </a:solidFill>
                <a:latin typeface="Calibri" panose="020F0502020204030204" pitchFamily="34" charset="0"/>
              </a:rPr>
              <a:t>Interfaces </a:t>
            </a:r>
            <a:r>
              <a:rPr lang="en-US" sz="1400" b="1" dirty="0">
                <a:solidFill>
                  <a:schemeClr val="bg1">
                    <a:lumMod val="75000"/>
                  </a:schemeClr>
                </a:solidFill>
                <a:latin typeface="Calibri" panose="020F0502020204030204" pitchFamily="34" charset="0"/>
              </a:rPr>
              <a:t>and boundary conditions necessary for future applications; modularization of the neutral gas code to facilitate coupling to computation fluid dynamics (CFD) codes (2D or 3D codes, turbulence codes, time-dependent) and possibly also to gyro-kinetic/</a:t>
            </a:r>
            <a:r>
              <a:rPr lang="en-US" sz="1400" b="1" dirty="0" err="1">
                <a:solidFill>
                  <a:schemeClr val="bg1">
                    <a:lumMod val="75000"/>
                  </a:schemeClr>
                </a:solidFill>
                <a:latin typeface="Calibri" panose="020F0502020204030204" pitchFamily="34" charset="0"/>
              </a:rPr>
              <a:t>gyrofluid</a:t>
            </a:r>
            <a:r>
              <a:rPr lang="en-US" sz="1400" b="1" dirty="0">
                <a:solidFill>
                  <a:schemeClr val="bg1">
                    <a:lumMod val="75000"/>
                  </a:schemeClr>
                </a:solidFill>
                <a:latin typeface="Calibri" panose="020F0502020204030204" pitchFamily="34" charset="0"/>
              </a:rPr>
              <a:t> plasma codes. </a:t>
            </a:r>
            <a:endParaRPr lang="en-US" sz="1400" b="1" dirty="0" smtClean="0">
              <a:solidFill>
                <a:schemeClr val="bg1">
                  <a:lumMod val="75000"/>
                </a:schemeClr>
              </a:solidFill>
              <a:latin typeface="Calibri" panose="020F0502020204030204" pitchFamily="34" charset="0"/>
            </a:endParaRPr>
          </a:p>
          <a:p>
            <a:pPr marL="342900" indent="-342900">
              <a:buFont typeface="+mj-lt"/>
              <a:buAutoNum type="arabicPeriod"/>
            </a:pPr>
            <a:endParaRPr lang="en-US" sz="1400" b="1" dirty="0">
              <a:solidFill>
                <a:schemeClr val="bg1">
                  <a:lumMod val="75000"/>
                </a:schemeClr>
              </a:solidFill>
              <a:latin typeface="Calibri" panose="020F0502020204030204" pitchFamily="34" charset="0"/>
            </a:endParaRPr>
          </a:p>
          <a:p>
            <a:pPr marL="342900" indent="-342900">
              <a:buFont typeface="+mj-lt"/>
              <a:buAutoNum type="arabicPeriod"/>
            </a:pPr>
            <a:r>
              <a:rPr lang="en-US" sz="1400" b="1" dirty="0" smtClean="0">
                <a:solidFill>
                  <a:schemeClr val="bg1">
                    <a:lumMod val="75000"/>
                  </a:schemeClr>
                </a:solidFill>
                <a:latin typeface="Calibri" panose="020F0502020204030204" pitchFamily="34" charset="0"/>
              </a:rPr>
              <a:t>Strategy </a:t>
            </a:r>
            <a:r>
              <a:rPr lang="en-US" sz="1400" b="1" dirty="0">
                <a:solidFill>
                  <a:schemeClr val="bg1">
                    <a:lumMod val="75000"/>
                  </a:schemeClr>
                </a:solidFill>
                <a:latin typeface="Calibri" panose="020F0502020204030204" pitchFamily="34" charset="0"/>
              </a:rPr>
              <a:t>towards a validated predictive capability for integrated fusion reactor modelling for (semi-)detached divertor plasmas. Liaison with TSVV Tasks 3 and 4. </a:t>
            </a:r>
            <a:endParaRPr lang="en-US" sz="1400" b="1" dirty="0" smtClean="0">
              <a:solidFill>
                <a:schemeClr val="bg1">
                  <a:lumMod val="75000"/>
                </a:schemeClr>
              </a:solidFill>
              <a:latin typeface="Calibri" panose="020F0502020204030204" pitchFamily="34" charset="0"/>
            </a:endParaRPr>
          </a:p>
          <a:p>
            <a:endParaRPr lang="en-US" sz="1400" dirty="0">
              <a:solidFill>
                <a:schemeClr val="bg1">
                  <a:lumMod val="75000"/>
                </a:schemeClr>
              </a:solidFill>
              <a:latin typeface="Calibri" panose="020F0502020204030204" pitchFamily="34" charset="0"/>
            </a:endParaRPr>
          </a:p>
        </p:txBody>
      </p:sp>
      <p:sp>
        <p:nvSpPr>
          <p:cNvPr id="5" name="Titel 1"/>
          <p:cNvSpPr>
            <a:spLocks noGrp="1"/>
          </p:cNvSpPr>
          <p:nvPr>
            <p:ph type="title"/>
          </p:nvPr>
        </p:nvSpPr>
        <p:spPr/>
        <p:txBody>
          <a:bodyPr/>
          <a:lstStyle/>
          <a:p>
            <a:r>
              <a:rPr lang="en-GB" sz="2800" dirty="0" smtClean="0">
                <a:solidFill>
                  <a:srgbClr val="C00000"/>
                </a:solidFill>
              </a:rPr>
              <a:t>TSVV-5: Neutral </a:t>
            </a:r>
            <a:r>
              <a:rPr lang="en-GB" sz="2800" dirty="0">
                <a:solidFill>
                  <a:srgbClr val="C00000"/>
                </a:solidFill>
              </a:rPr>
              <a:t>Gas Dynamics in the Edge</a:t>
            </a:r>
            <a:endParaRPr lang="de-DE" sz="2800" dirty="0">
              <a:solidFill>
                <a:srgbClr val="C00000"/>
              </a:solidFill>
            </a:endParaRPr>
          </a:p>
        </p:txBody>
      </p:sp>
      <p:sp>
        <p:nvSpPr>
          <p:cNvPr id="2" name="Textfeld 1"/>
          <p:cNvSpPr txBox="1"/>
          <p:nvPr/>
        </p:nvSpPr>
        <p:spPr>
          <a:xfrm rot="21406431">
            <a:off x="3143078" y="779155"/>
            <a:ext cx="4849820" cy="584775"/>
          </a:xfrm>
          <a:prstGeom prst="rect">
            <a:avLst/>
          </a:prstGeom>
          <a:solidFill>
            <a:srgbClr val="FFFF00"/>
          </a:solidFill>
          <a:ln w="9525">
            <a:solidFill>
              <a:schemeClr val="tx1"/>
            </a:solidFill>
          </a:ln>
        </p:spPr>
        <p:txBody>
          <a:bodyPr wrap="square" rtlCol="0">
            <a:spAutoFit/>
          </a:bodyPr>
          <a:lstStyle/>
          <a:p>
            <a:r>
              <a:rPr lang="en-GB" sz="1600" b="1" dirty="0" smtClean="0">
                <a:latin typeface="Arial" panose="020B0604020202020204" pitchFamily="34" charset="0"/>
                <a:cs typeface="Arial" panose="020B0604020202020204" pitchFamily="34" charset="0"/>
              </a:rPr>
              <a:t>Code performance</a:t>
            </a:r>
            <a:r>
              <a:rPr lang="en-GB" sz="1600" b="1" dirty="0">
                <a:latin typeface="Arial" panose="020B0604020202020204" pitchFamily="34" charset="0"/>
                <a:cs typeface="Arial" panose="020B0604020202020204" pitchFamily="34" charset="0"/>
              </a:rPr>
              <a:t>, </a:t>
            </a:r>
            <a:r>
              <a:rPr lang="en-GB" sz="1600" b="1" dirty="0" smtClean="0">
                <a:latin typeface="Arial" panose="020B0604020202020204" pitchFamily="34" charset="0"/>
                <a:cs typeface="Arial" panose="020B0604020202020204" pitchFamily="34" charset="0"/>
              </a:rPr>
              <a:t>parallelization, refactoring, domain decomposition, I/O for HPC, …</a:t>
            </a:r>
            <a:endParaRPr lang="de-DE" sz="1600" b="1" dirty="0">
              <a:latin typeface="Arial" panose="020B0604020202020204" pitchFamily="34" charset="0"/>
              <a:cs typeface="Arial" panose="020B0604020202020204" pitchFamily="34" charset="0"/>
            </a:endParaRPr>
          </a:p>
        </p:txBody>
      </p:sp>
      <p:sp>
        <p:nvSpPr>
          <p:cNvPr id="6" name="Textfeld 5"/>
          <p:cNvSpPr txBox="1"/>
          <p:nvPr/>
        </p:nvSpPr>
        <p:spPr>
          <a:xfrm rot="21406431">
            <a:off x="3135519" y="1740031"/>
            <a:ext cx="5644526" cy="338554"/>
          </a:xfrm>
          <a:prstGeom prst="rect">
            <a:avLst/>
          </a:prstGeom>
          <a:solidFill>
            <a:srgbClr val="FF9900"/>
          </a:solidFill>
          <a:ln w="12700">
            <a:solidFill>
              <a:schemeClr val="tx1"/>
            </a:solidFill>
          </a:ln>
        </p:spPr>
        <p:txBody>
          <a:bodyPr wrap="square" rtlCol="0">
            <a:spAutoFit/>
          </a:bodyPr>
          <a:lstStyle/>
          <a:p>
            <a:r>
              <a:rPr lang="en-GB" sz="1600" b="1" dirty="0" smtClean="0">
                <a:latin typeface="Arial" panose="020B0604020202020204" pitchFamily="34" charset="0"/>
                <a:cs typeface="Arial" panose="020B0604020202020204" pitchFamily="34" charset="0"/>
              </a:rPr>
              <a:t>Fluid-kinetic hybridisation (FKH) and improved CRMs</a:t>
            </a:r>
            <a:endParaRPr lang="de-DE" sz="1600" b="1" dirty="0">
              <a:latin typeface="Arial" panose="020B0604020202020204" pitchFamily="34" charset="0"/>
              <a:cs typeface="Arial" panose="020B0604020202020204" pitchFamily="34" charset="0"/>
            </a:endParaRPr>
          </a:p>
        </p:txBody>
      </p:sp>
      <p:sp>
        <p:nvSpPr>
          <p:cNvPr id="7" name="Textfeld 6"/>
          <p:cNvSpPr txBox="1"/>
          <p:nvPr/>
        </p:nvSpPr>
        <p:spPr>
          <a:xfrm rot="21406431">
            <a:off x="3144112" y="2462188"/>
            <a:ext cx="3545599" cy="584775"/>
          </a:xfrm>
          <a:prstGeom prst="rect">
            <a:avLst/>
          </a:prstGeom>
          <a:solidFill>
            <a:srgbClr val="FF9900"/>
          </a:solidFill>
          <a:ln w="12700">
            <a:solidFill>
              <a:schemeClr val="tx1"/>
            </a:solidFill>
          </a:ln>
        </p:spPr>
        <p:txBody>
          <a:bodyPr wrap="square" rtlCol="0">
            <a:spAutoFit/>
          </a:bodyPr>
          <a:lstStyle/>
          <a:p>
            <a:r>
              <a:rPr lang="en-GB" sz="1600" b="1" dirty="0" smtClean="0">
                <a:latin typeface="Arial" panose="020B0604020202020204" pitchFamily="34" charset="0"/>
                <a:cs typeface="Arial" panose="020B0604020202020204" pitchFamily="34" charset="0"/>
              </a:rPr>
              <a:t>Improved AMNS data, both in structure/physics and content</a:t>
            </a:r>
            <a:endParaRPr lang="de-DE" sz="1600" b="1" dirty="0">
              <a:latin typeface="Arial" panose="020B0604020202020204" pitchFamily="34" charset="0"/>
              <a:cs typeface="Arial" panose="020B0604020202020204" pitchFamily="34" charset="0"/>
            </a:endParaRPr>
          </a:p>
        </p:txBody>
      </p:sp>
      <p:sp>
        <p:nvSpPr>
          <p:cNvPr id="8" name="Textfeld 7"/>
          <p:cNvSpPr txBox="1"/>
          <p:nvPr/>
        </p:nvSpPr>
        <p:spPr>
          <a:xfrm rot="21406431">
            <a:off x="3142735" y="3375943"/>
            <a:ext cx="5281064" cy="584775"/>
          </a:xfrm>
          <a:prstGeom prst="rect">
            <a:avLst/>
          </a:prstGeom>
          <a:solidFill>
            <a:srgbClr val="FFFF00"/>
          </a:solidFill>
          <a:ln w="12700">
            <a:solidFill>
              <a:schemeClr val="tx1"/>
            </a:solidFill>
          </a:ln>
        </p:spPr>
        <p:txBody>
          <a:bodyPr wrap="square" rtlCol="0">
            <a:spAutoFit/>
          </a:bodyPr>
          <a:lstStyle/>
          <a:p>
            <a:r>
              <a:rPr lang="en-GB" sz="1600" b="1" dirty="0" smtClean="0">
                <a:latin typeface="Arial" panose="020B0604020202020204" pitchFamily="34" charset="0"/>
                <a:cs typeface="Arial" panose="020B0604020202020204" pitchFamily="34" charset="0"/>
              </a:rPr>
              <a:t>EIRENE as NGM – restructuring, interfaces to other codes, time-dependent runs, kinetic ions </a:t>
            </a:r>
            <a:endParaRPr lang="de-DE" sz="1600" b="1" dirty="0">
              <a:latin typeface="Arial" panose="020B0604020202020204" pitchFamily="34" charset="0"/>
              <a:cs typeface="Arial" panose="020B0604020202020204" pitchFamily="34" charset="0"/>
            </a:endParaRPr>
          </a:p>
        </p:txBody>
      </p:sp>
      <p:sp>
        <p:nvSpPr>
          <p:cNvPr id="9" name="Textfeld 8"/>
          <p:cNvSpPr txBox="1"/>
          <p:nvPr/>
        </p:nvSpPr>
        <p:spPr>
          <a:xfrm rot="21406431">
            <a:off x="3143529" y="4173080"/>
            <a:ext cx="4279778" cy="584775"/>
          </a:xfrm>
          <a:prstGeom prst="rect">
            <a:avLst/>
          </a:prstGeom>
          <a:solidFill>
            <a:srgbClr val="FFFF00"/>
          </a:solidFill>
          <a:ln w="12700">
            <a:solidFill>
              <a:schemeClr val="tx1"/>
            </a:solidFill>
          </a:ln>
        </p:spPr>
        <p:txBody>
          <a:bodyPr wrap="square" rtlCol="0">
            <a:spAutoFit/>
          </a:bodyPr>
          <a:lstStyle/>
          <a:p>
            <a:r>
              <a:rPr lang="en-GB" sz="1600" b="1" dirty="0" smtClean="0">
                <a:latin typeface="Arial" panose="020B0604020202020204" pitchFamily="34" charset="0"/>
                <a:cs typeface="Arial" panose="020B0604020202020204" pitchFamily="34" charset="0"/>
              </a:rPr>
              <a:t>Validation with experiments and test of predictive capabilities for ITER and DEMO</a:t>
            </a:r>
            <a:endParaRPr lang="de-DE" sz="1600" b="1" dirty="0">
              <a:latin typeface="Arial" panose="020B0604020202020204" pitchFamily="34" charset="0"/>
              <a:cs typeface="Arial" panose="020B0604020202020204" pitchFamily="34" charset="0"/>
            </a:endParaRPr>
          </a:p>
        </p:txBody>
      </p:sp>
      <p:sp>
        <p:nvSpPr>
          <p:cNvPr id="3" name="Rechteck 2"/>
          <p:cNvSpPr/>
          <p:nvPr/>
        </p:nvSpPr>
        <p:spPr>
          <a:xfrm>
            <a:off x="86567" y="559787"/>
            <a:ext cx="2389585" cy="3108543"/>
          </a:xfrm>
          <a:prstGeom prst="rect">
            <a:avLst/>
          </a:prstGeom>
        </p:spPr>
        <p:txBody>
          <a:bodyPr wrap="square">
            <a:spAutoFit/>
          </a:bodyPr>
          <a:lstStyle/>
          <a:p>
            <a:r>
              <a:rPr lang="en-GB" sz="1400" b="1" i="1" dirty="0" smtClean="0">
                <a:solidFill>
                  <a:srgbClr val="003399"/>
                </a:solidFill>
                <a:latin typeface="Arial" panose="020B0604020202020204" pitchFamily="34" charset="0"/>
                <a:cs typeface="Arial" panose="020B0604020202020204" pitchFamily="34" charset="0"/>
              </a:rPr>
              <a:t>Main simulation tool: </a:t>
            </a:r>
          </a:p>
          <a:p>
            <a:r>
              <a:rPr lang="en-GB" sz="1400" b="1" i="1" dirty="0" smtClean="0">
                <a:solidFill>
                  <a:srgbClr val="C00000"/>
                </a:solidFill>
                <a:latin typeface="Arial" panose="020B0604020202020204" pitchFamily="34" charset="0"/>
                <a:cs typeface="Arial" panose="020B0604020202020204" pitchFamily="34" charset="0"/>
              </a:rPr>
              <a:t>EIRENE</a:t>
            </a:r>
            <a:r>
              <a:rPr lang="en-GB" sz="1400" b="1" i="1" dirty="0" smtClean="0">
                <a:solidFill>
                  <a:srgbClr val="003399"/>
                </a:solidFill>
                <a:latin typeface="Arial" panose="020B0604020202020204" pitchFamily="34" charset="0"/>
                <a:cs typeface="Arial" panose="020B0604020202020204" pitchFamily="34" charset="0"/>
              </a:rPr>
              <a:t> code (and </a:t>
            </a:r>
            <a:r>
              <a:rPr lang="en-GB" sz="1400" b="1" i="1" dirty="0" smtClean="0">
                <a:solidFill>
                  <a:srgbClr val="C00000"/>
                </a:solidFill>
                <a:latin typeface="Arial" panose="020B0604020202020204" pitchFamily="34" charset="0"/>
                <a:cs typeface="Arial" panose="020B0604020202020204" pitchFamily="34" charset="0"/>
              </a:rPr>
              <a:t>EIRENE-CFD</a:t>
            </a:r>
            <a:r>
              <a:rPr lang="en-GB" sz="1400" b="1" i="1" dirty="0" smtClean="0">
                <a:solidFill>
                  <a:srgbClr val="003399"/>
                </a:solidFill>
                <a:latin typeface="Arial" panose="020B0604020202020204" pitchFamily="34" charset="0"/>
                <a:cs typeface="Arial" panose="020B0604020202020204" pitchFamily="34" charset="0"/>
              </a:rPr>
              <a:t> packages)  </a:t>
            </a:r>
            <a:r>
              <a:rPr lang="en-GB" sz="1400" dirty="0" smtClean="0">
                <a:latin typeface="Arial" panose="020B0604020202020204" pitchFamily="34" charset="0"/>
                <a:cs typeface="Arial" panose="020B0604020202020204" pitchFamily="34" charset="0"/>
                <a:hlinkClick r:id="rId3"/>
              </a:rPr>
              <a:t>http://www.eirene.de/</a:t>
            </a:r>
            <a:endParaRPr lang="en-GB" sz="1400" dirty="0" smtClean="0">
              <a:latin typeface="Arial" panose="020B0604020202020204" pitchFamily="34" charset="0"/>
              <a:cs typeface="Arial" panose="020B0604020202020204" pitchFamily="34" charset="0"/>
            </a:endParaRPr>
          </a:p>
          <a:p>
            <a:endParaRPr lang="en-GB" sz="1400" dirty="0" smtClean="0">
              <a:latin typeface="Arial" panose="020B0604020202020204" pitchFamily="34" charset="0"/>
              <a:cs typeface="Arial" panose="020B0604020202020204" pitchFamily="34" charset="0"/>
            </a:endParaRPr>
          </a:p>
          <a:p>
            <a:r>
              <a:rPr lang="en-GB" sz="1400" b="1" dirty="0" smtClean="0">
                <a:latin typeface="Arial" panose="020B0604020202020204" pitchFamily="34" charset="0"/>
                <a:cs typeface="Arial" panose="020B0604020202020204" pitchFamily="34" charset="0"/>
              </a:rPr>
              <a:t>We aim to transform it to IM- and HPC-ready neutral gas module (</a:t>
            </a:r>
            <a:r>
              <a:rPr lang="en-GB" sz="1400" b="1" i="1" dirty="0" smtClean="0">
                <a:solidFill>
                  <a:srgbClr val="C00000"/>
                </a:solidFill>
                <a:latin typeface="Arial" panose="020B0604020202020204" pitchFamily="34" charset="0"/>
                <a:cs typeface="Arial" panose="020B0604020202020204" pitchFamily="34" charset="0"/>
              </a:rPr>
              <a:t>EIRENE-NGM</a:t>
            </a:r>
            <a:r>
              <a:rPr lang="en-GB" sz="1400" b="1" dirty="0" smtClean="0">
                <a:latin typeface="Arial" panose="020B0604020202020204" pitchFamily="34" charset="0"/>
                <a:cs typeface="Arial" panose="020B0604020202020204" pitchFamily="34" charset="0"/>
              </a:rPr>
              <a:t>) suitable for simulations on ITER and DEMO scale with large focus on (semi)detached divertor plasmas</a:t>
            </a:r>
            <a:endParaRPr lang="en-GB" sz="1400" b="1" dirty="0">
              <a:latin typeface="Arial" panose="020B0604020202020204" pitchFamily="34" charset="0"/>
              <a:cs typeface="Arial" panose="020B0604020202020204" pitchFamily="34" charset="0"/>
            </a:endParaRPr>
          </a:p>
        </p:txBody>
      </p:sp>
      <p:sp>
        <p:nvSpPr>
          <p:cNvPr id="12" name="Textfeld 11"/>
          <p:cNvSpPr txBox="1"/>
          <p:nvPr/>
        </p:nvSpPr>
        <p:spPr>
          <a:xfrm>
            <a:off x="2832846" y="489263"/>
            <a:ext cx="2722984" cy="307777"/>
          </a:xfrm>
          <a:prstGeom prst="rect">
            <a:avLst/>
          </a:prstGeom>
          <a:noFill/>
        </p:spPr>
        <p:txBody>
          <a:bodyPr wrap="square" rtlCol="0">
            <a:spAutoFit/>
          </a:bodyPr>
          <a:lstStyle/>
          <a:p>
            <a:r>
              <a:rPr lang="en-GB" sz="1400" b="1" i="1" u="sng" dirty="0" smtClean="0">
                <a:solidFill>
                  <a:srgbClr val="003399"/>
                </a:solidFill>
                <a:latin typeface="Arial" panose="020B0604020202020204" pitchFamily="34" charset="0"/>
                <a:cs typeface="Arial" panose="020B0604020202020204" pitchFamily="34" charset="0"/>
              </a:rPr>
              <a:t>FP-9 deliverables:</a:t>
            </a:r>
            <a:endParaRPr lang="en-GB" sz="1400" b="1" i="1" u="sng" dirty="0">
              <a:solidFill>
                <a:srgbClr val="003399"/>
              </a:solidFill>
              <a:latin typeface="Arial" panose="020B0604020202020204" pitchFamily="34" charset="0"/>
              <a:cs typeface="Arial" panose="020B0604020202020204" pitchFamily="34" charset="0"/>
            </a:endParaRPr>
          </a:p>
        </p:txBody>
      </p:sp>
      <p:pic>
        <p:nvPicPr>
          <p:cNvPr id="13" name="Grafik 12"/>
          <p:cNvPicPr>
            <a:picLocks noChangeAspect="1"/>
          </p:cNvPicPr>
          <p:nvPr/>
        </p:nvPicPr>
        <p:blipFill>
          <a:blip r:embed="rId4"/>
          <a:stretch>
            <a:fillRect/>
          </a:stretch>
        </p:blipFill>
        <p:spPr>
          <a:xfrm>
            <a:off x="69855" y="3967240"/>
            <a:ext cx="930011" cy="331545"/>
          </a:xfrm>
          <a:prstGeom prst="rect">
            <a:avLst/>
          </a:prstGeom>
        </p:spPr>
      </p:pic>
      <p:pic>
        <p:nvPicPr>
          <p:cNvPr id="14" name="Grafik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31640" y="4408321"/>
            <a:ext cx="1008113" cy="277231"/>
          </a:xfrm>
          <a:prstGeom prst="rect">
            <a:avLst/>
          </a:prstGeom>
        </p:spPr>
      </p:pic>
      <p:pic>
        <p:nvPicPr>
          <p:cNvPr id="15" name="Grafik 14"/>
          <p:cNvPicPr>
            <a:picLocks noChangeAspect="1"/>
          </p:cNvPicPr>
          <p:nvPr/>
        </p:nvPicPr>
        <p:blipFill>
          <a:blip r:embed="rId6"/>
          <a:stretch>
            <a:fillRect/>
          </a:stretch>
        </p:blipFill>
        <p:spPr>
          <a:xfrm>
            <a:off x="789155" y="4408321"/>
            <a:ext cx="470477" cy="314674"/>
          </a:xfrm>
          <a:prstGeom prst="rect">
            <a:avLst/>
          </a:prstGeom>
        </p:spPr>
      </p:pic>
      <p:pic>
        <p:nvPicPr>
          <p:cNvPr id="16" name="Grafik 15"/>
          <p:cNvPicPr>
            <a:picLocks noChangeAspect="1"/>
          </p:cNvPicPr>
          <p:nvPr/>
        </p:nvPicPr>
        <p:blipFill>
          <a:blip r:embed="rId7"/>
          <a:stretch>
            <a:fillRect/>
          </a:stretch>
        </p:blipFill>
        <p:spPr>
          <a:xfrm>
            <a:off x="76681" y="4408321"/>
            <a:ext cx="712474" cy="283628"/>
          </a:xfrm>
          <a:prstGeom prst="rect">
            <a:avLst/>
          </a:prstGeom>
        </p:spPr>
      </p:pic>
      <p:pic>
        <p:nvPicPr>
          <p:cNvPr id="17" name="Grafik 16"/>
          <p:cNvPicPr>
            <a:picLocks noChangeAspect="1"/>
          </p:cNvPicPr>
          <p:nvPr/>
        </p:nvPicPr>
        <p:blipFill>
          <a:blip r:embed="rId8"/>
          <a:stretch>
            <a:fillRect/>
          </a:stretch>
        </p:blipFill>
        <p:spPr>
          <a:xfrm>
            <a:off x="1063706" y="3979249"/>
            <a:ext cx="1188133" cy="319536"/>
          </a:xfrm>
          <a:prstGeom prst="rect">
            <a:avLst/>
          </a:prstGeom>
        </p:spPr>
      </p:pic>
      <p:pic>
        <p:nvPicPr>
          <p:cNvPr id="18" name="Picture 3">
            <a:extLst>
              <a:ext uri="{FF2B5EF4-FFF2-40B4-BE49-F238E27FC236}">
                <a16:creationId xmlns:a16="http://schemas.microsoft.com/office/drawing/2014/main" id="{943E25B2-CE0C-4A25-9974-13496D623333}"/>
              </a:ext>
            </a:extLst>
          </p:cNvPr>
          <p:cNvPicPr>
            <a:picLocks noChangeAspect="1"/>
          </p:cNvPicPr>
          <p:nvPr/>
        </p:nvPicPr>
        <p:blipFill>
          <a:blip r:embed="rId9"/>
          <a:stretch>
            <a:fillRect/>
          </a:stretch>
        </p:blipFill>
        <p:spPr>
          <a:xfrm>
            <a:off x="35496" y="4788055"/>
            <a:ext cx="1080120" cy="326135"/>
          </a:xfrm>
          <a:prstGeom prst="rect">
            <a:avLst/>
          </a:prstGeom>
        </p:spPr>
      </p:pic>
      <p:sp>
        <p:nvSpPr>
          <p:cNvPr id="10" name="Explosion 1 9"/>
          <p:cNvSpPr/>
          <p:nvPr/>
        </p:nvSpPr>
        <p:spPr>
          <a:xfrm>
            <a:off x="6832272" y="2063082"/>
            <a:ext cx="1913961" cy="940715"/>
          </a:xfrm>
          <a:prstGeom prst="irregularSeal1">
            <a:avLst/>
          </a:prstGeom>
          <a:solidFill>
            <a:srgbClr val="FF99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tx1"/>
                </a:solidFill>
                <a:latin typeface="Arial" panose="020B0604020202020204" pitchFamily="34" charset="0"/>
                <a:cs typeface="Arial" panose="020B0604020202020204" pitchFamily="34" charset="0"/>
              </a:rPr>
              <a:t>physics</a:t>
            </a:r>
            <a:endParaRPr lang="en-GB" sz="16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0947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C00000"/>
                </a:solidFill>
              </a:rPr>
              <a:t>EIRENE-NGM-DEVELOPERS </a:t>
            </a:r>
            <a:r>
              <a:rPr lang="de-DE" dirty="0" smtClean="0">
                <a:solidFill>
                  <a:srgbClr val="00B0F0"/>
                </a:solidFill>
              </a:rPr>
              <a:t>(TSVV-5)</a:t>
            </a:r>
            <a:endParaRPr lang="en-GB" dirty="0">
              <a:solidFill>
                <a:srgbClr val="00B0F0"/>
              </a:solidFill>
            </a:endParaRPr>
          </a:p>
        </p:txBody>
      </p:sp>
      <p:sp>
        <p:nvSpPr>
          <p:cNvPr id="4" name="Rechteck 3"/>
          <p:cNvSpPr/>
          <p:nvPr/>
        </p:nvSpPr>
        <p:spPr>
          <a:xfrm>
            <a:off x="115728" y="519609"/>
            <a:ext cx="6912768" cy="4339650"/>
          </a:xfrm>
          <a:prstGeom prst="rect">
            <a:avLst/>
          </a:prstGeom>
        </p:spPr>
        <p:txBody>
          <a:bodyPr wrap="square">
            <a:spAutoFit/>
          </a:bodyPr>
          <a:lstStyle/>
          <a:p>
            <a:pPr>
              <a:spcAft>
                <a:spcPts val="0"/>
              </a:spcAft>
            </a:pPr>
            <a:r>
              <a:rPr lang="de-DE" sz="1200" b="1" dirty="0">
                <a:latin typeface="Times New Roman" panose="02020603050405020304" pitchFamily="18" charset="0"/>
                <a:ea typeface="Times New Roman" panose="02020603050405020304" pitchFamily="18" charset="0"/>
              </a:rPr>
              <a:t>D.V. </a:t>
            </a:r>
            <a:r>
              <a:rPr lang="de-DE" sz="1200" b="1" dirty="0" smtClean="0">
                <a:latin typeface="Times New Roman" panose="02020603050405020304" pitchFamily="18" charset="0"/>
                <a:ea typeface="Times New Roman" panose="02020603050405020304" pitchFamily="18" charset="0"/>
              </a:rPr>
              <a:t>BORODIN</a:t>
            </a:r>
            <a:r>
              <a:rPr lang="de-DE" sz="1200" b="1" dirty="0">
                <a:latin typeface="Times New Roman" panose="02020603050405020304" pitchFamily="18" charset="0"/>
                <a:ea typeface="Times New Roman" panose="02020603050405020304" pitchFamily="18" charset="0"/>
              </a:rPr>
              <a:t>, </a:t>
            </a:r>
            <a:r>
              <a:rPr lang="de-DE" sz="1200" b="1" strike="sngStrike" cap="all" dirty="0" smtClean="0">
                <a:solidFill>
                  <a:srgbClr val="0070C0"/>
                </a:solidFill>
                <a:latin typeface="Times New Roman" panose="02020603050405020304" pitchFamily="18" charset="0"/>
                <a:ea typeface="Times New Roman" panose="02020603050405020304" pitchFamily="18" charset="0"/>
              </a:rPr>
              <a:t>F</a:t>
            </a:r>
            <a:r>
              <a:rPr lang="de-DE" sz="1200" b="1" strike="sngStrike" cap="all" dirty="0">
                <a:solidFill>
                  <a:srgbClr val="0070C0"/>
                </a:solidFill>
                <a:latin typeface="Times New Roman" panose="02020603050405020304" pitchFamily="18" charset="0"/>
                <a:ea typeface="Times New Roman" panose="02020603050405020304" pitchFamily="18" charset="0"/>
              </a:rPr>
              <a:t>. </a:t>
            </a:r>
            <a:r>
              <a:rPr lang="de-DE" sz="1200" b="1" strike="sngStrike" cap="all" dirty="0" smtClean="0">
                <a:solidFill>
                  <a:srgbClr val="0070C0"/>
                </a:solidFill>
                <a:latin typeface="Times New Roman" panose="02020603050405020304" pitchFamily="18" charset="0"/>
                <a:ea typeface="Times New Roman" panose="02020603050405020304" pitchFamily="18" charset="0"/>
              </a:rPr>
              <a:t>Cianfrani</a:t>
            </a:r>
            <a:r>
              <a:rPr lang="de-DE" sz="1200" b="1" cap="all" dirty="0" smtClean="0">
                <a:latin typeface="Times New Roman" panose="02020603050405020304" pitchFamily="18" charset="0"/>
                <a:ea typeface="Times New Roman" panose="02020603050405020304" pitchFamily="18" charset="0"/>
              </a:rPr>
              <a:t>,</a:t>
            </a:r>
            <a:r>
              <a:rPr lang="de-DE" sz="1200" b="1" strike="sngStrike" cap="all" dirty="0" smtClean="0">
                <a:solidFill>
                  <a:srgbClr val="0070C0"/>
                </a:solidFill>
                <a:latin typeface="Times New Roman" panose="02020603050405020304" pitchFamily="18" charset="0"/>
                <a:ea typeface="Times New Roman" panose="02020603050405020304" pitchFamily="18" charset="0"/>
              </a:rPr>
              <a:t> S</a:t>
            </a:r>
            <a:r>
              <a:rPr lang="de-DE" sz="1200" b="1" strike="sngStrike" cap="all" dirty="0">
                <a:solidFill>
                  <a:srgbClr val="0070C0"/>
                </a:solidFill>
                <a:latin typeface="Times New Roman" panose="02020603050405020304" pitchFamily="18" charset="0"/>
                <a:ea typeface="Times New Roman" panose="02020603050405020304" pitchFamily="18" charset="0"/>
              </a:rPr>
              <a:t>. Wiesen</a:t>
            </a:r>
            <a:r>
              <a:rPr lang="de-DE" sz="1200" b="1" cap="all" dirty="0">
                <a:solidFill>
                  <a:srgbClr val="008000"/>
                </a:solidFill>
                <a:latin typeface="Times New Roman" panose="02020603050405020304" pitchFamily="18" charset="0"/>
                <a:ea typeface="Times New Roman" panose="02020603050405020304" pitchFamily="18" charset="0"/>
              </a:rPr>
              <a:t>, </a:t>
            </a:r>
            <a:r>
              <a:rPr lang="de-DE" sz="1200" b="1" cap="all" dirty="0">
                <a:solidFill>
                  <a:srgbClr val="FF33CC"/>
                </a:solidFill>
                <a:latin typeface="Times New Roman" panose="02020603050405020304" pitchFamily="18" charset="0"/>
                <a:ea typeface="Times New Roman" panose="02020603050405020304" pitchFamily="18" charset="0"/>
              </a:rPr>
              <a:t>D. Harting</a:t>
            </a:r>
            <a:r>
              <a:rPr lang="de-DE" sz="1200" b="1" cap="all" dirty="0">
                <a:latin typeface="Times New Roman" panose="02020603050405020304" pitchFamily="18" charset="0"/>
                <a:ea typeface="Times New Roman" panose="02020603050405020304" pitchFamily="18" charset="0"/>
              </a:rPr>
              <a:t>, </a:t>
            </a:r>
            <a:r>
              <a:rPr lang="de-DE" sz="1200" b="1" strike="sngStrike" cap="all" dirty="0" err="1" smtClean="0">
                <a:solidFill>
                  <a:srgbClr val="0070C0"/>
                </a:solidFill>
                <a:latin typeface="Times New Roman" panose="02020603050405020304" pitchFamily="18" charset="0"/>
                <a:ea typeface="Times New Roman" panose="02020603050405020304" pitchFamily="18" charset="0"/>
              </a:rPr>
              <a:t>P.Börner</a:t>
            </a:r>
            <a:r>
              <a:rPr lang="de-DE" sz="1200" b="1" cap="all" dirty="0" smtClean="0">
                <a:solidFill>
                  <a:srgbClr val="FF33CC"/>
                </a:solidFill>
                <a:latin typeface="Times New Roman" panose="02020603050405020304" pitchFamily="18" charset="0"/>
                <a:ea typeface="Times New Roman" panose="02020603050405020304" pitchFamily="18" charset="0"/>
              </a:rPr>
              <a:t>, </a:t>
            </a:r>
            <a:r>
              <a:rPr lang="de-DE" sz="1200" b="1" cap="all" dirty="0" err="1" smtClean="0">
                <a:solidFill>
                  <a:srgbClr val="FF33CC"/>
                </a:solidFill>
                <a:latin typeface="Times New Roman" panose="02020603050405020304" pitchFamily="18" charset="0"/>
                <a:ea typeface="Times New Roman" panose="02020603050405020304" pitchFamily="18" charset="0"/>
              </a:rPr>
              <a:t>B.Küppers</a:t>
            </a:r>
            <a:endParaRPr lang="de-DE" sz="1200" b="1" cap="all" dirty="0" smtClean="0">
              <a:solidFill>
                <a:srgbClr val="FF33CC"/>
              </a:solidFill>
              <a:latin typeface="Times New Roman" panose="02020603050405020304" pitchFamily="18" charset="0"/>
              <a:ea typeface="Times New Roman" panose="02020603050405020304" pitchFamily="18" charset="0"/>
            </a:endParaRPr>
          </a:p>
          <a:p>
            <a:pPr>
              <a:spcAft>
                <a:spcPts val="0"/>
              </a:spcAft>
            </a:pPr>
            <a:r>
              <a:rPr lang="de-DE" sz="1200" dirty="0" smtClean="0">
                <a:latin typeface="Times New Roman" panose="02020603050405020304" pitchFamily="18" charset="0"/>
                <a:ea typeface="Times New Roman" panose="02020603050405020304" pitchFamily="18" charset="0"/>
              </a:rPr>
              <a:t>Forschungszentrum </a:t>
            </a:r>
            <a:r>
              <a:rPr lang="de-DE" sz="1200" dirty="0">
                <a:latin typeface="Times New Roman" panose="02020603050405020304" pitchFamily="18" charset="0"/>
                <a:ea typeface="Times New Roman" panose="02020603050405020304" pitchFamily="18" charset="0"/>
              </a:rPr>
              <a:t>Jülich, Institut für Energie- und Klimaforschung – Plasmaphysik, </a:t>
            </a:r>
            <a:r>
              <a:rPr lang="en-GB" sz="1200" dirty="0" smtClean="0">
                <a:latin typeface="Times New Roman" panose="02020603050405020304" pitchFamily="18" charset="0"/>
                <a:ea typeface="Times New Roman" panose="02020603050405020304" pitchFamily="18" charset="0"/>
              </a:rPr>
              <a:t>Germany</a:t>
            </a:r>
          </a:p>
          <a:p>
            <a:pPr algn="just">
              <a:spcAft>
                <a:spcPts val="0"/>
              </a:spcAft>
            </a:pPr>
            <a:r>
              <a:rPr lang="en-GB" sz="1200" dirty="0" smtClean="0">
                <a:latin typeface="Times New Roman" panose="02020603050405020304" pitchFamily="18" charset="0"/>
                <a:ea typeface="Times New Roman" panose="02020603050405020304" pitchFamily="18" charset="0"/>
              </a:rPr>
              <a:t> </a:t>
            </a:r>
          </a:p>
          <a:p>
            <a:pPr algn="just">
              <a:spcAft>
                <a:spcPts val="0"/>
              </a:spcAft>
            </a:pPr>
            <a:r>
              <a:rPr lang="nl-BE" sz="1200" b="1" dirty="0" smtClean="0">
                <a:latin typeface="Times New Roman" panose="02020603050405020304" pitchFamily="18" charset="0"/>
                <a:ea typeface="Times New Roman" panose="02020603050405020304" pitchFamily="18" charset="0"/>
              </a:rPr>
              <a:t>W. DEKEYSER</a:t>
            </a:r>
            <a:r>
              <a:rPr lang="nl-BE" sz="1200" b="1" dirty="0">
                <a:latin typeface="Times New Roman" panose="02020603050405020304" pitchFamily="18" charset="0"/>
                <a:ea typeface="Times New Roman" panose="02020603050405020304" pitchFamily="18" charset="0"/>
              </a:rPr>
              <a:t>, </a:t>
            </a:r>
            <a:r>
              <a:rPr lang="nl-BE" sz="1200" b="1" strike="sngStrike" dirty="0" smtClean="0">
                <a:solidFill>
                  <a:srgbClr val="0070C0"/>
                </a:solidFill>
                <a:latin typeface="Times New Roman" panose="02020603050405020304" pitchFamily="18" charset="0"/>
                <a:ea typeface="Times New Roman" panose="02020603050405020304" pitchFamily="18" charset="0"/>
              </a:rPr>
              <a:t>S. CARLI</a:t>
            </a:r>
            <a:r>
              <a:rPr lang="nl-BE" sz="1200" b="1" dirty="0">
                <a:latin typeface="Times New Roman" panose="02020603050405020304" pitchFamily="18" charset="0"/>
                <a:ea typeface="Times New Roman" panose="02020603050405020304" pitchFamily="18" charset="0"/>
              </a:rPr>
              <a:t>, </a:t>
            </a:r>
            <a:r>
              <a:rPr lang="nl-BE" sz="1200" b="1" dirty="0" smtClean="0">
                <a:latin typeface="Times New Roman" panose="02020603050405020304" pitchFamily="18" charset="0"/>
                <a:ea typeface="Times New Roman" panose="02020603050405020304" pitchFamily="18" charset="0"/>
              </a:rPr>
              <a:t>M. BLOMMAERT</a:t>
            </a:r>
            <a:r>
              <a:rPr lang="nl-BE" sz="1200" b="1" dirty="0">
                <a:latin typeface="Times New Roman" panose="02020603050405020304" pitchFamily="18" charset="0"/>
                <a:ea typeface="Times New Roman" panose="02020603050405020304" pitchFamily="18" charset="0"/>
              </a:rPr>
              <a:t>, </a:t>
            </a:r>
            <a:r>
              <a:rPr lang="nl-BE" sz="1200" b="1" dirty="0" smtClean="0">
                <a:latin typeface="Times New Roman" panose="02020603050405020304" pitchFamily="18" charset="0"/>
                <a:ea typeface="Times New Roman" panose="02020603050405020304" pitchFamily="18" charset="0"/>
              </a:rPr>
              <a:t>N. HORSTEN, W</a:t>
            </a:r>
            <a:r>
              <a:rPr lang="nl-BE" sz="1200" b="1" dirty="0">
                <a:latin typeface="Times New Roman" panose="02020603050405020304" pitchFamily="18" charset="0"/>
                <a:ea typeface="Times New Roman" panose="02020603050405020304" pitchFamily="18" charset="0"/>
              </a:rPr>
              <a:t>. VAN UYTVEN, </a:t>
            </a:r>
            <a:r>
              <a:rPr lang="nl-BE" sz="1200" b="1" dirty="0" smtClean="0">
                <a:latin typeface="Times New Roman" panose="02020603050405020304" pitchFamily="18" charset="0"/>
                <a:ea typeface="Times New Roman" panose="02020603050405020304" pitchFamily="18" charset="0"/>
              </a:rPr>
              <a:t>M. BAELMANS </a:t>
            </a:r>
            <a:endParaRPr lang="en-GB" sz="1200" b="1" dirty="0">
              <a:latin typeface="Times New Roman" panose="02020603050405020304" pitchFamily="18" charset="0"/>
              <a:ea typeface="Times New Roman" panose="02020603050405020304" pitchFamily="18" charset="0"/>
            </a:endParaRPr>
          </a:p>
          <a:p>
            <a:pPr algn="just">
              <a:spcAft>
                <a:spcPts val="0"/>
              </a:spcAft>
            </a:pPr>
            <a:r>
              <a:rPr lang="en-GB" sz="1200" dirty="0">
                <a:latin typeface="Times New Roman" panose="02020603050405020304" pitchFamily="18" charset="0"/>
                <a:ea typeface="Times New Roman" panose="02020603050405020304" pitchFamily="18" charset="0"/>
              </a:rPr>
              <a:t>KU Leuven, Department of Mechanical Engineering, </a:t>
            </a:r>
            <a:r>
              <a:rPr lang="de-DE" sz="1200" dirty="0" err="1" smtClean="0">
                <a:latin typeface="Times New Roman" panose="02020603050405020304" pitchFamily="18" charset="0"/>
                <a:ea typeface="Times New Roman" panose="02020603050405020304" pitchFamily="18" charset="0"/>
              </a:rPr>
              <a:t>Belgium</a:t>
            </a:r>
            <a:endParaRPr lang="en-GB" sz="1200" dirty="0">
              <a:latin typeface="Times New Roman" panose="02020603050405020304" pitchFamily="18" charset="0"/>
              <a:ea typeface="Times New Roman" panose="02020603050405020304" pitchFamily="18" charset="0"/>
            </a:endParaRPr>
          </a:p>
          <a:p>
            <a:pPr algn="just">
              <a:spcAft>
                <a:spcPts val="0"/>
              </a:spcAft>
            </a:pPr>
            <a:r>
              <a:rPr lang="de-DE" sz="1200" dirty="0">
                <a:latin typeface="Times New Roman" panose="02020603050405020304" pitchFamily="18" charset="0"/>
                <a:ea typeface="Times New Roman" panose="02020603050405020304" pitchFamily="18" charset="0"/>
              </a:rPr>
              <a:t> </a:t>
            </a:r>
            <a:endParaRPr lang="en-GB" sz="1200" dirty="0">
              <a:latin typeface="Times New Roman" panose="02020603050405020304" pitchFamily="18" charset="0"/>
              <a:ea typeface="Times New Roman" panose="02020603050405020304" pitchFamily="18" charset="0"/>
            </a:endParaRPr>
          </a:p>
          <a:p>
            <a:pPr algn="just">
              <a:spcAft>
                <a:spcPts val="0"/>
              </a:spcAft>
            </a:pPr>
            <a:r>
              <a:rPr lang="de-DE" sz="1200" b="1" strike="sngStrike" dirty="0" smtClean="0">
                <a:solidFill>
                  <a:srgbClr val="0070C0"/>
                </a:solidFill>
                <a:latin typeface="Times New Roman" panose="02020603050405020304" pitchFamily="18" charset="0"/>
                <a:ea typeface="Times New Roman" panose="02020603050405020304" pitchFamily="18" charset="0"/>
              </a:rPr>
              <a:t>B. MORTIER</a:t>
            </a:r>
            <a:r>
              <a:rPr lang="de-DE" sz="1200" b="1" dirty="0">
                <a:latin typeface="Times New Roman" panose="02020603050405020304" pitchFamily="18" charset="0"/>
                <a:ea typeface="Times New Roman" panose="02020603050405020304" pitchFamily="18" charset="0"/>
              </a:rPr>
              <a:t>, </a:t>
            </a:r>
            <a:r>
              <a:rPr lang="de-DE" sz="1200" b="1" dirty="0" smtClean="0">
                <a:latin typeface="Times New Roman" panose="02020603050405020304" pitchFamily="18" charset="0"/>
                <a:ea typeface="Times New Roman" panose="02020603050405020304" pitchFamily="18" charset="0"/>
              </a:rPr>
              <a:t>G. </a:t>
            </a:r>
            <a:r>
              <a:rPr lang="de-DE" sz="1200" b="1" dirty="0">
                <a:latin typeface="Times New Roman" panose="02020603050405020304" pitchFamily="18" charset="0"/>
                <a:ea typeface="Times New Roman" panose="02020603050405020304" pitchFamily="18" charset="0"/>
              </a:rPr>
              <a:t>SAMAEY, </a:t>
            </a:r>
            <a:r>
              <a:rPr lang="de-DE" sz="1200" b="1" dirty="0">
                <a:solidFill>
                  <a:srgbClr val="FF33CC"/>
                </a:solidFill>
                <a:latin typeface="Times New Roman" panose="02020603050405020304" pitchFamily="18" charset="0"/>
                <a:ea typeface="Times New Roman" panose="02020603050405020304" pitchFamily="18" charset="0"/>
              </a:rPr>
              <a:t> </a:t>
            </a:r>
            <a:r>
              <a:rPr lang="de-DE" sz="1200" b="1" dirty="0" smtClean="0">
                <a:solidFill>
                  <a:srgbClr val="FF33CC"/>
                </a:solidFill>
                <a:latin typeface="Times New Roman" panose="02020603050405020304" pitchFamily="18" charset="0"/>
                <a:ea typeface="Times New Roman" panose="02020603050405020304" pitchFamily="18" charset="0"/>
              </a:rPr>
              <a:t>E. L</a:t>
            </a:r>
            <a:r>
              <a:rPr lang="en-GB" sz="1200" b="1" dirty="0" smtClean="0">
                <a:solidFill>
                  <a:srgbClr val="FF33CC"/>
                </a:solidFill>
                <a:latin typeface="Times New Roman" panose="02020603050405020304" pitchFamily="18" charset="0"/>
                <a:ea typeface="Times New Roman" panose="02020603050405020304" pitchFamily="18" charset="0"/>
              </a:rPr>
              <a:t>OEVBACK (with ACH-MPG)</a:t>
            </a:r>
            <a:endParaRPr lang="en-GB" sz="1200" b="1" dirty="0">
              <a:solidFill>
                <a:srgbClr val="FF33CC"/>
              </a:solidFill>
              <a:latin typeface="Times New Roman" panose="02020603050405020304" pitchFamily="18" charset="0"/>
              <a:ea typeface="Times New Roman" panose="02020603050405020304" pitchFamily="18" charset="0"/>
            </a:endParaRPr>
          </a:p>
          <a:p>
            <a:pPr algn="just">
              <a:spcAft>
                <a:spcPts val="0"/>
              </a:spcAft>
            </a:pPr>
            <a:r>
              <a:rPr lang="en-US" sz="1200" dirty="0">
                <a:latin typeface="Times New Roman" panose="02020603050405020304" pitchFamily="18" charset="0"/>
                <a:ea typeface="Times New Roman" panose="02020603050405020304" pitchFamily="18" charset="0"/>
              </a:rPr>
              <a:t>KU Leuven, Department of Computer </a:t>
            </a:r>
            <a:r>
              <a:rPr lang="en-US" sz="1200" dirty="0" smtClean="0">
                <a:latin typeface="Times New Roman" panose="02020603050405020304" pitchFamily="18" charset="0"/>
                <a:ea typeface="Times New Roman" panose="02020603050405020304" pitchFamily="18" charset="0"/>
              </a:rPr>
              <a:t>Science, </a:t>
            </a:r>
            <a:r>
              <a:rPr lang="de-DE" sz="1200" dirty="0" err="1" smtClean="0">
                <a:latin typeface="Times New Roman" panose="02020603050405020304" pitchFamily="18" charset="0"/>
                <a:ea typeface="Times New Roman" panose="02020603050405020304" pitchFamily="18" charset="0"/>
              </a:rPr>
              <a:t>Belgium</a:t>
            </a:r>
            <a:endParaRPr lang="en-GB" sz="1200" dirty="0">
              <a:latin typeface="Times New Roman" panose="02020603050405020304" pitchFamily="18" charset="0"/>
              <a:ea typeface="Times New Roman" panose="02020603050405020304" pitchFamily="18" charset="0"/>
            </a:endParaRPr>
          </a:p>
          <a:p>
            <a:pPr algn="just">
              <a:spcAft>
                <a:spcPts val="0"/>
              </a:spcAft>
            </a:pPr>
            <a:r>
              <a:rPr lang="de-DE" sz="1200" dirty="0">
                <a:latin typeface="Times New Roman" panose="02020603050405020304" pitchFamily="18" charset="0"/>
                <a:ea typeface="Times New Roman" panose="02020603050405020304" pitchFamily="18" charset="0"/>
              </a:rPr>
              <a:t> </a:t>
            </a:r>
            <a:endParaRPr lang="en-GB" sz="1200" dirty="0">
              <a:latin typeface="Times New Roman" panose="02020603050405020304" pitchFamily="18" charset="0"/>
              <a:ea typeface="Times New Roman" panose="02020603050405020304" pitchFamily="18" charset="0"/>
            </a:endParaRPr>
          </a:p>
          <a:p>
            <a:pPr algn="just">
              <a:spcAft>
                <a:spcPts val="0"/>
              </a:spcAft>
            </a:pPr>
            <a:r>
              <a:rPr lang="de-DE" sz="1200" b="1" cap="all" dirty="0" smtClean="0">
                <a:latin typeface="Times New Roman" panose="02020603050405020304" pitchFamily="18" charset="0"/>
                <a:ea typeface="Times New Roman" panose="02020603050405020304" pitchFamily="18" charset="0"/>
              </a:rPr>
              <a:t>Y. </a:t>
            </a:r>
            <a:r>
              <a:rPr lang="de-DE" sz="1200" b="1" cap="all" dirty="0" err="1" smtClean="0">
                <a:latin typeface="Times New Roman" panose="02020603050405020304" pitchFamily="18" charset="0"/>
                <a:ea typeface="Times New Roman" panose="02020603050405020304" pitchFamily="18" charset="0"/>
              </a:rPr>
              <a:t>Marandet</a:t>
            </a:r>
            <a:r>
              <a:rPr lang="de-DE" sz="1200" b="1" cap="all" dirty="0">
                <a:latin typeface="Times New Roman" panose="02020603050405020304" pitchFamily="18" charset="0"/>
                <a:ea typeface="Times New Roman" panose="02020603050405020304" pitchFamily="18" charset="0"/>
              </a:rPr>
              <a:t>, </a:t>
            </a:r>
            <a:r>
              <a:rPr lang="de-DE" sz="1200" b="1" cap="all" dirty="0" smtClean="0">
                <a:latin typeface="Times New Roman" panose="02020603050405020304" pitchFamily="18" charset="0"/>
                <a:ea typeface="Times New Roman" panose="02020603050405020304" pitchFamily="18" charset="0"/>
              </a:rPr>
              <a:t>P. </a:t>
            </a:r>
            <a:r>
              <a:rPr lang="de-DE" sz="1200" b="1" cap="all" dirty="0" err="1" smtClean="0">
                <a:latin typeface="Times New Roman" panose="02020603050405020304" pitchFamily="18" charset="0"/>
                <a:ea typeface="Times New Roman" panose="02020603050405020304" pitchFamily="18" charset="0"/>
              </a:rPr>
              <a:t>Genesio</a:t>
            </a:r>
            <a:endParaRPr lang="en-GB" sz="1200" b="1" dirty="0">
              <a:latin typeface="Times New Roman" panose="02020603050405020304" pitchFamily="18" charset="0"/>
              <a:ea typeface="Times New Roman" panose="02020603050405020304" pitchFamily="18" charset="0"/>
            </a:endParaRPr>
          </a:p>
          <a:p>
            <a:pPr algn="just">
              <a:spcAft>
                <a:spcPts val="0"/>
              </a:spcAft>
            </a:pPr>
            <a:r>
              <a:rPr lang="de-DE" sz="1200" dirty="0" err="1">
                <a:latin typeface="Times New Roman" panose="02020603050405020304" pitchFamily="18" charset="0"/>
                <a:ea typeface="Times New Roman" panose="02020603050405020304" pitchFamily="18" charset="0"/>
              </a:rPr>
              <a:t>Aix</a:t>
            </a:r>
            <a:r>
              <a:rPr lang="de-DE" sz="1200" dirty="0">
                <a:latin typeface="Times New Roman" panose="02020603050405020304" pitchFamily="18" charset="0"/>
                <a:ea typeface="Times New Roman" panose="02020603050405020304" pitchFamily="18" charset="0"/>
              </a:rPr>
              <a:t>-Marseille Univ</a:t>
            </a:r>
            <a:r>
              <a:rPr lang="de-DE" sz="1200" dirty="0" smtClean="0">
                <a:latin typeface="Times New Roman" panose="02020603050405020304" pitchFamily="18" charset="0"/>
                <a:ea typeface="Times New Roman" panose="02020603050405020304" pitchFamily="18" charset="0"/>
              </a:rPr>
              <a:t>., </a:t>
            </a:r>
            <a:r>
              <a:rPr lang="de-DE" sz="1200" dirty="0">
                <a:latin typeface="Times New Roman" panose="02020603050405020304" pitchFamily="18" charset="0"/>
                <a:ea typeface="Times New Roman" panose="02020603050405020304" pitchFamily="18" charset="0"/>
              </a:rPr>
              <a:t>France</a:t>
            </a:r>
            <a:endParaRPr lang="en-GB" sz="1200" dirty="0">
              <a:latin typeface="Times New Roman" panose="02020603050405020304" pitchFamily="18" charset="0"/>
              <a:ea typeface="Times New Roman" panose="02020603050405020304" pitchFamily="18" charset="0"/>
            </a:endParaRPr>
          </a:p>
          <a:p>
            <a:pPr algn="just">
              <a:spcAft>
                <a:spcPts val="0"/>
              </a:spcAft>
            </a:pPr>
            <a:r>
              <a:rPr lang="de-DE" sz="1200" dirty="0">
                <a:latin typeface="Times New Roman" panose="02020603050405020304" pitchFamily="18" charset="0"/>
                <a:ea typeface="Times New Roman" panose="02020603050405020304" pitchFamily="18" charset="0"/>
              </a:rPr>
              <a:t> </a:t>
            </a:r>
            <a:endParaRPr lang="en-GB" sz="1200" dirty="0">
              <a:latin typeface="Times New Roman" panose="02020603050405020304" pitchFamily="18" charset="0"/>
              <a:ea typeface="Times New Roman" panose="02020603050405020304" pitchFamily="18" charset="0"/>
            </a:endParaRPr>
          </a:p>
          <a:p>
            <a:pPr algn="just">
              <a:spcAft>
                <a:spcPts val="0"/>
              </a:spcAft>
            </a:pPr>
            <a:r>
              <a:rPr lang="en-GB" sz="1200" b="1" cap="all" dirty="0" smtClean="0">
                <a:latin typeface="Times New Roman" panose="02020603050405020304" pitchFamily="18" charset="0"/>
                <a:ea typeface="Times New Roman" panose="02020603050405020304" pitchFamily="18" charset="0"/>
              </a:rPr>
              <a:t>H. </a:t>
            </a:r>
            <a:r>
              <a:rPr lang="en-GB" sz="1200" b="1" cap="all" dirty="0" err="1" smtClean="0">
                <a:latin typeface="Times New Roman" panose="02020603050405020304" pitchFamily="18" charset="0"/>
                <a:ea typeface="Times New Roman" panose="02020603050405020304" pitchFamily="18" charset="0"/>
              </a:rPr>
              <a:t>Bufferand</a:t>
            </a:r>
            <a:endParaRPr lang="en-GB" sz="1200" b="1" dirty="0">
              <a:latin typeface="Times New Roman" panose="02020603050405020304" pitchFamily="18" charset="0"/>
              <a:ea typeface="Times New Roman" panose="02020603050405020304" pitchFamily="18" charset="0"/>
            </a:endParaRPr>
          </a:p>
          <a:p>
            <a:pPr algn="just">
              <a:spcAft>
                <a:spcPts val="0"/>
              </a:spcAft>
            </a:pPr>
            <a:r>
              <a:rPr lang="en-GB" sz="1200" dirty="0">
                <a:latin typeface="Times New Roman" panose="02020603050405020304" pitchFamily="18" charset="0"/>
                <a:ea typeface="Times New Roman" panose="02020603050405020304" pitchFamily="18" charset="0"/>
              </a:rPr>
              <a:t>CEA, IRFM, </a:t>
            </a:r>
            <a:r>
              <a:rPr lang="en-GB" sz="1200" dirty="0" smtClean="0">
                <a:latin typeface="Times New Roman" panose="02020603050405020304" pitchFamily="18" charset="0"/>
                <a:ea typeface="Times New Roman" panose="02020603050405020304" pitchFamily="18" charset="0"/>
              </a:rPr>
              <a:t>France</a:t>
            </a:r>
            <a:endParaRPr lang="en-GB" sz="1200" dirty="0">
              <a:latin typeface="Times New Roman" panose="02020603050405020304" pitchFamily="18" charset="0"/>
              <a:ea typeface="Times New Roman" panose="02020603050405020304" pitchFamily="18" charset="0"/>
            </a:endParaRPr>
          </a:p>
          <a:p>
            <a:pPr algn="just">
              <a:spcAft>
                <a:spcPts val="0"/>
              </a:spcAft>
            </a:pPr>
            <a:r>
              <a:rPr lang="en-GB" sz="1200" dirty="0">
                <a:latin typeface="Times New Roman" panose="02020603050405020304" pitchFamily="18" charset="0"/>
                <a:ea typeface="Times New Roman" panose="02020603050405020304" pitchFamily="18" charset="0"/>
              </a:rPr>
              <a:t> </a:t>
            </a:r>
          </a:p>
          <a:p>
            <a:pPr algn="just">
              <a:spcAft>
                <a:spcPts val="0"/>
              </a:spcAft>
            </a:pPr>
            <a:r>
              <a:rPr lang="en-GB" sz="1200" b="1" dirty="0" smtClean="0">
                <a:latin typeface="Times New Roman" panose="02020603050405020304" pitchFamily="18" charset="0"/>
                <a:ea typeface="Times New Roman" panose="02020603050405020304" pitchFamily="18" charset="0"/>
              </a:rPr>
              <a:t>E. WESTERHOF</a:t>
            </a:r>
            <a:r>
              <a:rPr lang="en-GB" sz="1200" b="1" dirty="0">
                <a:latin typeface="Times New Roman" panose="02020603050405020304" pitchFamily="18" charset="0"/>
                <a:ea typeface="Times New Roman" panose="02020603050405020304" pitchFamily="18" charset="0"/>
              </a:rPr>
              <a:t>, </a:t>
            </a:r>
            <a:r>
              <a:rPr lang="en-GB" sz="1200" b="1" strike="sngStrike" dirty="0">
                <a:solidFill>
                  <a:srgbClr val="003399"/>
                </a:solidFill>
                <a:latin typeface="Times New Roman" panose="02020603050405020304" pitchFamily="18" charset="0"/>
                <a:ea typeface="Times New Roman" panose="02020603050405020304" pitchFamily="18" charset="0"/>
              </a:rPr>
              <a:t>J.G. </a:t>
            </a:r>
            <a:r>
              <a:rPr lang="en-GB" sz="1200" b="1" strike="sngStrike" dirty="0" smtClean="0">
                <a:solidFill>
                  <a:srgbClr val="003399"/>
                </a:solidFill>
                <a:latin typeface="Times New Roman" panose="02020603050405020304" pitchFamily="18" charset="0"/>
                <a:ea typeface="Times New Roman" panose="02020603050405020304" pitchFamily="18" charset="0"/>
              </a:rPr>
              <a:t>MUNOZ,</a:t>
            </a:r>
            <a:r>
              <a:rPr lang="en-GB" sz="1200" b="1" dirty="0" smtClean="0">
                <a:solidFill>
                  <a:srgbClr val="003399"/>
                </a:solidFill>
                <a:latin typeface="Times New Roman" panose="02020603050405020304" pitchFamily="18" charset="0"/>
                <a:ea typeface="Times New Roman" panose="02020603050405020304" pitchFamily="18" charset="0"/>
              </a:rPr>
              <a:t> </a:t>
            </a:r>
            <a:r>
              <a:rPr lang="en-GB" sz="1200" b="1" dirty="0" smtClean="0">
                <a:solidFill>
                  <a:srgbClr val="FF33CC"/>
                </a:solidFill>
                <a:latin typeface="Times New Roman" panose="02020603050405020304" pitchFamily="18" charset="0"/>
                <a:ea typeface="Times New Roman" panose="02020603050405020304" pitchFamily="18" charset="0"/>
              </a:rPr>
              <a:t>P.W. GROEN</a:t>
            </a:r>
            <a:endParaRPr lang="en-GB" sz="1200" b="1" strike="sngStrike" dirty="0">
              <a:solidFill>
                <a:srgbClr val="FF33CC"/>
              </a:solidFill>
              <a:latin typeface="Times New Roman" panose="02020603050405020304" pitchFamily="18" charset="0"/>
              <a:ea typeface="Times New Roman" panose="02020603050405020304" pitchFamily="18" charset="0"/>
            </a:endParaRPr>
          </a:p>
          <a:p>
            <a:pPr algn="just">
              <a:spcAft>
                <a:spcPts val="0"/>
              </a:spcAft>
            </a:pPr>
            <a:r>
              <a:rPr lang="en-GB" sz="1200" dirty="0">
                <a:latin typeface="Times New Roman" panose="02020603050405020304" pitchFamily="18" charset="0"/>
                <a:ea typeface="Times New Roman" panose="02020603050405020304" pitchFamily="18" charset="0"/>
              </a:rPr>
              <a:t>DIFFER - Dutch Institute for Fundamental Energy Research, </a:t>
            </a:r>
            <a:endParaRPr lang="en-GB" sz="1200" dirty="0" smtClean="0">
              <a:latin typeface="Times New Roman" panose="02020603050405020304" pitchFamily="18" charset="0"/>
              <a:ea typeface="Times New Roman" panose="02020603050405020304" pitchFamily="18" charset="0"/>
            </a:endParaRPr>
          </a:p>
          <a:p>
            <a:pPr algn="just">
              <a:spcAft>
                <a:spcPts val="0"/>
              </a:spcAft>
            </a:pPr>
            <a:r>
              <a:rPr lang="en-GB" sz="1200" dirty="0" smtClean="0">
                <a:latin typeface="Times New Roman" panose="02020603050405020304" pitchFamily="18" charset="0"/>
                <a:ea typeface="Times New Roman" panose="02020603050405020304" pitchFamily="18" charset="0"/>
              </a:rPr>
              <a:t>Eindhoven</a:t>
            </a:r>
            <a:r>
              <a:rPr lang="en-GB" sz="1200" dirty="0">
                <a:latin typeface="Times New Roman" panose="02020603050405020304" pitchFamily="18" charset="0"/>
                <a:ea typeface="Times New Roman" panose="02020603050405020304" pitchFamily="18" charset="0"/>
              </a:rPr>
              <a:t>, the Netherlands</a:t>
            </a:r>
          </a:p>
          <a:p>
            <a:pPr algn="just">
              <a:spcAft>
                <a:spcPts val="0"/>
              </a:spcAft>
            </a:pPr>
            <a:r>
              <a:rPr lang="en-GB" sz="1200" dirty="0">
                <a:latin typeface="Times New Roman" panose="02020603050405020304" pitchFamily="18" charset="0"/>
                <a:ea typeface="Times New Roman" panose="02020603050405020304" pitchFamily="18" charset="0"/>
              </a:rPr>
              <a:t> </a:t>
            </a:r>
          </a:p>
          <a:p>
            <a:pPr algn="just">
              <a:spcAft>
                <a:spcPts val="0"/>
              </a:spcAft>
            </a:pPr>
            <a:r>
              <a:rPr lang="en-GB" sz="1200" b="1" dirty="0" smtClean="0">
                <a:latin typeface="Times New Roman" panose="02020603050405020304" pitchFamily="18" charset="0"/>
                <a:ea typeface="Times New Roman" panose="02020603050405020304" pitchFamily="18" charset="0"/>
              </a:rPr>
              <a:t>M. GROTH</a:t>
            </a:r>
            <a:r>
              <a:rPr lang="en-GB" sz="1200" b="1" dirty="0">
                <a:latin typeface="Times New Roman" panose="02020603050405020304" pitchFamily="18" charset="0"/>
                <a:ea typeface="Times New Roman" panose="02020603050405020304" pitchFamily="18" charset="0"/>
              </a:rPr>
              <a:t>, </a:t>
            </a:r>
            <a:r>
              <a:rPr lang="en-GB" sz="1200" b="1" strike="sngStrike" dirty="0" smtClean="0">
                <a:solidFill>
                  <a:srgbClr val="0070C0"/>
                </a:solidFill>
                <a:latin typeface="Times New Roman" panose="02020603050405020304" pitchFamily="18" charset="0"/>
                <a:ea typeface="Times New Roman" panose="02020603050405020304" pitchFamily="18" charset="0"/>
              </a:rPr>
              <a:t>A. HOLM , </a:t>
            </a:r>
            <a:r>
              <a:rPr lang="de-DE" sz="1200" b="1" cap="all" dirty="0" err="1" smtClean="0">
                <a:solidFill>
                  <a:srgbClr val="FF33CC"/>
                </a:solidFill>
                <a:latin typeface="Times New Roman" panose="02020603050405020304" pitchFamily="18" charset="0"/>
                <a:ea typeface="Times New Roman" panose="02020603050405020304" pitchFamily="18" charset="0"/>
              </a:rPr>
              <a:t>A.CHanDRA</a:t>
            </a:r>
            <a:endParaRPr lang="en-GB" sz="1200" b="1" strike="sngStrike" dirty="0">
              <a:solidFill>
                <a:srgbClr val="0070C0"/>
              </a:solidFill>
              <a:latin typeface="Times New Roman" panose="02020603050405020304" pitchFamily="18" charset="0"/>
              <a:ea typeface="Times New Roman" panose="02020603050405020304" pitchFamily="18" charset="0"/>
            </a:endParaRPr>
          </a:p>
          <a:p>
            <a:pPr algn="just">
              <a:spcAft>
                <a:spcPts val="0"/>
              </a:spcAft>
            </a:pPr>
            <a:r>
              <a:rPr lang="en-GB" sz="1200" dirty="0">
                <a:latin typeface="Times New Roman" panose="02020603050405020304" pitchFamily="18" charset="0"/>
                <a:ea typeface="Times New Roman" panose="02020603050405020304" pitchFamily="18" charset="0"/>
              </a:rPr>
              <a:t>Department of Applied Physics, Aalto University, </a:t>
            </a:r>
            <a:endParaRPr lang="en-GB" sz="1200" dirty="0" smtClean="0">
              <a:latin typeface="Times New Roman" panose="02020603050405020304" pitchFamily="18" charset="0"/>
              <a:ea typeface="Times New Roman" panose="02020603050405020304" pitchFamily="18" charset="0"/>
            </a:endParaRPr>
          </a:p>
          <a:p>
            <a:pPr algn="just">
              <a:spcAft>
                <a:spcPts val="0"/>
              </a:spcAft>
            </a:pPr>
            <a:r>
              <a:rPr lang="en-GB" sz="1200" dirty="0" smtClean="0">
                <a:latin typeface="Times New Roman" panose="02020603050405020304" pitchFamily="18" charset="0"/>
                <a:ea typeface="Times New Roman" panose="02020603050405020304" pitchFamily="18" charset="0"/>
              </a:rPr>
              <a:t>Espoo</a:t>
            </a:r>
            <a:r>
              <a:rPr lang="en-GB" sz="1200" dirty="0">
                <a:latin typeface="Times New Roman" panose="02020603050405020304" pitchFamily="18" charset="0"/>
                <a:ea typeface="Times New Roman" panose="02020603050405020304" pitchFamily="18" charset="0"/>
              </a:rPr>
              <a:t>, Finland</a:t>
            </a:r>
          </a:p>
          <a:p>
            <a:pPr algn="just">
              <a:spcAft>
                <a:spcPts val="0"/>
              </a:spcAft>
            </a:pPr>
            <a:r>
              <a:rPr lang="en-GB" sz="1200" dirty="0">
                <a:latin typeface="Times New Roman" panose="02020603050405020304" pitchFamily="18" charset="0"/>
                <a:ea typeface="Times New Roman" panose="02020603050405020304" pitchFamily="18" charset="0"/>
              </a:rPr>
              <a:t> </a:t>
            </a:r>
          </a:p>
        </p:txBody>
      </p:sp>
      <p:pic>
        <p:nvPicPr>
          <p:cNvPr id="5" name="Grafik 4"/>
          <p:cNvPicPr>
            <a:picLocks noChangeAspect="1"/>
          </p:cNvPicPr>
          <p:nvPr/>
        </p:nvPicPr>
        <p:blipFill rotWithShape="1">
          <a:blip r:embed="rId3" cstate="print">
            <a:extLst>
              <a:ext uri="{28A0092B-C50C-407E-A947-70E740481C1C}">
                <a14:useLocalDpi xmlns:a14="http://schemas.microsoft.com/office/drawing/2010/main" val="0"/>
              </a:ext>
            </a:extLst>
          </a:blip>
          <a:srcRect l="13885" t="972" r="5570" b="1386"/>
          <a:stretch/>
        </p:blipFill>
        <p:spPr>
          <a:xfrm>
            <a:off x="6804248" y="555526"/>
            <a:ext cx="2304256" cy="4272061"/>
          </a:xfrm>
          <a:prstGeom prst="rect">
            <a:avLst/>
          </a:prstGeom>
        </p:spPr>
      </p:pic>
      <p:sp>
        <p:nvSpPr>
          <p:cNvPr id="6" name="Rechteck 5"/>
          <p:cNvSpPr/>
          <p:nvPr/>
        </p:nvSpPr>
        <p:spPr>
          <a:xfrm>
            <a:off x="7975268" y="4077619"/>
            <a:ext cx="1120811" cy="738664"/>
          </a:xfrm>
          <a:prstGeom prst="rect">
            <a:avLst/>
          </a:prstGeom>
          <a:solidFill>
            <a:srgbClr val="FFFF00"/>
          </a:solidFill>
          <a:ln w="28575">
            <a:solidFill>
              <a:schemeClr val="tx1"/>
            </a:solidFill>
          </a:ln>
        </p:spPr>
        <p:txBody>
          <a:bodyPr wrap="square">
            <a:spAutoFit/>
          </a:bodyPr>
          <a:lstStyle/>
          <a:p>
            <a:r>
              <a:rPr lang="en-US" sz="1400" b="1" dirty="0">
                <a:latin typeface="Arial" panose="020B0604020202020204" pitchFamily="34" charset="0"/>
                <a:cs typeface="Arial" panose="020B0604020202020204" pitchFamily="34" charset="0"/>
              </a:rPr>
              <a:t>Eirene </a:t>
            </a:r>
            <a:r>
              <a:rPr lang="en-US" sz="1400" dirty="0">
                <a:latin typeface="Arial" panose="020B0604020202020204" pitchFamily="34" charset="0"/>
                <a:cs typeface="Arial" panose="020B0604020202020204" pitchFamily="34" charset="0"/>
              </a:rPr>
              <a:t>with the infant </a:t>
            </a:r>
            <a:r>
              <a:rPr lang="en-US" sz="1400" dirty="0" err="1" smtClean="0">
                <a:latin typeface="Arial" panose="020B0604020202020204" pitchFamily="34" charset="0"/>
                <a:cs typeface="Arial" panose="020B0604020202020204" pitchFamily="34" charset="0"/>
              </a:rPr>
              <a:t>Ploutos</a:t>
            </a:r>
            <a:endParaRPr lang="en-US" sz="1400" dirty="0" smtClean="0">
              <a:latin typeface="Arial" panose="020B0604020202020204" pitchFamily="34" charset="0"/>
              <a:cs typeface="Arial" panose="020B0604020202020204" pitchFamily="34" charset="0"/>
            </a:endParaRPr>
          </a:p>
        </p:txBody>
      </p:sp>
      <p:sp>
        <p:nvSpPr>
          <p:cNvPr id="7" name="Rechteck 6"/>
          <p:cNvSpPr/>
          <p:nvPr/>
        </p:nvSpPr>
        <p:spPr>
          <a:xfrm>
            <a:off x="5292080" y="1553214"/>
            <a:ext cx="1224136" cy="830997"/>
          </a:xfrm>
          <a:prstGeom prst="rect">
            <a:avLst/>
          </a:prstGeom>
          <a:solidFill>
            <a:schemeClr val="accent3">
              <a:lumMod val="40000"/>
              <a:lumOff val="60000"/>
            </a:schemeClr>
          </a:solidFill>
          <a:ln w="28575">
            <a:solidFill>
              <a:srgbClr val="002060"/>
            </a:solidFill>
          </a:ln>
        </p:spPr>
        <p:txBody>
          <a:bodyPr wrap="square">
            <a:spAutoFit/>
          </a:bodyPr>
          <a:lstStyle/>
          <a:p>
            <a:pPr algn="just"/>
            <a:r>
              <a:rPr lang="en-GB" sz="1200" dirty="0" smtClean="0">
                <a:solidFill>
                  <a:prstClr val="black"/>
                </a:solidFill>
                <a:latin typeface="Times New Roman" panose="02020603050405020304" pitchFamily="18" charset="0"/>
                <a:ea typeface="Times New Roman" panose="02020603050405020304" pitchFamily="18" charset="0"/>
              </a:rPr>
              <a:t>ACH-VTT:</a:t>
            </a:r>
          </a:p>
          <a:p>
            <a:pPr algn="just"/>
            <a:r>
              <a:rPr lang="en-GB" sz="1200" b="1" cap="all" dirty="0" err="1">
                <a:solidFill>
                  <a:prstClr val="black"/>
                </a:solidFill>
                <a:latin typeface="Times New Roman" panose="02020603050405020304" pitchFamily="18" charset="0"/>
                <a:ea typeface="Times New Roman" panose="02020603050405020304" pitchFamily="18" charset="0"/>
              </a:rPr>
              <a:t>O.LaPPI</a:t>
            </a:r>
            <a:endParaRPr lang="en-GB" sz="1200" b="1" dirty="0">
              <a:solidFill>
                <a:prstClr val="black"/>
              </a:solidFill>
              <a:latin typeface="Times New Roman" panose="02020603050405020304" pitchFamily="18" charset="0"/>
              <a:ea typeface="Times New Roman" panose="02020603050405020304" pitchFamily="18" charset="0"/>
            </a:endParaRPr>
          </a:p>
          <a:p>
            <a:pPr algn="just"/>
            <a:r>
              <a:rPr lang="en-GB" sz="1200" b="1" cap="all" dirty="0" smtClean="0">
                <a:solidFill>
                  <a:prstClr val="black"/>
                </a:solidFill>
                <a:latin typeface="Times New Roman" panose="02020603050405020304" pitchFamily="18" charset="0"/>
                <a:ea typeface="Times New Roman" panose="02020603050405020304" pitchFamily="18" charset="0"/>
              </a:rPr>
              <a:t>F. </a:t>
            </a:r>
            <a:r>
              <a:rPr lang="en-GB" sz="1200" b="1" cap="all" dirty="0" err="1" smtClean="0">
                <a:solidFill>
                  <a:prstClr val="black"/>
                </a:solidFill>
                <a:latin typeface="Times New Roman" panose="02020603050405020304" pitchFamily="18" charset="0"/>
                <a:ea typeface="Times New Roman" panose="02020603050405020304" pitchFamily="18" charset="0"/>
              </a:rPr>
              <a:t>Granberg</a:t>
            </a:r>
            <a:r>
              <a:rPr lang="en-GB" sz="1200" b="1" cap="all" dirty="0" smtClean="0">
                <a:solidFill>
                  <a:prstClr val="black"/>
                </a:solidFill>
                <a:latin typeface="Times New Roman" panose="02020603050405020304" pitchFamily="18" charset="0"/>
                <a:ea typeface="Times New Roman" panose="02020603050405020304" pitchFamily="18" charset="0"/>
              </a:rPr>
              <a:t> J. </a:t>
            </a:r>
            <a:r>
              <a:rPr lang="en-GB" sz="1200" b="1" cap="all" dirty="0" err="1" smtClean="0">
                <a:solidFill>
                  <a:prstClr val="black"/>
                </a:solidFill>
                <a:latin typeface="Times New Roman" panose="02020603050405020304" pitchFamily="18" charset="0"/>
                <a:ea typeface="Times New Roman" panose="02020603050405020304" pitchFamily="18" charset="0"/>
              </a:rPr>
              <a:t>Åström</a:t>
            </a:r>
            <a:r>
              <a:rPr lang="en-GB" sz="1200" b="1" cap="all" dirty="0" smtClean="0">
                <a:solidFill>
                  <a:prstClr val="black"/>
                </a:solidFill>
                <a:latin typeface="Times New Roman" panose="02020603050405020304" pitchFamily="18" charset="0"/>
                <a:ea typeface="Times New Roman" panose="02020603050405020304" pitchFamily="18" charset="0"/>
              </a:rPr>
              <a:t> </a:t>
            </a:r>
          </a:p>
        </p:txBody>
      </p:sp>
      <p:sp>
        <p:nvSpPr>
          <p:cNvPr id="8" name="Plus 7"/>
          <p:cNvSpPr/>
          <p:nvPr/>
        </p:nvSpPr>
        <p:spPr>
          <a:xfrm>
            <a:off x="4644008" y="1658903"/>
            <a:ext cx="576064" cy="619618"/>
          </a:xfrm>
          <a:prstGeom prst="mathPlus">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hteck 8"/>
          <p:cNvSpPr/>
          <p:nvPr/>
        </p:nvSpPr>
        <p:spPr>
          <a:xfrm>
            <a:off x="4932040" y="2578169"/>
            <a:ext cx="1584176" cy="646331"/>
          </a:xfrm>
          <a:prstGeom prst="rect">
            <a:avLst/>
          </a:prstGeom>
          <a:solidFill>
            <a:schemeClr val="accent3">
              <a:lumMod val="40000"/>
              <a:lumOff val="60000"/>
            </a:schemeClr>
          </a:solidFill>
          <a:ln w="28575">
            <a:solidFill>
              <a:srgbClr val="002060"/>
            </a:solidFill>
          </a:ln>
        </p:spPr>
        <p:txBody>
          <a:bodyPr wrap="square">
            <a:spAutoFit/>
          </a:bodyPr>
          <a:lstStyle/>
          <a:p>
            <a:pPr algn="just"/>
            <a:r>
              <a:rPr lang="en-GB" sz="1200" dirty="0">
                <a:solidFill>
                  <a:prstClr val="black"/>
                </a:solidFill>
                <a:latin typeface="Times New Roman" panose="02020603050405020304" pitchFamily="18" charset="0"/>
                <a:ea typeface="Times New Roman" panose="02020603050405020304" pitchFamily="18" charset="0"/>
              </a:rPr>
              <a:t>ACH-IPPLM:</a:t>
            </a:r>
            <a:endParaRPr lang="en-GB" sz="1200" dirty="0" smtClean="0">
              <a:solidFill>
                <a:prstClr val="black"/>
              </a:solidFill>
              <a:latin typeface="Times New Roman" panose="02020603050405020304" pitchFamily="18" charset="0"/>
              <a:ea typeface="Times New Roman" panose="02020603050405020304" pitchFamily="18" charset="0"/>
            </a:endParaRPr>
          </a:p>
          <a:p>
            <a:pPr algn="just"/>
            <a:r>
              <a:rPr lang="en-GB" sz="1200" b="1" cap="all" dirty="0" err="1" smtClean="0">
                <a:solidFill>
                  <a:prstClr val="black"/>
                </a:solidFill>
                <a:latin typeface="Times New Roman" panose="02020603050405020304" pitchFamily="18" charset="0"/>
                <a:ea typeface="Times New Roman" panose="02020603050405020304" pitchFamily="18" charset="0"/>
              </a:rPr>
              <a:t>D.Yadykin</a:t>
            </a:r>
            <a:endParaRPr lang="en-GB" sz="1200" b="1" cap="all" dirty="0" smtClean="0">
              <a:solidFill>
                <a:prstClr val="black"/>
              </a:solidFill>
              <a:latin typeface="Times New Roman" panose="02020603050405020304" pitchFamily="18" charset="0"/>
              <a:ea typeface="Times New Roman" panose="02020603050405020304" pitchFamily="18" charset="0"/>
            </a:endParaRPr>
          </a:p>
          <a:p>
            <a:pPr algn="just"/>
            <a:r>
              <a:rPr lang="en-GB" sz="1200" b="1" strike="sngStrike" cap="all" dirty="0" err="1" smtClean="0">
                <a:solidFill>
                  <a:srgbClr val="003399"/>
                </a:solidFill>
                <a:latin typeface="Times New Roman" panose="02020603050405020304" pitchFamily="18" charset="0"/>
                <a:ea typeface="Times New Roman" panose="02020603050405020304" pitchFamily="18" charset="0"/>
              </a:rPr>
              <a:t>Yu.Yakovenko</a:t>
            </a:r>
            <a:endParaRPr lang="en-GB" sz="1200" b="1" strike="sngStrike" cap="all" dirty="0" smtClean="0">
              <a:solidFill>
                <a:srgbClr val="003399"/>
              </a:solidFill>
              <a:latin typeface="Times New Roman" panose="02020603050405020304" pitchFamily="18" charset="0"/>
              <a:ea typeface="Times New Roman" panose="02020603050405020304" pitchFamily="18" charset="0"/>
            </a:endParaRPr>
          </a:p>
        </p:txBody>
      </p:sp>
      <p:sp>
        <p:nvSpPr>
          <p:cNvPr id="10" name="Plus 9"/>
          <p:cNvSpPr/>
          <p:nvPr/>
        </p:nvSpPr>
        <p:spPr>
          <a:xfrm>
            <a:off x="4283968" y="2591526"/>
            <a:ext cx="576064" cy="619618"/>
          </a:xfrm>
          <a:prstGeom prst="mathPlus">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hteck 10"/>
          <p:cNvSpPr/>
          <p:nvPr/>
        </p:nvSpPr>
        <p:spPr>
          <a:xfrm>
            <a:off x="4932040" y="3458563"/>
            <a:ext cx="1584176" cy="461665"/>
          </a:xfrm>
          <a:prstGeom prst="rect">
            <a:avLst/>
          </a:prstGeom>
          <a:solidFill>
            <a:schemeClr val="accent3">
              <a:lumMod val="40000"/>
              <a:lumOff val="60000"/>
            </a:schemeClr>
          </a:solidFill>
          <a:ln w="28575">
            <a:solidFill>
              <a:srgbClr val="002060"/>
            </a:solidFill>
          </a:ln>
        </p:spPr>
        <p:txBody>
          <a:bodyPr wrap="square">
            <a:spAutoFit/>
          </a:bodyPr>
          <a:lstStyle/>
          <a:p>
            <a:pPr algn="just"/>
            <a:r>
              <a:rPr lang="en-GB" sz="1200" dirty="0" smtClean="0">
                <a:solidFill>
                  <a:prstClr val="black"/>
                </a:solidFill>
                <a:latin typeface="Times New Roman" panose="02020603050405020304" pitchFamily="18" charset="0"/>
                <a:ea typeface="Times New Roman" panose="02020603050405020304" pitchFamily="18" charset="0"/>
              </a:rPr>
              <a:t>ACH-MPG:</a:t>
            </a:r>
          </a:p>
          <a:p>
            <a:pPr algn="just"/>
            <a:r>
              <a:rPr lang="en-GB" sz="1200" b="1" cap="all" dirty="0" err="1" smtClean="0">
                <a:solidFill>
                  <a:prstClr val="black"/>
                </a:solidFill>
                <a:latin typeface="Times New Roman" panose="02020603050405020304" pitchFamily="18" charset="0"/>
                <a:ea typeface="Times New Roman" panose="02020603050405020304" pitchFamily="18" charset="0"/>
              </a:rPr>
              <a:t>H.LEGGate</a:t>
            </a:r>
            <a:endParaRPr lang="en-GB" sz="1200" b="1" strike="sngStrike" cap="all" dirty="0" smtClean="0">
              <a:solidFill>
                <a:srgbClr val="003399"/>
              </a:solidFill>
              <a:latin typeface="Times New Roman" panose="02020603050405020304" pitchFamily="18" charset="0"/>
              <a:ea typeface="Times New Roman" panose="02020603050405020304" pitchFamily="18" charset="0"/>
            </a:endParaRPr>
          </a:p>
        </p:txBody>
      </p:sp>
      <p:sp>
        <p:nvSpPr>
          <p:cNvPr id="12" name="Plus 11"/>
          <p:cNvSpPr/>
          <p:nvPr/>
        </p:nvSpPr>
        <p:spPr>
          <a:xfrm>
            <a:off x="4283968" y="3410853"/>
            <a:ext cx="576064" cy="619618"/>
          </a:xfrm>
          <a:prstGeom prst="mathPlus">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hteck 12"/>
          <p:cNvSpPr/>
          <p:nvPr/>
        </p:nvSpPr>
        <p:spPr>
          <a:xfrm>
            <a:off x="4932040" y="4203636"/>
            <a:ext cx="1584176" cy="461665"/>
          </a:xfrm>
          <a:prstGeom prst="rect">
            <a:avLst/>
          </a:prstGeom>
          <a:solidFill>
            <a:srgbClr val="FFC000"/>
          </a:solidFill>
          <a:ln w="28575">
            <a:solidFill>
              <a:srgbClr val="002060"/>
            </a:solidFill>
          </a:ln>
        </p:spPr>
        <p:txBody>
          <a:bodyPr wrap="square">
            <a:spAutoFit/>
          </a:bodyPr>
          <a:lstStyle/>
          <a:p>
            <a:pPr algn="just"/>
            <a:r>
              <a:rPr lang="en-GB" sz="1200" dirty="0" smtClean="0">
                <a:solidFill>
                  <a:prstClr val="black"/>
                </a:solidFill>
                <a:latin typeface="Times New Roman" panose="02020603050405020304" pitchFamily="18" charset="0"/>
                <a:ea typeface="Times New Roman" panose="02020603050405020304" pitchFamily="18" charset="0"/>
              </a:rPr>
              <a:t>ITER Organisation:</a:t>
            </a:r>
          </a:p>
          <a:p>
            <a:pPr algn="just"/>
            <a:r>
              <a:rPr lang="en-GB" sz="1200" b="1" cap="all" dirty="0" err="1" smtClean="0">
                <a:solidFill>
                  <a:prstClr val="black"/>
                </a:solidFill>
                <a:latin typeface="Times New Roman" panose="02020603050405020304" pitchFamily="18" charset="0"/>
                <a:ea typeface="Times New Roman" panose="02020603050405020304" pitchFamily="18" charset="0"/>
              </a:rPr>
              <a:t>X.Bonnin</a:t>
            </a:r>
            <a:endParaRPr lang="en-GB" sz="1200" b="1" strike="sngStrike" cap="all" dirty="0" smtClean="0">
              <a:solidFill>
                <a:srgbClr val="003399"/>
              </a:solidFill>
              <a:latin typeface="Times New Roman" panose="02020603050405020304" pitchFamily="18" charset="0"/>
              <a:ea typeface="Times New Roman" panose="02020603050405020304" pitchFamily="18" charset="0"/>
            </a:endParaRPr>
          </a:p>
        </p:txBody>
      </p:sp>
      <p:sp>
        <p:nvSpPr>
          <p:cNvPr id="14" name="Plus 13"/>
          <p:cNvSpPr/>
          <p:nvPr/>
        </p:nvSpPr>
        <p:spPr>
          <a:xfrm>
            <a:off x="4283968" y="4155926"/>
            <a:ext cx="576064" cy="619618"/>
          </a:xfrm>
          <a:prstGeom prst="mathPlus">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71827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7504" y="1491630"/>
            <a:ext cx="7128792" cy="998341"/>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el 1"/>
          <p:cNvSpPr>
            <a:spLocks noGrp="1"/>
          </p:cNvSpPr>
          <p:nvPr>
            <p:ph type="title"/>
          </p:nvPr>
        </p:nvSpPr>
        <p:spPr/>
        <p:txBody>
          <a:bodyPr/>
          <a:lstStyle/>
          <a:p>
            <a:r>
              <a:rPr lang="en-GB" sz="2800" dirty="0" smtClean="0">
                <a:solidFill>
                  <a:srgbClr val="C00000"/>
                </a:solidFill>
              </a:rPr>
              <a:t>TSVV-5: IMS WP for 2021 </a:t>
            </a:r>
            <a:endParaRPr lang="de-DE" sz="2800" dirty="0">
              <a:solidFill>
                <a:srgbClr val="C00000"/>
              </a:solidFill>
            </a:endParaRPr>
          </a:p>
        </p:txBody>
      </p:sp>
      <p:sp>
        <p:nvSpPr>
          <p:cNvPr id="10" name="Rechteck 9"/>
          <p:cNvSpPr/>
          <p:nvPr/>
        </p:nvSpPr>
        <p:spPr>
          <a:xfrm>
            <a:off x="107504" y="649877"/>
            <a:ext cx="7200800" cy="4154984"/>
          </a:xfrm>
          <a:prstGeom prst="rect">
            <a:avLst/>
          </a:prstGeom>
        </p:spPr>
        <p:txBody>
          <a:bodyPr wrap="square">
            <a:spAutoFit/>
          </a:bodyPr>
          <a:lstStyle/>
          <a:p>
            <a:pPr marL="180975" indent="-180975">
              <a:buFont typeface="Arial" panose="020B0604020202020204" pitchFamily="34" charset="0"/>
              <a:buChar char="•"/>
              <a:tabLst>
                <a:tab pos="1614488" algn="l"/>
              </a:tabLst>
            </a:pPr>
            <a:r>
              <a:rPr lang="en-GB" sz="1200" dirty="0">
                <a:solidFill>
                  <a:srgbClr val="000000"/>
                </a:solidFill>
                <a:latin typeface="Arial" panose="020B0604020202020204" pitchFamily="34" charset="0"/>
                <a:cs typeface="Arial" panose="020B0604020202020204" pitchFamily="34" charset="0"/>
              </a:rPr>
              <a:t>A dedicated </a:t>
            </a:r>
            <a:r>
              <a:rPr lang="en-GB" sz="1200" b="1" dirty="0">
                <a:solidFill>
                  <a:srgbClr val="C00000"/>
                </a:solidFill>
                <a:latin typeface="Arial" panose="020B0604020202020204" pitchFamily="34" charset="0"/>
                <a:cs typeface="Arial" panose="020B0604020202020204" pitchFamily="34" charset="0"/>
              </a:rPr>
              <a:t>event similar to a code camp</a:t>
            </a:r>
            <a:r>
              <a:rPr lang="en-GB" sz="1200" dirty="0">
                <a:solidFill>
                  <a:srgbClr val="000000"/>
                </a:solidFill>
                <a:latin typeface="Arial" panose="020B0604020202020204" pitchFamily="34" charset="0"/>
                <a:cs typeface="Arial" panose="020B0604020202020204" pitchFamily="34" charset="0"/>
              </a:rPr>
              <a:t> for a short circle of the involved developers is necessary to start over with the code leaning. The concerting including selection of particular coding techniques, code reorganization schemes </a:t>
            </a:r>
            <a:r>
              <a:rPr lang="en-GB" sz="1200" dirty="0" err="1">
                <a:solidFill>
                  <a:srgbClr val="000000"/>
                </a:solidFill>
                <a:latin typeface="Arial" panose="020B0604020202020204" pitchFamily="34" charset="0"/>
                <a:cs typeface="Arial" panose="020B0604020202020204" pitchFamily="34" charset="0"/>
              </a:rPr>
              <a:t>etc</a:t>
            </a:r>
            <a:r>
              <a:rPr lang="en-GB" sz="1200" dirty="0">
                <a:solidFill>
                  <a:srgbClr val="000000"/>
                </a:solidFill>
                <a:latin typeface="Arial" panose="020B0604020202020204" pitchFamily="34" charset="0"/>
                <a:cs typeface="Arial" panose="020B0604020202020204" pitchFamily="34" charset="0"/>
              </a:rPr>
              <a:t> will begin already by the preparation of this event and will continue after it with application to a single case to be selected.</a:t>
            </a:r>
          </a:p>
          <a:p>
            <a:pPr marL="180975" indent="-180975">
              <a:buFont typeface="Arial" panose="020B0604020202020204" pitchFamily="34" charset="0"/>
              <a:buChar char="•"/>
              <a:tabLst>
                <a:tab pos="1614488" algn="l"/>
              </a:tabLst>
            </a:pPr>
            <a:endParaRPr lang="en-GB" sz="1200" dirty="0">
              <a:solidFill>
                <a:srgbClr val="000000"/>
              </a:solidFill>
              <a:latin typeface="Arial" panose="020B0604020202020204" pitchFamily="34" charset="0"/>
              <a:cs typeface="Arial" panose="020B0604020202020204" pitchFamily="34" charset="0"/>
            </a:endParaRPr>
          </a:p>
          <a:p>
            <a:pPr marL="180975" indent="-180975">
              <a:buFont typeface="Arial" panose="020B0604020202020204" pitchFamily="34" charset="0"/>
              <a:buChar char="•"/>
              <a:tabLst>
                <a:tab pos="1614488" algn="l"/>
              </a:tabLst>
            </a:pPr>
            <a:r>
              <a:rPr lang="en-GB" sz="1200" dirty="0">
                <a:solidFill>
                  <a:srgbClr val="000000"/>
                </a:solidFill>
                <a:latin typeface="Arial" panose="020B0604020202020204" pitchFamily="34" charset="0"/>
                <a:cs typeface="Arial" panose="020B0604020202020204" pitchFamily="34" charset="0"/>
              </a:rPr>
              <a:t>The structured list of the "portfolio" cases is already developed as a draft to be reviewed and finalized by the task members during the year. We expect the </a:t>
            </a:r>
            <a:r>
              <a:rPr lang="en-GB" sz="1200" b="1" i="1" dirty="0">
                <a:solidFill>
                  <a:srgbClr val="C00000"/>
                </a:solidFill>
                <a:latin typeface="Arial" panose="020B0604020202020204" pitchFamily="34" charset="0"/>
                <a:cs typeface="Arial" panose="020B0604020202020204" pitchFamily="34" charset="0"/>
              </a:rPr>
              <a:t>ACH D to provide assistance </a:t>
            </a:r>
            <a:r>
              <a:rPr lang="en-GB" sz="1200" dirty="0">
                <a:solidFill>
                  <a:srgbClr val="000000"/>
                </a:solidFill>
                <a:latin typeface="Arial" panose="020B0604020202020204" pitchFamily="34" charset="0"/>
                <a:cs typeface="Arial" panose="020B0604020202020204" pitchFamily="34" charset="0"/>
              </a:rPr>
              <a:t>in organising the commonly accessible and linkable to HPC resources catalogue of the simulations (e.g. EUDAT-based</a:t>
            </a:r>
            <a:r>
              <a:rPr lang="en-GB" sz="1200" dirty="0" smtClean="0">
                <a:solidFill>
                  <a:srgbClr val="000000"/>
                </a:solidFill>
                <a:latin typeface="Arial" panose="020B0604020202020204" pitchFamily="34" charset="0"/>
                <a:cs typeface="Arial" panose="020B0604020202020204" pitchFamily="34" charset="0"/>
              </a:rPr>
              <a:t>).</a:t>
            </a:r>
          </a:p>
          <a:p>
            <a:pPr marL="180975" indent="-180975">
              <a:buFont typeface="Arial" panose="020B0604020202020204" pitchFamily="34" charset="0"/>
              <a:buChar char="•"/>
              <a:tabLst>
                <a:tab pos="1614488" algn="l"/>
              </a:tabLst>
            </a:pPr>
            <a:endParaRPr lang="en-GB" sz="1200" dirty="0">
              <a:solidFill>
                <a:srgbClr val="000000"/>
              </a:solidFill>
              <a:latin typeface="Arial" panose="020B0604020202020204" pitchFamily="34" charset="0"/>
              <a:cs typeface="Arial" panose="020B0604020202020204" pitchFamily="34" charset="0"/>
            </a:endParaRPr>
          </a:p>
          <a:p>
            <a:pPr marL="180975" indent="-180975">
              <a:buFont typeface="Arial" panose="020B0604020202020204" pitchFamily="34" charset="0"/>
              <a:buChar char="•"/>
              <a:tabLst>
                <a:tab pos="1614488" algn="l"/>
              </a:tabLst>
            </a:pPr>
            <a:r>
              <a:rPr lang="en-GB" sz="1200" dirty="0">
                <a:solidFill>
                  <a:srgbClr val="000000"/>
                </a:solidFill>
                <a:latin typeface="Arial" panose="020B0604020202020204" pitchFamily="34" charset="0"/>
                <a:cs typeface="Arial" panose="020B0604020202020204" pitchFamily="34" charset="0"/>
              </a:rPr>
              <a:t>The FEM FW model should be coded and tested by first application to a selected MAGNUM-PSI experiment. </a:t>
            </a:r>
          </a:p>
          <a:p>
            <a:pPr marL="180975" indent="-180975">
              <a:buFont typeface="Arial" panose="020B0604020202020204" pitchFamily="34" charset="0"/>
              <a:buChar char="•"/>
              <a:tabLst>
                <a:tab pos="1614488" algn="l"/>
              </a:tabLst>
            </a:pPr>
            <a:endParaRPr lang="en-GB" sz="1200" dirty="0">
              <a:solidFill>
                <a:srgbClr val="000000"/>
              </a:solidFill>
              <a:latin typeface="Arial" panose="020B0604020202020204" pitchFamily="34" charset="0"/>
              <a:cs typeface="Arial" panose="020B0604020202020204" pitchFamily="34" charset="0"/>
            </a:endParaRPr>
          </a:p>
          <a:p>
            <a:pPr marL="180975" indent="-180975">
              <a:buFont typeface="Arial" panose="020B0604020202020204" pitchFamily="34" charset="0"/>
              <a:buChar char="•"/>
              <a:tabLst>
                <a:tab pos="1614488" algn="l"/>
              </a:tabLst>
            </a:pPr>
            <a:r>
              <a:rPr lang="en-GB" sz="1200" dirty="0">
                <a:solidFill>
                  <a:srgbClr val="000000"/>
                </a:solidFill>
                <a:latin typeface="Arial" panose="020B0604020202020204" pitchFamily="34" charset="0"/>
                <a:cs typeface="Arial" panose="020B0604020202020204" pitchFamily="34" charset="0"/>
              </a:rPr>
              <a:t>Also establishing the work on the CRM improvement and FKH is expected: definition of the related simulation cases, incorporating new data formats and parameters for CRMs, agreeing on “test bed” cases for FKH approaches etc. This needs status review at regular task meetings.</a:t>
            </a:r>
          </a:p>
          <a:p>
            <a:pPr marL="180975" indent="-180975">
              <a:buFont typeface="Arial" panose="020B0604020202020204" pitchFamily="34" charset="0"/>
              <a:buChar char="•"/>
              <a:tabLst>
                <a:tab pos="1614488" algn="l"/>
              </a:tabLst>
            </a:pPr>
            <a:endParaRPr lang="en-GB" sz="1200" dirty="0">
              <a:solidFill>
                <a:srgbClr val="000000"/>
              </a:solidFill>
              <a:latin typeface="Arial" panose="020B0604020202020204" pitchFamily="34" charset="0"/>
              <a:cs typeface="Arial" panose="020B0604020202020204" pitchFamily="34" charset="0"/>
            </a:endParaRPr>
          </a:p>
          <a:p>
            <a:pPr marL="180975" indent="-180975">
              <a:buFont typeface="Arial" panose="020B0604020202020204" pitchFamily="34" charset="0"/>
              <a:buChar char="•"/>
              <a:tabLst>
                <a:tab pos="1614488" algn="l"/>
              </a:tabLst>
            </a:pPr>
            <a:r>
              <a:rPr lang="en-GB" sz="1200" dirty="0">
                <a:solidFill>
                  <a:srgbClr val="000000"/>
                </a:solidFill>
                <a:latin typeface="Arial" panose="020B0604020202020204" pitchFamily="34" charset="0"/>
                <a:cs typeface="Arial" panose="020B0604020202020204" pitchFamily="34" charset="0"/>
              </a:rPr>
              <a:t>Assessment of fundamental data (cross-sections and rates) in AMJUEL (AMJUEL, HYDHEL, H2VIBR) against fundamental data used by and derived from other CRMs (e.g., YACORA) using slab models will take place. Development/exploitation of </a:t>
            </a:r>
            <a:r>
              <a:rPr lang="en-GB" sz="1200" b="1" dirty="0">
                <a:solidFill>
                  <a:srgbClr val="C00000"/>
                </a:solidFill>
                <a:latin typeface="Arial" panose="020B0604020202020204" pitchFamily="34" charset="0"/>
                <a:cs typeface="Arial" panose="020B0604020202020204" pitchFamily="34" charset="0"/>
              </a:rPr>
              <a:t>CRM post-processing tools </a:t>
            </a:r>
            <a:r>
              <a:rPr lang="en-GB" sz="1200" dirty="0">
                <a:solidFill>
                  <a:srgbClr val="000000"/>
                </a:solidFill>
                <a:latin typeface="Arial" panose="020B0604020202020204" pitchFamily="34" charset="0"/>
                <a:cs typeface="Arial" panose="020B0604020202020204" pitchFamily="34" charset="0"/>
              </a:rPr>
              <a:t>for comparison to JET and MAGNUM-PSI experimental data (e.g., Fulcher band measurements). Assessment of availability of fundamental data for hydrogen isotopes and compare cross-sections and rates.</a:t>
            </a:r>
            <a:endParaRPr lang="en-GB" sz="1200" b="0" i="0" dirty="0">
              <a:solidFill>
                <a:srgbClr val="000000"/>
              </a:solidFill>
              <a:effectLst/>
              <a:latin typeface="Arial" panose="020B0604020202020204" pitchFamily="34" charset="0"/>
              <a:cs typeface="Arial" panose="020B0604020202020204" pitchFamily="34" charset="0"/>
            </a:endParaRPr>
          </a:p>
        </p:txBody>
      </p:sp>
      <p:graphicFrame>
        <p:nvGraphicFramePr>
          <p:cNvPr id="2" name="Tabelle 1"/>
          <p:cNvGraphicFramePr>
            <a:graphicFrameLocks noGrp="1"/>
          </p:cNvGraphicFramePr>
          <p:nvPr>
            <p:extLst>
              <p:ext uri="{D42A27DB-BD31-4B8C-83A1-F6EECF244321}">
                <p14:modId xmlns:p14="http://schemas.microsoft.com/office/powerpoint/2010/main" val="662794036"/>
              </p:ext>
            </p:extLst>
          </p:nvPr>
        </p:nvGraphicFramePr>
        <p:xfrm>
          <a:off x="8046615" y="694522"/>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extLst>
                  <a:ext uri="{0D108BD9-81ED-4DB2-BD59-A6C34878D82A}">
                    <a16:rowId xmlns:a16="http://schemas.microsoft.com/office/drawing/2014/main" val="4144945946"/>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115052483"/>
              </p:ext>
            </p:extLst>
          </p:nvPr>
        </p:nvGraphicFramePr>
        <p:xfrm>
          <a:off x="8046615" y="1576666"/>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FFFF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C00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C00000"/>
                    </a:solidFill>
                  </a:tcPr>
                </a:tc>
                <a:extLst>
                  <a:ext uri="{0D108BD9-81ED-4DB2-BD59-A6C34878D82A}">
                    <a16:rowId xmlns:a16="http://schemas.microsoft.com/office/drawing/2014/main" val="4144945946"/>
                  </a:ext>
                </a:extLst>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336524071"/>
              </p:ext>
            </p:extLst>
          </p:nvPr>
        </p:nvGraphicFramePr>
        <p:xfrm>
          <a:off x="8047135" y="3060257"/>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266933">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extLst>
                  <a:ext uri="{0D108BD9-81ED-4DB2-BD59-A6C34878D82A}">
                    <a16:rowId xmlns:a16="http://schemas.microsoft.com/office/drawing/2014/main" val="4144945946"/>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1242997856"/>
              </p:ext>
            </p:extLst>
          </p:nvPr>
        </p:nvGraphicFramePr>
        <p:xfrm>
          <a:off x="8001000" y="3847965"/>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extLst>
                  <a:ext uri="{0D108BD9-81ED-4DB2-BD59-A6C34878D82A}">
                    <a16:rowId xmlns:a16="http://schemas.microsoft.com/office/drawing/2014/main" val="4144945946"/>
                  </a:ext>
                </a:extLst>
              </a:tr>
            </a:tbl>
          </a:graphicData>
        </a:graphic>
      </p:graphicFrame>
      <p:sp>
        <p:nvSpPr>
          <p:cNvPr id="3" name="Plus 2"/>
          <p:cNvSpPr/>
          <p:nvPr/>
        </p:nvSpPr>
        <p:spPr>
          <a:xfrm>
            <a:off x="7420148" y="4278620"/>
            <a:ext cx="388316" cy="360292"/>
          </a:xfrm>
          <a:prstGeom prst="mathPlus">
            <a:avLst/>
          </a:prstGeom>
          <a:solidFill>
            <a:srgbClr val="008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elle 8"/>
          <p:cNvGraphicFramePr>
            <a:graphicFrameLocks noGrp="1"/>
          </p:cNvGraphicFramePr>
          <p:nvPr>
            <p:extLst>
              <p:ext uri="{D42A27DB-BD31-4B8C-83A1-F6EECF244321}">
                <p14:modId xmlns:p14="http://schemas.microsoft.com/office/powerpoint/2010/main" val="2496260548"/>
              </p:ext>
            </p:extLst>
          </p:nvPr>
        </p:nvGraphicFramePr>
        <p:xfrm>
          <a:off x="8046615" y="2489971"/>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extLst>
                  <a:ext uri="{0D108BD9-81ED-4DB2-BD59-A6C34878D82A}">
                    <a16:rowId xmlns:a16="http://schemas.microsoft.com/office/drawing/2014/main" val="4144945946"/>
                  </a:ext>
                </a:extLst>
              </a:tr>
            </a:tbl>
          </a:graphicData>
        </a:graphic>
      </p:graphicFrame>
      <p:sp>
        <p:nvSpPr>
          <p:cNvPr id="11" name="Textfeld 10"/>
          <p:cNvSpPr txBox="1"/>
          <p:nvPr/>
        </p:nvSpPr>
        <p:spPr>
          <a:xfrm>
            <a:off x="7839841" y="4227933"/>
            <a:ext cx="1228031" cy="461665"/>
          </a:xfrm>
          <a:prstGeom prst="rect">
            <a:avLst/>
          </a:prstGeom>
          <a:noFill/>
        </p:spPr>
        <p:txBody>
          <a:bodyPr wrap="square" rtlCol="0">
            <a:spAutoFit/>
          </a:bodyPr>
          <a:lstStyle/>
          <a:p>
            <a:r>
              <a:rPr lang="en-GB" sz="1200" b="1" dirty="0" smtClean="0">
                <a:latin typeface="Arial" panose="020B0604020202020204" pitchFamily="34" charset="0"/>
                <a:cs typeface="Arial" panose="020B0604020202020204" pitchFamily="34" charset="0"/>
              </a:rPr>
              <a:t>Ploutos </a:t>
            </a:r>
            <a:r>
              <a:rPr lang="en-GB" sz="1200" dirty="0" smtClean="0">
                <a:latin typeface="Arial" panose="020B0604020202020204" pitchFamily="34" charset="0"/>
                <a:cs typeface="Arial" panose="020B0604020202020204" pitchFamily="34" charset="0"/>
              </a:rPr>
              <a:t>web-based tool</a:t>
            </a:r>
            <a:endParaRPr lang="en-GB" sz="1200" dirty="0">
              <a:latin typeface="Arial" panose="020B0604020202020204" pitchFamily="34" charset="0"/>
              <a:cs typeface="Arial" panose="020B0604020202020204" pitchFamily="34" charset="0"/>
            </a:endParaRPr>
          </a:p>
        </p:txBody>
      </p:sp>
      <p:sp>
        <p:nvSpPr>
          <p:cNvPr id="13" name="Textfeld 12"/>
          <p:cNvSpPr txBox="1"/>
          <p:nvPr/>
        </p:nvSpPr>
        <p:spPr>
          <a:xfrm>
            <a:off x="7703840" y="993559"/>
            <a:ext cx="1440160" cy="276999"/>
          </a:xfrm>
          <a:prstGeom prst="rect">
            <a:avLst/>
          </a:prstGeom>
          <a:noFill/>
        </p:spPr>
        <p:txBody>
          <a:bodyPr wrap="square" rtlCol="0">
            <a:spAutoFit/>
          </a:bodyPr>
          <a:lstStyle/>
          <a:p>
            <a:r>
              <a:rPr lang="en-GB" sz="1200" b="1" i="1" dirty="0" smtClean="0">
                <a:latin typeface="Arial" panose="020B0604020202020204" pitchFamily="34" charset="0"/>
                <a:cs typeface="Arial" panose="020B0604020202020204" pitchFamily="34" charset="0"/>
              </a:rPr>
              <a:t>Code Camp 2021</a:t>
            </a:r>
            <a:endParaRPr lang="en-GB" sz="1200" b="1" i="1" dirty="0">
              <a:latin typeface="Arial" panose="020B0604020202020204" pitchFamily="34" charset="0"/>
              <a:cs typeface="Arial" panose="020B0604020202020204" pitchFamily="34" charset="0"/>
            </a:endParaRPr>
          </a:p>
        </p:txBody>
      </p:sp>
      <p:sp>
        <p:nvSpPr>
          <p:cNvPr id="14" name="Stern mit 5 Zacken 13"/>
          <p:cNvSpPr/>
          <p:nvPr/>
        </p:nvSpPr>
        <p:spPr>
          <a:xfrm>
            <a:off x="7420148" y="1003731"/>
            <a:ext cx="288032" cy="234756"/>
          </a:xfrm>
          <a:prstGeom prst="star5">
            <a:avLst/>
          </a:prstGeom>
          <a:solidFill>
            <a:srgbClr val="008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feld 14"/>
          <p:cNvSpPr txBox="1"/>
          <p:nvPr/>
        </p:nvSpPr>
        <p:spPr>
          <a:xfrm>
            <a:off x="7236296" y="1831452"/>
            <a:ext cx="1972642" cy="461665"/>
          </a:xfrm>
          <a:prstGeom prst="rect">
            <a:avLst/>
          </a:prstGeom>
          <a:noFill/>
        </p:spPr>
        <p:txBody>
          <a:bodyPr wrap="square" rtlCol="0">
            <a:spAutoFit/>
          </a:bodyPr>
          <a:lstStyle/>
          <a:p>
            <a:r>
              <a:rPr lang="en-GB" sz="1200" i="1" dirty="0" smtClean="0">
                <a:latin typeface="Arial" panose="020B0604020202020204" pitchFamily="34" charset="0"/>
                <a:cs typeface="Arial" panose="020B0604020202020204" pitchFamily="34" charset="0"/>
              </a:rPr>
              <a:t>TSVV-5 requirements and focus group are clear . . .</a:t>
            </a:r>
            <a:endParaRPr lang="en-GB" sz="1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990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p:cNvSpPr/>
          <p:nvPr/>
        </p:nvSpPr>
        <p:spPr>
          <a:xfrm>
            <a:off x="89756" y="2139702"/>
            <a:ext cx="7308304" cy="676667"/>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el 1"/>
          <p:cNvSpPr>
            <a:spLocks noGrp="1"/>
          </p:cNvSpPr>
          <p:nvPr>
            <p:ph type="title"/>
          </p:nvPr>
        </p:nvSpPr>
        <p:spPr/>
        <p:txBody>
          <a:bodyPr/>
          <a:lstStyle/>
          <a:p>
            <a:r>
              <a:rPr lang="en-GB" sz="2800" dirty="0" smtClean="0">
                <a:solidFill>
                  <a:srgbClr val="C00000"/>
                </a:solidFill>
              </a:rPr>
              <a:t>TSVV-5: IMS WP for 2022 </a:t>
            </a:r>
            <a:endParaRPr lang="de-DE" sz="2800" dirty="0">
              <a:solidFill>
                <a:srgbClr val="C00000"/>
              </a:solidFill>
            </a:endParaRPr>
          </a:p>
        </p:txBody>
      </p:sp>
      <p:sp>
        <p:nvSpPr>
          <p:cNvPr id="10" name="Rechteck 9"/>
          <p:cNvSpPr/>
          <p:nvPr/>
        </p:nvSpPr>
        <p:spPr>
          <a:xfrm>
            <a:off x="35496" y="483518"/>
            <a:ext cx="7416824" cy="4339650"/>
          </a:xfrm>
          <a:prstGeom prst="rect">
            <a:avLst/>
          </a:prstGeom>
        </p:spPr>
        <p:txBody>
          <a:bodyPr wrap="square">
            <a:spAutoFit/>
          </a:bodyPr>
          <a:lstStyle/>
          <a:p>
            <a:pPr marL="285750" indent="-285750">
              <a:buFont typeface="Arial" panose="020B0604020202020204" pitchFamily="34" charset="0"/>
              <a:buChar char="•"/>
            </a:pPr>
            <a:r>
              <a:rPr lang="en-GB" sz="1200" dirty="0">
                <a:solidFill>
                  <a:srgbClr val="000000"/>
                </a:solidFill>
                <a:latin typeface="Arial" panose="020B0604020202020204" pitchFamily="34" charset="0"/>
                <a:cs typeface="Arial" panose="020B0604020202020204" pitchFamily="34" charset="0"/>
              </a:rPr>
              <a:t>Theory/algorithmic development work on </a:t>
            </a:r>
            <a:r>
              <a:rPr lang="en-GB" sz="1200" b="1" dirty="0">
                <a:solidFill>
                  <a:srgbClr val="000000"/>
                </a:solidFill>
                <a:latin typeface="Arial" panose="020B0604020202020204" pitchFamily="34" charset="0"/>
                <a:cs typeface="Arial" panose="020B0604020202020204" pitchFamily="34" charset="0"/>
              </a:rPr>
              <a:t>FKH combined with application to verification (mostly slab) cases</a:t>
            </a:r>
            <a:r>
              <a:rPr lang="en-GB" sz="1200" dirty="0">
                <a:solidFill>
                  <a:srgbClr val="000000"/>
                </a:solidFill>
                <a:latin typeface="Arial" panose="020B0604020202020204" pitchFamily="34" charset="0"/>
                <a:cs typeface="Arial" panose="020B0604020202020204" pitchFamily="34" charset="0"/>
              </a:rPr>
              <a:t>: generalization AFN model for drifts and n-n collisions; Overview and assessment of techniques to reduce bias, cancellation and modelling errors; etc.</a:t>
            </a:r>
          </a:p>
          <a:p>
            <a:pPr marL="285750" indent="-285750">
              <a:buFont typeface="Arial" panose="020B0604020202020204" pitchFamily="34" charset="0"/>
              <a:buChar char="•"/>
            </a:pPr>
            <a:endParaRPr lang="en-GB" sz="1200" dirty="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solidFill>
                  <a:srgbClr val="000000"/>
                </a:solidFill>
                <a:latin typeface="Arial" panose="020B0604020202020204" pitchFamily="34" charset="0"/>
                <a:cs typeface="Arial" panose="020B0604020202020204" pitchFamily="34" charset="0"/>
              </a:rPr>
              <a:t>Coding and data management effort on CRMs:  new molecular data formats (</a:t>
            </a:r>
            <a:r>
              <a:rPr lang="en-GB" sz="1200" dirty="0">
                <a:solidFill>
                  <a:srgbClr val="C00000"/>
                </a:solidFill>
                <a:latin typeface="Arial" panose="020B0604020202020204" pitchFamily="34" charset="0"/>
                <a:cs typeface="Arial" panose="020B0604020202020204" pitchFamily="34" charset="0"/>
              </a:rPr>
              <a:t>e.g. ADAS “</a:t>
            </a:r>
            <a:r>
              <a:rPr lang="en-GB" sz="1200" dirty="0" err="1">
                <a:solidFill>
                  <a:srgbClr val="C00000"/>
                </a:solidFill>
                <a:latin typeface="Arial" panose="020B0604020202020204" pitchFamily="34" charset="0"/>
                <a:cs typeface="Arial" panose="020B0604020202020204" pitchFamily="34" charset="0"/>
              </a:rPr>
              <a:t>mdf</a:t>
            </a:r>
            <a:r>
              <a:rPr lang="en-GB" sz="1200" dirty="0">
                <a:solidFill>
                  <a:srgbClr val="000000"/>
                </a:solidFill>
                <a:latin typeface="Arial" panose="020B0604020202020204" pitchFamily="34" charset="0"/>
                <a:cs typeface="Arial" panose="020B0604020202020204" pitchFamily="34" charset="0"/>
              </a:rPr>
              <a:t>”) and recent RMPS or CCC data including for various H/D/T isotopes; move on using the IMAS; </a:t>
            </a:r>
            <a:r>
              <a:rPr lang="en-GB" sz="1200" dirty="0">
                <a:solidFill>
                  <a:srgbClr val="C00000"/>
                </a:solidFill>
                <a:latin typeface="Arial" panose="020B0604020202020204" pitchFamily="34" charset="0"/>
                <a:cs typeface="Arial" panose="020B0604020202020204" pitchFamily="34" charset="0"/>
              </a:rPr>
              <a:t>compile ITER/DEMO-relevant data</a:t>
            </a:r>
            <a:r>
              <a:rPr lang="en-GB" sz="1200" dirty="0">
                <a:solidFill>
                  <a:srgbClr val="000000"/>
                </a:solidFill>
                <a:latin typeface="Arial" panose="020B0604020202020204" pitchFamily="34" charset="0"/>
                <a:cs typeface="Arial" panose="020B0604020202020204" pitchFamily="34" charset="0"/>
              </a:rPr>
              <a:t>. A contact with data providing groups for instance through the framework provided by the IAEA A&amp;M data unit (GNAMPP). </a:t>
            </a:r>
          </a:p>
          <a:p>
            <a:pPr marL="285750" indent="-285750">
              <a:buFont typeface="Arial" panose="020B0604020202020204" pitchFamily="34" charset="0"/>
              <a:buChar char="•"/>
            </a:pPr>
            <a:endParaRPr lang="en-GB" sz="1200" dirty="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solidFill>
                  <a:srgbClr val="000000"/>
                </a:solidFill>
                <a:latin typeface="Arial" panose="020B0604020202020204" pitchFamily="34" charset="0"/>
                <a:cs typeface="Arial" panose="020B0604020202020204" pitchFamily="34" charset="0"/>
              </a:rPr>
              <a:t>Code reorganisation:  test correctness of the “</a:t>
            </a:r>
            <a:r>
              <a:rPr lang="en-GB" sz="1200" dirty="0">
                <a:solidFill>
                  <a:srgbClr val="C00000"/>
                </a:solidFill>
                <a:latin typeface="Arial" panose="020B0604020202020204" pitchFamily="34" charset="0"/>
                <a:cs typeface="Arial" panose="020B0604020202020204" pitchFamily="34" charset="0"/>
              </a:rPr>
              <a:t>starter-core”</a:t>
            </a:r>
            <a:r>
              <a:rPr lang="en-GB" sz="1200" dirty="0">
                <a:solidFill>
                  <a:srgbClr val="000000"/>
                </a:solidFill>
                <a:latin typeface="Arial" panose="020B0604020202020204" pitchFamily="34" charset="0"/>
                <a:cs typeface="Arial" panose="020B0604020202020204" pitchFamily="34" charset="0"/>
              </a:rPr>
              <a:t> modular EIRENE-NGM version for various geometries. Continue applying the modulated version to further CI and “portfolio” cases, provide necessary bug fixes and code generalisations.</a:t>
            </a:r>
          </a:p>
          <a:p>
            <a:pPr marL="285750" indent="-285750">
              <a:buFont typeface="Arial" panose="020B0604020202020204" pitchFamily="34" charset="0"/>
              <a:buChar char="•"/>
            </a:pPr>
            <a:endParaRPr lang="en-GB" sz="1200" dirty="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solidFill>
                  <a:srgbClr val="000000"/>
                </a:solidFill>
                <a:latin typeface="Arial" panose="020B0604020202020204" pitchFamily="34" charset="0"/>
                <a:cs typeface="Arial" panose="020B0604020202020204" pitchFamily="34" charset="0"/>
              </a:rPr>
              <a:t>Start over with HPC-related optimisation for the core (load balancing schemes, domain decomposition </a:t>
            </a:r>
            <a:r>
              <a:rPr lang="en-GB" sz="1200" dirty="0" err="1">
                <a:solidFill>
                  <a:srgbClr val="000000"/>
                </a:solidFill>
                <a:latin typeface="Arial" panose="020B0604020202020204" pitchFamily="34" charset="0"/>
                <a:cs typeface="Arial" panose="020B0604020202020204" pitchFamily="34" charset="0"/>
              </a:rPr>
              <a:t>etc</a:t>
            </a:r>
            <a:r>
              <a:rPr lang="en-GB" sz="1200" dirty="0">
                <a:solidFill>
                  <a:srgbClr val="000000"/>
                </a:solidFill>
                <a:latin typeface="Arial" panose="020B0604020202020204" pitchFamily="34" charset="0"/>
                <a:cs typeface="Arial" panose="020B0604020202020204" pitchFamily="34" charset="0"/>
              </a:rPr>
              <a:t>). Some ACH support is expected in particular for HPC code-performance optimisation.</a:t>
            </a:r>
          </a:p>
          <a:p>
            <a:pPr marL="285750" indent="-285750">
              <a:buFont typeface="Arial" panose="020B0604020202020204" pitchFamily="34" charset="0"/>
              <a:buChar char="•"/>
            </a:pPr>
            <a:endParaRPr lang="en-GB" sz="1200" dirty="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solidFill>
                  <a:srgbClr val="000000"/>
                </a:solidFill>
                <a:latin typeface="Arial" panose="020B0604020202020204" pitchFamily="34" charset="0"/>
                <a:cs typeface="Arial" panose="020B0604020202020204" pitchFamily="34" charset="0"/>
              </a:rPr>
              <a:t>Execute SOLPS-ITER with vibrationally excited hydrogen molecules for and assess their impact on the state of the divertor plasma (JET L-mode). Assess impact of hydrogen isotopes on state of divertor plasma. Utilise CRM post-processors to predict spectroscopic signature of molecules (Fulcher band), for hydrogen, deuterium and tritium.</a:t>
            </a:r>
          </a:p>
          <a:p>
            <a:pPr marL="285750" indent="-285750">
              <a:buFont typeface="Arial" panose="020B0604020202020204" pitchFamily="34" charset="0"/>
              <a:buChar char="•"/>
            </a:pPr>
            <a:endParaRPr lang="en-GB" sz="1200" dirty="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solidFill>
                  <a:srgbClr val="000000"/>
                </a:solidFill>
                <a:latin typeface="Arial" panose="020B0604020202020204" pitchFamily="34" charset="0"/>
                <a:cs typeface="Arial" panose="020B0604020202020204" pitchFamily="34" charset="0"/>
              </a:rPr>
              <a:t>Assess state of photon tracing model in current EIRENE version, reactivate photon tracing model in standalone EIRENE simulations, execute simple test runs (slab) and actual tokamak geometries (JET).</a:t>
            </a:r>
            <a:endParaRPr lang="en-GB" sz="1200" b="0" i="0" dirty="0">
              <a:solidFill>
                <a:srgbClr val="000000"/>
              </a:solidFill>
              <a:effectLst/>
              <a:latin typeface="Arial" panose="020B0604020202020204" pitchFamily="34" charset="0"/>
              <a:cs typeface="Arial" panose="020B060402020202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3871548435"/>
              </p:ext>
            </p:extLst>
          </p:nvPr>
        </p:nvGraphicFramePr>
        <p:xfrm>
          <a:off x="8166818" y="641246"/>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extLst>
                  <a:ext uri="{0D108BD9-81ED-4DB2-BD59-A6C34878D82A}">
                    <a16:rowId xmlns:a16="http://schemas.microsoft.com/office/drawing/2014/main" val="4144945946"/>
                  </a:ext>
                </a:extLst>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3939842956"/>
              </p:ext>
            </p:extLst>
          </p:nvPr>
        </p:nvGraphicFramePr>
        <p:xfrm>
          <a:off x="8172400" y="2139702"/>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FFFF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C00000"/>
                    </a:solidFill>
                  </a:tcPr>
                </a:tc>
                <a:extLst>
                  <a:ext uri="{0D108BD9-81ED-4DB2-BD59-A6C34878D82A}">
                    <a16:rowId xmlns:a16="http://schemas.microsoft.com/office/drawing/2014/main" val="4144945946"/>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4161117275"/>
              </p:ext>
            </p:extLst>
          </p:nvPr>
        </p:nvGraphicFramePr>
        <p:xfrm>
          <a:off x="8166818" y="2919784"/>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extLst>
                  <a:ext uri="{0D108BD9-81ED-4DB2-BD59-A6C34878D82A}">
                    <a16:rowId xmlns:a16="http://schemas.microsoft.com/office/drawing/2014/main" val="4144945946"/>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871522413"/>
              </p:ext>
            </p:extLst>
          </p:nvPr>
        </p:nvGraphicFramePr>
        <p:xfrm>
          <a:off x="8166818" y="3736737"/>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extLst>
                  <a:ext uri="{0D108BD9-81ED-4DB2-BD59-A6C34878D82A}">
                    <a16:rowId xmlns:a16="http://schemas.microsoft.com/office/drawing/2014/main" val="4144945946"/>
                  </a:ext>
                </a:extLst>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971769384"/>
              </p:ext>
            </p:extLst>
          </p:nvPr>
        </p:nvGraphicFramePr>
        <p:xfrm>
          <a:off x="8193234" y="4371950"/>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FFFF00"/>
                    </a:solidFill>
                  </a:tcPr>
                </a:tc>
                <a:extLst>
                  <a:ext uri="{0D108BD9-81ED-4DB2-BD59-A6C34878D82A}">
                    <a16:rowId xmlns:a16="http://schemas.microsoft.com/office/drawing/2014/main" val="4144945946"/>
                  </a:ext>
                </a:extLst>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473524780"/>
              </p:ext>
            </p:extLst>
          </p:nvPr>
        </p:nvGraphicFramePr>
        <p:xfrm>
          <a:off x="8166818" y="1276459"/>
          <a:ext cx="864096" cy="274320"/>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1752445138"/>
                    </a:ext>
                  </a:extLst>
                </a:gridCol>
                <a:gridCol w="288032">
                  <a:extLst>
                    <a:ext uri="{9D8B030D-6E8A-4147-A177-3AD203B41FA5}">
                      <a16:colId xmlns:a16="http://schemas.microsoft.com/office/drawing/2014/main" val="2885295059"/>
                    </a:ext>
                  </a:extLst>
                </a:gridCol>
                <a:gridCol w="288032">
                  <a:extLst>
                    <a:ext uri="{9D8B030D-6E8A-4147-A177-3AD203B41FA5}">
                      <a16:colId xmlns:a16="http://schemas.microsoft.com/office/drawing/2014/main" val="3414104929"/>
                    </a:ext>
                  </a:extLst>
                </a:gridCol>
              </a:tblGrid>
              <a:tr h="149736">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008000"/>
                    </a:solidFill>
                  </a:tcPr>
                </a:tc>
                <a:tc>
                  <a:txBody>
                    <a:bodyPr/>
                    <a:lstStyle/>
                    <a:p>
                      <a:endParaRPr lang="en-GB" sz="1200" dirty="0">
                        <a:latin typeface="Arial" panose="020B0604020202020204" pitchFamily="34" charset="0"/>
                        <a:cs typeface="Arial" panose="020B0604020202020204" pitchFamily="34" charset="0"/>
                      </a:endParaRPr>
                    </a:p>
                  </a:txBody>
                  <a:tcPr>
                    <a:cell3D prstMaterial="dkEdge">
                      <a:bevel w="25400" h="25400" prst="angle"/>
                      <a:lightRig rig="flood" dir="t"/>
                    </a:cell3D>
                    <a:solidFill>
                      <a:srgbClr val="FFFF00"/>
                    </a:solidFill>
                  </a:tcPr>
                </a:tc>
                <a:extLst>
                  <a:ext uri="{0D108BD9-81ED-4DB2-BD59-A6C34878D82A}">
                    <a16:rowId xmlns:a16="http://schemas.microsoft.com/office/drawing/2014/main" val="4144945946"/>
                  </a:ext>
                </a:extLst>
              </a:tr>
            </a:tbl>
          </a:graphicData>
        </a:graphic>
      </p:graphicFrame>
      <p:sp>
        <p:nvSpPr>
          <p:cNvPr id="13" name="Plus 12"/>
          <p:cNvSpPr/>
          <p:nvPr/>
        </p:nvSpPr>
        <p:spPr>
          <a:xfrm>
            <a:off x="7728794" y="3194104"/>
            <a:ext cx="388316" cy="359129"/>
          </a:xfrm>
          <a:prstGeom prst="mathPlus">
            <a:avLst/>
          </a:prstGeom>
          <a:solidFill>
            <a:srgbClr val="008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feld 13"/>
          <p:cNvSpPr txBox="1"/>
          <p:nvPr/>
        </p:nvSpPr>
        <p:spPr>
          <a:xfrm>
            <a:off x="8100392" y="3162153"/>
            <a:ext cx="1082329" cy="461665"/>
          </a:xfrm>
          <a:prstGeom prst="rect">
            <a:avLst/>
          </a:prstGeom>
          <a:noFill/>
        </p:spPr>
        <p:txBody>
          <a:bodyPr wrap="square" rtlCol="0">
            <a:spAutoFit/>
          </a:bodyPr>
          <a:lstStyle/>
          <a:p>
            <a:r>
              <a:rPr lang="en-GB" sz="1200" b="1" dirty="0" smtClean="0">
                <a:latin typeface="Arial" panose="020B0604020202020204" pitchFamily="34" charset="0"/>
                <a:cs typeface="Arial" panose="020B0604020202020204" pitchFamily="34" charset="0"/>
              </a:rPr>
              <a:t>EIRON </a:t>
            </a:r>
          </a:p>
          <a:p>
            <a:r>
              <a:rPr lang="en-GB" sz="1200" dirty="0" smtClean="0">
                <a:latin typeface="Arial" panose="020B0604020202020204" pitchFamily="34" charset="0"/>
                <a:cs typeface="Arial" panose="020B0604020202020204" pitchFamily="34" charset="0"/>
              </a:rPr>
              <a:t>toy-model</a:t>
            </a:r>
            <a:endParaRPr lang="en-GB" sz="1200" dirty="0">
              <a:latin typeface="Arial" panose="020B0604020202020204" pitchFamily="34" charset="0"/>
              <a:cs typeface="Arial" panose="020B0604020202020204" pitchFamily="34" charset="0"/>
            </a:endParaRPr>
          </a:p>
        </p:txBody>
      </p:sp>
      <p:sp>
        <p:nvSpPr>
          <p:cNvPr id="15" name="Textfeld 14"/>
          <p:cNvSpPr txBox="1"/>
          <p:nvPr/>
        </p:nvSpPr>
        <p:spPr>
          <a:xfrm>
            <a:off x="7812360" y="2425211"/>
            <a:ext cx="1331640" cy="276999"/>
          </a:xfrm>
          <a:prstGeom prst="rect">
            <a:avLst/>
          </a:prstGeom>
          <a:noFill/>
        </p:spPr>
        <p:txBody>
          <a:bodyPr wrap="square" rtlCol="0">
            <a:spAutoFit/>
          </a:bodyPr>
          <a:lstStyle/>
          <a:p>
            <a:r>
              <a:rPr lang="en-GB" sz="1200" i="1" dirty="0" smtClean="0">
                <a:latin typeface="Arial" panose="020B0604020202020204" pitchFamily="34" charset="0"/>
                <a:cs typeface="Arial" panose="020B0604020202020204" pitchFamily="34" charset="0"/>
              </a:rPr>
              <a:t>Goals redefined</a:t>
            </a:r>
            <a:endParaRPr lang="en-GB" sz="1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9355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179512" y="51470"/>
            <a:ext cx="7543800" cy="342900"/>
          </a:xfrm>
        </p:spPr>
        <p:txBody>
          <a:bodyPr/>
          <a:lstStyle/>
          <a:p>
            <a:r>
              <a:rPr lang="en-GB" sz="2800" dirty="0" smtClean="0">
                <a:solidFill>
                  <a:srgbClr val="C00000"/>
                </a:solidFill>
              </a:rPr>
              <a:t>SB Reaction on Mid-term report</a:t>
            </a:r>
            <a:endParaRPr lang="de-DE" sz="2800" b="0" i="1" dirty="0"/>
          </a:p>
        </p:txBody>
      </p:sp>
      <p:sp>
        <p:nvSpPr>
          <p:cNvPr id="3" name="Rechteck 2"/>
          <p:cNvSpPr/>
          <p:nvPr/>
        </p:nvSpPr>
        <p:spPr>
          <a:xfrm>
            <a:off x="179512" y="555526"/>
            <a:ext cx="8424936" cy="4185761"/>
          </a:xfrm>
          <a:prstGeom prst="rect">
            <a:avLst/>
          </a:prstGeom>
          <a:ln>
            <a:noFill/>
          </a:ln>
        </p:spPr>
        <p:txBody>
          <a:bodyPr wrap="square">
            <a:spAutoFit/>
          </a:bodyPr>
          <a:lstStyle/>
          <a:p>
            <a:r>
              <a:rPr lang="en-GB" sz="1400" b="1" i="1" dirty="0" smtClean="0">
                <a:solidFill>
                  <a:srgbClr val="000000"/>
                </a:solidFill>
                <a:latin typeface="Arial" panose="020B0604020202020204" pitchFamily="34" charset="0"/>
                <a:cs typeface="Arial" panose="020B0604020202020204" pitchFamily="34" charset="0"/>
              </a:rPr>
              <a:t>“TSVV-05 </a:t>
            </a:r>
            <a:r>
              <a:rPr lang="en-GB" sz="1400" b="1" i="1" dirty="0">
                <a:solidFill>
                  <a:srgbClr val="000000"/>
                </a:solidFill>
                <a:latin typeface="Arial" panose="020B0604020202020204" pitchFamily="34" charset="0"/>
                <a:cs typeface="Arial" panose="020B0604020202020204" pitchFamily="34" charset="0"/>
              </a:rPr>
              <a:t>is well on track to meeting its goals. The project has achieved good integration between the efforts at FZJ, KUL, AMU/CEA, DIFFER, and Aalto. The SB is </a:t>
            </a:r>
            <a:r>
              <a:rPr lang="en-GB" sz="1400" b="1" i="1" dirty="0" smtClean="0">
                <a:solidFill>
                  <a:srgbClr val="000000"/>
                </a:solidFill>
                <a:latin typeface="Arial" panose="020B0604020202020204" pitchFamily="34" charset="0"/>
                <a:cs typeface="Arial" panose="020B0604020202020204" pitchFamily="34" charset="0"/>
              </a:rPr>
              <a:t>pleased . . .”</a:t>
            </a:r>
          </a:p>
          <a:p>
            <a:endParaRPr lang="en-GB" sz="1400" i="1" dirty="0" smtClean="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smtClean="0">
                <a:solidFill>
                  <a:schemeClr val="tx2">
                    <a:lumMod val="60000"/>
                    <a:lumOff val="40000"/>
                  </a:schemeClr>
                </a:solidFill>
                <a:latin typeface="Arial" panose="020B0604020202020204" pitchFamily="34" charset="0"/>
                <a:cs typeface="Arial" panose="020B0604020202020204" pitchFamily="34" charset="0"/>
              </a:rPr>
              <a:t>The </a:t>
            </a:r>
            <a:r>
              <a:rPr lang="en-GB" sz="1400" dirty="0">
                <a:solidFill>
                  <a:schemeClr val="tx2">
                    <a:lumMod val="60000"/>
                    <a:lumOff val="40000"/>
                  </a:schemeClr>
                </a:solidFill>
                <a:latin typeface="Arial" panose="020B0604020202020204" pitchFamily="34" charset="0"/>
                <a:cs typeface="Arial" panose="020B0604020202020204" pitchFamily="34" charset="0"/>
              </a:rPr>
              <a:t>SB endorses the choice of TSVV-05 to concentrate the CRM developments on an otherwise much simplified stand-alone code, </a:t>
            </a:r>
            <a:r>
              <a:rPr lang="en-GB" sz="1400" b="1" dirty="0">
                <a:solidFill>
                  <a:schemeClr val="tx2">
                    <a:lumMod val="60000"/>
                    <a:lumOff val="40000"/>
                  </a:schemeClr>
                </a:solidFill>
                <a:latin typeface="Arial" panose="020B0604020202020204" pitchFamily="34" charset="0"/>
                <a:cs typeface="Arial" panose="020B0604020202020204" pitchFamily="34" charset="0"/>
              </a:rPr>
              <a:t>PLOUTOS</a:t>
            </a:r>
            <a:r>
              <a:rPr lang="en-GB" sz="1400" dirty="0">
                <a:solidFill>
                  <a:schemeClr val="tx2">
                    <a:lumMod val="60000"/>
                    <a:lumOff val="40000"/>
                  </a:schemeClr>
                </a:solidFill>
                <a:latin typeface="Arial" panose="020B0604020202020204" pitchFamily="34" charset="0"/>
                <a:cs typeface="Arial" panose="020B0604020202020204" pitchFamily="34" charset="0"/>
              </a:rPr>
              <a:t> (successor to HydKin). </a:t>
            </a:r>
          </a:p>
          <a:p>
            <a:pPr marL="285750" indent="-285750">
              <a:buFont typeface="Arial" panose="020B0604020202020204" pitchFamily="34" charset="0"/>
              <a:buChar char="•"/>
            </a:pPr>
            <a:r>
              <a:rPr lang="en-GB" sz="1400" dirty="0">
                <a:solidFill>
                  <a:schemeClr val="tx2">
                    <a:lumMod val="60000"/>
                    <a:lumOff val="40000"/>
                  </a:schemeClr>
                </a:solidFill>
                <a:latin typeface="Arial" panose="020B0604020202020204" pitchFamily="34" charset="0"/>
                <a:cs typeface="Arial" panose="020B0604020202020204" pitchFamily="34" charset="0"/>
              </a:rPr>
              <a:t>Another stand-alone simplified code </a:t>
            </a:r>
            <a:r>
              <a:rPr lang="en-GB" sz="1400" b="1" dirty="0">
                <a:solidFill>
                  <a:schemeClr val="tx2">
                    <a:lumMod val="60000"/>
                    <a:lumOff val="40000"/>
                  </a:schemeClr>
                </a:solidFill>
                <a:latin typeface="Arial" panose="020B0604020202020204" pitchFamily="34" charset="0"/>
                <a:cs typeface="Arial" panose="020B0604020202020204" pitchFamily="34" charset="0"/>
              </a:rPr>
              <a:t>EIRON</a:t>
            </a:r>
            <a:r>
              <a:rPr lang="en-GB" sz="1400" dirty="0">
                <a:solidFill>
                  <a:schemeClr val="tx2">
                    <a:lumMod val="60000"/>
                    <a:lumOff val="40000"/>
                  </a:schemeClr>
                </a:solidFill>
                <a:latin typeface="Arial" panose="020B0604020202020204" pitchFamily="34" charset="0"/>
                <a:cs typeface="Arial" panose="020B0604020202020204" pitchFamily="34" charset="0"/>
              </a:rPr>
              <a:t> was developed in the TSVV for testing CPU loading and domain decomposition approaches and the SB appreciates the need for this</a:t>
            </a:r>
            <a:r>
              <a:rPr lang="en-GB" sz="1400" dirty="0" smtClean="0">
                <a:solidFill>
                  <a:schemeClr val="tx2">
                    <a:lumMod val="60000"/>
                    <a:lumOff val="40000"/>
                  </a:schemeClr>
                </a:solidFill>
                <a:latin typeface="Arial" panose="020B0604020202020204" pitchFamily="34" charset="0"/>
                <a:cs typeface="Arial" panose="020B0604020202020204" pitchFamily="34" charset="0"/>
              </a:rPr>
              <a:t>.</a:t>
            </a:r>
            <a:endParaRPr lang="en-GB" sz="1400" b="1" i="1" dirty="0" smtClean="0">
              <a:solidFill>
                <a:srgbClr val="C00000"/>
              </a:solidFill>
              <a:latin typeface="Arial" panose="020B0604020202020204" pitchFamily="34" charset="0"/>
              <a:cs typeface="Arial" panose="020B0604020202020204" pitchFamily="34" charset="0"/>
            </a:endParaRPr>
          </a:p>
          <a:p>
            <a:endParaRPr lang="en-GB" sz="1400" b="1" i="1" dirty="0">
              <a:solidFill>
                <a:srgbClr val="C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400" b="1" dirty="0">
                <a:solidFill>
                  <a:srgbClr val="C00000"/>
                </a:solidFill>
                <a:latin typeface="Arial" panose="020B0604020202020204" pitchFamily="34" charset="0"/>
                <a:cs typeface="Arial" panose="020B0604020202020204" pitchFamily="34" charset="0"/>
              </a:rPr>
              <a:t>The SB recommends to the TSVV-05 team to specify in their next report (expected in January 2024) in more detail with respect to physics content and code structure their priorities towards a EUROfusion standard EIRENE-NGM. The SB strongly endorses the objective to develop and release such a high quality standard NGM for the EUROfusion community, even as this standardised module will undergo further development in the physics areas of FKH, CRM, and radiation transport</a:t>
            </a:r>
            <a:r>
              <a:rPr lang="en-GB" sz="1400" b="1" dirty="0" smtClean="0">
                <a:solidFill>
                  <a:srgbClr val="C00000"/>
                </a:solidFill>
                <a:latin typeface="Arial" panose="020B0604020202020204" pitchFamily="34" charset="0"/>
                <a:cs typeface="Arial" panose="020B0604020202020204" pitchFamily="34" charset="0"/>
              </a:rPr>
              <a:t>.</a:t>
            </a:r>
          </a:p>
          <a:p>
            <a:endParaRPr lang="en-GB" sz="1400" b="1" dirty="0" smtClean="0">
              <a:solidFill>
                <a:srgbClr val="C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400" b="1" dirty="0">
                <a:solidFill>
                  <a:srgbClr val="C00000"/>
                </a:solidFill>
                <a:latin typeface="Arial" panose="020B0604020202020204" pitchFamily="34" charset="0"/>
                <a:cs typeface="Arial" panose="020B0604020202020204" pitchFamily="34" charset="0"/>
              </a:rPr>
              <a:t>With respect to the physics developments the SB recommends further validation activities assessing the importance of these effects as seen in the EIRENE implementation. Data for validation may come </a:t>
            </a:r>
            <a:r>
              <a:rPr lang="en-GB" sz="1400" b="1" dirty="0" smtClean="0">
                <a:solidFill>
                  <a:srgbClr val="C00000"/>
                </a:solidFill>
                <a:latin typeface="Arial" panose="020B0604020202020204" pitchFamily="34" charset="0"/>
                <a:cs typeface="Arial" panose="020B0604020202020204" pitchFamily="34" charset="0"/>
              </a:rPr>
              <a:t>from tokamaks </a:t>
            </a:r>
            <a:r>
              <a:rPr lang="en-GB" sz="1400" b="1" dirty="0">
                <a:solidFill>
                  <a:srgbClr val="C00000"/>
                </a:solidFill>
                <a:latin typeface="Arial" panose="020B0604020202020204" pitchFamily="34" charset="0"/>
                <a:cs typeface="Arial" panose="020B0604020202020204" pitchFamily="34" charset="0"/>
              </a:rPr>
              <a:t>through collaboration with TSVV-04, TSVV-06, and TSVV-07, and also from PSI-2, in additional to data from MAGNUM-PSI already used in the project.</a:t>
            </a:r>
          </a:p>
        </p:txBody>
      </p:sp>
    </p:spTree>
    <p:extLst>
      <p:ext uri="{BB962C8B-B14F-4D97-AF65-F5344CB8AC3E}">
        <p14:creationId xmlns:p14="http://schemas.microsoft.com/office/powerpoint/2010/main" val="733596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51470"/>
            <a:ext cx="7543800" cy="342900"/>
          </a:xfrm>
        </p:spPr>
        <p:txBody>
          <a:bodyPr/>
          <a:lstStyle/>
          <a:p>
            <a:r>
              <a:rPr lang="en-GB" dirty="0" smtClean="0"/>
              <a:t>Unfinished technical tasks</a:t>
            </a:r>
            <a:endParaRPr lang="en-GB" dirty="0"/>
          </a:p>
        </p:txBody>
      </p:sp>
      <p:sp>
        <p:nvSpPr>
          <p:cNvPr id="3" name="Inhaltsplatzhalter 2"/>
          <p:cNvSpPr>
            <a:spLocks noGrp="1"/>
          </p:cNvSpPr>
          <p:nvPr>
            <p:ph idx="1"/>
          </p:nvPr>
        </p:nvSpPr>
        <p:spPr>
          <a:xfrm>
            <a:off x="323528" y="771550"/>
            <a:ext cx="8229600" cy="3672408"/>
          </a:xfrm>
        </p:spPr>
        <p:txBody>
          <a:bodyPr>
            <a:normAutofit/>
          </a:bodyPr>
          <a:lstStyle/>
          <a:p>
            <a:r>
              <a:rPr lang="en-GB" sz="1400" b="1" dirty="0" smtClean="0"/>
              <a:t>EPL: </a:t>
            </a:r>
            <a:r>
              <a:rPr lang="en-GB" sz="1400" dirty="0" smtClean="0"/>
              <a:t>good acceptance in the community, lots of registered BDs and institutions. </a:t>
            </a:r>
          </a:p>
          <a:p>
            <a:pPr marL="0" indent="0">
              <a:buNone/>
            </a:pPr>
            <a:r>
              <a:rPr lang="en-GB" sz="1400" dirty="0" smtClean="0">
                <a:solidFill>
                  <a:srgbClr val="C00000"/>
                </a:solidFill>
              </a:rPr>
              <a:t>       ITER is still not officially in agreement.</a:t>
            </a:r>
          </a:p>
          <a:p>
            <a:endParaRPr lang="en-GB" sz="1400" dirty="0" smtClean="0"/>
          </a:p>
          <a:p>
            <a:r>
              <a:rPr lang="en-GB" sz="1400" b="1" dirty="0" err="1" smtClean="0"/>
              <a:t>SimDB</a:t>
            </a:r>
            <a:r>
              <a:rPr lang="en-GB" sz="1400" dirty="0" smtClean="0"/>
              <a:t> (based on UAL): IT group in FZJ contacted, issue ticket raised – processing ongoing.</a:t>
            </a:r>
          </a:p>
          <a:p>
            <a:endParaRPr lang="en-GB" sz="1400" dirty="0" smtClean="0"/>
          </a:p>
          <a:p>
            <a:r>
              <a:rPr lang="en-GB" sz="1400" b="1" dirty="0" smtClean="0"/>
              <a:t>AMNS discussion (</a:t>
            </a:r>
            <a:r>
              <a:rPr lang="en-GB" sz="1400" b="1" dirty="0" err="1" smtClean="0"/>
              <a:t>D.Coster</a:t>
            </a:r>
            <a:r>
              <a:rPr lang="en-GB" sz="1400" b="1" dirty="0" smtClean="0"/>
              <a:t>, TSVVs 7, 3, 11, … ) </a:t>
            </a:r>
            <a:r>
              <a:rPr lang="en-GB" sz="1400" dirty="0" smtClean="0"/>
              <a:t>– endorsed by other TSVVs, but still not scheduled.</a:t>
            </a:r>
            <a:endParaRPr lang="en-GB" sz="1400" dirty="0" smtClean="0"/>
          </a:p>
          <a:p>
            <a:endParaRPr lang="en-GB" sz="1400" b="1" dirty="0" smtClean="0"/>
          </a:p>
          <a:p>
            <a:r>
              <a:rPr lang="en-GB" sz="1400" b="1" dirty="0" err="1" smtClean="0"/>
              <a:t>MsV</a:t>
            </a:r>
            <a:r>
              <a:rPr lang="en-GB" sz="1400" dirty="0" smtClean="0"/>
              <a:t> </a:t>
            </a:r>
            <a:r>
              <a:rPr lang="en-GB" sz="1400" dirty="0" smtClean="0"/>
              <a:t>release: </a:t>
            </a:r>
            <a:r>
              <a:rPr lang="en-GB" sz="1400" dirty="0" smtClean="0">
                <a:solidFill>
                  <a:srgbClr val="C00000"/>
                </a:solidFill>
              </a:rPr>
              <a:t>still stumbling… </a:t>
            </a:r>
          </a:p>
        </p:txBody>
      </p:sp>
    </p:spTree>
    <p:extLst>
      <p:ext uri="{BB962C8B-B14F-4D97-AF65-F5344CB8AC3E}">
        <p14:creationId xmlns:p14="http://schemas.microsoft.com/office/powerpoint/2010/main" val="762635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2211710"/>
            <a:ext cx="8229600" cy="936104"/>
          </a:xfrm>
        </p:spPr>
        <p:txBody>
          <a:bodyPr>
            <a:normAutofit/>
          </a:bodyPr>
          <a:lstStyle/>
          <a:p>
            <a:pPr marL="0" indent="0" algn="ctr">
              <a:buNone/>
            </a:pPr>
            <a:r>
              <a:rPr lang="en-GB" sz="3600" b="1" dirty="0" smtClean="0"/>
              <a:t>Thanks for the attention!</a:t>
            </a:r>
            <a:endParaRPr lang="en-GB" sz="3600" dirty="0" smtClean="0"/>
          </a:p>
        </p:txBody>
      </p:sp>
    </p:spTree>
    <p:extLst>
      <p:ext uri="{BB962C8B-B14F-4D97-AF65-F5344CB8AC3E}">
        <p14:creationId xmlns:p14="http://schemas.microsoft.com/office/powerpoint/2010/main" val="2829250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UROfusion6x9_5_3_2019 [Read-Only]" id="{4FA7D1A4-291D-482A-B5DE-8C6DF9C8AE24}" vid="{D585476B-6F94-4416-A937-50A74B4E5693}"/>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EUROfusion6x9_5_3_2019</Template>
  <TotalTime>0</TotalTime>
  <Words>1548</Words>
  <Application>Microsoft Office PowerPoint</Application>
  <PresentationFormat>Bildschirmpräsentation (16:9)</PresentationFormat>
  <Paragraphs>120</Paragraphs>
  <Slides>8</Slides>
  <Notes>5</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8</vt:i4>
      </vt:variant>
    </vt:vector>
  </HeadingPairs>
  <TitlesOfParts>
    <vt:vector size="14" baseType="lpstr">
      <vt:lpstr>Arial</vt:lpstr>
      <vt:lpstr>Calibri</vt:lpstr>
      <vt:lpstr>Times New Roman</vt:lpstr>
      <vt:lpstr>Wingdings</vt:lpstr>
      <vt:lpstr>Office Theme</vt:lpstr>
      <vt:lpstr>1_Office Theme</vt:lpstr>
      <vt:lpstr> TSVV Task 5:  “Neutral Gas Dynamics in the Edge” 12.09.2023</vt:lpstr>
      <vt:lpstr>TSVV-5: Neutral Gas Dynamics in the Edge</vt:lpstr>
      <vt:lpstr>EIRENE-NGM-DEVELOPERS (TSVV-5)</vt:lpstr>
      <vt:lpstr>TSVV-5: IMS WP for 2021 </vt:lpstr>
      <vt:lpstr>TSVV-5: IMS WP for 2022 </vt:lpstr>
      <vt:lpstr>SB Reaction on Mid-term report</vt:lpstr>
      <vt:lpstr>Unfinished technical tasks</vt:lpstr>
      <vt:lpstr>PowerPoint-Präsentation</vt:lpstr>
    </vt:vector>
  </TitlesOfParts>
  <Company>Forschungszentrum Jülich GmbH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 studies in preparation of JET-ILW TT and DT operation: insight and extrapolation to ITER by the ERO2.0 modelling</dc:title>
  <dc:creator>Dmitry Borodin</dc:creator>
  <cp:lastModifiedBy>Borodin</cp:lastModifiedBy>
  <cp:revision>972</cp:revision>
  <cp:lastPrinted>2014-10-16T14:51:28Z</cp:lastPrinted>
  <dcterms:created xsi:type="dcterms:W3CDTF">2019-10-05T18:10:40Z</dcterms:created>
  <dcterms:modified xsi:type="dcterms:W3CDTF">2024-02-16T03:07:54Z</dcterms:modified>
</cp:coreProperties>
</file>