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58" r:id="rId4"/>
    <p:sldId id="262" r:id="rId5"/>
    <p:sldId id="263" r:id="rId6"/>
    <p:sldId id="261" r:id="rId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12" d="100"/>
          <a:sy n="112" d="100"/>
        </p:scale>
        <p:origin x="37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816338D-5760-F935-D574-140D704BCE2F}"/>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80BE6782-F5A7-1878-E1FD-200AEA1431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976278DB-64B5-9F4B-85B8-E5CB082D570F}"/>
              </a:ext>
            </a:extLst>
          </p:cNvPr>
          <p:cNvSpPr>
            <a:spLocks noGrp="1"/>
          </p:cNvSpPr>
          <p:nvPr>
            <p:ph type="dt" sz="half" idx="10"/>
          </p:nvPr>
        </p:nvSpPr>
        <p:spPr/>
        <p:txBody>
          <a:bodyPr/>
          <a:lstStyle/>
          <a:p>
            <a:fld id="{84B8716E-9334-4AAC-9715-B791F68F5BCC}" type="datetimeFigureOut">
              <a:rPr lang="sv-SE" smtClean="0"/>
              <a:t>2024-02-07</a:t>
            </a:fld>
            <a:endParaRPr lang="sv-SE"/>
          </a:p>
        </p:txBody>
      </p:sp>
      <p:sp>
        <p:nvSpPr>
          <p:cNvPr id="5" name="Platshållare för sidfot 4">
            <a:extLst>
              <a:ext uri="{FF2B5EF4-FFF2-40B4-BE49-F238E27FC236}">
                <a16:creationId xmlns:a16="http://schemas.microsoft.com/office/drawing/2014/main" id="{8D2ED27A-EF27-B354-90F9-ADBDC8DB7360}"/>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35D7E32-BB7B-1DBD-C46B-70A4442D0E9E}"/>
              </a:ext>
            </a:extLst>
          </p:cNvPr>
          <p:cNvSpPr>
            <a:spLocks noGrp="1"/>
          </p:cNvSpPr>
          <p:nvPr>
            <p:ph type="sldNum" sz="quarter" idx="12"/>
          </p:nvPr>
        </p:nvSpPr>
        <p:spPr/>
        <p:txBody>
          <a:bodyPr/>
          <a:lstStyle/>
          <a:p>
            <a:fld id="{A19E8932-B1B6-4828-93A5-B75C03F1EBAE}" type="slidenum">
              <a:rPr lang="sv-SE" smtClean="0"/>
              <a:t>‹#›</a:t>
            </a:fld>
            <a:endParaRPr lang="sv-SE"/>
          </a:p>
        </p:txBody>
      </p:sp>
    </p:spTree>
    <p:extLst>
      <p:ext uri="{BB962C8B-B14F-4D97-AF65-F5344CB8AC3E}">
        <p14:creationId xmlns:p14="http://schemas.microsoft.com/office/powerpoint/2010/main" val="615334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B979531-85FA-63AA-FBB8-66CB5E555D98}"/>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E47AAC0E-0C1D-2D72-0229-7248FBDB871A}"/>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FDDAB37E-4A63-1FB5-82CC-C059BFB1936D}"/>
              </a:ext>
            </a:extLst>
          </p:cNvPr>
          <p:cNvSpPr>
            <a:spLocks noGrp="1"/>
          </p:cNvSpPr>
          <p:nvPr>
            <p:ph type="dt" sz="half" idx="10"/>
          </p:nvPr>
        </p:nvSpPr>
        <p:spPr/>
        <p:txBody>
          <a:bodyPr/>
          <a:lstStyle/>
          <a:p>
            <a:fld id="{84B8716E-9334-4AAC-9715-B791F68F5BCC}" type="datetimeFigureOut">
              <a:rPr lang="sv-SE" smtClean="0"/>
              <a:t>2024-02-07</a:t>
            </a:fld>
            <a:endParaRPr lang="sv-SE"/>
          </a:p>
        </p:txBody>
      </p:sp>
      <p:sp>
        <p:nvSpPr>
          <p:cNvPr id="5" name="Platshållare för sidfot 4">
            <a:extLst>
              <a:ext uri="{FF2B5EF4-FFF2-40B4-BE49-F238E27FC236}">
                <a16:creationId xmlns:a16="http://schemas.microsoft.com/office/drawing/2014/main" id="{D201166C-E30B-14E7-AFCB-4A15D116377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C2F803C-1782-92EA-45E6-89BFBA3E8EF5}"/>
              </a:ext>
            </a:extLst>
          </p:cNvPr>
          <p:cNvSpPr>
            <a:spLocks noGrp="1"/>
          </p:cNvSpPr>
          <p:nvPr>
            <p:ph type="sldNum" sz="quarter" idx="12"/>
          </p:nvPr>
        </p:nvSpPr>
        <p:spPr/>
        <p:txBody>
          <a:bodyPr/>
          <a:lstStyle/>
          <a:p>
            <a:fld id="{A19E8932-B1B6-4828-93A5-B75C03F1EBAE}" type="slidenum">
              <a:rPr lang="sv-SE" smtClean="0"/>
              <a:t>‹#›</a:t>
            </a:fld>
            <a:endParaRPr lang="sv-SE"/>
          </a:p>
        </p:txBody>
      </p:sp>
    </p:spTree>
    <p:extLst>
      <p:ext uri="{BB962C8B-B14F-4D97-AF65-F5344CB8AC3E}">
        <p14:creationId xmlns:p14="http://schemas.microsoft.com/office/powerpoint/2010/main" val="4096024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0CF84985-256E-5E76-87F4-35B1AF653CAE}"/>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670F444C-27B8-B8A9-8BC7-D2906350797A}"/>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56D948B6-2459-51B9-6A12-15B39A743ECE}"/>
              </a:ext>
            </a:extLst>
          </p:cNvPr>
          <p:cNvSpPr>
            <a:spLocks noGrp="1"/>
          </p:cNvSpPr>
          <p:nvPr>
            <p:ph type="dt" sz="half" idx="10"/>
          </p:nvPr>
        </p:nvSpPr>
        <p:spPr/>
        <p:txBody>
          <a:bodyPr/>
          <a:lstStyle/>
          <a:p>
            <a:fld id="{84B8716E-9334-4AAC-9715-B791F68F5BCC}" type="datetimeFigureOut">
              <a:rPr lang="sv-SE" smtClean="0"/>
              <a:t>2024-02-07</a:t>
            </a:fld>
            <a:endParaRPr lang="sv-SE"/>
          </a:p>
        </p:txBody>
      </p:sp>
      <p:sp>
        <p:nvSpPr>
          <p:cNvPr id="5" name="Platshållare för sidfot 4">
            <a:extLst>
              <a:ext uri="{FF2B5EF4-FFF2-40B4-BE49-F238E27FC236}">
                <a16:creationId xmlns:a16="http://schemas.microsoft.com/office/drawing/2014/main" id="{765A042C-75E2-19CD-6A80-18F48E9B120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03BD662-7358-8527-0734-9B68CAF86958}"/>
              </a:ext>
            </a:extLst>
          </p:cNvPr>
          <p:cNvSpPr>
            <a:spLocks noGrp="1"/>
          </p:cNvSpPr>
          <p:nvPr>
            <p:ph type="sldNum" sz="quarter" idx="12"/>
          </p:nvPr>
        </p:nvSpPr>
        <p:spPr/>
        <p:txBody>
          <a:bodyPr/>
          <a:lstStyle/>
          <a:p>
            <a:fld id="{A19E8932-B1B6-4828-93A5-B75C03F1EBAE}" type="slidenum">
              <a:rPr lang="sv-SE" smtClean="0"/>
              <a:t>‹#›</a:t>
            </a:fld>
            <a:endParaRPr lang="sv-SE"/>
          </a:p>
        </p:txBody>
      </p:sp>
    </p:spTree>
    <p:extLst>
      <p:ext uri="{BB962C8B-B14F-4D97-AF65-F5344CB8AC3E}">
        <p14:creationId xmlns:p14="http://schemas.microsoft.com/office/powerpoint/2010/main" val="3303537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999CEEB-E442-9FFF-0279-68C8D3385C4C}"/>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74BDC110-4CCA-C868-D2E7-91F53A67D382}"/>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ACAFDA69-0E6C-CBD4-008F-D0A050856B53}"/>
              </a:ext>
            </a:extLst>
          </p:cNvPr>
          <p:cNvSpPr>
            <a:spLocks noGrp="1"/>
          </p:cNvSpPr>
          <p:nvPr>
            <p:ph type="dt" sz="half" idx="10"/>
          </p:nvPr>
        </p:nvSpPr>
        <p:spPr/>
        <p:txBody>
          <a:bodyPr/>
          <a:lstStyle/>
          <a:p>
            <a:fld id="{84B8716E-9334-4AAC-9715-B791F68F5BCC}" type="datetimeFigureOut">
              <a:rPr lang="sv-SE" smtClean="0"/>
              <a:t>2024-02-07</a:t>
            </a:fld>
            <a:endParaRPr lang="sv-SE"/>
          </a:p>
        </p:txBody>
      </p:sp>
      <p:sp>
        <p:nvSpPr>
          <p:cNvPr id="5" name="Platshållare för sidfot 4">
            <a:extLst>
              <a:ext uri="{FF2B5EF4-FFF2-40B4-BE49-F238E27FC236}">
                <a16:creationId xmlns:a16="http://schemas.microsoft.com/office/drawing/2014/main" id="{9A41BD48-BDB5-703C-9A58-F46E11F365F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F8EC31F-BF38-CC05-9729-CB358740F72F}"/>
              </a:ext>
            </a:extLst>
          </p:cNvPr>
          <p:cNvSpPr>
            <a:spLocks noGrp="1"/>
          </p:cNvSpPr>
          <p:nvPr>
            <p:ph type="sldNum" sz="quarter" idx="12"/>
          </p:nvPr>
        </p:nvSpPr>
        <p:spPr/>
        <p:txBody>
          <a:bodyPr/>
          <a:lstStyle/>
          <a:p>
            <a:fld id="{A19E8932-B1B6-4828-93A5-B75C03F1EBAE}" type="slidenum">
              <a:rPr lang="sv-SE" smtClean="0"/>
              <a:t>‹#›</a:t>
            </a:fld>
            <a:endParaRPr lang="sv-SE"/>
          </a:p>
        </p:txBody>
      </p:sp>
    </p:spTree>
    <p:extLst>
      <p:ext uri="{BB962C8B-B14F-4D97-AF65-F5344CB8AC3E}">
        <p14:creationId xmlns:p14="http://schemas.microsoft.com/office/powerpoint/2010/main" val="1365371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C9381BB-CF8B-D4AE-E033-9B8F665E44CF}"/>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091C4B3E-B70E-CC23-691D-040F86CDEFB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30070777-6477-F9F4-608B-D974B5916076}"/>
              </a:ext>
            </a:extLst>
          </p:cNvPr>
          <p:cNvSpPr>
            <a:spLocks noGrp="1"/>
          </p:cNvSpPr>
          <p:nvPr>
            <p:ph type="dt" sz="half" idx="10"/>
          </p:nvPr>
        </p:nvSpPr>
        <p:spPr/>
        <p:txBody>
          <a:bodyPr/>
          <a:lstStyle/>
          <a:p>
            <a:fld id="{84B8716E-9334-4AAC-9715-B791F68F5BCC}" type="datetimeFigureOut">
              <a:rPr lang="sv-SE" smtClean="0"/>
              <a:t>2024-02-07</a:t>
            </a:fld>
            <a:endParaRPr lang="sv-SE"/>
          </a:p>
        </p:txBody>
      </p:sp>
      <p:sp>
        <p:nvSpPr>
          <p:cNvPr id="5" name="Platshållare för sidfot 4">
            <a:extLst>
              <a:ext uri="{FF2B5EF4-FFF2-40B4-BE49-F238E27FC236}">
                <a16:creationId xmlns:a16="http://schemas.microsoft.com/office/drawing/2014/main" id="{088593E0-C8BC-71F8-821A-397B6EA0425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100092C-F0E4-8BAB-EC65-8249D1A92860}"/>
              </a:ext>
            </a:extLst>
          </p:cNvPr>
          <p:cNvSpPr>
            <a:spLocks noGrp="1"/>
          </p:cNvSpPr>
          <p:nvPr>
            <p:ph type="sldNum" sz="quarter" idx="12"/>
          </p:nvPr>
        </p:nvSpPr>
        <p:spPr/>
        <p:txBody>
          <a:bodyPr/>
          <a:lstStyle/>
          <a:p>
            <a:fld id="{A19E8932-B1B6-4828-93A5-B75C03F1EBAE}" type="slidenum">
              <a:rPr lang="sv-SE" smtClean="0"/>
              <a:t>‹#›</a:t>
            </a:fld>
            <a:endParaRPr lang="sv-SE"/>
          </a:p>
        </p:txBody>
      </p:sp>
    </p:spTree>
    <p:extLst>
      <p:ext uri="{BB962C8B-B14F-4D97-AF65-F5344CB8AC3E}">
        <p14:creationId xmlns:p14="http://schemas.microsoft.com/office/powerpoint/2010/main" val="837382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DACD4A3-8494-E3EA-A8D3-395B85F120B1}"/>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C17C7434-7EE9-D62A-5E80-87EA04308D55}"/>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4EC13199-2C33-6898-18C7-3A822FEDD9E1}"/>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0BA9F04E-605E-90BC-FEAA-B63FEC45C6B7}"/>
              </a:ext>
            </a:extLst>
          </p:cNvPr>
          <p:cNvSpPr>
            <a:spLocks noGrp="1"/>
          </p:cNvSpPr>
          <p:nvPr>
            <p:ph type="dt" sz="half" idx="10"/>
          </p:nvPr>
        </p:nvSpPr>
        <p:spPr/>
        <p:txBody>
          <a:bodyPr/>
          <a:lstStyle/>
          <a:p>
            <a:fld id="{84B8716E-9334-4AAC-9715-B791F68F5BCC}" type="datetimeFigureOut">
              <a:rPr lang="sv-SE" smtClean="0"/>
              <a:t>2024-02-07</a:t>
            </a:fld>
            <a:endParaRPr lang="sv-SE"/>
          </a:p>
        </p:txBody>
      </p:sp>
      <p:sp>
        <p:nvSpPr>
          <p:cNvPr id="6" name="Platshållare för sidfot 5">
            <a:extLst>
              <a:ext uri="{FF2B5EF4-FFF2-40B4-BE49-F238E27FC236}">
                <a16:creationId xmlns:a16="http://schemas.microsoft.com/office/drawing/2014/main" id="{50595936-D66C-22F0-52FB-6E49120964A8}"/>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AB20BF69-06C9-8A61-E325-4E02A4031F93}"/>
              </a:ext>
            </a:extLst>
          </p:cNvPr>
          <p:cNvSpPr>
            <a:spLocks noGrp="1"/>
          </p:cNvSpPr>
          <p:nvPr>
            <p:ph type="sldNum" sz="quarter" idx="12"/>
          </p:nvPr>
        </p:nvSpPr>
        <p:spPr/>
        <p:txBody>
          <a:bodyPr/>
          <a:lstStyle/>
          <a:p>
            <a:fld id="{A19E8932-B1B6-4828-93A5-B75C03F1EBAE}" type="slidenum">
              <a:rPr lang="sv-SE" smtClean="0"/>
              <a:t>‹#›</a:t>
            </a:fld>
            <a:endParaRPr lang="sv-SE"/>
          </a:p>
        </p:txBody>
      </p:sp>
    </p:spTree>
    <p:extLst>
      <p:ext uri="{BB962C8B-B14F-4D97-AF65-F5344CB8AC3E}">
        <p14:creationId xmlns:p14="http://schemas.microsoft.com/office/powerpoint/2010/main" val="1900867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54E2F1E-C164-D2A2-271C-F67E600F8F39}"/>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58C16C19-30B0-7E01-F5F6-7D2569D9F7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0F41D02E-7D59-2871-C607-6F0E7A104822}"/>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01D42F1E-E155-D6F1-BCF5-E66B664660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546FA9B6-20D4-3B89-7EA0-7380A6762791}"/>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1561D619-78B7-76C6-851B-C7DAC7E6BDF8}"/>
              </a:ext>
            </a:extLst>
          </p:cNvPr>
          <p:cNvSpPr>
            <a:spLocks noGrp="1"/>
          </p:cNvSpPr>
          <p:nvPr>
            <p:ph type="dt" sz="half" idx="10"/>
          </p:nvPr>
        </p:nvSpPr>
        <p:spPr/>
        <p:txBody>
          <a:bodyPr/>
          <a:lstStyle/>
          <a:p>
            <a:fld id="{84B8716E-9334-4AAC-9715-B791F68F5BCC}" type="datetimeFigureOut">
              <a:rPr lang="sv-SE" smtClean="0"/>
              <a:t>2024-02-07</a:t>
            </a:fld>
            <a:endParaRPr lang="sv-SE"/>
          </a:p>
        </p:txBody>
      </p:sp>
      <p:sp>
        <p:nvSpPr>
          <p:cNvPr id="8" name="Platshållare för sidfot 7">
            <a:extLst>
              <a:ext uri="{FF2B5EF4-FFF2-40B4-BE49-F238E27FC236}">
                <a16:creationId xmlns:a16="http://schemas.microsoft.com/office/drawing/2014/main" id="{3C637834-F592-C9E4-F7B1-C3F463FE9355}"/>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D7156E29-8F43-3F4F-D086-C82EABB38296}"/>
              </a:ext>
            </a:extLst>
          </p:cNvPr>
          <p:cNvSpPr>
            <a:spLocks noGrp="1"/>
          </p:cNvSpPr>
          <p:nvPr>
            <p:ph type="sldNum" sz="quarter" idx="12"/>
          </p:nvPr>
        </p:nvSpPr>
        <p:spPr/>
        <p:txBody>
          <a:bodyPr/>
          <a:lstStyle/>
          <a:p>
            <a:fld id="{A19E8932-B1B6-4828-93A5-B75C03F1EBAE}" type="slidenum">
              <a:rPr lang="sv-SE" smtClean="0"/>
              <a:t>‹#›</a:t>
            </a:fld>
            <a:endParaRPr lang="sv-SE"/>
          </a:p>
        </p:txBody>
      </p:sp>
    </p:spTree>
    <p:extLst>
      <p:ext uri="{BB962C8B-B14F-4D97-AF65-F5344CB8AC3E}">
        <p14:creationId xmlns:p14="http://schemas.microsoft.com/office/powerpoint/2010/main" val="423378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FB9F590-8A5C-D535-FFE0-D90A601301EB}"/>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4AD27347-5DB1-8491-68E9-13D772FCD538}"/>
              </a:ext>
            </a:extLst>
          </p:cNvPr>
          <p:cNvSpPr>
            <a:spLocks noGrp="1"/>
          </p:cNvSpPr>
          <p:nvPr>
            <p:ph type="dt" sz="half" idx="10"/>
          </p:nvPr>
        </p:nvSpPr>
        <p:spPr/>
        <p:txBody>
          <a:bodyPr/>
          <a:lstStyle/>
          <a:p>
            <a:fld id="{84B8716E-9334-4AAC-9715-B791F68F5BCC}" type="datetimeFigureOut">
              <a:rPr lang="sv-SE" smtClean="0"/>
              <a:t>2024-02-07</a:t>
            </a:fld>
            <a:endParaRPr lang="sv-SE"/>
          </a:p>
        </p:txBody>
      </p:sp>
      <p:sp>
        <p:nvSpPr>
          <p:cNvPr id="4" name="Platshållare för sidfot 3">
            <a:extLst>
              <a:ext uri="{FF2B5EF4-FFF2-40B4-BE49-F238E27FC236}">
                <a16:creationId xmlns:a16="http://schemas.microsoft.com/office/drawing/2014/main" id="{33CC829C-F0A6-26B4-0429-5B18B68383ED}"/>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CC927F1B-5ACE-4954-5689-873072524444}"/>
              </a:ext>
            </a:extLst>
          </p:cNvPr>
          <p:cNvSpPr>
            <a:spLocks noGrp="1"/>
          </p:cNvSpPr>
          <p:nvPr>
            <p:ph type="sldNum" sz="quarter" idx="12"/>
          </p:nvPr>
        </p:nvSpPr>
        <p:spPr/>
        <p:txBody>
          <a:bodyPr/>
          <a:lstStyle/>
          <a:p>
            <a:fld id="{A19E8932-B1B6-4828-93A5-B75C03F1EBAE}" type="slidenum">
              <a:rPr lang="sv-SE" smtClean="0"/>
              <a:t>‹#›</a:t>
            </a:fld>
            <a:endParaRPr lang="sv-SE"/>
          </a:p>
        </p:txBody>
      </p:sp>
    </p:spTree>
    <p:extLst>
      <p:ext uri="{BB962C8B-B14F-4D97-AF65-F5344CB8AC3E}">
        <p14:creationId xmlns:p14="http://schemas.microsoft.com/office/powerpoint/2010/main" val="1581616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1AD1442D-B79E-B6CF-747D-AAF1962462C0}"/>
              </a:ext>
            </a:extLst>
          </p:cNvPr>
          <p:cNvSpPr>
            <a:spLocks noGrp="1"/>
          </p:cNvSpPr>
          <p:nvPr>
            <p:ph type="dt" sz="half" idx="10"/>
          </p:nvPr>
        </p:nvSpPr>
        <p:spPr/>
        <p:txBody>
          <a:bodyPr/>
          <a:lstStyle/>
          <a:p>
            <a:fld id="{84B8716E-9334-4AAC-9715-B791F68F5BCC}" type="datetimeFigureOut">
              <a:rPr lang="sv-SE" smtClean="0"/>
              <a:t>2024-02-07</a:t>
            </a:fld>
            <a:endParaRPr lang="sv-SE"/>
          </a:p>
        </p:txBody>
      </p:sp>
      <p:sp>
        <p:nvSpPr>
          <p:cNvPr id="3" name="Platshållare för sidfot 2">
            <a:extLst>
              <a:ext uri="{FF2B5EF4-FFF2-40B4-BE49-F238E27FC236}">
                <a16:creationId xmlns:a16="http://schemas.microsoft.com/office/drawing/2014/main" id="{998AB173-8DC6-6FF4-7459-6F4022EC739D}"/>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5757AE50-9032-CE8F-A4DE-260C1C1C531A}"/>
              </a:ext>
            </a:extLst>
          </p:cNvPr>
          <p:cNvSpPr>
            <a:spLocks noGrp="1"/>
          </p:cNvSpPr>
          <p:nvPr>
            <p:ph type="sldNum" sz="quarter" idx="12"/>
          </p:nvPr>
        </p:nvSpPr>
        <p:spPr/>
        <p:txBody>
          <a:bodyPr/>
          <a:lstStyle/>
          <a:p>
            <a:fld id="{A19E8932-B1B6-4828-93A5-B75C03F1EBAE}" type="slidenum">
              <a:rPr lang="sv-SE" smtClean="0"/>
              <a:t>‹#›</a:t>
            </a:fld>
            <a:endParaRPr lang="sv-SE"/>
          </a:p>
        </p:txBody>
      </p:sp>
    </p:spTree>
    <p:extLst>
      <p:ext uri="{BB962C8B-B14F-4D97-AF65-F5344CB8AC3E}">
        <p14:creationId xmlns:p14="http://schemas.microsoft.com/office/powerpoint/2010/main" val="3814542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BD8305C-812A-B31F-B383-B0FABD06731D}"/>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937EC23-E3F4-8314-24CB-CDDE89D1D63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4ABD9C5D-7133-79C6-5A66-CABD660C5A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009496DA-6D85-15E6-D6FA-BAD6B21CCB78}"/>
              </a:ext>
            </a:extLst>
          </p:cNvPr>
          <p:cNvSpPr>
            <a:spLocks noGrp="1"/>
          </p:cNvSpPr>
          <p:nvPr>
            <p:ph type="dt" sz="half" idx="10"/>
          </p:nvPr>
        </p:nvSpPr>
        <p:spPr/>
        <p:txBody>
          <a:bodyPr/>
          <a:lstStyle/>
          <a:p>
            <a:fld id="{84B8716E-9334-4AAC-9715-B791F68F5BCC}" type="datetimeFigureOut">
              <a:rPr lang="sv-SE" smtClean="0"/>
              <a:t>2024-02-07</a:t>
            </a:fld>
            <a:endParaRPr lang="sv-SE"/>
          </a:p>
        </p:txBody>
      </p:sp>
      <p:sp>
        <p:nvSpPr>
          <p:cNvPr id="6" name="Platshållare för sidfot 5">
            <a:extLst>
              <a:ext uri="{FF2B5EF4-FFF2-40B4-BE49-F238E27FC236}">
                <a16:creationId xmlns:a16="http://schemas.microsoft.com/office/drawing/2014/main" id="{BA933F31-4820-D959-5199-CFDCD0D3C442}"/>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F33C4C8-E4AC-96C0-1AFD-69B4FF6CD554}"/>
              </a:ext>
            </a:extLst>
          </p:cNvPr>
          <p:cNvSpPr>
            <a:spLocks noGrp="1"/>
          </p:cNvSpPr>
          <p:nvPr>
            <p:ph type="sldNum" sz="quarter" idx="12"/>
          </p:nvPr>
        </p:nvSpPr>
        <p:spPr/>
        <p:txBody>
          <a:bodyPr/>
          <a:lstStyle/>
          <a:p>
            <a:fld id="{A19E8932-B1B6-4828-93A5-B75C03F1EBAE}" type="slidenum">
              <a:rPr lang="sv-SE" smtClean="0"/>
              <a:t>‹#›</a:t>
            </a:fld>
            <a:endParaRPr lang="sv-SE"/>
          </a:p>
        </p:txBody>
      </p:sp>
    </p:spTree>
    <p:extLst>
      <p:ext uri="{BB962C8B-B14F-4D97-AF65-F5344CB8AC3E}">
        <p14:creationId xmlns:p14="http://schemas.microsoft.com/office/powerpoint/2010/main" val="2030691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09841E7-862D-6A95-F56A-487CB43E374F}"/>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05F70502-AD10-9E0E-03D1-08B9872AA4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5B996719-6B6B-CF93-567D-107368D615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3ECA6627-6099-8BFA-BD10-0A0B3E0C58F3}"/>
              </a:ext>
            </a:extLst>
          </p:cNvPr>
          <p:cNvSpPr>
            <a:spLocks noGrp="1"/>
          </p:cNvSpPr>
          <p:nvPr>
            <p:ph type="dt" sz="half" idx="10"/>
          </p:nvPr>
        </p:nvSpPr>
        <p:spPr/>
        <p:txBody>
          <a:bodyPr/>
          <a:lstStyle/>
          <a:p>
            <a:fld id="{84B8716E-9334-4AAC-9715-B791F68F5BCC}" type="datetimeFigureOut">
              <a:rPr lang="sv-SE" smtClean="0"/>
              <a:t>2024-02-07</a:t>
            </a:fld>
            <a:endParaRPr lang="sv-SE"/>
          </a:p>
        </p:txBody>
      </p:sp>
      <p:sp>
        <p:nvSpPr>
          <p:cNvPr id="6" name="Platshållare för sidfot 5">
            <a:extLst>
              <a:ext uri="{FF2B5EF4-FFF2-40B4-BE49-F238E27FC236}">
                <a16:creationId xmlns:a16="http://schemas.microsoft.com/office/drawing/2014/main" id="{020E141E-9382-5F76-8856-77516DCE2283}"/>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17925D05-7B2F-E978-403B-63B62BC07564}"/>
              </a:ext>
            </a:extLst>
          </p:cNvPr>
          <p:cNvSpPr>
            <a:spLocks noGrp="1"/>
          </p:cNvSpPr>
          <p:nvPr>
            <p:ph type="sldNum" sz="quarter" idx="12"/>
          </p:nvPr>
        </p:nvSpPr>
        <p:spPr/>
        <p:txBody>
          <a:bodyPr/>
          <a:lstStyle/>
          <a:p>
            <a:fld id="{A19E8932-B1B6-4828-93A5-B75C03F1EBAE}" type="slidenum">
              <a:rPr lang="sv-SE" smtClean="0"/>
              <a:t>‹#›</a:t>
            </a:fld>
            <a:endParaRPr lang="sv-SE"/>
          </a:p>
        </p:txBody>
      </p:sp>
    </p:spTree>
    <p:extLst>
      <p:ext uri="{BB962C8B-B14F-4D97-AF65-F5344CB8AC3E}">
        <p14:creationId xmlns:p14="http://schemas.microsoft.com/office/powerpoint/2010/main" val="4294243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75467923-C8A3-0BB8-7115-139330C680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82647B0D-A06E-DBC2-88B6-EF8C3CFD0E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E3E34A7C-2FBE-AF3D-57F3-5B0ED7DB5E1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B8716E-9334-4AAC-9715-B791F68F5BCC}" type="datetimeFigureOut">
              <a:rPr lang="sv-SE" smtClean="0"/>
              <a:t>2024-02-07</a:t>
            </a:fld>
            <a:endParaRPr lang="sv-SE"/>
          </a:p>
        </p:txBody>
      </p:sp>
      <p:sp>
        <p:nvSpPr>
          <p:cNvPr id="5" name="Platshållare för sidfot 4">
            <a:extLst>
              <a:ext uri="{FF2B5EF4-FFF2-40B4-BE49-F238E27FC236}">
                <a16:creationId xmlns:a16="http://schemas.microsoft.com/office/drawing/2014/main" id="{046C61D5-6CE9-84BE-4D7D-62961A5307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sv-SE"/>
          </a:p>
        </p:txBody>
      </p:sp>
      <p:sp>
        <p:nvSpPr>
          <p:cNvPr id="6" name="Platshållare för bildnummer 5">
            <a:extLst>
              <a:ext uri="{FF2B5EF4-FFF2-40B4-BE49-F238E27FC236}">
                <a16:creationId xmlns:a16="http://schemas.microsoft.com/office/drawing/2014/main" id="{6225F259-CAC4-190A-6F60-A74DF48743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19E8932-B1B6-4828-93A5-B75C03F1EBAE}" type="slidenum">
              <a:rPr lang="sv-SE" smtClean="0"/>
              <a:t>‹#›</a:t>
            </a:fld>
            <a:endParaRPr lang="sv-SE"/>
          </a:p>
        </p:txBody>
      </p:sp>
    </p:spTree>
    <p:extLst>
      <p:ext uri="{BB962C8B-B14F-4D97-AF65-F5344CB8AC3E}">
        <p14:creationId xmlns:p14="http://schemas.microsoft.com/office/powerpoint/2010/main" val="2133917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317A3A2-B01E-5C7F-E811-1FB219284D50}"/>
              </a:ext>
            </a:extLst>
          </p:cNvPr>
          <p:cNvSpPr>
            <a:spLocks noGrp="1"/>
          </p:cNvSpPr>
          <p:nvPr>
            <p:ph type="title"/>
          </p:nvPr>
        </p:nvSpPr>
        <p:spPr/>
        <p:txBody>
          <a:bodyPr/>
          <a:lstStyle/>
          <a:p>
            <a:r>
              <a:rPr lang="sv-SE" dirty="0"/>
              <a:t>”Agenda”</a:t>
            </a:r>
          </a:p>
        </p:txBody>
      </p:sp>
      <p:sp>
        <p:nvSpPr>
          <p:cNvPr id="3" name="Platshållare för innehåll 2">
            <a:extLst>
              <a:ext uri="{FF2B5EF4-FFF2-40B4-BE49-F238E27FC236}">
                <a16:creationId xmlns:a16="http://schemas.microsoft.com/office/drawing/2014/main" id="{F4DAAD89-40EE-7690-AA08-439441FA8D64}"/>
              </a:ext>
            </a:extLst>
          </p:cNvPr>
          <p:cNvSpPr>
            <a:spLocks noGrp="1"/>
          </p:cNvSpPr>
          <p:nvPr>
            <p:ph idx="1"/>
          </p:nvPr>
        </p:nvSpPr>
        <p:spPr/>
        <p:txBody>
          <a:bodyPr/>
          <a:lstStyle/>
          <a:p>
            <a:pPr marL="0" indent="0">
              <a:buNone/>
            </a:pPr>
            <a:br>
              <a:rPr lang="en-US" dirty="0"/>
            </a:br>
            <a:r>
              <a:rPr lang="en-US" b="0" i="0" dirty="0">
                <a:solidFill>
                  <a:srgbClr val="242424"/>
                </a:solidFill>
                <a:effectLst/>
                <a:latin typeface="Segoe UI" panose="020B0502040204020203" pitchFamily="34" charset="0"/>
              </a:rPr>
              <a:t>- Usual updates and reporting</a:t>
            </a:r>
            <a:br>
              <a:rPr lang="en-US" dirty="0"/>
            </a:br>
            <a:r>
              <a:rPr lang="en-US" b="0" i="0" dirty="0">
                <a:solidFill>
                  <a:srgbClr val="242424"/>
                </a:solidFill>
                <a:effectLst/>
                <a:latin typeface="Segoe UI" panose="020B0502040204020203" pitchFamily="34" charset="0"/>
              </a:rPr>
              <a:t>- summary of </a:t>
            </a:r>
            <a:r>
              <a:rPr lang="en-US" b="0" i="0" dirty="0" err="1">
                <a:solidFill>
                  <a:srgbClr val="242424"/>
                </a:solidFill>
                <a:effectLst/>
                <a:latin typeface="Segoe UI" panose="020B0502040204020203" pitchFamily="34" charset="0"/>
              </a:rPr>
              <a:t>Imasificiation</a:t>
            </a:r>
            <a:r>
              <a:rPr lang="en-US" b="0" i="0" dirty="0">
                <a:solidFill>
                  <a:srgbClr val="242424"/>
                </a:solidFill>
                <a:effectLst/>
                <a:latin typeface="Segoe UI" panose="020B0502040204020203" pitchFamily="34" charset="0"/>
              </a:rPr>
              <a:t> requests (to be discussed with PMU)</a:t>
            </a:r>
            <a:br>
              <a:rPr lang="en-US" dirty="0"/>
            </a:br>
            <a:r>
              <a:rPr lang="en-US" b="0" i="0" dirty="0">
                <a:solidFill>
                  <a:srgbClr val="242424"/>
                </a:solidFill>
                <a:effectLst/>
                <a:latin typeface="Segoe UI" panose="020B0502040204020203" pitchFamily="34" charset="0"/>
              </a:rPr>
              <a:t>- Meeting with JDC ppl (This Thursday at noon CET)</a:t>
            </a:r>
            <a:br>
              <a:rPr lang="en-US" dirty="0"/>
            </a:br>
            <a:r>
              <a:rPr lang="en-US" b="0" i="0" dirty="0">
                <a:solidFill>
                  <a:srgbClr val="242424"/>
                </a:solidFill>
                <a:effectLst/>
                <a:latin typeface="Segoe UI" panose="020B0502040204020203" pitchFamily="34" charset="0"/>
              </a:rPr>
              <a:t>- Summary of TSVV11 discussion</a:t>
            </a:r>
            <a:br>
              <a:rPr lang="en-US" dirty="0"/>
            </a:br>
            <a:r>
              <a:rPr lang="en-US" b="0" i="0" dirty="0">
                <a:solidFill>
                  <a:srgbClr val="242424"/>
                </a:solidFill>
                <a:effectLst/>
                <a:latin typeface="Segoe UI" panose="020B0502040204020203" pitchFamily="34" charset="0"/>
              </a:rPr>
              <a:t>-</a:t>
            </a:r>
            <a:endParaRPr lang="sv-SE" dirty="0"/>
          </a:p>
        </p:txBody>
      </p:sp>
    </p:spTree>
    <p:extLst>
      <p:ext uri="{BB962C8B-B14F-4D97-AF65-F5344CB8AC3E}">
        <p14:creationId xmlns:p14="http://schemas.microsoft.com/office/powerpoint/2010/main" val="147068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C69EBD4-E963-8A8C-9EB2-70B7B16B3688}"/>
              </a:ext>
            </a:extLst>
          </p:cNvPr>
          <p:cNvSpPr>
            <a:spLocks noGrp="1"/>
          </p:cNvSpPr>
          <p:nvPr>
            <p:ph type="title"/>
          </p:nvPr>
        </p:nvSpPr>
        <p:spPr/>
        <p:txBody>
          <a:bodyPr/>
          <a:lstStyle/>
          <a:p>
            <a:r>
              <a:rPr lang="sv-SE" dirty="0" err="1"/>
              <a:t>IMASification</a:t>
            </a:r>
            <a:r>
              <a:rPr lang="sv-SE" dirty="0"/>
              <a:t> </a:t>
            </a:r>
            <a:r>
              <a:rPr lang="sv-SE" dirty="0" err="1"/>
              <a:t>of</a:t>
            </a:r>
            <a:r>
              <a:rPr lang="sv-SE" dirty="0"/>
              <a:t> </a:t>
            </a:r>
            <a:r>
              <a:rPr lang="sv-SE" dirty="0" err="1"/>
              <a:t>machine</a:t>
            </a:r>
            <a:r>
              <a:rPr lang="sv-SE" dirty="0"/>
              <a:t> data</a:t>
            </a:r>
          </a:p>
        </p:txBody>
      </p:sp>
      <p:sp>
        <p:nvSpPr>
          <p:cNvPr id="3" name="Platshållare för innehåll 2">
            <a:extLst>
              <a:ext uri="{FF2B5EF4-FFF2-40B4-BE49-F238E27FC236}">
                <a16:creationId xmlns:a16="http://schemas.microsoft.com/office/drawing/2014/main" id="{92FCD53F-421B-0390-76A4-8B27742D3860}"/>
              </a:ext>
            </a:extLst>
          </p:cNvPr>
          <p:cNvSpPr>
            <a:spLocks noGrp="1"/>
          </p:cNvSpPr>
          <p:nvPr>
            <p:ph idx="1"/>
          </p:nvPr>
        </p:nvSpPr>
        <p:spPr/>
        <p:txBody>
          <a:bodyPr>
            <a:normAutofit fontScale="62500" lnSpcReduction="20000"/>
          </a:bodyPr>
          <a:lstStyle/>
          <a:p>
            <a:pPr marL="0" indent="0">
              <a:buNone/>
            </a:pPr>
            <a:r>
              <a:rPr lang="en-US" b="0" i="0" dirty="0">
                <a:solidFill>
                  <a:srgbClr val="242424"/>
                </a:solidFill>
                <a:effectLst/>
                <a:latin typeface="Segoe UI" panose="020B0502040204020203" pitchFamily="34" charset="0"/>
              </a:rPr>
              <a:t>Summary of needs for </a:t>
            </a:r>
            <a:r>
              <a:rPr lang="en-US" b="0" i="0" dirty="0" err="1">
                <a:solidFill>
                  <a:srgbClr val="242424"/>
                </a:solidFill>
                <a:effectLst/>
                <a:latin typeface="Segoe UI" panose="020B0502040204020203" pitchFamily="34" charset="0"/>
              </a:rPr>
              <a:t>IMASification</a:t>
            </a:r>
            <a:r>
              <a:rPr lang="en-US" b="0" i="0" dirty="0">
                <a:solidFill>
                  <a:srgbClr val="242424"/>
                </a:solidFill>
                <a:effectLst/>
                <a:latin typeface="Segoe UI" panose="020B0502040204020203" pitchFamily="34" charset="0"/>
              </a:rPr>
              <a:t> of machine data support at the different SITEs of DMP.</a:t>
            </a:r>
          </a:p>
          <a:p>
            <a:r>
              <a:rPr lang="en-US" b="0" i="0" dirty="0">
                <a:solidFill>
                  <a:srgbClr val="242424"/>
                </a:solidFill>
                <a:effectLst/>
                <a:latin typeface="Segoe UI" panose="020B0502040204020203" pitchFamily="34" charset="0"/>
              </a:rPr>
              <a:t>WEST 2 PM per year</a:t>
            </a:r>
          </a:p>
          <a:p>
            <a:pPr marL="0" indent="0">
              <a:buNone/>
            </a:pPr>
            <a:endParaRPr lang="en-US" dirty="0"/>
          </a:p>
          <a:p>
            <a:r>
              <a:rPr lang="en-US" b="0" i="0" dirty="0">
                <a:solidFill>
                  <a:srgbClr val="242424"/>
                </a:solidFill>
                <a:effectLst/>
                <a:latin typeface="Segoe UI" panose="020B0502040204020203" pitchFamily="34" charset="0"/>
              </a:rPr>
              <a:t>AUG  0 PM per year (might be updated issues with access to personnel -  will try to provide under DMP assignments)</a:t>
            </a:r>
            <a:br>
              <a:rPr lang="en-US" dirty="0"/>
            </a:br>
            <a:endParaRPr lang="en-US" dirty="0"/>
          </a:p>
          <a:p>
            <a:r>
              <a:rPr lang="en-US" b="0" i="0" dirty="0">
                <a:solidFill>
                  <a:srgbClr val="242424"/>
                </a:solidFill>
                <a:effectLst/>
                <a:latin typeface="Segoe UI" panose="020B0502040204020203" pitchFamily="34" charset="0"/>
              </a:rPr>
              <a:t>TCV   0.9 PPPY for each of the first two years and then reduced to 0.5PPY; </a:t>
            </a:r>
          </a:p>
          <a:p>
            <a:endParaRPr lang="en-US" dirty="0">
              <a:solidFill>
                <a:srgbClr val="242424"/>
              </a:solidFill>
              <a:latin typeface="Segoe UI" panose="020B0502040204020203" pitchFamily="34" charset="0"/>
            </a:endParaRPr>
          </a:p>
          <a:p>
            <a:r>
              <a:rPr lang="en-US" dirty="0"/>
              <a:t>Compass/Compass-U -  under definition – ready in a few weeks</a:t>
            </a:r>
            <a:br>
              <a:rPr lang="en-US" dirty="0"/>
            </a:br>
            <a:endParaRPr lang="en-US" dirty="0"/>
          </a:p>
          <a:p>
            <a:r>
              <a:rPr lang="en-US" b="0" i="0" dirty="0">
                <a:solidFill>
                  <a:srgbClr val="242424"/>
                </a:solidFill>
                <a:effectLst/>
                <a:latin typeface="Segoe UI" panose="020B0502040204020203" pitchFamily="34" charset="0"/>
              </a:rPr>
              <a:t>JET: </a:t>
            </a:r>
            <a:r>
              <a:rPr lang="en-GB" sz="1800" dirty="0">
                <a:solidFill>
                  <a:srgbClr val="000000"/>
                </a:solidFill>
                <a:effectLst/>
                <a:latin typeface="Arial" panose="020B0604020202020204" pitchFamily="34" charset="0"/>
                <a:ea typeface="Calibri" panose="020F0502020204030204" pitchFamily="34" charset="0"/>
              </a:rPr>
              <a:t>Meeting will be this Thursday 08</a:t>
            </a:r>
            <a:r>
              <a:rPr lang="en-GB" sz="1800" baseline="30000" dirty="0">
                <a:solidFill>
                  <a:srgbClr val="000000"/>
                </a:solidFill>
                <a:effectLst/>
                <a:latin typeface="Arial" panose="020B0604020202020204" pitchFamily="34" charset="0"/>
                <a:ea typeface="Calibri" panose="020F0502020204030204" pitchFamily="34" charset="0"/>
              </a:rPr>
              <a:t>th</a:t>
            </a:r>
            <a:r>
              <a:rPr lang="en-GB" sz="1800" dirty="0">
                <a:solidFill>
                  <a:srgbClr val="000000"/>
                </a:solidFill>
                <a:effectLst/>
                <a:latin typeface="Arial" panose="020B0604020202020204" pitchFamily="34" charset="0"/>
                <a:ea typeface="Calibri" panose="020F0502020204030204" pitchFamily="34" charset="0"/>
              </a:rPr>
              <a:t> February at 11:00 (UK time).</a:t>
            </a:r>
            <a:endParaRPr lang="sv-SE" sz="1800" dirty="0">
              <a:effectLst/>
              <a:latin typeface="Calibri" panose="020F0502020204030204" pitchFamily="34" charset="0"/>
              <a:ea typeface="Calibri" panose="020F0502020204030204" pitchFamily="34" charset="0"/>
            </a:endParaRPr>
          </a:p>
          <a:p>
            <a:pPr lvl="1"/>
            <a:endParaRPr lang="en-US" b="0" i="0" dirty="0">
              <a:solidFill>
                <a:srgbClr val="242424"/>
              </a:solidFill>
              <a:effectLst/>
              <a:latin typeface="Segoe UI" panose="020B0502040204020203" pitchFamily="34" charset="0"/>
            </a:endParaRPr>
          </a:p>
          <a:p>
            <a:pPr lvl="1"/>
            <a:r>
              <a:rPr lang="en-US" b="0" i="0" dirty="0">
                <a:solidFill>
                  <a:srgbClr val="242424"/>
                </a:solidFill>
                <a:effectLst/>
                <a:latin typeface="Segoe UI" panose="020B0502040204020203" pitchFamily="34" charset="0"/>
              </a:rPr>
              <a:t> Our request there an estimate 6PMs for direct JDC support and 3PM for data mappings via IST. More?</a:t>
            </a:r>
          </a:p>
          <a:p>
            <a:endParaRPr lang="en-US" dirty="0">
              <a:solidFill>
                <a:srgbClr val="242424"/>
              </a:solidFill>
              <a:latin typeface="Segoe UI" panose="020B0502040204020203" pitchFamily="34" charset="0"/>
            </a:endParaRPr>
          </a:p>
          <a:p>
            <a:r>
              <a:rPr lang="en-US" dirty="0">
                <a:solidFill>
                  <a:srgbClr val="242424"/>
                </a:solidFill>
                <a:latin typeface="Segoe UI" panose="020B0502040204020203" pitchFamily="34" charset="0"/>
              </a:rPr>
              <a:t>Others?</a:t>
            </a:r>
          </a:p>
          <a:p>
            <a:endParaRPr lang="en-US" dirty="0">
              <a:solidFill>
                <a:srgbClr val="242424"/>
              </a:solidFill>
              <a:latin typeface="Segoe UI" panose="020B0502040204020203" pitchFamily="34" charset="0"/>
            </a:endParaRPr>
          </a:p>
        </p:txBody>
      </p:sp>
    </p:spTree>
    <p:extLst>
      <p:ext uri="{BB962C8B-B14F-4D97-AF65-F5344CB8AC3E}">
        <p14:creationId xmlns:p14="http://schemas.microsoft.com/office/powerpoint/2010/main" val="5630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629B429-65ED-2322-DA64-A8A207C2E9DA}"/>
              </a:ext>
            </a:extLst>
          </p:cNvPr>
          <p:cNvSpPr>
            <a:spLocks noGrp="1"/>
          </p:cNvSpPr>
          <p:nvPr>
            <p:ph type="title"/>
          </p:nvPr>
        </p:nvSpPr>
        <p:spPr/>
        <p:txBody>
          <a:bodyPr/>
          <a:lstStyle/>
          <a:p>
            <a:r>
              <a:rPr lang="sv-SE" dirty="0"/>
              <a:t>JDC</a:t>
            </a:r>
          </a:p>
        </p:txBody>
      </p:sp>
      <p:sp>
        <p:nvSpPr>
          <p:cNvPr id="3" name="Platshållare för innehåll 2">
            <a:extLst>
              <a:ext uri="{FF2B5EF4-FFF2-40B4-BE49-F238E27FC236}">
                <a16:creationId xmlns:a16="http://schemas.microsoft.com/office/drawing/2014/main" id="{11889823-5C7A-1DC7-EFAC-C031CEECEFA2}"/>
              </a:ext>
            </a:extLst>
          </p:cNvPr>
          <p:cNvSpPr>
            <a:spLocks noGrp="1"/>
          </p:cNvSpPr>
          <p:nvPr>
            <p:ph idx="1"/>
          </p:nvPr>
        </p:nvSpPr>
        <p:spPr/>
        <p:txBody>
          <a:bodyPr>
            <a:normAutofit fontScale="85000" lnSpcReduction="20000"/>
          </a:bodyPr>
          <a:lstStyle/>
          <a:p>
            <a:r>
              <a:rPr lang="en-US" dirty="0"/>
              <a:t>Needs:</a:t>
            </a:r>
          </a:p>
          <a:p>
            <a:pPr lvl="1"/>
            <a:r>
              <a:rPr lang="en-US" b="0" i="0" dirty="0">
                <a:solidFill>
                  <a:srgbClr val="242424"/>
                </a:solidFill>
                <a:effectLst/>
                <a:latin typeface="Calibri" panose="020F0502020204030204" pitchFamily="34" charset="0"/>
              </a:rPr>
              <a:t>A UDA server running and being maintained</a:t>
            </a:r>
          </a:p>
          <a:p>
            <a:pPr lvl="1"/>
            <a:r>
              <a:rPr lang="en-US" b="0" i="0" dirty="0">
                <a:solidFill>
                  <a:srgbClr val="242424"/>
                </a:solidFill>
                <a:effectLst/>
                <a:latin typeface="Calibri" panose="020F0502020204030204" pitchFamily="34" charset="0"/>
              </a:rPr>
              <a:t>IMAS support and maintenance</a:t>
            </a:r>
          </a:p>
          <a:p>
            <a:pPr lvl="1"/>
            <a:r>
              <a:rPr lang="en-US" b="0" i="0" dirty="0">
                <a:solidFill>
                  <a:srgbClr val="242424"/>
                </a:solidFill>
                <a:effectLst/>
                <a:latin typeface="Calibri" panose="020F0502020204030204" pitchFamily="34" charset="0"/>
              </a:rPr>
              <a:t>integration with "AAI lite" - as the AAI project is cancelled we will look into some other mechanism for </a:t>
            </a:r>
            <a:r>
              <a:rPr lang="en-US" b="0" i="0" dirty="0" err="1">
                <a:solidFill>
                  <a:srgbClr val="242424"/>
                </a:solidFill>
                <a:effectLst/>
                <a:latin typeface="Calibri" panose="020F0502020204030204" pitchFamily="34" charset="0"/>
              </a:rPr>
              <a:t>authenticatio</a:t>
            </a:r>
            <a:br>
              <a:rPr lang="en-US" dirty="0"/>
            </a:br>
            <a:br>
              <a:rPr lang="en-US" dirty="0"/>
            </a:br>
            <a:r>
              <a:rPr lang="en-US" b="0" i="0" dirty="0">
                <a:solidFill>
                  <a:srgbClr val="242424"/>
                </a:solidFill>
                <a:effectLst/>
                <a:latin typeface="Calibri" panose="020F0502020204030204" pitchFamily="34" charset="0"/>
              </a:rPr>
              <a:t>on top of this an adaptation of an UDA backend for local data access might be needed.</a:t>
            </a:r>
          </a:p>
          <a:p>
            <a:r>
              <a:rPr lang="en-US" b="0" i="0" dirty="0">
                <a:solidFill>
                  <a:srgbClr val="242424"/>
                </a:solidFill>
                <a:effectLst/>
                <a:latin typeface="Calibri" panose="020F0502020204030204" pitchFamily="34" charset="0"/>
              </a:rPr>
              <a:t>A rough estimate of needs could be 1 server in the DMZ (order ~6k pounds) + 0.5PPY for deployment and ongoing support</a:t>
            </a:r>
          </a:p>
          <a:p>
            <a:r>
              <a:rPr lang="en-US" dirty="0">
                <a:solidFill>
                  <a:srgbClr val="242424"/>
                </a:solidFill>
                <a:latin typeface="Calibri" panose="020F0502020204030204" pitchFamily="34" charset="0"/>
              </a:rPr>
              <a:t>A local JDC contact person for the DMP </a:t>
            </a:r>
            <a:r>
              <a:rPr lang="en-US" dirty="0" err="1">
                <a:solidFill>
                  <a:srgbClr val="242424"/>
                </a:solidFill>
                <a:latin typeface="Calibri" panose="020F0502020204030204" pitchFamily="34" charset="0"/>
              </a:rPr>
              <a:t>SiCos</a:t>
            </a:r>
            <a:endParaRPr lang="en-US" dirty="0">
              <a:solidFill>
                <a:srgbClr val="242424"/>
              </a:solidFill>
              <a:latin typeface="Calibri" panose="020F0502020204030204" pitchFamily="34" charset="0"/>
            </a:endParaRPr>
          </a:p>
          <a:p>
            <a:r>
              <a:rPr lang="en-US" dirty="0">
                <a:solidFill>
                  <a:srgbClr val="242424"/>
                </a:solidFill>
                <a:latin typeface="Calibri" panose="020F0502020204030204" pitchFamily="34" charset="0"/>
              </a:rPr>
              <a:t>Next </a:t>
            </a:r>
            <a:r>
              <a:rPr lang="en-US" dirty="0" err="1">
                <a:solidFill>
                  <a:srgbClr val="242424"/>
                </a:solidFill>
                <a:latin typeface="Calibri" panose="020F0502020204030204" pitchFamily="34" charset="0"/>
              </a:rPr>
              <a:t>step:set</a:t>
            </a:r>
            <a:r>
              <a:rPr lang="en-US" dirty="0">
                <a:solidFill>
                  <a:srgbClr val="242424"/>
                </a:solidFill>
                <a:latin typeface="Calibri" panose="020F0502020204030204" pitchFamily="34" charset="0"/>
              </a:rPr>
              <a:t> a discussion meeting with Joao B and the JDC ppl.</a:t>
            </a:r>
          </a:p>
          <a:p>
            <a:pPr lvl="1"/>
            <a:r>
              <a:rPr lang="en-US" b="0" i="0" dirty="0">
                <a:solidFill>
                  <a:srgbClr val="242424"/>
                </a:solidFill>
                <a:effectLst/>
                <a:latin typeface="Arial" panose="020B0604020202020204" pitchFamily="34" charset="0"/>
              </a:rPr>
              <a:t>hardware and other resources</a:t>
            </a:r>
          </a:p>
          <a:p>
            <a:pPr lvl="1"/>
            <a:r>
              <a:rPr lang="en-US" b="0" i="0" dirty="0">
                <a:solidFill>
                  <a:srgbClr val="242424"/>
                </a:solidFill>
                <a:effectLst/>
                <a:latin typeface="Arial" panose="020B0604020202020204" pitchFamily="34" charset="0"/>
              </a:rPr>
              <a:t>Signals  needed in IMAS. </a:t>
            </a:r>
          </a:p>
          <a:p>
            <a:pPr lvl="2"/>
            <a:r>
              <a:rPr lang="en-US" dirty="0">
                <a:solidFill>
                  <a:srgbClr val="242424"/>
                </a:solidFill>
                <a:latin typeface="Arial" panose="020B0604020202020204" pitchFamily="34" charset="0"/>
              </a:rPr>
              <a:t>Help to estimate </a:t>
            </a:r>
            <a:r>
              <a:rPr lang="en-US" b="0" i="0" dirty="0">
                <a:solidFill>
                  <a:srgbClr val="242424"/>
                </a:solidFill>
                <a:effectLst/>
                <a:latin typeface="Arial" panose="020B0604020202020204" pitchFamily="34" charset="0"/>
              </a:rPr>
              <a:t>time from the ROs to give meta-data</a:t>
            </a:r>
            <a:endParaRPr lang="sv-SE" dirty="0"/>
          </a:p>
        </p:txBody>
      </p:sp>
    </p:spTree>
    <p:extLst>
      <p:ext uri="{BB962C8B-B14F-4D97-AF65-F5344CB8AC3E}">
        <p14:creationId xmlns:p14="http://schemas.microsoft.com/office/powerpoint/2010/main" val="1744034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A96E11A-6CB9-F537-E167-CC4D8D2B968E}"/>
              </a:ext>
            </a:extLst>
          </p:cNvPr>
          <p:cNvSpPr>
            <a:spLocks noGrp="1"/>
          </p:cNvSpPr>
          <p:nvPr>
            <p:ph type="title"/>
          </p:nvPr>
        </p:nvSpPr>
        <p:spPr/>
        <p:txBody>
          <a:bodyPr/>
          <a:lstStyle/>
          <a:p>
            <a:r>
              <a:rPr lang="sv-SE" dirty="0"/>
              <a:t>Signals from Aaron (0D)</a:t>
            </a:r>
          </a:p>
        </p:txBody>
      </p:sp>
      <p:sp>
        <p:nvSpPr>
          <p:cNvPr id="3" name="Platshållare för innehåll 2">
            <a:extLst>
              <a:ext uri="{FF2B5EF4-FFF2-40B4-BE49-F238E27FC236}">
                <a16:creationId xmlns:a16="http://schemas.microsoft.com/office/drawing/2014/main" id="{736E8E06-509A-112A-2B8C-E5A94FE06B50}"/>
              </a:ext>
            </a:extLst>
          </p:cNvPr>
          <p:cNvSpPr>
            <a:spLocks noGrp="1"/>
          </p:cNvSpPr>
          <p:nvPr>
            <p:ph sz="half" idx="1"/>
          </p:nvPr>
        </p:nvSpPr>
        <p:spPr>
          <a:xfrm>
            <a:off x="838200" y="1825624"/>
            <a:ext cx="5181600" cy="4925553"/>
          </a:xfrm>
        </p:spPr>
        <p:txBody>
          <a:bodyPr>
            <a:normAutofit fontScale="25000" lnSpcReduction="20000"/>
          </a:bodyPr>
          <a:lstStyle/>
          <a:p>
            <a:pPr marL="0" indent="0">
              <a:buNone/>
            </a:pPr>
            <a:r>
              <a:rPr lang="sv-SE" sz="6200" kern="100" dirty="0">
                <a:effectLst/>
                <a:latin typeface="Calibri" panose="020F0502020204030204" pitchFamily="34" charset="0"/>
                <a:ea typeface="Times New Roman" panose="02020603050405020304" pitchFamily="18" charset="0"/>
                <a:cs typeface="Times New Roman" panose="02020603050405020304" pitchFamily="18" charset="0"/>
              </a:rPr>
              <a:t>IDS </a:t>
            </a:r>
            <a:r>
              <a:rPr lang="sv-SE" sz="6200" kern="100" dirty="0" err="1">
                <a:effectLst/>
                <a:latin typeface="Calibri" panose="020F0502020204030204" pitchFamily="34" charset="0"/>
                <a:ea typeface="Times New Roman" panose="02020603050405020304" pitchFamily="18" charset="0"/>
                <a:cs typeface="Times New Roman" panose="02020603050405020304" pitchFamily="18" charset="0"/>
              </a:rPr>
              <a:t>fields</a:t>
            </a:r>
            <a:r>
              <a:rPr lang="sv-SE" sz="6200" kern="100" dirty="0">
                <a:effectLst/>
                <a:latin typeface="Calibri" panose="020F0502020204030204" pitchFamily="34" charset="0"/>
                <a:ea typeface="Times New Roman" panose="02020603050405020304" pitchFamily="18" charset="0"/>
                <a:cs typeface="Times New Roman" panose="02020603050405020304" pitchFamily="18" charset="0"/>
              </a:rPr>
              <a:t> for </a:t>
            </a:r>
            <a:r>
              <a:rPr lang="sv-SE" sz="6200" kern="100" dirty="0" err="1">
                <a:effectLst/>
                <a:latin typeface="Calibri" panose="020F0502020204030204" pitchFamily="34" charset="0"/>
                <a:ea typeface="Times New Roman" panose="02020603050405020304" pitchFamily="18" charset="0"/>
                <a:cs typeface="Times New Roman" panose="02020603050405020304" pitchFamily="18" charset="0"/>
              </a:rPr>
              <a:t>validation</a:t>
            </a:r>
            <a:r>
              <a:rPr lang="sv-SE" sz="6200" kern="100" dirty="0">
                <a:effectLst/>
                <a:latin typeface="Calibri" panose="020F0502020204030204" pitchFamily="34" charset="0"/>
                <a:ea typeface="Times New Roman" panose="02020603050405020304" pitchFamily="18" charset="0"/>
                <a:cs typeface="Times New Roman" panose="02020603050405020304" pitchFamily="18" charset="0"/>
              </a:rPr>
              <a:t> </a:t>
            </a:r>
            <a:r>
              <a:rPr lang="sv-SE" sz="6200" kern="100" dirty="0" err="1">
                <a:effectLst/>
                <a:latin typeface="Calibri" panose="020F0502020204030204" pitchFamily="34" charset="0"/>
                <a:ea typeface="Times New Roman" panose="02020603050405020304" pitchFamily="18" charset="0"/>
                <a:cs typeface="Times New Roman" panose="02020603050405020304" pitchFamily="18" charset="0"/>
              </a:rPr>
              <a:t>quantities</a:t>
            </a:r>
            <a:endParaRPr lang="sv-SE" sz="6200" kern="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sv-SE" sz="1800" kern="100" dirty="0">
                <a:effectLst/>
                <a:latin typeface="Calibri" panose="020F0502020204030204" pitchFamily="34" charset="0"/>
                <a:ea typeface="Times New Roman" panose="02020603050405020304" pitchFamily="18" charset="0"/>
                <a:cs typeface="Times New Roman" panose="02020603050405020304" pitchFamily="18" charset="0"/>
              </a:rPr>
              <a:t> </a:t>
            </a:r>
          </a:p>
          <a:p>
            <a:r>
              <a:rPr lang="sv-SE" sz="6400" kern="100" dirty="0" err="1">
                <a:effectLst/>
                <a:latin typeface="Calibri" panose="020F0502020204030204" pitchFamily="34" charset="0"/>
                <a:ea typeface="Times New Roman" panose="02020603050405020304" pitchFamily="18" charset="0"/>
                <a:cs typeface="Times New Roman" panose="02020603050405020304" pitchFamily="18" charset="0"/>
              </a:rPr>
              <a:t>summary.global_quantities.v_loop.value</a:t>
            </a:r>
            <a:r>
              <a:rPr lang="sv-SE" sz="6400" kern="100" dirty="0">
                <a:effectLst/>
                <a:latin typeface="Calibri" panose="020F0502020204030204" pitchFamily="34" charset="0"/>
                <a:ea typeface="Times New Roman" panose="02020603050405020304" pitchFamily="18" charset="0"/>
                <a:cs typeface="Times New Roman" panose="02020603050405020304" pitchFamily="18" charset="0"/>
              </a:rPr>
              <a:t>(:)</a:t>
            </a:r>
          </a:p>
          <a:p>
            <a:r>
              <a:rPr lang="sv-SE" sz="6400" kern="100" dirty="0" err="1">
                <a:effectLst/>
                <a:latin typeface="Calibri" panose="020F0502020204030204" pitchFamily="34" charset="0"/>
                <a:ea typeface="Times New Roman" panose="02020603050405020304" pitchFamily="18" charset="0"/>
                <a:cs typeface="Times New Roman" panose="02020603050405020304" pitchFamily="18" charset="0"/>
              </a:rPr>
              <a:t>summary.global_quantities.li.value</a:t>
            </a:r>
            <a:r>
              <a:rPr lang="sv-SE" sz="6400" kern="100" dirty="0">
                <a:effectLst/>
                <a:latin typeface="Calibri" panose="020F0502020204030204" pitchFamily="34" charset="0"/>
                <a:ea typeface="Times New Roman" panose="02020603050405020304" pitchFamily="18" charset="0"/>
                <a:cs typeface="Times New Roman" panose="02020603050405020304" pitchFamily="18" charset="0"/>
              </a:rPr>
              <a:t>(:)</a:t>
            </a:r>
          </a:p>
          <a:p>
            <a:r>
              <a:rPr lang="sv-SE" sz="6400" kern="100" dirty="0" err="1">
                <a:effectLst/>
                <a:latin typeface="Calibri" panose="020F0502020204030204" pitchFamily="34" charset="0"/>
                <a:ea typeface="Times New Roman" panose="02020603050405020304" pitchFamily="18" charset="0"/>
                <a:cs typeface="Times New Roman" panose="02020603050405020304" pitchFamily="18" charset="0"/>
              </a:rPr>
              <a:t>summary.global_quantities.li_mhd.value</a:t>
            </a:r>
            <a:r>
              <a:rPr lang="sv-SE" sz="6400" kern="100" dirty="0">
                <a:effectLst/>
                <a:latin typeface="Calibri" panose="020F0502020204030204" pitchFamily="34" charset="0"/>
                <a:ea typeface="Times New Roman" panose="02020603050405020304" pitchFamily="18" charset="0"/>
                <a:cs typeface="Times New Roman" panose="02020603050405020304" pitchFamily="18" charset="0"/>
              </a:rPr>
              <a:t>(:)</a:t>
            </a:r>
          </a:p>
          <a:p>
            <a:r>
              <a:rPr lang="sv-SE" sz="6400" kern="100" dirty="0" err="1">
                <a:effectLst/>
                <a:latin typeface="Calibri" panose="020F0502020204030204" pitchFamily="34" charset="0"/>
                <a:ea typeface="Times New Roman" panose="02020603050405020304" pitchFamily="18" charset="0"/>
                <a:cs typeface="Times New Roman" panose="02020603050405020304" pitchFamily="18" charset="0"/>
              </a:rPr>
              <a:t>summary.global_quantities.energy_diamagnetic.value</a:t>
            </a:r>
            <a:r>
              <a:rPr lang="sv-SE" sz="6400" kern="100" dirty="0">
                <a:effectLst/>
                <a:latin typeface="Calibri" panose="020F0502020204030204" pitchFamily="34" charset="0"/>
                <a:ea typeface="Times New Roman" panose="02020603050405020304" pitchFamily="18" charset="0"/>
                <a:cs typeface="Times New Roman" panose="02020603050405020304" pitchFamily="18" charset="0"/>
              </a:rPr>
              <a:t>(:)</a:t>
            </a:r>
          </a:p>
          <a:p>
            <a:r>
              <a:rPr lang="sv-SE" sz="6400" kern="100" dirty="0" err="1">
                <a:effectLst/>
                <a:latin typeface="Calibri" panose="020F0502020204030204" pitchFamily="34" charset="0"/>
                <a:ea typeface="Times New Roman" panose="02020603050405020304" pitchFamily="18" charset="0"/>
                <a:cs typeface="Times New Roman" panose="02020603050405020304" pitchFamily="18" charset="0"/>
              </a:rPr>
              <a:t>summary.global_quantities.energy_mhd.value</a:t>
            </a:r>
            <a:r>
              <a:rPr lang="sv-SE" sz="6400" kern="100" dirty="0">
                <a:effectLst/>
                <a:latin typeface="Calibri" panose="020F0502020204030204" pitchFamily="34" charset="0"/>
                <a:ea typeface="Times New Roman" panose="02020603050405020304" pitchFamily="18" charset="0"/>
                <a:cs typeface="Times New Roman" panose="02020603050405020304" pitchFamily="18" charset="0"/>
              </a:rPr>
              <a:t>(:)</a:t>
            </a:r>
          </a:p>
          <a:p>
            <a:r>
              <a:rPr lang="sv-SE" sz="6400" kern="100" dirty="0" err="1">
                <a:effectLst/>
                <a:latin typeface="Calibri" panose="020F0502020204030204" pitchFamily="34" charset="0"/>
                <a:ea typeface="Times New Roman" panose="02020603050405020304" pitchFamily="18" charset="0"/>
                <a:cs typeface="Times New Roman" panose="02020603050405020304" pitchFamily="18" charset="0"/>
              </a:rPr>
              <a:t>summary.global_quantities.energy_thermal.value</a:t>
            </a:r>
            <a:r>
              <a:rPr lang="sv-SE" sz="6400" kern="100" dirty="0">
                <a:effectLst/>
                <a:latin typeface="Calibri" panose="020F0502020204030204" pitchFamily="34" charset="0"/>
                <a:ea typeface="Times New Roman" panose="02020603050405020304" pitchFamily="18" charset="0"/>
                <a:cs typeface="Times New Roman" panose="02020603050405020304" pitchFamily="18" charset="0"/>
              </a:rPr>
              <a:t>(:)</a:t>
            </a:r>
          </a:p>
          <a:p>
            <a:r>
              <a:rPr lang="sv-SE" sz="6400" kern="100" dirty="0" err="1">
                <a:effectLst/>
                <a:latin typeface="Calibri" panose="020F0502020204030204" pitchFamily="34" charset="0"/>
                <a:ea typeface="Times New Roman" panose="02020603050405020304" pitchFamily="18" charset="0"/>
                <a:cs typeface="Times New Roman" panose="02020603050405020304" pitchFamily="18" charset="0"/>
              </a:rPr>
              <a:t>summary.global_quantities.beta_pol.value</a:t>
            </a:r>
            <a:r>
              <a:rPr lang="sv-SE" sz="6400" kern="100" dirty="0">
                <a:effectLst/>
                <a:latin typeface="Calibri" panose="020F0502020204030204" pitchFamily="34" charset="0"/>
                <a:ea typeface="Times New Roman" panose="02020603050405020304" pitchFamily="18" charset="0"/>
                <a:cs typeface="Times New Roman" panose="02020603050405020304" pitchFamily="18" charset="0"/>
              </a:rPr>
              <a:t>(:)</a:t>
            </a:r>
          </a:p>
          <a:p>
            <a:r>
              <a:rPr lang="sv-SE" sz="6400" kern="100" dirty="0" err="1">
                <a:effectLst/>
                <a:latin typeface="Calibri" panose="020F0502020204030204" pitchFamily="34" charset="0"/>
                <a:ea typeface="Times New Roman" panose="02020603050405020304" pitchFamily="18" charset="0"/>
                <a:cs typeface="Times New Roman" panose="02020603050405020304" pitchFamily="18" charset="0"/>
              </a:rPr>
              <a:t>summary.global_quantities.beta_pol_mhd.value</a:t>
            </a:r>
            <a:r>
              <a:rPr lang="sv-SE" sz="6400" kern="100" dirty="0">
                <a:effectLst/>
                <a:latin typeface="Calibri" panose="020F0502020204030204" pitchFamily="34" charset="0"/>
                <a:ea typeface="Times New Roman" panose="02020603050405020304" pitchFamily="18" charset="0"/>
                <a:cs typeface="Times New Roman" panose="02020603050405020304" pitchFamily="18" charset="0"/>
              </a:rPr>
              <a:t>(:)</a:t>
            </a:r>
          </a:p>
          <a:p>
            <a:r>
              <a:rPr lang="sv-SE" sz="6400" kern="100" dirty="0" err="1">
                <a:effectLst/>
                <a:latin typeface="Calibri" panose="020F0502020204030204" pitchFamily="34" charset="0"/>
                <a:ea typeface="Times New Roman" panose="02020603050405020304" pitchFamily="18" charset="0"/>
                <a:cs typeface="Times New Roman" panose="02020603050405020304" pitchFamily="18" charset="0"/>
              </a:rPr>
              <a:t>summary.global_quantities.beta_tor_norm.value</a:t>
            </a:r>
            <a:r>
              <a:rPr lang="sv-SE" sz="6400" kern="100" dirty="0">
                <a:effectLst/>
                <a:latin typeface="Calibri" panose="020F0502020204030204" pitchFamily="34" charset="0"/>
                <a:ea typeface="Times New Roman" panose="02020603050405020304" pitchFamily="18" charset="0"/>
                <a:cs typeface="Times New Roman" panose="02020603050405020304" pitchFamily="18" charset="0"/>
              </a:rPr>
              <a:t>(:)</a:t>
            </a:r>
          </a:p>
          <a:p>
            <a:r>
              <a:rPr lang="sv-SE" sz="6400" kern="100" dirty="0" err="1">
                <a:effectLst/>
                <a:latin typeface="Calibri" panose="020F0502020204030204" pitchFamily="34" charset="0"/>
                <a:ea typeface="Times New Roman" panose="02020603050405020304" pitchFamily="18" charset="0"/>
                <a:cs typeface="Times New Roman" panose="02020603050405020304" pitchFamily="18" charset="0"/>
              </a:rPr>
              <a:t>summary.glboal_quantities.beta_tor_norm_mhd.value</a:t>
            </a:r>
            <a:r>
              <a:rPr lang="sv-SE" sz="6400" kern="100" dirty="0">
                <a:effectLst/>
                <a:latin typeface="Calibri" panose="020F0502020204030204" pitchFamily="34" charset="0"/>
                <a:ea typeface="Times New Roman" panose="02020603050405020304" pitchFamily="18" charset="0"/>
                <a:cs typeface="Times New Roman" panose="02020603050405020304" pitchFamily="18" charset="0"/>
              </a:rPr>
              <a:t>(:)</a:t>
            </a:r>
          </a:p>
          <a:p>
            <a:r>
              <a:rPr lang="sv-SE" sz="6400" kern="100" dirty="0" err="1">
                <a:effectLst/>
                <a:latin typeface="Calibri" panose="020F0502020204030204" pitchFamily="34" charset="0"/>
                <a:ea typeface="Times New Roman" panose="02020603050405020304" pitchFamily="18" charset="0"/>
                <a:cs typeface="Times New Roman" panose="02020603050405020304" pitchFamily="18" charset="0"/>
              </a:rPr>
              <a:t>summary.fusion</a:t>
            </a:r>
            <a:r>
              <a:rPr lang="sv-SE" sz="6400" kern="100" dirty="0">
                <a:effectLst/>
                <a:latin typeface="Calibri" panose="020F0502020204030204" pitchFamily="34" charset="0"/>
                <a:ea typeface="Times New Roman" panose="02020603050405020304" pitchFamily="18" charset="0"/>
                <a:cs typeface="Times New Roman" panose="02020603050405020304" pitchFamily="18" charset="0"/>
              </a:rPr>
              <a:t>. </a:t>
            </a:r>
            <a:r>
              <a:rPr lang="sv-SE" sz="6400" kern="100" dirty="0" err="1">
                <a:effectLst/>
                <a:latin typeface="Calibri" panose="020F0502020204030204" pitchFamily="34" charset="0"/>
                <a:ea typeface="Times New Roman" panose="02020603050405020304" pitchFamily="18" charset="0"/>
                <a:cs typeface="Times New Roman" panose="02020603050405020304" pitchFamily="18" charset="0"/>
              </a:rPr>
              <a:t>neutron_rates.total.value</a:t>
            </a:r>
            <a:r>
              <a:rPr lang="sv-SE" sz="6400" kern="100" dirty="0">
                <a:effectLst/>
                <a:latin typeface="Calibri" panose="020F0502020204030204" pitchFamily="34" charset="0"/>
                <a:ea typeface="Times New Roman" panose="02020603050405020304" pitchFamily="18" charset="0"/>
                <a:cs typeface="Times New Roman" panose="02020603050405020304" pitchFamily="18" charset="0"/>
              </a:rPr>
              <a:t>(:)</a:t>
            </a:r>
          </a:p>
          <a:p>
            <a:r>
              <a:rPr lang="sv-SE" sz="6400" kern="100" dirty="0" err="1">
                <a:effectLst/>
                <a:latin typeface="Calibri" panose="020F0502020204030204" pitchFamily="34" charset="0"/>
                <a:ea typeface="Times New Roman" panose="02020603050405020304" pitchFamily="18" charset="0"/>
                <a:cs typeface="Times New Roman" panose="02020603050405020304" pitchFamily="18" charset="0"/>
              </a:rPr>
              <a:t>summary.global_quantities.volume.value</a:t>
            </a:r>
            <a:r>
              <a:rPr lang="sv-SE" sz="6400" kern="100" dirty="0">
                <a:effectLst/>
                <a:latin typeface="Calibri" panose="020F0502020204030204" pitchFamily="34" charset="0"/>
                <a:ea typeface="Times New Roman" panose="02020603050405020304" pitchFamily="18" charset="0"/>
                <a:cs typeface="Times New Roman" panose="02020603050405020304" pitchFamily="18" charset="0"/>
              </a:rPr>
              <a:t>(:)</a:t>
            </a:r>
          </a:p>
          <a:p>
            <a:r>
              <a:rPr lang="sv-SE" sz="6600" kern="100" dirty="0" err="1">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equilibrium.time_slices</a:t>
            </a:r>
            <a:r>
              <a:rPr lang="sv-SE" sz="6600" kern="1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a:t>
            </a:r>
            <a:r>
              <a:rPr lang="sv-SE" sz="6600" kern="100" dirty="0" err="1">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global_quantities.volume</a:t>
            </a:r>
            <a:endParaRPr lang="sv-SE" sz="6600" kern="1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p>
            <a:r>
              <a:rPr lang="sv-SE" sz="6400" kern="100" dirty="0" err="1">
                <a:solidFill>
                  <a:srgbClr val="FF0000"/>
                </a:solidFill>
                <a:latin typeface="Calibri" panose="020F0502020204030204" pitchFamily="34" charset="0"/>
                <a:cs typeface="Times New Roman" panose="02020603050405020304" pitchFamily="18" charset="0"/>
              </a:rPr>
              <a:t>sawteeth.diagnostics.rho_tor_norm_inversion</a:t>
            </a:r>
            <a:r>
              <a:rPr lang="sv-SE" sz="6400" kern="100" dirty="0">
                <a:solidFill>
                  <a:srgbClr val="FF0000"/>
                </a:solidFill>
                <a:latin typeface="Calibri" panose="020F0502020204030204" pitchFamily="34" charset="0"/>
                <a:cs typeface="Times New Roman" panose="02020603050405020304" pitchFamily="18" charset="0"/>
              </a:rPr>
              <a:t>(:)</a:t>
            </a:r>
          </a:p>
          <a:p>
            <a:endParaRPr lang="sv-SE" sz="6400" kern="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sv-SE" sz="1800" kern="100" dirty="0">
                <a:effectLst/>
                <a:latin typeface="Calibri" panose="020F0502020204030204" pitchFamily="34" charset="0"/>
                <a:ea typeface="Times New Roman" panose="02020603050405020304" pitchFamily="18" charset="0"/>
                <a:cs typeface="Times New Roman" panose="02020603050405020304" pitchFamily="18" charset="0"/>
              </a:rPr>
              <a:t> </a:t>
            </a:r>
          </a:p>
          <a:p>
            <a:endParaRPr lang="sv-SE" dirty="0"/>
          </a:p>
        </p:txBody>
      </p:sp>
      <p:sp>
        <p:nvSpPr>
          <p:cNvPr id="4" name="Platshållare för innehåll 3">
            <a:extLst>
              <a:ext uri="{FF2B5EF4-FFF2-40B4-BE49-F238E27FC236}">
                <a16:creationId xmlns:a16="http://schemas.microsoft.com/office/drawing/2014/main" id="{0817AD4A-79DE-80ED-AE86-2410A2E4F9DD}"/>
              </a:ext>
            </a:extLst>
          </p:cNvPr>
          <p:cNvSpPr>
            <a:spLocks noGrp="1"/>
          </p:cNvSpPr>
          <p:nvPr>
            <p:ph sz="half" idx="2"/>
          </p:nvPr>
        </p:nvSpPr>
        <p:spPr>
          <a:xfrm>
            <a:off x="6172200" y="1825625"/>
            <a:ext cx="5181600" cy="4925552"/>
          </a:xfrm>
        </p:spPr>
        <p:txBody>
          <a:bodyPr>
            <a:normAutofit fontScale="25000" lnSpcReduction="20000"/>
          </a:bodyPr>
          <a:lstStyle/>
          <a:p>
            <a:r>
              <a:rPr lang="sv-SE" sz="6400" kern="100" dirty="0" err="1">
                <a:effectLst/>
                <a:latin typeface="Calibri" panose="020F0502020204030204" pitchFamily="34" charset="0"/>
                <a:ea typeface="Times New Roman" panose="02020603050405020304" pitchFamily="18" charset="0"/>
                <a:cs typeface="Times New Roman" panose="02020603050405020304" pitchFamily="18" charset="0"/>
              </a:rPr>
              <a:t>summary.global_quantities.power_radiated.value</a:t>
            </a:r>
            <a:r>
              <a:rPr lang="sv-SE" sz="6400" kern="100" dirty="0">
                <a:effectLst/>
                <a:latin typeface="Calibri" panose="020F0502020204030204" pitchFamily="34" charset="0"/>
                <a:ea typeface="Times New Roman" panose="02020603050405020304" pitchFamily="18" charset="0"/>
                <a:cs typeface="Times New Roman" panose="02020603050405020304" pitchFamily="18" charset="0"/>
              </a:rPr>
              <a:t>(:)</a:t>
            </a:r>
          </a:p>
          <a:p>
            <a:r>
              <a:rPr lang="sv-SE" sz="6400" kern="100" dirty="0" err="1">
                <a:effectLst/>
                <a:latin typeface="Calibri" panose="020F0502020204030204" pitchFamily="34" charset="0"/>
                <a:ea typeface="Times New Roman" panose="02020603050405020304" pitchFamily="18" charset="0"/>
                <a:cs typeface="Times New Roman" panose="02020603050405020304" pitchFamily="18" charset="0"/>
              </a:rPr>
              <a:t>summary.global_quantities.power_radiated_inside_lcfs.value</a:t>
            </a:r>
            <a:r>
              <a:rPr lang="sv-SE" sz="6400" kern="100" dirty="0">
                <a:effectLst/>
                <a:latin typeface="Calibri" panose="020F0502020204030204" pitchFamily="34" charset="0"/>
                <a:ea typeface="Times New Roman" panose="02020603050405020304" pitchFamily="18" charset="0"/>
                <a:cs typeface="Times New Roman" panose="02020603050405020304" pitchFamily="18" charset="0"/>
              </a:rPr>
              <a:t>(:)</a:t>
            </a:r>
          </a:p>
          <a:p>
            <a:r>
              <a:rPr lang="sv-SE" sz="6400" kern="100" dirty="0" err="1">
                <a:effectLst/>
                <a:latin typeface="Calibri" panose="020F0502020204030204" pitchFamily="34" charset="0"/>
                <a:ea typeface="Times New Roman" panose="02020603050405020304" pitchFamily="18" charset="0"/>
                <a:cs typeface="Times New Roman" panose="02020603050405020304" pitchFamily="18" charset="0"/>
              </a:rPr>
              <a:t>summary.global_quantities.power_radiated_outside_lcfs.value</a:t>
            </a:r>
            <a:r>
              <a:rPr lang="sv-SE" sz="6400" kern="100" dirty="0">
                <a:effectLst/>
                <a:latin typeface="Calibri" panose="020F0502020204030204" pitchFamily="34" charset="0"/>
                <a:ea typeface="Times New Roman" panose="02020603050405020304" pitchFamily="18" charset="0"/>
                <a:cs typeface="Times New Roman" panose="02020603050405020304" pitchFamily="18" charset="0"/>
              </a:rPr>
              <a:t>(:)</a:t>
            </a:r>
          </a:p>
          <a:p>
            <a:r>
              <a:rPr lang="sv-SE" sz="6400" kern="100" dirty="0" err="1">
                <a:effectLst/>
                <a:latin typeface="Calibri" panose="020F0502020204030204" pitchFamily="34" charset="0"/>
                <a:ea typeface="Times New Roman" panose="02020603050405020304" pitchFamily="18" charset="0"/>
                <a:cs typeface="Times New Roman" panose="02020603050405020304" pitchFamily="18" charset="0"/>
              </a:rPr>
              <a:t>summary.global_quantities.line_average.zeff.value</a:t>
            </a:r>
            <a:r>
              <a:rPr lang="sv-SE" sz="6400" kern="100" dirty="0">
                <a:effectLst/>
                <a:latin typeface="Calibri" panose="020F0502020204030204" pitchFamily="34" charset="0"/>
                <a:ea typeface="Times New Roman" panose="02020603050405020304" pitchFamily="18" charset="0"/>
                <a:cs typeface="Times New Roman" panose="02020603050405020304" pitchFamily="18" charset="0"/>
              </a:rPr>
              <a:t>(:)</a:t>
            </a:r>
          </a:p>
          <a:p>
            <a:r>
              <a:rPr lang="sv-SE" sz="6400" kern="100" dirty="0" err="1">
                <a:effectLst/>
                <a:latin typeface="Calibri" panose="020F0502020204030204" pitchFamily="34" charset="0"/>
                <a:ea typeface="Times New Roman" panose="02020603050405020304" pitchFamily="18" charset="0"/>
                <a:cs typeface="Times New Roman" panose="02020603050405020304" pitchFamily="18" charset="0"/>
              </a:rPr>
              <a:t>summary.global_quantities.line_average.n_e.value</a:t>
            </a:r>
            <a:r>
              <a:rPr lang="sv-SE" sz="6400" kern="100" dirty="0">
                <a:effectLst/>
                <a:latin typeface="Calibri" panose="020F0502020204030204" pitchFamily="34" charset="0"/>
                <a:ea typeface="Times New Roman" panose="02020603050405020304" pitchFamily="18" charset="0"/>
                <a:cs typeface="Times New Roman" panose="02020603050405020304" pitchFamily="18" charset="0"/>
              </a:rPr>
              <a:t>(:)</a:t>
            </a:r>
          </a:p>
          <a:p>
            <a:r>
              <a:rPr lang="sv-SE" sz="6400" kern="100" dirty="0" err="1">
                <a:effectLst/>
                <a:latin typeface="Calibri" panose="020F0502020204030204" pitchFamily="34" charset="0"/>
                <a:ea typeface="Times New Roman" panose="02020603050405020304" pitchFamily="18" charset="0"/>
                <a:cs typeface="Times New Roman" panose="02020603050405020304" pitchFamily="18" charset="0"/>
              </a:rPr>
              <a:t>summary.global_quantities.volume_average.n_e.value</a:t>
            </a:r>
            <a:r>
              <a:rPr lang="sv-SE" sz="6400" kern="100" dirty="0">
                <a:effectLst/>
                <a:latin typeface="Calibri" panose="020F0502020204030204" pitchFamily="34" charset="0"/>
                <a:ea typeface="Times New Roman" panose="02020603050405020304" pitchFamily="18" charset="0"/>
                <a:cs typeface="Times New Roman" panose="02020603050405020304" pitchFamily="18" charset="0"/>
              </a:rPr>
              <a:t>(:)</a:t>
            </a:r>
          </a:p>
          <a:p>
            <a:r>
              <a:rPr lang="sv-SE" sz="6400" kern="100" dirty="0" err="1">
                <a:effectLst/>
                <a:latin typeface="Calibri" panose="020F0502020204030204" pitchFamily="34" charset="0"/>
                <a:ea typeface="Times New Roman" panose="02020603050405020304" pitchFamily="18" charset="0"/>
                <a:cs typeface="Times New Roman" panose="02020603050405020304" pitchFamily="18" charset="0"/>
              </a:rPr>
              <a:t>divertors.divertor</a:t>
            </a:r>
            <a:r>
              <a:rPr lang="sv-SE" sz="6400" kern="100" dirty="0">
                <a:effectLst/>
                <a:latin typeface="Calibri" panose="020F0502020204030204" pitchFamily="34" charset="0"/>
                <a:ea typeface="Times New Roman" panose="02020603050405020304" pitchFamily="18" charset="0"/>
                <a:cs typeface="Times New Roman" panose="02020603050405020304" pitchFamily="18" charset="0"/>
              </a:rPr>
              <a:t>(*).</a:t>
            </a:r>
            <a:r>
              <a:rPr lang="sv-SE" sz="6400" kern="100" dirty="0" err="1">
                <a:effectLst/>
                <a:latin typeface="Calibri" panose="020F0502020204030204" pitchFamily="34" charset="0"/>
                <a:ea typeface="Times New Roman" panose="02020603050405020304" pitchFamily="18" charset="0"/>
                <a:cs typeface="Times New Roman" panose="02020603050405020304" pitchFamily="18" charset="0"/>
              </a:rPr>
              <a:t>power_incident.data</a:t>
            </a:r>
            <a:r>
              <a:rPr lang="sv-SE" sz="6400" kern="100" dirty="0">
                <a:effectLst/>
                <a:latin typeface="Calibri" panose="020F0502020204030204" pitchFamily="34" charset="0"/>
                <a:ea typeface="Times New Roman" panose="02020603050405020304" pitchFamily="18" charset="0"/>
                <a:cs typeface="Times New Roman" panose="02020603050405020304" pitchFamily="18" charset="0"/>
              </a:rPr>
              <a:t>(:)</a:t>
            </a:r>
          </a:p>
          <a:p>
            <a:r>
              <a:rPr lang="sv-SE" sz="6400" kern="100" dirty="0" err="1">
                <a:effectLst/>
                <a:latin typeface="Calibri" panose="020F0502020204030204" pitchFamily="34" charset="0"/>
                <a:ea typeface="Times New Roman" panose="02020603050405020304" pitchFamily="18" charset="0"/>
                <a:cs typeface="Times New Roman" panose="02020603050405020304" pitchFamily="18" charset="0"/>
              </a:rPr>
              <a:t>divertors.divertor</a:t>
            </a:r>
            <a:r>
              <a:rPr lang="sv-SE" sz="6400" kern="100" dirty="0">
                <a:effectLst/>
                <a:latin typeface="Calibri" panose="020F0502020204030204" pitchFamily="34" charset="0"/>
                <a:ea typeface="Times New Roman" panose="02020603050405020304" pitchFamily="18" charset="0"/>
                <a:cs typeface="Times New Roman" panose="02020603050405020304" pitchFamily="18" charset="0"/>
              </a:rPr>
              <a:t>(*).</a:t>
            </a:r>
            <a:r>
              <a:rPr lang="sv-SE" sz="6400" kern="100" dirty="0" err="1">
                <a:effectLst/>
                <a:latin typeface="Calibri" panose="020F0502020204030204" pitchFamily="34" charset="0"/>
                <a:ea typeface="Times New Roman" panose="02020603050405020304" pitchFamily="18" charset="0"/>
                <a:cs typeface="Times New Roman" panose="02020603050405020304" pitchFamily="18" charset="0"/>
              </a:rPr>
              <a:t>power_black_body.data</a:t>
            </a:r>
            <a:r>
              <a:rPr lang="sv-SE" sz="6400" kern="100" dirty="0">
                <a:effectLst/>
                <a:latin typeface="Calibri" panose="020F0502020204030204" pitchFamily="34" charset="0"/>
                <a:ea typeface="Times New Roman" panose="02020603050405020304" pitchFamily="18" charset="0"/>
                <a:cs typeface="Times New Roman" panose="02020603050405020304" pitchFamily="18" charset="0"/>
              </a:rPr>
              <a:t>(:)</a:t>
            </a:r>
          </a:p>
          <a:p>
            <a:r>
              <a:rPr lang="sv-SE" sz="6400" kern="100" dirty="0" err="1">
                <a:effectLst/>
                <a:latin typeface="Calibri" panose="020F0502020204030204" pitchFamily="34" charset="0"/>
                <a:ea typeface="Times New Roman" panose="02020603050405020304" pitchFamily="18" charset="0"/>
                <a:cs typeface="Times New Roman" panose="02020603050405020304" pitchFamily="18" charset="0"/>
              </a:rPr>
              <a:t>summary.gas_injection_rates.total.value</a:t>
            </a:r>
            <a:r>
              <a:rPr lang="sv-SE" sz="6400" kern="100" dirty="0">
                <a:effectLst/>
                <a:latin typeface="Calibri" panose="020F0502020204030204" pitchFamily="34" charset="0"/>
                <a:ea typeface="Times New Roman" panose="02020603050405020304" pitchFamily="18" charset="0"/>
                <a:cs typeface="Times New Roman" panose="02020603050405020304" pitchFamily="18" charset="0"/>
              </a:rPr>
              <a:t>(:)</a:t>
            </a:r>
          </a:p>
          <a:p>
            <a:r>
              <a:rPr lang="sv-SE" sz="6400" kern="100" dirty="0" err="1">
                <a:effectLst/>
                <a:latin typeface="Calibri" panose="020F0502020204030204" pitchFamily="34" charset="0"/>
                <a:ea typeface="Times New Roman" panose="02020603050405020304" pitchFamily="18" charset="0"/>
                <a:cs typeface="Times New Roman" panose="02020603050405020304" pitchFamily="18" charset="0"/>
              </a:rPr>
              <a:t>summary.scrape_off_layer.power_radiated.value</a:t>
            </a:r>
            <a:r>
              <a:rPr lang="sv-SE" sz="6400" kern="100" dirty="0">
                <a:effectLst/>
                <a:latin typeface="Calibri" panose="020F0502020204030204" pitchFamily="34" charset="0"/>
                <a:ea typeface="Times New Roman" panose="02020603050405020304" pitchFamily="18" charset="0"/>
                <a:cs typeface="Times New Roman" panose="02020603050405020304" pitchFamily="18" charset="0"/>
              </a:rPr>
              <a:t>(:)</a:t>
            </a:r>
          </a:p>
          <a:p>
            <a:r>
              <a:rPr lang="sv-SE" sz="6400" kern="100" dirty="0" err="1">
                <a:effectLst/>
                <a:latin typeface="Calibri" panose="020F0502020204030204" pitchFamily="34" charset="0"/>
                <a:ea typeface="Times New Roman" panose="02020603050405020304" pitchFamily="18" charset="0"/>
                <a:cs typeface="Times New Roman" panose="02020603050405020304" pitchFamily="18" charset="0"/>
              </a:rPr>
              <a:t>summary.scrape_off_layer.pressure_netural.value</a:t>
            </a:r>
            <a:r>
              <a:rPr lang="sv-SE" sz="6400" kern="100" dirty="0">
                <a:effectLst/>
                <a:latin typeface="Calibri" panose="020F0502020204030204" pitchFamily="34" charset="0"/>
                <a:ea typeface="Times New Roman" panose="02020603050405020304" pitchFamily="18" charset="0"/>
                <a:cs typeface="Times New Roman" panose="02020603050405020304" pitchFamily="18" charset="0"/>
              </a:rPr>
              <a:t>(:)</a:t>
            </a:r>
          </a:p>
          <a:p>
            <a:r>
              <a:rPr lang="sv-SE" sz="6400" kern="100" dirty="0" err="1">
                <a:effectLst/>
                <a:latin typeface="Calibri" panose="020F0502020204030204" pitchFamily="34" charset="0"/>
                <a:ea typeface="Times New Roman" panose="02020603050405020304" pitchFamily="18" charset="0"/>
                <a:cs typeface="Times New Roman" panose="02020603050405020304" pitchFamily="18" charset="0"/>
              </a:rPr>
              <a:t>summary.scrape_off_layer.heat_flux_e_decay_length.value</a:t>
            </a:r>
            <a:r>
              <a:rPr lang="sv-SE" sz="6400" kern="100" dirty="0">
                <a:effectLst/>
                <a:latin typeface="Calibri" panose="020F0502020204030204" pitchFamily="34" charset="0"/>
                <a:ea typeface="Times New Roman" panose="02020603050405020304" pitchFamily="18" charset="0"/>
                <a:cs typeface="Times New Roman" panose="02020603050405020304" pitchFamily="18" charset="0"/>
              </a:rPr>
              <a:t>(:)</a:t>
            </a:r>
            <a:endParaRPr lang="sv-SE" sz="4000" kern="1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sv-SE" dirty="0"/>
          </a:p>
        </p:txBody>
      </p:sp>
    </p:spTree>
    <p:extLst>
      <p:ext uri="{BB962C8B-B14F-4D97-AF65-F5344CB8AC3E}">
        <p14:creationId xmlns:p14="http://schemas.microsoft.com/office/powerpoint/2010/main" val="623723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C698F2-CB76-A08F-006A-524DEBFABC74}"/>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B667444E-7726-CE84-93DF-7635622C1F2E}"/>
              </a:ext>
            </a:extLst>
          </p:cNvPr>
          <p:cNvSpPr>
            <a:spLocks noGrp="1"/>
          </p:cNvSpPr>
          <p:nvPr>
            <p:ph idx="1"/>
          </p:nvPr>
        </p:nvSpPr>
        <p:spPr/>
        <p:txBody>
          <a:bodyPr>
            <a:normAutofit lnSpcReduction="10000"/>
          </a:bodyPr>
          <a:lstStyle/>
          <a:p>
            <a:pPr marL="0" indent="0">
              <a:buNone/>
            </a:pPr>
            <a:r>
              <a:rPr lang="sv-SE" sz="2800" kern="100" dirty="0">
                <a:effectLst/>
                <a:latin typeface="Calibri" panose="020F0502020204030204" pitchFamily="34" charset="0"/>
                <a:ea typeface="Times New Roman" panose="02020603050405020304" pitchFamily="18" charset="0"/>
                <a:cs typeface="Times New Roman" panose="02020603050405020304" pitchFamily="18" charset="0"/>
              </a:rPr>
              <a:t>and </a:t>
            </a:r>
            <a:r>
              <a:rPr lang="sv-SE" sz="2800" kern="100" dirty="0" err="1">
                <a:effectLst/>
                <a:latin typeface="Calibri" panose="020F0502020204030204" pitchFamily="34" charset="0"/>
                <a:ea typeface="Times New Roman" panose="02020603050405020304" pitchFamily="18" charset="0"/>
                <a:cs typeface="Times New Roman" panose="02020603050405020304" pitchFamily="18" charset="0"/>
              </a:rPr>
              <a:t>some</a:t>
            </a:r>
            <a:r>
              <a:rPr lang="sv-SE" sz="2800" kern="100" dirty="0">
                <a:effectLst/>
                <a:latin typeface="Calibri" panose="020F0502020204030204" pitchFamily="34" charset="0"/>
                <a:ea typeface="Times New Roman" panose="02020603050405020304" pitchFamily="18" charset="0"/>
                <a:cs typeface="Times New Roman" panose="02020603050405020304" pitchFamily="18" charset="0"/>
              </a:rPr>
              <a:t> 1d </a:t>
            </a:r>
            <a:r>
              <a:rPr lang="sv-SE" sz="2800" kern="100" dirty="0" err="1">
                <a:effectLst/>
                <a:latin typeface="Calibri" panose="020F0502020204030204" pitchFamily="34" charset="0"/>
                <a:ea typeface="Times New Roman" panose="02020603050405020304" pitchFamily="18" charset="0"/>
                <a:cs typeface="Times New Roman" panose="02020603050405020304" pitchFamily="18" charset="0"/>
              </a:rPr>
              <a:t>profiles</a:t>
            </a:r>
            <a:r>
              <a:rPr lang="sv-SE" sz="2800" kern="100" dirty="0">
                <a:effectLst/>
                <a:latin typeface="Calibri" panose="020F0502020204030204" pitchFamily="34" charset="0"/>
                <a:ea typeface="Times New Roman" panose="02020603050405020304" pitchFamily="18" charset="0"/>
                <a:cs typeface="Times New Roman" panose="02020603050405020304" pitchFamily="18" charset="0"/>
              </a:rPr>
              <a:t>. (all in the </a:t>
            </a:r>
            <a:r>
              <a:rPr lang="sv-SE" sz="2800" kern="100" dirty="0" err="1">
                <a:effectLst/>
                <a:latin typeface="Calibri" panose="020F0502020204030204" pitchFamily="34" charset="0"/>
                <a:ea typeface="Times New Roman" panose="02020603050405020304" pitchFamily="18" charset="0"/>
                <a:cs typeface="Times New Roman" panose="02020603050405020304" pitchFamily="18" charset="0"/>
              </a:rPr>
              <a:t>processed</a:t>
            </a:r>
            <a:r>
              <a:rPr lang="sv-SE" sz="2800" kern="100" dirty="0">
                <a:effectLst/>
                <a:latin typeface="Calibri" panose="020F0502020204030204" pitchFamily="34" charset="0"/>
                <a:ea typeface="Times New Roman" panose="02020603050405020304" pitchFamily="18" charset="0"/>
                <a:cs typeface="Times New Roman" panose="02020603050405020304" pitchFamily="18" charset="0"/>
              </a:rPr>
              <a:t> </a:t>
            </a:r>
            <a:r>
              <a:rPr lang="sv-SE" sz="2800" kern="100" dirty="0" err="1">
                <a:effectLst/>
                <a:latin typeface="Calibri" panose="020F0502020204030204" pitchFamily="34" charset="0"/>
                <a:ea typeface="Times New Roman" panose="02020603050405020304" pitchFamily="18" charset="0"/>
                <a:cs typeface="Times New Roman" panose="02020603050405020304" pitchFamily="18" charset="0"/>
              </a:rPr>
              <a:t>category</a:t>
            </a:r>
            <a:r>
              <a:rPr lang="sv-SE" sz="2800" kern="100" dirty="0">
                <a:effectLst/>
                <a:latin typeface="Calibri" panose="020F0502020204030204" pitchFamily="34" charset="0"/>
                <a:ea typeface="Times New Roman" panose="02020603050405020304" pitchFamily="18" charset="0"/>
                <a:cs typeface="Times New Roman" panose="02020603050405020304" pitchFamily="18" charset="0"/>
              </a:rPr>
              <a:t>)</a:t>
            </a:r>
          </a:p>
          <a:p>
            <a:endParaRPr lang="sv-SE" sz="2800" kern="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sv-SE" sz="2800" kern="100" dirty="0">
                <a:effectLst/>
                <a:latin typeface="Calibri" panose="020F0502020204030204" pitchFamily="34" charset="0"/>
                <a:ea typeface="Times New Roman" panose="02020603050405020304" pitchFamily="18" charset="0"/>
                <a:cs typeface="Times New Roman" panose="02020603050405020304" pitchFamily="18" charset="0"/>
              </a:rPr>
              <a:t>core_profiles.profiles_1d(:).</a:t>
            </a:r>
            <a:r>
              <a:rPr lang="sv-SE" sz="2800" kern="100" dirty="0" err="1">
                <a:effectLst/>
                <a:latin typeface="Calibri" panose="020F0502020204030204" pitchFamily="34" charset="0"/>
                <a:ea typeface="Times New Roman" panose="02020603050405020304" pitchFamily="18" charset="0"/>
                <a:cs typeface="Times New Roman" panose="02020603050405020304" pitchFamily="18" charset="0"/>
              </a:rPr>
              <a:t>electrons.density_thermal</a:t>
            </a:r>
            <a:r>
              <a:rPr lang="sv-SE" sz="2800" kern="100" dirty="0">
                <a:effectLst/>
                <a:latin typeface="Calibri" panose="020F0502020204030204" pitchFamily="34" charset="0"/>
                <a:ea typeface="Times New Roman" panose="02020603050405020304" pitchFamily="18" charset="0"/>
                <a:cs typeface="Times New Roman" panose="02020603050405020304" pitchFamily="18" charset="0"/>
              </a:rPr>
              <a:t>(-)</a:t>
            </a:r>
          </a:p>
          <a:p>
            <a:r>
              <a:rPr lang="sv-SE" sz="2800" kern="100" dirty="0">
                <a:effectLst/>
                <a:latin typeface="Calibri" panose="020F0502020204030204" pitchFamily="34" charset="0"/>
                <a:ea typeface="Times New Roman" panose="02020603050405020304" pitchFamily="18" charset="0"/>
                <a:cs typeface="Times New Roman" panose="02020603050405020304" pitchFamily="18" charset="0"/>
              </a:rPr>
              <a:t>core_profiles.profiles_1d(:).</a:t>
            </a:r>
            <a:r>
              <a:rPr lang="sv-SE" sz="2800" kern="100" dirty="0" err="1">
                <a:effectLst/>
                <a:latin typeface="Calibri" panose="020F0502020204030204" pitchFamily="34" charset="0"/>
                <a:ea typeface="Times New Roman" panose="02020603050405020304" pitchFamily="18" charset="0"/>
                <a:cs typeface="Times New Roman" panose="02020603050405020304" pitchFamily="18" charset="0"/>
              </a:rPr>
              <a:t>electrons.temperature</a:t>
            </a:r>
            <a:r>
              <a:rPr lang="sv-SE" sz="2800" kern="100" dirty="0">
                <a:effectLst/>
                <a:latin typeface="Calibri" panose="020F0502020204030204" pitchFamily="34" charset="0"/>
                <a:ea typeface="Times New Roman" panose="02020603050405020304" pitchFamily="18" charset="0"/>
                <a:cs typeface="Times New Roman" panose="02020603050405020304" pitchFamily="18" charset="0"/>
              </a:rPr>
              <a:t>(-)</a:t>
            </a:r>
          </a:p>
          <a:p>
            <a:r>
              <a:rPr lang="sv-SE" sz="2800" kern="100" dirty="0">
                <a:effectLst/>
                <a:latin typeface="Calibri" panose="020F0502020204030204" pitchFamily="34" charset="0"/>
                <a:ea typeface="Times New Roman" panose="02020603050405020304" pitchFamily="18" charset="0"/>
                <a:cs typeface="Times New Roman" panose="02020603050405020304" pitchFamily="18" charset="0"/>
              </a:rPr>
              <a:t>core_profiles.profiles_1d(:).</a:t>
            </a:r>
            <a:r>
              <a:rPr lang="sv-SE" sz="2800" kern="100" dirty="0" err="1">
                <a:effectLst/>
                <a:latin typeface="Calibri" panose="020F0502020204030204" pitchFamily="34" charset="0"/>
                <a:ea typeface="Times New Roman" panose="02020603050405020304" pitchFamily="18" charset="0"/>
                <a:cs typeface="Times New Roman" panose="02020603050405020304" pitchFamily="18" charset="0"/>
              </a:rPr>
              <a:t>t_i_average</a:t>
            </a:r>
            <a:r>
              <a:rPr lang="sv-SE" sz="2800" kern="100" dirty="0">
                <a:effectLst/>
                <a:latin typeface="Calibri" panose="020F0502020204030204" pitchFamily="34" charset="0"/>
                <a:ea typeface="Times New Roman" panose="02020603050405020304" pitchFamily="18" charset="0"/>
                <a:cs typeface="Times New Roman" panose="02020603050405020304" pitchFamily="18" charset="0"/>
              </a:rPr>
              <a:t>(-)</a:t>
            </a:r>
          </a:p>
          <a:p>
            <a:r>
              <a:rPr lang="sv-SE" sz="2800" kern="100" dirty="0">
                <a:effectLst/>
                <a:latin typeface="Calibri" panose="020F0502020204030204" pitchFamily="34" charset="0"/>
                <a:ea typeface="Times New Roman" panose="02020603050405020304" pitchFamily="18" charset="0"/>
                <a:cs typeface="Times New Roman" panose="02020603050405020304" pitchFamily="18" charset="0"/>
              </a:rPr>
              <a:t>core_profiles.profiles_1d(:).q(-)</a:t>
            </a:r>
          </a:p>
          <a:p>
            <a:r>
              <a:rPr lang="sv-SE" sz="2800" kern="100" dirty="0">
                <a:effectLst/>
                <a:latin typeface="Calibri" panose="020F0502020204030204" pitchFamily="34" charset="0"/>
                <a:ea typeface="Times New Roman" panose="02020603050405020304" pitchFamily="18" charset="0"/>
                <a:cs typeface="Times New Roman" panose="02020603050405020304" pitchFamily="18" charset="0"/>
              </a:rPr>
              <a:t>core_profiles.profiles_1d(:).</a:t>
            </a:r>
            <a:r>
              <a:rPr lang="sv-SE" sz="2800" kern="100" dirty="0" err="1">
                <a:effectLst/>
                <a:latin typeface="Calibri" panose="020F0502020204030204" pitchFamily="34" charset="0"/>
                <a:ea typeface="Times New Roman" panose="02020603050405020304" pitchFamily="18" charset="0"/>
                <a:cs typeface="Times New Roman" panose="02020603050405020304" pitchFamily="18" charset="0"/>
              </a:rPr>
              <a:t>zeff</a:t>
            </a:r>
            <a:r>
              <a:rPr lang="sv-SE" sz="2800" kern="100" dirty="0">
                <a:effectLst/>
                <a:latin typeface="Calibri" panose="020F0502020204030204" pitchFamily="34" charset="0"/>
                <a:ea typeface="Times New Roman" panose="02020603050405020304" pitchFamily="18" charset="0"/>
                <a:cs typeface="Times New Roman" panose="02020603050405020304" pitchFamily="18" charset="0"/>
              </a:rPr>
              <a:t>(-)</a:t>
            </a:r>
          </a:p>
          <a:p>
            <a:r>
              <a:rPr lang="sv-SE" sz="2800" kern="100" dirty="0" err="1">
                <a:effectLst/>
                <a:latin typeface="Calibri" panose="020F0502020204030204" pitchFamily="34" charset="0"/>
                <a:ea typeface="Times New Roman" panose="02020603050405020304" pitchFamily="18" charset="0"/>
                <a:cs typeface="Times New Roman" panose="02020603050405020304" pitchFamily="18" charset="0"/>
              </a:rPr>
              <a:t>core_sources.source</a:t>
            </a:r>
            <a:r>
              <a:rPr lang="sv-SE" sz="2800" kern="100" dirty="0">
                <a:effectLst/>
                <a:latin typeface="Calibri" panose="020F0502020204030204" pitchFamily="34" charset="0"/>
                <a:ea typeface="Times New Roman" panose="02020603050405020304" pitchFamily="18" charset="0"/>
                <a:cs typeface="Times New Roman" panose="02020603050405020304" pitchFamily="18" charset="0"/>
              </a:rPr>
              <a:t>(</a:t>
            </a:r>
            <a:r>
              <a:rPr lang="sv-SE" sz="2800" kern="100" dirty="0" err="1">
                <a:effectLst/>
                <a:latin typeface="Calibri" panose="020F0502020204030204" pitchFamily="34" charset="0"/>
                <a:ea typeface="Times New Roman" panose="02020603050405020304" pitchFamily="18" charset="0"/>
                <a:cs typeface="Times New Roman" panose="02020603050405020304" pitchFamily="18" charset="0"/>
              </a:rPr>
              <a:t>irad</a:t>
            </a:r>
            <a:r>
              <a:rPr lang="sv-SE" sz="2800" kern="100" dirty="0">
                <a:effectLst/>
                <a:latin typeface="Calibri" panose="020F0502020204030204" pitchFamily="34" charset="0"/>
                <a:ea typeface="Times New Roman" panose="02020603050405020304" pitchFamily="18" charset="0"/>
                <a:cs typeface="Times New Roman" panose="02020603050405020304" pitchFamily="18" charset="0"/>
              </a:rPr>
              <a:t>).profiles_1d(:).</a:t>
            </a:r>
            <a:r>
              <a:rPr lang="sv-SE" sz="2800" kern="100" dirty="0" err="1">
                <a:effectLst/>
                <a:latin typeface="Calibri" panose="020F0502020204030204" pitchFamily="34" charset="0"/>
                <a:ea typeface="Times New Roman" panose="02020603050405020304" pitchFamily="18" charset="0"/>
                <a:cs typeface="Times New Roman" panose="02020603050405020304" pitchFamily="18" charset="0"/>
              </a:rPr>
              <a:t>electrons.energy</a:t>
            </a:r>
            <a:r>
              <a:rPr lang="sv-SE" sz="2800" kern="100" dirty="0">
                <a:effectLst/>
                <a:latin typeface="Calibri" panose="020F0502020204030204" pitchFamily="34" charset="0"/>
                <a:ea typeface="Times New Roman" panose="02020603050405020304" pitchFamily="18" charset="0"/>
                <a:cs typeface="Times New Roman" panose="02020603050405020304" pitchFamily="18" charset="0"/>
              </a:rPr>
              <a:t>(-)</a:t>
            </a:r>
          </a:p>
          <a:p>
            <a:r>
              <a:rPr lang="sv-SE" sz="2800" kern="100" dirty="0" err="1">
                <a:effectLst/>
                <a:latin typeface="Calibri" panose="020F0502020204030204" pitchFamily="34" charset="0"/>
                <a:ea typeface="Times New Roman" panose="02020603050405020304" pitchFamily="18" charset="0"/>
                <a:cs typeface="Times New Roman" panose="02020603050405020304" pitchFamily="18" charset="0"/>
              </a:rPr>
              <a:t>core_sources.source</a:t>
            </a:r>
            <a:r>
              <a:rPr lang="sv-SE" sz="2800" kern="100" dirty="0">
                <a:effectLst/>
                <a:latin typeface="Calibri" panose="020F0502020204030204" pitchFamily="34" charset="0"/>
                <a:ea typeface="Times New Roman" panose="02020603050405020304" pitchFamily="18" charset="0"/>
                <a:cs typeface="Times New Roman" panose="02020603050405020304" pitchFamily="18" charset="0"/>
              </a:rPr>
              <a:t>(</a:t>
            </a:r>
            <a:r>
              <a:rPr lang="sv-SE" sz="2800" kern="100" dirty="0" err="1">
                <a:effectLst/>
                <a:latin typeface="Calibri" panose="020F0502020204030204" pitchFamily="34" charset="0"/>
                <a:ea typeface="Times New Roman" panose="02020603050405020304" pitchFamily="18" charset="0"/>
                <a:cs typeface="Times New Roman" panose="02020603050405020304" pitchFamily="18" charset="0"/>
              </a:rPr>
              <a:t>iohm</a:t>
            </a:r>
            <a:r>
              <a:rPr lang="sv-SE" sz="2800" kern="100" dirty="0">
                <a:effectLst/>
                <a:latin typeface="Calibri" panose="020F0502020204030204" pitchFamily="34" charset="0"/>
                <a:ea typeface="Times New Roman" panose="02020603050405020304" pitchFamily="18" charset="0"/>
                <a:cs typeface="Times New Roman" panose="02020603050405020304" pitchFamily="18" charset="0"/>
              </a:rPr>
              <a:t>).profiles_1d(:).</a:t>
            </a:r>
            <a:r>
              <a:rPr lang="sv-SE" sz="2800" kern="100" dirty="0" err="1">
                <a:effectLst/>
                <a:latin typeface="Calibri" panose="020F0502020204030204" pitchFamily="34" charset="0"/>
                <a:ea typeface="Times New Roman" panose="02020603050405020304" pitchFamily="18" charset="0"/>
                <a:cs typeface="Times New Roman" panose="02020603050405020304" pitchFamily="18" charset="0"/>
              </a:rPr>
              <a:t>electrons.energy</a:t>
            </a:r>
            <a:r>
              <a:rPr lang="sv-SE" sz="2800" kern="100" dirty="0">
                <a:effectLst/>
                <a:latin typeface="Calibri" panose="020F0502020204030204" pitchFamily="34" charset="0"/>
                <a:ea typeface="Times New Roman" panose="02020603050405020304" pitchFamily="18" charset="0"/>
                <a:cs typeface="Times New Roman" panose="02020603050405020304" pitchFamily="18" charset="0"/>
              </a:rPr>
              <a:t>(-)</a:t>
            </a:r>
          </a:p>
          <a:p>
            <a:endParaRPr lang="sv-SE" dirty="0"/>
          </a:p>
        </p:txBody>
      </p:sp>
    </p:spTree>
    <p:extLst>
      <p:ext uri="{BB962C8B-B14F-4D97-AF65-F5344CB8AC3E}">
        <p14:creationId xmlns:p14="http://schemas.microsoft.com/office/powerpoint/2010/main" val="3247546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E4D6E00-3ED0-6DB4-8ECA-308C2566CB6D}"/>
              </a:ext>
            </a:extLst>
          </p:cNvPr>
          <p:cNvSpPr>
            <a:spLocks noGrp="1"/>
          </p:cNvSpPr>
          <p:nvPr>
            <p:ph type="title"/>
          </p:nvPr>
        </p:nvSpPr>
        <p:spPr/>
        <p:txBody>
          <a:bodyPr/>
          <a:lstStyle/>
          <a:p>
            <a:r>
              <a:rPr lang="sv-SE" dirty="0"/>
              <a:t>Status </a:t>
            </a:r>
            <a:r>
              <a:rPr lang="sv-SE" dirty="0" err="1"/>
              <a:t>summary</a:t>
            </a:r>
            <a:r>
              <a:rPr lang="sv-SE" dirty="0"/>
              <a:t> end 2023</a:t>
            </a:r>
          </a:p>
        </p:txBody>
      </p:sp>
      <p:sp>
        <p:nvSpPr>
          <p:cNvPr id="3" name="Platshållare för innehåll 2">
            <a:extLst>
              <a:ext uri="{FF2B5EF4-FFF2-40B4-BE49-F238E27FC236}">
                <a16:creationId xmlns:a16="http://schemas.microsoft.com/office/drawing/2014/main" id="{8E91D9C9-4D2F-F3F4-0BF7-82E1B5F06446}"/>
              </a:ext>
            </a:extLst>
          </p:cNvPr>
          <p:cNvSpPr>
            <a:spLocks noGrp="1"/>
          </p:cNvSpPr>
          <p:nvPr>
            <p:ph idx="1"/>
          </p:nvPr>
        </p:nvSpPr>
        <p:spPr>
          <a:xfrm>
            <a:off x="838200" y="1825625"/>
            <a:ext cx="3971925" cy="4251325"/>
          </a:xfrm>
        </p:spPr>
        <p:txBody>
          <a:bodyPr>
            <a:normAutofit fontScale="92500" lnSpcReduction="10000"/>
          </a:bodyPr>
          <a:lstStyle/>
          <a:p>
            <a:pPr>
              <a:lnSpc>
                <a:spcPct val="115000"/>
              </a:lnSpc>
              <a:spcAft>
                <a:spcPts val="300"/>
              </a:spcAf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Currently, the infrastructure for metadata access is in place and ready to be put towards production use (still room for optimising the performance of data access) and the direct data access for experimental data is under development. </a:t>
            </a:r>
          </a:p>
          <a:p>
            <a:pPr>
              <a:lnSpc>
                <a:spcPct val="115000"/>
              </a:lnSpc>
              <a:spcAft>
                <a:spcPts val="300"/>
              </a:spcAf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 extended scope for this task has led to that the bulk of this work will be done in 2024 and onwards. </a:t>
            </a:r>
          </a:p>
          <a:p>
            <a:pPr>
              <a:lnSpc>
                <a:spcPct val="115000"/>
              </a:lnSpc>
              <a:spcAft>
                <a:spcPts val="300"/>
              </a:spcAft>
            </a:pPr>
            <a:r>
              <a:rPr lang="en-GB" sz="1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Pending: for 2024</a:t>
            </a:r>
          </a:p>
          <a:p>
            <a:pPr lvl="1">
              <a:lnSpc>
                <a:spcPct val="115000"/>
              </a:lnSpc>
              <a:spcAft>
                <a:spcPts val="30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Documentation (confluence)</a:t>
            </a:r>
          </a:p>
          <a:p>
            <a:pPr lvl="1">
              <a:lnSpc>
                <a:spcPct val="115000"/>
              </a:lnSpc>
              <a:spcAft>
                <a:spcPts val="300"/>
              </a:spcAft>
            </a:pPr>
            <a:r>
              <a:rPr lang="en-GB"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Stakeholders integration</a:t>
            </a:r>
            <a:endParaRPr lang="sv-SE" sz="14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graphicFrame>
        <p:nvGraphicFramePr>
          <p:cNvPr id="4" name="Platshållare för innehåll 3">
            <a:extLst>
              <a:ext uri="{FF2B5EF4-FFF2-40B4-BE49-F238E27FC236}">
                <a16:creationId xmlns:a16="http://schemas.microsoft.com/office/drawing/2014/main" id="{6D1663DF-E5BD-F227-525C-EFB69ACAE097}"/>
              </a:ext>
            </a:extLst>
          </p:cNvPr>
          <p:cNvGraphicFramePr>
            <a:graphicFrameLocks/>
          </p:cNvGraphicFramePr>
          <p:nvPr>
            <p:extLst>
              <p:ext uri="{D42A27DB-BD31-4B8C-83A1-F6EECF244321}">
                <p14:modId xmlns:p14="http://schemas.microsoft.com/office/powerpoint/2010/main" val="4111409413"/>
              </p:ext>
            </p:extLst>
          </p:nvPr>
        </p:nvGraphicFramePr>
        <p:xfrm>
          <a:off x="5953124" y="1912547"/>
          <a:ext cx="6124575" cy="3267456"/>
        </p:xfrm>
        <a:graphic>
          <a:graphicData uri="http://schemas.openxmlformats.org/drawingml/2006/table">
            <a:tbl>
              <a:tblPr firstRow="1" firstCol="1" bandRow="1">
                <a:tableStyleId>{5C22544A-7EE6-4342-B048-85BDC9FD1C3A}</a:tableStyleId>
              </a:tblPr>
              <a:tblGrid>
                <a:gridCol w="6124575">
                  <a:extLst>
                    <a:ext uri="{9D8B030D-6E8A-4147-A177-3AD203B41FA5}">
                      <a16:colId xmlns:a16="http://schemas.microsoft.com/office/drawing/2014/main" val="1628246644"/>
                    </a:ext>
                  </a:extLst>
                </a:gridCol>
              </a:tblGrid>
              <a:tr h="1532021">
                <a:tc>
                  <a:txBody>
                    <a:bodyPr/>
                    <a:lstStyle/>
                    <a:p>
                      <a:pPr>
                        <a:lnSpc>
                          <a:spcPct val="115000"/>
                        </a:lnSpc>
                        <a:spcAft>
                          <a:spcPts val="1000"/>
                        </a:spcAft>
                      </a:pPr>
                      <a:r>
                        <a:rPr lang="en-GB" sz="1100" dirty="0">
                          <a:effectLst/>
                        </a:rPr>
                        <a:t>The cancellation of the EUROfusion wide AAI effort has caused a major upset to the project and there is a risk that the full implementation of scenario B will be slowed down and could need additional resources to find acceptable site specific workarounds to the authentication issue. </a:t>
                      </a:r>
                      <a:br>
                        <a:rPr lang="en-GB" sz="1100" dirty="0">
                          <a:effectLst/>
                        </a:rPr>
                      </a:br>
                      <a:br>
                        <a:rPr lang="en-GB" sz="1100" dirty="0">
                          <a:effectLst/>
                        </a:rPr>
                      </a:br>
                      <a:r>
                        <a:rPr lang="en-GB" sz="1100" dirty="0">
                          <a:effectLst/>
                        </a:rPr>
                        <a:t>The “</a:t>
                      </a:r>
                      <a:r>
                        <a:rPr lang="en-GB" sz="1100" dirty="0" err="1">
                          <a:effectLst/>
                        </a:rPr>
                        <a:t>IMASIfication</a:t>
                      </a:r>
                      <a:r>
                        <a:rPr lang="en-GB" sz="1100" dirty="0">
                          <a:effectLst/>
                        </a:rPr>
                        <a:t> of machine data “ is providing welcome additions to the DMP resources but despite additional resources the available human resources (IT and diagnosticians, modellers) is in strong demand and not easily available. </a:t>
                      </a:r>
                      <a:br>
                        <a:rPr lang="en-GB" sz="1100" dirty="0">
                          <a:effectLst/>
                        </a:rPr>
                      </a:br>
                      <a:br>
                        <a:rPr lang="en-GB" sz="1100" dirty="0">
                          <a:effectLst/>
                        </a:rPr>
                      </a:br>
                      <a:r>
                        <a:rPr lang="en-GB" sz="1100" dirty="0">
                          <a:effectLst/>
                        </a:rPr>
                        <a:t>A parallel activity at ITER on data access us starting up and this  could strengthen the Harmonisation on the European level but ONLY if the EU and EUROfusion contributions are provided   in a coherent way  -  a challenge for EUROfusion and a task for  ITER-EUROfusion IMAS coordination .</a:t>
                      </a:r>
                      <a:br>
                        <a:rPr lang="en-GB" sz="1100" dirty="0">
                          <a:effectLst/>
                        </a:rPr>
                      </a:br>
                      <a:br>
                        <a:rPr lang="en-GB" sz="1100" dirty="0">
                          <a:effectLst/>
                        </a:rPr>
                      </a:br>
                      <a:r>
                        <a:rPr lang="en-GB" sz="1100" dirty="0">
                          <a:effectLst/>
                        </a:rPr>
                        <a:t>The somewhat unclear role of CCFE within EUROfusion has had an impact in that access to IT support for JET has not been available during 2023. This is being addressed within the early part of 2024.   </a:t>
                      </a:r>
                      <a:endParaRPr lang="sv-S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53994725"/>
                  </a:ext>
                </a:extLst>
              </a:tr>
            </a:tbl>
          </a:graphicData>
        </a:graphic>
      </p:graphicFrame>
    </p:spTree>
    <p:extLst>
      <p:ext uri="{BB962C8B-B14F-4D97-AF65-F5344CB8AC3E}">
        <p14:creationId xmlns:p14="http://schemas.microsoft.com/office/powerpoint/2010/main" val="3759633438"/>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TotalTime>
  <Words>1000</Words>
  <Application>Microsoft Office PowerPoint</Application>
  <PresentationFormat>Bredbild</PresentationFormat>
  <Paragraphs>73</Paragraphs>
  <Slides>6</Slides>
  <Notes>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6</vt:i4>
      </vt:variant>
    </vt:vector>
  </HeadingPairs>
  <TitlesOfParts>
    <vt:vector size="12" baseType="lpstr">
      <vt:lpstr>Aptos</vt:lpstr>
      <vt:lpstr>Aptos Display</vt:lpstr>
      <vt:lpstr>Arial</vt:lpstr>
      <vt:lpstr>Calibri</vt:lpstr>
      <vt:lpstr>Segoe UI</vt:lpstr>
      <vt:lpstr>Office-tema</vt:lpstr>
      <vt:lpstr>”Agenda”</vt:lpstr>
      <vt:lpstr>IMASification of machine data</vt:lpstr>
      <vt:lpstr>JDC</vt:lpstr>
      <vt:lpstr>Signals from Aaron (0D)</vt:lpstr>
      <vt:lpstr>PowerPoint-presentation</vt:lpstr>
      <vt:lpstr>Status summary end 2023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dc:title>
  <dc:creator>Pär Strand</dc:creator>
  <cp:lastModifiedBy>Pär Strand</cp:lastModifiedBy>
  <cp:revision>2</cp:revision>
  <dcterms:created xsi:type="dcterms:W3CDTF">2024-01-10T11:14:16Z</dcterms:created>
  <dcterms:modified xsi:type="dcterms:W3CDTF">2024-02-07T11:55:53Z</dcterms:modified>
</cp:coreProperties>
</file>