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69" r:id="rId3"/>
    <p:sldId id="368" r:id="rId4"/>
    <p:sldId id="364" r:id="rId5"/>
    <p:sldId id="370" r:id="rId6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E3E3"/>
    <a:srgbClr val="003399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5984" autoAdjust="0"/>
  </p:normalViewPr>
  <p:slideViewPr>
    <p:cSldViewPr showGuides="1">
      <p:cViewPr varScale="1">
        <p:scale>
          <a:sx n="75" d="100"/>
          <a:sy n="75" d="100"/>
        </p:scale>
        <p:origin x="36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14/02/2024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14/02/2024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135BAF-5767-D305-DDCC-A0FB49A234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000658BF-15AD-2B08-5C59-C7C541800C3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7498AE76-01A8-ED8D-D5E9-0F0479CB73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8D78149-E961-E1CA-EFB0-D0C525CAB6B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016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8261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0850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833"/>
          <a:stretch/>
        </p:blipFill>
        <p:spPr>
          <a:xfrm>
            <a:off x="4397024" y="4298811"/>
            <a:ext cx="1008112" cy="649203"/>
          </a:xfrm>
          <a:prstGeom prst="rect">
            <a:avLst/>
          </a:prstGeom>
        </p:spPr>
      </p:pic>
      <p:sp>
        <p:nvSpPr>
          <p:cNvPr id="4" name="Rechteck 3"/>
          <p:cNvSpPr/>
          <p:nvPr userDrawn="1"/>
        </p:nvSpPr>
        <p:spPr>
          <a:xfrm>
            <a:off x="5364088" y="4285090"/>
            <a:ext cx="36004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>
                <a:effectLst/>
                <a:latin typeface="Arial" panose="020B0604020202020204" pitchFamily="34" charset="0"/>
              </a:rPr>
              <a:t>This work has been carried out within the framework of the EUROfusion Consortium,</a:t>
            </a:r>
            <a:br>
              <a:rPr lang="en-US" sz="700" dirty="0"/>
            </a:br>
            <a:r>
              <a:rPr lang="en-US" sz="700" dirty="0">
                <a:effectLst/>
                <a:latin typeface="Arial" panose="020B0604020202020204" pitchFamily="34" charset="0"/>
              </a:rPr>
              <a:t>funded by the European Union via the </a:t>
            </a:r>
            <a:r>
              <a:rPr lang="en-US" sz="700" dirty="0" err="1">
                <a:effectLst/>
                <a:latin typeface="Arial" panose="020B0604020202020204" pitchFamily="34" charset="0"/>
              </a:rPr>
              <a:t>Euratom</a:t>
            </a:r>
            <a:r>
              <a:rPr lang="en-US" sz="700" dirty="0">
                <a:effectLst/>
                <a:latin typeface="Arial" panose="020B0604020202020204" pitchFamily="34" charset="0"/>
              </a:rPr>
              <a:t> Research and Training </a:t>
            </a:r>
            <a:r>
              <a:rPr lang="en-US" sz="700" dirty="0" err="1">
                <a:effectLst/>
                <a:latin typeface="Arial" panose="020B0604020202020204" pitchFamily="34" charset="0"/>
              </a:rPr>
              <a:t>Programme</a:t>
            </a:r>
            <a:br>
              <a:rPr lang="en-US" sz="700" dirty="0"/>
            </a:br>
            <a:r>
              <a:rPr lang="en-US" sz="700" dirty="0">
                <a:effectLst/>
                <a:latin typeface="Arial" panose="020B0604020202020204" pitchFamily="34" charset="0"/>
              </a:rPr>
              <a:t>(Grant Agreement No 101052200 — EUROfusion). Views and opinions expressed</a:t>
            </a:r>
            <a:br>
              <a:rPr lang="en-US" sz="700" dirty="0"/>
            </a:br>
            <a:r>
              <a:rPr lang="en-US" sz="700" dirty="0">
                <a:effectLst/>
                <a:latin typeface="Arial" panose="020B0604020202020204" pitchFamily="34" charset="0"/>
              </a:rPr>
              <a:t>are however those of the author(s) only and do not necessarily reflect those of the</a:t>
            </a:r>
            <a:br>
              <a:rPr lang="en-US" sz="700" dirty="0"/>
            </a:br>
            <a:r>
              <a:rPr lang="en-US" sz="700" dirty="0">
                <a:effectLst/>
                <a:latin typeface="Arial" panose="020B0604020202020204" pitchFamily="34" charset="0"/>
              </a:rPr>
              <a:t>European Union or the European Commission. Neither the European Union nor the</a:t>
            </a:r>
            <a:br>
              <a:rPr lang="en-US" sz="700" dirty="0"/>
            </a:br>
            <a:r>
              <a:rPr lang="en-US" sz="700" dirty="0">
                <a:effectLst/>
                <a:latin typeface="Arial" panose="020B0604020202020204" pitchFamily="34" charset="0"/>
              </a:rPr>
              <a:t>European Commission can be held responsible for them.</a:t>
            </a:r>
            <a:endParaRPr lang="de-DE" sz="700" dirty="0"/>
          </a:p>
        </p:txBody>
      </p:sp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1609" y="82253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4135"/>
            <a:ext cx="8229600" cy="3672408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4908928"/>
            <a:ext cx="8240228" cy="201104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/>
              <a:t>Sebastijan Brezinsek | 2</a:t>
            </a:r>
            <a:r>
              <a:rPr lang="en-GB" baseline="30000" dirty="0"/>
              <a:t>nd</a:t>
            </a:r>
            <a:r>
              <a:rPr lang="en-GB" dirty="0"/>
              <a:t> Project Board WPPWIE | Zoom | 18.11.2021 | Page </a:t>
            </a:r>
            <a:fld id="{6A6D9FA1-99C7-4910-8E32-B85D378B0060}" type="slidenum">
              <a:rPr lang="en-GB" smtClean="0"/>
              <a:pPr algn="r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980451"/>
            <a:ext cx="8496944" cy="684076"/>
          </a:xfrm>
        </p:spPr>
        <p:txBody>
          <a:bodyPr/>
          <a:lstStyle/>
          <a:p>
            <a:br>
              <a:rPr lang="en-US" sz="3200" dirty="0"/>
            </a:br>
            <a:r>
              <a:rPr lang="en-US" sz="3200" dirty="0"/>
              <a:t>SPX.1 D002 Planning 2024</a:t>
            </a:r>
            <a:br>
              <a:rPr lang="en-US" sz="3200" dirty="0"/>
            </a:br>
            <a:r>
              <a:rPr lang="en-US" sz="1800" spc="-15" dirty="0"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OES results H/H</a:t>
            </a:r>
            <a:r>
              <a:rPr lang="en-US" sz="1800" spc="-15" baseline="-25000" dirty="0"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2</a:t>
            </a:r>
            <a:r>
              <a:rPr lang="en-US" sz="1800" spc="-15" dirty="0"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, </a:t>
            </a:r>
            <a:r>
              <a:rPr lang="en-US" sz="1800" spc="-1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ne, </a:t>
            </a:r>
            <a:r>
              <a:rPr lang="en-US" sz="1800" spc="-15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Te</a:t>
            </a:r>
            <a:r>
              <a:rPr lang="en-US" sz="1800" spc="-1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 and 2D distribution in  JULE-PSI . VIS molecular and atomic spectroscopy in PSI-2 under </a:t>
            </a:r>
            <a:r>
              <a:rPr lang="en-US" sz="1800" spc="-15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ionising</a:t>
            </a:r>
            <a:r>
              <a:rPr lang="en-US" sz="1800" spc="-1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 and recombining plasmas </a:t>
            </a:r>
            <a:r>
              <a:rPr lang="en-US" sz="1800" spc="-15" dirty="0"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(FZJ)</a:t>
            </a:r>
            <a:br>
              <a:rPr lang="en-US" sz="1600" b="1" dirty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147814"/>
            <a:ext cx="6804000" cy="926692"/>
          </a:xfrm>
        </p:spPr>
        <p:txBody>
          <a:bodyPr>
            <a:normAutofit/>
          </a:bodyPr>
          <a:lstStyle/>
          <a:p>
            <a:r>
              <a:rPr lang="en-US" sz="1800" dirty="0"/>
              <a:t>M. Reinhart, R. </a:t>
            </a:r>
            <a:r>
              <a:rPr lang="en-US" sz="1800" dirty="0" err="1"/>
              <a:t>Rayaprolu</a:t>
            </a:r>
            <a:r>
              <a:rPr lang="en-US" sz="1800" dirty="0"/>
              <a:t>, G. </a:t>
            </a:r>
            <a:r>
              <a:rPr lang="en-US" sz="1800" dirty="0" err="1"/>
              <a:t>Sergienko</a:t>
            </a:r>
            <a:endParaRPr lang="en-US" sz="18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299942"/>
            <a:ext cx="2088232" cy="607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C6AE01-5FAC-17AE-81A1-E95B1C9496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0FB16D1E-1C78-B796-EDCC-CAB1BA30F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spc="-15" dirty="0"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	OES results H/H</a:t>
            </a:r>
            <a:r>
              <a:rPr lang="en-US" sz="2000" spc="-15" baseline="-25000" dirty="0"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2</a:t>
            </a:r>
            <a:r>
              <a:rPr lang="en-US" sz="2000" spc="-15" dirty="0"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, </a:t>
            </a:r>
            <a:r>
              <a:rPr lang="en-US" sz="2000" spc="-1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ne, </a:t>
            </a:r>
            <a:r>
              <a:rPr lang="en-US" sz="2000" spc="-15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Te</a:t>
            </a:r>
            <a:r>
              <a:rPr lang="en-US" sz="2000" spc="-1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 and 2D distribution in  JULE-PSI</a:t>
            </a:r>
            <a:endParaRPr lang="de-DE" sz="2000" dirty="0"/>
          </a:p>
        </p:txBody>
      </p:sp>
      <p:pic>
        <p:nvPicPr>
          <p:cNvPr id="5" name="Grafik 4" descr="Ein Bild, das drinnen, schließen enthält.&#10;&#10;Automatisch generierte Beschreibung">
            <a:extLst>
              <a:ext uri="{FF2B5EF4-FFF2-40B4-BE49-F238E27FC236}">
                <a16:creationId xmlns:a16="http://schemas.microsoft.com/office/drawing/2014/main" id="{78336A2E-2DC1-13A0-215B-91EC90277A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99542"/>
            <a:ext cx="1898910" cy="1923678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913AF83D-849D-5DEC-EA6B-1C2D4D8159A3}"/>
              </a:ext>
            </a:extLst>
          </p:cNvPr>
          <p:cNvSpPr txBox="1"/>
          <p:nvPr/>
        </p:nvSpPr>
        <p:spPr>
          <a:xfrm>
            <a:off x="2607106" y="656788"/>
            <a:ext cx="611435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u="sng" dirty="0"/>
              <a:t>Status:</a:t>
            </a:r>
          </a:p>
          <a:p>
            <a:pPr marL="342900" indent="-342900">
              <a:buFontTx/>
              <a:buChar char="-"/>
            </a:pPr>
            <a:r>
              <a:rPr lang="de-DE" sz="2000" dirty="0"/>
              <a:t>Langmuir Probe, Optical Emission </a:t>
            </a:r>
            <a:r>
              <a:rPr lang="de-DE" sz="2000" dirty="0" err="1"/>
              <a:t>Spectroscopy</a:t>
            </a:r>
            <a:r>
              <a:rPr lang="de-DE" sz="2000" dirty="0"/>
              <a:t> and </a:t>
            </a:r>
            <a:r>
              <a:rPr lang="de-DE" sz="2000" dirty="0" err="1"/>
              <a:t>Hyperspectral</a:t>
            </a:r>
            <a:r>
              <a:rPr lang="de-DE" sz="2000" dirty="0"/>
              <a:t> </a:t>
            </a:r>
            <a:r>
              <a:rPr lang="de-DE" sz="2000" dirty="0" err="1"/>
              <a:t>Camera</a:t>
            </a:r>
            <a:r>
              <a:rPr lang="de-DE" sz="2000" dirty="0"/>
              <a:t> </a:t>
            </a:r>
            <a:r>
              <a:rPr lang="de-DE" sz="2000" dirty="0" err="1"/>
              <a:t>available</a:t>
            </a:r>
            <a:r>
              <a:rPr lang="de-DE" sz="2000" dirty="0"/>
              <a:t> and </a:t>
            </a:r>
            <a:r>
              <a:rPr lang="de-DE" sz="2000" dirty="0" err="1"/>
              <a:t>running</a:t>
            </a:r>
            <a:endParaRPr lang="de-DE" sz="2000" dirty="0"/>
          </a:p>
          <a:p>
            <a:pPr marL="342900" indent="-342900">
              <a:buFontTx/>
              <a:buChar char="-"/>
            </a:pPr>
            <a:r>
              <a:rPr lang="de-DE" sz="2000" dirty="0" err="1"/>
              <a:t>Results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Neon and Argon Plasma </a:t>
            </a:r>
            <a:r>
              <a:rPr lang="de-DE" sz="2000" dirty="0" err="1"/>
              <a:t>available</a:t>
            </a:r>
            <a:endParaRPr lang="de-DE" sz="2000" dirty="0"/>
          </a:p>
          <a:p>
            <a:pPr marL="342900" indent="-342900">
              <a:buFontTx/>
              <a:buChar char="-"/>
            </a:pPr>
            <a:r>
              <a:rPr lang="de-DE" sz="2000" dirty="0" err="1"/>
              <a:t>No</a:t>
            </a:r>
            <a:r>
              <a:rPr lang="de-DE" sz="2000" dirty="0"/>
              <a:t> </a:t>
            </a:r>
            <a:r>
              <a:rPr lang="de-DE" sz="2000" dirty="0" err="1"/>
              <a:t>permission</a:t>
            </a:r>
            <a:r>
              <a:rPr lang="de-DE" sz="2000" dirty="0"/>
              <a:t> </a:t>
            </a:r>
            <a:r>
              <a:rPr lang="de-DE" sz="2000" dirty="0" err="1"/>
              <a:t>yet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hydrogen </a:t>
            </a:r>
            <a:r>
              <a:rPr lang="de-DE" sz="2000" dirty="0" err="1"/>
              <a:t>operation</a:t>
            </a:r>
            <a:r>
              <a:rPr lang="de-DE" sz="2000" dirty="0"/>
              <a:t> in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building</a:t>
            </a:r>
            <a:r>
              <a:rPr lang="de-DE" sz="2000" dirty="0"/>
              <a:t>/hall</a:t>
            </a:r>
          </a:p>
          <a:p>
            <a:pPr marL="342900" indent="-342900">
              <a:buFontTx/>
              <a:buChar char="-"/>
            </a:pPr>
            <a:endParaRPr lang="de-DE" sz="2000" dirty="0"/>
          </a:p>
          <a:p>
            <a:pPr marL="342900" indent="-342900">
              <a:buFontTx/>
              <a:buChar char="-"/>
            </a:pPr>
            <a:endParaRPr lang="de-DE" sz="2000" dirty="0"/>
          </a:p>
          <a:p>
            <a:endParaRPr lang="de-DE" sz="2000" dirty="0"/>
          </a:p>
          <a:p>
            <a:endParaRPr lang="de-DE" sz="2000" dirty="0"/>
          </a:p>
          <a:p>
            <a:endParaRPr lang="de-DE" sz="2000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EBE14D18-7577-9617-0D0D-30A8A7BD4214}"/>
              </a:ext>
            </a:extLst>
          </p:cNvPr>
          <p:cNvSpPr txBox="1"/>
          <p:nvPr/>
        </p:nvSpPr>
        <p:spPr>
          <a:xfrm>
            <a:off x="2704629" y="2616842"/>
            <a:ext cx="616568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de-DE" sz="2000" u="sng" dirty="0"/>
          </a:p>
          <a:p>
            <a:r>
              <a:rPr lang="en-US" sz="2000" spc="-15" dirty="0">
                <a:solidFill>
                  <a:srgbClr val="00B05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OES results </a:t>
            </a:r>
            <a:r>
              <a:rPr lang="en-US" sz="2000" spc="-15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H/H</a:t>
            </a:r>
            <a:r>
              <a:rPr lang="en-US" sz="2000" spc="-15" baseline="-25000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2</a:t>
            </a:r>
            <a:r>
              <a:rPr lang="en-US" sz="2000" spc="-15" dirty="0">
                <a:solidFill>
                  <a:srgbClr val="FF000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, </a:t>
            </a:r>
            <a:r>
              <a:rPr lang="en-US" sz="2000" spc="-15" dirty="0">
                <a:solidFill>
                  <a:srgbClr val="00B05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ne, </a:t>
            </a:r>
            <a:r>
              <a:rPr lang="en-US" sz="2000" spc="-15" dirty="0" err="1">
                <a:solidFill>
                  <a:srgbClr val="00B05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Te</a:t>
            </a:r>
            <a:r>
              <a:rPr lang="en-US" sz="2000" spc="-15" dirty="0">
                <a:solidFill>
                  <a:srgbClr val="00B05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 </a:t>
            </a:r>
            <a:r>
              <a:rPr lang="en-US" sz="2000" spc="-15" dirty="0">
                <a:latin typeface="Calibri" panose="020F0502020204030204" pitchFamily="34" charset="0"/>
                <a:ea typeface="SimSun" panose="02010600030101010101" pitchFamily="2" charset="-122"/>
              </a:rPr>
              <a:t>and</a:t>
            </a:r>
            <a:r>
              <a:rPr lang="en-US" sz="2000" spc="-15" dirty="0">
                <a:solidFill>
                  <a:srgbClr val="00B05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 2D distribution </a:t>
            </a:r>
            <a:r>
              <a:rPr lang="en-US" sz="2000" spc="-15" dirty="0">
                <a:latin typeface="Calibri" panose="020F0502020204030204" pitchFamily="34" charset="0"/>
                <a:ea typeface="SimSun" panose="02010600030101010101" pitchFamily="2" charset="-122"/>
              </a:rPr>
              <a:t>in</a:t>
            </a:r>
            <a:r>
              <a:rPr lang="en-US" sz="2000" spc="-15" dirty="0">
                <a:solidFill>
                  <a:srgbClr val="00B050"/>
                </a:solidFill>
                <a:latin typeface="Calibri" panose="020F0502020204030204" pitchFamily="34" charset="0"/>
                <a:ea typeface="SimSun" panose="02010600030101010101" pitchFamily="2" charset="-122"/>
              </a:rPr>
              <a:t>  JULE-PSI</a:t>
            </a:r>
            <a:endParaRPr lang="de-DE" sz="2000" dirty="0">
              <a:solidFill>
                <a:srgbClr val="00B050"/>
              </a:solidFill>
            </a:endParaRPr>
          </a:p>
          <a:p>
            <a:endParaRPr lang="de-DE" sz="2000" u="sng" dirty="0"/>
          </a:p>
          <a:p>
            <a:endParaRPr lang="de-DE" sz="2000" dirty="0">
              <a:solidFill>
                <a:srgbClr val="FF0000"/>
              </a:solidFill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8F5BAB2B-D556-0C41-9F3B-C106E98AC5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3147814"/>
            <a:ext cx="2129944" cy="1296144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06E51392-DEAB-B194-7B4A-CA9BCDCA50C2}"/>
              </a:ext>
            </a:extLst>
          </p:cNvPr>
          <p:cNvSpPr txBox="1"/>
          <p:nvPr/>
        </p:nvSpPr>
        <p:spPr>
          <a:xfrm>
            <a:off x="1210973" y="3278562"/>
            <a:ext cx="10264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23D6B"/>
                </a:solidFill>
              </a:rPr>
              <a:t>JULE-PSI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C00000"/>
                </a:solidFill>
              </a:rPr>
              <a:t>PSI-2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B764886-E943-50D8-EE4F-02AFC3694065}"/>
              </a:ext>
            </a:extLst>
          </p:cNvPr>
          <p:cNvSpPr txBox="1"/>
          <p:nvPr/>
        </p:nvSpPr>
        <p:spPr>
          <a:xfrm>
            <a:off x="-17472" y="4371950"/>
            <a:ext cx="22470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17643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400" dirty="0"/>
              <a:t>Ion flux [</a:t>
            </a:r>
            <a:r>
              <a:rPr lang="en-GB" sz="1400" dirty="0">
                <a:sym typeface="Symbol" panose="05050102010706020507" pitchFamily="18" charset="2"/>
              </a:rPr>
              <a:t>m</a:t>
            </a:r>
            <a:r>
              <a:rPr lang="en-GB" sz="1400" baseline="30000" dirty="0">
                <a:sym typeface="Symbol" panose="05050102010706020507" pitchFamily="18" charset="2"/>
              </a:rPr>
              <a:t>-2</a:t>
            </a:r>
            <a:r>
              <a:rPr lang="en-GB" sz="1400" dirty="0">
                <a:sym typeface="Symbol" panose="05050102010706020507" pitchFamily="18" charset="2"/>
              </a:rPr>
              <a:t>s</a:t>
            </a:r>
            <a:r>
              <a:rPr lang="en-GB" sz="1400" baseline="30000" dirty="0">
                <a:sym typeface="Symbol" panose="05050102010706020507" pitchFamily="18" charset="2"/>
              </a:rPr>
              <a:t>-1</a:t>
            </a:r>
            <a:r>
              <a:rPr lang="en-GB" sz="1400" dirty="0">
                <a:sym typeface="Symbol" panose="05050102010706020507" pitchFamily="18" charset="2"/>
              </a:rPr>
              <a:t>] vs plasma </a:t>
            </a:r>
          </a:p>
          <a:p>
            <a:pPr marL="0" marR="0" lvl="0" indent="0" algn="ctr" defTabSz="417643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400" dirty="0">
                <a:sym typeface="Symbol" panose="05050102010706020507" pitchFamily="18" charset="2"/>
              </a:rPr>
              <a:t>radius [cm]</a:t>
            </a:r>
            <a:endParaRPr lang="en-GB" sz="1400" dirty="0">
              <a:solidFill>
                <a:schemeClr val="tx1"/>
              </a:solidFill>
            </a:endParaRP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67BF9135-8747-2A30-6B55-EFE37E60BD31}"/>
              </a:ext>
            </a:extLst>
          </p:cNvPr>
          <p:cNvCxnSpPr>
            <a:cxnSpLocks/>
          </p:cNvCxnSpPr>
          <p:nvPr/>
        </p:nvCxnSpPr>
        <p:spPr>
          <a:xfrm flipH="1" flipV="1">
            <a:off x="3297839" y="3350195"/>
            <a:ext cx="144016" cy="728878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46DB54A1-9EC6-13FE-C4D9-9D10801425D8}"/>
              </a:ext>
            </a:extLst>
          </p:cNvPr>
          <p:cNvCxnSpPr>
            <a:cxnSpLocks/>
          </p:cNvCxnSpPr>
          <p:nvPr/>
        </p:nvCxnSpPr>
        <p:spPr>
          <a:xfrm flipV="1">
            <a:off x="4305951" y="3350195"/>
            <a:ext cx="504056" cy="728878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24D1CA64-013C-CCCE-34B3-4F2D84AD5B02}"/>
              </a:ext>
            </a:extLst>
          </p:cNvPr>
          <p:cNvCxnSpPr>
            <a:cxnSpLocks/>
          </p:cNvCxnSpPr>
          <p:nvPr/>
        </p:nvCxnSpPr>
        <p:spPr>
          <a:xfrm flipV="1">
            <a:off x="4660131" y="3328147"/>
            <a:ext cx="1448544" cy="837363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2C48B5B3-0311-FC69-6C30-ED18C34BC499}"/>
              </a:ext>
            </a:extLst>
          </p:cNvPr>
          <p:cNvCxnSpPr>
            <a:cxnSpLocks/>
          </p:cNvCxnSpPr>
          <p:nvPr/>
        </p:nvCxnSpPr>
        <p:spPr>
          <a:xfrm flipV="1">
            <a:off x="4660131" y="3328147"/>
            <a:ext cx="2958188" cy="976155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llipse 23">
            <a:extLst>
              <a:ext uri="{FF2B5EF4-FFF2-40B4-BE49-F238E27FC236}">
                <a16:creationId xmlns:a16="http://schemas.microsoft.com/office/drawing/2014/main" id="{1F688590-55B7-69F0-4823-A1C13F56C06F}"/>
              </a:ext>
            </a:extLst>
          </p:cNvPr>
          <p:cNvSpPr/>
          <p:nvPr/>
        </p:nvSpPr>
        <p:spPr>
          <a:xfrm>
            <a:off x="2724162" y="4079073"/>
            <a:ext cx="2448272" cy="353595"/>
          </a:xfrm>
          <a:prstGeom prst="ellipse">
            <a:avLst/>
          </a:prstGeom>
          <a:solidFill>
            <a:srgbClr val="E3E3E3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>
                <a:solidFill>
                  <a:schemeClr val="tx1"/>
                </a:solidFill>
              </a:rPr>
              <a:t>Available</a:t>
            </a:r>
            <a:r>
              <a:rPr lang="de-DE" dirty="0">
                <a:solidFill>
                  <a:schemeClr val="tx1"/>
                </a:solidFill>
              </a:rPr>
              <a:t>/</a:t>
            </a:r>
            <a:r>
              <a:rPr lang="de-DE" dirty="0" err="1">
                <a:solidFill>
                  <a:schemeClr val="tx1"/>
                </a:solidFill>
              </a:rPr>
              <a:t>ready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1FC3C275-6AD6-8F56-94B0-F680BC58D935}"/>
              </a:ext>
            </a:extLst>
          </p:cNvPr>
          <p:cNvSpPr/>
          <p:nvPr/>
        </p:nvSpPr>
        <p:spPr>
          <a:xfrm>
            <a:off x="5541862" y="4079073"/>
            <a:ext cx="2448272" cy="353595"/>
          </a:xfrm>
          <a:prstGeom prst="ellipse">
            <a:avLst/>
          </a:prstGeom>
          <a:solidFill>
            <a:srgbClr val="E3E3E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Not </a:t>
            </a:r>
            <a:r>
              <a:rPr lang="de-DE" dirty="0" err="1">
                <a:solidFill>
                  <a:schemeClr val="tx1"/>
                </a:solidFill>
              </a:rPr>
              <a:t>ready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26" name="Gerade Verbindung mit Pfeil 25">
            <a:extLst>
              <a:ext uri="{FF2B5EF4-FFF2-40B4-BE49-F238E27FC236}">
                <a16:creationId xmlns:a16="http://schemas.microsoft.com/office/drawing/2014/main" id="{419245F5-A98E-E850-69D3-757CEAAA19F4}"/>
              </a:ext>
            </a:extLst>
          </p:cNvPr>
          <p:cNvCxnSpPr>
            <a:cxnSpLocks/>
          </p:cNvCxnSpPr>
          <p:nvPr/>
        </p:nvCxnSpPr>
        <p:spPr>
          <a:xfrm flipH="1" flipV="1">
            <a:off x="4231013" y="3350195"/>
            <a:ext cx="1426316" cy="81531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4400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9DE2B51-D9E2-4BA5-A191-97BB499CA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spc="-15" dirty="0"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	OES results H/H</a:t>
            </a:r>
            <a:r>
              <a:rPr lang="en-US" sz="2000" spc="-15" baseline="-25000" dirty="0"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2</a:t>
            </a:r>
            <a:r>
              <a:rPr lang="en-US" sz="2000" spc="-15" dirty="0"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, </a:t>
            </a:r>
            <a:r>
              <a:rPr lang="en-US" sz="2000" spc="-1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ne, </a:t>
            </a:r>
            <a:r>
              <a:rPr lang="en-US" sz="2000" spc="-15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Te</a:t>
            </a:r>
            <a:r>
              <a:rPr lang="en-US" sz="2000" spc="-1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 and 2D distribution in  JULE-PSI</a:t>
            </a:r>
            <a:endParaRPr lang="de-DE" sz="2000" dirty="0"/>
          </a:p>
        </p:txBody>
      </p:sp>
      <p:pic>
        <p:nvPicPr>
          <p:cNvPr id="5" name="Grafik 4" descr="Ein Bild, das drinnen, schließen enthält.&#10;&#10;Automatisch generierte Beschreibung">
            <a:extLst>
              <a:ext uri="{FF2B5EF4-FFF2-40B4-BE49-F238E27FC236}">
                <a16:creationId xmlns:a16="http://schemas.microsoft.com/office/drawing/2014/main" id="{21AE3DF3-414D-504C-3175-C46CA2C006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99542"/>
            <a:ext cx="1898910" cy="1923678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4B07ECA0-6551-B20D-5F8F-E654AE6986D5}"/>
              </a:ext>
            </a:extLst>
          </p:cNvPr>
          <p:cNvSpPr txBox="1"/>
          <p:nvPr/>
        </p:nvSpPr>
        <p:spPr>
          <a:xfrm>
            <a:off x="2607106" y="656788"/>
            <a:ext cx="6285374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u="sng" dirty="0"/>
              <a:t>Plans </a:t>
            </a:r>
            <a:r>
              <a:rPr lang="de-DE" sz="2000" u="sng" dirty="0" err="1"/>
              <a:t>for</a:t>
            </a:r>
            <a:r>
              <a:rPr lang="de-DE" sz="2000" u="sng" dirty="0"/>
              <a:t> 2024:</a:t>
            </a:r>
          </a:p>
          <a:p>
            <a:pPr marL="342900" indent="-342900">
              <a:buFontTx/>
              <a:buChar char="-"/>
            </a:pPr>
            <a:r>
              <a:rPr lang="de-DE" sz="2000" dirty="0"/>
              <a:t>Installation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new</a:t>
            </a:r>
            <a:r>
              <a:rPr lang="de-DE" sz="2000" dirty="0"/>
              <a:t> </a:t>
            </a:r>
            <a:r>
              <a:rPr lang="de-DE" sz="2000" dirty="0" err="1"/>
              <a:t>plasma</a:t>
            </a:r>
            <a:r>
              <a:rPr lang="de-DE" sz="2000" dirty="0"/>
              <a:t> source </a:t>
            </a:r>
            <a:r>
              <a:rPr lang="de-DE" sz="2000" dirty="0" err="1"/>
              <a:t>with</a:t>
            </a:r>
            <a:r>
              <a:rPr lang="de-DE" sz="2000" dirty="0"/>
              <a:t> </a:t>
            </a:r>
            <a:r>
              <a:rPr lang="de-DE" sz="2000" dirty="0" err="1"/>
              <a:t>improved</a:t>
            </a:r>
            <a:r>
              <a:rPr lang="de-DE" sz="2000" dirty="0"/>
              <a:t> </a:t>
            </a:r>
            <a:r>
              <a:rPr lang="de-DE" sz="2000" dirty="0" err="1"/>
              <a:t>cooling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steady-state</a:t>
            </a:r>
            <a:r>
              <a:rPr lang="de-DE" sz="2000" dirty="0"/>
              <a:t> </a:t>
            </a:r>
            <a:r>
              <a:rPr lang="de-DE" sz="2000" dirty="0" err="1"/>
              <a:t>operation</a:t>
            </a:r>
            <a:r>
              <a:rPr lang="de-DE" sz="2000" dirty="0"/>
              <a:t>: </a:t>
            </a:r>
            <a:r>
              <a:rPr lang="de-DE" sz="2000" dirty="0" err="1"/>
              <a:t>Ongoing</a:t>
            </a:r>
            <a:endParaRPr lang="de-DE" sz="2000" dirty="0"/>
          </a:p>
          <a:p>
            <a:pPr marL="342900" indent="-342900">
              <a:buFontTx/>
              <a:buChar char="-"/>
            </a:pPr>
            <a:r>
              <a:rPr lang="de-DE" sz="2000" dirty="0" err="1"/>
              <a:t>Acquiring</a:t>
            </a:r>
            <a:r>
              <a:rPr lang="de-DE" sz="2000" dirty="0"/>
              <a:t> </a:t>
            </a:r>
            <a:r>
              <a:rPr lang="de-DE" sz="2000" dirty="0" err="1"/>
              <a:t>permission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hydrogen </a:t>
            </a:r>
            <a:r>
              <a:rPr lang="de-DE" sz="2000" dirty="0" err="1"/>
              <a:t>operation</a:t>
            </a:r>
            <a:r>
              <a:rPr lang="de-DE" sz="2000" dirty="0"/>
              <a:t>: </a:t>
            </a:r>
            <a:r>
              <a:rPr lang="de-DE" sz="2000" dirty="0" err="1"/>
              <a:t>Ongoing</a:t>
            </a:r>
            <a:endParaRPr lang="de-DE" sz="2000" dirty="0"/>
          </a:p>
          <a:p>
            <a:pPr marL="342900" indent="-342900">
              <a:buFontTx/>
              <a:buChar char="-"/>
            </a:pPr>
            <a:r>
              <a:rPr lang="de-DE" sz="2000" dirty="0"/>
              <a:t>H/H2 </a:t>
            </a:r>
            <a:r>
              <a:rPr lang="de-DE" sz="2000" dirty="0" err="1"/>
              <a:t>results</a:t>
            </a:r>
            <a:r>
              <a:rPr lang="de-DE" sz="2000" dirty="0"/>
              <a:t>: </a:t>
            </a:r>
            <a:r>
              <a:rPr lang="de-DE" sz="2000" dirty="0" err="1"/>
              <a:t>only</a:t>
            </a:r>
            <a:r>
              <a:rPr lang="de-DE" sz="2000" dirty="0"/>
              <a:t> after </a:t>
            </a:r>
            <a:r>
              <a:rPr lang="de-DE" sz="2000" dirty="0" err="1"/>
              <a:t>permission</a:t>
            </a:r>
            <a:r>
              <a:rPr lang="de-DE" sz="2000" dirty="0"/>
              <a:t> </a:t>
            </a:r>
          </a:p>
          <a:p>
            <a:pPr marL="342900" indent="-342900">
              <a:buFontTx/>
              <a:buChar char="-"/>
            </a:pPr>
            <a:endParaRPr lang="de-DE" sz="2000" dirty="0"/>
          </a:p>
          <a:p>
            <a:r>
              <a:rPr lang="de-DE" sz="2000" dirty="0" err="1"/>
              <a:t>Achieving</a:t>
            </a:r>
            <a:r>
              <a:rPr lang="de-DE" sz="2000" dirty="0"/>
              <a:t> </a:t>
            </a:r>
            <a:r>
              <a:rPr lang="de-DE" sz="2000" dirty="0" err="1"/>
              <a:t>deliverable</a:t>
            </a:r>
            <a:r>
              <a:rPr lang="de-DE" sz="2000" dirty="0"/>
              <a:t> </a:t>
            </a:r>
            <a:r>
              <a:rPr lang="de-DE" sz="2000" dirty="0" err="1"/>
              <a:t>depends</a:t>
            </a:r>
            <a:r>
              <a:rPr lang="de-DE" sz="2000" dirty="0"/>
              <a:t> on </a:t>
            </a:r>
            <a:r>
              <a:rPr lang="de-DE" sz="2000" dirty="0" err="1"/>
              <a:t>Acquiring</a:t>
            </a:r>
            <a:r>
              <a:rPr lang="de-DE" sz="2000" dirty="0"/>
              <a:t> </a:t>
            </a:r>
            <a:r>
              <a:rPr lang="de-DE" sz="2000" dirty="0" err="1"/>
              <a:t>permission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hydrogen </a:t>
            </a:r>
            <a:r>
              <a:rPr lang="de-DE" sz="2000" dirty="0" err="1"/>
              <a:t>operation</a:t>
            </a:r>
            <a:r>
              <a:rPr lang="de-DE" sz="2000" dirty="0"/>
              <a:t>. </a:t>
            </a:r>
            <a:r>
              <a:rPr lang="de-DE" sz="2000" dirty="0" err="1"/>
              <a:t>If</a:t>
            </a:r>
            <a:r>
              <a:rPr lang="de-DE" sz="2000" dirty="0"/>
              <a:t> hydrogen </a:t>
            </a:r>
            <a:r>
              <a:rPr lang="de-DE" sz="2000" dirty="0" err="1"/>
              <a:t>operation</a:t>
            </a:r>
            <a:r>
              <a:rPr lang="de-DE" sz="2000" dirty="0"/>
              <a:t> not possible </a:t>
            </a:r>
            <a:r>
              <a:rPr lang="de-DE" sz="2000" dirty="0" err="1"/>
              <a:t>until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end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year</a:t>
            </a:r>
            <a:r>
              <a:rPr lang="de-DE" sz="2000" dirty="0"/>
              <a:t>, </a:t>
            </a:r>
            <a:r>
              <a:rPr lang="de-DE" sz="2000" dirty="0" err="1"/>
              <a:t>resources</a:t>
            </a:r>
            <a:r>
              <a:rPr lang="de-DE" sz="2000" dirty="0"/>
              <a:t> </a:t>
            </a:r>
            <a:r>
              <a:rPr lang="de-DE" sz="2000" dirty="0" err="1"/>
              <a:t>need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be</a:t>
            </a:r>
            <a:r>
              <a:rPr lang="de-DE" sz="2000" dirty="0"/>
              <a:t> </a:t>
            </a:r>
            <a:r>
              <a:rPr lang="de-DE" sz="2000" dirty="0" err="1"/>
              <a:t>redistributed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other</a:t>
            </a:r>
            <a:r>
              <a:rPr lang="de-DE" sz="2000" dirty="0"/>
              <a:t> </a:t>
            </a:r>
            <a:r>
              <a:rPr lang="de-DE" sz="2000" dirty="0" err="1"/>
              <a:t>tasks</a:t>
            </a:r>
            <a:r>
              <a:rPr lang="de-DE" sz="2000" dirty="0"/>
              <a:t> in WPPWIE.</a:t>
            </a:r>
          </a:p>
          <a:p>
            <a:endParaRPr lang="de-DE" sz="2000" dirty="0"/>
          </a:p>
          <a:p>
            <a:r>
              <a:rPr lang="de-DE" sz="2000" u="sng" dirty="0" err="1"/>
              <a:t>Forseen</a:t>
            </a:r>
            <a:r>
              <a:rPr lang="de-DE" sz="2000" u="sng" dirty="0"/>
              <a:t> </a:t>
            </a:r>
            <a:r>
              <a:rPr lang="de-DE" sz="2000" u="sng" dirty="0" err="1"/>
              <a:t>resources</a:t>
            </a:r>
            <a:r>
              <a:rPr lang="de-DE" sz="2000" u="sng" dirty="0"/>
              <a:t>:</a:t>
            </a:r>
          </a:p>
          <a:p>
            <a:r>
              <a:rPr lang="de-DE" sz="2000" dirty="0"/>
              <a:t>Human </a:t>
            </a:r>
            <a:r>
              <a:rPr lang="de-DE" sz="2000" dirty="0" err="1"/>
              <a:t>resources</a:t>
            </a:r>
            <a:r>
              <a:rPr lang="de-DE" sz="2000" dirty="0"/>
              <a:t>: 2 PM</a:t>
            </a:r>
          </a:p>
          <a:p>
            <a:r>
              <a:rPr lang="de-DE" sz="2000" dirty="0"/>
              <a:t>JULE-PSI </a:t>
            </a:r>
            <a:r>
              <a:rPr lang="de-DE" sz="2000" dirty="0" err="1"/>
              <a:t>operation</a:t>
            </a:r>
            <a:r>
              <a:rPr lang="de-DE" sz="2000" dirty="0"/>
              <a:t>: 5 </a:t>
            </a:r>
            <a:r>
              <a:rPr lang="de-DE" sz="2000" dirty="0" err="1"/>
              <a:t>days</a:t>
            </a:r>
            <a:endParaRPr lang="de-DE" sz="2000" dirty="0"/>
          </a:p>
          <a:p>
            <a:endParaRPr lang="de-DE" sz="2000" dirty="0"/>
          </a:p>
          <a:p>
            <a:endParaRPr lang="de-DE" sz="2000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64E0F123-CA2E-765E-474F-C359D17C9D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3147814"/>
            <a:ext cx="2129944" cy="1296144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045B3155-D9E2-31E3-77C0-A488141BFC42}"/>
              </a:ext>
            </a:extLst>
          </p:cNvPr>
          <p:cNvSpPr txBox="1"/>
          <p:nvPr/>
        </p:nvSpPr>
        <p:spPr>
          <a:xfrm>
            <a:off x="1210973" y="3278562"/>
            <a:ext cx="10264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23D6B"/>
                </a:solidFill>
              </a:rPr>
              <a:t>JULE-PSI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C00000"/>
                </a:solidFill>
              </a:rPr>
              <a:t>PSI-2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4AB6710F-9B05-A83E-1BD6-07ED5A4C8B8F}"/>
              </a:ext>
            </a:extLst>
          </p:cNvPr>
          <p:cNvSpPr txBox="1"/>
          <p:nvPr/>
        </p:nvSpPr>
        <p:spPr>
          <a:xfrm>
            <a:off x="-17472" y="4371950"/>
            <a:ext cx="22470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17643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400" dirty="0"/>
              <a:t>Ion flux [</a:t>
            </a:r>
            <a:r>
              <a:rPr lang="en-GB" sz="1400" dirty="0">
                <a:sym typeface="Symbol" panose="05050102010706020507" pitchFamily="18" charset="2"/>
              </a:rPr>
              <a:t>m</a:t>
            </a:r>
            <a:r>
              <a:rPr lang="en-GB" sz="1400" baseline="30000" dirty="0">
                <a:sym typeface="Symbol" panose="05050102010706020507" pitchFamily="18" charset="2"/>
              </a:rPr>
              <a:t>-2</a:t>
            </a:r>
            <a:r>
              <a:rPr lang="en-GB" sz="1400" dirty="0">
                <a:sym typeface="Symbol" panose="05050102010706020507" pitchFamily="18" charset="2"/>
              </a:rPr>
              <a:t>s</a:t>
            </a:r>
            <a:r>
              <a:rPr lang="en-GB" sz="1400" baseline="30000" dirty="0">
                <a:sym typeface="Symbol" panose="05050102010706020507" pitchFamily="18" charset="2"/>
              </a:rPr>
              <a:t>-1</a:t>
            </a:r>
            <a:r>
              <a:rPr lang="en-GB" sz="1400" dirty="0">
                <a:sym typeface="Symbol" panose="05050102010706020507" pitchFamily="18" charset="2"/>
              </a:rPr>
              <a:t>] vs plasma </a:t>
            </a:r>
          </a:p>
          <a:p>
            <a:pPr marL="0" marR="0" lvl="0" indent="0" algn="ctr" defTabSz="417643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1400" dirty="0">
                <a:sym typeface="Symbol" panose="05050102010706020507" pitchFamily="18" charset="2"/>
              </a:rPr>
              <a:t>radius [cm]</a:t>
            </a:r>
            <a:endParaRPr lang="en-GB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370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9DE2B51-D9E2-4BA5-A191-97BB499CA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51470"/>
            <a:ext cx="8306017" cy="342900"/>
          </a:xfrm>
        </p:spPr>
        <p:txBody>
          <a:bodyPr/>
          <a:lstStyle/>
          <a:p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VUV passive spectroscopy on H/H</a:t>
            </a:r>
            <a:r>
              <a:rPr lang="en-US" sz="1800" baseline="-25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and isotopes in MAGNUM-PSI/UPP/PSI-2 </a:t>
            </a:r>
            <a:endParaRPr lang="de-DE" sz="1600" dirty="0"/>
          </a:p>
        </p:txBody>
      </p:sp>
      <p:pic>
        <p:nvPicPr>
          <p:cNvPr id="3" name="Grafik 2" descr="Ein Bild, das drinnen, Haushaltsgerät enthält.&#10;&#10;Automatisch generierte Beschreibung">
            <a:extLst>
              <a:ext uri="{FF2B5EF4-FFF2-40B4-BE49-F238E27FC236}">
                <a16:creationId xmlns:a16="http://schemas.microsoft.com/office/drawing/2014/main" id="{203FE12E-1292-DE3B-9D90-8E9E5F69C4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771550"/>
            <a:ext cx="2052228" cy="2736304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BFE1FA56-A9BC-09F2-C1A0-139EB2F73DE0}"/>
              </a:ext>
            </a:extLst>
          </p:cNvPr>
          <p:cNvSpPr txBox="1"/>
          <p:nvPr/>
        </p:nvSpPr>
        <p:spPr>
          <a:xfrm>
            <a:off x="2607106" y="656788"/>
            <a:ext cx="611435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u="sng" dirty="0"/>
              <a:t>Status:</a:t>
            </a:r>
          </a:p>
          <a:p>
            <a:pPr marL="342900" indent="-342900">
              <a:buFontTx/>
              <a:buChar char="-"/>
            </a:pPr>
            <a:r>
              <a:rPr lang="de-DE" sz="2000" dirty="0" err="1"/>
              <a:t>Seya-Namioka</a:t>
            </a:r>
            <a:r>
              <a:rPr lang="de-DE" sz="2000" dirty="0"/>
              <a:t> Vacuum Monochromator </a:t>
            </a:r>
            <a:r>
              <a:rPr lang="de-DE" sz="2000" dirty="0" err="1"/>
              <a:t>with</a:t>
            </a:r>
            <a:r>
              <a:rPr lang="de-DE" sz="2000" dirty="0"/>
              <a:t> 500 mm </a:t>
            </a:r>
            <a:r>
              <a:rPr lang="de-DE" sz="2000" dirty="0" err="1"/>
              <a:t>focal</a:t>
            </a:r>
            <a:r>
              <a:rPr lang="de-DE" sz="2000" dirty="0"/>
              <a:t> </a:t>
            </a:r>
            <a:r>
              <a:rPr lang="de-DE" sz="2000" dirty="0" err="1"/>
              <a:t>length</a:t>
            </a:r>
            <a:r>
              <a:rPr lang="de-DE" sz="2000" dirty="0"/>
              <a:t> </a:t>
            </a:r>
            <a:r>
              <a:rPr lang="de-DE" sz="2000" dirty="0" err="1"/>
              <a:t>available</a:t>
            </a:r>
            <a:r>
              <a:rPr lang="de-DE" sz="2000" dirty="0"/>
              <a:t> but not </a:t>
            </a:r>
            <a:r>
              <a:rPr lang="de-DE" sz="2000" dirty="0" err="1"/>
              <a:t>running</a:t>
            </a:r>
            <a:r>
              <a:rPr lang="de-DE" sz="2000" dirty="0"/>
              <a:t> and not </a:t>
            </a:r>
            <a:r>
              <a:rPr lang="de-DE" sz="2000" dirty="0" err="1"/>
              <a:t>installed</a:t>
            </a:r>
            <a:r>
              <a:rPr lang="de-DE" sz="2000" dirty="0"/>
              <a:t> at PSI-2</a:t>
            </a:r>
          </a:p>
          <a:p>
            <a:pPr marL="342900" indent="-342900">
              <a:buFontTx/>
              <a:buChar char="-"/>
            </a:pPr>
            <a:endParaRPr lang="de-DE" sz="2000" dirty="0"/>
          </a:p>
          <a:p>
            <a:r>
              <a:rPr lang="de-DE" sz="2000" u="sng" dirty="0"/>
              <a:t>Plans </a:t>
            </a:r>
            <a:r>
              <a:rPr lang="de-DE" sz="2000" u="sng" dirty="0" err="1"/>
              <a:t>for</a:t>
            </a:r>
            <a:r>
              <a:rPr lang="de-DE" sz="2000" u="sng" dirty="0"/>
              <a:t> 2024:</a:t>
            </a:r>
          </a:p>
          <a:p>
            <a:pPr marL="342900" indent="-342900">
              <a:buFontTx/>
              <a:buChar char="-"/>
            </a:pPr>
            <a:r>
              <a:rPr lang="de-DE" sz="2000" dirty="0"/>
              <a:t>Test </a:t>
            </a:r>
            <a:r>
              <a:rPr lang="de-DE" sz="2000" dirty="0" err="1"/>
              <a:t>operation</a:t>
            </a:r>
            <a:r>
              <a:rPr lang="de-DE" sz="2000" dirty="0"/>
              <a:t> outside </a:t>
            </a:r>
            <a:r>
              <a:rPr lang="de-DE" sz="2000" dirty="0" err="1"/>
              <a:t>of</a:t>
            </a:r>
            <a:r>
              <a:rPr lang="de-DE" sz="2000" dirty="0"/>
              <a:t> PSI-2: </a:t>
            </a:r>
            <a:r>
              <a:rPr lang="de-DE" sz="2000" dirty="0" err="1"/>
              <a:t>Ongoing</a:t>
            </a:r>
            <a:endParaRPr lang="de-DE" sz="2000" dirty="0"/>
          </a:p>
          <a:p>
            <a:pPr marL="342900" indent="-342900">
              <a:buFontTx/>
              <a:buChar char="-"/>
            </a:pPr>
            <a:r>
              <a:rPr lang="de-DE" sz="2000" dirty="0"/>
              <a:t>Installation </a:t>
            </a:r>
            <a:r>
              <a:rPr lang="de-DE" sz="2000" dirty="0" err="1"/>
              <a:t>of</a:t>
            </a:r>
            <a:r>
              <a:rPr lang="de-DE" sz="2000" dirty="0"/>
              <a:t> VUV </a:t>
            </a:r>
            <a:r>
              <a:rPr lang="de-DE" sz="2000" dirty="0" err="1"/>
              <a:t>Spectrometer</a:t>
            </a:r>
            <a:r>
              <a:rPr lang="de-DE" sz="2000" dirty="0"/>
              <a:t> at PSI-2: In </a:t>
            </a:r>
            <a:r>
              <a:rPr lang="de-DE" sz="2000" dirty="0" err="1"/>
              <a:t>planning</a:t>
            </a:r>
            <a:endParaRPr lang="de-DE" sz="2000" dirty="0"/>
          </a:p>
          <a:p>
            <a:pPr marL="342900" indent="-342900">
              <a:buFontTx/>
              <a:buChar char="-"/>
            </a:pPr>
            <a:r>
              <a:rPr lang="de-DE" sz="2000" dirty="0" err="1"/>
              <a:t>Results</a:t>
            </a:r>
            <a:r>
              <a:rPr lang="de-DE" sz="2000" dirty="0"/>
              <a:t> on H/H2 and isotopes: </a:t>
            </a:r>
            <a:r>
              <a:rPr lang="de-DE" sz="2000" dirty="0" err="1"/>
              <a:t>Only</a:t>
            </a:r>
            <a:r>
              <a:rPr lang="de-DE" sz="2000" dirty="0"/>
              <a:t> after </a:t>
            </a:r>
            <a:r>
              <a:rPr lang="de-DE" sz="2000" dirty="0" err="1"/>
              <a:t>installation</a:t>
            </a:r>
            <a:endParaRPr lang="de-DE" sz="2000" dirty="0"/>
          </a:p>
          <a:p>
            <a:endParaRPr lang="de-DE" sz="200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B9918B07-625A-E47A-C0C7-41C4A28F4B80}"/>
              </a:ext>
            </a:extLst>
          </p:cNvPr>
          <p:cNvSpPr txBox="1"/>
          <p:nvPr/>
        </p:nvSpPr>
        <p:spPr>
          <a:xfrm>
            <a:off x="107504" y="3867894"/>
            <a:ext cx="885698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 err="1"/>
              <a:t>Achieving</a:t>
            </a:r>
            <a:r>
              <a:rPr lang="de-DE" sz="1800" dirty="0"/>
              <a:t> </a:t>
            </a:r>
            <a:r>
              <a:rPr lang="de-DE" sz="1800" dirty="0" err="1"/>
              <a:t>deliverable</a:t>
            </a:r>
            <a:r>
              <a:rPr lang="de-DE" sz="1800" dirty="0"/>
              <a:t> </a:t>
            </a:r>
            <a:r>
              <a:rPr lang="de-DE" sz="1800" dirty="0" err="1"/>
              <a:t>depends</a:t>
            </a:r>
            <a:r>
              <a:rPr lang="de-DE" sz="1800" dirty="0"/>
              <a:t> on </a:t>
            </a:r>
            <a:r>
              <a:rPr lang="de-DE" sz="1800" dirty="0" err="1"/>
              <a:t>installation</a:t>
            </a:r>
            <a:r>
              <a:rPr lang="de-DE" sz="1800" dirty="0"/>
              <a:t> at PSI-2. </a:t>
            </a:r>
            <a:r>
              <a:rPr lang="de-DE" sz="1800" dirty="0" err="1"/>
              <a:t>If</a:t>
            </a:r>
            <a:r>
              <a:rPr lang="de-DE" sz="1800" dirty="0"/>
              <a:t> </a:t>
            </a:r>
            <a:r>
              <a:rPr lang="de-DE" sz="1800" dirty="0" err="1"/>
              <a:t>installation</a:t>
            </a:r>
            <a:r>
              <a:rPr lang="de-DE" sz="1800" dirty="0"/>
              <a:t> not possible </a:t>
            </a:r>
            <a:r>
              <a:rPr lang="de-DE" sz="1800" dirty="0" err="1"/>
              <a:t>until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end </a:t>
            </a:r>
            <a:r>
              <a:rPr lang="de-DE" sz="1800" dirty="0" err="1"/>
              <a:t>of</a:t>
            </a:r>
            <a:r>
              <a:rPr lang="de-DE" sz="1800" dirty="0"/>
              <a:t> </a:t>
            </a:r>
            <a:r>
              <a:rPr lang="de-DE" sz="1800" dirty="0" err="1"/>
              <a:t>the</a:t>
            </a:r>
            <a:r>
              <a:rPr lang="de-DE" sz="1800" dirty="0"/>
              <a:t> </a:t>
            </a:r>
            <a:r>
              <a:rPr lang="de-DE" sz="1800" dirty="0" err="1"/>
              <a:t>year</a:t>
            </a:r>
            <a:r>
              <a:rPr lang="de-DE" sz="1800" dirty="0"/>
              <a:t>, </a:t>
            </a:r>
            <a:r>
              <a:rPr lang="de-DE" sz="1800" dirty="0" err="1"/>
              <a:t>resources</a:t>
            </a:r>
            <a:r>
              <a:rPr lang="de-DE" sz="1800" dirty="0"/>
              <a:t> </a:t>
            </a:r>
            <a:r>
              <a:rPr lang="de-DE" sz="1800" dirty="0" err="1"/>
              <a:t>need</a:t>
            </a:r>
            <a:r>
              <a:rPr lang="de-DE" sz="1800" dirty="0"/>
              <a:t> </a:t>
            </a:r>
            <a:r>
              <a:rPr lang="de-DE" sz="1800" dirty="0" err="1"/>
              <a:t>to</a:t>
            </a:r>
            <a:r>
              <a:rPr lang="de-DE" sz="1800" dirty="0"/>
              <a:t> </a:t>
            </a:r>
            <a:r>
              <a:rPr lang="de-DE" sz="1800" dirty="0" err="1"/>
              <a:t>be</a:t>
            </a:r>
            <a:r>
              <a:rPr lang="de-DE" sz="1800" dirty="0"/>
              <a:t> </a:t>
            </a:r>
            <a:r>
              <a:rPr lang="de-DE" sz="1800" dirty="0" err="1"/>
              <a:t>redistributed</a:t>
            </a:r>
            <a:r>
              <a:rPr lang="de-DE" sz="1800" dirty="0"/>
              <a:t> </a:t>
            </a:r>
            <a:r>
              <a:rPr lang="de-DE" sz="1800" dirty="0" err="1"/>
              <a:t>to</a:t>
            </a:r>
            <a:r>
              <a:rPr lang="de-DE" sz="1800" dirty="0"/>
              <a:t> </a:t>
            </a:r>
            <a:r>
              <a:rPr lang="de-DE" sz="1800" dirty="0" err="1"/>
              <a:t>other</a:t>
            </a:r>
            <a:r>
              <a:rPr lang="de-DE" sz="1800" dirty="0"/>
              <a:t> </a:t>
            </a:r>
            <a:r>
              <a:rPr lang="de-DE" sz="1800" dirty="0" err="1"/>
              <a:t>tasks</a:t>
            </a:r>
            <a:r>
              <a:rPr lang="de-DE" sz="1800" dirty="0"/>
              <a:t> in WPPWIE.</a:t>
            </a:r>
          </a:p>
          <a:p>
            <a:endParaRPr lang="de-DE" dirty="0"/>
          </a:p>
          <a:p>
            <a:r>
              <a:rPr lang="de-DE" sz="1600" u="sng" dirty="0" err="1"/>
              <a:t>Forseen</a:t>
            </a:r>
            <a:r>
              <a:rPr lang="de-DE" sz="1600" u="sng" dirty="0"/>
              <a:t> </a:t>
            </a:r>
            <a:r>
              <a:rPr lang="de-DE" sz="1600" u="sng" dirty="0" err="1"/>
              <a:t>resources</a:t>
            </a:r>
            <a:r>
              <a:rPr lang="de-DE" sz="1600" u="sng" dirty="0"/>
              <a:t>: </a:t>
            </a:r>
            <a:r>
              <a:rPr lang="de-DE" sz="1600" dirty="0"/>
              <a:t>Human </a:t>
            </a:r>
            <a:r>
              <a:rPr lang="de-DE" sz="1600" dirty="0" err="1"/>
              <a:t>resources</a:t>
            </a:r>
            <a:r>
              <a:rPr lang="de-DE" sz="1600" dirty="0"/>
              <a:t>: 2 PM, PSI-2 </a:t>
            </a:r>
            <a:r>
              <a:rPr lang="de-DE" sz="1600" dirty="0" err="1"/>
              <a:t>operation</a:t>
            </a:r>
            <a:r>
              <a:rPr lang="de-DE" sz="1600" dirty="0"/>
              <a:t>: 10 </a:t>
            </a:r>
            <a:r>
              <a:rPr lang="de-DE" sz="1600" dirty="0" err="1"/>
              <a:t>days</a:t>
            </a:r>
            <a:r>
              <a:rPr lang="de-DE" sz="1600" dirty="0"/>
              <a:t> (</a:t>
            </a:r>
            <a:r>
              <a:rPr lang="de-DE" sz="1600" dirty="0" err="1"/>
              <a:t>shared</a:t>
            </a:r>
            <a:r>
              <a:rPr lang="de-DE" sz="1600" dirty="0"/>
              <a:t> </a:t>
            </a:r>
            <a:r>
              <a:rPr lang="de-DE" sz="1600" dirty="0" err="1"/>
              <a:t>with</a:t>
            </a:r>
            <a:r>
              <a:rPr lang="de-DE" sz="1600" dirty="0"/>
              <a:t> VIS </a:t>
            </a:r>
            <a:r>
              <a:rPr lang="de-DE" sz="1600" dirty="0" err="1"/>
              <a:t>spectroscopy</a:t>
            </a:r>
            <a:r>
              <a:rPr lang="de-DE" sz="1600" dirty="0"/>
              <a:t>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50289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8D2AF2-BED9-0983-78F0-BA9E618525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87B45EE1-5ECF-85CB-F6DD-8419E7F3AF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209" y="2729417"/>
            <a:ext cx="6480720" cy="1296144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D5E83CD1-D02F-72DA-7587-F3245CDE5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51470"/>
            <a:ext cx="8306017" cy="342900"/>
          </a:xfrm>
        </p:spPr>
        <p:txBody>
          <a:bodyPr/>
          <a:lstStyle/>
          <a:p>
            <a:r>
              <a:rPr lang="en-US" sz="1600" spc="-1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VIS molecular and atomic spectroscopy in PSI-2 under </a:t>
            </a:r>
            <a:r>
              <a:rPr lang="en-US" sz="1600" spc="-15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ionising</a:t>
            </a:r>
            <a:r>
              <a:rPr lang="en-US" sz="1600" spc="-15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 and recombining plasmas </a:t>
            </a:r>
            <a:r>
              <a:rPr lang="en-US" sz="1600" spc="-15" dirty="0"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(FZJ)</a:t>
            </a:r>
            <a:endParaRPr lang="de-DE" sz="140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9DC0847-CFA7-E4B0-BA2C-01628D102CBF}"/>
              </a:ext>
            </a:extLst>
          </p:cNvPr>
          <p:cNvSpPr txBox="1"/>
          <p:nvPr/>
        </p:nvSpPr>
        <p:spPr>
          <a:xfrm>
            <a:off x="251519" y="555526"/>
            <a:ext cx="8712967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u="sng" dirty="0"/>
              <a:t>Status:</a:t>
            </a:r>
          </a:p>
          <a:p>
            <a:pPr marL="342900" indent="-342900">
              <a:buFontTx/>
              <a:buChar char="-"/>
            </a:pPr>
            <a:r>
              <a:rPr lang="de-DE" sz="2000" dirty="0"/>
              <a:t>Acton </a:t>
            </a:r>
            <a:r>
              <a:rPr lang="de-DE" sz="2000" dirty="0" err="1"/>
              <a:t>Spectrograph</a:t>
            </a:r>
            <a:r>
              <a:rPr lang="de-DE" sz="2000" dirty="0"/>
              <a:t> 750nm + Newton EMCCD </a:t>
            </a:r>
            <a:r>
              <a:rPr lang="de-DE" sz="2000" dirty="0" err="1"/>
              <a:t>camera</a:t>
            </a:r>
            <a:r>
              <a:rPr lang="de-DE" sz="2000" dirty="0"/>
              <a:t> (1600x400 </a:t>
            </a:r>
            <a:r>
              <a:rPr lang="de-DE" sz="2000" dirty="0" err="1"/>
              <a:t>px</a:t>
            </a:r>
            <a:r>
              <a:rPr lang="de-DE" sz="2000" dirty="0"/>
              <a:t>) </a:t>
            </a:r>
            <a:r>
              <a:rPr lang="de-DE" sz="2000" dirty="0" err="1"/>
              <a:t>available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2D </a:t>
            </a:r>
            <a:r>
              <a:rPr lang="de-DE" sz="2000" dirty="0" err="1"/>
              <a:t>measurements</a:t>
            </a:r>
            <a:r>
              <a:rPr lang="de-DE" sz="2000" dirty="0"/>
              <a:t> (radial </a:t>
            </a:r>
            <a:r>
              <a:rPr lang="de-DE" sz="2000" dirty="0" err="1"/>
              <a:t>resolution</a:t>
            </a:r>
            <a:r>
              <a:rPr lang="de-DE" sz="2000" dirty="0"/>
              <a:t>)</a:t>
            </a:r>
          </a:p>
          <a:p>
            <a:pPr marL="342900" indent="-342900">
              <a:buFontTx/>
              <a:buChar char="-"/>
            </a:pPr>
            <a:r>
              <a:rPr lang="de-DE" sz="2000" dirty="0" err="1"/>
              <a:t>Recombining</a:t>
            </a:r>
            <a:r>
              <a:rPr lang="de-DE" sz="2000" dirty="0"/>
              <a:t> </a:t>
            </a:r>
            <a:r>
              <a:rPr lang="de-DE" sz="2000" dirty="0" err="1"/>
              <a:t>plasmas</a:t>
            </a:r>
            <a:r>
              <a:rPr lang="de-DE" sz="2000" dirty="0"/>
              <a:t> </a:t>
            </a:r>
            <a:r>
              <a:rPr lang="de-DE" sz="2000" dirty="0" err="1"/>
              <a:t>available</a:t>
            </a:r>
            <a:r>
              <a:rPr lang="de-DE" sz="2000" dirty="0"/>
              <a:t> at PSI-2 </a:t>
            </a:r>
            <a:r>
              <a:rPr lang="de-DE" sz="2000" dirty="0" err="1"/>
              <a:t>by</a:t>
            </a:r>
            <a:r>
              <a:rPr lang="de-DE" sz="2000" dirty="0"/>
              <a:t> gas-</a:t>
            </a:r>
            <a:r>
              <a:rPr lang="de-DE" sz="2000" dirty="0" err="1"/>
              <a:t>puffing</a:t>
            </a:r>
            <a:r>
              <a:rPr lang="de-DE" sz="2000" dirty="0"/>
              <a:t> in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exposition</a:t>
            </a:r>
            <a:r>
              <a:rPr lang="de-DE" sz="2000" dirty="0"/>
              <a:t> </a:t>
            </a:r>
            <a:r>
              <a:rPr lang="de-DE" sz="2000" dirty="0" err="1"/>
              <a:t>zone</a:t>
            </a:r>
            <a:endParaRPr lang="de-DE" sz="2000" dirty="0"/>
          </a:p>
          <a:p>
            <a:pPr marL="342900" indent="-342900">
              <a:buFontTx/>
              <a:buChar char="-"/>
            </a:pPr>
            <a:r>
              <a:rPr lang="de-DE" sz="2000" dirty="0" err="1"/>
              <a:t>Similar</a:t>
            </a:r>
            <a:r>
              <a:rPr lang="de-DE" sz="2000" dirty="0"/>
              <a:t> </a:t>
            </a:r>
            <a:r>
              <a:rPr lang="de-DE" sz="2000" dirty="0" err="1"/>
              <a:t>studies</a:t>
            </a:r>
            <a:r>
              <a:rPr lang="de-DE" sz="2000" dirty="0"/>
              <a:t> </a:t>
            </a:r>
            <a:r>
              <a:rPr lang="de-DE" sz="2000" dirty="0" err="1"/>
              <a:t>have</a:t>
            </a:r>
            <a:r>
              <a:rPr lang="de-DE" sz="2000" dirty="0"/>
              <a:t> </a:t>
            </a:r>
            <a:r>
              <a:rPr lang="de-DE" sz="2000" dirty="0" err="1"/>
              <a:t>already</a:t>
            </a:r>
            <a:r>
              <a:rPr lang="de-DE" sz="2000" dirty="0"/>
              <a:t> </a:t>
            </a:r>
            <a:r>
              <a:rPr lang="de-DE" sz="2000" dirty="0" err="1"/>
              <a:t>been</a:t>
            </a:r>
            <a:r>
              <a:rPr lang="de-DE" sz="2000" dirty="0"/>
              <a:t> </a:t>
            </a:r>
            <a:r>
              <a:rPr lang="de-DE" sz="2000" dirty="0" err="1"/>
              <a:t>done</a:t>
            </a:r>
            <a:r>
              <a:rPr lang="de-DE" sz="2000" dirty="0"/>
              <a:t>/</a:t>
            </a:r>
            <a:r>
              <a:rPr lang="de-DE" sz="2000" dirty="0" err="1"/>
              <a:t>started</a:t>
            </a:r>
            <a:r>
              <a:rPr lang="de-DE" sz="2000" dirty="0"/>
              <a:t> 12 </a:t>
            </a:r>
            <a:r>
              <a:rPr lang="de-DE" sz="2000" dirty="0" err="1"/>
              <a:t>years</a:t>
            </a:r>
            <a:r>
              <a:rPr lang="de-DE" sz="2000" dirty="0"/>
              <a:t> </a:t>
            </a:r>
            <a:r>
              <a:rPr lang="de-DE" sz="2000" dirty="0" err="1"/>
              <a:t>ago</a:t>
            </a:r>
            <a:br>
              <a:rPr lang="de-DE" sz="2000" dirty="0"/>
            </a:br>
            <a:r>
              <a:rPr lang="de-DE" sz="2000" dirty="0"/>
              <a:t>(A. </a:t>
            </a:r>
            <a:r>
              <a:rPr lang="de-DE" sz="2000" dirty="0" err="1"/>
              <a:t>Pospieszczyk</a:t>
            </a:r>
            <a:r>
              <a:rPr lang="de-DE" sz="2000" dirty="0"/>
              <a:t>, U. </a:t>
            </a:r>
            <a:r>
              <a:rPr lang="de-DE" sz="2000" dirty="0" err="1"/>
              <a:t>Fantz</a:t>
            </a:r>
            <a:r>
              <a:rPr lang="de-DE" sz="2000" dirty="0"/>
              <a:t>, M. Reinhart, et al. „</a:t>
            </a:r>
            <a:r>
              <a:rPr lang="en-US" sz="2000" dirty="0"/>
              <a:t>Spectroscopic </a:t>
            </a:r>
            <a:r>
              <a:rPr lang="en-US" sz="2000" dirty="0" err="1"/>
              <a:t>characterisation</a:t>
            </a:r>
            <a:r>
              <a:rPr lang="en-US" sz="2000" dirty="0"/>
              <a:t> of the PSI-2 plasma in the </a:t>
            </a:r>
            <a:r>
              <a:rPr lang="en-US" sz="2000" dirty="0" err="1"/>
              <a:t>ionising</a:t>
            </a:r>
            <a:r>
              <a:rPr lang="en-US" sz="2000" dirty="0"/>
              <a:t> and recombining state”):</a:t>
            </a:r>
          </a:p>
          <a:p>
            <a:endParaRPr lang="de-DE" sz="2000" dirty="0"/>
          </a:p>
          <a:p>
            <a:endParaRPr lang="de-DE" sz="2000" u="sng" dirty="0"/>
          </a:p>
          <a:p>
            <a:endParaRPr lang="de-DE" sz="2000" u="sng" dirty="0"/>
          </a:p>
          <a:p>
            <a:endParaRPr lang="de-DE" sz="2000" u="sng" dirty="0"/>
          </a:p>
          <a:p>
            <a:r>
              <a:rPr lang="de-DE" sz="2000" u="sng" dirty="0"/>
              <a:t>Plans </a:t>
            </a:r>
            <a:r>
              <a:rPr lang="de-DE" sz="2000" u="sng" dirty="0" err="1"/>
              <a:t>for</a:t>
            </a:r>
            <a:r>
              <a:rPr lang="de-DE" sz="2000" u="sng" dirty="0"/>
              <a:t> 2024:</a:t>
            </a:r>
            <a:endParaRPr lang="de-DE" sz="2000" dirty="0"/>
          </a:p>
          <a:p>
            <a:pPr marL="342900" indent="-342900">
              <a:buFontTx/>
              <a:buChar char="-"/>
            </a:pPr>
            <a:r>
              <a:rPr lang="de-DE" sz="2000" dirty="0"/>
              <a:t>After </a:t>
            </a:r>
            <a:r>
              <a:rPr lang="de-DE" sz="2000" dirty="0" err="1"/>
              <a:t>input</a:t>
            </a:r>
            <a:r>
              <a:rPr lang="de-DE" sz="2000" dirty="0"/>
              <a:t> on </a:t>
            </a:r>
            <a:r>
              <a:rPr lang="de-DE" sz="2000" dirty="0" err="1"/>
              <a:t>requested</a:t>
            </a:r>
            <a:r>
              <a:rPr lang="de-DE" sz="2000" dirty="0"/>
              <a:t> </a:t>
            </a:r>
            <a:r>
              <a:rPr lang="de-DE" sz="2000" dirty="0" err="1"/>
              <a:t>spectral</a:t>
            </a:r>
            <a:r>
              <a:rPr lang="de-DE" sz="2000" dirty="0"/>
              <a:t> </a:t>
            </a:r>
            <a:r>
              <a:rPr lang="de-DE" sz="2000" dirty="0" err="1"/>
              <a:t>lines</a:t>
            </a:r>
            <a:r>
              <a:rPr lang="de-DE" sz="2000" dirty="0"/>
              <a:t> (370-1200 </a:t>
            </a:r>
            <a:r>
              <a:rPr lang="de-DE" sz="2000" dirty="0" err="1"/>
              <a:t>nm</a:t>
            </a:r>
            <a:r>
              <a:rPr lang="de-DE" sz="2000" dirty="0"/>
              <a:t>), </a:t>
            </a:r>
            <a:r>
              <a:rPr lang="de-DE" sz="2000" dirty="0" err="1"/>
              <a:t>everything</a:t>
            </a:r>
            <a:r>
              <a:rPr lang="de-DE" sz="2000" dirty="0"/>
              <a:t> </a:t>
            </a: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ready</a:t>
            </a:r>
            <a:r>
              <a:rPr lang="de-DE" sz="2000" dirty="0"/>
              <a:t> and </a:t>
            </a:r>
            <a:r>
              <a:rPr lang="de-DE" sz="2000" dirty="0" err="1"/>
              <a:t>availablefor</a:t>
            </a:r>
            <a:r>
              <a:rPr lang="de-DE" sz="2000" dirty="0"/>
              <a:t> </a:t>
            </a:r>
            <a:r>
              <a:rPr lang="de-DE" sz="2000" dirty="0" err="1"/>
              <a:t>experiments</a:t>
            </a:r>
            <a:r>
              <a:rPr lang="de-DE" sz="2000" dirty="0"/>
              <a:t> at PSI-2</a:t>
            </a:r>
          </a:p>
          <a:p>
            <a:r>
              <a:rPr lang="de-DE" sz="1600" u="sng" dirty="0" err="1"/>
              <a:t>Forseen</a:t>
            </a:r>
            <a:r>
              <a:rPr lang="de-DE" sz="1600" u="sng" dirty="0"/>
              <a:t> </a:t>
            </a:r>
            <a:r>
              <a:rPr lang="de-DE" sz="1600" u="sng" dirty="0" err="1"/>
              <a:t>resources</a:t>
            </a:r>
            <a:r>
              <a:rPr lang="de-DE" sz="1600" u="sng" dirty="0"/>
              <a:t>: </a:t>
            </a:r>
            <a:r>
              <a:rPr lang="de-DE" sz="1600" dirty="0"/>
              <a:t>Human </a:t>
            </a:r>
            <a:r>
              <a:rPr lang="de-DE" sz="1600" dirty="0" err="1"/>
              <a:t>resources</a:t>
            </a:r>
            <a:r>
              <a:rPr lang="de-DE" sz="1600" dirty="0"/>
              <a:t>: 2 PM, PSI-2 </a:t>
            </a:r>
            <a:r>
              <a:rPr lang="de-DE" sz="1600" dirty="0" err="1"/>
              <a:t>operation</a:t>
            </a:r>
            <a:r>
              <a:rPr lang="de-DE" sz="1600" dirty="0"/>
              <a:t>: 10 </a:t>
            </a:r>
            <a:r>
              <a:rPr lang="de-DE" sz="1600" dirty="0" err="1"/>
              <a:t>days</a:t>
            </a:r>
            <a:r>
              <a:rPr lang="de-DE" sz="1600" dirty="0"/>
              <a:t> (</a:t>
            </a:r>
            <a:r>
              <a:rPr lang="de-DE" sz="1600" dirty="0" err="1"/>
              <a:t>shared</a:t>
            </a:r>
            <a:r>
              <a:rPr lang="de-DE" sz="1600" dirty="0"/>
              <a:t> </a:t>
            </a:r>
            <a:r>
              <a:rPr lang="de-DE" sz="1600" dirty="0" err="1"/>
              <a:t>with</a:t>
            </a:r>
            <a:r>
              <a:rPr lang="de-DE" sz="1600" dirty="0"/>
              <a:t> VUV </a:t>
            </a:r>
            <a:r>
              <a:rPr lang="de-DE" sz="1600" dirty="0" err="1"/>
              <a:t>spectroscopy</a:t>
            </a:r>
            <a:r>
              <a:rPr lang="de-DE" sz="1600" dirty="0"/>
              <a:t>)</a:t>
            </a:r>
          </a:p>
          <a:p>
            <a:endParaRPr lang="de-DE" sz="200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5403914C-0F49-8470-BCFB-860F93A84B00}"/>
              </a:ext>
            </a:extLst>
          </p:cNvPr>
          <p:cNvSpPr txBox="1"/>
          <p:nvPr/>
        </p:nvSpPr>
        <p:spPr>
          <a:xfrm>
            <a:off x="6876256" y="2721034"/>
            <a:ext cx="18002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Spectra of the Balmer series at a neutral pressure of 1.3 ∙ 10</a:t>
            </a:r>
            <a:r>
              <a:rPr lang="en-US" sz="1100" baseline="30000" dirty="0"/>
              <a:t>-2</a:t>
            </a:r>
            <a:r>
              <a:rPr lang="en-US" sz="1100" dirty="0"/>
              <a:t> mbar</a:t>
            </a:r>
          </a:p>
          <a:p>
            <a:r>
              <a:rPr lang="en-US" sz="1100" dirty="0"/>
              <a:t>A. </a:t>
            </a:r>
            <a:r>
              <a:rPr lang="en-US" sz="1100" dirty="0" err="1"/>
              <a:t>Pospieszczyk</a:t>
            </a:r>
            <a:r>
              <a:rPr lang="en-US" sz="1100" dirty="0"/>
              <a:t> et al. / Journal of Nuclear Materials 438 (2013) S1249–S1252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160508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</Template>
  <TotalTime>0</TotalTime>
  <Words>516</Words>
  <Application>Microsoft Office PowerPoint</Application>
  <PresentationFormat>On-screen Show (16:9)</PresentationFormat>
  <Paragraphs>61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SimSun</vt:lpstr>
      <vt:lpstr>Arial</vt:lpstr>
      <vt:lpstr>Calibri</vt:lpstr>
      <vt:lpstr>Symbol</vt:lpstr>
      <vt:lpstr>Times New Roman</vt:lpstr>
      <vt:lpstr>Wingdings</vt:lpstr>
      <vt:lpstr>Office</vt:lpstr>
      <vt:lpstr> SPX.1 D002 Planning 2024 OES results H/H2, ne, Te and 2D distribution in  JULE-PSI . VIS molecular and atomic spectroscopy in PSI-2 under ionising and recombining plasmas (FZJ) </vt:lpstr>
      <vt:lpstr> OES results H/H2, ne, Te and 2D distribution in  JULE-PSI</vt:lpstr>
      <vt:lpstr> OES results H/H2, ne, Te and 2D distribution in  JULE-PSI</vt:lpstr>
      <vt:lpstr>VUV passive spectroscopy on H/H2 and isotopes in MAGNUM-PSI/UPP/PSI-2 </vt:lpstr>
      <vt:lpstr>VIS molecular and atomic spectroscopy in PSI-2 under ionising and recombining plasmas (FZJ)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Brezinse</dc:creator>
  <cp:lastModifiedBy>Hennie van der Meiden</cp:lastModifiedBy>
  <cp:revision>319</cp:revision>
  <cp:lastPrinted>2014-10-16T14:51:28Z</cp:lastPrinted>
  <dcterms:created xsi:type="dcterms:W3CDTF">2020-10-16T13:52:18Z</dcterms:created>
  <dcterms:modified xsi:type="dcterms:W3CDTF">2024-02-14T17:29:35Z</dcterms:modified>
</cp:coreProperties>
</file>