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417" r:id="rId6"/>
    <p:sldId id="418" r:id="rId7"/>
  </p:sldIdLst>
  <p:sldSz cx="9144000" cy="6858000" type="screen4x3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kola Antti" initials="HA" lastIdx="1" clrIdx="0">
    <p:extLst>
      <p:ext uri="{19B8F6BF-5375-455C-9EA6-DF929625EA0E}">
        <p15:presenceInfo xmlns:p15="http://schemas.microsoft.com/office/powerpoint/2012/main" userId="S::antti.hakola@vtt.fi::65992f85-13c6-4cb4-8e3e-57db52c3c0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5A538A-813D-4997-9D95-1D6EABC86236}" v="2302" dt="2024-02-14T11:40:29.0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 showGuides="1">
      <p:cViewPr varScale="1">
        <p:scale>
          <a:sx n="104" d="100"/>
          <a:sy n="104" d="100"/>
        </p:scale>
        <p:origin x="174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1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14/02/2024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9721107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14/02/2024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21107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4865"/>
          <a:stretch/>
        </p:blipFill>
        <p:spPr>
          <a:xfrm>
            <a:off x="0" y="219456"/>
            <a:ext cx="9144000" cy="5464867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of presenter</a:t>
            </a:r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6" y="5691683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18" t="18730" r="9897" b="21738"/>
          <a:stretch/>
        </p:blipFill>
        <p:spPr>
          <a:xfrm>
            <a:off x="395536" y="5860311"/>
            <a:ext cx="1368152" cy="72968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BF5A978-4D1B-469E-AFD4-264A576892E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825" y="5806095"/>
            <a:ext cx="3627746" cy="744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4624"/>
            <a:ext cx="7543800" cy="869776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 of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545237"/>
            <a:ext cx="8240228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Antti Hakola | SP X kick-off meeting | VC | 15 February 2024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220092"/>
            <a:ext cx="458197" cy="4657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18" t="18730" r="9897" b="21738"/>
          <a:stretch/>
        </p:blipFill>
        <p:spPr>
          <a:xfrm>
            <a:off x="611560" y="6309319"/>
            <a:ext cx="1018409" cy="54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14/02/2024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SP X kick-off meeting – VTT task in 2024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293096"/>
            <a:ext cx="8568952" cy="936104"/>
          </a:xfrm>
        </p:spPr>
        <p:txBody>
          <a:bodyPr>
            <a:normAutofit/>
          </a:bodyPr>
          <a:lstStyle/>
          <a:p>
            <a:r>
              <a:rPr lang="en-US" dirty="0"/>
              <a:t>Antti Hakola</a:t>
            </a:r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C6B993-4805-0040-7562-805B47DFA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Antti Hakola | SP X kick-off meeting | VC | 15 February 2024 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B4E51FA-7768-915E-4675-EE5C7DFEF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7543800" cy="869776"/>
          </a:xfrm>
        </p:spPr>
        <p:txBody>
          <a:bodyPr/>
          <a:lstStyle/>
          <a:p>
            <a:r>
              <a:rPr lang="fi-FI" dirty="0" err="1"/>
              <a:t>Deliverable</a:t>
            </a:r>
            <a:r>
              <a:rPr lang="fi-FI" dirty="0"/>
              <a:t> and </a:t>
            </a:r>
            <a:r>
              <a:rPr lang="fi-FI" dirty="0" err="1"/>
              <a:t>foreseen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</a:t>
            </a:r>
            <a:r>
              <a:rPr lang="fi-FI" dirty="0" err="1"/>
              <a:t>plan</a:t>
            </a:r>
            <a:endParaRPr lang="fi-FI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D6858E8-EBF5-34ED-418E-44724F8A34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685778"/>
              </p:ext>
            </p:extLst>
          </p:nvPr>
        </p:nvGraphicFramePr>
        <p:xfrm>
          <a:off x="303182" y="1196752"/>
          <a:ext cx="8568951" cy="909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8498">
                  <a:extLst>
                    <a:ext uri="{9D8B030D-6E8A-4147-A177-3AD203B41FA5}">
                      <a16:colId xmlns:a16="http://schemas.microsoft.com/office/drawing/2014/main" val="3130378251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1620112219"/>
                    </a:ext>
                  </a:extLst>
                </a:gridCol>
                <a:gridCol w="1635837">
                  <a:extLst>
                    <a:ext uri="{9D8B030D-6E8A-4147-A177-3AD203B41FA5}">
                      <a16:colId xmlns:a16="http://schemas.microsoft.com/office/drawing/2014/main" val="26745951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fi-FI" sz="1800" dirty="0" err="1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Deliverable</a:t>
                      </a:r>
                      <a:endParaRPr lang="fi-FI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fi-FI" sz="1800" dirty="0" err="1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Title</a:t>
                      </a:r>
                      <a:endParaRPr lang="fi-FI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fi-FI" sz="18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Volume (PM)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30136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pl-PL" sz="1800" spc="-15">
                          <a:effectLst/>
                        </a:rPr>
                        <a:t>D009</a:t>
                      </a:r>
                      <a:endParaRPr lang="fi-FI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pl-PL" sz="1800" dirty="0">
                          <a:effectLst/>
                        </a:rPr>
                        <a:t>(CF-)LIBS on Be containing coatings with different type of fuel content (VTT)</a:t>
                      </a:r>
                      <a:endParaRPr lang="fi-FI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fi-FI" sz="18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7093501"/>
                  </a:ext>
                </a:extLst>
              </a:tr>
            </a:tbl>
          </a:graphicData>
        </a:graphic>
      </p:graphicFrame>
      <p:sp>
        <p:nvSpPr>
          <p:cNvPr id="10" name="Textfeld 4">
            <a:extLst>
              <a:ext uri="{FF2B5EF4-FFF2-40B4-BE49-F238E27FC236}">
                <a16:creationId xmlns:a16="http://schemas.microsoft.com/office/drawing/2014/main" id="{9A557786-9E54-7671-BEA2-F01303BB8077}"/>
              </a:ext>
            </a:extLst>
          </p:cNvPr>
          <p:cNvSpPr txBox="1"/>
          <p:nvPr/>
        </p:nvSpPr>
        <p:spPr>
          <a:xfrm>
            <a:off x="248856" y="2276872"/>
            <a:ext cx="8787640" cy="134370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  <a:spcAft>
                <a:spcPts val="600"/>
              </a:spcAft>
            </a:pPr>
            <a:r>
              <a:rPr lang="fi-FI" sz="1600" u="sng" dirty="0" err="1">
                <a:cs typeface="Arial" panose="020B0604020202020204" pitchFamily="34" charset="0"/>
              </a:rPr>
              <a:t>This</a:t>
            </a:r>
            <a:r>
              <a:rPr lang="fi-FI" sz="1600" u="sng" dirty="0">
                <a:cs typeface="Arial" panose="020B0604020202020204" pitchFamily="34" charset="0"/>
              </a:rPr>
              <a:t> </a:t>
            </a:r>
            <a:r>
              <a:rPr lang="fi-FI" sz="1600" u="sng" dirty="0" err="1">
                <a:cs typeface="Arial" panose="020B0604020202020204" pitchFamily="34" charset="0"/>
              </a:rPr>
              <a:t>deliverable</a:t>
            </a:r>
            <a:r>
              <a:rPr lang="fi-FI" sz="1600" u="sng" dirty="0">
                <a:cs typeface="Arial" panose="020B0604020202020204" pitchFamily="34" charset="0"/>
              </a:rPr>
              <a:t> is </a:t>
            </a:r>
            <a:r>
              <a:rPr lang="fi-FI" sz="1600" u="sng" dirty="0" err="1">
                <a:cs typeface="Arial" panose="020B0604020202020204" pitchFamily="34" charset="0"/>
              </a:rPr>
              <a:t>considered</a:t>
            </a:r>
            <a:r>
              <a:rPr lang="fi-FI" sz="1600" u="sng" dirty="0">
                <a:cs typeface="Arial" panose="020B0604020202020204" pitchFamily="34" charset="0"/>
              </a:rPr>
              <a:t> as a </a:t>
            </a:r>
            <a:r>
              <a:rPr lang="fi-FI" sz="1600" b="1" u="sng" dirty="0" err="1">
                <a:solidFill>
                  <a:srgbClr val="FF0000"/>
                </a:solidFill>
                <a:cs typeface="Arial" panose="020B0604020202020204" pitchFamily="34" charset="0"/>
              </a:rPr>
              <a:t>supporting</a:t>
            </a:r>
            <a:r>
              <a:rPr lang="fi-FI" sz="1600" b="1" u="sng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sz="1600" b="1" u="sng" dirty="0" err="1">
                <a:solidFill>
                  <a:srgbClr val="FF0000"/>
                </a:solidFill>
                <a:cs typeface="Arial" panose="020B0604020202020204" pitchFamily="34" charset="0"/>
              </a:rPr>
              <a:t>activity</a:t>
            </a:r>
            <a:r>
              <a:rPr lang="fi-FI" sz="1600" b="1" u="sng" dirty="0">
                <a:solidFill>
                  <a:srgbClr val="FF0000"/>
                </a:solidFill>
                <a:cs typeface="Arial" panose="020B0604020202020204" pitchFamily="34" charset="0"/>
              </a:rPr>
              <a:t> for </a:t>
            </a:r>
            <a:r>
              <a:rPr lang="fi-FI" sz="1600" b="1" u="sng" dirty="0" err="1">
                <a:solidFill>
                  <a:srgbClr val="FF0000"/>
                </a:solidFill>
                <a:cs typeface="Arial" panose="020B0604020202020204" pitchFamily="34" charset="0"/>
              </a:rPr>
              <a:t>the</a:t>
            </a:r>
            <a:r>
              <a:rPr lang="fi-FI" sz="1600" b="1" u="sng" dirty="0">
                <a:solidFill>
                  <a:srgbClr val="FF0000"/>
                </a:solidFill>
                <a:cs typeface="Arial" panose="020B0604020202020204" pitchFamily="34" charset="0"/>
              </a:rPr>
              <a:t> LIBS@JET </a:t>
            </a:r>
            <a:r>
              <a:rPr lang="fi-FI" sz="1600" b="1" u="sng" dirty="0" err="1">
                <a:solidFill>
                  <a:srgbClr val="FF0000"/>
                </a:solidFill>
                <a:cs typeface="Arial" panose="020B0604020202020204" pitchFamily="34" charset="0"/>
              </a:rPr>
              <a:t>project</a:t>
            </a:r>
            <a:r>
              <a:rPr lang="fi-FI" sz="1600" b="1" u="sng" dirty="0">
                <a:solidFill>
                  <a:srgbClr val="FF0000"/>
                </a:solidFill>
                <a:cs typeface="Arial" panose="020B0604020202020204" pitchFamily="34" charset="0"/>
              </a:rPr>
              <a:t> (</a:t>
            </a:r>
            <a:r>
              <a:rPr lang="fi-FI" sz="1600" b="1" u="sng" dirty="0" err="1">
                <a:solidFill>
                  <a:srgbClr val="FF0000"/>
                </a:solidFill>
                <a:cs typeface="Arial" panose="020B0604020202020204" pitchFamily="34" charset="0"/>
              </a:rPr>
              <a:t>under</a:t>
            </a:r>
            <a:r>
              <a:rPr lang="fi-FI" sz="1600" b="1" u="sng" dirty="0">
                <a:solidFill>
                  <a:srgbClr val="FF0000"/>
                </a:solidFill>
                <a:cs typeface="Arial" panose="020B0604020202020204" pitchFamily="34" charset="0"/>
              </a:rPr>
              <a:t> SP E) </a:t>
            </a:r>
          </a:p>
          <a:p>
            <a:pPr marL="285750" indent="-285750">
              <a:lnSpc>
                <a:spcPct val="113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analysis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of 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Be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test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samples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and 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existing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JET 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samples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using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the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foreseen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setup</a:t>
            </a:r>
            <a:r>
              <a:rPr lang="fi-FI" sz="1600" dirty="0">
                <a:cs typeface="Arial" panose="020B0604020202020204" pitchFamily="34" charset="0"/>
              </a:rPr>
              <a:t> for LIBS@JET</a:t>
            </a:r>
          </a:p>
          <a:p>
            <a:pPr marL="285750" indent="-285750">
              <a:lnSpc>
                <a:spcPct val="113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dirty="0" err="1">
                <a:cs typeface="Arial" panose="020B0604020202020204" pitchFamily="34" charset="0"/>
              </a:rPr>
              <a:t>developing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methods</a:t>
            </a:r>
            <a:r>
              <a:rPr lang="fi-FI" sz="1600" dirty="0">
                <a:cs typeface="Arial" panose="020B0604020202020204" pitchFamily="34" charset="0"/>
              </a:rPr>
              <a:t> and </a:t>
            </a:r>
            <a:r>
              <a:rPr lang="fi-FI" sz="1600" dirty="0" err="1">
                <a:cs typeface="Arial" panose="020B0604020202020204" pitchFamily="34" charset="0"/>
              </a:rPr>
              <a:t>processes</a:t>
            </a:r>
            <a:r>
              <a:rPr lang="fi-FI" sz="1600" dirty="0">
                <a:cs typeface="Arial" panose="020B0604020202020204" pitchFamily="34" charset="0"/>
              </a:rPr>
              <a:t> for 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efficient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analysis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of 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the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measurement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data </a:t>
            </a:r>
            <a:r>
              <a:rPr lang="fi-FI" sz="1600" dirty="0" err="1">
                <a:cs typeface="Arial" panose="020B0604020202020204" pitchFamily="34" charset="0"/>
              </a:rPr>
              <a:t>obtained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from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the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measurements</a:t>
            </a:r>
            <a:r>
              <a:rPr lang="fi-FI" sz="1600" dirty="0">
                <a:cs typeface="Arial" panose="020B0604020202020204" pitchFamily="34" charset="0"/>
              </a:rPr>
              <a:t> and </a:t>
            </a:r>
            <a:r>
              <a:rPr lang="fi-FI" sz="1600" dirty="0" err="1">
                <a:cs typeface="Arial" panose="020B0604020202020204" pitchFamily="34" charset="0"/>
              </a:rPr>
              <a:t>later</a:t>
            </a:r>
            <a:r>
              <a:rPr lang="fi-FI" sz="1600" dirty="0">
                <a:cs typeface="Arial" panose="020B0604020202020204" pitchFamily="34" charset="0"/>
              </a:rPr>
              <a:t> on </a:t>
            </a:r>
            <a:r>
              <a:rPr lang="fi-FI" sz="1600" dirty="0" err="1">
                <a:cs typeface="Arial" panose="020B0604020202020204" pitchFamily="34" charset="0"/>
              </a:rPr>
              <a:t>from</a:t>
            </a:r>
            <a:r>
              <a:rPr lang="fi-FI" sz="1600" dirty="0">
                <a:cs typeface="Arial" panose="020B0604020202020204" pitchFamily="34" charset="0"/>
              </a:rPr>
              <a:t> JET</a:t>
            </a:r>
          </a:p>
        </p:txBody>
      </p:sp>
      <p:sp>
        <p:nvSpPr>
          <p:cNvPr id="11" name="Textfeld 4">
            <a:extLst>
              <a:ext uri="{FF2B5EF4-FFF2-40B4-BE49-F238E27FC236}">
                <a16:creationId xmlns:a16="http://schemas.microsoft.com/office/drawing/2014/main" id="{61D01382-91A2-428E-E8E1-9BC9F4073529}"/>
              </a:ext>
            </a:extLst>
          </p:cNvPr>
          <p:cNvSpPr txBox="1"/>
          <p:nvPr/>
        </p:nvSpPr>
        <p:spPr>
          <a:xfrm>
            <a:off x="248856" y="3933056"/>
            <a:ext cx="8787640" cy="142064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  <a:spcAft>
                <a:spcPts val="600"/>
              </a:spcAft>
            </a:pPr>
            <a:r>
              <a:rPr lang="fi-FI" sz="1600" u="sng" dirty="0" err="1">
                <a:cs typeface="Arial" panose="020B0604020202020204" pitchFamily="34" charset="0"/>
              </a:rPr>
              <a:t>The</a:t>
            </a:r>
            <a:r>
              <a:rPr lang="fi-FI" sz="1600" u="sng" dirty="0">
                <a:cs typeface="Arial" panose="020B0604020202020204" pitchFamily="34" charset="0"/>
              </a:rPr>
              <a:t> </a:t>
            </a:r>
            <a:r>
              <a:rPr lang="fi-FI" sz="1600" u="sng" dirty="0" err="1">
                <a:cs typeface="Arial" panose="020B0604020202020204" pitchFamily="34" charset="0"/>
              </a:rPr>
              <a:t>work</a:t>
            </a:r>
            <a:r>
              <a:rPr lang="fi-FI" sz="1600" u="sng" dirty="0">
                <a:cs typeface="Arial" panose="020B0604020202020204" pitchFamily="34" charset="0"/>
              </a:rPr>
              <a:t> </a:t>
            </a:r>
            <a:r>
              <a:rPr lang="fi-FI" sz="1600" u="sng" dirty="0" err="1">
                <a:cs typeface="Arial" panose="020B0604020202020204" pitchFamily="34" charset="0"/>
              </a:rPr>
              <a:t>plan</a:t>
            </a:r>
            <a:r>
              <a:rPr lang="fi-FI" sz="1600" u="sng" dirty="0">
                <a:cs typeface="Arial" panose="020B0604020202020204" pitchFamily="34" charset="0"/>
              </a:rPr>
              <a:t> </a:t>
            </a:r>
            <a:r>
              <a:rPr lang="fi-FI" sz="1600" u="sng" dirty="0" err="1">
                <a:cs typeface="Arial" panose="020B0604020202020204" pitchFamily="34" charset="0"/>
              </a:rPr>
              <a:t>consists</a:t>
            </a:r>
            <a:r>
              <a:rPr lang="fi-FI" sz="1600" u="sng" dirty="0">
                <a:cs typeface="Arial" panose="020B0604020202020204" pitchFamily="34" charset="0"/>
              </a:rPr>
              <a:t> of </a:t>
            </a:r>
            <a:r>
              <a:rPr lang="fi-FI" sz="1600" u="sng" dirty="0" err="1">
                <a:cs typeface="Arial" panose="020B0604020202020204" pitchFamily="34" charset="0"/>
              </a:rPr>
              <a:t>the</a:t>
            </a:r>
            <a:r>
              <a:rPr lang="fi-FI" sz="1600" u="sng" dirty="0">
                <a:cs typeface="Arial" panose="020B0604020202020204" pitchFamily="34" charset="0"/>
              </a:rPr>
              <a:t> </a:t>
            </a:r>
            <a:r>
              <a:rPr lang="fi-FI" sz="1600" u="sng" dirty="0" err="1">
                <a:cs typeface="Arial" panose="020B0604020202020204" pitchFamily="34" charset="0"/>
              </a:rPr>
              <a:t>following</a:t>
            </a:r>
            <a:r>
              <a:rPr lang="fi-FI" sz="1600" u="sng" dirty="0">
                <a:cs typeface="Arial" panose="020B0604020202020204" pitchFamily="34" charset="0"/>
              </a:rPr>
              <a:t> </a:t>
            </a:r>
            <a:r>
              <a:rPr lang="fi-FI" sz="1600" u="sng" dirty="0" err="1">
                <a:cs typeface="Arial" panose="020B0604020202020204" pitchFamily="34" charset="0"/>
              </a:rPr>
              <a:t>steps</a:t>
            </a:r>
            <a:r>
              <a:rPr lang="fi-FI" sz="1600" u="sng" dirty="0"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ct val="113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commissioning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sz="1600" dirty="0">
                <a:cs typeface="Arial" panose="020B0604020202020204" pitchFamily="34" charset="0"/>
              </a:rPr>
              <a:t>of </a:t>
            </a:r>
            <a:r>
              <a:rPr lang="fi-FI" sz="1600" dirty="0" err="1">
                <a:cs typeface="Arial" panose="020B0604020202020204" pitchFamily="34" charset="0"/>
              </a:rPr>
              <a:t>the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new</a:t>
            </a:r>
            <a:r>
              <a:rPr lang="fi-FI" sz="1600" dirty="0">
                <a:cs typeface="Arial" panose="020B0604020202020204" pitchFamily="34" charset="0"/>
              </a:rPr>
              <a:t> LIBS </a:t>
            </a:r>
            <a:r>
              <a:rPr lang="fi-FI" sz="1600" dirty="0" err="1">
                <a:cs typeface="Arial" panose="020B0604020202020204" pitchFamily="34" charset="0"/>
              </a:rPr>
              <a:t>setup</a:t>
            </a:r>
            <a:r>
              <a:rPr lang="fi-FI" sz="1600" dirty="0">
                <a:cs typeface="Arial" panose="020B0604020202020204" pitchFamily="34" charset="0"/>
              </a:rPr>
              <a:t> at VTT </a:t>
            </a:r>
            <a:r>
              <a:rPr lang="fi-FI" sz="1600" dirty="0" err="1">
                <a:cs typeface="Arial" panose="020B0604020202020204" pitchFamily="34" charset="0"/>
              </a:rPr>
              <a:t>laboratory</a:t>
            </a:r>
            <a:endParaRPr lang="fi-FI" sz="1600" dirty="0">
              <a:cs typeface="Arial" panose="020B0604020202020204" pitchFamily="34" charset="0"/>
            </a:endParaRPr>
          </a:p>
          <a:p>
            <a:pPr marL="285750" indent="-285750">
              <a:lnSpc>
                <a:spcPct val="113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dirty="0" err="1">
                <a:cs typeface="Arial" panose="020B0604020202020204" pitchFamily="34" charset="0"/>
              </a:rPr>
              <a:t>carrying</a:t>
            </a:r>
            <a:r>
              <a:rPr lang="fi-FI" sz="1600" dirty="0">
                <a:cs typeface="Arial" panose="020B0604020202020204" pitchFamily="34" charset="0"/>
              </a:rPr>
              <a:t> out a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measurement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campaign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with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external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collaborators</a:t>
            </a:r>
            <a:r>
              <a:rPr lang="fi-FI" sz="1600" dirty="0">
                <a:cs typeface="Arial" panose="020B0604020202020204" pitchFamily="34" charset="0"/>
              </a:rPr>
              <a:t> (ENEA, UT, CU, IPPLM,…) at VTT</a:t>
            </a:r>
          </a:p>
          <a:p>
            <a:pPr marL="285750" indent="-285750">
              <a:lnSpc>
                <a:spcPct val="113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analysis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of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the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obtained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data </a:t>
            </a:r>
            <a:r>
              <a:rPr lang="fi-FI" sz="1600" dirty="0">
                <a:cs typeface="Arial" panose="020B0604020202020204" pitchFamily="34" charset="0"/>
              </a:rPr>
              <a:t>and </a:t>
            </a:r>
            <a:r>
              <a:rPr lang="fi-FI" sz="1600" dirty="0" err="1">
                <a:cs typeface="Arial" panose="020B0604020202020204" pitchFamily="34" charset="0"/>
              </a:rPr>
              <a:t>drawing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conclusions</a:t>
            </a:r>
            <a:r>
              <a:rPr lang="fi-FI" sz="1600" dirty="0">
                <a:cs typeface="Arial" panose="020B0604020202020204" pitchFamily="34" charset="0"/>
              </a:rPr>
              <a:t> for LIBS@JET </a:t>
            </a:r>
          </a:p>
        </p:txBody>
      </p:sp>
    </p:spTree>
    <p:extLst>
      <p:ext uri="{BB962C8B-B14F-4D97-AF65-F5344CB8AC3E}">
        <p14:creationId xmlns:p14="http://schemas.microsoft.com/office/powerpoint/2010/main" val="157518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C6B993-4805-0040-7562-805B47DFA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Antti Hakola | SP X kick-off meeting | VC | 15 February 2024 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B4E51FA-7768-915E-4675-EE5C7DFEF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7543800" cy="869776"/>
          </a:xfrm>
        </p:spPr>
        <p:txBody>
          <a:bodyPr/>
          <a:lstStyle/>
          <a:p>
            <a:r>
              <a:rPr lang="fi-FI" dirty="0"/>
              <a:t>Status of </a:t>
            </a:r>
            <a:r>
              <a:rPr lang="fi-FI" dirty="0" err="1"/>
              <a:t>activities</a:t>
            </a:r>
            <a:endParaRPr lang="fi-FI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D6858E8-EBF5-34ED-418E-44724F8A3461}"/>
              </a:ext>
            </a:extLst>
          </p:cNvPr>
          <p:cNvGraphicFramePr>
            <a:graphicFrameLocks noGrp="1"/>
          </p:cNvGraphicFramePr>
          <p:nvPr/>
        </p:nvGraphicFramePr>
        <p:xfrm>
          <a:off x="303182" y="1196752"/>
          <a:ext cx="8568951" cy="909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8498">
                  <a:extLst>
                    <a:ext uri="{9D8B030D-6E8A-4147-A177-3AD203B41FA5}">
                      <a16:colId xmlns:a16="http://schemas.microsoft.com/office/drawing/2014/main" val="3130378251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1620112219"/>
                    </a:ext>
                  </a:extLst>
                </a:gridCol>
                <a:gridCol w="1635837">
                  <a:extLst>
                    <a:ext uri="{9D8B030D-6E8A-4147-A177-3AD203B41FA5}">
                      <a16:colId xmlns:a16="http://schemas.microsoft.com/office/drawing/2014/main" val="26745951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fi-FI" sz="1800" dirty="0" err="1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Deliverable</a:t>
                      </a:r>
                      <a:endParaRPr lang="fi-FI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fi-FI" sz="1800" dirty="0" err="1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Title</a:t>
                      </a:r>
                      <a:endParaRPr lang="fi-FI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fi-FI" sz="18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Volume (PM)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30136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pl-PL" sz="1800" spc="-15">
                          <a:effectLst/>
                        </a:rPr>
                        <a:t>D009</a:t>
                      </a:r>
                      <a:endParaRPr lang="fi-FI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pl-PL" sz="1800" dirty="0">
                          <a:effectLst/>
                        </a:rPr>
                        <a:t>(CF-)LIBS on Be containing coatings with different type of fuel content (VTT)</a:t>
                      </a:r>
                      <a:endParaRPr lang="fi-FI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fi-FI" sz="18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7093501"/>
                  </a:ext>
                </a:extLst>
              </a:tr>
            </a:tbl>
          </a:graphicData>
        </a:graphic>
      </p:graphicFrame>
      <p:sp>
        <p:nvSpPr>
          <p:cNvPr id="10" name="Textfeld 4">
            <a:extLst>
              <a:ext uri="{FF2B5EF4-FFF2-40B4-BE49-F238E27FC236}">
                <a16:creationId xmlns:a16="http://schemas.microsoft.com/office/drawing/2014/main" id="{9A557786-9E54-7671-BEA2-F01303BB8077}"/>
              </a:ext>
            </a:extLst>
          </p:cNvPr>
          <p:cNvSpPr txBox="1"/>
          <p:nvPr/>
        </p:nvSpPr>
        <p:spPr>
          <a:xfrm>
            <a:off x="283656" y="2204864"/>
            <a:ext cx="8787640" cy="316169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3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dirty="0">
                <a:cs typeface="Arial" panose="020B0604020202020204" pitchFamily="34" charset="0"/>
              </a:rPr>
              <a:t>LIBS box (for LIBS@JET) </a:t>
            </a:r>
            <a:r>
              <a:rPr lang="fi-FI" sz="1600" dirty="0" err="1">
                <a:cs typeface="Arial" panose="020B0604020202020204" pitchFamily="34" charset="0"/>
              </a:rPr>
              <a:t>with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accessories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arrived</a:t>
            </a:r>
            <a:r>
              <a:rPr lang="fi-FI" sz="1600" dirty="0">
                <a:cs typeface="Arial" panose="020B0604020202020204" pitchFamily="34" charset="0"/>
              </a:rPr>
              <a:t> at VTT – </a:t>
            </a:r>
            <a:r>
              <a:rPr lang="fi-FI" sz="1600" b="1" dirty="0">
                <a:solidFill>
                  <a:srgbClr val="00B050"/>
                </a:solidFill>
                <a:cs typeface="Arial" panose="020B0604020202020204" pitchFamily="34" charset="0"/>
              </a:rPr>
              <a:t>01/2024</a:t>
            </a:r>
          </a:p>
          <a:p>
            <a:pPr marL="742950" lvl="1" indent="-285750">
              <a:lnSpc>
                <a:spcPct val="113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i-FI" sz="1400" dirty="0" err="1">
                <a:cs typeface="Arial" panose="020B0604020202020204" pitchFamily="34" charset="0"/>
              </a:rPr>
              <a:t>Includes</a:t>
            </a:r>
            <a:r>
              <a:rPr lang="fi-FI" sz="1400" dirty="0">
                <a:cs typeface="Arial" panose="020B0604020202020204" pitchFamily="34" charset="0"/>
              </a:rPr>
              <a:t> </a:t>
            </a:r>
            <a:r>
              <a:rPr lang="fi-FI" sz="1400" dirty="0" err="1">
                <a:cs typeface="Arial" panose="020B0604020202020204" pitchFamily="34" charset="0"/>
              </a:rPr>
              <a:t>spectrometer</a:t>
            </a:r>
            <a:r>
              <a:rPr lang="fi-FI" sz="1400" dirty="0">
                <a:cs typeface="Arial" panose="020B0604020202020204" pitchFamily="34" charset="0"/>
              </a:rPr>
              <a:t> </a:t>
            </a:r>
            <a:r>
              <a:rPr lang="fi-FI" sz="1400" dirty="0" err="1">
                <a:cs typeface="Arial" panose="020B0604020202020204" pitchFamily="34" charset="0"/>
              </a:rPr>
              <a:t>from</a:t>
            </a:r>
            <a:r>
              <a:rPr lang="fi-FI" sz="1400" dirty="0">
                <a:cs typeface="Arial" panose="020B0604020202020204" pitchFamily="34" charset="0"/>
              </a:rPr>
              <a:t> ENEA, </a:t>
            </a:r>
            <a:r>
              <a:rPr lang="fi-FI" sz="1400" dirty="0" err="1">
                <a:cs typeface="Arial" panose="020B0604020202020204" pitchFamily="34" charset="0"/>
              </a:rPr>
              <a:t>optical</a:t>
            </a:r>
            <a:r>
              <a:rPr lang="fi-FI" sz="1400" dirty="0">
                <a:cs typeface="Arial" panose="020B0604020202020204" pitchFamily="34" charset="0"/>
              </a:rPr>
              <a:t> </a:t>
            </a:r>
            <a:r>
              <a:rPr lang="fi-FI" sz="1400" dirty="0" err="1">
                <a:cs typeface="Arial" panose="020B0604020202020204" pitchFamily="34" charset="0"/>
              </a:rPr>
              <a:t>fibre</a:t>
            </a:r>
            <a:r>
              <a:rPr lang="fi-FI" sz="1400" dirty="0">
                <a:cs typeface="Arial" panose="020B0604020202020204" pitchFamily="34" charset="0"/>
              </a:rPr>
              <a:t> </a:t>
            </a:r>
            <a:r>
              <a:rPr lang="fi-FI" sz="1400" dirty="0" err="1">
                <a:cs typeface="Arial" panose="020B0604020202020204" pitchFamily="34" charset="0"/>
              </a:rPr>
              <a:t>from</a:t>
            </a:r>
            <a:r>
              <a:rPr lang="fi-FI" sz="1400" dirty="0">
                <a:cs typeface="Arial" panose="020B0604020202020204" pitchFamily="34" charset="0"/>
              </a:rPr>
              <a:t> IPPLM, and a </a:t>
            </a:r>
            <a:r>
              <a:rPr lang="fi-FI" sz="1400" dirty="0" err="1">
                <a:cs typeface="Arial" panose="020B0604020202020204" pitchFamily="34" charset="0"/>
              </a:rPr>
              <a:t>replacement</a:t>
            </a:r>
            <a:r>
              <a:rPr lang="fi-FI" sz="1400" dirty="0">
                <a:cs typeface="Arial" panose="020B0604020202020204" pitchFamily="34" charset="0"/>
              </a:rPr>
              <a:t> </a:t>
            </a:r>
            <a:r>
              <a:rPr lang="fi-FI" sz="1400" dirty="0" err="1">
                <a:cs typeface="Arial" panose="020B0604020202020204" pitchFamily="34" charset="0"/>
              </a:rPr>
              <a:t>Montfort</a:t>
            </a:r>
            <a:r>
              <a:rPr lang="fi-FI" sz="1400" dirty="0">
                <a:cs typeface="Arial" panose="020B0604020202020204" pitchFamily="34" charset="0"/>
              </a:rPr>
              <a:t> laser (</a:t>
            </a:r>
            <a:r>
              <a:rPr lang="fi-FI" sz="1400" dirty="0" err="1">
                <a:cs typeface="Arial" panose="020B0604020202020204" pitchFamily="34" charset="0"/>
              </a:rPr>
              <a:t>ns</a:t>
            </a:r>
            <a:r>
              <a:rPr lang="fi-FI" sz="1400" dirty="0">
                <a:cs typeface="Arial" panose="020B0604020202020204" pitchFamily="34" charset="0"/>
              </a:rPr>
              <a:t> </a:t>
            </a:r>
            <a:r>
              <a:rPr lang="fi-FI" sz="1400" dirty="0" err="1">
                <a:cs typeface="Arial" panose="020B0604020202020204" pitchFamily="34" charset="0"/>
              </a:rPr>
              <a:t>pulses</a:t>
            </a:r>
            <a:r>
              <a:rPr lang="fi-FI" sz="1400" dirty="0">
                <a:cs typeface="Arial" panose="020B0604020202020204" pitchFamily="34" charset="0"/>
              </a:rPr>
              <a:t>)</a:t>
            </a:r>
          </a:p>
          <a:p>
            <a:pPr marL="285750" indent="-285750">
              <a:lnSpc>
                <a:spcPct val="113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dirty="0" err="1">
                <a:cs typeface="Arial" panose="020B0604020202020204" pitchFamily="34" charset="0"/>
              </a:rPr>
              <a:t>Commissioning</a:t>
            </a:r>
            <a:r>
              <a:rPr lang="fi-FI" sz="1600" dirty="0">
                <a:cs typeface="Arial" panose="020B0604020202020204" pitchFamily="34" charset="0"/>
              </a:rPr>
              <a:t> of </a:t>
            </a:r>
            <a:r>
              <a:rPr lang="fi-FI" sz="1600" dirty="0" err="1">
                <a:cs typeface="Arial" panose="020B0604020202020204" pitchFamily="34" charset="0"/>
              </a:rPr>
              <a:t>the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system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scheduled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with</a:t>
            </a:r>
            <a:r>
              <a:rPr lang="fi-FI" sz="1600" dirty="0">
                <a:cs typeface="Arial" panose="020B0604020202020204" pitchFamily="34" charset="0"/>
              </a:rPr>
              <a:t> ENEA – </a:t>
            </a:r>
            <a:r>
              <a:rPr lang="fi-FI" sz="1600" b="1" dirty="0">
                <a:solidFill>
                  <a:srgbClr val="00B050"/>
                </a:solidFill>
                <a:cs typeface="Arial" panose="020B0604020202020204" pitchFamily="34" charset="0"/>
              </a:rPr>
              <a:t>19-23 </a:t>
            </a:r>
            <a:r>
              <a:rPr lang="fi-FI" sz="1600" b="1" dirty="0" err="1">
                <a:solidFill>
                  <a:srgbClr val="00B050"/>
                </a:solidFill>
                <a:cs typeface="Arial" panose="020B0604020202020204" pitchFamily="34" charset="0"/>
              </a:rPr>
              <a:t>February</a:t>
            </a:r>
            <a:r>
              <a:rPr lang="fi-FI" sz="1600" b="1" dirty="0">
                <a:solidFill>
                  <a:srgbClr val="00B050"/>
                </a:solidFill>
                <a:cs typeface="Arial" panose="020B0604020202020204" pitchFamily="34" charset="0"/>
              </a:rPr>
              <a:t>, 2024</a:t>
            </a:r>
          </a:p>
          <a:p>
            <a:pPr marL="285750" indent="-285750">
              <a:lnSpc>
                <a:spcPct val="113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dirty="0" err="1">
                <a:cs typeface="Arial" panose="020B0604020202020204" pitchFamily="34" charset="0"/>
              </a:rPr>
              <a:t>Actual</a:t>
            </a:r>
            <a:r>
              <a:rPr lang="fi-FI" sz="1600" dirty="0">
                <a:cs typeface="Arial" panose="020B0604020202020204" pitchFamily="34" charset="0"/>
              </a:rPr>
              <a:t> ps laser </a:t>
            </a:r>
            <a:r>
              <a:rPr lang="fi-FI" sz="1600" dirty="0" err="1">
                <a:cs typeface="Arial" panose="020B0604020202020204" pitchFamily="34" charset="0"/>
              </a:rPr>
              <a:t>expected</a:t>
            </a:r>
            <a:r>
              <a:rPr lang="fi-FI" sz="1600" dirty="0">
                <a:cs typeface="Arial" panose="020B0604020202020204" pitchFamily="34" charset="0"/>
              </a:rPr>
              <a:t> to </a:t>
            </a:r>
            <a:r>
              <a:rPr lang="fi-FI" sz="1600" dirty="0" err="1">
                <a:cs typeface="Arial" panose="020B0604020202020204" pitchFamily="34" charset="0"/>
              </a:rPr>
              <a:t>arrive</a:t>
            </a:r>
            <a:r>
              <a:rPr lang="fi-FI" sz="1600" dirty="0">
                <a:cs typeface="Arial" panose="020B0604020202020204" pitchFamily="34" charset="0"/>
              </a:rPr>
              <a:t> in </a:t>
            </a:r>
            <a:r>
              <a:rPr lang="fi-FI" sz="1600" dirty="0" err="1">
                <a:cs typeface="Arial" panose="020B0604020202020204" pitchFamily="34" charset="0"/>
              </a:rPr>
              <a:t>Week</a:t>
            </a:r>
            <a:r>
              <a:rPr lang="fi-FI" sz="1600" dirty="0">
                <a:cs typeface="Arial" panose="020B0604020202020204" pitchFamily="34" charset="0"/>
              </a:rPr>
              <a:t> 10 - </a:t>
            </a:r>
            <a:r>
              <a:rPr lang="fi-FI" sz="1600" b="1" dirty="0">
                <a:solidFill>
                  <a:srgbClr val="00B0F0"/>
                </a:solidFill>
                <a:cs typeface="Arial" panose="020B0604020202020204" pitchFamily="34" charset="0"/>
              </a:rPr>
              <a:t>4-8 </a:t>
            </a:r>
            <a:r>
              <a:rPr lang="fi-FI" sz="1600" b="1" dirty="0" err="1">
                <a:solidFill>
                  <a:srgbClr val="00B0F0"/>
                </a:solidFill>
                <a:cs typeface="Arial" panose="020B0604020202020204" pitchFamily="34" charset="0"/>
              </a:rPr>
              <a:t>March</a:t>
            </a:r>
            <a:r>
              <a:rPr lang="fi-FI" sz="1600" b="1" dirty="0">
                <a:solidFill>
                  <a:srgbClr val="00B0F0"/>
                </a:solidFill>
                <a:cs typeface="Arial" panose="020B0604020202020204" pitchFamily="34" charset="0"/>
              </a:rPr>
              <a:t>, 2024</a:t>
            </a:r>
          </a:p>
          <a:p>
            <a:pPr marL="285750" indent="-285750">
              <a:lnSpc>
                <a:spcPct val="113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dirty="0" err="1">
                <a:cs typeface="Arial" panose="020B0604020202020204" pitchFamily="34" charset="0"/>
              </a:rPr>
              <a:t>Measurement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campaign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with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all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collaborators</a:t>
            </a:r>
            <a:r>
              <a:rPr lang="fi-FI" sz="1600" dirty="0">
                <a:cs typeface="Arial" panose="020B0604020202020204" pitchFamily="34" charset="0"/>
              </a:rPr>
              <a:t> in </a:t>
            </a:r>
            <a:r>
              <a:rPr lang="fi-FI" sz="1600" dirty="0" err="1">
                <a:cs typeface="Arial" panose="020B0604020202020204" pitchFamily="34" charset="0"/>
              </a:rPr>
              <a:t>Weeks</a:t>
            </a:r>
            <a:r>
              <a:rPr lang="fi-FI" sz="1600" dirty="0">
                <a:cs typeface="Arial" panose="020B0604020202020204" pitchFamily="34" charset="0"/>
              </a:rPr>
              <a:t> 11/12 – </a:t>
            </a:r>
            <a:r>
              <a:rPr lang="fi-FI" sz="1600" b="1" dirty="0">
                <a:solidFill>
                  <a:srgbClr val="00B0F0"/>
                </a:solidFill>
                <a:cs typeface="Arial" panose="020B0604020202020204" pitchFamily="34" charset="0"/>
              </a:rPr>
              <a:t>11-22 </a:t>
            </a:r>
            <a:r>
              <a:rPr lang="fi-FI" sz="1600" b="1" dirty="0" err="1">
                <a:solidFill>
                  <a:srgbClr val="00B0F0"/>
                </a:solidFill>
                <a:cs typeface="Arial" panose="020B0604020202020204" pitchFamily="34" charset="0"/>
              </a:rPr>
              <a:t>March</a:t>
            </a:r>
            <a:r>
              <a:rPr lang="fi-FI" sz="1600" b="1" dirty="0">
                <a:solidFill>
                  <a:srgbClr val="00B0F0"/>
                </a:solidFill>
                <a:cs typeface="Arial" panose="020B0604020202020204" pitchFamily="34" charset="0"/>
              </a:rPr>
              <a:t>, 2024</a:t>
            </a:r>
          </a:p>
          <a:p>
            <a:pPr marL="742950" lvl="1" indent="-285750">
              <a:lnSpc>
                <a:spcPct val="113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i-FI" sz="1400" dirty="0">
                <a:cs typeface="Arial" panose="020B0604020202020204" pitchFamily="34" charset="0"/>
              </a:rPr>
              <a:t>Focus on </a:t>
            </a:r>
            <a:r>
              <a:rPr lang="fi-FI" sz="1400" dirty="0" err="1">
                <a:cs typeface="Arial" panose="020B0604020202020204" pitchFamily="34" charset="0"/>
              </a:rPr>
              <a:t>bulk</a:t>
            </a:r>
            <a:r>
              <a:rPr lang="fi-FI" sz="1400" dirty="0">
                <a:cs typeface="Arial" panose="020B0604020202020204" pitchFamily="34" charset="0"/>
              </a:rPr>
              <a:t> </a:t>
            </a:r>
            <a:r>
              <a:rPr lang="fi-FI" sz="1400" dirty="0" err="1">
                <a:cs typeface="Arial" panose="020B0604020202020204" pitchFamily="34" charset="0"/>
              </a:rPr>
              <a:t>Be</a:t>
            </a:r>
            <a:r>
              <a:rPr lang="fi-FI" sz="1400" dirty="0">
                <a:cs typeface="Arial" panose="020B0604020202020204" pitchFamily="34" charset="0"/>
              </a:rPr>
              <a:t> </a:t>
            </a:r>
            <a:r>
              <a:rPr lang="fi-FI" sz="1400" dirty="0" err="1">
                <a:cs typeface="Arial" panose="020B0604020202020204" pitchFamily="34" charset="0"/>
              </a:rPr>
              <a:t>samples</a:t>
            </a:r>
            <a:r>
              <a:rPr lang="fi-FI" sz="1400" dirty="0">
                <a:cs typeface="Arial" panose="020B0604020202020204" pitchFamily="34" charset="0"/>
              </a:rPr>
              <a:t> and W-</a:t>
            </a:r>
            <a:r>
              <a:rPr lang="fi-FI" sz="1400" dirty="0" err="1">
                <a:cs typeface="Arial" panose="020B0604020202020204" pitchFamily="34" charset="0"/>
              </a:rPr>
              <a:t>coated</a:t>
            </a:r>
            <a:r>
              <a:rPr lang="fi-FI" sz="1400" dirty="0">
                <a:cs typeface="Arial" panose="020B0604020202020204" pitchFamily="34" charset="0"/>
              </a:rPr>
              <a:t> CFC </a:t>
            </a:r>
            <a:r>
              <a:rPr lang="fi-FI" sz="1400" dirty="0" err="1">
                <a:cs typeface="Arial" panose="020B0604020202020204" pitchFamily="34" charset="0"/>
              </a:rPr>
              <a:t>samples</a:t>
            </a:r>
            <a:r>
              <a:rPr lang="fi-FI" sz="1400" dirty="0">
                <a:cs typeface="Arial" panose="020B0604020202020204" pitchFamily="34" charset="0"/>
              </a:rPr>
              <a:t> </a:t>
            </a:r>
            <a:r>
              <a:rPr lang="fi-FI" sz="1400" dirty="0" err="1">
                <a:cs typeface="Arial" panose="020B0604020202020204" pitchFamily="34" charset="0"/>
              </a:rPr>
              <a:t>from</a:t>
            </a:r>
            <a:r>
              <a:rPr lang="fi-FI" sz="1400" dirty="0">
                <a:cs typeface="Arial" panose="020B0604020202020204" pitchFamily="34" charset="0"/>
              </a:rPr>
              <a:t> </a:t>
            </a:r>
            <a:r>
              <a:rPr lang="fi-FI" sz="1400" dirty="0" err="1">
                <a:cs typeface="Arial" panose="020B0604020202020204" pitchFamily="34" charset="0"/>
              </a:rPr>
              <a:t>earlier</a:t>
            </a:r>
            <a:r>
              <a:rPr lang="fi-FI" sz="1400" dirty="0">
                <a:cs typeface="Arial" panose="020B0604020202020204" pitchFamily="34" charset="0"/>
              </a:rPr>
              <a:t> JET </a:t>
            </a:r>
            <a:r>
              <a:rPr lang="fi-FI" sz="1400" dirty="0" err="1">
                <a:cs typeface="Arial" panose="020B0604020202020204" pitchFamily="34" charset="0"/>
              </a:rPr>
              <a:t>exposures</a:t>
            </a:r>
            <a:endParaRPr lang="fi-FI" sz="1400" dirty="0">
              <a:cs typeface="Arial" panose="020B0604020202020204" pitchFamily="34" charset="0"/>
            </a:endParaRPr>
          </a:p>
          <a:p>
            <a:pPr marL="742950" lvl="1" indent="-285750">
              <a:lnSpc>
                <a:spcPct val="113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i-FI" sz="1400" dirty="0" err="1">
                <a:cs typeface="Arial" panose="020B0604020202020204" pitchFamily="34" charset="0"/>
              </a:rPr>
              <a:t>Concentrate</a:t>
            </a:r>
            <a:r>
              <a:rPr lang="fi-FI" sz="1400" dirty="0">
                <a:cs typeface="Arial" panose="020B0604020202020204" pitchFamily="34" charset="0"/>
              </a:rPr>
              <a:t> on </a:t>
            </a:r>
            <a:r>
              <a:rPr lang="fi-FI" sz="1400" dirty="0" err="1">
                <a:cs typeface="Arial" panose="020B0604020202020204" pitchFamily="34" charset="0"/>
              </a:rPr>
              <a:t>determining</a:t>
            </a:r>
            <a:r>
              <a:rPr lang="fi-FI" sz="1400" dirty="0">
                <a:cs typeface="Arial" panose="020B0604020202020204" pitchFamily="34" charset="0"/>
              </a:rPr>
              <a:t> </a:t>
            </a:r>
            <a:r>
              <a:rPr lang="fi-FI" sz="1400" dirty="0" err="1">
                <a:cs typeface="Arial" panose="020B0604020202020204" pitchFamily="34" charset="0"/>
              </a:rPr>
              <a:t>the</a:t>
            </a:r>
            <a:r>
              <a:rPr lang="fi-FI" sz="1400" dirty="0">
                <a:cs typeface="Arial" panose="020B0604020202020204" pitchFamily="34" charset="0"/>
              </a:rPr>
              <a:t> </a:t>
            </a:r>
            <a:r>
              <a:rPr lang="fi-FI" sz="1400" dirty="0" err="1">
                <a:cs typeface="Arial" panose="020B0604020202020204" pitchFamily="34" charset="0"/>
              </a:rPr>
              <a:t>retention</a:t>
            </a:r>
            <a:r>
              <a:rPr lang="fi-FI" sz="1400" dirty="0">
                <a:cs typeface="Arial" panose="020B0604020202020204" pitchFamily="34" charset="0"/>
              </a:rPr>
              <a:t> </a:t>
            </a:r>
            <a:r>
              <a:rPr lang="fi-FI" sz="1400" dirty="0" err="1">
                <a:cs typeface="Arial" panose="020B0604020202020204" pitchFamily="34" charset="0"/>
              </a:rPr>
              <a:t>profiles</a:t>
            </a:r>
            <a:r>
              <a:rPr lang="fi-FI" sz="1400" dirty="0">
                <a:cs typeface="Arial" panose="020B0604020202020204" pitchFamily="34" charset="0"/>
              </a:rPr>
              <a:t> of D (and </a:t>
            </a:r>
            <a:r>
              <a:rPr lang="fi-FI" sz="1400" dirty="0" err="1">
                <a:cs typeface="Arial" panose="020B0604020202020204" pitchFamily="34" charset="0"/>
              </a:rPr>
              <a:t>other</a:t>
            </a:r>
            <a:r>
              <a:rPr lang="fi-FI" sz="1400" dirty="0">
                <a:cs typeface="Arial" panose="020B0604020202020204" pitchFamily="34" charset="0"/>
              </a:rPr>
              <a:t> </a:t>
            </a:r>
            <a:r>
              <a:rPr lang="fi-FI" sz="1400" dirty="0" err="1">
                <a:cs typeface="Arial" panose="020B0604020202020204" pitchFamily="34" charset="0"/>
              </a:rPr>
              <a:t>isotopes</a:t>
            </a:r>
            <a:r>
              <a:rPr lang="fi-FI" sz="1400" dirty="0">
                <a:cs typeface="Arial" panose="020B0604020202020204" pitchFamily="34" charset="0"/>
              </a:rPr>
              <a:t> </a:t>
            </a:r>
            <a:r>
              <a:rPr lang="fi-FI" sz="1400" dirty="0" err="1">
                <a:cs typeface="Arial" panose="020B0604020202020204" pitchFamily="34" charset="0"/>
              </a:rPr>
              <a:t>if</a:t>
            </a:r>
            <a:r>
              <a:rPr lang="fi-FI" sz="1400" dirty="0">
                <a:cs typeface="Arial" panose="020B0604020202020204" pitchFamily="34" charset="0"/>
              </a:rPr>
              <a:t> </a:t>
            </a:r>
            <a:r>
              <a:rPr lang="fi-FI" sz="1400" dirty="0" err="1">
                <a:cs typeface="Arial" panose="020B0604020202020204" pitchFamily="34" charset="0"/>
              </a:rPr>
              <a:t>applicable</a:t>
            </a:r>
            <a:r>
              <a:rPr lang="fi-FI" sz="1400" dirty="0">
                <a:cs typeface="Arial" panose="020B0604020202020204" pitchFamily="34" charset="0"/>
              </a:rPr>
              <a:t>)</a:t>
            </a:r>
          </a:p>
          <a:p>
            <a:pPr marL="285750" indent="-285750">
              <a:lnSpc>
                <a:spcPct val="113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dirty="0">
                <a:cs typeface="Arial" panose="020B0604020202020204" pitchFamily="34" charset="0"/>
              </a:rPr>
              <a:t>LIBS </a:t>
            </a:r>
            <a:r>
              <a:rPr lang="fi-FI" sz="1600" dirty="0" err="1">
                <a:cs typeface="Arial" panose="020B0604020202020204" pitchFamily="34" charset="0"/>
              </a:rPr>
              <a:t>system</a:t>
            </a:r>
            <a:r>
              <a:rPr lang="fi-FI" sz="1600" dirty="0">
                <a:cs typeface="Arial" panose="020B0604020202020204" pitchFamily="34" charset="0"/>
              </a:rPr>
              <a:t> to </a:t>
            </a:r>
            <a:r>
              <a:rPr lang="fi-FI" sz="1600" dirty="0" err="1">
                <a:cs typeface="Arial" panose="020B0604020202020204" pitchFamily="34" charset="0"/>
              </a:rPr>
              <a:t>be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shipped</a:t>
            </a:r>
            <a:r>
              <a:rPr lang="fi-FI" sz="1600" dirty="0">
                <a:cs typeface="Arial" panose="020B0604020202020204" pitchFamily="34" charset="0"/>
              </a:rPr>
              <a:t> to JET (</a:t>
            </a:r>
            <a:r>
              <a:rPr lang="fi-FI" sz="1600" dirty="0" err="1">
                <a:cs typeface="Arial" panose="020B0604020202020204" pitchFamily="34" charset="0"/>
              </a:rPr>
              <a:t>tentatively</a:t>
            </a:r>
            <a:r>
              <a:rPr lang="fi-FI" sz="1600" dirty="0">
                <a:cs typeface="Arial" panose="020B0604020202020204" pitchFamily="34" charset="0"/>
              </a:rPr>
              <a:t>) in </a:t>
            </a:r>
            <a:r>
              <a:rPr lang="fi-FI" sz="1600" dirty="0" err="1">
                <a:cs typeface="Arial" panose="020B0604020202020204" pitchFamily="34" charset="0"/>
              </a:rPr>
              <a:t>Week</a:t>
            </a:r>
            <a:r>
              <a:rPr lang="fi-FI" sz="1600" dirty="0">
                <a:cs typeface="Arial" panose="020B0604020202020204" pitchFamily="34" charset="0"/>
              </a:rPr>
              <a:t> 13 – </a:t>
            </a:r>
            <a:r>
              <a:rPr lang="fi-FI" sz="1600" b="1" dirty="0" err="1">
                <a:solidFill>
                  <a:srgbClr val="00B0F0"/>
                </a:solidFill>
                <a:cs typeface="Arial" panose="020B0604020202020204" pitchFamily="34" charset="0"/>
              </a:rPr>
              <a:t>after</a:t>
            </a:r>
            <a:r>
              <a:rPr lang="fi-FI" sz="1600" b="1" dirty="0">
                <a:solidFill>
                  <a:srgbClr val="00B0F0"/>
                </a:solidFill>
                <a:cs typeface="Arial" panose="020B0604020202020204" pitchFamily="34" charset="0"/>
              </a:rPr>
              <a:t> 25 </a:t>
            </a:r>
            <a:r>
              <a:rPr lang="fi-FI" sz="1600" b="1" dirty="0" err="1">
                <a:solidFill>
                  <a:srgbClr val="00B0F0"/>
                </a:solidFill>
                <a:cs typeface="Arial" panose="020B0604020202020204" pitchFamily="34" charset="0"/>
              </a:rPr>
              <a:t>March</a:t>
            </a:r>
            <a:r>
              <a:rPr lang="fi-FI" sz="1600" b="1" dirty="0">
                <a:solidFill>
                  <a:srgbClr val="00B0F0"/>
                </a:solidFill>
                <a:cs typeface="Arial" panose="020B0604020202020204" pitchFamily="34" charset="0"/>
              </a:rPr>
              <a:t>, 2024</a:t>
            </a:r>
          </a:p>
          <a:p>
            <a:pPr marL="285750" indent="-285750">
              <a:lnSpc>
                <a:spcPct val="113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Plan B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under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discussion</a:t>
            </a:r>
            <a:r>
              <a:rPr lang="fi-FI" sz="1600" dirty="0">
                <a:cs typeface="Arial" panose="020B0604020202020204" pitchFamily="34" charset="0"/>
              </a:rPr>
              <a:t> – </a:t>
            </a:r>
            <a:r>
              <a:rPr lang="fi-FI" sz="1600" i="1" dirty="0">
                <a:cs typeface="Arial" panose="020B0604020202020204" pitchFamily="34" charset="0"/>
              </a:rPr>
              <a:t>ex </a:t>
            </a:r>
            <a:r>
              <a:rPr lang="fi-FI" sz="1600" i="1" dirty="0" err="1">
                <a:cs typeface="Arial" panose="020B0604020202020204" pitchFamily="34" charset="0"/>
              </a:rPr>
              <a:t>vessel</a:t>
            </a:r>
            <a:r>
              <a:rPr lang="fi-FI" sz="1600" i="1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experiments</a:t>
            </a:r>
            <a:r>
              <a:rPr lang="fi-FI" sz="1600" dirty="0">
                <a:cs typeface="Arial" panose="020B0604020202020204" pitchFamily="34" charset="0"/>
              </a:rPr>
              <a:t> at JET </a:t>
            </a:r>
            <a:r>
              <a:rPr lang="fi-FI" sz="1600" dirty="0" err="1">
                <a:cs typeface="Arial" panose="020B0604020202020204" pitchFamily="34" charset="0"/>
              </a:rPr>
              <a:t>later</a:t>
            </a:r>
            <a:r>
              <a:rPr lang="fi-FI" sz="1600" dirty="0">
                <a:cs typeface="Arial" panose="020B0604020202020204" pitchFamily="34" charset="0"/>
              </a:rPr>
              <a:t> in </a:t>
            </a:r>
            <a:r>
              <a:rPr lang="fi-FI" sz="1600" dirty="0" err="1">
                <a:cs typeface="Arial" panose="020B0604020202020204" pitchFamily="34" charset="0"/>
              </a:rPr>
              <a:t>the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spring</a:t>
            </a:r>
            <a:r>
              <a:rPr lang="fi-FI" sz="1600" dirty="0">
                <a:cs typeface="Arial" panose="020B0604020202020204" pitchFamily="34" charset="0"/>
              </a:rPr>
              <a:t> in case of </a:t>
            </a:r>
            <a:r>
              <a:rPr lang="fi-FI" sz="1600" dirty="0" err="1">
                <a:cs typeface="Arial" panose="020B0604020202020204" pitchFamily="34" charset="0"/>
              </a:rPr>
              <a:t>delays</a:t>
            </a:r>
            <a:endParaRPr lang="fi-FI" sz="1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70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5D6C7BCD04A944BDEBCB3B61BEC5CF" ma:contentTypeVersion="10" ma:contentTypeDescription="Create a new document." ma:contentTypeScope="" ma:versionID="12bd3182a504424e1c2df83153ef6e28">
  <xsd:schema xmlns:xsd="http://www.w3.org/2001/XMLSchema" xmlns:xs="http://www.w3.org/2001/XMLSchema" xmlns:p="http://schemas.microsoft.com/office/2006/metadata/properties" xmlns:ns3="a7581780-e204-4b1b-ad56-f0a44b348806" targetNamespace="http://schemas.microsoft.com/office/2006/metadata/properties" ma:root="true" ma:fieldsID="3a4ed2a76c976ffc9b79a2ba7aa48740" ns3:_="">
    <xsd:import namespace="a7581780-e204-4b1b-ad56-f0a44b3488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581780-e204-4b1b-ad56-f0a44b3488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92FD4E-A877-49EA-B4B1-923CE99E6A67}">
  <ds:schemaRefs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purl.org/dc/elements/1.1/"/>
    <ds:schemaRef ds:uri="http://schemas.openxmlformats.org/package/2006/metadata/core-properties"/>
    <ds:schemaRef ds:uri="a7581780-e204-4b1b-ad56-f0a44b34880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531E36C-415B-4087-803B-4E1FF90B42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581780-e204-4b1b-ad56-f0a44b3488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1AC6AA-5586-4C83-ADF3-2EEA114AF8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29576</TotalTime>
  <Words>343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SimSun</vt:lpstr>
      <vt:lpstr>Arial</vt:lpstr>
      <vt:lpstr>Calibri</vt:lpstr>
      <vt:lpstr>Wingdings</vt:lpstr>
      <vt:lpstr>Office Theme</vt:lpstr>
      <vt:lpstr>SP X kick-off meeting – VTT task in 2024</vt:lpstr>
      <vt:lpstr>Deliverable and foreseen work plan</vt:lpstr>
      <vt:lpstr>Status of 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Nieckchen Petra</dc:creator>
  <cp:lastModifiedBy>Hennie van der Meiden</cp:lastModifiedBy>
  <cp:revision>234</cp:revision>
  <cp:lastPrinted>2020-07-13T07:03:50Z</cp:lastPrinted>
  <dcterms:created xsi:type="dcterms:W3CDTF">2014-10-27T16:36:40Z</dcterms:created>
  <dcterms:modified xsi:type="dcterms:W3CDTF">2024-02-14T13:55:41Z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0x0101006E5D6C7BCD04A944BDEBCB3B61BEC5CF</vt:lpwstr>
  </property>
</Properties>
</file>