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7"/>
  </p:notesMasterIdLst>
  <p:handoutMasterIdLst>
    <p:handoutMasterId r:id="rId8"/>
  </p:handoutMasterIdLst>
  <p:sldIdLst>
    <p:sldId id="256" r:id="rId2"/>
    <p:sldId id="743" r:id="rId3"/>
    <p:sldId id="935" r:id="rId4"/>
    <p:sldId id="936" r:id="rId5"/>
    <p:sldId id="937" r:id="rId6"/>
  </p:sldIdLst>
  <p:sldSz cx="9144000" cy="5143500" type="screen16x9"/>
  <p:notesSz cx="7099300" cy="102346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1pPr>
    <a:lvl2pPr marL="4572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2pPr>
    <a:lvl3pPr marL="9144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3pPr>
    <a:lvl4pPr marL="13716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4pPr>
    <a:lvl5pPr marL="18288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ABE"/>
    <a:srgbClr val="000099"/>
    <a:srgbClr val="4D4D4D"/>
    <a:srgbClr val="009900"/>
    <a:srgbClr val="0066FF"/>
    <a:srgbClr val="FFFF00"/>
    <a:srgbClr val="FFFFFF"/>
    <a:srgbClr val="FF330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5" autoAdjust="0"/>
  </p:normalViewPr>
  <p:slideViewPr>
    <p:cSldViewPr snapToObjects="1">
      <p:cViewPr varScale="1">
        <p:scale>
          <a:sx n="84" d="100"/>
          <a:sy n="84" d="100"/>
        </p:scale>
        <p:origin x="732" y="52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1" d="100"/>
          <a:sy n="71" d="100"/>
        </p:scale>
        <p:origin x="-3360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t" anchorCtr="0" compatLnSpc="1">
            <a:prstTxWarp prst="textNoShape">
              <a:avLst/>
            </a:prstTxWarp>
          </a:bodyPr>
          <a:lstStyle>
            <a:lvl1pPr algn="l" defTabSz="946150">
              <a:spcBef>
                <a:spcPct val="0"/>
              </a:spcBef>
              <a:defRPr sz="1200"/>
            </a:lvl1pPr>
          </a:lstStyle>
          <a:p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t" anchorCtr="0" compatLnSpc="1">
            <a:prstTxWarp prst="textNoShape">
              <a:avLst/>
            </a:prstTxWarp>
          </a:bodyPr>
          <a:lstStyle>
            <a:lvl1pPr algn="r" defTabSz="946150">
              <a:spcBef>
                <a:spcPct val="0"/>
              </a:spcBef>
              <a:defRPr sz="1200"/>
            </a:lvl1pPr>
          </a:lstStyle>
          <a:p>
            <a:endParaRPr lang="fr-FR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b" anchorCtr="0" compatLnSpc="1">
            <a:prstTxWarp prst="textNoShape">
              <a:avLst/>
            </a:prstTxWarp>
          </a:bodyPr>
          <a:lstStyle>
            <a:lvl1pPr algn="l" defTabSz="946150">
              <a:spcBef>
                <a:spcPct val="0"/>
              </a:spcBef>
              <a:defRPr sz="1200"/>
            </a:lvl1pPr>
          </a:lstStyle>
          <a:p>
            <a:endParaRPr lang="fr-F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b" anchorCtr="0" compatLnSpc="1">
            <a:prstTxWarp prst="textNoShape">
              <a:avLst/>
            </a:prstTxWarp>
          </a:bodyPr>
          <a:lstStyle>
            <a:lvl1pPr algn="r" defTabSz="946150">
              <a:spcBef>
                <a:spcPct val="0"/>
              </a:spcBef>
              <a:defRPr sz="1200"/>
            </a:lvl1pPr>
          </a:lstStyle>
          <a:p>
            <a:fld id="{1C4C314A-4472-4A0A-A6D0-7950271DBC1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89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t" anchorCtr="0" compatLnSpc="1">
            <a:prstTxWarp prst="textNoShape">
              <a:avLst/>
            </a:prstTxWarp>
          </a:bodyPr>
          <a:lstStyle>
            <a:lvl1pPr algn="l" defTabSz="946150">
              <a:defRPr sz="1200"/>
            </a:lvl1pPr>
          </a:lstStyle>
          <a:p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2888" y="0"/>
            <a:ext cx="3019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endParaRPr lang="en-GB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" y="785813"/>
            <a:ext cx="6837363" cy="3846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868863"/>
            <a:ext cx="5165725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37725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b" anchorCtr="0" compatLnSpc="1">
            <a:prstTxWarp prst="textNoShape">
              <a:avLst/>
            </a:prstTxWarp>
          </a:bodyPr>
          <a:lstStyle>
            <a:lvl1pPr algn="l" defTabSz="946150">
              <a:defRPr sz="1200"/>
            </a:lvl1pPr>
          </a:lstStyle>
          <a:p>
            <a:endParaRPr lang="en-GB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2888" y="9737725"/>
            <a:ext cx="30194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AD800E51-167A-483C-8A51-E81D7E197E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0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AAF05-D3B1-46DA-863B-9386D98C62B6}" type="slidenum">
              <a:rPr lang="en-GB"/>
              <a:pPr/>
              <a:t>1</a:t>
            </a:fld>
            <a:endParaRPr lang="en-GB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" y="785813"/>
            <a:ext cx="6837363" cy="3846512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4823" y="0"/>
            <a:ext cx="9148823" cy="464304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" y="21381"/>
            <a:ext cx="1013548" cy="434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88604" y="4869534"/>
            <a:ext cx="550404" cy="273844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E0199EC6-87E9-49B5-8445-3B737938AB1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Espace réservé du pied de page 1"/>
          <p:cNvSpPr txBox="1">
            <a:spLocks/>
          </p:cNvSpPr>
          <p:nvPr userDrawn="1"/>
        </p:nvSpPr>
        <p:spPr>
          <a:xfrm>
            <a:off x="4702" y="4869656"/>
            <a:ext cx="247906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Symbol" pitchFamily="18" charset="2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defRPr>
            </a:lvl9pPr>
          </a:lstStyle>
          <a:p>
            <a:pPr algn="l">
              <a:lnSpc>
                <a:spcPts val="1300"/>
              </a:lnSpc>
              <a:spcBef>
                <a:spcPts val="0"/>
              </a:spcBef>
            </a:pPr>
            <a:r>
              <a:rPr lang="fr-FR" dirty="0"/>
              <a:t>SPX 2 – 15 </a:t>
            </a:r>
            <a:r>
              <a:rPr lang="fr-FR" dirty="0" err="1"/>
              <a:t>feb</a:t>
            </a:r>
            <a:r>
              <a:rPr lang="fr-FR" dirty="0"/>
              <a:t>.</a:t>
            </a:r>
            <a:r>
              <a:rPr lang="fr-FR" baseline="0" dirty="0"/>
              <a:t> </a:t>
            </a:r>
            <a:r>
              <a:rPr lang="fr-FR" dirty="0"/>
              <a:t>2024 – </a:t>
            </a:r>
            <a:r>
              <a:rPr lang="fr-FR" b="1" dirty="0"/>
              <a:t>A. </a:t>
            </a:r>
            <a:r>
              <a:rPr lang="fr-FR" b="1" cap="small" baseline="0" dirty="0" err="1"/>
              <a:t>Bultel</a:t>
            </a:r>
            <a:endParaRPr lang="fr-FR" b="1" cap="small" baseline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2B011E-FB48-9B25-411D-921C795E4C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8" y="21381"/>
            <a:ext cx="1120482" cy="435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S. Almaviva | LIBS on FTU limiter tiles | XII LIBS | 8 September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7E14-ED6C-4582-A1E1-603852997E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42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naud.bultel@coria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8A24-7AD8-4A0E-80FE-19FB381DD808}" type="slidenum">
              <a:rPr lang="fr-FR" smtClean="0">
                <a:latin typeface="Calibri" pitchFamily="34" charset="0"/>
                <a:cs typeface="Calibri" pitchFamily="34" charset="0"/>
              </a:rPr>
              <a:pPr/>
              <a:t>1</a:t>
            </a:fld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3009506" y="158285"/>
            <a:ext cx="5579098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fr-FR" altLang="ja-JP" sz="2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WPPWIE – SPX 2 –  </a:t>
            </a:r>
            <a:r>
              <a:rPr lang="fr-FR" altLang="ja-JP" sz="2600" b="1" dirty="0" err="1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Optimization</a:t>
            </a:r>
            <a:r>
              <a:rPr lang="fr-FR" altLang="ja-JP" sz="2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 of laser </a:t>
            </a:r>
            <a:r>
              <a:rPr lang="fr-FR" altLang="ja-JP" sz="2600" b="1" dirty="0" err="1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based</a:t>
            </a:r>
            <a:r>
              <a:rPr lang="fr-FR" altLang="ja-JP" sz="2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 surface </a:t>
            </a:r>
            <a:r>
              <a:rPr lang="fr-FR" altLang="ja-JP" sz="2600" b="1" dirty="0" err="1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analysis</a:t>
            </a:r>
            <a:r>
              <a:rPr lang="fr-FR" altLang="ja-JP" sz="2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 diagnostics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59632" y="1167594"/>
            <a:ext cx="6871264" cy="1098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fr-FR" b="1" u="sng" dirty="0">
                <a:latin typeface="+mj-lt"/>
              </a:rPr>
              <a:t>Arnaud</a:t>
            </a:r>
            <a:r>
              <a:rPr lang="fr-FR" b="1" u="sng" cap="small" dirty="0">
                <a:latin typeface="+mj-lt"/>
              </a:rPr>
              <a:t> Bultel</a:t>
            </a:r>
            <a:r>
              <a:rPr lang="fr-FR" b="1" u="sng" cap="small" baseline="3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b="1" cap="small" baseline="30000" dirty="0">
                <a:solidFill>
                  <a:prstClr val="black"/>
                </a:solidFill>
                <a:latin typeface="Calibri"/>
              </a:rPr>
              <a:t>‡</a:t>
            </a:r>
            <a:r>
              <a:rPr lang="fr-FR" b="1" cap="small" dirty="0">
                <a:latin typeface="+mj-lt"/>
              </a:rPr>
              <a:t>,</a:t>
            </a:r>
            <a:r>
              <a:rPr lang="fr-FR" b="1" dirty="0">
                <a:solidFill>
                  <a:prstClr val="black"/>
                </a:solidFill>
                <a:latin typeface="+mj-lt"/>
              </a:rPr>
              <a:t> Aurélien</a:t>
            </a:r>
            <a:r>
              <a:rPr lang="fr-FR" b="1" cap="small" baseline="30000" dirty="0">
                <a:solidFill>
                  <a:prstClr val="black"/>
                </a:solidFill>
                <a:latin typeface="+mj-lt"/>
              </a:rPr>
              <a:t> </a:t>
            </a:r>
            <a:r>
              <a:rPr lang="fr-FR" b="1" cap="small" dirty="0">
                <a:solidFill>
                  <a:prstClr val="black"/>
                </a:solidFill>
                <a:latin typeface="+mj-lt"/>
              </a:rPr>
              <a:t>Favre, </a:t>
            </a:r>
            <a:r>
              <a:rPr lang="fr-FR" b="1" dirty="0">
                <a:solidFill>
                  <a:prstClr val="black"/>
                </a:solidFill>
                <a:latin typeface="+mj-lt"/>
              </a:rPr>
              <a:t>Vincent </a:t>
            </a:r>
            <a:r>
              <a:rPr lang="fr-FR" b="1" cap="small" dirty="0">
                <a:solidFill>
                  <a:prstClr val="black"/>
                </a:solidFill>
                <a:latin typeface="+mj-lt"/>
              </a:rPr>
              <a:t>Morel</a:t>
            </a:r>
          </a:p>
          <a:p>
            <a:pPr lvl="0" defTabSz="179388">
              <a:lnSpc>
                <a:spcPts val="600"/>
              </a:lnSpc>
              <a:spcBef>
                <a:spcPts val="600"/>
              </a:spcBef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CORIA, UMR 6614, 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CNRS-Normandie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Université-INSA de Rouen, 76801 St-Etienne du Rouvray cedex, </a:t>
            </a:r>
            <a:r>
              <a:rPr lang="fr-FR" sz="1200" cap="small" dirty="0">
                <a:solidFill>
                  <a:prstClr val="black"/>
                </a:solidFill>
                <a:latin typeface="Calibri"/>
              </a:rPr>
              <a:t>France</a:t>
            </a:r>
          </a:p>
          <a:p>
            <a:pPr lvl="0" defTabSz="179388">
              <a:lnSpc>
                <a:spcPts val="600"/>
              </a:lnSpc>
            </a:pPr>
            <a:r>
              <a:rPr lang="fr-FR" sz="1200" b="1" cap="small" baseline="30000" dirty="0">
                <a:solidFill>
                  <a:prstClr val="black"/>
                </a:solidFill>
                <a:latin typeface="Calibri"/>
              </a:rPr>
              <a:t>‡</a:t>
            </a:r>
            <a:r>
              <a:rPr lang="fr-FR" sz="1200" dirty="0">
                <a:solidFill>
                  <a:prstClr val="black"/>
                </a:solidFill>
                <a:latin typeface="Calibri"/>
                <a:hlinkClick r:id="rId3"/>
              </a:rPr>
              <a:t>arnaud.bultel@coria.fr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fr-FR" b="1" dirty="0">
                <a:latin typeface="+mj-lt"/>
              </a:rPr>
              <a:t>Stéphane </a:t>
            </a:r>
            <a:r>
              <a:rPr lang="fr-FR" b="1" cap="small" dirty="0" err="1">
                <a:latin typeface="+mj-lt"/>
              </a:rPr>
              <a:t>Vartanian</a:t>
            </a:r>
            <a:r>
              <a:rPr lang="fr-FR" b="1" dirty="0">
                <a:latin typeface="+mj-lt"/>
              </a:rPr>
              <a:t>, Elodie </a:t>
            </a:r>
            <a:r>
              <a:rPr lang="fr-FR" b="1" cap="small" dirty="0">
                <a:latin typeface="+mj-lt"/>
              </a:rPr>
              <a:t>Bernard</a:t>
            </a:r>
            <a:endParaRPr lang="fr-FR" b="1" cap="small" dirty="0">
              <a:solidFill>
                <a:prstClr val="black"/>
              </a:solidFill>
              <a:latin typeface="+mj-lt"/>
            </a:endParaRPr>
          </a:p>
          <a:p>
            <a:pPr lvl="0" defTabSz="179388">
              <a:lnSpc>
                <a:spcPts val="600"/>
              </a:lnSpc>
              <a:spcBef>
                <a:spcPts val="600"/>
              </a:spcBef>
            </a:pPr>
            <a:r>
              <a:rPr lang="fr-FR" sz="1200" b="0" i="0" dirty="0">
                <a:solidFill>
                  <a:srgbClr val="262B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IRFM, CEA Cadarache, 13108 Saint-Paul-</a:t>
            </a:r>
            <a:r>
              <a:rPr lang="fr-FR" sz="1200" b="0" i="0" dirty="0" err="1">
                <a:solidFill>
                  <a:srgbClr val="262B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lèz</a:t>
            </a:r>
            <a:r>
              <a:rPr lang="fr-FR" sz="1200" b="0" i="0" dirty="0">
                <a:solidFill>
                  <a:srgbClr val="262B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-Durance, </a:t>
            </a:r>
            <a:r>
              <a:rPr lang="fr-FR" sz="1200" b="0" i="0" cap="small" dirty="0">
                <a:solidFill>
                  <a:srgbClr val="262B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443E6E-BB79-3DD3-8444-AEC269B2E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2249523"/>
            <a:ext cx="4209254" cy="28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5ED062A-3463-77E8-0870-20943611E142}"/>
              </a:ext>
            </a:extLst>
          </p:cNvPr>
          <p:cNvCxnSpPr>
            <a:cxnSpLocks/>
          </p:cNvCxnSpPr>
          <p:nvPr/>
        </p:nvCxnSpPr>
        <p:spPr>
          <a:xfrm>
            <a:off x="2051720" y="2877273"/>
            <a:ext cx="3276364" cy="210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3B442C68-9813-C4A0-126F-96A097C2EF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2" y="2459548"/>
            <a:ext cx="1013548" cy="434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4CF88A-CD40-D164-A324-BC6A77F957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5" y="2931790"/>
            <a:ext cx="1120482" cy="435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E39B29AA-78AB-B5AE-1FB8-088B7B87677E}"/>
              </a:ext>
            </a:extLst>
          </p:cNvPr>
          <p:cNvSpPr/>
          <p:nvPr/>
        </p:nvSpPr>
        <p:spPr>
          <a:xfrm>
            <a:off x="1637830" y="2735835"/>
            <a:ext cx="1080120" cy="324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2B40C39-D0CD-088D-B22A-615D6F8D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9EC6-87E9-49B5-8445-3B737938AB1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9A433E-649E-75C2-839D-2E2E088002BB}"/>
              </a:ext>
            </a:extLst>
          </p:cNvPr>
          <p:cNvSpPr/>
          <p:nvPr/>
        </p:nvSpPr>
        <p:spPr>
          <a:xfrm>
            <a:off x="374746" y="628938"/>
            <a:ext cx="117291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defTabSz="180975"/>
            <a:r>
              <a:rPr lang="fr-FR" altLang="ja-JP" sz="1600" b="1" dirty="0">
                <a:latin typeface="Calibri" pitchFamily="34" charset="0"/>
                <a:ea typeface="MS Mincho" pitchFamily="49" charset="-128"/>
                <a:cs typeface="Calibri" pitchFamily="34" charset="0"/>
              </a:rPr>
              <a:t>1 – MERLIN</a:t>
            </a:r>
            <a:endParaRPr lang="fr-FR" altLang="ja-JP" sz="1600" dirty="0">
              <a:latin typeface="Calibri" pitchFamily="34" charset="0"/>
              <a:ea typeface="MS Mincho" pitchFamily="49" charset="-128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CA31EF-83EB-A9DD-2F02-BF2442772B6B}"/>
                  </a:ext>
                </a:extLst>
              </p:cNvPr>
              <p:cNvSpPr/>
              <p:nvPr/>
            </p:nvSpPr>
            <p:spPr>
              <a:xfrm>
                <a:off x="1758491" y="542042"/>
                <a:ext cx="4793730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b="1" dirty="0">
                    <a:latin typeface="Calibri"/>
                    <a:ea typeface="+mn-ea"/>
                    <a:cs typeface="+mn-cs"/>
                  </a:rPr>
                  <a:t>Resolution of the Radiative Transfer Equation</a:t>
                </a:r>
              </a:p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Includes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atoms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, ions (II, III)</a:t>
                </a:r>
              </a:p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Requests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to main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spectroscopic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database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(NIST, ALL,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Kurucz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, Quinet-Mons…)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fr-FR" b="1" dirty="0"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fr-FR" b="1" dirty="0"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𝒌𝒊</m:t>
                        </m:r>
                      </m:sub>
                    </m:sSub>
                  </m:oMath>
                </a14:m>
                <a:endParaRPr lang="fr-FR" b="1" dirty="0">
                  <a:latin typeface="Calibri"/>
                  <a:ea typeface="+mn-ea"/>
                  <a:cs typeface="+mn-cs"/>
                </a:endParaRPr>
              </a:p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b="1" dirty="0">
                    <a:latin typeface="Calibri"/>
                    <a:ea typeface="+mn-ea"/>
                    <a:cs typeface="+mn-cs"/>
                  </a:rPr>
                  <a:t>Local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Thermodynamic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Equilibrium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(1 or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several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layers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), composition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derived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from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a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validated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software  </a:t>
                </a:r>
              </a:p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Takes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into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account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Doppler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broadenings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, Stark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broadening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and shifts</a:t>
                </a:r>
              </a:p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Þ"/>
                </a:pPr>
                <a:r>
                  <a:rPr lang="fr-FR" b="1" dirty="0">
                    <a:latin typeface="Calibri"/>
                    <a:ea typeface="+mn-ea"/>
                    <a:cs typeface="+mn-cs"/>
                  </a:rPr>
                  <a:t>(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very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complex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)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spectra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in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many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situations</a:t>
                </a:r>
              </a:p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Þ"/>
                </a:pP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Synthetic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spectra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calculation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validated</a:t>
                </a:r>
                <a:endParaRPr lang="fr-FR" b="1" dirty="0">
                  <a:latin typeface="Calibri"/>
                  <a:ea typeface="+mn-ea"/>
                  <a:cs typeface="+mn-cs"/>
                </a:endParaRPr>
              </a:p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Þ"/>
                </a:pPr>
                <a:r>
                  <a:rPr lang="fr-FR" b="1" dirty="0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Main </a:t>
                </a:r>
                <a:r>
                  <a:rPr lang="fr-FR" b="1" dirty="0" err="1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tool</a:t>
                </a:r>
                <a:r>
                  <a:rPr lang="fr-FR" b="1" dirty="0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 for CF-LIBS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CA31EF-83EB-A9DD-2F02-BF2442772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91" y="542042"/>
                <a:ext cx="4793730" cy="2462213"/>
              </a:xfrm>
              <a:prstGeom prst="rect">
                <a:avLst/>
              </a:prstGeom>
              <a:blipFill>
                <a:blip r:embed="rId2"/>
                <a:stretch>
                  <a:fillRect l="-381" t="-495" b="-14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 24">
            <a:extLst>
              <a:ext uri="{FF2B5EF4-FFF2-40B4-BE49-F238E27FC236}">
                <a16:creationId xmlns:a16="http://schemas.microsoft.com/office/drawing/2014/main" id="{EFE44B28-7D8E-C400-995E-3A765388E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3531"/>
            <a:ext cx="3743908" cy="1641651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6F261D16-DC71-3518-EBD1-348BFCDABCE8}"/>
              </a:ext>
            </a:extLst>
          </p:cNvPr>
          <p:cNvSpPr txBox="1"/>
          <p:nvPr/>
        </p:nvSpPr>
        <p:spPr>
          <a:xfrm>
            <a:off x="1223628" y="4561318"/>
            <a:ext cx="1548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22ABE"/>
                </a:solidFill>
                <a:latin typeface="Calibri"/>
                <a:ea typeface="+mn-ea"/>
                <a:cs typeface="+mn-cs"/>
              </a:rPr>
              <a:t>Ar-Si-O plasma</a:t>
            </a:r>
            <a:endParaRPr lang="fr-FR" dirty="0">
              <a:solidFill>
                <a:srgbClr val="022ABE"/>
              </a:solidFill>
            </a:endParaRP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569763D6-927A-077E-6966-0D7D044E29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5333" r="7117"/>
          <a:stretch/>
        </p:blipFill>
        <p:spPr>
          <a:xfrm>
            <a:off x="3948513" y="2842958"/>
            <a:ext cx="5120483" cy="1892766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5F8498B7-F8C7-1A73-01F8-06D85A1840DE}"/>
              </a:ext>
            </a:extLst>
          </p:cNvPr>
          <p:cNvSpPr txBox="1"/>
          <p:nvPr/>
        </p:nvSpPr>
        <p:spPr>
          <a:xfrm>
            <a:off x="5325672" y="4748249"/>
            <a:ext cx="2720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22ABE"/>
                </a:solidFill>
                <a:latin typeface="Calibri"/>
                <a:ea typeface="+mn-ea"/>
                <a:cs typeface="+mn-cs"/>
              </a:rPr>
              <a:t>Ar-Fe-Cr-Cu-W-Na-Mn-V plasma</a:t>
            </a:r>
            <a:endParaRPr lang="fr-FR" dirty="0">
              <a:solidFill>
                <a:srgbClr val="022ABE"/>
              </a:solidFill>
            </a:endParaRP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2B6ECFEF-AEB4-235A-91A7-F45D4C4416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0" y="1570742"/>
            <a:ext cx="986309" cy="769327"/>
          </a:xfrm>
          <a:prstGeom prst="rect">
            <a:avLst/>
          </a:prstGeom>
        </p:spPr>
      </p:pic>
      <p:pic>
        <p:nvPicPr>
          <p:cNvPr id="53" name="Image 52" descr="graphe_reconstruction_02">
            <a:extLst>
              <a:ext uri="{FF2B5EF4-FFF2-40B4-BE49-F238E27FC236}">
                <a16:creationId xmlns:a16="http://schemas.microsoft.com/office/drawing/2014/main" id="{AF8FFA75-842D-CFDE-E8C9-301466B7D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221" y="104612"/>
            <a:ext cx="2496294" cy="2334896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D4AA5AA1-F4C4-6AE1-6F4A-718550D50BEA}"/>
              </a:ext>
            </a:extLst>
          </p:cNvPr>
          <p:cNvSpPr txBox="1"/>
          <p:nvPr/>
        </p:nvSpPr>
        <p:spPr>
          <a:xfrm>
            <a:off x="7020273" y="2451101"/>
            <a:ext cx="1843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22ABE"/>
                </a:solidFill>
                <a:latin typeface="Calibri"/>
                <a:ea typeface="+mn-ea"/>
                <a:cs typeface="+mn-cs"/>
              </a:rPr>
              <a:t>Ar-Pd-Ti-Si-H-</a:t>
            </a:r>
            <a:r>
              <a:rPr lang="fr-FR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</a:t>
            </a:r>
            <a:r>
              <a:rPr lang="fr-FR" b="1" dirty="0">
                <a:solidFill>
                  <a:srgbClr val="022ABE"/>
                </a:solidFill>
                <a:latin typeface="Calibri"/>
                <a:ea typeface="+mn-ea"/>
                <a:cs typeface="+mn-cs"/>
              </a:rPr>
              <a:t> plasma</a:t>
            </a:r>
            <a:endParaRPr lang="fr-FR" dirty="0">
              <a:solidFill>
                <a:srgbClr val="022A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4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0DD74-7CC1-57E5-7FDD-0C136F549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F694F20-7BB1-FE9C-5A35-DED150B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9EC6-87E9-49B5-8445-3B737938AB1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2C8CD2-CCB0-3C2C-5AA3-3FCC7F2D3174}"/>
              </a:ext>
            </a:extLst>
          </p:cNvPr>
          <p:cNvSpPr/>
          <p:nvPr/>
        </p:nvSpPr>
        <p:spPr>
          <a:xfrm>
            <a:off x="374746" y="628938"/>
            <a:ext cx="14609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defTabSz="180975"/>
            <a:r>
              <a:rPr lang="fr-FR" altLang="ja-JP" sz="1600" b="1" dirty="0">
                <a:latin typeface="Calibri" pitchFamily="34" charset="0"/>
                <a:ea typeface="MS Mincho" pitchFamily="49" charset="-128"/>
                <a:cs typeface="Calibri" pitchFamily="34" charset="0"/>
              </a:rPr>
              <a:t>2 – MERLIN </a:t>
            </a:r>
            <a:r>
              <a:rPr lang="fr-FR" altLang="ja-JP" sz="1600" b="1" i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in Deep Learning</a:t>
            </a:r>
            <a:endParaRPr lang="fr-FR" altLang="ja-JP" sz="1600" i="1" dirty="0">
              <a:solidFill>
                <a:srgbClr val="FF0000"/>
              </a:solidFill>
              <a:latin typeface="Calibri" pitchFamily="34" charset="0"/>
              <a:ea typeface="MS Mincho" pitchFamily="49" charset="-128"/>
              <a:cs typeface="Calibri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476545-0BDB-F5D1-8C8F-9152A62EF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45" y="659772"/>
            <a:ext cx="986309" cy="769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F96308-2A55-EA3C-6799-840E244A440C}"/>
                  </a:ext>
                </a:extLst>
              </p:cNvPr>
              <p:cNvSpPr/>
              <p:nvPr/>
            </p:nvSpPr>
            <p:spPr>
              <a:xfrm>
                <a:off x="-32021" y="1851670"/>
                <a:ext cx="3874226" cy="185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b="1" dirty="0">
                    <a:latin typeface="Calibri"/>
                    <a:ea typeface="+mn-ea"/>
                    <a:cs typeface="+mn-cs"/>
                  </a:rPr>
                  <a:t>Training of a neural network</a:t>
                </a:r>
              </a:p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Species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(up to 9) in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different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concentrations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with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various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𝑻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𝑳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b="1" dirty="0">
                    <a:latin typeface="Calibri"/>
                    <a:ea typeface="+mn-ea"/>
                    <a:cs typeface="+mn-cs"/>
                  </a:rPr>
                  <a:t> values</a:t>
                </a:r>
              </a:p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Implementation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of a </a:t>
                </a:r>
                <a:r>
                  <a:rPr lang="fr-FR" b="1" dirty="0" err="1">
                    <a:latin typeface="Calibri"/>
                    <a:ea typeface="+mn-ea"/>
                    <a:cs typeface="+mn-cs"/>
                  </a:rPr>
                  <a:t>convolutional</a:t>
                </a:r>
                <a:r>
                  <a:rPr lang="fr-FR" b="1" dirty="0">
                    <a:latin typeface="Calibri"/>
                    <a:ea typeface="+mn-ea"/>
                    <a:cs typeface="+mn-cs"/>
                  </a:rPr>
                  <a:t> network </a:t>
                </a:r>
              </a:p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Þ"/>
                </a:pPr>
                <a:r>
                  <a:rPr lang="fr-FR" b="1" dirty="0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Good </a:t>
                </a:r>
                <a:r>
                  <a:rPr lang="fr-FR" b="1" dirty="0" err="1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prediction</a:t>
                </a:r>
                <a:r>
                  <a:rPr lang="fr-FR" b="1" dirty="0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 at </a:t>
                </a:r>
                <a:r>
                  <a:rPr lang="fr-FR" b="1" dirty="0" err="1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some</a:t>
                </a:r>
                <a:r>
                  <a:rPr lang="fr-FR" b="1" dirty="0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 % in mole fraction</a:t>
                </a:r>
              </a:p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Þ"/>
                </a:pPr>
                <a:r>
                  <a:rPr lang="fr-FR" b="1" dirty="0" err="1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Results</a:t>
                </a:r>
                <a:r>
                  <a:rPr lang="fr-FR" b="1" dirty="0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 in ~ 20 ms</a:t>
                </a:r>
              </a:p>
              <a:p>
                <a:pPr marL="285750" lvl="0" indent="-285750" algn="l" defTabSz="179388" fontAlgn="auto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Þ"/>
                </a:pPr>
                <a:r>
                  <a:rPr lang="fr-FR" b="1" dirty="0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Can </a:t>
                </a:r>
                <a:r>
                  <a:rPr lang="fr-FR" b="1" dirty="0" err="1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work</a:t>
                </a:r>
                <a:r>
                  <a:rPr lang="fr-FR" b="1" dirty="0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 in real time (10 Hz laser source) to </a:t>
                </a:r>
                <a:r>
                  <a:rPr lang="fr-FR" b="1" dirty="0" err="1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give</a:t>
                </a:r>
                <a:r>
                  <a:rPr lang="fr-FR" b="1" dirty="0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 the composition,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b="1" dirty="0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𝑻</m:t>
                    </m:r>
                  </m:oMath>
                </a14:m>
                <a:r>
                  <a:rPr lang="fr-FR" b="1" dirty="0">
                    <a:solidFill>
                      <a:srgbClr val="FF0000"/>
                    </a:solidFill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F96308-2A55-EA3C-6799-840E244A4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021" y="1851670"/>
                <a:ext cx="3874226" cy="1850571"/>
              </a:xfrm>
              <a:prstGeom prst="rect">
                <a:avLst/>
              </a:prstGeom>
              <a:blipFill>
                <a:blip r:embed="rId3"/>
                <a:stretch>
                  <a:fillRect l="-472" t="-660" b="-26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A1FAD8CD-1774-9911-04D4-A727027E8BB7}"/>
              </a:ext>
            </a:extLst>
          </p:cNvPr>
          <p:cNvSpPr txBox="1"/>
          <p:nvPr/>
        </p:nvSpPr>
        <p:spPr>
          <a:xfrm>
            <a:off x="647564" y="4252952"/>
            <a:ext cx="28038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22ABE"/>
                </a:solidFill>
                <a:latin typeface="Calibri"/>
                <a:ea typeface="+mn-ea"/>
                <a:cs typeface="+mn-cs"/>
              </a:rPr>
              <a:t>Ar-Ag-C-Mo-Cu-Ni-B-H-W plasma (9 </a:t>
            </a:r>
            <a:r>
              <a:rPr lang="fr-FR" b="1" dirty="0" err="1">
                <a:solidFill>
                  <a:srgbClr val="022ABE"/>
                </a:solidFill>
                <a:latin typeface="Calibri"/>
                <a:ea typeface="+mn-ea"/>
                <a:cs typeface="+mn-cs"/>
              </a:rPr>
              <a:t>species</a:t>
            </a:r>
            <a:r>
              <a:rPr lang="fr-FR" b="1" dirty="0">
                <a:solidFill>
                  <a:srgbClr val="022ABE"/>
                </a:solidFill>
                <a:latin typeface="Calibri"/>
                <a:ea typeface="+mn-ea"/>
                <a:cs typeface="+mn-cs"/>
              </a:rPr>
              <a:t>, WEST </a:t>
            </a:r>
            <a:r>
              <a:rPr lang="fr-FR" b="1" dirty="0" err="1">
                <a:solidFill>
                  <a:srgbClr val="022ABE"/>
                </a:solidFill>
                <a:latin typeface="Calibri"/>
                <a:ea typeface="+mn-ea"/>
                <a:cs typeface="+mn-cs"/>
              </a:rPr>
              <a:t>campaign</a:t>
            </a:r>
            <a:r>
              <a:rPr lang="fr-FR" b="1" dirty="0">
                <a:solidFill>
                  <a:srgbClr val="022ABE"/>
                </a:solidFill>
                <a:latin typeface="Calibri"/>
                <a:ea typeface="+mn-ea"/>
                <a:cs typeface="+mn-cs"/>
              </a:rPr>
              <a:t>)</a:t>
            </a:r>
            <a:endParaRPr lang="fr-FR" dirty="0">
              <a:solidFill>
                <a:srgbClr val="022ABE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34FCA4-B5B2-2211-7331-62B6D1D683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78534" y="63378"/>
            <a:ext cx="5224145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5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DE5FE76-10AE-4865-8774-2065C07D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9EC6-87E9-49B5-8445-3B737938AB1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8EACF8-C70B-43D9-A57B-F668067CDF84}"/>
              </a:ext>
            </a:extLst>
          </p:cNvPr>
          <p:cNvSpPr/>
          <p:nvPr/>
        </p:nvSpPr>
        <p:spPr>
          <a:xfrm>
            <a:off x="374746" y="628938"/>
            <a:ext cx="110091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defTabSz="180975"/>
            <a:r>
              <a:rPr lang="fr-FR" altLang="ja-JP" sz="1600" b="1" dirty="0">
                <a:latin typeface="Calibri" pitchFamily="34" charset="0"/>
                <a:ea typeface="MS Mincho" pitchFamily="49" charset="-128"/>
                <a:cs typeface="Calibri" pitchFamily="34" charset="0"/>
              </a:rPr>
              <a:t>3 – CF-LIBS</a:t>
            </a:r>
            <a:endParaRPr lang="fr-FR" altLang="ja-JP" sz="1600" i="1" dirty="0">
              <a:solidFill>
                <a:srgbClr val="FF0000"/>
              </a:solidFill>
              <a:latin typeface="Calibri" pitchFamily="34" charset="0"/>
              <a:ea typeface="MS Mincho" pitchFamily="49" charset="-128"/>
              <a:cs typeface="Calibri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95509A-517E-4A3D-97DF-006295556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55245"/>
            <a:ext cx="2759901" cy="2732729"/>
          </a:xfrm>
          <a:prstGeom prst="rect">
            <a:avLst/>
          </a:prstGeom>
        </p:spPr>
      </p:pic>
      <p:pic>
        <p:nvPicPr>
          <p:cNvPr id="1026" name="Picture 2" descr="GANIL">
            <a:extLst>
              <a:ext uri="{FF2B5EF4-FFF2-40B4-BE49-F238E27FC236}">
                <a16:creationId xmlns:a16="http://schemas.microsoft.com/office/drawing/2014/main" id="{1AAAE328-362F-4C90-844E-69FDE730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28909"/>
            <a:ext cx="2759901" cy="6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AA7E34-78B6-4F18-B095-A0C6AE3AC10C}"/>
              </a:ext>
            </a:extLst>
          </p:cNvPr>
          <p:cNvSpPr/>
          <p:nvPr/>
        </p:nvSpPr>
        <p:spPr>
          <a:xfrm>
            <a:off x="6694797" y="1383618"/>
            <a:ext cx="24122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>
                <a:latin typeface="Calibri"/>
              </a:rPr>
              <a:t>He</a:t>
            </a:r>
            <a:r>
              <a:rPr lang="fr-FR" b="1" baseline="30000" dirty="0">
                <a:latin typeface="Calibri"/>
              </a:rPr>
              <a:t>3</a:t>
            </a:r>
            <a:r>
              <a:rPr lang="fr-FR" b="1" dirty="0">
                <a:latin typeface="Calibri"/>
              </a:rPr>
              <a:t>: </a:t>
            </a:r>
            <a:r>
              <a:rPr lang="fr-FR" b="1" dirty="0" err="1">
                <a:latin typeface="Calibri"/>
              </a:rPr>
              <a:t>product</a:t>
            </a:r>
            <a:r>
              <a:rPr lang="fr-FR" b="1" dirty="0">
                <a:latin typeface="Calibri"/>
              </a:rPr>
              <a:t> of T </a:t>
            </a:r>
            <a:r>
              <a:rPr lang="fr-FR" b="1" dirty="0" err="1">
                <a:latin typeface="Calibri"/>
              </a:rPr>
              <a:t>disintegration</a:t>
            </a:r>
            <a:endParaRPr lang="fr-FR" b="1" dirty="0">
              <a:latin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 err="1">
                <a:latin typeface="Calibri"/>
              </a:rPr>
              <a:t>Preparation</a:t>
            </a:r>
            <a:r>
              <a:rPr lang="fr-FR" b="1" dirty="0">
                <a:latin typeface="Calibri"/>
              </a:rPr>
              <a:t> of He</a:t>
            </a:r>
            <a:r>
              <a:rPr lang="fr-FR" b="1" baseline="30000" dirty="0">
                <a:latin typeface="Calibri"/>
              </a:rPr>
              <a:t>3</a:t>
            </a:r>
            <a:r>
              <a:rPr lang="fr-FR" b="1" dirty="0">
                <a:latin typeface="Calibri"/>
              </a:rPr>
              <a:t> </a:t>
            </a:r>
            <a:r>
              <a:rPr lang="fr-FR" b="1" dirty="0" err="1">
                <a:latin typeface="Calibri"/>
              </a:rPr>
              <a:t>implanted</a:t>
            </a:r>
            <a:r>
              <a:rPr lang="fr-FR" b="1" dirty="0">
                <a:latin typeface="Calibri"/>
              </a:rPr>
              <a:t> </a:t>
            </a:r>
            <a:r>
              <a:rPr lang="fr-FR" b="1" dirty="0" err="1">
                <a:latin typeface="Calibri"/>
              </a:rPr>
              <a:t>samples</a:t>
            </a:r>
            <a:r>
              <a:rPr lang="fr-FR" b="1" dirty="0">
                <a:latin typeface="Calibri"/>
              </a:rPr>
              <a:t> (Al and W by </a:t>
            </a:r>
            <a:r>
              <a:rPr lang="fr-FR" b="1" dirty="0" err="1">
                <a:latin typeface="Calibri"/>
              </a:rPr>
              <a:t>ionic</a:t>
            </a:r>
            <a:r>
              <a:rPr lang="fr-FR" b="1" dirty="0">
                <a:latin typeface="Calibri"/>
              </a:rPr>
              <a:t> </a:t>
            </a:r>
            <a:r>
              <a:rPr lang="fr-FR" b="1" dirty="0" err="1">
                <a:latin typeface="Calibri"/>
              </a:rPr>
              <a:t>beam</a:t>
            </a:r>
            <a:r>
              <a:rPr lang="fr-FR" b="1" dirty="0">
                <a:latin typeface="Calibri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>
                <a:latin typeface="Calibri"/>
              </a:rPr>
              <a:t>Profiles </a:t>
            </a:r>
            <a:r>
              <a:rPr lang="fr-FR" b="1" dirty="0" err="1">
                <a:latin typeface="Calibri"/>
              </a:rPr>
              <a:t>with</a:t>
            </a:r>
            <a:r>
              <a:rPr lang="fr-FR" b="1" dirty="0">
                <a:latin typeface="Calibri"/>
              </a:rPr>
              <a:t> a maximum able to </a:t>
            </a:r>
            <a:r>
              <a:rPr lang="fr-FR" b="1" dirty="0" err="1">
                <a:latin typeface="Calibri"/>
              </a:rPr>
              <a:t>allow</a:t>
            </a:r>
            <a:r>
              <a:rPr lang="fr-FR" b="1" dirty="0">
                <a:latin typeface="Calibri"/>
              </a:rPr>
              <a:t> the </a:t>
            </a:r>
            <a:r>
              <a:rPr lang="fr-FR" b="1" dirty="0" err="1">
                <a:latin typeface="Calibri"/>
              </a:rPr>
              <a:t>verification</a:t>
            </a:r>
            <a:r>
              <a:rPr lang="fr-FR" b="1" dirty="0">
                <a:latin typeface="Calibri"/>
              </a:rPr>
              <a:t> of the </a:t>
            </a:r>
            <a:r>
              <a:rPr lang="fr-FR" b="1" dirty="0" err="1">
                <a:latin typeface="Calibri"/>
              </a:rPr>
              <a:t>depth</a:t>
            </a:r>
            <a:endParaRPr lang="fr-FR" b="1" dirty="0">
              <a:latin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 err="1">
                <a:latin typeface="Calibri"/>
              </a:rPr>
              <a:t>Other</a:t>
            </a:r>
            <a:r>
              <a:rPr lang="fr-FR" b="1" dirty="0">
                <a:latin typeface="Calibri"/>
              </a:rPr>
              <a:t> Al and W </a:t>
            </a:r>
            <a:r>
              <a:rPr lang="fr-FR" b="1" dirty="0" err="1">
                <a:latin typeface="Calibri"/>
              </a:rPr>
              <a:t>samples</a:t>
            </a:r>
            <a:r>
              <a:rPr lang="fr-FR" b="1" dirty="0">
                <a:latin typeface="Calibri"/>
              </a:rPr>
              <a:t> </a:t>
            </a:r>
            <a:r>
              <a:rPr lang="fr-FR" b="1" dirty="0" err="1">
                <a:latin typeface="Calibri"/>
              </a:rPr>
              <a:t>also</a:t>
            </a:r>
            <a:r>
              <a:rPr lang="fr-FR" b="1" dirty="0">
                <a:latin typeface="Calibri"/>
              </a:rPr>
              <a:t> </a:t>
            </a:r>
            <a:r>
              <a:rPr lang="fr-FR" b="1" dirty="0" err="1">
                <a:latin typeface="Calibri"/>
              </a:rPr>
              <a:t>implanted</a:t>
            </a:r>
            <a:r>
              <a:rPr lang="fr-FR" b="1" dirty="0">
                <a:latin typeface="Calibri"/>
              </a:rPr>
              <a:t> </a:t>
            </a:r>
            <a:r>
              <a:rPr lang="fr-FR" b="1" dirty="0" err="1">
                <a:latin typeface="Calibri"/>
              </a:rPr>
              <a:t>with</a:t>
            </a:r>
            <a:r>
              <a:rPr lang="fr-FR" b="1" dirty="0">
                <a:latin typeface="Calibri"/>
              </a:rPr>
              <a:t> 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 err="1">
                <a:latin typeface="Calibri"/>
              </a:rPr>
              <a:t>Same</a:t>
            </a:r>
            <a:r>
              <a:rPr lang="fr-FR" b="1" dirty="0">
                <a:latin typeface="Calibri"/>
              </a:rPr>
              <a:t> </a:t>
            </a:r>
            <a:r>
              <a:rPr lang="fr-FR" b="1" dirty="0" err="1">
                <a:latin typeface="Calibri"/>
              </a:rPr>
              <a:t>characteristics</a:t>
            </a:r>
            <a:r>
              <a:rPr lang="fr-FR" b="1" dirty="0">
                <a:latin typeface="Calibri"/>
              </a:rPr>
              <a:t>: profiles </a:t>
            </a:r>
            <a:r>
              <a:rPr lang="fr-FR" b="1" dirty="0" err="1">
                <a:latin typeface="Calibri"/>
              </a:rPr>
              <a:t>with</a:t>
            </a:r>
            <a:r>
              <a:rPr lang="fr-FR" b="1" dirty="0">
                <a:latin typeface="Calibri"/>
              </a:rPr>
              <a:t> a maximum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4E9400-BD80-4DEE-A15F-76CB45F4D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852" y="555526"/>
            <a:ext cx="3384376" cy="21918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86C4BC9-46C6-4B43-A174-D4AED9C5F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852" y="2866654"/>
            <a:ext cx="3384376" cy="218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5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FF3902-93A2-41E5-BA91-F35F4AA3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9EC6-87E9-49B5-8445-3B737938AB1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CEC416-B7F0-4E93-998C-C0A419FCD0E8}"/>
              </a:ext>
            </a:extLst>
          </p:cNvPr>
          <p:cNvSpPr/>
          <p:nvPr/>
        </p:nvSpPr>
        <p:spPr>
          <a:xfrm>
            <a:off x="374746" y="628938"/>
            <a:ext cx="110091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defTabSz="180975"/>
            <a:r>
              <a:rPr lang="fr-FR" altLang="ja-JP" sz="1600" b="1" dirty="0">
                <a:latin typeface="Calibri" pitchFamily="34" charset="0"/>
                <a:ea typeface="MS Mincho" pitchFamily="49" charset="-128"/>
                <a:cs typeface="Calibri" pitchFamily="34" charset="0"/>
              </a:rPr>
              <a:t>3 – CF-LIBS</a:t>
            </a:r>
            <a:endParaRPr lang="fr-FR" altLang="ja-JP" sz="1600" i="1" dirty="0">
              <a:solidFill>
                <a:srgbClr val="FF0000"/>
              </a:solidFill>
              <a:latin typeface="Calibri" pitchFamily="34" charset="0"/>
              <a:ea typeface="MS Mincho" pitchFamily="49" charset="-128"/>
              <a:cs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9C88C4-D699-417D-B197-1D7ABEAEB311}"/>
              </a:ext>
            </a:extLst>
          </p:cNvPr>
          <p:cNvSpPr/>
          <p:nvPr/>
        </p:nvSpPr>
        <p:spPr>
          <a:xfrm>
            <a:off x="883022" y="1023578"/>
            <a:ext cx="27117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l" defTabSz="1793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 err="1">
                <a:latin typeface="Calibri"/>
              </a:rPr>
              <a:t>Comparison</a:t>
            </a:r>
            <a:r>
              <a:rPr lang="fr-FR" b="1" dirty="0">
                <a:latin typeface="Calibri"/>
              </a:rPr>
              <a:t> ns-</a:t>
            </a:r>
            <a:r>
              <a:rPr lang="fr-FR" b="1" dirty="0" err="1">
                <a:latin typeface="Calibri"/>
              </a:rPr>
              <a:t>ps</a:t>
            </a:r>
            <a:r>
              <a:rPr lang="fr-FR" b="1" dirty="0">
                <a:latin typeface="Calibri"/>
              </a:rPr>
              <a:t> (SP) CF-LIBS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DC0B8-F165-40FF-B8B7-78A40D6E002C}"/>
              </a:ext>
            </a:extLst>
          </p:cNvPr>
          <p:cNvSpPr/>
          <p:nvPr/>
        </p:nvSpPr>
        <p:spPr>
          <a:xfrm>
            <a:off x="5182257" y="1023578"/>
            <a:ext cx="3170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l" defTabSz="1793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 err="1">
                <a:latin typeface="Calibri"/>
              </a:rPr>
              <a:t>Comparison</a:t>
            </a:r>
            <a:r>
              <a:rPr lang="fr-FR" b="1" dirty="0">
                <a:latin typeface="Calibri"/>
              </a:rPr>
              <a:t> SP-DP </a:t>
            </a:r>
            <a:r>
              <a:rPr lang="fr-FR" b="1" dirty="0" err="1">
                <a:latin typeface="Calibri"/>
              </a:rPr>
              <a:t>ps</a:t>
            </a:r>
            <a:r>
              <a:rPr lang="fr-FR" b="1" dirty="0">
                <a:latin typeface="Calibri"/>
              </a:rPr>
              <a:t> and ns CF-LIBS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24A18AF-B3A9-4546-8000-2F5CEEB0F3F0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155434"/>
            <a:ext cx="4136944" cy="2109958"/>
            <a:chOff x="634167" y="586155"/>
            <a:chExt cx="7558667" cy="385513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9BE2B04-FDAE-4C01-9510-359BD31B4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7" y="1059582"/>
              <a:ext cx="7149227" cy="2844316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FF231E4-EE79-4E8D-AC4B-A29CFEDB305B}"/>
                </a:ext>
              </a:extLst>
            </p:cNvPr>
            <p:cNvSpPr txBox="1"/>
            <p:nvPr/>
          </p:nvSpPr>
          <p:spPr>
            <a:xfrm>
              <a:off x="1422640" y="3872507"/>
              <a:ext cx="1935456" cy="47799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R="0" lvl="0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b="1" kern="0" dirty="0">
                  <a:latin typeface="Calibri" pitchFamily="34" charset="0"/>
                  <a:cs typeface="Calibri" pitchFamily="34" charset="0"/>
                </a:rPr>
                <a:t>Shot </a:t>
              </a:r>
              <a:r>
                <a:rPr lang="fr-FR" sz="1100" b="1" kern="0" dirty="0" err="1">
                  <a:latin typeface="Calibri" pitchFamily="34" charset="0"/>
                  <a:cs typeface="Calibri" pitchFamily="34" charset="0"/>
                </a:rPr>
                <a:t>number</a:t>
              </a:r>
              <a:endParaRPr lang="fr-FR" sz="1100" b="1" kern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DBD9744-47F3-48A8-A64F-C8E399BD4F0B}"/>
                </a:ext>
              </a:extLst>
            </p:cNvPr>
            <p:cNvSpPr txBox="1"/>
            <p:nvPr/>
          </p:nvSpPr>
          <p:spPr>
            <a:xfrm>
              <a:off x="3766646" y="3872507"/>
              <a:ext cx="1935454" cy="47799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R="0" lvl="0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b="1" kern="0" dirty="0">
                  <a:latin typeface="Calibri" pitchFamily="34" charset="0"/>
                  <a:cs typeface="Calibri" pitchFamily="34" charset="0"/>
                </a:rPr>
                <a:t>Shot </a:t>
              </a:r>
              <a:r>
                <a:rPr lang="fr-FR" sz="1100" b="1" kern="0" dirty="0" err="1">
                  <a:latin typeface="Calibri" pitchFamily="34" charset="0"/>
                  <a:cs typeface="Calibri" pitchFamily="34" charset="0"/>
                </a:rPr>
                <a:t>number</a:t>
              </a:r>
              <a:endParaRPr lang="fr-FR" sz="1100" b="1" kern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ED0E175-82C5-464D-B367-0BFA59B14417}"/>
                </a:ext>
              </a:extLst>
            </p:cNvPr>
            <p:cNvSpPr txBox="1"/>
            <p:nvPr/>
          </p:nvSpPr>
          <p:spPr>
            <a:xfrm>
              <a:off x="6136065" y="3867895"/>
              <a:ext cx="1935452" cy="47799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R="0" lvl="0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b="1" kern="0" dirty="0">
                  <a:latin typeface="Calibri" pitchFamily="34" charset="0"/>
                  <a:cs typeface="Calibri" pitchFamily="34" charset="0"/>
                </a:rPr>
                <a:t>Shot </a:t>
              </a:r>
              <a:r>
                <a:rPr lang="fr-FR" sz="1100" b="1" kern="0" dirty="0" err="1">
                  <a:latin typeface="Calibri" pitchFamily="34" charset="0"/>
                  <a:cs typeface="Calibri" pitchFamily="34" charset="0"/>
                </a:rPr>
                <a:t>number</a:t>
              </a:r>
              <a:endParaRPr lang="fr-FR" sz="1100" b="1" kern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C35578E-BE78-44CB-ABD6-20A7C204C90C}"/>
                </a:ext>
              </a:extLst>
            </p:cNvPr>
            <p:cNvSpPr txBox="1"/>
            <p:nvPr/>
          </p:nvSpPr>
          <p:spPr>
            <a:xfrm rot="16200000">
              <a:off x="-1040345" y="2260667"/>
              <a:ext cx="3855134" cy="5061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R="0" lvl="0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200" b="1" kern="0" dirty="0" err="1">
                  <a:latin typeface="Calibri" pitchFamily="34" charset="0"/>
                  <a:cs typeface="Calibri" pitchFamily="34" charset="0"/>
                </a:rPr>
                <a:t>Normalized</a:t>
              </a:r>
              <a:r>
                <a:rPr lang="fr-FR" sz="1200" b="1" kern="0" dirty="0">
                  <a:latin typeface="Calibri" pitchFamily="34" charset="0"/>
                  <a:cs typeface="Calibri" pitchFamily="34" charset="0"/>
                </a:rPr>
                <a:t> spectral radiance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DBB4674-7984-4DE2-9B1C-324E448D157D}"/>
                  </a:ext>
                </a:extLst>
              </p:cNvPr>
              <p:cNvSpPr txBox="1"/>
              <p:nvPr/>
            </p:nvSpPr>
            <p:spPr>
              <a:xfrm>
                <a:off x="175644" y="3287897"/>
                <a:ext cx="4113092" cy="40780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R="0" lvl="0" defTabSz="179388" eaLnBrk="1" fontAlgn="auto" latinLnBrk="0" hangingPunct="1"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Al </a:t>
                </a: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sample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[thickness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900" b="1" i="1" kern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fr-FR" sz="900" b="1" i="1" kern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𝟑𝟎𝟎</m:t>
                        </m:r>
                        <m:r>
                          <a:rPr lang="fr-FR" sz="9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±</m:t>
                        </m:r>
                        <m:r>
                          <a:rPr lang="fr-FR" sz="9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𝟑𝟎</m:t>
                        </m:r>
                      </m:e>
                    </m:d>
                    <m:r>
                      <a:rPr lang="fr-FR" sz="9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𝝁</m:t>
                    </m:r>
                    <m:r>
                      <a:rPr lang="fr-FR" sz="9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𝒎</m:t>
                    </m:r>
                  </m:oMath>
                </a14:m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containing D at </a:t>
                </a:r>
                <a14:m>
                  <m:oMath xmlns:m="http://schemas.openxmlformats.org/officeDocument/2006/math">
                    <m:r>
                      <a:rPr lang="fr-FR" sz="900" b="1" i="1" kern="0" smtClean="0">
                        <a:latin typeface="Cambria Math" panose="02040503050406030204" pitchFamily="18" charset="0"/>
                        <a:cs typeface="Calibri" pitchFamily="34" charset="0"/>
                      </a:rPr>
                      <m:t>~</m:t>
                    </m:r>
                    <m:r>
                      <a:rPr lang="fr-FR" sz="900" b="1" i="1" kern="0" smtClean="0">
                        <a:latin typeface="Cambria Math" panose="02040503050406030204" pitchFamily="18" charset="0"/>
                        <a:cs typeface="Calibri" pitchFamily="34" charset="0"/>
                      </a:rPr>
                      <m:t>𝟓</m:t>
                    </m:r>
                    <m:r>
                      <a:rPr lang="fr-FR" sz="900" b="1" i="1" kern="0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fr-FR" sz="9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𝝁</m:t>
                    </m:r>
                    <m:r>
                      <a:rPr lang="fr-FR" sz="9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𝒎</m:t>
                    </m:r>
                  </m:oMath>
                </a14:m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] </a:t>
                </a: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placed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on a Cu plate</a:t>
                </a:r>
              </a:p>
              <a:p>
                <a:pPr marR="0" lvl="0" defTabSz="179388" eaLnBrk="1" fontAlgn="auto" latinLnBrk="0" hangingPunct="1"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Ns laser source (</a:t>
                </a: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Nd:YAG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532 nm, 6 ns, 50 </a:t>
                </a: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mJ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DBB4674-7984-4DE2-9B1C-324E448D1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44" y="3287897"/>
                <a:ext cx="4113092" cy="407804"/>
              </a:xfrm>
              <a:prstGeom prst="rect">
                <a:avLst/>
              </a:prstGeom>
              <a:blipFill>
                <a:blip r:embed="rId3"/>
                <a:stretch>
                  <a:fillRect b="-5970"/>
                </a:stretch>
              </a:blipFill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670F677-620E-4742-87B1-3403967EC2C6}"/>
              </a:ext>
            </a:extLst>
          </p:cNvPr>
          <p:cNvSpPr/>
          <p:nvPr/>
        </p:nvSpPr>
        <p:spPr>
          <a:xfrm>
            <a:off x="15013" y="3733608"/>
            <a:ext cx="4737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79388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>
                <a:latin typeface="Calibri"/>
              </a:rPr>
              <a:t>Same</a:t>
            </a:r>
            <a:r>
              <a:rPr lang="fr-FR" b="1" dirty="0">
                <a:latin typeface="Calibri"/>
              </a:rPr>
              <a:t> type of </a:t>
            </a:r>
            <a:r>
              <a:rPr lang="fr-FR" b="1" dirty="0" err="1">
                <a:latin typeface="Calibri"/>
              </a:rPr>
              <a:t>measurements</a:t>
            </a:r>
            <a:r>
              <a:rPr lang="fr-FR" b="1" dirty="0">
                <a:latin typeface="Calibri"/>
              </a:rPr>
              <a:t> on GANIL new </a:t>
            </a:r>
            <a:r>
              <a:rPr lang="fr-FR" b="1" dirty="0" err="1">
                <a:latin typeface="Calibri"/>
              </a:rPr>
              <a:t>samples</a:t>
            </a:r>
            <a:r>
              <a:rPr lang="fr-FR" b="1" dirty="0">
                <a:latin typeface="Calibri"/>
              </a:rPr>
              <a:t> </a:t>
            </a:r>
            <a:r>
              <a:rPr lang="fr-FR" b="1" dirty="0" err="1">
                <a:latin typeface="Calibri"/>
              </a:rPr>
              <a:t>with</a:t>
            </a:r>
            <a:endParaRPr lang="fr-FR" b="1" dirty="0">
              <a:latin typeface="Calibri"/>
            </a:endParaRPr>
          </a:p>
          <a:p>
            <a:pPr marL="539750" lvl="1" indent="-285750" algn="l" defTabSz="1793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b="1" dirty="0">
                <a:latin typeface="Calibri"/>
              </a:rPr>
              <a:t>ns laser source (</a:t>
            </a:r>
            <a:r>
              <a:rPr lang="fr-FR" b="1" dirty="0" err="1">
                <a:latin typeface="Calibri"/>
              </a:rPr>
              <a:t>Nd:YAG</a:t>
            </a:r>
            <a:r>
              <a:rPr lang="fr-FR" b="1" dirty="0">
                <a:latin typeface="Calibri"/>
              </a:rPr>
              <a:t> 1064 nm, 6 ns, 100 </a:t>
            </a:r>
            <a:r>
              <a:rPr lang="fr-FR" b="1" dirty="0" err="1">
                <a:latin typeface="Calibri"/>
              </a:rPr>
              <a:t>mJ</a:t>
            </a:r>
            <a:r>
              <a:rPr lang="fr-FR" b="1" dirty="0">
                <a:latin typeface="Calibri"/>
              </a:rPr>
              <a:t>)</a:t>
            </a:r>
          </a:p>
          <a:p>
            <a:pPr marL="539750" lvl="1" indent="-285750" algn="l" defTabSz="1793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b="1" dirty="0" err="1">
                <a:latin typeface="Calibri"/>
              </a:rPr>
              <a:t>ps</a:t>
            </a:r>
            <a:r>
              <a:rPr lang="fr-FR" b="1" dirty="0">
                <a:latin typeface="Calibri"/>
              </a:rPr>
              <a:t> laser source (</a:t>
            </a:r>
            <a:r>
              <a:rPr lang="fr-FR" b="1" dirty="0" err="1">
                <a:latin typeface="Calibri"/>
              </a:rPr>
              <a:t>Nd:YAG</a:t>
            </a:r>
            <a:r>
              <a:rPr lang="fr-FR" b="1" dirty="0">
                <a:latin typeface="Calibri"/>
              </a:rPr>
              <a:t> 1064 nm, 30 </a:t>
            </a:r>
            <a:r>
              <a:rPr lang="fr-FR" b="1" dirty="0" err="1">
                <a:latin typeface="Calibri"/>
              </a:rPr>
              <a:t>ps</a:t>
            </a:r>
            <a:r>
              <a:rPr lang="fr-FR" b="1" dirty="0">
                <a:latin typeface="Calibri"/>
              </a:rPr>
              <a:t>, 100 </a:t>
            </a:r>
            <a:r>
              <a:rPr lang="fr-FR" b="1" dirty="0" err="1">
                <a:latin typeface="Calibri"/>
              </a:rPr>
              <a:t>mJ</a:t>
            </a:r>
            <a:r>
              <a:rPr lang="fr-FR" b="1" dirty="0">
                <a:latin typeface="Calibri"/>
              </a:rPr>
              <a:t>)</a:t>
            </a:r>
          </a:p>
          <a:p>
            <a:pPr marL="0" lvl="1" algn="l" defTabSz="179388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>
                <a:latin typeface="Calibri"/>
              </a:rPr>
              <a:t>Rebuilding</a:t>
            </a:r>
            <a:r>
              <a:rPr lang="fr-FR" b="1" dirty="0">
                <a:latin typeface="Calibri"/>
              </a:rPr>
              <a:t> of the </a:t>
            </a:r>
            <a:r>
              <a:rPr lang="fr-FR" b="1" dirty="0" err="1">
                <a:latin typeface="Calibri"/>
              </a:rPr>
              <a:t>spectra</a:t>
            </a:r>
            <a:r>
              <a:rPr lang="fr-FR" b="1" dirty="0">
                <a:latin typeface="Calibri"/>
              </a:rPr>
              <a:t> by MERLIN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81700BA-3911-492B-B3EB-DD242394A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46" y="4466626"/>
            <a:ext cx="487765" cy="380460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9FB47BA1-5971-491E-BF72-743EDF7ABBB4}"/>
              </a:ext>
            </a:extLst>
          </p:cNvPr>
          <p:cNvGrpSpPr/>
          <p:nvPr/>
        </p:nvGrpSpPr>
        <p:grpSpPr>
          <a:xfrm>
            <a:off x="4484839" y="1375603"/>
            <a:ext cx="4613098" cy="2069527"/>
            <a:chOff x="21434" y="1849608"/>
            <a:chExt cx="4613098" cy="2069527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F244892C-F8F5-4493-A594-C37CD4B969E6}"/>
                </a:ext>
              </a:extLst>
            </p:cNvPr>
            <p:cNvSpPr/>
            <p:nvPr/>
          </p:nvSpPr>
          <p:spPr>
            <a:xfrm>
              <a:off x="21434" y="1849608"/>
              <a:ext cx="4613098" cy="2054062"/>
            </a:xfrm>
            <a:prstGeom prst="roundRect">
              <a:avLst>
                <a:gd name="adj" fmla="val 790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F303179-7F1A-49E4-88C5-D8833D4B0585}"/>
                </a:ext>
              </a:extLst>
            </p:cNvPr>
            <p:cNvSpPr txBox="1"/>
            <p:nvPr/>
          </p:nvSpPr>
          <p:spPr>
            <a:xfrm>
              <a:off x="293225" y="3657525"/>
              <a:ext cx="40688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/>
                <a:t>Schematic</a:t>
              </a:r>
              <a:r>
                <a:rPr lang="fr-FR" sz="1100" dirty="0"/>
                <a:t> </a:t>
              </a:r>
              <a:r>
                <a:rPr lang="fr-FR" sz="1100" dirty="0" err="1"/>
                <a:t>view</a:t>
              </a:r>
              <a:r>
                <a:rPr lang="fr-FR" sz="1100" dirty="0"/>
                <a:t> of the </a:t>
              </a:r>
              <a:r>
                <a:rPr lang="fr-FR" sz="1100" dirty="0" err="1"/>
                <a:t>ps-ps</a:t>
              </a:r>
              <a:r>
                <a:rPr lang="fr-FR" sz="1100" dirty="0"/>
                <a:t> axial Double Pulse </a:t>
              </a:r>
              <a:r>
                <a:rPr lang="fr-FR" sz="1100" dirty="0" err="1"/>
                <a:t>experimental</a:t>
              </a:r>
              <a:r>
                <a:rPr lang="fr-FR" sz="1100" dirty="0"/>
                <a:t> </a:t>
              </a:r>
              <a:r>
                <a:rPr lang="fr-FR" sz="1100" dirty="0" err="1"/>
                <a:t>device</a:t>
              </a:r>
              <a:r>
                <a:rPr lang="fr-FR" sz="1100" dirty="0"/>
                <a:t>.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0987E2FA-7E62-4D5E-8147-E60355586D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918" y="1936837"/>
              <a:ext cx="4431318" cy="1720688"/>
              <a:chOff x="156340" y="1132219"/>
              <a:chExt cx="4942887" cy="1919331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681BBD61-32F2-4FFF-9907-8BB6D7E85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340" y="1132219"/>
                <a:ext cx="4942887" cy="1919331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B164AF9-7D58-4AF2-B17D-CBD80FC6DE2A}"/>
                  </a:ext>
                </a:extLst>
              </p:cNvPr>
              <p:cNvSpPr/>
              <p:nvPr/>
            </p:nvSpPr>
            <p:spPr>
              <a:xfrm>
                <a:off x="4772700" y="1737443"/>
                <a:ext cx="94868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C289E2-33E7-412B-9543-9896178C1C90}"/>
                  </a:ext>
                </a:extLst>
              </p:cNvPr>
              <p:cNvSpPr/>
              <p:nvPr/>
            </p:nvSpPr>
            <p:spPr>
              <a:xfrm rot="16200000">
                <a:off x="2380091" y="2638854"/>
                <a:ext cx="94868" cy="386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21CE26-779C-46B7-8CDA-B39D3B3D41E0}"/>
                  </a:ext>
                </a:extLst>
              </p:cNvPr>
              <p:cNvSpPr/>
              <p:nvPr/>
            </p:nvSpPr>
            <p:spPr>
              <a:xfrm rot="16200000">
                <a:off x="2386616" y="2638233"/>
                <a:ext cx="94868" cy="3541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984D08F-0536-47F7-AB17-E45EBC7AFA6F}"/>
                  </a:ext>
                </a:extLst>
              </p:cNvPr>
              <p:cNvSpPr/>
              <p:nvPr/>
            </p:nvSpPr>
            <p:spPr>
              <a:xfrm rot="16200000">
                <a:off x="2391940" y="2544143"/>
                <a:ext cx="72000" cy="3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A7FD70A-1C1E-42F3-A6DF-E14335E33CF6}"/>
              </a:ext>
            </a:extLst>
          </p:cNvPr>
          <p:cNvCxnSpPr/>
          <p:nvPr/>
        </p:nvCxnSpPr>
        <p:spPr>
          <a:xfrm>
            <a:off x="4433104" y="1023578"/>
            <a:ext cx="36004" cy="398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7ECCD0-8EAD-49FC-B68B-8E5102B82149}"/>
              </a:ext>
            </a:extLst>
          </p:cNvPr>
          <p:cNvSpPr/>
          <p:nvPr/>
        </p:nvSpPr>
        <p:spPr>
          <a:xfrm>
            <a:off x="4515511" y="3733872"/>
            <a:ext cx="42744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79388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>
                <a:latin typeface="Calibri"/>
              </a:rPr>
              <a:t>Current</a:t>
            </a:r>
            <a:r>
              <a:rPr lang="fr-FR" b="1" dirty="0">
                <a:latin typeface="Calibri"/>
              </a:rPr>
              <a:t> configuration</a:t>
            </a:r>
          </a:p>
          <a:p>
            <a:pPr marL="539750" indent="-285750" algn="l" defTabSz="1793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b="1" dirty="0" err="1">
                <a:latin typeface="Calibri"/>
              </a:rPr>
              <a:t>ps</a:t>
            </a:r>
            <a:r>
              <a:rPr lang="fr-FR" b="1" dirty="0">
                <a:latin typeface="Calibri"/>
              </a:rPr>
              <a:t> laser source (</a:t>
            </a:r>
            <a:r>
              <a:rPr lang="fr-FR" b="1" dirty="0" err="1">
                <a:latin typeface="Calibri"/>
              </a:rPr>
              <a:t>Nd:YAG</a:t>
            </a:r>
            <a:r>
              <a:rPr lang="fr-FR" b="1" dirty="0">
                <a:latin typeface="Calibri"/>
              </a:rPr>
              <a:t> 1064 nm, 30 </a:t>
            </a:r>
            <a:r>
              <a:rPr lang="fr-FR" b="1" dirty="0" err="1">
                <a:latin typeface="Calibri"/>
              </a:rPr>
              <a:t>ps</a:t>
            </a:r>
            <a:r>
              <a:rPr lang="fr-FR" b="1" dirty="0">
                <a:latin typeface="Calibri"/>
              </a:rPr>
              <a:t>, 100 </a:t>
            </a:r>
            <a:r>
              <a:rPr lang="fr-FR" b="1" dirty="0" err="1">
                <a:latin typeface="Calibri"/>
              </a:rPr>
              <a:t>mJ</a:t>
            </a:r>
            <a:r>
              <a:rPr lang="fr-FR" b="1" dirty="0">
                <a:latin typeface="Calibri"/>
              </a:rPr>
              <a:t>)</a:t>
            </a:r>
          </a:p>
          <a:p>
            <a:pPr lvl="0" algn="l" defTabSz="179388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latin typeface="Calibri"/>
              </a:rPr>
              <a:t>Adaptation to ns-ns configuration</a:t>
            </a:r>
          </a:p>
          <a:p>
            <a:pPr marL="539750" indent="-285750" algn="l" defTabSz="1793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b="1" dirty="0">
                <a:latin typeface="Calibri"/>
              </a:rPr>
              <a:t>ns laser source (</a:t>
            </a:r>
            <a:r>
              <a:rPr lang="fr-FR" b="1" dirty="0" err="1">
                <a:latin typeface="Calibri"/>
              </a:rPr>
              <a:t>Nd:YAG</a:t>
            </a:r>
            <a:r>
              <a:rPr lang="fr-FR" b="1" dirty="0">
                <a:latin typeface="Calibri"/>
              </a:rPr>
              <a:t> 1064 nm, 6 ns, 100 </a:t>
            </a:r>
            <a:r>
              <a:rPr lang="fr-FR" b="1" dirty="0" err="1">
                <a:latin typeface="Calibri"/>
              </a:rPr>
              <a:t>mJ</a:t>
            </a:r>
            <a:r>
              <a:rPr lang="fr-FR" b="1" dirty="0">
                <a:latin typeface="Calibri"/>
              </a:rPr>
              <a:t>)</a:t>
            </a:r>
          </a:p>
          <a:p>
            <a:pPr lvl="0" algn="l" defTabSz="179388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>
                <a:latin typeface="Calibri"/>
              </a:rPr>
              <a:t>Measurements</a:t>
            </a:r>
            <a:r>
              <a:rPr lang="fr-FR" b="1" dirty="0">
                <a:latin typeface="Calibri"/>
              </a:rPr>
              <a:t> on GANIL new </a:t>
            </a:r>
            <a:r>
              <a:rPr lang="fr-FR" b="1" dirty="0" err="1">
                <a:latin typeface="Calibri"/>
              </a:rPr>
              <a:t>samples</a:t>
            </a:r>
            <a:endParaRPr lang="fr-FR" b="1" dirty="0">
              <a:latin typeface="Calibri"/>
            </a:endParaRPr>
          </a:p>
          <a:p>
            <a:pPr marL="0" lvl="1" algn="l" defTabSz="179388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>
                <a:latin typeface="Calibri"/>
              </a:rPr>
              <a:t>Rebuilding</a:t>
            </a:r>
            <a:r>
              <a:rPr lang="fr-FR" b="1" dirty="0">
                <a:latin typeface="Calibri"/>
              </a:rPr>
              <a:t> of the </a:t>
            </a:r>
            <a:r>
              <a:rPr lang="fr-FR" b="1" dirty="0" err="1">
                <a:latin typeface="Calibri"/>
              </a:rPr>
              <a:t>spectra</a:t>
            </a:r>
            <a:r>
              <a:rPr lang="fr-FR" b="1" dirty="0">
                <a:latin typeface="Calibri"/>
              </a:rPr>
              <a:t> by MERLIN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4182369-C1C2-47B5-BB6F-803A8DBD5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19" y="4706157"/>
            <a:ext cx="487765" cy="3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41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171938</TotalTime>
  <Words>435</Words>
  <Application>Microsoft Office PowerPoint</Application>
  <PresentationFormat>On-screen Show (16:9)</PresentationFormat>
  <Paragraphs>58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MS Mincho</vt:lpstr>
      <vt:lpstr>Arial</vt:lpstr>
      <vt:lpstr>Arial Unicode MS</vt:lpstr>
      <vt:lpstr>Calibri</vt:lpstr>
      <vt:lpstr>Cambria Math</vt:lpstr>
      <vt:lpstr>Symbol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CORIA UMR 6614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Bultel</dc:creator>
  <cp:lastModifiedBy>Hennie van der Meiden</cp:lastModifiedBy>
  <cp:revision>3214</cp:revision>
  <dcterms:created xsi:type="dcterms:W3CDTF">2002-06-07T06:44:28Z</dcterms:created>
  <dcterms:modified xsi:type="dcterms:W3CDTF">2024-02-14T18:11:10Z</dcterms:modified>
</cp:coreProperties>
</file>