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918" r:id="rId2"/>
    <p:sldId id="916" r:id="rId3"/>
    <p:sldId id="919" r:id="rId4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2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cDonald Darren" initials="DMcD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74C5"/>
    <a:srgbClr val="FF00FF"/>
    <a:srgbClr val="003399"/>
    <a:srgbClr val="7F7F7F"/>
    <a:srgbClr val="E3E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24" autoAdjust="0"/>
    <p:restoredTop sz="94675" autoAdjust="0"/>
  </p:normalViewPr>
  <p:slideViewPr>
    <p:cSldViewPr showGuides="1">
      <p:cViewPr varScale="1">
        <p:scale>
          <a:sx n="59" d="100"/>
          <a:sy n="59" d="100"/>
        </p:scale>
        <p:origin x="1420" y="60"/>
      </p:cViewPr>
      <p:guideLst>
        <p:guide orient="horz" pos="152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/>
          <a:lstStyle>
            <a:lvl1pPr algn="l">
              <a:defRPr sz="12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/>
          <a:lstStyle>
            <a:lvl1pPr algn="r">
              <a:defRPr sz="12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14/02/2024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 anchor="b"/>
          <a:lstStyle>
            <a:lvl1pPr algn="l">
              <a:defRPr sz="12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 anchor="b"/>
          <a:lstStyle>
            <a:lvl1pPr algn="r">
              <a:defRPr sz="12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14/02/2024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29" tIns="47414" rIns="94829" bIns="4741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4829" tIns="47414" rIns="94829" bIns="4741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7264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1.png" descr="EUROFUSION PowerPoint MASTER DECKBLATT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19456"/>
            <a:ext cx="9144000" cy="641908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2348880"/>
            <a:ext cx="8496944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4293096"/>
            <a:ext cx="4392488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5" y="-457200"/>
            <a:ext cx="10763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6" y="5691683"/>
            <a:ext cx="1295375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5661248"/>
            <a:ext cx="3168352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5220072" y="5733256"/>
            <a:ext cx="3610183" cy="648072"/>
            <a:chOff x="18230283" y="40396912"/>
            <a:chExt cx="9924896" cy="1781641"/>
          </a:xfrm>
        </p:grpSpPr>
        <p:sp>
          <p:nvSpPr>
            <p:cNvPr id="10" name="Rectangle 9"/>
            <p:cNvSpPr/>
            <p:nvPr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kern="1200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71038"/>
          </a:xfrm>
        </p:spPr>
        <p:txBody>
          <a:bodyPr/>
          <a:lstStyle>
            <a:lvl1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−"/>
              <a:defRPr sz="20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buFont typeface="Arial" panose="020B0604020202020204" pitchFamily="34" charset="0"/>
              <a:buChar char="•"/>
              <a:defRPr sz="1800" baseline="0">
                <a:solidFill>
                  <a:srgbClr val="002060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pic>
        <p:nvPicPr>
          <p:cNvPr id="9" name="Picture 8" descr="EurofusionDisc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220092"/>
            <a:ext cx="458197" cy="465708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0"/>
            <a:ext cx="7543800" cy="914400"/>
          </a:xfrm>
        </p:spPr>
        <p:txBody>
          <a:bodyPr>
            <a:normAutofit/>
          </a:bodyPr>
          <a:lstStyle>
            <a:lvl1pPr algn="l">
              <a:lnSpc>
                <a:spcPts val="3200"/>
              </a:lnSpc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 of title</a:t>
            </a:r>
            <a:endParaRPr lang="en-GB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467544" y="6596390"/>
            <a:ext cx="82350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G.Sergienko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| SP X2 </a:t>
            </a:r>
            <a:r>
              <a:rPr lang="en-GB" sz="1100" dirty="0" err="1">
                <a:latin typeface="Arial" panose="020B0604020202020204" pitchFamily="34" charset="0"/>
                <a:cs typeface="Arial" panose="020B0604020202020204" pitchFamily="34" charset="0"/>
              </a:rPr>
              <a:t>KoM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| 15 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February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2024 | Page </a:t>
            </a:r>
            <a:fld id="{6A6D9FA1-99C7-4910-8E32-B85D378B0060}" type="slidenum">
              <a:rPr lang="en-GB" sz="1100" b="1" smtClean="0">
                <a:latin typeface="Arial" panose="020B0604020202020204" pitchFamily="34" charset="0"/>
                <a:cs typeface="Arial" panose="020B0604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GB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14/02/2024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2698" y="1700808"/>
            <a:ext cx="893860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indent="-442913" algn="just">
              <a:buFont typeface="Wingdings" panose="05000000000000000000" pitchFamily="2" charset="2"/>
              <a:buChar char="q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Comparison of  </a:t>
            </a:r>
            <a:r>
              <a:rPr lang="en-GB" sz="2200" dirty="0" err="1">
                <a:latin typeface="Arial" panose="020B0604020202020204" pitchFamily="34" charset="0"/>
                <a:cs typeface="Arial" panose="020B0604020202020204" pitchFamily="34" charset="0"/>
              </a:rPr>
              <a:t>ps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 vs. ns LIBS: absolute content and composition 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2913" indent="-442913" algn="just">
              <a:buFont typeface="Wingdings" panose="05000000000000000000" pitchFamily="2" charset="2"/>
              <a:buChar char="q"/>
            </a:pP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Comparison SP vs. DP LIBS, or alternative LIBS signal enhancement methods: absolute fuel content in W samples and composition </a:t>
            </a:r>
          </a:p>
          <a:p>
            <a:pPr marL="442913" indent="-442913" algn="just">
              <a:buFont typeface="Wingdings" panose="05000000000000000000" pitchFamily="2" charset="2"/>
              <a:buChar char="q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Reference measurements of outgassing, recycling, and retention after D plasma loading: absolute content and composition in damaged and undamaged W samples </a:t>
            </a:r>
          </a:p>
          <a:p>
            <a:pPr marL="442913" indent="-442913" algn="just">
              <a:buFont typeface="Wingdings" panose="05000000000000000000" pitchFamily="2" charset="2"/>
              <a:buChar char="q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LAMIS measurements and identification of C and N containing molecules</a:t>
            </a:r>
          </a:p>
          <a:p>
            <a:pPr marL="442913" indent="-442913" algn="just">
              <a:buFont typeface="Wingdings" panose="05000000000000000000" pitchFamily="2" charset="2"/>
              <a:buChar char="q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Explore TALIF and LIBS for W isotope identification (FZJ)</a:t>
            </a:r>
            <a:endParaRPr lang="it-IT" sz="2200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528" y="116632"/>
            <a:ext cx="32786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latin typeface="Arial" panose="020B0604020202020204" pitchFamily="34" charset="0"/>
              </a:rPr>
              <a:t>FZJ </a:t>
            </a:r>
            <a:r>
              <a:rPr lang="en-GB" sz="3200" b="1" dirty="0"/>
              <a:t>plan for 2024</a:t>
            </a:r>
          </a:p>
        </p:txBody>
      </p:sp>
    </p:spTree>
    <p:extLst>
      <p:ext uri="{BB962C8B-B14F-4D97-AF65-F5344CB8AC3E}">
        <p14:creationId xmlns:p14="http://schemas.microsoft.com/office/powerpoint/2010/main" val="3592053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7543800" cy="914400"/>
          </a:xfrm>
        </p:spPr>
        <p:txBody>
          <a:bodyPr/>
          <a:lstStyle/>
          <a:p>
            <a:r>
              <a:rPr lang="fi-FI" dirty="0"/>
              <a:t>Comparison of  ps vs. ns LIBS: absolute content and composition </a:t>
            </a:r>
          </a:p>
        </p:txBody>
      </p:sp>
      <p:sp>
        <p:nvSpPr>
          <p:cNvPr id="27" name="文本框 18">
            <a:extLst>
              <a:ext uri="{FF2B5EF4-FFF2-40B4-BE49-F238E27FC236}">
                <a16:creationId xmlns:a16="http://schemas.microsoft.com/office/drawing/2014/main" id="{9E09BE47-232F-6F4E-AE8F-33B15AB59A89}"/>
              </a:ext>
            </a:extLst>
          </p:cNvPr>
          <p:cNvSpPr txBox="1"/>
          <p:nvPr/>
        </p:nvSpPr>
        <p:spPr>
          <a:xfrm>
            <a:off x="179512" y="1052736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The measurement of boron film on W by </a:t>
            </a:r>
            <a:r>
              <a:rPr lang="en-US" altLang="zh-CN" sz="2400" dirty="0" err="1"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ps</a:t>
            </a:r>
            <a:r>
              <a:rPr lang="en-US" altLang="zh-CN" sz="2400" dirty="0"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-LIBS (</a:t>
            </a:r>
            <a:r>
              <a:rPr lang="en-US" altLang="zh-CN" sz="2400" dirty="0"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  <a:sym typeface="Symbol" panose="05050102010706020507" pitchFamily="18" charset="2"/>
              </a:rPr>
              <a:t>=</a:t>
            </a:r>
            <a:r>
              <a:rPr lang="en-US" altLang="zh-CN" sz="2400" dirty="0"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355nm, 35 </a:t>
            </a:r>
            <a:r>
              <a:rPr lang="en-US" altLang="zh-CN" sz="2400" dirty="0" err="1"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ps</a:t>
            </a:r>
            <a:r>
              <a:rPr lang="en-US" altLang="zh-CN" sz="2400" dirty="0"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) in vacuum pressure 3 10</a:t>
            </a:r>
            <a:r>
              <a:rPr lang="en-US" altLang="zh-CN" sz="2400" baseline="30000" dirty="0"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-5</a:t>
            </a:r>
            <a:r>
              <a:rPr lang="en-US" altLang="zh-CN" sz="2400" dirty="0"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 Pa </a:t>
            </a:r>
          </a:p>
        </p:txBody>
      </p:sp>
      <p:graphicFrame>
        <p:nvGraphicFramePr>
          <p:cNvPr id="33" name="对象 16">
            <a:extLst>
              <a:ext uri="{FF2B5EF4-FFF2-40B4-BE49-F238E27FC236}">
                <a16:creationId xmlns:a16="http://schemas.microsoft.com/office/drawing/2014/main" id="{25A217C5-5879-577E-5E94-C5AC099DCE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3341776"/>
              </p:ext>
            </p:extLst>
          </p:nvPr>
        </p:nvGraphicFramePr>
        <p:xfrm>
          <a:off x="231440" y="2420888"/>
          <a:ext cx="4312836" cy="3301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Graph" r:id="rId4" imgW="3920760" imgH="3000960" progId="Origin95.Graph">
                  <p:embed/>
                </p:oleObj>
              </mc:Choice>
              <mc:Fallback>
                <p:oleObj name="Graph" r:id="rId4" imgW="3920760" imgH="3000960" progId="Origin95.Graph">
                  <p:embed/>
                  <p:pic>
                    <p:nvPicPr>
                      <p:cNvPr id="17" name="对象 16">
                        <a:extLst>
                          <a:ext uri="{FF2B5EF4-FFF2-40B4-BE49-F238E27FC236}">
                            <a16:creationId xmlns:a16="http://schemas.microsoft.com/office/drawing/2014/main" id="{25A217C5-5879-577E-5E94-C5AC099DCE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1440" y="2420888"/>
                        <a:ext cx="4312836" cy="33010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899592" y="5589240"/>
            <a:ext cx="44443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altLang="zh-CN" dirty="0">
                <a:latin typeface="times" panose="02020603050405020304" pitchFamily="18" charset="0"/>
                <a:cs typeface="times" panose="02020603050405020304" pitchFamily="18" charset="0"/>
              </a:rPr>
              <a:t>Average ablation rate  </a:t>
            </a:r>
            <a:r>
              <a:rPr lang="en-GB" dirty="0">
                <a:solidFill>
                  <a:schemeClr val="dk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66.98 </a:t>
            </a:r>
            <a:r>
              <a:rPr lang="en-GB" altLang="zh-CN" dirty="0">
                <a:latin typeface="times" panose="02020603050405020304" pitchFamily="18" charset="0"/>
                <a:cs typeface="times" panose="02020603050405020304" pitchFamily="18" charset="0"/>
              </a:rPr>
              <a:t>± </a:t>
            </a:r>
            <a:r>
              <a:rPr lang="en-GB" dirty="0">
                <a:solidFill>
                  <a:schemeClr val="dk1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0.29 nm/pulse</a:t>
            </a:r>
          </a:p>
        </p:txBody>
      </p:sp>
      <p:sp>
        <p:nvSpPr>
          <p:cNvPr id="43" name="文本框 18">
            <a:extLst>
              <a:ext uri="{FF2B5EF4-FFF2-40B4-BE49-F238E27FC236}">
                <a16:creationId xmlns:a16="http://schemas.microsoft.com/office/drawing/2014/main" id="{9E09BE47-232F-6F4E-AE8F-33B15AB59A89}"/>
              </a:ext>
            </a:extLst>
          </p:cNvPr>
          <p:cNvSpPr txBox="1"/>
          <p:nvPr/>
        </p:nvSpPr>
        <p:spPr>
          <a:xfrm>
            <a:off x="179512" y="1844824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Optimized spectral acquisition parameters: </a:t>
            </a:r>
          </a:p>
          <a:p>
            <a:r>
              <a:rPr lang="en-US" altLang="zh-CN" sz="2400" dirty="0"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gate delay 30 ns , gate width 1000 ns</a:t>
            </a:r>
          </a:p>
        </p:txBody>
      </p:sp>
      <p:sp>
        <p:nvSpPr>
          <p:cNvPr id="45" name="文本框 19">
            <a:extLst>
              <a:ext uri="{FF2B5EF4-FFF2-40B4-BE49-F238E27FC236}">
                <a16:creationId xmlns:a16="http://schemas.microsoft.com/office/drawing/2014/main" id="{71F56967-3569-DA60-EB3B-FAE80E0ECB03}"/>
              </a:ext>
            </a:extLst>
          </p:cNvPr>
          <p:cNvSpPr txBox="1"/>
          <p:nvPr/>
        </p:nvSpPr>
        <p:spPr>
          <a:xfrm>
            <a:off x="395536" y="5877272"/>
            <a:ext cx="8496944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400" dirty="0"/>
              <a:t>Depth resolution of boron layer: </a:t>
            </a:r>
            <a:r>
              <a:rPr lang="en-US" altLang="zh-CN" sz="2400" dirty="0" err="1"/>
              <a:t>ps</a:t>
            </a:r>
            <a:r>
              <a:rPr lang="en-US" altLang="zh-CN" sz="2400" dirty="0"/>
              <a:t>-LIBS is better than ns-LIBS</a:t>
            </a:r>
            <a:endParaRPr lang="zh-CN" altLang="en-US" sz="2400" dirty="0" err="1"/>
          </a:p>
        </p:txBody>
      </p:sp>
      <p:grpSp>
        <p:nvGrpSpPr>
          <p:cNvPr id="11" name="Group 10"/>
          <p:cNvGrpSpPr/>
          <p:nvPr/>
        </p:nvGrpSpPr>
        <p:grpSpPr>
          <a:xfrm>
            <a:off x="4597347" y="2432200"/>
            <a:ext cx="4312836" cy="3301056"/>
            <a:chOff x="4597347" y="2432200"/>
            <a:chExt cx="4312836" cy="3301056"/>
          </a:xfrm>
        </p:grpSpPr>
        <p:graphicFrame>
          <p:nvGraphicFramePr>
            <p:cNvPr id="32" name="对象 15">
              <a:extLst>
                <a:ext uri="{FF2B5EF4-FFF2-40B4-BE49-F238E27FC236}">
                  <a16:creationId xmlns:a16="http://schemas.microsoft.com/office/drawing/2014/main" id="{BA38C91C-830E-1424-DADE-35D1769099F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74782285"/>
                </p:ext>
              </p:extLst>
            </p:nvPr>
          </p:nvGraphicFramePr>
          <p:xfrm>
            <a:off x="4597347" y="2432200"/>
            <a:ext cx="4312836" cy="33010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9" name="Graph" r:id="rId6" imgW="3920760" imgH="3000960" progId="Origin95.Graph">
                    <p:embed/>
                  </p:oleObj>
                </mc:Choice>
                <mc:Fallback>
                  <p:oleObj name="Graph" r:id="rId6" imgW="3920760" imgH="3000960" progId="Origin95.Graph">
                    <p:embed/>
                    <p:pic>
                      <p:nvPicPr>
                        <p:cNvPr id="16" name="对象 15">
                          <a:extLst>
                            <a:ext uri="{FF2B5EF4-FFF2-40B4-BE49-F238E27FC236}">
                              <a16:creationId xmlns:a16="http://schemas.microsoft.com/office/drawing/2014/main" id="{BA38C91C-830E-1424-DADE-35D1769099F5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4597347" y="2432200"/>
                          <a:ext cx="4312836" cy="330105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8"/>
            <a:srcRect r="5680"/>
            <a:stretch/>
          </p:blipFill>
          <p:spPr>
            <a:xfrm>
              <a:off x="7020272" y="3501008"/>
              <a:ext cx="1237608" cy="1224136"/>
            </a:xfrm>
            <a:prstGeom prst="rect">
              <a:avLst/>
            </a:prstGeom>
            <a:solidFill>
              <a:schemeClr val="bg1"/>
            </a:solidFill>
          </p:spPr>
        </p:pic>
      </p:grpSp>
    </p:spTree>
    <p:extLst>
      <p:ext uri="{BB962C8B-B14F-4D97-AF65-F5344CB8AC3E}">
        <p14:creationId xmlns:p14="http://schemas.microsoft.com/office/powerpoint/2010/main" val="2631660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9694" y="2060848"/>
            <a:ext cx="4640580" cy="35433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62" y="2060848"/>
            <a:ext cx="4640580" cy="3543300"/>
          </a:xfrm>
          <a:prstGeom prst="rect">
            <a:avLst/>
          </a:prstGeom>
        </p:spPr>
      </p:pic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7543800" cy="914400"/>
          </a:xfrm>
        </p:spPr>
        <p:txBody>
          <a:bodyPr>
            <a:normAutofit/>
          </a:bodyPr>
          <a:lstStyle/>
          <a:p>
            <a:r>
              <a:rPr lang="fi-FI" dirty="0"/>
              <a:t>Absolute fuel content in W samples and composition</a:t>
            </a:r>
          </a:p>
        </p:txBody>
      </p:sp>
      <p:sp>
        <p:nvSpPr>
          <p:cNvPr id="9" name="文本框 18">
            <a:extLst>
              <a:ext uri="{FF2B5EF4-FFF2-40B4-BE49-F238E27FC236}">
                <a16:creationId xmlns:a16="http://schemas.microsoft.com/office/drawing/2014/main" id="{9E09BE47-232F-6F4E-AE8F-33B15AB59A89}"/>
              </a:ext>
            </a:extLst>
          </p:cNvPr>
          <p:cNvSpPr txBox="1"/>
          <p:nvPr/>
        </p:nvSpPr>
        <p:spPr>
          <a:xfrm>
            <a:off x="-4046" y="908720"/>
            <a:ext cx="907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The measurement of hydrogen in W target by </a:t>
            </a:r>
            <a:r>
              <a:rPr lang="en-US" altLang="zh-CN" sz="2400" dirty="0" err="1"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ps</a:t>
            </a:r>
            <a:r>
              <a:rPr lang="en-US" altLang="zh-CN" sz="2400" dirty="0"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-LIBS (</a:t>
            </a:r>
            <a:r>
              <a:rPr lang="en-US" altLang="zh-CN" sz="2400" dirty="0"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  <a:sym typeface="Symbol" panose="05050102010706020507" pitchFamily="18" charset="2"/>
              </a:rPr>
              <a:t>=</a:t>
            </a:r>
            <a:r>
              <a:rPr lang="en-US" altLang="zh-CN" sz="2400" dirty="0"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1066nm, 35 </a:t>
            </a:r>
            <a:r>
              <a:rPr lang="en-US" altLang="zh-CN" sz="2400" dirty="0" err="1"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ps</a:t>
            </a:r>
            <a:r>
              <a:rPr lang="en-US" altLang="zh-CN" sz="2400" dirty="0"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) in </a:t>
            </a:r>
            <a:r>
              <a:rPr lang="en-US" altLang="zh-CN" sz="2400" dirty="0" err="1"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Ar</a:t>
            </a:r>
            <a:r>
              <a:rPr lang="en-US" altLang="zh-CN" sz="2400" dirty="0"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 atmospheric pressure with JET like LIBS set-up. </a:t>
            </a:r>
          </a:p>
          <a:p>
            <a:r>
              <a:rPr lang="en-US" altLang="zh-CN" sz="2400" dirty="0" err="1"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Littrow</a:t>
            </a:r>
            <a:r>
              <a:rPr lang="en-US" altLang="zh-CN" sz="2400" dirty="0"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 spectrometer commissioning for JET Remote Arm LIBS.</a:t>
            </a:r>
          </a:p>
        </p:txBody>
      </p:sp>
      <p:sp>
        <p:nvSpPr>
          <p:cNvPr id="10" name="文本框 19">
            <a:extLst>
              <a:ext uri="{FF2B5EF4-FFF2-40B4-BE49-F238E27FC236}">
                <a16:creationId xmlns:a16="http://schemas.microsoft.com/office/drawing/2014/main" id="{71F56967-3569-DA60-EB3B-FAE80E0ECB03}"/>
              </a:ext>
            </a:extLst>
          </p:cNvPr>
          <p:cNvSpPr txBox="1"/>
          <p:nvPr/>
        </p:nvSpPr>
        <p:spPr>
          <a:xfrm>
            <a:off x="467544" y="5576232"/>
            <a:ext cx="8496944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400" dirty="0"/>
              <a:t>Long gate delay (</a:t>
            </a:r>
            <a:r>
              <a:rPr lang="en-US" altLang="zh-CN" sz="2400" dirty="0">
                <a:sym typeface="Symbol" panose="05050102010706020507" pitchFamily="18" charset="2"/>
              </a:rPr>
              <a:t>&gt; 4s</a:t>
            </a:r>
            <a:r>
              <a:rPr lang="en-US" altLang="zh-CN" sz="2400" dirty="0"/>
              <a:t>) required for H</a:t>
            </a:r>
            <a:r>
              <a:rPr lang="en-US" altLang="zh-CN" sz="2400" dirty="0">
                <a:sym typeface="Symbol" panose="05050102010706020507" pitchFamily="18" charset="2"/>
              </a:rPr>
              <a:t> and D discrimination.</a:t>
            </a:r>
            <a:endParaRPr lang="zh-CN" altLang="en-US" sz="2400" dirty="0" err="1"/>
          </a:p>
        </p:txBody>
      </p:sp>
    </p:spTree>
    <p:extLst>
      <p:ext uri="{BB962C8B-B14F-4D97-AF65-F5344CB8AC3E}">
        <p14:creationId xmlns:p14="http://schemas.microsoft.com/office/powerpoint/2010/main" val="3788020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2907</TotalTime>
  <Words>214</Words>
  <Application>Microsoft Office PowerPoint</Application>
  <PresentationFormat>On-screen Show (4:3)</PresentationFormat>
  <Paragraphs>17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微软雅黑</vt:lpstr>
      <vt:lpstr>宋体</vt:lpstr>
      <vt:lpstr>Arial</vt:lpstr>
      <vt:lpstr>Calibri</vt:lpstr>
      <vt:lpstr>Courier New</vt:lpstr>
      <vt:lpstr>Symbol</vt:lpstr>
      <vt:lpstr>times</vt:lpstr>
      <vt:lpstr>Wingdings</vt:lpstr>
      <vt:lpstr>Office Theme</vt:lpstr>
      <vt:lpstr>Graph</vt:lpstr>
      <vt:lpstr>PowerPoint Presentation</vt:lpstr>
      <vt:lpstr>Comparison of  ps vs. ns LIBS: absolute content and composition </vt:lpstr>
      <vt:lpstr>Absolute fuel content in W samples and composition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Darren.McDonald@euro-fusion.org;Xavier.Litaudon@euro-fusion.org</dc:creator>
  <cp:lastModifiedBy>Hennie van der Meiden</cp:lastModifiedBy>
  <cp:revision>802</cp:revision>
  <cp:lastPrinted>2017-09-13T08:00:50Z</cp:lastPrinted>
  <dcterms:created xsi:type="dcterms:W3CDTF">2014-10-27T16:40:37Z</dcterms:created>
  <dcterms:modified xsi:type="dcterms:W3CDTF">2024-02-14T19:06:44Z</dcterms:modified>
</cp:coreProperties>
</file>