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9" r:id="rId3"/>
    <p:sldId id="468" r:id="rId4"/>
    <p:sldId id="469" r:id="rId5"/>
    <p:sldId id="470" r:id="rId6"/>
    <p:sldId id="465" r:id="rId7"/>
    <p:sldId id="316" r:id="rId8"/>
    <p:sldId id="318" r:id="rId9"/>
    <p:sldId id="467" r:id="rId10"/>
    <p:sldId id="466" r:id="rId11"/>
    <p:sldId id="324" r:id="rId12"/>
    <p:sldId id="464" r:id="rId13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3399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6" autoAdjust="0"/>
    <p:restoredTop sz="91283" autoAdjust="0"/>
  </p:normalViewPr>
  <p:slideViewPr>
    <p:cSldViewPr showGuides="1">
      <p:cViewPr varScale="1">
        <p:scale>
          <a:sx n="75" d="100"/>
          <a:sy n="75" d="100"/>
        </p:scale>
        <p:origin x="324" y="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15/02/2024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15/02/2024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Indicate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subproject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464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r>
              <a:rPr lang="es-ES" dirty="0"/>
              <a:t> has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follow</a:t>
            </a:r>
            <a:r>
              <a:rPr lang="es-ES" dirty="0"/>
              <a:t> principal </a:t>
            </a:r>
            <a:r>
              <a:rPr lang="es-ES" dirty="0" err="1"/>
              <a:t>points</a:t>
            </a:r>
            <a:r>
              <a:rPr lang="es-ES" dirty="0"/>
              <a:t>: </a:t>
            </a:r>
          </a:p>
          <a:p>
            <a:pPr marL="176885" indent="-176885">
              <a:buFontTx/>
              <a:buChar char="-"/>
            </a:pP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motivation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performing</a:t>
            </a:r>
            <a:r>
              <a:rPr lang="es-ES" dirty="0"/>
              <a:t>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work</a:t>
            </a:r>
            <a:r>
              <a:rPr lang="es-ES" dirty="0"/>
              <a:t>. </a:t>
            </a:r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problem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measuring</a:t>
            </a:r>
            <a:r>
              <a:rPr lang="es-ES" dirty="0"/>
              <a:t> light </a:t>
            </a:r>
            <a:r>
              <a:rPr lang="es-ES" dirty="0" err="1"/>
              <a:t>elements</a:t>
            </a:r>
            <a:r>
              <a:rPr lang="es-ES" dirty="0"/>
              <a:t>?</a:t>
            </a:r>
          </a:p>
          <a:p>
            <a:pPr marL="176885" indent="-176885">
              <a:buFontTx/>
              <a:buChar char="-"/>
            </a:pPr>
            <a:r>
              <a:rPr lang="es-ES" dirty="0"/>
              <a:t>A </a:t>
            </a:r>
            <a:r>
              <a:rPr lang="es-ES" dirty="0" err="1"/>
              <a:t>very</a:t>
            </a:r>
            <a:r>
              <a:rPr lang="es-ES" dirty="0"/>
              <a:t> </a:t>
            </a:r>
            <a:r>
              <a:rPr lang="es-ES" dirty="0" err="1"/>
              <a:t>brief</a:t>
            </a:r>
            <a:r>
              <a:rPr lang="es-ES" dirty="0"/>
              <a:t> </a:t>
            </a:r>
            <a:r>
              <a:rPr lang="es-ES" dirty="0" err="1"/>
              <a:t>explanation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what</a:t>
            </a:r>
            <a:r>
              <a:rPr lang="es-ES" dirty="0"/>
              <a:t> LIBS and CF-LIBS are.</a:t>
            </a:r>
          </a:p>
          <a:p>
            <a:pPr marL="176885" indent="-176885">
              <a:buFontTx/>
              <a:buChar char="-"/>
            </a:pP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main</a:t>
            </a:r>
            <a:r>
              <a:rPr lang="es-ES" dirty="0"/>
              <a:t> </a:t>
            </a:r>
            <a:r>
              <a:rPr lang="es-ES" dirty="0" err="1"/>
              <a:t>advantages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simulatneous</a:t>
            </a:r>
            <a:r>
              <a:rPr lang="es-ES" dirty="0"/>
              <a:t> use </a:t>
            </a:r>
            <a:r>
              <a:rPr lang="es-ES" dirty="0" err="1"/>
              <a:t>of</a:t>
            </a:r>
            <a:r>
              <a:rPr lang="es-ES" dirty="0"/>
              <a:t> VUV and UV-NIR </a:t>
            </a:r>
            <a:r>
              <a:rPr lang="es-ES" dirty="0" err="1"/>
              <a:t>ranges</a:t>
            </a:r>
            <a:endParaRPr lang="es-ES" dirty="0"/>
          </a:p>
          <a:p>
            <a:pPr marL="176885" indent="-176885">
              <a:buFontTx/>
              <a:buChar char="-"/>
            </a:pPr>
            <a:r>
              <a:rPr lang="es-ES" dirty="0" err="1"/>
              <a:t>The</a:t>
            </a:r>
            <a:r>
              <a:rPr lang="es-ES" dirty="0"/>
              <a:t> experimental </a:t>
            </a:r>
            <a:r>
              <a:rPr lang="es-ES" dirty="0" err="1"/>
              <a:t>setup</a:t>
            </a:r>
            <a:r>
              <a:rPr lang="es-ES" dirty="0"/>
              <a:t> </a:t>
            </a:r>
            <a:r>
              <a:rPr lang="es-ES" dirty="0" err="1"/>
              <a:t>employed</a:t>
            </a:r>
            <a:r>
              <a:rPr lang="es-ES" dirty="0"/>
              <a:t> in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work</a:t>
            </a:r>
            <a:r>
              <a:rPr lang="es-ES" dirty="0"/>
              <a:t>.</a:t>
            </a:r>
          </a:p>
          <a:p>
            <a:pPr marL="176885" indent="-176885">
              <a:buFontTx/>
              <a:buChar char="-"/>
            </a:pP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main</a:t>
            </a:r>
            <a:r>
              <a:rPr lang="es-ES" dirty="0"/>
              <a:t> </a:t>
            </a:r>
            <a:r>
              <a:rPr lang="es-ES" dirty="0" err="1"/>
              <a:t>results</a:t>
            </a:r>
            <a:r>
              <a:rPr lang="es-ES" dirty="0"/>
              <a:t>.</a:t>
            </a:r>
          </a:p>
          <a:p>
            <a:pPr marL="176885" indent="-176885">
              <a:buFontTx/>
              <a:buChar char="-"/>
            </a:pPr>
            <a:r>
              <a:rPr lang="es-ES" dirty="0"/>
              <a:t>And </a:t>
            </a:r>
            <a:r>
              <a:rPr lang="es-ES" dirty="0" err="1"/>
              <a:t>finally</a:t>
            </a:r>
            <a:r>
              <a:rPr lang="es-ES" dirty="0"/>
              <a:t>, </a:t>
            </a:r>
            <a:r>
              <a:rPr lang="es-ES" dirty="0" err="1"/>
              <a:t>some</a:t>
            </a:r>
            <a:r>
              <a:rPr lang="es-ES" dirty="0"/>
              <a:t> </a:t>
            </a:r>
            <a:r>
              <a:rPr lang="es-ES" dirty="0" err="1"/>
              <a:t>conclusions</a:t>
            </a:r>
            <a:r>
              <a:rPr lang="es-ES" dirty="0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84BFD-0EC8-41D2-8C37-387A1CC44372}" type="slidenum">
              <a:rPr lang="sk-SK" smtClean="0"/>
              <a:t>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2931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composed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7 </a:t>
            </a:r>
            <a:r>
              <a:rPr lang="es-ES" dirty="0" err="1"/>
              <a:t>parts</a:t>
            </a:r>
            <a:r>
              <a:rPr lang="es-ES" dirty="0"/>
              <a:t>. </a:t>
            </a:r>
            <a:r>
              <a:rPr lang="es-ES" dirty="0" err="1"/>
              <a:t>First</a:t>
            </a:r>
            <a:r>
              <a:rPr lang="es-ES" dirty="0"/>
              <a:t>,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introduction</a:t>
            </a:r>
            <a:r>
              <a:rPr lang="es-ES" dirty="0"/>
              <a:t>, </a:t>
            </a:r>
            <a:r>
              <a:rPr lang="es-ES" dirty="0" err="1"/>
              <a:t>where</a:t>
            </a:r>
            <a:r>
              <a:rPr lang="es-ES" dirty="0"/>
              <a:t> I </a:t>
            </a:r>
            <a:r>
              <a:rPr lang="es-ES" dirty="0" err="1"/>
              <a:t>would</a:t>
            </a:r>
            <a:r>
              <a:rPr lang="es-ES" dirty="0"/>
              <a:t> </a:t>
            </a:r>
            <a:r>
              <a:rPr lang="es-ES" dirty="0" err="1"/>
              <a:t>talk</a:t>
            </a:r>
            <a:r>
              <a:rPr lang="es-ES" dirty="0"/>
              <a:t> </a:t>
            </a:r>
            <a:r>
              <a:rPr lang="es-ES" dirty="0" err="1"/>
              <a:t>about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motivation</a:t>
            </a:r>
            <a:r>
              <a:rPr lang="es-ES" dirty="0"/>
              <a:t> and </a:t>
            </a:r>
            <a:r>
              <a:rPr lang="es-ES" dirty="0" err="1"/>
              <a:t>paleoclimatic</a:t>
            </a:r>
            <a:r>
              <a:rPr lang="es-ES" dirty="0"/>
              <a:t> </a:t>
            </a:r>
            <a:r>
              <a:rPr lang="es-ES" dirty="0" err="1"/>
              <a:t>proxies</a:t>
            </a:r>
            <a:r>
              <a:rPr lang="es-ES" dirty="0"/>
              <a:t>. </a:t>
            </a:r>
            <a:r>
              <a:rPr lang="es-ES" dirty="0" err="1"/>
              <a:t>Parts</a:t>
            </a:r>
            <a:r>
              <a:rPr lang="es-ES" dirty="0"/>
              <a:t> 2 to 6 are </a:t>
            </a:r>
            <a:r>
              <a:rPr lang="es-ES" dirty="0" err="1"/>
              <a:t>related</a:t>
            </a:r>
            <a:r>
              <a:rPr lang="es-ES" dirty="0"/>
              <a:t> to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analysis</a:t>
            </a:r>
            <a:r>
              <a:rPr lang="es-ES" dirty="0"/>
              <a:t> of </a:t>
            </a:r>
            <a:r>
              <a:rPr lang="es-ES" dirty="0" err="1"/>
              <a:t>all</a:t>
            </a:r>
            <a:r>
              <a:rPr lang="es-ES" dirty="0"/>
              <a:t> </a:t>
            </a:r>
            <a:r>
              <a:rPr lang="es-ES" dirty="0" err="1"/>
              <a:t>these</a:t>
            </a:r>
            <a:r>
              <a:rPr lang="es-ES" dirty="0"/>
              <a:t> </a:t>
            </a:r>
            <a:r>
              <a:rPr lang="es-ES" dirty="0" err="1"/>
              <a:t>proxies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laser </a:t>
            </a:r>
            <a:r>
              <a:rPr lang="es-ES" dirty="0" err="1"/>
              <a:t>spectrocopy</a:t>
            </a:r>
            <a:r>
              <a:rPr lang="es-ES" dirty="0"/>
              <a:t>, </a:t>
            </a:r>
            <a:r>
              <a:rPr lang="es-ES" dirty="0" err="1"/>
              <a:t>being</a:t>
            </a:r>
            <a:r>
              <a:rPr lang="es-ES" dirty="0"/>
              <a:t> </a:t>
            </a:r>
            <a:r>
              <a:rPr lang="es-ES" dirty="0" err="1"/>
              <a:t>separated</a:t>
            </a:r>
            <a:r>
              <a:rPr lang="es-ES" dirty="0"/>
              <a:t> in </a:t>
            </a:r>
            <a:r>
              <a:rPr lang="es-ES" dirty="0" err="1"/>
              <a:t>analysis</a:t>
            </a:r>
            <a:r>
              <a:rPr lang="es-ES" dirty="0"/>
              <a:t> of </a:t>
            </a:r>
            <a:r>
              <a:rPr lang="es-ES" dirty="0" err="1"/>
              <a:t>speleothems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LIBS,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evaluation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LIBS </a:t>
            </a:r>
            <a:r>
              <a:rPr lang="es-ES" dirty="0" err="1"/>
              <a:t>technique</a:t>
            </a:r>
            <a:r>
              <a:rPr lang="es-ES" dirty="0"/>
              <a:t>,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anbalysis</a:t>
            </a:r>
            <a:r>
              <a:rPr lang="es-ES" dirty="0"/>
              <a:t> of </a:t>
            </a:r>
            <a:r>
              <a:rPr lang="es-ES" dirty="0" err="1"/>
              <a:t>other</a:t>
            </a:r>
            <a:r>
              <a:rPr lang="es-ES" dirty="0"/>
              <a:t> tan </a:t>
            </a:r>
            <a:r>
              <a:rPr lang="es-ES" dirty="0" err="1"/>
              <a:t>speleothems</a:t>
            </a:r>
            <a:r>
              <a:rPr lang="es-ES" dirty="0"/>
              <a:t> </a:t>
            </a:r>
            <a:r>
              <a:rPr lang="es-ES" dirty="0" err="1"/>
              <a:t>proxies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LIBS, and </a:t>
            </a:r>
            <a:r>
              <a:rPr lang="es-ES" dirty="0" err="1"/>
              <a:t>finally</a:t>
            </a:r>
            <a:r>
              <a:rPr lang="es-ES" dirty="0"/>
              <a:t>, </a:t>
            </a:r>
            <a:r>
              <a:rPr lang="es-ES" dirty="0" err="1"/>
              <a:t>imaging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LIBS.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last</a:t>
            </a:r>
            <a:r>
              <a:rPr lang="es-ES" dirty="0"/>
              <a:t> and final </a:t>
            </a:r>
            <a:r>
              <a:rPr lang="es-ES" dirty="0" err="1"/>
              <a:t>part</a:t>
            </a:r>
            <a:r>
              <a:rPr lang="es-ES" dirty="0"/>
              <a:t> </a:t>
            </a:r>
            <a:r>
              <a:rPr lang="es-ES" dirty="0" err="1"/>
              <a:t>will</a:t>
            </a:r>
            <a:r>
              <a:rPr lang="es-ES" dirty="0"/>
              <a:t> be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conclusions</a:t>
            </a:r>
            <a:r>
              <a:rPr lang="es-ES" dirty="0"/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6828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composed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7 </a:t>
            </a:r>
            <a:r>
              <a:rPr lang="es-ES" dirty="0" err="1"/>
              <a:t>parts</a:t>
            </a:r>
            <a:r>
              <a:rPr lang="es-ES" dirty="0"/>
              <a:t>. </a:t>
            </a:r>
            <a:r>
              <a:rPr lang="es-ES" dirty="0" err="1"/>
              <a:t>First</a:t>
            </a:r>
            <a:r>
              <a:rPr lang="es-ES" dirty="0"/>
              <a:t>,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introduction</a:t>
            </a:r>
            <a:r>
              <a:rPr lang="es-ES" dirty="0"/>
              <a:t>, </a:t>
            </a:r>
            <a:r>
              <a:rPr lang="es-ES" dirty="0" err="1"/>
              <a:t>where</a:t>
            </a:r>
            <a:r>
              <a:rPr lang="es-ES" dirty="0"/>
              <a:t> I </a:t>
            </a:r>
            <a:r>
              <a:rPr lang="es-ES" dirty="0" err="1"/>
              <a:t>would</a:t>
            </a:r>
            <a:r>
              <a:rPr lang="es-ES" dirty="0"/>
              <a:t> </a:t>
            </a:r>
            <a:r>
              <a:rPr lang="es-ES" dirty="0" err="1"/>
              <a:t>talk</a:t>
            </a:r>
            <a:r>
              <a:rPr lang="es-ES" dirty="0"/>
              <a:t> </a:t>
            </a:r>
            <a:r>
              <a:rPr lang="es-ES" dirty="0" err="1"/>
              <a:t>about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motivation</a:t>
            </a:r>
            <a:r>
              <a:rPr lang="es-ES" dirty="0"/>
              <a:t> and </a:t>
            </a:r>
            <a:r>
              <a:rPr lang="es-ES" dirty="0" err="1"/>
              <a:t>paleoclimatic</a:t>
            </a:r>
            <a:r>
              <a:rPr lang="es-ES" dirty="0"/>
              <a:t> </a:t>
            </a:r>
            <a:r>
              <a:rPr lang="es-ES" dirty="0" err="1"/>
              <a:t>proxies</a:t>
            </a:r>
            <a:r>
              <a:rPr lang="es-ES" dirty="0"/>
              <a:t>. </a:t>
            </a:r>
            <a:r>
              <a:rPr lang="es-ES" dirty="0" err="1"/>
              <a:t>Parts</a:t>
            </a:r>
            <a:r>
              <a:rPr lang="es-ES" dirty="0"/>
              <a:t> 2 to 6 are </a:t>
            </a:r>
            <a:r>
              <a:rPr lang="es-ES" dirty="0" err="1"/>
              <a:t>related</a:t>
            </a:r>
            <a:r>
              <a:rPr lang="es-ES" dirty="0"/>
              <a:t> to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analysis</a:t>
            </a:r>
            <a:r>
              <a:rPr lang="es-ES" dirty="0"/>
              <a:t> of </a:t>
            </a:r>
            <a:r>
              <a:rPr lang="es-ES" dirty="0" err="1"/>
              <a:t>all</a:t>
            </a:r>
            <a:r>
              <a:rPr lang="es-ES" dirty="0"/>
              <a:t> </a:t>
            </a:r>
            <a:r>
              <a:rPr lang="es-ES" dirty="0" err="1"/>
              <a:t>these</a:t>
            </a:r>
            <a:r>
              <a:rPr lang="es-ES" dirty="0"/>
              <a:t> </a:t>
            </a:r>
            <a:r>
              <a:rPr lang="es-ES" dirty="0" err="1"/>
              <a:t>proxies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laser </a:t>
            </a:r>
            <a:r>
              <a:rPr lang="es-ES" dirty="0" err="1"/>
              <a:t>spectrocopy</a:t>
            </a:r>
            <a:r>
              <a:rPr lang="es-ES" dirty="0"/>
              <a:t>, </a:t>
            </a:r>
            <a:r>
              <a:rPr lang="es-ES" dirty="0" err="1"/>
              <a:t>being</a:t>
            </a:r>
            <a:r>
              <a:rPr lang="es-ES" dirty="0"/>
              <a:t> </a:t>
            </a:r>
            <a:r>
              <a:rPr lang="es-ES" dirty="0" err="1"/>
              <a:t>separated</a:t>
            </a:r>
            <a:r>
              <a:rPr lang="es-ES" dirty="0"/>
              <a:t> in </a:t>
            </a:r>
            <a:r>
              <a:rPr lang="es-ES" dirty="0" err="1"/>
              <a:t>analysis</a:t>
            </a:r>
            <a:r>
              <a:rPr lang="es-ES" dirty="0"/>
              <a:t> of </a:t>
            </a:r>
            <a:r>
              <a:rPr lang="es-ES" dirty="0" err="1"/>
              <a:t>speleothems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LIBS,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evaluation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LIBS </a:t>
            </a:r>
            <a:r>
              <a:rPr lang="es-ES" dirty="0" err="1"/>
              <a:t>technique</a:t>
            </a:r>
            <a:r>
              <a:rPr lang="es-ES" dirty="0"/>
              <a:t>,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anbalysis</a:t>
            </a:r>
            <a:r>
              <a:rPr lang="es-ES" dirty="0"/>
              <a:t> of </a:t>
            </a:r>
            <a:r>
              <a:rPr lang="es-ES" dirty="0" err="1"/>
              <a:t>other</a:t>
            </a:r>
            <a:r>
              <a:rPr lang="es-ES" dirty="0"/>
              <a:t> tan </a:t>
            </a:r>
            <a:r>
              <a:rPr lang="es-ES" dirty="0" err="1"/>
              <a:t>speleothems</a:t>
            </a:r>
            <a:r>
              <a:rPr lang="es-ES" dirty="0"/>
              <a:t> </a:t>
            </a:r>
            <a:r>
              <a:rPr lang="es-ES" dirty="0" err="1"/>
              <a:t>proxies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LIBS, and </a:t>
            </a:r>
            <a:r>
              <a:rPr lang="es-ES" dirty="0" err="1"/>
              <a:t>finally</a:t>
            </a:r>
            <a:r>
              <a:rPr lang="es-ES" dirty="0"/>
              <a:t>, </a:t>
            </a:r>
            <a:r>
              <a:rPr lang="es-ES" dirty="0" err="1"/>
              <a:t>imaging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LIBS.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last</a:t>
            </a:r>
            <a:r>
              <a:rPr lang="es-ES" dirty="0"/>
              <a:t> and final </a:t>
            </a:r>
            <a:r>
              <a:rPr lang="es-ES" dirty="0" err="1"/>
              <a:t>part</a:t>
            </a:r>
            <a:r>
              <a:rPr lang="es-ES" dirty="0"/>
              <a:t> </a:t>
            </a:r>
            <a:r>
              <a:rPr lang="es-ES" dirty="0" err="1"/>
              <a:t>will</a:t>
            </a:r>
            <a:r>
              <a:rPr lang="es-ES" dirty="0"/>
              <a:t> be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conclusions</a:t>
            </a:r>
            <a:r>
              <a:rPr lang="es-ES" dirty="0"/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1085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composed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7 </a:t>
            </a:r>
            <a:r>
              <a:rPr lang="es-ES" dirty="0" err="1"/>
              <a:t>parts</a:t>
            </a:r>
            <a:r>
              <a:rPr lang="es-ES" dirty="0"/>
              <a:t>. </a:t>
            </a:r>
            <a:r>
              <a:rPr lang="es-ES" dirty="0" err="1"/>
              <a:t>First</a:t>
            </a:r>
            <a:r>
              <a:rPr lang="es-ES" dirty="0"/>
              <a:t>,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introduction</a:t>
            </a:r>
            <a:r>
              <a:rPr lang="es-ES" dirty="0"/>
              <a:t>, </a:t>
            </a:r>
            <a:r>
              <a:rPr lang="es-ES" dirty="0" err="1"/>
              <a:t>where</a:t>
            </a:r>
            <a:r>
              <a:rPr lang="es-ES" dirty="0"/>
              <a:t> I </a:t>
            </a:r>
            <a:r>
              <a:rPr lang="es-ES" dirty="0" err="1"/>
              <a:t>would</a:t>
            </a:r>
            <a:r>
              <a:rPr lang="es-ES" dirty="0"/>
              <a:t> </a:t>
            </a:r>
            <a:r>
              <a:rPr lang="es-ES" dirty="0" err="1"/>
              <a:t>talk</a:t>
            </a:r>
            <a:r>
              <a:rPr lang="es-ES" dirty="0"/>
              <a:t> </a:t>
            </a:r>
            <a:r>
              <a:rPr lang="es-ES" dirty="0" err="1"/>
              <a:t>about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motivation</a:t>
            </a:r>
            <a:r>
              <a:rPr lang="es-ES" dirty="0"/>
              <a:t> and </a:t>
            </a:r>
            <a:r>
              <a:rPr lang="es-ES" dirty="0" err="1"/>
              <a:t>paleoclimatic</a:t>
            </a:r>
            <a:r>
              <a:rPr lang="es-ES" dirty="0"/>
              <a:t> </a:t>
            </a:r>
            <a:r>
              <a:rPr lang="es-ES" dirty="0" err="1"/>
              <a:t>proxies</a:t>
            </a:r>
            <a:r>
              <a:rPr lang="es-ES" dirty="0"/>
              <a:t>. </a:t>
            </a:r>
            <a:r>
              <a:rPr lang="es-ES" dirty="0" err="1"/>
              <a:t>Parts</a:t>
            </a:r>
            <a:r>
              <a:rPr lang="es-ES" dirty="0"/>
              <a:t> 2 to 6 are </a:t>
            </a:r>
            <a:r>
              <a:rPr lang="es-ES" dirty="0" err="1"/>
              <a:t>related</a:t>
            </a:r>
            <a:r>
              <a:rPr lang="es-ES" dirty="0"/>
              <a:t> to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analysis</a:t>
            </a:r>
            <a:r>
              <a:rPr lang="es-ES" dirty="0"/>
              <a:t> of </a:t>
            </a:r>
            <a:r>
              <a:rPr lang="es-ES" dirty="0" err="1"/>
              <a:t>all</a:t>
            </a:r>
            <a:r>
              <a:rPr lang="es-ES" dirty="0"/>
              <a:t> </a:t>
            </a:r>
            <a:r>
              <a:rPr lang="es-ES" dirty="0" err="1"/>
              <a:t>these</a:t>
            </a:r>
            <a:r>
              <a:rPr lang="es-ES" dirty="0"/>
              <a:t> </a:t>
            </a:r>
            <a:r>
              <a:rPr lang="es-ES" dirty="0" err="1"/>
              <a:t>proxies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laser </a:t>
            </a:r>
            <a:r>
              <a:rPr lang="es-ES" dirty="0" err="1"/>
              <a:t>spectrocopy</a:t>
            </a:r>
            <a:r>
              <a:rPr lang="es-ES" dirty="0"/>
              <a:t>, </a:t>
            </a:r>
            <a:r>
              <a:rPr lang="es-ES" dirty="0" err="1"/>
              <a:t>being</a:t>
            </a:r>
            <a:r>
              <a:rPr lang="es-ES" dirty="0"/>
              <a:t> </a:t>
            </a:r>
            <a:r>
              <a:rPr lang="es-ES" dirty="0" err="1"/>
              <a:t>separated</a:t>
            </a:r>
            <a:r>
              <a:rPr lang="es-ES" dirty="0"/>
              <a:t> in </a:t>
            </a:r>
            <a:r>
              <a:rPr lang="es-ES" dirty="0" err="1"/>
              <a:t>analysis</a:t>
            </a:r>
            <a:r>
              <a:rPr lang="es-ES" dirty="0"/>
              <a:t> of </a:t>
            </a:r>
            <a:r>
              <a:rPr lang="es-ES" dirty="0" err="1"/>
              <a:t>speleothems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LIBS,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evaluation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LIBS </a:t>
            </a:r>
            <a:r>
              <a:rPr lang="es-ES" dirty="0" err="1"/>
              <a:t>technique</a:t>
            </a:r>
            <a:r>
              <a:rPr lang="es-ES" dirty="0"/>
              <a:t>,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anbalysis</a:t>
            </a:r>
            <a:r>
              <a:rPr lang="es-ES" dirty="0"/>
              <a:t> of </a:t>
            </a:r>
            <a:r>
              <a:rPr lang="es-ES" dirty="0" err="1"/>
              <a:t>other</a:t>
            </a:r>
            <a:r>
              <a:rPr lang="es-ES" dirty="0"/>
              <a:t> tan </a:t>
            </a:r>
            <a:r>
              <a:rPr lang="es-ES" dirty="0" err="1"/>
              <a:t>speleothems</a:t>
            </a:r>
            <a:r>
              <a:rPr lang="es-ES" dirty="0"/>
              <a:t> </a:t>
            </a:r>
            <a:r>
              <a:rPr lang="es-ES" dirty="0" err="1"/>
              <a:t>proxies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LIBS, and </a:t>
            </a:r>
            <a:r>
              <a:rPr lang="es-ES" dirty="0" err="1"/>
              <a:t>finally</a:t>
            </a:r>
            <a:r>
              <a:rPr lang="es-ES" dirty="0"/>
              <a:t>, </a:t>
            </a:r>
            <a:r>
              <a:rPr lang="es-ES" dirty="0" err="1"/>
              <a:t>imaging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LIBS.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last</a:t>
            </a:r>
            <a:r>
              <a:rPr lang="es-ES" dirty="0"/>
              <a:t> and final </a:t>
            </a:r>
            <a:r>
              <a:rPr lang="es-ES" dirty="0" err="1"/>
              <a:t>part</a:t>
            </a:r>
            <a:r>
              <a:rPr lang="es-ES" dirty="0"/>
              <a:t> </a:t>
            </a:r>
            <a:r>
              <a:rPr lang="es-ES" dirty="0" err="1"/>
              <a:t>will</a:t>
            </a:r>
            <a:r>
              <a:rPr lang="es-ES" dirty="0"/>
              <a:t> be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conclusions</a:t>
            </a:r>
            <a:r>
              <a:rPr lang="es-ES" dirty="0"/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5791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composed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7 </a:t>
            </a:r>
            <a:r>
              <a:rPr lang="es-ES" dirty="0" err="1"/>
              <a:t>parts</a:t>
            </a:r>
            <a:r>
              <a:rPr lang="es-ES" dirty="0"/>
              <a:t>. </a:t>
            </a:r>
            <a:r>
              <a:rPr lang="es-ES" dirty="0" err="1"/>
              <a:t>First</a:t>
            </a:r>
            <a:r>
              <a:rPr lang="es-ES" dirty="0"/>
              <a:t>,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introduction</a:t>
            </a:r>
            <a:r>
              <a:rPr lang="es-ES" dirty="0"/>
              <a:t>, </a:t>
            </a:r>
            <a:r>
              <a:rPr lang="es-ES" dirty="0" err="1"/>
              <a:t>where</a:t>
            </a:r>
            <a:r>
              <a:rPr lang="es-ES" dirty="0"/>
              <a:t> I </a:t>
            </a:r>
            <a:r>
              <a:rPr lang="es-ES" dirty="0" err="1"/>
              <a:t>would</a:t>
            </a:r>
            <a:r>
              <a:rPr lang="es-ES" dirty="0"/>
              <a:t> </a:t>
            </a:r>
            <a:r>
              <a:rPr lang="es-ES" dirty="0" err="1"/>
              <a:t>talk</a:t>
            </a:r>
            <a:r>
              <a:rPr lang="es-ES" dirty="0"/>
              <a:t> </a:t>
            </a:r>
            <a:r>
              <a:rPr lang="es-ES" dirty="0" err="1"/>
              <a:t>about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motivation</a:t>
            </a:r>
            <a:r>
              <a:rPr lang="es-ES" dirty="0"/>
              <a:t> and </a:t>
            </a:r>
            <a:r>
              <a:rPr lang="es-ES" dirty="0" err="1"/>
              <a:t>paleoclimatic</a:t>
            </a:r>
            <a:r>
              <a:rPr lang="es-ES" dirty="0"/>
              <a:t> </a:t>
            </a:r>
            <a:r>
              <a:rPr lang="es-ES" dirty="0" err="1"/>
              <a:t>proxies</a:t>
            </a:r>
            <a:r>
              <a:rPr lang="es-ES" dirty="0"/>
              <a:t>. </a:t>
            </a:r>
            <a:r>
              <a:rPr lang="es-ES" dirty="0" err="1"/>
              <a:t>Parts</a:t>
            </a:r>
            <a:r>
              <a:rPr lang="es-ES" dirty="0"/>
              <a:t> 2 to 6 are </a:t>
            </a:r>
            <a:r>
              <a:rPr lang="es-ES" dirty="0" err="1"/>
              <a:t>related</a:t>
            </a:r>
            <a:r>
              <a:rPr lang="es-ES" dirty="0"/>
              <a:t> to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analysis</a:t>
            </a:r>
            <a:r>
              <a:rPr lang="es-ES" dirty="0"/>
              <a:t> of </a:t>
            </a:r>
            <a:r>
              <a:rPr lang="es-ES" dirty="0" err="1"/>
              <a:t>all</a:t>
            </a:r>
            <a:r>
              <a:rPr lang="es-ES" dirty="0"/>
              <a:t> </a:t>
            </a:r>
            <a:r>
              <a:rPr lang="es-ES" dirty="0" err="1"/>
              <a:t>these</a:t>
            </a:r>
            <a:r>
              <a:rPr lang="es-ES" dirty="0"/>
              <a:t> </a:t>
            </a:r>
            <a:r>
              <a:rPr lang="es-ES" dirty="0" err="1"/>
              <a:t>proxies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laser </a:t>
            </a:r>
            <a:r>
              <a:rPr lang="es-ES" dirty="0" err="1"/>
              <a:t>spectrocopy</a:t>
            </a:r>
            <a:r>
              <a:rPr lang="es-ES" dirty="0"/>
              <a:t>, </a:t>
            </a:r>
            <a:r>
              <a:rPr lang="es-ES" dirty="0" err="1"/>
              <a:t>being</a:t>
            </a:r>
            <a:r>
              <a:rPr lang="es-ES" dirty="0"/>
              <a:t> </a:t>
            </a:r>
            <a:r>
              <a:rPr lang="es-ES" dirty="0" err="1"/>
              <a:t>separated</a:t>
            </a:r>
            <a:r>
              <a:rPr lang="es-ES" dirty="0"/>
              <a:t> in </a:t>
            </a:r>
            <a:r>
              <a:rPr lang="es-ES" dirty="0" err="1"/>
              <a:t>analysis</a:t>
            </a:r>
            <a:r>
              <a:rPr lang="es-ES" dirty="0"/>
              <a:t> of </a:t>
            </a:r>
            <a:r>
              <a:rPr lang="es-ES" dirty="0" err="1"/>
              <a:t>speleothems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LIBS,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evaluation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LIBS </a:t>
            </a:r>
            <a:r>
              <a:rPr lang="es-ES" dirty="0" err="1"/>
              <a:t>technique</a:t>
            </a:r>
            <a:r>
              <a:rPr lang="es-ES" dirty="0"/>
              <a:t>,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anbalysis</a:t>
            </a:r>
            <a:r>
              <a:rPr lang="es-ES" dirty="0"/>
              <a:t> of </a:t>
            </a:r>
            <a:r>
              <a:rPr lang="es-ES" dirty="0" err="1"/>
              <a:t>other</a:t>
            </a:r>
            <a:r>
              <a:rPr lang="es-ES" dirty="0"/>
              <a:t> tan </a:t>
            </a:r>
            <a:r>
              <a:rPr lang="es-ES" dirty="0" err="1"/>
              <a:t>speleothems</a:t>
            </a:r>
            <a:r>
              <a:rPr lang="es-ES" dirty="0"/>
              <a:t> </a:t>
            </a:r>
            <a:r>
              <a:rPr lang="es-ES" dirty="0" err="1"/>
              <a:t>proxies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LIBS, and </a:t>
            </a:r>
            <a:r>
              <a:rPr lang="es-ES" dirty="0" err="1"/>
              <a:t>finally</a:t>
            </a:r>
            <a:r>
              <a:rPr lang="es-ES" dirty="0"/>
              <a:t>, </a:t>
            </a:r>
            <a:r>
              <a:rPr lang="es-ES" dirty="0" err="1"/>
              <a:t>imaging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LIBS.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last</a:t>
            </a:r>
            <a:r>
              <a:rPr lang="es-ES" dirty="0"/>
              <a:t> and final </a:t>
            </a:r>
            <a:r>
              <a:rPr lang="es-ES" dirty="0" err="1"/>
              <a:t>part</a:t>
            </a:r>
            <a:r>
              <a:rPr lang="es-ES" dirty="0"/>
              <a:t> </a:t>
            </a:r>
            <a:r>
              <a:rPr lang="es-ES" dirty="0" err="1"/>
              <a:t>will</a:t>
            </a:r>
            <a:r>
              <a:rPr lang="es-ES" dirty="0"/>
              <a:t> be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conclusions</a:t>
            </a:r>
            <a:r>
              <a:rPr lang="es-ES" dirty="0"/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9655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r>
              <a:rPr lang="es-ES" dirty="0"/>
              <a:t> has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follow</a:t>
            </a:r>
            <a:r>
              <a:rPr lang="es-ES" dirty="0"/>
              <a:t> principal </a:t>
            </a:r>
            <a:r>
              <a:rPr lang="es-ES" dirty="0" err="1"/>
              <a:t>points</a:t>
            </a:r>
            <a:r>
              <a:rPr lang="es-ES" dirty="0"/>
              <a:t>: </a:t>
            </a:r>
          </a:p>
          <a:p>
            <a:pPr marL="176885" indent="-176885">
              <a:buFontTx/>
              <a:buChar char="-"/>
            </a:pP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motivation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performing</a:t>
            </a:r>
            <a:r>
              <a:rPr lang="es-ES" dirty="0"/>
              <a:t>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work</a:t>
            </a:r>
            <a:r>
              <a:rPr lang="es-ES" dirty="0"/>
              <a:t>. </a:t>
            </a:r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problem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measuring</a:t>
            </a:r>
            <a:r>
              <a:rPr lang="es-ES" dirty="0"/>
              <a:t> light </a:t>
            </a:r>
            <a:r>
              <a:rPr lang="es-ES" dirty="0" err="1"/>
              <a:t>elements</a:t>
            </a:r>
            <a:r>
              <a:rPr lang="es-ES" dirty="0"/>
              <a:t>?</a:t>
            </a:r>
          </a:p>
          <a:p>
            <a:pPr marL="176885" indent="-176885">
              <a:buFontTx/>
              <a:buChar char="-"/>
            </a:pPr>
            <a:r>
              <a:rPr lang="es-ES" dirty="0"/>
              <a:t>A </a:t>
            </a:r>
            <a:r>
              <a:rPr lang="es-ES" dirty="0" err="1"/>
              <a:t>very</a:t>
            </a:r>
            <a:r>
              <a:rPr lang="es-ES" dirty="0"/>
              <a:t> </a:t>
            </a:r>
            <a:r>
              <a:rPr lang="es-ES" dirty="0" err="1"/>
              <a:t>brief</a:t>
            </a:r>
            <a:r>
              <a:rPr lang="es-ES" dirty="0"/>
              <a:t> </a:t>
            </a:r>
            <a:r>
              <a:rPr lang="es-ES" dirty="0" err="1"/>
              <a:t>explanation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what</a:t>
            </a:r>
            <a:r>
              <a:rPr lang="es-ES" dirty="0"/>
              <a:t> LIBS and CF-LIBS are.</a:t>
            </a:r>
          </a:p>
          <a:p>
            <a:pPr marL="176885" indent="-176885">
              <a:buFontTx/>
              <a:buChar char="-"/>
            </a:pP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main</a:t>
            </a:r>
            <a:r>
              <a:rPr lang="es-ES" dirty="0"/>
              <a:t> </a:t>
            </a:r>
            <a:r>
              <a:rPr lang="es-ES" dirty="0" err="1"/>
              <a:t>advantages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simulatneous</a:t>
            </a:r>
            <a:r>
              <a:rPr lang="es-ES" dirty="0"/>
              <a:t> use </a:t>
            </a:r>
            <a:r>
              <a:rPr lang="es-ES" dirty="0" err="1"/>
              <a:t>of</a:t>
            </a:r>
            <a:r>
              <a:rPr lang="es-ES" dirty="0"/>
              <a:t> VUV and UV-NIR </a:t>
            </a:r>
            <a:r>
              <a:rPr lang="es-ES" dirty="0" err="1"/>
              <a:t>ranges</a:t>
            </a:r>
            <a:endParaRPr lang="es-ES" dirty="0"/>
          </a:p>
          <a:p>
            <a:pPr marL="176885" indent="-176885">
              <a:buFontTx/>
              <a:buChar char="-"/>
            </a:pPr>
            <a:r>
              <a:rPr lang="es-ES" dirty="0" err="1"/>
              <a:t>The</a:t>
            </a:r>
            <a:r>
              <a:rPr lang="es-ES" dirty="0"/>
              <a:t> experimental </a:t>
            </a:r>
            <a:r>
              <a:rPr lang="es-ES" dirty="0" err="1"/>
              <a:t>setup</a:t>
            </a:r>
            <a:r>
              <a:rPr lang="es-ES" dirty="0"/>
              <a:t> </a:t>
            </a:r>
            <a:r>
              <a:rPr lang="es-ES" dirty="0" err="1"/>
              <a:t>employed</a:t>
            </a:r>
            <a:r>
              <a:rPr lang="es-ES" dirty="0"/>
              <a:t> in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work</a:t>
            </a:r>
            <a:r>
              <a:rPr lang="es-ES" dirty="0"/>
              <a:t>.</a:t>
            </a:r>
          </a:p>
          <a:p>
            <a:pPr marL="176885" indent="-176885">
              <a:buFontTx/>
              <a:buChar char="-"/>
            </a:pP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main</a:t>
            </a:r>
            <a:r>
              <a:rPr lang="es-ES" dirty="0"/>
              <a:t> </a:t>
            </a:r>
            <a:r>
              <a:rPr lang="es-ES" dirty="0" err="1"/>
              <a:t>results</a:t>
            </a:r>
            <a:r>
              <a:rPr lang="es-ES" dirty="0"/>
              <a:t>.</a:t>
            </a:r>
          </a:p>
          <a:p>
            <a:pPr marL="176885" indent="-176885">
              <a:buFontTx/>
              <a:buChar char="-"/>
            </a:pPr>
            <a:r>
              <a:rPr lang="es-ES" dirty="0"/>
              <a:t>And </a:t>
            </a:r>
            <a:r>
              <a:rPr lang="es-ES" dirty="0" err="1"/>
              <a:t>finally</a:t>
            </a:r>
            <a:r>
              <a:rPr lang="es-ES" dirty="0"/>
              <a:t>, </a:t>
            </a:r>
            <a:r>
              <a:rPr lang="es-ES" dirty="0" err="1"/>
              <a:t>some</a:t>
            </a:r>
            <a:r>
              <a:rPr lang="es-ES" dirty="0"/>
              <a:t> </a:t>
            </a:r>
            <a:r>
              <a:rPr lang="es-ES" dirty="0" err="1"/>
              <a:t>conclusions</a:t>
            </a:r>
            <a:r>
              <a:rPr lang="es-ES" dirty="0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84BFD-0EC8-41D2-8C37-387A1CC44372}" type="slidenum">
              <a:rPr lang="sk-SK" smtClean="0"/>
              <a:t>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261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1A0936-9B05-4C93-A57C-7963E33F80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750" y="4295410"/>
            <a:ext cx="3627746" cy="74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609" y="82253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4135"/>
            <a:ext cx="8229600" cy="367240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/>
              <a:t>Pavel Veis | WPPWIE Project Meeting  | FZJ Jülich | 7.2.2023 | Page 2</a:t>
            </a:r>
            <a:endParaRPr lang="en-GB" dirty="0"/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ACB53-B381-4564-8F01-04446ECE34FB}" type="datetime1">
              <a:rPr lang="es-ES" smtClean="0"/>
              <a:t>15/02/2024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1ACC-98FC-43F0-AEFD-5424EB55F2C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1200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>
                <a:solidFill>
                  <a:srgbClr val="FF0000"/>
                </a:solidFill>
              </a:rPr>
              <a:t>Pavel Veis | WPPWIE Project Meeting  | FZJ Jülich | 7.2.2023 | Page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800" dirty="0"/>
              <a:t>SP X: </a:t>
            </a:r>
            <a:r>
              <a:rPr lang="en-GB" sz="2800" dirty="0" err="1"/>
              <a:t>KoM</a:t>
            </a:r>
            <a:r>
              <a:rPr lang="en-GB" sz="2800" dirty="0"/>
              <a:t>  - plans for 2024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003798"/>
            <a:ext cx="8784976" cy="1080120"/>
          </a:xfrm>
        </p:spPr>
        <p:txBody>
          <a:bodyPr>
            <a:normAutofit fontScale="77500" lnSpcReduction="20000"/>
          </a:bodyPr>
          <a:lstStyle/>
          <a:p>
            <a:r>
              <a:rPr lang="sk-SK" dirty="0"/>
              <a:t>STAFF:        </a:t>
            </a:r>
            <a:r>
              <a:rPr lang="en-US" u="sng" dirty="0"/>
              <a:t>Pavel Veis</a:t>
            </a:r>
            <a:r>
              <a:rPr lang="en-US" dirty="0"/>
              <a:t>, </a:t>
            </a:r>
            <a:r>
              <a:rPr lang="en-IN" dirty="0" err="1"/>
              <a:t>Pavol</a:t>
            </a:r>
            <a:r>
              <a:rPr lang="en-IN" dirty="0"/>
              <a:t> </a:t>
            </a:r>
            <a:r>
              <a:rPr lang="sk-SK" dirty="0" err="1"/>
              <a:t>Ďurina</a:t>
            </a:r>
            <a:r>
              <a:rPr lang="sk-SK" dirty="0"/>
              <a:t>, Tomáš </a:t>
            </a:r>
            <a:r>
              <a:rPr lang="sk-SK" dirty="0" err="1"/>
              <a:t>Roch</a:t>
            </a:r>
            <a:r>
              <a:rPr lang="sk-SK" dirty="0"/>
              <a:t>,  </a:t>
            </a:r>
            <a:r>
              <a:rPr lang="en-IN" dirty="0"/>
              <a:t>Michal </a:t>
            </a:r>
            <a:r>
              <a:rPr lang="en-IN" dirty="0" err="1"/>
              <a:t>Stano</a:t>
            </a:r>
            <a:r>
              <a:rPr lang="en-IN" dirty="0"/>
              <a:t>, Matej Veis</a:t>
            </a:r>
            <a:endParaRPr lang="sk-SK" dirty="0"/>
          </a:p>
          <a:p>
            <a:r>
              <a:rPr lang="sk-SK" dirty="0"/>
              <a:t>Post </a:t>
            </a:r>
            <a:r>
              <a:rPr lang="sk-SK" dirty="0" err="1"/>
              <a:t>docs</a:t>
            </a:r>
            <a:r>
              <a:rPr lang="sk-SK" dirty="0"/>
              <a:t>:  </a:t>
            </a:r>
            <a:r>
              <a:rPr lang="en-IN" dirty="0" err="1"/>
              <a:t>Sahithya</a:t>
            </a:r>
            <a:r>
              <a:rPr lang="en-IN" dirty="0"/>
              <a:t> </a:t>
            </a:r>
            <a:r>
              <a:rPr lang="en-IN" dirty="0" err="1"/>
              <a:t>Atikukke</a:t>
            </a:r>
            <a:r>
              <a:rPr lang="en-IN" dirty="0"/>
              <a:t>, </a:t>
            </a:r>
            <a:r>
              <a:rPr lang="sk-SK" dirty="0" err="1"/>
              <a:t>Dhanada</a:t>
            </a:r>
            <a:r>
              <a:rPr lang="sk-SK" dirty="0"/>
              <a:t> </a:t>
            </a:r>
            <a:r>
              <a:rPr lang="sk-SK" dirty="0" err="1"/>
              <a:t>Sukumaran</a:t>
            </a:r>
            <a:r>
              <a:rPr lang="en-US" dirty="0"/>
              <a:t>, Ivan Urbina</a:t>
            </a:r>
            <a:endParaRPr lang="en-IN" dirty="0"/>
          </a:p>
          <a:p>
            <a:r>
              <a:rPr lang="sk-SK" dirty="0"/>
              <a:t>PhD. st.:      </a:t>
            </a:r>
            <a:r>
              <a:rPr lang="en-IN"/>
              <a:t>Shweta Soni, </a:t>
            </a:r>
            <a:r>
              <a:rPr lang="sk-SK" dirty="0"/>
              <a:t>Jairo Peralta, Pavitra G. Bhat, </a:t>
            </a:r>
          </a:p>
          <a:p>
            <a:r>
              <a:rPr lang="en-IN" dirty="0"/>
              <a:t>	     Sanath Shetty</a:t>
            </a:r>
            <a:r>
              <a:rPr lang="sk-SK" dirty="0"/>
              <a:t>, Vaishnavi </a:t>
            </a:r>
            <a:r>
              <a:rPr lang="en-IN" dirty="0"/>
              <a:t> </a:t>
            </a:r>
            <a:r>
              <a:rPr lang="sk-SK" dirty="0"/>
              <a:t>Sudhakaran   </a:t>
            </a:r>
            <a:r>
              <a:rPr lang="en-IN" dirty="0"/>
              <a:t>(CU</a:t>
            </a:r>
            <a:r>
              <a:rPr lang="sk-SK" dirty="0"/>
              <a:t> Bratislava team</a:t>
            </a:r>
            <a:r>
              <a:rPr lang="en-IN" dirty="0"/>
              <a:t>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299942"/>
            <a:ext cx="729137" cy="69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" t="7385" r="50666" b="4459"/>
          <a:stretch/>
        </p:blipFill>
        <p:spPr>
          <a:xfrm>
            <a:off x="264253" y="2534316"/>
            <a:ext cx="2959217" cy="208211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A27C4E3-8EF3-AA3D-0CD0-2AB903105FC3}"/>
              </a:ext>
            </a:extLst>
          </p:cNvPr>
          <p:cNvCxnSpPr>
            <a:cxnSpLocks/>
          </p:cNvCxnSpPr>
          <p:nvPr/>
        </p:nvCxnSpPr>
        <p:spPr>
          <a:xfrm>
            <a:off x="0" y="4912667"/>
            <a:ext cx="91440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2">
            <a:extLst>
              <a:ext uri="{FF2B5EF4-FFF2-40B4-BE49-F238E27FC236}">
                <a16:creationId xmlns:a16="http://schemas.microsoft.com/office/drawing/2014/main" id="{D7AAF07C-0A76-1676-2161-FEC827E3529B}"/>
              </a:ext>
            </a:extLst>
          </p:cNvPr>
          <p:cNvSpPr/>
          <p:nvPr/>
        </p:nvSpPr>
        <p:spPr>
          <a:xfrm>
            <a:off x="167879" y="62972"/>
            <a:ext cx="8316549" cy="530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3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ps</a:t>
            </a:r>
            <a:r>
              <a:rPr lang="en-IN" sz="33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LIBS measurements on </a:t>
            </a:r>
            <a:r>
              <a:rPr lang="en-IN" sz="33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WTa</a:t>
            </a:r>
            <a:r>
              <a:rPr lang="en-IN" sz="33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w and wo D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8ED1C9D-D8CF-6086-799E-2C82C7E3C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/>
              <a:t>Pavel Veis et al | WP PWIE SP X </a:t>
            </a:r>
            <a:r>
              <a:rPr lang="en-GB" sz="1100" dirty="0" err="1"/>
              <a:t>KoM</a:t>
            </a:r>
            <a:r>
              <a:rPr lang="en-GB" sz="1100" dirty="0"/>
              <a:t> | 15.2.2024 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3D4FC6-C6CF-8DF5-C10A-B79FC54BCFC3}"/>
              </a:ext>
            </a:extLst>
          </p:cNvPr>
          <p:cNvSpPr txBox="1"/>
          <p:nvPr/>
        </p:nvSpPr>
        <p:spPr>
          <a:xfrm>
            <a:off x="107504" y="4534276"/>
            <a:ext cx="21328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and Mo as substrates</a:t>
            </a:r>
          </a:p>
        </p:txBody>
      </p:sp>
      <p:pic>
        <p:nvPicPr>
          <p:cNvPr id="17" name="Picture 16" descr="A graph with orange lines&#10;&#10;Description automatically generated">
            <a:extLst>
              <a:ext uri="{FF2B5EF4-FFF2-40B4-BE49-F238E27FC236}">
                <a16:creationId xmlns:a16="http://schemas.microsoft.com/office/drawing/2014/main" id="{6F19609B-AEB7-8219-9041-54C61403FF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167" y="1857804"/>
            <a:ext cx="4236906" cy="2838668"/>
          </a:xfrm>
          <a:prstGeom prst="rect">
            <a:avLst/>
          </a:prstGeom>
        </p:spPr>
      </p:pic>
      <p:sp>
        <p:nvSpPr>
          <p:cNvPr id="19" name="Arrow: Curved Down 18">
            <a:extLst>
              <a:ext uri="{FF2B5EF4-FFF2-40B4-BE49-F238E27FC236}">
                <a16:creationId xmlns:a16="http://schemas.microsoft.com/office/drawing/2014/main" id="{0362E2AA-1441-272A-2BD9-E70FE4E5AC5B}"/>
              </a:ext>
            </a:extLst>
          </p:cNvPr>
          <p:cNvSpPr/>
          <p:nvPr/>
        </p:nvSpPr>
        <p:spPr>
          <a:xfrm rot="2725028" flipH="1">
            <a:off x="4326237" y="1156744"/>
            <a:ext cx="2228568" cy="563090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A3401A2-7481-EA8C-4AFA-742FD9CC520D}"/>
              </a:ext>
            </a:extLst>
          </p:cNvPr>
          <p:cNvCxnSpPr>
            <a:cxnSpLocks/>
          </p:cNvCxnSpPr>
          <p:nvPr/>
        </p:nvCxnSpPr>
        <p:spPr>
          <a:xfrm>
            <a:off x="6173044" y="2283718"/>
            <a:ext cx="0" cy="144016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33F29229-2870-D46D-39D5-C367E188C3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13" y="526942"/>
            <a:ext cx="3115890" cy="207395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773B9D3-7CA5-9CAB-6D1B-AACD0FFB56DE}"/>
              </a:ext>
            </a:extLst>
          </p:cNvPr>
          <p:cNvSpPr txBox="1"/>
          <p:nvPr/>
        </p:nvSpPr>
        <p:spPr>
          <a:xfrm>
            <a:off x="5669428" y="668090"/>
            <a:ext cx="30349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Promising CF LIBS results on </a:t>
            </a:r>
            <a:r>
              <a:rPr lang="en-GB" sz="135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Wx%Ta</a:t>
            </a:r>
            <a:r>
              <a:rPr lang="en-GB" sz="13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samples wo 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1CF080-9719-75EB-67C7-9872ED1D6AC0}"/>
              </a:ext>
            </a:extLst>
          </p:cNvPr>
          <p:cNvSpPr txBox="1"/>
          <p:nvPr/>
        </p:nvSpPr>
        <p:spPr>
          <a:xfrm>
            <a:off x="6015641" y="1203724"/>
            <a:ext cx="30349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</a:t>
            </a:r>
            <a:r>
              <a:rPr lang="en-GB" sz="13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en-GB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LIBS measurements</a:t>
            </a:r>
          </a:p>
          <a:p>
            <a:r>
              <a:rPr lang="en-GB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GB" sz="13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Wx%Ta</a:t>
            </a:r>
            <a:r>
              <a:rPr lang="en-GB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samples w D.</a:t>
            </a:r>
          </a:p>
        </p:txBody>
      </p:sp>
      <p:sp>
        <p:nvSpPr>
          <p:cNvPr id="28" name="Arrow: Curved Down 27">
            <a:extLst>
              <a:ext uri="{FF2B5EF4-FFF2-40B4-BE49-F238E27FC236}">
                <a16:creationId xmlns:a16="http://schemas.microsoft.com/office/drawing/2014/main" id="{38B7C022-8AA4-2436-A0DB-4F5919A08F31}"/>
              </a:ext>
            </a:extLst>
          </p:cNvPr>
          <p:cNvSpPr/>
          <p:nvPr/>
        </p:nvSpPr>
        <p:spPr>
          <a:xfrm rot="18074369" flipH="1" flipV="1">
            <a:off x="1515636" y="2848495"/>
            <a:ext cx="2646343" cy="534988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145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>
            <a:extLst>
              <a:ext uri="{FF2B5EF4-FFF2-40B4-BE49-F238E27FC236}">
                <a16:creationId xmlns:a16="http://schemas.microsoft.com/office/drawing/2014/main" id="{0377C047-97E4-4E36-9866-3C5BE398C9E1}"/>
              </a:ext>
            </a:extLst>
          </p:cNvPr>
          <p:cNvSpPr/>
          <p:nvPr/>
        </p:nvSpPr>
        <p:spPr>
          <a:xfrm>
            <a:off x="143693" y="28059"/>
            <a:ext cx="8316549" cy="352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Resonant LIBS Analysis of </a:t>
            </a:r>
            <a:r>
              <a:rPr lang="en-GB" sz="3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WTa</a:t>
            </a:r>
            <a:r>
              <a:rPr lang="en-GB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/Mo samples</a:t>
            </a:r>
          </a:p>
        </p:txBody>
      </p:sp>
      <p:pic>
        <p:nvPicPr>
          <p:cNvPr id="6" name="Picture 5" descr="A picture containing text, screenshot, font, plot&#10;&#10;Description automatically generated">
            <a:extLst>
              <a:ext uri="{FF2B5EF4-FFF2-40B4-BE49-F238E27FC236}">
                <a16:creationId xmlns:a16="http://schemas.microsoft.com/office/drawing/2014/main" id="{01E30AF1-F61D-0EB1-2479-B1E3E3A7DF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987" y="713308"/>
            <a:ext cx="2238310" cy="1695878"/>
          </a:xfrm>
          <a:prstGeom prst="rect">
            <a:avLst/>
          </a:prstGeom>
        </p:spPr>
      </p:pic>
      <p:pic>
        <p:nvPicPr>
          <p:cNvPr id="8" name="Picture 7" descr="A picture containing text, screenshot, font, plot&#10;&#10;Description automatically generated">
            <a:extLst>
              <a:ext uri="{FF2B5EF4-FFF2-40B4-BE49-F238E27FC236}">
                <a16:creationId xmlns:a16="http://schemas.microsoft.com/office/drawing/2014/main" id="{B43C024C-1FF6-DDC0-67D5-FA8C067BE3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731" y="2802072"/>
            <a:ext cx="2321402" cy="17235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7AAF3A-2425-45AE-CAFE-95AE89A274B9}"/>
              </a:ext>
            </a:extLst>
          </p:cNvPr>
          <p:cNvSpPr txBox="1"/>
          <p:nvPr/>
        </p:nvSpPr>
        <p:spPr>
          <a:xfrm>
            <a:off x="6206986" y="2461163"/>
            <a:ext cx="2937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profile </a:t>
            </a:r>
            <a:r>
              <a:rPr lang="cs-CZ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resonant</a:t>
            </a:r>
            <a:r>
              <a:rPr 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excitation</a:t>
            </a:r>
            <a:r>
              <a:rPr 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933C2A-4102-1463-B2EE-CA6693790EFF}"/>
              </a:ext>
            </a:extLst>
          </p:cNvPr>
          <p:cNvSpPr txBox="1"/>
          <p:nvPr/>
        </p:nvSpPr>
        <p:spPr>
          <a:xfrm flipH="1">
            <a:off x="6300304" y="4437326"/>
            <a:ext cx="4368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profile </a:t>
            </a:r>
            <a:r>
              <a:rPr lang="cs-CZ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</a:t>
            </a:r>
            <a:r>
              <a:rPr 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-resonance </a:t>
            </a:r>
            <a:endParaRPr lang="en-GB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AD1E48-6DDA-CB9A-9B0A-1A74030B7519}"/>
              </a:ext>
            </a:extLst>
          </p:cNvPr>
          <p:cNvSpPr txBox="1"/>
          <p:nvPr/>
        </p:nvSpPr>
        <p:spPr>
          <a:xfrm>
            <a:off x="2992197" y="1120271"/>
            <a:ext cx="29111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R-</a:t>
            </a:r>
            <a:r>
              <a:rPr lang="cs-CZ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Ablation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@</a:t>
            </a:r>
            <a:r>
              <a:rPr lang="cs-CZ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255.135 </a:t>
            </a:r>
            <a:r>
              <a:rPr lang="cs-CZ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cs-CZ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(W I)</a:t>
            </a:r>
          </a:p>
          <a:p>
            <a:pPr algn="just"/>
            <a:r>
              <a:rPr lang="cs-CZ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cs-CZ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- 2 </a:t>
            </a:r>
            <a:r>
              <a:rPr lang="cs-CZ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mJ</a:t>
            </a:r>
            <a:r>
              <a:rPr lang="cs-CZ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m, air atm. press..</a:t>
            </a:r>
            <a:endParaRPr lang="cs-CZ" sz="1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Ablation</a:t>
            </a:r>
            <a:r>
              <a:rPr lang="cs-CZ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cs-CZ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- 90</a:t>
            </a:r>
            <a:r>
              <a:rPr lang="en-GB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m/pulse </a:t>
            </a:r>
            <a:endParaRPr lang="cs-CZ" sz="1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Layer</a:t>
            </a:r>
            <a:r>
              <a:rPr 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thickness</a:t>
            </a:r>
            <a:r>
              <a:rPr 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cs-CZ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GB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μm</a:t>
            </a:r>
            <a:r>
              <a:rPr lang="en-GB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F9DA18-8F8B-A396-4561-8035454FDCD7}"/>
              </a:ext>
            </a:extLst>
          </p:cNvPr>
          <p:cNvSpPr txBox="1"/>
          <p:nvPr/>
        </p:nvSpPr>
        <p:spPr>
          <a:xfrm>
            <a:off x="2992197" y="3075207"/>
            <a:ext cx="24173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NR- </a:t>
            </a:r>
            <a:r>
              <a:rPr lang="cs-CZ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Ablation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@</a:t>
            </a:r>
            <a:r>
              <a:rPr lang="cs-CZ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222.75 </a:t>
            </a:r>
            <a:r>
              <a:rPr lang="cs-CZ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cs-CZ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 of </a:t>
            </a:r>
            <a:r>
              <a:rPr lang="cs-CZ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I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-II, Ta I-II</a:t>
            </a:r>
            <a:r>
              <a:rPr lang="cs-CZ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cs-CZ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- 2 </a:t>
            </a:r>
            <a:r>
              <a:rPr lang="cs-CZ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mJ</a:t>
            </a:r>
            <a:r>
              <a:rPr lang="cs-CZ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m, air atm. press..</a:t>
            </a:r>
            <a:endParaRPr lang="cs-CZ" sz="1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Ablation</a:t>
            </a:r>
            <a:r>
              <a:rPr lang="cs-CZ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cs-CZ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- 2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GB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nm/pulse</a:t>
            </a:r>
            <a:endParaRPr lang="cs-CZ" sz="1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Layer</a:t>
            </a:r>
            <a:r>
              <a:rPr lang="cs-CZ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thickness</a:t>
            </a:r>
            <a:r>
              <a:rPr lang="cs-CZ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cs-CZ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μm</a:t>
            </a:r>
            <a:r>
              <a:rPr lang="en-GB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D56E295-A4C2-47EF-53F9-41249484A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879" y="2664087"/>
            <a:ext cx="2639895" cy="187543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202CD6F-5C9D-72E1-6016-846FA58EEB0A}"/>
              </a:ext>
            </a:extLst>
          </p:cNvPr>
          <p:cNvSpPr txBox="1"/>
          <p:nvPr/>
        </p:nvSpPr>
        <p:spPr>
          <a:xfrm>
            <a:off x="484532" y="4499398"/>
            <a:ext cx="2937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profile via GDOES – 7 </a:t>
            </a:r>
            <a:r>
              <a:rPr lang="en-GB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μm</a:t>
            </a:r>
            <a:r>
              <a:rPr 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157FBD-1A28-0271-D83D-9CD8A091C03D}"/>
              </a:ext>
            </a:extLst>
          </p:cNvPr>
          <p:cNvCxnSpPr>
            <a:cxnSpLocks/>
          </p:cNvCxnSpPr>
          <p:nvPr/>
        </p:nvCxnSpPr>
        <p:spPr>
          <a:xfrm>
            <a:off x="0" y="4912667"/>
            <a:ext cx="91440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E6FE4A1-9A9D-C12E-812F-1088E90EA431}"/>
              </a:ext>
            </a:extLst>
          </p:cNvPr>
          <p:cNvCxnSpPr/>
          <p:nvPr/>
        </p:nvCxnSpPr>
        <p:spPr>
          <a:xfrm>
            <a:off x="5344288" y="1508718"/>
            <a:ext cx="797432" cy="0"/>
          </a:xfrm>
          <a:prstGeom prst="straightConnector1">
            <a:avLst/>
          </a:prstGeom>
          <a:ln w="101600" cap="rnd">
            <a:solidFill>
              <a:srgbClr val="4E0DD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ECD060F-20C5-0B37-DCFB-D50E1F5CF822}"/>
              </a:ext>
            </a:extLst>
          </p:cNvPr>
          <p:cNvCxnSpPr/>
          <p:nvPr/>
        </p:nvCxnSpPr>
        <p:spPr>
          <a:xfrm>
            <a:off x="5409555" y="3609473"/>
            <a:ext cx="797432" cy="0"/>
          </a:xfrm>
          <a:prstGeom prst="straightConnector1">
            <a:avLst/>
          </a:prstGeom>
          <a:ln w="101600" cap="rnd">
            <a:solidFill>
              <a:srgbClr val="4E0DD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339D766B-4A05-8F8C-7145-1E194E38DC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99969" y="905787"/>
            <a:ext cx="2440426" cy="1580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3182545-34BD-0BC3-D501-F8AC74A6A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/>
              <a:t>Pavel Veis et al | WP PWIE SP X </a:t>
            </a:r>
            <a:r>
              <a:rPr lang="en-GB" sz="1100" dirty="0" err="1"/>
              <a:t>KoM</a:t>
            </a:r>
            <a:r>
              <a:rPr lang="en-GB" sz="1100" dirty="0"/>
              <a:t> | 15.2.2024 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213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CA9AA08-6C0A-CE80-0B05-89D13088A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1609" y="82253"/>
            <a:ext cx="7543800" cy="342900"/>
          </a:xfrm>
        </p:spPr>
        <p:txBody>
          <a:bodyPr/>
          <a:lstStyle/>
          <a:p>
            <a:r>
              <a:rPr lang="en-IN" dirty="0"/>
              <a:t>Plans for 2024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99806D53-5A45-447C-B175-65E0D6A0DBA4}"/>
              </a:ext>
            </a:extLst>
          </p:cNvPr>
          <p:cNvSpPr txBox="1"/>
          <p:nvPr/>
        </p:nvSpPr>
        <p:spPr>
          <a:xfrm>
            <a:off x="179512" y="627534"/>
            <a:ext cx="81369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285750" algn="just">
              <a:buFont typeface="Wingdings" panose="05000000000000000000" pitchFamily="2" charset="2"/>
              <a:buChar char="Ø"/>
            </a:pPr>
            <a:r>
              <a:rPr lang="en-GB" sz="1400" dirty="0">
                <a:cs typeface="Arial" panose="020B0604020202020204" pitchFamily="34" charset="0"/>
              </a:rPr>
              <a:t>Plans for 2024</a:t>
            </a:r>
          </a:p>
          <a:p>
            <a:pPr marL="171450" indent="-285750" algn="just">
              <a:buFont typeface="Wingdings" panose="05000000000000000000" pitchFamily="2" charset="2"/>
              <a:buChar char="Ø"/>
            </a:pPr>
            <a:endParaRPr lang="en-US" sz="1400" dirty="0">
              <a:cs typeface="Arial" panose="020B0604020202020204" pitchFamily="34" charset="0"/>
            </a:endParaRPr>
          </a:p>
          <a:p>
            <a:pPr marL="600075" lvl="1" indent="-257175" algn="just">
              <a:buFont typeface="Arial" panose="020B0604020202020204" pitchFamily="34" charset="0"/>
              <a:buChar char="•"/>
            </a:pPr>
            <a:r>
              <a:rPr lang="sk-SK" sz="1400" u="sng" dirty="0" err="1">
                <a:cs typeface="Arial" panose="020B0604020202020204" pitchFamily="34" charset="0"/>
              </a:rPr>
              <a:t>Comparison</a:t>
            </a:r>
            <a:r>
              <a:rPr lang="sk-SK" sz="1400" u="sng" dirty="0">
                <a:cs typeface="Arial" panose="020B0604020202020204" pitchFamily="34" charset="0"/>
              </a:rPr>
              <a:t> </a:t>
            </a:r>
            <a:r>
              <a:rPr lang="en-US" sz="1400" u="sng" dirty="0" err="1">
                <a:cs typeface="Arial" panose="020B0604020202020204" pitchFamily="34" charset="0"/>
              </a:rPr>
              <a:t>ps</a:t>
            </a:r>
            <a:r>
              <a:rPr lang="en-US" sz="1400" u="sng" dirty="0">
                <a:cs typeface="Arial" panose="020B0604020202020204" pitchFamily="34" charset="0"/>
              </a:rPr>
              <a:t> / </a:t>
            </a:r>
            <a:r>
              <a:rPr lang="sk-SK" sz="1400" u="sng" dirty="0" err="1">
                <a:cs typeface="Arial" panose="020B0604020202020204" pitchFamily="34" charset="0"/>
              </a:rPr>
              <a:t>ns</a:t>
            </a:r>
            <a:r>
              <a:rPr lang="sk-SK" sz="1400" u="sng" dirty="0">
                <a:cs typeface="Arial" panose="020B0604020202020204" pitchFamily="34" charset="0"/>
              </a:rPr>
              <a:t> </a:t>
            </a:r>
            <a:r>
              <a:rPr lang="sk-SK" sz="1400" dirty="0">
                <a:cs typeface="Arial" panose="020B0604020202020204" pitchFamily="34" charset="0"/>
              </a:rPr>
              <a:t>CF and </a:t>
            </a:r>
            <a:r>
              <a:rPr lang="sk-SK" sz="1400" dirty="0" err="1">
                <a:cs typeface="Arial" panose="020B0604020202020204" pitchFamily="34" charset="0"/>
              </a:rPr>
              <a:t>depth</a:t>
            </a:r>
            <a:r>
              <a:rPr lang="sk-SK" sz="1400" dirty="0">
                <a:cs typeface="Arial" panose="020B0604020202020204" pitchFamily="34" charset="0"/>
              </a:rPr>
              <a:t> profile </a:t>
            </a:r>
            <a:r>
              <a:rPr lang="en-US" sz="1400" dirty="0">
                <a:cs typeface="Arial" panose="020B0604020202020204" pitchFamily="34" charset="0"/>
              </a:rPr>
              <a:t>LIBS measurements of relevant samples (e.g. </a:t>
            </a:r>
            <a:r>
              <a:rPr lang="en-US" sz="1400" dirty="0" err="1">
                <a:cs typeface="Arial" panose="020B0604020202020204" pitchFamily="34" charset="0"/>
              </a:rPr>
              <a:t>WTa</a:t>
            </a:r>
            <a:r>
              <a:rPr lang="en-US" sz="1400" dirty="0">
                <a:cs typeface="Arial" panose="020B0604020202020204" pitchFamily="34" charset="0"/>
              </a:rPr>
              <a:t>, </a:t>
            </a:r>
            <a:r>
              <a:rPr lang="en-US" sz="1400" dirty="0" err="1">
                <a:cs typeface="Arial" panose="020B0604020202020204" pitchFamily="34" charset="0"/>
              </a:rPr>
              <a:t>CuBe</a:t>
            </a:r>
            <a:r>
              <a:rPr lang="en-US" sz="1400" dirty="0">
                <a:cs typeface="Arial" panose="020B0604020202020204" pitchFamily="34" charset="0"/>
              </a:rPr>
              <a:t>) with and without D</a:t>
            </a:r>
          </a:p>
          <a:p>
            <a:pPr marL="342900" lvl="1" algn="just"/>
            <a:r>
              <a:rPr lang="en-US" sz="1400" dirty="0">
                <a:cs typeface="Arial" panose="020B0604020202020204" pitchFamily="34" charset="0"/>
              </a:rPr>
              <a:t>       (different exp. conditions: laser wavelength, fluence, </a:t>
            </a:r>
            <a:r>
              <a:rPr lang="en-US" sz="1400" dirty="0" err="1">
                <a:cs typeface="Arial" panose="020B0604020202020204" pitchFamily="34" charset="0"/>
              </a:rPr>
              <a:t>iCCD</a:t>
            </a:r>
            <a:r>
              <a:rPr lang="en-US" sz="1400" dirty="0">
                <a:cs typeface="Arial" panose="020B0604020202020204" pitchFamily="34" charset="0"/>
              </a:rPr>
              <a:t> camera delay and gate time, gas , pressure)  </a:t>
            </a:r>
          </a:p>
          <a:p>
            <a:pPr marL="342900" lvl="1" algn="just"/>
            <a:r>
              <a:rPr lang="en-US" sz="1400" dirty="0">
                <a:cs typeface="Arial" panose="020B0604020202020204" pitchFamily="34" charset="0"/>
              </a:rPr>
              <a:t>       - </a:t>
            </a:r>
            <a:r>
              <a:rPr lang="en-US" sz="1400" u="sng" dirty="0">
                <a:cs typeface="Arial" panose="020B0604020202020204" pitchFamily="34" charset="0"/>
              </a:rPr>
              <a:t>Goal:</a:t>
            </a:r>
            <a:r>
              <a:rPr lang="en-US" sz="1400" dirty="0">
                <a:cs typeface="Arial" panose="020B0604020202020204" pitchFamily="34" charset="0"/>
              </a:rPr>
              <a:t> pre-study for </a:t>
            </a:r>
            <a:r>
              <a:rPr lang="en-US" sz="1400" dirty="0" err="1">
                <a:cs typeface="Arial" panose="020B0604020202020204" pitchFamily="34" charset="0"/>
              </a:rPr>
              <a:t>ps</a:t>
            </a:r>
            <a:r>
              <a:rPr lang="en-US" sz="1400" dirty="0">
                <a:cs typeface="Arial" panose="020B0604020202020204" pitchFamily="34" charset="0"/>
              </a:rPr>
              <a:t> LIBS RH system campaign </a:t>
            </a:r>
          </a:p>
          <a:p>
            <a:pPr marL="342900" lvl="1" algn="just"/>
            <a:r>
              <a:rPr lang="en-US" sz="1400" dirty="0">
                <a:cs typeface="Arial" panose="020B0604020202020204" pitchFamily="34" charset="0"/>
              </a:rPr>
              <a:t>       - in collaboration with P. Dvorak (Brno, CR) and E. Grigore groups</a:t>
            </a:r>
          </a:p>
          <a:p>
            <a:pPr marL="342900" lvl="1" algn="just"/>
            <a:r>
              <a:rPr lang="en-US" sz="1400" dirty="0">
                <a:cs typeface="Arial" panose="020B0604020202020204" pitchFamily="34" charset="0"/>
              </a:rPr>
              <a:t>       - first results will be presented at Nordic LIBS conference at Tampere in March 2024.</a:t>
            </a:r>
          </a:p>
          <a:p>
            <a:pPr marL="628650" lvl="1" indent="-285750" algn="just">
              <a:buFont typeface="Arial" panose="020B0604020202020204" pitchFamily="34" charset="0"/>
              <a:buChar char="•"/>
            </a:pPr>
            <a:r>
              <a:rPr lang="en-US" sz="1400" u="sng" dirty="0">
                <a:cs typeface="Arial" panose="020B0604020202020204" pitchFamily="34" charset="0"/>
              </a:rPr>
              <a:t>Participation on </a:t>
            </a:r>
            <a:r>
              <a:rPr lang="en-US" sz="1400" dirty="0">
                <a:cs typeface="Arial" panose="020B0604020202020204" pitchFamily="34" charset="0"/>
              </a:rPr>
              <a:t> </a:t>
            </a:r>
            <a:r>
              <a:rPr lang="en-US" sz="1400" dirty="0" err="1">
                <a:cs typeface="Arial" panose="020B0604020202020204" pitchFamily="34" charset="0"/>
              </a:rPr>
              <a:t>ps</a:t>
            </a:r>
            <a:r>
              <a:rPr lang="en-US" sz="1400" dirty="0">
                <a:cs typeface="Arial" panose="020B0604020202020204" pitchFamily="34" charset="0"/>
              </a:rPr>
              <a:t> LIBS RH system campaign in JET and data treatment for quantitative analysis</a:t>
            </a:r>
          </a:p>
          <a:p>
            <a:pPr marL="600075" lvl="1" indent="-257175" algn="just">
              <a:buFont typeface="Arial" panose="020B0604020202020204" pitchFamily="34" charset="0"/>
              <a:buChar char="•"/>
            </a:pPr>
            <a:r>
              <a:rPr lang="en-US" sz="1400" u="sng" dirty="0">
                <a:cs typeface="Arial" panose="020B0604020202020204" pitchFamily="34" charset="0"/>
              </a:rPr>
              <a:t>Resonant/off-resonance </a:t>
            </a:r>
            <a:r>
              <a:rPr lang="sk-SK" sz="1400" dirty="0">
                <a:cs typeface="Arial" panose="020B0604020202020204" pitchFamily="34" charset="0"/>
              </a:rPr>
              <a:t>CF and </a:t>
            </a:r>
            <a:r>
              <a:rPr lang="sk-SK" sz="1400" dirty="0" err="1">
                <a:cs typeface="Arial" panose="020B0604020202020204" pitchFamily="34" charset="0"/>
              </a:rPr>
              <a:t>depth</a:t>
            </a:r>
            <a:r>
              <a:rPr lang="sk-SK" sz="1400" dirty="0">
                <a:cs typeface="Arial" panose="020B0604020202020204" pitchFamily="34" charset="0"/>
              </a:rPr>
              <a:t> profile </a:t>
            </a:r>
            <a:r>
              <a:rPr lang="en-US" sz="1400" dirty="0">
                <a:cs typeface="Arial" panose="020B0604020202020204" pitchFamily="34" charset="0"/>
              </a:rPr>
              <a:t>LIBS measurements of relevant samples </a:t>
            </a:r>
          </a:p>
          <a:p>
            <a:pPr marL="342900" lvl="1" algn="just"/>
            <a:r>
              <a:rPr lang="en-US" sz="1400" dirty="0">
                <a:cs typeface="Arial" panose="020B0604020202020204" pitchFamily="34" charset="0"/>
              </a:rPr>
              <a:t>       (different exp. conditions: laser wavelength, fluence, </a:t>
            </a:r>
            <a:r>
              <a:rPr lang="en-US" sz="1400" dirty="0" err="1">
                <a:cs typeface="Arial" panose="020B0604020202020204" pitchFamily="34" charset="0"/>
              </a:rPr>
              <a:t>iCCD</a:t>
            </a:r>
            <a:r>
              <a:rPr lang="en-US" sz="1400" dirty="0">
                <a:cs typeface="Arial" panose="020B0604020202020204" pitchFamily="34" charset="0"/>
              </a:rPr>
              <a:t> camera delay and gate time, gas , pressure)</a:t>
            </a:r>
          </a:p>
          <a:p>
            <a:pPr marL="342900" lvl="1" algn="just"/>
            <a:r>
              <a:rPr lang="en-US" sz="1400" dirty="0">
                <a:cs typeface="Arial" panose="020B0604020202020204" pitchFamily="34" charset="0"/>
              </a:rPr>
              <a:t>        - </a:t>
            </a:r>
            <a:r>
              <a:rPr lang="en-US" sz="1400" u="sng" dirty="0">
                <a:cs typeface="Arial" panose="020B0604020202020204" pitchFamily="34" charset="0"/>
              </a:rPr>
              <a:t>Goal:</a:t>
            </a:r>
            <a:r>
              <a:rPr lang="en-US" sz="1400" dirty="0">
                <a:cs typeface="Arial" panose="020B0604020202020204" pitchFamily="34" charset="0"/>
              </a:rPr>
              <a:t> enhancement of LIBS spectrum and increasing of depth resolution.</a:t>
            </a:r>
          </a:p>
          <a:p>
            <a:pPr marL="600075" lvl="1" indent="-257175" algn="just">
              <a:buFont typeface="Arial" panose="020B0604020202020204" pitchFamily="34" charset="0"/>
              <a:buChar char="•"/>
            </a:pPr>
            <a:r>
              <a:rPr lang="en-US" sz="1400" u="sng" dirty="0">
                <a:cs typeface="Arial" panose="020B0604020202020204" pitchFamily="34" charset="0"/>
              </a:rPr>
              <a:t>Top flat beam profile </a:t>
            </a:r>
            <a:r>
              <a:rPr lang="sk-SK" sz="1400" dirty="0">
                <a:cs typeface="Arial" panose="020B0604020202020204" pitchFamily="34" charset="0"/>
              </a:rPr>
              <a:t>CF and </a:t>
            </a:r>
            <a:r>
              <a:rPr lang="sk-SK" sz="1400" dirty="0" err="1">
                <a:cs typeface="Arial" panose="020B0604020202020204" pitchFamily="34" charset="0"/>
              </a:rPr>
              <a:t>depth</a:t>
            </a:r>
            <a:r>
              <a:rPr lang="sk-SK" sz="1400" dirty="0">
                <a:cs typeface="Arial" panose="020B0604020202020204" pitchFamily="34" charset="0"/>
              </a:rPr>
              <a:t> profile </a:t>
            </a:r>
            <a:r>
              <a:rPr lang="en-US" sz="1400" dirty="0">
                <a:cs typeface="Arial" panose="020B0604020202020204" pitchFamily="34" charset="0"/>
              </a:rPr>
              <a:t>LIBS measurements – first test and application on relevant samples (Magnum PSI loaded samples,…)</a:t>
            </a:r>
          </a:p>
          <a:p>
            <a:pPr marL="600075" lvl="1" indent="-257175" algn="just">
              <a:buFont typeface="Arial" panose="020B0604020202020204" pitchFamily="34" charset="0"/>
              <a:buChar char="•"/>
            </a:pPr>
            <a:r>
              <a:rPr lang="en-US" sz="1400" u="sng" dirty="0">
                <a:cs typeface="Arial" panose="020B0604020202020204" pitchFamily="34" charset="0"/>
              </a:rPr>
              <a:t>Confocal microscopy </a:t>
            </a:r>
            <a:r>
              <a:rPr lang="en-US" sz="1400" dirty="0">
                <a:cs typeface="Arial" panose="020B0604020202020204" pitchFamily="34" charset="0"/>
              </a:rPr>
              <a:t>for evaluation of ablated matter and ablation rate</a:t>
            </a:r>
          </a:p>
          <a:p>
            <a:pPr marL="600075" lvl="1" indent="-257175" algn="just">
              <a:buFont typeface="Arial" panose="020B0604020202020204" pitchFamily="34" charset="0"/>
              <a:buChar char="•"/>
            </a:pPr>
            <a:r>
              <a:rPr lang="en-US" sz="1400" u="sng" dirty="0">
                <a:cs typeface="Arial" panose="020B0604020202020204" pitchFamily="34" charset="0"/>
              </a:rPr>
              <a:t>Cartography LIBS system </a:t>
            </a:r>
            <a:r>
              <a:rPr lang="en-US" sz="1400" dirty="0">
                <a:cs typeface="Arial" panose="020B0604020202020204" pitchFamily="34" charset="0"/>
              </a:rPr>
              <a:t>for depth profile and X-Y mapping of fusion relevant samples </a:t>
            </a:r>
          </a:p>
          <a:p>
            <a:pPr marL="600075" lvl="1" indent="-257175" algn="just">
              <a:buFont typeface="Arial" panose="020B0604020202020204" pitchFamily="34" charset="0"/>
              <a:buChar char="•"/>
            </a:pPr>
            <a:r>
              <a:rPr lang="en-US" sz="1400" u="sng" dirty="0">
                <a:cs typeface="Arial" panose="020B0604020202020204" pitchFamily="34" charset="0"/>
              </a:rPr>
              <a:t>Vacuum UV OES </a:t>
            </a:r>
          </a:p>
          <a:p>
            <a:pPr marL="342900" lvl="1" algn="just"/>
            <a:r>
              <a:rPr lang="en-US" sz="1400" dirty="0">
                <a:cs typeface="Arial" panose="020B0604020202020204" pitchFamily="34" charset="0"/>
              </a:rPr>
              <a:t>      - </a:t>
            </a:r>
            <a:r>
              <a:rPr lang="en-US" sz="1400" u="sng" dirty="0">
                <a:cs typeface="Arial" panose="020B0604020202020204" pitchFamily="34" charset="0"/>
              </a:rPr>
              <a:t>Goal:</a:t>
            </a:r>
            <a:r>
              <a:rPr lang="en-US" sz="1400" dirty="0">
                <a:cs typeface="Arial" panose="020B0604020202020204" pitchFamily="34" charset="0"/>
              </a:rPr>
              <a:t> for light element depth profile LIBSE analysis (Boron,….)</a:t>
            </a:r>
          </a:p>
          <a:p>
            <a:pPr marL="342900" lvl="1" algn="just"/>
            <a:endParaRPr lang="sk-SK" sz="1400" dirty="0">
              <a:cs typeface="Arial" panose="020B0604020202020204" pitchFamily="34" charset="0"/>
            </a:endParaRPr>
          </a:p>
          <a:p>
            <a:pPr marL="600075" lvl="1" indent="-257175" algn="just">
              <a:buFont typeface="Arial" panose="020B0604020202020204" pitchFamily="34" charset="0"/>
              <a:buChar char="•"/>
            </a:pPr>
            <a:endParaRPr lang="en-US" sz="1400" dirty="0">
              <a:cs typeface="Arial" panose="020B0604020202020204" pitchFamily="34" charset="0"/>
            </a:endParaRPr>
          </a:p>
          <a:p>
            <a:pPr algn="just"/>
            <a:endParaRPr lang="en-US" sz="1400" dirty="0">
              <a:cs typeface="Arial" panose="020B0604020202020204" pitchFamily="34" charset="0"/>
            </a:endParaRPr>
          </a:p>
          <a:p>
            <a:pPr algn="just"/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3DCADA9D-B1BC-A37E-F0BC-C53438587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/>
              <a:t>Pavel Veis et al | WP PWIE SP X </a:t>
            </a:r>
            <a:r>
              <a:rPr lang="en-GB" sz="1100" dirty="0" err="1"/>
              <a:t>KoM</a:t>
            </a:r>
            <a:r>
              <a:rPr lang="en-GB" sz="1100" dirty="0"/>
              <a:t> | 15.2.2024 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774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D052BF-103F-ACCE-005B-899704723C8C}"/>
              </a:ext>
            </a:extLst>
          </p:cNvPr>
          <p:cNvSpPr/>
          <p:nvPr/>
        </p:nvSpPr>
        <p:spPr>
          <a:xfrm>
            <a:off x="53388" y="2396709"/>
            <a:ext cx="8991223" cy="24798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0377C047-97E4-4E36-9866-3C5BE398C9E1}"/>
              </a:ext>
            </a:extLst>
          </p:cNvPr>
          <p:cNvSpPr/>
          <p:nvPr/>
        </p:nvSpPr>
        <p:spPr>
          <a:xfrm>
            <a:off x="152778" y="-30507"/>
            <a:ext cx="8316549" cy="423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3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LIBS experimental setups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ACB4C308-0384-41FB-8D67-5DC7142F624E}"/>
              </a:ext>
            </a:extLst>
          </p:cNvPr>
          <p:cNvSpPr txBox="1"/>
          <p:nvPr/>
        </p:nvSpPr>
        <p:spPr>
          <a:xfrm>
            <a:off x="201694" y="830085"/>
            <a:ext cx="4158275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en-IN" sz="1350" b="1" dirty="0">
                <a:latin typeface="Times New Roman" panose="02020603050405020304" pitchFamily="18" charset="0"/>
              </a:rPr>
              <a:t>1) Picosecond LIBS setup at MUNI, Brno, CZ</a:t>
            </a: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ED324F5E-14F3-4641-B251-CDA996B5C7AC}"/>
              </a:ext>
            </a:extLst>
          </p:cNvPr>
          <p:cNvSpPr/>
          <p:nvPr/>
        </p:nvSpPr>
        <p:spPr>
          <a:xfrm>
            <a:off x="372329" y="1248878"/>
            <a:ext cx="3249827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IN" sz="13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Nd:YAG laser (Brilliant B, </a:t>
            </a:r>
            <a:r>
              <a:rPr lang="en-IN" sz="13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Quantel</a:t>
            </a:r>
            <a:r>
              <a:rPr lang="en-IN" sz="13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IN" sz="13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Mechelle</a:t>
            </a:r>
            <a:r>
              <a:rPr lang="en-IN" sz="13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M5000 spectrometer</a:t>
            </a:r>
          </a:p>
          <a:p>
            <a:pPr algn="ctr"/>
            <a:r>
              <a:rPr lang="en-IN" sz="13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Andor</a:t>
            </a:r>
            <a:r>
              <a:rPr lang="en-IN" sz="13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N" sz="13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iStar</a:t>
            </a:r>
            <a:r>
              <a:rPr lang="en-IN" sz="13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340 T ICCD camera</a:t>
            </a:r>
          </a:p>
          <a:p>
            <a:pPr algn="ctr"/>
            <a:endParaRPr lang="en-IN" sz="135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ACB4C308-0384-41FB-8D67-5DC7142F624E}"/>
              </a:ext>
            </a:extLst>
          </p:cNvPr>
          <p:cNvSpPr txBox="1"/>
          <p:nvPr/>
        </p:nvSpPr>
        <p:spPr>
          <a:xfrm>
            <a:off x="223862" y="1860198"/>
            <a:ext cx="4158275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en-IN" sz="1350" b="1" dirty="0">
                <a:latin typeface="Times New Roman" panose="02020603050405020304" pitchFamily="18" charset="0"/>
              </a:rPr>
              <a:t>2) Comenius University, Bratislava, Slovakia</a:t>
            </a:r>
          </a:p>
          <a:p>
            <a:pPr algn="just"/>
            <a:r>
              <a:rPr lang="en-IN" sz="1350" b="1" dirty="0">
                <a:latin typeface="Times New Roman" panose="02020603050405020304" pitchFamily="18" charset="0"/>
              </a:rPr>
              <a:t>           </a:t>
            </a:r>
            <a:r>
              <a:rPr lang="en-IN" sz="135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new LIBS cartography </a:t>
            </a:r>
            <a:r>
              <a:rPr lang="en-IN" sz="135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ATOMtrace</a:t>
            </a:r>
            <a:r>
              <a:rPr lang="en-IN" sz="135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system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65D8264-F338-D470-E008-698A7C3CCF00}"/>
              </a:ext>
            </a:extLst>
          </p:cNvPr>
          <p:cNvGrpSpPr/>
          <p:nvPr/>
        </p:nvGrpSpPr>
        <p:grpSpPr>
          <a:xfrm>
            <a:off x="152777" y="2432716"/>
            <a:ext cx="8792446" cy="2340432"/>
            <a:chOff x="524106" y="3243618"/>
            <a:chExt cx="11723260" cy="31205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755" y="3243618"/>
              <a:ext cx="5400000" cy="2813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BlokTextu 3">
              <a:extLst>
                <a:ext uri="{FF2B5EF4-FFF2-40B4-BE49-F238E27FC236}">
                  <a16:creationId xmlns:a16="http://schemas.microsoft.com/office/drawing/2014/main" id="{BC9F912D-060E-4107-85E7-EA083CE2BA4A}"/>
                </a:ext>
              </a:extLst>
            </p:cNvPr>
            <p:cNvSpPr txBox="1"/>
            <p:nvPr/>
          </p:nvSpPr>
          <p:spPr>
            <a:xfrm>
              <a:off x="3994129" y="3521683"/>
              <a:ext cx="2824945" cy="50013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rgbClr val="FF0000"/>
              </a:solidFill>
            </a:ln>
          </p:spPr>
          <p:txBody>
            <a:bodyPr wrap="square" lIns="51435" tIns="25718" rIns="51435" bIns="25718">
              <a:spAutoFit/>
            </a:bodyPr>
            <a:lstStyle/>
            <a:p>
              <a:pPr>
                <a:defRPr/>
              </a:pPr>
              <a:r>
                <a:rPr lang="en-GB" sz="105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Detection of light elements </a:t>
              </a:r>
            </a:p>
            <a:p>
              <a:pPr>
                <a:defRPr/>
              </a:pPr>
              <a:r>
                <a:rPr lang="sk-SK" sz="105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(</a:t>
              </a:r>
              <a:r>
                <a:rPr lang="en-GB" sz="105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H, N, O, Be, </a:t>
              </a:r>
              <a:r>
                <a:rPr lang="sk-SK" sz="105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</a:t>
              </a:r>
              <a:r>
                <a:rPr lang="en-GB" sz="105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sk-SK" sz="105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</a:t>
              </a:r>
              <a:r>
                <a:rPr lang="en-GB" sz="105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05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Sn …</a:t>
              </a:r>
              <a:r>
                <a:rPr lang="sk-SK" sz="105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)</a:t>
              </a:r>
              <a:r>
                <a:rPr lang="en-IN" sz="105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05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LIBS</a:t>
              </a:r>
            </a:p>
          </p:txBody>
        </p:sp>
        <p:sp>
          <p:nvSpPr>
            <p:cNvPr id="23" name="Obdĺžnik 2">
              <a:extLst>
                <a:ext uri="{FF2B5EF4-FFF2-40B4-BE49-F238E27FC236}">
                  <a16:creationId xmlns:a16="http://schemas.microsoft.com/office/drawing/2014/main" id="{03752A81-6472-4E4B-B776-8889A614DBDD}"/>
                </a:ext>
              </a:extLst>
            </p:cNvPr>
            <p:cNvSpPr/>
            <p:nvPr/>
          </p:nvSpPr>
          <p:spPr>
            <a:xfrm>
              <a:off x="4557852" y="4757389"/>
              <a:ext cx="1372534" cy="391117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Šípka dolu 18">
              <a:extLst>
                <a:ext uri="{FF2B5EF4-FFF2-40B4-BE49-F238E27FC236}">
                  <a16:creationId xmlns:a16="http://schemas.microsoft.com/office/drawing/2014/main" id="{0A2B626F-1843-4552-8340-AD01E697ADB9}"/>
                </a:ext>
              </a:extLst>
            </p:cNvPr>
            <p:cNvSpPr/>
            <p:nvPr/>
          </p:nvSpPr>
          <p:spPr>
            <a:xfrm rot="10800000">
              <a:off x="5203104" y="4160162"/>
              <a:ext cx="285033" cy="35648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anchor="ctr"/>
            <a:lstStyle/>
            <a:p>
              <a:pPr algn="ctr">
                <a:defRPr/>
              </a:pPr>
              <a:endParaRPr lang="sk-SK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BlokTextu 6">
              <a:extLst>
                <a:ext uri="{FF2B5EF4-FFF2-40B4-BE49-F238E27FC236}">
                  <a16:creationId xmlns:a16="http://schemas.microsoft.com/office/drawing/2014/main" id="{2B65EE38-F191-4941-BBB7-F70293543CEC}"/>
                </a:ext>
              </a:extLst>
            </p:cNvPr>
            <p:cNvSpPr txBox="1"/>
            <p:nvPr/>
          </p:nvSpPr>
          <p:spPr>
            <a:xfrm>
              <a:off x="6407419" y="4187125"/>
              <a:ext cx="3252158" cy="136191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rgbClr val="FF0000"/>
              </a:solidFill>
            </a:ln>
          </p:spPr>
          <p:txBody>
            <a:bodyPr wrap="square" lIns="51435" tIns="25718" rIns="51435" bIns="25718">
              <a:spAutoFit/>
            </a:bodyPr>
            <a:lstStyle>
              <a:defPPr>
                <a:defRPr lang="en-US"/>
              </a:defPPr>
              <a:lvl1pPr>
                <a:defRPr sz="1500" b="1">
                  <a:latin typeface="Cambria" panose="02040503050406030204" pitchFamily="18" charset="0"/>
                  <a:ea typeface="Cambria" panose="02040503050406030204" pitchFamily="18" charset="0"/>
                </a:defRPr>
              </a:lvl1pPr>
            </a:lstStyle>
            <a:p>
              <a:r>
                <a:rPr lang="en-GB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Broadband spectra</a:t>
              </a:r>
            </a:p>
            <a:p>
              <a:r>
                <a:rPr lang="en-GB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LIBS, CF LIBS</a:t>
              </a:r>
              <a:endParaRPr lang="sk-SK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sk-SK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GB" sz="105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GB" sz="105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GB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sk-SK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GB" sz="105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  <a:p>
              <a:r>
                <a:rPr lang="en-GB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Molecular spectra</a:t>
              </a:r>
              <a:endParaRPr lang="sk-SK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sk-SK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sk-SK" sz="105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rot</a:t>
              </a:r>
              <a:r>
                <a:rPr lang="sk-SK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T</a:t>
              </a:r>
              <a:r>
                <a:rPr lang="sk-SK" sz="105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vib</a:t>
              </a:r>
              <a:endParaRPr lang="en-GB" sz="105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Šípka doprava 5">
              <a:extLst>
                <a:ext uri="{FF2B5EF4-FFF2-40B4-BE49-F238E27FC236}">
                  <a16:creationId xmlns:a16="http://schemas.microsoft.com/office/drawing/2014/main" id="{A19FF964-B33D-4D3B-8E8D-2A5795D72E35}"/>
                </a:ext>
              </a:extLst>
            </p:cNvPr>
            <p:cNvSpPr/>
            <p:nvPr/>
          </p:nvSpPr>
          <p:spPr>
            <a:xfrm>
              <a:off x="5995607" y="5314946"/>
              <a:ext cx="360064" cy="21550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anchor="ctr"/>
            <a:lstStyle/>
            <a:p>
              <a:pPr algn="ctr">
                <a:defRPr/>
              </a:pPr>
              <a:endParaRPr lang="sk-SK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bdĺžnik 14">
              <a:extLst>
                <a:ext uri="{FF2B5EF4-FFF2-40B4-BE49-F238E27FC236}">
                  <a16:creationId xmlns:a16="http://schemas.microsoft.com/office/drawing/2014/main" id="{75024B52-E6BC-4528-95A4-F7189898A874}"/>
                </a:ext>
              </a:extLst>
            </p:cNvPr>
            <p:cNvSpPr/>
            <p:nvPr/>
          </p:nvSpPr>
          <p:spPr>
            <a:xfrm>
              <a:off x="4557852" y="5296361"/>
              <a:ext cx="1372534" cy="25267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BlokTextu 8">
              <a:extLst>
                <a:ext uri="{FF2B5EF4-FFF2-40B4-BE49-F238E27FC236}">
                  <a16:creationId xmlns:a16="http://schemas.microsoft.com/office/drawing/2014/main" id="{4B066573-14B0-4590-A86B-2674668073E4}"/>
                </a:ext>
              </a:extLst>
            </p:cNvPr>
            <p:cNvSpPr txBox="1"/>
            <p:nvPr/>
          </p:nvSpPr>
          <p:spPr>
            <a:xfrm>
              <a:off x="6407419" y="5648612"/>
              <a:ext cx="5658246" cy="71558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rgbClr val="00B0F0"/>
              </a:solidFill>
            </a:ln>
          </p:spPr>
          <p:txBody>
            <a:bodyPr wrap="square" lIns="51435" tIns="25718" rIns="51435" bIns="25718">
              <a:spAutoFit/>
            </a:bodyPr>
            <a:lstStyle/>
            <a:p>
              <a:pPr>
                <a:defRPr/>
              </a:pPr>
              <a:r>
                <a:rPr lang="sk-SK" sz="105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</a:t>
              </a:r>
              <a:r>
                <a:rPr lang="en-IN" sz="105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 </a:t>
              </a:r>
              <a:r>
                <a:rPr lang="sk-SK" sz="105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Trace element detection in </a:t>
              </a:r>
              <a:r>
                <a:rPr lang="sk-SK" sz="105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complicated</a:t>
              </a:r>
              <a:r>
                <a:rPr lang="sk-SK" sz="105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sk-SK" sz="105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matrixes</a:t>
              </a:r>
              <a:r>
                <a:rPr lang="sk-SK" sz="105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(Mo,</a:t>
              </a:r>
              <a:r>
                <a:rPr lang="en-GB" sz="105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sk-SK" sz="105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W</a:t>
              </a:r>
              <a:r>
                <a:rPr lang="en-GB" sz="105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Fe</a:t>
              </a:r>
              <a:r>
                <a:rPr lang="sk-SK" sz="105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...)</a:t>
              </a:r>
              <a:endParaRPr lang="en-GB" sz="105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>
                <a:defRPr/>
              </a:pPr>
              <a:r>
                <a:rPr lang="sk-SK" sz="105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</a:t>
              </a:r>
              <a:r>
                <a:rPr lang="en-IN" sz="105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 </a:t>
              </a:r>
              <a:r>
                <a:rPr lang="en-GB" sz="105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Spectral lines profiles</a:t>
              </a:r>
              <a:r>
                <a:rPr lang="sk-SK" sz="105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</a:t>
              </a:r>
              <a:r>
                <a:rPr lang="en-GB" sz="105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sk-SK" sz="105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  </a:t>
              </a:r>
              <a:r>
                <a:rPr lang="en-IN" sz="105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sk-SK" sz="105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Stark </a:t>
              </a:r>
              <a:r>
                <a:rPr lang="en-GB" sz="105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broadening</a:t>
              </a:r>
              <a:r>
                <a:rPr lang="sk-SK" sz="105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=</a:t>
              </a:r>
              <a:r>
                <a:rPr lang="en-US" sz="105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&gt;  n</a:t>
              </a:r>
              <a:r>
                <a:rPr lang="en-US" sz="1050" b="1" baseline="-250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e</a:t>
              </a:r>
              <a:endParaRPr lang="en-GB" sz="1050" b="1" baseline="-25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>
                <a:defRPr/>
              </a:pPr>
              <a:r>
                <a:rPr lang="sk-SK" sz="105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                                                    </a:t>
              </a:r>
              <a:r>
                <a:rPr lang="en-IN" sz="105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  </a:t>
              </a:r>
              <a:r>
                <a:rPr lang="sk-SK" sz="105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Stark and i</a:t>
              </a:r>
              <a:r>
                <a:rPr lang="en-GB" sz="105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sotopic</a:t>
              </a:r>
              <a:r>
                <a:rPr lang="en-GB" sz="105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sk-SK" sz="105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shifts, D/H ratio</a:t>
              </a:r>
              <a:endParaRPr lang="en-GB" sz="105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Šípka dolu 7">
              <a:extLst>
                <a:ext uri="{FF2B5EF4-FFF2-40B4-BE49-F238E27FC236}">
                  <a16:creationId xmlns:a16="http://schemas.microsoft.com/office/drawing/2014/main" id="{CE42AD6C-623B-4CE7-91F3-BEC36CC5DBB9}"/>
                </a:ext>
              </a:extLst>
            </p:cNvPr>
            <p:cNvSpPr/>
            <p:nvPr/>
          </p:nvSpPr>
          <p:spPr>
            <a:xfrm rot="16200000">
              <a:off x="6043015" y="5612885"/>
              <a:ext cx="285033" cy="35648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anchor="ctr"/>
            <a:lstStyle/>
            <a:p>
              <a:pPr algn="ctr">
                <a:defRPr/>
              </a:pPr>
              <a:endParaRPr lang="sk-SK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Obdĺžnik 13">
              <a:extLst>
                <a:ext uri="{FF2B5EF4-FFF2-40B4-BE49-F238E27FC236}">
                  <a16:creationId xmlns:a16="http://schemas.microsoft.com/office/drawing/2014/main" id="{7FF5EB96-59DF-49EC-86C7-D281A97BF926}"/>
                </a:ext>
              </a:extLst>
            </p:cNvPr>
            <p:cNvSpPr/>
            <p:nvPr/>
          </p:nvSpPr>
          <p:spPr>
            <a:xfrm>
              <a:off x="4557852" y="5611289"/>
              <a:ext cx="1372534" cy="287614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548B65C-FACB-081A-B83B-489A2E6B0EC1}"/>
                </a:ext>
              </a:extLst>
            </p:cNvPr>
            <p:cNvSpPr/>
            <p:nvPr/>
          </p:nvSpPr>
          <p:spPr>
            <a:xfrm>
              <a:off x="585439" y="3243618"/>
              <a:ext cx="1371601" cy="77820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82AE1F1-6693-F657-A0DA-6AD74461174A}"/>
                </a:ext>
              </a:extLst>
            </p:cNvPr>
            <p:cNvSpPr txBox="1"/>
            <p:nvPr/>
          </p:nvSpPr>
          <p:spPr>
            <a:xfrm>
              <a:off x="524106" y="3326877"/>
              <a:ext cx="11723260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125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ns</a:t>
              </a:r>
              <a:r>
                <a:rPr lang="cs-CZ" sz="1125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OPO laser</a:t>
              </a:r>
            </a:p>
            <a:p>
              <a:r>
                <a:rPr lang="cs-CZ" sz="1125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ns</a:t>
              </a:r>
              <a:r>
                <a:rPr lang="cs-CZ" sz="1125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cs-CZ" sz="1125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ps</a:t>
              </a:r>
              <a:r>
                <a:rPr lang="cs-CZ" sz="1125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cs-CZ" sz="1125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Nd:YAG</a:t>
              </a:r>
              <a:endParaRPr lang="cs-CZ" sz="1125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cs-CZ" sz="1125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cs-CZ" sz="1125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GB" sz="1125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4B9E166-AD07-BA86-2699-5B4A8486C53A}"/>
              </a:ext>
            </a:extLst>
          </p:cNvPr>
          <p:cNvCxnSpPr>
            <a:cxnSpLocks/>
          </p:cNvCxnSpPr>
          <p:nvPr/>
        </p:nvCxnSpPr>
        <p:spPr>
          <a:xfrm>
            <a:off x="0" y="4912667"/>
            <a:ext cx="91440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7F886026-C374-DB40-9E5C-F7961781B2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52120" y="550539"/>
            <a:ext cx="3249827" cy="209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5B528377-33D5-3151-7F80-D0502FC4E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/>
              <a:t>Pavel Veis et al | WP PWIE SP X </a:t>
            </a:r>
            <a:r>
              <a:rPr lang="en-GB" sz="1100" dirty="0" err="1"/>
              <a:t>KoM</a:t>
            </a:r>
            <a:r>
              <a:rPr lang="en-GB" sz="1100" dirty="0"/>
              <a:t> | 15.2.2024 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6ABFCF-3E72-BC44-4C3F-52303945A98F}"/>
              </a:ext>
            </a:extLst>
          </p:cNvPr>
          <p:cNvSpPr txBox="1"/>
          <p:nvPr/>
        </p:nvSpPr>
        <p:spPr>
          <a:xfrm>
            <a:off x="1483392" y="3925127"/>
            <a:ext cx="19594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x-y-z translation stage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D56E37-D8A9-3DF8-81DB-D9840200E538}"/>
              </a:ext>
            </a:extLst>
          </p:cNvPr>
          <p:cNvSpPr/>
          <p:nvPr/>
        </p:nvSpPr>
        <p:spPr>
          <a:xfrm>
            <a:off x="5652120" y="550539"/>
            <a:ext cx="3249827" cy="2090726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-form: Shape 13">
            <a:extLst>
              <a:ext uri="{FF2B5EF4-FFF2-40B4-BE49-F238E27FC236}">
                <a16:creationId xmlns:a16="http://schemas.microsoft.com/office/drawing/2014/main" id="{2CE5F308-0842-7C75-473D-848F7856E338}"/>
              </a:ext>
            </a:extLst>
          </p:cNvPr>
          <p:cNvSpPr/>
          <p:nvPr/>
        </p:nvSpPr>
        <p:spPr>
          <a:xfrm>
            <a:off x="899592" y="2502235"/>
            <a:ext cx="2275696" cy="2069209"/>
          </a:xfrm>
          <a:custGeom>
            <a:avLst/>
            <a:gdLst>
              <a:gd name="connsiteX0" fmla="*/ 792088 w 2179107"/>
              <a:gd name="connsiteY0" fmla="*/ 0 h 2069209"/>
              <a:gd name="connsiteX1" fmla="*/ 1412740 w 2179107"/>
              <a:gd name="connsiteY1" fmla="*/ 0 h 2069209"/>
              <a:gd name="connsiteX2" fmla="*/ 1412740 w 2179107"/>
              <a:gd name="connsiteY2" fmla="*/ 660238 h 2069209"/>
              <a:gd name="connsiteX3" fmla="*/ 2179107 w 2179107"/>
              <a:gd name="connsiteY3" fmla="*/ 660238 h 2069209"/>
              <a:gd name="connsiteX4" fmla="*/ 2179107 w 2179107"/>
              <a:gd name="connsiteY4" fmla="*/ 2069209 h 2069209"/>
              <a:gd name="connsiteX5" fmla="*/ 0 w 2179107"/>
              <a:gd name="connsiteY5" fmla="*/ 2069209 h 2069209"/>
              <a:gd name="connsiteX6" fmla="*/ 0 w 2179107"/>
              <a:gd name="connsiteY6" fmla="*/ 660238 h 2069209"/>
              <a:gd name="connsiteX7" fmla="*/ 792088 w 2179107"/>
              <a:gd name="connsiteY7" fmla="*/ 660238 h 206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9107" h="2069209">
                <a:moveTo>
                  <a:pt x="792088" y="0"/>
                </a:moveTo>
                <a:lnTo>
                  <a:pt x="1412740" y="0"/>
                </a:lnTo>
                <a:lnTo>
                  <a:pt x="1412740" y="660238"/>
                </a:lnTo>
                <a:lnTo>
                  <a:pt x="2179107" y="660238"/>
                </a:lnTo>
                <a:lnTo>
                  <a:pt x="2179107" y="2069209"/>
                </a:lnTo>
                <a:lnTo>
                  <a:pt x="0" y="2069209"/>
                </a:lnTo>
                <a:lnTo>
                  <a:pt x="0" y="660238"/>
                </a:lnTo>
                <a:lnTo>
                  <a:pt x="792088" y="660238"/>
                </a:lnTo>
                <a:close/>
              </a:path>
            </a:pathLst>
          </a:custGeom>
          <a:noFill/>
          <a:ln w="12700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6845D3-2927-3A9D-EEEC-27109C61306E}"/>
              </a:ext>
            </a:extLst>
          </p:cNvPr>
          <p:cNvSpPr txBox="1"/>
          <p:nvPr/>
        </p:nvSpPr>
        <p:spPr>
          <a:xfrm>
            <a:off x="1306680" y="4518476"/>
            <a:ext cx="14486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/>
              <a:t>AtomTrace</a:t>
            </a:r>
            <a:r>
              <a:rPr lang="en-GB" sz="1100" b="1" dirty="0"/>
              <a:t> chamber</a:t>
            </a:r>
          </a:p>
        </p:txBody>
      </p:sp>
    </p:spTree>
    <p:extLst>
      <p:ext uri="{BB962C8B-B14F-4D97-AF65-F5344CB8AC3E}">
        <p14:creationId xmlns:p14="http://schemas.microsoft.com/office/powerpoint/2010/main" val="889512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92E56-42AE-D75C-C2EB-158786164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LIBS </a:t>
            </a:r>
            <a:r>
              <a:rPr lang="en-GB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AtomTrace</a:t>
            </a:r>
            <a:r>
              <a:rPr lang="en-GB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cartography setup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096F07C-66A7-5FF6-6FC4-E7753B87A1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235" b="30777"/>
          <a:stretch/>
        </p:blipFill>
        <p:spPr>
          <a:xfrm>
            <a:off x="179511" y="3237824"/>
            <a:ext cx="2068305" cy="187220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946D15-8EC7-DC89-0C44-E5322817A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Pavel Veis | WPPWIE Project Meeting  | FZJ Jülich | 7.2.2023 | Page 2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3428DF-72EC-6418-E178-7197C62B25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43" t="14732" r="4384" b="23356"/>
          <a:stretch/>
        </p:blipFill>
        <p:spPr>
          <a:xfrm>
            <a:off x="179511" y="543444"/>
            <a:ext cx="2153661" cy="264559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4DE054E-C5A3-C638-F96B-9848CAA3AF50}"/>
              </a:ext>
            </a:extLst>
          </p:cNvPr>
          <p:cNvGrpSpPr/>
          <p:nvPr/>
        </p:nvGrpSpPr>
        <p:grpSpPr>
          <a:xfrm>
            <a:off x="2483768" y="1347614"/>
            <a:ext cx="6440028" cy="3509753"/>
            <a:chOff x="2627784" y="1520711"/>
            <a:chExt cx="6296012" cy="3336656"/>
          </a:xfrm>
        </p:grpSpPr>
        <p:pic>
          <p:nvPicPr>
            <p:cNvPr id="10" name="Picture 9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808D96F0-65A7-7F35-CC76-768EEF666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784" y="1520711"/>
              <a:ext cx="6296012" cy="333665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6E4D8B4-0A65-3332-89CD-BDED9B12F3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020" b="7213"/>
            <a:stretch/>
          </p:blipFill>
          <p:spPr>
            <a:xfrm>
              <a:off x="4694313" y="2141754"/>
              <a:ext cx="2685999" cy="2158188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BE11100-E98C-3E45-861A-0A61B3A5DCDB}"/>
              </a:ext>
            </a:extLst>
          </p:cNvPr>
          <p:cNvSpPr txBox="1"/>
          <p:nvPr/>
        </p:nvSpPr>
        <p:spPr>
          <a:xfrm>
            <a:off x="2668477" y="476714"/>
            <a:ext cx="6296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Cartography is done by performing a raster scan over the sample.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The </a:t>
            </a:r>
            <a:r>
              <a:rPr lang="en-GB" sz="1400" dirty="0" err="1"/>
              <a:t>AtomController</a:t>
            </a:r>
            <a:r>
              <a:rPr lang="en-GB" sz="1400" dirty="0"/>
              <a:t> software facilitates the control between the computer and the chamber.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The depth of the ablated craters is then studied using confocal microscopy.</a:t>
            </a:r>
          </a:p>
        </p:txBody>
      </p:sp>
    </p:spTree>
    <p:extLst>
      <p:ext uri="{BB962C8B-B14F-4D97-AF65-F5344CB8AC3E}">
        <p14:creationId xmlns:p14="http://schemas.microsoft.com/office/powerpoint/2010/main" val="1688421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extBox 328">
            <a:extLst>
              <a:ext uri="{FF2B5EF4-FFF2-40B4-BE49-F238E27FC236}">
                <a16:creationId xmlns:a16="http://schemas.microsoft.com/office/drawing/2014/main" id="{3E67A1B4-ABCA-E7B2-3749-0AB6BF9FE590}"/>
              </a:ext>
            </a:extLst>
          </p:cNvPr>
          <p:cNvSpPr txBox="1"/>
          <p:nvPr/>
        </p:nvSpPr>
        <p:spPr>
          <a:xfrm>
            <a:off x="107504" y="699542"/>
            <a:ext cx="35139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 pulse LIBS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Laser-induced fluorescence assisted LIBS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Vacuum UV LIBS</a:t>
            </a:r>
          </a:p>
          <a:p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Microwave enhanced LIBS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Spark assisted LIBS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confined LIBS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0" name="Title 1">
            <a:extLst>
              <a:ext uri="{FF2B5EF4-FFF2-40B4-BE49-F238E27FC236}">
                <a16:creationId xmlns:a16="http://schemas.microsoft.com/office/drawing/2014/main" id="{DD7402DE-2FA9-5D4D-CACF-15B7F21CF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74" y="0"/>
            <a:ext cx="6966006" cy="478433"/>
          </a:xfrm>
        </p:spPr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LIBS enhancement approaches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1" name="Rectangle: Rounded Corners 330">
            <a:extLst>
              <a:ext uri="{FF2B5EF4-FFF2-40B4-BE49-F238E27FC236}">
                <a16:creationId xmlns:a16="http://schemas.microsoft.com/office/drawing/2014/main" id="{81A0304D-6A1F-D054-4B1F-36B9518A95F6}"/>
              </a:ext>
            </a:extLst>
          </p:cNvPr>
          <p:cNvSpPr/>
          <p:nvPr/>
        </p:nvSpPr>
        <p:spPr>
          <a:xfrm>
            <a:off x="142836" y="987574"/>
            <a:ext cx="3061012" cy="1152128"/>
          </a:xfrm>
          <a:prstGeom prst="roundRect">
            <a:avLst/>
          </a:prstGeom>
          <a:noFill/>
          <a:ln w="57150">
            <a:solidFill>
              <a:srgbClr val="02C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95" name="Picture 394">
            <a:extLst>
              <a:ext uri="{FF2B5EF4-FFF2-40B4-BE49-F238E27FC236}">
                <a16:creationId xmlns:a16="http://schemas.microsoft.com/office/drawing/2014/main" id="{457B905B-6A40-AC27-3620-EC3DB0050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9" y="3147815"/>
            <a:ext cx="4525160" cy="1828120"/>
          </a:xfrm>
          <a:prstGeom prst="rect">
            <a:avLst/>
          </a:prstGeom>
        </p:spPr>
      </p:pic>
      <p:pic>
        <p:nvPicPr>
          <p:cNvPr id="396" name="Picture 395">
            <a:extLst>
              <a:ext uri="{FF2B5EF4-FFF2-40B4-BE49-F238E27FC236}">
                <a16:creationId xmlns:a16="http://schemas.microsoft.com/office/drawing/2014/main" id="{243BCB1F-CE13-77BE-CEAD-8D21AD637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928961"/>
            <a:ext cx="4392488" cy="1793409"/>
          </a:xfrm>
          <a:prstGeom prst="rect">
            <a:avLst/>
          </a:prstGeom>
        </p:spPr>
      </p:pic>
      <p:grpSp>
        <p:nvGrpSpPr>
          <p:cNvPr id="397" name="Group 396">
            <a:extLst>
              <a:ext uri="{FF2B5EF4-FFF2-40B4-BE49-F238E27FC236}">
                <a16:creationId xmlns:a16="http://schemas.microsoft.com/office/drawing/2014/main" id="{D4F9F7C2-8B99-0BA1-25E2-668837AC7F81}"/>
              </a:ext>
            </a:extLst>
          </p:cNvPr>
          <p:cNvGrpSpPr/>
          <p:nvPr/>
        </p:nvGrpSpPr>
        <p:grpSpPr>
          <a:xfrm>
            <a:off x="611560" y="2835176"/>
            <a:ext cx="3240360" cy="2308324"/>
            <a:chOff x="156296" y="147672"/>
            <a:chExt cx="2801418" cy="1984545"/>
          </a:xfrm>
        </p:grpSpPr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A0FF3183-0714-900E-0283-8FA0E821F3D0}"/>
                </a:ext>
              </a:extLst>
            </p:cNvPr>
            <p:cNvSpPr/>
            <p:nvPr/>
          </p:nvSpPr>
          <p:spPr>
            <a:xfrm>
              <a:off x="337858" y="228592"/>
              <a:ext cx="510707" cy="1551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Nd:YAG</a:t>
              </a:r>
              <a:endParaRPr lang="en-US" sz="5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99" name="Straight Arrow Connector 398">
              <a:extLst>
                <a:ext uri="{FF2B5EF4-FFF2-40B4-BE49-F238E27FC236}">
                  <a16:creationId xmlns:a16="http://schemas.microsoft.com/office/drawing/2014/main" id="{10A5A09E-F840-FB2C-1523-84077DFBE8A4}"/>
                </a:ext>
              </a:extLst>
            </p:cNvPr>
            <p:cNvCxnSpPr>
              <a:cxnSpLocks/>
            </p:cNvCxnSpPr>
            <p:nvPr/>
          </p:nvCxnSpPr>
          <p:spPr>
            <a:xfrm>
              <a:off x="848564" y="281387"/>
              <a:ext cx="678788" cy="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0" name="Straight Arrow Connector 399">
              <a:extLst>
                <a:ext uri="{FF2B5EF4-FFF2-40B4-BE49-F238E27FC236}">
                  <a16:creationId xmlns:a16="http://schemas.microsoft.com/office/drawing/2014/main" id="{7D092653-915C-AABE-D19D-7CB8CD8AC1CB}"/>
                </a:ext>
              </a:extLst>
            </p:cNvPr>
            <p:cNvCxnSpPr>
              <a:cxnSpLocks/>
            </p:cNvCxnSpPr>
            <p:nvPr/>
          </p:nvCxnSpPr>
          <p:spPr>
            <a:xfrm>
              <a:off x="852018" y="320174"/>
              <a:ext cx="724041" cy="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FBF5D109-30BD-DBF7-E42C-7F4181046DB8}"/>
                </a:ext>
              </a:extLst>
            </p:cNvPr>
            <p:cNvCxnSpPr>
              <a:cxnSpLocks/>
            </p:cNvCxnSpPr>
            <p:nvPr/>
          </p:nvCxnSpPr>
          <p:spPr>
            <a:xfrm>
              <a:off x="1456462" y="222596"/>
              <a:ext cx="177777" cy="1551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90DB4C0F-1BFD-A37B-FFD9-C68E435B0D1C}"/>
                </a:ext>
              </a:extLst>
            </p:cNvPr>
            <p:cNvSpPr/>
            <p:nvPr/>
          </p:nvSpPr>
          <p:spPr>
            <a:xfrm>
              <a:off x="1457913" y="576966"/>
              <a:ext cx="168081" cy="352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03" name="Straight Arrow Connector 402">
              <a:extLst>
                <a:ext uri="{FF2B5EF4-FFF2-40B4-BE49-F238E27FC236}">
                  <a16:creationId xmlns:a16="http://schemas.microsoft.com/office/drawing/2014/main" id="{F826686A-1C6B-2D39-4453-D134CAA764B9}"/>
                </a:ext>
              </a:extLst>
            </p:cNvPr>
            <p:cNvCxnSpPr>
              <a:cxnSpLocks/>
            </p:cNvCxnSpPr>
            <p:nvPr/>
          </p:nvCxnSpPr>
          <p:spPr>
            <a:xfrm>
              <a:off x="1559624" y="320176"/>
              <a:ext cx="158" cy="25400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4" name="Straight Arrow Connector 403">
              <a:extLst>
                <a:ext uri="{FF2B5EF4-FFF2-40B4-BE49-F238E27FC236}">
                  <a16:creationId xmlns:a16="http://schemas.microsoft.com/office/drawing/2014/main" id="{DFEF40F6-48FE-6DAB-0080-3BF6189F4A1F}"/>
                </a:ext>
              </a:extLst>
            </p:cNvPr>
            <p:cNvCxnSpPr>
              <a:cxnSpLocks/>
            </p:cNvCxnSpPr>
            <p:nvPr/>
          </p:nvCxnSpPr>
          <p:spPr>
            <a:xfrm>
              <a:off x="1522098" y="281390"/>
              <a:ext cx="0" cy="296437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5" name="Cross 404">
              <a:extLst>
                <a:ext uri="{FF2B5EF4-FFF2-40B4-BE49-F238E27FC236}">
                  <a16:creationId xmlns:a16="http://schemas.microsoft.com/office/drawing/2014/main" id="{916C9F32-2E11-825F-2E3C-A0CDD4F5BF75}"/>
                </a:ext>
              </a:extLst>
            </p:cNvPr>
            <p:cNvSpPr/>
            <p:nvPr/>
          </p:nvSpPr>
          <p:spPr>
            <a:xfrm>
              <a:off x="1027703" y="969300"/>
              <a:ext cx="957377" cy="922152"/>
            </a:xfrm>
            <a:prstGeom prst="plus">
              <a:avLst>
                <a:gd name="adj" fmla="val 38761"/>
              </a:avLst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053925BB-A9EC-ABE1-CDEA-076C1E4B18D6}"/>
                </a:ext>
              </a:extLst>
            </p:cNvPr>
            <p:cNvCxnSpPr>
              <a:cxnSpLocks/>
            </p:cNvCxnSpPr>
            <p:nvPr/>
          </p:nvCxnSpPr>
          <p:spPr>
            <a:xfrm>
              <a:off x="1523882" y="612197"/>
              <a:ext cx="23273" cy="83508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6C48BA34-5EB9-A4A4-2FB5-1FEF71C083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45095" y="614722"/>
              <a:ext cx="16959" cy="83631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8" name="Teardrop 407">
              <a:extLst>
                <a:ext uri="{FF2B5EF4-FFF2-40B4-BE49-F238E27FC236}">
                  <a16:creationId xmlns:a16="http://schemas.microsoft.com/office/drawing/2014/main" id="{B73B7C5E-A930-8061-668D-BEA610CFCA60}"/>
                </a:ext>
              </a:extLst>
            </p:cNvPr>
            <p:cNvSpPr/>
            <p:nvPr/>
          </p:nvSpPr>
          <p:spPr>
            <a:xfrm rot="13511781" flipH="1">
              <a:off x="1502428" y="1373682"/>
              <a:ext cx="81736" cy="81847"/>
            </a:xfrm>
            <a:prstGeom prst="teardrop">
              <a:avLst>
                <a:gd name="adj" fmla="val 13509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9" name="Rectangle 408">
              <a:extLst>
                <a:ext uri="{FF2B5EF4-FFF2-40B4-BE49-F238E27FC236}">
                  <a16:creationId xmlns:a16="http://schemas.microsoft.com/office/drawing/2014/main" id="{74F5EF19-CDAD-BC04-FD26-D993AA2B6837}"/>
                </a:ext>
              </a:extLst>
            </p:cNvPr>
            <p:cNvSpPr/>
            <p:nvPr/>
          </p:nvSpPr>
          <p:spPr>
            <a:xfrm>
              <a:off x="1428055" y="1489503"/>
              <a:ext cx="168080" cy="3523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970D3245-75F7-0F7E-C86A-535A52EF0313}"/>
                </a:ext>
              </a:extLst>
            </p:cNvPr>
            <p:cNvCxnSpPr/>
            <p:nvPr/>
          </p:nvCxnSpPr>
          <p:spPr>
            <a:xfrm>
              <a:off x="1626409" y="1396071"/>
              <a:ext cx="0" cy="884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11" name="Cylinder 410">
              <a:extLst>
                <a:ext uri="{FF2B5EF4-FFF2-40B4-BE49-F238E27FC236}">
                  <a16:creationId xmlns:a16="http://schemas.microsoft.com/office/drawing/2014/main" id="{43B294BD-096B-D1C9-4BE0-B094047312B9}"/>
                </a:ext>
              </a:extLst>
            </p:cNvPr>
            <p:cNvSpPr/>
            <p:nvPr/>
          </p:nvSpPr>
          <p:spPr>
            <a:xfrm>
              <a:off x="1499640" y="1509050"/>
              <a:ext cx="35231" cy="486704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51885F89-8E8B-A82C-778C-58B7F6B969FE}"/>
                </a:ext>
              </a:extLst>
            </p:cNvPr>
            <p:cNvCxnSpPr>
              <a:cxnSpLocks/>
            </p:cNvCxnSpPr>
            <p:nvPr/>
          </p:nvCxnSpPr>
          <p:spPr>
            <a:xfrm>
              <a:off x="1412069" y="835634"/>
              <a:ext cx="127838" cy="668417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D3340228-DABB-0C61-02BB-F09A0196B629}"/>
                </a:ext>
              </a:extLst>
            </p:cNvPr>
            <p:cNvCxnSpPr>
              <a:cxnSpLocks/>
            </p:cNvCxnSpPr>
            <p:nvPr/>
          </p:nvCxnSpPr>
          <p:spPr>
            <a:xfrm>
              <a:off x="1479638" y="819104"/>
              <a:ext cx="64681" cy="688723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2CF18F72-D66D-4DD0-A7AB-47467405C95C}"/>
                </a:ext>
              </a:extLst>
            </p:cNvPr>
            <p:cNvSpPr/>
            <p:nvPr/>
          </p:nvSpPr>
          <p:spPr>
            <a:xfrm rot="21146309">
              <a:off x="1376661" y="726441"/>
              <a:ext cx="104491" cy="352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0442FCBE-4E07-A64C-9001-F8DFFF4BF198}"/>
                </a:ext>
              </a:extLst>
            </p:cNvPr>
            <p:cNvSpPr/>
            <p:nvPr/>
          </p:nvSpPr>
          <p:spPr>
            <a:xfrm rot="20998936">
              <a:off x="1387985" y="794189"/>
              <a:ext cx="104491" cy="352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6" name="Rectangle 415">
              <a:extLst>
                <a:ext uri="{FF2B5EF4-FFF2-40B4-BE49-F238E27FC236}">
                  <a16:creationId xmlns:a16="http://schemas.microsoft.com/office/drawing/2014/main" id="{9B81F771-1EBC-29CE-B21E-DAAAEFD2794D}"/>
                </a:ext>
              </a:extLst>
            </p:cNvPr>
            <p:cNvSpPr/>
            <p:nvPr/>
          </p:nvSpPr>
          <p:spPr>
            <a:xfrm>
              <a:off x="1634239" y="1417326"/>
              <a:ext cx="549873" cy="3973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E22DC6D1-B619-24D5-E467-1386975102B5}"/>
                </a:ext>
              </a:extLst>
            </p:cNvPr>
            <p:cNvCxnSpPr>
              <a:cxnSpLocks/>
              <a:endCxn id="414" idx="1"/>
            </p:cNvCxnSpPr>
            <p:nvPr/>
          </p:nvCxnSpPr>
          <p:spPr>
            <a:xfrm flipH="1" flipV="1">
              <a:off x="1390646" y="736571"/>
              <a:ext cx="9955" cy="76209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6A122757-F4AA-7EAB-F697-0B0B487A1D0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60495" y="723585"/>
              <a:ext cx="9955" cy="76209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19" name="Rectangle 418">
              <a:extLst>
                <a:ext uri="{FF2B5EF4-FFF2-40B4-BE49-F238E27FC236}">
                  <a16:creationId xmlns:a16="http://schemas.microsoft.com/office/drawing/2014/main" id="{87CE8B94-B405-6E18-8C40-94A58949042B}"/>
                </a:ext>
              </a:extLst>
            </p:cNvPr>
            <p:cNvSpPr/>
            <p:nvPr/>
          </p:nvSpPr>
          <p:spPr>
            <a:xfrm>
              <a:off x="425600" y="656299"/>
              <a:ext cx="445894" cy="1829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Mechelle</a:t>
              </a:r>
              <a:endParaRPr lang="en-US" sz="5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9742E7E5-749E-9709-0E4E-594F17AB5178}"/>
                </a:ext>
              </a:extLst>
            </p:cNvPr>
            <p:cNvSpPr/>
            <p:nvPr/>
          </p:nvSpPr>
          <p:spPr>
            <a:xfrm>
              <a:off x="1189497" y="374651"/>
              <a:ext cx="215970" cy="195904"/>
            </a:xfrm>
            <a:custGeom>
              <a:avLst/>
              <a:gdLst>
                <a:gd name="connsiteX0" fmla="*/ 321734 w 321734"/>
                <a:gd name="connsiteY0" fmla="*/ 232853 h 232853"/>
                <a:gd name="connsiteX1" fmla="*/ 287867 w 321734"/>
                <a:gd name="connsiteY1" fmla="*/ 101620 h 232853"/>
                <a:gd name="connsiteX2" fmla="*/ 220134 w 321734"/>
                <a:gd name="connsiteY2" fmla="*/ 21186 h 232853"/>
                <a:gd name="connsiteX3" fmla="*/ 93134 w 321734"/>
                <a:gd name="connsiteY3" fmla="*/ 20 h 232853"/>
                <a:gd name="connsiteX4" fmla="*/ 0 w 321734"/>
                <a:gd name="connsiteY4" fmla="*/ 16953 h 232853"/>
                <a:gd name="connsiteX5" fmla="*/ 0 w 321734"/>
                <a:gd name="connsiteY5" fmla="*/ 16953 h 23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734" h="232853">
                  <a:moveTo>
                    <a:pt x="321734" y="232853"/>
                  </a:moveTo>
                  <a:cubicBezTo>
                    <a:pt x="313267" y="184875"/>
                    <a:pt x="304800" y="136898"/>
                    <a:pt x="287867" y="101620"/>
                  </a:cubicBezTo>
                  <a:cubicBezTo>
                    <a:pt x="270934" y="66342"/>
                    <a:pt x="252589" y="38119"/>
                    <a:pt x="220134" y="21186"/>
                  </a:cubicBezTo>
                  <a:cubicBezTo>
                    <a:pt x="187679" y="4253"/>
                    <a:pt x="129823" y="725"/>
                    <a:pt x="93134" y="20"/>
                  </a:cubicBezTo>
                  <a:cubicBezTo>
                    <a:pt x="56445" y="-686"/>
                    <a:pt x="0" y="16953"/>
                    <a:pt x="0" y="16953"/>
                  </a:cubicBezTo>
                  <a:lnTo>
                    <a:pt x="0" y="16953"/>
                  </a:ln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sz="54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1" name="Cylinder 420">
              <a:extLst>
                <a:ext uri="{FF2B5EF4-FFF2-40B4-BE49-F238E27FC236}">
                  <a16:creationId xmlns:a16="http://schemas.microsoft.com/office/drawing/2014/main" id="{4ECE62C0-473F-DAD2-AFEB-5DE9613B0E3A}"/>
                </a:ext>
              </a:extLst>
            </p:cNvPr>
            <p:cNvSpPr/>
            <p:nvPr/>
          </p:nvSpPr>
          <p:spPr>
            <a:xfrm rot="5400000">
              <a:off x="861635" y="736571"/>
              <a:ext cx="35231" cy="35231"/>
            </a:xfrm>
            <a:prstGeom prst="ca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D71D59F0-DEDB-432D-F472-5FCB68276673}"/>
                </a:ext>
              </a:extLst>
            </p:cNvPr>
            <p:cNvSpPr/>
            <p:nvPr/>
          </p:nvSpPr>
          <p:spPr>
            <a:xfrm>
              <a:off x="864300" y="402700"/>
              <a:ext cx="283242" cy="355896"/>
            </a:xfrm>
            <a:custGeom>
              <a:avLst/>
              <a:gdLst>
                <a:gd name="connsiteX0" fmla="*/ 0 w 355600"/>
                <a:gd name="connsiteY0" fmla="*/ 376766 h 376766"/>
                <a:gd name="connsiteX1" fmla="*/ 59266 w 355600"/>
                <a:gd name="connsiteY1" fmla="*/ 368300 h 376766"/>
                <a:gd name="connsiteX2" fmla="*/ 160866 w 355600"/>
                <a:gd name="connsiteY2" fmla="*/ 355600 h 376766"/>
                <a:gd name="connsiteX3" fmla="*/ 224366 w 355600"/>
                <a:gd name="connsiteY3" fmla="*/ 292100 h 376766"/>
                <a:gd name="connsiteX4" fmla="*/ 249766 w 355600"/>
                <a:gd name="connsiteY4" fmla="*/ 194733 h 376766"/>
                <a:gd name="connsiteX5" fmla="*/ 283633 w 355600"/>
                <a:gd name="connsiteY5" fmla="*/ 80433 h 376766"/>
                <a:gd name="connsiteX6" fmla="*/ 355600 w 355600"/>
                <a:gd name="connsiteY6" fmla="*/ 0 h 376766"/>
                <a:gd name="connsiteX7" fmla="*/ 355600 w 355600"/>
                <a:gd name="connsiteY7" fmla="*/ 0 h 376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600" h="376766">
                  <a:moveTo>
                    <a:pt x="0" y="376766"/>
                  </a:moveTo>
                  <a:lnTo>
                    <a:pt x="59266" y="368300"/>
                  </a:lnTo>
                  <a:cubicBezTo>
                    <a:pt x="86077" y="364772"/>
                    <a:pt x="133349" y="368300"/>
                    <a:pt x="160866" y="355600"/>
                  </a:cubicBezTo>
                  <a:cubicBezTo>
                    <a:pt x="188383" y="342900"/>
                    <a:pt x="209549" y="318911"/>
                    <a:pt x="224366" y="292100"/>
                  </a:cubicBezTo>
                  <a:cubicBezTo>
                    <a:pt x="239183" y="265289"/>
                    <a:pt x="239888" y="230011"/>
                    <a:pt x="249766" y="194733"/>
                  </a:cubicBezTo>
                  <a:cubicBezTo>
                    <a:pt x="259644" y="159455"/>
                    <a:pt x="265994" y="112888"/>
                    <a:pt x="283633" y="80433"/>
                  </a:cubicBezTo>
                  <a:cubicBezTo>
                    <a:pt x="301272" y="47978"/>
                    <a:pt x="355600" y="0"/>
                    <a:pt x="355600" y="0"/>
                  </a:cubicBezTo>
                  <a:lnTo>
                    <a:pt x="355600" y="0"/>
                  </a:ln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sz="54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3" name="Cylinder 422">
              <a:extLst>
                <a:ext uri="{FF2B5EF4-FFF2-40B4-BE49-F238E27FC236}">
                  <a16:creationId xmlns:a16="http://schemas.microsoft.com/office/drawing/2014/main" id="{7D770826-7717-5706-3697-DC7F6BE8CD19}"/>
                </a:ext>
              </a:extLst>
            </p:cNvPr>
            <p:cNvSpPr/>
            <p:nvPr/>
          </p:nvSpPr>
          <p:spPr>
            <a:xfrm rot="10259807">
              <a:off x="1373540" y="543684"/>
              <a:ext cx="35231" cy="35231"/>
            </a:xfrm>
            <a:prstGeom prst="ca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B86FD29C-79D0-98D0-8749-A25226DCE872}"/>
                </a:ext>
              </a:extLst>
            </p:cNvPr>
            <p:cNvCxnSpPr>
              <a:cxnSpLocks/>
            </p:cNvCxnSpPr>
            <p:nvPr/>
          </p:nvCxnSpPr>
          <p:spPr>
            <a:xfrm>
              <a:off x="1389550" y="569743"/>
              <a:ext cx="697" cy="166811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D46363F1-0F1F-B640-FC0B-76EDDB7ADE50}"/>
                </a:ext>
              </a:extLst>
            </p:cNvPr>
            <p:cNvCxnSpPr>
              <a:cxnSpLocks/>
              <a:endCxn id="414" idx="7"/>
            </p:cNvCxnSpPr>
            <p:nvPr/>
          </p:nvCxnSpPr>
          <p:spPr>
            <a:xfrm>
              <a:off x="1392223" y="569760"/>
              <a:ext cx="71669" cy="157088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26" name="Frame 425">
              <a:extLst>
                <a:ext uri="{FF2B5EF4-FFF2-40B4-BE49-F238E27FC236}">
                  <a16:creationId xmlns:a16="http://schemas.microsoft.com/office/drawing/2014/main" id="{632C5F73-CFB9-A9F2-611C-181C4C39B3AA}"/>
                </a:ext>
              </a:extLst>
            </p:cNvPr>
            <p:cNvSpPr/>
            <p:nvPr/>
          </p:nvSpPr>
          <p:spPr>
            <a:xfrm>
              <a:off x="413856" y="1019359"/>
              <a:ext cx="346175" cy="288129"/>
            </a:xfrm>
            <a:prstGeom prst="frame">
              <a:avLst>
                <a:gd name="adj1" fmla="val 842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7" name="Rectangle 426">
              <a:extLst>
                <a:ext uri="{FF2B5EF4-FFF2-40B4-BE49-F238E27FC236}">
                  <a16:creationId xmlns:a16="http://schemas.microsoft.com/office/drawing/2014/main" id="{A60F51CF-42B6-3C88-D986-103323E81735}"/>
                </a:ext>
              </a:extLst>
            </p:cNvPr>
            <p:cNvSpPr/>
            <p:nvPr/>
          </p:nvSpPr>
          <p:spPr>
            <a:xfrm>
              <a:off x="365260" y="1327062"/>
              <a:ext cx="443458" cy="667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5049FC0A-0724-ED7B-0B51-039532D705EE}"/>
                </a:ext>
              </a:extLst>
            </p:cNvPr>
            <p:cNvSpPr/>
            <p:nvPr/>
          </p:nvSpPr>
          <p:spPr>
            <a:xfrm>
              <a:off x="202909" y="749112"/>
              <a:ext cx="677906" cy="531129"/>
            </a:xfrm>
            <a:custGeom>
              <a:avLst/>
              <a:gdLst>
                <a:gd name="connsiteX0" fmla="*/ 96779 w 805914"/>
                <a:gd name="connsiteY0" fmla="*/ 0 h 665480"/>
                <a:gd name="connsiteX1" fmla="*/ 25659 w 805914"/>
                <a:gd name="connsiteY1" fmla="*/ 15240 h 665480"/>
                <a:gd name="connsiteX2" fmla="*/ 259 w 805914"/>
                <a:gd name="connsiteY2" fmla="*/ 60960 h 665480"/>
                <a:gd name="connsiteX3" fmla="*/ 15499 w 805914"/>
                <a:gd name="connsiteY3" fmla="*/ 127000 h 665480"/>
                <a:gd name="connsiteX4" fmla="*/ 61219 w 805914"/>
                <a:gd name="connsiteY4" fmla="*/ 182880 h 665480"/>
                <a:gd name="connsiteX5" fmla="*/ 172979 w 805914"/>
                <a:gd name="connsiteY5" fmla="*/ 223520 h 665480"/>
                <a:gd name="connsiteX6" fmla="*/ 299979 w 805914"/>
                <a:gd name="connsiteY6" fmla="*/ 233680 h 665480"/>
                <a:gd name="connsiteX7" fmla="*/ 457459 w 805914"/>
                <a:gd name="connsiteY7" fmla="*/ 238760 h 665480"/>
                <a:gd name="connsiteX8" fmla="*/ 686059 w 805914"/>
                <a:gd name="connsiteY8" fmla="*/ 259080 h 665480"/>
                <a:gd name="connsiteX9" fmla="*/ 787659 w 805914"/>
                <a:gd name="connsiteY9" fmla="*/ 340360 h 665480"/>
                <a:gd name="connsiteX10" fmla="*/ 802899 w 805914"/>
                <a:gd name="connsiteY10" fmla="*/ 467360 h 665480"/>
                <a:gd name="connsiteX11" fmla="*/ 752099 w 805914"/>
                <a:gd name="connsiteY11" fmla="*/ 589280 h 665480"/>
                <a:gd name="connsiteX12" fmla="*/ 660659 w 805914"/>
                <a:gd name="connsiteY12" fmla="*/ 665480 h 665480"/>
                <a:gd name="connsiteX13" fmla="*/ 660659 w 805914"/>
                <a:gd name="connsiteY13" fmla="*/ 665480 h 665480"/>
                <a:gd name="connsiteX14" fmla="*/ 660659 w 805914"/>
                <a:gd name="connsiteY14" fmla="*/ 665480 h 665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5914" h="665480">
                  <a:moveTo>
                    <a:pt x="96779" y="0"/>
                  </a:moveTo>
                  <a:cubicBezTo>
                    <a:pt x="69262" y="2540"/>
                    <a:pt x="41746" y="5080"/>
                    <a:pt x="25659" y="15240"/>
                  </a:cubicBezTo>
                  <a:cubicBezTo>
                    <a:pt x="9572" y="25400"/>
                    <a:pt x="1952" y="42333"/>
                    <a:pt x="259" y="60960"/>
                  </a:cubicBezTo>
                  <a:cubicBezTo>
                    <a:pt x="-1434" y="79587"/>
                    <a:pt x="5339" y="106680"/>
                    <a:pt x="15499" y="127000"/>
                  </a:cubicBezTo>
                  <a:cubicBezTo>
                    <a:pt x="25659" y="147320"/>
                    <a:pt x="34972" y="166793"/>
                    <a:pt x="61219" y="182880"/>
                  </a:cubicBezTo>
                  <a:cubicBezTo>
                    <a:pt x="87466" y="198967"/>
                    <a:pt x="133186" y="215053"/>
                    <a:pt x="172979" y="223520"/>
                  </a:cubicBezTo>
                  <a:cubicBezTo>
                    <a:pt x="212772" y="231987"/>
                    <a:pt x="252566" y="231140"/>
                    <a:pt x="299979" y="233680"/>
                  </a:cubicBezTo>
                  <a:cubicBezTo>
                    <a:pt x="347392" y="236220"/>
                    <a:pt x="393112" y="234527"/>
                    <a:pt x="457459" y="238760"/>
                  </a:cubicBezTo>
                  <a:cubicBezTo>
                    <a:pt x="521806" y="242993"/>
                    <a:pt x="631026" y="242147"/>
                    <a:pt x="686059" y="259080"/>
                  </a:cubicBezTo>
                  <a:cubicBezTo>
                    <a:pt x="741092" y="276013"/>
                    <a:pt x="768186" y="305647"/>
                    <a:pt x="787659" y="340360"/>
                  </a:cubicBezTo>
                  <a:cubicBezTo>
                    <a:pt x="807132" y="375073"/>
                    <a:pt x="808826" y="425873"/>
                    <a:pt x="802899" y="467360"/>
                  </a:cubicBezTo>
                  <a:cubicBezTo>
                    <a:pt x="796972" y="508847"/>
                    <a:pt x="775806" y="556260"/>
                    <a:pt x="752099" y="589280"/>
                  </a:cubicBezTo>
                  <a:cubicBezTo>
                    <a:pt x="728392" y="622300"/>
                    <a:pt x="660659" y="665480"/>
                    <a:pt x="660659" y="665480"/>
                  </a:cubicBezTo>
                  <a:lnTo>
                    <a:pt x="660659" y="665480"/>
                  </a:lnTo>
                  <a:lnTo>
                    <a:pt x="660659" y="665480"/>
                  </a:ln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sz="54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9" name="Arrow: Curved Right 428">
              <a:extLst>
                <a:ext uri="{FF2B5EF4-FFF2-40B4-BE49-F238E27FC236}">
                  <a16:creationId xmlns:a16="http://schemas.microsoft.com/office/drawing/2014/main" id="{FE471495-5D12-D42D-9E7C-831DAD80A821}"/>
                </a:ext>
              </a:extLst>
            </p:cNvPr>
            <p:cNvSpPr/>
            <p:nvPr/>
          </p:nvSpPr>
          <p:spPr>
            <a:xfrm>
              <a:off x="838797" y="1423816"/>
              <a:ext cx="147862" cy="231650"/>
            </a:xfrm>
            <a:prstGeom prst="curvedRightArrow">
              <a:avLst>
                <a:gd name="adj1" fmla="val 18617"/>
                <a:gd name="adj2" fmla="val 50000"/>
                <a:gd name="adj3" fmla="val 2500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0" name="Rectangle 429">
              <a:extLst>
                <a:ext uri="{FF2B5EF4-FFF2-40B4-BE49-F238E27FC236}">
                  <a16:creationId xmlns:a16="http://schemas.microsoft.com/office/drawing/2014/main" id="{81A660BF-9220-587F-34E6-F6CDD2A4CDE2}"/>
                </a:ext>
              </a:extLst>
            </p:cNvPr>
            <p:cNvSpPr/>
            <p:nvPr/>
          </p:nvSpPr>
          <p:spPr>
            <a:xfrm>
              <a:off x="2636540" y="1370403"/>
              <a:ext cx="195735" cy="1068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1" name="Frame 430">
              <a:extLst>
                <a:ext uri="{FF2B5EF4-FFF2-40B4-BE49-F238E27FC236}">
                  <a16:creationId xmlns:a16="http://schemas.microsoft.com/office/drawing/2014/main" id="{D4189024-0C73-7684-82DF-640C3497F605}"/>
                </a:ext>
              </a:extLst>
            </p:cNvPr>
            <p:cNvSpPr/>
            <p:nvPr/>
          </p:nvSpPr>
          <p:spPr>
            <a:xfrm>
              <a:off x="2243482" y="833615"/>
              <a:ext cx="346175" cy="288129"/>
            </a:xfrm>
            <a:prstGeom prst="frame">
              <a:avLst>
                <a:gd name="adj1" fmla="val 842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2" name="Rectangle 431">
              <a:extLst>
                <a:ext uri="{FF2B5EF4-FFF2-40B4-BE49-F238E27FC236}">
                  <a16:creationId xmlns:a16="http://schemas.microsoft.com/office/drawing/2014/main" id="{B3B9E546-1414-E648-A278-D7EEF9376D1E}"/>
                </a:ext>
              </a:extLst>
            </p:cNvPr>
            <p:cNvSpPr/>
            <p:nvPr/>
          </p:nvSpPr>
          <p:spPr>
            <a:xfrm>
              <a:off x="2210378" y="1121745"/>
              <a:ext cx="412382" cy="746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33" name="Connector: Curved 432">
              <a:extLst>
                <a:ext uri="{FF2B5EF4-FFF2-40B4-BE49-F238E27FC236}">
                  <a16:creationId xmlns:a16="http://schemas.microsoft.com/office/drawing/2014/main" id="{32B90A21-D796-5971-2FB7-37B1F0E1F344}"/>
                </a:ext>
              </a:extLst>
            </p:cNvPr>
            <p:cNvCxnSpPr>
              <a:cxnSpLocks/>
              <a:stCxn id="430" idx="3"/>
              <a:endCxn id="432" idx="1"/>
            </p:cNvCxnSpPr>
            <p:nvPr/>
          </p:nvCxnSpPr>
          <p:spPr>
            <a:xfrm flipH="1" flipV="1">
              <a:off x="2210378" y="1159069"/>
              <a:ext cx="621896" cy="264747"/>
            </a:xfrm>
            <a:prstGeom prst="curvedConnector5">
              <a:avLst>
                <a:gd name="adj1" fmla="val -17854"/>
                <a:gd name="adj2" fmla="val 53039"/>
                <a:gd name="adj3" fmla="val 134141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34" name="Rectangle 433">
              <a:extLst>
                <a:ext uri="{FF2B5EF4-FFF2-40B4-BE49-F238E27FC236}">
                  <a16:creationId xmlns:a16="http://schemas.microsoft.com/office/drawing/2014/main" id="{892ED248-BB5D-DFEE-5E2E-BF4BF65DCEB5}"/>
                </a:ext>
              </a:extLst>
            </p:cNvPr>
            <p:cNvSpPr/>
            <p:nvPr/>
          </p:nvSpPr>
          <p:spPr>
            <a:xfrm>
              <a:off x="2071885" y="819376"/>
              <a:ext cx="134121" cy="3849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5" name="Cylinder 434">
              <a:extLst>
                <a:ext uri="{FF2B5EF4-FFF2-40B4-BE49-F238E27FC236}">
                  <a16:creationId xmlns:a16="http://schemas.microsoft.com/office/drawing/2014/main" id="{1CB71C6B-94E8-1AA3-BE03-2F684111D487}"/>
                </a:ext>
              </a:extLst>
            </p:cNvPr>
            <p:cNvSpPr/>
            <p:nvPr/>
          </p:nvSpPr>
          <p:spPr>
            <a:xfrm>
              <a:off x="2232547" y="1472795"/>
              <a:ext cx="44468" cy="83922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6" name="Rectangle 435">
              <a:extLst>
                <a:ext uri="{FF2B5EF4-FFF2-40B4-BE49-F238E27FC236}">
                  <a16:creationId xmlns:a16="http://schemas.microsoft.com/office/drawing/2014/main" id="{859524BA-7DB8-E8D6-2163-323B8CB87352}"/>
                </a:ext>
              </a:extLst>
            </p:cNvPr>
            <p:cNvSpPr/>
            <p:nvPr/>
          </p:nvSpPr>
          <p:spPr>
            <a:xfrm>
              <a:off x="2145673" y="1339963"/>
              <a:ext cx="500853" cy="1808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McPherson</a:t>
              </a:r>
            </a:p>
          </p:txBody>
        </p:sp>
        <p:sp>
          <p:nvSpPr>
            <p:cNvPr id="437" name="Arrow: Up 436">
              <a:extLst>
                <a:ext uri="{FF2B5EF4-FFF2-40B4-BE49-F238E27FC236}">
                  <a16:creationId xmlns:a16="http://schemas.microsoft.com/office/drawing/2014/main" id="{77BD9CB6-F34C-6C91-5FC1-7E2612A38933}"/>
                </a:ext>
              </a:extLst>
            </p:cNvPr>
            <p:cNvSpPr/>
            <p:nvPr/>
          </p:nvSpPr>
          <p:spPr>
            <a:xfrm>
              <a:off x="2239441" y="1577856"/>
              <a:ext cx="35231" cy="125611"/>
            </a:xfrm>
            <a:prstGeom prst="upArrow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38" name="Straight Connector 437">
              <a:extLst>
                <a:ext uri="{FF2B5EF4-FFF2-40B4-BE49-F238E27FC236}">
                  <a16:creationId xmlns:a16="http://schemas.microsoft.com/office/drawing/2014/main" id="{D215D88D-1AE0-7335-B365-F886D56D3196}"/>
                </a:ext>
              </a:extLst>
            </p:cNvPr>
            <p:cNvCxnSpPr>
              <a:cxnSpLocks/>
            </p:cNvCxnSpPr>
            <p:nvPr/>
          </p:nvCxnSpPr>
          <p:spPr>
            <a:xfrm>
              <a:off x="1210525" y="254952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65F948CA-D425-A3D1-00B4-60E17751CF40}"/>
                </a:ext>
              </a:extLst>
            </p:cNvPr>
            <p:cNvCxnSpPr>
              <a:cxnSpLocks/>
            </p:cNvCxnSpPr>
            <p:nvPr/>
          </p:nvCxnSpPr>
          <p:spPr>
            <a:xfrm>
              <a:off x="1218798" y="264471"/>
              <a:ext cx="36595" cy="1499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537357BA-F10D-4624-8270-E2FFB462D4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18798" y="281052"/>
              <a:ext cx="36595" cy="120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734F184E-7B0C-81B4-3EC7-D1DA02B5C7DC}"/>
                </a:ext>
              </a:extLst>
            </p:cNvPr>
            <p:cNvCxnSpPr>
              <a:cxnSpLocks/>
            </p:cNvCxnSpPr>
            <p:nvPr/>
          </p:nvCxnSpPr>
          <p:spPr>
            <a:xfrm>
              <a:off x="1214461" y="29149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5AC62782-6C48-86AE-B2EC-A3B562503599}"/>
                </a:ext>
              </a:extLst>
            </p:cNvPr>
            <p:cNvCxnSpPr>
              <a:cxnSpLocks/>
            </p:cNvCxnSpPr>
            <p:nvPr/>
          </p:nvCxnSpPr>
          <p:spPr>
            <a:xfrm>
              <a:off x="1219496" y="304488"/>
              <a:ext cx="32574" cy="163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5ACD5923-B34E-4D0D-B18B-FB605AEF49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18162" y="319088"/>
              <a:ext cx="35434" cy="1737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id="{F5F91003-B39E-C82E-C5B9-10AEC281037E}"/>
                </a:ext>
              </a:extLst>
            </p:cNvPr>
            <p:cNvCxnSpPr>
              <a:cxnSpLocks/>
            </p:cNvCxnSpPr>
            <p:nvPr/>
          </p:nvCxnSpPr>
          <p:spPr>
            <a:xfrm>
              <a:off x="1506918" y="436539"/>
              <a:ext cx="15284" cy="3467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3DC4C25A-4370-3486-AF56-1E82EC05FD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22099" y="437763"/>
              <a:ext cx="17808" cy="2991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706982CE-BE8C-84AE-E734-37DE6FB4B8B2}"/>
                </a:ext>
              </a:extLst>
            </p:cNvPr>
            <p:cNvCxnSpPr>
              <a:cxnSpLocks/>
            </p:cNvCxnSpPr>
            <p:nvPr/>
          </p:nvCxnSpPr>
          <p:spPr>
            <a:xfrm>
              <a:off x="1541995" y="811354"/>
              <a:ext cx="15284" cy="3467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8752244C-03A6-792E-2E1C-BFE6802BD8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6192" y="813336"/>
              <a:ext cx="17808" cy="2991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8" name="Straight Connector 447">
              <a:extLst>
                <a:ext uri="{FF2B5EF4-FFF2-40B4-BE49-F238E27FC236}">
                  <a16:creationId xmlns:a16="http://schemas.microsoft.com/office/drawing/2014/main" id="{90F854A9-D26C-E243-6B14-BD9BFA2363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36258" y="1024596"/>
              <a:ext cx="8909" cy="3882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582D2DCD-30FC-9682-86F6-CAEA811C48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43592" y="1025687"/>
              <a:ext cx="29160" cy="275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892A8A22-4DB1-1BDF-A0E2-A57B0450DC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83916" y="1009494"/>
              <a:ext cx="10981" cy="4371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CB20CC52-6AEA-91E9-C2F4-AB610014015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92429" y="1010584"/>
              <a:ext cx="27801" cy="2875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2" name="Straight Connector 451">
              <a:extLst>
                <a:ext uri="{FF2B5EF4-FFF2-40B4-BE49-F238E27FC236}">
                  <a16:creationId xmlns:a16="http://schemas.microsoft.com/office/drawing/2014/main" id="{2BCC9390-2EDC-E9E6-1FF2-2A267976DB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72588" y="631403"/>
              <a:ext cx="16570" cy="3294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3" name="Straight Connector 452">
              <a:extLst>
                <a:ext uri="{FF2B5EF4-FFF2-40B4-BE49-F238E27FC236}">
                  <a16:creationId xmlns:a16="http://schemas.microsoft.com/office/drawing/2014/main" id="{A8DDBD86-E938-E234-9D42-245F555EDC0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89089" y="631482"/>
              <a:ext cx="16976" cy="333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4" name="Straight Connector 453">
              <a:extLst>
                <a:ext uri="{FF2B5EF4-FFF2-40B4-BE49-F238E27FC236}">
                  <a16:creationId xmlns:a16="http://schemas.microsoft.com/office/drawing/2014/main" id="{598F9C52-A6BA-ADC5-4E95-B20A32ADE4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14961" y="624885"/>
              <a:ext cx="268" cy="3967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5" name="Straight Connector 454">
              <a:extLst>
                <a:ext uri="{FF2B5EF4-FFF2-40B4-BE49-F238E27FC236}">
                  <a16:creationId xmlns:a16="http://schemas.microsoft.com/office/drawing/2014/main" id="{DCC086F9-C3C2-40F7-CDA7-3091EBF72D6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14084" y="626958"/>
              <a:ext cx="37694" cy="1869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86B668C4-DFBE-BCC3-5558-636D891112A8}"/>
                </a:ext>
              </a:extLst>
            </p:cNvPr>
            <p:cNvCxnSpPr>
              <a:cxnSpLocks/>
            </p:cNvCxnSpPr>
            <p:nvPr/>
          </p:nvCxnSpPr>
          <p:spPr>
            <a:xfrm>
              <a:off x="1544443" y="435315"/>
              <a:ext cx="15284" cy="3467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4C877A6C-83D9-406F-8EDD-5D6305F703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9625" y="436540"/>
              <a:ext cx="17808" cy="2991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8" name="Straight Connector 457">
              <a:extLst>
                <a:ext uri="{FF2B5EF4-FFF2-40B4-BE49-F238E27FC236}">
                  <a16:creationId xmlns:a16="http://schemas.microsoft.com/office/drawing/2014/main" id="{45E1416F-C38B-2DEE-F078-B39DBBBC8B44}"/>
                </a:ext>
              </a:extLst>
            </p:cNvPr>
            <p:cNvCxnSpPr>
              <a:cxnSpLocks/>
            </p:cNvCxnSpPr>
            <p:nvPr/>
          </p:nvCxnSpPr>
          <p:spPr>
            <a:xfrm>
              <a:off x="1516331" y="865589"/>
              <a:ext cx="15284" cy="3467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9" name="Straight Connector 458">
              <a:extLst>
                <a:ext uri="{FF2B5EF4-FFF2-40B4-BE49-F238E27FC236}">
                  <a16:creationId xmlns:a16="http://schemas.microsoft.com/office/drawing/2014/main" id="{0259D728-71A1-4548-8CE2-8534FC0593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31513" y="866814"/>
              <a:ext cx="17808" cy="2991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0" name="Cylinder 459">
              <a:extLst>
                <a:ext uri="{FF2B5EF4-FFF2-40B4-BE49-F238E27FC236}">
                  <a16:creationId xmlns:a16="http://schemas.microsoft.com/office/drawing/2014/main" id="{5B84D913-9396-CEF0-917E-9DF16446B369}"/>
                </a:ext>
              </a:extLst>
            </p:cNvPr>
            <p:cNvSpPr/>
            <p:nvPr/>
          </p:nvSpPr>
          <p:spPr>
            <a:xfrm rot="5400000">
              <a:off x="1502568" y="1884441"/>
              <a:ext cx="35231" cy="198998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1" name="Rectangle 460">
              <a:extLst>
                <a:ext uri="{FF2B5EF4-FFF2-40B4-BE49-F238E27FC236}">
                  <a16:creationId xmlns:a16="http://schemas.microsoft.com/office/drawing/2014/main" id="{DE2FBCCD-6341-EDB4-1BED-3086947D37D5}"/>
                </a:ext>
              </a:extLst>
            </p:cNvPr>
            <p:cNvSpPr/>
            <p:nvPr/>
          </p:nvSpPr>
          <p:spPr>
            <a:xfrm>
              <a:off x="1643947" y="1337064"/>
              <a:ext cx="332976" cy="69827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2" name="Rectangle 461">
              <a:extLst>
                <a:ext uri="{FF2B5EF4-FFF2-40B4-BE49-F238E27FC236}">
                  <a16:creationId xmlns:a16="http://schemas.microsoft.com/office/drawing/2014/main" id="{7B0A33B4-A587-96D9-A521-415034865298}"/>
                </a:ext>
              </a:extLst>
            </p:cNvPr>
            <p:cNvSpPr/>
            <p:nvPr/>
          </p:nvSpPr>
          <p:spPr>
            <a:xfrm>
              <a:off x="1639560" y="1465678"/>
              <a:ext cx="337363" cy="63963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3" name="Rectangle 462">
              <a:extLst>
                <a:ext uri="{FF2B5EF4-FFF2-40B4-BE49-F238E27FC236}">
                  <a16:creationId xmlns:a16="http://schemas.microsoft.com/office/drawing/2014/main" id="{43BACC93-C649-B192-E51B-34AB8191B05F}"/>
                </a:ext>
              </a:extLst>
            </p:cNvPr>
            <p:cNvSpPr/>
            <p:nvPr/>
          </p:nvSpPr>
          <p:spPr>
            <a:xfrm>
              <a:off x="238950" y="689294"/>
              <a:ext cx="184483" cy="1141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4" name="TextBox 463">
              <a:extLst>
                <a:ext uri="{FF2B5EF4-FFF2-40B4-BE49-F238E27FC236}">
                  <a16:creationId xmlns:a16="http://schemas.microsoft.com/office/drawing/2014/main" id="{09329648-DDC0-5D35-FD4C-C83F9970B0C0}"/>
                </a:ext>
              </a:extLst>
            </p:cNvPr>
            <p:cNvSpPr txBox="1"/>
            <p:nvPr/>
          </p:nvSpPr>
          <p:spPr>
            <a:xfrm>
              <a:off x="202077" y="1159633"/>
              <a:ext cx="271562" cy="176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PC</a:t>
              </a:r>
              <a:endParaRPr lang="en-IN" sz="54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5" name="TextBox 464">
              <a:extLst>
                <a:ext uri="{FF2B5EF4-FFF2-40B4-BE49-F238E27FC236}">
                  <a16:creationId xmlns:a16="http://schemas.microsoft.com/office/drawing/2014/main" id="{07BF8D77-C544-91BF-231C-36FD72B1EC27}"/>
                </a:ext>
              </a:extLst>
            </p:cNvPr>
            <p:cNvSpPr txBox="1"/>
            <p:nvPr/>
          </p:nvSpPr>
          <p:spPr>
            <a:xfrm>
              <a:off x="2534747" y="981631"/>
              <a:ext cx="305436" cy="176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PC</a:t>
              </a:r>
              <a:endParaRPr lang="en-IN" sz="54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6" name="TextBox 465">
              <a:extLst>
                <a:ext uri="{FF2B5EF4-FFF2-40B4-BE49-F238E27FC236}">
                  <a16:creationId xmlns:a16="http://schemas.microsoft.com/office/drawing/2014/main" id="{FC84A72E-B8AA-A47F-7977-96726B2ECB41}"/>
                </a:ext>
              </a:extLst>
            </p:cNvPr>
            <p:cNvSpPr txBox="1"/>
            <p:nvPr/>
          </p:nvSpPr>
          <p:spPr>
            <a:xfrm>
              <a:off x="973679" y="1800383"/>
              <a:ext cx="41766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Sample holder</a:t>
              </a:r>
              <a:endParaRPr lang="en-IN" sz="54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7" name="TextBox 466">
              <a:extLst>
                <a:ext uri="{FF2B5EF4-FFF2-40B4-BE49-F238E27FC236}">
                  <a16:creationId xmlns:a16="http://schemas.microsoft.com/office/drawing/2014/main" id="{8B284FC0-14A4-D45A-F01F-126E2CC1B82C}"/>
                </a:ext>
              </a:extLst>
            </p:cNvPr>
            <p:cNvSpPr txBox="1"/>
            <p:nvPr/>
          </p:nvSpPr>
          <p:spPr>
            <a:xfrm>
              <a:off x="1245556" y="1955245"/>
              <a:ext cx="699193" cy="176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XY Translation</a:t>
              </a:r>
              <a:endParaRPr lang="en-IN" sz="54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68" name="Straight Arrow Connector 467">
              <a:extLst>
                <a:ext uri="{FF2B5EF4-FFF2-40B4-BE49-F238E27FC236}">
                  <a16:creationId xmlns:a16="http://schemas.microsoft.com/office/drawing/2014/main" id="{0194DB18-463E-7999-B8B0-3BF91C8A12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3998" y="1529641"/>
              <a:ext cx="336452" cy="3111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9" name="TextBox 468">
              <a:extLst>
                <a:ext uri="{FF2B5EF4-FFF2-40B4-BE49-F238E27FC236}">
                  <a16:creationId xmlns:a16="http://schemas.microsoft.com/office/drawing/2014/main" id="{82FF49CE-9C61-A78E-6119-23C7A031C397}"/>
                </a:ext>
              </a:extLst>
            </p:cNvPr>
            <p:cNvSpPr txBox="1"/>
            <p:nvPr/>
          </p:nvSpPr>
          <p:spPr>
            <a:xfrm>
              <a:off x="1456167" y="147672"/>
              <a:ext cx="731317" cy="176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Dichroic mirror</a:t>
              </a:r>
              <a:endParaRPr lang="en-IN" sz="54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0" name="TextBox 469">
              <a:extLst>
                <a:ext uri="{FF2B5EF4-FFF2-40B4-BE49-F238E27FC236}">
                  <a16:creationId xmlns:a16="http://schemas.microsoft.com/office/drawing/2014/main" id="{6AD93263-2184-D9F8-99AF-32A3B78F6D00}"/>
                </a:ext>
              </a:extLst>
            </p:cNvPr>
            <p:cNvSpPr txBox="1"/>
            <p:nvPr/>
          </p:nvSpPr>
          <p:spPr>
            <a:xfrm>
              <a:off x="156296" y="658469"/>
              <a:ext cx="392817" cy="176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iCCD</a:t>
              </a:r>
              <a:endParaRPr lang="en-IN" sz="54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1" name="TextBox 470">
              <a:extLst>
                <a:ext uri="{FF2B5EF4-FFF2-40B4-BE49-F238E27FC236}">
                  <a16:creationId xmlns:a16="http://schemas.microsoft.com/office/drawing/2014/main" id="{3A6C93AC-B93C-F7C7-01AC-A36B6A8398EC}"/>
                </a:ext>
              </a:extLst>
            </p:cNvPr>
            <p:cNvSpPr txBox="1"/>
            <p:nvPr/>
          </p:nvSpPr>
          <p:spPr>
            <a:xfrm>
              <a:off x="2570230" y="1343658"/>
              <a:ext cx="387484" cy="175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iCCD</a:t>
              </a:r>
              <a:endParaRPr lang="en-IN" sz="54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2" name="Rectangle 471">
              <a:extLst>
                <a:ext uri="{FF2B5EF4-FFF2-40B4-BE49-F238E27FC236}">
                  <a16:creationId xmlns:a16="http://schemas.microsoft.com/office/drawing/2014/main" id="{E1517F76-A15C-747B-C782-9F2C21321AE7}"/>
                </a:ext>
              </a:extLst>
            </p:cNvPr>
            <p:cNvSpPr/>
            <p:nvPr/>
          </p:nvSpPr>
          <p:spPr>
            <a:xfrm>
              <a:off x="2098625" y="865589"/>
              <a:ext cx="74792" cy="352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"/>
            </a:p>
          </p:txBody>
        </p:sp>
        <p:sp>
          <p:nvSpPr>
            <p:cNvPr id="473" name="Rectangle 472">
              <a:extLst>
                <a:ext uri="{FF2B5EF4-FFF2-40B4-BE49-F238E27FC236}">
                  <a16:creationId xmlns:a16="http://schemas.microsoft.com/office/drawing/2014/main" id="{A47983DD-DA05-3802-7389-8D2CDD592957}"/>
                </a:ext>
              </a:extLst>
            </p:cNvPr>
            <p:cNvSpPr/>
            <p:nvPr/>
          </p:nvSpPr>
          <p:spPr>
            <a:xfrm>
              <a:off x="2089460" y="934936"/>
              <a:ext cx="97346" cy="246280"/>
            </a:xfrm>
            <a:prstGeom prst="rect">
              <a:avLst/>
            </a:prstGeom>
            <a:pattFill prst="dkHorz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4" name="TextBox 473">
              <a:extLst>
                <a:ext uri="{FF2B5EF4-FFF2-40B4-BE49-F238E27FC236}">
                  <a16:creationId xmlns:a16="http://schemas.microsoft.com/office/drawing/2014/main" id="{37706482-629E-B44F-D73A-1EBC76318C6F}"/>
                </a:ext>
              </a:extLst>
            </p:cNvPr>
            <p:cNvSpPr txBox="1"/>
            <p:nvPr/>
          </p:nvSpPr>
          <p:spPr>
            <a:xfrm>
              <a:off x="1554489" y="459620"/>
              <a:ext cx="579711" cy="176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Focusing lens</a:t>
              </a:r>
              <a:endParaRPr lang="en-IN" sz="54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75" name="Straight Connector 474">
              <a:extLst>
                <a:ext uri="{FF2B5EF4-FFF2-40B4-BE49-F238E27FC236}">
                  <a16:creationId xmlns:a16="http://schemas.microsoft.com/office/drawing/2014/main" id="{E6EC9D3B-6A65-D402-BC52-096D4C0F3A1E}"/>
                </a:ext>
              </a:extLst>
            </p:cNvPr>
            <p:cNvCxnSpPr>
              <a:cxnSpLocks/>
            </p:cNvCxnSpPr>
            <p:nvPr/>
          </p:nvCxnSpPr>
          <p:spPr>
            <a:xfrm>
              <a:off x="1386165" y="974734"/>
              <a:ext cx="245377" cy="0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6" name="Straight Arrow Connector 475">
              <a:extLst>
                <a:ext uri="{FF2B5EF4-FFF2-40B4-BE49-F238E27FC236}">
                  <a16:creationId xmlns:a16="http://schemas.microsoft.com/office/drawing/2014/main" id="{F14FA3A4-04EB-5DF0-60A4-F04C41BEE8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9871" y="1550338"/>
              <a:ext cx="351959" cy="33532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7" name="TextBox 476">
              <a:extLst>
                <a:ext uri="{FF2B5EF4-FFF2-40B4-BE49-F238E27FC236}">
                  <a16:creationId xmlns:a16="http://schemas.microsoft.com/office/drawing/2014/main" id="{7082C661-B2BA-679C-EDAE-8079598BDCB4}"/>
                </a:ext>
              </a:extLst>
            </p:cNvPr>
            <p:cNvSpPr txBox="1"/>
            <p:nvPr/>
          </p:nvSpPr>
          <p:spPr>
            <a:xfrm>
              <a:off x="541862" y="1827816"/>
              <a:ext cx="480239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Vacuum Chamber</a:t>
              </a:r>
              <a:endParaRPr lang="en-IN" sz="54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8" name="TextBox 477">
              <a:extLst>
                <a:ext uri="{FF2B5EF4-FFF2-40B4-BE49-F238E27FC236}">
                  <a16:creationId xmlns:a16="http://schemas.microsoft.com/office/drawing/2014/main" id="{C02AAFCC-B08D-A77B-0B75-8E142E191FB9}"/>
                </a:ext>
              </a:extLst>
            </p:cNvPr>
            <p:cNvSpPr txBox="1"/>
            <p:nvPr/>
          </p:nvSpPr>
          <p:spPr>
            <a:xfrm>
              <a:off x="615498" y="367435"/>
              <a:ext cx="649693" cy="176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Optical fiber</a:t>
              </a:r>
              <a:endParaRPr lang="en-IN" sz="54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9" name="TextBox 478">
              <a:extLst>
                <a:ext uri="{FF2B5EF4-FFF2-40B4-BE49-F238E27FC236}">
                  <a16:creationId xmlns:a16="http://schemas.microsoft.com/office/drawing/2014/main" id="{1B50BA5B-E888-0FC1-8922-5F641BAFFAD2}"/>
                </a:ext>
              </a:extLst>
            </p:cNvPr>
            <p:cNvSpPr txBox="1"/>
            <p:nvPr/>
          </p:nvSpPr>
          <p:spPr>
            <a:xfrm>
              <a:off x="2232545" y="1556203"/>
              <a:ext cx="511992" cy="176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Gas inlet</a:t>
              </a:r>
              <a:endParaRPr lang="en-IN" sz="54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0" name="TextBox 479">
              <a:extLst>
                <a:ext uri="{FF2B5EF4-FFF2-40B4-BE49-F238E27FC236}">
                  <a16:creationId xmlns:a16="http://schemas.microsoft.com/office/drawing/2014/main" id="{62781A0F-E38E-3DE1-30F3-CEA04AB69083}"/>
                </a:ext>
              </a:extLst>
            </p:cNvPr>
            <p:cNvSpPr txBox="1"/>
            <p:nvPr/>
          </p:nvSpPr>
          <p:spPr>
            <a:xfrm>
              <a:off x="442080" y="1420261"/>
              <a:ext cx="511992" cy="176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Gas outlet</a:t>
              </a:r>
              <a:endParaRPr lang="en-IN" sz="54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1" name="Oval 480">
              <a:extLst>
                <a:ext uri="{FF2B5EF4-FFF2-40B4-BE49-F238E27FC236}">
                  <a16:creationId xmlns:a16="http://schemas.microsoft.com/office/drawing/2014/main" id="{94E86354-A8CC-0365-F69C-15AD1808FAEF}"/>
                </a:ext>
              </a:extLst>
            </p:cNvPr>
            <p:cNvSpPr/>
            <p:nvPr/>
          </p:nvSpPr>
          <p:spPr>
            <a:xfrm>
              <a:off x="1121115" y="385793"/>
              <a:ext cx="143544" cy="1451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2" name="Oval 481">
              <a:extLst>
                <a:ext uri="{FF2B5EF4-FFF2-40B4-BE49-F238E27FC236}">
                  <a16:creationId xmlns:a16="http://schemas.microsoft.com/office/drawing/2014/main" id="{25F47CE0-5FE7-DC02-22A7-03BFC98CB176}"/>
                </a:ext>
              </a:extLst>
            </p:cNvPr>
            <p:cNvSpPr/>
            <p:nvPr/>
          </p:nvSpPr>
          <p:spPr>
            <a:xfrm>
              <a:off x="1137619" y="405207"/>
              <a:ext cx="143544" cy="1451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3" name="Oval 482">
              <a:extLst>
                <a:ext uri="{FF2B5EF4-FFF2-40B4-BE49-F238E27FC236}">
                  <a16:creationId xmlns:a16="http://schemas.microsoft.com/office/drawing/2014/main" id="{2D8CE420-BDA7-D986-6B25-449B4AE1FF16}"/>
                </a:ext>
              </a:extLst>
            </p:cNvPr>
            <p:cNvSpPr/>
            <p:nvPr/>
          </p:nvSpPr>
          <p:spPr>
            <a:xfrm>
              <a:off x="1153291" y="421079"/>
              <a:ext cx="143544" cy="1451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4" name="TextBox 483">
              <a:extLst>
                <a:ext uri="{FF2B5EF4-FFF2-40B4-BE49-F238E27FC236}">
                  <a16:creationId xmlns:a16="http://schemas.microsoft.com/office/drawing/2014/main" id="{544A0195-281E-C7ED-1152-613901B58CCF}"/>
                </a:ext>
              </a:extLst>
            </p:cNvPr>
            <p:cNvSpPr txBox="1"/>
            <p:nvPr/>
          </p:nvSpPr>
          <p:spPr>
            <a:xfrm>
              <a:off x="1510118" y="832536"/>
              <a:ext cx="653104" cy="176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Quartz window</a:t>
              </a:r>
              <a:endParaRPr lang="en-IN" sz="54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85" name="Straight Connector 484">
              <a:extLst>
                <a:ext uri="{FF2B5EF4-FFF2-40B4-BE49-F238E27FC236}">
                  <a16:creationId xmlns:a16="http://schemas.microsoft.com/office/drawing/2014/main" id="{EE7B2F4E-A31E-1753-390A-83349599BF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329" y="303710"/>
              <a:ext cx="68529" cy="0"/>
            </a:xfrm>
            <a:prstGeom prst="line">
              <a:avLst/>
            </a:prstGeom>
            <a:ln w="317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86" name="Straight Connector 485">
              <a:extLst>
                <a:ext uri="{FF2B5EF4-FFF2-40B4-BE49-F238E27FC236}">
                  <a16:creationId xmlns:a16="http://schemas.microsoft.com/office/drawing/2014/main" id="{C44C67FE-EBBF-E34C-6D7C-3AB3A663CAC1}"/>
                </a:ext>
              </a:extLst>
            </p:cNvPr>
            <p:cNvCxnSpPr>
              <a:cxnSpLocks/>
            </p:cNvCxnSpPr>
            <p:nvPr/>
          </p:nvCxnSpPr>
          <p:spPr>
            <a:xfrm>
              <a:off x="269329" y="303642"/>
              <a:ext cx="0" cy="378192"/>
            </a:xfrm>
            <a:prstGeom prst="line">
              <a:avLst/>
            </a:prstGeom>
            <a:ln w="317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87" name="Straight Connector 486">
              <a:extLst>
                <a:ext uri="{FF2B5EF4-FFF2-40B4-BE49-F238E27FC236}">
                  <a16:creationId xmlns:a16="http://schemas.microsoft.com/office/drawing/2014/main" id="{8A9B7F11-5440-A0ED-2373-D4F1A368B2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6301" y="178696"/>
              <a:ext cx="2462918" cy="0"/>
            </a:xfrm>
            <a:prstGeom prst="line">
              <a:avLst/>
            </a:prstGeom>
            <a:ln w="317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88" name="Straight Connector 487">
              <a:extLst>
                <a:ext uri="{FF2B5EF4-FFF2-40B4-BE49-F238E27FC236}">
                  <a16:creationId xmlns:a16="http://schemas.microsoft.com/office/drawing/2014/main" id="{A15EB58D-A4C8-4759-4960-516C25A5493A}"/>
                </a:ext>
              </a:extLst>
            </p:cNvPr>
            <p:cNvCxnSpPr>
              <a:cxnSpLocks/>
            </p:cNvCxnSpPr>
            <p:nvPr/>
          </p:nvCxnSpPr>
          <p:spPr>
            <a:xfrm>
              <a:off x="2730832" y="178287"/>
              <a:ext cx="0" cy="1199108"/>
            </a:xfrm>
            <a:prstGeom prst="line">
              <a:avLst/>
            </a:prstGeom>
            <a:ln w="317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89" name="Straight Connector 488">
              <a:extLst>
                <a:ext uri="{FF2B5EF4-FFF2-40B4-BE49-F238E27FC236}">
                  <a16:creationId xmlns:a16="http://schemas.microsoft.com/office/drawing/2014/main" id="{340D5EF0-E7A7-B47F-CAD3-A6B0537120AD}"/>
                </a:ext>
              </a:extLst>
            </p:cNvPr>
            <p:cNvCxnSpPr>
              <a:cxnSpLocks/>
            </p:cNvCxnSpPr>
            <p:nvPr/>
          </p:nvCxnSpPr>
          <p:spPr>
            <a:xfrm>
              <a:off x="269847" y="178287"/>
              <a:ext cx="0" cy="125303"/>
            </a:xfrm>
            <a:prstGeom prst="line">
              <a:avLst/>
            </a:prstGeom>
            <a:ln w="317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90" name="Arrow: Left-Right-Up 489">
              <a:extLst>
                <a:ext uri="{FF2B5EF4-FFF2-40B4-BE49-F238E27FC236}">
                  <a16:creationId xmlns:a16="http://schemas.microsoft.com/office/drawing/2014/main" id="{1A0DC69E-C6F4-0322-5682-6C831850AC50}"/>
                </a:ext>
              </a:extLst>
            </p:cNvPr>
            <p:cNvSpPr/>
            <p:nvPr/>
          </p:nvSpPr>
          <p:spPr>
            <a:xfrm rot="5400000">
              <a:off x="238813" y="264957"/>
              <a:ext cx="108306" cy="74718"/>
            </a:xfrm>
            <a:prstGeom prst="leftRightUpArrow">
              <a:avLst>
                <a:gd name="adj1" fmla="val 20484"/>
                <a:gd name="adj2" fmla="val 20113"/>
                <a:gd name="adj3" fmla="val 28691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91" name="Fußzeilenplatzhalter 3">
            <a:extLst>
              <a:ext uri="{FF2B5EF4-FFF2-40B4-BE49-F238E27FC236}">
                <a16:creationId xmlns:a16="http://schemas.microsoft.com/office/drawing/2014/main" id="{D6A776A4-95CF-CFAB-10C8-CCB180965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/>
              <a:t>Pavel Veis et al | WP PWIE SP X </a:t>
            </a:r>
            <a:r>
              <a:rPr lang="en-GB" sz="1100" dirty="0" err="1"/>
              <a:t>KoM</a:t>
            </a:r>
            <a:r>
              <a:rPr lang="en-GB" sz="1100" dirty="0"/>
              <a:t> | 15.2.2024 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484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itle 1">
            <a:extLst>
              <a:ext uri="{FF2B5EF4-FFF2-40B4-BE49-F238E27FC236}">
                <a16:creationId xmlns:a16="http://schemas.microsoft.com/office/drawing/2014/main" id="{DD7402DE-2FA9-5D4D-CACF-15B7F21CF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74" y="0"/>
            <a:ext cx="6966006" cy="478433"/>
          </a:xfrm>
        </p:spPr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Vacuum UV LIBS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46BDFF-802A-9650-EC97-B1D845C79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65134"/>
            <a:ext cx="7272808" cy="3022960"/>
          </a:xfrm>
          <a:prstGeom prst="rect">
            <a:avLst/>
          </a:prstGeom>
        </p:spPr>
      </p:pic>
      <p:pic>
        <p:nvPicPr>
          <p:cNvPr id="4" name="Picture 3" descr="A close-up of a machine&#10;&#10;Description automatically generated">
            <a:extLst>
              <a:ext uri="{FF2B5EF4-FFF2-40B4-BE49-F238E27FC236}">
                <a16:creationId xmlns:a16="http://schemas.microsoft.com/office/drawing/2014/main" id="{C46D8BB4-9550-BE7C-3A42-29DC38F638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225" y="683069"/>
            <a:ext cx="2560775" cy="1920581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F5982F1-36B4-2D36-95D0-A049AE26A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/>
              <a:t>Pavel Veis | WPPWIE Project Meeting  | FZJ Jülich | 7.2.2023 | Page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6378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CA9AA08-6C0A-CE80-0B05-89D13088A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1609" y="82253"/>
            <a:ext cx="7543800" cy="342900"/>
          </a:xfrm>
        </p:spPr>
        <p:txBody>
          <a:bodyPr/>
          <a:lstStyle/>
          <a:p>
            <a:r>
              <a:rPr lang="en-IN" dirty="0"/>
              <a:t>Work done in 2023 and plans for 2024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99806D53-5A45-447C-B175-65E0D6A0DBA4}"/>
              </a:ext>
            </a:extLst>
          </p:cNvPr>
          <p:cNvSpPr txBox="1"/>
          <p:nvPr/>
        </p:nvSpPr>
        <p:spPr>
          <a:xfrm>
            <a:off x="179512" y="692716"/>
            <a:ext cx="81369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285750" algn="just">
              <a:buFont typeface="Wingdings" panose="05000000000000000000" pitchFamily="2" charset="2"/>
              <a:buChar char="Ø"/>
            </a:pPr>
            <a:r>
              <a:rPr lang="en-GB" sz="1400" dirty="0">
                <a:cs typeface="Arial" panose="020B0604020202020204" pitchFamily="34" charset="0"/>
              </a:rPr>
              <a:t>Work done in 2023 and continuation in 2024</a:t>
            </a:r>
            <a:endParaRPr lang="en-US" sz="1400" dirty="0">
              <a:cs typeface="Arial" panose="020B0604020202020204" pitchFamily="34" charset="0"/>
            </a:endParaRPr>
          </a:p>
          <a:p>
            <a:pPr marL="600075" lvl="1" indent="-257175" algn="just">
              <a:buFont typeface="Arial" panose="020B0604020202020204" pitchFamily="34" charset="0"/>
              <a:buChar char="•"/>
            </a:pPr>
            <a:r>
              <a:rPr lang="en-US" sz="1400" dirty="0">
                <a:cs typeface="Arial" panose="020B0604020202020204" pitchFamily="34" charset="0"/>
              </a:rPr>
              <a:t>Campaign of LIBS measurements in VTT in May 2022</a:t>
            </a:r>
          </a:p>
          <a:p>
            <a:pPr marL="600075" lvl="1" indent="-257175" algn="just">
              <a:buFont typeface="Arial" panose="020B0604020202020204" pitchFamily="34" charset="0"/>
              <a:buChar char="•"/>
            </a:pPr>
            <a:r>
              <a:rPr lang="en-GB" sz="1400" dirty="0">
                <a:cs typeface="Arial" panose="020B0604020202020204" pitchFamily="34" charset="0"/>
              </a:rPr>
              <a:t>Analysing LIBS results from </a:t>
            </a:r>
            <a:r>
              <a:rPr lang="en-US" sz="1400" dirty="0">
                <a:solidFill>
                  <a:srgbClr val="00B050"/>
                </a:solidFill>
                <a:cs typeface="Arial" panose="020B0604020202020204" pitchFamily="34" charset="0"/>
              </a:rPr>
              <a:t>last Be-coating samples with gas impurities </a:t>
            </a:r>
          </a:p>
          <a:p>
            <a:pPr marL="342900" lvl="1" algn="just"/>
            <a:r>
              <a:rPr lang="en-US" sz="1400" dirty="0">
                <a:solidFill>
                  <a:srgbClr val="00B050"/>
                </a:solidFill>
                <a:cs typeface="Arial" panose="020B0604020202020204" pitchFamily="34" charset="0"/>
              </a:rPr>
              <a:t>       and </a:t>
            </a:r>
            <a:r>
              <a:rPr lang="en-US" sz="1400" dirty="0" err="1">
                <a:solidFill>
                  <a:srgbClr val="00B050"/>
                </a:solidFill>
                <a:cs typeface="Arial" panose="020B0604020202020204" pitchFamily="34" charset="0"/>
              </a:rPr>
              <a:t>CuBe</a:t>
            </a:r>
            <a:r>
              <a:rPr lang="en-US" sz="1400" dirty="0">
                <a:solidFill>
                  <a:srgbClr val="00B050"/>
                </a:solidFill>
                <a:cs typeface="Arial" panose="020B0604020202020204" pitchFamily="34" charset="0"/>
              </a:rPr>
              <a:t> sample  - </a:t>
            </a:r>
            <a:r>
              <a:rPr lang="en-US" sz="1400" dirty="0" err="1">
                <a:solidFill>
                  <a:srgbClr val="00B050"/>
                </a:solidFill>
                <a:cs typeface="Arial" panose="020B0604020202020204" pitchFamily="34" charset="0"/>
              </a:rPr>
              <a:t>ps</a:t>
            </a:r>
            <a:r>
              <a:rPr lang="en-US" sz="1400" dirty="0">
                <a:solidFill>
                  <a:srgbClr val="00B050"/>
                </a:solidFill>
                <a:cs typeface="Arial" panose="020B0604020202020204" pitchFamily="34" charset="0"/>
              </a:rPr>
              <a:t>/ ns regimes comparison, </a:t>
            </a:r>
            <a:r>
              <a:rPr lang="en-GB" sz="1400" dirty="0">
                <a:solidFill>
                  <a:srgbClr val="00B050"/>
                </a:solidFill>
                <a:cs typeface="Arial" panose="020B0604020202020204" pitchFamily="34" charset="0"/>
              </a:rPr>
              <a:t>depth profiling </a:t>
            </a:r>
          </a:p>
          <a:p>
            <a:pPr marL="600075" lvl="1" indent="-257175" algn="just">
              <a:buFont typeface="Arial" panose="020B0604020202020204" pitchFamily="34" charset="0"/>
              <a:buChar char="•"/>
            </a:pPr>
            <a:endParaRPr lang="en-GB" sz="1400" dirty="0">
              <a:cs typeface="Arial" panose="020B0604020202020204" pitchFamily="34" charset="0"/>
            </a:endParaRPr>
          </a:p>
          <a:p>
            <a:pPr marL="600075" lvl="1" indent="-257175" algn="just">
              <a:buFont typeface="Arial" panose="020B0604020202020204" pitchFamily="34" charset="0"/>
              <a:buChar char="•"/>
            </a:pPr>
            <a:endParaRPr lang="en-GB" sz="1400" dirty="0">
              <a:cs typeface="Arial" panose="020B0604020202020204" pitchFamily="34" charset="0"/>
            </a:endParaRPr>
          </a:p>
          <a:p>
            <a:pPr marL="600075" lvl="1" indent="-257175" algn="just">
              <a:buFont typeface="Arial" panose="020B0604020202020204" pitchFamily="34" charset="0"/>
              <a:buChar char="•"/>
            </a:pPr>
            <a:endParaRPr lang="en-GB" sz="1400" dirty="0">
              <a:cs typeface="Arial" panose="020B0604020202020204" pitchFamily="34" charset="0"/>
            </a:endParaRPr>
          </a:p>
          <a:p>
            <a:pPr marL="600075" lvl="1" indent="-257175" algn="just">
              <a:buFont typeface="Arial" panose="020B0604020202020204" pitchFamily="34" charset="0"/>
              <a:buChar char="•"/>
            </a:pPr>
            <a:endParaRPr lang="en-GB" sz="1400" dirty="0">
              <a:cs typeface="Arial" panose="020B0604020202020204" pitchFamily="34" charset="0"/>
            </a:endParaRPr>
          </a:p>
          <a:p>
            <a:pPr marL="600075" lvl="1" indent="-257175" algn="just">
              <a:buFont typeface="Arial" panose="020B0604020202020204" pitchFamily="34" charset="0"/>
              <a:buChar char="•"/>
            </a:pPr>
            <a:endParaRPr lang="en-GB" sz="1400" dirty="0">
              <a:cs typeface="Arial" panose="020B0604020202020204" pitchFamily="34" charset="0"/>
            </a:endParaRPr>
          </a:p>
          <a:p>
            <a:pPr marL="600075" lvl="1" indent="-257175" algn="just">
              <a:buFont typeface="Arial" panose="020B0604020202020204" pitchFamily="34" charset="0"/>
              <a:buChar char="•"/>
            </a:pPr>
            <a:endParaRPr lang="en-GB" sz="1400" dirty="0">
              <a:cs typeface="Arial" panose="020B0604020202020204" pitchFamily="34" charset="0"/>
            </a:endParaRPr>
          </a:p>
          <a:p>
            <a:pPr marL="600075" lvl="1" indent="-257175" algn="just">
              <a:buFont typeface="Arial" panose="020B0604020202020204" pitchFamily="34" charset="0"/>
              <a:buChar char="•"/>
            </a:pPr>
            <a:endParaRPr lang="en-GB" sz="1400" dirty="0">
              <a:cs typeface="Arial" panose="020B0604020202020204" pitchFamily="34" charset="0"/>
            </a:endParaRPr>
          </a:p>
          <a:p>
            <a:pPr marL="342900" lvl="1" algn="just"/>
            <a:endParaRPr lang="en-GB" sz="1400" dirty="0">
              <a:cs typeface="Arial" panose="020B0604020202020204" pitchFamily="34" charset="0"/>
            </a:endParaRPr>
          </a:p>
          <a:p>
            <a:pPr marL="342900" lvl="1" algn="just"/>
            <a:endParaRPr lang="en-US" sz="1400" dirty="0">
              <a:cs typeface="Arial" panose="020B0604020202020204" pitchFamily="34" charset="0"/>
            </a:endParaRPr>
          </a:p>
          <a:p>
            <a:pPr algn="just"/>
            <a:endParaRPr lang="en-US" sz="1400" dirty="0">
              <a:cs typeface="Arial" panose="020B0604020202020204" pitchFamily="34" charset="0"/>
            </a:endParaRPr>
          </a:p>
          <a:p>
            <a:pPr algn="just"/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829F5215-5F6F-ACE2-1F1E-2E696AE7C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/>
              <a:t>Pavel Veis et al | WP PWIE SP X </a:t>
            </a:r>
            <a:r>
              <a:rPr lang="en-GB" sz="1100" dirty="0" err="1"/>
              <a:t>KoM</a:t>
            </a:r>
            <a:r>
              <a:rPr lang="en-GB" sz="1100" dirty="0"/>
              <a:t> | 15.2.2024 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643A85-1614-A96E-A224-F54237A67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216" y="1806545"/>
            <a:ext cx="4956199" cy="19740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24F9D8-EA73-346D-8A2D-F6B347FD0E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7447" y="555526"/>
            <a:ext cx="2661017" cy="340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58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53348" y="537292"/>
            <a:ext cx="21328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and Mo as substrates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631821"/>
              </p:ext>
            </p:extLst>
          </p:nvPr>
        </p:nvGraphicFramePr>
        <p:xfrm>
          <a:off x="580297" y="906086"/>
          <a:ext cx="2283144" cy="1546860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570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1073">
                <a:tc>
                  <a:txBody>
                    <a:bodyPr/>
                    <a:lstStyle/>
                    <a:p>
                      <a:pPr algn="l"/>
                      <a:r>
                        <a:rPr lang="en-GB" sz="1100" b="0" u="none" strike="noStrike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Regime</a:t>
                      </a:r>
                      <a:endParaRPr lang="nb-NO" sz="1100" b="0" i="0" u="none" strike="noStrike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u="none" strike="noStrike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	</a:t>
                      </a:r>
                      <a:endParaRPr lang="nb-NO" sz="1100" b="0" i="0" u="none" strike="noStrike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u="none" strike="noStrike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nb-NO" sz="1100" b="0" i="0" u="none" strike="noStrike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732">
                <a:tc>
                  <a:txBody>
                    <a:bodyPr/>
                    <a:lstStyle/>
                    <a:p>
                      <a:pPr algn="l"/>
                      <a:r>
                        <a:rPr lang="nb-NO" sz="1100" b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</a:t>
                      </a:r>
                      <a:endParaRPr lang="nb-NO" sz="1100" b="0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100" b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±13 </a:t>
                      </a:r>
                    </a:p>
                    <a:p>
                      <a:pPr algn="l"/>
                      <a:r>
                        <a:rPr lang="nb-NO" sz="1100" b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nm/pulse</a:t>
                      </a:r>
                      <a:endParaRPr lang="nb-NO" sz="1100" b="0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100" b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±11 </a:t>
                      </a:r>
                    </a:p>
                    <a:p>
                      <a:pPr algn="l"/>
                      <a:r>
                        <a:rPr lang="nb-NO" sz="1100" b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nm/pulse	</a:t>
                      </a:r>
                      <a:endParaRPr lang="nb-NO" sz="1100" b="0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732">
                <a:tc>
                  <a:txBody>
                    <a:bodyPr/>
                    <a:lstStyle/>
                    <a:p>
                      <a:pPr algn="l"/>
                      <a:r>
                        <a:rPr lang="nb-NO" sz="1100" b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endParaRPr lang="nb-NO" sz="1100" b="0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100" b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 ±63 </a:t>
                      </a:r>
                    </a:p>
                    <a:p>
                      <a:pPr algn="l"/>
                      <a:r>
                        <a:rPr lang="nb-NO" sz="1100" b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nm/pulse </a:t>
                      </a:r>
                      <a:endParaRPr lang="nb-NO" sz="1100" b="0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100" b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 ±42 </a:t>
                      </a:r>
                    </a:p>
                    <a:p>
                      <a:pPr algn="l"/>
                      <a:r>
                        <a:rPr lang="nb-NO" sz="1100" b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nm/pulse	</a:t>
                      </a:r>
                      <a:endParaRPr lang="nb-NO" sz="1100" b="0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" t="7385" r="50666" b="4459"/>
          <a:stretch/>
        </p:blipFill>
        <p:spPr>
          <a:xfrm>
            <a:off x="105781" y="2354949"/>
            <a:ext cx="3227311" cy="2270746"/>
          </a:xfrm>
          <a:prstGeom prst="rect">
            <a:avLst/>
          </a:prstGeom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0377C047-97E4-4E36-9866-3C5BE398C9E1}"/>
              </a:ext>
            </a:extLst>
          </p:cNvPr>
          <p:cNvSpPr/>
          <p:nvPr/>
        </p:nvSpPr>
        <p:spPr>
          <a:xfrm>
            <a:off x="167879" y="62972"/>
            <a:ext cx="8316549" cy="530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3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Comparison ns/</a:t>
            </a:r>
            <a:r>
              <a:rPr lang="en-IN" sz="33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ps</a:t>
            </a:r>
            <a:r>
              <a:rPr lang="en-IN" sz="33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LIBS measurements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265" y="661199"/>
            <a:ext cx="2734388" cy="39242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1820" y="597747"/>
            <a:ext cx="2612761" cy="3943002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 rot="20471403">
            <a:off x="2747943" y="1404183"/>
            <a:ext cx="634365" cy="15698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ight Arrow 18"/>
          <p:cNvSpPr/>
          <p:nvPr/>
        </p:nvSpPr>
        <p:spPr>
          <a:xfrm rot="2066428">
            <a:off x="2709934" y="2246642"/>
            <a:ext cx="634365" cy="15698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0819" y="4653176"/>
            <a:ext cx="89842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k-SK" sz="9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9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GB" sz="9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Roldán</a:t>
            </a:r>
            <a:r>
              <a:rPr lang="en-GB" sz="9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en-GB" sz="9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 al</a:t>
            </a:r>
            <a:r>
              <a:rPr lang="sk-SK" sz="9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9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Fusion Engineering and Design 172 </a:t>
            </a:r>
            <a:r>
              <a:rPr lang="en-US" sz="9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(2021) 112898</a:t>
            </a:r>
            <a:r>
              <a:rPr lang="en-US" sz="9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2930271-BB0C-E8F1-F355-43DE129427EC}"/>
              </a:ext>
            </a:extLst>
          </p:cNvPr>
          <p:cNvCxnSpPr>
            <a:cxnSpLocks/>
          </p:cNvCxnSpPr>
          <p:nvPr/>
        </p:nvCxnSpPr>
        <p:spPr>
          <a:xfrm>
            <a:off x="0" y="4912667"/>
            <a:ext cx="91440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398883D-4C89-5467-6363-F4364042AC63}"/>
              </a:ext>
            </a:extLst>
          </p:cNvPr>
          <p:cNvSpPr txBox="1"/>
          <p:nvPr/>
        </p:nvSpPr>
        <p:spPr>
          <a:xfrm>
            <a:off x="5954581" y="1253828"/>
            <a:ext cx="3471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endParaRPr lang="en-GB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F3926F-CAFC-2953-C3D5-F6BA241FC4CB}"/>
              </a:ext>
            </a:extLst>
          </p:cNvPr>
          <p:cNvSpPr txBox="1"/>
          <p:nvPr/>
        </p:nvSpPr>
        <p:spPr>
          <a:xfrm>
            <a:off x="5954581" y="3218418"/>
            <a:ext cx="3471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</a:t>
            </a: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57CBB135-00FC-FAAE-C33A-EC5ECBE36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/>
              <a:t>Pavel Veis et al | WP PWIE SP X </a:t>
            </a:r>
            <a:r>
              <a:rPr lang="en-GB" sz="1100" dirty="0" err="1"/>
              <a:t>KoM</a:t>
            </a:r>
            <a:r>
              <a:rPr lang="en-GB" sz="1100" dirty="0"/>
              <a:t> | 15.2.2024 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572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431" y="799739"/>
            <a:ext cx="2606040" cy="3611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7879" y="565595"/>
            <a:ext cx="21328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and Mo as substrates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879" y="4677569"/>
            <a:ext cx="89842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k-SK" sz="9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9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GB" sz="9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Roldán</a:t>
            </a:r>
            <a:r>
              <a:rPr lang="en-GB" sz="9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en-GB" sz="9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al</a:t>
            </a:r>
            <a:r>
              <a:rPr lang="sk-SK" sz="9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9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Fusion Engineering and Design 172 </a:t>
            </a:r>
            <a:r>
              <a:rPr lang="en-US" sz="9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(2021) 112898</a:t>
            </a:r>
            <a:r>
              <a:rPr lang="en-US" sz="9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396002"/>
              </p:ext>
            </p:extLst>
          </p:nvPr>
        </p:nvGraphicFramePr>
        <p:xfrm>
          <a:off x="463067" y="922408"/>
          <a:ext cx="2283144" cy="154686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570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1073">
                <a:tc>
                  <a:txBody>
                    <a:bodyPr/>
                    <a:lstStyle/>
                    <a:p>
                      <a:pPr algn="l"/>
                      <a:r>
                        <a:rPr lang="en-GB" sz="1100" b="0" u="none" strike="noStrike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Regime</a:t>
                      </a:r>
                      <a:endParaRPr lang="nb-NO" sz="1100" b="0" i="0" u="none" strike="noStrike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u="none" strike="noStrike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	</a:t>
                      </a:r>
                      <a:endParaRPr lang="nb-NO" sz="1100" b="0" i="0" u="none" strike="noStrike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u="none" strike="noStrike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nb-NO" sz="1100" b="0" i="0" u="none" strike="noStrike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732">
                <a:tc>
                  <a:txBody>
                    <a:bodyPr/>
                    <a:lstStyle/>
                    <a:p>
                      <a:pPr algn="l"/>
                      <a:r>
                        <a:rPr lang="nb-NO" sz="1100" b="0" u="none" strike="noStrike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</a:t>
                      </a:r>
                      <a:endParaRPr lang="nb-NO" sz="1100" b="0" i="0" u="none" strike="noStrike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100" b="0" u="none" strike="noStrike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±13 </a:t>
                      </a:r>
                    </a:p>
                    <a:p>
                      <a:pPr algn="l"/>
                      <a:r>
                        <a:rPr lang="nb-NO" sz="1100" b="0" u="none" strike="noStrike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nm/pulse</a:t>
                      </a:r>
                      <a:endParaRPr lang="nb-NO" sz="1100" b="0" i="0" u="none" strike="noStrike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100" b="0" u="none" strike="noStrike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±11 </a:t>
                      </a:r>
                    </a:p>
                    <a:p>
                      <a:pPr algn="l"/>
                      <a:r>
                        <a:rPr lang="nb-NO" sz="1100" b="0" u="none" strike="noStrike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nm/pulse	</a:t>
                      </a:r>
                      <a:endParaRPr lang="nb-NO" sz="1100" b="0" i="0" u="none" strike="noStrike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732">
                <a:tc>
                  <a:txBody>
                    <a:bodyPr/>
                    <a:lstStyle/>
                    <a:p>
                      <a:pPr algn="l"/>
                      <a:r>
                        <a:rPr lang="nb-NO" sz="1100" b="0" u="none" strike="noStrike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endParaRPr lang="nb-NO" sz="1100" b="0" i="0" u="none" strike="noStrike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100" b="0" u="none" strike="noStrike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 ±63 </a:t>
                      </a:r>
                    </a:p>
                    <a:p>
                      <a:pPr algn="l"/>
                      <a:r>
                        <a:rPr lang="nb-NO" sz="1100" b="0" u="none" strike="noStrike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nm/pulse </a:t>
                      </a:r>
                      <a:endParaRPr lang="nb-NO" sz="1100" b="0" i="0" u="none" strike="noStrike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100" b="0" u="none" strike="noStrike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 ±42 </a:t>
                      </a:r>
                    </a:p>
                    <a:p>
                      <a:pPr algn="l"/>
                      <a:r>
                        <a:rPr lang="nb-NO" sz="1100" b="0" u="none" strike="noStrike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nm/pulse	</a:t>
                      </a:r>
                      <a:endParaRPr lang="nb-NO" sz="1100" b="0" i="0" u="none" strike="noStrike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" t="7385" r="50666" b="4459"/>
          <a:stretch/>
        </p:blipFill>
        <p:spPr>
          <a:xfrm>
            <a:off x="264253" y="2534316"/>
            <a:ext cx="2959217" cy="2082114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20471403">
            <a:off x="2774945" y="1493421"/>
            <a:ext cx="634365" cy="15698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 rot="2066428">
            <a:off x="2801984" y="2362058"/>
            <a:ext cx="634365" cy="15698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5698" y="820886"/>
            <a:ext cx="2577465" cy="356044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A27C4E3-8EF3-AA3D-0CD0-2AB903105FC3}"/>
              </a:ext>
            </a:extLst>
          </p:cNvPr>
          <p:cNvCxnSpPr>
            <a:cxnSpLocks/>
          </p:cNvCxnSpPr>
          <p:nvPr/>
        </p:nvCxnSpPr>
        <p:spPr>
          <a:xfrm>
            <a:off x="0" y="4912667"/>
            <a:ext cx="91440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2">
            <a:extLst>
              <a:ext uri="{FF2B5EF4-FFF2-40B4-BE49-F238E27FC236}">
                <a16:creationId xmlns:a16="http://schemas.microsoft.com/office/drawing/2014/main" id="{D7AAF07C-0A76-1676-2161-FEC827E3529B}"/>
              </a:ext>
            </a:extLst>
          </p:cNvPr>
          <p:cNvSpPr/>
          <p:nvPr/>
        </p:nvSpPr>
        <p:spPr>
          <a:xfrm>
            <a:off x="167879" y="62972"/>
            <a:ext cx="8316549" cy="530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3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Comparison ns/</a:t>
            </a:r>
            <a:r>
              <a:rPr lang="en-IN" sz="33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ps</a:t>
            </a:r>
            <a:r>
              <a:rPr lang="en-IN" sz="33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LIBS measurements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ED68E6-328C-F337-A3CC-451388E44CF5}"/>
              </a:ext>
            </a:extLst>
          </p:cNvPr>
          <p:cNvSpPr txBox="1"/>
          <p:nvPr/>
        </p:nvSpPr>
        <p:spPr>
          <a:xfrm>
            <a:off x="6000301" y="1253828"/>
            <a:ext cx="3471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endParaRPr lang="en-GB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19447A-8FF2-CA47-BE61-57C792A32A82}"/>
              </a:ext>
            </a:extLst>
          </p:cNvPr>
          <p:cNvSpPr txBox="1"/>
          <p:nvPr/>
        </p:nvSpPr>
        <p:spPr>
          <a:xfrm>
            <a:off x="6005050" y="3211381"/>
            <a:ext cx="3471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8ED1C9D-D8CF-6086-799E-2C82C7E3C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/>
              <a:t>Pavel Veis et al | WP PWIE SP X </a:t>
            </a:r>
            <a:r>
              <a:rPr lang="en-GB" sz="1100" dirty="0" err="1"/>
              <a:t>KoM</a:t>
            </a:r>
            <a:r>
              <a:rPr lang="en-GB" sz="1100" dirty="0"/>
              <a:t> | 15.2.2024 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149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" t="7385" r="50666" b="4459"/>
          <a:stretch/>
        </p:blipFill>
        <p:spPr>
          <a:xfrm>
            <a:off x="264253" y="2534316"/>
            <a:ext cx="2959217" cy="208211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A27C4E3-8EF3-AA3D-0CD0-2AB903105FC3}"/>
              </a:ext>
            </a:extLst>
          </p:cNvPr>
          <p:cNvCxnSpPr>
            <a:cxnSpLocks/>
          </p:cNvCxnSpPr>
          <p:nvPr/>
        </p:nvCxnSpPr>
        <p:spPr>
          <a:xfrm>
            <a:off x="0" y="4912667"/>
            <a:ext cx="91440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2">
            <a:extLst>
              <a:ext uri="{FF2B5EF4-FFF2-40B4-BE49-F238E27FC236}">
                <a16:creationId xmlns:a16="http://schemas.microsoft.com/office/drawing/2014/main" id="{D7AAF07C-0A76-1676-2161-FEC827E3529B}"/>
              </a:ext>
            </a:extLst>
          </p:cNvPr>
          <p:cNvSpPr/>
          <p:nvPr/>
        </p:nvSpPr>
        <p:spPr>
          <a:xfrm>
            <a:off x="167879" y="62972"/>
            <a:ext cx="8316549" cy="530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3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ps</a:t>
            </a:r>
            <a:r>
              <a:rPr lang="en-IN" sz="33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LIBS measurements on </a:t>
            </a:r>
            <a:r>
              <a:rPr lang="en-IN" sz="33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WTa</a:t>
            </a:r>
            <a:r>
              <a:rPr lang="en-IN" sz="33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w and wo D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8ED1C9D-D8CF-6086-799E-2C82C7E3C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/>
              <a:t>Pavel Veis et al | WP PWIE SP X </a:t>
            </a:r>
            <a:r>
              <a:rPr lang="en-GB" sz="1100" dirty="0" err="1"/>
              <a:t>KoM</a:t>
            </a:r>
            <a:r>
              <a:rPr lang="en-GB" sz="1100" dirty="0"/>
              <a:t> | 15.2.2024 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 descr="A graph with orange and blue lines&#10;&#10;Description automatically generated">
            <a:extLst>
              <a:ext uri="{FF2B5EF4-FFF2-40B4-BE49-F238E27FC236}">
                <a16:creationId xmlns:a16="http://schemas.microsoft.com/office/drawing/2014/main" id="{E5024C60-0D17-8D23-EA8A-BD7B1E52B6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87" y="551777"/>
            <a:ext cx="3918283" cy="19035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3D4FC6-C6CF-8DF5-C10A-B79FC54BCFC3}"/>
              </a:ext>
            </a:extLst>
          </p:cNvPr>
          <p:cNvSpPr txBox="1"/>
          <p:nvPr/>
        </p:nvSpPr>
        <p:spPr>
          <a:xfrm>
            <a:off x="107504" y="4534276"/>
            <a:ext cx="21328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and Mo as substrates</a:t>
            </a:r>
          </a:p>
        </p:txBody>
      </p:sp>
      <p:pic>
        <p:nvPicPr>
          <p:cNvPr id="17" name="Picture 16" descr="A graph with orange lines&#10;&#10;Description automatically generated">
            <a:extLst>
              <a:ext uri="{FF2B5EF4-FFF2-40B4-BE49-F238E27FC236}">
                <a16:creationId xmlns:a16="http://schemas.microsoft.com/office/drawing/2014/main" id="{6F19609B-AEB7-8219-9041-54C61403FF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167" y="1857804"/>
            <a:ext cx="4236906" cy="2838668"/>
          </a:xfrm>
          <a:prstGeom prst="rect">
            <a:avLst/>
          </a:prstGeom>
        </p:spPr>
      </p:pic>
      <p:sp>
        <p:nvSpPr>
          <p:cNvPr id="19" name="Arrow: Curved Down 18">
            <a:extLst>
              <a:ext uri="{FF2B5EF4-FFF2-40B4-BE49-F238E27FC236}">
                <a16:creationId xmlns:a16="http://schemas.microsoft.com/office/drawing/2014/main" id="{0362E2AA-1441-272A-2BD9-E70FE4E5AC5B}"/>
              </a:ext>
            </a:extLst>
          </p:cNvPr>
          <p:cNvSpPr/>
          <p:nvPr/>
        </p:nvSpPr>
        <p:spPr>
          <a:xfrm rot="1098690">
            <a:off x="3237981" y="1038057"/>
            <a:ext cx="2920551" cy="563090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A3401A2-7481-EA8C-4AFA-742FD9CC520D}"/>
              </a:ext>
            </a:extLst>
          </p:cNvPr>
          <p:cNvCxnSpPr/>
          <p:nvPr/>
        </p:nvCxnSpPr>
        <p:spPr>
          <a:xfrm>
            <a:off x="6173044" y="2283718"/>
            <a:ext cx="0" cy="144016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rrow: Curved Down 1">
            <a:extLst>
              <a:ext uri="{FF2B5EF4-FFF2-40B4-BE49-F238E27FC236}">
                <a16:creationId xmlns:a16="http://schemas.microsoft.com/office/drawing/2014/main" id="{DCED3AC1-32CA-01E4-4F8B-0DCCB0C9C225}"/>
              </a:ext>
            </a:extLst>
          </p:cNvPr>
          <p:cNvSpPr/>
          <p:nvPr/>
        </p:nvSpPr>
        <p:spPr>
          <a:xfrm>
            <a:off x="1857551" y="3468210"/>
            <a:ext cx="2232248" cy="403676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607CC0-A5FD-EB52-C3C1-4A4CC18CCE3C}"/>
              </a:ext>
            </a:extLst>
          </p:cNvPr>
          <p:cNvSpPr txBox="1"/>
          <p:nvPr/>
        </p:nvSpPr>
        <p:spPr>
          <a:xfrm>
            <a:off x="3259704" y="3946456"/>
            <a:ext cx="21328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en-GB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LIBS regime </a:t>
            </a:r>
          </a:p>
          <a:p>
            <a:r>
              <a:rPr lang="en-GB" sz="135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shorter lifetime</a:t>
            </a:r>
          </a:p>
        </p:txBody>
      </p:sp>
    </p:spTree>
    <p:extLst>
      <p:ext uri="{BB962C8B-B14F-4D97-AF65-F5344CB8AC3E}">
        <p14:creationId xmlns:p14="http://schemas.microsoft.com/office/powerpoint/2010/main" val="3370157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EUROfusion6x9_5_3_2019</Template>
  <TotalTime>29598</TotalTime>
  <Words>1454</Words>
  <Application>Microsoft Office PowerPoint</Application>
  <PresentationFormat>On-screen Show (16:9)</PresentationFormat>
  <Paragraphs>185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</vt:lpstr>
      <vt:lpstr>Times New Roman</vt:lpstr>
      <vt:lpstr>Wingdings</vt:lpstr>
      <vt:lpstr>Office</vt:lpstr>
      <vt:lpstr>SP X: KoM  - plans for 2024</vt:lpstr>
      <vt:lpstr>PowerPoint Presentation</vt:lpstr>
      <vt:lpstr>LIBS AtomTrace cartography setup</vt:lpstr>
      <vt:lpstr>LIBS enhancement approaches</vt:lpstr>
      <vt:lpstr>Vacuum UV LIBS</vt:lpstr>
      <vt:lpstr>Work done in 2023 and plans for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Plans for 2024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Brezinse</dc:creator>
  <cp:lastModifiedBy>Hennie van der Meiden</cp:lastModifiedBy>
  <cp:revision>245</cp:revision>
  <cp:lastPrinted>2014-10-16T14:51:28Z</cp:lastPrinted>
  <dcterms:created xsi:type="dcterms:W3CDTF">2020-10-16T13:52:18Z</dcterms:created>
  <dcterms:modified xsi:type="dcterms:W3CDTF">2024-02-15T11:47:23Z</dcterms:modified>
</cp:coreProperties>
</file>