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56" r:id="rId5"/>
    <p:sldId id="269" r:id="rId6"/>
    <p:sldId id="270" r:id="rId7"/>
    <p:sldId id="257" r:id="rId8"/>
    <p:sldId id="258" r:id="rId9"/>
    <p:sldId id="259" r:id="rId10"/>
    <p:sldId id="267" r:id="rId11"/>
    <p:sldId id="260" r:id="rId12"/>
    <p:sldId id="266" r:id="rId13"/>
    <p:sldId id="268" r:id="rId14"/>
    <p:sldId id="261" r:id="rId15"/>
    <p:sldId id="264"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97" d="100"/>
          <a:sy n="97" d="100"/>
        </p:scale>
        <p:origin x="11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9EBB19-0CF1-5178-1BF0-423964D6A341}"/>
              </a:ext>
            </a:extLst>
          </p:cNvPr>
          <p:cNvPicPr>
            <a:picLocks noChangeAspect="1"/>
          </p:cNvPicPr>
          <p:nvPr userDrawn="1"/>
        </p:nvPicPr>
        <p:blipFill>
          <a:blip r:embed="rId2">
            <a:alphaModFix/>
            <a:extLst>
              <a:ext uri="{28A0092B-C50C-407E-A947-70E740481C1C}">
                <a14:useLocalDpi xmlns:a14="http://schemas.microsoft.com/office/drawing/2010/main"/>
              </a:ext>
            </a:extLst>
          </a:blip>
          <a:srcRect/>
          <a:stretch>
            <a:fillRect/>
          </a:stretch>
        </p:blipFill>
        <p:spPr>
          <a:xfrm>
            <a:off x="4199890" y="252412"/>
            <a:ext cx="4944110" cy="6353175"/>
          </a:xfrm>
          <a:prstGeom prst="rect">
            <a:avLst/>
          </a:prstGeom>
          <a:solidFill>
            <a:schemeClr val="bg1"/>
          </a:solidFill>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9" y="2074193"/>
            <a:ext cx="4158461"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8" y="3693074"/>
            <a:ext cx="3281363" cy="457848"/>
          </a:xfrm>
        </p:spPr>
        <p:txBody>
          <a:bodyPr/>
          <a:lstStyle>
            <a:lvl1pPr marL="0" indent="0">
              <a:buNone/>
              <a:defRPr b="1"/>
            </a:lvl1pPr>
            <a:lvl2pPr marL="257168"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8" y="4159260"/>
            <a:ext cx="3281363" cy="457848"/>
          </a:xfrm>
        </p:spPr>
        <p:txBody>
          <a:bodyPr/>
          <a:lstStyle>
            <a:lvl1pPr marL="0" indent="0">
              <a:buNone/>
              <a:defRPr b="0"/>
            </a:lvl1pPr>
            <a:lvl2pPr marL="257168"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8" y="1650286"/>
            <a:ext cx="4158461" cy="338554"/>
          </a:xfrm>
        </p:spPr>
        <p:txBody>
          <a:bodyPr>
            <a:normAutofit/>
          </a:bodyPr>
          <a:lstStyle>
            <a:lvl1pPr marL="0" indent="0">
              <a:buNone/>
              <a:defRPr sz="1200" b="0"/>
            </a:lvl1pPr>
            <a:lvl2pPr marL="257168" indent="0">
              <a:buNone/>
              <a:defRPr/>
            </a:lvl2pPr>
          </a:lstStyle>
          <a:p>
            <a:pPr lvl="0"/>
            <a:r>
              <a:rPr lang="en-US" dirty="0"/>
              <a:t>Click to edit Event title</a:t>
            </a:r>
          </a:p>
        </p:txBody>
      </p:sp>
      <p:pic>
        <p:nvPicPr>
          <p:cNvPr id="6" name="Picture 12" descr="Contract between EC and EUROfusion is signed | FuseNet">
            <a:extLst>
              <a:ext uri="{FF2B5EF4-FFF2-40B4-BE49-F238E27FC236}">
                <a16:creationId xmlns:a16="http://schemas.microsoft.com/office/drawing/2014/main" id="{3444D8BF-F8A6-E99F-7576-27B0F2FD11E9}"/>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3">
            <a:extLst>
              <a:ext uri="{FF2B5EF4-FFF2-40B4-BE49-F238E27FC236}">
                <a16:creationId xmlns:a16="http://schemas.microsoft.com/office/drawing/2014/main" id="{4052975F-12B5-059A-5276-4927E101C2A5}"/>
              </a:ext>
            </a:extLst>
          </p:cNvPr>
          <p:cNvGrpSpPr/>
          <p:nvPr userDrawn="1"/>
        </p:nvGrpSpPr>
        <p:grpSpPr>
          <a:xfrm>
            <a:off x="411869" y="6034962"/>
            <a:ext cx="4392488" cy="497895"/>
            <a:chOff x="5735960" y="5717361"/>
            <a:chExt cx="6120680" cy="713919"/>
          </a:xfrm>
        </p:grpSpPr>
        <p:pic>
          <p:nvPicPr>
            <p:cNvPr id="8" name="Grafik 24">
              <a:extLst>
                <a:ext uri="{FF2B5EF4-FFF2-40B4-BE49-F238E27FC236}">
                  <a16:creationId xmlns:a16="http://schemas.microsoft.com/office/drawing/2014/main" id="{BF84CB9B-8684-4C6A-C2A6-8F5D98B3A822}"/>
                </a:ext>
              </a:extLst>
            </p:cNvPr>
            <p:cNvPicPr preferRelativeResize="0">
              <a:picLocks noChangeAspect="1"/>
            </p:cNvPicPr>
            <p:nvPr userDrawn="1"/>
          </p:nvPicPr>
          <p:blipFill>
            <a:blip r:embed="rId4">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9" name="Rechteck 2">
              <a:extLst>
                <a:ext uri="{FF2B5EF4-FFF2-40B4-BE49-F238E27FC236}">
                  <a16:creationId xmlns:a16="http://schemas.microsoft.com/office/drawing/2014/main" id="{271EE526-C1E8-8E37-4B85-92D7CAE309F5}"/>
                </a:ext>
              </a:extLst>
            </p:cNvPr>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35F761-F1DB-6268-37C4-ACD1123D5165}"/>
              </a:ext>
            </a:extLst>
          </p:cNvPr>
          <p:cNvPicPr>
            <a:picLocks noChangeAspect="1"/>
          </p:cNvPicPr>
          <p:nvPr userDrawn="1"/>
        </p:nvPicPr>
        <p:blipFill>
          <a:blip r:embed="rId2">
            <a:alphaModFix/>
            <a:extLst>
              <a:ext uri="{28A0092B-C50C-407E-A947-70E740481C1C}">
                <a14:useLocalDpi xmlns:a14="http://schemas.microsoft.com/office/drawing/2010/main"/>
              </a:ext>
            </a:extLst>
          </a:blip>
          <a:srcRect/>
          <a:stretch>
            <a:fillRect/>
          </a:stretch>
        </p:blipFill>
        <p:spPr>
          <a:xfrm>
            <a:off x="4199890" y="252412"/>
            <a:ext cx="4944110" cy="6353175"/>
          </a:xfrm>
          <a:prstGeom prst="rect">
            <a:avLst/>
          </a:prstGeom>
          <a:solidFill>
            <a:schemeClr val="bg1"/>
          </a:solidFill>
        </p:spPr>
      </p:pic>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9144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92515"/>
            <a:ext cx="7088832" cy="4572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836712"/>
            <a:ext cx="8327268" cy="5688632"/>
          </a:xfrm>
        </p:spPr>
        <p:txBody>
          <a:bodyPr>
            <a:normAutofit/>
          </a:bodyPr>
          <a:lstStyle>
            <a:lvl1pPr marL="192876" indent="-192876">
              <a:buFont typeface="Arial" panose="020B0604020202020204" pitchFamily="34" charset="0"/>
              <a:buChar char="•"/>
              <a:defRPr sz="1800">
                <a:latin typeface="+mn-lt"/>
                <a:cs typeface="Arial" panose="020B0604020202020204" pitchFamily="34" charset="0"/>
              </a:defRPr>
            </a:lvl1pPr>
            <a:lvl2pPr marL="417899" indent="-160731">
              <a:buFont typeface="Arial" panose="020B0604020202020204" pitchFamily="34" charset="0"/>
              <a:buChar char="•"/>
              <a:defRPr sz="1350">
                <a:latin typeface="+mn-lt"/>
                <a:cs typeface="Arial" panose="020B0604020202020204" pitchFamily="34" charset="0"/>
              </a:defRPr>
            </a:lvl2pPr>
            <a:lvl3pPr marL="642922" indent="-128585">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619218" y="6555770"/>
            <a:ext cx="2602632" cy="329614"/>
          </a:xfrm>
          <a:prstGeom prst="rect">
            <a:avLst/>
          </a:prstGeom>
        </p:spPr>
        <p:txBody>
          <a:bodyPr anchor="t"/>
          <a:lstStyle>
            <a:lvl1pPr>
              <a:defRPr sz="9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540060" cy="199174"/>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7" name="Picture 2" descr="EUROfusion - Realising Fusion Energy">
            <a:extLst>
              <a:ext uri="{FF2B5EF4-FFF2-40B4-BE49-F238E27FC236}">
                <a16:creationId xmlns:a16="http://schemas.microsoft.com/office/drawing/2014/main" id="{DB50D5C3-752B-2855-4FB3-67BAB06DECFE}"/>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2060" y="59708"/>
            <a:ext cx="636023" cy="63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A03196-28F1-EF6E-7114-EC5DBB901C6E}"/>
              </a:ext>
            </a:extLst>
          </p:cNvPr>
          <p:cNvPicPr>
            <a:picLocks noChangeAspect="1"/>
          </p:cNvPicPr>
          <p:nvPr userDrawn="1"/>
        </p:nvPicPr>
        <p:blipFill>
          <a:blip r:embed="rId2">
            <a:alphaModFix/>
            <a:extLst>
              <a:ext uri="{28A0092B-C50C-407E-A947-70E740481C1C}">
                <a14:useLocalDpi xmlns:a14="http://schemas.microsoft.com/office/drawing/2010/main"/>
              </a:ext>
            </a:extLst>
          </a:blip>
          <a:srcRect/>
          <a:stretch>
            <a:fillRect/>
          </a:stretch>
        </p:blipFill>
        <p:spPr>
          <a:xfrm>
            <a:off x="4199890" y="252412"/>
            <a:ext cx="4944110" cy="6353175"/>
          </a:xfrm>
          <a:prstGeom prst="rect">
            <a:avLst/>
          </a:prstGeom>
          <a:solidFill>
            <a:schemeClr val="bg1"/>
          </a:solidFill>
        </p:spPr>
      </p:pic>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9144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92515"/>
            <a:ext cx="7088832" cy="4572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619218" y="6555770"/>
            <a:ext cx="2602632" cy="329614"/>
          </a:xfrm>
          <a:prstGeom prst="rect">
            <a:avLst/>
          </a:prstGeom>
        </p:spPr>
        <p:txBody>
          <a:bodyPr anchor="t"/>
          <a:lstStyle>
            <a:lvl1pPr>
              <a:defRPr sz="9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540060" cy="199174"/>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5" name="Picture 2" descr="EUROfusion - Realising Fusion Energy">
            <a:extLst>
              <a:ext uri="{FF2B5EF4-FFF2-40B4-BE49-F238E27FC236}">
                <a16:creationId xmlns:a16="http://schemas.microsoft.com/office/drawing/2014/main" id="{9DC40A39-9676-66C8-25E8-010E859649D0}"/>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2060" y="59708"/>
            <a:ext cx="636023" cy="63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A03196-28F1-EF6E-7114-EC5DBB901C6E}"/>
              </a:ext>
            </a:extLst>
          </p:cNvPr>
          <p:cNvPicPr>
            <a:picLocks noChangeAspect="1"/>
          </p:cNvPicPr>
          <p:nvPr userDrawn="1"/>
        </p:nvPicPr>
        <p:blipFill>
          <a:blip r:embed="rId2">
            <a:alphaModFix/>
            <a:extLst>
              <a:ext uri="{28A0092B-C50C-407E-A947-70E740481C1C}">
                <a14:useLocalDpi xmlns:a14="http://schemas.microsoft.com/office/drawing/2010/main"/>
              </a:ext>
            </a:extLst>
          </a:blip>
          <a:srcRect/>
          <a:stretch>
            <a:fillRect/>
          </a:stretch>
        </p:blipFill>
        <p:spPr>
          <a:xfrm>
            <a:off x="4199890" y="252412"/>
            <a:ext cx="4944110" cy="6353175"/>
          </a:xfrm>
          <a:prstGeom prst="rect">
            <a:avLst/>
          </a:prstGeom>
          <a:solidFill>
            <a:schemeClr val="bg1"/>
          </a:solidFill>
        </p:spPr>
      </p:pic>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9144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737574" y="192515"/>
            <a:ext cx="7088832" cy="4572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619218" y="6555770"/>
            <a:ext cx="2602632" cy="329614"/>
          </a:xfrm>
          <a:prstGeom prst="rect">
            <a:avLst/>
          </a:prstGeom>
        </p:spPr>
        <p:txBody>
          <a:bodyPr anchor="t"/>
          <a:lstStyle>
            <a:lvl1pPr>
              <a:defRPr sz="9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540060" cy="199174"/>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5" name="Picture 2" descr="EUROfusion - Realising Fusion Energy">
            <a:extLst>
              <a:ext uri="{FF2B5EF4-FFF2-40B4-BE49-F238E27FC236}">
                <a16:creationId xmlns:a16="http://schemas.microsoft.com/office/drawing/2014/main" id="{9DC40A39-9676-66C8-25E8-010E859649D0}"/>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2060" y="59708"/>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225B8F2-3FD6-3DF4-5AAD-D948E182868F}"/>
              </a:ext>
            </a:extLst>
          </p:cNvPr>
          <p:cNvSpPr/>
          <p:nvPr userDrawn="1"/>
        </p:nvSpPr>
        <p:spPr>
          <a:xfrm>
            <a:off x="4802588" y="2222382"/>
            <a:ext cx="1614115" cy="1427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B37FB1E-887C-FE02-11A2-DF22FE5CBF27}"/>
              </a:ext>
            </a:extLst>
          </p:cNvPr>
          <p:cNvPicPr>
            <a:picLocks noChangeAspect="1"/>
          </p:cNvPicPr>
          <p:nvPr userDrawn="1"/>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1521565"/>
            <a:ext cx="9124009" cy="4177945"/>
          </a:xfrm>
          <a:prstGeom prst="rect">
            <a:avLst/>
          </a:prstGeom>
        </p:spPr>
      </p:pic>
    </p:spTree>
    <p:extLst>
      <p:ext uri="{BB962C8B-B14F-4D97-AF65-F5344CB8AC3E}">
        <p14:creationId xmlns:p14="http://schemas.microsoft.com/office/powerpoint/2010/main" val="1323910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136396" y="6356358"/>
            <a:ext cx="550404" cy="365125"/>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pPr defTabSz="685783">
              <a:defRPr/>
            </a:pPr>
            <a:fld id="{6A6D9FA1-99C7-4910-8E32-B85D378B0060}" type="slidenum">
              <a:rPr lang="en-GB" smtClean="0">
                <a:solidFill>
                  <a:prstClr val="black">
                    <a:tint val="75000"/>
                  </a:prstClr>
                </a:solidFill>
              </a:rPr>
              <a:pPr defTabSz="685783">
                <a:defRPr/>
              </a:pPr>
              <a:t>‹#›</a:t>
            </a:fld>
            <a:endParaRPr lang="en-GB" dirty="0">
              <a:solidFill>
                <a:prstClr val="black">
                  <a:tint val="75000"/>
                </a:prstClr>
              </a:solidFill>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8" r:id="rId4"/>
  </p:sldLayoutIdLst>
  <p:hf hdr="0" dt="0"/>
  <p:txStyles>
    <p:titleStyle>
      <a:lvl1pPr algn="ctr" defTabSz="514337" rtl="0" eaLnBrk="1" latinLnBrk="0" hangingPunct="1">
        <a:spcBef>
          <a:spcPct val="0"/>
        </a:spcBef>
        <a:buNone/>
        <a:defRPr sz="2475" kern="1200">
          <a:solidFill>
            <a:schemeClr val="tx1"/>
          </a:solidFill>
          <a:latin typeface="+mj-lt"/>
          <a:ea typeface="+mj-ea"/>
          <a:cs typeface="+mj-cs"/>
        </a:defRPr>
      </a:lvl1pPr>
    </p:titleStyle>
    <p:bodyStyle>
      <a:lvl1pPr marL="192876" indent="-192876" algn="l" defTabSz="51433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99" indent="-160731" algn="l" defTabSz="514337"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22" indent="-128585" algn="l" defTabSz="514337"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91"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59"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28"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96"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765"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34"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3.bin"/><Relationship Id="rId1" Type="http://schemas.openxmlformats.org/officeDocument/2006/relationships/slideLayout" Target="../slideLayouts/slideLayout3.xml"/><Relationship Id="rId5" Type="http://schemas.openxmlformats.org/officeDocument/2006/relationships/image" Target="../media/image23.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3.xml"/><Relationship Id="rId6" Type="http://schemas.openxmlformats.org/officeDocument/2006/relationships/oleObject" Target="../embeddings/oleObject4.bin"/><Relationship Id="rId5" Type="http://schemas.openxmlformats.org/officeDocument/2006/relationships/image" Target="../media/image12.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5.bin"/><Relationship Id="rId1" Type="http://schemas.openxmlformats.org/officeDocument/2006/relationships/slideLayout" Target="../slideLayouts/slideLayout3.xml"/><Relationship Id="rId6" Type="http://schemas.openxmlformats.org/officeDocument/2006/relationships/oleObject" Target="../embeddings/oleObject7.bin"/><Relationship Id="rId5" Type="http://schemas.openxmlformats.org/officeDocument/2006/relationships/image" Target="../media/image15.wmf"/><Relationship Id="rId4" Type="http://schemas.openxmlformats.org/officeDocument/2006/relationships/oleObject" Target="../embeddings/oleObject6.bin"/><Relationship Id="rId9" Type="http://schemas.openxmlformats.org/officeDocument/2006/relationships/image" Target="../media/image1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9.bin"/><Relationship Id="rId1" Type="http://schemas.openxmlformats.org/officeDocument/2006/relationships/slideLayout" Target="../slideLayouts/slideLayout3.xml"/><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1.bin"/><Relationship Id="rId1" Type="http://schemas.openxmlformats.org/officeDocument/2006/relationships/slideLayout" Target="../slideLayouts/slideLayout3.xml"/><Relationship Id="rId5" Type="http://schemas.openxmlformats.org/officeDocument/2006/relationships/image" Target="../media/image21.w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3F8583-86DA-6AD8-E311-1016023672FF}"/>
              </a:ext>
            </a:extLst>
          </p:cNvPr>
          <p:cNvSpPr>
            <a:spLocks noGrp="1"/>
          </p:cNvSpPr>
          <p:nvPr>
            <p:ph type="title"/>
          </p:nvPr>
        </p:nvSpPr>
        <p:spPr>
          <a:xfrm>
            <a:off x="305527" y="1861130"/>
            <a:ext cx="7662815" cy="1189397"/>
          </a:xfrm>
        </p:spPr>
        <p:txBody>
          <a:bodyPr>
            <a:normAutofit fontScale="90000"/>
          </a:bodyPr>
          <a:lstStyle/>
          <a:p>
            <a:r>
              <a:rPr lang="en-GB" dirty="0"/>
              <a:t>PRD-9.INT.01-T011</a:t>
            </a:r>
            <a:br>
              <a:rPr lang="en-GB" dirty="0"/>
            </a:br>
            <a:r>
              <a:rPr lang="en-GB" dirty="0"/>
              <a:t>Numerical evaluation of LM-CPS performance in COMPASS-U</a:t>
            </a:r>
          </a:p>
        </p:txBody>
      </p:sp>
      <p:sp>
        <p:nvSpPr>
          <p:cNvPr id="3" name="Symbol zastępczy tekstu 2">
            <a:extLst>
              <a:ext uri="{FF2B5EF4-FFF2-40B4-BE49-F238E27FC236}">
                <a16:creationId xmlns:a16="http://schemas.microsoft.com/office/drawing/2014/main" id="{A83083C1-52C1-678A-32DF-4FFCC1A4F0EF}"/>
              </a:ext>
            </a:extLst>
          </p:cNvPr>
          <p:cNvSpPr>
            <a:spLocks noGrp="1"/>
          </p:cNvSpPr>
          <p:nvPr>
            <p:ph type="body" sz="quarter" idx="10"/>
          </p:nvPr>
        </p:nvSpPr>
        <p:spPr/>
        <p:txBody>
          <a:bodyPr/>
          <a:lstStyle/>
          <a:p>
            <a:r>
              <a:rPr lang="pl-PL" sz="1800" dirty="0"/>
              <a:t>I. Ivanova-Stanik et al.</a:t>
            </a:r>
          </a:p>
          <a:p>
            <a:endParaRPr lang="en-GB" dirty="0"/>
          </a:p>
        </p:txBody>
      </p:sp>
      <p:sp>
        <p:nvSpPr>
          <p:cNvPr id="4" name="Symbol zastępczy tekstu 3">
            <a:extLst>
              <a:ext uri="{FF2B5EF4-FFF2-40B4-BE49-F238E27FC236}">
                <a16:creationId xmlns:a16="http://schemas.microsoft.com/office/drawing/2014/main" id="{45503A20-8337-446B-FA52-8DEC94C7B801}"/>
              </a:ext>
            </a:extLst>
          </p:cNvPr>
          <p:cNvSpPr>
            <a:spLocks noGrp="1"/>
          </p:cNvSpPr>
          <p:nvPr>
            <p:ph type="body" sz="quarter" idx="11"/>
          </p:nvPr>
        </p:nvSpPr>
        <p:spPr>
          <a:xfrm>
            <a:off x="305528" y="4159260"/>
            <a:ext cx="5180872" cy="457848"/>
          </a:xfrm>
        </p:spPr>
        <p:txBody>
          <a:bodyPr>
            <a:normAutofit fontScale="85000" lnSpcReduction="10000"/>
          </a:bodyPr>
          <a:lstStyle/>
          <a:p>
            <a:r>
              <a:rPr lang="pl-PL" sz="1800" dirty="0" err="1"/>
              <a:t>Institute</a:t>
            </a:r>
            <a:r>
              <a:rPr lang="pl-PL" sz="1800" dirty="0"/>
              <a:t> of </a:t>
            </a:r>
            <a:r>
              <a:rPr lang="pl-PL" sz="1800" dirty="0" err="1"/>
              <a:t>Plasma</a:t>
            </a:r>
            <a:r>
              <a:rPr lang="pl-PL" sz="1800" dirty="0"/>
              <a:t> </a:t>
            </a:r>
            <a:r>
              <a:rPr lang="pl-PL" sz="1800" dirty="0" err="1"/>
              <a:t>Physics</a:t>
            </a:r>
            <a:r>
              <a:rPr lang="pl-PL" sz="1800" dirty="0"/>
              <a:t> and Laser </a:t>
            </a:r>
            <a:r>
              <a:rPr lang="pl-PL" sz="1800" dirty="0" err="1"/>
              <a:t>Microfusion</a:t>
            </a:r>
            <a:r>
              <a:rPr lang="pl-PL" sz="1800" dirty="0"/>
              <a:t>, Poland</a:t>
            </a:r>
            <a:endParaRPr lang="en-US" sz="1800" dirty="0"/>
          </a:p>
          <a:p>
            <a:endParaRPr lang="en-GB" dirty="0"/>
          </a:p>
        </p:txBody>
      </p:sp>
      <p:pic>
        <p:nvPicPr>
          <p:cNvPr id="5" name="Obraz 4">
            <a:extLst>
              <a:ext uri="{FF2B5EF4-FFF2-40B4-BE49-F238E27FC236}">
                <a16:creationId xmlns:a16="http://schemas.microsoft.com/office/drawing/2014/main" id="{FB457BFB-419B-BACD-259C-C5D8DB32F8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8002" y="5336826"/>
            <a:ext cx="1203043" cy="563213"/>
          </a:xfrm>
          <a:prstGeom prst="rect">
            <a:avLst/>
          </a:prstGeom>
        </p:spPr>
      </p:pic>
      <p:pic>
        <p:nvPicPr>
          <p:cNvPr id="6" name="Obraz 5" descr="Obraz zawierający zrzut ekranu, Czcionka, Grafika&#10;&#10;Opis wygenerowany automatycznie">
            <a:extLst>
              <a:ext uri="{FF2B5EF4-FFF2-40B4-BE49-F238E27FC236}">
                <a16:creationId xmlns:a16="http://schemas.microsoft.com/office/drawing/2014/main" id="{1C6AAA40-4B36-5DED-696B-5DE4D14B5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900039"/>
            <a:ext cx="3428571" cy="731429"/>
          </a:xfrm>
          <a:prstGeom prst="rect">
            <a:avLst/>
          </a:prstGeom>
        </p:spPr>
      </p:pic>
    </p:spTree>
    <p:extLst>
      <p:ext uri="{BB962C8B-B14F-4D97-AF65-F5344CB8AC3E}">
        <p14:creationId xmlns:p14="http://schemas.microsoft.com/office/powerpoint/2010/main" val="303605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2">
            <a:extLst>
              <a:ext uri="{FF2B5EF4-FFF2-40B4-BE49-F238E27FC236}">
                <a16:creationId xmlns:a16="http://schemas.microsoft.com/office/drawing/2014/main" id="{3E972380-3BDB-B2B9-905E-2A17B4E1E63B}"/>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ymbol zastępczy numeru slajdu 3">
            <a:extLst>
              <a:ext uri="{FF2B5EF4-FFF2-40B4-BE49-F238E27FC236}">
                <a16:creationId xmlns:a16="http://schemas.microsoft.com/office/drawing/2014/main" id="{9485D0CE-05AC-4999-48E6-A0791360FCA3}"/>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graphicFrame>
        <p:nvGraphicFramePr>
          <p:cNvPr id="6" name="Obiekt 5">
            <a:extLst>
              <a:ext uri="{FF2B5EF4-FFF2-40B4-BE49-F238E27FC236}">
                <a16:creationId xmlns:a16="http://schemas.microsoft.com/office/drawing/2014/main" id="{182C2D3B-0871-3741-995A-C786C9FAC54A}"/>
              </a:ext>
            </a:extLst>
          </p:cNvPr>
          <p:cNvGraphicFramePr>
            <a:graphicFrameLocks noChangeAspect="1"/>
          </p:cNvGraphicFramePr>
          <p:nvPr>
            <p:extLst>
              <p:ext uri="{D42A27DB-BD31-4B8C-83A1-F6EECF244321}">
                <p14:modId xmlns:p14="http://schemas.microsoft.com/office/powerpoint/2010/main" val="1144238249"/>
              </p:ext>
            </p:extLst>
          </p:nvPr>
        </p:nvGraphicFramePr>
        <p:xfrm>
          <a:off x="4484712" y="631265"/>
          <a:ext cx="5023081" cy="3837515"/>
        </p:xfrm>
        <a:graphic>
          <a:graphicData uri="http://schemas.openxmlformats.org/presentationml/2006/ole">
            <mc:AlternateContent xmlns:mc="http://schemas.openxmlformats.org/markup-compatibility/2006">
              <mc:Choice xmlns:v="urn:schemas-microsoft-com:vml" Requires="v">
                <p:oleObj name="Graph" r:id="rId2" imgW="4067280" imgH="2935800" progId="Origin50.Graph">
                  <p:embed/>
                </p:oleObj>
              </mc:Choice>
              <mc:Fallback>
                <p:oleObj name="Graph" r:id="rId2" imgW="4067280" imgH="2935800" progId="Origin50.Graph">
                  <p:embed/>
                  <p:pic>
                    <p:nvPicPr>
                      <p:cNvPr id="8" name="Obiekt 7">
                        <a:extLst>
                          <a:ext uri="{FF2B5EF4-FFF2-40B4-BE49-F238E27FC236}">
                            <a16:creationId xmlns:a16="http://schemas.microsoft.com/office/drawing/2014/main" id="{742FECF9-65C4-67AD-1EB3-68712B0063AC}"/>
                          </a:ext>
                        </a:extLst>
                      </p:cNvPr>
                      <p:cNvPicPr/>
                      <p:nvPr/>
                    </p:nvPicPr>
                    <p:blipFill>
                      <a:blip r:embed="rId3"/>
                      <a:stretch>
                        <a:fillRect/>
                      </a:stretch>
                    </p:blipFill>
                    <p:spPr>
                      <a:xfrm>
                        <a:off x="4484712" y="631265"/>
                        <a:ext cx="5023081" cy="3837515"/>
                      </a:xfrm>
                      <a:prstGeom prst="rect">
                        <a:avLst/>
                      </a:prstGeom>
                    </p:spPr>
                  </p:pic>
                </p:oleObj>
              </mc:Fallback>
            </mc:AlternateContent>
          </a:graphicData>
        </a:graphic>
      </p:graphicFrame>
      <p:sp>
        <p:nvSpPr>
          <p:cNvPr id="7" name="Tytuł 1">
            <a:extLst>
              <a:ext uri="{FF2B5EF4-FFF2-40B4-BE49-F238E27FC236}">
                <a16:creationId xmlns:a16="http://schemas.microsoft.com/office/drawing/2014/main" id="{4D51E7D1-1902-4E86-43FD-DEFC91B3879B}"/>
              </a:ext>
            </a:extLst>
          </p:cNvPr>
          <p:cNvSpPr>
            <a:spLocks noGrp="1"/>
          </p:cNvSpPr>
          <p:nvPr>
            <p:ph type="title"/>
          </p:nvPr>
        </p:nvSpPr>
        <p:spPr>
          <a:xfrm>
            <a:off x="792789" y="71491"/>
            <a:ext cx="7088832" cy="457200"/>
          </a:xfrm>
        </p:spPr>
        <p:txBody>
          <a:bodyPr/>
          <a:lstStyle/>
          <a:p>
            <a:r>
              <a:rPr lang="en-US" dirty="0"/>
              <a:t>Prompt redeposition – </a:t>
            </a:r>
            <a:r>
              <a:rPr lang="pl-PL" dirty="0" err="1"/>
              <a:t>Tskhakaya</a:t>
            </a:r>
            <a:r>
              <a:rPr lang="en-US" dirty="0"/>
              <a:t> formula</a:t>
            </a:r>
          </a:p>
        </p:txBody>
      </p:sp>
      <p:graphicFrame>
        <p:nvGraphicFramePr>
          <p:cNvPr id="9" name="Obiekt 8">
            <a:extLst>
              <a:ext uri="{FF2B5EF4-FFF2-40B4-BE49-F238E27FC236}">
                <a16:creationId xmlns:a16="http://schemas.microsoft.com/office/drawing/2014/main" id="{5915A3EC-F1B3-755E-3284-8D3C58E095EE}"/>
              </a:ext>
            </a:extLst>
          </p:cNvPr>
          <p:cNvGraphicFramePr>
            <a:graphicFrameLocks noChangeAspect="1"/>
          </p:cNvGraphicFramePr>
          <p:nvPr>
            <p:extLst>
              <p:ext uri="{D42A27DB-BD31-4B8C-83A1-F6EECF244321}">
                <p14:modId xmlns:p14="http://schemas.microsoft.com/office/powerpoint/2010/main" val="1113150167"/>
              </p:ext>
            </p:extLst>
          </p:nvPr>
        </p:nvGraphicFramePr>
        <p:xfrm>
          <a:off x="-98322" y="631265"/>
          <a:ext cx="5294161" cy="3820805"/>
        </p:xfrm>
        <a:graphic>
          <a:graphicData uri="http://schemas.openxmlformats.org/presentationml/2006/ole">
            <mc:AlternateContent xmlns:mc="http://schemas.openxmlformats.org/markup-compatibility/2006">
              <mc:Choice xmlns:v="urn:schemas-microsoft-com:vml" Requires="v">
                <p:oleObj name="Graph" r:id="rId4" imgW="4067280" imgH="2935800" progId="Origin50.Graph">
                  <p:embed/>
                </p:oleObj>
              </mc:Choice>
              <mc:Fallback>
                <p:oleObj name="Graph" r:id="rId4" imgW="4067280" imgH="2935800" progId="Origin50.Graph">
                  <p:embed/>
                  <p:pic>
                    <p:nvPicPr>
                      <p:cNvPr id="0" name=""/>
                      <p:cNvPicPr/>
                      <p:nvPr/>
                    </p:nvPicPr>
                    <p:blipFill>
                      <a:blip r:embed="rId5"/>
                      <a:stretch>
                        <a:fillRect/>
                      </a:stretch>
                    </p:blipFill>
                    <p:spPr>
                      <a:xfrm>
                        <a:off x="-98322" y="631265"/>
                        <a:ext cx="5294161" cy="3820805"/>
                      </a:xfrm>
                      <a:prstGeom prst="rect">
                        <a:avLst/>
                      </a:prstGeom>
                    </p:spPr>
                  </p:pic>
                </p:oleObj>
              </mc:Fallback>
            </mc:AlternateContent>
          </a:graphicData>
        </a:graphic>
      </p:graphicFrame>
      <p:sp>
        <p:nvSpPr>
          <p:cNvPr id="10" name="pole tekstowe 9">
            <a:extLst>
              <a:ext uri="{FF2B5EF4-FFF2-40B4-BE49-F238E27FC236}">
                <a16:creationId xmlns:a16="http://schemas.microsoft.com/office/drawing/2014/main" id="{8AFF5644-D8E6-D213-2BFB-813FE317532C}"/>
              </a:ext>
            </a:extLst>
          </p:cNvPr>
          <p:cNvSpPr txBox="1"/>
          <p:nvPr/>
        </p:nvSpPr>
        <p:spPr>
          <a:xfrm>
            <a:off x="388017" y="5664722"/>
            <a:ext cx="8367966" cy="646331"/>
          </a:xfrm>
          <a:prstGeom prst="rect">
            <a:avLst/>
          </a:prstGeom>
          <a:noFill/>
        </p:spPr>
        <p:txBody>
          <a:bodyPr wrap="square" rtlCol="0">
            <a:spAutoFit/>
          </a:bodyPr>
          <a:lstStyle/>
          <a:p>
            <a:pPr algn="l"/>
            <a:r>
              <a:rPr lang="en-GB" sz="1800" b="0" i="0" u="none" strike="noStrike" baseline="0" dirty="0" err="1">
                <a:latin typeface="CMR10"/>
              </a:rPr>
              <a:t>Tskhakaya</a:t>
            </a:r>
            <a:r>
              <a:rPr lang="en-GB" sz="1800" b="0" i="0" u="none" strike="noStrike" baseline="0" dirty="0">
                <a:latin typeface="CMR10"/>
              </a:rPr>
              <a:t> D. et al., Modelling of tungsten redeposition coefficient, J. </a:t>
            </a:r>
            <a:r>
              <a:rPr lang="en-GB" sz="1800" b="0" i="0" u="none" strike="noStrike" baseline="0" dirty="0" err="1">
                <a:latin typeface="CMR10"/>
              </a:rPr>
              <a:t>Nucl.Mater</a:t>
            </a:r>
            <a:r>
              <a:rPr lang="en-GB" sz="1800" b="0" i="0" u="none" strike="noStrike" baseline="0" dirty="0">
                <a:latin typeface="CMR10"/>
              </a:rPr>
              <a:t>. 463 (2015)</a:t>
            </a:r>
            <a:r>
              <a:rPr lang="pl-PL" sz="1800" b="0" i="0" u="none" strike="noStrike" baseline="0" dirty="0">
                <a:latin typeface="CMR10"/>
              </a:rPr>
              <a:t> </a:t>
            </a:r>
            <a:r>
              <a:rPr lang="en-GB" sz="1800" b="0" i="0" u="none" strike="noStrike" baseline="0" dirty="0">
                <a:latin typeface="CMR10"/>
              </a:rPr>
              <a:t>624–628.</a:t>
            </a:r>
            <a:endParaRPr lang="en-GB" sz="2800" b="1" dirty="0"/>
          </a:p>
        </p:txBody>
      </p:sp>
    </p:spTree>
    <p:extLst>
      <p:ext uri="{BB962C8B-B14F-4D97-AF65-F5344CB8AC3E}">
        <p14:creationId xmlns:p14="http://schemas.microsoft.com/office/powerpoint/2010/main" val="117593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61478C-9944-70FD-C2AF-D4F6F7DE97C7}"/>
              </a:ext>
            </a:extLst>
          </p:cNvPr>
          <p:cNvSpPr>
            <a:spLocks noGrp="1"/>
          </p:cNvSpPr>
          <p:nvPr>
            <p:ph type="title"/>
          </p:nvPr>
        </p:nvSpPr>
        <p:spPr/>
        <p:txBody>
          <a:bodyPr/>
          <a:lstStyle/>
          <a:p>
            <a:r>
              <a:rPr lang="en-GB" dirty="0"/>
              <a:t>CONCLUSIONS:</a:t>
            </a:r>
          </a:p>
        </p:txBody>
      </p:sp>
      <p:sp>
        <p:nvSpPr>
          <p:cNvPr id="4" name="Symbol zastępczy numeru slajdu 3">
            <a:extLst>
              <a:ext uri="{FF2B5EF4-FFF2-40B4-BE49-F238E27FC236}">
                <a16:creationId xmlns:a16="http://schemas.microsoft.com/office/drawing/2014/main" id="{E2761BA7-4035-14B8-840A-CB826D788206}"/>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5" name="pole tekstowe 4">
            <a:extLst>
              <a:ext uri="{FF2B5EF4-FFF2-40B4-BE49-F238E27FC236}">
                <a16:creationId xmlns:a16="http://schemas.microsoft.com/office/drawing/2014/main" id="{8005E204-D361-1F19-63EA-047D5EFA131E}"/>
              </a:ext>
            </a:extLst>
          </p:cNvPr>
          <p:cNvSpPr txBox="1"/>
          <p:nvPr/>
        </p:nvSpPr>
        <p:spPr>
          <a:xfrm>
            <a:off x="540060" y="770080"/>
            <a:ext cx="8453181" cy="4508927"/>
          </a:xfrm>
          <a:prstGeom prst="rect">
            <a:avLst/>
          </a:prstGeom>
          <a:noFill/>
        </p:spPr>
        <p:txBody>
          <a:bodyPr wrap="square" rtlCol="0">
            <a:spAutoFit/>
          </a:bodyPr>
          <a:lstStyle/>
          <a:p>
            <a:pPr>
              <a:spcBef>
                <a:spcPts val="0"/>
              </a:spcBef>
              <a:spcAft>
                <a:spcPts val="600"/>
              </a:spcAft>
              <a:defRPr/>
            </a:pPr>
            <a:r>
              <a:rPr lang="en-US" dirty="0">
                <a:latin typeface="Calibri" pitchFamily="34" charset="0"/>
              </a:rPr>
              <a:t>The COREDIV code has been used to perform self-consistent core-edge simulations of case with Sn and Li puff.</a:t>
            </a:r>
          </a:p>
          <a:p>
            <a:pPr marL="457200" indent="-457200" algn="just">
              <a:spcBef>
                <a:spcPts val="0"/>
              </a:spcBef>
              <a:spcAft>
                <a:spcPts val="600"/>
              </a:spcAft>
              <a:buClr>
                <a:srgbClr val="FF0000"/>
              </a:buClr>
              <a:buFont typeface="Wingdings" panose="05000000000000000000" pitchFamily="2" charset="2"/>
              <a:buChar char="q"/>
              <a:defRPr/>
            </a:pPr>
            <a:r>
              <a:rPr lang="en-US" dirty="0">
                <a:latin typeface="Calibri" pitchFamily="34" charset="0"/>
              </a:rPr>
              <a:t>Tungsten is produced only due to carbon +self-sputtering.</a:t>
            </a:r>
          </a:p>
          <a:p>
            <a:pPr marL="457200" indent="-457200">
              <a:spcBef>
                <a:spcPts val="0"/>
              </a:spcBef>
              <a:spcAft>
                <a:spcPts val="600"/>
              </a:spcAft>
              <a:buClr>
                <a:srgbClr val="FF0000"/>
              </a:buClr>
              <a:buFont typeface="Wingdings" panose="05000000000000000000" pitchFamily="2" charset="2"/>
              <a:buChar char="q"/>
              <a:defRPr/>
            </a:pPr>
            <a:r>
              <a:rPr lang="en-US" dirty="0">
                <a:latin typeface="Calibri" pitchFamily="34" charset="0"/>
              </a:rPr>
              <a:t> Preliminary COREDIV predicts core concentration about 10-11% Li (depend by radial diffusion in SOL region) for 0.025% for Sn.</a:t>
            </a:r>
          </a:p>
          <a:p>
            <a:pPr marL="457200" indent="-457200">
              <a:spcBef>
                <a:spcPts val="0"/>
              </a:spcBef>
              <a:spcAft>
                <a:spcPts val="600"/>
              </a:spcAft>
              <a:buClr>
                <a:srgbClr val="FF0000"/>
              </a:buClr>
              <a:buFont typeface="Wingdings" panose="05000000000000000000" pitchFamily="2" charset="2"/>
              <a:buChar char="q"/>
              <a:defRPr/>
            </a:pPr>
            <a:r>
              <a:rPr lang="en-US" dirty="0">
                <a:latin typeface="Calibri" pitchFamily="34" charset="0"/>
              </a:rPr>
              <a:t> For the case with Sn, 60% from radiation is from Sn</a:t>
            </a:r>
          </a:p>
          <a:p>
            <a:pPr marL="457200" indent="-457200">
              <a:spcBef>
                <a:spcPts val="0"/>
              </a:spcBef>
              <a:spcAft>
                <a:spcPts val="600"/>
              </a:spcAft>
              <a:buClr>
                <a:srgbClr val="FF0000"/>
              </a:buClr>
              <a:buFont typeface="Wingdings" panose="05000000000000000000" pitchFamily="2" charset="2"/>
              <a:buChar char="q"/>
              <a:defRPr/>
            </a:pPr>
            <a:r>
              <a:rPr lang="en-US" dirty="0">
                <a:latin typeface="Calibri" pitchFamily="34" charset="0"/>
              </a:rPr>
              <a:t>The Li and Sn have small influence on the W.</a:t>
            </a:r>
          </a:p>
          <a:p>
            <a:pPr marL="457200" indent="-457200">
              <a:spcBef>
                <a:spcPts val="0"/>
              </a:spcBef>
              <a:spcAft>
                <a:spcPts val="600"/>
              </a:spcAft>
              <a:buClr>
                <a:srgbClr val="FF0000"/>
              </a:buClr>
              <a:buFont typeface="Wingdings" panose="05000000000000000000" pitchFamily="2" charset="2"/>
              <a:buChar char="q"/>
              <a:defRPr/>
            </a:pPr>
            <a:r>
              <a:rPr lang="en-US" dirty="0">
                <a:latin typeface="Calibri" pitchFamily="34" charset="0"/>
              </a:rPr>
              <a:t> Prompt re-deposition for Li is about 10% and strongly depend by magnetic field, but for Sn is higher  and go to 90%</a:t>
            </a:r>
            <a:r>
              <a:rPr lang="pl-PL" dirty="0">
                <a:latin typeface="Calibri" pitchFamily="34" charset="0"/>
              </a:rPr>
              <a:t> and</a:t>
            </a:r>
            <a:r>
              <a:rPr lang="en-US" dirty="0">
                <a:latin typeface="Calibri" pitchFamily="34" charset="0"/>
              </a:rPr>
              <a:t> influence of the magnetic field is smaller.</a:t>
            </a:r>
            <a:endParaRPr lang="pl-PL" dirty="0">
              <a:latin typeface="Calibri" pitchFamily="34" charset="0"/>
            </a:endParaRPr>
          </a:p>
          <a:p>
            <a:pPr marL="457200" indent="-457200">
              <a:spcBef>
                <a:spcPts val="0"/>
              </a:spcBef>
              <a:spcAft>
                <a:spcPts val="600"/>
              </a:spcAft>
              <a:buClr>
                <a:srgbClr val="FF0000"/>
              </a:buClr>
              <a:buFont typeface="Wingdings" panose="05000000000000000000" pitchFamily="2" charset="2"/>
              <a:buChar char="q"/>
              <a:defRPr/>
            </a:pPr>
            <a:r>
              <a:rPr lang="en-GB" sz="1800" b="0" i="0" u="none" strike="noStrike" baseline="0" dirty="0">
                <a:latin typeface="CMR12"/>
              </a:rPr>
              <a:t>For attached 2 MW H-mode and</a:t>
            </a:r>
            <a:r>
              <a:rPr lang="pl-PL" sz="1800" b="0" i="0" u="none" strike="noStrike" baseline="0" dirty="0">
                <a:latin typeface="CMR12"/>
              </a:rPr>
              <a:t> </a:t>
            </a:r>
            <a:r>
              <a:rPr lang="en-GB" sz="1800" b="0" i="0" u="none" strike="noStrike" baseline="0" dirty="0">
                <a:latin typeface="CMR12"/>
              </a:rPr>
              <a:t>target inclined against the magnetic field reaching thus 160 MW/m</a:t>
            </a:r>
            <a:r>
              <a:rPr lang="en-GB" sz="1800" b="0" i="0" u="none" strike="noStrike" baseline="30000" dirty="0">
                <a:latin typeface="CMR8"/>
              </a:rPr>
              <a:t>2</a:t>
            </a:r>
            <a:r>
              <a:rPr lang="en-GB" sz="1800" b="0" i="0" u="none" strike="noStrike" baseline="0" dirty="0">
                <a:latin typeface="CMR12"/>
              </a:rPr>
              <a:t>, we conclude necessity of backside cooling of the LMD target because just inertial cooling yields radiative</a:t>
            </a:r>
            <a:r>
              <a:rPr lang="pl-PL" sz="1800" b="0" i="0" u="none" strike="noStrike" baseline="0" dirty="0">
                <a:latin typeface="CMR12"/>
              </a:rPr>
              <a:t> </a:t>
            </a:r>
            <a:r>
              <a:rPr lang="en-GB" sz="1800" b="0" i="0" u="none" strike="noStrike" baseline="0" dirty="0">
                <a:latin typeface="CMR12"/>
              </a:rPr>
              <a:t>collapse. </a:t>
            </a:r>
            <a:endParaRPr lang="pl-PL" dirty="0">
              <a:latin typeface="CMR12"/>
            </a:endParaRPr>
          </a:p>
          <a:p>
            <a:pPr marL="457200" indent="-457200">
              <a:spcBef>
                <a:spcPts val="0"/>
              </a:spcBef>
              <a:spcAft>
                <a:spcPts val="600"/>
              </a:spcAft>
              <a:buClr>
                <a:srgbClr val="FF0000"/>
              </a:buClr>
              <a:buFont typeface="Wingdings" panose="05000000000000000000" pitchFamily="2" charset="2"/>
              <a:buChar char="q"/>
              <a:defRPr/>
            </a:pPr>
            <a:r>
              <a:rPr lang="en-GB" sz="1800" b="0" i="0" u="none" strike="noStrike" baseline="0" dirty="0">
                <a:latin typeface="CMR12"/>
              </a:rPr>
              <a:t>However, a thin target with just 2 mm thickness yields to acceptably low Sn</a:t>
            </a:r>
            <a:r>
              <a:rPr lang="pl-PL" sz="1800" b="0" i="0" u="none" strike="noStrike" baseline="0" dirty="0">
                <a:latin typeface="CMR12"/>
              </a:rPr>
              <a:t> </a:t>
            </a:r>
            <a:r>
              <a:rPr lang="en-GB" sz="1800" b="0" i="0" u="none" strike="noStrike" baseline="0" dirty="0">
                <a:latin typeface="CMR12"/>
              </a:rPr>
              <a:t>release even for so high heat flux.</a:t>
            </a:r>
            <a:endParaRPr lang="en-US" dirty="0"/>
          </a:p>
        </p:txBody>
      </p:sp>
      <p:sp>
        <p:nvSpPr>
          <p:cNvPr id="6" name="Symbol zastępczy stopki 3">
            <a:extLst>
              <a:ext uri="{FF2B5EF4-FFF2-40B4-BE49-F238E27FC236}">
                <a16:creationId xmlns:a16="http://schemas.microsoft.com/office/drawing/2014/main" id="{D325850C-BE7B-70C5-7FD7-4CE648B4EC2B}"/>
              </a:ext>
            </a:extLst>
          </p:cNvPr>
          <p:cNvSpPr>
            <a:spLocks noGrp="1"/>
          </p:cNvSpPr>
          <p:nvPr>
            <p:ph type="ftr" sz="quarter" idx="11"/>
          </p:nvPr>
        </p:nvSpPr>
        <p:spPr>
          <a:xfrm>
            <a:off x="619218" y="6555770"/>
            <a:ext cx="4811892" cy="329614"/>
          </a:xfrm>
        </p:spPr>
        <p:txBody>
          <a:bodyPr/>
          <a:lstStyle/>
          <a:p>
            <a:r>
              <a:rPr lang="pl-PL" dirty="0">
                <a:solidFill>
                  <a:prstClr val="white"/>
                </a:solidFill>
              </a:rPr>
              <a:t>I. Ivanova-Stanik</a:t>
            </a:r>
            <a:r>
              <a:rPr lang="en-GB" dirty="0">
                <a:solidFill>
                  <a:prstClr val="white"/>
                </a:solidFill>
              </a:rPr>
              <a:t> | </a:t>
            </a:r>
            <a:r>
              <a:rPr lang="en-GB" dirty="0"/>
              <a:t>PRD-LMD End-of-year/Kick-off meeting</a:t>
            </a:r>
            <a:r>
              <a:rPr lang="en-GB" dirty="0">
                <a:solidFill>
                  <a:prstClr val="white"/>
                </a:solidFill>
              </a:rPr>
              <a:t>| </a:t>
            </a:r>
            <a:r>
              <a:rPr lang="pl-PL" dirty="0">
                <a:solidFill>
                  <a:prstClr val="white"/>
                </a:solidFill>
              </a:rPr>
              <a:t>08.</a:t>
            </a:r>
            <a:r>
              <a:rPr lang="en-GB" dirty="0">
                <a:solidFill>
                  <a:prstClr val="white"/>
                </a:solidFill>
              </a:rPr>
              <a:t> </a:t>
            </a:r>
            <a:r>
              <a:rPr lang="pl-PL" dirty="0">
                <a:solidFill>
                  <a:prstClr val="white"/>
                </a:solidFill>
              </a:rPr>
              <a:t>02</a:t>
            </a:r>
            <a:r>
              <a:rPr lang="en-GB" dirty="0">
                <a:solidFill>
                  <a:prstClr val="white"/>
                </a:solidFill>
              </a:rPr>
              <a:t> </a:t>
            </a:r>
            <a:r>
              <a:rPr lang="pl-PL" dirty="0">
                <a:solidFill>
                  <a:prstClr val="white"/>
                </a:solidFill>
              </a:rPr>
              <a:t>2024</a:t>
            </a:r>
            <a:endParaRPr lang="en-GB" dirty="0">
              <a:solidFill>
                <a:prstClr val="white"/>
              </a:solidFill>
            </a:endParaRPr>
          </a:p>
        </p:txBody>
      </p:sp>
    </p:spTree>
    <p:extLst>
      <p:ext uri="{BB962C8B-B14F-4D97-AF65-F5344CB8AC3E}">
        <p14:creationId xmlns:p14="http://schemas.microsoft.com/office/powerpoint/2010/main" val="3100435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302FD6-81DC-7E9D-0921-6E72BDED630F}"/>
              </a:ext>
            </a:extLst>
          </p:cNvPr>
          <p:cNvSpPr>
            <a:spLocks noGrp="1"/>
          </p:cNvSpPr>
          <p:nvPr>
            <p:ph type="title"/>
          </p:nvPr>
        </p:nvSpPr>
        <p:spPr/>
        <p:txBody>
          <a:bodyPr/>
          <a:lstStyle/>
          <a:p>
            <a:r>
              <a:rPr lang="en-US" dirty="0"/>
              <a:t>Simulation with TECXY code</a:t>
            </a:r>
          </a:p>
        </p:txBody>
      </p:sp>
      <p:sp>
        <p:nvSpPr>
          <p:cNvPr id="4" name="Symbol zastępczy numeru slajdu 3">
            <a:extLst>
              <a:ext uri="{FF2B5EF4-FFF2-40B4-BE49-F238E27FC236}">
                <a16:creationId xmlns:a16="http://schemas.microsoft.com/office/drawing/2014/main" id="{51ECD5EE-AFED-200B-CBEF-87D585641B82}"/>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pic>
        <p:nvPicPr>
          <p:cNvPr id="6" name="Obraz 5" descr="Obraz zawierający diagram, Wykres&#10;&#10;Opis wygenerowany automatycznie">
            <a:extLst>
              <a:ext uri="{FF2B5EF4-FFF2-40B4-BE49-F238E27FC236}">
                <a16:creationId xmlns:a16="http://schemas.microsoft.com/office/drawing/2014/main" id="{23C60A09-E951-FB29-8D11-B6F9EFD0F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619" y="98322"/>
            <a:ext cx="3903252" cy="5815781"/>
          </a:xfrm>
          <a:prstGeom prst="rect">
            <a:avLst/>
          </a:prstGeom>
        </p:spPr>
      </p:pic>
      <p:sp>
        <p:nvSpPr>
          <p:cNvPr id="7" name="pole tekstowe 6">
            <a:extLst>
              <a:ext uri="{FF2B5EF4-FFF2-40B4-BE49-F238E27FC236}">
                <a16:creationId xmlns:a16="http://schemas.microsoft.com/office/drawing/2014/main" id="{5DE636F5-ABFE-80DC-22E3-6442DBDB0017}"/>
              </a:ext>
            </a:extLst>
          </p:cNvPr>
          <p:cNvSpPr txBox="1"/>
          <p:nvPr/>
        </p:nvSpPr>
        <p:spPr>
          <a:xfrm>
            <a:off x="373625" y="912143"/>
            <a:ext cx="4827639" cy="1569660"/>
          </a:xfrm>
          <a:prstGeom prst="rect">
            <a:avLst/>
          </a:prstGeom>
          <a:noFill/>
        </p:spPr>
        <p:txBody>
          <a:bodyPr wrap="square" rtlCol="0">
            <a:spAutoFit/>
          </a:bodyPr>
          <a:lstStyle/>
          <a:p>
            <a:pPr marL="457200" indent="-457200" algn="l">
              <a:buClr>
                <a:srgbClr val="FF0000"/>
              </a:buClr>
              <a:buFont typeface="Wingdings" panose="05000000000000000000" pitchFamily="2" charset="2"/>
              <a:buChar char="q"/>
            </a:pPr>
            <a:r>
              <a:rPr lang="en-US" sz="1600" dirty="0"/>
              <a:t>Analysis for scenario 24300  (B</a:t>
            </a:r>
            <a:r>
              <a:rPr lang="en-US" sz="1600" baseline="-25000" dirty="0"/>
              <a:t>T</a:t>
            </a:r>
            <a:r>
              <a:rPr lang="en-US" sz="1600" dirty="0"/>
              <a:t>=4.25T, I</a:t>
            </a:r>
            <a:r>
              <a:rPr lang="en-US" sz="1600" baseline="-25000" dirty="0"/>
              <a:t>p</a:t>
            </a:r>
            <a:r>
              <a:rPr lang="en-US" sz="1600" dirty="0"/>
              <a:t> =1.3MA, q</a:t>
            </a:r>
            <a:r>
              <a:rPr lang="en-US" sz="1600" baseline="-25000" dirty="0"/>
              <a:t>95</a:t>
            </a:r>
            <a:r>
              <a:rPr lang="en-US" sz="1600" dirty="0"/>
              <a:t>=3.7, k=1.8, P</a:t>
            </a:r>
            <a:r>
              <a:rPr lang="en-US" sz="1600" baseline="-25000" dirty="0"/>
              <a:t>NBI</a:t>
            </a:r>
            <a:r>
              <a:rPr lang="en-US" sz="1600" dirty="0"/>
              <a:t>=2.7 MW, P</a:t>
            </a:r>
            <a:r>
              <a:rPr lang="en-US" sz="1600" baseline="-25000" dirty="0"/>
              <a:t>ECRH</a:t>
            </a:r>
            <a:r>
              <a:rPr lang="en-US" sz="1600" dirty="0"/>
              <a:t>=1MW)</a:t>
            </a:r>
          </a:p>
          <a:p>
            <a:pPr marL="457200" indent="-457200" algn="l">
              <a:buClr>
                <a:srgbClr val="FF0000"/>
              </a:buClr>
              <a:buFont typeface="Wingdings" panose="05000000000000000000" pitchFamily="2" charset="2"/>
              <a:buChar char="q"/>
            </a:pPr>
            <a:r>
              <a:rPr lang="en-US" sz="1600" dirty="0"/>
              <a:t>Based on the mesh SOLPS-ITER, generation mesh for TEXCY (by I. </a:t>
            </a:r>
            <a:r>
              <a:rPr lang="en-US" sz="1600" dirty="0" err="1"/>
              <a:t>Borodkina</a:t>
            </a:r>
            <a:r>
              <a:rPr lang="en-US" sz="1600" dirty="0"/>
              <a:t>)</a:t>
            </a:r>
          </a:p>
          <a:p>
            <a:pPr marL="457200" indent="-457200" algn="l">
              <a:buClr>
                <a:srgbClr val="FF0000"/>
              </a:buClr>
              <a:buFont typeface="Wingdings" panose="05000000000000000000" pitchFamily="2" charset="2"/>
              <a:buChar char="q"/>
            </a:pPr>
            <a:r>
              <a:rPr lang="en-US" sz="1600" dirty="0"/>
              <a:t>Mesh for TECXY is prepared</a:t>
            </a:r>
          </a:p>
          <a:p>
            <a:pPr marL="457200" indent="-457200" algn="l">
              <a:buClr>
                <a:srgbClr val="FF0000"/>
              </a:buClr>
              <a:buFont typeface="Wingdings" panose="05000000000000000000" pitchFamily="2" charset="2"/>
              <a:buChar char="q"/>
            </a:pPr>
            <a:r>
              <a:rPr lang="en-US" sz="1600" dirty="0"/>
              <a:t>Start to simulation</a:t>
            </a:r>
          </a:p>
        </p:txBody>
      </p:sp>
      <p:sp>
        <p:nvSpPr>
          <p:cNvPr id="8" name="pole tekstowe 7">
            <a:extLst>
              <a:ext uri="{FF2B5EF4-FFF2-40B4-BE49-F238E27FC236}">
                <a16:creationId xmlns:a16="http://schemas.microsoft.com/office/drawing/2014/main" id="{8DAC1A37-0E8E-9866-A2B5-5FEB25C4DFC4}"/>
              </a:ext>
            </a:extLst>
          </p:cNvPr>
          <p:cNvSpPr txBox="1"/>
          <p:nvPr/>
        </p:nvSpPr>
        <p:spPr>
          <a:xfrm>
            <a:off x="5978471" y="5883551"/>
            <a:ext cx="2448232" cy="523220"/>
          </a:xfrm>
          <a:prstGeom prst="rect">
            <a:avLst/>
          </a:prstGeom>
          <a:noFill/>
        </p:spPr>
        <p:txBody>
          <a:bodyPr wrap="square" rtlCol="0">
            <a:spAutoFit/>
          </a:bodyPr>
          <a:lstStyle/>
          <a:p>
            <a:pPr algn="l"/>
            <a:r>
              <a:rPr lang="pl-PL" sz="2800" b="1" dirty="0"/>
              <a:t>TECXY </a:t>
            </a:r>
            <a:r>
              <a:rPr lang="pl-PL" sz="2800" b="1" dirty="0" err="1"/>
              <a:t>mesh</a:t>
            </a:r>
            <a:endParaRPr lang="en-GB" sz="2800" b="1" dirty="0"/>
          </a:p>
        </p:txBody>
      </p:sp>
      <p:sp>
        <p:nvSpPr>
          <p:cNvPr id="5" name="Symbol zastępczy stopki 3">
            <a:extLst>
              <a:ext uri="{FF2B5EF4-FFF2-40B4-BE49-F238E27FC236}">
                <a16:creationId xmlns:a16="http://schemas.microsoft.com/office/drawing/2014/main" id="{9342E91A-90DB-BFCB-A9B3-4C9C09B3C59E}"/>
              </a:ext>
            </a:extLst>
          </p:cNvPr>
          <p:cNvSpPr>
            <a:spLocks noGrp="1"/>
          </p:cNvSpPr>
          <p:nvPr>
            <p:ph type="ftr" sz="quarter" idx="11"/>
          </p:nvPr>
        </p:nvSpPr>
        <p:spPr>
          <a:xfrm>
            <a:off x="619218" y="6555770"/>
            <a:ext cx="4811892" cy="329614"/>
          </a:xfrm>
        </p:spPr>
        <p:txBody>
          <a:bodyPr/>
          <a:lstStyle/>
          <a:p>
            <a:r>
              <a:rPr lang="pl-PL" dirty="0">
                <a:solidFill>
                  <a:prstClr val="white"/>
                </a:solidFill>
              </a:rPr>
              <a:t>I. Ivanova-Stanik</a:t>
            </a:r>
            <a:r>
              <a:rPr lang="en-GB" dirty="0">
                <a:solidFill>
                  <a:prstClr val="white"/>
                </a:solidFill>
              </a:rPr>
              <a:t> | </a:t>
            </a:r>
            <a:r>
              <a:rPr lang="en-GB" dirty="0"/>
              <a:t>PRD-LMD End-of-year/Kick-off meeting</a:t>
            </a:r>
            <a:r>
              <a:rPr lang="en-GB" dirty="0">
                <a:solidFill>
                  <a:prstClr val="white"/>
                </a:solidFill>
              </a:rPr>
              <a:t>| </a:t>
            </a:r>
            <a:r>
              <a:rPr lang="pl-PL" dirty="0">
                <a:solidFill>
                  <a:prstClr val="white"/>
                </a:solidFill>
              </a:rPr>
              <a:t>08.</a:t>
            </a:r>
            <a:r>
              <a:rPr lang="en-GB" dirty="0">
                <a:solidFill>
                  <a:prstClr val="white"/>
                </a:solidFill>
              </a:rPr>
              <a:t> </a:t>
            </a:r>
            <a:r>
              <a:rPr lang="pl-PL" dirty="0">
                <a:solidFill>
                  <a:prstClr val="white"/>
                </a:solidFill>
              </a:rPr>
              <a:t>02</a:t>
            </a:r>
            <a:r>
              <a:rPr lang="en-GB" dirty="0">
                <a:solidFill>
                  <a:prstClr val="white"/>
                </a:solidFill>
              </a:rPr>
              <a:t> </a:t>
            </a:r>
            <a:r>
              <a:rPr lang="pl-PL" dirty="0">
                <a:solidFill>
                  <a:prstClr val="white"/>
                </a:solidFill>
              </a:rPr>
              <a:t>2024</a:t>
            </a:r>
            <a:endParaRPr lang="en-GB" dirty="0">
              <a:solidFill>
                <a:prstClr val="white"/>
              </a:solidFill>
            </a:endParaRPr>
          </a:p>
        </p:txBody>
      </p:sp>
    </p:spTree>
    <p:extLst>
      <p:ext uri="{BB962C8B-B14F-4D97-AF65-F5344CB8AC3E}">
        <p14:creationId xmlns:p14="http://schemas.microsoft.com/office/powerpoint/2010/main" val="321012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41BF57-89BD-C9BC-88C1-BB43FBEBEF0E}"/>
              </a:ext>
            </a:extLst>
          </p:cNvPr>
          <p:cNvSpPr>
            <a:spLocks noGrp="1"/>
          </p:cNvSpPr>
          <p:nvPr>
            <p:ph type="title"/>
          </p:nvPr>
        </p:nvSpPr>
        <p:spPr/>
        <p:txBody>
          <a:bodyPr/>
          <a:lstStyle/>
          <a:p>
            <a:r>
              <a:rPr lang="en-GB" dirty="0"/>
              <a:t> Plans for 2024</a:t>
            </a:r>
          </a:p>
        </p:txBody>
      </p:sp>
      <p:sp>
        <p:nvSpPr>
          <p:cNvPr id="4" name="Symbol zastępczy numeru slajdu 3">
            <a:extLst>
              <a:ext uri="{FF2B5EF4-FFF2-40B4-BE49-F238E27FC236}">
                <a16:creationId xmlns:a16="http://schemas.microsoft.com/office/drawing/2014/main" id="{164976E6-1558-7D78-2A24-C982CC307950}"/>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
        <p:nvSpPr>
          <p:cNvPr id="5" name="pole tekstowe 4">
            <a:extLst>
              <a:ext uri="{FF2B5EF4-FFF2-40B4-BE49-F238E27FC236}">
                <a16:creationId xmlns:a16="http://schemas.microsoft.com/office/drawing/2014/main" id="{8ABC9E14-1C91-245F-6975-A543A1AB5516}"/>
              </a:ext>
            </a:extLst>
          </p:cNvPr>
          <p:cNvSpPr txBox="1"/>
          <p:nvPr/>
        </p:nvSpPr>
        <p:spPr>
          <a:xfrm>
            <a:off x="215516" y="846921"/>
            <a:ext cx="8712967" cy="1785104"/>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q"/>
            </a:pPr>
            <a:r>
              <a:rPr lang="en-US" dirty="0"/>
              <a:t>Continue simulation with COREDIV and TE</a:t>
            </a:r>
            <a:r>
              <a:rPr lang="pl-PL" dirty="0"/>
              <a:t>C</a:t>
            </a:r>
            <a:r>
              <a:rPr lang="en-US" dirty="0"/>
              <a:t>XY for COMPASS-U scenarios with high heating power</a:t>
            </a:r>
          </a:p>
          <a:p>
            <a:pPr marL="1200150" lvl="2" indent="-285750">
              <a:spcBef>
                <a:spcPts val="600"/>
              </a:spcBef>
              <a:spcAft>
                <a:spcPts val="600"/>
              </a:spcAft>
              <a:buFont typeface="Wingdings" panose="05000000000000000000" pitchFamily="2" charset="2"/>
              <a:buChar char="Ø"/>
            </a:pPr>
            <a:r>
              <a:rPr lang="en-US" dirty="0"/>
              <a:t>Simulation with COREDIV for scenario with higher auxiliary power</a:t>
            </a:r>
            <a:r>
              <a:rPr lang="pl-PL" dirty="0"/>
              <a:t> (24300)</a:t>
            </a:r>
          </a:p>
          <a:p>
            <a:pPr marL="285750" indent="-285750">
              <a:spcBef>
                <a:spcPts val="600"/>
              </a:spcBef>
              <a:spcAft>
                <a:spcPts val="600"/>
              </a:spcAft>
              <a:buFont typeface="Wingdings" panose="05000000000000000000" pitchFamily="2" charset="2"/>
              <a:buChar char="q"/>
            </a:pPr>
            <a:r>
              <a:rPr lang="en-US" dirty="0"/>
              <a:t>Testing code CORTECXY – core plasma from COREDIV+SOL from TECXY (realistic geometry). </a:t>
            </a:r>
          </a:p>
        </p:txBody>
      </p:sp>
      <p:sp>
        <p:nvSpPr>
          <p:cNvPr id="6" name="Symbol zastępczy stopki 3">
            <a:extLst>
              <a:ext uri="{FF2B5EF4-FFF2-40B4-BE49-F238E27FC236}">
                <a16:creationId xmlns:a16="http://schemas.microsoft.com/office/drawing/2014/main" id="{3F8DECB0-FBDE-B8C1-F1ED-99B1233368A5}"/>
              </a:ext>
            </a:extLst>
          </p:cNvPr>
          <p:cNvSpPr>
            <a:spLocks noGrp="1"/>
          </p:cNvSpPr>
          <p:nvPr>
            <p:ph type="ftr" sz="quarter" idx="11"/>
          </p:nvPr>
        </p:nvSpPr>
        <p:spPr>
          <a:xfrm>
            <a:off x="619218" y="6555770"/>
            <a:ext cx="4811892" cy="329614"/>
          </a:xfrm>
        </p:spPr>
        <p:txBody>
          <a:bodyPr/>
          <a:lstStyle/>
          <a:p>
            <a:r>
              <a:rPr lang="pl-PL" dirty="0">
                <a:solidFill>
                  <a:prstClr val="white"/>
                </a:solidFill>
              </a:rPr>
              <a:t>I. Ivanova-Stanik</a:t>
            </a:r>
            <a:r>
              <a:rPr lang="en-GB" dirty="0">
                <a:solidFill>
                  <a:prstClr val="white"/>
                </a:solidFill>
              </a:rPr>
              <a:t> | </a:t>
            </a:r>
            <a:r>
              <a:rPr lang="en-GB" dirty="0"/>
              <a:t>PRD-LMD End-of-year/Kick-off meeting</a:t>
            </a:r>
            <a:r>
              <a:rPr lang="en-GB" dirty="0">
                <a:solidFill>
                  <a:prstClr val="white"/>
                </a:solidFill>
              </a:rPr>
              <a:t>| </a:t>
            </a:r>
            <a:r>
              <a:rPr lang="pl-PL" dirty="0">
                <a:solidFill>
                  <a:prstClr val="white"/>
                </a:solidFill>
              </a:rPr>
              <a:t>08.</a:t>
            </a:r>
            <a:r>
              <a:rPr lang="en-GB" dirty="0">
                <a:solidFill>
                  <a:prstClr val="white"/>
                </a:solidFill>
              </a:rPr>
              <a:t> </a:t>
            </a:r>
            <a:r>
              <a:rPr lang="pl-PL" dirty="0">
                <a:solidFill>
                  <a:prstClr val="white"/>
                </a:solidFill>
              </a:rPr>
              <a:t>02</a:t>
            </a:r>
            <a:r>
              <a:rPr lang="en-GB" dirty="0">
                <a:solidFill>
                  <a:prstClr val="white"/>
                </a:solidFill>
              </a:rPr>
              <a:t> </a:t>
            </a:r>
            <a:r>
              <a:rPr lang="pl-PL" dirty="0">
                <a:solidFill>
                  <a:prstClr val="white"/>
                </a:solidFill>
              </a:rPr>
              <a:t>2024</a:t>
            </a:r>
            <a:endParaRPr lang="en-GB" dirty="0">
              <a:solidFill>
                <a:prstClr val="white"/>
              </a:solidFill>
            </a:endParaRPr>
          </a:p>
        </p:txBody>
      </p:sp>
      <p:sp>
        <p:nvSpPr>
          <p:cNvPr id="7" name="pole tekstowe 6">
            <a:extLst>
              <a:ext uri="{FF2B5EF4-FFF2-40B4-BE49-F238E27FC236}">
                <a16:creationId xmlns:a16="http://schemas.microsoft.com/office/drawing/2014/main" id="{3B0C3B4E-F06B-295A-8C44-A1152730FAE4}"/>
              </a:ext>
            </a:extLst>
          </p:cNvPr>
          <p:cNvSpPr txBox="1"/>
          <p:nvPr/>
        </p:nvSpPr>
        <p:spPr>
          <a:xfrm>
            <a:off x="270030" y="2632025"/>
            <a:ext cx="8712966" cy="3539430"/>
          </a:xfrm>
          <a:prstGeom prst="rect">
            <a:avLst/>
          </a:prstGeom>
          <a:noFill/>
        </p:spPr>
        <p:txBody>
          <a:bodyPr wrap="square" rtlCol="0">
            <a:spAutoFit/>
          </a:bodyPr>
          <a:lstStyle/>
          <a:p>
            <a:r>
              <a:rPr lang="pl-PL" sz="1600" u="sng" dirty="0" err="1">
                <a:solidFill>
                  <a:srgbClr val="FF0000"/>
                </a:solidFill>
              </a:rPr>
              <a:t>Results</a:t>
            </a:r>
            <a:r>
              <a:rPr lang="pl-PL" sz="1600" u="sng" dirty="0">
                <a:solidFill>
                  <a:srgbClr val="FF0000"/>
                </a:solidFill>
              </a:rPr>
              <a:t> </a:t>
            </a:r>
            <a:r>
              <a:rPr lang="pl-PL" sz="1600" u="sng" dirty="0" err="1">
                <a:solidFill>
                  <a:srgbClr val="FF0000"/>
                </a:solidFill>
              </a:rPr>
              <a:t>will</a:t>
            </a:r>
            <a:r>
              <a:rPr lang="pl-PL" sz="1600" u="sng" dirty="0">
                <a:solidFill>
                  <a:srgbClr val="FF0000"/>
                </a:solidFill>
              </a:rPr>
              <a:t> be </a:t>
            </a:r>
            <a:r>
              <a:rPr lang="pl-PL" sz="1600" u="sng" dirty="0" err="1">
                <a:solidFill>
                  <a:srgbClr val="FF0000"/>
                </a:solidFill>
              </a:rPr>
              <a:t>reported</a:t>
            </a:r>
            <a:r>
              <a:rPr lang="pl-PL" sz="1600" u="sng" dirty="0">
                <a:solidFill>
                  <a:srgbClr val="FF0000"/>
                </a:solidFill>
              </a:rPr>
              <a:t> on:</a:t>
            </a:r>
          </a:p>
          <a:p>
            <a:endParaRPr lang="pl-PL" sz="1600" u="sng" dirty="0">
              <a:solidFill>
                <a:srgbClr val="FF0000"/>
              </a:solidFill>
            </a:endParaRPr>
          </a:p>
          <a:p>
            <a:pPr marL="285750" indent="-285750">
              <a:buFont typeface="Wingdings" panose="05000000000000000000" pitchFamily="2" charset="2"/>
              <a:buChar char="v"/>
            </a:pPr>
            <a:r>
              <a:rPr lang="en-GB" sz="1600" b="1" dirty="0"/>
              <a:t>26th International Conference on Plasma Surface Interaction in Controlled Fusion Devices (PSI-26), Marseille, France.</a:t>
            </a:r>
            <a:endParaRPr lang="pl-PL" sz="1600" b="1" dirty="0"/>
          </a:p>
          <a:p>
            <a:pPr marL="742950" lvl="1" indent="-285750">
              <a:buFont typeface="Wingdings" panose="05000000000000000000" pitchFamily="2" charset="2"/>
              <a:buChar char="Ø"/>
            </a:pPr>
            <a:r>
              <a:rPr lang="pl-PL" sz="1600" i="1" u="none" strike="noStrike" dirty="0">
                <a:solidFill>
                  <a:srgbClr val="000000"/>
                </a:solidFill>
                <a:effectLst/>
              </a:rPr>
              <a:t>S. Lucas et al., </a:t>
            </a:r>
            <a:r>
              <a:rPr lang="en-GB" sz="1600" i="1" u="none" strike="noStrike" dirty="0">
                <a:solidFill>
                  <a:srgbClr val="000000"/>
                </a:solidFill>
                <a:effectLst/>
              </a:rPr>
              <a:t>Preliminary ERO2.0 Li, Sn and W erosion and transport simulations for the COMPASS Upgrade tokamak</a:t>
            </a:r>
            <a:endParaRPr lang="pl-PL" sz="1600" i="1" u="none" strike="noStrike" dirty="0">
              <a:solidFill>
                <a:srgbClr val="000000"/>
              </a:solidFill>
              <a:effectLst/>
            </a:endParaRPr>
          </a:p>
          <a:p>
            <a:pPr marL="742950" lvl="1" indent="-285750">
              <a:buFont typeface="Wingdings" panose="05000000000000000000" pitchFamily="2" charset="2"/>
              <a:buChar char="Ø"/>
            </a:pPr>
            <a:r>
              <a:rPr lang="pl-PL" sz="1600" i="1" u="none" strike="noStrike" dirty="0">
                <a:solidFill>
                  <a:srgbClr val="000000"/>
                </a:solidFill>
                <a:effectLst/>
              </a:rPr>
              <a:t>J. </a:t>
            </a:r>
            <a:r>
              <a:rPr lang="pl-PL" sz="1600" i="1" u="none" strike="noStrike" dirty="0" err="1">
                <a:solidFill>
                  <a:srgbClr val="000000"/>
                </a:solidFill>
                <a:effectLst/>
              </a:rPr>
              <a:t>Horacek</a:t>
            </a:r>
            <a:r>
              <a:rPr lang="pl-PL" sz="1600" i="1" u="none" strike="noStrike" dirty="0">
                <a:solidFill>
                  <a:srgbClr val="000000"/>
                </a:solidFill>
                <a:effectLst/>
              </a:rPr>
              <a:t> et al.,</a:t>
            </a:r>
            <a:r>
              <a:rPr lang="en-GB" sz="1600" i="1" u="none" strike="noStrike" dirty="0">
                <a:solidFill>
                  <a:srgbClr val="000000"/>
                </a:solidFill>
                <a:effectLst/>
              </a:rPr>
              <a:t>Towards an innovative plasma-facing component sustaining unmitigated ELMs and 60 MW/m</a:t>
            </a:r>
            <a:r>
              <a:rPr lang="en-GB" sz="1600" i="1" u="none" strike="noStrike" baseline="30000" dirty="0">
                <a:solidFill>
                  <a:srgbClr val="000000"/>
                </a:solidFill>
                <a:effectLst/>
              </a:rPr>
              <a:t>2</a:t>
            </a:r>
            <a:r>
              <a:rPr lang="en-GB" sz="1600" i="1" u="none" strike="noStrike" dirty="0">
                <a:solidFill>
                  <a:srgbClr val="000000"/>
                </a:solidFill>
                <a:effectLst/>
              </a:rPr>
              <a:t> steady-state</a:t>
            </a:r>
            <a:endParaRPr lang="pl-PL" sz="1600" i="1" dirty="0"/>
          </a:p>
          <a:p>
            <a:pPr marL="285750" indent="-285750">
              <a:buFont typeface="Wingdings" panose="05000000000000000000" pitchFamily="2" charset="2"/>
              <a:buChar char="v"/>
            </a:pPr>
            <a:r>
              <a:rPr lang="en-GB" sz="1600" b="1" dirty="0"/>
              <a:t>33rd Symposium on Fusion Technology (SOFT2024), Dublin, Ireland</a:t>
            </a:r>
            <a:endParaRPr lang="pl-PL" sz="1600" b="1" dirty="0"/>
          </a:p>
          <a:p>
            <a:pPr marL="742950" lvl="1" indent="-285750">
              <a:buFont typeface="Wingdings" panose="05000000000000000000" pitchFamily="2" charset="2"/>
              <a:buChar char="Ø"/>
            </a:pPr>
            <a:r>
              <a:rPr lang="pl-PL" sz="1600" i="1" dirty="0"/>
              <a:t>I. Ivanova-Stanik et al.,..</a:t>
            </a:r>
          </a:p>
          <a:p>
            <a:pPr marL="285750" indent="-285750">
              <a:buFont typeface="Wingdings" panose="05000000000000000000" pitchFamily="2" charset="2"/>
              <a:buChar char="v"/>
            </a:pPr>
            <a:r>
              <a:rPr lang="en-GB" sz="1600" b="1" dirty="0" err="1"/>
              <a:t>Varenna</a:t>
            </a:r>
            <a:r>
              <a:rPr lang="en-GB" sz="1600" b="1" dirty="0"/>
              <a:t>-Lausanne Theory of Fusion Plasmas, September 2024</a:t>
            </a:r>
            <a:endParaRPr lang="pl-PL" sz="1600" b="1" dirty="0"/>
          </a:p>
          <a:p>
            <a:pPr marL="742950" lvl="1" indent="-285750">
              <a:buFont typeface="Wingdings" panose="05000000000000000000" pitchFamily="2" charset="2"/>
              <a:buChar char="Ø"/>
            </a:pPr>
            <a:r>
              <a:rPr lang="pl-PL" sz="1600" i="1" u="none" strike="noStrike" dirty="0">
                <a:solidFill>
                  <a:srgbClr val="000000"/>
                </a:solidFill>
                <a:effectLst/>
              </a:rPr>
              <a:t>J. </a:t>
            </a:r>
            <a:r>
              <a:rPr lang="pl-PL" sz="1600" i="1" u="none" strike="noStrike" dirty="0" err="1">
                <a:solidFill>
                  <a:srgbClr val="000000"/>
                </a:solidFill>
                <a:effectLst/>
              </a:rPr>
              <a:t>Horacek</a:t>
            </a:r>
            <a:r>
              <a:rPr lang="pl-PL" sz="1600" i="1" u="none" strike="noStrike" dirty="0">
                <a:solidFill>
                  <a:srgbClr val="000000"/>
                </a:solidFill>
                <a:effectLst/>
              </a:rPr>
              <a:t> et al., </a:t>
            </a:r>
            <a:r>
              <a:rPr lang="en-GB" sz="1600" i="1" u="none" strike="noStrike" dirty="0">
                <a:solidFill>
                  <a:srgbClr val="000000"/>
                </a:solidFill>
                <a:effectLst/>
              </a:rPr>
              <a:t>Coupled simulations of liquid metal divertor</a:t>
            </a:r>
            <a:endParaRPr lang="en-GB" sz="1600" i="1" dirty="0">
              <a:effectLst/>
            </a:endParaRPr>
          </a:p>
          <a:p>
            <a:pPr lvl="1"/>
            <a:endParaRPr lang="pl-PL" sz="1400" b="1"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9690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7AD8AF-B428-EAE3-C8C1-B9765A9BC484}"/>
              </a:ext>
            </a:extLst>
          </p:cNvPr>
          <p:cNvSpPr>
            <a:spLocks noGrp="1"/>
          </p:cNvSpPr>
          <p:nvPr>
            <p:ph type="title"/>
          </p:nvPr>
        </p:nvSpPr>
        <p:spPr/>
        <p:txBody>
          <a:bodyPr/>
          <a:lstStyle/>
          <a:p>
            <a:r>
              <a:rPr lang="pl-PL" dirty="0"/>
              <a:t>COREDIV </a:t>
            </a:r>
            <a:r>
              <a:rPr lang="pl-PL" dirty="0" err="1"/>
              <a:t>code</a:t>
            </a:r>
            <a:r>
              <a:rPr lang="pl-PL" dirty="0"/>
              <a:t>: </a:t>
            </a:r>
            <a:r>
              <a:rPr lang="pl-PL" dirty="0">
                <a:solidFill>
                  <a:srgbClr val="FF0000"/>
                </a:solidFill>
              </a:rPr>
              <a:t>p</a:t>
            </a:r>
            <a:r>
              <a:rPr lang="en-GB" dirty="0" err="1">
                <a:solidFill>
                  <a:srgbClr val="FF0000"/>
                </a:solidFill>
              </a:rPr>
              <a:t>ros</a:t>
            </a:r>
            <a:r>
              <a:rPr lang="en-GB" dirty="0"/>
              <a:t> and </a:t>
            </a:r>
            <a:r>
              <a:rPr lang="en-GB" dirty="0">
                <a:solidFill>
                  <a:srgbClr val="0000FF"/>
                </a:solidFill>
              </a:rPr>
              <a:t>cons</a:t>
            </a:r>
            <a:endParaRPr lang="en-GB" dirty="0"/>
          </a:p>
        </p:txBody>
      </p:sp>
      <p:sp>
        <p:nvSpPr>
          <p:cNvPr id="5" name="Symbol zastępczy numeru slajdu 4">
            <a:extLst>
              <a:ext uri="{FF2B5EF4-FFF2-40B4-BE49-F238E27FC236}">
                <a16:creationId xmlns:a16="http://schemas.microsoft.com/office/drawing/2014/main" id="{D97EE1F2-E481-3628-831E-B69553580B55}"/>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Symbol zastępczy stopki 3">
            <a:extLst>
              <a:ext uri="{FF2B5EF4-FFF2-40B4-BE49-F238E27FC236}">
                <a16:creationId xmlns:a16="http://schemas.microsoft.com/office/drawing/2014/main" id="{D4F2DD0C-19B7-6F3A-E0ED-25087C6FE31E}"/>
              </a:ext>
            </a:extLst>
          </p:cNvPr>
          <p:cNvSpPr>
            <a:spLocks noGrp="1"/>
          </p:cNvSpPr>
          <p:nvPr>
            <p:ph type="ftr" sz="quarter" idx="11"/>
          </p:nvPr>
        </p:nvSpPr>
        <p:spPr>
          <a:xfrm>
            <a:off x="619218" y="6555770"/>
            <a:ext cx="4811892" cy="329614"/>
          </a:xfrm>
        </p:spPr>
        <p:txBody>
          <a:bodyPr/>
          <a:lstStyle/>
          <a:p>
            <a:r>
              <a:rPr lang="pl-PL" dirty="0">
                <a:solidFill>
                  <a:prstClr val="white"/>
                </a:solidFill>
              </a:rPr>
              <a:t>I. Ivanova-Stanik</a:t>
            </a:r>
            <a:r>
              <a:rPr lang="en-GB" dirty="0">
                <a:solidFill>
                  <a:prstClr val="white"/>
                </a:solidFill>
              </a:rPr>
              <a:t> | </a:t>
            </a:r>
            <a:r>
              <a:rPr lang="en-GB" dirty="0"/>
              <a:t>PRD-LMD End-of-year/Kick-off meeting</a:t>
            </a:r>
            <a:r>
              <a:rPr lang="en-GB" dirty="0">
                <a:solidFill>
                  <a:prstClr val="white"/>
                </a:solidFill>
              </a:rPr>
              <a:t>| </a:t>
            </a:r>
            <a:r>
              <a:rPr lang="pl-PL" dirty="0">
                <a:solidFill>
                  <a:prstClr val="white"/>
                </a:solidFill>
              </a:rPr>
              <a:t>08.</a:t>
            </a:r>
            <a:r>
              <a:rPr lang="en-GB" dirty="0">
                <a:solidFill>
                  <a:prstClr val="white"/>
                </a:solidFill>
              </a:rPr>
              <a:t> </a:t>
            </a:r>
            <a:r>
              <a:rPr lang="pl-PL" dirty="0">
                <a:solidFill>
                  <a:prstClr val="white"/>
                </a:solidFill>
              </a:rPr>
              <a:t>02</a:t>
            </a:r>
            <a:r>
              <a:rPr lang="en-GB" dirty="0">
                <a:solidFill>
                  <a:prstClr val="white"/>
                </a:solidFill>
              </a:rPr>
              <a:t> </a:t>
            </a:r>
            <a:r>
              <a:rPr lang="pl-PL" dirty="0">
                <a:solidFill>
                  <a:prstClr val="white"/>
                </a:solidFill>
              </a:rPr>
              <a:t>2024</a:t>
            </a:r>
            <a:endParaRPr lang="en-GB" dirty="0">
              <a:solidFill>
                <a:prstClr val="white"/>
              </a:solidFill>
            </a:endParaRPr>
          </a:p>
        </p:txBody>
      </p:sp>
      <p:graphicFrame>
        <p:nvGraphicFramePr>
          <p:cNvPr id="8" name="Object 2">
            <a:extLst>
              <a:ext uri="{FF2B5EF4-FFF2-40B4-BE49-F238E27FC236}">
                <a16:creationId xmlns:a16="http://schemas.microsoft.com/office/drawing/2014/main" id="{7BB7EE6C-0F44-04BD-3D51-7EA65EE0ED7E}"/>
              </a:ext>
            </a:extLst>
          </p:cNvPr>
          <p:cNvGraphicFramePr>
            <a:graphicFrameLocks noChangeAspect="1"/>
          </p:cNvGraphicFramePr>
          <p:nvPr>
            <p:extLst>
              <p:ext uri="{D42A27DB-BD31-4B8C-83A1-F6EECF244321}">
                <p14:modId xmlns:p14="http://schemas.microsoft.com/office/powerpoint/2010/main" val="355732956"/>
              </p:ext>
            </p:extLst>
          </p:nvPr>
        </p:nvGraphicFramePr>
        <p:xfrm>
          <a:off x="5575822" y="462177"/>
          <a:ext cx="3298149" cy="2716667"/>
        </p:xfrm>
        <a:graphic>
          <a:graphicData uri="http://schemas.openxmlformats.org/presentationml/2006/ole">
            <mc:AlternateContent xmlns:mc="http://schemas.openxmlformats.org/markup-compatibility/2006">
              <mc:Choice xmlns:v="urn:schemas-microsoft-com:vml" Requires="v">
                <p:oleObj name="Graph" r:id="rId2" imgW="31765875" imgH="26174700" progId="Origin50.Graph">
                  <p:embed/>
                </p:oleObj>
              </mc:Choice>
              <mc:Fallback>
                <p:oleObj name="Graph" r:id="rId2" imgW="31765875" imgH="26174700" progId="Origin50.Graph">
                  <p:embed/>
                  <p:pic>
                    <p:nvPicPr>
                      <p:cNvPr id="10244" name="Object 2">
                        <a:extLst>
                          <a:ext uri="{FF2B5EF4-FFF2-40B4-BE49-F238E27FC236}">
                            <a16:creationId xmlns:a16="http://schemas.microsoft.com/office/drawing/2014/main" id="{EC18DA8D-7DA4-FC6C-726B-BCB09D38B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822" y="462177"/>
                        <a:ext cx="3298149" cy="2716667"/>
                      </a:xfrm>
                      <a:prstGeom prst="rect">
                        <a:avLst/>
                      </a:prstGeom>
                      <a:noFill/>
                      <a:ln>
                        <a:noFill/>
                      </a:ln>
                      <a:effectLst/>
                    </p:spPr>
                  </p:pic>
                </p:oleObj>
              </mc:Fallback>
            </mc:AlternateContent>
          </a:graphicData>
        </a:graphic>
      </p:graphicFrame>
      <p:pic>
        <p:nvPicPr>
          <p:cNvPr id="9" name="Picture 39">
            <a:extLst>
              <a:ext uri="{FF2B5EF4-FFF2-40B4-BE49-F238E27FC236}">
                <a16:creationId xmlns:a16="http://schemas.microsoft.com/office/drawing/2014/main" id="{A6D8546E-10EA-B0C8-2EBB-BCBEBB1B63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243" y="2898634"/>
            <a:ext cx="4013962" cy="299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0">
            <a:extLst>
              <a:ext uri="{FF2B5EF4-FFF2-40B4-BE49-F238E27FC236}">
                <a16:creationId xmlns:a16="http://schemas.microsoft.com/office/drawing/2014/main" id="{46CD6D31-A518-5E33-98A3-2DC7C77C6D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029" y="964617"/>
            <a:ext cx="4696735" cy="16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ole tekstowe 9">
            <a:extLst>
              <a:ext uri="{FF2B5EF4-FFF2-40B4-BE49-F238E27FC236}">
                <a16:creationId xmlns:a16="http://schemas.microsoft.com/office/drawing/2014/main" id="{4D23EA57-017B-244E-040D-D13B12E66F96}"/>
              </a:ext>
            </a:extLst>
          </p:cNvPr>
          <p:cNvSpPr txBox="1">
            <a:spLocks noChangeArrowheads="1"/>
          </p:cNvSpPr>
          <p:nvPr/>
        </p:nvSpPr>
        <p:spPr bwMode="auto">
          <a:xfrm>
            <a:off x="4567144" y="3099572"/>
            <a:ext cx="4306827"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Clr>
                <a:srgbClr val="FF0000"/>
              </a:buClr>
              <a:buNone/>
            </a:pPr>
            <a:r>
              <a:rPr lang="en-US" altLang="en-US" sz="1400" b="1" u="sng" dirty="0">
                <a:solidFill>
                  <a:srgbClr val="FF0000"/>
                </a:solidFill>
                <a:latin typeface="+mn-lt"/>
              </a:rPr>
              <a:t>Advantages:</a:t>
            </a:r>
          </a:p>
          <a:p>
            <a:pPr marL="285750" indent="-285750">
              <a:spcBef>
                <a:spcPct val="0"/>
              </a:spcBef>
              <a:buClr>
                <a:srgbClr val="FF0000"/>
              </a:buClr>
              <a:buFont typeface="Wingdings" panose="05000000000000000000" pitchFamily="2" charset="2"/>
              <a:buChar char="q"/>
            </a:pPr>
            <a:r>
              <a:rPr lang="en-US" altLang="en-US" sz="1600" dirty="0">
                <a:latin typeface="+mn-lt"/>
              </a:rPr>
              <a:t>Self-consistent modeling core and SOL: Important for simulation of the impurity with high atomic number: W, Ni, </a:t>
            </a:r>
            <a:r>
              <a:rPr lang="en-US" altLang="en-US" sz="1600" dirty="0" err="1">
                <a:latin typeface="+mn-lt"/>
              </a:rPr>
              <a:t>Ar</a:t>
            </a:r>
            <a:r>
              <a:rPr lang="en-US" altLang="en-US" sz="1600" dirty="0">
                <a:latin typeface="+mn-lt"/>
              </a:rPr>
              <a:t>, Kr</a:t>
            </a:r>
          </a:p>
          <a:p>
            <a:pPr marL="285750" indent="-285750">
              <a:spcBef>
                <a:spcPct val="0"/>
              </a:spcBef>
              <a:buClr>
                <a:srgbClr val="FF0000"/>
              </a:buClr>
              <a:buFont typeface="Wingdings" panose="05000000000000000000" pitchFamily="2" charset="2"/>
              <a:buChar char="q"/>
            </a:pPr>
            <a:r>
              <a:rPr lang="en-US" altLang="en-US" sz="1600" dirty="0">
                <a:latin typeface="+mn-lt"/>
              </a:rPr>
              <a:t>Included atomic processes: ionization, recombination, excitation, charge exchange</a:t>
            </a:r>
          </a:p>
          <a:p>
            <a:pPr marL="285750" indent="-285750">
              <a:spcBef>
                <a:spcPct val="0"/>
              </a:spcBef>
              <a:buClr>
                <a:srgbClr val="FF0000"/>
              </a:buClr>
              <a:buFont typeface="Wingdings" panose="05000000000000000000" pitchFamily="2" charset="2"/>
              <a:buChar char="q"/>
            </a:pPr>
            <a:r>
              <a:rPr lang="en-US" altLang="en-US" sz="1600" dirty="0">
                <a:latin typeface="+mn-lt"/>
              </a:rPr>
              <a:t> Solved each ionization stage of the impurities</a:t>
            </a:r>
          </a:p>
          <a:p>
            <a:pPr marL="285750" indent="-285750">
              <a:spcBef>
                <a:spcPct val="0"/>
              </a:spcBef>
              <a:buClr>
                <a:srgbClr val="FF0000"/>
              </a:buClr>
              <a:buFont typeface="Wingdings" panose="05000000000000000000" pitchFamily="2" charset="2"/>
              <a:buChar char="q"/>
            </a:pPr>
            <a:r>
              <a:rPr lang="en-US" altLang="en-US" sz="1600" dirty="0">
                <a:latin typeface="+mn-lt"/>
              </a:rPr>
              <a:t>Intrinsic and seeded impurities – gas puff at different positions</a:t>
            </a:r>
            <a:endParaRPr lang="pl-PL" altLang="en-US" sz="1600" dirty="0">
              <a:latin typeface="+mn-lt"/>
            </a:endParaRPr>
          </a:p>
          <a:p>
            <a:pPr marL="285750" indent="-285750">
              <a:spcBef>
                <a:spcPct val="0"/>
              </a:spcBef>
              <a:buClr>
                <a:srgbClr val="FF0000"/>
              </a:buClr>
              <a:buFont typeface="Wingdings" panose="05000000000000000000" pitchFamily="2" charset="2"/>
              <a:buChar char="q"/>
            </a:pPr>
            <a:r>
              <a:rPr lang="en-US" altLang="en-US" sz="1600" b="1" dirty="0">
                <a:solidFill>
                  <a:srgbClr val="FF0000"/>
                </a:solidFill>
                <a:latin typeface="+mn-lt"/>
              </a:rPr>
              <a:t>LM implemented</a:t>
            </a:r>
          </a:p>
          <a:p>
            <a:pPr marL="285750" indent="-285750">
              <a:spcBef>
                <a:spcPct val="0"/>
              </a:spcBef>
              <a:buClr>
                <a:srgbClr val="FF0000"/>
              </a:buClr>
              <a:buFont typeface="Wingdings" panose="05000000000000000000" pitchFamily="2" charset="2"/>
              <a:buChar char="q"/>
            </a:pPr>
            <a:r>
              <a:rPr lang="en-US" altLang="en-US" sz="1600" dirty="0">
                <a:latin typeface="+mn-lt"/>
              </a:rPr>
              <a:t> Faster code: 1case -  12h</a:t>
            </a:r>
          </a:p>
        </p:txBody>
      </p:sp>
    </p:spTree>
    <p:extLst>
      <p:ext uri="{BB962C8B-B14F-4D97-AF65-F5344CB8AC3E}">
        <p14:creationId xmlns:p14="http://schemas.microsoft.com/office/powerpoint/2010/main" val="90882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E53FE3-106E-D8B7-7BF5-66452A23F5CE}"/>
              </a:ext>
            </a:extLst>
          </p:cNvPr>
          <p:cNvSpPr>
            <a:spLocks noGrp="1"/>
          </p:cNvSpPr>
          <p:nvPr>
            <p:ph type="title"/>
          </p:nvPr>
        </p:nvSpPr>
        <p:spPr/>
        <p:txBody>
          <a:bodyPr/>
          <a:lstStyle/>
          <a:p>
            <a:r>
              <a:rPr lang="pl-PL" dirty="0"/>
              <a:t>COREDIV </a:t>
            </a:r>
            <a:r>
              <a:rPr lang="pl-PL" dirty="0" err="1"/>
              <a:t>code</a:t>
            </a:r>
            <a:r>
              <a:rPr lang="pl-PL" dirty="0"/>
              <a:t>: </a:t>
            </a:r>
            <a:r>
              <a:rPr lang="pl-PL" dirty="0">
                <a:solidFill>
                  <a:srgbClr val="FF0000"/>
                </a:solidFill>
              </a:rPr>
              <a:t>p</a:t>
            </a:r>
            <a:r>
              <a:rPr lang="en-GB" dirty="0" err="1">
                <a:solidFill>
                  <a:srgbClr val="FF0000"/>
                </a:solidFill>
              </a:rPr>
              <a:t>ros</a:t>
            </a:r>
            <a:r>
              <a:rPr lang="en-GB" dirty="0"/>
              <a:t> and </a:t>
            </a:r>
            <a:r>
              <a:rPr lang="en-GB" dirty="0">
                <a:solidFill>
                  <a:srgbClr val="0000FF"/>
                </a:solidFill>
              </a:rPr>
              <a:t>cons</a:t>
            </a:r>
            <a:endParaRPr lang="en-GB" dirty="0"/>
          </a:p>
        </p:txBody>
      </p:sp>
      <p:sp>
        <p:nvSpPr>
          <p:cNvPr id="4" name="Symbol zastępczy numeru slajdu 3">
            <a:extLst>
              <a:ext uri="{FF2B5EF4-FFF2-40B4-BE49-F238E27FC236}">
                <a16:creationId xmlns:a16="http://schemas.microsoft.com/office/drawing/2014/main" id="{78A26A2C-F8E4-6C6E-5925-6F967F2DD7FB}"/>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6" name="Text Box 39">
            <a:extLst>
              <a:ext uri="{FF2B5EF4-FFF2-40B4-BE49-F238E27FC236}">
                <a16:creationId xmlns:a16="http://schemas.microsoft.com/office/drawing/2014/main" id="{B63E743F-08DB-F2FD-FC43-74BFCFEAC742}"/>
              </a:ext>
            </a:extLst>
          </p:cNvPr>
          <p:cNvSpPr txBox="1">
            <a:spLocks noChangeArrowheads="1"/>
          </p:cNvSpPr>
          <p:nvPr/>
        </p:nvSpPr>
        <p:spPr bwMode="auto">
          <a:xfrm>
            <a:off x="1187624" y="1959858"/>
            <a:ext cx="1685077" cy="4616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pl-PL" altLang="en-US" sz="1200" dirty="0" err="1">
                <a:solidFill>
                  <a:srgbClr val="FF0000"/>
                </a:solidFill>
                <a:latin typeface="Symbol" panose="05050102010706020507" pitchFamily="18" charset="2"/>
              </a:rPr>
              <a:t>t</a:t>
            </a:r>
            <a:r>
              <a:rPr lang="pl-PL" altLang="en-US" sz="1200" baseline="-15000" dirty="0" err="1">
                <a:solidFill>
                  <a:srgbClr val="FF0000"/>
                </a:solidFill>
              </a:rPr>
              <a:t>E</a:t>
            </a:r>
            <a:r>
              <a:rPr lang="pl-PL" altLang="en-US" sz="1200" dirty="0">
                <a:solidFill>
                  <a:srgbClr val="FF0000"/>
                </a:solidFill>
              </a:rPr>
              <a:t> </a:t>
            </a:r>
            <a:r>
              <a:rPr lang="en-GB" altLang="en-US" sz="1200" dirty="0">
                <a:solidFill>
                  <a:srgbClr val="FF0000"/>
                </a:solidFill>
              </a:rPr>
              <a:t>from experimental </a:t>
            </a:r>
          </a:p>
          <a:p>
            <a:pPr>
              <a:spcBef>
                <a:spcPct val="0"/>
              </a:spcBef>
              <a:buFontTx/>
              <a:buNone/>
            </a:pPr>
            <a:r>
              <a:rPr lang="en-GB" altLang="en-US" sz="1200" dirty="0" err="1">
                <a:solidFill>
                  <a:srgbClr val="FF0000"/>
                </a:solidFill>
              </a:rPr>
              <a:t>ELMy</a:t>
            </a:r>
            <a:r>
              <a:rPr lang="en-GB" altLang="en-US" sz="1200" dirty="0">
                <a:solidFill>
                  <a:srgbClr val="FF0000"/>
                </a:solidFill>
              </a:rPr>
              <a:t> H-mode scaling</a:t>
            </a:r>
          </a:p>
        </p:txBody>
      </p:sp>
      <p:graphicFrame>
        <p:nvGraphicFramePr>
          <p:cNvPr id="7" name="Object 3">
            <a:extLst>
              <a:ext uri="{FF2B5EF4-FFF2-40B4-BE49-F238E27FC236}">
                <a16:creationId xmlns:a16="http://schemas.microsoft.com/office/drawing/2014/main" id="{162E73B6-A338-8884-F493-3D5371CFA595}"/>
              </a:ext>
            </a:extLst>
          </p:cNvPr>
          <p:cNvGraphicFramePr>
            <a:graphicFrameLocks noChangeAspect="1"/>
          </p:cNvGraphicFramePr>
          <p:nvPr>
            <p:extLst>
              <p:ext uri="{D42A27DB-BD31-4B8C-83A1-F6EECF244321}">
                <p14:modId xmlns:p14="http://schemas.microsoft.com/office/powerpoint/2010/main" val="1525742132"/>
              </p:ext>
            </p:extLst>
          </p:nvPr>
        </p:nvGraphicFramePr>
        <p:xfrm>
          <a:off x="1907704" y="2528586"/>
          <a:ext cx="2981325" cy="625078"/>
        </p:xfrm>
        <a:graphic>
          <a:graphicData uri="http://schemas.openxmlformats.org/presentationml/2006/ole">
            <mc:AlternateContent xmlns:mc="http://schemas.openxmlformats.org/markup-compatibility/2006">
              <mc:Choice xmlns:v="urn:schemas-microsoft-com:vml" Requires="v">
                <p:oleObj name="Równanie" r:id="rId2" imgW="60960000" imgH="12801600" progId="Equation.3">
                  <p:embed/>
                </p:oleObj>
              </mc:Choice>
              <mc:Fallback>
                <p:oleObj name="Równanie" r:id="rId2" imgW="60960000" imgH="12801600" progId="Equation.3">
                  <p:embed/>
                  <p:pic>
                    <p:nvPicPr>
                      <p:cNvPr id="11268" name="Object 3">
                        <a:extLst>
                          <a:ext uri="{FF2B5EF4-FFF2-40B4-BE49-F238E27FC236}">
                            <a16:creationId xmlns:a16="http://schemas.microsoft.com/office/drawing/2014/main" id="{D6A75FC7-ADED-8514-F394-15E9CFCDC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528586"/>
                        <a:ext cx="2981325" cy="625078"/>
                      </a:xfrm>
                      <a:prstGeom prst="rect">
                        <a:avLst/>
                      </a:prstGeom>
                      <a:solidFill>
                        <a:schemeClr val="bg1"/>
                      </a:solidFill>
                      <a:ln w="9525">
                        <a:solidFill>
                          <a:schemeClr val="tx1"/>
                        </a:solidFill>
                        <a:miter lim="800000"/>
                        <a:headEnd/>
                        <a:tailEnd/>
                      </a:ln>
                    </p:spPr>
                  </p:pic>
                </p:oleObj>
              </mc:Fallback>
            </mc:AlternateContent>
          </a:graphicData>
        </a:graphic>
      </p:graphicFrame>
      <p:cxnSp>
        <p:nvCxnSpPr>
          <p:cNvPr id="8" name="Łącznik prosty ze strzałką 7">
            <a:extLst>
              <a:ext uri="{FF2B5EF4-FFF2-40B4-BE49-F238E27FC236}">
                <a16:creationId xmlns:a16="http://schemas.microsoft.com/office/drawing/2014/main" id="{B25CF6C5-6CC4-A9FE-028F-B694F4B36B63}"/>
              </a:ext>
            </a:extLst>
          </p:cNvPr>
          <p:cNvCxnSpPr/>
          <p:nvPr/>
        </p:nvCxnSpPr>
        <p:spPr>
          <a:xfrm rot="16200000" flipH="1">
            <a:off x="2239043" y="2541425"/>
            <a:ext cx="535781" cy="3214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 Box 47">
            <a:extLst>
              <a:ext uri="{FF2B5EF4-FFF2-40B4-BE49-F238E27FC236}">
                <a16:creationId xmlns:a16="http://schemas.microsoft.com/office/drawing/2014/main" id="{EE26887F-3DA7-4EF6-3554-2173564C66CF}"/>
              </a:ext>
            </a:extLst>
          </p:cNvPr>
          <p:cNvSpPr txBox="1">
            <a:spLocks noChangeArrowheads="1"/>
          </p:cNvSpPr>
          <p:nvPr/>
        </p:nvSpPr>
        <p:spPr bwMode="auto">
          <a:xfrm>
            <a:off x="1368624" y="3257413"/>
            <a:ext cx="2411015" cy="507831"/>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350">
                <a:solidFill>
                  <a:srgbClr val="0000FF"/>
                </a:solidFill>
              </a:rPr>
              <a:t>C</a:t>
            </a:r>
            <a:r>
              <a:rPr lang="en-US" altLang="en-US" sz="1350" baseline="-25000">
                <a:solidFill>
                  <a:srgbClr val="0000FF"/>
                </a:solidFill>
              </a:rPr>
              <a:t>e</a:t>
            </a:r>
            <a:r>
              <a:rPr lang="en-US" altLang="en-US" sz="1350">
                <a:solidFill>
                  <a:srgbClr val="0000FF"/>
                </a:solidFill>
              </a:rPr>
              <a:t> – adjusted iteratively to </a:t>
            </a:r>
            <a:endParaRPr lang="pl-PL" altLang="en-US" sz="1350">
              <a:solidFill>
                <a:srgbClr val="0000FF"/>
              </a:solidFill>
            </a:endParaRPr>
          </a:p>
          <a:p>
            <a:pPr>
              <a:spcBef>
                <a:spcPct val="0"/>
              </a:spcBef>
              <a:buFontTx/>
              <a:buNone/>
            </a:pPr>
            <a:r>
              <a:rPr lang="en-US" altLang="en-US" sz="1350">
                <a:solidFill>
                  <a:srgbClr val="0000FF"/>
                </a:solidFill>
              </a:rPr>
              <a:t>keep</a:t>
            </a:r>
            <a:r>
              <a:rPr lang="pl-PL" altLang="en-US" sz="1350">
                <a:solidFill>
                  <a:srgbClr val="0000FF"/>
                </a:solidFill>
              </a:rPr>
              <a:t> </a:t>
            </a:r>
            <a:r>
              <a:rPr lang="en-US" altLang="en-US" sz="1350">
                <a:solidFill>
                  <a:srgbClr val="0000FF"/>
                </a:solidFill>
              </a:rPr>
              <a:t>prescribed confinement</a:t>
            </a:r>
            <a:endParaRPr lang="en-GB" altLang="en-US" sz="1350">
              <a:solidFill>
                <a:srgbClr val="0000FF"/>
              </a:solidFill>
            </a:endParaRPr>
          </a:p>
        </p:txBody>
      </p:sp>
      <p:cxnSp>
        <p:nvCxnSpPr>
          <p:cNvPr id="10" name="Łącznik prosty ze strzałką 9">
            <a:extLst>
              <a:ext uri="{FF2B5EF4-FFF2-40B4-BE49-F238E27FC236}">
                <a16:creationId xmlns:a16="http://schemas.microsoft.com/office/drawing/2014/main" id="{BDCDB276-6828-C106-F781-D5BF65B7C505}"/>
              </a:ext>
            </a:extLst>
          </p:cNvPr>
          <p:cNvCxnSpPr/>
          <p:nvPr/>
        </p:nvCxnSpPr>
        <p:spPr>
          <a:xfrm rot="5400000" flipH="1" flipV="1">
            <a:off x="2224832" y="3067237"/>
            <a:ext cx="375047" cy="119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5">
            <a:extLst>
              <a:ext uri="{FF2B5EF4-FFF2-40B4-BE49-F238E27FC236}">
                <a16:creationId xmlns:a16="http://schemas.microsoft.com/office/drawing/2014/main" id="{FE053B15-CECA-1842-6AB9-F26933E1169D}"/>
              </a:ext>
            </a:extLst>
          </p:cNvPr>
          <p:cNvGraphicFramePr>
            <a:graphicFrameLocks noGrp="1" noChangeAspect="1"/>
          </p:cNvGraphicFramePr>
          <p:nvPr>
            <p:extLst>
              <p:ext uri="{D42A27DB-BD31-4B8C-83A1-F6EECF244321}">
                <p14:modId xmlns:p14="http://schemas.microsoft.com/office/powerpoint/2010/main" val="2512035914"/>
              </p:ext>
            </p:extLst>
          </p:nvPr>
        </p:nvGraphicFramePr>
        <p:xfrm>
          <a:off x="4084737" y="3340676"/>
          <a:ext cx="1200150" cy="279400"/>
        </p:xfrm>
        <a:graphic>
          <a:graphicData uri="http://schemas.openxmlformats.org/presentationml/2006/ole">
            <mc:AlternateContent xmlns:mc="http://schemas.openxmlformats.org/markup-compatibility/2006">
              <mc:Choice xmlns:v="urn:schemas-microsoft-com:vml" Requires="v">
                <p:oleObj name="Równanie" r:id="rId4" imgW="32308800" imgH="5486400" progId="Equation.3">
                  <p:embed/>
                </p:oleObj>
              </mc:Choice>
              <mc:Fallback>
                <p:oleObj name="Równanie" r:id="rId4" imgW="32308800" imgH="5486400" progId="Equation.3">
                  <p:embed/>
                  <p:pic>
                    <p:nvPicPr>
                      <p:cNvPr id="11272" name="Object 5">
                        <a:extLst>
                          <a:ext uri="{FF2B5EF4-FFF2-40B4-BE49-F238E27FC236}">
                            <a16:creationId xmlns:a16="http://schemas.microsoft.com/office/drawing/2014/main" id="{D868833E-1EC7-262B-AD9E-A14749A872E6}"/>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737" y="3340676"/>
                        <a:ext cx="1200150" cy="279400"/>
                      </a:xfrm>
                      <a:prstGeom prst="rect">
                        <a:avLst/>
                      </a:prstGeom>
                      <a:solidFill>
                        <a:schemeClr val="bg1"/>
                      </a:solidFill>
                      <a:ln w="9525">
                        <a:solidFill>
                          <a:schemeClr val="tx1"/>
                        </a:solidFill>
                        <a:miter lim="800000"/>
                        <a:headEnd/>
                        <a:tailEnd/>
                      </a:ln>
                    </p:spPr>
                  </p:pic>
                </p:oleObj>
              </mc:Fallback>
            </mc:AlternateContent>
          </a:graphicData>
        </a:graphic>
      </p:graphicFrame>
      <p:sp>
        <p:nvSpPr>
          <p:cNvPr id="12" name="pole tekstowe 10">
            <a:extLst>
              <a:ext uri="{FF2B5EF4-FFF2-40B4-BE49-F238E27FC236}">
                <a16:creationId xmlns:a16="http://schemas.microsoft.com/office/drawing/2014/main" id="{892B89D5-B961-756F-2CA7-4A3FECBD01F7}"/>
              </a:ext>
            </a:extLst>
          </p:cNvPr>
          <p:cNvSpPr txBox="1">
            <a:spLocks noChangeArrowheads="1"/>
          </p:cNvSpPr>
          <p:nvPr/>
        </p:nvSpPr>
        <p:spPr bwMode="auto">
          <a:xfrm>
            <a:off x="270030" y="831430"/>
            <a:ext cx="21431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en-US" sz="1500" b="1" u="sng" dirty="0">
                <a:solidFill>
                  <a:srgbClr val="0000FF"/>
                </a:solidFill>
              </a:rPr>
              <a:t>Disadvantages</a:t>
            </a:r>
            <a:r>
              <a:rPr lang="pl-PL" altLang="en-US" sz="1500" b="1" u="sng" dirty="0">
                <a:solidFill>
                  <a:srgbClr val="0000FF"/>
                </a:solidFill>
              </a:rPr>
              <a:t>:</a:t>
            </a:r>
            <a:endParaRPr lang="en-US" altLang="en-US" sz="1500" b="1" u="sng" dirty="0">
              <a:solidFill>
                <a:srgbClr val="0000FF"/>
              </a:solidFill>
            </a:endParaRPr>
          </a:p>
        </p:txBody>
      </p:sp>
      <p:sp>
        <p:nvSpPr>
          <p:cNvPr id="13" name="pole tekstowe 12">
            <a:extLst>
              <a:ext uri="{FF2B5EF4-FFF2-40B4-BE49-F238E27FC236}">
                <a16:creationId xmlns:a16="http://schemas.microsoft.com/office/drawing/2014/main" id="{03D781B9-C3F4-63FC-FDE8-DEF3C73C27BE}"/>
              </a:ext>
            </a:extLst>
          </p:cNvPr>
          <p:cNvSpPr txBox="1">
            <a:spLocks noChangeArrowheads="1"/>
          </p:cNvSpPr>
          <p:nvPr/>
        </p:nvSpPr>
        <p:spPr bwMode="auto">
          <a:xfrm>
            <a:off x="254417" y="4017761"/>
            <a:ext cx="87849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
                <a:srgbClr val="3333FF"/>
              </a:buClr>
              <a:buFont typeface="Wingdings" panose="05000000000000000000" pitchFamily="2" charset="2"/>
              <a:buChar char="q"/>
            </a:pPr>
            <a:r>
              <a:rPr lang="pl-PL" altLang="pl-PL" sz="1350" dirty="0"/>
              <a:t> </a:t>
            </a:r>
            <a:r>
              <a:rPr lang="en-US" altLang="pl-PL" sz="1600" dirty="0">
                <a:latin typeface="+mn-lt"/>
              </a:rPr>
              <a:t>Equations for plasma rotation and plasma current neglected </a:t>
            </a:r>
            <a:r>
              <a:rPr lang="en-US" altLang="pl-PL" sz="1600" dirty="0">
                <a:latin typeface="+mn-lt"/>
                <a:sym typeface="Wingdings" panose="05000000000000000000" pitchFamily="2" charset="2"/>
              </a:rPr>
              <a:t> </a:t>
            </a:r>
            <a:r>
              <a:rPr lang="en-US" altLang="pl-PL" sz="1600" dirty="0">
                <a:latin typeface="+mn-lt"/>
              </a:rPr>
              <a:t>j(r) – given input function, (no evolution of magnetic field)</a:t>
            </a:r>
            <a:endParaRPr lang="en-US" altLang="en-US" sz="1600" dirty="0">
              <a:latin typeface="+mn-lt"/>
            </a:endParaRPr>
          </a:p>
          <a:p>
            <a:pPr algn="just">
              <a:spcBef>
                <a:spcPct val="0"/>
              </a:spcBef>
              <a:buClr>
                <a:srgbClr val="3333FF"/>
              </a:buClr>
              <a:buFont typeface="Wingdings" panose="05000000000000000000" pitchFamily="2" charset="2"/>
              <a:buChar char="q"/>
            </a:pPr>
            <a:r>
              <a:rPr lang="en-US" altLang="en-US" sz="1600" dirty="0">
                <a:latin typeface="+mn-lt"/>
              </a:rPr>
              <a:t> Position o</a:t>
            </a:r>
            <a:r>
              <a:rPr lang="pl-PL" altLang="en-US" sz="1600" dirty="0">
                <a:latin typeface="+mn-lt"/>
              </a:rPr>
              <a:t>f</a:t>
            </a:r>
            <a:r>
              <a:rPr lang="en-US" altLang="en-US" sz="1600" dirty="0">
                <a:latin typeface="+mn-lt"/>
              </a:rPr>
              <a:t> the pedestal </a:t>
            </a:r>
            <a:r>
              <a:rPr lang="pl-PL" altLang="en-US" sz="1600" dirty="0">
                <a:latin typeface="+mn-lt"/>
              </a:rPr>
              <a:t>as a</a:t>
            </a:r>
            <a:r>
              <a:rPr lang="en-US" altLang="en-US" sz="1600" dirty="0">
                <a:latin typeface="+mn-lt"/>
              </a:rPr>
              <a:t> input parameter</a:t>
            </a:r>
          </a:p>
          <a:p>
            <a:pPr algn="just">
              <a:spcBef>
                <a:spcPct val="0"/>
              </a:spcBef>
              <a:buClr>
                <a:srgbClr val="3333FF"/>
              </a:buClr>
              <a:buFont typeface="Wingdings" panose="05000000000000000000" pitchFamily="2" charset="2"/>
              <a:buChar char="q"/>
            </a:pPr>
            <a:r>
              <a:rPr lang="en-US" altLang="en-US" sz="1600" dirty="0">
                <a:latin typeface="+mn-lt"/>
              </a:rPr>
              <a:t> Slab geometry for the SOL </a:t>
            </a:r>
          </a:p>
          <a:p>
            <a:pPr algn="just">
              <a:spcBef>
                <a:spcPct val="0"/>
              </a:spcBef>
              <a:buClr>
                <a:srgbClr val="3333FF"/>
              </a:buClr>
              <a:buFont typeface="Wingdings" panose="05000000000000000000" pitchFamily="2" charset="2"/>
              <a:buChar char="q"/>
            </a:pPr>
            <a:r>
              <a:rPr lang="en-US" altLang="en-US" sz="1600" dirty="0">
                <a:latin typeface="+mn-lt"/>
              </a:rPr>
              <a:t> Non included private region</a:t>
            </a:r>
          </a:p>
          <a:p>
            <a:pPr algn="just">
              <a:spcBef>
                <a:spcPct val="0"/>
              </a:spcBef>
              <a:buClr>
                <a:srgbClr val="3333FF"/>
              </a:buClr>
              <a:buFont typeface="Wingdings" panose="05000000000000000000" pitchFamily="2" charset="2"/>
              <a:buChar char="q"/>
            </a:pPr>
            <a:r>
              <a:rPr lang="en-US" altLang="en-US" sz="1600" dirty="0">
                <a:latin typeface="+mn-lt"/>
              </a:rPr>
              <a:t> </a:t>
            </a:r>
            <a:r>
              <a:rPr lang="pl-PL" altLang="en-US" sz="1600" dirty="0">
                <a:latin typeface="+mn-lt"/>
              </a:rPr>
              <a:t>D</a:t>
            </a:r>
            <a:r>
              <a:rPr lang="en-US" altLang="en-US" sz="1600" dirty="0">
                <a:latin typeface="+mn-lt"/>
              </a:rPr>
              <a:t>rifts neglected</a:t>
            </a:r>
          </a:p>
          <a:p>
            <a:pPr algn="just">
              <a:spcBef>
                <a:spcPct val="0"/>
              </a:spcBef>
              <a:buClr>
                <a:srgbClr val="3333FF"/>
              </a:buClr>
              <a:buFont typeface="Wingdings" panose="05000000000000000000" pitchFamily="2" charset="2"/>
              <a:buChar char="q"/>
            </a:pPr>
            <a:r>
              <a:rPr lang="en-US" altLang="en-US" sz="1600" dirty="0">
                <a:latin typeface="+mn-lt"/>
              </a:rPr>
              <a:t> Analytical model for neutrals accounts for plasma recycling and impurity sputtering  → detachment can not be modeled correctly. </a:t>
            </a:r>
          </a:p>
          <a:p>
            <a:pPr algn="just">
              <a:spcBef>
                <a:spcPct val="0"/>
              </a:spcBef>
              <a:buClr>
                <a:srgbClr val="3333FF"/>
              </a:buClr>
              <a:buFont typeface="Wingdings" panose="05000000000000000000" pitchFamily="2" charset="2"/>
              <a:buChar char="q"/>
            </a:pPr>
            <a:r>
              <a:rPr lang="en-US" altLang="en-US" sz="1600" dirty="0">
                <a:latin typeface="+mn-lt"/>
              </a:rPr>
              <a:t> Only thermal neutron</a:t>
            </a:r>
          </a:p>
        </p:txBody>
      </p:sp>
      <p:sp>
        <p:nvSpPr>
          <p:cNvPr id="14" name="pole tekstowe 14">
            <a:extLst>
              <a:ext uri="{FF2B5EF4-FFF2-40B4-BE49-F238E27FC236}">
                <a16:creationId xmlns:a16="http://schemas.microsoft.com/office/drawing/2014/main" id="{48A55F9E-F52F-C19E-74F2-CC7768D8275F}"/>
              </a:ext>
            </a:extLst>
          </p:cNvPr>
          <p:cNvSpPr txBox="1">
            <a:spLocks noChangeArrowheads="1"/>
          </p:cNvSpPr>
          <p:nvPr/>
        </p:nvSpPr>
        <p:spPr bwMode="auto">
          <a:xfrm>
            <a:off x="179512" y="1207226"/>
            <a:ext cx="45362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Clr>
                <a:srgbClr val="3333FF"/>
              </a:buClr>
              <a:buFont typeface="Wingdings" panose="05000000000000000000" pitchFamily="2" charset="2"/>
              <a:buChar char="q"/>
            </a:pPr>
            <a:r>
              <a:rPr lang="pl-PL" altLang="en-US" sz="1350" dirty="0"/>
              <a:t> </a:t>
            </a:r>
            <a:r>
              <a:rPr lang="en-GB" altLang="en-US" sz="1600" dirty="0">
                <a:latin typeface="+mn-lt"/>
              </a:rPr>
              <a:t>Anomalous transport described by simple model:</a:t>
            </a:r>
          </a:p>
        </p:txBody>
      </p:sp>
      <p:graphicFrame>
        <p:nvGraphicFramePr>
          <p:cNvPr id="15" name="Object 4">
            <a:extLst>
              <a:ext uri="{FF2B5EF4-FFF2-40B4-BE49-F238E27FC236}">
                <a16:creationId xmlns:a16="http://schemas.microsoft.com/office/drawing/2014/main" id="{DA1B351D-BB21-DE93-20FA-223D2796E622}"/>
              </a:ext>
            </a:extLst>
          </p:cNvPr>
          <p:cNvGraphicFramePr>
            <a:graphicFrameLocks noGrp="1" noChangeAspect="1"/>
          </p:cNvGraphicFramePr>
          <p:nvPr>
            <p:extLst>
              <p:ext uri="{D42A27DB-BD31-4B8C-83A1-F6EECF244321}">
                <p14:modId xmlns:p14="http://schemas.microsoft.com/office/powerpoint/2010/main" val="2637176062"/>
              </p:ext>
            </p:extLst>
          </p:nvPr>
        </p:nvGraphicFramePr>
        <p:xfrm>
          <a:off x="5019027" y="476513"/>
          <a:ext cx="3918060" cy="2667123"/>
        </p:xfrm>
        <a:graphic>
          <a:graphicData uri="http://schemas.openxmlformats.org/presentationml/2006/ole">
            <mc:AlternateContent xmlns:mc="http://schemas.openxmlformats.org/markup-compatibility/2006">
              <mc:Choice xmlns:v="urn:schemas-microsoft-com:vml" Requires="v">
                <p:oleObj name="Graph" r:id="rId6" imgW="19602450" imgH="13935075" progId="Origin50.Graph">
                  <p:embed/>
                </p:oleObj>
              </mc:Choice>
              <mc:Fallback>
                <p:oleObj name="Graph" r:id="rId6" imgW="19602450" imgH="13935075" progId="Origin50.Graph">
                  <p:embed/>
                  <p:pic>
                    <p:nvPicPr>
                      <p:cNvPr id="11276" name="Object 4">
                        <a:extLst>
                          <a:ext uri="{FF2B5EF4-FFF2-40B4-BE49-F238E27FC236}">
                            <a16:creationId xmlns:a16="http://schemas.microsoft.com/office/drawing/2014/main" id="{D09B853A-03F4-0EA6-C629-496E01920AAE}"/>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9027" y="476513"/>
                        <a:ext cx="3918060" cy="2667123"/>
                      </a:xfrm>
                      <a:prstGeom prst="rect">
                        <a:avLst/>
                      </a:prstGeom>
                      <a:noFill/>
                      <a:ln>
                        <a:noFill/>
                      </a:ln>
                    </p:spPr>
                  </p:pic>
                </p:oleObj>
              </mc:Fallback>
            </mc:AlternateContent>
          </a:graphicData>
        </a:graphic>
      </p:graphicFrame>
      <p:sp>
        <p:nvSpPr>
          <p:cNvPr id="16" name="Symbol zastępczy stopki 3">
            <a:extLst>
              <a:ext uri="{FF2B5EF4-FFF2-40B4-BE49-F238E27FC236}">
                <a16:creationId xmlns:a16="http://schemas.microsoft.com/office/drawing/2014/main" id="{970D9773-DD73-2389-DA0B-BB88E42E08F1}"/>
              </a:ext>
            </a:extLst>
          </p:cNvPr>
          <p:cNvSpPr txBox="1">
            <a:spLocks/>
          </p:cNvSpPr>
          <p:nvPr/>
        </p:nvSpPr>
        <p:spPr>
          <a:xfrm>
            <a:off x="467544" y="6157626"/>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l-PL"/>
              <a:t>Irena Ivanova-Stanik</a:t>
            </a:r>
            <a:r>
              <a:rPr lang="en-GB"/>
              <a:t>| </a:t>
            </a:r>
            <a:r>
              <a:rPr lang="pl-PL"/>
              <a:t>M21-02 Meeting</a:t>
            </a:r>
            <a:r>
              <a:rPr lang="en-GB"/>
              <a:t> |</a:t>
            </a:r>
            <a:r>
              <a:rPr lang="pl-PL"/>
              <a:t>22.06.2022</a:t>
            </a:r>
            <a:r>
              <a:rPr lang="en-GB"/>
              <a:t> | Page </a:t>
            </a:r>
            <a:fld id="{6A6D9FA1-99C7-4910-8E32-B85D378B0060}" type="slidenum">
              <a:rPr lang="en-GB" smtClean="0"/>
              <a:pPr algn="r"/>
              <a:t>3</a:t>
            </a:fld>
            <a:endParaRPr lang="en-GB" dirty="0"/>
          </a:p>
        </p:txBody>
      </p:sp>
      <p:sp>
        <p:nvSpPr>
          <p:cNvPr id="17" name="Symbol zastępczy stopki 3">
            <a:extLst>
              <a:ext uri="{FF2B5EF4-FFF2-40B4-BE49-F238E27FC236}">
                <a16:creationId xmlns:a16="http://schemas.microsoft.com/office/drawing/2014/main" id="{62C2A57B-25C5-CBEB-F406-A99B4EA43A9C}"/>
              </a:ext>
            </a:extLst>
          </p:cNvPr>
          <p:cNvSpPr>
            <a:spLocks noGrp="1"/>
          </p:cNvSpPr>
          <p:nvPr>
            <p:ph type="ftr" sz="quarter" idx="11"/>
          </p:nvPr>
        </p:nvSpPr>
        <p:spPr>
          <a:xfrm>
            <a:off x="619218" y="6555770"/>
            <a:ext cx="4811892" cy="329614"/>
          </a:xfrm>
        </p:spPr>
        <p:txBody>
          <a:bodyPr/>
          <a:lstStyle/>
          <a:p>
            <a:r>
              <a:rPr lang="pl-PL" dirty="0">
                <a:solidFill>
                  <a:prstClr val="white"/>
                </a:solidFill>
              </a:rPr>
              <a:t>I. Ivanova-Stanik</a:t>
            </a:r>
            <a:r>
              <a:rPr lang="en-GB" dirty="0">
                <a:solidFill>
                  <a:prstClr val="white"/>
                </a:solidFill>
              </a:rPr>
              <a:t> | </a:t>
            </a:r>
            <a:r>
              <a:rPr lang="en-GB" dirty="0"/>
              <a:t>PRD-LMD End-of-year/Kick-off meeting</a:t>
            </a:r>
            <a:r>
              <a:rPr lang="en-GB" dirty="0">
                <a:solidFill>
                  <a:prstClr val="white"/>
                </a:solidFill>
              </a:rPr>
              <a:t>| </a:t>
            </a:r>
            <a:r>
              <a:rPr lang="pl-PL" dirty="0">
                <a:solidFill>
                  <a:prstClr val="white"/>
                </a:solidFill>
              </a:rPr>
              <a:t>08.</a:t>
            </a:r>
            <a:r>
              <a:rPr lang="en-GB" dirty="0">
                <a:solidFill>
                  <a:prstClr val="white"/>
                </a:solidFill>
              </a:rPr>
              <a:t> </a:t>
            </a:r>
            <a:r>
              <a:rPr lang="pl-PL" dirty="0">
                <a:solidFill>
                  <a:prstClr val="white"/>
                </a:solidFill>
              </a:rPr>
              <a:t>02</a:t>
            </a:r>
            <a:r>
              <a:rPr lang="en-GB" dirty="0">
                <a:solidFill>
                  <a:prstClr val="white"/>
                </a:solidFill>
              </a:rPr>
              <a:t> </a:t>
            </a:r>
            <a:r>
              <a:rPr lang="pl-PL" dirty="0">
                <a:solidFill>
                  <a:prstClr val="white"/>
                </a:solidFill>
              </a:rPr>
              <a:t>2024</a:t>
            </a:r>
            <a:endParaRPr lang="en-GB" dirty="0">
              <a:solidFill>
                <a:prstClr val="white"/>
              </a:solidFill>
            </a:endParaRPr>
          </a:p>
        </p:txBody>
      </p:sp>
    </p:spTree>
    <p:extLst>
      <p:ext uri="{BB962C8B-B14F-4D97-AF65-F5344CB8AC3E}">
        <p14:creationId xmlns:p14="http://schemas.microsoft.com/office/powerpoint/2010/main" val="402164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9F4B2A-B683-DC43-AD7F-A9BEED687DFA}"/>
              </a:ext>
            </a:extLst>
          </p:cNvPr>
          <p:cNvSpPr>
            <a:spLocks noGrp="1"/>
          </p:cNvSpPr>
          <p:nvPr>
            <p:ph type="title"/>
          </p:nvPr>
        </p:nvSpPr>
        <p:spPr/>
        <p:txBody>
          <a:bodyPr/>
          <a:lstStyle/>
          <a:p>
            <a:r>
              <a:rPr lang="en-GB" dirty="0"/>
              <a:t>Idea</a:t>
            </a:r>
          </a:p>
        </p:txBody>
      </p:sp>
      <p:sp>
        <p:nvSpPr>
          <p:cNvPr id="4" name="Symbol zastępczy stopki 3">
            <a:extLst>
              <a:ext uri="{FF2B5EF4-FFF2-40B4-BE49-F238E27FC236}">
                <a16:creationId xmlns:a16="http://schemas.microsoft.com/office/drawing/2014/main" id="{DA472AB9-EF9E-91D2-0E4A-A73417615227}"/>
              </a:ext>
            </a:extLst>
          </p:cNvPr>
          <p:cNvSpPr>
            <a:spLocks noGrp="1"/>
          </p:cNvSpPr>
          <p:nvPr>
            <p:ph type="ftr" sz="quarter" idx="11"/>
          </p:nvPr>
        </p:nvSpPr>
        <p:spPr>
          <a:xfrm>
            <a:off x="619218" y="6555770"/>
            <a:ext cx="4811892" cy="329614"/>
          </a:xfrm>
        </p:spPr>
        <p:txBody>
          <a:bodyPr/>
          <a:lstStyle/>
          <a:p>
            <a:r>
              <a:rPr lang="pl-PL" dirty="0">
                <a:solidFill>
                  <a:prstClr val="white"/>
                </a:solidFill>
              </a:rPr>
              <a:t>I. Ivanova-Stanik</a:t>
            </a:r>
            <a:r>
              <a:rPr lang="en-GB" dirty="0">
                <a:solidFill>
                  <a:prstClr val="white"/>
                </a:solidFill>
              </a:rPr>
              <a:t> | </a:t>
            </a:r>
            <a:r>
              <a:rPr lang="en-GB" dirty="0"/>
              <a:t>PRD-LMD End-of-year/Kick-off meeting</a:t>
            </a:r>
            <a:r>
              <a:rPr lang="en-GB" dirty="0">
                <a:solidFill>
                  <a:prstClr val="white"/>
                </a:solidFill>
              </a:rPr>
              <a:t>| </a:t>
            </a:r>
            <a:r>
              <a:rPr lang="pl-PL" dirty="0">
                <a:solidFill>
                  <a:prstClr val="white"/>
                </a:solidFill>
              </a:rPr>
              <a:t>08.</a:t>
            </a:r>
            <a:r>
              <a:rPr lang="en-GB" dirty="0">
                <a:solidFill>
                  <a:prstClr val="white"/>
                </a:solidFill>
              </a:rPr>
              <a:t> </a:t>
            </a:r>
            <a:r>
              <a:rPr lang="pl-PL" dirty="0">
                <a:solidFill>
                  <a:prstClr val="white"/>
                </a:solidFill>
              </a:rPr>
              <a:t>02</a:t>
            </a:r>
            <a:r>
              <a:rPr lang="en-GB" dirty="0">
                <a:solidFill>
                  <a:prstClr val="white"/>
                </a:solidFill>
              </a:rPr>
              <a:t> </a:t>
            </a:r>
            <a:r>
              <a:rPr lang="pl-PL" dirty="0">
                <a:solidFill>
                  <a:prstClr val="white"/>
                </a:solidFill>
              </a:rPr>
              <a:t>2024</a:t>
            </a:r>
            <a:endParaRPr lang="en-GB" dirty="0">
              <a:solidFill>
                <a:prstClr val="white"/>
              </a:solidFill>
            </a:endParaRPr>
          </a:p>
        </p:txBody>
      </p:sp>
      <p:sp>
        <p:nvSpPr>
          <p:cNvPr id="5" name="Symbol zastępczy numeru slajdu 4">
            <a:extLst>
              <a:ext uri="{FF2B5EF4-FFF2-40B4-BE49-F238E27FC236}">
                <a16:creationId xmlns:a16="http://schemas.microsoft.com/office/drawing/2014/main" id="{59B0BBEB-82EE-C0F1-1066-9B416C9649C2}"/>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6" name="Prostokąt 5">
            <a:extLst>
              <a:ext uri="{FF2B5EF4-FFF2-40B4-BE49-F238E27FC236}">
                <a16:creationId xmlns:a16="http://schemas.microsoft.com/office/drawing/2014/main" id="{74DB0FA0-F251-35D3-142A-0493D800D799}"/>
              </a:ext>
            </a:extLst>
          </p:cNvPr>
          <p:cNvSpPr/>
          <p:nvPr/>
        </p:nvSpPr>
        <p:spPr>
          <a:xfrm>
            <a:off x="2507146" y="1478572"/>
            <a:ext cx="1778278" cy="7106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ln w="0"/>
                <a:solidFill>
                  <a:schemeClr val="tx1"/>
                </a:solidFill>
                <a:effectLst>
                  <a:outerShdw blurRad="38100" dist="19050" dir="2700000" algn="tl" rotWithShape="0">
                    <a:schemeClr val="dk1">
                      <a:alpha val="40000"/>
                    </a:schemeClr>
                  </a:outerShdw>
                </a:effectLst>
              </a:rPr>
              <a:t>HeatMD</a:t>
            </a:r>
            <a:endParaRPr lang="pl-PL" dirty="0">
              <a:ln w="0"/>
              <a:solidFill>
                <a:schemeClr val="tx1"/>
              </a:solidFill>
              <a:effectLst>
                <a:outerShdw blurRad="38100" dist="19050" dir="2700000" algn="tl" rotWithShape="0">
                  <a:schemeClr val="dk1">
                    <a:alpha val="40000"/>
                  </a:schemeClr>
                </a:outerShdw>
              </a:effectLst>
            </a:endParaRPr>
          </a:p>
          <a:p>
            <a:pPr algn="ctr"/>
            <a:r>
              <a:rPr lang="pl-PL" dirty="0" err="1">
                <a:ln w="0"/>
                <a:solidFill>
                  <a:schemeClr val="tx1"/>
                </a:solidFill>
                <a:effectLst>
                  <a:outerShdw blurRad="38100" dist="19050" dir="2700000" algn="tl" rotWithShape="0">
                    <a:schemeClr val="dk1">
                      <a:alpha val="40000"/>
                    </a:schemeClr>
                  </a:outerShdw>
                </a:effectLst>
              </a:rPr>
              <a:t>Evap</a:t>
            </a:r>
            <a:r>
              <a:rPr lang="pl-PL" dirty="0">
                <a:ln w="0"/>
                <a:solidFill>
                  <a:schemeClr val="tx1"/>
                </a:solidFill>
                <a:effectLst>
                  <a:outerShdw blurRad="38100" dist="19050" dir="2700000" algn="tl" rotWithShape="0">
                    <a:schemeClr val="dk1">
                      <a:alpha val="40000"/>
                    </a:schemeClr>
                  </a:outerShdw>
                </a:effectLst>
              </a:rPr>
              <a:t>.+</a:t>
            </a:r>
            <a:r>
              <a:rPr lang="pl-PL" dirty="0" err="1">
                <a:ln w="0"/>
                <a:solidFill>
                  <a:schemeClr val="tx1"/>
                </a:solidFill>
                <a:effectLst>
                  <a:outerShdw blurRad="38100" dist="19050" dir="2700000" algn="tl" rotWithShape="0">
                    <a:schemeClr val="dk1">
                      <a:alpha val="40000"/>
                    </a:schemeClr>
                  </a:outerShdw>
                </a:effectLst>
              </a:rPr>
              <a:t>sputt</a:t>
            </a:r>
            <a:r>
              <a:rPr lang="pl-PL" dirty="0">
                <a:ln w="0"/>
                <a:solidFill>
                  <a:schemeClr val="tx1"/>
                </a:solidFill>
                <a:effectLst>
                  <a:outerShdw blurRad="38100" dist="19050" dir="2700000" algn="tl" rotWithShape="0">
                    <a:schemeClr val="dk1">
                      <a:alpha val="40000"/>
                    </a:schemeClr>
                  </a:outerShdw>
                </a:effectLst>
              </a:rPr>
              <a:t>.</a:t>
            </a:r>
            <a:endParaRPr lang="en-GB" dirty="0">
              <a:ln w="0"/>
              <a:solidFill>
                <a:schemeClr val="tx1"/>
              </a:solidFill>
              <a:effectLst>
                <a:outerShdw blurRad="38100" dist="19050" dir="2700000" algn="tl" rotWithShape="0">
                  <a:schemeClr val="dk1">
                    <a:alpha val="40000"/>
                  </a:schemeClr>
                </a:outerShdw>
              </a:effectLst>
            </a:endParaRPr>
          </a:p>
        </p:txBody>
      </p:sp>
      <p:sp>
        <p:nvSpPr>
          <p:cNvPr id="7" name="Prostokąt 6">
            <a:extLst>
              <a:ext uri="{FF2B5EF4-FFF2-40B4-BE49-F238E27FC236}">
                <a16:creationId xmlns:a16="http://schemas.microsoft.com/office/drawing/2014/main" id="{C741DE29-8FBB-6DFE-602B-61E1D183EB5B}"/>
              </a:ext>
            </a:extLst>
          </p:cNvPr>
          <p:cNvSpPr/>
          <p:nvPr/>
        </p:nvSpPr>
        <p:spPr>
          <a:xfrm>
            <a:off x="2492530" y="2401155"/>
            <a:ext cx="1778278" cy="7431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ln w="0"/>
                <a:solidFill>
                  <a:schemeClr val="tx1"/>
                </a:solidFill>
                <a:effectLst>
                  <a:outerShdw blurRad="38100" dist="19050" dir="2700000" algn="tl" rotWithShape="0">
                    <a:schemeClr val="dk1">
                      <a:alpha val="40000"/>
                    </a:schemeClr>
                  </a:outerShdw>
                </a:effectLst>
              </a:rPr>
              <a:t>ERO 2.0</a:t>
            </a:r>
          </a:p>
          <a:p>
            <a:pPr algn="ctr"/>
            <a:r>
              <a:rPr lang="pl-PL" dirty="0" err="1">
                <a:ln w="0"/>
                <a:solidFill>
                  <a:schemeClr val="tx1"/>
                </a:solidFill>
                <a:effectLst>
                  <a:outerShdw blurRad="38100" dist="19050" dir="2700000" algn="tl" rotWithShape="0">
                    <a:schemeClr val="dk1">
                      <a:alpha val="40000"/>
                    </a:schemeClr>
                  </a:outerShdw>
                </a:effectLst>
              </a:rPr>
              <a:t>Evap</a:t>
            </a:r>
            <a:r>
              <a:rPr lang="pl-PL" dirty="0">
                <a:ln w="0"/>
                <a:solidFill>
                  <a:schemeClr val="tx1"/>
                </a:solidFill>
                <a:effectLst>
                  <a:outerShdw blurRad="38100" dist="19050" dir="2700000" algn="tl" rotWithShape="0">
                    <a:schemeClr val="dk1">
                      <a:alpha val="40000"/>
                    </a:schemeClr>
                  </a:outerShdw>
                </a:effectLst>
              </a:rPr>
              <a:t>.+</a:t>
            </a:r>
            <a:r>
              <a:rPr lang="pl-PL" dirty="0" err="1">
                <a:ln w="0"/>
                <a:solidFill>
                  <a:schemeClr val="tx1"/>
                </a:solidFill>
                <a:effectLst>
                  <a:outerShdw blurRad="38100" dist="19050" dir="2700000" algn="tl" rotWithShape="0">
                    <a:schemeClr val="dk1">
                      <a:alpha val="40000"/>
                    </a:schemeClr>
                  </a:outerShdw>
                </a:effectLst>
              </a:rPr>
              <a:t>sputt</a:t>
            </a:r>
            <a:r>
              <a:rPr lang="pl-PL" dirty="0">
                <a:ln w="0"/>
                <a:solidFill>
                  <a:schemeClr val="tx1"/>
                </a:solidFill>
                <a:effectLst>
                  <a:outerShdw blurRad="38100" dist="19050" dir="2700000" algn="tl" rotWithShape="0">
                    <a:schemeClr val="dk1">
                      <a:alpha val="40000"/>
                    </a:schemeClr>
                  </a:outerShdw>
                </a:effectLst>
              </a:rPr>
              <a:t>.</a:t>
            </a:r>
            <a:endParaRPr lang="en-GB" dirty="0">
              <a:ln w="0"/>
              <a:solidFill>
                <a:schemeClr val="tx1"/>
              </a:solidFill>
              <a:effectLst>
                <a:outerShdw blurRad="38100" dist="19050" dir="2700000" algn="tl" rotWithShape="0">
                  <a:schemeClr val="dk1">
                    <a:alpha val="40000"/>
                  </a:schemeClr>
                </a:outerShdw>
              </a:effectLst>
            </a:endParaRPr>
          </a:p>
        </p:txBody>
      </p:sp>
      <p:sp>
        <p:nvSpPr>
          <p:cNvPr id="8" name="Prostokąt 7">
            <a:extLst>
              <a:ext uri="{FF2B5EF4-FFF2-40B4-BE49-F238E27FC236}">
                <a16:creationId xmlns:a16="http://schemas.microsoft.com/office/drawing/2014/main" id="{141D8A9B-50CB-59C5-CE8C-1F110F9360A4}"/>
              </a:ext>
            </a:extLst>
          </p:cNvPr>
          <p:cNvSpPr/>
          <p:nvPr/>
        </p:nvSpPr>
        <p:spPr>
          <a:xfrm>
            <a:off x="2480851" y="3356191"/>
            <a:ext cx="1778278" cy="74313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ln w="0"/>
                <a:solidFill>
                  <a:schemeClr val="tx1"/>
                </a:solidFill>
                <a:effectLst>
                  <a:outerShdw blurRad="38100" dist="19050" dir="2700000" algn="tl" rotWithShape="0">
                    <a:schemeClr val="dk1">
                      <a:alpha val="40000"/>
                    </a:schemeClr>
                  </a:outerShdw>
                </a:effectLst>
              </a:rPr>
              <a:t>SOLPS ITER</a:t>
            </a:r>
          </a:p>
          <a:p>
            <a:pPr algn="ctr"/>
            <a:r>
              <a:rPr lang="pl-PL" dirty="0">
                <a:ln w="0"/>
                <a:solidFill>
                  <a:schemeClr val="tx1"/>
                </a:solidFill>
                <a:effectLst>
                  <a:outerShdw blurRad="38100" dist="19050" dir="2700000" algn="tl" rotWithShape="0">
                    <a:schemeClr val="dk1">
                      <a:alpha val="40000"/>
                    </a:schemeClr>
                  </a:outerShdw>
                </a:effectLst>
              </a:rPr>
              <a:t>2D (SOL+EDGE)</a:t>
            </a:r>
            <a:endParaRPr lang="en-GB" dirty="0">
              <a:ln w="0"/>
              <a:solidFill>
                <a:schemeClr val="tx1"/>
              </a:solidFill>
              <a:effectLst>
                <a:outerShdw blurRad="38100" dist="19050" dir="2700000" algn="tl" rotWithShape="0">
                  <a:schemeClr val="dk1">
                    <a:alpha val="40000"/>
                  </a:schemeClr>
                </a:outerShdw>
              </a:effectLst>
            </a:endParaRPr>
          </a:p>
        </p:txBody>
      </p:sp>
      <p:cxnSp>
        <p:nvCxnSpPr>
          <p:cNvPr id="9" name="Łącznik prosty ze strzałką 8">
            <a:extLst>
              <a:ext uri="{FF2B5EF4-FFF2-40B4-BE49-F238E27FC236}">
                <a16:creationId xmlns:a16="http://schemas.microsoft.com/office/drawing/2014/main" id="{C53136DA-16B6-3C98-B1E1-1BA38079B855}"/>
              </a:ext>
            </a:extLst>
          </p:cNvPr>
          <p:cNvCxnSpPr>
            <a:cxnSpLocks/>
          </p:cNvCxnSpPr>
          <p:nvPr/>
        </p:nvCxnSpPr>
        <p:spPr>
          <a:xfrm flipV="1">
            <a:off x="4324436" y="1000675"/>
            <a:ext cx="1356373" cy="2160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wal 9">
            <a:extLst>
              <a:ext uri="{FF2B5EF4-FFF2-40B4-BE49-F238E27FC236}">
                <a16:creationId xmlns:a16="http://schemas.microsoft.com/office/drawing/2014/main" id="{BFDB399B-A062-807C-57D2-E67ABC144BDB}"/>
              </a:ext>
            </a:extLst>
          </p:cNvPr>
          <p:cNvSpPr/>
          <p:nvPr/>
        </p:nvSpPr>
        <p:spPr>
          <a:xfrm>
            <a:off x="5320771" y="2135540"/>
            <a:ext cx="2232244" cy="1197550"/>
          </a:xfrm>
          <a:prstGeom prst="ellipse">
            <a:avLst/>
          </a:prstGeom>
          <a:solidFill>
            <a:srgbClr val="FFFE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ln w="0"/>
                <a:solidFill>
                  <a:schemeClr val="tx1"/>
                </a:solidFill>
                <a:effectLst>
                  <a:outerShdw blurRad="38100" dist="19050" dir="2700000" algn="tl" rotWithShape="0">
                    <a:schemeClr val="dk1">
                      <a:alpha val="40000"/>
                    </a:schemeClr>
                  </a:outerShdw>
                </a:effectLst>
              </a:rPr>
              <a:t>COMPARISON</a:t>
            </a:r>
            <a:endParaRPr lang="en-GB" dirty="0"/>
          </a:p>
        </p:txBody>
      </p:sp>
      <p:cxnSp>
        <p:nvCxnSpPr>
          <p:cNvPr id="11" name="Łącznik prosty ze strzałką 10">
            <a:extLst>
              <a:ext uri="{FF2B5EF4-FFF2-40B4-BE49-F238E27FC236}">
                <a16:creationId xmlns:a16="http://schemas.microsoft.com/office/drawing/2014/main" id="{E0435E88-FD95-2EB7-4B92-702282251C4A}"/>
              </a:ext>
            </a:extLst>
          </p:cNvPr>
          <p:cNvCxnSpPr>
            <a:cxnSpLocks/>
            <a:endCxn id="10" idx="0"/>
          </p:cNvCxnSpPr>
          <p:nvPr/>
        </p:nvCxnSpPr>
        <p:spPr>
          <a:xfrm flipH="1">
            <a:off x="6436893" y="1267795"/>
            <a:ext cx="39012" cy="867745"/>
          </a:xfrm>
          <a:prstGeom prst="straightConnector1">
            <a:avLst/>
          </a:prstGeom>
          <a:ln w="25400">
            <a:solidFill>
              <a:srgbClr val="FF0000"/>
            </a:solidFill>
            <a:headEnd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2" name="Łącznik prosty ze strzałką 11">
            <a:extLst>
              <a:ext uri="{FF2B5EF4-FFF2-40B4-BE49-F238E27FC236}">
                <a16:creationId xmlns:a16="http://schemas.microsoft.com/office/drawing/2014/main" id="{31C81022-A23F-A08F-094C-6C03387F112E}"/>
              </a:ext>
            </a:extLst>
          </p:cNvPr>
          <p:cNvCxnSpPr>
            <a:cxnSpLocks/>
          </p:cNvCxnSpPr>
          <p:nvPr/>
        </p:nvCxnSpPr>
        <p:spPr>
          <a:xfrm>
            <a:off x="4281115" y="2787774"/>
            <a:ext cx="989822" cy="0"/>
          </a:xfrm>
          <a:prstGeom prst="straightConnector1">
            <a:avLst/>
          </a:prstGeom>
          <a:ln w="25400">
            <a:solidFill>
              <a:srgbClr val="FF0000"/>
            </a:solidFill>
            <a:headEnd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3" name="Łącznik prosty ze strzałką 12">
            <a:extLst>
              <a:ext uri="{FF2B5EF4-FFF2-40B4-BE49-F238E27FC236}">
                <a16:creationId xmlns:a16="http://schemas.microsoft.com/office/drawing/2014/main" id="{9DA9578C-F10E-0D19-DDF5-4A856A57F560}"/>
              </a:ext>
            </a:extLst>
          </p:cNvPr>
          <p:cNvCxnSpPr>
            <a:cxnSpLocks/>
            <a:stCxn id="6" idx="3"/>
          </p:cNvCxnSpPr>
          <p:nvPr/>
        </p:nvCxnSpPr>
        <p:spPr>
          <a:xfrm>
            <a:off x="4285424" y="1833912"/>
            <a:ext cx="1222680" cy="530268"/>
          </a:xfrm>
          <a:prstGeom prst="straightConnector1">
            <a:avLst/>
          </a:prstGeom>
          <a:ln w="25400">
            <a:solidFill>
              <a:srgbClr val="FF0000"/>
            </a:solidFill>
            <a:headEnd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4" name="Łącznik prosty ze strzałką 13">
            <a:extLst>
              <a:ext uri="{FF2B5EF4-FFF2-40B4-BE49-F238E27FC236}">
                <a16:creationId xmlns:a16="http://schemas.microsoft.com/office/drawing/2014/main" id="{9CCFBF92-AAD9-5012-AB55-EB428153FB85}"/>
              </a:ext>
            </a:extLst>
          </p:cNvPr>
          <p:cNvCxnSpPr>
            <a:cxnSpLocks/>
            <a:endCxn id="7" idx="1"/>
          </p:cNvCxnSpPr>
          <p:nvPr/>
        </p:nvCxnSpPr>
        <p:spPr>
          <a:xfrm>
            <a:off x="1835696" y="2517451"/>
            <a:ext cx="656834" cy="255271"/>
          </a:xfrm>
          <a:prstGeom prst="straightConnector1">
            <a:avLst/>
          </a:prstGeom>
          <a:ln w="25400">
            <a:solidFill>
              <a:schemeClr val="tx1"/>
            </a:solidFill>
            <a:headEnd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5" name="Łącznik prosty ze strzałką 14">
            <a:extLst>
              <a:ext uri="{FF2B5EF4-FFF2-40B4-BE49-F238E27FC236}">
                <a16:creationId xmlns:a16="http://schemas.microsoft.com/office/drawing/2014/main" id="{33F74426-2AC2-0327-7B66-59A5B0903BAC}"/>
              </a:ext>
            </a:extLst>
          </p:cNvPr>
          <p:cNvCxnSpPr>
            <a:cxnSpLocks/>
            <a:endCxn id="8" idx="1"/>
          </p:cNvCxnSpPr>
          <p:nvPr/>
        </p:nvCxnSpPr>
        <p:spPr>
          <a:xfrm>
            <a:off x="1835696" y="2517451"/>
            <a:ext cx="645155" cy="1210307"/>
          </a:xfrm>
          <a:prstGeom prst="straightConnector1">
            <a:avLst/>
          </a:prstGeom>
          <a:ln w="25400">
            <a:solidFill>
              <a:schemeClr val="tx1"/>
            </a:solidFill>
            <a:headEnd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6" name="Łącznik prosty ze strzałką 15">
            <a:extLst>
              <a:ext uri="{FF2B5EF4-FFF2-40B4-BE49-F238E27FC236}">
                <a16:creationId xmlns:a16="http://schemas.microsoft.com/office/drawing/2014/main" id="{A2B99A71-AF64-81D7-FE0D-CD2220B83A87}"/>
              </a:ext>
            </a:extLst>
          </p:cNvPr>
          <p:cNvCxnSpPr>
            <a:cxnSpLocks/>
          </p:cNvCxnSpPr>
          <p:nvPr/>
        </p:nvCxnSpPr>
        <p:spPr>
          <a:xfrm>
            <a:off x="1835696" y="2517451"/>
            <a:ext cx="646527" cy="2117903"/>
          </a:xfrm>
          <a:prstGeom prst="straightConnector1">
            <a:avLst/>
          </a:prstGeom>
          <a:ln w="25400">
            <a:solidFill>
              <a:schemeClr val="tx1"/>
            </a:solidFill>
            <a:headEnd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7" name="Łącznik prosty ze strzałką 16">
            <a:extLst>
              <a:ext uri="{FF2B5EF4-FFF2-40B4-BE49-F238E27FC236}">
                <a16:creationId xmlns:a16="http://schemas.microsoft.com/office/drawing/2014/main" id="{293CAC38-8C52-089C-9F8A-DB9EF9E558EE}"/>
              </a:ext>
            </a:extLst>
          </p:cNvPr>
          <p:cNvCxnSpPr>
            <a:cxnSpLocks/>
          </p:cNvCxnSpPr>
          <p:nvPr/>
        </p:nvCxnSpPr>
        <p:spPr>
          <a:xfrm flipV="1">
            <a:off x="1835696" y="951592"/>
            <a:ext cx="656834" cy="1565859"/>
          </a:xfrm>
          <a:prstGeom prst="straightConnector1">
            <a:avLst/>
          </a:prstGeom>
          <a:ln w="25400">
            <a:solidFill>
              <a:schemeClr val="tx1"/>
            </a:solidFill>
            <a:headEnd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8" name="Łącznik prosty ze strzałką 17">
            <a:extLst>
              <a:ext uri="{FF2B5EF4-FFF2-40B4-BE49-F238E27FC236}">
                <a16:creationId xmlns:a16="http://schemas.microsoft.com/office/drawing/2014/main" id="{BBA1F0BA-57AF-65D5-32F3-C47633D2F936}"/>
              </a:ext>
            </a:extLst>
          </p:cNvPr>
          <p:cNvCxnSpPr>
            <a:cxnSpLocks/>
            <a:endCxn id="6" idx="1"/>
          </p:cNvCxnSpPr>
          <p:nvPr/>
        </p:nvCxnSpPr>
        <p:spPr>
          <a:xfrm flipV="1">
            <a:off x="1835696" y="1833912"/>
            <a:ext cx="671450" cy="683539"/>
          </a:xfrm>
          <a:prstGeom prst="straightConnector1">
            <a:avLst/>
          </a:prstGeom>
          <a:ln w="25400">
            <a:solidFill>
              <a:schemeClr val="tx1"/>
            </a:solidFill>
            <a:headEnd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Łącznik prosty ze strzałką 18">
            <a:extLst>
              <a:ext uri="{FF2B5EF4-FFF2-40B4-BE49-F238E27FC236}">
                <a16:creationId xmlns:a16="http://schemas.microsoft.com/office/drawing/2014/main" id="{464724D7-A166-9F2E-5CF0-D9FC58358BE2}"/>
              </a:ext>
            </a:extLst>
          </p:cNvPr>
          <p:cNvCxnSpPr>
            <a:cxnSpLocks/>
          </p:cNvCxnSpPr>
          <p:nvPr/>
        </p:nvCxnSpPr>
        <p:spPr>
          <a:xfrm flipV="1">
            <a:off x="4266902" y="2973489"/>
            <a:ext cx="1164208" cy="787584"/>
          </a:xfrm>
          <a:prstGeom prst="straightConnector1">
            <a:avLst/>
          </a:prstGeom>
          <a:ln w="25400">
            <a:solidFill>
              <a:srgbClr val="FF0000"/>
            </a:solidFill>
            <a:headEnd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20" name="Łącznik prosty ze strzałką 19">
            <a:extLst>
              <a:ext uri="{FF2B5EF4-FFF2-40B4-BE49-F238E27FC236}">
                <a16:creationId xmlns:a16="http://schemas.microsoft.com/office/drawing/2014/main" id="{B513DB94-1C1D-EB30-0104-C456D080C315}"/>
              </a:ext>
            </a:extLst>
          </p:cNvPr>
          <p:cNvCxnSpPr>
            <a:cxnSpLocks/>
            <a:endCxn id="10" idx="3"/>
          </p:cNvCxnSpPr>
          <p:nvPr/>
        </p:nvCxnSpPr>
        <p:spPr>
          <a:xfrm flipV="1">
            <a:off x="4260501" y="3157713"/>
            <a:ext cx="1387175" cy="1477641"/>
          </a:xfrm>
          <a:prstGeom prst="straightConnector1">
            <a:avLst/>
          </a:prstGeom>
          <a:ln w="25400">
            <a:solidFill>
              <a:srgbClr val="FF0000"/>
            </a:solidFill>
            <a:headEnd w="lg" len="med"/>
            <a:tailEnd type="stealth" w="lg" len="lg"/>
          </a:ln>
        </p:spPr>
        <p:style>
          <a:lnRef idx="1">
            <a:schemeClr val="accent2"/>
          </a:lnRef>
          <a:fillRef idx="0">
            <a:schemeClr val="accent2"/>
          </a:fillRef>
          <a:effectRef idx="0">
            <a:schemeClr val="accent2"/>
          </a:effectRef>
          <a:fontRef idx="minor">
            <a:schemeClr val="tx1"/>
          </a:fontRef>
        </p:style>
      </p:cxnSp>
      <p:sp>
        <p:nvSpPr>
          <p:cNvPr id="21" name="Prostokąt 20">
            <a:extLst>
              <a:ext uri="{FF2B5EF4-FFF2-40B4-BE49-F238E27FC236}">
                <a16:creationId xmlns:a16="http://schemas.microsoft.com/office/drawing/2014/main" id="{EAB83899-5370-9EF9-1CBF-CAA167934D5B}"/>
              </a:ext>
            </a:extLst>
          </p:cNvPr>
          <p:cNvSpPr/>
          <p:nvPr/>
        </p:nvSpPr>
        <p:spPr>
          <a:xfrm>
            <a:off x="7442898" y="3704031"/>
            <a:ext cx="1584176" cy="105895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Experiment</a:t>
            </a:r>
          </a:p>
          <a:p>
            <a:pPr algn="ctr"/>
            <a:r>
              <a:rPr lang="pl-PL" dirty="0" err="1">
                <a:solidFill>
                  <a:schemeClr val="tx1"/>
                </a:solidFill>
              </a:rPr>
              <a:t>Benchmarkt</a:t>
            </a:r>
            <a:endParaRPr lang="en-GB" dirty="0">
              <a:solidFill>
                <a:schemeClr val="tx1"/>
              </a:solidFill>
            </a:endParaRPr>
          </a:p>
        </p:txBody>
      </p:sp>
      <p:sp>
        <p:nvSpPr>
          <p:cNvPr id="22" name="Strzałka: w prawo 21">
            <a:extLst>
              <a:ext uri="{FF2B5EF4-FFF2-40B4-BE49-F238E27FC236}">
                <a16:creationId xmlns:a16="http://schemas.microsoft.com/office/drawing/2014/main" id="{E176A54F-40AA-58CF-2A20-13437D5769F6}"/>
              </a:ext>
            </a:extLst>
          </p:cNvPr>
          <p:cNvSpPr/>
          <p:nvPr/>
        </p:nvSpPr>
        <p:spPr>
          <a:xfrm rot="2239669">
            <a:off x="7237167" y="3270641"/>
            <a:ext cx="816043" cy="209507"/>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rostokąt 22">
            <a:extLst>
              <a:ext uri="{FF2B5EF4-FFF2-40B4-BE49-F238E27FC236}">
                <a16:creationId xmlns:a16="http://schemas.microsoft.com/office/drawing/2014/main" id="{9E07F4E7-B0D2-E0FD-49B2-BABD2FF95CB9}"/>
              </a:ext>
            </a:extLst>
          </p:cNvPr>
          <p:cNvSpPr/>
          <p:nvPr/>
        </p:nvSpPr>
        <p:spPr>
          <a:xfrm>
            <a:off x="2492530" y="599540"/>
            <a:ext cx="1792894" cy="7041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ln w="0"/>
                <a:solidFill>
                  <a:schemeClr val="tx1"/>
                </a:solidFill>
                <a:effectLst>
                  <a:outerShdw blurRad="38100" dist="19050" dir="2700000" algn="tl" rotWithShape="0">
                    <a:schemeClr val="dk1">
                      <a:alpha val="40000"/>
                    </a:schemeClr>
                  </a:outerShdw>
                </a:effectLst>
              </a:rPr>
              <a:t>METIS</a:t>
            </a:r>
          </a:p>
          <a:p>
            <a:pPr algn="ctr"/>
            <a:r>
              <a:rPr lang="pl-PL" dirty="0">
                <a:ln w="0"/>
                <a:solidFill>
                  <a:schemeClr val="tx1"/>
                </a:solidFill>
                <a:effectLst>
                  <a:outerShdw blurRad="38100" dist="19050" dir="2700000" algn="tl" rotWithShape="0">
                    <a:schemeClr val="dk1">
                      <a:alpha val="40000"/>
                    </a:schemeClr>
                  </a:outerShdw>
                </a:effectLst>
              </a:rPr>
              <a:t>(1D)</a:t>
            </a:r>
            <a:endParaRPr lang="en-GB" dirty="0">
              <a:ln w="0"/>
              <a:solidFill>
                <a:schemeClr val="tx1"/>
              </a:solidFill>
              <a:effectLst>
                <a:outerShdw blurRad="38100" dist="19050" dir="2700000" algn="tl" rotWithShape="0">
                  <a:schemeClr val="dk1">
                    <a:alpha val="40000"/>
                  </a:schemeClr>
                </a:outerShdw>
              </a:effectLst>
            </a:endParaRPr>
          </a:p>
        </p:txBody>
      </p:sp>
      <p:sp>
        <p:nvSpPr>
          <p:cNvPr id="25" name="Prostokąt 24">
            <a:extLst>
              <a:ext uri="{FF2B5EF4-FFF2-40B4-BE49-F238E27FC236}">
                <a16:creationId xmlns:a16="http://schemas.microsoft.com/office/drawing/2014/main" id="{5C3F2F1B-0C0F-3978-D83C-9BD3A6B3E9F5}"/>
              </a:ext>
            </a:extLst>
          </p:cNvPr>
          <p:cNvSpPr/>
          <p:nvPr/>
        </p:nvSpPr>
        <p:spPr>
          <a:xfrm>
            <a:off x="5719821" y="691731"/>
            <a:ext cx="1512168" cy="57606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ln w="0"/>
                <a:solidFill>
                  <a:schemeClr val="tx1"/>
                </a:solidFill>
                <a:effectLst>
                  <a:outerShdw blurRad="38100" dist="19050" dir="2700000" algn="tl" rotWithShape="0">
                    <a:schemeClr val="dk1">
                      <a:alpha val="40000"/>
                    </a:schemeClr>
                  </a:outerShdw>
                </a:effectLst>
              </a:rPr>
              <a:t>COREDIV</a:t>
            </a:r>
            <a:endParaRPr lang="en-GB" dirty="0">
              <a:ln w="0"/>
              <a:solidFill>
                <a:schemeClr val="tx1"/>
              </a:solidFill>
              <a:effectLst>
                <a:outerShdw blurRad="38100" dist="19050" dir="2700000" algn="tl" rotWithShape="0">
                  <a:schemeClr val="dk1">
                    <a:alpha val="40000"/>
                  </a:schemeClr>
                </a:outerShdw>
              </a:effectLst>
            </a:endParaRPr>
          </a:p>
        </p:txBody>
      </p:sp>
      <p:sp>
        <p:nvSpPr>
          <p:cNvPr id="26" name="Prostokąt 25">
            <a:extLst>
              <a:ext uri="{FF2B5EF4-FFF2-40B4-BE49-F238E27FC236}">
                <a16:creationId xmlns:a16="http://schemas.microsoft.com/office/drawing/2014/main" id="{7DBC9054-B3B3-2791-9D75-8E63A85F51CC}"/>
              </a:ext>
            </a:extLst>
          </p:cNvPr>
          <p:cNvSpPr/>
          <p:nvPr/>
        </p:nvSpPr>
        <p:spPr>
          <a:xfrm>
            <a:off x="179512" y="2080100"/>
            <a:ext cx="1656184" cy="874702"/>
          </a:xfrm>
          <a:prstGeom prst="rect">
            <a:avLst/>
          </a:prstGeom>
          <a:solidFill>
            <a:srgbClr val="33D9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ln w="0"/>
                <a:solidFill>
                  <a:schemeClr val="tx1"/>
                </a:solidFill>
                <a:effectLst>
                  <a:outerShdw blurRad="38100" dist="19050" dir="2700000" algn="tl" rotWithShape="0">
                    <a:schemeClr val="dk1">
                      <a:alpha val="40000"/>
                    </a:schemeClr>
                  </a:outerShdw>
                </a:effectLst>
              </a:rPr>
              <a:t>FiESTA</a:t>
            </a:r>
            <a:endParaRPr lang="pl-PL" dirty="0">
              <a:ln w="0"/>
              <a:solidFill>
                <a:schemeClr val="tx1"/>
              </a:solidFill>
              <a:effectLst>
                <a:outerShdw blurRad="38100" dist="19050" dir="2700000" algn="tl" rotWithShape="0">
                  <a:schemeClr val="dk1">
                    <a:alpha val="40000"/>
                  </a:schemeClr>
                </a:outerShdw>
              </a:effectLst>
            </a:endParaRPr>
          </a:p>
          <a:p>
            <a:pPr algn="ctr"/>
            <a:r>
              <a:rPr lang="pl-PL" dirty="0" err="1">
                <a:ln w="0"/>
                <a:solidFill>
                  <a:schemeClr val="tx1"/>
                </a:solidFill>
                <a:effectLst>
                  <a:outerShdw blurRad="38100" dist="19050" dir="2700000" algn="tl" rotWithShape="0">
                    <a:schemeClr val="dk1">
                      <a:alpha val="40000"/>
                    </a:schemeClr>
                  </a:outerShdw>
                </a:effectLst>
              </a:rPr>
              <a:t>Magn</a:t>
            </a:r>
            <a:r>
              <a:rPr lang="pl-PL" dirty="0">
                <a:ln w="0"/>
                <a:solidFill>
                  <a:schemeClr val="tx1"/>
                </a:solidFill>
                <a:effectLst>
                  <a:outerShdw blurRad="38100" dist="19050" dir="2700000" algn="tl" rotWithShape="0">
                    <a:schemeClr val="dk1">
                      <a:alpha val="40000"/>
                    </a:schemeClr>
                  </a:outerShdw>
                </a:effectLst>
              </a:rPr>
              <a:t> </a:t>
            </a:r>
            <a:r>
              <a:rPr lang="pl-PL" dirty="0" err="1">
                <a:ln w="0"/>
                <a:solidFill>
                  <a:schemeClr val="tx1"/>
                </a:solidFill>
                <a:effectLst>
                  <a:outerShdw blurRad="38100" dist="19050" dir="2700000" algn="tl" rotWithShape="0">
                    <a:schemeClr val="dk1">
                      <a:alpha val="40000"/>
                    </a:schemeClr>
                  </a:outerShdw>
                </a:effectLst>
              </a:rPr>
              <a:t>equil</a:t>
            </a:r>
            <a:r>
              <a:rPr lang="pl-PL" dirty="0"/>
              <a:t>.</a:t>
            </a:r>
            <a:endParaRPr lang="en-GB" dirty="0"/>
          </a:p>
        </p:txBody>
      </p:sp>
      <p:sp>
        <p:nvSpPr>
          <p:cNvPr id="27" name="Prostokąt 26">
            <a:extLst>
              <a:ext uri="{FF2B5EF4-FFF2-40B4-BE49-F238E27FC236}">
                <a16:creationId xmlns:a16="http://schemas.microsoft.com/office/drawing/2014/main" id="{615E0204-151D-74AA-A142-31516061BBED}"/>
              </a:ext>
            </a:extLst>
          </p:cNvPr>
          <p:cNvSpPr/>
          <p:nvPr/>
        </p:nvSpPr>
        <p:spPr>
          <a:xfrm>
            <a:off x="2482223" y="4263787"/>
            <a:ext cx="1778278" cy="74313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ln w="0"/>
                <a:solidFill>
                  <a:schemeClr val="tx1"/>
                </a:solidFill>
                <a:effectLst>
                  <a:outerShdw blurRad="38100" dist="19050" dir="2700000" algn="tl" rotWithShape="0">
                    <a:schemeClr val="dk1">
                      <a:alpha val="40000"/>
                    </a:schemeClr>
                  </a:outerShdw>
                </a:effectLst>
              </a:rPr>
              <a:t>TECXY</a:t>
            </a:r>
          </a:p>
          <a:p>
            <a:pPr algn="ctr"/>
            <a:r>
              <a:rPr lang="pl-PL" dirty="0">
                <a:ln w="0"/>
                <a:solidFill>
                  <a:schemeClr val="tx1"/>
                </a:solidFill>
                <a:effectLst>
                  <a:outerShdw blurRad="38100" dist="19050" dir="2700000" algn="tl" rotWithShape="0">
                    <a:schemeClr val="dk1">
                      <a:alpha val="40000"/>
                    </a:schemeClr>
                  </a:outerShdw>
                </a:effectLst>
              </a:rPr>
              <a:t>2D (SOL+EDGE)</a:t>
            </a: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7803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8C5944-6E48-8DDB-D8F7-ED5B21C92F88}"/>
              </a:ext>
            </a:extLst>
          </p:cNvPr>
          <p:cNvSpPr>
            <a:spLocks noGrp="1"/>
          </p:cNvSpPr>
          <p:nvPr>
            <p:ph type="title"/>
          </p:nvPr>
        </p:nvSpPr>
        <p:spPr/>
        <p:txBody>
          <a:bodyPr/>
          <a:lstStyle/>
          <a:p>
            <a:r>
              <a:rPr lang="en-GB" dirty="0"/>
              <a:t>Aim and input data</a:t>
            </a:r>
          </a:p>
        </p:txBody>
      </p:sp>
      <p:sp>
        <p:nvSpPr>
          <p:cNvPr id="4" name="Symbol zastępczy numeru slajdu 3">
            <a:extLst>
              <a:ext uri="{FF2B5EF4-FFF2-40B4-BE49-F238E27FC236}">
                <a16:creationId xmlns:a16="http://schemas.microsoft.com/office/drawing/2014/main" id="{D63FF4E5-4B43-4DB1-BC5E-576AACDACFC0}"/>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5" name="pole tekstowe 4">
            <a:extLst>
              <a:ext uri="{FF2B5EF4-FFF2-40B4-BE49-F238E27FC236}">
                <a16:creationId xmlns:a16="http://schemas.microsoft.com/office/drawing/2014/main" id="{0C3626ED-08F0-949E-7A1E-8DDEEFE5BC50}"/>
              </a:ext>
            </a:extLst>
          </p:cNvPr>
          <p:cNvSpPr txBox="1"/>
          <p:nvPr/>
        </p:nvSpPr>
        <p:spPr>
          <a:xfrm>
            <a:off x="295267" y="4655083"/>
            <a:ext cx="5327030" cy="1077218"/>
          </a:xfrm>
          <a:prstGeom prst="rect">
            <a:avLst/>
          </a:prstGeom>
          <a:noFill/>
        </p:spPr>
        <p:txBody>
          <a:bodyPr wrap="square" rtlCol="0">
            <a:spAutoFit/>
          </a:bodyPr>
          <a:lstStyle/>
          <a:p>
            <a:r>
              <a:rPr lang="en-US" sz="1600" b="1" u="sng" dirty="0">
                <a:solidFill>
                  <a:srgbClr val="3333FF"/>
                </a:solidFill>
              </a:rPr>
              <a:t>Aim:</a:t>
            </a:r>
            <a:r>
              <a:rPr lang="pl-PL" sz="1400" b="1" u="sng" dirty="0">
                <a:solidFill>
                  <a:srgbClr val="3333FF"/>
                </a:solidFill>
              </a:rPr>
              <a:t> </a:t>
            </a:r>
            <a:r>
              <a:rPr lang="en-US" sz="1600" dirty="0"/>
              <a:t>Answer the questions: </a:t>
            </a:r>
          </a:p>
          <a:p>
            <a:pPr marL="342900" indent="-342900">
              <a:buAutoNum type="arabicParenR"/>
            </a:pPr>
            <a:r>
              <a:rPr lang="pl-PL" sz="1600" dirty="0">
                <a:solidFill>
                  <a:srgbClr val="000000"/>
                </a:solidFill>
              </a:rPr>
              <a:t>H</a:t>
            </a:r>
            <a:r>
              <a:rPr lang="en-US" sz="1600" dirty="0">
                <a:solidFill>
                  <a:srgbClr val="000000"/>
                </a:solidFill>
              </a:rPr>
              <a:t>ow much is limit of the impurities</a:t>
            </a:r>
            <a:r>
              <a:rPr lang="en-US" sz="1600" dirty="0"/>
              <a:t>?</a:t>
            </a:r>
          </a:p>
          <a:p>
            <a:pPr marL="342900" indent="-342900">
              <a:buAutoNum type="arabicParenR"/>
            </a:pPr>
            <a:r>
              <a:rPr lang="en-US" sz="1600" b="0" i="0" dirty="0">
                <a:solidFill>
                  <a:srgbClr val="000000"/>
                </a:solidFill>
                <a:effectLst/>
              </a:rPr>
              <a:t>What is temperature of the divertor plate</a:t>
            </a:r>
            <a:r>
              <a:rPr lang="en-US" sz="1600" dirty="0"/>
              <a:t>?</a:t>
            </a:r>
          </a:p>
          <a:p>
            <a:pPr marL="342900" indent="-342900">
              <a:buAutoNum type="arabicParenR"/>
            </a:pPr>
            <a:r>
              <a:rPr lang="en-US" sz="1600" dirty="0"/>
              <a:t>What is the difference between Li and Sn?</a:t>
            </a:r>
          </a:p>
        </p:txBody>
      </p:sp>
      <p:sp>
        <p:nvSpPr>
          <p:cNvPr id="6" name="pole tekstowe 5">
            <a:extLst>
              <a:ext uri="{FF2B5EF4-FFF2-40B4-BE49-F238E27FC236}">
                <a16:creationId xmlns:a16="http://schemas.microsoft.com/office/drawing/2014/main" id="{B09BC029-481E-0BAF-4053-CB86E2CE07CF}"/>
              </a:ext>
            </a:extLst>
          </p:cNvPr>
          <p:cNvSpPr txBox="1"/>
          <p:nvPr/>
        </p:nvSpPr>
        <p:spPr>
          <a:xfrm>
            <a:off x="112616" y="1022296"/>
            <a:ext cx="5184576" cy="369332"/>
          </a:xfrm>
          <a:prstGeom prst="rect">
            <a:avLst/>
          </a:prstGeom>
          <a:noFill/>
        </p:spPr>
        <p:txBody>
          <a:bodyPr wrap="square" rtlCol="0">
            <a:spAutoFit/>
          </a:bodyPr>
          <a:lstStyle/>
          <a:p>
            <a:r>
              <a:rPr lang="en-US" sz="1600" dirty="0">
                <a:solidFill>
                  <a:srgbClr val="C00000"/>
                </a:solidFill>
              </a:rPr>
              <a:t>The simulation are prepared for COMPAS</a:t>
            </a:r>
            <a:r>
              <a:rPr lang="pl-PL" sz="1600" dirty="0">
                <a:solidFill>
                  <a:srgbClr val="C00000"/>
                </a:solidFill>
              </a:rPr>
              <a:t> scenerio 3210</a:t>
            </a:r>
            <a:r>
              <a:rPr lang="en-US" sz="1800" dirty="0">
                <a:solidFill>
                  <a:srgbClr val="C00000"/>
                </a:solidFill>
              </a:rPr>
              <a:t>.</a:t>
            </a:r>
          </a:p>
        </p:txBody>
      </p:sp>
      <p:graphicFrame>
        <p:nvGraphicFramePr>
          <p:cNvPr id="7" name="Tabela 7">
            <a:extLst>
              <a:ext uri="{FF2B5EF4-FFF2-40B4-BE49-F238E27FC236}">
                <a16:creationId xmlns:a16="http://schemas.microsoft.com/office/drawing/2014/main" id="{91921219-76C4-5DC6-B6F6-D695C4A48E22}"/>
              </a:ext>
            </a:extLst>
          </p:cNvPr>
          <p:cNvGraphicFramePr>
            <a:graphicFrameLocks noGrp="1"/>
          </p:cNvGraphicFramePr>
          <p:nvPr>
            <p:extLst>
              <p:ext uri="{D42A27DB-BD31-4B8C-83A1-F6EECF244321}">
                <p14:modId xmlns:p14="http://schemas.microsoft.com/office/powerpoint/2010/main" val="2798922037"/>
              </p:ext>
            </p:extLst>
          </p:nvPr>
        </p:nvGraphicFramePr>
        <p:xfrm>
          <a:off x="282850" y="1767414"/>
          <a:ext cx="3598838" cy="2651760"/>
        </p:xfrm>
        <a:graphic>
          <a:graphicData uri="http://schemas.openxmlformats.org/drawingml/2006/table">
            <a:tbl>
              <a:tblPr firstRow="1" bandRow="1">
                <a:tableStyleId>{5C22544A-7EE6-4342-B048-85BDC9FD1C3A}</a:tableStyleId>
              </a:tblPr>
              <a:tblGrid>
                <a:gridCol w="2441119">
                  <a:extLst>
                    <a:ext uri="{9D8B030D-6E8A-4147-A177-3AD203B41FA5}">
                      <a16:colId xmlns:a16="http://schemas.microsoft.com/office/drawing/2014/main" val="1062003273"/>
                    </a:ext>
                  </a:extLst>
                </a:gridCol>
                <a:gridCol w="1157719">
                  <a:extLst>
                    <a:ext uri="{9D8B030D-6E8A-4147-A177-3AD203B41FA5}">
                      <a16:colId xmlns:a16="http://schemas.microsoft.com/office/drawing/2014/main" val="292154413"/>
                    </a:ext>
                  </a:extLst>
                </a:gridCol>
              </a:tblGrid>
              <a:tr h="277908">
                <a:tc>
                  <a:txBody>
                    <a:bodyPr/>
                    <a:lstStyle/>
                    <a:p>
                      <a:r>
                        <a:rPr lang="pl-PL" sz="1400" dirty="0"/>
                        <a:t>PARAMETERS</a:t>
                      </a:r>
                      <a:endParaRPr lang="en-GB" sz="1400" dirty="0"/>
                    </a:p>
                  </a:txBody>
                  <a:tcPr/>
                </a:tc>
                <a:tc>
                  <a:txBody>
                    <a:bodyPr/>
                    <a:lstStyle/>
                    <a:p>
                      <a:pPr algn="ctr"/>
                      <a:r>
                        <a:rPr lang="pl-PL" sz="1400" dirty="0"/>
                        <a:t>A (#3210)</a:t>
                      </a:r>
                      <a:endParaRPr lang="en-GB" sz="1400" dirty="0"/>
                    </a:p>
                  </a:txBody>
                  <a:tcPr/>
                </a:tc>
                <a:extLst>
                  <a:ext uri="{0D108BD9-81ED-4DB2-BD59-A6C34878D82A}">
                    <a16:rowId xmlns:a16="http://schemas.microsoft.com/office/drawing/2014/main" val="1113484526"/>
                  </a:ext>
                </a:extLst>
              </a:tr>
              <a:tr h="277908">
                <a:tc>
                  <a:txBody>
                    <a:bodyPr/>
                    <a:lstStyle/>
                    <a:p>
                      <a:r>
                        <a:rPr lang="pl-PL" sz="1400" dirty="0" err="1"/>
                        <a:t>Toroidal</a:t>
                      </a:r>
                      <a:r>
                        <a:rPr lang="pl-PL" sz="1400" dirty="0"/>
                        <a:t> radius: R [m]</a:t>
                      </a:r>
                      <a:endParaRPr lang="en-GB" sz="1400" dirty="0"/>
                    </a:p>
                  </a:txBody>
                  <a:tcPr/>
                </a:tc>
                <a:tc>
                  <a:txBody>
                    <a:bodyPr/>
                    <a:lstStyle/>
                    <a:p>
                      <a:pPr algn="ctr"/>
                      <a:r>
                        <a:rPr lang="pl-PL" sz="1400" dirty="0"/>
                        <a:t>0.9</a:t>
                      </a:r>
                      <a:endParaRPr lang="en-GB" sz="1400" dirty="0"/>
                    </a:p>
                  </a:txBody>
                  <a:tcPr/>
                </a:tc>
                <a:extLst>
                  <a:ext uri="{0D108BD9-81ED-4DB2-BD59-A6C34878D82A}">
                    <a16:rowId xmlns:a16="http://schemas.microsoft.com/office/drawing/2014/main" val="2085649746"/>
                  </a:ext>
                </a:extLst>
              </a:tr>
              <a:tr h="277908">
                <a:tc>
                  <a:txBody>
                    <a:bodyPr/>
                    <a:lstStyle/>
                    <a:p>
                      <a:r>
                        <a:rPr lang="pl-PL" sz="1400" dirty="0"/>
                        <a:t>Plama radius: a [m]</a:t>
                      </a:r>
                      <a:endParaRPr lang="en-GB" sz="1400" dirty="0"/>
                    </a:p>
                  </a:txBody>
                  <a:tcPr/>
                </a:tc>
                <a:tc>
                  <a:txBody>
                    <a:bodyPr/>
                    <a:lstStyle/>
                    <a:p>
                      <a:pPr algn="ctr"/>
                      <a:r>
                        <a:rPr lang="pl-PL" sz="1400" dirty="0"/>
                        <a:t>0.27</a:t>
                      </a:r>
                      <a:endParaRPr lang="en-GB" sz="1400" dirty="0"/>
                    </a:p>
                  </a:txBody>
                  <a:tcPr/>
                </a:tc>
                <a:extLst>
                  <a:ext uri="{0D108BD9-81ED-4DB2-BD59-A6C34878D82A}">
                    <a16:rowId xmlns:a16="http://schemas.microsoft.com/office/drawing/2014/main" val="976707733"/>
                  </a:ext>
                </a:extLst>
              </a:tr>
              <a:tr h="277908">
                <a:tc>
                  <a:txBody>
                    <a:bodyPr/>
                    <a:lstStyle/>
                    <a:p>
                      <a:r>
                        <a:rPr lang="pl-PL" sz="1400" dirty="0" err="1"/>
                        <a:t>Plasma</a:t>
                      </a:r>
                      <a:r>
                        <a:rPr lang="pl-PL" sz="1400" dirty="0"/>
                        <a:t> </a:t>
                      </a:r>
                      <a:r>
                        <a:rPr lang="pl-PL" sz="1400" dirty="0" err="1"/>
                        <a:t>currents</a:t>
                      </a:r>
                      <a:r>
                        <a:rPr lang="pl-PL" sz="1400" dirty="0"/>
                        <a:t>: </a:t>
                      </a:r>
                      <a:r>
                        <a:rPr lang="pl-PL" sz="1400" dirty="0" err="1"/>
                        <a:t>I</a:t>
                      </a:r>
                      <a:r>
                        <a:rPr lang="pl-PL" sz="1400" baseline="-25000" dirty="0" err="1"/>
                        <a:t>p</a:t>
                      </a:r>
                      <a:r>
                        <a:rPr lang="pl-PL" sz="1400" dirty="0"/>
                        <a:t> [MA]</a:t>
                      </a:r>
                      <a:endParaRPr lang="en-GB" sz="1400" dirty="0"/>
                    </a:p>
                  </a:txBody>
                  <a:tcPr/>
                </a:tc>
                <a:tc>
                  <a:txBody>
                    <a:bodyPr/>
                    <a:lstStyle/>
                    <a:p>
                      <a:pPr algn="ctr"/>
                      <a:r>
                        <a:rPr lang="pl-PL" sz="1400" dirty="0"/>
                        <a:t>0.8</a:t>
                      </a:r>
                      <a:endParaRPr lang="en-GB" sz="1400" dirty="0"/>
                    </a:p>
                  </a:txBody>
                  <a:tcPr/>
                </a:tc>
                <a:extLst>
                  <a:ext uri="{0D108BD9-81ED-4DB2-BD59-A6C34878D82A}">
                    <a16:rowId xmlns:a16="http://schemas.microsoft.com/office/drawing/2014/main" val="636518120"/>
                  </a:ext>
                </a:extLst>
              </a:tr>
              <a:tr h="277908">
                <a:tc>
                  <a:txBody>
                    <a:bodyPr/>
                    <a:lstStyle/>
                    <a:p>
                      <a:r>
                        <a:rPr lang="pl-PL" sz="1400" dirty="0" err="1"/>
                        <a:t>Toroidal</a:t>
                      </a:r>
                      <a:r>
                        <a:rPr lang="pl-PL" sz="1400" dirty="0"/>
                        <a:t> Mag. Field: B</a:t>
                      </a:r>
                      <a:r>
                        <a:rPr lang="pl-PL" sz="1400" baseline="-25000" dirty="0"/>
                        <a:t>T</a:t>
                      </a:r>
                      <a:r>
                        <a:rPr lang="pl-PL" sz="1400" dirty="0"/>
                        <a:t> [T]</a:t>
                      </a:r>
                      <a:endParaRPr lang="en-GB" sz="1400" dirty="0"/>
                    </a:p>
                  </a:txBody>
                  <a:tcPr/>
                </a:tc>
                <a:tc>
                  <a:txBody>
                    <a:bodyPr/>
                    <a:lstStyle/>
                    <a:p>
                      <a:pPr algn="ctr"/>
                      <a:r>
                        <a:rPr lang="pl-PL" sz="1400" dirty="0"/>
                        <a:t>2.5</a:t>
                      </a:r>
                      <a:endParaRPr lang="en-GB" sz="1400" dirty="0"/>
                    </a:p>
                  </a:txBody>
                  <a:tcPr/>
                </a:tc>
                <a:extLst>
                  <a:ext uri="{0D108BD9-81ED-4DB2-BD59-A6C34878D82A}">
                    <a16:rowId xmlns:a16="http://schemas.microsoft.com/office/drawing/2014/main" val="447151535"/>
                  </a:ext>
                </a:extLst>
              </a:tr>
              <a:tr h="277908">
                <a:tc>
                  <a:txBody>
                    <a:bodyPr/>
                    <a:lstStyle/>
                    <a:p>
                      <a:r>
                        <a:rPr lang="pl-PL" sz="1400" dirty="0" err="1"/>
                        <a:t>Elongation</a:t>
                      </a:r>
                      <a:endParaRPr lang="en-GB" sz="1400" dirty="0"/>
                    </a:p>
                  </a:txBody>
                  <a:tcPr/>
                </a:tc>
                <a:tc>
                  <a:txBody>
                    <a:bodyPr/>
                    <a:lstStyle/>
                    <a:p>
                      <a:pPr algn="ctr"/>
                      <a:r>
                        <a:rPr lang="pl-PL" sz="1400" dirty="0"/>
                        <a:t>1.7</a:t>
                      </a:r>
                      <a:endParaRPr lang="en-GB" sz="1400" dirty="0"/>
                    </a:p>
                  </a:txBody>
                  <a:tcPr/>
                </a:tc>
                <a:extLst>
                  <a:ext uri="{0D108BD9-81ED-4DB2-BD59-A6C34878D82A}">
                    <a16:rowId xmlns:a16="http://schemas.microsoft.com/office/drawing/2014/main" val="495535019"/>
                  </a:ext>
                </a:extLst>
              </a:tr>
              <a:tr h="277908">
                <a:tc>
                  <a:txBody>
                    <a:bodyPr/>
                    <a:lstStyle/>
                    <a:p>
                      <a:r>
                        <a:rPr lang="pl-PL" sz="1400" dirty="0" err="1"/>
                        <a:t>Electon</a:t>
                      </a:r>
                      <a:r>
                        <a:rPr lang="pl-PL" sz="1400" dirty="0"/>
                        <a:t> </a:t>
                      </a:r>
                      <a:r>
                        <a:rPr lang="pl-PL" sz="1400" dirty="0" err="1"/>
                        <a:t>density</a:t>
                      </a:r>
                      <a:r>
                        <a:rPr lang="pl-PL" sz="1400" dirty="0"/>
                        <a:t>: &lt;</a:t>
                      </a:r>
                      <a:r>
                        <a:rPr lang="pl-PL" sz="1400" dirty="0" err="1"/>
                        <a:t>n</a:t>
                      </a:r>
                      <a:r>
                        <a:rPr lang="pl-PL" sz="1400" baseline="-25000" dirty="0" err="1"/>
                        <a:t>e</a:t>
                      </a:r>
                      <a:r>
                        <a:rPr lang="pl-PL" sz="1400" dirty="0"/>
                        <a:t>&gt;</a:t>
                      </a:r>
                      <a:r>
                        <a:rPr lang="pl-PL" sz="1400" baseline="-25000" dirty="0"/>
                        <a:t>vo</a:t>
                      </a:r>
                      <a:r>
                        <a:rPr lang="pl-PL" sz="1400" dirty="0"/>
                        <a:t>l[x10</a:t>
                      </a:r>
                      <a:r>
                        <a:rPr lang="pl-PL" sz="1400" baseline="30000" dirty="0"/>
                        <a:t>20</a:t>
                      </a:r>
                      <a:r>
                        <a:rPr lang="pl-PL" sz="1400" dirty="0"/>
                        <a:t>m</a:t>
                      </a:r>
                      <a:r>
                        <a:rPr lang="pl-PL" sz="1400" baseline="30000" dirty="0"/>
                        <a:t>-3</a:t>
                      </a:r>
                      <a:r>
                        <a:rPr lang="pl-PL" sz="1400" dirty="0"/>
                        <a:t>]</a:t>
                      </a:r>
                      <a:endParaRPr lang="en-GB" sz="1400" dirty="0"/>
                    </a:p>
                  </a:txBody>
                  <a:tcPr/>
                </a:tc>
                <a:tc>
                  <a:txBody>
                    <a:bodyPr/>
                    <a:lstStyle/>
                    <a:p>
                      <a:pPr algn="ctr"/>
                      <a:r>
                        <a:rPr lang="pl-PL" sz="1400" dirty="0"/>
                        <a:t>1.125</a:t>
                      </a:r>
                      <a:endParaRPr lang="en-GB" sz="1400" dirty="0"/>
                    </a:p>
                  </a:txBody>
                  <a:tcPr/>
                </a:tc>
                <a:extLst>
                  <a:ext uri="{0D108BD9-81ED-4DB2-BD59-A6C34878D82A}">
                    <a16:rowId xmlns:a16="http://schemas.microsoft.com/office/drawing/2014/main" val="2870402585"/>
                  </a:ext>
                </a:extLst>
              </a:tr>
              <a:tr h="277908">
                <a:tc>
                  <a:txBody>
                    <a:bodyPr/>
                    <a:lstStyle/>
                    <a:p>
                      <a:r>
                        <a:rPr lang="pl-PL" sz="1400" dirty="0" err="1"/>
                        <a:t>Auxiliary</a:t>
                      </a:r>
                      <a:r>
                        <a:rPr lang="pl-PL" sz="1400" dirty="0"/>
                        <a:t> heating: </a:t>
                      </a:r>
                      <a:r>
                        <a:rPr lang="pl-PL" sz="1400" dirty="0" err="1"/>
                        <a:t>P</a:t>
                      </a:r>
                      <a:r>
                        <a:rPr lang="pl-PL" sz="1400" baseline="-25000" dirty="0" err="1"/>
                        <a:t>aux</a:t>
                      </a:r>
                      <a:r>
                        <a:rPr lang="pl-PL" sz="1400" dirty="0"/>
                        <a:t>[MW]</a:t>
                      </a:r>
                      <a:endParaRPr lang="en-GB" sz="1400" dirty="0"/>
                    </a:p>
                  </a:txBody>
                  <a:tcPr/>
                </a:tc>
                <a:tc>
                  <a:txBody>
                    <a:bodyPr/>
                    <a:lstStyle/>
                    <a:p>
                      <a:pPr algn="ctr"/>
                      <a:r>
                        <a:rPr lang="pl-PL" sz="1400" dirty="0"/>
                        <a:t>2.0</a:t>
                      </a:r>
                      <a:endParaRPr lang="en-GB" sz="1400" dirty="0"/>
                    </a:p>
                  </a:txBody>
                  <a:tcPr/>
                </a:tc>
                <a:extLst>
                  <a:ext uri="{0D108BD9-81ED-4DB2-BD59-A6C34878D82A}">
                    <a16:rowId xmlns:a16="http://schemas.microsoft.com/office/drawing/2014/main" val="875815789"/>
                  </a:ext>
                </a:extLst>
              </a:tr>
            </a:tbl>
          </a:graphicData>
        </a:graphic>
      </p:graphicFrame>
      <p:sp>
        <p:nvSpPr>
          <p:cNvPr id="8" name="pole tekstowe 7">
            <a:extLst>
              <a:ext uri="{FF2B5EF4-FFF2-40B4-BE49-F238E27FC236}">
                <a16:creationId xmlns:a16="http://schemas.microsoft.com/office/drawing/2014/main" id="{F4BE520A-4421-5F95-1917-DDDB50E5EC45}"/>
              </a:ext>
            </a:extLst>
          </p:cNvPr>
          <p:cNvSpPr txBox="1"/>
          <p:nvPr/>
        </p:nvSpPr>
        <p:spPr>
          <a:xfrm>
            <a:off x="4669880" y="3611977"/>
            <a:ext cx="4191270" cy="2308324"/>
          </a:xfrm>
          <a:prstGeom prst="rect">
            <a:avLst/>
          </a:prstGeom>
          <a:noFill/>
        </p:spPr>
        <p:txBody>
          <a:bodyPr wrap="square">
            <a:spAutoFit/>
          </a:bodyPr>
          <a:lstStyle/>
          <a:p>
            <a:pPr>
              <a:defRPr/>
            </a:pPr>
            <a:r>
              <a:rPr lang="en-US" sz="1600" b="1" u="sng" dirty="0">
                <a:solidFill>
                  <a:srgbClr val="FF0000"/>
                </a:solidFill>
                <a:latin typeface="+mn-lt"/>
              </a:rPr>
              <a:t>Choice of impurities </a:t>
            </a:r>
            <a:endParaRPr lang="pl-PL" sz="1600" u="sng" dirty="0">
              <a:solidFill>
                <a:srgbClr val="FF0000"/>
              </a:solidFill>
            </a:endParaRPr>
          </a:p>
          <a:p>
            <a:pPr marL="342900" indent="-342900">
              <a:buFont typeface="Wingdings" panose="05000000000000000000" pitchFamily="2" charset="2"/>
              <a:buChar char="q"/>
              <a:defRPr/>
            </a:pPr>
            <a:r>
              <a:rPr lang="en-US" sz="1600" dirty="0"/>
              <a:t>Self - consistent simulations with </a:t>
            </a:r>
            <a:r>
              <a:rPr lang="pl-PL" sz="1600" dirty="0"/>
              <a:t>3</a:t>
            </a:r>
            <a:r>
              <a:rPr lang="en-US" sz="1600" dirty="0"/>
              <a:t> impurities: </a:t>
            </a:r>
          </a:p>
          <a:p>
            <a:pPr marL="800100" lvl="1" indent="-342900">
              <a:buFont typeface="Courier New" panose="02070309020205020404" pitchFamily="49" charset="0"/>
              <a:buChar char="o"/>
              <a:defRPr/>
            </a:pPr>
            <a:r>
              <a:rPr lang="pl-PL" sz="1600" dirty="0">
                <a:solidFill>
                  <a:schemeClr val="accent2">
                    <a:lumMod val="75000"/>
                  </a:schemeClr>
                </a:solidFill>
              </a:rPr>
              <a:t>C</a:t>
            </a:r>
            <a:r>
              <a:rPr lang="en-US" sz="1600" dirty="0">
                <a:solidFill>
                  <a:schemeClr val="accent2">
                    <a:lumMod val="75000"/>
                  </a:schemeClr>
                </a:solidFill>
              </a:rPr>
              <a:t> – fixed source at midplane, </a:t>
            </a:r>
            <a:r>
              <a:rPr lang="en-US" sz="1600" dirty="0">
                <a:solidFill>
                  <a:srgbClr val="C00000"/>
                </a:solidFill>
              </a:rPr>
              <a:t>chosen to fit Z</a:t>
            </a:r>
            <a:r>
              <a:rPr lang="en-US" sz="1600" baseline="-25000" dirty="0">
                <a:solidFill>
                  <a:srgbClr val="C00000"/>
                </a:solidFill>
              </a:rPr>
              <a:t>eff</a:t>
            </a:r>
            <a:r>
              <a:rPr lang="en-US" sz="1600" dirty="0">
                <a:solidFill>
                  <a:srgbClr val="C00000"/>
                </a:solidFill>
              </a:rPr>
              <a:t> </a:t>
            </a:r>
            <a:r>
              <a:rPr lang="pl-PL" sz="1600" dirty="0">
                <a:solidFill>
                  <a:srgbClr val="C00000"/>
                </a:solidFill>
              </a:rPr>
              <a:t>(</a:t>
            </a:r>
            <a:r>
              <a:rPr lang="pl-PL" sz="1600" dirty="0" err="1">
                <a:solidFill>
                  <a:srgbClr val="C00000"/>
                </a:solidFill>
              </a:rPr>
              <a:t>Z</a:t>
            </a:r>
            <a:r>
              <a:rPr lang="pl-PL" sz="1600" baseline="-25000" dirty="0" err="1">
                <a:solidFill>
                  <a:srgbClr val="C00000"/>
                </a:solidFill>
              </a:rPr>
              <a:t>eff</a:t>
            </a:r>
            <a:r>
              <a:rPr lang="pl-PL" sz="1600" dirty="0">
                <a:solidFill>
                  <a:srgbClr val="C00000"/>
                </a:solidFill>
              </a:rPr>
              <a:t> = 1.3)</a:t>
            </a:r>
          </a:p>
          <a:p>
            <a:pPr marL="800100" lvl="1" indent="-342900">
              <a:buFont typeface="Courier New" panose="02070309020205020404" pitchFamily="49" charset="0"/>
              <a:buChar char="o"/>
              <a:defRPr/>
            </a:pPr>
            <a:r>
              <a:rPr lang="pl-PL" sz="1600" dirty="0">
                <a:solidFill>
                  <a:srgbClr val="00B050"/>
                </a:solidFill>
              </a:rPr>
              <a:t>Li, Sn</a:t>
            </a:r>
            <a:r>
              <a:rPr lang="en-US" sz="1600" dirty="0">
                <a:solidFill>
                  <a:srgbClr val="00B050"/>
                </a:solidFill>
              </a:rPr>
              <a:t>  - fixed source at</a:t>
            </a:r>
            <a:r>
              <a:rPr lang="pl-PL" sz="1600" dirty="0">
                <a:solidFill>
                  <a:srgbClr val="00B050"/>
                </a:solidFill>
              </a:rPr>
              <a:t> </a:t>
            </a:r>
            <a:r>
              <a:rPr lang="pl-PL" sz="1600" dirty="0" err="1">
                <a:solidFill>
                  <a:srgbClr val="00B050"/>
                </a:solidFill>
              </a:rPr>
              <a:t>divertor</a:t>
            </a:r>
            <a:r>
              <a:rPr lang="pl-PL" sz="1600" dirty="0">
                <a:solidFill>
                  <a:srgbClr val="00B050"/>
                </a:solidFill>
              </a:rPr>
              <a:t> </a:t>
            </a:r>
            <a:r>
              <a:rPr lang="pl-PL" sz="1600" dirty="0" err="1">
                <a:solidFill>
                  <a:srgbClr val="00B050"/>
                </a:solidFill>
              </a:rPr>
              <a:t>plate</a:t>
            </a:r>
            <a:r>
              <a:rPr lang="en-US" sz="1600" dirty="0">
                <a:solidFill>
                  <a:srgbClr val="876829"/>
                </a:solidFill>
              </a:rPr>
              <a:t> </a:t>
            </a:r>
          </a:p>
          <a:p>
            <a:pPr marL="800100" lvl="1" indent="-342900">
              <a:buFont typeface="Courier New" panose="02070309020205020404" pitchFamily="49" charset="0"/>
              <a:buChar char="o"/>
              <a:defRPr/>
            </a:pPr>
            <a:r>
              <a:rPr lang="en-US" sz="1600" dirty="0">
                <a:solidFill>
                  <a:srgbClr val="FF0000"/>
                </a:solidFill>
              </a:rPr>
              <a:t>W – from sputtering (all ions)</a:t>
            </a:r>
            <a:endParaRPr lang="en-US" sz="1600" dirty="0"/>
          </a:p>
          <a:p>
            <a:pPr marL="342900" indent="-342900">
              <a:buFont typeface="Wingdings" panose="05000000000000000000" pitchFamily="2" charset="2"/>
              <a:buChar char="q"/>
              <a:defRPr/>
            </a:pPr>
            <a:r>
              <a:rPr lang="en-US" sz="1600" dirty="0"/>
              <a:t>The radiation and Z</a:t>
            </a:r>
            <a:r>
              <a:rPr lang="en-US" sz="1600" baseline="-25000" dirty="0"/>
              <a:t>EFF</a:t>
            </a:r>
            <a:r>
              <a:rPr lang="en-US" sz="1600" dirty="0"/>
              <a:t> levels fitted </a:t>
            </a:r>
            <a:r>
              <a:rPr lang="en-US" sz="1600" b="1" dirty="0">
                <a:solidFill>
                  <a:srgbClr val="3333FF"/>
                </a:solidFill>
              </a:rPr>
              <a:t>simultaneously</a:t>
            </a:r>
            <a:r>
              <a:rPr lang="en-US" sz="1600" dirty="0"/>
              <a:t> </a:t>
            </a:r>
          </a:p>
        </p:txBody>
      </p:sp>
      <p:sp>
        <p:nvSpPr>
          <p:cNvPr id="9" name="pole tekstowe 8">
            <a:extLst>
              <a:ext uri="{FF2B5EF4-FFF2-40B4-BE49-F238E27FC236}">
                <a16:creationId xmlns:a16="http://schemas.microsoft.com/office/drawing/2014/main" id="{E3E98EDA-714A-00F7-B6D2-50C1216457C8}"/>
              </a:ext>
            </a:extLst>
          </p:cNvPr>
          <p:cNvSpPr txBox="1"/>
          <p:nvPr/>
        </p:nvSpPr>
        <p:spPr>
          <a:xfrm>
            <a:off x="5297192" y="1543397"/>
            <a:ext cx="3111150" cy="1569660"/>
          </a:xfrm>
          <a:prstGeom prst="rect">
            <a:avLst/>
          </a:prstGeom>
          <a:noFill/>
        </p:spPr>
        <p:txBody>
          <a:bodyPr wrap="square" rtlCol="0">
            <a:spAutoFit/>
          </a:bodyPr>
          <a:lstStyle/>
          <a:p>
            <a:pPr>
              <a:buClr>
                <a:srgbClr val="C00000"/>
              </a:buClr>
            </a:pPr>
            <a:r>
              <a:rPr lang="en-US" sz="1600" u="sng" dirty="0">
                <a:solidFill>
                  <a:srgbClr val="C00000"/>
                </a:solidFill>
              </a:rPr>
              <a:t>We assuming</a:t>
            </a:r>
            <a:r>
              <a:rPr lang="en-US" sz="1600" dirty="0">
                <a:solidFill>
                  <a:srgbClr val="C00000"/>
                </a:solidFill>
              </a:rPr>
              <a:t>:</a:t>
            </a:r>
          </a:p>
          <a:p>
            <a:pPr marL="285750" indent="-285750">
              <a:buClr>
                <a:srgbClr val="C00000"/>
              </a:buClr>
              <a:buFont typeface="Wingdings" panose="05000000000000000000" pitchFamily="2" charset="2"/>
              <a:buChar char="q"/>
            </a:pPr>
            <a:r>
              <a:rPr lang="en-US" sz="1600" dirty="0" err="1"/>
              <a:t>n</a:t>
            </a:r>
            <a:r>
              <a:rPr lang="en-US" sz="1600" baseline="-25000" dirty="0" err="1"/>
              <a:t>e</a:t>
            </a:r>
            <a:r>
              <a:rPr lang="en-US" sz="1600" baseline="30000" dirty="0" err="1"/>
              <a:t>sep</a:t>
            </a:r>
            <a:r>
              <a:rPr lang="en-US" sz="1600" dirty="0"/>
              <a:t> = 0.</a:t>
            </a:r>
            <a:r>
              <a:rPr lang="pl-PL" sz="1600" dirty="0"/>
              <a:t>35</a:t>
            </a:r>
            <a:r>
              <a:rPr lang="en-US" sz="1600" dirty="0"/>
              <a:t>&lt;n</a:t>
            </a:r>
            <a:r>
              <a:rPr lang="en-US" sz="1600" baseline="-25000" dirty="0"/>
              <a:t>e</a:t>
            </a:r>
            <a:r>
              <a:rPr lang="en-US" sz="1600" dirty="0"/>
              <a:t>&gt;</a:t>
            </a:r>
            <a:r>
              <a:rPr lang="en-US" sz="1600" baseline="-25000" dirty="0"/>
              <a:t>vol </a:t>
            </a:r>
            <a:endParaRPr lang="en-US" sz="1600" dirty="0"/>
          </a:p>
          <a:p>
            <a:pPr marL="285750" indent="-285750">
              <a:buClr>
                <a:srgbClr val="C00000"/>
              </a:buClr>
              <a:buFont typeface="Wingdings" panose="05000000000000000000" pitchFamily="2" charset="2"/>
              <a:buChar char="q"/>
            </a:pPr>
            <a:r>
              <a:rPr lang="en-US" sz="1600" dirty="0"/>
              <a:t>H</a:t>
            </a:r>
            <a:r>
              <a:rPr lang="en-US" sz="1600" baseline="-25000" dirty="0"/>
              <a:t>98</a:t>
            </a:r>
            <a:r>
              <a:rPr lang="en-US" sz="1600" dirty="0"/>
              <a:t> = </a:t>
            </a:r>
            <a:r>
              <a:rPr lang="pl-PL" sz="1600" dirty="0"/>
              <a:t>0.815</a:t>
            </a:r>
            <a:endParaRPr lang="en-US" sz="1600" dirty="0"/>
          </a:p>
          <a:p>
            <a:pPr marL="285750" indent="-285750">
              <a:buClr>
                <a:srgbClr val="C00000"/>
              </a:buClr>
              <a:buFont typeface="Wingdings" panose="05000000000000000000" pitchFamily="2" charset="2"/>
              <a:buChar char="q"/>
            </a:pPr>
            <a:r>
              <a:rPr lang="pl-PL" sz="1600" dirty="0" err="1"/>
              <a:t>R</a:t>
            </a:r>
            <a:r>
              <a:rPr lang="pl-PL" sz="1600" baseline="30000" dirty="0" err="1"/>
              <a:t>recyc</a:t>
            </a:r>
            <a:r>
              <a:rPr lang="pl-PL" sz="1600" baseline="-25000" dirty="0" err="1"/>
              <a:t>Li,Sn</a:t>
            </a:r>
            <a:r>
              <a:rPr lang="pl-PL" sz="1600" dirty="0"/>
              <a:t> = 0.1</a:t>
            </a:r>
            <a:endParaRPr lang="en-US" sz="1600" dirty="0"/>
          </a:p>
          <a:p>
            <a:pPr marL="285750" indent="-285750">
              <a:buClr>
                <a:srgbClr val="C00000"/>
              </a:buClr>
              <a:buFont typeface="Wingdings" panose="05000000000000000000" pitchFamily="2" charset="2"/>
              <a:buChar char="q"/>
            </a:pPr>
            <a:r>
              <a:rPr lang="en-US" sz="1600" dirty="0"/>
              <a:t>D</a:t>
            </a:r>
            <a:r>
              <a:rPr lang="en-US" sz="1600" baseline="-25000" dirty="0"/>
              <a:t>SOL</a:t>
            </a:r>
            <a:r>
              <a:rPr lang="en-US" sz="1600" dirty="0"/>
              <a:t> = 0.5 m</a:t>
            </a:r>
            <a:r>
              <a:rPr lang="en-US" sz="1600" baseline="30000" dirty="0"/>
              <a:t>2</a:t>
            </a:r>
            <a:r>
              <a:rPr lang="en-US" sz="1600" dirty="0"/>
              <a:t>/s</a:t>
            </a:r>
            <a:r>
              <a:rPr lang="pl-PL" sz="1600" dirty="0"/>
              <a:t>, </a:t>
            </a:r>
            <a:r>
              <a:rPr lang="en-US" sz="1600" dirty="0"/>
              <a:t>D</a:t>
            </a:r>
            <a:r>
              <a:rPr lang="en-US" sz="1600" baseline="-25000" dirty="0"/>
              <a:t>SOL</a:t>
            </a:r>
            <a:r>
              <a:rPr lang="en-US" sz="1600" dirty="0"/>
              <a:t> = 0.</a:t>
            </a:r>
            <a:r>
              <a:rPr lang="pl-PL" sz="1600" dirty="0"/>
              <a:t>3</a:t>
            </a:r>
            <a:r>
              <a:rPr lang="en-US" sz="1600" dirty="0"/>
              <a:t> m</a:t>
            </a:r>
            <a:r>
              <a:rPr lang="en-US" sz="1600" baseline="30000" dirty="0"/>
              <a:t>2</a:t>
            </a:r>
            <a:r>
              <a:rPr lang="en-US" sz="1600" dirty="0"/>
              <a:t>/s</a:t>
            </a:r>
            <a:endParaRPr lang="pl-PL" sz="1600" dirty="0"/>
          </a:p>
          <a:p>
            <a:pPr marL="285750" indent="-285750">
              <a:buClr>
                <a:srgbClr val="C00000"/>
              </a:buClr>
              <a:buFont typeface="Wingdings" panose="05000000000000000000" pitchFamily="2" charset="2"/>
              <a:buChar char="q"/>
            </a:pPr>
            <a:r>
              <a:rPr lang="pl-PL" sz="1600" dirty="0"/>
              <a:t>W </a:t>
            </a:r>
            <a:r>
              <a:rPr lang="pl-PL" sz="1600" dirty="0" err="1"/>
              <a:t>divertor</a:t>
            </a:r>
            <a:endParaRPr lang="en-US" sz="1600" dirty="0"/>
          </a:p>
        </p:txBody>
      </p:sp>
      <p:sp>
        <p:nvSpPr>
          <p:cNvPr id="10" name="Symbol zastępczy stopki 3">
            <a:extLst>
              <a:ext uri="{FF2B5EF4-FFF2-40B4-BE49-F238E27FC236}">
                <a16:creationId xmlns:a16="http://schemas.microsoft.com/office/drawing/2014/main" id="{5547B1DA-99BB-1DF3-8B76-FD0F3821A439}"/>
              </a:ext>
            </a:extLst>
          </p:cNvPr>
          <p:cNvSpPr>
            <a:spLocks noGrp="1"/>
          </p:cNvSpPr>
          <p:nvPr>
            <p:ph type="ftr" sz="quarter" idx="11"/>
          </p:nvPr>
        </p:nvSpPr>
        <p:spPr>
          <a:xfrm>
            <a:off x="619218" y="6555770"/>
            <a:ext cx="4811892" cy="329614"/>
          </a:xfrm>
        </p:spPr>
        <p:txBody>
          <a:bodyPr/>
          <a:lstStyle/>
          <a:p>
            <a:r>
              <a:rPr lang="pl-PL" dirty="0">
                <a:solidFill>
                  <a:prstClr val="white"/>
                </a:solidFill>
              </a:rPr>
              <a:t>I. Ivanova-Stanik</a:t>
            </a:r>
            <a:r>
              <a:rPr lang="en-GB" dirty="0">
                <a:solidFill>
                  <a:prstClr val="white"/>
                </a:solidFill>
              </a:rPr>
              <a:t> | </a:t>
            </a:r>
            <a:r>
              <a:rPr lang="en-GB" dirty="0"/>
              <a:t>PRD-LMD End-of-year/Kick-off meeting</a:t>
            </a:r>
            <a:r>
              <a:rPr lang="en-GB" dirty="0">
                <a:solidFill>
                  <a:prstClr val="white"/>
                </a:solidFill>
              </a:rPr>
              <a:t>| </a:t>
            </a:r>
            <a:r>
              <a:rPr lang="pl-PL" dirty="0">
                <a:solidFill>
                  <a:prstClr val="white"/>
                </a:solidFill>
              </a:rPr>
              <a:t>08.</a:t>
            </a:r>
            <a:r>
              <a:rPr lang="en-GB" dirty="0">
                <a:solidFill>
                  <a:prstClr val="white"/>
                </a:solidFill>
              </a:rPr>
              <a:t> </a:t>
            </a:r>
            <a:r>
              <a:rPr lang="pl-PL" dirty="0">
                <a:solidFill>
                  <a:prstClr val="white"/>
                </a:solidFill>
              </a:rPr>
              <a:t>02</a:t>
            </a:r>
            <a:r>
              <a:rPr lang="en-GB" dirty="0">
                <a:solidFill>
                  <a:prstClr val="white"/>
                </a:solidFill>
              </a:rPr>
              <a:t> </a:t>
            </a:r>
            <a:r>
              <a:rPr lang="pl-PL" dirty="0">
                <a:solidFill>
                  <a:prstClr val="white"/>
                </a:solidFill>
              </a:rPr>
              <a:t>2024</a:t>
            </a:r>
            <a:endParaRPr lang="en-GB" dirty="0">
              <a:solidFill>
                <a:prstClr val="white"/>
              </a:solidFill>
            </a:endParaRPr>
          </a:p>
        </p:txBody>
      </p:sp>
    </p:spTree>
    <p:extLst>
      <p:ext uri="{BB962C8B-B14F-4D97-AF65-F5344CB8AC3E}">
        <p14:creationId xmlns:p14="http://schemas.microsoft.com/office/powerpoint/2010/main" val="377303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AC9CC6-DCF1-C345-FDC6-22F8FE03F997}"/>
              </a:ext>
            </a:extLst>
          </p:cNvPr>
          <p:cNvSpPr>
            <a:spLocks noGrp="1"/>
          </p:cNvSpPr>
          <p:nvPr>
            <p:ph type="title"/>
          </p:nvPr>
        </p:nvSpPr>
        <p:spPr/>
        <p:txBody>
          <a:bodyPr/>
          <a:lstStyle/>
          <a:p>
            <a:r>
              <a:rPr lang="en-GB" dirty="0"/>
              <a:t>COREDIV simulation</a:t>
            </a:r>
          </a:p>
        </p:txBody>
      </p:sp>
      <p:sp>
        <p:nvSpPr>
          <p:cNvPr id="4" name="Symbol zastępczy numeru slajdu 3">
            <a:extLst>
              <a:ext uri="{FF2B5EF4-FFF2-40B4-BE49-F238E27FC236}">
                <a16:creationId xmlns:a16="http://schemas.microsoft.com/office/drawing/2014/main" id="{306DFB70-8C0F-969A-658E-9E0E8F5DB4D3}"/>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graphicFrame>
        <p:nvGraphicFramePr>
          <p:cNvPr id="5" name="Obiekt 4">
            <a:extLst>
              <a:ext uri="{FF2B5EF4-FFF2-40B4-BE49-F238E27FC236}">
                <a16:creationId xmlns:a16="http://schemas.microsoft.com/office/drawing/2014/main" id="{60E6184A-EB86-F657-1EF6-4596B6F45E48}"/>
              </a:ext>
            </a:extLst>
          </p:cNvPr>
          <p:cNvGraphicFramePr>
            <a:graphicFrameLocks noChangeAspect="1"/>
          </p:cNvGraphicFramePr>
          <p:nvPr>
            <p:extLst>
              <p:ext uri="{D42A27DB-BD31-4B8C-83A1-F6EECF244321}">
                <p14:modId xmlns:p14="http://schemas.microsoft.com/office/powerpoint/2010/main" val="4286810127"/>
              </p:ext>
            </p:extLst>
          </p:nvPr>
        </p:nvGraphicFramePr>
        <p:xfrm>
          <a:off x="270030" y="510848"/>
          <a:ext cx="2271306" cy="1595062"/>
        </p:xfrm>
        <a:graphic>
          <a:graphicData uri="http://schemas.openxmlformats.org/presentationml/2006/ole">
            <mc:AlternateContent xmlns:mc="http://schemas.openxmlformats.org/markup-compatibility/2006">
              <mc:Choice xmlns:v="urn:schemas-microsoft-com:vml" Requires="v">
                <p:oleObj name="Graph" r:id="rId2" imgW="4131720" imgH="2901600" progId="Origin50.Graph">
                  <p:embed/>
                </p:oleObj>
              </mc:Choice>
              <mc:Fallback>
                <p:oleObj name="Graph" r:id="rId2" imgW="4131720" imgH="2901600" progId="Origin50.Graph">
                  <p:embed/>
                  <p:pic>
                    <p:nvPicPr>
                      <p:cNvPr id="5" name="Obiekt 4">
                        <a:extLst>
                          <a:ext uri="{FF2B5EF4-FFF2-40B4-BE49-F238E27FC236}">
                            <a16:creationId xmlns:a16="http://schemas.microsoft.com/office/drawing/2014/main" id="{4C0D82B1-770F-BB1B-974E-EE9837B49A6F}"/>
                          </a:ext>
                        </a:extLst>
                      </p:cNvPr>
                      <p:cNvPicPr/>
                      <p:nvPr/>
                    </p:nvPicPr>
                    <p:blipFill>
                      <a:blip r:embed="rId3"/>
                      <a:stretch>
                        <a:fillRect/>
                      </a:stretch>
                    </p:blipFill>
                    <p:spPr>
                      <a:xfrm>
                        <a:off x="270030" y="510848"/>
                        <a:ext cx="2271306" cy="1595062"/>
                      </a:xfrm>
                      <a:prstGeom prst="rect">
                        <a:avLst/>
                      </a:prstGeom>
                    </p:spPr>
                  </p:pic>
                </p:oleObj>
              </mc:Fallback>
            </mc:AlternateContent>
          </a:graphicData>
        </a:graphic>
      </p:graphicFrame>
      <p:graphicFrame>
        <p:nvGraphicFramePr>
          <p:cNvPr id="6" name="Obiekt 5">
            <a:extLst>
              <a:ext uri="{FF2B5EF4-FFF2-40B4-BE49-F238E27FC236}">
                <a16:creationId xmlns:a16="http://schemas.microsoft.com/office/drawing/2014/main" id="{44DCEC12-0EC7-2DA5-C4DC-1F1F3AB8AF1C}"/>
              </a:ext>
            </a:extLst>
          </p:cNvPr>
          <p:cNvGraphicFramePr>
            <a:graphicFrameLocks noChangeAspect="1"/>
          </p:cNvGraphicFramePr>
          <p:nvPr>
            <p:extLst>
              <p:ext uri="{D42A27DB-BD31-4B8C-83A1-F6EECF244321}">
                <p14:modId xmlns:p14="http://schemas.microsoft.com/office/powerpoint/2010/main" val="1818865439"/>
              </p:ext>
            </p:extLst>
          </p:nvPr>
        </p:nvGraphicFramePr>
        <p:xfrm>
          <a:off x="270030" y="2069047"/>
          <a:ext cx="2271306" cy="1595063"/>
        </p:xfrm>
        <a:graphic>
          <a:graphicData uri="http://schemas.openxmlformats.org/presentationml/2006/ole">
            <mc:AlternateContent xmlns:mc="http://schemas.openxmlformats.org/markup-compatibility/2006">
              <mc:Choice xmlns:v="urn:schemas-microsoft-com:vml" Requires="v">
                <p:oleObj name="Graph" r:id="rId4" imgW="4131720" imgH="2901600" progId="Origin50.Graph">
                  <p:embed/>
                </p:oleObj>
              </mc:Choice>
              <mc:Fallback>
                <p:oleObj name="Graph" r:id="rId4" imgW="4131720" imgH="2901600" progId="Origin50.Graph">
                  <p:embed/>
                  <p:pic>
                    <p:nvPicPr>
                      <p:cNvPr id="6" name="Obiekt 5">
                        <a:extLst>
                          <a:ext uri="{FF2B5EF4-FFF2-40B4-BE49-F238E27FC236}">
                            <a16:creationId xmlns:a16="http://schemas.microsoft.com/office/drawing/2014/main" id="{152AB22A-0B49-F727-9E71-9E7301515100}"/>
                          </a:ext>
                        </a:extLst>
                      </p:cNvPr>
                      <p:cNvPicPr/>
                      <p:nvPr/>
                    </p:nvPicPr>
                    <p:blipFill>
                      <a:blip r:embed="rId5"/>
                      <a:stretch>
                        <a:fillRect/>
                      </a:stretch>
                    </p:blipFill>
                    <p:spPr>
                      <a:xfrm>
                        <a:off x="270030" y="2069047"/>
                        <a:ext cx="2271306" cy="1595063"/>
                      </a:xfrm>
                      <a:prstGeom prst="rect">
                        <a:avLst/>
                      </a:prstGeom>
                    </p:spPr>
                  </p:pic>
                </p:oleObj>
              </mc:Fallback>
            </mc:AlternateContent>
          </a:graphicData>
        </a:graphic>
      </p:graphicFrame>
      <p:sp>
        <p:nvSpPr>
          <p:cNvPr id="7" name="pole tekstowe 6">
            <a:extLst>
              <a:ext uri="{FF2B5EF4-FFF2-40B4-BE49-F238E27FC236}">
                <a16:creationId xmlns:a16="http://schemas.microsoft.com/office/drawing/2014/main" id="{398FFD5D-B885-D5D1-F6A5-63B77626F87F}"/>
              </a:ext>
            </a:extLst>
          </p:cNvPr>
          <p:cNvSpPr txBox="1"/>
          <p:nvPr/>
        </p:nvSpPr>
        <p:spPr>
          <a:xfrm>
            <a:off x="496517" y="3701642"/>
            <a:ext cx="2271306" cy="646331"/>
          </a:xfrm>
          <a:prstGeom prst="rect">
            <a:avLst/>
          </a:prstGeom>
          <a:noFill/>
        </p:spPr>
        <p:txBody>
          <a:bodyPr wrap="square" rtlCol="0">
            <a:spAutoFit/>
          </a:bodyPr>
          <a:lstStyle/>
          <a:p>
            <a:r>
              <a:rPr lang="en-US" sz="1200" i="1" dirty="0">
                <a:latin typeface="Calibri" panose="020F0502020204030204" pitchFamily="34" charset="0"/>
              </a:rPr>
              <a:t>Comparison on the profile with results from Metis: F. </a:t>
            </a:r>
            <a:r>
              <a:rPr lang="en-US" sz="1200" i="1" dirty="0" err="1">
                <a:latin typeface="Calibri" panose="020F0502020204030204" pitchFamily="34" charset="0"/>
              </a:rPr>
              <a:t>Jaulmes</a:t>
            </a:r>
            <a:r>
              <a:rPr lang="en-US" sz="1200" i="1" dirty="0">
                <a:latin typeface="Calibri" panose="020F0502020204030204" pitchFamily="34" charset="0"/>
              </a:rPr>
              <a:t> et al 2021, </a:t>
            </a:r>
            <a:r>
              <a:rPr lang="en-US" sz="1200" i="1" dirty="0" err="1">
                <a:latin typeface="Calibri" panose="020F0502020204030204" pitchFamily="34" charset="0"/>
              </a:rPr>
              <a:t>Nucl</a:t>
            </a:r>
            <a:r>
              <a:rPr lang="en-US" sz="1200" i="1" dirty="0">
                <a:latin typeface="Calibri" panose="020F0502020204030204" pitchFamily="34" charset="0"/>
              </a:rPr>
              <a:t>. Fusion 61 046012</a:t>
            </a:r>
          </a:p>
        </p:txBody>
      </p:sp>
      <p:sp>
        <p:nvSpPr>
          <p:cNvPr id="10" name="pole tekstowe 9">
            <a:extLst>
              <a:ext uri="{FF2B5EF4-FFF2-40B4-BE49-F238E27FC236}">
                <a16:creationId xmlns:a16="http://schemas.microsoft.com/office/drawing/2014/main" id="{13726E96-D878-07C4-5A94-8430654402F0}"/>
              </a:ext>
            </a:extLst>
          </p:cNvPr>
          <p:cNvSpPr txBox="1"/>
          <p:nvPr/>
        </p:nvSpPr>
        <p:spPr>
          <a:xfrm>
            <a:off x="6152750" y="1250886"/>
            <a:ext cx="45719" cy="600784"/>
          </a:xfrm>
          <a:prstGeom prst="rect">
            <a:avLst/>
          </a:prstGeom>
          <a:noFill/>
        </p:spPr>
        <p:txBody>
          <a:bodyPr wrap="square" rtlCol="0">
            <a:spAutoFit/>
          </a:bodyPr>
          <a:lstStyle/>
          <a:p>
            <a:endParaRPr lang="en-GB" dirty="0"/>
          </a:p>
        </p:txBody>
      </p:sp>
      <p:sp>
        <p:nvSpPr>
          <p:cNvPr id="11" name="pole tekstowe 10">
            <a:extLst>
              <a:ext uri="{FF2B5EF4-FFF2-40B4-BE49-F238E27FC236}">
                <a16:creationId xmlns:a16="http://schemas.microsoft.com/office/drawing/2014/main" id="{27278580-4143-2FC6-EEF4-AF334BD38F86}"/>
              </a:ext>
            </a:extLst>
          </p:cNvPr>
          <p:cNvSpPr txBox="1"/>
          <p:nvPr/>
        </p:nvSpPr>
        <p:spPr>
          <a:xfrm>
            <a:off x="270030" y="4452926"/>
            <a:ext cx="8873969" cy="2062103"/>
          </a:xfrm>
          <a:prstGeom prst="rect">
            <a:avLst/>
          </a:prstGeom>
          <a:noFill/>
        </p:spPr>
        <p:txBody>
          <a:bodyPr wrap="square" rtlCol="0">
            <a:spAutoFit/>
          </a:bodyPr>
          <a:lstStyle/>
          <a:p>
            <a:pPr marL="342900" indent="-342900" algn="just" defTabSz="4171950">
              <a:spcBef>
                <a:spcPts val="0"/>
              </a:spcBef>
              <a:buClr>
                <a:srgbClr val="FF0000"/>
              </a:buClr>
              <a:buFont typeface="Wingdings" panose="05000000000000000000" pitchFamily="2" charset="2"/>
              <a:buChar char="q"/>
            </a:pPr>
            <a:r>
              <a:rPr lang="en-US" sz="1600" dirty="0">
                <a:latin typeface="Calibri" pitchFamily="34" charset="0"/>
              </a:rPr>
              <a:t>radiation fraction </a:t>
            </a:r>
            <a:r>
              <a:rPr lang="pl-PL" sz="1600" dirty="0">
                <a:latin typeface="Calibri" pitchFamily="34" charset="0"/>
              </a:rPr>
              <a:t>go </a:t>
            </a:r>
            <a:r>
              <a:rPr lang="en-US" sz="1600" dirty="0">
                <a:latin typeface="Calibri" pitchFamily="34" charset="0"/>
              </a:rPr>
              <a:t>to 75%-80% </a:t>
            </a:r>
          </a:p>
          <a:p>
            <a:pPr marL="342900" indent="-342900" algn="just" defTabSz="4171950">
              <a:spcBef>
                <a:spcPts val="0"/>
              </a:spcBef>
              <a:buClr>
                <a:srgbClr val="FF0000"/>
              </a:buClr>
              <a:buFont typeface="Wingdings" panose="05000000000000000000" pitchFamily="2" charset="2"/>
              <a:buChar char="q"/>
            </a:pPr>
            <a:r>
              <a:rPr lang="en-US" sz="1600" dirty="0">
                <a:latin typeface="Calibri" pitchFamily="34" charset="0"/>
              </a:rPr>
              <a:t>Higher D</a:t>
            </a:r>
            <a:r>
              <a:rPr lang="en-US" sz="1600" baseline="-25000" dirty="0">
                <a:latin typeface="Calibri" pitchFamily="34" charset="0"/>
              </a:rPr>
              <a:t>SOL</a:t>
            </a:r>
            <a:r>
              <a:rPr lang="en-US" sz="1600" dirty="0">
                <a:latin typeface="Calibri" pitchFamily="34" charset="0"/>
              </a:rPr>
              <a:t> go to higher  SOL radiation (effect by C radiation)</a:t>
            </a:r>
          </a:p>
          <a:p>
            <a:pPr marL="342900" indent="-342900" algn="just" defTabSz="4171950">
              <a:spcBef>
                <a:spcPts val="0"/>
              </a:spcBef>
              <a:buClr>
                <a:srgbClr val="FF0000"/>
              </a:buClr>
              <a:buFont typeface="Wingdings" panose="05000000000000000000" pitchFamily="2" charset="2"/>
              <a:buChar char="q"/>
            </a:pPr>
            <a:r>
              <a:rPr lang="en-US" sz="1600" dirty="0">
                <a:latin typeface="Calibri" pitchFamily="34" charset="0"/>
              </a:rPr>
              <a:t>Lower tungsten concentration (C</a:t>
            </a:r>
            <a:r>
              <a:rPr lang="en-US" sz="1600" baseline="-25000" dirty="0">
                <a:latin typeface="Calibri" pitchFamily="34" charset="0"/>
              </a:rPr>
              <a:t>W</a:t>
            </a:r>
            <a:r>
              <a:rPr lang="en-US" sz="1600" dirty="0">
                <a:latin typeface="Calibri" pitchFamily="34" charset="0"/>
              </a:rPr>
              <a:t>) &lt; 4×10</a:t>
            </a:r>
            <a:r>
              <a:rPr lang="en-US" sz="1600" baseline="30000" dirty="0">
                <a:latin typeface="Calibri" pitchFamily="34" charset="0"/>
              </a:rPr>
              <a:t>-6 </a:t>
            </a:r>
          </a:p>
          <a:p>
            <a:pPr marL="342900" indent="-342900" algn="just" defTabSz="4171950">
              <a:spcBef>
                <a:spcPts val="0"/>
              </a:spcBef>
              <a:buClr>
                <a:srgbClr val="FF0000"/>
              </a:buClr>
              <a:buFont typeface="Wingdings" panose="05000000000000000000" pitchFamily="2" charset="2"/>
              <a:buChar char="q"/>
            </a:pPr>
            <a:r>
              <a:rPr lang="en-US" sz="1600" dirty="0">
                <a:latin typeface="Calibri" pitchFamily="34" charset="0"/>
              </a:rPr>
              <a:t>Diffusion for case 3210 have small influence of the limit of the gas puff level</a:t>
            </a:r>
          </a:p>
          <a:p>
            <a:pPr marL="342900" indent="-342900" algn="just" defTabSz="4171950">
              <a:spcBef>
                <a:spcPts val="0"/>
              </a:spcBef>
              <a:buClr>
                <a:srgbClr val="FF0000"/>
              </a:buClr>
              <a:buFont typeface="Wingdings" panose="05000000000000000000" pitchFamily="2" charset="2"/>
              <a:buChar char="q"/>
            </a:pPr>
            <a:r>
              <a:rPr lang="en-US" sz="1600" dirty="0">
                <a:latin typeface="Calibri" pitchFamily="34" charset="0"/>
              </a:rPr>
              <a:t>Temperature of the plate (</a:t>
            </a:r>
            <a:r>
              <a:rPr lang="en-US" sz="1600" dirty="0" err="1">
                <a:latin typeface="Calibri" pitchFamily="34" charset="0"/>
              </a:rPr>
              <a:t>T</a:t>
            </a:r>
            <a:r>
              <a:rPr lang="en-US" sz="1600" baseline="-25000" dirty="0" err="1">
                <a:latin typeface="Calibri" pitchFamily="34" charset="0"/>
              </a:rPr>
              <a:t>e</a:t>
            </a:r>
            <a:r>
              <a:rPr lang="en-US" sz="1600" baseline="30000" dirty="0" err="1">
                <a:latin typeface="Calibri" pitchFamily="34" charset="0"/>
              </a:rPr>
              <a:t>PLATE</a:t>
            </a:r>
            <a:r>
              <a:rPr lang="en-US" sz="1600" dirty="0">
                <a:latin typeface="Calibri" pitchFamily="34" charset="0"/>
              </a:rPr>
              <a:t>) is lower: about 5eV for case with Sn and 5-11 eV for Li. W is produced mainly by C </a:t>
            </a:r>
          </a:p>
          <a:p>
            <a:pPr marL="342900" indent="-342900" algn="just" defTabSz="4171950">
              <a:spcBef>
                <a:spcPts val="0"/>
              </a:spcBef>
              <a:buClr>
                <a:srgbClr val="FF0000"/>
              </a:buClr>
              <a:buFont typeface="Wingdings" panose="05000000000000000000" pitchFamily="2" charset="2"/>
              <a:buChar char="q"/>
            </a:pPr>
            <a:r>
              <a:rPr lang="en-US" sz="1600" dirty="0">
                <a:latin typeface="Calibri" pitchFamily="34" charset="0"/>
              </a:rPr>
              <a:t>No problem to work in H-mode (P</a:t>
            </a:r>
            <a:r>
              <a:rPr lang="en-US" sz="1600" baseline="30000" dirty="0">
                <a:latin typeface="Calibri" pitchFamily="34" charset="0"/>
              </a:rPr>
              <a:t>SOL</a:t>
            </a:r>
            <a:r>
              <a:rPr lang="en-US" sz="1600" dirty="0">
                <a:latin typeface="Calibri" pitchFamily="34" charset="0"/>
              </a:rPr>
              <a:t> &gt; P</a:t>
            </a:r>
            <a:r>
              <a:rPr lang="en-US" sz="1600" baseline="-25000" dirty="0">
                <a:latin typeface="Calibri" pitchFamily="34" charset="0"/>
              </a:rPr>
              <a:t>LH</a:t>
            </a:r>
            <a:r>
              <a:rPr lang="en-US" sz="1600" dirty="0">
                <a:latin typeface="Calibri" pitchFamily="34" charset="0"/>
              </a:rPr>
              <a:t>)</a:t>
            </a:r>
          </a:p>
          <a:p>
            <a:pPr marL="342900" indent="-342900" algn="just" defTabSz="4171950">
              <a:spcBef>
                <a:spcPts val="0"/>
              </a:spcBef>
              <a:buClr>
                <a:srgbClr val="FF0000"/>
              </a:buClr>
              <a:buFont typeface="Wingdings" panose="05000000000000000000" pitchFamily="2" charset="2"/>
              <a:buChar char="q"/>
            </a:pPr>
            <a:r>
              <a:rPr lang="en-US" sz="1600" dirty="0">
                <a:latin typeface="Calibri" pitchFamily="34" charset="0"/>
              </a:rPr>
              <a:t>Sn have no influence on the pedestal (the maximum of the radiation is   for </a:t>
            </a:r>
            <a:r>
              <a:rPr lang="pl-PL" sz="1600" dirty="0">
                <a:latin typeface="Calibri" pitchFamily="34" charset="0"/>
              </a:rPr>
              <a:t>a</a:t>
            </a:r>
            <a:r>
              <a:rPr lang="en-US" sz="1600" dirty="0">
                <a:latin typeface="Calibri" pitchFamily="34" charset="0"/>
              </a:rPr>
              <a:t>/</a:t>
            </a:r>
            <a:r>
              <a:rPr lang="pl-PL" sz="1600" dirty="0">
                <a:latin typeface="Calibri" pitchFamily="34" charset="0"/>
              </a:rPr>
              <a:t>r</a:t>
            </a:r>
            <a:r>
              <a:rPr lang="en-US" sz="1600" dirty="0">
                <a:latin typeface="Calibri" pitchFamily="34" charset="0"/>
              </a:rPr>
              <a:t>  between 0.4 and 0.8 </a:t>
            </a:r>
          </a:p>
        </p:txBody>
      </p:sp>
      <p:graphicFrame>
        <p:nvGraphicFramePr>
          <p:cNvPr id="12" name="Obiekt 11">
            <a:extLst>
              <a:ext uri="{FF2B5EF4-FFF2-40B4-BE49-F238E27FC236}">
                <a16:creationId xmlns:a16="http://schemas.microsoft.com/office/drawing/2014/main" id="{D4E04903-DE73-B686-C4C7-19C7DC91D414}"/>
              </a:ext>
            </a:extLst>
          </p:cNvPr>
          <p:cNvGraphicFramePr>
            <a:graphicFrameLocks noChangeAspect="1"/>
          </p:cNvGraphicFramePr>
          <p:nvPr>
            <p:extLst>
              <p:ext uri="{D42A27DB-BD31-4B8C-83A1-F6EECF244321}">
                <p14:modId xmlns:p14="http://schemas.microsoft.com/office/powerpoint/2010/main" val="2645153435"/>
              </p:ext>
            </p:extLst>
          </p:nvPr>
        </p:nvGraphicFramePr>
        <p:xfrm>
          <a:off x="3340100" y="192514"/>
          <a:ext cx="3137710" cy="4467975"/>
        </p:xfrm>
        <a:graphic>
          <a:graphicData uri="http://schemas.openxmlformats.org/presentationml/2006/ole">
            <mc:AlternateContent xmlns:mc="http://schemas.openxmlformats.org/markup-compatibility/2006">
              <mc:Choice xmlns:v="urn:schemas-microsoft-com:vml" Requires="v">
                <p:oleObj name="Graph" r:id="rId6" imgW="2901600" imgH="4131720" progId="Origin50.Graph">
                  <p:embed/>
                </p:oleObj>
              </mc:Choice>
              <mc:Fallback>
                <p:oleObj name="Graph" r:id="rId6" imgW="2901600" imgH="4131720" progId="Origin50.Graph">
                  <p:embed/>
                  <p:pic>
                    <p:nvPicPr>
                      <p:cNvPr id="0" name=""/>
                      <p:cNvPicPr/>
                      <p:nvPr/>
                    </p:nvPicPr>
                    <p:blipFill>
                      <a:blip r:embed="rId7"/>
                      <a:stretch>
                        <a:fillRect/>
                      </a:stretch>
                    </p:blipFill>
                    <p:spPr>
                      <a:xfrm>
                        <a:off x="3340100" y="192514"/>
                        <a:ext cx="3137710" cy="4467975"/>
                      </a:xfrm>
                      <a:prstGeom prst="rect">
                        <a:avLst/>
                      </a:prstGeom>
                    </p:spPr>
                  </p:pic>
                </p:oleObj>
              </mc:Fallback>
            </mc:AlternateContent>
          </a:graphicData>
        </a:graphic>
      </p:graphicFrame>
      <p:graphicFrame>
        <p:nvGraphicFramePr>
          <p:cNvPr id="13" name="Obiekt 12">
            <a:extLst>
              <a:ext uri="{FF2B5EF4-FFF2-40B4-BE49-F238E27FC236}">
                <a16:creationId xmlns:a16="http://schemas.microsoft.com/office/drawing/2014/main" id="{3F92C57D-2598-B518-1E9F-1C989877B89A}"/>
              </a:ext>
            </a:extLst>
          </p:cNvPr>
          <p:cNvGraphicFramePr>
            <a:graphicFrameLocks noChangeAspect="1"/>
          </p:cNvGraphicFramePr>
          <p:nvPr>
            <p:extLst>
              <p:ext uri="{D42A27DB-BD31-4B8C-83A1-F6EECF244321}">
                <p14:modId xmlns:p14="http://schemas.microsoft.com/office/powerpoint/2010/main" val="277239636"/>
              </p:ext>
            </p:extLst>
          </p:nvPr>
        </p:nvGraphicFramePr>
        <p:xfrm>
          <a:off x="6075338" y="192514"/>
          <a:ext cx="3068662" cy="4369653"/>
        </p:xfrm>
        <a:graphic>
          <a:graphicData uri="http://schemas.openxmlformats.org/presentationml/2006/ole">
            <mc:AlternateContent xmlns:mc="http://schemas.openxmlformats.org/markup-compatibility/2006">
              <mc:Choice xmlns:v="urn:schemas-microsoft-com:vml" Requires="v">
                <p:oleObj name="Graph" r:id="rId8" imgW="2901600" imgH="4131720" progId="Origin50.Graph">
                  <p:embed/>
                </p:oleObj>
              </mc:Choice>
              <mc:Fallback>
                <p:oleObj name="Graph" r:id="rId8" imgW="2901600" imgH="4131720" progId="Origin50.Graph">
                  <p:embed/>
                  <p:pic>
                    <p:nvPicPr>
                      <p:cNvPr id="0" name=""/>
                      <p:cNvPicPr/>
                      <p:nvPr/>
                    </p:nvPicPr>
                    <p:blipFill>
                      <a:blip r:embed="rId9"/>
                      <a:stretch>
                        <a:fillRect/>
                      </a:stretch>
                    </p:blipFill>
                    <p:spPr>
                      <a:xfrm>
                        <a:off x="6075338" y="192514"/>
                        <a:ext cx="3068662" cy="4369653"/>
                      </a:xfrm>
                      <a:prstGeom prst="rect">
                        <a:avLst/>
                      </a:prstGeom>
                    </p:spPr>
                  </p:pic>
                </p:oleObj>
              </mc:Fallback>
            </mc:AlternateContent>
          </a:graphicData>
        </a:graphic>
      </p:graphicFrame>
      <p:sp>
        <p:nvSpPr>
          <p:cNvPr id="8" name="Symbol zastępczy stopki 3">
            <a:extLst>
              <a:ext uri="{FF2B5EF4-FFF2-40B4-BE49-F238E27FC236}">
                <a16:creationId xmlns:a16="http://schemas.microsoft.com/office/drawing/2014/main" id="{AC129165-006F-35D0-85E4-088229756E4F}"/>
              </a:ext>
            </a:extLst>
          </p:cNvPr>
          <p:cNvSpPr>
            <a:spLocks noGrp="1"/>
          </p:cNvSpPr>
          <p:nvPr>
            <p:ph type="ftr" sz="quarter" idx="11"/>
          </p:nvPr>
        </p:nvSpPr>
        <p:spPr>
          <a:xfrm>
            <a:off x="619218" y="6555770"/>
            <a:ext cx="4811892" cy="329614"/>
          </a:xfrm>
        </p:spPr>
        <p:txBody>
          <a:bodyPr/>
          <a:lstStyle/>
          <a:p>
            <a:r>
              <a:rPr lang="pl-PL" dirty="0">
                <a:solidFill>
                  <a:prstClr val="white"/>
                </a:solidFill>
              </a:rPr>
              <a:t>I. Ivanova-Stanik</a:t>
            </a:r>
            <a:r>
              <a:rPr lang="en-GB" dirty="0">
                <a:solidFill>
                  <a:prstClr val="white"/>
                </a:solidFill>
              </a:rPr>
              <a:t> | </a:t>
            </a:r>
            <a:r>
              <a:rPr lang="en-GB" dirty="0"/>
              <a:t>PRD-LMD End-of-year/Kick-off meeting</a:t>
            </a:r>
            <a:r>
              <a:rPr lang="en-GB" dirty="0">
                <a:solidFill>
                  <a:prstClr val="white"/>
                </a:solidFill>
              </a:rPr>
              <a:t>| </a:t>
            </a:r>
            <a:r>
              <a:rPr lang="pl-PL" dirty="0">
                <a:solidFill>
                  <a:prstClr val="white"/>
                </a:solidFill>
              </a:rPr>
              <a:t>08.</a:t>
            </a:r>
            <a:r>
              <a:rPr lang="en-GB" dirty="0">
                <a:solidFill>
                  <a:prstClr val="white"/>
                </a:solidFill>
              </a:rPr>
              <a:t> </a:t>
            </a:r>
            <a:r>
              <a:rPr lang="pl-PL" dirty="0">
                <a:solidFill>
                  <a:prstClr val="white"/>
                </a:solidFill>
              </a:rPr>
              <a:t>02</a:t>
            </a:r>
            <a:r>
              <a:rPr lang="en-GB" dirty="0">
                <a:solidFill>
                  <a:prstClr val="white"/>
                </a:solidFill>
              </a:rPr>
              <a:t> </a:t>
            </a:r>
            <a:r>
              <a:rPr lang="pl-PL" dirty="0">
                <a:solidFill>
                  <a:prstClr val="white"/>
                </a:solidFill>
              </a:rPr>
              <a:t>2024</a:t>
            </a:r>
            <a:endParaRPr lang="en-GB" dirty="0">
              <a:solidFill>
                <a:prstClr val="white"/>
              </a:solidFill>
            </a:endParaRPr>
          </a:p>
        </p:txBody>
      </p:sp>
    </p:spTree>
    <p:extLst>
      <p:ext uri="{BB962C8B-B14F-4D97-AF65-F5344CB8AC3E}">
        <p14:creationId xmlns:p14="http://schemas.microsoft.com/office/powerpoint/2010/main" val="311242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FCD2CC-4D09-97D8-05FE-F8B5A090D21F}"/>
              </a:ext>
            </a:extLst>
          </p:cNvPr>
          <p:cNvSpPr>
            <a:spLocks noGrp="1"/>
          </p:cNvSpPr>
          <p:nvPr>
            <p:ph type="title"/>
          </p:nvPr>
        </p:nvSpPr>
        <p:spPr/>
        <p:txBody>
          <a:bodyPr/>
          <a:lstStyle/>
          <a:p>
            <a:r>
              <a:rPr lang="pl-PL" dirty="0" err="1"/>
              <a:t>COREDIV&amp;HeatLMD</a:t>
            </a:r>
            <a:endParaRPr lang="en-GB" dirty="0"/>
          </a:p>
        </p:txBody>
      </p:sp>
      <p:sp>
        <p:nvSpPr>
          <p:cNvPr id="3" name="Symbol zastępczy stopki 2">
            <a:extLst>
              <a:ext uri="{FF2B5EF4-FFF2-40B4-BE49-F238E27FC236}">
                <a16:creationId xmlns:a16="http://schemas.microsoft.com/office/drawing/2014/main" id="{EBFA0BFB-C6E4-5042-39EE-24A879C83F45}"/>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ymbol zastępczy numeru slajdu 3">
            <a:extLst>
              <a:ext uri="{FF2B5EF4-FFF2-40B4-BE49-F238E27FC236}">
                <a16:creationId xmlns:a16="http://schemas.microsoft.com/office/drawing/2014/main" id="{BDEBD0AF-8398-A370-663C-D084A21A2D27}"/>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graphicFrame>
        <p:nvGraphicFramePr>
          <p:cNvPr id="5" name="Tabela 5">
            <a:extLst>
              <a:ext uri="{FF2B5EF4-FFF2-40B4-BE49-F238E27FC236}">
                <a16:creationId xmlns:a16="http://schemas.microsoft.com/office/drawing/2014/main" id="{10D6620E-7A81-09F2-62BF-3AD2F7C04633}"/>
              </a:ext>
            </a:extLst>
          </p:cNvPr>
          <p:cNvGraphicFramePr>
            <a:graphicFrameLocks noGrp="1"/>
          </p:cNvGraphicFramePr>
          <p:nvPr>
            <p:extLst>
              <p:ext uri="{D42A27DB-BD31-4B8C-83A1-F6EECF244321}">
                <p14:modId xmlns:p14="http://schemas.microsoft.com/office/powerpoint/2010/main" val="2760929756"/>
              </p:ext>
            </p:extLst>
          </p:nvPr>
        </p:nvGraphicFramePr>
        <p:xfrm>
          <a:off x="270030" y="1082368"/>
          <a:ext cx="8706823" cy="3296920"/>
        </p:xfrm>
        <a:graphic>
          <a:graphicData uri="http://schemas.openxmlformats.org/drawingml/2006/table">
            <a:tbl>
              <a:tblPr firstRow="1" bandRow="1">
                <a:tableStyleId>{5C22544A-7EE6-4342-B048-85BDC9FD1C3A}</a:tableStyleId>
              </a:tblPr>
              <a:tblGrid>
                <a:gridCol w="5325336">
                  <a:extLst>
                    <a:ext uri="{9D8B030D-6E8A-4147-A177-3AD203B41FA5}">
                      <a16:colId xmlns:a16="http://schemas.microsoft.com/office/drawing/2014/main" val="2824120016"/>
                    </a:ext>
                  </a:extLst>
                </a:gridCol>
                <a:gridCol w="1700869">
                  <a:extLst>
                    <a:ext uri="{9D8B030D-6E8A-4147-A177-3AD203B41FA5}">
                      <a16:colId xmlns:a16="http://schemas.microsoft.com/office/drawing/2014/main" val="2186678223"/>
                    </a:ext>
                  </a:extLst>
                </a:gridCol>
                <a:gridCol w="1680618">
                  <a:extLst>
                    <a:ext uri="{9D8B030D-6E8A-4147-A177-3AD203B41FA5}">
                      <a16:colId xmlns:a16="http://schemas.microsoft.com/office/drawing/2014/main" val="3743075497"/>
                    </a:ext>
                  </a:extLst>
                </a:gridCol>
              </a:tblGrid>
              <a:tr h="370840">
                <a:tc>
                  <a:txBody>
                    <a:bodyPr/>
                    <a:lstStyle/>
                    <a:p>
                      <a:r>
                        <a:rPr lang="en-GB" sz="1800" b="0" i="0" u="none" strike="noStrike" kern="1200" baseline="0" dirty="0">
                          <a:solidFill>
                            <a:schemeClr val="lt1"/>
                          </a:solidFill>
                          <a:latin typeface="+mn-lt"/>
                          <a:ea typeface="+mn-ea"/>
                          <a:cs typeface="+mn-cs"/>
                        </a:rPr>
                        <a:t>prompt redeposition </a:t>
                      </a:r>
                      <a:r>
                        <a:rPr lang="en-GB" sz="1800" b="0" i="0" u="none" strike="noStrike" kern="1200" baseline="0" dirty="0" err="1">
                          <a:solidFill>
                            <a:schemeClr val="lt1"/>
                          </a:solidFill>
                          <a:latin typeface="+mn-lt"/>
                          <a:ea typeface="+mn-ea"/>
                          <a:cs typeface="+mn-cs"/>
                        </a:rPr>
                        <a:t>f</a:t>
                      </a:r>
                      <a:r>
                        <a:rPr lang="en-GB" sz="1800" b="0" i="0" u="none" strike="noStrike" kern="1200" baseline="-25000" dirty="0" err="1">
                          <a:solidFill>
                            <a:schemeClr val="lt1"/>
                          </a:solidFill>
                          <a:latin typeface="+mn-lt"/>
                          <a:ea typeface="+mn-ea"/>
                          <a:cs typeface="+mn-cs"/>
                        </a:rPr>
                        <a:t>promt</a:t>
                      </a:r>
                      <a:endParaRPr lang="en-GB" sz="1800" baseline="-25000" dirty="0"/>
                    </a:p>
                  </a:txBody>
                  <a:tcPr/>
                </a:tc>
                <a:tc>
                  <a:txBody>
                    <a:bodyPr/>
                    <a:lstStyle/>
                    <a:p>
                      <a:r>
                        <a:rPr lang="pl-PL" sz="1800" dirty="0"/>
                        <a:t>0</a:t>
                      </a:r>
                      <a:endParaRPr lang="en-GB" sz="1800" dirty="0"/>
                    </a:p>
                  </a:txBody>
                  <a:tcPr/>
                </a:tc>
                <a:tc>
                  <a:txBody>
                    <a:bodyPr/>
                    <a:lstStyle/>
                    <a:p>
                      <a:r>
                        <a:rPr lang="pl-PL" sz="1800" dirty="0"/>
                        <a:t>0.9</a:t>
                      </a:r>
                      <a:endParaRPr lang="en-GB" sz="1800" dirty="0"/>
                    </a:p>
                  </a:txBody>
                  <a:tcPr/>
                </a:tc>
                <a:extLst>
                  <a:ext uri="{0D108BD9-81ED-4DB2-BD59-A6C34878D82A}">
                    <a16:rowId xmlns:a16="http://schemas.microsoft.com/office/drawing/2014/main" val="3979611334"/>
                  </a:ext>
                </a:extLst>
              </a:tr>
              <a:tr h="370840">
                <a:tc>
                  <a:txBody>
                    <a:bodyPr/>
                    <a:lstStyle/>
                    <a:p>
                      <a:r>
                        <a:rPr lang="en-GB" sz="1800" b="0" i="0" u="none" strike="noStrike" kern="1200" baseline="0" dirty="0">
                          <a:solidFill>
                            <a:schemeClr val="dk1"/>
                          </a:solidFill>
                          <a:latin typeface="+mn-lt"/>
                          <a:ea typeface="+mn-ea"/>
                          <a:cs typeface="+mn-cs"/>
                        </a:rPr>
                        <a:t>1.0 mm CPS on 4 mm copper cooling pipe</a:t>
                      </a:r>
                      <a:endParaRPr lang="pl-PL" sz="1800" b="0" i="0" u="none" strike="noStrike" kern="1200" baseline="0" dirty="0">
                        <a:solidFill>
                          <a:schemeClr val="dk1"/>
                        </a:solidFill>
                        <a:latin typeface="+mn-lt"/>
                        <a:ea typeface="+mn-ea"/>
                        <a:cs typeface="+mn-cs"/>
                      </a:endParaRPr>
                    </a:p>
                    <a:p>
                      <a:r>
                        <a:rPr lang="en-GB" sz="1800" b="0" i="0" u="none" strike="noStrike" kern="1200" baseline="0" dirty="0" err="1">
                          <a:solidFill>
                            <a:schemeClr val="dk1"/>
                          </a:solidFill>
                          <a:latin typeface="+mn-lt"/>
                          <a:ea typeface="+mn-ea"/>
                          <a:cs typeface="+mn-cs"/>
                        </a:rPr>
                        <a:t>HeatLMD</a:t>
                      </a:r>
                      <a:r>
                        <a:rPr lang="en-GB" sz="1800" b="0" i="0" u="none" strike="noStrike" kern="1200" baseline="0" dirty="0">
                          <a:solidFill>
                            <a:schemeClr val="dk1"/>
                          </a:solidFill>
                          <a:latin typeface="+mn-lt"/>
                          <a:ea typeface="+mn-ea"/>
                          <a:cs typeface="+mn-cs"/>
                        </a:rPr>
                        <a:t> (</a:t>
                      </a:r>
                      <a:r>
                        <a:rPr lang="en-GB" sz="1800" b="0" i="0" u="none" strike="noStrike" kern="1200" baseline="0" dirty="0" err="1">
                          <a:solidFill>
                            <a:schemeClr val="dk1"/>
                          </a:solidFill>
                          <a:latin typeface="+mn-lt"/>
                          <a:ea typeface="+mn-ea"/>
                          <a:cs typeface="+mn-cs"/>
                        </a:rPr>
                        <a:t>sputtered+vaporized</a:t>
                      </a:r>
                      <a:r>
                        <a:rPr lang="en-GB" sz="1800" b="0" i="0" u="none" strike="noStrike" kern="1200" baseline="0" dirty="0">
                          <a:solidFill>
                            <a:schemeClr val="dk1"/>
                          </a:solidFill>
                          <a:latin typeface="+mn-lt"/>
                          <a:ea typeface="+mn-ea"/>
                          <a:cs typeface="+mn-cs"/>
                        </a:rPr>
                        <a:t>)</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water pipe + sputtering + evaporation = 160 [MW/m2]</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equilibrium strike point surface temperature [</a:t>
                      </a:r>
                      <a:r>
                        <a:rPr lang="en-GB" sz="1800" b="0" i="0" u="none" strike="noStrike" kern="1200" baseline="30000" dirty="0" err="1">
                          <a:solidFill>
                            <a:schemeClr val="dk1"/>
                          </a:solidFill>
                          <a:latin typeface="+mn-lt"/>
                          <a:ea typeface="+mn-ea"/>
                          <a:cs typeface="+mn-cs"/>
                        </a:rPr>
                        <a:t>o</a:t>
                      </a:r>
                      <a:r>
                        <a:rPr lang="en-GB" sz="1800" b="0" i="0" u="none" strike="noStrike" kern="1200" baseline="0" dirty="0" err="1">
                          <a:solidFill>
                            <a:schemeClr val="dk1"/>
                          </a:solidFill>
                          <a:latin typeface="+mn-lt"/>
                          <a:ea typeface="+mn-ea"/>
                          <a:cs typeface="+mn-cs"/>
                        </a:rPr>
                        <a:t>C</a:t>
                      </a:r>
                      <a:r>
                        <a:rPr lang="en-GB" sz="1800" b="0" i="0" u="none" strike="noStrike" kern="1200" baseline="0" dirty="0">
                          <a:solidFill>
                            <a:schemeClr val="dk1"/>
                          </a:solidFill>
                          <a:latin typeface="+mn-lt"/>
                          <a:ea typeface="+mn-ea"/>
                          <a:cs typeface="+mn-cs"/>
                        </a:rPr>
                        <a:t>]</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COREDIV concentration</a:t>
                      </a:r>
                      <a:endParaRPr lang="en-GB" sz="1800" dirty="0"/>
                    </a:p>
                  </a:txBody>
                  <a:tcPr/>
                </a:tc>
                <a:tc>
                  <a:txBody>
                    <a:bodyPr/>
                    <a:lstStyle/>
                    <a:p>
                      <a:r>
                        <a:rPr lang="en-GB" sz="1800" b="0" i="0" u="none" strike="noStrike" kern="1200" baseline="0" dirty="0">
                          <a:solidFill>
                            <a:schemeClr val="dk1"/>
                          </a:solidFill>
                          <a:latin typeface="+mn-lt"/>
                          <a:ea typeface="+mn-ea"/>
                          <a:cs typeface="+mn-cs"/>
                        </a:rPr>
                        <a:t>Li</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3.0 ×10</a:t>
                      </a:r>
                      <a:r>
                        <a:rPr lang="en-GB" sz="1800" b="0" i="0" u="none" strike="noStrike" kern="1200" baseline="30000" dirty="0">
                          <a:solidFill>
                            <a:schemeClr val="dk1"/>
                          </a:solidFill>
                          <a:latin typeface="+mn-lt"/>
                          <a:ea typeface="+mn-ea"/>
                          <a:cs typeface="+mn-cs"/>
                        </a:rPr>
                        <a:t>22</a:t>
                      </a:r>
                      <a:r>
                        <a:rPr lang="en-GB" sz="1800" b="0" i="0" u="none" strike="noStrike" kern="1200" baseline="0" dirty="0">
                          <a:solidFill>
                            <a:schemeClr val="dk1"/>
                          </a:solidFill>
                          <a:latin typeface="+mn-lt"/>
                          <a:ea typeface="+mn-ea"/>
                          <a:cs typeface="+mn-cs"/>
                        </a:rPr>
                        <a:t> [1/s]</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15 + 45 + 100</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900</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 10</a:t>
                      </a:r>
                      <a:endParaRPr lang="en-GB" sz="1800" dirty="0"/>
                    </a:p>
                  </a:txBody>
                  <a:tcPr/>
                </a:tc>
                <a:tc>
                  <a:txBody>
                    <a:bodyPr/>
                    <a:lstStyle/>
                    <a:p>
                      <a:r>
                        <a:rPr lang="en-GB" sz="1800" b="0" i="0" u="none" strike="noStrike" kern="1200" baseline="0" dirty="0">
                          <a:solidFill>
                            <a:schemeClr val="dk1"/>
                          </a:solidFill>
                          <a:latin typeface="+mn-lt"/>
                          <a:ea typeface="+mn-ea"/>
                          <a:cs typeface="+mn-cs"/>
                        </a:rPr>
                        <a:t>Sn</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3.0 ×10</a:t>
                      </a:r>
                      <a:r>
                        <a:rPr lang="en-GB" sz="1800" b="0" i="0" u="none" strike="noStrike" kern="1200" baseline="30000" dirty="0">
                          <a:solidFill>
                            <a:schemeClr val="dk1"/>
                          </a:solidFill>
                          <a:latin typeface="+mn-lt"/>
                          <a:ea typeface="+mn-ea"/>
                          <a:cs typeface="+mn-cs"/>
                        </a:rPr>
                        <a:t>19</a:t>
                      </a:r>
                      <a:r>
                        <a:rPr lang="en-GB" sz="1800" b="0" i="0" u="none" strike="noStrike" kern="1200" baseline="0" dirty="0">
                          <a:solidFill>
                            <a:schemeClr val="dk1"/>
                          </a:solidFill>
                          <a:latin typeface="+mn-lt"/>
                          <a:ea typeface="+mn-ea"/>
                          <a:cs typeface="+mn-cs"/>
                        </a:rPr>
                        <a:t> [1/s]</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45 + 15 + 100</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1900</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Rad</a:t>
                      </a:r>
                      <a:r>
                        <a:rPr lang="pl-PL" sz="1800" b="0" i="0" u="none" strike="noStrike" kern="1200" baseline="0" dirty="0">
                          <a:solidFill>
                            <a:schemeClr val="dk1"/>
                          </a:solidFill>
                          <a:latin typeface="+mn-lt"/>
                          <a:ea typeface="+mn-ea"/>
                          <a:cs typeface="+mn-cs"/>
                        </a:rPr>
                        <a:t>. </a:t>
                      </a:r>
                      <a:r>
                        <a:rPr lang="en-GB" sz="1800" b="0" i="0" u="none" strike="noStrike" kern="1200" baseline="0" dirty="0">
                          <a:solidFill>
                            <a:schemeClr val="dk1"/>
                          </a:solidFill>
                          <a:latin typeface="+mn-lt"/>
                          <a:ea typeface="+mn-ea"/>
                          <a:cs typeface="+mn-cs"/>
                        </a:rPr>
                        <a:t>collapse</a:t>
                      </a:r>
                      <a:endParaRPr lang="en-GB" sz="1800" dirty="0"/>
                    </a:p>
                  </a:txBody>
                  <a:tcPr/>
                </a:tc>
                <a:extLst>
                  <a:ext uri="{0D108BD9-81ED-4DB2-BD59-A6C34878D82A}">
                    <a16:rowId xmlns:a16="http://schemas.microsoft.com/office/drawing/2014/main" val="3973535465"/>
                  </a:ext>
                </a:extLst>
              </a:tr>
              <a:tr h="370840">
                <a:tc>
                  <a:txBody>
                    <a:bodyPr/>
                    <a:lstStyle/>
                    <a:p>
                      <a:r>
                        <a:rPr lang="pl-PL" sz="1800" b="0" i="0" u="none" strike="noStrike" kern="1200" baseline="0" dirty="0">
                          <a:solidFill>
                            <a:schemeClr val="dk1"/>
                          </a:solidFill>
                          <a:latin typeface="+mn-lt"/>
                          <a:ea typeface="+mn-ea"/>
                          <a:cs typeface="+mn-cs"/>
                        </a:rPr>
                        <a:t>0</a:t>
                      </a:r>
                      <a:r>
                        <a:rPr lang="en-GB" sz="1800" b="0" i="0" u="none" strike="noStrike" kern="1200" baseline="0" dirty="0">
                          <a:solidFill>
                            <a:schemeClr val="dk1"/>
                          </a:solidFill>
                          <a:latin typeface="+mn-lt"/>
                          <a:ea typeface="+mn-ea"/>
                          <a:cs typeface="+mn-cs"/>
                        </a:rPr>
                        <a:t>.</a:t>
                      </a:r>
                      <a:r>
                        <a:rPr lang="pl-PL" sz="1800" b="0" i="0" u="none" strike="noStrike" kern="1200" baseline="0" dirty="0">
                          <a:solidFill>
                            <a:schemeClr val="dk1"/>
                          </a:solidFill>
                          <a:latin typeface="+mn-lt"/>
                          <a:ea typeface="+mn-ea"/>
                          <a:cs typeface="+mn-cs"/>
                        </a:rPr>
                        <a:t>25</a:t>
                      </a:r>
                      <a:r>
                        <a:rPr lang="en-GB" sz="1800" b="0" i="0" u="none" strike="noStrike" kern="1200" baseline="0" dirty="0">
                          <a:solidFill>
                            <a:schemeClr val="dk1"/>
                          </a:solidFill>
                          <a:latin typeface="+mn-lt"/>
                          <a:ea typeface="+mn-ea"/>
                          <a:cs typeface="+mn-cs"/>
                        </a:rPr>
                        <a:t> mm CPS on </a:t>
                      </a:r>
                      <a:r>
                        <a:rPr lang="pl-PL" sz="1800" b="0" i="0" u="none" strike="noStrike" kern="1200" baseline="0" dirty="0">
                          <a:solidFill>
                            <a:schemeClr val="dk1"/>
                          </a:solidFill>
                          <a:latin typeface="+mn-lt"/>
                          <a:ea typeface="+mn-ea"/>
                          <a:cs typeface="+mn-cs"/>
                        </a:rPr>
                        <a:t>2</a:t>
                      </a:r>
                      <a:r>
                        <a:rPr lang="en-GB" sz="1800" b="0" i="0" u="none" strike="noStrike" kern="1200" baseline="0" dirty="0">
                          <a:solidFill>
                            <a:schemeClr val="dk1"/>
                          </a:solidFill>
                          <a:latin typeface="+mn-lt"/>
                          <a:ea typeface="+mn-ea"/>
                          <a:cs typeface="+mn-cs"/>
                        </a:rPr>
                        <a:t> mm </a:t>
                      </a:r>
                      <a:r>
                        <a:rPr lang="pl-PL" sz="1800" b="0" i="0" u="none" strike="noStrike" kern="1200" baseline="0" dirty="0">
                          <a:solidFill>
                            <a:schemeClr val="dk1"/>
                          </a:solidFill>
                          <a:latin typeface="+mn-lt"/>
                          <a:ea typeface="+mn-ea"/>
                          <a:cs typeface="+mn-cs"/>
                        </a:rPr>
                        <a:t>c</a:t>
                      </a:r>
                      <a:r>
                        <a:rPr lang="en-GB" sz="1800" b="0" i="0" u="none" strike="noStrike" kern="1200" baseline="0" dirty="0" err="1">
                          <a:solidFill>
                            <a:schemeClr val="dk1"/>
                          </a:solidFill>
                          <a:latin typeface="+mn-lt"/>
                          <a:ea typeface="+mn-ea"/>
                          <a:cs typeface="+mn-cs"/>
                        </a:rPr>
                        <a:t>opper</a:t>
                      </a:r>
                      <a:r>
                        <a:rPr lang="en-GB" sz="1800" b="0" i="0" u="none" strike="noStrike" kern="1200" baseline="0" dirty="0">
                          <a:solidFill>
                            <a:schemeClr val="dk1"/>
                          </a:solidFill>
                          <a:latin typeface="+mn-lt"/>
                          <a:ea typeface="+mn-ea"/>
                          <a:cs typeface="+mn-cs"/>
                        </a:rPr>
                        <a:t> cooling pipe</a:t>
                      </a:r>
                      <a:endParaRPr lang="pl-PL" sz="1800" b="0" i="0" u="none" strike="noStrike" kern="1200" baseline="0" dirty="0">
                        <a:solidFill>
                          <a:schemeClr val="dk1"/>
                        </a:solidFill>
                        <a:latin typeface="+mn-lt"/>
                        <a:ea typeface="+mn-ea"/>
                        <a:cs typeface="+mn-cs"/>
                      </a:endParaRPr>
                    </a:p>
                    <a:p>
                      <a:r>
                        <a:rPr lang="en-GB" sz="1800" b="0" i="0" u="none" strike="noStrike" kern="1200" baseline="0" dirty="0" err="1">
                          <a:solidFill>
                            <a:schemeClr val="dk1"/>
                          </a:solidFill>
                          <a:latin typeface="+mn-lt"/>
                          <a:ea typeface="+mn-ea"/>
                          <a:cs typeface="+mn-cs"/>
                        </a:rPr>
                        <a:t>HeatLMD</a:t>
                      </a:r>
                      <a:r>
                        <a:rPr lang="en-GB" sz="1800" b="0" i="0" u="none" strike="noStrike" kern="1200" baseline="0" dirty="0">
                          <a:solidFill>
                            <a:schemeClr val="dk1"/>
                          </a:solidFill>
                          <a:latin typeface="+mn-lt"/>
                          <a:ea typeface="+mn-ea"/>
                          <a:cs typeface="+mn-cs"/>
                        </a:rPr>
                        <a:t> (</a:t>
                      </a:r>
                      <a:r>
                        <a:rPr lang="en-GB" sz="1800" b="0" i="0" u="none" strike="noStrike" kern="1200" baseline="0" dirty="0" err="1">
                          <a:solidFill>
                            <a:schemeClr val="dk1"/>
                          </a:solidFill>
                          <a:latin typeface="+mn-lt"/>
                          <a:ea typeface="+mn-ea"/>
                          <a:cs typeface="+mn-cs"/>
                        </a:rPr>
                        <a:t>sputtered+vaporized</a:t>
                      </a:r>
                      <a:r>
                        <a:rPr lang="en-GB" sz="1800" b="0" i="0" u="none" strike="noStrike" kern="1200" baseline="0" dirty="0">
                          <a:solidFill>
                            <a:schemeClr val="dk1"/>
                          </a:solidFill>
                          <a:latin typeface="+mn-lt"/>
                          <a:ea typeface="+mn-ea"/>
                          <a:cs typeface="+mn-cs"/>
                        </a:rPr>
                        <a:t>)</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water pipe + sputtering + evaporation = 160 [MW/m2]</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equilibrium strike point surface temperature [</a:t>
                      </a:r>
                      <a:r>
                        <a:rPr lang="en-GB" sz="1800" b="0" i="0" u="none" strike="noStrike" kern="1200" baseline="30000" dirty="0" err="1">
                          <a:solidFill>
                            <a:schemeClr val="dk1"/>
                          </a:solidFill>
                          <a:latin typeface="+mn-lt"/>
                          <a:ea typeface="+mn-ea"/>
                          <a:cs typeface="+mn-cs"/>
                        </a:rPr>
                        <a:t>o</a:t>
                      </a:r>
                      <a:r>
                        <a:rPr lang="en-GB" sz="1800" b="0" i="0" u="none" strike="noStrike" kern="1200" baseline="0" dirty="0" err="1">
                          <a:solidFill>
                            <a:schemeClr val="dk1"/>
                          </a:solidFill>
                          <a:latin typeface="+mn-lt"/>
                          <a:ea typeface="+mn-ea"/>
                          <a:cs typeface="+mn-cs"/>
                        </a:rPr>
                        <a:t>C</a:t>
                      </a:r>
                      <a:r>
                        <a:rPr lang="en-GB" sz="1800" b="0" i="0" u="none" strike="noStrike" kern="1200" baseline="0" dirty="0">
                          <a:solidFill>
                            <a:schemeClr val="dk1"/>
                          </a:solidFill>
                          <a:latin typeface="+mn-lt"/>
                          <a:ea typeface="+mn-ea"/>
                          <a:cs typeface="+mn-cs"/>
                        </a:rPr>
                        <a:t>]</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COREDIV concentration</a:t>
                      </a:r>
                      <a:endParaRPr lang="en-GB" sz="1800" dirty="0"/>
                    </a:p>
                  </a:txBody>
                  <a:tcPr/>
                </a:tc>
                <a:tc>
                  <a:txBody>
                    <a:bodyPr/>
                    <a:lstStyle/>
                    <a:p>
                      <a:r>
                        <a:rPr lang="en-GB" sz="1800" b="0" i="0" u="none" strike="noStrike" kern="1200" baseline="0" dirty="0" err="1">
                          <a:solidFill>
                            <a:schemeClr val="dk1"/>
                          </a:solidFill>
                          <a:latin typeface="+mn-lt"/>
                          <a:ea typeface="+mn-ea"/>
                          <a:cs typeface="+mn-cs"/>
                        </a:rPr>
                        <a:t>LiSn</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1.5 ×1022 [1/s]</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70 + 30 + 60</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1000</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 9</a:t>
                      </a:r>
                      <a:endParaRPr lang="en-GB" sz="1800" dirty="0"/>
                    </a:p>
                  </a:txBody>
                  <a:tcPr/>
                </a:tc>
                <a:tc>
                  <a:txBody>
                    <a:bodyPr/>
                    <a:lstStyle/>
                    <a:p>
                      <a:r>
                        <a:rPr lang="en-GB" sz="1800" b="0" i="0" u="none" strike="noStrike" kern="1200" baseline="0" dirty="0">
                          <a:solidFill>
                            <a:schemeClr val="dk1"/>
                          </a:solidFill>
                          <a:latin typeface="+mn-lt"/>
                          <a:ea typeface="+mn-ea"/>
                          <a:cs typeface="+mn-cs"/>
                        </a:rPr>
                        <a:t>Sn</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3.0 ×10</a:t>
                      </a:r>
                      <a:r>
                        <a:rPr lang="en-GB" sz="1800" b="0" i="0" u="none" strike="noStrike" kern="1200" baseline="30000" dirty="0">
                          <a:solidFill>
                            <a:schemeClr val="dk1"/>
                          </a:solidFill>
                          <a:latin typeface="+mn-lt"/>
                          <a:ea typeface="+mn-ea"/>
                          <a:cs typeface="+mn-cs"/>
                        </a:rPr>
                        <a:t>18</a:t>
                      </a:r>
                      <a:r>
                        <a:rPr lang="en-GB" sz="1800" b="0" i="0" u="none" strike="noStrike" kern="1200" baseline="0" dirty="0">
                          <a:solidFill>
                            <a:schemeClr val="dk1"/>
                          </a:solidFill>
                          <a:latin typeface="+mn-lt"/>
                          <a:ea typeface="+mn-ea"/>
                          <a:cs typeface="+mn-cs"/>
                        </a:rPr>
                        <a:t> [1/s]</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130 + 15 + 15</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1700</a:t>
                      </a:r>
                      <a:endParaRPr lang="pl-PL"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10</a:t>
                      </a:r>
                      <a:r>
                        <a:rPr lang="en-GB" sz="1800" b="0" i="0" u="none" strike="noStrike" kern="1200" baseline="30000" dirty="0">
                          <a:solidFill>
                            <a:schemeClr val="dk1"/>
                          </a:solidFill>
                          <a:latin typeface="+mn-lt"/>
                          <a:ea typeface="+mn-ea"/>
                          <a:cs typeface="+mn-cs"/>
                        </a:rPr>
                        <a:t>−4</a:t>
                      </a:r>
                      <a:endParaRPr lang="en-GB" sz="1800" baseline="30000" dirty="0"/>
                    </a:p>
                  </a:txBody>
                  <a:tcPr/>
                </a:tc>
                <a:extLst>
                  <a:ext uri="{0D108BD9-81ED-4DB2-BD59-A6C34878D82A}">
                    <a16:rowId xmlns:a16="http://schemas.microsoft.com/office/drawing/2014/main" val="2662845201"/>
                  </a:ext>
                </a:extLst>
              </a:tr>
            </a:tbl>
          </a:graphicData>
        </a:graphic>
      </p:graphicFrame>
      <p:sp>
        <p:nvSpPr>
          <p:cNvPr id="6" name="pole tekstowe 5">
            <a:extLst>
              <a:ext uri="{FF2B5EF4-FFF2-40B4-BE49-F238E27FC236}">
                <a16:creationId xmlns:a16="http://schemas.microsoft.com/office/drawing/2014/main" id="{8751273C-EB6C-BBCA-203B-BDA0820AFAE9}"/>
              </a:ext>
            </a:extLst>
          </p:cNvPr>
          <p:cNvSpPr txBox="1"/>
          <p:nvPr/>
        </p:nvSpPr>
        <p:spPr>
          <a:xfrm>
            <a:off x="737574" y="4519553"/>
            <a:ext cx="7837024" cy="584775"/>
          </a:xfrm>
          <a:prstGeom prst="rect">
            <a:avLst/>
          </a:prstGeom>
          <a:noFill/>
        </p:spPr>
        <p:txBody>
          <a:bodyPr wrap="square" rtlCol="0">
            <a:spAutoFit/>
          </a:bodyPr>
          <a:lstStyle/>
          <a:p>
            <a:pPr algn="l"/>
            <a:r>
              <a:rPr lang="en-GB" sz="1600" b="0" i="1" u="none" strike="noStrike" baseline="0" dirty="0">
                <a:latin typeface="Calibri" panose="020F0502020204030204" pitchFamily="34" charset="0"/>
              </a:rPr>
              <a:t>Results from COREDIV and </a:t>
            </a:r>
            <a:r>
              <a:rPr lang="en-GB" sz="1600" b="0" i="1" u="none" strike="noStrike" baseline="0" dirty="0" err="1">
                <a:latin typeface="Calibri" panose="020F0502020204030204" pitchFamily="34" charset="0"/>
              </a:rPr>
              <a:t>HeatLMD</a:t>
            </a:r>
            <a:r>
              <a:rPr lang="en-GB" sz="1600" b="0" i="1" u="none" strike="noStrike" baseline="0" dirty="0">
                <a:latin typeface="Calibri" panose="020F0502020204030204" pitchFamily="34" charset="0"/>
              </a:rPr>
              <a:t> codes for the inclined target from</a:t>
            </a:r>
            <a:r>
              <a:rPr lang="pl-PL" sz="1600" b="0" i="1" u="none" strike="noStrike" baseline="0" dirty="0">
                <a:latin typeface="Calibri" panose="020F0502020204030204" pitchFamily="34" charset="0"/>
              </a:rPr>
              <a:t> </a:t>
            </a:r>
            <a:r>
              <a:rPr lang="en-GB" sz="1600" b="0" i="1" u="none" strike="noStrike" baseline="0" dirty="0">
                <a:latin typeface="Calibri" panose="020F0502020204030204" pitchFamily="34" charset="0"/>
              </a:rPr>
              <a:t>in thermal equilibrium with </a:t>
            </a:r>
            <a:r>
              <a:rPr lang="en-GB" sz="1600" b="0" i="1" u="none" strike="noStrike" baseline="0" dirty="0" err="1">
                <a:latin typeface="Calibri" panose="020F0502020204030204" pitchFamily="34" charset="0"/>
              </a:rPr>
              <a:t>ELMy</a:t>
            </a:r>
            <a:r>
              <a:rPr lang="en-GB" sz="1600" b="0" i="1" u="none" strike="noStrike" baseline="0" dirty="0">
                <a:latin typeface="Calibri" panose="020F0502020204030204" pitchFamily="34" charset="0"/>
              </a:rPr>
              <a:t> H-mode attached plasma</a:t>
            </a:r>
            <a:endParaRPr lang="en-GB" sz="1600" b="1" i="1" dirty="0">
              <a:latin typeface="Calibri" panose="020F0502020204030204" pitchFamily="34" charset="0"/>
            </a:endParaRPr>
          </a:p>
        </p:txBody>
      </p:sp>
    </p:spTree>
    <p:extLst>
      <p:ext uri="{BB962C8B-B14F-4D97-AF65-F5344CB8AC3E}">
        <p14:creationId xmlns:p14="http://schemas.microsoft.com/office/powerpoint/2010/main" val="277111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B58957-C4DB-1F0F-F587-968E14057EBC}"/>
              </a:ext>
            </a:extLst>
          </p:cNvPr>
          <p:cNvSpPr>
            <a:spLocks noGrp="1"/>
          </p:cNvSpPr>
          <p:nvPr>
            <p:ph type="title"/>
          </p:nvPr>
        </p:nvSpPr>
        <p:spPr/>
        <p:txBody>
          <a:bodyPr/>
          <a:lstStyle/>
          <a:p>
            <a:r>
              <a:rPr lang="en-GB" dirty="0"/>
              <a:t>COREDIV simulation</a:t>
            </a:r>
          </a:p>
        </p:txBody>
      </p:sp>
      <p:sp>
        <p:nvSpPr>
          <p:cNvPr id="4" name="Symbol zastępczy numeru slajdu 3">
            <a:extLst>
              <a:ext uri="{FF2B5EF4-FFF2-40B4-BE49-F238E27FC236}">
                <a16:creationId xmlns:a16="http://schemas.microsoft.com/office/drawing/2014/main" id="{C2D45EB4-AF6F-D10F-E80E-043E0045CEF3}"/>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5" name="Symbol zastępczy stopki 3">
            <a:extLst>
              <a:ext uri="{FF2B5EF4-FFF2-40B4-BE49-F238E27FC236}">
                <a16:creationId xmlns:a16="http://schemas.microsoft.com/office/drawing/2014/main" id="{3BADF69C-1DFB-4530-4365-320D4B2E5E87}"/>
              </a:ext>
            </a:extLst>
          </p:cNvPr>
          <p:cNvSpPr txBox="1">
            <a:spLocks/>
          </p:cNvSpPr>
          <p:nvPr/>
        </p:nvSpPr>
        <p:spPr>
          <a:xfrm>
            <a:off x="467544" y="4908928"/>
            <a:ext cx="8240228" cy="201104"/>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t>Name of presenter | Conference | Venue | Date | Page </a:t>
            </a:r>
            <a:fld id="{6A6D9FA1-99C7-4910-8E32-B85D378B0060}" type="slidenum">
              <a:rPr lang="en-GB" smtClean="0"/>
              <a:pPr algn="r"/>
              <a:t>8</a:t>
            </a:fld>
            <a:endParaRPr lang="en-GB" dirty="0"/>
          </a:p>
        </p:txBody>
      </p:sp>
      <p:sp>
        <p:nvSpPr>
          <p:cNvPr id="10" name="pole tekstowe 9">
            <a:extLst>
              <a:ext uri="{FF2B5EF4-FFF2-40B4-BE49-F238E27FC236}">
                <a16:creationId xmlns:a16="http://schemas.microsoft.com/office/drawing/2014/main" id="{116333FD-DC3A-6A9F-626D-802F35EE0E17}"/>
              </a:ext>
            </a:extLst>
          </p:cNvPr>
          <p:cNvSpPr txBox="1"/>
          <p:nvPr/>
        </p:nvSpPr>
        <p:spPr>
          <a:xfrm>
            <a:off x="4887488" y="5183835"/>
            <a:ext cx="4256512" cy="830997"/>
          </a:xfrm>
          <a:prstGeom prst="rect">
            <a:avLst/>
          </a:prstGeom>
          <a:noFill/>
        </p:spPr>
        <p:txBody>
          <a:bodyPr wrap="square" rtlCol="0">
            <a:spAutoFit/>
          </a:bodyPr>
          <a:lstStyle/>
          <a:p>
            <a:r>
              <a:rPr lang="en-US" sz="1200" i="1" dirty="0"/>
              <a:t>Plasma parameters versus Γ</a:t>
            </a:r>
            <a:r>
              <a:rPr lang="en-US" sz="1200" i="1" baseline="-25000" dirty="0"/>
              <a:t> Sn </a:t>
            </a:r>
            <a:r>
              <a:rPr lang="en-US" sz="1200" i="1" dirty="0"/>
              <a:t>: (a) W concentration,, (b) electron temperature (</a:t>
            </a:r>
            <a:r>
              <a:rPr lang="en-US" sz="1200" i="1" dirty="0" err="1"/>
              <a:t>T</a:t>
            </a:r>
            <a:r>
              <a:rPr lang="en-US" sz="1200" i="1" baseline="-25000" dirty="0" err="1"/>
              <a:t>e</a:t>
            </a:r>
            <a:r>
              <a:rPr lang="en-US" sz="1200" i="1" baseline="30000" dirty="0" err="1"/>
              <a:t>PLATE</a:t>
            </a:r>
            <a:r>
              <a:rPr lang="en-US" sz="1200" i="1" dirty="0"/>
              <a:t>) and density (</a:t>
            </a:r>
            <a:r>
              <a:rPr lang="en-US" sz="1200" i="1" dirty="0" err="1"/>
              <a:t>n</a:t>
            </a:r>
            <a:r>
              <a:rPr lang="en-US" sz="1200" i="1" baseline="-25000" dirty="0" err="1"/>
              <a:t>e</a:t>
            </a:r>
            <a:r>
              <a:rPr lang="en-US" sz="1200" i="1" baseline="30000" dirty="0" err="1"/>
              <a:t>PLATE</a:t>
            </a:r>
            <a:r>
              <a:rPr lang="en-US" sz="1200" i="1" dirty="0"/>
              <a:t>)to plate, to SOL (P</a:t>
            </a:r>
            <a:r>
              <a:rPr lang="en-US" sz="1200" i="1" baseline="30000" dirty="0"/>
              <a:t>SOL</a:t>
            </a:r>
            <a:r>
              <a:rPr lang="en-US" sz="1200" i="1" dirty="0"/>
              <a:t>) (c) Sn and Li concertation and d) Sn radiation in core (left) and Li density on the separatrix (left).</a:t>
            </a:r>
          </a:p>
        </p:txBody>
      </p:sp>
      <p:graphicFrame>
        <p:nvGraphicFramePr>
          <p:cNvPr id="11" name="Obiekt 10">
            <a:extLst>
              <a:ext uri="{FF2B5EF4-FFF2-40B4-BE49-F238E27FC236}">
                <a16:creationId xmlns:a16="http://schemas.microsoft.com/office/drawing/2014/main" id="{94122084-499C-5177-3FF0-393CA091D822}"/>
              </a:ext>
            </a:extLst>
          </p:cNvPr>
          <p:cNvGraphicFramePr>
            <a:graphicFrameLocks noChangeAspect="1"/>
          </p:cNvGraphicFramePr>
          <p:nvPr>
            <p:extLst>
              <p:ext uri="{D42A27DB-BD31-4B8C-83A1-F6EECF244321}">
                <p14:modId xmlns:p14="http://schemas.microsoft.com/office/powerpoint/2010/main" val="270747713"/>
              </p:ext>
            </p:extLst>
          </p:nvPr>
        </p:nvGraphicFramePr>
        <p:xfrm>
          <a:off x="4605226" y="654518"/>
          <a:ext cx="6344476" cy="4455513"/>
        </p:xfrm>
        <a:graphic>
          <a:graphicData uri="http://schemas.openxmlformats.org/presentationml/2006/ole">
            <mc:AlternateContent xmlns:mc="http://schemas.openxmlformats.org/markup-compatibility/2006">
              <mc:Choice xmlns:v="urn:schemas-microsoft-com:vml" Requires="v">
                <p:oleObj name="Graph" r:id="rId2" imgW="4131720" imgH="2901600" progId="Origin50.Graph">
                  <p:embed/>
                </p:oleObj>
              </mc:Choice>
              <mc:Fallback>
                <p:oleObj name="Graph" r:id="rId2" imgW="4131720" imgH="2901600" progId="Origin50.Graph">
                  <p:embed/>
                  <p:pic>
                    <p:nvPicPr>
                      <p:cNvPr id="0" name=""/>
                      <p:cNvPicPr/>
                      <p:nvPr/>
                    </p:nvPicPr>
                    <p:blipFill>
                      <a:blip r:embed="rId3"/>
                      <a:stretch>
                        <a:fillRect/>
                      </a:stretch>
                    </p:blipFill>
                    <p:spPr>
                      <a:xfrm>
                        <a:off x="4605226" y="654518"/>
                        <a:ext cx="6344476" cy="4455513"/>
                      </a:xfrm>
                      <a:prstGeom prst="rect">
                        <a:avLst/>
                      </a:prstGeom>
                    </p:spPr>
                  </p:pic>
                </p:oleObj>
              </mc:Fallback>
            </mc:AlternateContent>
          </a:graphicData>
        </a:graphic>
      </p:graphicFrame>
      <p:sp>
        <p:nvSpPr>
          <p:cNvPr id="7" name="Symbol zastępczy stopki 3">
            <a:extLst>
              <a:ext uri="{FF2B5EF4-FFF2-40B4-BE49-F238E27FC236}">
                <a16:creationId xmlns:a16="http://schemas.microsoft.com/office/drawing/2014/main" id="{7BD75E63-5C1A-F5A3-CE51-8BC7C6CEEDF4}"/>
              </a:ext>
            </a:extLst>
          </p:cNvPr>
          <p:cNvSpPr>
            <a:spLocks noGrp="1"/>
          </p:cNvSpPr>
          <p:nvPr>
            <p:ph type="ftr" sz="quarter" idx="11"/>
          </p:nvPr>
        </p:nvSpPr>
        <p:spPr>
          <a:xfrm>
            <a:off x="619218" y="6555770"/>
            <a:ext cx="4811892" cy="329614"/>
          </a:xfrm>
        </p:spPr>
        <p:txBody>
          <a:bodyPr/>
          <a:lstStyle/>
          <a:p>
            <a:r>
              <a:rPr lang="pl-PL" dirty="0">
                <a:solidFill>
                  <a:prstClr val="white"/>
                </a:solidFill>
              </a:rPr>
              <a:t>I. Ivanova-Stanik</a:t>
            </a:r>
            <a:r>
              <a:rPr lang="en-GB" dirty="0">
                <a:solidFill>
                  <a:prstClr val="white"/>
                </a:solidFill>
              </a:rPr>
              <a:t> | </a:t>
            </a:r>
            <a:r>
              <a:rPr lang="en-GB" dirty="0"/>
              <a:t>PRD-LMD End-of-year/Kick-off meeting</a:t>
            </a:r>
            <a:r>
              <a:rPr lang="en-GB" dirty="0">
                <a:solidFill>
                  <a:prstClr val="white"/>
                </a:solidFill>
              </a:rPr>
              <a:t>| </a:t>
            </a:r>
            <a:r>
              <a:rPr lang="pl-PL" dirty="0">
                <a:solidFill>
                  <a:prstClr val="white"/>
                </a:solidFill>
              </a:rPr>
              <a:t>08.</a:t>
            </a:r>
            <a:r>
              <a:rPr lang="en-GB" dirty="0">
                <a:solidFill>
                  <a:prstClr val="white"/>
                </a:solidFill>
              </a:rPr>
              <a:t> </a:t>
            </a:r>
            <a:r>
              <a:rPr lang="pl-PL" dirty="0">
                <a:solidFill>
                  <a:prstClr val="white"/>
                </a:solidFill>
              </a:rPr>
              <a:t>02</a:t>
            </a:r>
            <a:r>
              <a:rPr lang="en-GB" dirty="0">
                <a:solidFill>
                  <a:prstClr val="white"/>
                </a:solidFill>
              </a:rPr>
              <a:t> </a:t>
            </a:r>
            <a:r>
              <a:rPr lang="pl-PL" dirty="0">
                <a:solidFill>
                  <a:prstClr val="white"/>
                </a:solidFill>
              </a:rPr>
              <a:t>2024</a:t>
            </a:r>
            <a:endParaRPr lang="en-GB" dirty="0">
              <a:solidFill>
                <a:prstClr val="white"/>
              </a:solidFill>
            </a:endParaRPr>
          </a:p>
        </p:txBody>
      </p:sp>
      <p:graphicFrame>
        <p:nvGraphicFramePr>
          <p:cNvPr id="12" name="Obiekt 11">
            <a:extLst>
              <a:ext uri="{FF2B5EF4-FFF2-40B4-BE49-F238E27FC236}">
                <a16:creationId xmlns:a16="http://schemas.microsoft.com/office/drawing/2014/main" id="{FBA5494B-412F-8B11-A1C7-2699BA42FC2B}"/>
              </a:ext>
            </a:extLst>
          </p:cNvPr>
          <p:cNvGraphicFramePr>
            <a:graphicFrameLocks noChangeAspect="1"/>
          </p:cNvGraphicFramePr>
          <p:nvPr>
            <p:extLst>
              <p:ext uri="{D42A27DB-BD31-4B8C-83A1-F6EECF244321}">
                <p14:modId xmlns:p14="http://schemas.microsoft.com/office/powerpoint/2010/main" val="529940664"/>
              </p:ext>
            </p:extLst>
          </p:nvPr>
        </p:nvGraphicFramePr>
        <p:xfrm>
          <a:off x="0" y="708481"/>
          <a:ext cx="6418550" cy="4507533"/>
        </p:xfrm>
        <a:graphic>
          <a:graphicData uri="http://schemas.openxmlformats.org/presentationml/2006/ole">
            <mc:AlternateContent xmlns:mc="http://schemas.openxmlformats.org/markup-compatibility/2006">
              <mc:Choice xmlns:v="urn:schemas-microsoft-com:vml" Requires="v">
                <p:oleObj name="Graph" r:id="rId4" imgW="4131720" imgH="2901600" progId="Origin50.Graph">
                  <p:embed/>
                </p:oleObj>
              </mc:Choice>
              <mc:Fallback>
                <p:oleObj name="Graph" r:id="rId4" imgW="4131720" imgH="2901600" progId="Origin50.Graph">
                  <p:embed/>
                  <p:pic>
                    <p:nvPicPr>
                      <p:cNvPr id="0" name=""/>
                      <p:cNvPicPr/>
                      <p:nvPr/>
                    </p:nvPicPr>
                    <p:blipFill>
                      <a:blip r:embed="rId5"/>
                      <a:stretch>
                        <a:fillRect/>
                      </a:stretch>
                    </p:blipFill>
                    <p:spPr>
                      <a:xfrm>
                        <a:off x="0" y="708481"/>
                        <a:ext cx="6418550" cy="4507533"/>
                      </a:xfrm>
                      <a:prstGeom prst="rect">
                        <a:avLst/>
                      </a:prstGeom>
                    </p:spPr>
                  </p:pic>
                </p:oleObj>
              </mc:Fallback>
            </mc:AlternateContent>
          </a:graphicData>
        </a:graphic>
      </p:graphicFrame>
      <p:sp>
        <p:nvSpPr>
          <p:cNvPr id="13" name="pole tekstowe 12">
            <a:extLst>
              <a:ext uri="{FF2B5EF4-FFF2-40B4-BE49-F238E27FC236}">
                <a16:creationId xmlns:a16="http://schemas.microsoft.com/office/drawing/2014/main" id="{2FFD8BF5-7A98-77F2-E588-5560F6F3AD41}"/>
              </a:ext>
            </a:extLst>
          </p:cNvPr>
          <p:cNvSpPr txBox="1"/>
          <p:nvPr/>
        </p:nvSpPr>
        <p:spPr>
          <a:xfrm>
            <a:off x="270030" y="5216015"/>
            <a:ext cx="4135772" cy="830997"/>
          </a:xfrm>
          <a:prstGeom prst="rect">
            <a:avLst/>
          </a:prstGeom>
          <a:noFill/>
        </p:spPr>
        <p:txBody>
          <a:bodyPr wrap="square" rtlCol="0">
            <a:spAutoFit/>
          </a:bodyPr>
          <a:lstStyle/>
          <a:p>
            <a:r>
              <a:rPr lang="en-US" sz="1200" i="1" dirty="0"/>
              <a:t>Plasma parameters versus Γ</a:t>
            </a:r>
            <a:r>
              <a:rPr lang="en-US" sz="1200" i="1" baseline="-25000" dirty="0"/>
              <a:t> </a:t>
            </a:r>
            <a:r>
              <a:rPr lang="pl-PL" sz="1200" i="1" baseline="-25000" dirty="0"/>
              <a:t>li</a:t>
            </a:r>
            <a:r>
              <a:rPr lang="en-US" sz="1200" i="1" baseline="-25000" dirty="0"/>
              <a:t> </a:t>
            </a:r>
            <a:r>
              <a:rPr lang="en-US" sz="1200" i="1" dirty="0"/>
              <a:t>: (a) W concentration,, (b) electron temperature (</a:t>
            </a:r>
            <a:r>
              <a:rPr lang="en-US" sz="1200" i="1" dirty="0" err="1"/>
              <a:t>T</a:t>
            </a:r>
            <a:r>
              <a:rPr lang="en-US" sz="1200" i="1" baseline="-25000" dirty="0" err="1"/>
              <a:t>e</a:t>
            </a:r>
            <a:r>
              <a:rPr lang="en-US" sz="1200" i="1" baseline="30000" dirty="0" err="1"/>
              <a:t>PLATE</a:t>
            </a:r>
            <a:r>
              <a:rPr lang="en-US" sz="1200" i="1" dirty="0"/>
              <a:t>) and density (</a:t>
            </a:r>
            <a:r>
              <a:rPr lang="en-US" sz="1200" i="1" dirty="0" err="1"/>
              <a:t>n</a:t>
            </a:r>
            <a:r>
              <a:rPr lang="en-US" sz="1200" i="1" baseline="-25000" dirty="0" err="1"/>
              <a:t>e</a:t>
            </a:r>
            <a:r>
              <a:rPr lang="en-US" sz="1200" i="1" baseline="30000" dirty="0" err="1"/>
              <a:t>PLATE</a:t>
            </a:r>
            <a:r>
              <a:rPr lang="en-US" sz="1200" i="1" dirty="0"/>
              <a:t>)to plate, to SOL (P</a:t>
            </a:r>
            <a:r>
              <a:rPr lang="en-US" sz="1200" i="1" baseline="30000" dirty="0"/>
              <a:t>SOL</a:t>
            </a:r>
            <a:r>
              <a:rPr lang="en-US" sz="1200" i="1" dirty="0"/>
              <a:t>) (c) Sn and Li concertation and d) Sn radiation in core (left) and Li density on the separatrix (left).</a:t>
            </a:r>
          </a:p>
        </p:txBody>
      </p:sp>
    </p:spTree>
    <p:extLst>
      <p:ext uri="{BB962C8B-B14F-4D97-AF65-F5344CB8AC3E}">
        <p14:creationId xmlns:p14="http://schemas.microsoft.com/office/powerpoint/2010/main" val="426278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518B11-4AAB-D472-9648-81F7991B7DB6}"/>
              </a:ext>
            </a:extLst>
          </p:cNvPr>
          <p:cNvSpPr>
            <a:spLocks noGrp="1"/>
          </p:cNvSpPr>
          <p:nvPr>
            <p:ph type="title"/>
          </p:nvPr>
        </p:nvSpPr>
        <p:spPr>
          <a:xfrm>
            <a:off x="792789" y="71491"/>
            <a:ext cx="7088832" cy="457200"/>
          </a:xfrm>
        </p:spPr>
        <p:txBody>
          <a:bodyPr/>
          <a:lstStyle/>
          <a:p>
            <a:r>
              <a:rPr lang="en-US" dirty="0"/>
              <a:t>Prompt redeposition – classical formula</a:t>
            </a:r>
          </a:p>
        </p:txBody>
      </p:sp>
      <p:sp>
        <p:nvSpPr>
          <p:cNvPr id="3" name="Symbol zastępczy stopki 2">
            <a:extLst>
              <a:ext uri="{FF2B5EF4-FFF2-40B4-BE49-F238E27FC236}">
                <a16:creationId xmlns:a16="http://schemas.microsoft.com/office/drawing/2014/main" id="{C828342D-858C-D130-FC44-DC568BC2AD81}"/>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ymbol zastępczy numeru slajdu 3">
            <a:extLst>
              <a:ext uri="{FF2B5EF4-FFF2-40B4-BE49-F238E27FC236}">
                <a16:creationId xmlns:a16="http://schemas.microsoft.com/office/drawing/2014/main" id="{0A8EF32A-C3A1-4254-569A-7CA257A1740B}"/>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graphicFrame>
        <p:nvGraphicFramePr>
          <p:cNvPr id="5" name="Obiekt 4">
            <a:extLst>
              <a:ext uri="{FF2B5EF4-FFF2-40B4-BE49-F238E27FC236}">
                <a16:creationId xmlns:a16="http://schemas.microsoft.com/office/drawing/2014/main" id="{31878AA2-1E42-58C8-45A2-1AF3DE0C8163}"/>
              </a:ext>
            </a:extLst>
          </p:cNvPr>
          <p:cNvGraphicFramePr>
            <a:graphicFrameLocks noChangeAspect="1"/>
          </p:cNvGraphicFramePr>
          <p:nvPr>
            <p:extLst>
              <p:ext uri="{D42A27DB-BD31-4B8C-83A1-F6EECF244321}">
                <p14:modId xmlns:p14="http://schemas.microsoft.com/office/powerpoint/2010/main" val="442878055"/>
              </p:ext>
            </p:extLst>
          </p:nvPr>
        </p:nvGraphicFramePr>
        <p:xfrm>
          <a:off x="0" y="788801"/>
          <a:ext cx="5154823" cy="3720244"/>
        </p:xfrm>
        <a:graphic>
          <a:graphicData uri="http://schemas.openxmlformats.org/presentationml/2006/ole">
            <mc:AlternateContent xmlns:mc="http://schemas.openxmlformats.org/markup-compatibility/2006">
              <mc:Choice xmlns:v="urn:schemas-microsoft-com:vml" Requires="v">
                <p:oleObj name="Graph" r:id="rId2" imgW="4067280" imgH="2935800" progId="Origin50.Graph">
                  <p:embed/>
                </p:oleObj>
              </mc:Choice>
              <mc:Fallback>
                <p:oleObj name="Graph" r:id="rId2" imgW="4067280" imgH="2935800" progId="Origin50.Graph">
                  <p:embed/>
                  <p:pic>
                    <p:nvPicPr>
                      <p:cNvPr id="6" name="Obiekt 5">
                        <a:extLst>
                          <a:ext uri="{FF2B5EF4-FFF2-40B4-BE49-F238E27FC236}">
                            <a16:creationId xmlns:a16="http://schemas.microsoft.com/office/drawing/2014/main" id="{5DDA4D80-B51E-5E37-B218-717F25706C51}"/>
                          </a:ext>
                        </a:extLst>
                      </p:cNvPr>
                      <p:cNvPicPr/>
                      <p:nvPr/>
                    </p:nvPicPr>
                    <p:blipFill>
                      <a:blip r:embed="rId3"/>
                      <a:stretch>
                        <a:fillRect/>
                      </a:stretch>
                    </p:blipFill>
                    <p:spPr>
                      <a:xfrm>
                        <a:off x="0" y="788801"/>
                        <a:ext cx="5154823" cy="3720244"/>
                      </a:xfrm>
                      <a:prstGeom prst="rect">
                        <a:avLst/>
                      </a:prstGeom>
                    </p:spPr>
                  </p:pic>
                </p:oleObj>
              </mc:Fallback>
            </mc:AlternateContent>
          </a:graphicData>
        </a:graphic>
      </p:graphicFrame>
      <p:graphicFrame>
        <p:nvGraphicFramePr>
          <p:cNvPr id="6" name="Obiekt 5">
            <a:extLst>
              <a:ext uri="{FF2B5EF4-FFF2-40B4-BE49-F238E27FC236}">
                <a16:creationId xmlns:a16="http://schemas.microsoft.com/office/drawing/2014/main" id="{F845A63F-3F9C-3184-EED7-3A49E3324662}"/>
              </a:ext>
            </a:extLst>
          </p:cNvPr>
          <p:cNvGraphicFramePr>
            <a:graphicFrameLocks noChangeAspect="1"/>
          </p:cNvGraphicFramePr>
          <p:nvPr>
            <p:extLst>
              <p:ext uri="{D42A27DB-BD31-4B8C-83A1-F6EECF244321}">
                <p14:modId xmlns:p14="http://schemas.microsoft.com/office/powerpoint/2010/main" val="1669647414"/>
              </p:ext>
            </p:extLst>
          </p:nvPr>
        </p:nvGraphicFramePr>
        <p:xfrm>
          <a:off x="4241499" y="703246"/>
          <a:ext cx="5391915" cy="3891354"/>
        </p:xfrm>
        <a:graphic>
          <a:graphicData uri="http://schemas.openxmlformats.org/presentationml/2006/ole">
            <mc:AlternateContent xmlns:mc="http://schemas.openxmlformats.org/markup-compatibility/2006">
              <mc:Choice xmlns:v="urn:schemas-microsoft-com:vml" Requires="v">
                <p:oleObj name="Graph" r:id="rId4" imgW="4067280" imgH="2935800" progId="Origin50.Graph">
                  <p:embed/>
                </p:oleObj>
              </mc:Choice>
              <mc:Fallback>
                <p:oleObj name="Graph" r:id="rId4" imgW="4067280" imgH="2935800" progId="Origin50.Graph">
                  <p:embed/>
                  <p:pic>
                    <p:nvPicPr>
                      <p:cNvPr id="8" name="Obiekt 7">
                        <a:extLst>
                          <a:ext uri="{FF2B5EF4-FFF2-40B4-BE49-F238E27FC236}">
                            <a16:creationId xmlns:a16="http://schemas.microsoft.com/office/drawing/2014/main" id="{061D0C12-A79A-9B10-666F-EA5BCFD7DFF0}"/>
                          </a:ext>
                        </a:extLst>
                      </p:cNvPr>
                      <p:cNvPicPr/>
                      <p:nvPr/>
                    </p:nvPicPr>
                    <p:blipFill>
                      <a:blip r:embed="rId5"/>
                      <a:stretch>
                        <a:fillRect/>
                      </a:stretch>
                    </p:blipFill>
                    <p:spPr>
                      <a:xfrm>
                        <a:off x="4241499" y="703246"/>
                        <a:ext cx="5391915" cy="3891354"/>
                      </a:xfrm>
                      <a:prstGeom prst="rect">
                        <a:avLst/>
                      </a:prstGeom>
                    </p:spPr>
                  </p:pic>
                </p:oleObj>
              </mc:Fallback>
            </mc:AlternateContent>
          </a:graphicData>
        </a:graphic>
      </p:graphicFrame>
      <p:sp>
        <p:nvSpPr>
          <p:cNvPr id="7" name="pole tekstowe 6">
            <a:extLst>
              <a:ext uri="{FF2B5EF4-FFF2-40B4-BE49-F238E27FC236}">
                <a16:creationId xmlns:a16="http://schemas.microsoft.com/office/drawing/2014/main" id="{A2C7ADBC-2A35-9FD1-DD94-3832A2057DCF}"/>
              </a:ext>
            </a:extLst>
          </p:cNvPr>
          <p:cNvSpPr txBox="1"/>
          <p:nvPr/>
        </p:nvSpPr>
        <p:spPr>
          <a:xfrm>
            <a:off x="792789" y="4521448"/>
            <a:ext cx="7893520" cy="830997"/>
          </a:xfrm>
          <a:prstGeom prst="rect">
            <a:avLst/>
          </a:prstGeom>
          <a:noFill/>
        </p:spPr>
        <p:txBody>
          <a:bodyPr wrap="square" rtlCol="0">
            <a:spAutoFit/>
          </a:bodyPr>
          <a:lstStyle/>
          <a:p>
            <a:r>
              <a:rPr lang="en-GB" sz="1600" i="1" dirty="0"/>
              <a:t>The fraction of not promptly redeposited Li (left) and Sn (right) ions escaping from divertor</a:t>
            </a:r>
            <a:r>
              <a:rPr lang="pl-PL" sz="1600" i="1" dirty="0"/>
              <a:t> </a:t>
            </a:r>
            <a:r>
              <a:rPr lang="en-GB" sz="1600" i="1" dirty="0"/>
              <a:t>plate as a function of temperature in 1.5 T (dot line) and 2.5 T (straight line) magnetic field for different electron densities</a:t>
            </a:r>
          </a:p>
        </p:txBody>
      </p:sp>
    </p:spTree>
    <p:extLst>
      <p:ext uri="{BB962C8B-B14F-4D97-AF65-F5344CB8AC3E}">
        <p14:creationId xmlns:p14="http://schemas.microsoft.com/office/powerpoint/2010/main" val="136725976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DAF220-FC00-4E96-92AD-B1BD428CD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6BEDC1-1DB7-4DD6-985A-610A8E83379E}">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5016E839-E911-4F23-8DAF-25DBD1C392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7305</TotalTime>
  <Words>1504</Words>
  <Application>Microsoft Office PowerPoint</Application>
  <PresentationFormat>Pokaz na ekranie (4:3)</PresentationFormat>
  <Paragraphs>181</Paragraphs>
  <Slides>13</Slides>
  <Notes>0</Notes>
  <HiddenSlides>0</HiddenSlides>
  <MMClips>0</MMClips>
  <ScaleCrop>false</ScaleCrop>
  <HeadingPairs>
    <vt:vector size="8" baseType="variant">
      <vt:variant>
        <vt:lpstr>Używane czcionki</vt:lpstr>
      </vt:variant>
      <vt:variant>
        <vt:i4>8</vt:i4>
      </vt:variant>
      <vt:variant>
        <vt:lpstr>Motyw</vt:lpstr>
      </vt:variant>
      <vt:variant>
        <vt:i4>1</vt:i4>
      </vt:variant>
      <vt:variant>
        <vt:lpstr>Osadzone serwery OLE</vt:lpstr>
      </vt:variant>
      <vt:variant>
        <vt:i4>3</vt:i4>
      </vt:variant>
      <vt:variant>
        <vt:lpstr>Tytuły slajdów</vt:lpstr>
      </vt:variant>
      <vt:variant>
        <vt:i4>13</vt:i4>
      </vt:variant>
    </vt:vector>
  </HeadingPairs>
  <TitlesOfParts>
    <vt:vector size="25" baseType="lpstr">
      <vt:lpstr>Arial</vt:lpstr>
      <vt:lpstr>Calibri</vt:lpstr>
      <vt:lpstr>CMR10</vt:lpstr>
      <vt:lpstr>CMR12</vt:lpstr>
      <vt:lpstr>CMR8</vt:lpstr>
      <vt:lpstr>Courier New</vt:lpstr>
      <vt:lpstr>Symbol</vt:lpstr>
      <vt:lpstr>Wingdings</vt:lpstr>
      <vt:lpstr>EUROfusion.1line_5_3_2019</vt:lpstr>
      <vt:lpstr>Graph</vt:lpstr>
      <vt:lpstr>Origin Graph</vt:lpstr>
      <vt:lpstr>Równanie</vt:lpstr>
      <vt:lpstr>PRD-9.INT.01-T011 Numerical evaluation of LM-CPS performance in COMPASS-U</vt:lpstr>
      <vt:lpstr>COREDIV code: pros and cons</vt:lpstr>
      <vt:lpstr>COREDIV code: pros and cons</vt:lpstr>
      <vt:lpstr>Idea</vt:lpstr>
      <vt:lpstr>Aim and input data</vt:lpstr>
      <vt:lpstr>COREDIV simulation</vt:lpstr>
      <vt:lpstr>COREDIV&amp;HeatLMD</vt:lpstr>
      <vt:lpstr>COREDIV simulation</vt:lpstr>
      <vt:lpstr>Prompt redeposition – classical formula</vt:lpstr>
      <vt:lpstr>Prompt redeposition – Tskhakaya formula</vt:lpstr>
      <vt:lpstr>CONCLUSIONS:</vt:lpstr>
      <vt:lpstr>Simulation with TECXY code</vt:lpstr>
      <vt:lpstr> Plans for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Irena Ivanova-Stanik</cp:lastModifiedBy>
  <cp:revision>24</cp:revision>
  <dcterms:created xsi:type="dcterms:W3CDTF">2023-11-15T09:40:03Z</dcterms:created>
  <dcterms:modified xsi:type="dcterms:W3CDTF">2024-02-07T10:38:38Z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