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tif" ContentType="image/tiff"/>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 id="2147483661" r:id="rId2"/>
  </p:sldMasterIdLst>
  <p:notesMasterIdLst>
    <p:notesMasterId r:id="rId17"/>
  </p:notesMasterIdLst>
  <p:sldIdLst>
    <p:sldId id="256" r:id="rId3"/>
    <p:sldId id="374" r:id="rId4"/>
    <p:sldId id="391" r:id="rId5"/>
    <p:sldId id="400" r:id="rId6"/>
    <p:sldId id="401" r:id="rId7"/>
    <p:sldId id="386" r:id="rId8"/>
    <p:sldId id="372" r:id="rId9"/>
    <p:sldId id="392" r:id="rId10"/>
    <p:sldId id="393" r:id="rId11"/>
    <p:sldId id="399" r:id="rId12"/>
    <p:sldId id="402" r:id="rId13"/>
    <p:sldId id="396" r:id="rId14"/>
    <p:sldId id="397" r:id="rId15"/>
    <p:sldId id="389" r:id="rId16"/>
  </p:sldIdLst>
  <p:sldSz cx="9144000" cy="5143500" type="screen16x9"/>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p:cViewPr varScale="1">
        <p:scale>
          <a:sx n="107" d="100"/>
          <a:sy n="107" d="100"/>
        </p:scale>
        <p:origin x="1302" y="6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4281488" y="0"/>
            <a:ext cx="3276600" cy="534988"/>
          </a:xfrm>
          <a:prstGeom prst="rect">
            <a:avLst/>
          </a:prstGeom>
        </p:spPr>
        <p:txBody>
          <a:bodyPr vert="horz" lIns="91440" tIns="45720" rIns="91440" bIns="45720" rtlCol="0"/>
          <a:lstStyle>
            <a:lvl1pPr algn="r">
              <a:defRPr sz="1200"/>
            </a:lvl1pPr>
          </a:lstStyle>
          <a:p>
            <a:fld id="{AF6873B1-A706-4251-9F36-3A8973CAB39E}" type="datetimeFigureOut">
              <a:rPr lang="en-US" smtClean="0"/>
              <a:t>2/8/2024</a:t>
            </a:fld>
            <a:endParaRPr lang="en-US"/>
          </a:p>
        </p:txBody>
      </p:sp>
      <p:sp>
        <p:nvSpPr>
          <p:cNvPr id="4" name="3 Marcador de imagen de diapositiva"/>
          <p:cNvSpPr>
            <a:spLocks noGrp="1" noRot="1" noChangeAspect="1"/>
          </p:cNvSpPr>
          <p:nvPr>
            <p:ph type="sldImg" idx="2"/>
          </p:nvPr>
        </p:nvSpPr>
        <p:spPr>
          <a:xfrm>
            <a:off x="215900" y="801688"/>
            <a:ext cx="7127875" cy="4010025"/>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755650" y="5078413"/>
            <a:ext cx="6048375" cy="4811712"/>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pie de página"/>
          <p:cNvSpPr>
            <a:spLocks noGrp="1"/>
          </p:cNvSpPr>
          <p:nvPr>
            <p:ph type="ftr" sz="quarter" idx="4"/>
          </p:nvPr>
        </p:nvSpPr>
        <p:spPr>
          <a:xfrm>
            <a:off x="0" y="10155238"/>
            <a:ext cx="3276600" cy="534987"/>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4281488" y="10155238"/>
            <a:ext cx="3276600" cy="534987"/>
          </a:xfrm>
          <a:prstGeom prst="rect">
            <a:avLst/>
          </a:prstGeom>
        </p:spPr>
        <p:txBody>
          <a:bodyPr vert="horz" lIns="91440" tIns="45720" rIns="91440" bIns="45720" rtlCol="0" anchor="b"/>
          <a:lstStyle>
            <a:lvl1pPr algn="r">
              <a:defRPr sz="1200"/>
            </a:lvl1pPr>
          </a:lstStyle>
          <a:p>
            <a:fld id="{69460C5C-F722-4D3E-8780-52478045CAAA}" type="slidenum">
              <a:rPr lang="en-US" smtClean="0"/>
              <a:t>‹Nº›</a:t>
            </a:fld>
            <a:endParaRPr lang="en-US"/>
          </a:p>
        </p:txBody>
      </p:sp>
    </p:spTree>
    <p:extLst>
      <p:ext uri="{BB962C8B-B14F-4D97-AF65-F5344CB8AC3E}">
        <p14:creationId xmlns:p14="http://schemas.microsoft.com/office/powerpoint/2010/main" val="359224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conductive heat losses, characteristic of the  CPS </a:t>
            </a:r>
          </a:p>
          <a:p>
            <a:r>
              <a:rPr lang="en-US" dirty="0"/>
              <a:t>solution, a  maximum T gradient is sought. This implies high evaporation rates. Here we show the flux of lithium and tin from 3 different LM options. The temperature  limits corresponding to a1% of the plasma particle flow for Li are shown. A much smaller limit applies to Sn due to its higher Z. No other sources of impurity are considered here. Thus, high impurity screening and low transport to the core are required. Both depend on the ionization mean free path of the LM atom. In addition, the kinetic energy of the species provides information about the release mechanism. Other issues have to be fulfilled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Marcador de encabezado 4">
            <a:extLst>
              <a:ext uri="{FF2B5EF4-FFF2-40B4-BE49-F238E27FC236}">
                <a16:creationId xmlns:a16="http://schemas.microsoft.com/office/drawing/2014/main" id="{FC904BB0-1182-144F-BD20-B9ADE3E121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3747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conductive heat losses, characteristic of the  CPS </a:t>
            </a:r>
          </a:p>
          <a:p>
            <a:r>
              <a:rPr lang="en-US" dirty="0"/>
              <a:t>solution, a  maximum T gradient is sought. This implies high evaporation rates. Here we show the flux of lithium and tin from 3 different LM options. The temperature  limits corresponding to a1% of the plasma particle flow for Li are shown. A much smaller limit applies to Sn due to its higher Z. No other sources of impurity are considered here. Thus, high impurity screening and low transport to the core are required. Both depend on the ionization mean free path of the LM atom. In addition, the kinetic energy of the species provides information about the release mechanism. Other issues have to be fulfilled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Marcador de encabezado 4">
            <a:extLst>
              <a:ext uri="{FF2B5EF4-FFF2-40B4-BE49-F238E27FC236}">
                <a16:creationId xmlns:a16="http://schemas.microsoft.com/office/drawing/2014/main" id="{FC904BB0-1182-144F-BD20-B9ADE3E121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660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conductive heat losses, characteristic of the  CPS </a:t>
            </a:r>
          </a:p>
          <a:p>
            <a:r>
              <a:rPr lang="en-US" dirty="0"/>
              <a:t>solution, a  maximum T gradient is sought. This implies high evaporation rates. Here we show the flux of lithium and tin from 3 different LM options. The temperature  limits corresponding to a1% of the plasma particle flow for Li are shown. A much smaller limit applies to Sn due to its higher Z. No other sources of impurity are considered here. Thus, high impurity screening and low transport to the core are required. Both depend on the ionization mean free path of the LM atom. In addition, the kinetic energy of the species provides information about the release mechanism. Other issues have to be fulfilled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Marcador de encabezado 4">
            <a:extLst>
              <a:ext uri="{FF2B5EF4-FFF2-40B4-BE49-F238E27FC236}">
                <a16:creationId xmlns:a16="http://schemas.microsoft.com/office/drawing/2014/main" id="{FC904BB0-1182-144F-BD20-B9ADE3E121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9592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69460C5C-F722-4D3E-8780-52478045CAAA}" type="slidenum">
              <a:rPr lang="en-US" smtClean="0"/>
              <a:t>4</a:t>
            </a:fld>
            <a:endParaRPr lang="en-US"/>
          </a:p>
        </p:txBody>
      </p:sp>
    </p:spTree>
    <p:extLst>
      <p:ext uri="{BB962C8B-B14F-4D97-AF65-F5344CB8AC3E}">
        <p14:creationId xmlns:p14="http://schemas.microsoft.com/office/powerpoint/2010/main" val="327663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conductive heat losses, characteristic of the  CPS </a:t>
            </a:r>
          </a:p>
          <a:p>
            <a:r>
              <a:rPr lang="en-US" dirty="0"/>
              <a:t>solution, a  maximum T gradient is sought. This implies high evaporation rates. Here we show the flux of lithium and tin from 3 different LM options. The temperature  limits corresponding to a1% of the plasma particle flow for Li are shown. A much smaller limit applies to Sn due to its higher Z. No other sources of impurity are considered here. Thus, high impurity screening and low transport to the core are required. Both depend on the ionization mean free path of the LM atom. In addition, the kinetic energy of the species provides information about the release mechanism. Other issues have to be fulfilled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Marcador de encabezado 4">
            <a:extLst>
              <a:ext uri="{FF2B5EF4-FFF2-40B4-BE49-F238E27FC236}">
                <a16:creationId xmlns:a16="http://schemas.microsoft.com/office/drawing/2014/main" id="{FC904BB0-1182-144F-BD20-B9ADE3E121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72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conductive heat losses, characteristic of the  CPS </a:t>
            </a:r>
          </a:p>
          <a:p>
            <a:r>
              <a:rPr lang="en-US" dirty="0"/>
              <a:t>solution, a  maximum T gradient is sought. This implies high evaporation rates. Here we show the flux of lithium and tin from 3 different LM options. The temperature  limits corresponding to a1% of the plasma particle flow for Li are shown. A much smaller limit applies to Sn due to its higher Z. No other sources of impurity are considered here. Thus, high impurity screening and low transport to the core are required. Both depend on the ionization mean free path of the LM atom. In addition, the kinetic energy of the species provides information about the release mechanism. Other issues have to be fulfilled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Marcador de encabezado 4">
            <a:extLst>
              <a:ext uri="{FF2B5EF4-FFF2-40B4-BE49-F238E27FC236}">
                <a16:creationId xmlns:a16="http://schemas.microsoft.com/office/drawing/2014/main" id="{FC904BB0-1182-144F-BD20-B9ADE3E121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5573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conductive heat losses, characteristic of the  CPS </a:t>
            </a:r>
          </a:p>
          <a:p>
            <a:r>
              <a:rPr lang="en-US" dirty="0"/>
              <a:t>solution, a  maximum T gradient is sought. This implies high evaporation rates. Here we show the flux of lithium and tin from 3 different LM options. The temperature  limits corresponding to a1% of the plasma particle flow for Li are shown. A much smaller limit applies to Sn due to its higher Z. No other sources of impurity are considered here. Thus, high impurity screening and low transport to the core are required. Both depend on the ionization mean free path of the LM atom. In addition, the kinetic energy of the species provides information about the release mechanism. Other issues have to be fulfilled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Marcador de encabezado 4">
            <a:extLst>
              <a:ext uri="{FF2B5EF4-FFF2-40B4-BE49-F238E27FC236}">
                <a16:creationId xmlns:a16="http://schemas.microsoft.com/office/drawing/2014/main" id="{FC904BB0-1182-144F-BD20-B9ADE3E121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432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conductive heat losses, characteristic of the  CPS </a:t>
            </a:r>
          </a:p>
          <a:p>
            <a:r>
              <a:rPr lang="en-US" dirty="0"/>
              <a:t>solution, a  maximum T gradient is sought. This implies high evaporation rates. Here we show the flux of lithium and tin from 3 different LM options. The temperature  limits corresponding to a1% of the plasma particle flow for Li are shown. A much smaller limit applies to Sn due to its higher Z. No other sources of impurity are considered here. Thus, high impurity screening and low transport to the core are required. Both depend on the ionization mean free path of the LM atom. In addition, the kinetic energy of the species provides information about the release mechanism. Other issues have to be fulfilled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Marcador de encabezado 4">
            <a:extLst>
              <a:ext uri="{FF2B5EF4-FFF2-40B4-BE49-F238E27FC236}">
                <a16:creationId xmlns:a16="http://schemas.microsoft.com/office/drawing/2014/main" id="{FC904BB0-1182-144F-BD20-B9ADE3E121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6857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conductive heat losses, characteristic of the  CPS </a:t>
            </a:r>
          </a:p>
          <a:p>
            <a:r>
              <a:rPr lang="en-US" dirty="0"/>
              <a:t>solution, a  maximum T gradient is sought. This implies high evaporation rates. Here we show the flux of lithium and tin from 3 different LM options. The temperature  limits corresponding to a1% of the plasma particle flow for Li are shown. A much smaller limit applies to Sn due to its higher Z. No other sources of impurity are considered here. Thus, high impurity screening and low transport to the core are required. Both depend on the ionization mean free path of the LM atom. In addition, the kinetic energy of the species provides information about the release mechanism. Other issues have to be fulfilled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Marcador de encabezado 4">
            <a:extLst>
              <a:ext uri="{FF2B5EF4-FFF2-40B4-BE49-F238E27FC236}">
                <a16:creationId xmlns:a16="http://schemas.microsoft.com/office/drawing/2014/main" id="{FC904BB0-1182-144F-BD20-B9ADE3E121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651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conductive heat losses, characteristic of the  CPS </a:t>
            </a:r>
          </a:p>
          <a:p>
            <a:r>
              <a:rPr lang="en-US" dirty="0"/>
              <a:t>solution, a  maximum T gradient is sought. This implies high evaporation rates. Here we show the flux of lithium and tin from 3 different LM options. The temperature  limits corresponding to a1% of the plasma particle flow for Li are shown. A much smaller limit applies to Sn due to its higher Z. No other sources of impurity are considered here. Thus, high impurity screening and low transport to the core are required. Both depend on the ionization mean free path of the LM atom. In addition, the kinetic energy of the species provides information about the release mechanism. Other issues have to be fulfilled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Marcador de encabezado 4">
            <a:extLst>
              <a:ext uri="{FF2B5EF4-FFF2-40B4-BE49-F238E27FC236}">
                <a16:creationId xmlns:a16="http://schemas.microsoft.com/office/drawing/2014/main" id="{FC904BB0-1182-144F-BD20-B9ADE3E121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2191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 conductive heat losses, characteristic of the  CPS </a:t>
            </a:r>
          </a:p>
          <a:p>
            <a:r>
              <a:rPr lang="en-US" dirty="0"/>
              <a:t>solution, a  maximum T gradient is sought. This implies high evaporation rates. Here we show the flux of lithium and tin from 3 different LM options. The temperature  limits corresponding to a1% of the plasma particle flow for Li are shown. A much smaller limit applies to Sn due to its higher Z. No other sources of impurity are considered here. Thus, high impurity screening and low transport to the core are required. Both depend on the ionization mean free path of the LM atom. In addition, the kinetic energy of the species provides information about the release mechanism. Other issues have to be fulfilled</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Marcador de encabezado 4">
            <a:extLst>
              <a:ext uri="{FF2B5EF4-FFF2-40B4-BE49-F238E27FC236}">
                <a16:creationId xmlns:a16="http://schemas.microsoft.com/office/drawing/2014/main" id="{FC904BB0-1182-144F-BD20-B9ADE3E121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9397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40"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ES" sz="3200" b="0" strike="noStrike" spc="-1">
              <a:latin typeface="Arial"/>
            </a:endParaRPr>
          </a:p>
        </p:txBody>
      </p:sp>
      <p:sp>
        <p:nvSpPr>
          <p:cNvPr id="41"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4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4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4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ES" sz="3200" b="0" strike="noStrike" spc="-1">
              <a:latin typeface="Arial"/>
            </a:endParaRPr>
          </a:p>
        </p:txBody>
      </p:sp>
      <p:sp>
        <p:nvSpPr>
          <p:cNvPr id="46"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48"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ES" sz="3200" b="0" strike="noStrike" spc="-1">
              <a:latin typeface="Arial"/>
            </a:endParaRPr>
          </a:p>
        </p:txBody>
      </p:sp>
      <p:sp>
        <p:nvSpPr>
          <p:cNvPr id="49"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ES" sz="3200" b="0" strike="noStrike" spc="-1">
              <a:latin typeface="Arial"/>
            </a:endParaRPr>
          </a:p>
        </p:txBody>
      </p:sp>
      <p:sp>
        <p:nvSpPr>
          <p:cNvPr id="50"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ES" sz="3200" b="0" strike="noStrike" spc="-1">
              <a:latin typeface="Arial"/>
            </a:endParaRPr>
          </a:p>
        </p:txBody>
      </p:sp>
      <p:sp>
        <p:nvSpPr>
          <p:cNvPr id="51"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ES" sz="3200" b="0" strike="noStrike" spc="-1">
              <a:latin typeface="Arial"/>
            </a:endParaRPr>
          </a:p>
        </p:txBody>
      </p:sp>
      <p:sp>
        <p:nvSpPr>
          <p:cNvPr id="52"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ES" sz="3200" b="0" strike="noStrike" spc="-1">
              <a:latin typeface="Arial"/>
            </a:endParaRPr>
          </a:p>
        </p:txBody>
      </p:sp>
      <p:sp>
        <p:nvSpPr>
          <p:cNvPr id="53"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59"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61"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6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ES" sz="3200" b="0" strike="noStrike" spc="-1">
              <a:latin typeface="Arial"/>
            </a:endParaRPr>
          </a:p>
        </p:txBody>
      </p:sp>
      <p:sp>
        <p:nvSpPr>
          <p:cNvPr id="6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6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6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ES" sz="3200" b="0" strike="noStrike" spc="-1">
              <a:latin typeface="Arial"/>
            </a:endParaRPr>
          </a:p>
        </p:txBody>
      </p:sp>
      <p:sp>
        <p:nvSpPr>
          <p:cNvPr id="7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19"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72"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ES" sz="3200" b="0" strike="noStrike" spc="-1">
              <a:latin typeface="Arial"/>
            </a:endParaRPr>
          </a:p>
        </p:txBody>
      </p:sp>
      <p:sp>
        <p:nvSpPr>
          <p:cNvPr id="7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74"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7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7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78"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80"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ES" sz="3200" b="0" strike="noStrike" spc="-1">
              <a:latin typeface="Arial"/>
            </a:endParaRPr>
          </a:p>
        </p:txBody>
      </p:sp>
      <p:sp>
        <p:nvSpPr>
          <p:cNvPr id="81"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8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8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8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ES" sz="3200" b="0" strike="noStrike" spc="-1">
              <a:latin typeface="Arial"/>
            </a:endParaRPr>
          </a:p>
        </p:txBody>
      </p:sp>
      <p:sp>
        <p:nvSpPr>
          <p:cNvPr id="86"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88"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ES" sz="3200" b="0" strike="noStrike" spc="-1">
              <a:latin typeface="Arial"/>
            </a:endParaRPr>
          </a:p>
        </p:txBody>
      </p:sp>
      <p:sp>
        <p:nvSpPr>
          <p:cNvPr id="89"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ES" sz="3200" b="0" strike="noStrike" spc="-1">
              <a:latin typeface="Arial"/>
            </a:endParaRPr>
          </a:p>
        </p:txBody>
      </p:sp>
      <p:sp>
        <p:nvSpPr>
          <p:cNvPr id="90"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ES" sz="3200" b="0" strike="noStrike" spc="-1">
              <a:latin typeface="Arial"/>
            </a:endParaRPr>
          </a:p>
        </p:txBody>
      </p:sp>
      <p:sp>
        <p:nvSpPr>
          <p:cNvPr id="91"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ES" sz="3200" b="0" strike="noStrike" spc="-1">
              <a:latin typeface="Arial"/>
            </a:endParaRPr>
          </a:p>
        </p:txBody>
      </p:sp>
      <p:sp>
        <p:nvSpPr>
          <p:cNvPr id="92"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ES" sz="3200" b="0" strike="noStrike" spc="-1">
              <a:latin typeface="Arial"/>
            </a:endParaRPr>
          </a:p>
        </p:txBody>
      </p:sp>
      <p:sp>
        <p:nvSpPr>
          <p:cNvPr id="93"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ffectLst/>
            </a:endParaRPr>
          </a:p>
        </p:txBody>
      </p:sp>
      <p:sp>
        <p:nvSpPr>
          <p:cNvPr id="2" name="Title 1"/>
          <p:cNvSpPr>
            <a:spLocks noGrp="1"/>
          </p:cNvSpPr>
          <p:nvPr>
            <p:ph type="title"/>
          </p:nvPr>
        </p:nvSpPr>
        <p:spPr>
          <a:xfrm>
            <a:off x="457200" y="57150"/>
            <a:ext cx="7543800" cy="342900"/>
          </a:xfrm>
        </p:spPr>
        <p:txBody>
          <a:bodyPr>
            <a:noAutofit/>
          </a:bodyPr>
          <a:lstStyle>
            <a:lvl1pPr algn="l">
              <a:lnSpc>
                <a:spcPts val="2400"/>
              </a:lnSpc>
              <a:defRPr sz="2400"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059582"/>
            <a:ext cx="8229600" cy="3672408"/>
          </a:xfrm>
        </p:spPr>
        <p:txBody>
          <a:bodyPr/>
          <a:lstStyle>
            <a:lvl1pPr marL="257175" indent="-257175">
              <a:buFont typeface="Arial" panose="020B0604020202020204" pitchFamily="34" charset="0"/>
              <a:buChar char="•"/>
              <a:defRPr sz="1800">
                <a:latin typeface="Arial" panose="020B0604020202020204" pitchFamily="34" charset="0"/>
                <a:cs typeface="Arial" panose="020B0604020202020204" pitchFamily="34" charset="0"/>
              </a:defRPr>
            </a:lvl1pPr>
            <a:lvl2pPr marL="557213" indent="-214313">
              <a:buFont typeface="Arial" panose="020B0604020202020204" pitchFamily="34" charset="0"/>
              <a:buChar char="•"/>
              <a:defRPr sz="1500">
                <a:latin typeface="Arial" panose="020B0604020202020204" pitchFamily="34" charset="0"/>
                <a:cs typeface="Arial" panose="020B0604020202020204" pitchFamily="34" charset="0"/>
              </a:defRPr>
            </a:lvl2pPr>
            <a:lvl3pPr marL="857250" indent="-171450">
              <a:buFont typeface="Arial" panose="020B0604020202020204" pitchFamily="34" charset="0"/>
              <a:buChar char="•"/>
              <a:defRPr sz="1350">
                <a:latin typeface="Arial" panose="020B0604020202020204" pitchFamily="34" charset="0"/>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1"/>
          </p:nvPr>
        </p:nvSpPr>
        <p:spPr>
          <a:xfrm>
            <a:off x="467545" y="4908929"/>
            <a:ext cx="8240228" cy="201104"/>
          </a:xfrm>
        </p:spPr>
        <p:txBody>
          <a:bodyPr/>
          <a:lstStyle>
            <a:lvl1pPr>
              <a:defRPr sz="825">
                <a:solidFill>
                  <a:schemeClr val="tx1"/>
                </a:solidFill>
                <a:latin typeface="Arial" panose="020B0604020202020204" pitchFamily="34" charset="0"/>
                <a:cs typeface="Arial" panose="020B0604020202020204" pitchFamily="34" charset="0"/>
              </a:defRPr>
            </a:lvl1pPr>
          </a:lstStyle>
          <a:p>
            <a:pPr algn="r"/>
            <a:r>
              <a:rPr lang="es-ES_tradnl"/>
              <a:t>FL TABARES et al. 24th PSI.</a:t>
            </a:r>
            <a:endParaRPr lang="en-GB" dirty="0"/>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4409" y="87474"/>
            <a:ext cx="458197" cy="349281"/>
          </a:xfrm>
          <a:prstGeom prst="rect">
            <a:avLst/>
          </a:prstGeom>
        </p:spPr>
      </p:pic>
    </p:spTree>
    <p:extLst>
      <p:ext uri="{BB962C8B-B14F-4D97-AF65-F5344CB8AC3E}">
        <p14:creationId xmlns:p14="http://schemas.microsoft.com/office/powerpoint/2010/main" val="59985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21"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2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ES" sz="3200" b="0" strike="noStrike" spc="-1">
              <a:latin typeface="Arial"/>
            </a:endParaRPr>
          </a:p>
        </p:txBody>
      </p:sp>
      <p:sp>
        <p:nvSpPr>
          <p:cNvPr id="2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2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2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ES" sz="3200" b="0" strike="noStrike" spc="-1">
              <a:latin typeface="Arial"/>
            </a:endParaRPr>
          </a:p>
        </p:txBody>
      </p:sp>
      <p:sp>
        <p:nvSpPr>
          <p:cNvPr id="3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32"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ES" sz="3200" b="0" strike="noStrike" spc="-1">
              <a:latin typeface="Arial"/>
            </a:endParaRPr>
          </a:p>
        </p:txBody>
      </p:sp>
      <p:sp>
        <p:nvSpPr>
          <p:cNvPr id="3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34"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ES" sz="4400" b="0" strike="noStrike" spc="-1">
              <a:latin typeface="Arial"/>
            </a:endParaRPr>
          </a:p>
        </p:txBody>
      </p:sp>
      <p:sp>
        <p:nvSpPr>
          <p:cNvPr id="3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ES" sz="3200" b="0" strike="noStrike" spc="-1">
              <a:latin typeface="Arial"/>
            </a:endParaRPr>
          </a:p>
        </p:txBody>
      </p:sp>
      <p:sp>
        <p:nvSpPr>
          <p:cNvPr id="3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ES" sz="3200" b="0" strike="noStrike" spc="-1">
              <a:latin typeface="Arial"/>
            </a:endParaRPr>
          </a:p>
        </p:txBody>
      </p:sp>
      <p:sp>
        <p:nvSpPr>
          <p:cNvPr id="38"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E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w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CustomShape 1"/>
          <p:cNvSpPr/>
          <p:nvPr/>
        </p:nvSpPr>
        <p:spPr>
          <a:xfrm>
            <a:off x="155520" y="-343080"/>
            <a:ext cx="1075680" cy="713520"/>
          </a:xfrm>
          <a:prstGeom prst="rect">
            <a:avLst/>
          </a:prstGeom>
          <a:noFill/>
          <a:ln>
            <a:noFill/>
          </a:ln>
        </p:spPr>
        <p:style>
          <a:lnRef idx="0">
            <a:scrgbClr r="0" g="0" b="0"/>
          </a:lnRef>
          <a:fillRef idx="0">
            <a:scrgbClr r="0" g="0" b="0"/>
          </a:fillRef>
          <a:effectRef idx="0">
            <a:scrgbClr r="0" g="0" b="0"/>
          </a:effectRef>
          <a:fontRef idx="minor"/>
        </p:style>
      </p:sp>
      <p:sp>
        <p:nvSpPr>
          <p:cNvPr id="19" name="CustomShape 2"/>
          <p:cNvSpPr/>
          <p:nvPr/>
        </p:nvSpPr>
        <p:spPr>
          <a:xfrm>
            <a:off x="5724000" y="4245840"/>
            <a:ext cx="3167640" cy="701280"/>
          </a:xfrm>
          <a:prstGeom prst="rect">
            <a:avLst/>
          </a:prstGeom>
          <a:solidFill>
            <a:schemeClr val="bg1"/>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grpSp>
        <p:nvGrpSpPr>
          <p:cNvPr id="2" name="Group 3"/>
          <p:cNvGrpSpPr/>
          <p:nvPr/>
        </p:nvGrpSpPr>
        <p:grpSpPr>
          <a:xfrm>
            <a:off x="18230400" y="30189600"/>
            <a:ext cx="9924120" cy="1335600"/>
            <a:chOff x="18230400" y="30189600"/>
            <a:chExt cx="9924120" cy="1335600"/>
          </a:xfrm>
        </p:grpSpPr>
        <p:sp>
          <p:nvSpPr>
            <p:cNvPr id="3" name="CustomShape 4"/>
            <p:cNvSpPr/>
            <p:nvPr/>
          </p:nvSpPr>
          <p:spPr>
            <a:xfrm>
              <a:off x="18230400" y="30192120"/>
              <a:ext cx="2574720" cy="1333080"/>
            </a:xfrm>
            <a:prstGeom prst="rect">
              <a:avLst/>
            </a:prstGeom>
            <a:solidFill>
              <a:srgbClr val="053991"/>
            </a:solidFill>
            <a:ln w="9360">
              <a:noFill/>
            </a:ln>
          </p:spPr>
          <p:style>
            <a:lnRef idx="0">
              <a:scrgbClr r="0" g="0" b="0"/>
            </a:lnRef>
            <a:fillRef idx="0">
              <a:scrgbClr r="0" g="0" b="0"/>
            </a:fillRef>
            <a:effectRef idx="0">
              <a:scrgbClr r="0" g="0" b="0"/>
            </a:effectRef>
            <a:fontRef idx="minor"/>
          </p:style>
        </p:sp>
        <p:pic>
          <p:nvPicPr>
            <p:cNvPr id="4" name="Picture 12" descr="EuropeanFlag-stars.eps"/>
            <p:cNvPicPr/>
            <p:nvPr/>
          </p:nvPicPr>
          <p:blipFill>
            <a:blip r:embed="rId14"/>
            <a:stretch/>
          </p:blipFill>
          <p:spPr>
            <a:xfrm>
              <a:off x="18801720" y="30189600"/>
              <a:ext cx="9352800" cy="1335600"/>
            </a:xfrm>
            <a:prstGeom prst="rect">
              <a:avLst/>
            </a:prstGeom>
            <a:ln>
              <a:noFill/>
            </a:ln>
          </p:spPr>
        </p:pic>
      </p:grpSp>
      <p:grpSp>
        <p:nvGrpSpPr>
          <p:cNvPr id="5" name="Group 5"/>
          <p:cNvGrpSpPr/>
          <p:nvPr/>
        </p:nvGrpSpPr>
        <p:grpSpPr>
          <a:xfrm>
            <a:off x="18382680" y="30304080"/>
            <a:ext cx="9924120" cy="1335600"/>
            <a:chOff x="18382680" y="30304080"/>
            <a:chExt cx="9924120" cy="1335600"/>
          </a:xfrm>
        </p:grpSpPr>
        <p:sp>
          <p:nvSpPr>
            <p:cNvPr id="6" name="CustomShape 6"/>
            <p:cNvSpPr/>
            <p:nvPr/>
          </p:nvSpPr>
          <p:spPr>
            <a:xfrm>
              <a:off x="18382680" y="30306600"/>
              <a:ext cx="2574720" cy="1333080"/>
            </a:xfrm>
            <a:prstGeom prst="rect">
              <a:avLst/>
            </a:prstGeom>
            <a:solidFill>
              <a:srgbClr val="053991"/>
            </a:solidFill>
            <a:ln w="9360">
              <a:noFill/>
            </a:ln>
          </p:spPr>
          <p:style>
            <a:lnRef idx="0">
              <a:scrgbClr r="0" g="0" b="0"/>
            </a:lnRef>
            <a:fillRef idx="0">
              <a:scrgbClr r="0" g="0" b="0"/>
            </a:fillRef>
            <a:effectRef idx="0">
              <a:scrgbClr r="0" g="0" b="0"/>
            </a:effectRef>
            <a:fontRef idx="minor"/>
          </p:style>
        </p:sp>
        <p:pic>
          <p:nvPicPr>
            <p:cNvPr id="7" name="Picture 15" descr="EuropeanFlag-stars.eps"/>
            <p:cNvPicPr/>
            <p:nvPr/>
          </p:nvPicPr>
          <p:blipFill>
            <a:blip r:embed="rId14"/>
            <a:stretch/>
          </p:blipFill>
          <p:spPr>
            <a:xfrm>
              <a:off x="18954000" y="30304080"/>
              <a:ext cx="9352800" cy="1335600"/>
            </a:xfrm>
            <a:prstGeom prst="rect">
              <a:avLst/>
            </a:prstGeom>
            <a:ln>
              <a:noFill/>
            </a:ln>
          </p:spPr>
        </p:pic>
      </p:grpSp>
      <p:grpSp>
        <p:nvGrpSpPr>
          <p:cNvPr id="8" name="Group 7"/>
          <p:cNvGrpSpPr/>
          <p:nvPr/>
        </p:nvGrpSpPr>
        <p:grpSpPr>
          <a:xfrm>
            <a:off x="18534960" y="30418200"/>
            <a:ext cx="9924120" cy="1335600"/>
            <a:chOff x="18534960" y="30418200"/>
            <a:chExt cx="9924120" cy="1335600"/>
          </a:xfrm>
        </p:grpSpPr>
        <p:sp>
          <p:nvSpPr>
            <p:cNvPr id="9" name="CustomShape 8"/>
            <p:cNvSpPr/>
            <p:nvPr/>
          </p:nvSpPr>
          <p:spPr>
            <a:xfrm>
              <a:off x="18534960" y="30420720"/>
              <a:ext cx="2574720" cy="1333080"/>
            </a:xfrm>
            <a:prstGeom prst="rect">
              <a:avLst/>
            </a:prstGeom>
            <a:solidFill>
              <a:srgbClr val="053991"/>
            </a:solidFill>
            <a:ln w="9360">
              <a:noFill/>
            </a:ln>
          </p:spPr>
          <p:style>
            <a:lnRef idx="0">
              <a:scrgbClr r="0" g="0" b="0"/>
            </a:lnRef>
            <a:fillRef idx="0">
              <a:scrgbClr r="0" g="0" b="0"/>
            </a:fillRef>
            <a:effectRef idx="0">
              <a:scrgbClr r="0" g="0" b="0"/>
            </a:effectRef>
            <a:fontRef idx="minor"/>
          </p:style>
        </p:sp>
        <p:pic>
          <p:nvPicPr>
            <p:cNvPr id="10" name="Picture 18" descr="EuropeanFlag-stars.eps"/>
            <p:cNvPicPr/>
            <p:nvPr/>
          </p:nvPicPr>
          <p:blipFill>
            <a:blip r:embed="rId14"/>
            <a:stretch/>
          </p:blipFill>
          <p:spPr>
            <a:xfrm>
              <a:off x="19106280" y="30418200"/>
              <a:ext cx="9352800" cy="1335600"/>
            </a:xfrm>
            <a:prstGeom prst="rect">
              <a:avLst/>
            </a:prstGeom>
            <a:ln>
              <a:noFill/>
            </a:ln>
          </p:spPr>
        </p:pic>
      </p:grpSp>
      <p:grpSp>
        <p:nvGrpSpPr>
          <p:cNvPr id="11" name="Group 9"/>
          <p:cNvGrpSpPr/>
          <p:nvPr/>
        </p:nvGrpSpPr>
        <p:grpSpPr>
          <a:xfrm>
            <a:off x="18687600" y="30532680"/>
            <a:ext cx="9924120" cy="1335600"/>
            <a:chOff x="18687600" y="30532680"/>
            <a:chExt cx="9924120" cy="1335600"/>
          </a:xfrm>
        </p:grpSpPr>
        <p:sp>
          <p:nvSpPr>
            <p:cNvPr id="12" name="CustomShape 10"/>
            <p:cNvSpPr/>
            <p:nvPr/>
          </p:nvSpPr>
          <p:spPr>
            <a:xfrm>
              <a:off x="18687600" y="30535200"/>
              <a:ext cx="2574720" cy="1333080"/>
            </a:xfrm>
            <a:prstGeom prst="rect">
              <a:avLst/>
            </a:prstGeom>
            <a:solidFill>
              <a:srgbClr val="053991"/>
            </a:solidFill>
            <a:ln w="9360">
              <a:noFill/>
            </a:ln>
          </p:spPr>
          <p:style>
            <a:lnRef idx="0">
              <a:scrgbClr r="0" g="0" b="0"/>
            </a:lnRef>
            <a:fillRef idx="0">
              <a:scrgbClr r="0" g="0" b="0"/>
            </a:fillRef>
            <a:effectRef idx="0">
              <a:scrgbClr r="0" g="0" b="0"/>
            </a:effectRef>
            <a:fontRef idx="minor"/>
          </p:style>
        </p:sp>
        <p:pic>
          <p:nvPicPr>
            <p:cNvPr id="13" name="Picture 21" descr="EuropeanFlag-stars.eps"/>
            <p:cNvPicPr/>
            <p:nvPr/>
          </p:nvPicPr>
          <p:blipFill>
            <a:blip r:embed="rId14"/>
            <a:stretch/>
          </p:blipFill>
          <p:spPr>
            <a:xfrm>
              <a:off x="19258920" y="30532680"/>
              <a:ext cx="9352800" cy="1335600"/>
            </a:xfrm>
            <a:prstGeom prst="rect">
              <a:avLst/>
            </a:prstGeom>
            <a:ln>
              <a:noFill/>
            </a:ln>
          </p:spPr>
        </p:pic>
      </p:grpSp>
      <p:pic>
        <p:nvPicPr>
          <p:cNvPr id="14" name="Bild 7"/>
          <p:cNvPicPr/>
          <p:nvPr/>
        </p:nvPicPr>
        <p:blipFill>
          <a:blip r:embed="rId15"/>
          <a:stretch/>
        </p:blipFill>
        <p:spPr>
          <a:xfrm>
            <a:off x="0" y="0"/>
            <a:ext cx="9143280" cy="4175280"/>
          </a:xfrm>
          <a:prstGeom prst="rect">
            <a:avLst/>
          </a:prstGeom>
          <a:ln>
            <a:noFill/>
          </a:ln>
        </p:spPr>
      </p:pic>
      <p:pic>
        <p:nvPicPr>
          <p:cNvPr id="15" name="Bild 13" descr="EU_und_Text.jpg"/>
          <p:cNvPicPr/>
          <p:nvPr/>
        </p:nvPicPr>
        <p:blipFill>
          <a:blip r:embed="rId16"/>
          <a:stretch/>
        </p:blipFill>
        <p:spPr>
          <a:xfrm>
            <a:off x="5436000" y="4320000"/>
            <a:ext cx="3455640" cy="648360"/>
          </a:xfrm>
          <a:prstGeom prst="rect">
            <a:avLst/>
          </a:prstGeom>
          <a:ln>
            <a:noFill/>
          </a:ln>
        </p:spPr>
      </p:pic>
      <p:sp>
        <p:nvSpPr>
          <p:cNvPr id="16" name="PlaceHolder 1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17" name="PlaceHolder 12"/>
          <p:cNvSpPr>
            <a:spLocks noGrp="1"/>
          </p:cNvSpPr>
          <p:nvPr>
            <p:ph type="body"/>
          </p:nvPr>
        </p:nvSpPr>
        <p:spPr>
          <a:xfrm>
            <a:off x="457200" y="1203480"/>
            <a:ext cx="8229240" cy="2982960"/>
          </a:xfrm>
          <a:prstGeom prst="rect">
            <a:avLst/>
          </a:prstGeom>
        </p:spPr>
        <p:txBody>
          <a:bodyPr lIns="0" tIns="0" rIns="0" bIns="0">
            <a:normAutofit fontScale="80000"/>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 name="CustomShape 1"/>
          <p:cNvSpPr/>
          <p:nvPr/>
        </p:nvSpPr>
        <p:spPr>
          <a:xfrm>
            <a:off x="0" y="0"/>
            <a:ext cx="9143280" cy="513720"/>
          </a:xfrm>
          <a:prstGeom prst="rect">
            <a:avLst/>
          </a:prstGeom>
          <a:solidFill>
            <a:srgbClr val="E3E3E3"/>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55" name="Picture 6" descr="EurofusionDisc.eps"/>
          <p:cNvPicPr/>
          <p:nvPr/>
        </p:nvPicPr>
        <p:blipFill>
          <a:blip r:embed="rId15"/>
          <a:stretch/>
        </p:blipFill>
        <p:spPr>
          <a:xfrm>
            <a:off x="8316360" y="70200"/>
            <a:ext cx="367200" cy="373320"/>
          </a:xfrm>
          <a:prstGeom prst="rect">
            <a:avLst/>
          </a:prstGeom>
          <a:ln>
            <a:noFill/>
          </a:ln>
        </p:spPr>
      </p:pic>
      <p:sp>
        <p:nvSpPr>
          <p:cNvPr id="56" name="PlaceHolder 2"/>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s-ES" sz="4400" b="0" strike="noStrike" spc="-1">
                <a:latin typeface="Arial"/>
              </a:rPr>
              <a:t>Pulse para editar el formato del texto de título</a:t>
            </a:r>
          </a:p>
        </p:txBody>
      </p:sp>
      <p:sp>
        <p:nvSpPr>
          <p:cNvPr id="57" name="PlaceHolder 3"/>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7.avi"/><Relationship Id="rId7" Type="http://schemas.openxmlformats.org/officeDocument/2006/relationships/image" Target="../media/image31.png"/><Relationship Id="rId2" Type="http://schemas.openxmlformats.org/officeDocument/2006/relationships/video" Target="../media/media6.avi"/><Relationship Id="rId1" Type="http://schemas.microsoft.com/office/2007/relationships/media" Target="../media/media6.avi"/><Relationship Id="rId6" Type="http://schemas.openxmlformats.org/officeDocument/2006/relationships/notesSlide" Target="../notesSlides/notesSlide7.xml"/><Relationship Id="rId5" Type="http://schemas.openxmlformats.org/officeDocument/2006/relationships/slideLayout" Target="../slideLayouts/slideLayout25.xml"/><Relationship Id="rId4" Type="http://schemas.openxmlformats.org/officeDocument/2006/relationships/video" Target="../media/media7.avi"/><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ti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10" Type="http://schemas.openxmlformats.org/officeDocument/2006/relationships/image" Target="../media/image13.jpeg"/><Relationship Id="rId4" Type="http://schemas.openxmlformats.org/officeDocument/2006/relationships/image" Target="../media/image9.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video" Target="../media/media5.avi"/><Relationship Id="rId13" Type="http://schemas.openxmlformats.org/officeDocument/2006/relationships/image" Target="../media/image18.png"/><Relationship Id="rId3" Type="http://schemas.microsoft.com/office/2007/relationships/media" Target="../media/media3.avi"/><Relationship Id="rId7" Type="http://schemas.microsoft.com/office/2007/relationships/media" Target="../media/media5.avi"/><Relationship Id="rId12" Type="http://schemas.openxmlformats.org/officeDocument/2006/relationships/image" Target="../media/image17.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video" Target="../media/media4.avi"/><Relationship Id="rId11" Type="http://schemas.openxmlformats.org/officeDocument/2006/relationships/image" Target="../media/image16.png"/><Relationship Id="rId5" Type="http://schemas.microsoft.com/office/2007/relationships/media" Target="../media/media4.avi"/><Relationship Id="rId10" Type="http://schemas.openxmlformats.org/officeDocument/2006/relationships/notesSlide" Target="../notesSlides/notesSlide3.xml"/><Relationship Id="rId4" Type="http://schemas.openxmlformats.org/officeDocument/2006/relationships/video" Target="../media/media3.avi"/><Relationship Id="rId9" Type="http://schemas.openxmlformats.org/officeDocument/2006/relationships/slideLayout" Target="../slideLayouts/slideLayout25.xml"/><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251336" y="1601438"/>
            <a:ext cx="8712968" cy="13134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3200" dirty="0"/>
              <a:t>CIEMAT: LMD 2023 review/2024 kick-off</a:t>
            </a:r>
            <a:endParaRPr lang="es-ES" sz="3500" strike="noStrike" spc="-1" dirty="0">
              <a:latin typeface="Arial"/>
            </a:endParaRPr>
          </a:p>
        </p:txBody>
      </p:sp>
      <p:sp>
        <p:nvSpPr>
          <p:cNvPr id="95" name="CustomShape 2"/>
          <p:cNvSpPr/>
          <p:nvPr/>
        </p:nvSpPr>
        <p:spPr>
          <a:xfrm>
            <a:off x="107640" y="2931840"/>
            <a:ext cx="9000360" cy="122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5000"/>
          </a:bodyPr>
          <a:lstStyle/>
          <a:p>
            <a:pPr>
              <a:lnSpc>
                <a:spcPct val="100000"/>
              </a:lnSpc>
              <a:spcBef>
                <a:spcPts val="439"/>
              </a:spcBef>
              <a:tabLst>
                <a:tab pos="0" algn="l"/>
              </a:tabLst>
            </a:pPr>
            <a:r>
              <a:rPr lang="es-ES" sz="1900" b="1" u="sng" spc="-1" dirty="0">
                <a:solidFill>
                  <a:srgbClr val="FFFFFF"/>
                </a:solidFill>
              </a:rPr>
              <a:t>E. Oyarzabal, </a:t>
            </a:r>
            <a:r>
              <a:rPr lang="es-ES" sz="1900" b="1" spc="-1" dirty="0">
                <a:solidFill>
                  <a:srgbClr val="FFFFFF"/>
                </a:solidFill>
              </a:rPr>
              <a:t>A. de Castro, D. Alegre, D. Tafalla, F. Tabares and </a:t>
            </a:r>
            <a:r>
              <a:rPr lang="es-ES" sz="1900" b="1" spc="-1" dirty="0" err="1">
                <a:solidFill>
                  <a:srgbClr val="FFFFFF"/>
                </a:solidFill>
              </a:rPr>
              <a:t>the</a:t>
            </a:r>
            <a:r>
              <a:rPr lang="es-ES" sz="1900" b="1" spc="-1" dirty="0">
                <a:solidFill>
                  <a:srgbClr val="FFFFFF"/>
                </a:solidFill>
              </a:rPr>
              <a:t> OLMAT </a:t>
            </a:r>
            <a:r>
              <a:rPr lang="es-ES" sz="1900" b="1" spc="-1" dirty="0" err="1">
                <a:solidFill>
                  <a:srgbClr val="FFFFFF"/>
                </a:solidFill>
              </a:rPr>
              <a:t>team</a:t>
            </a:r>
            <a:r>
              <a:rPr lang="es-ES" sz="1900" b="1" spc="-1" dirty="0">
                <a:solidFill>
                  <a:srgbClr val="FFFFFF"/>
                </a:solidFill>
              </a:rPr>
              <a:t>. </a:t>
            </a:r>
            <a:endParaRPr lang="es-ES" sz="1900" b="0" strike="noStrike" spc="-1" dirty="0">
              <a:latin typeface="Arial"/>
            </a:endParaRPr>
          </a:p>
          <a:p>
            <a:pPr>
              <a:lnSpc>
                <a:spcPct val="100000"/>
              </a:lnSpc>
              <a:spcBef>
                <a:spcPts val="439"/>
              </a:spcBef>
              <a:tabLst>
                <a:tab pos="0" algn="l"/>
              </a:tabLst>
            </a:pPr>
            <a:endParaRPr lang="es-ES" sz="2200" b="0" strike="noStrike" spc="-1" dirty="0">
              <a:latin typeface="Arial"/>
            </a:endParaRPr>
          </a:p>
          <a:p>
            <a:pPr>
              <a:lnSpc>
                <a:spcPct val="100000"/>
              </a:lnSpc>
              <a:spcBef>
                <a:spcPts val="380"/>
              </a:spcBef>
              <a:tabLst>
                <a:tab pos="0" algn="l"/>
              </a:tabLst>
            </a:pPr>
            <a:r>
              <a:rPr lang="en-US" sz="1900" b="1" i="1" strike="noStrike" spc="-1" dirty="0">
                <a:solidFill>
                  <a:srgbClr val="FFFFFF"/>
                </a:solidFill>
                <a:latin typeface="Arial"/>
              </a:rPr>
              <a:t>Fusion National Laboratory. CIEMAT. Madrid. Spain</a:t>
            </a:r>
            <a:endParaRPr lang="es-ES" sz="19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33942" y="79617"/>
            <a:ext cx="8127474" cy="342900"/>
          </a:xfrm>
          <a:prstGeom prst="rect">
            <a:avLst/>
          </a:prstGeom>
        </p:spPr>
        <p:txBody>
          <a:bodyPr lIns="0" tIns="0" rIns="0" bIns="0" anchor="ctr">
            <a:noAutofit/>
          </a:bodyPr>
          <a:lstStyle>
            <a:lvl1pPr algn="l">
              <a:lnSpc>
                <a:spcPts val="2400"/>
              </a:lnSpc>
              <a:defRPr sz="2400" b="1">
                <a:latin typeface="Arial" panose="020B0604020202020204" pitchFamily="34" charset="0"/>
                <a:cs typeface="Arial" panose="020B0604020202020204" pitchFamily="34" charset="0"/>
              </a:defRPr>
            </a:lvl1pPr>
          </a:lstStyle>
          <a:p>
            <a:r>
              <a:rPr lang="en-US" sz="2000" kern="0" dirty="0">
                <a:solidFill>
                  <a:srgbClr val="00B050"/>
                </a:solidFill>
              </a:rPr>
              <a:t>2023: Exposure of Sn wetted W CPS to NBI and high energy CW laser pulses (Ongoing analysis)</a:t>
            </a:r>
          </a:p>
        </p:txBody>
      </p:sp>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782590"/>
            <a:ext cx="4426080" cy="1731414"/>
          </a:xfrm>
          <a:prstGeom prst="rect">
            <a:avLst/>
          </a:prstGeom>
        </p:spPr>
      </p:pic>
      <p:sp>
        <p:nvSpPr>
          <p:cNvPr id="16" name="Rectángulo 15"/>
          <p:cNvSpPr/>
          <p:nvPr/>
        </p:nvSpPr>
        <p:spPr>
          <a:xfrm>
            <a:off x="-9111" y="490777"/>
            <a:ext cx="4284095" cy="5058308"/>
          </a:xfrm>
          <a:prstGeom prst="rect">
            <a:avLst/>
          </a:prstGeom>
        </p:spPr>
        <p:txBody>
          <a:bodyPr wrap="square">
            <a:spAutoFit/>
          </a:bodyPr>
          <a:lstStyle/>
          <a:p>
            <a:pPr algn="just" defTabSz="3027487">
              <a:lnSpc>
                <a:spcPct val="90000"/>
              </a:lnSpc>
              <a:spcBef>
                <a:spcPts val="600"/>
              </a:spcBef>
            </a:pPr>
            <a:r>
              <a:rPr lang="en-US" sz="1400" b="1" u="sng" dirty="0">
                <a:solidFill>
                  <a:srgbClr val="0070C0"/>
                </a:solidFill>
              </a:rPr>
              <a:t>Ablation experiments:</a:t>
            </a:r>
          </a:p>
          <a:p>
            <a:pPr algn="just" defTabSz="3027487">
              <a:lnSpc>
                <a:spcPct val="90000"/>
              </a:lnSpc>
              <a:spcBef>
                <a:spcPts val="600"/>
              </a:spcBef>
            </a:pPr>
            <a:r>
              <a:rPr lang="en-US" sz="1400" dirty="0">
                <a:solidFill>
                  <a:srgbClr val="0070C0"/>
                </a:solidFill>
              </a:rPr>
              <a:t>Ablation on set at increasing NBI powers and ablation at highest laser energy (2ms pulses): Study of the crater formation (optical and SEM), particle ejection dynamics from fast camera recordings and optical spectroscopy:</a:t>
            </a:r>
          </a:p>
          <a:p>
            <a:pPr marL="171450" indent="-171450" algn="just" defTabSz="3027487">
              <a:lnSpc>
                <a:spcPct val="90000"/>
              </a:lnSpc>
              <a:spcBef>
                <a:spcPts val="600"/>
              </a:spcBef>
              <a:buFont typeface="Wingdings" panose="05000000000000000000" pitchFamily="2" charset="2"/>
              <a:buChar char="Ø"/>
            </a:pPr>
            <a:r>
              <a:rPr lang="en-US" sz="1300" dirty="0">
                <a:solidFill>
                  <a:srgbClr val="0070C0"/>
                </a:solidFill>
              </a:rPr>
              <a:t>As before </a:t>
            </a:r>
            <a:r>
              <a:rPr lang="en-US" sz="1300" dirty="0">
                <a:solidFill>
                  <a:srgbClr val="FF0000"/>
                </a:solidFill>
              </a:rPr>
              <a:t>highest ablation mean heat flux for W Ref</a:t>
            </a:r>
            <a:r>
              <a:rPr lang="en-US" sz="1300" dirty="0">
                <a:solidFill>
                  <a:srgbClr val="0070C0"/>
                </a:solidFill>
              </a:rPr>
              <a:t>. and lowest for W felt.</a:t>
            </a:r>
          </a:p>
          <a:p>
            <a:pPr marL="171450" indent="-171450" algn="just" defTabSz="3027487">
              <a:lnSpc>
                <a:spcPct val="90000"/>
              </a:lnSpc>
              <a:spcBef>
                <a:spcPts val="600"/>
              </a:spcBef>
              <a:buFont typeface="Wingdings" panose="05000000000000000000" pitchFamily="2" charset="2"/>
              <a:buChar char="Ø"/>
            </a:pPr>
            <a:r>
              <a:rPr lang="en-US" sz="1300" dirty="0">
                <a:solidFill>
                  <a:srgbClr val="0070C0"/>
                </a:solidFill>
              </a:rPr>
              <a:t>Small decrease of ablation heat flux for increasing NBI power in some cases.</a:t>
            </a:r>
          </a:p>
          <a:p>
            <a:pPr marL="171450" indent="-171450" algn="just" defTabSz="3027487">
              <a:lnSpc>
                <a:spcPct val="90000"/>
              </a:lnSpc>
              <a:spcBef>
                <a:spcPts val="600"/>
              </a:spcBef>
              <a:buFont typeface="Wingdings" panose="05000000000000000000" pitchFamily="2" charset="2"/>
              <a:buChar char="Ø"/>
            </a:pPr>
            <a:r>
              <a:rPr lang="en-US" sz="1300" dirty="0">
                <a:solidFill>
                  <a:srgbClr val="0070C0"/>
                </a:solidFill>
              </a:rPr>
              <a:t>Higher heat flux needed for Sn drop ablation than Sn wetted area ablation as before.</a:t>
            </a:r>
          </a:p>
          <a:p>
            <a:pPr marL="171450" indent="-171450" algn="just" defTabSz="3027487">
              <a:lnSpc>
                <a:spcPct val="90000"/>
              </a:lnSpc>
              <a:spcBef>
                <a:spcPts val="600"/>
              </a:spcBef>
              <a:buFont typeface="Wingdings" panose="05000000000000000000" pitchFamily="2" charset="2"/>
              <a:buChar char="Ø"/>
            </a:pPr>
            <a:r>
              <a:rPr lang="en-US" sz="1300" dirty="0">
                <a:solidFill>
                  <a:srgbClr val="0070C0"/>
                </a:solidFill>
              </a:rPr>
              <a:t>No noticeable effect of crater damage in surface  temperature </a:t>
            </a:r>
            <a:r>
              <a:rPr lang="en-US" sz="1300" dirty="0" err="1">
                <a:solidFill>
                  <a:srgbClr val="0070C0"/>
                </a:solidFill>
              </a:rPr>
              <a:t>inhomogeneities</a:t>
            </a:r>
            <a:r>
              <a:rPr lang="en-US" sz="1300" dirty="0">
                <a:solidFill>
                  <a:srgbClr val="0070C0"/>
                </a:solidFill>
              </a:rPr>
              <a:t> or particle ejection dynamics during final only NBI exposure of the ablated targets (except for a brighter point at center in the 3D printed W target).</a:t>
            </a:r>
          </a:p>
          <a:p>
            <a:pPr marL="171450" indent="-171450" algn="just" defTabSz="3027487">
              <a:lnSpc>
                <a:spcPct val="90000"/>
              </a:lnSpc>
              <a:spcBef>
                <a:spcPts val="600"/>
              </a:spcBef>
              <a:buFont typeface="Wingdings" panose="05000000000000000000" pitchFamily="2" charset="2"/>
              <a:buChar char="Ø"/>
            </a:pPr>
            <a:r>
              <a:rPr lang="en-US" sz="1300" dirty="0">
                <a:solidFill>
                  <a:srgbClr val="0070C0"/>
                </a:solidFill>
              </a:rPr>
              <a:t>Study of particle ejection from fast camera recordings underway.</a:t>
            </a:r>
          </a:p>
          <a:p>
            <a:pPr marL="171450" indent="-171450" algn="just" defTabSz="3027487">
              <a:lnSpc>
                <a:spcPct val="90000"/>
              </a:lnSpc>
              <a:spcBef>
                <a:spcPts val="600"/>
              </a:spcBef>
              <a:buFont typeface="Wingdings" panose="05000000000000000000" pitchFamily="2" charset="2"/>
              <a:buChar char="Ø"/>
            </a:pPr>
            <a:r>
              <a:rPr lang="en-US" sz="1300" dirty="0">
                <a:solidFill>
                  <a:srgbClr val="0070C0"/>
                </a:solidFill>
              </a:rPr>
              <a:t>Optical spectroscopy results to be analyzed</a:t>
            </a:r>
            <a:r>
              <a:rPr lang="es-ES" sz="1300" dirty="0">
                <a:solidFill>
                  <a:srgbClr val="0070C0"/>
                </a:solidFill>
              </a:rPr>
              <a:t>.</a:t>
            </a:r>
            <a:endParaRPr lang="en-US" sz="1300" dirty="0">
              <a:solidFill>
                <a:srgbClr val="0070C0"/>
              </a:solidFill>
            </a:endParaRPr>
          </a:p>
          <a:p>
            <a:pPr marL="171450" indent="-171450" algn="just" defTabSz="3027487">
              <a:lnSpc>
                <a:spcPct val="90000"/>
              </a:lnSpc>
              <a:spcBef>
                <a:spcPts val="600"/>
              </a:spcBef>
              <a:buFont typeface="Wingdings" panose="05000000000000000000" pitchFamily="2" charset="2"/>
              <a:buChar char="Ø"/>
            </a:pPr>
            <a:r>
              <a:rPr lang="en-US" sz="1300" dirty="0">
                <a:solidFill>
                  <a:srgbClr val="0070C0"/>
                </a:solidFill>
              </a:rPr>
              <a:t>SEM analysis of exposed targets to be performed.</a:t>
            </a:r>
          </a:p>
          <a:p>
            <a:pPr marL="171450" indent="-171450" algn="just" defTabSz="3027487">
              <a:lnSpc>
                <a:spcPct val="90000"/>
              </a:lnSpc>
              <a:spcBef>
                <a:spcPts val="600"/>
              </a:spcBef>
              <a:buFont typeface="Wingdings" panose="05000000000000000000" pitchFamily="2" charset="2"/>
              <a:buChar char="Ø"/>
            </a:pPr>
            <a:endParaRPr lang="en-US" sz="1200" dirty="0">
              <a:solidFill>
                <a:srgbClr val="0070C0"/>
              </a:solidFill>
            </a:endParaRPr>
          </a:p>
          <a:p>
            <a:pPr indent="-285750" algn="just" defTabSz="3027487">
              <a:lnSpc>
                <a:spcPct val="90000"/>
              </a:lnSpc>
              <a:spcBef>
                <a:spcPts val="600"/>
              </a:spcBef>
              <a:buFont typeface="Wingdings" panose="05000000000000000000" pitchFamily="2" charset="2"/>
              <a:buChar char="Ø"/>
            </a:pPr>
            <a:endParaRPr lang="en-US" sz="1200" dirty="0">
              <a:solidFill>
                <a:srgbClr val="0070C0"/>
              </a:solidFill>
            </a:endParaRPr>
          </a:p>
        </p:txBody>
      </p:sp>
      <p:pic>
        <p:nvPicPr>
          <p:cNvPr id="17" name="306080NBI490K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015240" y="2850388"/>
            <a:ext cx="2128760" cy="2053956"/>
          </a:xfrm>
          <a:prstGeom prst="rect">
            <a:avLst/>
          </a:prstGeom>
        </p:spPr>
      </p:pic>
      <p:pic>
        <p:nvPicPr>
          <p:cNvPr id="19" name="306164NBI430KWfrontview">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284095" y="2859782"/>
            <a:ext cx="2731145" cy="2035168"/>
          </a:xfrm>
          <a:prstGeom prst="rect">
            <a:avLst/>
          </a:prstGeom>
        </p:spPr>
      </p:pic>
      <p:sp>
        <p:nvSpPr>
          <p:cNvPr id="20" name="Rectángulo 19"/>
          <p:cNvSpPr/>
          <p:nvPr/>
        </p:nvSpPr>
        <p:spPr>
          <a:xfrm>
            <a:off x="4284095" y="2403285"/>
            <a:ext cx="4950296" cy="230832"/>
          </a:xfrm>
          <a:prstGeom prst="rect">
            <a:avLst/>
          </a:prstGeom>
        </p:spPr>
        <p:txBody>
          <a:bodyPr wrap="square">
            <a:spAutoFit/>
          </a:bodyPr>
          <a:lstStyle/>
          <a:p>
            <a:pPr algn="ctr"/>
            <a:r>
              <a:rPr lang="en-US" sz="900" dirty="0"/>
              <a:t>Values of the mean heat flux absorbed by the targets at which ablation is observed.</a:t>
            </a:r>
          </a:p>
        </p:txBody>
      </p:sp>
      <p:sp>
        <p:nvSpPr>
          <p:cNvPr id="21" name="CuadroTexto 20"/>
          <p:cNvSpPr txBox="1"/>
          <p:nvPr/>
        </p:nvSpPr>
        <p:spPr>
          <a:xfrm>
            <a:off x="5076056" y="2614436"/>
            <a:ext cx="1512168" cy="276999"/>
          </a:xfrm>
          <a:prstGeom prst="rect">
            <a:avLst/>
          </a:prstGeom>
          <a:noFill/>
        </p:spPr>
        <p:txBody>
          <a:bodyPr wrap="square" rtlCol="0">
            <a:spAutoFit/>
          </a:bodyPr>
          <a:lstStyle/>
          <a:p>
            <a:r>
              <a:rPr lang="es-ES" sz="1200" b="1" dirty="0"/>
              <a:t>NBI 490 KW</a:t>
            </a:r>
            <a:endParaRPr lang="en-US" sz="1200" b="1" dirty="0"/>
          </a:p>
        </p:txBody>
      </p:sp>
      <p:sp>
        <p:nvSpPr>
          <p:cNvPr id="22" name="CuadroTexto 21"/>
          <p:cNvSpPr txBox="1"/>
          <p:nvPr/>
        </p:nvSpPr>
        <p:spPr>
          <a:xfrm>
            <a:off x="7582239" y="2614435"/>
            <a:ext cx="1512168" cy="276999"/>
          </a:xfrm>
          <a:prstGeom prst="rect">
            <a:avLst/>
          </a:prstGeom>
          <a:noFill/>
        </p:spPr>
        <p:txBody>
          <a:bodyPr wrap="square" rtlCol="0">
            <a:spAutoFit/>
          </a:bodyPr>
          <a:lstStyle/>
          <a:p>
            <a:r>
              <a:rPr lang="es-ES" sz="1200" b="1" dirty="0"/>
              <a:t>NBI 390 KW</a:t>
            </a:r>
            <a:endParaRPr lang="en-US" sz="1200" b="1" dirty="0"/>
          </a:p>
        </p:txBody>
      </p:sp>
      <p:sp>
        <p:nvSpPr>
          <p:cNvPr id="23"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n-US" sz="900" dirty="0">
                <a:solidFill>
                  <a:prstClr val="black"/>
                </a:solidFill>
              </a:rPr>
              <a:t>8th of February   Slide 9/12</a:t>
            </a:r>
          </a:p>
        </p:txBody>
      </p:sp>
    </p:spTree>
    <p:extLst>
      <p:ext uri="{BB962C8B-B14F-4D97-AF65-F5344CB8AC3E}">
        <p14:creationId xmlns:p14="http://schemas.microsoft.com/office/powerpoint/2010/main" val="3968248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video>
              <p:cMediaNode vol="80000">
                <p:cTn id="13" fill="hold" display="0">
                  <p:stCondLst>
                    <p:cond delay="indefinite"/>
                  </p:stCondLst>
                </p:cTn>
                <p:tgtEl>
                  <p:spTgt spid="1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42793" y="67329"/>
            <a:ext cx="8127474" cy="342900"/>
          </a:xfrm>
          <a:prstGeom prst="rect">
            <a:avLst/>
          </a:prstGeom>
        </p:spPr>
        <p:txBody>
          <a:bodyPr lIns="0" tIns="0" rIns="0" bIns="0" anchor="ctr">
            <a:noAutofit/>
          </a:bodyPr>
          <a:lstStyle>
            <a:lvl1pPr algn="l">
              <a:lnSpc>
                <a:spcPts val="2400"/>
              </a:lnSpc>
              <a:defRPr sz="2400" b="1">
                <a:latin typeface="Arial" panose="020B0604020202020204" pitchFamily="34" charset="0"/>
                <a:cs typeface="Arial" panose="020B0604020202020204" pitchFamily="34" charset="0"/>
              </a:defRPr>
            </a:lvl1pPr>
          </a:lstStyle>
          <a:p>
            <a:r>
              <a:rPr lang="en-US" sz="2000" kern="0" dirty="0">
                <a:solidFill>
                  <a:srgbClr val="00B050"/>
                </a:solidFill>
              </a:rPr>
              <a:t>2023: Exposure of Sn wetted W CPS to NBI and high energy CW laser pulses (Ongoing analysis)</a:t>
            </a:r>
          </a:p>
        </p:txBody>
      </p:sp>
      <p:sp>
        <p:nvSpPr>
          <p:cNvPr id="7" name="CuadroTexto 6"/>
          <p:cNvSpPr txBox="1"/>
          <p:nvPr/>
        </p:nvSpPr>
        <p:spPr>
          <a:xfrm>
            <a:off x="4681090" y="2111782"/>
            <a:ext cx="4306502" cy="400110"/>
          </a:xfrm>
          <a:prstGeom prst="rect">
            <a:avLst/>
          </a:prstGeom>
          <a:noFill/>
        </p:spPr>
        <p:txBody>
          <a:bodyPr wrap="square" rtlCol="0">
            <a:spAutoFit/>
          </a:bodyPr>
          <a:lstStyle/>
          <a:p>
            <a:pPr algn="ctr"/>
            <a:r>
              <a:rPr lang="en-US" sz="1000" dirty="0"/>
              <a:t>Table 1. Values of the mean heat flux absorbed by the targets at which ablation is observed.</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128" y="1787830"/>
            <a:ext cx="8147962" cy="1536499"/>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128" y="3291830"/>
            <a:ext cx="8146640" cy="1515655"/>
          </a:xfrm>
          <a:prstGeom prst="rect">
            <a:avLst/>
          </a:prstGeom>
        </p:spPr>
      </p:pic>
      <p:sp>
        <p:nvSpPr>
          <p:cNvPr id="11" name="CuadroTexto 10"/>
          <p:cNvSpPr txBox="1"/>
          <p:nvPr/>
        </p:nvSpPr>
        <p:spPr>
          <a:xfrm>
            <a:off x="124842" y="2371413"/>
            <a:ext cx="819170" cy="369332"/>
          </a:xfrm>
          <a:prstGeom prst="rect">
            <a:avLst/>
          </a:prstGeom>
          <a:noFill/>
        </p:spPr>
        <p:txBody>
          <a:bodyPr wrap="square" rtlCol="0">
            <a:spAutoFit/>
          </a:bodyPr>
          <a:lstStyle/>
          <a:p>
            <a:r>
              <a:rPr lang="es-ES" dirty="0"/>
              <a:t>Laser</a:t>
            </a:r>
            <a:endParaRPr lang="en-US" dirty="0"/>
          </a:p>
        </p:txBody>
      </p:sp>
      <p:sp>
        <p:nvSpPr>
          <p:cNvPr id="12" name="CuadroTexto 11"/>
          <p:cNvSpPr txBox="1"/>
          <p:nvPr/>
        </p:nvSpPr>
        <p:spPr>
          <a:xfrm>
            <a:off x="101861" y="3670656"/>
            <a:ext cx="819170" cy="646331"/>
          </a:xfrm>
          <a:prstGeom prst="rect">
            <a:avLst/>
          </a:prstGeom>
          <a:noFill/>
        </p:spPr>
        <p:txBody>
          <a:bodyPr wrap="square" rtlCol="0">
            <a:spAutoFit/>
          </a:bodyPr>
          <a:lstStyle/>
          <a:p>
            <a:r>
              <a:rPr lang="es-ES" dirty="0"/>
              <a:t>Laser + NBI</a:t>
            </a:r>
            <a:endParaRPr lang="en-US" dirty="0"/>
          </a:p>
        </p:txBody>
      </p:sp>
      <p:sp>
        <p:nvSpPr>
          <p:cNvPr id="14" name="CuadroTexto 13"/>
          <p:cNvSpPr txBox="1"/>
          <p:nvPr/>
        </p:nvSpPr>
        <p:spPr>
          <a:xfrm>
            <a:off x="66736" y="559563"/>
            <a:ext cx="8920855" cy="1392689"/>
          </a:xfrm>
          <a:prstGeom prst="rect">
            <a:avLst/>
          </a:prstGeom>
          <a:noFill/>
        </p:spPr>
        <p:txBody>
          <a:bodyPr wrap="square" rtlCol="0">
            <a:spAutoFit/>
          </a:bodyPr>
          <a:lstStyle/>
          <a:p>
            <a:pPr marL="285750" indent="-285750">
              <a:spcBef>
                <a:spcPts val="300"/>
              </a:spcBef>
              <a:buFont typeface="Wingdings" panose="05000000000000000000" pitchFamily="2" charset="2"/>
              <a:buChar char="Ø"/>
            </a:pPr>
            <a:r>
              <a:rPr lang="en-US" sz="1600" b="1" dirty="0">
                <a:solidFill>
                  <a:srgbClr val="0070C0"/>
                </a:solidFill>
              </a:rPr>
              <a:t>Targets with some Sn content present craters with molten W surrounding the center of the crater as before.</a:t>
            </a:r>
            <a:endParaRPr lang="en-US" sz="1600" b="1" dirty="0"/>
          </a:p>
          <a:p>
            <a:pPr marL="285750" indent="-285750">
              <a:spcBef>
                <a:spcPts val="300"/>
              </a:spcBef>
              <a:buFont typeface="Wingdings" panose="05000000000000000000" pitchFamily="2" charset="2"/>
              <a:buChar char="Ø"/>
            </a:pPr>
            <a:r>
              <a:rPr lang="en-US" sz="1600" b="1" dirty="0">
                <a:solidFill>
                  <a:srgbClr val="0070C0"/>
                </a:solidFill>
              </a:rPr>
              <a:t>No apparent effect on crater morphology with and without NBI exposure </a:t>
            </a:r>
            <a:r>
              <a:rPr lang="en-US" sz="1600" b="1" dirty="0">
                <a:solidFill>
                  <a:srgbClr val="0070C0"/>
                </a:solidFill>
                <a:sym typeface="Wingdings" panose="05000000000000000000" pitchFamily="2" charset="2"/>
              </a:rPr>
              <a:t> SEM analysis needed to see Sn and W coverage.</a:t>
            </a:r>
          </a:p>
          <a:p>
            <a:endParaRPr lang="en-US" dirty="0"/>
          </a:p>
        </p:txBody>
      </p:sp>
      <p:sp>
        <p:nvSpPr>
          <p:cNvPr id="10"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n-US" sz="900" dirty="0">
                <a:solidFill>
                  <a:prstClr val="black"/>
                </a:solidFill>
              </a:rPr>
              <a:t>8th of February   Slide 10/12</a:t>
            </a:r>
          </a:p>
        </p:txBody>
      </p:sp>
    </p:spTree>
    <p:extLst>
      <p:ext uri="{BB962C8B-B14F-4D97-AF65-F5344CB8AC3E}">
        <p14:creationId xmlns:p14="http://schemas.microsoft.com/office/powerpoint/2010/main" val="758127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934" y="107156"/>
            <a:ext cx="8127474" cy="342900"/>
          </a:xfrm>
        </p:spPr>
        <p:txBody>
          <a:bodyPr/>
          <a:lstStyle/>
          <a:p>
            <a:r>
              <a:rPr lang="en-US" dirty="0">
                <a:solidFill>
                  <a:srgbClr val="00B050"/>
                </a:solidFill>
              </a:rPr>
              <a:t>Plans for 2024</a:t>
            </a:r>
          </a:p>
        </p:txBody>
      </p:sp>
      <p:sp>
        <p:nvSpPr>
          <p:cNvPr id="7" name="CuadroTexto 6"/>
          <p:cNvSpPr txBox="1"/>
          <p:nvPr/>
        </p:nvSpPr>
        <p:spPr>
          <a:xfrm>
            <a:off x="125715" y="627534"/>
            <a:ext cx="8496944" cy="1054135"/>
          </a:xfrm>
          <a:prstGeom prst="rect">
            <a:avLst/>
          </a:prstGeom>
          <a:noFill/>
        </p:spPr>
        <p:txBody>
          <a:bodyPr wrap="square" rtlCol="0">
            <a:spAutoFit/>
          </a:bodyPr>
          <a:lstStyle/>
          <a:p>
            <a:pPr>
              <a:spcBef>
                <a:spcPts val="300"/>
              </a:spcBef>
            </a:pPr>
            <a:endParaRPr lang="en-US" sz="1200" b="1" dirty="0">
              <a:solidFill>
                <a:srgbClr val="0070C0"/>
              </a:solidFill>
            </a:endParaRPr>
          </a:p>
          <a:p>
            <a:pPr>
              <a:spcBef>
                <a:spcPts val="300"/>
              </a:spcBef>
            </a:pPr>
            <a:endParaRPr lang="en-US" sz="1200" b="1" dirty="0">
              <a:solidFill>
                <a:srgbClr val="0070C0"/>
              </a:solidFill>
            </a:endParaRPr>
          </a:p>
          <a:p>
            <a:endParaRPr lang="en-US" dirty="0"/>
          </a:p>
          <a:p>
            <a:endParaRPr lang="en-US" dirty="0"/>
          </a:p>
        </p:txBody>
      </p:sp>
      <p:sp>
        <p:nvSpPr>
          <p:cNvPr id="4" name="CuadroTexto 3"/>
          <p:cNvSpPr txBox="1"/>
          <p:nvPr/>
        </p:nvSpPr>
        <p:spPr>
          <a:xfrm>
            <a:off x="0" y="582406"/>
            <a:ext cx="8532440" cy="3724096"/>
          </a:xfrm>
          <a:prstGeom prst="rect">
            <a:avLst/>
          </a:prstGeom>
          <a:noFill/>
        </p:spPr>
        <p:txBody>
          <a:bodyPr wrap="square" rtlCol="0">
            <a:spAutoFit/>
          </a:bodyPr>
          <a:lstStyle/>
          <a:p>
            <a:pPr>
              <a:spcBef>
                <a:spcPts val="600"/>
              </a:spcBef>
            </a:pPr>
            <a:r>
              <a:rPr lang="en-US" sz="1700" b="1" dirty="0">
                <a:solidFill>
                  <a:srgbClr val="0070C0"/>
                </a:solidFill>
              </a:rPr>
              <a:t>Exposure of liquid Sn targets to NBI pulses, laser pulses and </a:t>
            </a:r>
            <a:r>
              <a:rPr lang="en-US" sz="1700" b="1" dirty="0" err="1">
                <a:solidFill>
                  <a:srgbClr val="0070C0"/>
                </a:solidFill>
              </a:rPr>
              <a:t>NBI+laser</a:t>
            </a:r>
            <a:r>
              <a:rPr lang="en-US" sz="1700" b="1" dirty="0">
                <a:solidFill>
                  <a:srgbClr val="0070C0"/>
                </a:solidFill>
              </a:rPr>
              <a:t> pulses:</a:t>
            </a:r>
          </a:p>
          <a:p>
            <a:pPr marL="285750" indent="-285750">
              <a:spcBef>
                <a:spcPts val="600"/>
              </a:spcBef>
              <a:buFont typeface="Wingdings" panose="05000000000000000000" pitchFamily="2" charset="2"/>
              <a:buChar char="Ø"/>
            </a:pPr>
            <a:r>
              <a:rPr lang="en-US" sz="1600" b="1" dirty="0">
                <a:solidFill>
                  <a:srgbClr val="0070C0"/>
                </a:solidFill>
              </a:rPr>
              <a:t>New targets that may be manufactured by </a:t>
            </a:r>
            <a:r>
              <a:rPr lang="en-US" sz="1600" b="1" dirty="0" err="1">
                <a:solidFill>
                  <a:srgbClr val="0070C0"/>
                </a:solidFill>
              </a:rPr>
              <a:t>Eurofusion</a:t>
            </a:r>
            <a:r>
              <a:rPr lang="en-US" sz="1600" b="1" dirty="0">
                <a:solidFill>
                  <a:srgbClr val="0070C0"/>
                </a:solidFill>
              </a:rPr>
              <a:t> collaborators.</a:t>
            </a:r>
          </a:p>
          <a:p>
            <a:pPr marL="285750" indent="-285750">
              <a:spcBef>
                <a:spcPts val="600"/>
              </a:spcBef>
              <a:buFont typeface="Wingdings" panose="05000000000000000000" pitchFamily="2" charset="2"/>
              <a:buChar char="Ø"/>
            </a:pPr>
            <a:r>
              <a:rPr lang="en-US" sz="1600" b="1" dirty="0">
                <a:solidFill>
                  <a:srgbClr val="0070C0"/>
                </a:solidFill>
              </a:rPr>
              <a:t>Exposure of  the 21mm x 25 mmx 45 mm </a:t>
            </a:r>
            <a:r>
              <a:rPr lang="en-US" sz="1600" b="1" dirty="0" err="1">
                <a:solidFill>
                  <a:srgbClr val="0070C0"/>
                </a:solidFill>
              </a:rPr>
              <a:t>SnLi</a:t>
            </a:r>
            <a:r>
              <a:rPr lang="en-US" sz="1600" b="1" dirty="0">
                <a:solidFill>
                  <a:srgbClr val="0070C0"/>
                </a:solidFill>
              </a:rPr>
              <a:t> module from COMPASS:</a:t>
            </a:r>
          </a:p>
          <a:p>
            <a:pPr marL="742950" lvl="1" indent="-285750">
              <a:spcBef>
                <a:spcPts val="600"/>
              </a:spcBef>
              <a:buFont typeface="Wingdings" panose="05000000000000000000" pitchFamily="2" charset="2"/>
              <a:buChar char="§"/>
            </a:pPr>
            <a:r>
              <a:rPr lang="en-US" sz="1500" b="1" dirty="0">
                <a:solidFill>
                  <a:srgbClr val="0070C0"/>
                </a:solidFill>
              </a:rPr>
              <a:t>For NBI exposure it has to be taken into account that in OLMAT</a:t>
            </a:r>
          </a:p>
          <a:p>
            <a:pPr lvl="1">
              <a:spcBef>
                <a:spcPts val="600"/>
              </a:spcBef>
            </a:pPr>
            <a:r>
              <a:rPr lang="en-US" sz="1500" b="1" dirty="0">
                <a:solidFill>
                  <a:srgbClr val="0070C0"/>
                </a:solidFill>
              </a:rPr>
              <a:t>we do not reach the H</a:t>
            </a:r>
            <a:r>
              <a:rPr lang="en-US" sz="1500" b="1" baseline="-25000" dirty="0">
                <a:solidFill>
                  <a:srgbClr val="0070C0"/>
                </a:solidFill>
              </a:rPr>
              <a:t>2</a:t>
            </a:r>
            <a:r>
              <a:rPr lang="en-US" sz="1500" b="1" dirty="0">
                <a:solidFill>
                  <a:srgbClr val="0070C0"/>
                </a:solidFill>
              </a:rPr>
              <a:t> </a:t>
            </a:r>
            <a:r>
              <a:rPr lang="en-US" sz="1500" b="1" dirty="0" err="1">
                <a:solidFill>
                  <a:srgbClr val="0070C0"/>
                </a:solidFill>
              </a:rPr>
              <a:t>supersaturation</a:t>
            </a:r>
            <a:r>
              <a:rPr lang="en-US" sz="1500" b="1" dirty="0">
                <a:solidFill>
                  <a:srgbClr val="0070C0"/>
                </a:solidFill>
              </a:rPr>
              <a:t>, so it is not possible to observe </a:t>
            </a:r>
          </a:p>
          <a:p>
            <a:pPr lvl="1">
              <a:spcBef>
                <a:spcPts val="600"/>
              </a:spcBef>
            </a:pPr>
            <a:r>
              <a:rPr lang="en-US" sz="1500" b="1" dirty="0">
                <a:solidFill>
                  <a:srgbClr val="0070C0"/>
                </a:solidFill>
              </a:rPr>
              <a:t>its effect.</a:t>
            </a:r>
          </a:p>
          <a:p>
            <a:pPr marL="285750" indent="-285750">
              <a:spcBef>
                <a:spcPts val="600"/>
              </a:spcBef>
              <a:buFont typeface="Wingdings" panose="05000000000000000000" pitchFamily="2" charset="2"/>
              <a:buChar char="Ø"/>
            </a:pPr>
            <a:r>
              <a:rPr lang="en-US" sz="1600" b="1" dirty="0">
                <a:solidFill>
                  <a:srgbClr val="0070C0"/>
                </a:solidFill>
              </a:rPr>
              <a:t>W CPS targets manufactured by CIEMAT in collaboration with AENIUM by </a:t>
            </a:r>
          </a:p>
          <a:p>
            <a:pPr>
              <a:spcBef>
                <a:spcPts val="600"/>
              </a:spcBef>
            </a:pPr>
            <a:r>
              <a:rPr lang="en-US" sz="1600" b="1" dirty="0">
                <a:solidFill>
                  <a:srgbClr val="0070C0"/>
                </a:solidFill>
              </a:rPr>
              <a:t>additive manufacturing.</a:t>
            </a:r>
          </a:p>
          <a:p>
            <a:pPr marL="742950" lvl="1" indent="-285750">
              <a:spcBef>
                <a:spcPts val="600"/>
              </a:spcBef>
              <a:buFont typeface="Wingdings" panose="05000000000000000000" pitchFamily="2" charset="2"/>
              <a:buChar char="§"/>
            </a:pPr>
            <a:r>
              <a:rPr lang="en-US" sz="1500" b="1" dirty="0">
                <a:solidFill>
                  <a:srgbClr val="0070C0"/>
                </a:solidFill>
              </a:rPr>
              <a:t>Variable in depth porosity to study the effect in droplet formation in the surface.</a:t>
            </a:r>
          </a:p>
          <a:p>
            <a:pPr marL="742950" lvl="1" indent="-285750">
              <a:spcBef>
                <a:spcPts val="600"/>
              </a:spcBef>
              <a:buFont typeface="Wingdings" panose="05000000000000000000" pitchFamily="2" charset="2"/>
              <a:buChar char="§"/>
            </a:pPr>
            <a:r>
              <a:rPr lang="en-US" sz="1500" b="1" dirty="0">
                <a:solidFill>
                  <a:srgbClr val="0070C0"/>
                </a:solidFill>
              </a:rPr>
              <a:t>Variable geometry to study the effect in droplet formation in the surface.</a:t>
            </a:r>
          </a:p>
          <a:p>
            <a:pPr marL="742950" lvl="1" indent="-285750">
              <a:spcBef>
                <a:spcPts val="600"/>
              </a:spcBef>
              <a:buFont typeface="Wingdings" panose="05000000000000000000" pitchFamily="2" charset="2"/>
              <a:buChar char="§"/>
            </a:pPr>
            <a:r>
              <a:rPr lang="en-US" sz="1500" b="1" dirty="0">
                <a:solidFill>
                  <a:srgbClr val="0070C0"/>
                </a:solidFill>
              </a:rPr>
              <a:t>Study of the effect of different wetting techniques (HIP assisted, with pre-percolated Sn, with Hydrogen radicals)</a:t>
            </a: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26320" t="4647" r="22080" b="9764"/>
          <a:stretch/>
        </p:blipFill>
        <p:spPr>
          <a:xfrm>
            <a:off x="7770957" y="905879"/>
            <a:ext cx="992225" cy="2315191"/>
          </a:xfrm>
          <a:prstGeom prst="rect">
            <a:avLst/>
          </a:prstGeom>
        </p:spPr>
      </p:pic>
      <p:sp>
        <p:nvSpPr>
          <p:cNvPr id="6"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n-US" sz="900" dirty="0">
                <a:solidFill>
                  <a:prstClr val="black"/>
                </a:solidFill>
              </a:rPr>
              <a:t>8th of February   Slide 11/12</a:t>
            </a:r>
          </a:p>
        </p:txBody>
      </p:sp>
    </p:spTree>
    <p:extLst>
      <p:ext uri="{BB962C8B-B14F-4D97-AF65-F5344CB8AC3E}">
        <p14:creationId xmlns:p14="http://schemas.microsoft.com/office/powerpoint/2010/main" val="790258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934" y="107156"/>
            <a:ext cx="8127474" cy="342900"/>
          </a:xfrm>
        </p:spPr>
        <p:txBody>
          <a:bodyPr/>
          <a:lstStyle/>
          <a:p>
            <a:r>
              <a:rPr lang="en-US" dirty="0">
                <a:solidFill>
                  <a:srgbClr val="00B050"/>
                </a:solidFill>
              </a:rPr>
              <a:t>Plans for 2024</a:t>
            </a:r>
          </a:p>
        </p:txBody>
      </p:sp>
      <p:sp>
        <p:nvSpPr>
          <p:cNvPr id="7" name="CuadroTexto 6"/>
          <p:cNvSpPr txBox="1"/>
          <p:nvPr/>
        </p:nvSpPr>
        <p:spPr>
          <a:xfrm>
            <a:off x="125715" y="627534"/>
            <a:ext cx="8496944" cy="1054135"/>
          </a:xfrm>
          <a:prstGeom prst="rect">
            <a:avLst/>
          </a:prstGeom>
          <a:noFill/>
        </p:spPr>
        <p:txBody>
          <a:bodyPr wrap="square" rtlCol="0">
            <a:spAutoFit/>
          </a:bodyPr>
          <a:lstStyle/>
          <a:p>
            <a:pPr>
              <a:spcBef>
                <a:spcPts val="300"/>
              </a:spcBef>
            </a:pPr>
            <a:endParaRPr lang="en-US" sz="1200" b="1" dirty="0">
              <a:solidFill>
                <a:srgbClr val="0070C0"/>
              </a:solidFill>
            </a:endParaRPr>
          </a:p>
          <a:p>
            <a:pPr>
              <a:spcBef>
                <a:spcPts val="300"/>
              </a:spcBef>
            </a:pPr>
            <a:endParaRPr lang="es-ES" sz="1200" b="1" dirty="0">
              <a:solidFill>
                <a:srgbClr val="0070C0"/>
              </a:solidFill>
            </a:endParaRPr>
          </a:p>
          <a:p>
            <a:endParaRPr lang="es-ES" dirty="0"/>
          </a:p>
          <a:p>
            <a:endParaRPr lang="en-US" dirty="0"/>
          </a:p>
        </p:txBody>
      </p:sp>
      <p:sp>
        <p:nvSpPr>
          <p:cNvPr id="5" name="CuadroTexto 4"/>
          <p:cNvSpPr txBox="1"/>
          <p:nvPr/>
        </p:nvSpPr>
        <p:spPr>
          <a:xfrm>
            <a:off x="0" y="493146"/>
            <a:ext cx="9042802" cy="4716676"/>
          </a:xfrm>
          <a:prstGeom prst="rect">
            <a:avLst/>
          </a:prstGeom>
          <a:noFill/>
        </p:spPr>
        <p:txBody>
          <a:bodyPr wrap="square" rtlCol="0">
            <a:spAutoFit/>
          </a:bodyPr>
          <a:lstStyle/>
          <a:p>
            <a:pPr>
              <a:spcBef>
                <a:spcPts val="900"/>
              </a:spcBef>
            </a:pPr>
            <a:r>
              <a:rPr lang="en-US" sz="1700" b="1" dirty="0">
                <a:solidFill>
                  <a:srgbClr val="0070C0"/>
                </a:solidFill>
              </a:rPr>
              <a:t>Continuing the vapor shielding experiments with the new targets:</a:t>
            </a:r>
          </a:p>
          <a:p>
            <a:pPr marL="342900" indent="-342900" algn="just">
              <a:buFont typeface="Wingdings" panose="05000000000000000000" pitchFamily="2" charset="2"/>
              <a:buChar char="Ø"/>
            </a:pPr>
            <a:r>
              <a:rPr lang="en-US" sz="1600" dirty="0">
                <a:solidFill>
                  <a:srgbClr val="0070C0"/>
                </a:solidFill>
              </a:rPr>
              <a:t>Rate of collisional processes (ionization) between gas atoms and energetic particles peaks at </a:t>
            </a:r>
            <a:r>
              <a:rPr lang="en-US" sz="1600" dirty="0" err="1">
                <a:solidFill>
                  <a:srgbClr val="0070C0"/>
                </a:solidFill>
              </a:rPr>
              <a:t>keV</a:t>
            </a:r>
            <a:r>
              <a:rPr lang="en-US" sz="1600" dirty="0">
                <a:solidFill>
                  <a:srgbClr val="0070C0"/>
                </a:solidFill>
              </a:rPr>
              <a:t> range energies</a:t>
            </a:r>
            <a:r>
              <a:rPr lang="en-US" sz="1600" dirty="0">
                <a:solidFill>
                  <a:srgbClr val="0070C0"/>
                </a:solidFill>
                <a:sym typeface="Wingdings" panose="05000000000000000000" pitchFamily="2" charset="2"/>
              </a:rPr>
              <a:t> </a:t>
            </a:r>
            <a:r>
              <a:rPr lang="en-US" sz="1600" dirty="0">
                <a:solidFill>
                  <a:srgbClr val="0070C0"/>
                </a:solidFill>
              </a:rPr>
              <a:t>Relevant case when compared to Intra-ELM phase ion energies </a:t>
            </a:r>
            <a:r>
              <a:rPr lang="en-US" sz="1600" dirty="0">
                <a:solidFill>
                  <a:srgbClr val="0070C0"/>
                </a:solidFill>
                <a:sym typeface="Wingdings" panose="05000000000000000000" pitchFamily="2" charset="2"/>
              </a:rPr>
              <a:t></a:t>
            </a:r>
            <a:r>
              <a:rPr lang="en-US" sz="1600" dirty="0">
                <a:solidFill>
                  <a:srgbClr val="0070C0"/>
                </a:solidFill>
              </a:rPr>
              <a:t>How ELMs and/or energetic particles may affect radiative characteristics of LM clouds in detached-like state?</a:t>
            </a:r>
          </a:p>
          <a:p>
            <a:pPr marL="342900" indent="-342900" algn="just">
              <a:buFont typeface="Wingdings" panose="05000000000000000000" pitchFamily="2" charset="2"/>
              <a:buChar char="Ø"/>
            </a:pPr>
            <a:r>
              <a:rPr lang="en-US" sz="1600" dirty="0">
                <a:solidFill>
                  <a:srgbClr val="0070C0"/>
                </a:solidFill>
              </a:rPr>
              <a:t>Collaboration has started with theory group (UAM) to study basic atomic processes at </a:t>
            </a:r>
            <a:r>
              <a:rPr lang="en-US" sz="1600" dirty="0" err="1">
                <a:solidFill>
                  <a:srgbClr val="0070C0"/>
                </a:solidFill>
              </a:rPr>
              <a:t>keV</a:t>
            </a:r>
            <a:r>
              <a:rPr lang="en-US" sz="1600" dirty="0">
                <a:solidFill>
                  <a:srgbClr val="0070C0"/>
                </a:solidFill>
              </a:rPr>
              <a:t> range energies (Sn</a:t>
            </a:r>
            <a:r>
              <a:rPr lang="en-US" sz="1600" baseline="30000" dirty="0">
                <a:solidFill>
                  <a:srgbClr val="0070C0"/>
                </a:solidFill>
              </a:rPr>
              <a:t>0</a:t>
            </a:r>
            <a:r>
              <a:rPr lang="en-US" sz="1600" dirty="0">
                <a:solidFill>
                  <a:srgbClr val="0070C0"/>
                </a:solidFill>
              </a:rPr>
              <a:t>+H</a:t>
            </a:r>
            <a:r>
              <a:rPr lang="en-US" sz="1600" baseline="30000" dirty="0">
                <a:solidFill>
                  <a:srgbClr val="0070C0"/>
                </a:solidFill>
              </a:rPr>
              <a:t>0</a:t>
            </a:r>
            <a:r>
              <a:rPr lang="en-US" sz="1600" dirty="0">
                <a:solidFill>
                  <a:srgbClr val="0070C0"/>
                </a:solidFill>
              </a:rPr>
              <a:t>, Sn</a:t>
            </a:r>
            <a:r>
              <a:rPr lang="en-US" sz="1600" baseline="30000" dirty="0">
                <a:solidFill>
                  <a:srgbClr val="0070C0"/>
                </a:solidFill>
              </a:rPr>
              <a:t>0</a:t>
            </a:r>
            <a:r>
              <a:rPr lang="en-US" sz="1600" dirty="0">
                <a:solidFill>
                  <a:srgbClr val="0070C0"/>
                </a:solidFill>
              </a:rPr>
              <a:t>+H</a:t>
            </a:r>
            <a:r>
              <a:rPr lang="en-US" sz="1600" baseline="30000" dirty="0">
                <a:solidFill>
                  <a:srgbClr val="0070C0"/>
                </a:solidFill>
              </a:rPr>
              <a:t>+ </a:t>
            </a:r>
            <a:r>
              <a:rPr lang="en-US" sz="1600" dirty="0">
                <a:solidFill>
                  <a:srgbClr val="0070C0"/>
                </a:solidFill>
              </a:rPr>
              <a:t>…)</a:t>
            </a:r>
          </a:p>
          <a:p>
            <a:pPr>
              <a:spcBef>
                <a:spcPts val="900"/>
              </a:spcBef>
            </a:pPr>
            <a:r>
              <a:rPr lang="en-US" sz="1700" b="1" dirty="0">
                <a:solidFill>
                  <a:srgbClr val="0070C0"/>
                </a:solidFill>
              </a:rPr>
              <a:t>Exposure of a hybrid flowing-CPS liquid Li element (collaboration with Center for Plasma Material Interactions, Illinois) to OLMAT CW laser pulses.</a:t>
            </a:r>
          </a:p>
          <a:p>
            <a:pPr>
              <a:spcBef>
                <a:spcPts val="300"/>
              </a:spcBef>
            </a:pPr>
            <a:r>
              <a:rPr lang="en-US" sz="1700" b="1" dirty="0">
                <a:solidFill>
                  <a:srgbClr val="0070C0"/>
                </a:solidFill>
              </a:rPr>
              <a:t>Exposure of Li and </a:t>
            </a:r>
            <a:r>
              <a:rPr lang="en-US" sz="1700" b="1" dirty="0" err="1">
                <a:solidFill>
                  <a:srgbClr val="0070C0"/>
                </a:solidFill>
              </a:rPr>
              <a:t>SnLi</a:t>
            </a:r>
            <a:r>
              <a:rPr lang="en-US" sz="1700" b="1" dirty="0">
                <a:solidFill>
                  <a:srgbClr val="0070C0"/>
                </a:solidFill>
              </a:rPr>
              <a:t> wetted W CPS to CW laser to compare with Sn results.</a:t>
            </a:r>
          </a:p>
          <a:p>
            <a:pPr>
              <a:spcBef>
                <a:spcPts val="300"/>
              </a:spcBef>
            </a:pPr>
            <a:r>
              <a:rPr lang="en-US" sz="1700" b="1" dirty="0">
                <a:solidFill>
                  <a:srgbClr val="0070C0"/>
                </a:solidFill>
              </a:rPr>
              <a:t>Bubble formation and droplet ejection studies in the laboratory with exposure to hydrogen radicals:</a:t>
            </a:r>
          </a:p>
          <a:p>
            <a:pPr marL="285750" indent="-285750">
              <a:spcBef>
                <a:spcPts val="300"/>
              </a:spcBef>
              <a:buFont typeface="Wingdings" panose="05000000000000000000" pitchFamily="2" charset="2"/>
              <a:buChar char="Ø"/>
            </a:pPr>
            <a:r>
              <a:rPr lang="en-US" sz="1600" dirty="0">
                <a:solidFill>
                  <a:srgbClr val="0070C0"/>
                </a:solidFill>
              </a:rPr>
              <a:t>Study of the effect of variable in depth porosity.</a:t>
            </a:r>
          </a:p>
          <a:p>
            <a:pPr marL="285750" indent="-285750">
              <a:spcBef>
                <a:spcPts val="300"/>
              </a:spcBef>
              <a:buFont typeface="Wingdings" panose="05000000000000000000" pitchFamily="2" charset="2"/>
              <a:buChar char="Ø"/>
            </a:pPr>
            <a:r>
              <a:rPr lang="en-US" sz="1600" dirty="0">
                <a:solidFill>
                  <a:srgbClr val="0070C0"/>
                </a:solidFill>
              </a:rPr>
              <a:t>Study of the effect of filling degree.</a:t>
            </a:r>
          </a:p>
          <a:p>
            <a:pPr marL="285750" indent="-285750">
              <a:spcBef>
                <a:spcPts val="300"/>
              </a:spcBef>
              <a:buFont typeface="Wingdings" panose="05000000000000000000" pitchFamily="2" charset="2"/>
              <a:buChar char="Ø"/>
            </a:pPr>
            <a:r>
              <a:rPr lang="en-US" sz="1600" dirty="0">
                <a:solidFill>
                  <a:srgbClr val="0070C0"/>
                </a:solidFill>
              </a:rPr>
              <a:t>Attempt to optimize the design so the bubble formation due to </a:t>
            </a:r>
            <a:r>
              <a:rPr lang="en-US" sz="1600" dirty="0" err="1">
                <a:solidFill>
                  <a:srgbClr val="0070C0"/>
                </a:solidFill>
              </a:rPr>
              <a:t>supersaturation</a:t>
            </a:r>
            <a:r>
              <a:rPr lang="en-US" sz="1600" dirty="0">
                <a:solidFill>
                  <a:srgbClr val="0070C0"/>
                </a:solidFill>
              </a:rPr>
              <a:t> with H</a:t>
            </a:r>
            <a:r>
              <a:rPr lang="en-US" sz="1600" baseline="-25000" dirty="0">
                <a:solidFill>
                  <a:srgbClr val="0070C0"/>
                </a:solidFill>
              </a:rPr>
              <a:t>2</a:t>
            </a:r>
            <a:r>
              <a:rPr lang="en-US" sz="1600" dirty="0">
                <a:solidFill>
                  <a:srgbClr val="0070C0"/>
                </a:solidFill>
              </a:rPr>
              <a:t> does not happen in the exposed surface to avoid the problems of particle ejection.</a:t>
            </a:r>
          </a:p>
          <a:p>
            <a:pPr marL="285750" indent="-285750">
              <a:spcBef>
                <a:spcPts val="300"/>
              </a:spcBef>
              <a:buFont typeface="Wingdings" panose="05000000000000000000" pitchFamily="2" charset="2"/>
              <a:buChar char="Ø"/>
            </a:pPr>
            <a:endParaRPr lang="es-ES" sz="1600" b="1" dirty="0">
              <a:solidFill>
                <a:srgbClr val="00B050"/>
              </a:solidFill>
            </a:endParaRPr>
          </a:p>
        </p:txBody>
      </p:sp>
      <p:sp>
        <p:nvSpPr>
          <p:cNvPr id="6"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n-US" sz="900" dirty="0">
                <a:solidFill>
                  <a:prstClr val="black"/>
                </a:solidFill>
              </a:rPr>
              <a:t>8th of February   Slide 12/12</a:t>
            </a:r>
          </a:p>
        </p:txBody>
      </p:sp>
    </p:spTree>
    <p:extLst>
      <p:ext uri="{BB962C8B-B14F-4D97-AF65-F5344CB8AC3E}">
        <p14:creationId xmlns:p14="http://schemas.microsoft.com/office/powerpoint/2010/main" val="328271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endParaRPr lang="es-ES" dirty="0"/>
          </a:p>
        </p:txBody>
      </p:sp>
      <p:sp>
        <p:nvSpPr>
          <p:cNvPr id="4" name="Título 1"/>
          <p:cNvSpPr txBox="1">
            <a:spLocks/>
          </p:cNvSpPr>
          <p:nvPr/>
        </p:nvSpPr>
        <p:spPr>
          <a:xfrm>
            <a:off x="2267744" y="1059582"/>
            <a:ext cx="6624736" cy="3760738"/>
          </a:xfrm>
          <a:prstGeom prst="rect">
            <a:avLst/>
          </a:prstGeom>
        </p:spPr>
        <p:txBody>
          <a:bodyPr lIns="0" tIns="0" rIns="0" bIns="0" anchor="ctr">
            <a:noAutofit/>
          </a:bodyPr>
          <a:lstStyle>
            <a:lvl1pPr algn="l">
              <a:lnSpc>
                <a:spcPts val="2400"/>
              </a:lnSpc>
              <a:defRPr sz="2400" b="1">
                <a:latin typeface="Arial" panose="020B0604020202020204" pitchFamily="34" charset="0"/>
                <a:cs typeface="Arial" panose="020B0604020202020204" pitchFamily="34" charset="0"/>
              </a:defRPr>
            </a:lvl1pPr>
          </a:lstStyle>
          <a:p>
            <a:r>
              <a:rPr lang="en-US" sz="6000" kern="0" dirty="0">
                <a:solidFill>
                  <a:srgbClr val="00B050"/>
                </a:solidFill>
              </a:rPr>
              <a:t>Thank you!</a:t>
            </a:r>
          </a:p>
        </p:txBody>
      </p:sp>
    </p:spTree>
    <p:extLst>
      <p:ext uri="{BB962C8B-B14F-4D97-AF65-F5344CB8AC3E}">
        <p14:creationId xmlns:p14="http://schemas.microsoft.com/office/powerpoint/2010/main" val="2067581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422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mbria" pitchFamily="18" charset="0"/>
                <a:ea typeface="MS Mincho" pitchFamily="49" charset="-128"/>
                <a:cs typeface="Times New Roman" pitchFamily="18" charset="0"/>
              </a:rPr>
              <a:t/>
            </a:r>
            <a:br>
              <a:rPr kumimoji="0" lang="en-US" altLang="en-US" sz="1200" b="0" i="0" u="none" strike="noStrike" cap="none" normalizeH="0" baseline="0">
                <a:ln>
                  <a:noFill/>
                </a:ln>
                <a:solidFill>
                  <a:schemeClr val="tx1"/>
                </a:solidFill>
                <a:effectLst/>
                <a:latin typeface="Cambria" pitchFamily="18" charset="0"/>
                <a:ea typeface="MS Mincho" pitchFamily="49" charset="-128"/>
                <a:cs typeface="Times New Roman" pitchFamily="18" charset="0"/>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 name="CustomShape 1"/>
          <p:cNvSpPr/>
          <p:nvPr/>
        </p:nvSpPr>
        <p:spPr>
          <a:xfrm>
            <a:off x="-30278" y="51470"/>
            <a:ext cx="8290440" cy="42395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ts val="2400"/>
              </a:lnSpc>
            </a:pPr>
            <a:r>
              <a:rPr lang="en-US" sz="2400" b="1" dirty="0">
                <a:solidFill>
                  <a:srgbClr val="00B050"/>
                </a:solidFill>
                <a:latin typeface="Arial" panose="020B0604020202020204" pitchFamily="34" charset="0"/>
                <a:cs typeface="Arial" panose="020B0604020202020204" pitchFamily="34" charset="0"/>
              </a:rPr>
              <a:t>OLMAT 2023 </a:t>
            </a:r>
            <a:endParaRPr lang="es-ES" sz="2400" b="1" dirty="0">
              <a:solidFill>
                <a:srgbClr val="00B050"/>
              </a:solidFill>
              <a:latin typeface="Arial" panose="020B0604020202020204" pitchFamily="34" charset="0"/>
              <a:cs typeface="Arial" panose="020B0604020202020204" pitchFamily="34" charset="0"/>
            </a:endParaRPr>
          </a:p>
        </p:txBody>
      </p:sp>
      <p:sp>
        <p:nvSpPr>
          <p:cNvPr id="2" name="1 CuadroTexto"/>
          <p:cNvSpPr txBox="1"/>
          <p:nvPr/>
        </p:nvSpPr>
        <p:spPr>
          <a:xfrm>
            <a:off x="5708835" y="595332"/>
            <a:ext cx="3458769" cy="4416594"/>
          </a:xfrm>
          <a:prstGeom prst="rect">
            <a:avLst/>
          </a:prstGeom>
          <a:noFill/>
        </p:spPr>
        <p:txBody>
          <a:bodyPr wrap="square" rtlCol="0">
            <a:spAutoFit/>
          </a:bodyPr>
          <a:lstStyle/>
          <a:p>
            <a:pPr marL="285750" indent="-285750">
              <a:spcBef>
                <a:spcPts val="600"/>
              </a:spcBef>
              <a:buFont typeface="Wingdings" panose="05000000000000000000" pitchFamily="2" charset="2"/>
              <a:buChar char="Ø"/>
            </a:pPr>
            <a:r>
              <a:rPr lang="en-US" sz="1600" b="1" dirty="0">
                <a:solidFill>
                  <a:srgbClr val="0070C0"/>
                </a:solidFill>
              </a:rPr>
              <a:t>Vapor shielding and evaporative plume characterization with Langmuir probe (February and November, 8 days).</a:t>
            </a:r>
          </a:p>
          <a:p>
            <a:pPr marL="285750" indent="-285750">
              <a:spcBef>
                <a:spcPts val="600"/>
              </a:spcBef>
              <a:buFont typeface="Wingdings" panose="05000000000000000000" pitchFamily="2" charset="2"/>
              <a:buChar char="Ø"/>
            </a:pPr>
            <a:r>
              <a:rPr lang="en-US" sz="1600" b="1" dirty="0">
                <a:solidFill>
                  <a:srgbClr val="0070C0"/>
                </a:solidFill>
              </a:rPr>
              <a:t>Exposure of Sn wetted W CPS to NBI:</a:t>
            </a:r>
          </a:p>
          <a:p>
            <a:pPr marL="742950" lvl="1" indent="-285750">
              <a:spcBef>
                <a:spcPts val="600"/>
              </a:spcBef>
              <a:buFont typeface="Wingdings" panose="05000000000000000000" pitchFamily="2" charset="2"/>
              <a:buChar char="§"/>
            </a:pPr>
            <a:r>
              <a:rPr lang="en-US" sz="1400" b="1" dirty="0">
                <a:solidFill>
                  <a:srgbClr val="0070C0"/>
                </a:solidFill>
              </a:rPr>
              <a:t>2 Targets like the one exposed to AUG with and without lateral wall exposed (March, 4 days)</a:t>
            </a:r>
          </a:p>
          <a:p>
            <a:pPr marL="285750" indent="-285750">
              <a:spcBef>
                <a:spcPts val="600"/>
              </a:spcBef>
              <a:buFont typeface="Wingdings" panose="05000000000000000000" pitchFamily="2" charset="2"/>
              <a:buChar char="Ø"/>
            </a:pPr>
            <a:r>
              <a:rPr lang="en-US" sz="1600" b="1" dirty="0">
                <a:solidFill>
                  <a:srgbClr val="0070C0"/>
                </a:solidFill>
              </a:rPr>
              <a:t>Exposure of different Sn wetted W CPS to laser only (July, 5 days) and simultaneous NBI+CW laser </a:t>
            </a:r>
            <a:r>
              <a:rPr lang="en-US" sz="1600" b="1">
                <a:solidFill>
                  <a:srgbClr val="0070C0"/>
                </a:solidFill>
              </a:rPr>
              <a:t>pulses </a:t>
            </a:r>
            <a:r>
              <a:rPr lang="en-US" sz="1600" b="1" smtClean="0">
                <a:solidFill>
                  <a:srgbClr val="0070C0"/>
                </a:solidFill>
              </a:rPr>
              <a:t>(December</a:t>
            </a:r>
            <a:r>
              <a:rPr lang="en-US" sz="1600" b="1" dirty="0">
                <a:solidFill>
                  <a:srgbClr val="0070C0"/>
                </a:solidFill>
              </a:rPr>
              <a:t>, 4 days)</a:t>
            </a:r>
          </a:p>
          <a:p>
            <a:endParaRPr lang="en-US" dirty="0"/>
          </a:p>
        </p:txBody>
      </p:sp>
      <p:pic>
        <p:nvPicPr>
          <p:cNvPr id="12" name="Imagen 11"/>
          <p:cNvPicPr>
            <a:picLocks noChangeAspect="1"/>
          </p:cNvPicPr>
          <p:nvPr/>
        </p:nvPicPr>
        <p:blipFill rotWithShape="1">
          <a:blip r:embed="rId2" cstate="print">
            <a:extLst>
              <a:ext uri="{28A0092B-C50C-407E-A947-70E740481C1C}">
                <a14:useLocalDpi xmlns:a14="http://schemas.microsoft.com/office/drawing/2010/main"/>
              </a:ext>
            </a:extLst>
          </a:blip>
          <a:srcRect l="2561"/>
          <a:stretch/>
        </p:blipFill>
        <p:spPr>
          <a:xfrm>
            <a:off x="107504" y="538431"/>
            <a:ext cx="5577526" cy="3171951"/>
          </a:xfrm>
          <a:prstGeom prst="rect">
            <a:avLst/>
          </a:prstGeom>
        </p:spPr>
      </p:pic>
      <p:sp>
        <p:nvSpPr>
          <p:cNvPr id="13" name="CuadroTexto 12"/>
          <p:cNvSpPr txBox="1"/>
          <p:nvPr/>
        </p:nvSpPr>
        <p:spPr>
          <a:xfrm>
            <a:off x="4006343" y="2803629"/>
            <a:ext cx="756527" cy="479906"/>
          </a:xfrm>
          <a:prstGeom prst="rect">
            <a:avLst/>
          </a:prstGeom>
          <a:solidFill>
            <a:srgbClr val="FFFF00"/>
          </a:solidFill>
        </p:spPr>
        <p:txBody>
          <a:bodyPr wrap="square" rtlCol="0">
            <a:spAutoFit/>
          </a:bodyPr>
          <a:lstStyle/>
          <a:p>
            <a:r>
              <a:rPr lang="en-US" sz="2400" b="1" dirty="0">
                <a:solidFill>
                  <a:srgbClr val="FF0000"/>
                </a:solidFill>
              </a:rPr>
              <a:t>NBI</a:t>
            </a:r>
          </a:p>
        </p:txBody>
      </p:sp>
      <p:sp>
        <p:nvSpPr>
          <p:cNvPr id="14" name="CuadroTexto 13"/>
          <p:cNvSpPr txBox="1"/>
          <p:nvPr/>
        </p:nvSpPr>
        <p:spPr>
          <a:xfrm>
            <a:off x="2466502" y="3310500"/>
            <a:ext cx="1144191" cy="373194"/>
          </a:xfrm>
          <a:prstGeom prst="rect">
            <a:avLst/>
          </a:prstGeom>
          <a:solidFill>
            <a:srgbClr val="0000FF"/>
          </a:solidFill>
        </p:spPr>
        <p:txBody>
          <a:bodyPr wrap="square" rtlCol="0">
            <a:spAutoFit/>
          </a:bodyPr>
          <a:lstStyle/>
          <a:p>
            <a:r>
              <a:rPr lang="en-US" sz="1733" b="1" dirty="0">
                <a:solidFill>
                  <a:schemeClr val="accent6">
                    <a:lumMod val="75000"/>
                  </a:schemeClr>
                </a:solidFill>
              </a:rPr>
              <a:t>CW laser</a:t>
            </a:r>
          </a:p>
        </p:txBody>
      </p:sp>
      <p:sp>
        <p:nvSpPr>
          <p:cNvPr id="15" name="Flecha derecha 14"/>
          <p:cNvSpPr/>
          <p:nvPr/>
        </p:nvSpPr>
        <p:spPr>
          <a:xfrm rot="12574910">
            <a:off x="3232430" y="2452545"/>
            <a:ext cx="756527" cy="2832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Flecha derecha 15"/>
          <p:cNvSpPr/>
          <p:nvPr/>
        </p:nvSpPr>
        <p:spPr>
          <a:xfrm rot="16922456" flipV="1">
            <a:off x="2485653" y="2702854"/>
            <a:ext cx="845033" cy="49944"/>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s-ES_tradnl" sz="900" dirty="0">
                <a:solidFill>
                  <a:prstClr val="black"/>
                </a:solidFill>
              </a:rPr>
              <a:t>8th of </a:t>
            </a:r>
            <a:r>
              <a:rPr lang="es-ES_tradnl" sz="900" dirty="0" err="1">
                <a:solidFill>
                  <a:prstClr val="black"/>
                </a:solidFill>
              </a:rPr>
              <a:t>February</a:t>
            </a:r>
            <a:r>
              <a:rPr lang="es-ES_tradnl" sz="900" dirty="0">
                <a:solidFill>
                  <a:prstClr val="black"/>
                </a:solidFill>
              </a:rPr>
              <a:t>   </a:t>
            </a:r>
            <a:r>
              <a:rPr lang="es-ES_tradnl" sz="900" dirty="0" err="1">
                <a:solidFill>
                  <a:prstClr val="black"/>
                </a:solidFill>
              </a:rPr>
              <a:t>Slide</a:t>
            </a:r>
            <a:r>
              <a:rPr lang="es-ES_tradnl" sz="900" dirty="0">
                <a:solidFill>
                  <a:prstClr val="black"/>
                </a:solidFill>
              </a:rPr>
              <a:t> 1/12</a:t>
            </a:r>
            <a:endParaRPr lang="en-GB" sz="900" dirty="0">
              <a:solidFill>
                <a:prstClr val="black"/>
              </a:solidFill>
            </a:endParaRPr>
          </a:p>
        </p:txBody>
      </p:sp>
      <p:sp>
        <p:nvSpPr>
          <p:cNvPr id="9" name="CuadroTexto 8"/>
          <p:cNvSpPr txBox="1"/>
          <p:nvPr/>
        </p:nvSpPr>
        <p:spPr>
          <a:xfrm>
            <a:off x="16201" y="3723412"/>
            <a:ext cx="5796201" cy="1638910"/>
          </a:xfrm>
          <a:prstGeom prst="rect">
            <a:avLst/>
          </a:prstGeom>
          <a:noFill/>
        </p:spPr>
        <p:txBody>
          <a:bodyPr wrap="square" rtlCol="0">
            <a:spAutoFit/>
          </a:bodyPr>
          <a:lstStyle/>
          <a:p>
            <a:pPr>
              <a:spcBef>
                <a:spcPts val="300"/>
              </a:spcBef>
            </a:pPr>
            <a:r>
              <a:rPr lang="en-US" sz="1400" b="1" dirty="0">
                <a:solidFill>
                  <a:srgbClr val="0070C0"/>
                </a:solidFill>
              </a:rPr>
              <a:t>OLMAT studies for LMD 2023:</a:t>
            </a:r>
          </a:p>
          <a:p>
            <a:pPr marL="285750" indent="-285750">
              <a:spcBef>
                <a:spcPts val="300"/>
              </a:spcBef>
              <a:buFont typeface="Wingdings" panose="05000000000000000000" pitchFamily="2" charset="2"/>
              <a:buChar char="Ø"/>
            </a:pPr>
            <a:r>
              <a:rPr lang="en-US" sz="1300" b="1" dirty="0">
                <a:solidFill>
                  <a:srgbClr val="0070C0"/>
                </a:solidFill>
              </a:rPr>
              <a:t>Study mechanisms of wetting and drop production in CPS structures</a:t>
            </a:r>
          </a:p>
          <a:p>
            <a:pPr marL="285750" indent="-285750">
              <a:spcBef>
                <a:spcPts val="300"/>
              </a:spcBef>
              <a:buFont typeface="Wingdings" panose="05000000000000000000" pitchFamily="2" charset="2"/>
              <a:buChar char="Ø"/>
            </a:pPr>
            <a:r>
              <a:rPr lang="en-US" sz="1300" b="1" dirty="0">
                <a:solidFill>
                  <a:srgbClr val="0070C0"/>
                </a:solidFill>
              </a:rPr>
              <a:t>Evaluate thermal sputtering and vapor shielding of liquid metals in OLMAT</a:t>
            </a:r>
          </a:p>
          <a:p>
            <a:pPr marL="285750" indent="-285750">
              <a:spcBef>
                <a:spcPts val="300"/>
              </a:spcBef>
              <a:buFont typeface="Wingdings" panose="05000000000000000000" pitchFamily="2" charset="2"/>
              <a:buChar char="Ø"/>
            </a:pPr>
            <a:r>
              <a:rPr lang="en-US" sz="1300" b="1" dirty="0">
                <a:solidFill>
                  <a:srgbClr val="0070C0"/>
                </a:solidFill>
              </a:rPr>
              <a:t>Influence of ELM-like loads in OLMAT loading studies</a:t>
            </a:r>
          </a:p>
          <a:p>
            <a:endParaRPr lang="en-US" sz="1400" dirty="0"/>
          </a:p>
        </p:txBody>
      </p:sp>
    </p:spTree>
    <p:extLst>
      <p:ext uri="{BB962C8B-B14F-4D97-AF65-F5344CB8AC3E}">
        <p14:creationId xmlns:p14="http://schemas.microsoft.com/office/powerpoint/2010/main" val="1607707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80422" y="93912"/>
            <a:ext cx="8127474" cy="342900"/>
          </a:xfrm>
          <a:prstGeom prst="rect">
            <a:avLst/>
          </a:prstGeom>
        </p:spPr>
        <p:txBody>
          <a:bodyPr lIns="0" tIns="0" rIns="0" bIns="0" anchor="ctr">
            <a:noAutofit/>
          </a:bodyPr>
          <a:lstStyle>
            <a:lvl1pPr algn="l">
              <a:lnSpc>
                <a:spcPts val="2400"/>
              </a:lnSpc>
              <a:defRPr sz="2400" b="1">
                <a:latin typeface="Arial" panose="020B0604020202020204" pitchFamily="34" charset="0"/>
                <a:cs typeface="Arial" panose="020B0604020202020204" pitchFamily="34" charset="0"/>
              </a:defRPr>
            </a:lvl1pPr>
          </a:lstStyle>
          <a:p>
            <a:r>
              <a:rPr lang="en-US" sz="2000" kern="0" dirty="0">
                <a:solidFill>
                  <a:srgbClr val="00B050"/>
                </a:solidFill>
              </a:rPr>
              <a:t>2023: Laboratory experiments on Sn and W CPS wetting</a:t>
            </a:r>
          </a:p>
        </p:txBody>
      </p:sp>
      <p:sp>
        <p:nvSpPr>
          <p:cNvPr id="3" name="1 CuadroTexto"/>
          <p:cNvSpPr txBox="1">
            <a:spLocks noChangeArrowheads="1"/>
          </p:cNvSpPr>
          <p:nvPr/>
        </p:nvSpPr>
        <p:spPr bwMode="auto">
          <a:xfrm>
            <a:off x="563563" y="836613"/>
            <a:ext cx="2640012" cy="369887"/>
          </a:xfrm>
          <a:prstGeom prst="rect">
            <a:avLst/>
          </a:prstGeom>
          <a:noFill/>
          <a:ln w="9525">
            <a:noFill/>
            <a:miter lim="800000"/>
            <a:headEnd/>
            <a:tailEnd/>
          </a:ln>
        </p:spPr>
        <p:txBody>
          <a:bodyPr>
            <a:spAutoFit/>
          </a:bodyPr>
          <a:lstStyle/>
          <a:p>
            <a:pPr defTabSz="457200" fontAlgn="auto">
              <a:spcBef>
                <a:spcPts val="0"/>
              </a:spcBef>
              <a:spcAft>
                <a:spcPts val="0"/>
              </a:spcAft>
              <a:defRPr/>
            </a:pPr>
            <a:endParaRPr lang="es-ES" u="none">
              <a:solidFill>
                <a:prstClr val="black"/>
              </a:solidFill>
              <a:latin typeface="Calibri"/>
              <a:ea typeface="+mn-ea"/>
            </a:endParaRPr>
          </a:p>
        </p:txBody>
      </p:sp>
      <p:sp>
        <p:nvSpPr>
          <p:cNvPr id="4" name="CuadroTexto 3"/>
          <p:cNvSpPr txBox="1"/>
          <p:nvPr/>
        </p:nvSpPr>
        <p:spPr>
          <a:xfrm>
            <a:off x="179512" y="788091"/>
            <a:ext cx="5256584" cy="4147289"/>
          </a:xfrm>
          <a:prstGeom prst="rect">
            <a:avLst/>
          </a:prstGeom>
          <a:noFill/>
        </p:spPr>
        <p:txBody>
          <a:bodyPr wrap="square" rtlCol="0">
            <a:spAutoFit/>
          </a:bodyPr>
          <a:lstStyle/>
          <a:p>
            <a:pPr>
              <a:spcBef>
                <a:spcPts val="300"/>
              </a:spcBef>
            </a:pPr>
            <a:r>
              <a:rPr lang="en-US" b="1" dirty="0">
                <a:solidFill>
                  <a:srgbClr val="0070C0"/>
                </a:solidFill>
              </a:rPr>
              <a:t>Problems with the current CIEMAT wetting system:</a:t>
            </a:r>
          </a:p>
          <a:p>
            <a:pPr marL="285750" indent="-285750">
              <a:spcBef>
                <a:spcPts val="300"/>
              </a:spcBef>
              <a:buFont typeface="Wingdings" panose="05000000000000000000" pitchFamily="2" charset="2"/>
              <a:buChar char="Ø"/>
            </a:pPr>
            <a:r>
              <a:rPr lang="en-US" sz="1600" b="1" dirty="0">
                <a:solidFill>
                  <a:srgbClr val="0070C0"/>
                </a:solidFill>
              </a:rPr>
              <a:t>Conventional vacuum oven (200mTorr during wetting process) at 1150 </a:t>
            </a:r>
            <a:r>
              <a:rPr lang="en-US" sz="1600" b="1" baseline="30000" dirty="0">
                <a:solidFill>
                  <a:srgbClr val="0070C0"/>
                </a:solidFill>
              </a:rPr>
              <a:t>0</a:t>
            </a:r>
            <a:r>
              <a:rPr lang="en-US" sz="1600" b="1" dirty="0">
                <a:solidFill>
                  <a:srgbClr val="0070C0"/>
                </a:solidFill>
              </a:rPr>
              <a:t>C.</a:t>
            </a:r>
          </a:p>
          <a:p>
            <a:pPr marL="285750" indent="-285750">
              <a:spcBef>
                <a:spcPts val="300"/>
              </a:spcBef>
              <a:buFont typeface="Wingdings" panose="05000000000000000000" pitchFamily="2" charset="2"/>
              <a:buChar char="Ø"/>
            </a:pPr>
            <a:r>
              <a:rPr lang="en-US" sz="1600" b="1" dirty="0">
                <a:solidFill>
                  <a:srgbClr val="0070C0"/>
                </a:solidFill>
              </a:rPr>
              <a:t>Oxidation due to high vacuum pressure.</a:t>
            </a:r>
          </a:p>
          <a:p>
            <a:pPr marL="285750" indent="-285750">
              <a:spcBef>
                <a:spcPts val="300"/>
              </a:spcBef>
              <a:buFont typeface="Wingdings" panose="05000000000000000000" pitchFamily="2" charset="2"/>
              <a:buChar char="Ø"/>
            </a:pPr>
            <a:r>
              <a:rPr lang="en-US" sz="1600" b="1" dirty="0">
                <a:solidFill>
                  <a:srgbClr val="0070C0"/>
                </a:solidFill>
              </a:rPr>
              <a:t>Bending of the meshes due to the high temperature required.</a:t>
            </a:r>
          </a:p>
          <a:p>
            <a:pPr>
              <a:spcBef>
                <a:spcPts val="300"/>
              </a:spcBef>
            </a:pPr>
            <a:r>
              <a:rPr lang="en-US" b="1" dirty="0">
                <a:solidFill>
                  <a:srgbClr val="0070C0"/>
                </a:solidFill>
              </a:rPr>
              <a:t>Improved “wetting” system:</a:t>
            </a:r>
          </a:p>
          <a:p>
            <a:pPr marL="285750" indent="-285750">
              <a:spcBef>
                <a:spcPts val="300"/>
              </a:spcBef>
              <a:buFont typeface="Wingdings" panose="05000000000000000000" pitchFamily="2" charset="2"/>
              <a:buChar char="Ø"/>
            </a:pPr>
            <a:r>
              <a:rPr lang="en-US" sz="1600" b="1" dirty="0">
                <a:solidFill>
                  <a:srgbClr val="0070C0"/>
                </a:solidFill>
              </a:rPr>
              <a:t>Wet with H</a:t>
            </a:r>
            <a:r>
              <a:rPr lang="en-US" sz="1600" b="1" baseline="-25000" dirty="0">
                <a:solidFill>
                  <a:srgbClr val="0070C0"/>
                </a:solidFill>
              </a:rPr>
              <a:t>2</a:t>
            </a:r>
            <a:r>
              <a:rPr lang="en-US" sz="1600" b="1" dirty="0">
                <a:solidFill>
                  <a:srgbClr val="0070C0"/>
                </a:solidFill>
              </a:rPr>
              <a:t> flowing at 110mTorr with a filament of W producing hydrogen radicals.</a:t>
            </a:r>
          </a:p>
          <a:p>
            <a:pPr marL="285750" indent="-285750">
              <a:spcBef>
                <a:spcPts val="300"/>
              </a:spcBef>
              <a:buFont typeface="Wingdings" panose="05000000000000000000" pitchFamily="2" charset="2"/>
              <a:buChar char="Ø"/>
            </a:pPr>
            <a:r>
              <a:rPr lang="en-US" sz="1600" b="1" dirty="0">
                <a:solidFill>
                  <a:srgbClr val="0070C0"/>
                </a:solidFill>
              </a:rPr>
              <a:t>Wetting temperature around 450 </a:t>
            </a:r>
            <a:r>
              <a:rPr lang="en-US" sz="1600" b="1" baseline="30000" dirty="0">
                <a:solidFill>
                  <a:srgbClr val="0070C0"/>
                </a:solidFill>
              </a:rPr>
              <a:t>0</a:t>
            </a:r>
            <a:r>
              <a:rPr lang="en-US" sz="1600" b="1" dirty="0">
                <a:solidFill>
                  <a:srgbClr val="0070C0"/>
                </a:solidFill>
              </a:rPr>
              <a:t>C.</a:t>
            </a:r>
          </a:p>
          <a:p>
            <a:pPr marL="285750" indent="-285750">
              <a:spcBef>
                <a:spcPts val="300"/>
              </a:spcBef>
              <a:buFont typeface="Wingdings" panose="05000000000000000000" pitchFamily="2" charset="2"/>
              <a:buChar char="Ø"/>
            </a:pPr>
            <a:r>
              <a:rPr lang="en-US" sz="1600" b="1" dirty="0">
                <a:solidFill>
                  <a:srgbClr val="0070C0"/>
                </a:solidFill>
              </a:rPr>
              <a:t>This system allows as well for future “wetting” studies in hydrogen atmospheres and studies on bubble formation and particle ejection (droplets observed in the surrounding of the Sn drop) .</a:t>
            </a:r>
            <a:endParaRPr lang="es-ES" sz="1600" b="1" dirty="0">
              <a:solidFill>
                <a:srgbClr val="0070C0"/>
              </a:solidFill>
            </a:endParaRPr>
          </a:p>
        </p:txBody>
      </p:sp>
      <p:pic>
        <p:nvPicPr>
          <p:cNvPr id="7" name="VID-20230508-WA00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6851" y="765965"/>
            <a:ext cx="3497873" cy="1923830"/>
          </a:xfrm>
          <a:prstGeom prst="rect">
            <a:avLst/>
          </a:prstGeom>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l="22438" t="6951" r="21650" b="19550"/>
          <a:stretch/>
        </p:blipFill>
        <p:spPr>
          <a:xfrm>
            <a:off x="6228184" y="2723724"/>
            <a:ext cx="2160240" cy="2129814"/>
          </a:xfrm>
          <a:prstGeom prst="rect">
            <a:avLst/>
          </a:prstGeom>
        </p:spPr>
      </p:pic>
      <p:sp>
        <p:nvSpPr>
          <p:cNvPr id="11"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s-ES_tradnl" sz="900" dirty="0">
                <a:solidFill>
                  <a:prstClr val="black"/>
                </a:solidFill>
              </a:rPr>
              <a:t>8th of </a:t>
            </a:r>
            <a:r>
              <a:rPr lang="es-ES_tradnl" sz="900" dirty="0" err="1">
                <a:solidFill>
                  <a:prstClr val="black"/>
                </a:solidFill>
              </a:rPr>
              <a:t>February</a:t>
            </a:r>
            <a:r>
              <a:rPr lang="es-ES_tradnl" sz="900" dirty="0">
                <a:solidFill>
                  <a:prstClr val="black"/>
                </a:solidFill>
              </a:rPr>
              <a:t>   </a:t>
            </a:r>
            <a:r>
              <a:rPr lang="es-ES_tradnl" sz="900" dirty="0" err="1">
                <a:solidFill>
                  <a:prstClr val="black"/>
                </a:solidFill>
              </a:rPr>
              <a:t>Slide</a:t>
            </a:r>
            <a:r>
              <a:rPr lang="es-ES_tradnl" sz="900" dirty="0">
                <a:solidFill>
                  <a:prstClr val="black"/>
                </a:solidFill>
              </a:rPr>
              <a:t> 2/12</a:t>
            </a:r>
            <a:endParaRPr lang="en-GB" sz="900" dirty="0">
              <a:solidFill>
                <a:prstClr val="black"/>
              </a:solidFill>
            </a:endParaRPr>
          </a:p>
        </p:txBody>
      </p:sp>
    </p:spTree>
    <p:extLst>
      <p:ext uri="{BB962C8B-B14F-4D97-AF65-F5344CB8AC3E}">
        <p14:creationId xmlns:p14="http://schemas.microsoft.com/office/powerpoint/2010/main" val="872160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b="11193"/>
          <a:stretch/>
        </p:blipFill>
        <p:spPr>
          <a:xfrm>
            <a:off x="7272482" y="587786"/>
            <a:ext cx="1776774" cy="1183421"/>
          </a:xfrm>
          <a:prstGeom prst="rect">
            <a:avLst/>
          </a:prstGeom>
        </p:spPr>
      </p:pic>
      <p:sp>
        <p:nvSpPr>
          <p:cNvPr id="17" name="CuadroTexto 16"/>
          <p:cNvSpPr txBox="1"/>
          <p:nvPr/>
        </p:nvSpPr>
        <p:spPr>
          <a:xfrm>
            <a:off x="-43366" y="3754700"/>
            <a:ext cx="5447970" cy="1200329"/>
          </a:xfrm>
          <a:prstGeom prst="rect">
            <a:avLst/>
          </a:prstGeom>
          <a:noFill/>
        </p:spPr>
        <p:txBody>
          <a:bodyPr wrap="square" rtlCol="0">
            <a:spAutoFit/>
          </a:bodyPr>
          <a:lstStyle/>
          <a:p>
            <a:pPr marL="342900" indent="-342900" algn="just">
              <a:buFont typeface="Wingdings" panose="05000000000000000000" pitchFamily="2" charset="2"/>
              <a:buChar char="Ø"/>
            </a:pPr>
            <a:r>
              <a:rPr lang="en-US" sz="1200" b="1" dirty="0">
                <a:solidFill>
                  <a:srgbClr val="0070C0"/>
                </a:solidFill>
              </a:rPr>
              <a:t>Analysis averaging 25 I-V curves within 4 </a:t>
            </a:r>
            <a:r>
              <a:rPr lang="en-US" sz="1200" b="1" dirty="0" err="1">
                <a:solidFill>
                  <a:srgbClr val="0070C0"/>
                </a:solidFill>
              </a:rPr>
              <a:t>ms.</a:t>
            </a:r>
            <a:r>
              <a:rPr lang="en-US" sz="1200" b="1" dirty="0">
                <a:solidFill>
                  <a:srgbClr val="0070C0"/>
                </a:solidFill>
              </a:rPr>
              <a:t> </a:t>
            </a:r>
          </a:p>
          <a:p>
            <a:pPr marL="342900" indent="-342900" algn="just">
              <a:buFont typeface="Wingdings" panose="05000000000000000000" pitchFamily="2" charset="2"/>
              <a:buChar char="Ø"/>
            </a:pPr>
            <a:r>
              <a:rPr lang="en-US" sz="1200" b="1" dirty="0">
                <a:solidFill>
                  <a:srgbClr val="0070C0"/>
                </a:solidFill>
              </a:rPr>
              <a:t>Non conventional LP analysis: Evolution of H</a:t>
            </a:r>
            <a:r>
              <a:rPr lang="en-US" sz="1200" b="1" baseline="-25000" dirty="0">
                <a:solidFill>
                  <a:srgbClr val="0070C0"/>
                </a:solidFill>
              </a:rPr>
              <a:t>2</a:t>
            </a:r>
            <a:r>
              <a:rPr lang="en-US" sz="1200" b="1" dirty="0">
                <a:solidFill>
                  <a:srgbClr val="0070C0"/>
                </a:solidFill>
              </a:rPr>
              <a:t>/Sn ratio in plasma, thermionic emission, plume expansion.</a:t>
            </a:r>
          </a:p>
          <a:p>
            <a:pPr marL="342900" indent="-342900" algn="just">
              <a:buFont typeface="Wingdings" panose="05000000000000000000" pitchFamily="2" charset="2"/>
              <a:buChar char="Ø"/>
            </a:pPr>
            <a:r>
              <a:rPr lang="en-US" sz="1200" b="1" dirty="0">
                <a:solidFill>
                  <a:srgbClr val="0070C0"/>
                </a:solidFill>
              </a:rPr>
              <a:t>Further experiments carried out in December 2023 campaign (thicker W LP tip) attempting to minimize thermionic effect on measures</a:t>
            </a:r>
          </a:p>
        </p:txBody>
      </p:sp>
      <p:graphicFrame>
        <p:nvGraphicFramePr>
          <p:cNvPr id="19" name="Objeto 18"/>
          <p:cNvGraphicFramePr>
            <a:graphicFrameLocks noChangeAspect="1"/>
          </p:cNvGraphicFramePr>
          <p:nvPr>
            <p:extLst>
              <p:ext uri="{D42A27DB-BD31-4B8C-83A1-F6EECF244321}">
                <p14:modId xmlns:p14="http://schemas.microsoft.com/office/powerpoint/2010/main" val="3132670261"/>
              </p:ext>
            </p:extLst>
          </p:nvPr>
        </p:nvGraphicFramePr>
        <p:xfrm>
          <a:off x="5240948" y="2214221"/>
          <a:ext cx="2181079" cy="1295276"/>
        </p:xfrm>
        <a:graphic>
          <a:graphicData uri="http://schemas.openxmlformats.org/presentationml/2006/ole">
            <mc:AlternateContent xmlns:mc="http://schemas.openxmlformats.org/markup-compatibility/2006">
              <mc:Choice xmlns:v="urn:schemas-microsoft-com:vml" Requires="v">
                <p:oleObj spid="_x0000_s1026" name="KGPlot" r:id="rId5" imgW="6629400" imgH="3936960" progId="KGraph_Plot">
                  <p:embed/>
                </p:oleObj>
              </mc:Choice>
              <mc:Fallback>
                <p:oleObj name="KGPlot" r:id="rId5" imgW="6629400" imgH="3936960" progId="KGraph_Plot">
                  <p:embed/>
                  <p:pic>
                    <p:nvPicPr>
                      <p:cNvPr id="19" name="Objeto 18"/>
                      <p:cNvPicPr/>
                      <p:nvPr/>
                    </p:nvPicPr>
                    <p:blipFill>
                      <a:blip r:embed="rId6"/>
                      <a:stretch>
                        <a:fillRect/>
                      </a:stretch>
                    </p:blipFill>
                    <p:spPr>
                      <a:xfrm>
                        <a:off x="5240948" y="2214221"/>
                        <a:ext cx="2181079" cy="1295276"/>
                      </a:xfrm>
                      <a:prstGeom prst="rect">
                        <a:avLst/>
                      </a:prstGeom>
                      <a:solidFill>
                        <a:schemeClr val="bg1"/>
                      </a:solidFill>
                    </p:spPr>
                  </p:pic>
                </p:oleObj>
              </mc:Fallback>
            </mc:AlternateContent>
          </a:graphicData>
        </a:graphic>
      </p:graphicFrame>
      <p:pic>
        <p:nvPicPr>
          <p:cNvPr id="20" name="Imagen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9589" y="2259228"/>
            <a:ext cx="1776774" cy="1231835"/>
          </a:xfrm>
          <a:prstGeom prst="rect">
            <a:avLst/>
          </a:prstGeom>
        </p:spPr>
      </p:pic>
      <p:sp>
        <p:nvSpPr>
          <p:cNvPr id="21" name="TextBox 232">
            <a:extLst>
              <a:ext uri="{FF2B5EF4-FFF2-40B4-BE49-F238E27FC236}">
                <a16:creationId xmlns:a16="http://schemas.microsoft.com/office/drawing/2014/main" id="{88E86789-684E-4827-981D-38D574A14482}"/>
              </a:ext>
            </a:extLst>
          </p:cNvPr>
          <p:cNvSpPr txBox="1"/>
          <p:nvPr/>
        </p:nvSpPr>
        <p:spPr>
          <a:xfrm>
            <a:off x="5707400" y="3658653"/>
            <a:ext cx="3168352" cy="1015663"/>
          </a:xfrm>
          <a:prstGeom prst="rect">
            <a:avLst/>
          </a:prstGeom>
          <a:noFill/>
          <a:ln>
            <a:noFill/>
          </a:ln>
        </p:spPr>
        <p:txBody>
          <a:bodyPr wrap="square" rtlCol="0">
            <a:spAutoFit/>
          </a:bodyPr>
          <a:lstStyle/>
          <a:p>
            <a:pPr algn="just"/>
            <a:r>
              <a:rPr lang="en-US" sz="1000" dirty="0"/>
              <a:t>Thermal response measured by IR </a:t>
            </a:r>
            <a:r>
              <a:rPr lang="en-US" sz="1000" dirty="0" err="1"/>
              <a:t>pyrometry</a:t>
            </a:r>
            <a:r>
              <a:rPr lang="en-US" sz="1000" dirty="0"/>
              <a:t> in two consecutive  shots (posterior and equal in heat flux to 304470) starting at same T</a:t>
            </a:r>
            <a:r>
              <a:rPr lang="en-US" sz="1000" baseline="-25000" dirty="0"/>
              <a:t>0</a:t>
            </a:r>
            <a:r>
              <a:rPr lang="en-US" sz="1000" dirty="0"/>
              <a:t>. Identical </a:t>
            </a:r>
            <a:r>
              <a:rPr lang="en-US" sz="1000" dirty="0" err="1"/>
              <a:t>T</a:t>
            </a:r>
            <a:r>
              <a:rPr lang="en-US" sz="1000" baseline="-25000" dirty="0" err="1"/>
              <a:t>rise</a:t>
            </a:r>
            <a:r>
              <a:rPr lang="en-US" sz="1000" dirty="0"/>
              <a:t> evolution rules out the possible effect of window metallization on </a:t>
            </a:r>
            <a:r>
              <a:rPr lang="en-US" sz="1000" dirty="0" err="1"/>
              <a:t>T</a:t>
            </a:r>
            <a:r>
              <a:rPr lang="en-US" sz="1000" baseline="-25000" dirty="0" err="1"/>
              <a:t>target</a:t>
            </a:r>
            <a:r>
              <a:rPr lang="en-US" sz="1000" dirty="0"/>
              <a:t> damping. This thermal shielding is reached when vapor fluxes overpasses incoming particle flux</a:t>
            </a:r>
          </a:p>
        </p:txBody>
      </p:sp>
      <p:sp>
        <p:nvSpPr>
          <p:cNvPr id="22" name="Rectángulo 21">
            <a:extLst>
              <a:ext uri="{FF2B5EF4-FFF2-40B4-BE49-F238E27FC236}">
                <a16:creationId xmlns:a16="http://schemas.microsoft.com/office/drawing/2014/main" id="{6671BA5E-098A-FC35-A0E2-71EF1DB3C9FE}"/>
              </a:ext>
            </a:extLst>
          </p:cNvPr>
          <p:cNvSpPr/>
          <p:nvPr/>
        </p:nvSpPr>
        <p:spPr>
          <a:xfrm>
            <a:off x="0" y="562607"/>
            <a:ext cx="5361239" cy="1446550"/>
          </a:xfrm>
          <a:prstGeom prst="rect">
            <a:avLst/>
          </a:prstGeom>
        </p:spPr>
        <p:txBody>
          <a:bodyPr wrap="square">
            <a:spAutoFit/>
          </a:bodyPr>
          <a:lstStyle/>
          <a:p>
            <a:pPr marL="214313" indent="-214313" algn="just">
              <a:buFont typeface="Wingdings" panose="05000000000000000000" pitchFamily="2" charset="2"/>
              <a:buChar char="Ø"/>
            </a:pPr>
            <a:r>
              <a:rPr lang="en-US" sz="1200" b="1" dirty="0">
                <a:solidFill>
                  <a:srgbClr val="0070C0"/>
                </a:solidFill>
              </a:rPr>
              <a:t>W felt filled with Sn (provided by ENEA) with pore size 400 microns. 1</a:t>
            </a:r>
            <a:r>
              <a:rPr lang="en-US" sz="1200" b="1" baseline="30000" dirty="0">
                <a:solidFill>
                  <a:srgbClr val="0070C0"/>
                </a:solidFill>
              </a:rPr>
              <a:t>st</a:t>
            </a:r>
            <a:r>
              <a:rPr lang="en-US" sz="1200" b="1" dirty="0">
                <a:solidFill>
                  <a:srgbClr val="0070C0"/>
                </a:solidFill>
              </a:rPr>
              <a:t> LP configuration (d=0,75 mm)</a:t>
            </a:r>
          </a:p>
          <a:p>
            <a:pPr marL="214313" indent="-214313" algn="just">
              <a:buFont typeface="Wingdings" panose="05000000000000000000" pitchFamily="2" charset="2"/>
              <a:buChar char="Ø"/>
            </a:pPr>
            <a:r>
              <a:rPr lang="en-US" sz="1200" b="1" dirty="0">
                <a:solidFill>
                  <a:srgbClr val="0070C0"/>
                </a:solidFill>
              </a:rPr>
              <a:t>Operation with target tilted 45</a:t>
            </a:r>
            <a:r>
              <a:rPr lang="en-US" sz="1200" b="1" baseline="30000" dirty="0">
                <a:solidFill>
                  <a:srgbClr val="0070C0"/>
                </a:solidFill>
              </a:rPr>
              <a:t>0</a:t>
            </a:r>
            <a:r>
              <a:rPr lang="en-US" sz="1200" b="1" dirty="0">
                <a:solidFill>
                  <a:srgbClr val="0070C0"/>
                </a:solidFill>
              </a:rPr>
              <a:t> (protection of NBI against massive Sn vaporization)</a:t>
            </a:r>
          </a:p>
          <a:p>
            <a:pPr marL="214313" indent="-214313" algn="just">
              <a:buFont typeface="Wingdings" panose="05000000000000000000" pitchFamily="2" charset="2"/>
              <a:buChar char="Ø"/>
            </a:pPr>
            <a:r>
              <a:rPr lang="en-US" sz="1200" b="1" dirty="0">
                <a:solidFill>
                  <a:srgbClr val="0070C0"/>
                </a:solidFill>
              </a:rPr>
              <a:t>Successful operation and LP measurements even at largest power densities</a:t>
            </a:r>
          </a:p>
          <a:p>
            <a:pPr marL="214313" indent="-214313" algn="just">
              <a:buFont typeface="Wingdings" panose="05000000000000000000" pitchFamily="2" charset="2"/>
              <a:buChar char="Ø"/>
            </a:pPr>
            <a:endParaRPr lang="en-US" sz="1600" dirty="0"/>
          </a:p>
        </p:txBody>
      </p:sp>
      <p:sp>
        <p:nvSpPr>
          <p:cNvPr id="25" name="CuadroTexto 24"/>
          <p:cNvSpPr txBox="1"/>
          <p:nvPr/>
        </p:nvSpPr>
        <p:spPr>
          <a:xfrm>
            <a:off x="6751984" y="1864944"/>
            <a:ext cx="1279996" cy="261610"/>
          </a:xfrm>
          <a:prstGeom prst="rect">
            <a:avLst/>
          </a:prstGeom>
          <a:noFill/>
        </p:spPr>
        <p:txBody>
          <a:bodyPr wrap="square" rtlCol="0">
            <a:spAutoFit/>
          </a:bodyPr>
          <a:lstStyle/>
          <a:p>
            <a:r>
              <a:rPr lang="es-ES" sz="1100" b="1" dirty="0"/>
              <a:t>Vapor </a:t>
            </a:r>
            <a:r>
              <a:rPr lang="es-ES" sz="1100" b="1" dirty="0" err="1"/>
              <a:t>shielding</a:t>
            </a:r>
            <a:endParaRPr lang="en-US" sz="1100" b="1" dirty="0"/>
          </a:p>
        </p:txBody>
      </p:sp>
      <p:sp>
        <p:nvSpPr>
          <p:cNvPr id="26" name="CustomShape 1"/>
          <p:cNvSpPr/>
          <p:nvPr/>
        </p:nvSpPr>
        <p:spPr>
          <a:xfrm>
            <a:off x="-30278" y="51470"/>
            <a:ext cx="8290440" cy="3977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ts val="2400"/>
              </a:lnSpc>
            </a:pPr>
            <a:r>
              <a:rPr lang="en-US" sz="2000" b="1" dirty="0">
                <a:solidFill>
                  <a:srgbClr val="00B050"/>
                </a:solidFill>
                <a:latin typeface="Arial" panose="020B0604020202020204" pitchFamily="34" charset="0"/>
                <a:cs typeface="Arial" panose="020B0604020202020204" pitchFamily="34" charset="0"/>
              </a:rPr>
              <a:t>2023: Vapor shielding and plasma characterization: Embedded Langmuir probe (February)</a:t>
            </a:r>
            <a:endParaRPr lang="es-ES" sz="2000" b="1" dirty="0">
              <a:solidFill>
                <a:srgbClr val="00B050"/>
              </a:solidFill>
              <a:latin typeface="Arial" panose="020B0604020202020204" pitchFamily="34" charset="0"/>
              <a:cs typeface="Arial" panose="020B0604020202020204" pitchFamily="34" charset="0"/>
            </a:endParaRPr>
          </a:p>
        </p:txBody>
      </p:sp>
      <p:pic>
        <p:nvPicPr>
          <p:cNvPr id="14" name="Imagen 13"/>
          <p:cNvPicPr>
            <a:picLocks noChangeAspect="1"/>
          </p:cNvPicPr>
          <p:nvPr/>
        </p:nvPicPr>
        <p:blipFill rotWithShape="1">
          <a:blip r:embed="rId8">
            <a:extLst>
              <a:ext uri="{28A0092B-C50C-407E-A947-70E740481C1C}">
                <a14:useLocalDpi xmlns:a14="http://schemas.microsoft.com/office/drawing/2010/main" val="0"/>
              </a:ext>
            </a:extLst>
          </a:blip>
          <a:srcRect t="8389" b="-182"/>
          <a:stretch/>
        </p:blipFill>
        <p:spPr>
          <a:xfrm>
            <a:off x="31434" y="2105204"/>
            <a:ext cx="2649185" cy="1687836"/>
          </a:xfrm>
          <a:prstGeom prst="rect">
            <a:avLst/>
          </a:prstGeom>
        </p:spPr>
      </p:pic>
      <p:pic>
        <p:nvPicPr>
          <p:cNvPr id="28" name="Imagen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3317" y="2169098"/>
            <a:ext cx="2517631" cy="1635367"/>
          </a:xfrm>
          <a:prstGeom prst="rect">
            <a:avLst/>
          </a:prstGeom>
        </p:spPr>
      </p:pic>
      <p:sp>
        <p:nvSpPr>
          <p:cNvPr id="2" name="CuadroTexto 1"/>
          <p:cNvSpPr txBox="1"/>
          <p:nvPr/>
        </p:nvSpPr>
        <p:spPr>
          <a:xfrm>
            <a:off x="323528" y="1727426"/>
            <a:ext cx="5455880" cy="430887"/>
          </a:xfrm>
          <a:prstGeom prst="rect">
            <a:avLst/>
          </a:prstGeom>
          <a:solidFill>
            <a:schemeClr val="bg1"/>
          </a:solidFill>
        </p:spPr>
        <p:txBody>
          <a:bodyPr wrap="square" rtlCol="0">
            <a:spAutoFit/>
          </a:bodyPr>
          <a:lstStyle/>
          <a:p>
            <a:r>
              <a:rPr lang="es-ES" sz="1100" b="1" dirty="0"/>
              <a:t>       	           NBI 60 MW/m</a:t>
            </a:r>
            <a:r>
              <a:rPr lang="es-ES" sz="1100" b="1" baseline="30000" dirty="0"/>
              <a:t>2</a:t>
            </a:r>
            <a:r>
              <a:rPr lang="es-ES" sz="1100" b="1" dirty="0"/>
              <a:t> 100 ms pulse</a:t>
            </a:r>
          </a:p>
          <a:p>
            <a:r>
              <a:rPr lang="es-ES" sz="1100" b="1" dirty="0" err="1"/>
              <a:t>Densities</a:t>
            </a:r>
            <a:r>
              <a:rPr lang="es-ES" sz="1100" b="1" dirty="0"/>
              <a:t> and </a:t>
            </a:r>
            <a:r>
              <a:rPr lang="es-ES" sz="1100" b="1" dirty="0" err="1"/>
              <a:t>fluxes</a:t>
            </a:r>
            <a:r>
              <a:rPr lang="es-ES" sz="1100" b="1" dirty="0"/>
              <a:t> vs time                   Sn </a:t>
            </a:r>
            <a:r>
              <a:rPr lang="es-ES" sz="1100" b="1" dirty="0" err="1"/>
              <a:t>fraction</a:t>
            </a:r>
            <a:r>
              <a:rPr lang="es-ES" sz="1100" b="1" dirty="0"/>
              <a:t> and Te vs time</a:t>
            </a:r>
            <a:endParaRPr lang="en-US" sz="1100" b="1" dirty="0"/>
          </a:p>
        </p:txBody>
      </p:sp>
      <p:pic>
        <p:nvPicPr>
          <p:cNvPr id="31" name="Imagen 30"/>
          <p:cNvPicPr>
            <a:picLocks noChangeAspect="1"/>
          </p:cNvPicPr>
          <p:nvPr/>
        </p:nvPicPr>
        <p:blipFill rotWithShape="1">
          <a:blip r:embed="rId10" cstate="print">
            <a:extLst>
              <a:ext uri="{28A0092B-C50C-407E-A947-70E740481C1C}">
                <a14:useLocalDpi xmlns:a14="http://schemas.microsoft.com/office/drawing/2010/main" val="0"/>
              </a:ext>
            </a:extLst>
          </a:blip>
          <a:srcRect l="45801" t="18664" r="6176" b="38784"/>
          <a:stretch/>
        </p:blipFill>
        <p:spPr>
          <a:xfrm>
            <a:off x="5417692" y="576107"/>
            <a:ext cx="1798337" cy="1195100"/>
          </a:xfrm>
          <a:prstGeom prst="rect">
            <a:avLst/>
          </a:prstGeom>
        </p:spPr>
      </p:pic>
      <p:sp>
        <p:nvSpPr>
          <p:cNvPr id="18"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s-ES_tradnl" sz="900" dirty="0">
                <a:solidFill>
                  <a:prstClr val="black"/>
                </a:solidFill>
              </a:rPr>
              <a:t>8th of </a:t>
            </a:r>
            <a:r>
              <a:rPr lang="es-ES_tradnl" sz="900" dirty="0" err="1">
                <a:solidFill>
                  <a:prstClr val="black"/>
                </a:solidFill>
              </a:rPr>
              <a:t>February</a:t>
            </a:r>
            <a:r>
              <a:rPr lang="es-ES_tradnl" sz="900" dirty="0">
                <a:solidFill>
                  <a:prstClr val="black"/>
                </a:solidFill>
              </a:rPr>
              <a:t>   </a:t>
            </a:r>
            <a:r>
              <a:rPr lang="es-ES_tradnl" sz="900" dirty="0" err="1">
                <a:solidFill>
                  <a:prstClr val="black"/>
                </a:solidFill>
              </a:rPr>
              <a:t>Slide</a:t>
            </a:r>
            <a:r>
              <a:rPr lang="es-ES_tradnl" sz="900" dirty="0">
                <a:solidFill>
                  <a:prstClr val="black"/>
                </a:solidFill>
              </a:rPr>
              <a:t> 3/12</a:t>
            </a:r>
            <a:endParaRPr lang="en-GB" sz="900" dirty="0">
              <a:solidFill>
                <a:prstClr val="black"/>
              </a:solidFill>
            </a:endParaRPr>
          </a:p>
        </p:txBody>
      </p:sp>
    </p:spTree>
    <p:extLst>
      <p:ext uri="{BB962C8B-B14F-4D97-AF65-F5344CB8AC3E}">
        <p14:creationId xmlns:p14="http://schemas.microsoft.com/office/powerpoint/2010/main" val="118725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6671BA5E-098A-FC35-A0E2-71EF1DB3C9FE}"/>
              </a:ext>
            </a:extLst>
          </p:cNvPr>
          <p:cNvSpPr/>
          <p:nvPr/>
        </p:nvSpPr>
        <p:spPr>
          <a:xfrm>
            <a:off x="40778" y="620305"/>
            <a:ext cx="6536135" cy="4606389"/>
          </a:xfrm>
          <a:prstGeom prst="rect">
            <a:avLst/>
          </a:prstGeom>
        </p:spPr>
        <p:txBody>
          <a:bodyPr wrap="square">
            <a:spAutoFit/>
          </a:bodyPr>
          <a:lstStyle/>
          <a:p>
            <a:pPr algn="just">
              <a:spcBef>
                <a:spcPts val="400"/>
              </a:spcBef>
            </a:pPr>
            <a:r>
              <a:rPr lang="en-US" sz="1400" b="1" dirty="0">
                <a:solidFill>
                  <a:srgbClr val="0070C0"/>
                </a:solidFill>
              </a:rPr>
              <a:t>W felt filled with Sn (provided by ENEA) with pore size 400 microns with upgraded LP configuration (d=2 mm):</a:t>
            </a:r>
          </a:p>
          <a:p>
            <a:pPr marL="214313" indent="-214313" algn="just">
              <a:spcBef>
                <a:spcPts val="400"/>
              </a:spcBef>
              <a:buFont typeface="Wingdings" panose="05000000000000000000" pitchFamily="2" charset="2"/>
              <a:buChar char="Ø"/>
            </a:pPr>
            <a:r>
              <a:rPr lang="en-US" sz="1300" dirty="0">
                <a:solidFill>
                  <a:srgbClr val="0070C0"/>
                </a:solidFill>
              </a:rPr>
              <a:t>Successful operation and LP measurements even at largest power densities</a:t>
            </a:r>
          </a:p>
          <a:p>
            <a:pPr marL="214313" indent="-214313" algn="just">
              <a:spcBef>
                <a:spcPts val="400"/>
              </a:spcBef>
              <a:buFont typeface="Wingdings" panose="05000000000000000000" pitchFamily="2" charset="2"/>
              <a:buChar char="Ø"/>
            </a:pPr>
            <a:r>
              <a:rPr lang="en-US" sz="1300" dirty="0">
                <a:solidFill>
                  <a:srgbClr val="0070C0"/>
                </a:solidFill>
              </a:rPr>
              <a:t>Employment of Sn II line filters to infer evolution of Sn+ ion population</a:t>
            </a:r>
          </a:p>
          <a:p>
            <a:pPr marL="214313" indent="-214313" algn="just">
              <a:spcBef>
                <a:spcPts val="400"/>
              </a:spcBef>
              <a:buFont typeface="Wingdings" panose="05000000000000000000" pitchFamily="2" charset="2"/>
              <a:buChar char="Ø"/>
            </a:pPr>
            <a:r>
              <a:rPr lang="en-US" sz="1300" dirty="0">
                <a:solidFill>
                  <a:srgbClr val="0070C0"/>
                </a:solidFill>
              </a:rPr>
              <a:t>Comparative shots at similar injected power with H</a:t>
            </a:r>
            <a:r>
              <a:rPr lang="en-US" sz="1300" baseline="30000" dirty="0">
                <a:solidFill>
                  <a:srgbClr val="0070C0"/>
                </a:solidFill>
              </a:rPr>
              <a:t>0</a:t>
            </a:r>
            <a:r>
              <a:rPr lang="en-US" sz="1300" dirty="0">
                <a:solidFill>
                  <a:srgbClr val="0070C0"/>
                </a:solidFill>
              </a:rPr>
              <a:t> and H</a:t>
            </a:r>
            <a:r>
              <a:rPr lang="en-US" sz="1300" baseline="30000" dirty="0">
                <a:solidFill>
                  <a:srgbClr val="0070C0"/>
                </a:solidFill>
              </a:rPr>
              <a:t>0</a:t>
            </a:r>
            <a:r>
              <a:rPr lang="en-US" sz="1300" dirty="0">
                <a:solidFill>
                  <a:srgbClr val="0070C0"/>
                </a:solidFill>
              </a:rPr>
              <a:t>+H</a:t>
            </a:r>
            <a:r>
              <a:rPr lang="en-US" sz="1300" baseline="30000" dirty="0">
                <a:solidFill>
                  <a:srgbClr val="0070C0"/>
                </a:solidFill>
              </a:rPr>
              <a:t>+</a:t>
            </a:r>
            <a:r>
              <a:rPr lang="en-US" sz="1300" dirty="0">
                <a:solidFill>
                  <a:srgbClr val="0070C0"/>
                </a:solidFill>
              </a:rPr>
              <a:t> beams (average particle energy around 21 </a:t>
            </a:r>
            <a:r>
              <a:rPr lang="en-US" sz="1300" dirty="0" err="1">
                <a:solidFill>
                  <a:srgbClr val="0070C0"/>
                </a:solidFill>
              </a:rPr>
              <a:t>keV</a:t>
            </a:r>
            <a:r>
              <a:rPr lang="en-US" sz="1300" dirty="0">
                <a:solidFill>
                  <a:srgbClr val="0070C0"/>
                </a:solidFill>
              </a:rPr>
              <a:t>)</a:t>
            </a:r>
          </a:p>
          <a:p>
            <a:pPr marL="214313" indent="-214313" algn="just">
              <a:spcBef>
                <a:spcPts val="400"/>
              </a:spcBef>
              <a:buFont typeface="Wingdings" panose="05000000000000000000" pitchFamily="2" charset="2"/>
              <a:buChar char="Ø"/>
            </a:pPr>
            <a:r>
              <a:rPr lang="en-US" sz="1300" dirty="0">
                <a:solidFill>
                  <a:srgbClr val="0070C0"/>
                </a:solidFill>
              </a:rPr>
              <a:t>Previous experiments to characterize plasma clouds generated over a TZM target with equal LP configuration. </a:t>
            </a:r>
          </a:p>
          <a:p>
            <a:pPr marL="214313" indent="-214313" algn="just">
              <a:spcBef>
                <a:spcPts val="400"/>
              </a:spcBef>
              <a:buFont typeface="Wingdings" panose="05000000000000000000" pitchFamily="2" charset="2"/>
              <a:buChar char="Ø"/>
            </a:pPr>
            <a:r>
              <a:rPr lang="en-US" sz="1300" dirty="0">
                <a:solidFill>
                  <a:srgbClr val="0070C0"/>
                </a:solidFill>
              </a:rPr>
              <a:t>Characterization of hydrogen plasma cloud for Sn-H cloud benchmarking </a:t>
            </a:r>
          </a:p>
          <a:p>
            <a:pPr algn="just">
              <a:spcBef>
                <a:spcPts val="400"/>
              </a:spcBef>
            </a:pPr>
            <a:r>
              <a:rPr lang="en-US" sz="1400" b="1" dirty="0">
                <a:solidFill>
                  <a:srgbClr val="0070C0"/>
                </a:solidFill>
              </a:rPr>
              <a:t>Ongoing analysis:</a:t>
            </a:r>
          </a:p>
          <a:p>
            <a:pPr marL="214313" indent="-214313" algn="just">
              <a:spcBef>
                <a:spcPts val="400"/>
              </a:spcBef>
              <a:buFont typeface="Wingdings" panose="05000000000000000000" pitchFamily="2" charset="2"/>
              <a:buChar char="Ø"/>
            </a:pPr>
            <a:r>
              <a:rPr lang="en-US" sz="1300" dirty="0">
                <a:solidFill>
                  <a:srgbClr val="0070C0"/>
                </a:solidFill>
              </a:rPr>
              <a:t>Analysis of I-V characteristics and spectroscopic characterization is ongoing. Focused spectroscopy measures may infer spatial differences within the cloud.</a:t>
            </a:r>
          </a:p>
          <a:p>
            <a:pPr marL="214313" indent="-214313" algn="just">
              <a:spcBef>
                <a:spcPts val="400"/>
              </a:spcBef>
              <a:buFont typeface="Wingdings" panose="05000000000000000000" pitchFamily="2" charset="2"/>
              <a:buChar char="Ø"/>
            </a:pPr>
            <a:r>
              <a:rPr lang="en-US" sz="1300" dirty="0">
                <a:solidFill>
                  <a:srgbClr val="0070C0"/>
                </a:solidFill>
              </a:rPr>
              <a:t>Determination of plasma cloud parameters and radiative characteristics.</a:t>
            </a:r>
          </a:p>
          <a:p>
            <a:pPr marL="214313" indent="-214313" algn="just">
              <a:spcBef>
                <a:spcPts val="400"/>
              </a:spcBef>
              <a:buFont typeface="Wingdings" panose="05000000000000000000" pitchFamily="2" charset="2"/>
              <a:buChar char="Ø"/>
            </a:pPr>
            <a:r>
              <a:rPr lang="en-US" sz="1300" dirty="0">
                <a:solidFill>
                  <a:srgbClr val="0070C0"/>
                </a:solidFill>
              </a:rPr>
              <a:t>Investigate possible differences in Sn ion populations induced by varying primary beam. </a:t>
            </a:r>
          </a:p>
          <a:p>
            <a:pPr marL="214313" indent="-214313" algn="just">
              <a:spcBef>
                <a:spcPts val="400"/>
              </a:spcBef>
              <a:buFont typeface="Wingdings" panose="05000000000000000000" pitchFamily="2" charset="2"/>
              <a:buChar char="Ø"/>
            </a:pPr>
            <a:r>
              <a:rPr lang="en-US" sz="1300" dirty="0">
                <a:solidFill>
                  <a:srgbClr val="0070C0"/>
                </a:solidFill>
              </a:rPr>
              <a:t>Significant damage and dry-out on felt surface, induced by large number of high power pulses, to be investigated  by material analyses.</a:t>
            </a:r>
          </a:p>
          <a:p>
            <a:pPr marL="342900" indent="-342900" algn="just">
              <a:buFont typeface="Wingdings" panose="05000000000000000000" pitchFamily="2" charset="2"/>
              <a:buChar char="Ø"/>
            </a:pPr>
            <a:endParaRPr lang="en-US" sz="1000" b="1" dirty="0">
              <a:solidFill>
                <a:srgbClr val="0070C0"/>
              </a:solidFill>
            </a:endParaRPr>
          </a:p>
          <a:p>
            <a:pPr marL="214313" indent="-214313" algn="just">
              <a:buFont typeface="Wingdings" panose="05000000000000000000" pitchFamily="2" charset="2"/>
              <a:buChar char="Ø"/>
            </a:pPr>
            <a:endParaRPr lang="en-US" sz="1000" b="1" dirty="0">
              <a:solidFill>
                <a:srgbClr val="0070C0"/>
              </a:solidFill>
            </a:endParaRPr>
          </a:p>
          <a:p>
            <a:pPr marL="214313" indent="-214313" algn="just">
              <a:buFont typeface="Wingdings" panose="05000000000000000000" pitchFamily="2" charset="2"/>
              <a:buChar char="Ø"/>
            </a:pPr>
            <a:endParaRPr lang="en-US" sz="1600" dirty="0"/>
          </a:p>
        </p:txBody>
      </p:sp>
      <p:sp>
        <p:nvSpPr>
          <p:cNvPr id="26" name="CustomShape 1"/>
          <p:cNvSpPr/>
          <p:nvPr/>
        </p:nvSpPr>
        <p:spPr>
          <a:xfrm>
            <a:off x="-28044" y="24276"/>
            <a:ext cx="8290440" cy="42395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ts val="2400"/>
              </a:lnSpc>
            </a:pPr>
            <a:r>
              <a:rPr lang="en-US" sz="2000" b="1" dirty="0">
                <a:solidFill>
                  <a:srgbClr val="00B050"/>
                </a:solidFill>
                <a:latin typeface="Arial" panose="020B0604020202020204" pitchFamily="34" charset="0"/>
                <a:cs typeface="Arial" panose="020B0604020202020204" pitchFamily="34" charset="0"/>
              </a:rPr>
              <a:t>2023: Vapor shielding and plasma characterization: Embedded Langmuir probe (December) </a:t>
            </a:r>
            <a:endParaRPr lang="es-ES" sz="2000" b="1" dirty="0">
              <a:solidFill>
                <a:srgbClr val="00B050"/>
              </a:solidFill>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1788" t="-1620" r="14848" b="1620"/>
          <a:stretch/>
        </p:blipFill>
        <p:spPr>
          <a:xfrm>
            <a:off x="6576913" y="723173"/>
            <a:ext cx="2363327" cy="2038762"/>
          </a:xfrm>
          <a:prstGeom prst="rect">
            <a:avLst/>
          </a:prstGeom>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r="11269"/>
          <a:stretch/>
        </p:blipFill>
        <p:spPr>
          <a:xfrm>
            <a:off x="6677980" y="3009680"/>
            <a:ext cx="2232248" cy="1886795"/>
          </a:xfrm>
          <a:prstGeom prst="rect">
            <a:avLst/>
          </a:prstGeom>
        </p:spPr>
      </p:pic>
      <p:sp>
        <p:nvSpPr>
          <p:cNvPr id="8" name="CuadroTexto 7"/>
          <p:cNvSpPr txBox="1"/>
          <p:nvPr/>
        </p:nvSpPr>
        <p:spPr>
          <a:xfrm>
            <a:off x="7064896" y="2703113"/>
            <a:ext cx="1458416" cy="307777"/>
          </a:xfrm>
          <a:prstGeom prst="rect">
            <a:avLst/>
          </a:prstGeom>
          <a:noFill/>
        </p:spPr>
        <p:txBody>
          <a:bodyPr wrap="square" rtlCol="0">
            <a:spAutoFit/>
          </a:bodyPr>
          <a:lstStyle/>
          <a:p>
            <a:r>
              <a:rPr lang="es-ES" sz="1400" dirty="0"/>
              <a:t>Post-</a:t>
            </a:r>
            <a:r>
              <a:rPr lang="es-ES" sz="1400" dirty="0" err="1"/>
              <a:t>exposure</a:t>
            </a:r>
            <a:endParaRPr lang="es-ES" sz="1400" dirty="0"/>
          </a:p>
        </p:txBody>
      </p:sp>
      <p:sp>
        <p:nvSpPr>
          <p:cNvPr id="10" name="CuadroTexto 9"/>
          <p:cNvSpPr txBox="1"/>
          <p:nvPr/>
        </p:nvSpPr>
        <p:spPr>
          <a:xfrm>
            <a:off x="6955699" y="495272"/>
            <a:ext cx="1944216" cy="307777"/>
          </a:xfrm>
          <a:prstGeom prst="rect">
            <a:avLst/>
          </a:prstGeom>
          <a:noFill/>
        </p:spPr>
        <p:txBody>
          <a:bodyPr wrap="square" rtlCol="0">
            <a:spAutoFit/>
          </a:bodyPr>
          <a:lstStyle/>
          <a:p>
            <a:r>
              <a:rPr lang="es-ES" sz="1400" dirty="0"/>
              <a:t>Pre-</a:t>
            </a:r>
            <a:r>
              <a:rPr lang="es-ES" sz="1400" dirty="0" err="1"/>
              <a:t>exposure</a:t>
            </a:r>
            <a:r>
              <a:rPr lang="es-ES" sz="1400" dirty="0"/>
              <a:t> </a:t>
            </a:r>
            <a:r>
              <a:rPr lang="es-ES" sz="1400" dirty="0" err="1"/>
              <a:t>photo</a:t>
            </a:r>
            <a:endParaRPr lang="es-ES" sz="1400" dirty="0"/>
          </a:p>
        </p:txBody>
      </p:sp>
      <p:sp>
        <p:nvSpPr>
          <p:cNvPr id="11"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s-ES_tradnl" sz="900" dirty="0">
                <a:solidFill>
                  <a:prstClr val="black"/>
                </a:solidFill>
              </a:rPr>
              <a:t>8th of </a:t>
            </a:r>
            <a:r>
              <a:rPr lang="es-ES_tradnl" sz="900" dirty="0" err="1">
                <a:solidFill>
                  <a:prstClr val="black"/>
                </a:solidFill>
              </a:rPr>
              <a:t>February</a:t>
            </a:r>
            <a:r>
              <a:rPr lang="es-ES_tradnl" sz="900" dirty="0">
                <a:solidFill>
                  <a:prstClr val="black"/>
                </a:solidFill>
              </a:rPr>
              <a:t>   </a:t>
            </a:r>
            <a:r>
              <a:rPr lang="es-ES_tradnl" sz="900" dirty="0" err="1">
                <a:solidFill>
                  <a:prstClr val="black"/>
                </a:solidFill>
              </a:rPr>
              <a:t>Slide</a:t>
            </a:r>
            <a:r>
              <a:rPr lang="es-ES_tradnl" sz="900" dirty="0">
                <a:solidFill>
                  <a:prstClr val="black"/>
                </a:solidFill>
              </a:rPr>
              <a:t> 4/12</a:t>
            </a:r>
            <a:endParaRPr lang="en-GB" sz="900" dirty="0">
              <a:solidFill>
                <a:prstClr val="black"/>
              </a:solidFill>
            </a:endParaRPr>
          </a:p>
        </p:txBody>
      </p:sp>
    </p:spTree>
    <p:extLst>
      <p:ext uri="{BB962C8B-B14F-4D97-AF65-F5344CB8AC3E}">
        <p14:creationId xmlns:p14="http://schemas.microsoft.com/office/powerpoint/2010/main" val="3655722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934" y="107156"/>
            <a:ext cx="8127474" cy="342900"/>
          </a:xfrm>
        </p:spPr>
        <p:txBody>
          <a:bodyPr/>
          <a:lstStyle/>
          <a:p>
            <a:r>
              <a:rPr lang="en-US" dirty="0">
                <a:solidFill>
                  <a:srgbClr val="00B050"/>
                </a:solidFill>
              </a:rPr>
              <a:t>2023: AUG with and w/o lateral wall exposed to NBI</a:t>
            </a:r>
          </a:p>
        </p:txBody>
      </p:sp>
      <p:pic>
        <p:nvPicPr>
          <p:cNvPr id="5" name="304568_720KW100ms10fpsSnfil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86230" y="891686"/>
            <a:ext cx="2337886" cy="1988646"/>
          </a:xfrm>
          <a:prstGeom prst="rect">
            <a:avLst/>
          </a:prstGeom>
        </p:spPr>
      </p:pic>
      <p:pic>
        <p:nvPicPr>
          <p:cNvPr id="6" name="304546_720KW100ms10fpsSnfilter45inc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865721" y="891686"/>
            <a:ext cx="2215202" cy="2088232"/>
          </a:xfrm>
          <a:prstGeom prst="rect">
            <a:avLst/>
          </a:prstGeom>
        </p:spPr>
      </p:pic>
      <p:sp>
        <p:nvSpPr>
          <p:cNvPr id="7" name="CuadroTexto 6"/>
          <p:cNvSpPr txBox="1"/>
          <p:nvPr/>
        </p:nvSpPr>
        <p:spPr>
          <a:xfrm>
            <a:off x="6249547" y="652304"/>
            <a:ext cx="2771655" cy="4185761"/>
          </a:xfrm>
          <a:prstGeom prst="rect">
            <a:avLst/>
          </a:prstGeom>
          <a:noFill/>
        </p:spPr>
        <p:txBody>
          <a:bodyPr wrap="square" rtlCol="0">
            <a:spAutoFit/>
          </a:bodyPr>
          <a:lstStyle/>
          <a:p>
            <a:pPr marL="214313" indent="-214313">
              <a:spcBef>
                <a:spcPts val="600"/>
              </a:spcBef>
              <a:buFont typeface="Wingdings" panose="05000000000000000000" pitchFamily="2" charset="2"/>
              <a:buChar char="Ø"/>
            </a:pPr>
            <a:r>
              <a:rPr lang="en-US" sz="1600" b="1" dirty="0">
                <a:solidFill>
                  <a:srgbClr val="0070C0"/>
                </a:solidFill>
              </a:rPr>
              <a:t>Similar results for both targets </a:t>
            </a:r>
            <a:r>
              <a:rPr lang="en-US" sz="1600" b="1" dirty="0">
                <a:solidFill>
                  <a:srgbClr val="0070C0"/>
                </a:solidFill>
                <a:sym typeface="Wingdings" panose="05000000000000000000" pitchFamily="2" charset="2"/>
              </a:rPr>
              <a:t> </a:t>
            </a:r>
            <a:r>
              <a:rPr lang="en-US" sz="1600" b="1" dirty="0">
                <a:solidFill>
                  <a:srgbClr val="0070C0"/>
                </a:solidFill>
              </a:rPr>
              <a:t>Similar temperature increment with NBI pulses.</a:t>
            </a:r>
          </a:p>
          <a:p>
            <a:pPr marL="214313" indent="-214313">
              <a:spcBef>
                <a:spcPts val="600"/>
              </a:spcBef>
              <a:buFont typeface="Wingdings" panose="05000000000000000000" pitchFamily="2" charset="2"/>
              <a:buChar char="Ø"/>
            </a:pPr>
            <a:r>
              <a:rPr lang="en-US" sz="1600" b="1" dirty="0">
                <a:solidFill>
                  <a:srgbClr val="0070C0"/>
                </a:solidFill>
              </a:rPr>
              <a:t>No drop or Sn spilling up to the highest heat fluxes (56</a:t>
            </a:r>
            <a:r>
              <a:rPr lang="en-US" sz="1600" b="1" u="sng" dirty="0">
                <a:solidFill>
                  <a:srgbClr val="0070C0"/>
                </a:solidFill>
              </a:rPr>
              <a:t>+</a:t>
            </a:r>
            <a:r>
              <a:rPr lang="en-US" sz="1600" b="1" dirty="0">
                <a:solidFill>
                  <a:srgbClr val="0070C0"/>
                </a:solidFill>
              </a:rPr>
              <a:t>15MW/M2) </a:t>
            </a:r>
            <a:r>
              <a:rPr lang="en-US" sz="1600" b="1" dirty="0">
                <a:solidFill>
                  <a:srgbClr val="0070C0"/>
                </a:solidFill>
                <a:sym typeface="Wingdings" panose="05000000000000000000" pitchFamily="2" charset="2"/>
              </a:rPr>
              <a:t> Both targets underfilled around 20% of porous volume.</a:t>
            </a:r>
          </a:p>
          <a:p>
            <a:pPr marL="214313" indent="-214313">
              <a:spcBef>
                <a:spcPts val="600"/>
              </a:spcBef>
              <a:buFont typeface="Wingdings" panose="05000000000000000000" pitchFamily="2" charset="2"/>
              <a:buChar char="Ø"/>
            </a:pPr>
            <a:r>
              <a:rPr lang="en-US" sz="1600" b="1" dirty="0">
                <a:solidFill>
                  <a:srgbClr val="0070C0"/>
                </a:solidFill>
                <a:sym typeface="Wingdings" panose="05000000000000000000" pitchFamily="2" charset="2"/>
              </a:rPr>
              <a:t>Droplet ejection observed in Magnum No bubble formation in OLMAT due to short pulse duration (no H</a:t>
            </a:r>
            <a:r>
              <a:rPr lang="en-US" sz="1600" b="1" baseline="-25000" dirty="0">
                <a:solidFill>
                  <a:srgbClr val="0070C0"/>
                </a:solidFill>
                <a:sym typeface="Wingdings" panose="05000000000000000000" pitchFamily="2" charset="2"/>
              </a:rPr>
              <a:t>2</a:t>
            </a:r>
            <a:r>
              <a:rPr lang="en-US" sz="1600" b="1" dirty="0">
                <a:solidFill>
                  <a:srgbClr val="0070C0"/>
                </a:solidFill>
                <a:sym typeface="Wingdings" panose="05000000000000000000" pitchFamily="2" charset="2"/>
              </a:rPr>
              <a:t> saturation).</a:t>
            </a:r>
            <a:endParaRPr lang="en-US" sz="1600" b="1" dirty="0">
              <a:solidFill>
                <a:srgbClr val="0070C0"/>
              </a:solidFill>
            </a:endParaRPr>
          </a:p>
        </p:txBody>
      </p:sp>
      <p:pic>
        <p:nvPicPr>
          <p:cNvPr id="11" name="304643_720KW100ms10fpsSnfilter">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1175018" y="3082580"/>
            <a:ext cx="2426779" cy="1925732"/>
          </a:xfrm>
          <a:prstGeom prst="rect">
            <a:avLst/>
          </a:prstGeom>
        </p:spPr>
      </p:pic>
      <p:pic>
        <p:nvPicPr>
          <p:cNvPr id="12" name="304641_720KW100ms10fpsSnfilter45">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3847403" y="3082580"/>
            <a:ext cx="2426780" cy="1925732"/>
          </a:xfrm>
          <a:prstGeom prst="rect">
            <a:avLst/>
          </a:prstGeom>
        </p:spPr>
      </p:pic>
      <p:sp>
        <p:nvSpPr>
          <p:cNvPr id="14" name="CuadroTexto 13"/>
          <p:cNvSpPr txBox="1"/>
          <p:nvPr/>
        </p:nvSpPr>
        <p:spPr>
          <a:xfrm>
            <a:off x="116934" y="1428359"/>
            <a:ext cx="927692" cy="307777"/>
          </a:xfrm>
          <a:prstGeom prst="rect">
            <a:avLst/>
          </a:prstGeom>
          <a:noFill/>
        </p:spPr>
        <p:txBody>
          <a:bodyPr wrap="square" rtlCol="0">
            <a:spAutoFit/>
          </a:bodyPr>
          <a:lstStyle/>
          <a:p>
            <a:r>
              <a:rPr lang="es-ES" sz="1400" b="1" u="sng" dirty="0">
                <a:solidFill>
                  <a:srgbClr val="0070C0"/>
                </a:solidFill>
              </a:rPr>
              <a:t>W/o </a:t>
            </a:r>
            <a:r>
              <a:rPr lang="es-ES" sz="1400" b="1" u="sng" dirty="0" err="1">
                <a:solidFill>
                  <a:srgbClr val="0070C0"/>
                </a:solidFill>
              </a:rPr>
              <a:t>wall</a:t>
            </a:r>
            <a:endParaRPr lang="es-ES" sz="1400" b="1" u="sng" dirty="0">
              <a:solidFill>
                <a:srgbClr val="0070C0"/>
              </a:solidFill>
            </a:endParaRPr>
          </a:p>
        </p:txBody>
      </p:sp>
      <p:sp>
        <p:nvSpPr>
          <p:cNvPr id="15" name="CuadroTexto 14"/>
          <p:cNvSpPr txBox="1"/>
          <p:nvPr/>
        </p:nvSpPr>
        <p:spPr>
          <a:xfrm>
            <a:off x="35496" y="3582795"/>
            <a:ext cx="1038109" cy="307777"/>
          </a:xfrm>
          <a:prstGeom prst="rect">
            <a:avLst/>
          </a:prstGeom>
          <a:noFill/>
        </p:spPr>
        <p:txBody>
          <a:bodyPr wrap="square" rtlCol="0">
            <a:spAutoFit/>
          </a:bodyPr>
          <a:lstStyle/>
          <a:p>
            <a:r>
              <a:rPr lang="es-ES" sz="1400" b="1" u="sng" dirty="0" err="1">
                <a:solidFill>
                  <a:srgbClr val="0070C0"/>
                </a:solidFill>
              </a:rPr>
              <a:t>With</a:t>
            </a:r>
            <a:r>
              <a:rPr lang="es-ES" sz="1400" b="1" u="sng" dirty="0">
                <a:solidFill>
                  <a:srgbClr val="0070C0"/>
                </a:solidFill>
              </a:rPr>
              <a:t> </a:t>
            </a:r>
            <a:r>
              <a:rPr lang="es-ES" sz="1400" b="1" u="sng" dirty="0" err="1">
                <a:solidFill>
                  <a:srgbClr val="0070C0"/>
                </a:solidFill>
              </a:rPr>
              <a:t>wall</a:t>
            </a:r>
            <a:endParaRPr lang="es-ES" sz="1400" b="1" u="sng" dirty="0">
              <a:solidFill>
                <a:srgbClr val="0070C0"/>
              </a:solidFill>
            </a:endParaRPr>
          </a:p>
        </p:txBody>
      </p:sp>
      <p:sp>
        <p:nvSpPr>
          <p:cNvPr id="3" name="16 CuadroTexto">
            <a:extLst>
              <a:ext uri="{FF2B5EF4-FFF2-40B4-BE49-F238E27FC236}">
                <a16:creationId xmlns:a16="http://schemas.microsoft.com/office/drawing/2014/main" id="{C2D6681B-7D6E-AE0F-E2F1-A46E636BD3B8}"/>
              </a:ext>
            </a:extLst>
          </p:cNvPr>
          <p:cNvSpPr txBox="1"/>
          <p:nvPr/>
        </p:nvSpPr>
        <p:spPr>
          <a:xfrm>
            <a:off x="2395676" y="548360"/>
            <a:ext cx="4376490" cy="307463"/>
          </a:xfrm>
          <a:prstGeom prst="rect">
            <a:avLst/>
          </a:prstGeom>
          <a:noFill/>
        </p:spPr>
        <p:txBody>
          <a:bodyPr wrap="square" rtlCol="0">
            <a:spAutoFit/>
          </a:bodyPr>
          <a:lstStyle/>
          <a:p>
            <a:r>
              <a:rPr lang="es-ES" sz="1350" u="sng" dirty="0"/>
              <a:t>706KW (58MW/m</a:t>
            </a:r>
            <a:r>
              <a:rPr lang="es-ES" sz="1350" u="sng" baseline="30000" dirty="0"/>
              <a:t>2</a:t>
            </a:r>
            <a:r>
              <a:rPr lang="es-ES" sz="1350" u="sng" dirty="0"/>
              <a:t>) 100ms Sn </a:t>
            </a:r>
            <a:r>
              <a:rPr lang="es-ES" sz="1350" u="sng" dirty="0" err="1"/>
              <a:t>filter</a:t>
            </a:r>
            <a:endParaRPr lang="en-US" sz="1350" u="sng" dirty="0"/>
          </a:p>
        </p:txBody>
      </p:sp>
      <p:sp>
        <p:nvSpPr>
          <p:cNvPr id="13"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s-ES_tradnl" sz="900" dirty="0">
                <a:solidFill>
                  <a:prstClr val="black"/>
                </a:solidFill>
              </a:rPr>
              <a:t>8th of </a:t>
            </a:r>
            <a:r>
              <a:rPr lang="es-ES_tradnl" sz="900" dirty="0" err="1">
                <a:solidFill>
                  <a:prstClr val="black"/>
                </a:solidFill>
              </a:rPr>
              <a:t>February</a:t>
            </a:r>
            <a:r>
              <a:rPr lang="es-ES_tradnl" sz="900" dirty="0">
                <a:solidFill>
                  <a:prstClr val="black"/>
                </a:solidFill>
              </a:rPr>
              <a:t>   </a:t>
            </a:r>
            <a:r>
              <a:rPr lang="es-ES_tradnl" sz="900" dirty="0" err="1">
                <a:solidFill>
                  <a:prstClr val="black"/>
                </a:solidFill>
              </a:rPr>
              <a:t>Slide</a:t>
            </a:r>
            <a:r>
              <a:rPr lang="es-ES_tradnl" sz="900" dirty="0">
                <a:solidFill>
                  <a:prstClr val="black"/>
                </a:solidFill>
              </a:rPr>
              <a:t> 5/12</a:t>
            </a:r>
            <a:endParaRPr lang="en-GB" sz="900" dirty="0">
              <a:solidFill>
                <a:prstClr val="black"/>
              </a:solidFill>
            </a:endParaRPr>
          </a:p>
        </p:txBody>
      </p:sp>
    </p:spTree>
    <p:extLst>
      <p:ext uri="{BB962C8B-B14F-4D97-AF65-F5344CB8AC3E}">
        <p14:creationId xmlns:p14="http://schemas.microsoft.com/office/powerpoint/2010/main" val="3795018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video>
              <p:cMediaNode vol="80000">
                <p:cTn id="19" fill="hold" display="0">
                  <p:stCondLst>
                    <p:cond delay="indefinite"/>
                  </p:stCondLst>
                </p:cTn>
                <p:tgtEl>
                  <p:spTgt spid="11"/>
                </p:tgtEl>
              </p:cMediaNode>
            </p:vide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2"/>
                                        </p:tgtEl>
                                      </p:cBhvr>
                                    </p:cmd>
                                  </p:childTnLst>
                                </p:cTn>
                              </p:par>
                            </p:childTnLst>
                          </p:cTn>
                        </p:par>
                      </p:childTnLst>
                    </p:cTn>
                  </p:par>
                </p:childTnLst>
              </p:cTn>
              <p:nextCondLst>
                <p:cond evt="onClick" delay="0">
                  <p:tgtEl>
                    <p:spTgt spid="12"/>
                  </p:tgtEl>
                </p:cond>
              </p:nextCondLst>
            </p:seq>
            <p:video>
              <p:cMediaNode vol="80000">
                <p:cTn id="25"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CuadroTexto">
            <a:extLst>
              <a:ext uri="{FF2B5EF4-FFF2-40B4-BE49-F238E27FC236}">
                <a16:creationId xmlns:a16="http://schemas.microsoft.com/office/drawing/2014/main" id="{EC7036F5-94C5-4BE7-AF03-D8CC9369FF4A}"/>
              </a:ext>
            </a:extLst>
          </p:cNvPr>
          <p:cNvSpPr txBox="1"/>
          <p:nvPr/>
        </p:nvSpPr>
        <p:spPr>
          <a:xfrm>
            <a:off x="-36512" y="555526"/>
            <a:ext cx="5760640" cy="3018775"/>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002060"/>
                </a:solidFill>
                <a:latin typeface="Arial" panose="020B0604020202020204" pitchFamily="34" charset="0"/>
                <a:cs typeface="Arial" panose="020B0604020202020204" pitchFamily="34" charset="0"/>
              </a:rPr>
              <a:t>Power:</a:t>
            </a:r>
            <a:r>
              <a:rPr lang="en-US" sz="1400" b="1" dirty="0">
                <a:solidFill>
                  <a:srgbClr val="0000FF"/>
                </a:solidFill>
                <a:latin typeface="Arial" panose="020B0604020202020204" pitchFamily="34" charset="0"/>
                <a:cs typeface="Arial" panose="020B0604020202020204" pitchFamily="34" charset="0"/>
              </a:rPr>
              <a:t> 930 W continuous; 9300 W pulsed.</a:t>
            </a:r>
          </a:p>
          <a:p>
            <a:pPr marL="285750" indent="-285750">
              <a:buFont typeface="Arial" panose="020B0604020202020204" pitchFamily="34" charset="0"/>
              <a:buChar char="•"/>
            </a:pPr>
            <a:r>
              <a:rPr lang="en-US" sz="1400" b="1" dirty="0">
                <a:solidFill>
                  <a:srgbClr val="002060"/>
                </a:solidFill>
                <a:latin typeface="Arial" panose="020B0604020202020204" pitchFamily="34" charset="0"/>
                <a:cs typeface="Arial" panose="020B0604020202020204" pitchFamily="34" charset="0"/>
              </a:rPr>
              <a:t>Pulses</a:t>
            </a:r>
            <a:r>
              <a:rPr lang="en-US" sz="1400" b="1" dirty="0">
                <a:latin typeface="Arial" panose="020B0604020202020204" pitchFamily="34" charset="0"/>
                <a:cs typeface="Arial" panose="020B0604020202020204" pitchFamily="34" charset="0"/>
              </a:rPr>
              <a:t>:</a:t>
            </a:r>
            <a:r>
              <a:rPr lang="en-US" sz="1400" b="1" dirty="0">
                <a:solidFill>
                  <a:srgbClr val="0000FF"/>
                </a:solidFill>
                <a:latin typeface="Arial" panose="020B0604020202020204" pitchFamily="34" charset="0"/>
                <a:cs typeface="Arial" panose="020B0604020202020204" pitchFamily="34" charset="0"/>
              </a:rPr>
              <a:t> 0.2-10 </a:t>
            </a:r>
            <a:r>
              <a:rPr lang="en-US" sz="1400" b="1" dirty="0" err="1">
                <a:solidFill>
                  <a:srgbClr val="0000FF"/>
                </a:solidFill>
                <a:latin typeface="Arial" panose="020B0604020202020204" pitchFamily="34" charset="0"/>
                <a:cs typeface="Arial" panose="020B0604020202020204" pitchFamily="34" charset="0"/>
              </a:rPr>
              <a:t>ms</a:t>
            </a:r>
            <a:r>
              <a:rPr lang="en-US" sz="1400" b="1" dirty="0">
                <a:solidFill>
                  <a:srgbClr val="0000FF"/>
                </a:solidFill>
                <a:latin typeface="Arial" panose="020B0604020202020204" pitchFamily="34" charset="0"/>
                <a:cs typeface="Arial" panose="020B0604020202020204" pitchFamily="34" charset="0"/>
              </a:rPr>
              <a:t>; 90 J energy; 10-2000 Hz</a:t>
            </a:r>
            <a:endParaRPr lang="en-US" sz="1400" b="1" dirty="0">
              <a:solidFill>
                <a:srgbClr val="002060"/>
              </a:solidFill>
              <a:latin typeface="Arial" panose="020B0604020202020204" pitchFamily="34" charset="0"/>
              <a:cs typeface="Arial" panose="020B0604020202020204" pitchFamily="34" charset="0"/>
            </a:endParaRPr>
          </a:p>
          <a:p>
            <a:pPr marL="0" lvl="1">
              <a:spcBef>
                <a:spcPts val="300"/>
              </a:spcBef>
            </a:pPr>
            <a:r>
              <a:rPr lang="en-US" sz="1400" b="1" dirty="0">
                <a:solidFill>
                  <a:srgbClr val="FF0000"/>
                </a:solidFill>
                <a:latin typeface="Arial" panose="020B0604020202020204" pitchFamily="34" charset="0"/>
                <a:cs typeface="Arial" panose="020B0604020202020204" pitchFamily="34" charset="0"/>
              </a:rPr>
              <a:t>Continuous mode:</a:t>
            </a:r>
          </a:p>
          <a:p>
            <a:pPr marL="576000" lvl="1" indent="-285750">
              <a:spcBef>
                <a:spcPts val="300"/>
              </a:spcBef>
              <a:buFont typeface="Wingdings" panose="05000000000000000000" pitchFamily="2" charset="2"/>
              <a:buChar char="Ø"/>
            </a:pPr>
            <a:r>
              <a:rPr lang="en-US" sz="1200" b="1" dirty="0">
                <a:solidFill>
                  <a:srgbClr val="0070C0"/>
                </a:solidFill>
              </a:rPr>
              <a:t>ITER (or DEMO) steady state: 10 MW/m</a:t>
            </a:r>
            <a:r>
              <a:rPr lang="en-US" sz="1200" b="1" baseline="30000" dirty="0">
                <a:solidFill>
                  <a:srgbClr val="0070C0"/>
                </a:solidFill>
              </a:rPr>
              <a:t>2 </a:t>
            </a:r>
            <a:r>
              <a:rPr lang="en-US" sz="1200" b="1" dirty="0">
                <a:solidFill>
                  <a:srgbClr val="0070C0"/>
                </a:solidFill>
              </a:rPr>
              <a:t>in 33 mm</a:t>
            </a:r>
            <a:r>
              <a:rPr lang="en-US" sz="1200" b="1" baseline="30000" dirty="0">
                <a:solidFill>
                  <a:srgbClr val="0070C0"/>
                </a:solidFill>
              </a:rPr>
              <a:t>2</a:t>
            </a:r>
            <a:r>
              <a:rPr lang="en-US" sz="1200" b="1" dirty="0">
                <a:solidFill>
                  <a:srgbClr val="0070C0"/>
                </a:solidFill>
              </a:rPr>
              <a:t> area.</a:t>
            </a:r>
          </a:p>
          <a:p>
            <a:pPr marL="576000" lvl="1" indent="-285750">
              <a:spcBef>
                <a:spcPts val="300"/>
              </a:spcBef>
              <a:buFont typeface="Wingdings" panose="05000000000000000000" pitchFamily="2" charset="2"/>
              <a:buChar char="Ø"/>
            </a:pPr>
            <a:r>
              <a:rPr lang="en-US" sz="1200" b="1" dirty="0">
                <a:solidFill>
                  <a:srgbClr val="0070C0"/>
                </a:solidFill>
              </a:rPr>
              <a:t>Slow transients: 20-70 MW/m</a:t>
            </a:r>
            <a:r>
              <a:rPr lang="en-US" sz="1200" b="1" u="sng" baseline="30000" dirty="0">
                <a:solidFill>
                  <a:srgbClr val="0070C0"/>
                </a:solidFill>
              </a:rPr>
              <a:t>2</a:t>
            </a:r>
            <a:r>
              <a:rPr lang="en-US" sz="1200" b="1" dirty="0">
                <a:solidFill>
                  <a:srgbClr val="0070C0"/>
                </a:solidFill>
              </a:rPr>
              <a:t> in 17-4 mm</a:t>
            </a:r>
            <a:r>
              <a:rPr lang="en-US" sz="1200" b="1" baseline="30000" dirty="0">
                <a:solidFill>
                  <a:srgbClr val="0070C0"/>
                </a:solidFill>
              </a:rPr>
              <a:t>2</a:t>
            </a:r>
            <a:r>
              <a:rPr lang="en-US" sz="1200" b="1" dirty="0">
                <a:solidFill>
                  <a:srgbClr val="0070C0"/>
                </a:solidFill>
              </a:rPr>
              <a:t> area. </a:t>
            </a:r>
          </a:p>
          <a:p>
            <a:pPr marL="0" lvl="1">
              <a:spcBef>
                <a:spcPts val="600"/>
              </a:spcBef>
            </a:pPr>
            <a:r>
              <a:rPr lang="en-US" sz="1400" b="1" dirty="0">
                <a:solidFill>
                  <a:srgbClr val="FF0000"/>
                </a:solidFill>
                <a:latin typeface="Arial" panose="020B0604020202020204" pitchFamily="34" charset="0"/>
                <a:cs typeface="Arial" panose="020B0604020202020204" pitchFamily="34" charset="0"/>
              </a:rPr>
              <a:t>Pulsed mode:</a:t>
            </a:r>
            <a:endParaRPr lang="en-US" sz="1400" b="1" dirty="0">
              <a:solidFill>
                <a:srgbClr val="0000FF"/>
              </a:solidFill>
              <a:latin typeface="Arial" panose="020B0604020202020204" pitchFamily="34" charset="0"/>
              <a:cs typeface="Arial" panose="020B0604020202020204" pitchFamily="34" charset="0"/>
            </a:endParaRPr>
          </a:p>
          <a:p>
            <a:pPr marL="576000" lvl="1" indent="-285750">
              <a:spcBef>
                <a:spcPts val="300"/>
              </a:spcBef>
              <a:buFont typeface="Wingdings" panose="05000000000000000000" pitchFamily="2" charset="2"/>
              <a:buChar char="Ø"/>
            </a:pPr>
            <a:r>
              <a:rPr lang="en-US" sz="1200" b="1" dirty="0">
                <a:solidFill>
                  <a:srgbClr val="0070C0"/>
                </a:solidFill>
              </a:rPr>
              <a:t>Mitigated ELMs: </a:t>
            </a:r>
          </a:p>
          <a:p>
            <a:pPr marL="1033200" lvl="2" indent="-285750">
              <a:spcBef>
                <a:spcPts val="300"/>
              </a:spcBef>
              <a:buFont typeface="Wingdings" panose="05000000000000000000" pitchFamily="2" charset="2"/>
              <a:buChar char="q"/>
            </a:pPr>
            <a:r>
              <a:rPr lang="en-US" sz="1200" b="1" dirty="0">
                <a:solidFill>
                  <a:srgbClr val="0070C0"/>
                </a:solidFill>
              </a:rPr>
              <a:t>20 MW/m</a:t>
            </a:r>
            <a:r>
              <a:rPr lang="en-US" sz="1200" b="1" baseline="30000" dirty="0">
                <a:solidFill>
                  <a:srgbClr val="0070C0"/>
                </a:solidFill>
              </a:rPr>
              <a:t>2</a:t>
            </a:r>
            <a:r>
              <a:rPr lang="en-US" sz="1200" b="1" dirty="0">
                <a:solidFill>
                  <a:srgbClr val="0070C0"/>
                </a:solidFill>
              </a:rPr>
              <a:t> for 0.5 </a:t>
            </a:r>
            <a:r>
              <a:rPr lang="en-US" sz="1200" b="1" dirty="0" err="1">
                <a:solidFill>
                  <a:srgbClr val="0070C0"/>
                </a:solidFill>
              </a:rPr>
              <a:t>ms</a:t>
            </a:r>
            <a:r>
              <a:rPr lang="en-US" sz="1200" b="1" dirty="0">
                <a:solidFill>
                  <a:srgbClr val="0070C0"/>
                </a:solidFill>
              </a:rPr>
              <a:t> in 130 mm</a:t>
            </a:r>
            <a:r>
              <a:rPr lang="en-US" sz="1200" b="1" baseline="30000" dirty="0">
                <a:solidFill>
                  <a:srgbClr val="0070C0"/>
                </a:solidFill>
              </a:rPr>
              <a:t>2</a:t>
            </a:r>
            <a:r>
              <a:rPr lang="en-US" sz="1200" b="1" dirty="0">
                <a:solidFill>
                  <a:srgbClr val="0070C0"/>
                </a:solidFill>
              </a:rPr>
              <a:t> area. 2000 Hz. Disruptions or large ELMs: </a:t>
            </a:r>
          </a:p>
          <a:p>
            <a:pPr marL="1033200" lvl="2" indent="-285750">
              <a:spcBef>
                <a:spcPts val="300"/>
              </a:spcBef>
              <a:buFont typeface="Wingdings" panose="05000000000000000000" pitchFamily="2" charset="2"/>
              <a:buChar char="q"/>
            </a:pPr>
            <a:r>
              <a:rPr lang="en-US" sz="1200" b="1" dirty="0">
                <a:solidFill>
                  <a:srgbClr val="0070C0"/>
                </a:solidFill>
              </a:rPr>
              <a:t>0.15-6.5 GW/m</a:t>
            </a:r>
            <a:r>
              <a:rPr lang="en-US" sz="1200" b="1" baseline="30000" dirty="0">
                <a:solidFill>
                  <a:srgbClr val="0070C0"/>
                </a:solidFill>
              </a:rPr>
              <a:t>2</a:t>
            </a:r>
            <a:r>
              <a:rPr lang="en-US" sz="1200" b="1" dirty="0">
                <a:solidFill>
                  <a:srgbClr val="0070C0"/>
                </a:solidFill>
              </a:rPr>
              <a:t> for 2 </a:t>
            </a:r>
            <a:r>
              <a:rPr lang="en-US" sz="1200" b="1" dirty="0" err="1">
                <a:solidFill>
                  <a:srgbClr val="0070C0"/>
                </a:solidFill>
              </a:rPr>
              <a:t>ms</a:t>
            </a:r>
            <a:r>
              <a:rPr lang="en-US" sz="1200" b="1" dirty="0">
                <a:solidFill>
                  <a:srgbClr val="0070C0"/>
                </a:solidFill>
              </a:rPr>
              <a:t> in 17-0.5 mm</a:t>
            </a:r>
            <a:r>
              <a:rPr lang="en-US" sz="1200" b="1" baseline="30000" dirty="0">
                <a:solidFill>
                  <a:srgbClr val="0070C0"/>
                </a:solidFill>
              </a:rPr>
              <a:t>2 </a:t>
            </a:r>
            <a:r>
              <a:rPr lang="en-US" sz="1200" b="1" dirty="0">
                <a:solidFill>
                  <a:srgbClr val="0070C0"/>
                </a:solidFill>
              </a:rPr>
              <a:t>area. </a:t>
            </a:r>
          </a:p>
          <a:p>
            <a:pPr marL="576000" lvl="1" indent="-285750">
              <a:spcBef>
                <a:spcPts val="600"/>
              </a:spcBef>
              <a:spcAft>
                <a:spcPts val="450"/>
              </a:spcAft>
              <a:buFont typeface="Wingdings" panose="05000000000000000000" pitchFamily="2" charset="2"/>
              <a:buChar char="q"/>
            </a:pPr>
            <a:endParaRPr lang="es-ES" sz="1400" b="1" dirty="0">
              <a:solidFill>
                <a:srgbClr val="0070C0"/>
              </a:solidFill>
            </a:endParaRPr>
          </a:p>
          <a:p>
            <a:pPr marL="576000" lvl="1" indent="-285750">
              <a:spcBef>
                <a:spcPts val="600"/>
              </a:spcBef>
              <a:spcAft>
                <a:spcPts val="450"/>
              </a:spcAft>
              <a:buFont typeface="Wingdings" panose="05000000000000000000" pitchFamily="2" charset="2"/>
              <a:buChar char="q"/>
            </a:pPr>
            <a:endParaRPr lang="es-ES" sz="1400" b="1" dirty="0">
              <a:solidFill>
                <a:srgbClr val="0070C0"/>
              </a:solidFill>
            </a:endParaRPr>
          </a:p>
        </p:txBody>
      </p:sp>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6586" y="516396"/>
            <a:ext cx="3311860" cy="248389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1752" y="3649508"/>
            <a:ext cx="3126399" cy="1349811"/>
          </a:xfrm>
          <a:prstGeom prst="rect">
            <a:avLst/>
          </a:prstGeom>
        </p:spPr>
      </p:pic>
      <p:sp>
        <p:nvSpPr>
          <p:cNvPr id="10" name="Rectángulo 9"/>
          <p:cNvSpPr/>
          <p:nvPr/>
        </p:nvSpPr>
        <p:spPr>
          <a:xfrm>
            <a:off x="7354" y="3087457"/>
            <a:ext cx="15135225" cy="1501950"/>
          </a:xfrm>
          <a:prstGeom prst="rect">
            <a:avLst/>
          </a:prstGeom>
        </p:spPr>
        <p:txBody>
          <a:bodyPr>
            <a:spAutoFit/>
          </a:bodyPr>
          <a:lstStyle/>
          <a:p>
            <a:pPr algn="just" defTabSz="3027487">
              <a:lnSpc>
                <a:spcPct val="90000"/>
              </a:lnSpc>
              <a:spcBef>
                <a:spcPts val="600"/>
              </a:spcBef>
            </a:pPr>
            <a:r>
              <a:rPr lang="en-US" sz="1400" b="1" dirty="0">
                <a:solidFill>
                  <a:srgbClr val="0070C0"/>
                </a:solidFill>
              </a:rPr>
              <a:t>Laser Heat flux Gaussian profile at target position at maximum pulsed laser power (9300 W):</a:t>
            </a:r>
          </a:p>
          <a:p>
            <a:pPr marL="285750" indent="-285750" algn="just" defTabSz="3027487">
              <a:lnSpc>
                <a:spcPct val="90000"/>
              </a:lnSpc>
              <a:spcBef>
                <a:spcPts val="600"/>
              </a:spcBef>
              <a:buFont typeface="Wingdings" panose="05000000000000000000" pitchFamily="2" charset="2"/>
              <a:buChar char="Ø"/>
            </a:pPr>
            <a:r>
              <a:rPr lang="en-US" sz="1200" dirty="0">
                <a:solidFill>
                  <a:srgbClr val="0070C0"/>
                </a:solidFill>
              </a:rPr>
              <a:t>Ellipsoidal spot due to 52 degrees lateral incidence angle</a:t>
            </a:r>
          </a:p>
          <a:p>
            <a:pPr marL="285750" indent="-285750" algn="just" defTabSz="3027487">
              <a:lnSpc>
                <a:spcPct val="90000"/>
              </a:lnSpc>
              <a:spcBef>
                <a:spcPts val="600"/>
              </a:spcBef>
              <a:buFont typeface="Wingdings" panose="05000000000000000000" pitchFamily="2" charset="2"/>
              <a:buChar char="Ø"/>
            </a:pPr>
            <a:r>
              <a:rPr lang="en-US" sz="1200" dirty="0">
                <a:solidFill>
                  <a:srgbClr val="0070C0"/>
                </a:solidFill>
              </a:rPr>
              <a:t>July: Laser only experiments (6,7mmx4,1mm)</a:t>
            </a:r>
          </a:p>
          <a:p>
            <a:pPr marL="285750" indent="-285750" algn="just" defTabSz="3027487">
              <a:lnSpc>
                <a:spcPct val="90000"/>
              </a:lnSpc>
              <a:spcBef>
                <a:spcPts val="600"/>
              </a:spcBef>
              <a:buFont typeface="Wingdings" panose="05000000000000000000" pitchFamily="2" charset="2"/>
              <a:buChar char="Ø"/>
            </a:pPr>
            <a:r>
              <a:rPr lang="en-US" sz="1200" dirty="0">
                <a:solidFill>
                  <a:srgbClr val="0070C0"/>
                </a:solidFill>
              </a:rPr>
              <a:t>November: Laser + NBI experiments: Flat top lens (3,4mmx2,1mm)</a:t>
            </a:r>
          </a:p>
          <a:p>
            <a:pPr marL="285750" indent="-285750" algn="just" defTabSz="3027487">
              <a:lnSpc>
                <a:spcPct val="90000"/>
              </a:lnSpc>
              <a:spcBef>
                <a:spcPts val="600"/>
              </a:spcBef>
              <a:buFont typeface="Wingdings" panose="05000000000000000000" pitchFamily="2" charset="2"/>
              <a:buChar char="Ø"/>
            </a:pPr>
            <a:r>
              <a:rPr lang="en-US" sz="1200" dirty="0">
                <a:solidFill>
                  <a:srgbClr val="0070C0"/>
                </a:solidFill>
              </a:rPr>
              <a:t>We use Heat Flux mean values due to complications with laser beam </a:t>
            </a:r>
          </a:p>
          <a:p>
            <a:pPr algn="just" defTabSz="3027487">
              <a:lnSpc>
                <a:spcPct val="90000"/>
              </a:lnSpc>
              <a:spcBef>
                <a:spcPts val="600"/>
              </a:spcBef>
            </a:pPr>
            <a:r>
              <a:rPr lang="en-US" sz="1200" dirty="0">
                <a:solidFill>
                  <a:srgbClr val="0070C0"/>
                </a:solidFill>
              </a:rPr>
              <a:t>characterization (underestimated values).</a:t>
            </a:r>
          </a:p>
        </p:txBody>
      </p:sp>
      <p:sp>
        <p:nvSpPr>
          <p:cNvPr id="11" name="CuadroTexto 10"/>
          <p:cNvSpPr txBox="1"/>
          <p:nvPr/>
        </p:nvSpPr>
        <p:spPr>
          <a:xfrm>
            <a:off x="234010" y="4617241"/>
            <a:ext cx="4626022" cy="400110"/>
          </a:xfrm>
          <a:prstGeom prst="rect">
            <a:avLst/>
          </a:prstGeom>
          <a:noFill/>
          <a:ln>
            <a:solidFill>
              <a:schemeClr val="tx1"/>
            </a:solidFill>
          </a:ln>
        </p:spPr>
        <p:txBody>
          <a:bodyPr wrap="square" rtlCol="0">
            <a:spAutoFit/>
          </a:bodyPr>
          <a:lstStyle/>
          <a:p>
            <a:pPr algn="just"/>
            <a:r>
              <a:rPr lang="en-US" sz="1000" dirty="0"/>
              <a:t>The heat flux to the target is obtained using an absorbance of 40 % for the case of W and 23% for the case of Sn , and a window absorbance of 10 %.</a:t>
            </a:r>
          </a:p>
        </p:txBody>
      </p:sp>
      <p:sp>
        <p:nvSpPr>
          <p:cNvPr id="4" name="CuadroTexto 3"/>
          <p:cNvSpPr txBox="1"/>
          <p:nvPr/>
        </p:nvSpPr>
        <p:spPr>
          <a:xfrm>
            <a:off x="6516216" y="3403287"/>
            <a:ext cx="2951517" cy="246221"/>
          </a:xfrm>
          <a:prstGeom prst="rect">
            <a:avLst/>
          </a:prstGeom>
          <a:noFill/>
        </p:spPr>
        <p:txBody>
          <a:bodyPr wrap="square" rtlCol="0">
            <a:spAutoFit/>
          </a:bodyPr>
          <a:lstStyle/>
          <a:p>
            <a:r>
              <a:rPr lang="es-ES" sz="1000" u="sng" dirty="0"/>
              <a:t>Laser </a:t>
            </a:r>
            <a:r>
              <a:rPr lang="es-ES" sz="1000" u="sng" dirty="0" err="1"/>
              <a:t>only</a:t>
            </a:r>
            <a:r>
              <a:rPr lang="es-ES" sz="1000" u="sng" dirty="0"/>
              <a:t> </a:t>
            </a:r>
            <a:r>
              <a:rPr lang="es-ES" sz="1000" u="sng" dirty="0" err="1"/>
              <a:t>experiments</a:t>
            </a:r>
            <a:endParaRPr lang="en-US" sz="1000" u="sng" dirty="0"/>
          </a:p>
        </p:txBody>
      </p:sp>
      <p:sp>
        <p:nvSpPr>
          <p:cNvPr id="13"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s-ES_tradnl" sz="900" dirty="0">
                <a:solidFill>
                  <a:prstClr val="black"/>
                </a:solidFill>
              </a:rPr>
              <a:t>8th of </a:t>
            </a:r>
            <a:r>
              <a:rPr lang="es-ES_tradnl" sz="900" dirty="0" err="1">
                <a:solidFill>
                  <a:prstClr val="black"/>
                </a:solidFill>
              </a:rPr>
              <a:t>February</a:t>
            </a:r>
            <a:r>
              <a:rPr lang="es-ES_tradnl" sz="900" dirty="0">
                <a:solidFill>
                  <a:prstClr val="black"/>
                </a:solidFill>
              </a:rPr>
              <a:t>   </a:t>
            </a:r>
            <a:r>
              <a:rPr lang="es-ES_tradnl" sz="900" dirty="0" err="1">
                <a:solidFill>
                  <a:prstClr val="black"/>
                </a:solidFill>
              </a:rPr>
              <a:t>Slide</a:t>
            </a:r>
            <a:r>
              <a:rPr lang="es-ES_tradnl" sz="900" dirty="0">
                <a:solidFill>
                  <a:prstClr val="black"/>
                </a:solidFill>
              </a:rPr>
              <a:t> 6/12</a:t>
            </a:r>
            <a:endParaRPr lang="en-GB" sz="900" dirty="0">
              <a:solidFill>
                <a:prstClr val="black"/>
              </a:solidFill>
            </a:endParaRPr>
          </a:p>
        </p:txBody>
      </p:sp>
      <p:sp>
        <p:nvSpPr>
          <p:cNvPr id="14" name="Título 1"/>
          <p:cNvSpPr txBox="1">
            <a:spLocks/>
          </p:cNvSpPr>
          <p:nvPr/>
        </p:nvSpPr>
        <p:spPr>
          <a:xfrm>
            <a:off x="16600" y="14928"/>
            <a:ext cx="8308002" cy="342900"/>
          </a:xfrm>
          <a:prstGeom prst="rect">
            <a:avLst/>
          </a:prstGeom>
        </p:spPr>
        <p:txBody>
          <a:bodyPr lIns="0" tIns="0" rIns="0" bIns="0" anchor="ctr">
            <a:noAutofit/>
          </a:bodyPr>
          <a:lstStyle>
            <a:lvl1pPr algn="l">
              <a:lnSpc>
                <a:spcPts val="2400"/>
              </a:lnSpc>
              <a:defRPr sz="2400" b="1">
                <a:latin typeface="Arial" panose="020B0604020202020204" pitchFamily="34" charset="0"/>
                <a:cs typeface="Arial" panose="020B0604020202020204" pitchFamily="34" charset="0"/>
              </a:defRPr>
            </a:lvl1pPr>
          </a:lstStyle>
          <a:p>
            <a:r>
              <a:rPr lang="en-US" sz="2000" kern="0" dirty="0">
                <a:solidFill>
                  <a:srgbClr val="00B050"/>
                </a:solidFill>
              </a:rPr>
              <a:t>2023: Exposure of Sn wetted W CPS to high energy CW laser pulses</a:t>
            </a:r>
          </a:p>
        </p:txBody>
      </p:sp>
    </p:spTree>
    <p:extLst>
      <p:ext uri="{BB962C8B-B14F-4D97-AF65-F5344CB8AC3E}">
        <p14:creationId xmlns:p14="http://schemas.microsoft.com/office/powerpoint/2010/main" val="1359493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9715" y="88193"/>
            <a:ext cx="8308002" cy="342900"/>
          </a:xfrm>
          <a:prstGeom prst="rect">
            <a:avLst/>
          </a:prstGeom>
        </p:spPr>
        <p:txBody>
          <a:bodyPr lIns="0" tIns="0" rIns="0" bIns="0" anchor="ctr">
            <a:noAutofit/>
          </a:bodyPr>
          <a:lstStyle>
            <a:lvl1pPr algn="l">
              <a:lnSpc>
                <a:spcPts val="2400"/>
              </a:lnSpc>
              <a:defRPr sz="2400" b="1">
                <a:latin typeface="Arial" panose="020B0604020202020204" pitchFamily="34" charset="0"/>
                <a:cs typeface="Arial" panose="020B0604020202020204" pitchFamily="34" charset="0"/>
              </a:defRPr>
            </a:lvl1pPr>
          </a:lstStyle>
          <a:p>
            <a:r>
              <a:rPr lang="en-US" sz="2000" kern="0" dirty="0">
                <a:solidFill>
                  <a:srgbClr val="00B050"/>
                </a:solidFill>
              </a:rPr>
              <a:t>2023: Exposure of Sn wetted W CPS to high energy CW laser pulses</a:t>
            </a:r>
          </a:p>
        </p:txBody>
      </p:sp>
      <p:pic>
        <p:nvPicPr>
          <p:cNvPr id="26" name="Imagen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383" y="700241"/>
            <a:ext cx="4354009" cy="2160422"/>
          </a:xfrm>
          <a:prstGeom prst="rect">
            <a:avLst/>
          </a:prstGeom>
        </p:spPr>
      </p:pic>
      <p:sp>
        <p:nvSpPr>
          <p:cNvPr id="27" name="Rectángulo 26"/>
          <p:cNvSpPr/>
          <p:nvPr/>
        </p:nvSpPr>
        <p:spPr>
          <a:xfrm>
            <a:off x="0" y="549566"/>
            <a:ext cx="4662383" cy="1652760"/>
          </a:xfrm>
          <a:prstGeom prst="rect">
            <a:avLst/>
          </a:prstGeom>
        </p:spPr>
        <p:txBody>
          <a:bodyPr wrap="square">
            <a:spAutoFit/>
          </a:bodyPr>
          <a:lstStyle/>
          <a:p>
            <a:pPr lvl="0" algn="just" defTabSz="3027487">
              <a:lnSpc>
                <a:spcPct val="90000"/>
              </a:lnSpc>
              <a:spcBef>
                <a:spcPts val="600"/>
              </a:spcBef>
            </a:pPr>
            <a:r>
              <a:rPr lang="en-US" sz="1200" b="1" u="sng" dirty="0">
                <a:solidFill>
                  <a:srgbClr val="0070C0"/>
                </a:solidFill>
              </a:rPr>
              <a:t>Exposed targets:</a:t>
            </a:r>
          </a:p>
          <a:p>
            <a:pPr lvl="0" algn="just" defTabSz="3027487">
              <a:lnSpc>
                <a:spcPct val="90000"/>
              </a:lnSpc>
              <a:spcBef>
                <a:spcPts val="600"/>
              </a:spcBef>
            </a:pPr>
            <a:r>
              <a:rPr lang="en-US" sz="1200" dirty="0">
                <a:solidFill>
                  <a:srgbClr val="0070C0"/>
                </a:solidFill>
              </a:rPr>
              <a:t>a) Sn wetted 3D printed W target: internal deposit and 100 mm pore size in the surface (3D printed W).</a:t>
            </a:r>
          </a:p>
          <a:p>
            <a:pPr lvl="0" algn="just" defTabSz="3027487">
              <a:lnSpc>
                <a:spcPct val="90000"/>
              </a:lnSpc>
              <a:spcBef>
                <a:spcPts val="600"/>
              </a:spcBef>
            </a:pPr>
            <a:r>
              <a:rPr lang="en-US" sz="1200" dirty="0">
                <a:solidFill>
                  <a:srgbClr val="0070C0"/>
                </a:solidFill>
              </a:rPr>
              <a:t>b) W felt from ENEA with 400 mm pore size (W felt).</a:t>
            </a:r>
          </a:p>
          <a:p>
            <a:pPr algn="just" defTabSz="3027487">
              <a:lnSpc>
                <a:spcPct val="90000"/>
              </a:lnSpc>
              <a:spcBef>
                <a:spcPts val="600"/>
              </a:spcBef>
            </a:pPr>
            <a:r>
              <a:rPr lang="en-US" sz="1200" dirty="0">
                <a:solidFill>
                  <a:srgbClr val="0070C0"/>
                </a:solidFill>
              </a:rPr>
              <a:t>c, d and e) AUG W with different filling degrees: c) reference with no Sn (AUG Ref.) d) 20% filling and after exposure to Magnum and OLMAT pulses (AUG 1) and e) after wetting at CIEMAT (AUG 2).</a:t>
            </a:r>
          </a:p>
        </p:txBody>
      </p:sp>
      <p:sp>
        <p:nvSpPr>
          <p:cNvPr id="29" name="CuadroTexto 28"/>
          <p:cNvSpPr txBox="1"/>
          <p:nvPr/>
        </p:nvSpPr>
        <p:spPr>
          <a:xfrm>
            <a:off x="4235698" y="4587974"/>
            <a:ext cx="5028579" cy="400110"/>
          </a:xfrm>
          <a:prstGeom prst="rect">
            <a:avLst/>
          </a:prstGeom>
          <a:noFill/>
        </p:spPr>
        <p:txBody>
          <a:bodyPr wrap="square" rtlCol="0">
            <a:spAutoFit/>
          </a:bodyPr>
          <a:lstStyle/>
          <a:p>
            <a:pPr algn="ctr"/>
            <a:r>
              <a:rPr lang="en-US" sz="1000" dirty="0"/>
              <a:t>Table 1. Values of the mean heat flux absorbed by the targets at which ablation is observed.</a:t>
            </a:r>
          </a:p>
        </p:txBody>
      </p:sp>
      <p:sp>
        <p:nvSpPr>
          <p:cNvPr id="30" name="Rectángulo 29"/>
          <p:cNvSpPr/>
          <p:nvPr/>
        </p:nvSpPr>
        <p:spPr>
          <a:xfrm>
            <a:off x="8400" y="2139702"/>
            <a:ext cx="4203560" cy="2726900"/>
          </a:xfrm>
          <a:prstGeom prst="rect">
            <a:avLst/>
          </a:prstGeom>
        </p:spPr>
        <p:txBody>
          <a:bodyPr wrap="square">
            <a:spAutoFit/>
          </a:bodyPr>
          <a:lstStyle/>
          <a:p>
            <a:pPr algn="just" defTabSz="3027487">
              <a:lnSpc>
                <a:spcPct val="90000"/>
              </a:lnSpc>
              <a:spcBef>
                <a:spcPts val="600"/>
              </a:spcBef>
            </a:pPr>
            <a:r>
              <a:rPr lang="en-US" sz="1200" b="1" u="sng" dirty="0">
                <a:solidFill>
                  <a:srgbClr val="0070C0"/>
                </a:solidFill>
              </a:rPr>
              <a:t>Ablation experiments:</a:t>
            </a:r>
          </a:p>
          <a:p>
            <a:pPr indent="-285750" algn="just" defTabSz="3027487">
              <a:lnSpc>
                <a:spcPct val="90000"/>
              </a:lnSpc>
              <a:spcBef>
                <a:spcPts val="600"/>
              </a:spcBef>
              <a:buFont typeface="Wingdings" panose="05000000000000000000" pitchFamily="2" charset="2"/>
              <a:buChar char="Ø"/>
            </a:pPr>
            <a:r>
              <a:rPr lang="en-US" sz="1200" dirty="0">
                <a:solidFill>
                  <a:srgbClr val="0070C0"/>
                </a:solidFill>
              </a:rPr>
              <a:t>Evaporation plume before ablation observed only for the AUG Ref target.</a:t>
            </a:r>
          </a:p>
          <a:p>
            <a:pPr indent="-285750" algn="just" defTabSz="3027487">
              <a:lnSpc>
                <a:spcPct val="90000"/>
              </a:lnSpc>
              <a:spcBef>
                <a:spcPts val="600"/>
              </a:spcBef>
              <a:buFont typeface="Wingdings" panose="05000000000000000000" pitchFamily="2" charset="2"/>
              <a:buChar char="Ø"/>
            </a:pPr>
            <a:r>
              <a:rPr lang="en-US" sz="1200" dirty="0">
                <a:solidFill>
                  <a:srgbClr val="0070C0"/>
                </a:solidFill>
              </a:rPr>
              <a:t>Higher energy of the laser necessary to have a second ablation in some cases, indicating that a higher heat flux is needed for the ablation of an already ablated area</a:t>
            </a:r>
            <a:r>
              <a:rPr lang="en-US" sz="1200" dirty="0">
                <a:solidFill>
                  <a:srgbClr val="0070C0"/>
                </a:solidFill>
                <a:sym typeface="Wingdings" panose="05000000000000000000" pitchFamily="2" charset="2"/>
              </a:rPr>
              <a:t> effect of loose particles or oxidized surface in first ablation.</a:t>
            </a:r>
            <a:endParaRPr lang="en-US" sz="1200" dirty="0">
              <a:solidFill>
                <a:srgbClr val="0070C0"/>
              </a:solidFill>
            </a:endParaRPr>
          </a:p>
          <a:p>
            <a:pPr indent="-285750" algn="just" defTabSz="3027487">
              <a:lnSpc>
                <a:spcPct val="90000"/>
              </a:lnSpc>
              <a:spcBef>
                <a:spcPts val="600"/>
              </a:spcBef>
              <a:buFont typeface="Wingdings" panose="05000000000000000000" pitchFamily="2" charset="2"/>
              <a:buChar char="Ø"/>
            </a:pPr>
            <a:r>
              <a:rPr lang="en-US" sz="1200" dirty="0">
                <a:solidFill>
                  <a:srgbClr val="0070C0"/>
                </a:solidFill>
              </a:rPr>
              <a:t>Maximum in-situ ablation heat fluxes observed for </a:t>
            </a:r>
            <a:r>
              <a:rPr lang="en-US" sz="1200" dirty="0">
                <a:solidFill>
                  <a:srgbClr val="FF0000"/>
                </a:solidFill>
              </a:rPr>
              <a:t>AUG Ref. </a:t>
            </a:r>
            <a:r>
              <a:rPr lang="en-US" sz="1200" dirty="0">
                <a:solidFill>
                  <a:srgbClr val="0070C0"/>
                </a:solidFill>
              </a:rPr>
              <a:t>and AUG 1 where a pure W surface is exposed to the laser. Lower heat flux needed to produce the ablation of the Sn wetted W surfaces. </a:t>
            </a:r>
          </a:p>
          <a:p>
            <a:pPr indent="-285750" algn="just" defTabSz="3027487">
              <a:lnSpc>
                <a:spcPct val="90000"/>
              </a:lnSpc>
              <a:spcBef>
                <a:spcPts val="600"/>
              </a:spcBef>
              <a:buFont typeface="Wingdings" panose="05000000000000000000" pitchFamily="2" charset="2"/>
              <a:buChar char="Ø"/>
            </a:pPr>
            <a:r>
              <a:rPr lang="en-US" sz="1200" dirty="0">
                <a:solidFill>
                  <a:srgbClr val="0070C0"/>
                </a:solidFill>
              </a:rPr>
              <a:t>Higher heat flux needed for Sn drop ablation than Sn wetted area ablation (better thermal conductivity inside the drop?)</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9" y="2903712"/>
            <a:ext cx="4732424" cy="1718998"/>
          </a:xfrm>
          <a:prstGeom prst="rect">
            <a:avLst/>
          </a:prstGeom>
        </p:spPr>
      </p:pic>
      <p:sp>
        <p:nvSpPr>
          <p:cNvPr id="31"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n-US" sz="900" dirty="0">
                <a:solidFill>
                  <a:prstClr val="black"/>
                </a:solidFill>
              </a:rPr>
              <a:t>8th of February   Slide 7/12</a:t>
            </a:r>
          </a:p>
        </p:txBody>
      </p:sp>
    </p:spTree>
    <p:extLst>
      <p:ext uri="{BB962C8B-B14F-4D97-AF65-F5344CB8AC3E}">
        <p14:creationId xmlns:p14="http://schemas.microsoft.com/office/powerpoint/2010/main" val="2683655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24864" y="66485"/>
            <a:ext cx="8308002" cy="342900"/>
          </a:xfrm>
          <a:prstGeom prst="rect">
            <a:avLst/>
          </a:prstGeom>
        </p:spPr>
        <p:txBody>
          <a:bodyPr lIns="0" tIns="0" rIns="0" bIns="0" anchor="ctr">
            <a:noAutofit/>
          </a:bodyPr>
          <a:lstStyle>
            <a:lvl1pPr algn="l">
              <a:lnSpc>
                <a:spcPts val="2400"/>
              </a:lnSpc>
              <a:defRPr sz="2400" b="1">
                <a:latin typeface="Arial" panose="020B0604020202020204" pitchFamily="34" charset="0"/>
                <a:cs typeface="Arial" panose="020B0604020202020204" pitchFamily="34" charset="0"/>
              </a:defRPr>
            </a:lvl1pPr>
          </a:lstStyle>
          <a:p>
            <a:r>
              <a:rPr lang="en-US" sz="2000" kern="0" dirty="0">
                <a:solidFill>
                  <a:srgbClr val="00B050"/>
                </a:solidFill>
              </a:rPr>
              <a:t>2023: Exposure of Sn wetted W CPS to high energy CW laser pulses</a:t>
            </a:r>
          </a:p>
        </p:txBody>
      </p:sp>
      <p:grpSp>
        <p:nvGrpSpPr>
          <p:cNvPr id="11" name="Grupo 10"/>
          <p:cNvGrpSpPr>
            <a:grpSpLocks noChangeAspect="1"/>
          </p:cNvGrpSpPr>
          <p:nvPr/>
        </p:nvGrpSpPr>
        <p:grpSpPr>
          <a:xfrm>
            <a:off x="24864" y="3476570"/>
            <a:ext cx="5115148" cy="1429621"/>
            <a:chOff x="22372325" y="11787302"/>
            <a:chExt cx="7350409" cy="2054349"/>
          </a:xfrm>
        </p:grpSpPr>
        <p:grpSp>
          <p:nvGrpSpPr>
            <p:cNvPr id="13" name="Grupo 12"/>
            <p:cNvGrpSpPr/>
            <p:nvPr/>
          </p:nvGrpSpPr>
          <p:grpSpPr>
            <a:xfrm>
              <a:off x="22471032" y="12064149"/>
              <a:ext cx="6719407" cy="1522074"/>
              <a:chOff x="22517364" y="11873694"/>
              <a:chExt cx="6719407" cy="1522074"/>
            </a:xfrm>
          </p:grpSpPr>
          <p:pic>
            <p:nvPicPr>
              <p:cNvPr id="19" name="Imagen 18"/>
              <p:cNvPicPr>
                <a:picLocks noChangeAspect="1"/>
              </p:cNvPicPr>
              <p:nvPr/>
            </p:nvPicPr>
            <p:blipFill rotWithShape="1">
              <a:blip r:embed="rId3"/>
              <a:srcRect l="55258" t="35735" r="28180" b="32920"/>
              <a:stretch/>
            </p:blipFill>
            <p:spPr>
              <a:xfrm>
                <a:off x="26394227" y="11873694"/>
                <a:ext cx="1417321" cy="1508932"/>
              </a:xfrm>
              <a:prstGeom prst="rect">
                <a:avLst/>
              </a:prstGeom>
            </p:spPr>
          </p:pic>
          <p:pic>
            <p:nvPicPr>
              <p:cNvPr id="20" name="Imagen 19"/>
              <p:cNvPicPr>
                <a:picLocks noChangeAspect="1"/>
              </p:cNvPicPr>
              <p:nvPr/>
            </p:nvPicPr>
            <p:blipFill rotWithShape="1">
              <a:blip r:embed="rId4"/>
              <a:srcRect l="22467" t="24667" r="54902" b="24380"/>
              <a:stretch/>
            </p:blipFill>
            <p:spPr>
              <a:xfrm>
                <a:off x="22517364" y="11889913"/>
                <a:ext cx="1175002" cy="1488033"/>
              </a:xfrm>
              <a:prstGeom prst="rect">
                <a:avLst/>
              </a:prstGeom>
            </p:spPr>
          </p:pic>
          <p:pic>
            <p:nvPicPr>
              <p:cNvPr id="21" name="Imagen 20"/>
              <p:cNvPicPr>
                <a:picLocks noChangeAspect="1"/>
              </p:cNvPicPr>
              <p:nvPr/>
            </p:nvPicPr>
            <p:blipFill rotWithShape="1">
              <a:blip r:embed="rId5"/>
              <a:srcRect l="34667" t="31244" r="49154" b="29624"/>
              <a:stretch/>
            </p:blipFill>
            <p:spPr>
              <a:xfrm>
                <a:off x="25272014" y="11891145"/>
                <a:ext cx="1092739" cy="1486801"/>
              </a:xfrm>
              <a:prstGeom prst="rect">
                <a:avLst/>
              </a:prstGeom>
            </p:spPr>
          </p:pic>
          <p:pic>
            <p:nvPicPr>
              <p:cNvPr id="22" name="Imagen 21"/>
              <p:cNvPicPr>
                <a:picLocks noChangeAspect="1"/>
              </p:cNvPicPr>
              <p:nvPr/>
            </p:nvPicPr>
            <p:blipFill rotWithShape="1">
              <a:blip r:embed="rId6"/>
              <a:srcRect l="41930" t="26397" r="33274" b="25603"/>
              <a:stretch/>
            </p:blipFill>
            <p:spPr>
              <a:xfrm>
                <a:off x="27841022" y="11876024"/>
                <a:ext cx="1395749" cy="1519744"/>
              </a:xfrm>
              <a:prstGeom prst="rect">
                <a:avLst/>
              </a:prstGeom>
            </p:spPr>
          </p:pic>
          <p:pic>
            <p:nvPicPr>
              <p:cNvPr id="23" name="Imagen 22"/>
              <p:cNvPicPr>
                <a:picLocks noChangeAspect="1"/>
              </p:cNvPicPr>
              <p:nvPr/>
            </p:nvPicPr>
            <p:blipFill rotWithShape="1">
              <a:blip r:embed="rId7"/>
              <a:srcRect l="46367" t="30889" r="32433" b="32311"/>
              <a:stretch/>
            </p:blipFill>
            <p:spPr>
              <a:xfrm>
                <a:off x="23721840" y="11889913"/>
                <a:ext cx="1523975" cy="1488033"/>
              </a:xfrm>
              <a:prstGeom prst="rect">
                <a:avLst/>
              </a:prstGeom>
            </p:spPr>
          </p:pic>
        </p:grpSp>
        <p:sp>
          <p:nvSpPr>
            <p:cNvPr id="14" name="CuadroTexto 13"/>
            <p:cNvSpPr txBox="1"/>
            <p:nvPr/>
          </p:nvSpPr>
          <p:spPr>
            <a:xfrm>
              <a:off x="22372325" y="13595430"/>
              <a:ext cx="7350409" cy="246221"/>
            </a:xfrm>
            <a:prstGeom prst="rect">
              <a:avLst/>
            </a:prstGeom>
            <a:noFill/>
          </p:spPr>
          <p:txBody>
            <a:bodyPr wrap="square" rtlCol="0">
              <a:spAutoFit/>
            </a:bodyPr>
            <a:lstStyle/>
            <a:p>
              <a:pPr algn="just"/>
              <a:r>
                <a:rPr lang="en-US" sz="1000" dirty="0"/>
                <a:t>Fast camera images of the ablation for the 10 </a:t>
              </a:r>
              <a:r>
                <a:rPr lang="en-US" sz="1000" dirty="0" err="1"/>
                <a:t>ms</a:t>
              </a:r>
              <a:r>
                <a:rPr lang="en-US" sz="1000" dirty="0"/>
                <a:t> pulses..</a:t>
              </a:r>
            </a:p>
          </p:txBody>
        </p:sp>
        <p:sp>
          <p:nvSpPr>
            <p:cNvPr id="15" name="CuadroTexto 14"/>
            <p:cNvSpPr txBox="1"/>
            <p:nvPr/>
          </p:nvSpPr>
          <p:spPr>
            <a:xfrm>
              <a:off x="22431428" y="11796936"/>
              <a:ext cx="2054748" cy="246221"/>
            </a:xfrm>
            <a:prstGeom prst="rect">
              <a:avLst/>
            </a:prstGeom>
            <a:noFill/>
          </p:spPr>
          <p:txBody>
            <a:bodyPr wrap="square" rtlCol="0">
              <a:spAutoFit/>
            </a:bodyPr>
            <a:lstStyle/>
            <a:p>
              <a:pPr algn="just"/>
              <a:r>
                <a:rPr lang="en-US" sz="1000" b="1" u="sng" dirty="0"/>
                <a:t>3D printed W</a:t>
              </a:r>
              <a:endParaRPr lang="en-US" sz="1000" u="sng" dirty="0"/>
            </a:p>
          </p:txBody>
        </p:sp>
        <p:sp>
          <p:nvSpPr>
            <p:cNvPr id="16" name="CuadroTexto 15"/>
            <p:cNvSpPr txBox="1"/>
            <p:nvPr/>
          </p:nvSpPr>
          <p:spPr>
            <a:xfrm>
              <a:off x="24083248" y="11796936"/>
              <a:ext cx="2054748" cy="246221"/>
            </a:xfrm>
            <a:prstGeom prst="rect">
              <a:avLst/>
            </a:prstGeom>
            <a:noFill/>
          </p:spPr>
          <p:txBody>
            <a:bodyPr wrap="square" rtlCol="0">
              <a:spAutoFit/>
            </a:bodyPr>
            <a:lstStyle/>
            <a:p>
              <a:pPr algn="just"/>
              <a:r>
                <a:rPr lang="en-US" sz="1000" b="1" u="sng" dirty="0"/>
                <a:t>W felt</a:t>
              </a:r>
              <a:endParaRPr lang="en-US" sz="1000" u="sng" dirty="0"/>
            </a:p>
          </p:txBody>
        </p:sp>
        <p:sp>
          <p:nvSpPr>
            <p:cNvPr id="17" name="CuadroTexto 16"/>
            <p:cNvSpPr txBox="1"/>
            <p:nvPr/>
          </p:nvSpPr>
          <p:spPr>
            <a:xfrm>
              <a:off x="25320521" y="11796280"/>
              <a:ext cx="2054748" cy="246221"/>
            </a:xfrm>
            <a:prstGeom prst="rect">
              <a:avLst/>
            </a:prstGeom>
            <a:noFill/>
          </p:spPr>
          <p:txBody>
            <a:bodyPr wrap="square" rtlCol="0">
              <a:spAutoFit/>
            </a:bodyPr>
            <a:lstStyle/>
            <a:p>
              <a:pPr algn="just"/>
              <a:r>
                <a:rPr lang="en-US" sz="1000" b="1" u="sng" dirty="0"/>
                <a:t>AUG Ref.</a:t>
              </a:r>
              <a:endParaRPr lang="en-US" sz="1000" u="sng" dirty="0"/>
            </a:p>
          </p:txBody>
        </p:sp>
        <p:sp>
          <p:nvSpPr>
            <p:cNvPr id="18" name="CuadroTexto 17"/>
            <p:cNvSpPr txBox="1"/>
            <p:nvPr/>
          </p:nvSpPr>
          <p:spPr>
            <a:xfrm>
              <a:off x="26620803" y="11787302"/>
              <a:ext cx="2054748" cy="246221"/>
            </a:xfrm>
            <a:prstGeom prst="rect">
              <a:avLst/>
            </a:prstGeom>
            <a:noFill/>
          </p:spPr>
          <p:txBody>
            <a:bodyPr wrap="square" rtlCol="0">
              <a:spAutoFit/>
            </a:bodyPr>
            <a:lstStyle/>
            <a:p>
              <a:pPr algn="just"/>
              <a:r>
                <a:rPr lang="en-US" sz="1000" b="1" u="sng" dirty="0"/>
                <a:t>AUG 1</a:t>
              </a:r>
              <a:endParaRPr lang="en-US" sz="1000" u="sng" dirty="0"/>
            </a:p>
          </p:txBody>
        </p:sp>
      </p:grpSp>
      <p:sp>
        <p:nvSpPr>
          <p:cNvPr id="24" name="CuadroTexto 23"/>
          <p:cNvSpPr txBox="1">
            <a:spLocks noChangeAspect="1"/>
          </p:cNvSpPr>
          <p:nvPr/>
        </p:nvSpPr>
        <p:spPr>
          <a:xfrm>
            <a:off x="6404390" y="792690"/>
            <a:ext cx="1429899" cy="400110"/>
          </a:xfrm>
          <a:prstGeom prst="rect">
            <a:avLst/>
          </a:prstGeom>
          <a:noFill/>
        </p:spPr>
        <p:txBody>
          <a:bodyPr wrap="square" rtlCol="0">
            <a:spAutoFit/>
          </a:bodyPr>
          <a:lstStyle/>
          <a:p>
            <a:pPr algn="just"/>
            <a:r>
              <a:rPr lang="en-US" sz="1000" b="1" u="sng" dirty="0"/>
              <a:t>AUG 2</a:t>
            </a:r>
          </a:p>
          <a:p>
            <a:pPr algn="just"/>
            <a:endParaRPr lang="en-US" sz="1000" u="sng" dirty="0"/>
          </a:p>
        </p:txBody>
      </p:sp>
      <p:pic>
        <p:nvPicPr>
          <p:cNvPr id="25" name="Imagen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3359" y="681980"/>
            <a:ext cx="4201628" cy="2132790"/>
          </a:xfrm>
          <a:prstGeom prst="rect">
            <a:avLst/>
          </a:prstGeom>
        </p:spPr>
      </p:pic>
      <p:pic>
        <p:nvPicPr>
          <p:cNvPr id="4" name="Imagen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1527" y="2755233"/>
            <a:ext cx="4161854" cy="2150958"/>
          </a:xfrm>
          <a:prstGeom prst="rect">
            <a:avLst/>
          </a:prstGeom>
        </p:spPr>
      </p:pic>
      <p:sp>
        <p:nvSpPr>
          <p:cNvPr id="26" name="CuadroTexto 25"/>
          <p:cNvSpPr txBox="1"/>
          <p:nvPr/>
        </p:nvSpPr>
        <p:spPr>
          <a:xfrm>
            <a:off x="24864" y="555773"/>
            <a:ext cx="4691152" cy="2574551"/>
          </a:xfrm>
          <a:prstGeom prst="rect">
            <a:avLst/>
          </a:prstGeom>
          <a:noFill/>
        </p:spPr>
        <p:txBody>
          <a:bodyPr wrap="square" rtlCol="0">
            <a:spAutoFit/>
          </a:bodyPr>
          <a:lstStyle/>
          <a:p>
            <a:pPr algn="just" defTabSz="3027487">
              <a:lnSpc>
                <a:spcPct val="90000"/>
              </a:lnSpc>
              <a:spcBef>
                <a:spcPts val="600"/>
              </a:spcBef>
            </a:pPr>
            <a:r>
              <a:rPr lang="en-US" sz="1400" b="1" u="sng" dirty="0">
                <a:solidFill>
                  <a:srgbClr val="0070C0"/>
                </a:solidFill>
              </a:rPr>
              <a:t>Crater characterization:</a:t>
            </a:r>
          </a:p>
          <a:p>
            <a:pPr indent="-285750" algn="just" defTabSz="3027487">
              <a:lnSpc>
                <a:spcPct val="90000"/>
              </a:lnSpc>
              <a:spcBef>
                <a:spcPts val="600"/>
              </a:spcBef>
              <a:buFont typeface="Wingdings" panose="05000000000000000000" pitchFamily="2" charset="2"/>
              <a:buChar char="Ø"/>
            </a:pPr>
            <a:r>
              <a:rPr lang="en-US" sz="1300" dirty="0">
                <a:solidFill>
                  <a:srgbClr val="0070C0"/>
                </a:solidFill>
              </a:rPr>
              <a:t>Targets with some Sn content present craters with molten W surrounding the center of the crater (not observed in the AUG Ref.) </a:t>
            </a:r>
          </a:p>
          <a:p>
            <a:pPr indent="-285750" algn="just" defTabSz="3027487">
              <a:lnSpc>
                <a:spcPct val="90000"/>
              </a:lnSpc>
              <a:spcBef>
                <a:spcPts val="600"/>
              </a:spcBef>
              <a:buFont typeface="Wingdings" panose="05000000000000000000" pitchFamily="2" charset="2"/>
              <a:buChar char="Ø"/>
            </a:pPr>
            <a:r>
              <a:rPr lang="en-US" sz="1300" dirty="0">
                <a:solidFill>
                  <a:srgbClr val="0070C0"/>
                </a:solidFill>
              </a:rPr>
              <a:t>In W felt the ablation produces the destruction of the Sn wetted W wires.</a:t>
            </a:r>
          </a:p>
          <a:p>
            <a:pPr indent="-285750" algn="just" defTabSz="3027487">
              <a:lnSpc>
                <a:spcPct val="90000"/>
              </a:lnSpc>
              <a:spcBef>
                <a:spcPts val="600"/>
              </a:spcBef>
              <a:buFont typeface="Wingdings" panose="05000000000000000000" pitchFamily="2" charset="2"/>
              <a:buChar char="Ø"/>
            </a:pPr>
            <a:r>
              <a:rPr lang="en-US" sz="1300" dirty="0">
                <a:solidFill>
                  <a:srgbClr val="0070C0"/>
                </a:solidFill>
              </a:rPr>
              <a:t>Elongated shape of the crater in AUG 1 due to simultaneous NBI and laser pulses and target displacement observed during the NBI pulses. </a:t>
            </a:r>
          </a:p>
          <a:p>
            <a:pPr indent="-285750" algn="just" defTabSz="3027487">
              <a:lnSpc>
                <a:spcPct val="90000"/>
              </a:lnSpc>
              <a:spcBef>
                <a:spcPts val="600"/>
              </a:spcBef>
              <a:buFont typeface="Wingdings" panose="05000000000000000000" pitchFamily="2" charset="2"/>
              <a:buChar char="Ø"/>
            </a:pPr>
            <a:r>
              <a:rPr lang="en-US" sz="1300" dirty="0">
                <a:solidFill>
                  <a:srgbClr val="0070C0"/>
                </a:solidFill>
              </a:rPr>
              <a:t>Clear difference between the AUG Ref. and the AUG 1 </a:t>
            </a:r>
            <a:r>
              <a:rPr lang="en-US" sz="1300" dirty="0">
                <a:solidFill>
                  <a:srgbClr val="0070C0"/>
                </a:solidFill>
                <a:sym typeface="Wingdings" panose="05000000000000000000" pitchFamily="2" charset="2"/>
              </a:rPr>
              <a:t></a:t>
            </a:r>
            <a:r>
              <a:rPr lang="en-US" sz="1300" dirty="0">
                <a:solidFill>
                  <a:srgbClr val="0070C0"/>
                </a:solidFill>
              </a:rPr>
              <a:t> Even when there is no Sn on the surface, the Sn content in the bulk of the W CPS has an effect in the ablation dynamics</a:t>
            </a:r>
            <a:r>
              <a:rPr lang="en-US" sz="1300" dirty="0"/>
              <a:t>. </a:t>
            </a:r>
          </a:p>
        </p:txBody>
      </p:sp>
      <p:sp>
        <p:nvSpPr>
          <p:cNvPr id="27" name="CuadroTexto 26"/>
          <p:cNvSpPr txBox="1"/>
          <p:nvPr/>
        </p:nvSpPr>
        <p:spPr>
          <a:xfrm>
            <a:off x="3965214" y="3467514"/>
            <a:ext cx="1429899" cy="246221"/>
          </a:xfrm>
          <a:prstGeom prst="rect">
            <a:avLst/>
          </a:prstGeom>
          <a:noFill/>
        </p:spPr>
        <p:txBody>
          <a:bodyPr wrap="square" rtlCol="0">
            <a:spAutoFit/>
          </a:bodyPr>
          <a:lstStyle/>
          <a:p>
            <a:pPr algn="just"/>
            <a:r>
              <a:rPr lang="en-US" sz="1000" b="1" u="sng" dirty="0"/>
              <a:t>AUG 2</a:t>
            </a:r>
            <a:endParaRPr lang="en-US" sz="1000" u="sng" dirty="0"/>
          </a:p>
        </p:txBody>
      </p:sp>
      <p:sp>
        <p:nvSpPr>
          <p:cNvPr id="28" name="Marcador de pie de página 3">
            <a:extLst>
              <a:ext uri="{FF2B5EF4-FFF2-40B4-BE49-F238E27FC236}">
                <a16:creationId xmlns:a16="http://schemas.microsoft.com/office/drawing/2014/main" id="{59EB88C5-636A-87CF-99B3-F0071CBE82EC}"/>
              </a:ext>
            </a:extLst>
          </p:cNvPr>
          <p:cNvSpPr txBox="1">
            <a:spLocks/>
          </p:cNvSpPr>
          <p:nvPr/>
        </p:nvSpPr>
        <p:spPr>
          <a:xfrm>
            <a:off x="-1827235" y="4958555"/>
            <a:ext cx="10986971" cy="268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900" dirty="0">
                <a:solidFill>
                  <a:prstClr val="black"/>
                </a:solidFill>
              </a:rPr>
              <a:t>E. Oyarzabal </a:t>
            </a:r>
            <a:r>
              <a:rPr lang="en-US" sz="900" dirty="0"/>
              <a:t>LMD 2023 review/2024 kick-off </a:t>
            </a:r>
            <a:r>
              <a:rPr lang="en-US" sz="900" dirty="0">
                <a:solidFill>
                  <a:prstClr val="black"/>
                </a:solidFill>
              </a:rPr>
              <a:t>8th of February   Slide 8/12</a:t>
            </a:r>
          </a:p>
        </p:txBody>
      </p:sp>
    </p:spTree>
    <p:extLst>
      <p:ext uri="{BB962C8B-B14F-4D97-AF65-F5344CB8AC3E}">
        <p14:creationId xmlns:p14="http://schemas.microsoft.com/office/powerpoint/2010/main" val="2716830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EUROfusion6x9_5_3_2019</Template>
  <TotalTime>114970</TotalTime>
  <Words>3323</Words>
  <Application>Microsoft Office PowerPoint</Application>
  <PresentationFormat>Presentación en pantalla (16:9)</PresentationFormat>
  <Paragraphs>189</Paragraphs>
  <Slides>14</Slides>
  <Notes>11</Notes>
  <HiddenSlides>0</HiddenSlides>
  <MMClips>7</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1</vt:i4>
      </vt:variant>
      <vt:variant>
        <vt:lpstr>Títulos de diapositiva</vt:lpstr>
      </vt:variant>
      <vt:variant>
        <vt:i4>14</vt:i4>
      </vt:variant>
    </vt:vector>
  </HeadingPairs>
  <TitlesOfParts>
    <vt:vector size="25" baseType="lpstr">
      <vt:lpstr>Arial</vt:lpstr>
      <vt:lpstr>Calibri</vt:lpstr>
      <vt:lpstr>Cambria</vt:lpstr>
      <vt:lpstr>DejaVu Sans</vt:lpstr>
      <vt:lpstr>MS Mincho</vt:lpstr>
      <vt:lpstr>Symbol</vt:lpstr>
      <vt:lpstr>Times New Roman</vt:lpstr>
      <vt:lpstr>Wingdings</vt:lpstr>
      <vt:lpstr>Office Theme</vt:lpstr>
      <vt:lpstr>Office Theme</vt:lpstr>
      <vt:lpstr>KGPlot</vt:lpstr>
      <vt:lpstr>Presentación de PowerPoint</vt:lpstr>
      <vt:lpstr>Presentación de PowerPoint</vt:lpstr>
      <vt:lpstr>Presentación de PowerPoint</vt:lpstr>
      <vt:lpstr>Presentación de PowerPoint</vt:lpstr>
      <vt:lpstr>Presentación de PowerPoint</vt:lpstr>
      <vt:lpstr>2023: AUG with and w/o lateral wall exposed to NBI</vt:lpstr>
      <vt:lpstr>Presentación de PowerPoint</vt:lpstr>
      <vt:lpstr>Presentación de PowerPoint</vt:lpstr>
      <vt:lpstr>Presentación de PowerPoint</vt:lpstr>
      <vt:lpstr>Presentación de PowerPoint</vt:lpstr>
      <vt:lpstr>Presentación de PowerPoint</vt:lpstr>
      <vt:lpstr>Plans for 2024</vt:lpstr>
      <vt:lpstr>Plans for 2024</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 and name of task</dc:title>
  <dc:creator>Thomas Morgan</dc:creator>
  <cp:lastModifiedBy>Oyarzabal Vicente, Eider</cp:lastModifiedBy>
  <cp:revision>410</cp:revision>
  <cp:lastPrinted>2014-10-16T14:51:28Z</cp:lastPrinted>
  <dcterms:created xsi:type="dcterms:W3CDTF">2020-11-05T16:50:58Z</dcterms:created>
  <dcterms:modified xsi:type="dcterms:W3CDTF">2024-02-08T10:04:19Z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Presentación en pantalla (16:9)</vt:lpwstr>
  </property>
  <property fmtid="{D5CDD505-2E9C-101B-9397-08002B2CF9AE}" pid="9" name="ScaleCrop">
    <vt:bool>false</vt:bool>
  </property>
  <property fmtid="{D5CDD505-2E9C-101B-9397-08002B2CF9AE}" pid="10" name="ShareDoc">
    <vt:bool>false</vt:bool>
  </property>
  <property fmtid="{D5CDD505-2E9C-101B-9397-08002B2CF9AE}" pid="11" name="Slides">
    <vt:i4>25</vt:i4>
  </property>
</Properties>
</file>