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sldIdLst>
    <p:sldId id="263" r:id="rId5"/>
    <p:sldId id="275" r:id="rId6"/>
    <p:sldId id="277" r:id="rId7"/>
    <p:sldId id="258" r:id="rId8"/>
    <p:sldId id="267" r:id="rId9"/>
    <p:sldId id="774" r:id="rId10"/>
    <p:sldId id="773" r:id="rId11"/>
    <p:sldId id="782" r:id="rId12"/>
    <p:sldId id="783" r:id="rId13"/>
    <p:sldId id="794" r:id="rId14"/>
    <p:sldId id="780" r:id="rId15"/>
    <p:sldId id="772" r:id="rId16"/>
    <p:sldId id="791" r:id="rId17"/>
    <p:sldId id="284" r:id="rId18"/>
    <p:sldId id="781" r:id="rId19"/>
    <p:sldId id="785" r:id="rId20"/>
    <p:sldId id="793" r:id="rId21"/>
    <p:sldId id="256" r:id="rId22"/>
    <p:sldId id="257" r:id="rId23"/>
    <p:sldId id="776" r:id="rId24"/>
    <p:sldId id="259" r:id="rId25"/>
    <p:sldId id="260" r:id="rId26"/>
    <p:sldId id="777" r:id="rId27"/>
    <p:sldId id="778" r:id="rId28"/>
    <p:sldId id="779" r:id="rId29"/>
    <p:sldId id="264" r:id="rId30"/>
    <p:sldId id="788" r:id="rId31"/>
    <p:sldId id="615" r:id="rId32"/>
    <p:sldId id="612" r:id="rId33"/>
    <p:sldId id="614" r:id="rId34"/>
    <p:sldId id="789" r:id="rId35"/>
    <p:sldId id="599" r:id="rId36"/>
    <p:sldId id="600" r:id="rId37"/>
    <p:sldId id="601" r:id="rId38"/>
    <p:sldId id="790" r:id="rId39"/>
    <p:sldId id="775" r:id="rId40"/>
    <p:sldId id="261" r:id="rId41"/>
    <p:sldId id="262" r:id="rId42"/>
    <p:sldId id="792" r:id="rId43"/>
    <p:sldId id="493" r:id="rId44"/>
    <p:sldId id="492" r:id="rId45"/>
    <p:sldId id="495" r:id="rId46"/>
    <p:sldId id="496"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4"/>
    <p:restoredTop sz="96266"/>
  </p:normalViewPr>
  <p:slideViewPr>
    <p:cSldViewPr snapToGrid="0">
      <p:cViewPr varScale="1">
        <p:scale>
          <a:sx n="145" d="100"/>
          <a:sy n="145" d="100"/>
        </p:scale>
        <p:origin x="11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71EB2-DD3B-0F42-B4FC-89DE3520A9EC}" type="datetimeFigureOut">
              <a:rPr lang="fr-FR" smtClean="0"/>
              <a:t>11/11/2024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34FA3-3DC0-9A46-9F01-1A2F159AD8E4}" type="slidenum">
              <a:rPr lang="fr-FR" smtClean="0"/>
              <a:t>‹#›</a:t>
            </a:fld>
            <a:endParaRPr lang="fr-FR"/>
          </a:p>
        </p:txBody>
      </p:sp>
    </p:spTree>
    <p:extLst>
      <p:ext uri="{BB962C8B-B14F-4D97-AF65-F5344CB8AC3E}">
        <p14:creationId xmlns:p14="http://schemas.microsoft.com/office/powerpoint/2010/main" val="13890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A680D8-7C9D-5D28-F9A1-FD048BE451E0}" type="slidenum">
              <a:rPr/>
              <a:t>18</a:t>
            </a:fld>
            <a:endParaRPr/>
          </a:p>
        </p:txBody>
      </p:sp>
    </p:spTree>
    <p:extLst>
      <p:ext uri="{BB962C8B-B14F-4D97-AF65-F5344CB8AC3E}">
        <p14:creationId xmlns:p14="http://schemas.microsoft.com/office/powerpoint/2010/main" val="108190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5E1C8-26E3-4078-718D-B335BADA05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7D6B05-87EE-E7D4-43CA-99C362A6170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5F657B7-A5C4-B55D-F64D-5B14D56C5380}"/>
              </a:ext>
            </a:extLst>
          </p:cNvPr>
          <p:cNvSpPr>
            <a:spLocks noGrp="1"/>
          </p:cNvSpPr>
          <p:nvPr>
            <p:ph type="body" idx="1"/>
          </p:nvPr>
        </p:nvSpPr>
        <p:spPr/>
        <p:txBody>
          <a:bodyPr/>
          <a:lstStyle/>
          <a:p>
            <a:r>
              <a:rPr lang="de-DE" dirty="0"/>
              <a:t>Oben „allgemeine Aussage über Status“</a:t>
            </a:r>
          </a:p>
          <a:p>
            <a:r>
              <a:rPr lang="de-DE" dirty="0"/>
              <a:t>Unten „</a:t>
            </a:r>
            <a:r>
              <a:rPr lang="de-DE" dirty="0" err="1"/>
              <a:t>zukunft</a:t>
            </a:r>
            <a:r>
              <a:rPr lang="de-DE" dirty="0"/>
              <a:t>“</a:t>
            </a:r>
          </a:p>
        </p:txBody>
      </p:sp>
      <p:sp>
        <p:nvSpPr>
          <p:cNvPr id="4" name="Foliennummernplatzhalter 3">
            <a:extLst>
              <a:ext uri="{FF2B5EF4-FFF2-40B4-BE49-F238E27FC236}">
                <a16:creationId xmlns:a16="http://schemas.microsoft.com/office/drawing/2014/main" id="{FF71D495-590C-8C2C-0C61-43F92B712DEF}"/>
              </a:ext>
            </a:extLst>
          </p:cNvPr>
          <p:cNvSpPr>
            <a:spLocks noGrp="1"/>
          </p:cNvSpPr>
          <p:nvPr>
            <p:ph type="sldNum" sz="quarter" idx="5"/>
          </p:nvPr>
        </p:nvSpPr>
        <p:spPr/>
        <p:txBody>
          <a:bodyPr/>
          <a:lstStyle/>
          <a:p>
            <a:fld id="{8775CE09-B585-E143-9DDE-C9A191B86115}" type="slidenum">
              <a:rPr lang="de-DE" smtClean="0"/>
              <a:t>28</a:t>
            </a:fld>
            <a:endParaRPr lang="de-DE"/>
          </a:p>
        </p:txBody>
      </p:sp>
    </p:spTree>
    <p:extLst>
      <p:ext uri="{BB962C8B-B14F-4D97-AF65-F5344CB8AC3E}">
        <p14:creationId xmlns:p14="http://schemas.microsoft.com/office/powerpoint/2010/main" val="53455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Unten „Grün“ wo gab es wichtigen </a:t>
            </a:r>
            <a:r>
              <a:rPr lang="de-DE" dirty="0" err="1"/>
              <a:t>input</a:t>
            </a:r>
            <a:r>
              <a:rPr lang="de-DE" dirty="0"/>
              <a:t> zu PWIE</a:t>
            </a:r>
          </a:p>
          <a:p>
            <a:r>
              <a:rPr lang="de-DE" dirty="0"/>
              <a:t>„Schwarz“ was man sich wünscht von PWIE für die Zukunft</a:t>
            </a:r>
          </a:p>
        </p:txBody>
      </p:sp>
      <p:sp>
        <p:nvSpPr>
          <p:cNvPr id="4" name="Foliennummernplatzhalter 3"/>
          <p:cNvSpPr>
            <a:spLocks noGrp="1"/>
          </p:cNvSpPr>
          <p:nvPr>
            <p:ph type="sldNum" sz="quarter" idx="5"/>
          </p:nvPr>
        </p:nvSpPr>
        <p:spPr/>
        <p:txBody>
          <a:bodyPr/>
          <a:lstStyle/>
          <a:p>
            <a:fld id="{8775CE09-B585-E143-9DDE-C9A191B86115}" type="slidenum">
              <a:rPr lang="de-DE" smtClean="0"/>
              <a:t>29</a:t>
            </a:fld>
            <a:endParaRPr lang="de-DE"/>
          </a:p>
        </p:txBody>
      </p:sp>
    </p:spTree>
    <p:extLst>
      <p:ext uri="{BB962C8B-B14F-4D97-AF65-F5344CB8AC3E}">
        <p14:creationId xmlns:p14="http://schemas.microsoft.com/office/powerpoint/2010/main" val="153321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048BC-1F0D-2A70-7411-25DD478019C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854ED00-DF67-2253-09A0-189176C37C7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D1373E2-20BE-B834-77AB-024F2E4923FE}"/>
              </a:ext>
            </a:extLst>
          </p:cNvPr>
          <p:cNvSpPr>
            <a:spLocks noGrp="1"/>
          </p:cNvSpPr>
          <p:nvPr>
            <p:ph type="body" idx="1"/>
          </p:nvPr>
        </p:nvSpPr>
        <p:spPr/>
        <p:txBody>
          <a:bodyPr/>
          <a:lstStyle/>
          <a:p>
            <a:r>
              <a:rPr lang="de-DE" dirty="0"/>
              <a:t>„Grün“ wo gab es wichtigen </a:t>
            </a:r>
            <a:r>
              <a:rPr lang="de-DE" dirty="0" err="1"/>
              <a:t>input</a:t>
            </a:r>
            <a:r>
              <a:rPr lang="de-DE" dirty="0"/>
              <a:t> zu PWIE</a:t>
            </a:r>
          </a:p>
          <a:p>
            <a:r>
              <a:rPr lang="de-DE" dirty="0"/>
              <a:t>„Schwarz“ was man sich wünscht von PWIE für die Zukunft</a:t>
            </a:r>
          </a:p>
        </p:txBody>
      </p:sp>
      <p:sp>
        <p:nvSpPr>
          <p:cNvPr id="4" name="Foliennummernplatzhalter 3">
            <a:extLst>
              <a:ext uri="{FF2B5EF4-FFF2-40B4-BE49-F238E27FC236}">
                <a16:creationId xmlns:a16="http://schemas.microsoft.com/office/drawing/2014/main" id="{CB972583-D54B-CEEE-02C9-6955ED17BEE0}"/>
              </a:ext>
            </a:extLst>
          </p:cNvPr>
          <p:cNvSpPr>
            <a:spLocks noGrp="1"/>
          </p:cNvSpPr>
          <p:nvPr>
            <p:ph type="sldNum" sz="quarter" idx="5"/>
          </p:nvPr>
        </p:nvSpPr>
        <p:spPr/>
        <p:txBody>
          <a:bodyPr/>
          <a:lstStyle/>
          <a:p>
            <a:fld id="{8775CE09-B585-E143-9DDE-C9A191B86115}" type="slidenum">
              <a:rPr lang="de-DE" smtClean="0"/>
              <a:t>30</a:t>
            </a:fld>
            <a:endParaRPr lang="de-DE"/>
          </a:p>
        </p:txBody>
      </p:sp>
    </p:spTree>
    <p:extLst>
      <p:ext uri="{BB962C8B-B14F-4D97-AF65-F5344CB8AC3E}">
        <p14:creationId xmlns:p14="http://schemas.microsoft.com/office/powerpoint/2010/main" val="135425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Códigos de alta fidelidad para el transporte en el borde del plasma.</a:t>
            </a:r>
          </a:p>
        </p:txBody>
      </p:sp>
      <p:sp>
        <p:nvSpPr>
          <p:cNvPr id="4" name="Marcador de número de diapositiva 3"/>
          <p:cNvSpPr>
            <a:spLocks noGrp="1"/>
          </p:cNvSpPr>
          <p:nvPr>
            <p:ph type="sldNum" sz="quarter" idx="5"/>
          </p:nvPr>
        </p:nvSpPr>
        <p:spPr/>
        <p:txBody>
          <a:bodyPr/>
          <a:lstStyle/>
          <a:p>
            <a:fld id="{72A98176-DED9-B441-9CC1-A27AA7FFD376}" type="slidenum">
              <a:t>36</a:t>
            </a:fld>
            <a:endParaRPr lang="es-ES"/>
          </a:p>
        </p:txBody>
      </p:sp>
    </p:spTree>
    <p:extLst>
      <p:ext uri="{BB962C8B-B14F-4D97-AF65-F5344CB8AC3E}">
        <p14:creationId xmlns:p14="http://schemas.microsoft.com/office/powerpoint/2010/main" val="47418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Códigos de alta fidelidad para el transporte en el borde del plasma.</a:t>
            </a:r>
          </a:p>
        </p:txBody>
      </p:sp>
      <p:sp>
        <p:nvSpPr>
          <p:cNvPr id="4" name="Marcador de número de diapositiva 3"/>
          <p:cNvSpPr>
            <a:spLocks noGrp="1"/>
          </p:cNvSpPr>
          <p:nvPr>
            <p:ph type="sldNum" sz="quarter" idx="5"/>
          </p:nvPr>
        </p:nvSpPr>
        <p:spPr/>
        <p:txBody>
          <a:bodyPr/>
          <a:lstStyle/>
          <a:p>
            <a:fld id="{72A98176-DED9-B441-9CC1-A27AA7FFD376}" type="slidenum">
              <a:t>37</a:t>
            </a:fld>
            <a:endParaRPr lang="es-ES"/>
          </a:p>
        </p:txBody>
      </p:sp>
    </p:spTree>
    <p:extLst>
      <p:ext uri="{BB962C8B-B14F-4D97-AF65-F5344CB8AC3E}">
        <p14:creationId xmlns:p14="http://schemas.microsoft.com/office/powerpoint/2010/main" val="394961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Códigos de alta fidelidad para el transporte en el borde del plasma.</a:t>
            </a:r>
          </a:p>
        </p:txBody>
      </p:sp>
      <p:sp>
        <p:nvSpPr>
          <p:cNvPr id="4" name="Marcador de número de diapositiva 3"/>
          <p:cNvSpPr>
            <a:spLocks noGrp="1"/>
          </p:cNvSpPr>
          <p:nvPr>
            <p:ph type="sldNum" sz="quarter" idx="5"/>
          </p:nvPr>
        </p:nvSpPr>
        <p:spPr/>
        <p:txBody>
          <a:bodyPr/>
          <a:lstStyle/>
          <a:p>
            <a:fld id="{72A98176-DED9-B441-9CC1-A27AA7FFD376}" type="slidenum">
              <a:t>38</a:t>
            </a:fld>
            <a:endParaRPr lang="es-ES"/>
          </a:p>
        </p:txBody>
      </p:sp>
    </p:spTree>
    <p:extLst>
      <p:ext uri="{BB962C8B-B14F-4D97-AF65-F5344CB8AC3E}">
        <p14:creationId xmlns:p14="http://schemas.microsoft.com/office/powerpoint/2010/main" val="414716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4539019-B96C-1D3D-F15A-0FDCD214F9F4}" type="slidenum">
              <a:rPr/>
              <a:t>19</a:t>
            </a:fld>
            <a:endParaRPr/>
          </a:p>
        </p:txBody>
      </p:sp>
    </p:spTree>
    <p:extLst>
      <p:ext uri="{BB962C8B-B14F-4D97-AF65-F5344CB8AC3E}">
        <p14:creationId xmlns:p14="http://schemas.microsoft.com/office/powerpoint/2010/main" val="424232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F1F3A2-AB66-5677-5A2F-9A84F038DE9A}" type="slidenum">
              <a:rPr/>
              <a:t>20</a:t>
            </a:fld>
            <a:endParaRPr/>
          </a:p>
        </p:txBody>
      </p:sp>
    </p:spTree>
    <p:extLst>
      <p:ext uri="{BB962C8B-B14F-4D97-AF65-F5344CB8AC3E}">
        <p14:creationId xmlns:p14="http://schemas.microsoft.com/office/powerpoint/2010/main" val="369622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980656-7861-4CEE-9D71-197ADA746C21}" type="slidenum">
              <a:rPr/>
              <a:t>21</a:t>
            </a:fld>
            <a:endParaRPr/>
          </a:p>
        </p:txBody>
      </p:sp>
    </p:spTree>
    <p:extLst>
      <p:ext uri="{BB962C8B-B14F-4D97-AF65-F5344CB8AC3E}">
        <p14:creationId xmlns:p14="http://schemas.microsoft.com/office/powerpoint/2010/main" val="84057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47D7FB9-C552-40C9-C96A-F7DBB13C5C19}" type="slidenum">
              <a:rPr/>
              <a:t>22</a:t>
            </a:fld>
            <a:endParaRPr/>
          </a:p>
        </p:txBody>
      </p:sp>
    </p:spTree>
    <p:extLst>
      <p:ext uri="{BB962C8B-B14F-4D97-AF65-F5344CB8AC3E}">
        <p14:creationId xmlns:p14="http://schemas.microsoft.com/office/powerpoint/2010/main" val="197470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8BBA2CF-1A1B-980E-26B3-B0856D4316B2}" type="slidenum">
              <a:rPr/>
              <a:t>23</a:t>
            </a:fld>
            <a:endParaRPr/>
          </a:p>
        </p:txBody>
      </p:sp>
    </p:spTree>
    <p:extLst>
      <p:ext uri="{BB962C8B-B14F-4D97-AF65-F5344CB8AC3E}">
        <p14:creationId xmlns:p14="http://schemas.microsoft.com/office/powerpoint/2010/main" val="253152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B119BF3-4FEE-09AB-D981-64A40AB4D337}" type="slidenum">
              <a:rPr/>
              <a:t>24</a:t>
            </a:fld>
            <a:endParaRPr/>
          </a:p>
        </p:txBody>
      </p:sp>
    </p:spTree>
    <p:extLst>
      <p:ext uri="{BB962C8B-B14F-4D97-AF65-F5344CB8AC3E}">
        <p14:creationId xmlns:p14="http://schemas.microsoft.com/office/powerpoint/2010/main" val="36605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6CB6E37-EB06-76C4-88A9-B686D896DA36}" type="slidenum">
              <a:rPr/>
              <a:t>25</a:t>
            </a:fld>
            <a:endParaRPr/>
          </a:p>
        </p:txBody>
      </p:sp>
    </p:spTree>
    <p:extLst>
      <p:ext uri="{BB962C8B-B14F-4D97-AF65-F5344CB8AC3E}">
        <p14:creationId xmlns:p14="http://schemas.microsoft.com/office/powerpoint/2010/main" val="317879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AF3439A-E9B7-3508-0A1F-4F42EF412373}" type="slidenum">
              <a:rPr/>
              <a:t>26</a:t>
            </a:fld>
            <a:endParaRPr/>
          </a:p>
        </p:txBody>
      </p:sp>
    </p:spTree>
    <p:extLst>
      <p:ext uri="{BB962C8B-B14F-4D97-AF65-F5344CB8AC3E}">
        <p14:creationId xmlns:p14="http://schemas.microsoft.com/office/powerpoint/2010/main" val="1202411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extLst>
      <p:ext uri="{BB962C8B-B14F-4D97-AF65-F5344CB8AC3E}">
        <p14:creationId xmlns:p14="http://schemas.microsoft.com/office/powerpoint/2010/main" val="52748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p:txBody>
      </p:sp>
      <p:sp>
        <p:nvSpPr>
          <p:cNvPr id="8" name="Footer Placeholder 7"/>
          <p:cNvSpPr>
            <a:spLocks noGrp="1"/>
          </p:cNvSpPr>
          <p:nvPr>
            <p:ph type="ftr" sz="quarter" idx="11"/>
          </p:nvPr>
        </p:nvSpPr>
        <p:spPr bwMode="auto">
          <a:xfrm>
            <a:off x="825624" y="6555770"/>
            <a:ext cx="4589656" cy="329614"/>
          </a:xfrm>
          <a:prstGeom prst="rect">
            <a:avLst/>
          </a:prstGeom>
        </p:spPr>
        <p:txBody>
          <a:bodyPr anchor="t"/>
          <a:lstStyle>
            <a:lvl1pPr>
              <a:defRPr sz="1200">
                <a:solidFill>
                  <a:schemeClr val="bg1"/>
                </a:solidFill>
              </a:defRPr>
            </a:lvl1pPr>
          </a:lstStyle>
          <a:p>
            <a:pPr>
              <a:defRPr/>
            </a:pPr>
            <a:r>
              <a:rPr lang="en-GB">
                <a:solidFill>
                  <a:prstClr val="white"/>
                </a:solidFill>
              </a:rPr>
              <a:t>M. Wischmeier | E-TASC General Meeting| 11th of November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extLst>
      <p:ext uri="{BB962C8B-B14F-4D97-AF65-F5344CB8AC3E}">
        <p14:creationId xmlns:p14="http://schemas.microsoft.com/office/powerpoint/2010/main" val="202028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M. Wischmeier | E-TASC General Meeting| 11th of November 2024</a:t>
            </a:r>
            <a:endParaRP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extLst>
      <p:ext uri="{BB962C8B-B14F-4D97-AF65-F5344CB8AC3E}">
        <p14:creationId xmlns:p14="http://schemas.microsoft.com/office/powerpoint/2010/main" val="284540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M. Wischmeier | E-TASC General Meeting| 11th of November 2024</a:t>
            </a: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extLst>
      <p:ext uri="{BB962C8B-B14F-4D97-AF65-F5344CB8AC3E}">
        <p14:creationId xmlns:p14="http://schemas.microsoft.com/office/powerpoint/2010/main" val="1191152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1725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5CA7-1792-4E90-820B-5A2C9D2C8E2A}"/>
              </a:ext>
            </a:extLst>
          </p:cNvPr>
          <p:cNvSpPr>
            <a:spLocks noGrp="1"/>
          </p:cNvSpPr>
          <p:nvPr>
            <p:ph type="title"/>
          </p:nvPr>
        </p:nvSpPr>
        <p:spPr>
          <a:xfrm>
            <a:off x="407366" y="2453798"/>
            <a:ext cx="6877353" cy="827882"/>
          </a:xfrm>
        </p:spPr>
        <p:txBody>
          <a:bodyPr>
            <a:normAutofit fontScale="90000"/>
          </a:bodyPr>
          <a:lstStyle/>
          <a:p>
            <a:r>
              <a:rPr lang="en-US" dirty="0"/>
              <a:t>Perspective of the Plasma Science for ITER, DEMO and stellarators department </a:t>
            </a:r>
            <a:endParaRPr lang="en-IT" dirty="0"/>
          </a:p>
        </p:txBody>
      </p:sp>
      <p:sp>
        <p:nvSpPr>
          <p:cNvPr id="3" name="Text Placeholder 2">
            <a:extLst>
              <a:ext uri="{FF2B5EF4-FFF2-40B4-BE49-F238E27FC236}">
                <a16:creationId xmlns:a16="http://schemas.microsoft.com/office/drawing/2014/main" id="{478BCDFE-961C-C01E-9BE5-BA912C601ABB}"/>
              </a:ext>
            </a:extLst>
          </p:cNvPr>
          <p:cNvSpPr>
            <a:spLocks noGrp="1"/>
          </p:cNvSpPr>
          <p:nvPr>
            <p:ph type="body" sz="quarter" idx="10"/>
          </p:nvPr>
        </p:nvSpPr>
        <p:spPr>
          <a:xfrm>
            <a:off x="407368" y="3693074"/>
            <a:ext cx="4550712" cy="970366"/>
          </a:xfrm>
        </p:spPr>
        <p:txBody>
          <a:bodyPr>
            <a:normAutofit fontScale="92500" lnSpcReduction="20000"/>
          </a:bodyPr>
          <a:lstStyle/>
          <a:p>
            <a:r>
              <a:rPr lang="en-US" dirty="0"/>
              <a:t>Marco Wischmeier and Sara Moradi for the Plasma Science Department with contributions from PLs and TFLs</a:t>
            </a:r>
            <a:endParaRPr lang="en-IT" dirty="0"/>
          </a:p>
        </p:txBody>
      </p:sp>
      <p:sp>
        <p:nvSpPr>
          <p:cNvPr id="4" name="Text Placeholder 3">
            <a:extLst>
              <a:ext uri="{FF2B5EF4-FFF2-40B4-BE49-F238E27FC236}">
                <a16:creationId xmlns:a16="http://schemas.microsoft.com/office/drawing/2014/main" id="{4A41A4C2-EFA1-04DD-9CF0-9DB7CD40200A}"/>
              </a:ext>
            </a:extLst>
          </p:cNvPr>
          <p:cNvSpPr>
            <a:spLocks noGrp="1"/>
          </p:cNvSpPr>
          <p:nvPr>
            <p:ph type="body" sz="quarter" idx="11"/>
          </p:nvPr>
        </p:nvSpPr>
        <p:spPr>
          <a:xfrm>
            <a:off x="407367" y="4766757"/>
            <a:ext cx="11784633" cy="620251"/>
          </a:xfrm>
        </p:spPr>
        <p:txBody>
          <a:bodyPr vert="horz" lIns="91440" tIns="45720" rIns="91440" bIns="45720" rtlCol="0" anchor="t">
            <a:normAutofit/>
          </a:bodyPr>
          <a:lstStyle/>
          <a:p>
            <a:r>
              <a:rPr lang="en-US" dirty="0"/>
              <a:t>11</a:t>
            </a:r>
            <a:r>
              <a:rPr lang="en-US" baseline="30000" dirty="0"/>
              <a:t>th</a:t>
            </a:r>
            <a:r>
              <a:rPr lang="en-US" dirty="0"/>
              <a:t> of</a:t>
            </a:r>
            <a:r>
              <a:rPr lang="en-IT"/>
              <a:t> </a:t>
            </a:r>
            <a:r>
              <a:rPr lang="en-US" dirty="0"/>
              <a:t>November </a:t>
            </a:r>
            <a:r>
              <a:rPr lang="en-IT" dirty="0"/>
              <a:t>2024</a:t>
            </a:r>
          </a:p>
        </p:txBody>
      </p:sp>
      <p:sp>
        <p:nvSpPr>
          <p:cNvPr id="5" name="Text Placeholder 4">
            <a:extLst>
              <a:ext uri="{FF2B5EF4-FFF2-40B4-BE49-F238E27FC236}">
                <a16:creationId xmlns:a16="http://schemas.microsoft.com/office/drawing/2014/main" id="{7CD50213-F751-0F90-CC64-7E65EA4AA88B}"/>
              </a:ext>
            </a:extLst>
          </p:cNvPr>
          <p:cNvSpPr>
            <a:spLocks noGrp="1"/>
          </p:cNvSpPr>
          <p:nvPr>
            <p:ph type="body" sz="quarter" idx="12"/>
          </p:nvPr>
        </p:nvSpPr>
        <p:spPr/>
        <p:txBody>
          <a:bodyPr/>
          <a:lstStyle/>
          <a:p>
            <a:r>
              <a:rPr lang="en-US" dirty="0"/>
              <a:t>EUROfusion E-TASC General Meeting</a:t>
            </a:r>
            <a:endParaRPr lang="en-IT"/>
          </a:p>
        </p:txBody>
      </p:sp>
    </p:spTree>
    <p:extLst>
      <p:ext uri="{BB962C8B-B14F-4D97-AF65-F5344CB8AC3E}">
        <p14:creationId xmlns:p14="http://schemas.microsoft.com/office/powerpoint/2010/main" val="303782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9A36-C17C-0ECE-7736-140ABF775234}"/>
              </a:ext>
            </a:extLst>
          </p:cNvPr>
          <p:cNvSpPr>
            <a:spLocks noGrp="1"/>
          </p:cNvSpPr>
          <p:nvPr>
            <p:ph type="title"/>
          </p:nvPr>
        </p:nvSpPr>
        <p:spPr/>
        <p:txBody>
          <a:bodyPr/>
          <a:lstStyle/>
          <a:p>
            <a:r>
              <a:rPr lang="en-GB" dirty="0"/>
              <a:t>Feedback from PSD – </a:t>
            </a:r>
            <a:r>
              <a:rPr lang="en-GB" dirty="0">
                <a:solidFill>
                  <a:srgbClr val="00B050"/>
                </a:solidFill>
              </a:rPr>
              <a:t>Programmatic considerations</a:t>
            </a:r>
          </a:p>
        </p:txBody>
      </p:sp>
      <p:sp>
        <p:nvSpPr>
          <p:cNvPr id="3" name="Content Placeholder 2">
            <a:extLst>
              <a:ext uri="{FF2B5EF4-FFF2-40B4-BE49-F238E27FC236}">
                <a16:creationId xmlns:a16="http://schemas.microsoft.com/office/drawing/2014/main" id="{6C584C47-2482-F252-C795-BF37A6C5CC64}"/>
              </a:ext>
            </a:extLst>
          </p:cNvPr>
          <p:cNvSpPr>
            <a:spLocks noGrp="1"/>
          </p:cNvSpPr>
          <p:nvPr>
            <p:ph idx="1"/>
          </p:nvPr>
        </p:nvSpPr>
        <p:spPr>
          <a:xfrm>
            <a:off x="71120" y="836712"/>
            <a:ext cx="11877040" cy="5688632"/>
          </a:xfrm>
        </p:spPr>
        <p:txBody>
          <a:bodyPr>
            <a:normAutofit/>
          </a:bodyPr>
          <a:lstStyle/>
          <a:p>
            <a:pPr marL="800100" lvl="1" indent="-342900">
              <a:buFont typeface="Arial" panose="020B0604020202020204" pitchFamily="34" charset="0"/>
              <a:buChar char="•"/>
            </a:pPr>
            <a:r>
              <a:rPr lang="en-GB" sz="2400" dirty="0"/>
              <a:t>How do the PIs decide on verification datasets </a:t>
            </a:r>
            <a:r>
              <a:rPr lang="en-GB" sz="2400" dirty="0">
                <a:sym typeface="Wingdings" pitchFamily="2" charset="2"/>
              </a:rPr>
              <a:t>– </a:t>
            </a:r>
            <a:r>
              <a:rPr lang="en-GB" sz="2400" dirty="0">
                <a:solidFill>
                  <a:srgbClr val="0070C0"/>
                </a:solidFill>
                <a:sym typeface="Wingdings" pitchFamily="2" charset="2"/>
              </a:rPr>
              <a:t>A dialogue between WPs and PIs is needed to identify </a:t>
            </a:r>
            <a:r>
              <a:rPr lang="en-GB" sz="2400" dirty="0">
                <a:solidFill>
                  <a:srgbClr val="0070C0"/>
                </a:solidFill>
              </a:rPr>
              <a:t>show cases</a:t>
            </a:r>
          </a:p>
          <a:p>
            <a:pPr marL="800100" lvl="1" indent="-342900">
              <a:buFont typeface="Arial" panose="020B0604020202020204" pitchFamily="34" charset="0"/>
              <a:buChar char="•"/>
            </a:pPr>
            <a:endParaRPr lang="en-GB" sz="2400" dirty="0">
              <a:sym typeface="Wingdings" pitchFamily="2" charset="2"/>
            </a:endParaRPr>
          </a:p>
          <a:p>
            <a:pPr marL="800100" lvl="1" indent="-342900">
              <a:buFont typeface="Arial" panose="020B0604020202020204" pitchFamily="34" charset="0"/>
              <a:buChar char="•"/>
            </a:pPr>
            <a:r>
              <a:rPr lang="en-GB" sz="2400" dirty="0">
                <a:sym typeface="Wingdings" pitchFamily="2" charset="2"/>
              </a:rPr>
              <a:t>E-TASC SB to provide long-term recommendations on prioritizations (long term i.e. beyond 2025/2027) </a:t>
            </a:r>
          </a:p>
          <a:p>
            <a:pPr marL="800100" lvl="1" indent="-342900">
              <a:buFont typeface="Arial" panose="020B0604020202020204" pitchFamily="34" charset="0"/>
              <a:buChar char="•"/>
            </a:pPr>
            <a:endParaRPr lang="en-AU" sz="2400" dirty="0">
              <a:latin typeface="+mj-lt"/>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AU" sz="2400" dirty="0">
                <a:latin typeface="+mj-lt"/>
                <a:ea typeface="Tahoma" panose="020B0604030504040204" pitchFamily="34" charset="0"/>
                <a:cs typeface="Tahoma" panose="020B0604030504040204" pitchFamily="34" charset="0"/>
              </a:rPr>
              <a:t>Missing code developments in area of technology and with strong links to physics – high/low TRL/SRL or subsystems (e.g. NBI injector, Breeding blanket dynamics, Fuel system, ECRH developments) – </a:t>
            </a:r>
            <a:r>
              <a:rPr lang="en-AU" sz="2400" dirty="0">
                <a:solidFill>
                  <a:srgbClr val="0070C0"/>
                </a:solidFill>
                <a:latin typeface="+mj-lt"/>
                <a:ea typeface="Tahoma" panose="020B0604030504040204" pitchFamily="34" charset="0"/>
                <a:cs typeface="Tahoma" panose="020B0604030504040204" pitchFamily="34" charset="0"/>
              </a:rPr>
              <a:t>could be new TSVVs?</a:t>
            </a:r>
          </a:p>
          <a:p>
            <a:pPr marL="800100" lvl="1" indent="-342900">
              <a:buFont typeface="Arial" panose="020B0604020202020204" pitchFamily="34" charset="0"/>
              <a:buChar char="•"/>
            </a:pPr>
            <a:endParaRPr lang="en-AU" sz="2400" dirty="0">
              <a:solidFill>
                <a:srgbClr val="0070C0"/>
              </a:solidFill>
              <a:latin typeface="+mj-lt"/>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AU" sz="2400" dirty="0">
                <a:latin typeface="+mj-lt"/>
                <a:ea typeface="Tahoma" panose="020B0604030504040204" pitchFamily="34" charset="0"/>
                <a:cs typeface="Tahoma" panose="020B0604030504040204" pitchFamily="34" charset="0"/>
              </a:rPr>
              <a:t>Need for research and activities in </a:t>
            </a:r>
            <a:r>
              <a:rPr lang="en-AU" sz="2400" i="1" dirty="0">
                <a:latin typeface="+mj-lt"/>
                <a:ea typeface="Tahoma" panose="020B0604030504040204" pitchFamily="34" charset="0"/>
                <a:cs typeface="Tahoma" panose="020B0604030504040204" pitchFamily="34" charset="0"/>
              </a:rPr>
              <a:t>system engineering </a:t>
            </a:r>
            <a:r>
              <a:rPr lang="en-AU" sz="2400" dirty="0">
                <a:latin typeface="+mj-lt"/>
                <a:ea typeface="Tahoma" panose="020B0604030504040204" pitchFamily="34" charset="0"/>
                <a:cs typeface="Tahoma" panose="020B0604030504040204" pitchFamily="34" charset="0"/>
              </a:rPr>
              <a:t>and </a:t>
            </a:r>
            <a:r>
              <a:rPr lang="en-AU" sz="2400" i="1" dirty="0">
                <a:latin typeface="+mj-lt"/>
                <a:ea typeface="Tahoma" panose="020B0604030504040204" pitchFamily="34" charset="0"/>
                <a:cs typeface="Tahoma" panose="020B0604030504040204" pitchFamily="34" charset="0"/>
              </a:rPr>
              <a:t>model-based system engineering </a:t>
            </a:r>
            <a:r>
              <a:rPr lang="en-AU" sz="2400" dirty="0">
                <a:latin typeface="+mj-lt"/>
                <a:ea typeface="Tahoma" panose="020B0604030504040204" pitchFamily="34" charset="0"/>
                <a:cs typeface="Tahoma" panose="020B0604030504040204" pitchFamily="34" charset="0"/>
              </a:rPr>
              <a:t>in view of the complexity of the ITER/DEMO  design activities as well as plasma/system control needs – </a:t>
            </a:r>
            <a:r>
              <a:rPr lang="en-AU" sz="2400" dirty="0">
                <a:solidFill>
                  <a:srgbClr val="0070C0"/>
                </a:solidFill>
                <a:latin typeface="+mj-lt"/>
                <a:ea typeface="Tahoma" panose="020B0604030504040204" pitchFamily="34" charset="0"/>
                <a:cs typeface="Tahoma" panose="020B0604030504040204" pitchFamily="34" charset="0"/>
              </a:rPr>
              <a:t>different from Process codes (TSVV14)</a:t>
            </a:r>
          </a:p>
        </p:txBody>
      </p:sp>
      <p:sp>
        <p:nvSpPr>
          <p:cNvPr id="4" name="Footer Placeholder 3">
            <a:extLst>
              <a:ext uri="{FF2B5EF4-FFF2-40B4-BE49-F238E27FC236}">
                <a16:creationId xmlns:a16="http://schemas.microsoft.com/office/drawing/2014/main" id="{6071B8DC-3F67-C9E9-2A18-B4C441696FCC}"/>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0E3B628D-27AA-9F35-8C0E-95DE9037BF2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Tree>
    <p:extLst>
      <p:ext uri="{BB962C8B-B14F-4D97-AF65-F5344CB8AC3E}">
        <p14:creationId xmlns:p14="http://schemas.microsoft.com/office/powerpoint/2010/main" val="260554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FCEB-840D-1C64-18EA-EFBB2D1D7BD3}"/>
              </a:ext>
            </a:extLst>
          </p:cNvPr>
          <p:cNvSpPr>
            <a:spLocks noGrp="1"/>
          </p:cNvSpPr>
          <p:nvPr>
            <p:ph type="title"/>
          </p:nvPr>
        </p:nvSpPr>
        <p:spPr/>
        <p:txBody>
          <a:bodyPr/>
          <a:lstStyle/>
          <a:p>
            <a:r>
              <a:rPr lang="en-GB" dirty="0"/>
              <a:t>TSVV integration &amp; dissemination</a:t>
            </a:r>
          </a:p>
        </p:txBody>
      </p:sp>
      <p:sp>
        <p:nvSpPr>
          <p:cNvPr id="3" name="Content Placeholder 2">
            <a:extLst>
              <a:ext uri="{FF2B5EF4-FFF2-40B4-BE49-F238E27FC236}">
                <a16:creationId xmlns:a16="http://schemas.microsoft.com/office/drawing/2014/main" id="{AE688FF5-42AF-C403-D70C-FF2C6A13917F}"/>
              </a:ext>
            </a:extLst>
          </p:cNvPr>
          <p:cNvSpPr>
            <a:spLocks noGrp="1"/>
          </p:cNvSpPr>
          <p:nvPr>
            <p:ph idx="1"/>
          </p:nvPr>
        </p:nvSpPr>
        <p:spPr>
          <a:xfrm>
            <a:off x="143837" y="836712"/>
            <a:ext cx="11918023" cy="5688632"/>
          </a:xfrm>
        </p:spPr>
        <p:txBody>
          <a:bodyPr>
            <a:normAutofit/>
          </a:bodyPr>
          <a:lstStyle/>
          <a:p>
            <a:r>
              <a:rPr lang="en-GB" dirty="0"/>
              <a:t>Expectation management needs to be corrected – </a:t>
            </a:r>
            <a:r>
              <a:rPr lang="en-GB" dirty="0">
                <a:solidFill>
                  <a:srgbClr val="0070C0"/>
                </a:solidFill>
              </a:rPr>
              <a:t>WP-TSVVs-ETASC-Community</a:t>
            </a:r>
            <a:r>
              <a:rPr lang="en-GB" dirty="0"/>
              <a:t> </a:t>
            </a:r>
          </a:p>
          <a:p>
            <a:pPr lvl="1"/>
            <a:r>
              <a:rPr lang="en-GB" dirty="0"/>
              <a:t>TSVVs are providing excellent progress on code development</a:t>
            </a:r>
          </a:p>
          <a:p>
            <a:pPr lvl="1"/>
            <a:r>
              <a:rPr lang="en-GB" dirty="0"/>
              <a:t>Thrusts are addressing the links to WPs but could be better</a:t>
            </a:r>
          </a:p>
          <a:p>
            <a:pPr lvl="1"/>
            <a:r>
              <a:rPr lang="en-GB" dirty="0"/>
              <a:t>A need to provide a timeline when codes are mature &amp; can be expected ready for deployment (e.g. code’s dependence on system size TCV vs JET/JT-60SA vs ITER/DEMO)</a:t>
            </a:r>
          </a:p>
          <a:p>
            <a:pPr lvl="1"/>
            <a:r>
              <a:rPr lang="en-GB" dirty="0"/>
              <a:t>Dissemination &amp; training – roles of WPs/PIs and the question of availability of human resources</a:t>
            </a:r>
          </a:p>
          <a:p>
            <a:pPr lvl="1"/>
            <a:endParaRPr lang="en-GB" dirty="0"/>
          </a:p>
          <a:p>
            <a:pPr lvl="1"/>
            <a:endParaRPr lang="en-GB" dirty="0"/>
          </a:p>
          <a:p>
            <a:pPr lvl="1"/>
            <a:endParaRPr lang="en-GB" dirty="0"/>
          </a:p>
          <a:p>
            <a:r>
              <a:rPr lang="en-GB" dirty="0"/>
              <a:t>Accelerate dissemination:</a:t>
            </a:r>
          </a:p>
          <a:p>
            <a:pPr lvl="1"/>
            <a:r>
              <a:rPr lang="en-GB" dirty="0"/>
              <a:t>The horizon for the operation of ITER is 10ys, the horizon for the finalization of the design of DEMO and </a:t>
            </a:r>
            <a:r>
              <a:rPr lang="en-GB" dirty="0" err="1"/>
              <a:t>begining</a:t>
            </a:r>
            <a:r>
              <a:rPr lang="en-GB" dirty="0"/>
              <a:t> of DEMO construction is 10-15ys</a:t>
            </a:r>
          </a:p>
          <a:p>
            <a:pPr lvl="1"/>
            <a:r>
              <a:rPr lang="en-GB" dirty="0"/>
              <a:t>The timing for the dissemination of codes is critical for these to be applied and tested through interpretative modelling for influence on preparation of the operation &amp; design</a:t>
            </a:r>
          </a:p>
          <a:p>
            <a:pPr marL="0" indent="0">
              <a:buNone/>
            </a:pPr>
            <a:endParaRPr lang="en-GB" dirty="0">
              <a:sym typeface="Wingdings" pitchFamily="2" charset="2"/>
            </a:endParaRPr>
          </a:p>
        </p:txBody>
      </p:sp>
      <p:sp>
        <p:nvSpPr>
          <p:cNvPr id="4" name="Footer Placeholder 3">
            <a:extLst>
              <a:ext uri="{FF2B5EF4-FFF2-40B4-BE49-F238E27FC236}">
                <a16:creationId xmlns:a16="http://schemas.microsoft.com/office/drawing/2014/main" id="{9C5CA691-B575-E3B1-96F9-2FF106357397}"/>
              </a:ext>
            </a:extLst>
          </p:cNvPr>
          <p:cNvSpPr>
            <a:spLocks noGrp="1"/>
          </p:cNvSpPr>
          <p:nvPr>
            <p:ph type="ftr" sz="quarter" idx="11"/>
          </p:nvPr>
        </p:nvSpPr>
        <p:spPr>
          <a:xfrm>
            <a:off x="825624" y="6555770"/>
            <a:ext cx="4434745" cy="329614"/>
          </a:xfrm>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F561A2E0-3BCF-6932-6B6D-E764C7FE49E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Tree>
    <p:extLst>
      <p:ext uri="{BB962C8B-B14F-4D97-AF65-F5344CB8AC3E}">
        <p14:creationId xmlns:p14="http://schemas.microsoft.com/office/powerpoint/2010/main" val="312551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FAB8-9749-815C-DAC2-FF16F92847BE}"/>
              </a:ext>
            </a:extLst>
          </p:cNvPr>
          <p:cNvSpPr>
            <a:spLocks noGrp="1"/>
          </p:cNvSpPr>
          <p:nvPr>
            <p:ph type="title"/>
          </p:nvPr>
        </p:nvSpPr>
        <p:spPr/>
        <p:txBody>
          <a:bodyPr/>
          <a:lstStyle/>
          <a:p>
            <a:r>
              <a:rPr lang="en-GB" dirty="0"/>
              <a:t>Where are we …?</a:t>
            </a:r>
          </a:p>
        </p:txBody>
      </p:sp>
      <p:sp>
        <p:nvSpPr>
          <p:cNvPr id="3" name="Content Placeholder 2">
            <a:extLst>
              <a:ext uri="{FF2B5EF4-FFF2-40B4-BE49-F238E27FC236}">
                <a16:creationId xmlns:a16="http://schemas.microsoft.com/office/drawing/2014/main" id="{EBE902BA-EBF0-4B4B-3055-9B9FE397F32E}"/>
              </a:ext>
            </a:extLst>
          </p:cNvPr>
          <p:cNvSpPr>
            <a:spLocks noGrp="1"/>
          </p:cNvSpPr>
          <p:nvPr>
            <p:ph idx="1"/>
          </p:nvPr>
        </p:nvSpPr>
        <p:spPr/>
        <p:txBody>
          <a:bodyPr>
            <a:normAutofit/>
          </a:bodyPr>
          <a:lstStyle/>
          <a:p>
            <a:r>
              <a:rPr lang="en-GB" b="1" dirty="0"/>
              <a:t>Artificial intelligence &amp; Machine Learning: </a:t>
            </a:r>
          </a:p>
          <a:p>
            <a:pPr lvl="1"/>
            <a:r>
              <a:rPr lang="en-GB" dirty="0"/>
              <a:t>How does the E-TASC SB foresee the oversight and evolution of the AI projects – data curation &amp; availability?</a:t>
            </a:r>
          </a:p>
          <a:p>
            <a:pPr lvl="1"/>
            <a:r>
              <a:rPr lang="en-GB" dirty="0"/>
              <a:t>Assess the outcome and value of the existing AI/ML projects prior to start of new activities on AI/ML</a:t>
            </a:r>
          </a:p>
          <a:p>
            <a:pPr lvl="1"/>
            <a:endParaRPr lang="en-GB" dirty="0"/>
          </a:p>
          <a:p>
            <a:r>
              <a:rPr lang="en-GB" b="1" dirty="0"/>
              <a:t>Status of TSVV 15 </a:t>
            </a:r>
            <a:r>
              <a:rPr lang="en-GB" dirty="0"/>
              <a:t>(Pulse Design Simulator) – </a:t>
            </a:r>
          </a:p>
          <a:p>
            <a:pPr lvl="1"/>
            <a:r>
              <a:rPr lang="en-GB" dirty="0"/>
              <a:t>Is there a requirement for interaction with Work Packages and if yes to which extent and when? </a:t>
            </a:r>
          </a:p>
          <a:p>
            <a:pPr lvl="1"/>
            <a:r>
              <a:rPr lang="en-GB" dirty="0"/>
              <a:t>What are the desired and expected outcomes for ITER?</a:t>
            </a:r>
          </a:p>
          <a:p>
            <a:pPr lvl="1"/>
            <a:endParaRPr lang="en-GB" dirty="0"/>
          </a:p>
          <a:p>
            <a:r>
              <a:rPr lang="en-GB" b="1" dirty="0"/>
              <a:t>Data Management Plan progress?</a:t>
            </a:r>
          </a:p>
          <a:p>
            <a:pPr lvl="1"/>
            <a:r>
              <a:rPr lang="en-GB" dirty="0"/>
              <a:t>Fair for Fusion is an important element for the community,</a:t>
            </a:r>
          </a:p>
          <a:p>
            <a:pPr lvl="1"/>
            <a:r>
              <a:rPr lang="en-GB" dirty="0" err="1"/>
              <a:t>IMASification</a:t>
            </a:r>
            <a:r>
              <a:rPr lang="en-GB" dirty="0"/>
              <a:t> of JET, AUG, …</a:t>
            </a:r>
          </a:p>
          <a:p>
            <a:pPr lvl="1"/>
            <a:r>
              <a:rPr lang="en-GB" dirty="0"/>
              <a:t>Access for users</a:t>
            </a:r>
          </a:p>
        </p:txBody>
      </p:sp>
      <p:sp>
        <p:nvSpPr>
          <p:cNvPr id="4" name="Footer Placeholder 3">
            <a:extLst>
              <a:ext uri="{FF2B5EF4-FFF2-40B4-BE49-F238E27FC236}">
                <a16:creationId xmlns:a16="http://schemas.microsoft.com/office/drawing/2014/main" id="{65731C59-522E-7330-675C-1BD48ED0AD01}"/>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015B8C63-15D6-ECD6-315E-9B2524FEA1F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12</a:t>
            </a:fld>
            <a:endParaRPr lang="en-GB">
              <a:solidFill>
                <a:prstClr val="white"/>
              </a:solidFill>
            </a:endParaRPr>
          </a:p>
        </p:txBody>
      </p:sp>
    </p:spTree>
    <p:extLst>
      <p:ext uri="{BB962C8B-B14F-4D97-AF65-F5344CB8AC3E}">
        <p14:creationId xmlns:p14="http://schemas.microsoft.com/office/powerpoint/2010/main" val="136627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1A69-39C9-DB8B-96D6-FC9692F0F5ED}"/>
              </a:ext>
            </a:extLst>
          </p:cNvPr>
          <p:cNvSpPr>
            <a:spLocks noGrp="1"/>
          </p:cNvSpPr>
          <p:nvPr>
            <p:ph type="title"/>
          </p:nvPr>
        </p:nvSpPr>
        <p:spPr>
          <a:xfrm>
            <a:off x="983432" y="192515"/>
            <a:ext cx="11086648" cy="457200"/>
          </a:xfrm>
        </p:spPr>
        <p:txBody>
          <a:bodyPr/>
          <a:lstStyle/>
          <a:p>
            <a:r>
              <a:rPr lang="en-GB" dirty="0"/>
              <a:t>PSD proposal for extending TSVV application &amp; dissemination</a:t>
            </a:r>
          </a:p>
        </p:txBody>
      </p:sp>
      <p:sp>
        <p:nvSpPr>
          <p:cNvPr id="3" name="Content Placeholder 2">
            <a:extLst>
              <a:ext uri="{FF2B5EF4-FFF2-40B4-BE49-F238E27FC236}">
                <a16:creationId xmlns:a16="http://schemas.microsoft.com/office/drawing/2014/main" id="{1977D3B5-FEE2-D832-C553-A9D8A509F42C}"/>
              </a:ext>
            </a:extLst>
          </p:cNvPr>
          <p:cNvSpPr>
            <a:spLocks noGrp="1"/>
          </p:cNvSpPr>
          <p:nvPr>
            <p:ph idx="1"/>
          </p:nvPr>
        </p:nvSpPr>
        <p:spPr>
          <a:xfrm>
            <a:off x="580292" y="914400"/>
            <a:ext cx="10990385" cy="5358916"/>
          </a:xfrm>
        </p:spPr>
        <p:txBody>
          <a:bodyPr anchor="t">
            <a:noAutofit/>
          </a:bodyPr>
          <a:lstStyle/>
          <a:p>
            <a:pPr marL="0" indent="0" algn="l">
              <a:spcAft>
                <a:spcPts val="1200"/>
              </a:spcAft>
              <a:buNone/>
            </a:pPr>
            <a:r>
              <a:rPr lang="en-US" sz="1800" dirty="0">
                <a:latin typeface="Aptos" panose="020B0004020202020204" pitchFamily="34" charset="0"/>
              </a:rPr>
              <a:t>TSVVs are communities of mainly developers with limited resources on application &amp; specific validation tasks to address WP objectives. </a:t>
            </a:r>
          </a:p>
          <a:p>
            <a:pPr marL="0" indent="0" algn="l">
              <a:spcAft>
                <a:spcPts val="1200"/>
              </a:spcAft>
              <a:buNone/>
            </a:pPr>
            <a:r>
              <a:rPr lang="en-US" sz="1800" dirty="0">
                <a:latin typeface="Aptos" panose="020B0004020202020204" pitchFamily="34" charset="0"/>
              </a:rPr>
              <a:t>We believe that a way forward is to expand the TSVVs application/dissemination sides by adjusting their available resources, as the TSVVs are in a better position to provide the training and additional support needed to expand their user community. </a:t>
            </a:r>
          </a:p>
          <a:p>
            <a:pPr marL="0" indent="0" algn="l">
              <a:spcAft>
                <a:spcPts val="1200"/>
              </a:spcAft>
              <a:buNone/>
            </a:pPr>
            <a:r>
              <a:rPr lang="en-US" sz="1800" dirty="0">
                <a:solidFill>
                  <a:srgbClr val="0070C0"/>
                </a:solidFill>
                <a:latin typeface="Aptos" panose="020B0004020202020204" pitchFamily="34" charset="0"/>
              </a:rPr>
              <a:t>The resources should sit within each TSVV while the plans for what should be done is defined through a dialogue with WPs:</a:t>
            </a:r>
            <a:endParaRPr lang="en-US" sz="1800" dirty="0">
              <a:latin typeface="Aptos" panose="020B0004020202020204" pitchFamily="34" charset="0"/>
            </a:endParaRPr>
          </a:p>
          <a:p>
            <a:pPr lvl="1">
              <a:spcAft>
                <a:spcPts val="1200"/>
              </a:spcAft>
              <a:buFont typeface="Arial" panose="020B0604020202020204" pitchFamily="34" charset="0"/>
              <a:buChar char="•"/>
            </a:pPr>
            <a:r>
              <a:rPr lang="en-US" dirty="0">
                <a:latin typeface="Aptos" panose="020B0004020202020204" pitchFamily="34" charset="0"/>
              </a:rPr>
              <a:t>A joint shopping list of projects both on validations &amp; code developments i.e. additional features to address WP needs: </a:t>
            </a:r>
            <a:r>
              <a:rPr lang="en-US" b="0" i="0" u="none" strike="noStrike" dirty="0">
                <a:effectLst/>
                <a:latin typeface="Aptos" panose="020B0004020202020204" pitchFamily="34" charset="0"/>
              </a:rPr>
              <a:t>PI &amp; </a:t>
            </a:r>
            <a:r>
              <a:rPr lang="en-US" dirty="0">
                <a:latin typeface="Aptos" panose="020B0004020202020204" pitchFamily="34" charset="0"/>
              </a:rPr>
              <a:t>WPs make the proposed list &amp; PSD-DSD &amp;</a:t>
            </a:r>
            <a:r>
              <a:rPr lang="en-US" b="0" i="0" u="none" strike="noStrike" dirty="0">
                <a:effectLst/>
                <a:latin typeface="Aptos" panose="020B0004020202020204" pitchFamily="34" charset="0"/>
              </a:rPr>
              <a:t> E-TASC SB review and recommend </a:t>
            </a:r>
            <a:r>
              <a:rPr lang="en-US" dirty="0">
                <a:latin typeface="Aptos" panose="020B0004020202020204" pitchFamily="34" charset="0"/>
              </a:rPr>
              <a:t>the priorities &amp; financing</a:t>
            </a:r>
            <a:endParaRPr lang="en-US" b="0" i="0" u="none" strike="noStrike" dirty="0">
              <a:effectLst/>
              <a:latin typeface="Aptos" panose="020B0004020202020204" pitchFamily="34" charset="0"/>
            </a:endParaRPr>
          </a:p>
          <a:p>
            <a:pPr lvl="1">
              <a:spcAft>
                <a:spcPts val="1200"/>
              </a:spcAft>
              <a:buFont typeface="Arial" panose="020B0604020202020204" pitchFamily="34" charset="0"/>
              <a:buChar char="•"/>
            </a:pPr>
            <a:r>
              <a:rPr lang="en-US" b="0" i="0" u="none" strike="noStrike" dirty="0">
                <a:effectLst/>
                <a:latin typeface="Aptos" panose="020B0004020202020204" pitchFamily="34" charset="0"/>
              </a:rPr>
              <a:t>2-3 people each person @ roughly 0.5 </a:t>
            </a:r>
            <a:r>
              <a:rPr lang="en-US" b="0" i="0" u="none" strike="noStrike" dirty="0" err="1">
                <a:effectLst/>
                <a:latin typeface="Aptos" panose="020B0004020202020204" pitchFamily="34" charset="0"/>
              </a:rPr>
              <a:t>ppy</a:t>
            </a:r>
            <a:r>
              <a:rPr lang="en-US" b="0" i="0" u="none" strike="noStrike" dirty="0">
                <a:effectLst/>
                <a:latin typeface="Aptos" panose="020B0004020202020204" pitchFamily="34" charset="0"/>
              </a:rPr>
              <a:t>/year, (not much less)</a:t>
            </a:r>
          </a:p>
          <a:p>
            <a:pPr lvl="1">
              <a:spcAft>
                <a:spcPts val="1200"/>
              </a:spcAft>
              <a:buFont typeface="Arial" panose="020B0604020202020204" pitchFamily="34" charset="0"/>
              <a:buChar char="•"/>
            </a:pPr>
            <a:r>
              <a:rPr lang="en-US" dirty="0">
                <a:solidFill>
                  <a:srgbClr val="212121"/>
                </a:solidFill>
                <a:latin typeface="Aptos" panose="020B0004020202020204" pitchFamily="34" charset="0"/>
              </a:rPr>
              <a:t>Provide </a:t>
            </a:r>
            <a:r>
              <a:rPr lang="en-US" b="0" i="0" u="none" strike="noStrike" dirty="0">
                <a:effectLst/>
                <a:latin typeface="Aptos" panose="020B0004020202020204" pitchFamily="34" charset="0"/>
              </a:rPr>
              <a:t>tangible results by the end of 2025 </a:t>
            </a:r>
            <a:r>
              <a:rPr lang="en-US" dirty="0">
                <a:solidFill>
                  <a:srgbClr val="212121"/>
                </a:solidFill>
                <a:latin typeface="Aptos" panose="020B0004020202020204" pitchFamily="34" charset="0"/>
              </a:rPr>
              <a:t>&amp;</a:t>
            </a:r>
            <a:r>
              <a:rPr lang="en-US" b="0" i="0" u="none" strike="noStrike" dirty="0">
                <a:solidFill>
                  <a:srgbClr val="212121"/>
                </a:solidFill>
                <a:effectLst/>
                <a:latin typeface="Aptos" panose="020B0004020202020204" pitchFamily="34" charset="0"/>
              </a:rPr>
              <a:t> a perspective for 2026/2027</a:t>
            </a:r>
          </a:p>
          <a:p>
            <a:pPr lvl="1">
              <a:spcAft>
                <a:spcPts val="1200"/>
              </a:spcAft>
              <a:buFont typeface="Arial" panose="020B0604020202020204" pitchFamily="34" charset="0"/>
              <a:buChar char="•"/>
            </a:pPr>
            <a:r>
              <a:rPr lang="en-US" dirty="0">
                <a:latin typeface="Aptos" panose="020B0004020202020204" pitchFamily="34" charset="0"/>
              </a:rPr>
              <a:t>A</a:t>
            </a:r>
            <a:r>
              <a:rPr lang="en-US" b="0" i="0" u="none" strike="noStrike" dirty="0">
                <a:effectLst/>
                <a:latin typeface="Aptos" panose="020B0004020202020204" pitchFamily="34" charset="0"/>
              </a:rPr>
              <a:t>n enhancement of the TSVV with a targeted application to WP needs, no additional reporting</a:t>
            </a:r>
          </a:p>
          <a:p>
            <a:pPr lvl="1">
              <a:spcAft>
                <a:spcPts val="1200"/>
              </a:spcAft>
              <a:buFont typeface="Arial" panose="020B0604020202020204" pitchFamily="34" charset="0"/>
              <a:buChar char="•"/>
            </a:pPr>
            <a:r>
              <a:rPr lang="en-US" b="0" i="0" u="none" strike="noStrike" dirty="0">
                <a:effectLst/>
                <a:latin typeface="Aptos" panose="020B0004020202020204" pitchFamily="34" charset="0"/>
              </a:rPr>
              <a:t>To boost community of users </a:t>
            </a:r>
          </a:p>
        </p:txBody>
      </p:sp>
      <p:sp>
        <p:nvSpPr>
          <p:cNvPr id="4" name="Footer Placeholder 3">
            <a:extLst>
              <a:ext uri="{FF2B5EF4-FFF2-40B4-BE49-F238E27FC236}">
                <a16:creationId xmlns:a16="http://schemas.microsoft.com/office/drawing/2014/main" id="{A6346A8A-7F4E-8651-CD6E-0170B2512440}"/>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84C9CE10-A529-B699-CADF-3408D32562E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13</a:t>
            </a:fld>
            <a:endParaRPr lang="en-GB">
              <a:solidFill>
                <a:prstClr val="white"/>
              </a:solidFill>
            </a:endParaRPr>
          </a:p>
        </p:txBody>
      </p:sp>
    </p:spTree>
    <p:extLst>
      <p:ext uri="{BB962C8B-B14F-4D97-AF65-F5344CB8AC3E}">
        <p14:creationId xmlns:p14="http://schemas.microsoft.com/office/powerpoint/2010/main" val="2700881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6D8F-D4D5-18E2-B294-53646580531C}"/>
              </a:ext>
            </a:extLst>
          </p:cNvPr>
          <p:cNvSpPr>
            <a:spLocks noGrp="1"/>
          </p:cNvSpPr>
          <p:nvPr>
            <p:ph type="title"/>
          </p:nvPr>
        </p:nvSpPr>
        <p:spPr/>
        <p:txBody>
          <a:bodyPr/>
          <a:lstStyle/>
          <a:p>
            <a:r>
              <a:rPr lang="en-GB" dirty="0">
                <a:solidFill>
                  <a:srgbClr val="FF0000"/>
                </a:solidFill>
              </a:rPr>
              <a:t>Evolutions on JT-60SA</a:t>
            </a:r>
          </a:p>
        </p:txBody>
      </p:sp>
      <p:sp>
        <p:nvSpPr>
          <p:cNvPr id="3" name="Content Placeholder 2">
            <a:extLst>
              <a:ext uri="{FF2B5EF4-FFF2-40B4-BE49-F238E27FC236}">
                <a16:creationId xmlns:a16="http://schemas.microsoft.com/office/drawing/2014/main" id="{09A8E13E-5B9C-8515-2F45-2ABCB32AD388}"/>
              </a:ext>
            </a:extLst>
          </p:cNvPr>
          <p:cNvSpPr>
            <a:spLocks noGrp="1"/>
          </p:cNvSpPr>
          <p:nvPr>
            <p:ph idx="1"/>
          </p:nvPr>
        </p:nvSpPr>
        <p:spPr>
          <a:xfrm>
            <a:off x="178676" y="836712"/>
            <a:ext cx="11845158" cy="5688632"/>
          </a:xfrm>
        </p:spPr>
        <p:txBody>
          <a:bodyPr>
            <a:normAutofit lnSpcReduction="10000"/>
          </a:bodyPr>
          <a:lstStyle/>
          <a:p>
            <a:pPr marL="0" indent="0">
              <a:buNone/>
            </a:pPr>
            <a:r>
              <a:rPr lang="en-GB" sz="2600" dirty="0">
                <a:solidFill>
                  <a:srgbClr val="0070C0"/>
                </a:solidFill>
              </a:rPr>
              <a:t>To ensure alignment of scientific exploitation of JT-60SA with priorities &amp; objectives of EUROfusion programme - (modelling activities to prepare) exploitation under WP TE</a:t>
            </a:r>
          </a:p>
          <a:p>
            <a:pPr marL="0" indent="0">
              <a:buNone/>
            </a:pPr>
            <a:endParaRPr lang="en-GB" dirty="0"/>
          </a:p>
          <a:p>
            <a:r>
              <a:rPr lang="en-GB" dirty="0"/>
              <a:t>Re-prioritize scientific objectives for C phase assuming only inertially cooled C wall</a:t>
            </a:r>
          </a:p>
          <a:p>
            <a:r>
              <a:rPr lang="en-GB" dirty="0"/>
              <a:t>Define scientific priorities for W wall </a:t>
            </a:r>
            <a:endParaRPr lang="en-GB" dirty="0">
              <a:sym typeface="Wingdings" pitchFamily="2" charset="2"/>
            </a:endParaRPr>
          </a:p>
          <a:p>
            <a:r>
              <a:rPr lang="en-GB" dirty="0">
                <a:sym typeface="Wingdings" pitchFamily="2" charset="2"/>
              </a:rPr>
              <a:t>Define possible scenarios in W wall &amp; their impact on additional requirements e.g. ECRH heating, diagnostics, W divertor &amp; W first wall on JT-60SA, …</a:t>
            </a:r>
            <a:endParaRPr lang="en-GB" dirty="0"/>
          </a:p>
          <a:p>
            <a:pPr marL="0" indent="0">
              <a:buNone/>
            </a:pPr>
            <a:endParaRPr lang="en-GB" dirty="0"/>
          </a:p>
          <a:p>
            <a:r>
              <a:rPr lang="en-GB" dirty="0"/>
              <a:t>WP SA leader C. </a:t>
            </a:r>
            <a:r>
              <a:rPr lang="en-GB" dirty="0" err="1"/>
              <a:t>Sozzi</a:t>
            </a:r>
            <a:r>
              <a:rPr lang="en-GB" dirty="0"/>
              <a:t> to provide overall coordination platform across various WP involved (WP DIV, WP PWIE, WP SA, WP TE)</a:t>
            </a:r>
          </a:p>
          <a:p>
            <a:r>
              <a:rPr lang="en-GB" dirty="0"/>
              <a:t>Initiated discussions at various levels with F4E, QST, ITER:</a:t>
            </a:r>
          </a:p>
          <a:p>
            <a:pPr lvl="1"/>
            <a:r>
              <a:rPr lang="en-GB" sz="2000" dirty="0">
                <a:solidFill>
                  <a:srgbClr val="0070C0"/>
                </a:solidFill>
              </a:rPr>
              <a:t>Promote early transition to W </a:t>
            </a:r>
            <a:r>
              <a:rPr lang="en-GB" sz="2000" dirty="0">
                <a:sym typeface="Wingdings" pitchFamily="2" charset="2"/>
              </a:rPr>
              <a:t> aim is to secure start of JT-60SA operation with W wall &gt; 1 year before ITER operation</a:t>
            </a:r>
          </a:p>
          <a:p>
            <a:pPr lvl="1"/>
            <a:r>
              <a:rPr lang="en-GB" sz="2000" dirty="0">
                <a:sym typeface="Wingdings" pitchFamily="2" charset="2"/>
              </a:rPr>
              <a:t>Provide a </a:t>
            </a:r>
            <a:r>
              <a:rPr lang="en-GB" sz="2000" dirty="0">
                <a:solidFill>
                  <a:srgbClr val="0070C0"/>
                </a:solidFill>
                <a:sym typeface="Wingdings" pitchFamily="2" charset="2"/>
              </a:rPr>
              <a:t>structure to participate to device operation</a:t>
            </a:r>
            <a:r>
              <a:rPr lang="en-GB" sz="2000" dirty="0">
                <a:sym typeface="Wingdings" pitchFamily="2" charset="2"/>
              </a:rPr>
              <a:t>, promote information exchange between scientific teams and machine operation, establish procedures/platforms for data validation  part of transition from initial integrated commissioning to scientific exploitation expected to start late 2026</a:t>
            </a:r>
            <a:endParaRPr lang="en-GB" sz="2000" dirty="0"/>
          </a:p>
        </p:txBody>
      </p:sp>
      <p:sp>
        <p:nvSpPr>
          <p:cNvPr id="4" name="Footer Placeholder 3">
            <a:extLst>
              <a:ext uri="{FF2B5EF4-FFF2-40B4-BE49-F238E27FC236}">
                <a16:creationId xmlns:a16="http://schemas.microsoft.com/office/drawing/2014/main" id="{80269DDA-BBC7-D1D3-4819-A29A163DE6CF}"/>
              </a:ext>
            </a:extLst>
          </p:cNvPr>
          <p:cNvSpPr>
            <a:spLocks noGrp="1"/>
          </p:cNvSpPr>
          <p:nvPr>
            <p:ph type="ftr" sz="quarter" idx="11"/>
          </p:nvPr>
        </p:nvSpPr>
        <p:spPr>
          <a:xfrm>
            <a:off x="825624" y="6555770"/>
            <a:ext cx="4618735" cy="329614"/>
          </a:xfrm>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11CE1F2F-B3C2-B917-2B32-0BF82E33116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14</a:t>
            </a:fld>
            <a:endParaRPr lang="en-GB">
              <a:solidFill>
                <a:prstClr val="white"/>
              </a:solidFill>
            </a:endParaRPr>
          </a:p>
        </p:txBody>
      </p:sp>
    </p:spTree>
    <p:extLst>
      <p:ext uri="{BB962C8B-B14F-4D97-AF65-F5344CB8AC3E}">
        <p14:creationId xmlns:p14="http://schemas.microsoft.com/office/powerpoint/2010/main" val="18708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765B-F534-F0B9-BCE1-76A3F0A45077}"/>
              </a:ext>
            </a:extLst>
          </p:cNvPr>
          <p:cNvSpPr>
            <a:spLocks noGrp="1"/>
          </p:cNvSpPr>
          <p:nvPr>
            <p:ph type="title"/>
          </p:nvPr>
        </p:nvSpPr>
        <p:spPr/>
        <p:txBody>
          <a:bodyPr/>
          <a:lstStyle/>
          <a:p>
            <a:r>
              <a:rPr lang="en-GB" dirty="0">
                <a:solidFill>
                  <a:srgbClr val="FF0000"/>
                </a:solidFill>
              </a:rPr>
              <a:t>New activities in PSD for 2025</a:t>
            </a:r>
          </a:p>
        </p:txBody>
      </p:sp>
      <p:sp>
        <p:nvSpPr>
          <p:cNvPr id="3" name="Content Placeholder 2">
            <a:extLst>
              <a:ext uri="{FF2B5EF4-FFF2-40B4-BE49-F238E27FC236}">
                <a16:creationId xmlns:a16="http://schemas.microsoft.com/office/drawing/2014/main" id="{5CE61B76-3839-7775-07FF-B9A3B6B1A67B}"/>
              </a:ext>
            </a:extLst>
          </p:cNvPr>
          <p:cNvSpPr>
            <a:spLocks noGrp="1"/>
          </p:cNvSpPr>
          <p:nvPr>
            <p:ph idx="1"/>
          </p:nvPr>
        </p:nvSpPr>
        <p:spPr>
          <a:xfrm>
            <a:off x="825624" y="881839"/>
            <a:ext cx="10722529" cy="5035384"/>
          </a:xfrm>
        </p:spPr>
        <p:txBody>
          <a:bodyPr>
            <a:noAutofit/>
          </a:bodyPr>
          <a:lstStyle/>
          <a:p>
            <a:r>
              <a:rPr lang="en-US" sz="2200" b="1" dirty="0">
                <a:solidFill>
                  <a:srgbClr val="0070C0"/>
                </a:solidFill>
              </a:rPr>
              <a:t>ITER:</a:t>
            </a:r>
          </a:p>
          <a:p>
            <a:pPr marL="800100" lvl="1" indent="-342900">
              <a:buFont typeface="Arial" panose="020B0604020202020204" pitchFamily="34" charset="0"/>
              <a:buChar char="•"/>
            </a:pPr>
            <a:r>
              <a:rPr lang="en-US" sz="2000" dirty="0"/>
              <a:t>Initiating </a:t>
            </a:r>
            <a:r>
              <a:rPr lang="en-US" sz="2000" dirty="0">
                <a:solidFill>
                  <a:srgbClr val="0070C0"/>
                </a:solidFill>
              </a:rPr>
              <a:t>documentation of activities across all WPs towards ITER </a:t>
            </a:r>
            <a:r>
              <a:rPr lang="en-US" sz="2000" dirty="0"/>
              <a:t>starting with ITER modelling; to extend in 2025 towards experimental activities &amp; their relationship with ITER re-baselined Research Plan</a:t>
            </a:r>
            <a:endParaRPr lang="de-DE" sz="2000" b="1" dirty="0">
              <a:solidFill>
                <a:srgbClr val="0070C0"/>
              </a:solidFill>
            </a:endParaRPr>
          </a:p>
          <a:p>
            <a:r>
              <a:rPr lang="de-DE" sz="2200" b="1" dirty="0">
                <a:solidFill>
                  <a:srgbClr val="0070C0"/>
                </a:solidFill>
              </a:rPr>
              <a:t>JT-60SA: </a:t>
            </a:r>
          </a:p>
          <a:p>
            <a:pPr lvl="1"/>
            <a:r>
              <a:rPr lang="de-DE" sz="2000" dirty="0"/>
              <a:t>fast track Transition </a:t>
            </a:r>
            <a:r>
              <a:rPr lang="de-DE" sz="2000" dirty="0" err="1"/>
              <a:t>to</a:t>
            </a:r>
            <a:r>
              <a:rPr lang="de-DE" sz="2000" dirty="0"/>
              <a:t> W </a:t>
            </a:r>
            <a:r>
              <a:rPr lang="de-DE" sz="2000" dirty="0" err="1"/>
              <a:t>Activly</a:t>
            </a:r>
            <a:r>
              <a:rPr lang="de-DE" sz="2000" dirty="0"/>
              <a:t> </a:t>
            </a:r>
            <a:r>
              <a:rPr lang="de-DE" sz="2000" dirty="0" err="1"/>
              <a:t>cooled</a:t>
            </a:r>
            <a:r>
              <a:rPr lang="de-DE" sz="2000" dirty="0"/>
              <a:t> </a:t>
            </a:r>
            <a:r>
              <a:rPr lang="de-DE" sz="2000" dirty="0" err="1"/>
              <a:t>divertor</a:t>
            </a:r>
            <a:r>
              <a:rPr lang="de-DE" sz="2000" dirty="0"/>
              <a:t> &amp; W wall</a:t>
            </a:r>
          </a:p>
          <a:p>
            <a:pPr lvl="1"/>
            <a:endParaRPr lang="de-DE" sz="2400" dirty="0"/>
          </a:p>
          <a:p>
            <a:r>
              <a:rPr lang="de-DE" sz="2200" b="1" dirty="0">
                <a:solidFill>
                  <a:srgbClr val="0070C0"/>
                </a:solidFill>
              </a:rPr>
              <a:t>Stellarators: </a:t>
            </a:r>
          </a:p>
          <a:p>
            <a:pPr lvl="1"/>
            <a:r>
              <a:rPr lang="de-DE" sz="2000" dirty="0" err="1"/>
              <a:t>Launching</a:t>
            </a:r>
            <a:r>
              <a:rPr lang="de-DE" sz="2000" dirty="0"/>
              <a:t> </a:t>
            </a:r>
            <a:r>
              <a:rPr lang="de-DE" sz="2000" dirty="0" err="1"/>
              <a:t>activity</a:t>
            </a:r>
            <a:r>
              <a:rPr lang="de-DE" sz="2000" dirty="0"/>
              <a:t> </a:t>
            </a:r>
            <a:r>
              <a:rPr lang="de-DE" sz="2000" dirty="0" err="1"/>
              <a:t>to</a:t>
            </a:r>
            <a:r>
              <a:rPr lang="de-DE" sz="2000" dirty="0"/>
              <a:t> </a:t>
            </a:r>
            <a:r>
              <a:rPr lang="de-DE" sz="2000" dirty="0" err="1"/>
              <a:t>identify</a:t>
            </a:r>
            <a:r>
              <a:rPr lang="de-DE" sz="2000" dirty="0"/>
              <a:t> Stellarator DEMO </a:t>
            </a:r>
            <a:r>
              <a:rPr lang="de-DE" sz="2000" dirty="0" err="1"/>
              <a:t>physics</a:t>
            </a:r>
            <a:r>
              <a:rPr lang="de-DE" sz="2000" dirty="0"/>
              <a:t> </a:t>
            </a:r>
            <a:r>
              <a:rPr lang="de-DE" sz="2000" dirty="0" err="1"/>
              <a:t>gaps</a:t>
            </a:r>
            <a:r>
              <a:rPr lang="de-DE" sz="2000" dirty="0"/>
              <a:t> and </a:t>
            </a:r>
            <a:r>
              <a:rPr lang="de-DE" sz="2000" dirty="0" err="1"/>
              <a:t>produce</a:t>
            </a:r>
            <a:r>
              <a:rPr lang="de-DE" sz="2000" dirty="0"/>
              <a:t> </a:t>
            </a:r>
            <a:r>
              <a:rPr lang="de-DE" sz="2000" dirty="0" err="1"/>
              <a:t>document</a:t>
            </a:r>
            <a:r>
              <a:rPr lang="de-DE" sz="2000" dirty="0"/>
              <a:t> </a:t>
            </a:r>
            <a:r>
              <a:rPr lang="de-DE" sz="2000" dirty="0" err="1"/>
              <a:t>by</a:t>
            </a:r>
            <a:r>
              <a:rPr lang="de-DE" sz="2000" dirty="0"/>
              <a:t> end 2025 </a:t>
            </a:r>
            <a:r>
              <a:rPr lang="de-DE" sz="2000" dirty="0">
                <a:sym typeface="Wingdings" pitchFamily="2" charset="2"/>
              </a:rPr>
              <a:t> </a:t>
            </a:r>
            <a:r>
              <a:rPr lang="de-DE" sz="2000" dirty="0" err="1">
                <a:sym typeface="Wingdings" pitchFamily="2" charset="2"/>
              </a:rPr>
              <a:t>assist</a:t>
            </a:r>
            <a:r>
              <a:rPr lang="de-DE" sz="2000" dirty="0">
                <a:sym typeface="Wingdings" pitchFamily="2" charset="2"/>
              </a:rPr>
              <a:t> </a:t>
            </a:r>
            <a:r>
              <a:rPr lang="de-DE" sz="2000" dirty="0" err="1">
                <a:sym typeface="Wingdings" pitchFamily="2" charset="2"/>
              </a:rPr>
              <a:t>prioritization</a:t>
            </a:r>
            <a:r>
              <a:rPr lang="de-DE" sz="2000" dirty="0">
                <a:sym typeface="Wingdings" pitchFamily="2" charset="2"/>
              </a:rPr>
              <a:t> </a:t>
            </a:r>
            <a:r>
              <a:rPr lang="de-DE" sz="2000" dirty="0" err="1">
                <a:sym typeface="Wingdings" pitchFamily="2" charset="2"/>
              </a:rPr>
              <a:t>of</a:t>
            </a:r>
            <a:r>
              <a:rPr lang="de-DE" sz="2000" dirty="0">
                <a:sym typeface="Wingdings" pitchFamily="2" charset="2"/>
              </a:rPr>
              <a:t> </a:t>
            </a:r>
            <a:r>
              <a:rPr lang="de-DE" sz="2000" dirty="0" err="1">
                <a:sym typeface="Wingdings" pitchFamily="2" charset="2"/>
              </a:rPr>
              <a:t>EUROFusion</a:t>
            </a:r>
            <a:r>
              <a:rPr lang="de-DE" sz="2000" dirty="0">
                <a:sym typeface="Wingdings" pitchFamily="2" charset="2"/>
              </a:rPr>
              <a:t> programme on </a:t>
            </a:r>
            <a:r>
              <a:rPr lang="de-DE" sz="2000" dirty="0" err="1">
                <a:sym typeface="Wingdings" pitchFamily="2" charset="2"/>
              </a:rPr>
              <a:t>exploiting</a:t>
            </a:r>
            <a:r>
              <a:rPr lang="de-DE" sz="2000" dirty="0">
                <a:sym typeface="Wingdings" pitchFamily="2" charset="2"/>
              </a:rPr>
              <a:t> </a:t>
            </a:r>
            <a:r>
              <a:rPr lang="de-DE" sz="2000" dirty="0" err="1">
                <a:sym typeface="Wingdings" pitchFamily="2" charset="2"/>
              </a:rPr>
              <a:t>stellarator</a:t>
            </a:r>
            <a:r>
              <a:rPr lang="de-DE" sz="2000" dirty="0">
                <a:sym typeface="Wingdings" pitchFamily="2" charset="2"/>
              </a:rPr>
              <a:t> </a:t>
            </a:r>
            <a:r>
              <a:rPr lang="de-DE" sz="2000" dirty="0" err="1">
                <a:sym typeface="Wingdings" pitchFamily="2" charset="2"/>
              </a:rPr>
              <a:t>line</a:t>
            </a:r>
            <a:endParaRPr lang="de-DE" sz="2000" dirty="0">
              <a:sym typeface="Wingdings" pitchFamily="2" charset="2"/>
            </a:endParaRPr>
          </a:p>
          <a:p>
            <a:pPr lvl="1"/>
            <a:endParaRPr lang="de-DE" sz="2000" dirty="0">
              <a:sym typeface="Wingdings" pitchFamily="2" charset="2"/>
            </a:endParaRPr>
          </a:p>
          <a:p>
            <a:pPr marL="342900" indent="-342900">
              <a:buFont typeface="Arial" panose="020B0604020202020204" pitchFamily="34" charset="0"/>
              <a:buChar char="•"/>
            </a:pPr>
            <a:r>
              <a:rPr lang="en-GB" sz="2200" b="1" i="0" u="none" strike="noStrike" dirty="0">
                <a:solidFill>
                  <a:srgbClr val="0070C0"/>
                </a:solidFill>
                <a:effectLst/>
                <a:latin typeface="Aptos" panose="020B0004020202020204" pitchFamily="34" charset="0"/>
              </a:rPr>
              <a:t>B</a:t>
            </a:r>
            <a:r>
              <a:rPr lang="en-GB" sz="2200" b="0" i="0" u="none" strike="noStrike" dirty="0">
                <a:solidFill>
                  <a:srgbClr val="0070C0"/>
                </a:solidFill>
                <a:effectLst/>
                <a:latin typeface="Aptos" panose="020B0004020202020204" pitchFamily="34" charset="0"/>
              </a:rPr>
              <a:t>urning plasma </a:t>
            </a:r>
            <a:r>
              <a:rPr lang="en-GB" sz="2200" b="1" i="0" u="none" strike="noStrike" dirty="0">
                <a:solidFill>
                  <a:srgbClr val="0070C0"/>
                </a:solidFill>
                <a:effectLst/>
                <a:latin typeface="Aptos" panose="020B0004020202020204" pitchFamily="34" charset="0"/>
              </a:rPr>
              <a:t>E</a:t>
            </a:r>
            <a:r>
              <a:rPr lang="en-GB" sz="2200" b="0" i="0" u="none" strike="noStrike" dirty="0">
                <a:solidFill>
                  <a:srgbClr val="0070C0"/>
                </a:solidFill>
                <a:effectLst/>
                <a:latin typeface="Aptos" panose="020B0004020202020204" pitchFamily="34" charset="0"/>
              </a:rPr>
              <a:t>xperimental </a:t>
            </a:r>
            <a:r>
              <a:rPr lang="en-GB" sz="2200" b="1" i="0" u="none" strike="noStrike" dirty="0">
                <a:solidFill>
                  <a:srgbClr val="0070C0"/>
                </a:solidFill>
                <a:effectLst/>
                <a:latin typeface="Aptos" panose="020B0004020202020204" pitchFamily="34" charset="0"/>
              </a:rPr>
              <a:t>S</a:t>
            </a:r>
            <a:r>
              <a:rPr lang="en-GB" sz="2200" b="0" i="0" u="none" strike="noStrike" dirty="0">
                <a:solidFill>
                  <a:srgbClr val="0070C0"/>
                </a:solidFill>
                <a:effectLst/>
                <a:latin typeface="Aptos" panose="020B0004020202020204" pitchFamily="34" charset="0"/>
              </a:rPr>
              <a:t>uperconducting </a:t>
            </a:r>
            <a:r>
              <a:rPr lang="en-GB" sz="2200" b="1" i="0" u="none" strike="noStrike" dirty="0">
                <a:solidFill>
                  <a:srgbClr val="0070C0"/>
                </a:solidFill>
                <a:effectLst/>
                <a:latin typeface="Aptos" panose="020B0004020202020204" pitchFamily="34" charset="0"/>
              </a:rPr>
              <a:t>T</a:t>
            </a:r>
            <a:r>
              <a:rPr lang="en-GB" sz="2200" b="0" i="0" u="none" strike="noStrike" dirty="0">
                <a:solidFill>
                  <a:srgbClr val="0070C0"/>
                </a:solidFill>
                <a:effectLst/>
                <a:latin typeface="Aptos" panose="020B0004020202020204" pitchFamily="34" charset="0"/>
              </a:rPr>
              <a:t>okamak (</a:t>
            </a:r>
            <a:r>
              <a:rPr lang="en-GB" sz="2200" b="1" i="0" u="none" strike="noStrike" dirty="0">
                <a:solidFill>
                  <a:srgbClr val="0070C0"/>
                </a:solidFill>
                <a:effectLst/>
                <a:latin typeface="Aptos" panose="020B0004020202020204" pitchFamily="34" charset="0"/>
              </a:rPr>
              <a:t>BEST</a:t>
            </a:r>
            <a:r>
              <a:rPr lang="en-GB" sz="2200" b="0" i="0" u="none" strike="noStrike" dirty="0">
                <a:solidFill>
                  <a:srgbClr val="0070C0"/>
                </a:solidFill>
                <a:effectLst/>
                <a:latin typeface="Aptos" panose="020B0004020202020204" pitchFamily="34" charset="0"/>
              </a:rPr>
              <a:t>) </a:t>
            </a:r>
            <a:r>
              <a:rPr lang="en-GB" sz="2000" b="0" i="0" u="none" strike="noStrike" dirty="0">
                <a:solidFill>
                  <a:srgbClr val="212121"/>
                </a:solidFill>
                <a:effectLst/>
                <a:latin typeface="Aptos" panose="020B0004020202020204" pitchFamily="34" charset="0"/>
              </a:rPr>
              <a:t>under construction in China</a:t>
            </a:r>
            <a:r>
              <a:rPr lang="en-GB" sz="2000" dirty="0"/>
              <a:t>:</a:t>
            </a:r>
            <a:r>
              <a:rPr lang="en-GB" sz="2200" dirty="0"/>
              <a:t> </a:t>
            </a:r>
            <a:r>
              <a:rPr lang="en-GB" sz="2000" dirty="0"/>
              <a:t>Produce 1</a:t>
            </a:r>
            <a:r>
              <a:rPr lang="en-GB" sz="2000" baseline="30000" dirty="0"/>
              <a:t>st</a:t>
            </a:r>
            <a:r>
              <a:rPr lang="en-GB" sz="2000" dirty="0"/>
              <a:t> version of joint Research Plan for BEST by end of 2025:</a:t>
            </a:r>
          </a:p>
          <a:p>
            <a:pPr marL="800100" lvl="1" indent="-342900">
              <a:buFont typeface="Arial" panose="020B0604020202020204" pitchFamily="34" charset="0"/>
              <a:buChar char="•"/>
            </a:pPr>
            <a:r>
              <a:rPr lang="en-GB" sz="2000" dirty="0"/>
              <a:t>Aim to identify if &amp; to which extent </a:t>
            </a:r>
            <a:r>
              <a:rPr lang="en-GB" sz="2000" dirty="0" err="1"/>
              <a:t>EUROfusion</a:t>
            </a:r>
            <a:r>
              <a:rPr lang="en-GB" sz="2000" dirty="0"/>
              <a:t> could/should embark on a joint scientific exploitation of BEST </a:t>
            </a:r>
            <a:endParaRPr lang="de-DE" sz="2000" dirty="0"/>
          </a:p>
          <a:p>
            <a:endParaRPr lang="en-US" sz="2200" dirty="0">
              <a:solidFill>
                <a:srgbClr val="0070C0"/>
              </a:solidFill>
            </a:endParaRPr>
          </a:p>
        </p:txBody>
      </p:sp>
      <p:sp>
        <p:nvSpPr>
          <p:cNvPr id="4" name="Footer Placeholder 3">
            <a:extLst>
              <a:ext uri="{FF2B5EF4-FFF2-40B4-BE49-F238E27FC236}">
                <a16:creationId xmlns:a16="http://schemas.microsoft.com/office/drawing/2014/main" id="{615C480A-3549-1981-DB0F-BA8A171CB666}"/>
              </a:ext>
            </a:extLst>
          </p:cNvPr>
          <p:cNvSpPr>
            <a:spLocks noGrp="1"/>
          </p:cNvSpPr>
          <p:nvPr>
            <p:ph type="ftr" sz="quarter" idx="11"/>
          </p:nvPr>
        </p:nvSpPr>
        <p:spPr>
          <a:xfrm>
            <a:off x="825624" y="6555770"/>
            <a:ext cx="5020372" cy="329614"/>
          </a:xfrm>
        </p:spPr>
        <p:txBody>
          <a:bodyPr/>
          <a:lstStyle/>
          <a:p>
            <a:pPr>
              <a:defRPr/>
            </a:pPr>
            <a:r>
              <a:rPr lang="en-GB" dirty="0">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13C5352A-C5AC-9ACB-7C76-BDC3B6FC500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15</a:t>
            </a:fld>
            <a:endParaRPr lang="en-GB">
              <a:solidFill>
                <a:prstClr val="white"/>
              </a:solidFill>
            </a:endParaRPr>
          </a:p>
        </p:txBody>
      </p:sp>
    </p:spTree>
    <p:extLst>
      <p:ext uri="{BB962C8B-B14F-4D97-AF65-F5344CB8AC3E}">
        <p14:creationId xmlns:p14="http://schemas.microsoft.com/office/powerpoint/2010/main" val="340136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FA1D5-AA4C-8ABC-5EB6-A9EB902FA462}"/>
              </a:ext>
            </a:extLst>
          </p:cNvPr>
          <p:cNvSpPr>
            <a:spLocks noGrp="1"/>
          </p:cNvSpPr>
          <p:nvPr>
            <p:ph idx="1"/>
          </p:nvPr>
        </p:nvSpPr>
        <p:spPr>
          <a:xfrm>
            <a:off x="544488" y="2772192"/>
            <a:ext cx="11103024" cy="656808"/>
          </a:xfrm>
        </p:spPr>
        <p:txBody>
          <a:bodyPr>
            <a:normAutofit/>
          </a:bodyPr>
          <a:lstStyle/>
          <a:p>
            <a:pPr marL="0" indent="0" algn="ctr">
              <a:buNone/>
            </a:pPr>
            <a:r>
              <a:rPr lang="en-GB" sz="3200" dirty="0"/>
              <a:t>Slides with additional information by WPs to guide discussions</a:t>
            </a:r>
          </a:p>
        </p:txBody>
      </p:sp>
      <p:sp>
        <p:nvSpPr>
          <p:cNvPr id="4" name="Footer Placeholder 3">
            <a:extLst>
              <a:ext uri="{FF2B5EF4-FFF2-40B4-BE49-F238E27FC236}">
                <a16:creationId xmlns:a16="http://schemas.microsoft.com/office/drawing/2014/main" id="{D379004F-B0BE-8BD6-5AB4-A61C3572E187}"/>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1A3F6DB8-9BBB-40A7-0D9B-05B13BA8452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16</a:t>
            </a:fld>
            <a:endParaRPr lang="en-GB">
              <a:solidFill>
                <a:prstClr val="white"/>
              </a:solidFill>
            </a:endParaRPr>
          </a:p>
        </p:txBody>
      </p:sp>
    </p:spTree>
    <p:extLst>
      <p:ext uri="{BB962C8B-B14F-4D97-AF65-F5344CB8AC3E}">
        <p14:creationId xmlns:p14="http://schemas.microsoft.com/office/powerpoint/2010/main" val="226248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FDCB-6A4A-ADD5-EFB6-DC2C7D7581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076AD-823A-2D31-500E-B3C4FEFAFF76}"/>
              </a:ext>
            </a:extLst>
          </p:cNvPr>
          <p:cNvSpPr>
            <a:spLocks noGrp="1"/>
          </p:cNvSpPr>
          <p:nvPr>
            <p:ph idx="1"/>
          </p:nvPr>
        </p:nvSpPr>
        <p:spPr>
          <a:xfrm>
            <a:off x="720080" y="2998996"/>
            <a:ext cx="11103024" cy="860008"/>
          </a:xfrm>
        </p:spPr>
        <p:txBody>
          <a:bodyPr/>
          <a:lstStyle/>
          <a:p>
            <a:pPr marL="0" indent="0" algn="ctr">
              <a:buNone/>
            </a:pPr>
            <a:r>
              <a:rPr lang="en-GB" dirty="0"/>
              <a:t>TSVV 1 – TSVV2 - TSVV 5 – TSVV 11 – individual codes inside various TSVVs - WP PWTE</a:t>
            </a:r>
          </a:p>
        </p:txBody>
      </p:sp>
      <p:sp>
        <p:nvSpPr>
          <p:cNvPr id="4" name="Footer Placeholder 3">
            <a:extLst>
              <a:ext uri="{FF2B5EF4-FFF2-40B4-BE49-F238E27FC236}">
                <a16:creationId xmlns:a16="http://schemas.microsoft.com/office/drawing/2014/main" id="{8D23EBCA-01DE-D70C-CC9F-E9149EADE2DD}"/>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7D86A3A8-6002-341C-382F-4FDAA67D263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17</a:t>
            </a:fld>
            <a:endParaRPr lang="en-GB">
              <a:solidFill>
                <a:prstClr val="white"/>
              </a:solidFill>
            </a:endParaRPr>
          </a:p>
        </p:txBody>
      </p:sp>
    </p:spTree>
    <p:extLst>
      <p:ext uri="{BB962C8B-B14F-4D97-AF65-F5344CB8AC3E}">
        <p14:creationId xmlns:p14="http://schemas.microsoft.com/office/powerpoint/2010/main" val="313515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lstStyle/>
          <a:p>
            <a:pPr>
              <a:defRPr/>
            </a:pPr>
            <a:r>
              <a:t>WPTE modelling needs across multiple RTs</a:t>
            </a:r>
          </a:p>
        </p:txBody>
      </p:sp>
      <p:sp>
        <p:nvSpPr>
          <p:cNvPr id="8" name="TextBox 7"/>
          <p:cNvSpPr txBox="1"/>
          <p:nvPr/>
        </p:nvSpPr>
        <p:spPr bwMode="auto">
          <a:xfrm>
            <a:off x="281353" y="738554"/>
            <a:ext cx="11477251" cy="3139799"/>
          </a:xfrm>
          <a:prstGeom prst="rect">
            <a:avLst/>
          </a:prstGeom>
          <a:noFill/>
        </p:spPr>
        <p:txBody>
          <a:bodyPr wrap="square" rtlCol="0">
            <a:spAutoFit/>
          </a:bodyPr>
          <a:lstStyle/>
          <a:p>
            <a:pPr algn="l">
              <a:defRPr/>
            </a:pPr>
            <a:r>
              <a:rPr sz="2000" b="1"/>
              <a:t>Gyrokinetic pedestal transport: </a:t>
            </a:r>
            <a:endParaRPr/>
          </a:p>
          <a:p>
            <a:pPr marL="342900" indent="-342900" algn="l">
              <a:buFont typeface="Arial"/>
              <a:buChar char="•"/>
              <a:defRPr/>
            </a:pPr>
            <a:r>
              <a:rPr sz="2000"/>
              <a:t>Addressing the role of mid-Z impurities (RT01, RT05) in setting the pedestal and edge transport  TSVV1</a:t>
            </a:r>
          </a:p>
          <a:p>
            <a:pPr marL="342900" indent="-342900" algn="l">
              <a:buFont typeface="Arial"/>
              <a:buChar char="•"/>
              <a:defRPr/>
            </a:pPr>
            <a:r>
              <a:rPr sz="2000"/>
              <a:t>Check transition of dominant instabilities moving from ballooning limited pedestal/peeling limited pedestal (RT01)  TSVV1</a:t>
            </a:r>
            <a:endParaRPr sz="2000" b="1"/>
          </a:p>
          <a:p>
            <a:pPr marL="342900" indent="-342900" algn="l">
              <a:buFont typeface="Arial"/>
              <a:buChar char="•"/>
              <a:defRPr/>
            </a:pPr>
            <a:r>
              <a:rPr sz="2000"/>
              <a:t>Triangularity effect on pedestal transport modification (QCE/NT)  TSVV1, TSVV2</a:t>
            </a:r>
            <a:endParaRPr/>
          </a:p>
          <a:p>
            <a:pPr marL="342900" indent="-342900" algn="l">
              <a:buFont typeface="Arial"/>
              <a:buChar char="•"/>
              <a:defRPr/>
            </a:pPr>
            <a:r>
              <a:rPr sz="2000"/>
              <a:t>High-Z impurity transport for W screening: Neoclassical approach not sufficient need to tackle it with high-fidelity code  TSVV1, TSVV06. Clear missing link with the T</a:t>
            </a:r>
            <a:r>
              <a:rPr lang="en-GB" sz="2000"/>
              <a:t>E work-package</a:t>
            </a:r>
            <a:endParaRPr/>
          </a:p>
          <a:p>
            <a:pPr marL="342900" indent="-342900" algn="l">
              <a:buFont typeface="Arial"/>
              <a:buChar char="•"/>
              <a:defRPr/>
            </a:pPr>
            <a:r>
              <a:rPr lang="en-GB" sz="2000"/>
              <a:t>L-H transition and radial electric field: already within the radar of TSVV1 (dependence on field direction, current/density scaling). Urgent need to validate the proposed new ITPA scaling for metallic device</a:t>
            </a:r>
            <a:endParaRPr sz="2000"/>
          </a:p>
          <a:p>
            <a:pPr algn="l">
              <a:defRPr/>
            </a:pPr>
            <a:endParaRPr sz="2000"/>
          </a:p>
        </p:txBody>
      </p:sp>
      <p:sp>
        <p:nvSpPr>
          <p:cNvPr id="9" name="TextBox 8"/>
          <p:cNvSpPr txBox="1"/>
          <p:nvPr/>
        </p:nvSpPr>
        <p:spPr bwMode="auto">
          <a:xfrm>
            <a:off x="281353" y="3687900"/>
            <a:ext cx="11477971" cy="2530199"/>
          </a:xfrm>
          <a:prstGeom prst="rect">
            <a:avLst/>
          </a:prstGeom>
          <a:noFill/>
        </p:spPr>
        <p:txBody>
          <a:bodyPr wrap="square" rtlCol="0">
            <a:spAutoFit/>
          </a:bodyPr>
          <a:lstStyle/>
          <a:p>
            <a:pPr algn="l">
              <a:defRPr/>
            </a:pPr>
            <a:r>
              <a:rPr sz="2000" b="1"/>
              <a:t>Boundary plasma modelling: </a:t>
            </a:r>
            <a:endParaRPr/>
          </a:p>
          <a:p>
            <a:pPr marL="342900" indent="-342900" algn="l">
              <a:buFont typeface="Arial"/>
              <a:buChar char="•"/>
              <a:defRPr/>
            </a:pPr>
            <a:r>
              <a:rPr sz="2000"/>
              <a:t>High-fidelity turbulence fluid code application to WPTE so far limited (example in RT05 and TCV-X23)</a:t>
            </a:r>
            <a:endParaRPr/>
          </a:p>
          <a:p>
            <a:pPr marL="342900" indent="-342900" algn="l">
              <a:buFont typeface="Arial"/>
              <a:buChar char="•"/>
              <a:defRPr/>
            </a:pPr>
            <a:r>
              <a:rPr sz="2000"/>
              <a:t>Increase the user base (GRILLIX/SOLEDGE3X/GBS/GENE-X) and apply to H-mode: needed for RT01 and RT02 to guide the assessment on far SOL and inform erosion codes, for RT05 for XPR transport (strongly filamentary in the SOL). Scalability/readiness towards H-mode, high-density, impurity seeded</a:t>
            </a:r>
            <a:endParaRPr/>
          </a:p>
          <a:p>
            <a:pPr marL="342900" indent="-342900" algn="l">
              <a:buFont typeface="Arial"/>
              <a:buChar char="•"/>
              <a:defRPr/>
            </a:pPr>
            <a:r>
              <a:rPr sz="2000"/>
              <a:t>Development in Neutral Gas Dynamics (TSVV-05): uncertain dissemination of last results among Boundary modellers in within WPTE</a:t>
            </a:r>
            <a:endParaRPr/>
          </a:p>
          <a:p>
            <a:pPr marL="342900" indent="-342900" algn="l">
              <a:buFont typeface="Arial"/>
              <a:buChar char="•"/>
              <a:defRPr/>
            </a:pPr>
            <a:endParaRPr sz="2000"/>
          </a:p>
        </p:txBody>
      </p:sp>
      <p:sp>
        <p:nvSpPr>
          <p:cNvPr id="2" name="Footer Placeholder 1">
            <a:extLst>
              <a:ext uri="{FF2B5EF4-FFF2-40B4-BE49-F238E27FC236}">
                <a16:creationId xmlns:a16="http://schemas.microsoft.com/office/drawing/2014/main" id="{07F531DF-39AA-7ACF-EC96-47C801CA3659}"/>
              </a:ext>
            </a:extLst>
          </p:cNvPr>
          <p:cNvSpPr>
            <a:spLocks noGrp="1"/>
          </p:cNvSpPr>
          <p:nvPr>
            <p:ph type="ftr" sz="quarter" idx="11"/>
          </p:nvPr>
        </p:nvSpPr>
        <p:spPr>
          <a:xfrm>
            <a:off x="825624" y="6555770"/>
            <a:ext cx="4488056" cy="329614"/>
          </a:xfrm>
        </p:spPr>
        <p:txBody>
          <a:bodyPr/>
          <a:lstStyle/>
          <a:p>
            <a:pPr>
              <a:defRPr/>
            </a:pPr>
            <a:r>
              <a:rPr lang="en-GB" dirty="0">
                <a:solidFill>
                  <a:prstClr val="white"/>
                </a:solidFill>
              </a:rPr>
              <a:t>M. Wischmeier | E-TASC General Meeting| 11th of November 2024</a:t>
            </a:r>
            <a:endParaRPr lang="en-GB" dirty="0"/>
          </a:p>
        </p:txBody>
      </p:sp>
      <p:sp>
        <p:nvSpPr>
          <p:cNvPr id="3" name="Slide Number Placeholder 2">
            <a:extLst>
              <a:ext uri="{FF2B5EF4-FFF2-40B4-BE49-F238E27FC236}">
                <a16:creationId xmlns:a16="http://schemas.microsoft.com/office/drawing/2014/main" id="{A58FF3A8-DF61-EBF8-A0D1-2442BE222A0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18</a:t>
            </a:fld>
            <a:endParaRPr lang="en-GB">
              <a:solidFill>
                <a:prstClr val="white"/>
              </a:solidFill>
            </a:endParaRPr>
          </a:p>
        </p:txBody>
      </p:sp>
    </p:spTree>
    <p:extLst>
      <p:ext uri="{BB962C8B-B14F-4D97-AF65-F5344CB8AC3E}">
        <p14:creationId xmlns:p14="http://schemas.microsoft.com/office/powerpoint/2010/main" val="409878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lide Number Placeholder 2"/>
          <p:cNvSpPr>
            <a:spLocks noGrp="1"/>
          </p:cNvSpPr>
          <p:nvPr>
            <p:ph type="sldNum" sz="quarter" idx="12"/>
          </p:nvPr>
        </p:nvSpPr>
        <p:spPr bwMode="auto"/>
        <p:txBody>
          <a:bodyPr/>
          <a:lstStyle/>
          <a:p>
            <a:pPr>
              <a:defRPr/>
            </a:pPr>
            <a:fld id="{6A6D9FA1-99C7-4910-8E32-B85D378B0060}" type="slidenum">
              <a:rPr lang="en-GB">
                <a:solidFill>
                  <a:prstClr val="white"/>
                </a:solidFill>
              </a:rPr>
              <a:t>19</a:t>
            </a:fld>
            <a:endParaRPr lang="en-GB">
              <a:solidFill>
                <a:prstClr val="white"/>
              </a:solidFill>
            </a:endParaRPr>
          </a:p>
        </p:txBody>
      </p:sp>
      <p:sp>
        <p:nvSpPr>
          <p:cNvPr id="4" name="Footer Placeholder 3"/>
          <p:cNvSpPr>
            <a:spLocks noGrp="1"/>
          </p:cNvSpPr>
          <p:nvPr>
            <p:ph type="ftr" sz="quarter" idx="11"/>
          </p:nvPr>
        </p:nvSpPr>
        <p:spPr bwMode="auto"/>
        <p:txBody>
          <a:bodyPr/>
          <a:lstStyle/>
          <a:p>
            <a:pPr>
              <a:defRPr/>
            </a:pPr>
            <a:r>
              <a:rPr lang="en-GB">
                <a:solidFill>
                  <a:prstClr val="white"/>
                </a:solidFill>
              </a:rPr>
              <a:t>M. Wischmeier | E-TASC General Meeting| 11th of November 2024</a:t>
            </a:r>
          </a:p>
        </p:txBody>
      </p:sp>
      <p:sp>
        <p:nvSpPr>
          <p:cNvPr id="5" name="Title 5"/>
          <p:cNvSpPr>
            <a:spLocks noGrp="1"/>
          </p:cNvSpPr>
          <p:nvPr>
            <p:ph type="title"/>
          </p:nvPr>
        </p:nvSpPr>
        <p:spPr bwMode="auto"/>
        <p:txBody>
          <a:bodyPr/>
          <a:lstStyle/>
          <a:p>
            <a:pPr>
              <a:defRPr/>
            </a:pPr>
            <a:r>
              <a:t>WPTE modelling needs across multiple RTs</a:t>
            </a:r>
          </a:p>
        </p:txBody>
      </p:sp>
      <p:sp>
        <p:nvSpPr>
          <p:cNvPr id="7" name="TextBox 6"/>
          <p:cNvSpPr txBox="1"/>
          <p:nvPr/>
        </p:nvSpPr>
        <p:spPr bwMode="auto">
          <a:xfrm>
            <a:off x="281353" y="738554"/>
            <a:ext cx="11479411" cy="1615799"/>
          </a:xfrm>
          <a:prstGeom prst="rect">
            <a:avLst/>
          </a:prstGeom>
          <a:noFill/>
        </p:spPr>
        <p:txBody>
          <a:bodyPr wrap="square" rtlCol="0">
            <a:spAutoFit/>
          </a:bodyPr>
          <a:lstStyle/>
          <a:p>
            <a:pPr algn="l">
              <a:defRPr/>
            </a:pPr>
            <a:r>
              <a:rPr sz="2000" b="1"/>
              <a:t>Integrated modelling: </a:t>
            </a:r>
            <a:endParaRPr/>
          </a:p>
          <a:p>
            <a:pPr marL="342900" indent="-342900" algn="l">
              <a:buFont typeface="Arial"/>
              <a:buChar char="•"/>
              <a:defRPr/>
            </a:pPr>
            <a:r>
              <a:rPr lang="en-GB" sz="2000"/>
              <a:t>Large effort devoted in present WPTE program: RT01, RT05, RT08 to some extent RT02, RT09. Strengthening the link between TE modellers/TSVV11 and ensuring good practice usage/improved tools</a:t>
            </a:r>
            <a:endParaRPr/>
          </a:p>
          <a:p>
            <a:pPr marL="342900" indent="-342900" algn="l">
              <a:buFont typeface="Arial"/>
              <a:buChar char="•"/>
              <a:defRPr/>
            </a:pPr>
            <a:r>
              <a:rPr lang="en-GB" sz="2000"/>
              <a:t>Cross-dissemination of the results happening so far on a voluntary basis</a:t>
            </a:r>
            <a:endParaRPr sz="2000"/>
          </a:p>
          <a:p>
            <a:pPr algn="l">
              <a:defRPr/>
            </a:pPr>
            <a:endParaRPr sz="2000"/>
          </a:p>
        </p:txBody>
      </p:sp>
      <p:sp>
        <p:nvSpPr>
          <p:cNvPr id="8" name="TextBox 7"/>
          <p:cNvSpPr txBox="1"/>
          <p:nvPr/>
        </p:nvSpPr>
        <p:spPr bwMode="auto">
          <a:xfrm>
            <a:off x="281354" y="2145324"/>
            <a:ext cx="11476892" cy="1938992"/>
          </a:xfrm>
          <a:prstGeom prst="rect">
            <a:avLst/>
          </a:prstGeom>
          <a:noFill/>
        </p:spPr>
        <p:txBody>
          <a:bodyPr wrap="square" rtlCol="0">
            <a:spAutoFit/>
          </a:bodyPr>
          <a:lstStyle/>
          <a:p>
            <a:pPr algn="l">
              <a:defRPr/>
            </a:pPr>
            <a:r>
              <a:rPr sz="2000" b="1"/>
              <a:t>Integrated modelling of MHD transients: </a:t>
            </a:r>
            <a:endParaRPr/>
          </a:p>
          <a:p>
            <a:pPr marL="342900" indent="-342900" algn="l">
              <a:buFont typeface="Arial"/>
              <a:buChar char="•"/>
              <a:defRPr/>
            </a:pPr>
            <a:r>
              <a:rPr lang="en-GB" sz="2000"/>
              <a:t>JOREK modelling of ELM modification due to seeding (RT01 and RT05) up to ELM suppression. Limited resource available within WPTE</a:t>
            </a:r>
            <a:endParaRPr/>
          </a:p>
          <a:p>
            <a:pPr marL="342900" indent="-342900" algn="l">
              <a:buFont typeface="Arial"/>
              <a:buChar char="•"/>
              <a:defRPr/>
            </a:pPr>
            <a:r>
              <a:rPr lang="en-GB" sz="2000"/>
              <a:t>MHD resistive pedestal stability (RT01, RT05, RT02)</a:t>
            </a:r>
            <a:endParaRPr/>
          </a:p>
          <a:p>
            <a:pPr marL="342900" indent="-342900" algn="l">
              <a:buFont typeface="Arial"/>
              <a:buChar char="•"/>
              <a:defRPr/>
            </a:pPr>
            <a:endParaRPr sz="2000"/>
          </a:p>
          <a:p>
            <a:pPr algn="l">
              <a:defRPr/>
            </a:pPr>
            <a:endParaRPr sz="2000"/>
          </a:p>
        </p:txBody>
      </p:sp>
      <p:sp>
        <p:nvSpPr>
          <p:cNvPr id="6" name="TextBox 5"/>
          <p:cNvSpPr txBox="1"/>
          <p:nvPr/>
        </p:nvSpPr>
        <p:spPr bwMode="auto">
          <a:xfrm>
            <a:off x="281354" y="3559629"/>
            <a:ext cx="11627617" cy="1015663"/>
          </a:xfrm>
          <a:prstGeom prst="rect">
            <a:avLst/>
          </a:prstGeom>
          <a:noFill/>
        </p:spPr>
        <p:txBody>
          <a:bodyPr wrap="square" rtlCol="0">
            <a:spAutoFit/>
          </a:bodyPr>
          <a:lstStyle/>
          <a:p>
            <a:pPr algn="l">
              <a:defRPr/>
            </a:pPr>
            <a:r>
              <a:rPr lang="en-US" sz="2000" b="1"/>
              <a:t>Core GK transport (reduced and high-fidelity codes):</a:t>
            </a:r>
            <a:endParaRPr/>
          </a:p>
          <a:p>
            <a:pPr marL="342900" indent="-342900" algn="l">
              <a:buFont typeface="Arial"/>
              <a:buChar char="•"/>
              <a:defRPr/>
            </a:pPr>
            <a:r>
              <a:rPr lang="en-US" sz="2000"/>
              <a:t>Core transport modification as a consequence of elevated q-profile, modification of ExB velocity and ITB (RT08) or Negative Triangularity (RT02)</a:t>
            </a:r>
            <a:endParaRPr/>
          </a:p>
        </p:txBody>
      </p:sp>
      <p:sp>
        <p:nvSpPr>
          <p:cNvPr id="9" name="TextBox 8"/>
          <p:cNvSpPr txBox="1"/>
          <p:nvPr/>
        </p:nvSpPr>
        <p:spPr bwMode="auto">
          <a:xfrm>
            <a:off x="281353" y="4691742"/>
            <a:ext cx="11243016" cy="1310999"/>
          </a:xfrm>
          <a:prstGeom prst="rect">
            <a:avLst/>
          </a:prstGeom>
          <a:noFill/>
        </p:spPr>
        <p:txBody>
          <a:bodyPr wrap="square" rtlCol="0">
            <a:spAutoFit/>
          </a:bodyPr>
          <a:lstStyle/>
          <a:p>
            <a:pPr algn="l">
              <a:defRPr/>
            </a:pPr>
            <a:r>
              <a:rPr lang="en-US" sz="2000" b="1"/>
              <a:t>Energetic particles</a:t>
            </a:r>
            <a:endParaRPr sz="2000" b="0"/>
          </a:p>
          <a:p>
            <a:pPr marL="305908" indent="-305908" algn="l">
              <a:buFont typeface="Arial"/>
              <a:buChar char="•"/>
              <a:defRPr/>
            </a:pPr>
            <a:r>
              <a:rPr lang="en-US" sz="2000" b="0"/>
              <a:t>Requires high accuracy plasma equilibria,  high fidelity FI distribution functions for stability calculations (integrated modelling codes), GK simulations for interpretation of turbulence and zonal flow effects.</a:t>
            </a:r>
          </a:p>
          <a:p>
            <a:pPr marL="305908" indent="-305908" algn="l">
              <a:buFont typeface="Arial"/>
              <a:buChar char="•"/>
              <a:defRPr/>
            </a:pPr>
            <a:r>
              <a:rPr lang="en-US" sz="2000" b="0"/>
              <a:t>Synthetic diagnostics/diagnostic simulation for comparison to experiments (RT09)</a:t>
            </a:r>
            <a:endParaRPr lang="en-US" sz="2000" b="1"/>
          </a:p>
        </p:txBody>
      </p:sp>
    </p:spTree>
    <p:extLst>
      <p:ext uri="{BB962C8B-B14F-4D97-AF65-F5344CB8AC3E}">
        <p14:creationId xmlns:p14="http://schemas.microsoft.com/office/powerpoint/2010/main" val="269386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A534-F11F-AF11-0ED2-E8944AACE970}"/>
              </a:ext>
            </a:extLst>
          </p:cNvPr>
          <p:cNvSpPr>
            <a:spLocks noGrp="1"/>
          </p:cNvSpPr>
          <p:nvPr>
            <p:ph type="title"/>
          </p:nvPr>
        </p:nvSpPr>
        <p:spPr>
          <a:xfrm>
            <a:off x="983432" y="192515"/>
            <a:ext cx="11016784" cy="457200"/>
          </a:xfrm>
        </p:spPr>
        <p:txBody>
          <a:bodyPr/>
          <a:lstStyle/>
          <a:p>
            <a:r>
              <a:rPr lang="en-GB" dirty="0"/>
              <a:t>Objectives of the Plasma Science Department</a:t>
            </a:r>
          </a:p>
        </p:txBody>
      </p:sp>
      <p:sp>
        <p:nvSpPr>
          <p:cNvPr id="3" name="Content Placeholder 2">
            <a:extLst>
              <a:ext uri="{FF2B5EF4-FFF2-40B4-BE49-F238E27FC236}">
                <a16:creationId xmlns:a16="http://schemas.microsoft.com/office/drawing/2014/main" id="{01761511-D6A8-7ECB-7FA6-DABF4C35D57F}"/>
              </a:ext>
            </a:extLst>
          </p:cNvPr>
          <p:cNvSpPr>
            <a:spLocks noGrp="1"/>
          </p:cNvSpPr>
          <p:nvPr>
            <p:ph idx="1"/>
          </p:nvPr>
        </p:nvSpPr>
        <p:spPr>
          <a:xfrm>
            <a:off x="234255" y="1166326"/>
            <a:ext cx="11723490" cy="5008034"/>
          </a:xfrm>
        </p:spPr>
        <p:txBody>
          <a:bodyPr>
            <a:normAutofit/>
          </a:bodyPr>
          <a:lstStyle/>
          <a:p>
            <a:pPr>
              <a:buFont typeface="Arial" panose="020B0604020202020204" pitchFamily="34" charset="0"/>
              <a:buChar char="•"/>
            </a:pPr>
            <a:r>
              <a:rPr lang="en-GB" dirty="0">
                <a:solidFill>
                  <a:srgbClr val="0070C0"/>
                </a:solidFill>
              </a:rPr>
              <a:t>Address physics gaps for ITER with the priority on the ITER re-baselining</a:t>
            </a:r>
          </a:p>
          <a:p>
            <a:pPr>
              <a:buFont typeface="Arial" panose="020B0604020202020204" pitchFamily="34" charset="0"/>
              <a:buChar char="•"/>
            </a:pPr>
            <a:r>
              <a:rPr lang="en-GB" dirty="0">
                <a:solidFill>
                  <a:srgbClr val="0070C0"/>
                </a:solidFill>
              </a:rPr>
              <a:t>Support the DEMO physics programme </a:t>
            </a:r>
            <a:endParaRPr lang="en-GB" dirty="0"/>
          </a:p>
          <a:p>
            <a:pPr>
              <a:buFont typeface="Arial" panose="020B0604020202020204" pitchFamily="34" charset="0"/>
              <a:buChar char="•"/>
            </a:pPr>
            <a:r>
              <a:rPr lang="en-GB" dirty="0">
                <a:solidFill>
                  <a:srgbClr val="0070C0"/>
                </a:solidFill>
              </a:rPr>
              <a:t>Identification of physics gaps towards a stellarator-based reactor </a:t>
            </a:r>
          </a:p>
          <a:p>
            <a:pPr>
              <a:buFont typeface="Arial" panose="020B0604020202020204" pitchFamily="34" charset="0"/>
              <a:buChar char="•"/>
            </a:pPr>
            <a:r>
              <a:rPr lang="en-GB" dirty="0">
                <a:solidFill>
                  <a:srgbClr val="0070C0"/>
                </a:solidFill>
              </a:rPr>
              <a:t>Increase focus on interpretative modelling</a:t>
            </a:r>
          </a:p>
          <a:p>
            <a:pPr>
              <a:buFont typeface="Arial" panose="020B0604020202020204" pitchFamily="34" charset="0"/>
              <a:buChar char="•"/>
            </a:pPr>
            <a:r>
              <a:rPr lang="en-GB" dirty="0">
                <a:solidFill>
                  <a:srgbClr val="0070C0"/>
                </a:solidFill>
              </a:rPr>
              <a:t>Aiming at addressing uncertainty qualification for interpretative modelling &amp; in extrapolations for ITER and DEMO</a:t>
            </a:r>
          </a:p>
          <a:p>
            <a:pPr marL="285750" indent="-285750">
              <a:buFont typeface="Wingdings" pitchFamily="2" charset="2"/>
              <a:buChar char="Ø"/>
            </a:pPr>
            <a:endParaRPr lang="en-GB" dirty="0">
              <a:solidFill>
                <a:srgbClr val="0070C0"/>
              </a:solidFill>
            </a:endParaRPr>
          </a:p>
          <a:p>
            <a:pPr marL="285750" indent="-285750">
              <a:buFont typeface="Wingdings" pitchFamily="2" charset="2"/>
              <a:buChar char="Ø"/>
            </a:pPr>
            <a:endParaRPr lang="en-GB" dirty="0"/>
          </a:p>
          <a:p>
            <a:pPr marL="0" indent="0">
              <a:buNone/>
            </a:pPr>
            <a:r>
              <a:rPr lang="en-GB" dirty="0">
                <a:solidFill>
                  <a:srgbClr val="0070C0"/>
                </a:solidFill>
              </a:rPr>
              <a:t>Organized in 4 Work Packages: </a:t>
            </a:r>
          </a:p>
          <a:p>
            <a:pPr marL="300038" lvl="1" indent="0">
              <a:buNone/>
            </a:pPr>
            <a:r>
              <a:rPr lang="en-GB" sz="2000" dirty="0"/>
              <a:t>Tokamak Exploitation (WP TE, N. </a:t>
            </a:r>
            <a:r>
              <a:rPr lang="en-GB" sz="2000" dirty="0" err="1"/>
              <a:t>Vianello</a:t>
            </a:r>
            <a:r>
              <a:rPr lang="en-GB" sz="2000" dirty="0"/>
              <a:t>, E. </a:t>
            </a:r>
            <a:r>
              <a:rPr lang="en-GB" sz="2000" dirty="0" err="1"/>
              <a:t>Tsitrone</a:t>
            </a:r>
            <a:r>
              <a:rPr lang="en-GB" sz="2000" dirty="0"/>
              <a:t>), Plasma Wall Interaction &amp; Exhaust (WP PWIE, S. </a:t>
            </a:r>
            <a:r>
              <a:rPr lang="en-GB" sz="2000" dirty="0" err="1"/>
              <a:t>Brezinsek</a:t>
            </a:r>
            <a:r>
              <a:rPr lang="en-GB" sz="2000" dirty="0"/>
              <a:t>), W7-X Exploitation (WP W7-X, M. Jakubowski) and JT-60SA Enhancements &amp; Commissioning (WP SA, C. </a:t>
            </a:r>
            <a:r>
              <a:rPr lang="en-GB" sz="2000" dirty="0" err="1"/>
              <a:t>Sozzi</a:t>
            </a:r>
            <a:r>
              <a:rPr lang="en-GB" sz="2000" dirty="0"/>
              <a:t>) &amp; hosting WP </a:t>
            </a:r>
            <a:r>
              <a:rPr lang="en-GB" sz="2000" dirty="0" err="1"/>
              <a:t>PrIO</a:t>
            </a:r>
            <a:r>
              <a:rPr lang="en-GB" sz="2000" dirty="0"/>
              <a:t> (X. </a:t>
            </a:r>
            <a:r>
              <a:rPr lang="en-GB" sz="2000" dirty="0" err="1"/>
              <a:t>Litaudon</a:t>
            </a:r>
            <a:r>
              <a:rPr lang="en-GB" sz="2000" dirty="0"/>
              <a:t>) until end 2024</a:t>
            </a:r>
          </a:p>
        </p:txBody>
      </p:sp>
      <p:sp>
        <p:nvSpPr>
          <p:cNvPr id="4" name="Footer Placeholder 3">
            <a:extLst>
              <a:ext uri="{FF2B5EF4-FFF2-40B4-BE49-F238E27FC236}">
                <a16:creationId xmlns:a16="http://schemas.microsoft.com/office/drawing/2014/main" id="{9E8D031E-2775-CF4B-04A2-A8DE7F9F0830}"/>
              </a:ext>
            </a:extLst>
          </p:cNvPr>
          <p:cNvSpPr>
            <a:spLocks noGrp="1"/>
          </p:cNvSpPr>
          <p:nvPr>
            <p:ph type="ftr" sz="quarter" idx="11"/>
          </p:nvPr>
        </p:nvSpPr>
        <p:spPr>
          <a:xfrm>
            <a:off x="825624" y="6555770"/>
            <a:ext cx="5154762" cy="329614"/>
          </a:xfrm>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193E0B55-A5FF-1534-5B9E-63ACCAE93FA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Tree>
    <p:extLst>
      <p:ext uri="{BB962C8B-B14F-4D97-AF65-F5344CB8AC3E}">
        <p14:creationId xmlns:p14="http://schemas.microsoft.com/office/powerpoint/2010/main" val="89724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General consideration</a:t>
            </a:r>
            <a:endParaRPr/>
          </a:p>
        </p:txBody>
      </p:sp>
      <p:sp>
        <p:nvSpPr>
          <p:cNvPr id="3" name="Slide Number Placeholder 2"/>
          <p:cNvSpPr>
            <a:spLocks noGrp="1"/>
          </p:cNvSpPr>
          <p:nvPr>
            <p:ph type="sldNum" sz="quarter" idx="12"/>
          </p:nvPr>
        </p:nvSpPr>
        <p:spPr bwMode="auto"/>
        <p:txBody>
          <a:bodyPr/>
          <a:lstStyle/>
          <a:p>
            <a:pPr>
              <a:defRPr/>
            </a:pPr>
            <a:fld id="{6A6D9FA1-99C7-4910-8E32-B85D378B0060}" type="slidenum">
              <a:rPr lang="en-GB">
                <a:solidFill>
                  <a:prstClr val="white"/>
                </a:solidFill>
              </a:rPr>
              <a:t>20</a:t>
            </a:fld>
            <a:endParaRPr lang="en-GB">
              <a:solidFill>
                <a:prstClr val="white"/>
              </a:solidFill>
            </a:endParaRPr>
          </a:p>
        </p:txBody>
      </p:sp>
      <p:sp>
        <p:nvSpPr>
          <p:cNvPr id="4" name="Footer Placeholder 3"/>
          <p:cNvSpPr>
            <a:spLocks noGrp="1"/>
          </p:cNvSpPr>
          <p:nvPr>
            <p:ph type="ftr" sz="quarter" idx="11"/>
          </p:nvPr>
        </p:nvSpPr>
        <p:spPr bwMode="auto"/>
        <p:txBody>
          <a:bodyPr/>
          <a:lstStyle/>
          <a:p>
            <a:pPr>
              <a:defRPr/>
            </a:pPr>
            <a:r>
              <a:rPr lang="en-GB">
                <a:solidFill>
                  <a:prstClr val="white"/>
                </a:solidFill>
              </a:rPr>
              <a:t>M. Wischmeier | E-TASC General Meeting| 11th of November 2024</a:t>
            </a:r>
          </a:p>
        </p:txBody>
      </p:sp>
      <p:sp>
        <p:nvSpPr>
          <p:cNvPr id="5" name="TextBox 4"/>
          <p:cNvSpPr txBox="1"/>
          <p:nvPr/>
        </p:nvSpPr>
        <p:spPr bwMode="auto">
          <a:xfrm>
            <a:off x="544285" y="1055913"/>
            <a:ext cx="11424873" cy="3810359"/>
          </a:xfrm>
          <a:prstGeom prst="rect">
            <a:avLst/>
          </a:prstGeom>
          <a:noFill/>
        </p:spPr>
        <p:txBody>
          <a:bodyPr wrap="square" rtlCol="0">
            <a:spAutoFit/>
          </a:bodyPr>
          <a:lstStyle/>
          <a:p>
            <a:pPr marL="342900" indent="-342900" algn="l">
              <a:buFont typeface="Arial"/>
              <a:buChar char="•"/>
              <a:defRPr/>
            </a:pPr>
            <a:r>
              <a:rPr lang="en-US" sz="2200" dirty="0"/>
              <a:t>The physics cases for validation should happen within EUROfusion and not based on personal knowledge/interaction with internal program</a:t>
            </a:r>
            <a:endParaRPr dirty="0"/>
          </a:p>
          <a:p>
            <a:pPr marL="342900" indent="-342900" algn="l">
              <a:buFont typeface="Arial"/>
              <a:buChar char="•"/>
              <a:defRPr/>
            </a:pPr>
            <a:r>
              <a:rPr lang="en-US" sz="2200" dirty="0"/>
              <a:t>Clear need to increase user’s basis for specific codes: GK, advanced turbulence codes (GRILLIX is a clear example), JOREK as well as to disseminate good practice</a:t>
            </a:r>
            <a:endParaRPr dirty="0"/>
          </a:p>
          <a:p>
            <a:pPr marL="342900" indent="-342900" algn="l">
              <a:buFont typeface="Arial"/>
              <a:buChar char="•"/>
              <a:defRPr/>
            </a:pPr>
            <a:r>
              <a:rPr lang="en-US" sz="2200" dirty="0"/>
              <a:t>Regular feedback on advancement of codes: Thrust not always working as expected, other mechanisms to be considered/proposed?</a:t>
            </a:r>
            <a:endParaRPr dirty="0"/>
          </a:p>
          <a:p>
            <a:pPr marL="342900" indent="-342900" algn="l">
              <a:buFont typeface="Arial"/>
              <a:buChar char="•"/>
              <a:defRPr/>
            </a:pPr>
            <a:r>
              <a:rPr lang="en-US" sz="2200" dirty="0"/>
              <a:t>TSVV PIs are strongly encouraged to actively participate to TFM meeting, at least at the review/GPM</a:t>
            </a:r>
            <a:endParaRPr dirty="0"/>
          </a:p>
          <a:p>
            <a:pPr marL="342900" indent="-342900" algn="l">
              <a:buFont typeface="Arial"/>
              <a:buChar char="•"/>
              <a:defRPr/>
            </a:pPr>
            <a:r>
              <a:rPr lang="en-US" sz="2200" dirty="0"/>
              <a:t>Some of the RTs are promoting modelling specific meeting at the working level. Expert from TSVVs will be extremely appreciated as participants</a:t>
            </a:r>
            <a:endParaRPr dirty="0"/>
          </a:p>
          <a:p>
            <a:pPr marL="342900" indent="-342900">
              <a:buFont typeface="Arial"/>
              <a:buChar char="•"/>
              <a:defRPr/>
            </a:pPr>
            <a:r>
              <a:rPr sz="2400" b="1" dirty="0"/>
              <a:t>Code dissemination and training needed</a:t>
            </a:r>
            <a:endParaRPr dirty="0"/>
          </a:p>
        </p:txBody>
      </p:sp>
    </p:spTree>
    <p:extLst>
      <p:ext uri="{BB962C8B-B14F-4D97-AF65-F5344CB8AC3E}">
        <p14:creationId xmlns:p14="http://schemas.microsoft.com/office/powerpoint/2010/main" val="241321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83431" y="192515"/>
            <a:ext cx="10821707" cy="457200"/>
          </a:xfrm>
        </p:spPr>
        <p:txBody>
          <a:bodyPr/>
          <a:lstStyle/>
          <a:p>
            <a:pPr>
              <a:defRPr/>
            </a:pPr>
            <a:r>
              <a:t>RT01: High performance Plasmas compatible with Exhaust Solution </a:t>
            </a:r>
          </a:p>
        </p:txBody>
      </p:sp>
      <p:sp>
        <p:nvSpPr>
          <p:cNvPr id="5" name="Slide Number Placeholder 4"/>
          <p:cNvSpPr>
            <a:spLocks noGrp="1"/>
          </p:cNvSpPr>
          <p:nvPr>
            <p:ph type="sldNum" sz="quarter" idx="12"/>
          </p:nvPr>
        </p:nvSpPr>
        <p:spPr bwMode="auto"/>
        <p:txBody>
          <a:bodyPr/>
          <a:lstStyle/>
          <a:p>
            <a:pPr>
              <a:defRPr/>
            </a:pPr>
            <a:fld id="{6A6D9FA1-99C7-4910-8E32-B85D378B0060}" type="slidenum">
              <a:rPr lang="en-GB">
                <a:solidFill>
                  <a:prstClr val="white"/>
                </a:solidFill>
              </a:rPr>
              <a:t>21</a:t>
            </a:fld>
            <a:endParaRPr lang="en-GB">
              <a:solidFill>
                <a:prstClr val="white"/>
              </a:solidFill>
            </a:endParaRPr>
          </a:p>
        </p:txBody>
      </p:sp>
      <p:sp>
        <p:nvSpPr>
          <p:cNvPr id="10" name="TextBox 9"/>
          <p:cNvSpPr txBox="1"/>
          <p:nvPr/>
        </p:nvSpPr>
        <p:spPr bwMode="auto">
          <a:xfrm>
            <a:off x="0" y="890924"/>
            <a:ext cx="6865944" cy="2585323"/>
          </a:xfrm>
          <a:prstGeom prst="rect">
            <a:avLst/>
          </a:prstGeom>
          <a:noFill/>
        </p:spPr>
        <p:txBody>
          <a:bodyPr wrap="square" rtlCol="0">
            <a:spAutoFit/>
          </a:bodyPr>
          <a:lstStyle/>
          <a:p>
            <a:pPr>
              <a:defRPr/>
            </a:pPr>
            <a:r>
              <a:rPr sz="1800" b="1">
                <a:solidFill>
                  <a:schemeClr val="accent6">
                    <a:lumMod val="75000"/>
                  </a:schemeClr>
                </a:solidFill>
              </a:rPr>
              <a:t>WPTE Topic: </a:t>
            </a:r>
            <a:endParaRPr lang="en-GB"/>
          </a:p>
          <a:p>
            <a:pPr marL="342900" indent="-342900" algn="l">
              <a:buFont typeface="Arial"/>
              <a:buChar char="•"/>
              <a:defRPr/>
            </a:pPr>
            <a:r>
              <a:rPr lang="en-GB"/>
              <a:t>At full performances ITER operation requires high confinement scenarios with heat load withstanding capabilities</a:t>
            </a:r>
            <a:endParaRPr/>
          </a:p>
          <a:p>
            <a:pPr marL="342900" indent="-342900" algn="l">
              <a:buFont typeface="Arial"/>
              <a:buChar char="•"/>
              <a:defRPr/>
            </a:pPr>
            <a:r>
              <a:rPr lang="en-GB"/>
              <a:t>The chosen strategy achieved via a combination of high gas throughput (high divertor neutral pressure) and extrinsic impurity seeding</a:t>
            </a:r>
            <a:endParaRPr/>
          </a:p>
          <a:p>
            <a:pPr marL="342900" indent="-342900" algn="l">
              <a:buFont typeface="Arial"/>
              <a:buChar char="•"/>
              <a:defRPr/>
            </a:pPr>
            <a:r>
              <a:rPr lang="en-GB"/>
              <a:t>A core-edge integrated scenario with ITER like established in DD and DT with current ranging from 2.5 to 3.2</a:t>
            </a:r>
            <a:endParaRPr/>
          </a:p>
          <a:p>
            <a:pPr algn="l">
              <a:defRPr/>
            </a:pPr>
            <a:endParaRPr lang="en-GB">
              <a:solidFill>
                <a:srgbClr val="C00000"/>
              </a:solidFill>
            </a:endParaRPr>
          </a:p>
        </p:txBody>
      </p:sp>
      <p:pic>
        <p:nvPicPr>
          <p:cNvPr id="4" name="Picture 3"/>
          <p:cNvPicPr>
            <a:picLocks noChangeAspect="1"/>
          </p:cNvPicPr>
          <p:nvPr/>
        </p:nvPicPr>
        <p:blipFill>
          <a:blip r:embed="rId3"/>
          <a:stretch/>
        </p:blipFill>
        <p:spPr bwMode="auto">
          <a:xfrm>
            <a:off x="6865944" y="637962"/>
            <a:ext cx="5224798" cy="5256272"/>
          </a:xfrm>
          <a:prstGeom prst="rect">
            <a:avLst/>
          </a:prstGeom>
        </p:spPr>
      </p:pic>
      <p:pic>
        <p:nvPicPr>
          <p:cNvPr id="12" name="Content Placeholder 18"/>
          <p:cNvPicPr>
            <a:picLocks noGrp="1" noChangeAspect="1"/>
          </p:cNvPicPr>
          <p:nvPr>
            <p:ph idx="1"/>
          </p:nvPr>
        </p:nvPicPr>
        <p:blipFill>
          <a:blip r:embed="rId4"/>
          <a:srcRect l="20828" t="11353" r="20448" b="9051"/>
          <a:stretch/>
        </p:blipFill>
        <p:spPr bwMode="auto">
          <a:xfrm>
            <a:off x="11207018" y="3176038"/>
            <a:ext cx="801662" cy="1397051"/>
          </a:xfrm>
          <a:prstGeom prst="rect">
            <a:avLst/>
          </a:prstGeom>
          <a:solidFill>
            <a:schemeClr val="bg1"/>
          </a:solidFill>
        </p:spPr>
      </p:pic>
      <p:sp>
        <p:nvSpPr>
          <p:cNvPr id="18" name="TextBox 17"/>
          <p:cNvSpPr txBox="1"/>
          <p:nvPr/>
        </p:nvSpPr>
        <p:spPr bwMode="auto">
          <a:xfrm>
            <a:off x="0" y="3271961"/>
            <a:ext cx="6674680" cy="3170098"/>
          </a:xfrm>
          <a:prstGeom prst="rect">
            <a:avLst/>
          </a:prstGeom>
          <a:noFill/>
        </p:spPr>
        <p:txBody>
          <a:bodyPr wrap="square" rtlCol="0">
            <a:spAutoFit/>
          </a:bodyPr>
          <a:lstStyle/>
          <a:p>
            <a:pPr algn="l">
              <a:defRPr/>
            </a:pPr>
            <a:r>
              <a:rPr sz="2000" b="1">
                <a:solidFill>
                  <a:srgbClr val="C00000"/>
                </a:solidFill>
              </a:rPr>
              <a:t>Modelling need:</a:t>
            </a:r>
            <a:endParaRPr/>
          </a:p>
          <a:p>
            <a:pPr marL="342900" indent="-342900" algn="l">
              <a:buFont typeface="Arial"/>
              <a:buChar char="•"/>
              <a:defRPr/>
            </a:pPr>
            <a:r>
              <a:rPr sz="2000"/>
              <a:t>Pedestal GK to check impurity effects (partially secured within WPTE)  extended to DT</a:t>
            </a:r>
            <a:endParaRPr/>
          </a:p>
          <a:p>
            <a:pPr marL="342900" indent="-342900" algn="l">
              <a:buFont typeface="Arial"/>
              <a:buChar char="•"/>
              <a:defRPr/>
            </a:pPr>
            <a:r>
              <a:rPr sz="2000"/>
              <a:t>Integrated transport: on-going within WPTE (Jintrac/COCONUT) to check consistency with TSVV11</a:t>
            </a:r>
            <a:endParaRPr/>
          </a:p>
          <a:p>
            <a:pPr marL="342900" indent="-342900" algn="l">
              <a:buFont typeface="Arial"/>
              <a:buChar char="•"/>
              <a:defRPr/>
            </a:pPr>
            <a:r>
              <a:rPr sz="2000"/>
              <a:t>Advanced edge turbulence: GRILLIX/TOKAM3X/GENE-X to understand edge and SOL transport. So far Missing</a:t>
            </a:r>
            <a:endParaRPr/>
          </a:p>
          <a:p>
            <a:pPr marL="342900" indent="-342900" algn="l">
              <a:buFont typeface="Arial"/>
              <a:buChar char="•"/>
              <a:defRPr/>
            </a:pPr>
            <a:r>
              <a:rPr sz="2000"/>
              <a:t>W transport (no signature of W accumulation in these scenario). </a:t>
            </a:r>
            <a:endParaRPr/>
          </a:p>
          <a:p>
            <a:pPr marL="342900" indent="-342900" algn="l">
              <a:buFont typeface="Arial"/>
              <a:buChar char="•"/>
              <a:defRPr/>
            </a:pPr>
            <a:r>
              <a:rPr sz="2000"/>
              <a:t>Erosion</a:t>
            </a:r>
          </a:p>
        </p:txBody>
      </p:sp>
      <p:sp>
        <p:nvSpPr>
          <p:cNvPr id="3" name="Footer Placeholder 2">
            <a:extLst>
              <a:ext uri="{FF2B5EF4-FFF2-40B4-BE49-F238E27FC236}">
                <a16:creationId xmlns:a16="http://schemas.microsoft.com/office/drawing/2014/main" id="{77A05110-F53F-54D3-5B75-751E1F2FD649}"/>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Tree>
    <p:extLst>
      <p:ext uri="{BB962C8B-B14F-4D97-AF65-F5344CB8AC3E}">
        <p14:creationId xmlns:p14="http://schemas.microsoft.com/office/powerpoint/2010/main" val="260850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83432" y="192515"/>
            <a:ext cx="10283281" cy="457200"/>
          </a:xfrm>
        </p:spPr>
        <p:txBody>
          <a:bodyPr/>
          <a:lstStyle/>
          <a:p>
            <a:pPr>
              <a:defRPr/>
            </a:pPr>
            <a:r>
              <a:rPr lang="en-GB"/>
              <a:t>RT01- Linking Edge Flows to the Magnetic Geometry Asymmetry in Tokamaks</a:t>
            </a:r>
            <a:endParaRPr/>
          </a:p>
        </p:txBody>
      </p:sp>
      <p:pic>
        <p:nvPicPr>
          <p:cNvPr id="7" name="Content Placeholder 6" descr="A graph of a graph of a graph&#10;&#10;Description automatically generated with medium confidence"/>
          <p:cNvPicPr>
            <a:picLocks noGrp="1" noChangeAspect="1"/>
          </p:cNvPicPr>
          <p:nvPr>
            <p:ph idx="1"/>
          </p:nvPr>
        </p:nvPicPr>
        <p:blipFill>
          <a:blip r:embed="rId3"/>
          <a:stretch/>
        </p:blipFill>
        <p:spPr bwMode="auto">
          <a:xfrm>
            <a:off x="549924" y="2966923"/>
            <a:ext cx="5992390" cy="1860324"/>
          </a:xfrm>
        </p:spPr>
      </p:pic>
      <p:sp>
        <p:nvSpPr>
          <p:cNvPr id="4" name="Footer Placeholder 3"/>
          <p:cNvSpPr>
            <a:spLocks noGrp="1"/>
          </p:cNvSpPr>
          <p:nvPr>
            <p:ph type="ftr" sz="quarter" idx="11"/>
          </p:nvPr>
        </p:nvSpPr>
        <p:spPr bwMode="auto"/>
        <p:txBody>
          <a:bodyPr/>
          <a:lstStyle/>
          <a:p>
            <a:pPr>
              <a:defRPr/>
            </a:pPr>
            <a:r>
              <a:rPr lang="en-GB">
                <a:solidFill>
                  <a:prstClr val="white"/>
                </a:solidFill>
              </a:rPr>
              <a:t>M. Wischmeier | E-TASC General Meeting| 11th of November 2024</a:t>
            </a:r>
            <a:endParaRPr/>
          </a:p>
        </p:txBody>
      </p:sp>
      <p:sp>
        <p:nvSpPr>
          <p:cNvPr id="5" name="Slide Number Placeholder 4"/>
          <p:cNvSpPr>
            <a:spLocks noGrp="1"/>
          </p:cNvSpPr>
          <p:nvPr>
            <p:ph type="sldNum" sz="quarter" idx="12"/>
          </p:nvPr>
        </p:nvSpPr>
        <p:spPr bwMode="auto"/>
        <p:txBody>
          <a:bodyPr/>
          <a:lstStyle/>
          <a:p>
            <a:pPr>
              <a:defRPr/>
            </a:pPr>
            <a:fld id="{6A6D9FA1-99C7-4910-8E32-B85D378B0060}" type="slidenum">
              <a:rPr lang="en-GB">
                <a:solidFill>
                  <a:prstClr val="white"/>
                </a:solidFill>
              </a:rPr>
              <a:t>22</a:t>
            </a:fld>
            <a:endParaRPr lang="en-GB">
              <a:solidFill>
                <a:prstClr val="white"/>
              </a:solidFill>
            </a:endParaRPr>
          </a:p>
        </p:txBody>
      </p:sp>
      <p:pic>
        <p:nvPicPr>
          <p:cNvPr id="9" name="Picture 8" descr="A diagram of a graph&#10;&#10;Description automatically generated"/>
          <p:cNvPicPr>
            <a:picLocks noChangeAspect="1"/>
          </p:cNvPicPr>
          <p:nvPr/>
        </p:nvPicPr>
        <p:blipFill>
          <a:blip r:embed="rId4"/>
          <a:stretch/>
        </p:blipFill>
        <p:spPr bwMode="auto">
          <a:xfrm>
            <a:off x="6945764" y="760866"/>
            <a:ext cx="5074577" cy="3136219"/>
          </a:xfrm>
          <a:prstGeom prst="rect">
            <a:avLst/>
          </a:prstGeom>
        </p:spPr>
      </p:pic>
      <p:sp>
        <p:nvSpPr>
          <p:cNvPr id="10" name="TextBox 9"/>
          <p:cNvSpPr txBox="1"/>
          <p:nvPr/>
        </p:nvSpPr>
        <p:spPr bwMode="auto">
          <a:xfrm>
            <a:off x="360040" y="826220"/>
            <a:ext cx="6182274" cy="2554545"/>
          </a:xfrm>
          <a:prstGeom prst="rect">
            <a:avLst/>
          </a:prstGeom>
          <a:noFill/>
        </p:spPr>
        <p:txBody>
          <a:bodyPr wrap="square" rtlCol="0">
            <a:spAutoFit/>
          </a:bodyPr>
          <a:lstStyle/>
          <a:p>
            <a:pPr>
              <a:defRPr/>
            </a:pPr>
            <a:r>
              <a:rPr sz="2000" b="1">
                <a:solidFill>
                  <a:schemeClr val="accent6">
                    <a:lumMod val="75000"/>
                  </a:schemeClr>
                </a:solidFill>
              </a:rPr>
              <a:t>WPTE Topic: </a:t>
            </a:r>
            <a:endParaRPr lang="en-GB" sz="2000"/>
          </a:p>
          <a:p>
            <a:pPr marL="342900" indent="-342900" algn="l">
              <a:buFont typeface="Arial"/>
              <a:buChar char="•"/>
              <a:defRPr/>
            </a:pPr>
            <a:r>
              <a:rPr lang="en-GB" sz="2000"/>
              <a:t>Multi-machine (WEST/TCV) investigation of edge flows in favorable/unfavorable ion 𝐵 × ∇𝐵 drift direction </a:t>
            </a:r>
            <a:endParaRPr sz="2000"/>
          </a:p>
          <a:p>
            <a:pPr marL="342900" indent="-342900" algn="l">
              <a:buFont typeface="Arial"/>
              <a:buChar char="•"/>
              <a:defRPr/>
            </a:pPr>
            <a:r>
              <a:rPr lang="en-GB" sz="2000"/>
              <a:t>Deeper Er observed in favorable configuration in both devices</a:t>
            </a:r>
            <a:endParaRPr/>
          </a:p>
          <a:p>
            <a:pPr marL="342900" indent="-342900" algn="l">
              <a:buFont typeface="Arial"/>
              <a:buChar char="•"/>
              <a:defRPr/>
            </a:pPr>
            <a:r>
              <a:rPr lang="en-GB" sz="2000"/>
              <a:t>On WEST Clear deepening of 𝐸𝑟 with 𝐼𝑝 in Unfav. (not only Ohmic) discharges</a:t>
            </a:r>
            <a:endParaRPr/>
          </a:p>
          <a:p>
            <a:pPr marL="342900" indent="-342900" algn="l">
              <a:buFont typeface="Arial"/>
              <a:buChar char="•"/>
              <a:defRPr/>
            </a:pPr>
            <a:endParaRPr lang="en-GB" sz="2000"/>
          </a:p>
        </p:txBody>
      </p:sp>
      <p:sp>
        <p:nvSpPr>
          <p:cNvPr id="11" name="TextBox 10"/>
          <p:cNvSpPr txBox="1"/>
          <p:nvPr/>
        </p:nvSpPr>
        <p:spPr bwMode="auto">
          <a:xfrm>
            <a:off x="446314" y="6192837"/>
            <a:ext cx="6096000" cy="338554"/>
          </a:xfrm>
          <a:prstGeom prst="rect">
            <a:avLst/>
          </a:prstGeom>
          <a:noFill/>
        </p:spPr>
        <p:txBody>
          <a:bodyPr wrap="square" rtlCol="0">
            <a:spAutoFit/>
          </a:bodyPr>
          <a:lstStyle/>
          <a:p>
            <a:pPr algn="l">
              <a:defRPr/>
            </a:pPr>
            <a:r>
              <a:rPr lang="en-GB" sz="1600">
                <a:solidFill>
                  <a:schemeClr val="bg1">
                    <a:lumMod val="65000"/>
                  </a:schemeClr>
                </a:solidFill>
              </a:rPr>
              <a:t>Courtesy from S. Rienäcker, L. Vermare, P. Hennequin</a:t>
            </a:r>
          </a:p>
        </p:txBody>
      </p:sp>
      <p:sp>
        <p:nvSpPr>
          <p:cNvPr id="12" name="TextBox 11"/>
          <p:cNvSpPr txBox="1"/>
          <p:nvPr/>
        </p:nvSpPr>
        <p:spPr bwMode="auto">
          <a:xfrm>
            <a:off x="360040" y="4622469"/>
            <a:ext cx="5061857" cy="1631216"/>
          </a:xfrm>
          <a:prstGeom prst="rect">
            <a:avLst/>
          </a:prstGeom>
          <a:noFill/>
        </p:spPr>
        <p:txBody>
          <a:bodyPr wrap="square" rtlCol="0">
            <a:spAutoFit/>
          </a:bodyPr>
          <a:lstStyle/>
          <a:p>
            <a:pPr marL="342900" indent="-342900" algn="l">
              <a:buFont typeface="Arial"/>
              <a:buChar char="•"/>
              <a:defRPr/>
            </a:pPr>
            <a:r>
              <a:rPr sz="2000"/>
              <a:t>Nevertheless opposite trend observed for unfavorable Er profile modification with Ip</a:t>
            </a:r>
            <a:endParaRPr/>
          </a:p>
          <a:p>
            <a:pPr marL="342900" indent="-342900" algn="l">
              <a:buFont typeface="Arial"/>
              <a:buChar char="•"/>
              <a:defRPr/>
            </a:pPr>
            <a:r>
              <a:rPr sz="2000"/>
              <a:t>Work in progress for addressing the modification with linear/non-linear GK modelling</a:t>
            </a:r>
            <a:endParaRPr/>
          </a:p>
        </p:txBody>
      </p:sp>
      <p:sp>
        <p:nvSpPr>
          <p:cNvPr id="6" name="TextBox 5"/>
          <p:cNvSpPr txBox="1"/>
          <p:nvPr/>
        </p:nvSpPr>
        <p:spPr bwMode="auto">
          <a:xfrm>
            <a:off x="7290707" y="4008236"/>
            <a:ext cx="6112328" cy="923330"/>
          </a:xfrm>
          <a:prstGeom prst="rect">
            <a:avLst/>
          </a:prstGeom>
          <a:noFill/>
        </p:spPr>
        <p:txBody>
          <a:bodyPr wrap="square">
            <a:spAutoFit/>
          </a:bodyPr>
          <a:lstStyle/>
          <a:p>
            <a:pPr algn="l">
              <a:defRPr/>
            </a:pPr>
            <a:r>
              <a:rPr sz="1800" b="1">
                <a:solidFill>
                  <a:srgbClr val="C00000"/>
                </a:solidFill>
              </a:rPr>
              <a:t>Modelling need:</a:t>
            </a:r>
            <a:endParaRPr/>
          </a:p>
          <a:p>
            <a:pPr marL="285750" indent="-285750" algn="l">
              <a:buFont typeface="Arial"/>
              <a:buChar char="•"/>
              <a:defRPr/>
            </a:pPr>
            <a:r>
              <a:rPr b="1">
                <a:solidFill>
                  <a:srgbClr val="C00000"/>
                </a:solidFill>
              </a:rPr>
              <a:t>GK including Er evolution</a:t>
            </a:r>
            <a:endParaRPr/>
          </a:p>
          <a:p>
            <a:pPr marL="285750" indent="-285750" algn="l">
              <a:buFont typeface="Arial"/>
              <a:buChar char="•"/>
              <a:defRPr/>
            </a:pPr>
            <a:r>
              <a:rPr sz="1800" b="1">
                <a:solidFill>
                  <a:srgbClr val="C00000"/>
                </a:solidFill>
              </a:rPr>
              <a:t>Advanced fluid/turbulence code</a:t>
            </a:r>
            <a:endParaRPr/>
          </a:p>
        </p:txBody>
      </p:sp>
    </p:spTree>
    <p:extLst>
      <p:ext uri="{BB962C8B-B14F-4D97-AF65-F5344CB8AC3E}">
        <p14:creationId xmlns:p14="http://schemas.microsoft.com/office/powerpoint/2010/main" val="3876987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3"/>
          <p:cNvSpPr>
            <a:spLocks noGrp="1"/>
          </p:cNvSpPr>
          <p:nvPr>
            <p:ph type="ftr" sz="quarter" idx="11"/>
          </p:nvPr>
        </p:nvSpPr>
        <p:spPr bwMode="auto"/>
        <p:txBody>
          <a:bodyPr/>
          <a:lstStyle/>
          <a:p>
            <a:pPr>
              <a:defRPr/>
            </a:pPr>
            <a:r>
              <a:rPr lang="en-GB">
                <a:solidFill>
                  <a:prstClr val="white"/>
                </a:solidFill>
              </a:rPr>
              <a:t>M. Wischmeier | E-TASC General Meeting| 11th of November 2024</a:t>
            </a:r>
            <a:endParaRPr lang="en-GB"/>
          </a:p>
        </p:txBody>
      </p:sp>
      <p:sp>
        <p:nvSpPr>
          <p:cNvPr id="5" name="Slide Number Placeholder 4"/>
          <p:cNvSpPr>
            <a:spLocks noGrp="1"/>
          </p:cNvSpPr>
          <p:nvPr>
            <p:ph type="sldNum" sz="quarter" idx="12"/>
          </p:nvPr>
        </p:nvSpPr>
        <p:spPr bwMode="auto"/>
        <p:txBody>
          <a:bodyPr/>
          <a:lstStyle/>
          <a:p>
            <a:pPr>
              <a:defRPr/>
            </a:pPr>
            <a:fld id="{6A6D9FA1-99C7-4910-8E32-B85D378B0060}" type="slidenum">
              <a:rPr lang="en-GB">
                <a:solidFill>
                  <a:prstClr val="white"/>
                </a:solidFill>
              </a:rPr>
              <a:t>23</a:t>
            </a:fld>
            <a:endParaRPr lang="en-GB">
              <a:solidFill>
                <a:prstClr val="white"/>
              </a:solidFill>
            </a:endParaRPr>
          </a:p>
        </p:txBody>
      </p:sp>
      <p:sp>
        <p:nvSpPr>
          <p:cNvPr id="7" name="Title 1"/>
          <p:cNvSpPr txBox="1"/>
          <p:nvPr/>
        </p:nvSpPr>
        <p:spPr bwMode="auto">
          <a:xfrm>
            <a:off x="825624" y="265461"/>
            <a:ext cx="11366376" cy="457200"/>
          </a:xfrm>
          <a:prstGeom prst="rect">
            <a:avLst/>
          </a:prstGeom>
        </p:spPr>
        <p:txBody>
          <a:bodyPr vert="horz" lIns="91440" tIns="45720" rIns="91440" bIns="45720" rtlCol="0" anchor="ctr">
            <a:noAutofit/>
          </a:bodyPr>
          <a:lstStyle>
            <a:lvl1pPr algn="l" defTabSz="685800">
              <a:lnSpc>
                <a:spcPts val="2400"/>
              </a:lnSpc>
              <a:spcBef>
                <a:spcPts val="0"/>
              </a:spcBef>
              <a:buNone/>
              <a:defRPr sz="2800" b="1">
                <a:solidFill>
                  <a:schemeClr val="tx2"/>
                </a:solidFill>
                <a:latin typeface="+mn-lt"/>
                <a:ea typeface="+mj-ea"/>
                <a:cs typeface="Arial"/>
              </a:defRPr>
            </a:lvl1pPr>
          </a:lstStyle>
          <a:p>
            <a:pPr>
              <a:defRPr/>
            </a:pPr>
            <a:r>
              <a:rPr lang="fr-CH"/>
              <a:t>RT02: Quasi-Continuous Exhaust (QCE) regime  </a:t>
            </a:r>
            <a:endParaRPr lang="fi-FI"/>
          </a:p>
        </p:txBody>
      </p:sp>
      <p:sp>
        <p:nvSpPr>
          <p:cNvPr id="10" name="Segnaposto contenuto 1"/>
          <p:cNvSpPr txBox="1"/>
          <p:nvPr/>
        </p:nvSpPr>
        <p:spPr bwMode="auto">
          <a:xfrm>
            <a:off x="163285" y="794947"/>
            <a:ext cx="7049946" cy="5795090"/>
          </a:xfrm>
          <a:prstGeom prst="rect">
            <a:avLst/>
          </a:prstGeom>
        </p:spPr>
        <p:txBody>
          <a:bodyPr>
            <a:norm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marL="0" indent="0">
              <a:buNone/>
              <a:defRPr/>
            </a:pPr>
            <a:r>
              <a:rPr sz="1800" b="1">
                <a:solidFill>
                  <a:schemeClr val="accent6">
                    <a:lumMod val="75000"/>
                  </a:schemeClr>
                </a:solidFill>
              </a:rPr>
              <a:t>WPTE Topic:</a:t>
            </a:r>
            <a:endParaRPr lang="en-GB" sz="1800"/>
          </a:p>
          <a:p>
            <a:pPr>
              <a:lnSpc>
                <a:spcPct val="110000"/>
              </a:lnSpc>
              <a:defRPr/>
            </a:pPr>
            <a:r>
              <a:rPr lang="en-GB" sz="1800"/>
              <a:t>QCE is a promising alternative to type-I regime</a:t>
            </a:r>
            <a:endParaRPr/>
          </a:p>
          <a:p>
            <a:pPr>
              <a:lnSpc>
                <a:spcPct val="110000"/>
              </a:lnSpc>
              <a:defRPr/>
            </a:pPr>
            <a:r>
              <a:rPr lang="en-GB" sz="1800"/>
              <a:t>QCE robustly established in AUG, JET &amp; TCV</a:t>
            </a:r>
            <a:endParaRPr/>
          </a:p>
          <a:p>
            <a:pPr lvl="1">
              <a:lnSpc>
                <a:spcPct val="110000"/>
              </a:lnSpc>
              <a:defRPr/>
            </a:pPr>
            <a:r>
              <a:rPr lang="en-GB" sz="1500"/>
              <a:t>﻿G.F. Harrer et al 2018 Nucl. Fusion </a:t>
            </a:r>
            <a:r>
              <a:rPr lang="en-GB" sz="1500" b="1"/>
              <a:t>58</a:t>
            </a:r>
            <a:r>
              <a:rPr lang="en-GB" sz="1500"/>
              <a:t> 112001</a:t>
            </a:r>
            <a:endParaRPr/>
          </a:p>
          <a:p>
            <a:pPr lvl="1">
              <a:lnSpc>
                <a:spcPct val="110000"/>
              </a:lnSpc>
              <a:defRPr/>
            </a:pPr>
            <a:r>
              <a:rPr lang="en-GB" sz="1500"/>
              <a:t>M. Faitsch et al, sub. to NF </a:t>
            </a:r>
            <a:endParaRPr/>
          </a:p>
          <a:p>
            <a:pPr lvl="1">
              <a:lnSpc>
                <a:spcPct val="110000"/>
              </a:lnSpc>
              <a:defRPr/>
            </a:pPr>
            <a:r>
              <a:rPr lang="en-GB" sz="1500"/>
              <a:t>B. Labit et al 2019 Nucl. Fusion </a:t>
            </a:r>
            <a:r>
              <a:rPr lang="en-GB" sz="1500" b="1"/>
              <a:t>59</a:t>
            </a:r>
            <a:r>
              <a:rPr lang="en-GB" sz="1500"/>
              <a:t> 086020</a:t>
            </a:r>
            <a:endParaRPr lang="en-GB" sz="1800"/>
          </a:p>
          <a:p>
            <a:pPr>
              <a:lnSpc>
                <a:spcPct val="110000"/>
              </a:lnSpc>
              <a:defRPr/>
            </a:pPr>
            <a:r>
              <a:rPr lang="en-GB" sz="1800"/>
              <a:t>Exists at wide range of P</a:t>
            </a:r>
            <a:r>
              <a:rPr lang="en-GB" sz="1800" baseline="-25000"/>
              <a:t>sep</a:t>
            </a:r>
            <a:r>
              <a:rPr lang="en-GB" sz="1800"/>
              <a:t>, reasonable normalised confinement, at relevant q</a:t>
            </a:r>
            <a:r>
              <a:rPr lang="en-GB" sz="1800" baseline="-25000"/>
              <a:t>95</a:t>
            </a:r>
            <a:r>
              <a:rPr lang="en-GB" sz="1800"/>
              <a:t> (&lt;= 4) </a:t>
            </a:r>
            <a:endParaRPr/>
          </a:p>
          <a:p>
            <a:pPr>
              <a:lnSpc>
                <a:spcPct val="110000"/>
              </a:lnSpc>
              <a:defRPr/>
            </a:pPr>
            <a:r>
              <a:rPr lang="en-GB" sz="1800"/>
              <a:t>Pedestal top </a:t>
            </a:r>
            <a:r>
              <a:rPr lang="el-GR" sz="1800"/>
              <a:t>ν* </a:t>
            </a:r>
            <a:r>
              <a:rPr lang="en-GB" sz="1800"/>
              <a:t>lower in larger machine, as expected -&gt; projects towards ITER </a:t>
            </a:r>
            <a:endParaRPr/>
          </a:p>
          <a:p>
            <a:pPr>
              <a:lnSpc>
                <a:spcPct val="110000"/>
              </a:lnSpc>
              <a:defRPr/>
            </a:pPr>
            <a:r>
              <a:rPr lang="en-GB" sz="1800"/>
              <a:t>Critical </a:t>
            </a:r>
            <a:r>
              <a:rPr lang="el-GR" sz="1800"/>
              <a:t>α</a:t>
            </a:r>
            <a:r>
              <a:rPr lang="en-GB" sz="1800" baseline="-25000"/>
              <a:t>MHD</a:t>
            </a:r>
            <a:r>
              <a:rPr lang="en-GB" sz="1800"/>
              <a:t> for threshold combined with </a:t>
            </a:r>
            <a:r>
              <a:rPr lang="el-GR" sz="1800"/>
              <a:t>α</a:t>
            </a:r>
            <a:r>
              <a:rPr lang="en-GB" sz="1800" baseline="-25000"/>
              <a:t>t</a:t>
            </a:r>
            <a:r>
              <a:rPr lang="en-GB" sz="1800"/>
              <a:t> broadening for n</a:t>
            </a:r>
            <a:r>
              <a:rPr lang="en-GB" sz="1800" baseline="-25000"/>
              <a:t>e,sep,crit</a:t>
            </a:r>
            <a:r>
              <a:rPr lang="en-GB" sz="1800"/>
              <a:t> </a:t>
            </a:r>
            <a:endParaRPr/>
          </a:p>
          <a:p>
            <a:pPr>
              <a:lnSpc>
                <a:spcPct val="110000"/>
              </a:lnSpc>
              <a:defRPr/>
            </a:pPr>
            <a:r>
              <a:rPr lang="en-GB" sz="1800"/>
              <a:t>Projection to ITER (or other large devices) very favourable! </a:t>
            </a:r>
            <a:endParaRPr/>
          </a:p>
          <a:p>
            <a:pPr marL="0" indent="0">
              <a:lnSpc>
                <a:spcPct val="110000"/>
              </a:lnSpc>
              <a:buNone/>
              <a:defRPr/>
            </a:pPr>
            <a:r>
              <a:rPr sz="1800" b="1">
                <a:solidFill>
                  <a:srgbClr val="C00000"/>
                </a:solidFill>
              </a:rPr>
              <a:t>Modelling need:</a:t>
            </a:r>
            <a:endParaRPr/>
          </a:p>
          <a:p>
            <a:pPr>
              <a:lnSpc>
                <a:spcPct val="110000"/>
              </a:lnSpc>
              <a:defRPr/>
            </a:pPr>
            <a:r>
              <a:rPr lang="en-GB" sz="1800">
                <a:solidFill>
                  <a:srgbClr val="C00000"/>
                </a:solidFill>
              </a:rPr>
              <a:t>SOLPS-ITER + ERO 2.0 for proper evaluation of erosion</a:t>
            </a:r>
            <a:endParaRPr/>
          </a:p>
          <a:p>
            <a:pPr>
              <a:lnSpc>
                <a:spcPct val="110000"/>
              </a:lnSpc>
              <a:defRPr/>
            </a:pPr>
            <a:r>
              <a:rPr lang="en-GB" sz="1800">
                <a:solidFill>
                  <a:srgbClr val="C00000"/>
                </a:solidFill>
              </a:rPr>
              <a:t>Ideal and resistive MHD both linear and non-linear (JOREK)</a:t>
            </a:r>
            <a:endParaRPr/>
          </a:p>
          <a:p>
            <a:pPr>
              <a:lnSpc>
                <a:spcPct val="110000"/>
              </a:lnSpc>
              <a:defRPr/>
            </a:pPr>
            <a:r>
              <a:rPr lang="en-GB" sz="1800">
                <a:solidFill>
                  <a:srgbClr val="C00000"/>
                </a:solidFill>
              </a:rPr>
              <a:t>Advanced fluid codes as GRILLIX/SOLEDGE3X/GBS</a:t>
            </a:r>
            <a:endParaRPr/>
          </a:p>
          <a:p>
            <a:pPr>
              <a:defRPr/>
            </a:pPr>
            <a:endParaRPr sz="1400"/>
          </a:p>
          <a:p>
            <a:pPr>
              <a:defRPr/>
            </a:pPr>
            <a:endParaRPr lang="en-GB" sz="1800"/>
          </a:p>
          <a:p>
            <a:pPr>
              <a:defRPr/>
            </a:pPr>
            <a:endParaRPr lang="en-GB" sz="1800"/>
          </a:p>
          <a:p>
            <a:pPr>
              <a:defRPr/>
            </a:pPr>
            <a:endParaRPr lang="en-GB" sz="1800"/>
          </a:p>
        </p:txBody>
      </p:sp>
      <p:pic>
        <p:nvPicPr>
          <p:cNvPr id="11" name="Picture 10" descr="A graph of a function&#10;&#10;Description automatically generated with medium confidence"/>
          <p:cNvPicPr>
            <a:picLocks noChangeAspect="1"/>
          </p:cNvPicPr>
          <p:nvPr/>
        </p:nvPicPr>
        <p:blipFill>
          <a:blip r:embed="rId3"/>
          <a:stretch/>
        </p:blipFill>
        <p:spPr bwMode="auto">
          <a:xfrm>
            <a:off x="6733022" y="652607"/>
            <a:ext cx="5038016" cy="2886364"/>
          </a:xfrm>
          <a:prstGeom prst="rect">
            <a:avLst/>
          </a:prstGeom>
        </p:spPr>
      </p:pic>
      <p:pic>
        <p:nvPicPr>
          <p:cNvPr id="12" name="Picture 11" descr="A diagram of a number of numbers&#10;&#10;Description automatically generated with medium confidence"/>
          <p:cNvPicPr>
            <a:picLocks noChangeAspect="1"/>
          </p:cNvPicPr>
          <p:nvPr/>
        </p:nvPicPr>
        <p:blipFill>
          <a:blip r:embed="rId4"/>
          <a:stretch/>
        </p:blipFill>
        <p:spPr bwMode="auto">
          <a:xfrm>
            <a:off x="7382465" y="3481928"/>
            <a:ext cx="4219339" cy="3012314"/>
          </a:xfrm>
          <a:prstGeom prst="rect">
            <a:avLst/>
          </a:prstGeom>
        </p:spPr>
      </p:pic>
      <p:sp>
        <p:nvSpPr>
          <p:cNvPr id="13" name="TextBox 12"/>
          <p:cNvSpPr txBox="1"/>
          <p:nvPr/>
        </p:nvSpPr>
        <p:spPr bwMode="auto">
          <a:xfrm>
            <a:off x="6808506" y="6181393"/>
            <a:ext cx="2034531" cy="276999"/>
          </a:xfrm>
          <a:prstGeom prst="rect">
            <a:avLst/>
          </a:prstGeom>
          <a:solidFill>
            <a:schemeClr val="bg1"/>
          </a:solidFill>
        </p:spPr>
        <p:txBody>
          <a:bodyPr wrap="none" rtlCol="0">
            <a:spAutoFit/>
          </a:bodyPr>
          <a:lstStyle/>
          <a:p>
            <a:pPr>
              <a:defRPr/>
            </a:pPr>
            <a:r>
              <a:rPr sz="1200" i="1"/>
              <a:t>M. Faitsch – AAPPS-DPP 2024</a:t>
            </a:r>
            <a:endParaRPr/>
          </a:p>
        </p:txBody>
      </p:sp>
    </p:spTree>
    <p:extLst>
      <p:ext uri="{BB962C8B-B14F-4D97-AF65-F5344CB8AC3E}">
        <p14:creationId xmlns:p14="http://schemas.microsoft.com/office/powerpoint/2010/main" val="84792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65772" y="141339"/>
            <a:ext cx="11321143" cy="457200"/>
          </a:xfrm>
        </p:spPr>
        <p:txBody>
          <a:bodyPr/>
          <a:lstStyle/>
          <a:p>
            <a:pPr>
              <a:defRPr/>
            </a:pPr>
            <a:r>
              <a:t>RT05: The X-Point Radiator XPR: a power exhaust solution in view of DEMO</a:t>
            </a:r>
            <a:endParaRPr lang="fr-FR"/>
          </a:p>
        </p:txBody>
      </p:sp>
      <p:sp>
        <p:nvSpPr>
          <p:cNvPr id="4" name="Espace réservé du numéro de diapositive 3"/>
          <p:cNvSpPr>
            <a:spLocks noGrp="1"/>
          </p:cNvSpPr>
          <p:nvPr>
            <p:ph type="sldNum" sz="quarter" idx="12"/>
          </p:nvPr>
        </p:nvSpPr>
        <p:spPr bwMode="auto"/>
        <p:txBody>
          <a:bodyPr/>
          <a:lstStyle/>
          <a:p>
            <a:pPr>
              <a:defRPr/>
            </a:pPr>
            <a:fld id="{6A6D9FA1-99C7-4910-8E32-B85D378B0060}" type="slidenum">
              <a:rPr lang="en-GB">
                <a:solidFill>
                  <a:prstClr val="white"/>
                </a:solidFill>
              </a:rPr>
              <a:t>24</a:t>
            </a:fld>
            <a:endParaRPr lang="en-GB">
              <a:solidFill>
                <a:prstClr val="white"/>
              </a:solidFill>
            </a:endParaRPr>
          </a:p>
        </p:txBody>
      </p:sp>
      <p:pic>
        <p:nvPicPr>
          <p:cNvPr id="6" name="Image 5"/>
          <p:cNvPicPr>
            <a:picLocks noChangeAspect="1"/>
          </p:cNvPicPr>
          <p:nvPr/>
        </p:nvPicPr>
        <p:blipFill>
          <a:blip r:embed="rId3"/>
          <a:stretch/>
        </p:blipFill>
        <p:spPr bwMode="auto">
          <a:xfrm>
            <a:off x="143744" y="2892529"/>
            <a:ext cx="3757257" cy="961786"/>
          </a:xfrm>
          <a:prstGeom prst="rect">
            <a:avLst/>
          </a:prstGeom>
        </p:spPr>
      </p:pic>
      <p:pic>
        <p:nvPicPr>
          <p:cNvPr id="7" name="Image 6"/>
          <p:cNvPicPr>
            <a:picLocks noChangeAspect="1"/>
          </p:cNvPicPr>
          <p:nvPr/>
        </p:nvPicPr>
        <p:blipFill>
          <a:blip r:embed="rId4"/>
          <a:stretch/>
        </p:blipFill>
        <p:spPr bwMode="auto">
          <a:xfrm>
            <a:off x="7887366" y="1707726"/>
            <a:ext cx="2451100" cy="2895600"/>
          </a:xfrm>
          <a:prstGeom prst="rect">
            <a:avLst/>
          </a:prstGeom>
        </p:spPr>
      </p:pic>
      <p:sp>
        <p:nvSpPr>
          <p:cNvPr id="8" name="Flèche droite 7"/>
          <p:cNvSpPr/>
          <p:nvPr/>
        </p:nvSpPr>
        <p:spPr bwMode="auto">
          <a:xfrm>
            <a:off x="6638994" y="3051580"/>
            <a:ext cx="1152128" cy="504056"/>
          </a:xfrm>
          <a:prstGeom prst="rightArrow">
            <a:avLst>
              <a:gd name="adj1" fmla="val 50000"/>
              <a:gd name="adj2" fmla="val 50000"/>
            </a:avLst>
          </a:prstGeom>
          <a:solidFill>
            <a:srgbClr val="1805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13"/>
          <p:cNvSpPr/>
          <p:nvPr/>
        </p:nvSpPr>
        <p:spPr bwMode="auto">
          <a:xfrm>
            <a:off x="122084" y="649715"/>
            <a:ext cx="7995389" cy="1938992"/>
          </a:xfrm>
          <a:prstGeom prst="rect">
            <a:avLst/>
          </a:prstGeom>
        </p:spPr>
        <p:txBody>
          <a:bodyPr wrap="square">
            <a:spAutoFit/>
          </a:bodyPr>
          <a:lstStyle/>
          <a:p>
            <a:pPr>
              <a:defRPr/>
            </a:pPr>
            <a:r>
              <a:rPr sz="2000" b="1">
                <a:solidFill>
                  <a:schemeClr val="accent6">
                    <a:lumMod val="75000"/>
                  </a:schemeClr>
                </a:solidFill>
              </a:rPr>
              <a:t>WPTE Topic: </a:t>
            </a:r>
            <a:endParaRPr lang="en-GB" sz="2000" b="0" i="0" u="none" strike="noStrike">
              <a:solidFill>
                <a:srgbClr val="000000"/>
              </a:solidFill>
            </a:endParaRPr>
          </a:p>
          <a:p>
            <a:pPr marL="342900" indent="-342900">
              <a:buFont typeface="Arial"/>
              <a:buChar char="•"/>
              <a:defRPr/>
            </a:pPr>
            <a:r>
              <a:rPr lang="fr-FR" sz="2000"/>
              <a:t>XPR is a Stable scenario, controllable in real time</a:t>
            </a:r>
            <a:endParaRPr/>
          </a:p>
          <a:p>
            <a:pPr marL="342900" indent="-342900">
              <a:buFont typeface="Arial"/>
              <a:buChar char="•"/>
              <a:defRPr/>
            </a:pPr>
            <a:r>
              <a:rPr lang="fr-FR" sz="2000"/>
              <a:t>Exists in cabon or metallic machines (TCV, AUG, WEST…)</a:t>
            </a:r>
            <a:endParaRPr/>
          </a:p>
          <a:p>
            <a:pPr marL="342900" indent="-342900">
              <a:buFont typeface="Arial"/>
              <a:buChar char="•"/>
              <a:defRPr/>
            </a:pPr>
            <a:r>
              <a:rPr lang="fr-FR" sz="2000"/>
              <a:t>Exists with various impurities (N</a:t>
            </a:r>
            <a:r>
              <a:rPr lang="fr-FR" sz="2000" baseline="-25000"/>
              <a:t>2</a:t>
            </a:r>
            <a:r>
              <a:rPr lang="fr-FR" sz="2000"/>
              <a:t>, Neon, Argon, Krypton)</a:t>
            </a:r>
            <a:endParaRPr/>
          </a:p>
          <a:p>
            <a:pPr marL="342900" indent="-342900">
              <a:buFont typeface="Arial"/>
              <a:buChar char="•"/>
              <a:defRPr/>
            </a:pPr>
            <a:r>
              <a:rPr lang="en-US" sz="2000"/>
              <a:t>Features full detachment and highest radiated power fraction</a:t>
            </a:r>
            <a:endParaRPr/>
          </a:p>
          <a:p>
            <a:pPr marL="342900" indent="-342900">
              <a:buFont typeface="Arial"/>
              <a:buChar char="•"/>
              <a:defRPr/>
            </a:pPr>
            <a:r>
              <a:rPr lang="fr-FR" sz="2000"/>
              <a:t>Can provide ELM suppression</a:t>
            </a:r>
            <a:endParaRPr/>
          </a:p>
        </p:txBody>
      </p:sp>
      <p:sp>
        <p:nvSpPr>
          <p:cNvPr id="15" name="ZoneTexte 14"/>
          <p:cNvSpPr txBox="1"/>
          <p:nvPr/>
        </p:nvSpPr>
        <p:spPr bwMode="auto">
          <a:xfrm>
            <a:off x="448140" y="2994882"/>
            <a:ext cx="3148463" cy="400110"/>
          </a:xfrm>
          <a:prstGeom prst="rect">
            <a:avLst/>
          </a:prstGeom>
          <a:noFill/>
        </p:spPr>
        <p:txBody>
          <a:bodyPr wrap="square" rtlCol="0">
            <a:spAutoFit/>
          </a:bodyPr>
          <a:lstStyle/>
          <a:p>
            <a:pPr algn="ctr">
              <a:defRPr/>
            </a:pPr>
            <a:r>
              <a:rPr lang="fr-FR" sz="2000" b="1">
                <a:solidFill>
                  <a:schemeClr val="bg1"/>
                </a:solidFill>
              </a:rPr>
              <a:t>ASDEX Upgrade</a:t>
            </a:r>
            <a:endParaRPr/>
          </a:p>
        </p:txBody>
      </p:sp>
      <p:sp>
        <p:nvSpPr>
          <p:cNvPr id="21" name="Rectangle 20"/>
          <p:cNvSpPr/>
          <p:nvPr/>
        </p:nvSpPr>
        <p:spPr bwMode="auto">
          <a:xfrm>
            <a:off x="7791122" y="512970"/>
            <a:ext cx="4675378" cy="1323439"/>
          </a:xfrm>
          <a:prstGeom prst="rect">
            <a:avLst/>
          </a:prstGeom>
        </p:spPr>
        <p:txBody>
          <a:bodyPr wrap="square">
            <a:spAutoFit/>
          </a:bodyPr>
          <a:lstStyle/>
          <a:p>
            <a:pPr>
              <a:defRPr/>
            </a:pPr>
            <a:r>
              <a:rPr lang="en-US" sz="2000" b="1">
                <a:solidFill>
                  <a:srgbClr val="0033CC"/>
                </a:solidFill>
              </a:rPr>
              <a:t>The XPR is a region of high radiation with low temperature (1-2 eV), high density inside the confined plasma at/above the X-point</a:t>
            </a:r>
            <a:endParaRPr lang="fr-FR" sz="2000" b="1">
              <a:solidFill>
                <a:srgbClr val="0033CC"/>
              </a:solidFill>
            </a:endParaRPr>
          </a:p>
        </p:txBody>
      </p:sp>
      <p:sp>
        <p:nvSpPr>
          <p:cNvPr id="22" name="ZoneTexte 21"/>
          <p:cNvSpPr txBox="1"/>
          <p:nvPr/>
        </p:nvSpPr>
        <p:spPr bwMode="auto">
          <a:xfrm>
            <a:off x="8210432" y="2982867"/>
            <a:ext cx="3148463" cy="400110"/>
          </a:xfrm>
          <a:prstGeom prst="rect">
            <a:avLst/>
          </a:prstGeom>
          <a:noFill/>
        </p:spPr>
        <p:txBody>
          <a:bodyPr wrap="square" rtlCol="0">
            <a:spAutoFit/>
          </a:bodyPr>
          <a:lstStyle/>
          <a:p>
            <a:pPr algn="ctr">
              <a:defRPr/>
            </a:pPr>
            <a:r>
              <a:rPr lang="fr-FR" sz="2000" b="1">
                <a:solidFill>
                  <a:schemeClr val="bg1"/>
                </a:solidFill>
              </a:rPr>
              <a:t>JET</a:t>
            </a:r>
            <a:endParaRPr/>
          </a:p>
        </p:txBody>
      </p:sp>
      <p:pic>
        <p:nvPicPr>
          <p:cNvPr id="3" name="Content Placeholder 6" descr="A red arrow pointing to a light&#10;&#10;Description automatically generated"/>
          <p:cNvPicPr>
            <a:picLocks noGrp="1" noChangeAspect="1"/>
          </p:cNvPicPr>
          <p:nvPr>
            <p:ph idx="1"/>
          </p:nvPr>
        </p:nvPicPr>
        <p:blipFill>
          <a:blip r:embed="rId5"/>
          <a:srcRect t="49694" b="7468"/>
          <a:stretch/>
        </p:blipFill>
        <p:spPr bwMode="auto">
          <a:xfrm>
            <a:off x="3997021" y="2598578"/>
            <a:ext cx="2429323" cy="1281698"/>
          </a:xfrm>
        </p:spPr>
      </p:pic>
      <p:sp>
        <p:nvSpPr>
          <p:cNvPr id="16" name="TextBox 15"/>
          <p:cNvSpPr txBox="1"/>
          <p:nvPr/>
        </p:nvSpPr>
        <p:spPr bwMode="auto">
          <a:xfrm>
            <a:off x="4048000" y="2643087"/>
            <a:ext cx="1514902" cy="523220"/>
          </a:xfrm>
          <a:prstGeom prst="rect">
            <a:avLst/>
          </a:prstGeom>
          <a:noFill/>
        </p:spPr>
        <p:txBody>
          <a:bodyPr wrap="square" rtlCol="0">
            <a:spAutoFit/>
          </a:bodyPr>
          <a:lstStyle/>
          <a:p>
            <a:pPr algn="l">
              <a:defRPr/>
            </a:pPr>
            <a:r>
              <a:rPr sz="2800" b="1">
                <a:solidFill>
                  <a:schemeClr val="bg1"/>
                </a:solidFill>
              </a:rPr>
              <a:t>WEST</a:t>
            </a:r>
            <a:endParaRPr/>
          </a:p>
        </p:txBody>
      </p:sp>
      <p:sp>
        <p:nvSpPr>
          <p:cNvPr id="10" name="TextBox 9"/>
          <p:cNvSpPr txBox="1"/>
          <p:nvPr/>
        </p:nvSpPr>
        <p:spPr bwMode="auto">
          <a:xfrm>
            <a:off x="122084" y="4518361"/>
            <a:ext cx="10033841" cy="1938992"/>
          </a:xfrm>
          <a:prstGeom prst="rect">
            <a:avLst/>
          </a:prstGeom>
          <a:noFill/>
        </p:spPr>
        <p:txBody>
          <a:bodyPr wrap="square">
            <a:spAutoFit/>
          </a:bodyPr>
          <a:lstStyle/>
          <a:p>
            <a:pPr>
              <a:defRPr/>
            </a:pPr>
            <a:r>
              <a:rPr sz="2000" b="1">
                <a:solidFill>
                  <a:srgbClr val="C00000"/>
                </a:solidFill>
              </a:rPr>
              <a:t>M</a:t>
            </a:r>
            <a:r>
              <a:rPr lang="en-GB" sz="2000" b="1">
                <a:solidFill>
                  <a:srgbClr val="C00000"/>
                </a:solidFill>
              </a:rPr>
              <a:t>o</a:t>
            </a:r>
            <a:r>
              <a:rPr sz="2000" b="1">
                <a:solidFill>
                  <a:srgbClr val="C00000"/>
                </a:solidFill>
              </a:rPr>
              <a:t>delling needs:</a:t>
            </a:r>
            <a:endParaRPr/>
          </a:p>
          <a:p>
            <a:pPr marL="342900" indent="-342900">
              <a:buFont typeface="Arial"/>
              <a:buChar char="•"/>
              <a:defRPr/>
            </a:pPr>
            <a:r>
              <a:rPr sz="2000">
                <a:solidFill>
                  <a:srgbClr val="C00000"/>
                </a:solidFill>
              </a:rPr>
              <a:t>Already on-going effort for code validaiton in high-density (TCV-X23)</a:t>
            </a:r>
            <a:endParaRPr/>
          </a:p>
          <a:p>
            <a:pPr marL="285750" indent="-285750">
              <a:buFont typeface="Arial"/>
              <a:buChar char="•"/>
              <a:defRPr/>
            </a:pPr>
            <a:r>
              <a:rPr lang="en-GB" sz="2000">
                <a:solidFill>
                  <a:srgbClr val="C00000"/>
                </a:solidFill>
              </a:rPr>
              <a:t>Ideal and resistive MHD both linear and non-linear (JOREK)</a:t>
            </a:r>
            <a:endParaRPr/>
          </a:p>
          <a:p>
            <a:pPr marL="285750" indent="-285750">
              <a:buFont typeface="Arial"/>
              <a:buChar char="•"/>
              <a:defRPr/>
            </a:pPr>
            <a:r>
              <a:rPr lang="en-GB" sz="2000">
                <a:solidFill>
                  <a:srgbClr val="C00000"/>
                </a:solidFill>
              </a:rPr>
              <a:t>Advanced turbulent codes for edge/SOL transport </a:t>
            </a:r>
            <a:endParaRPr sz="2000" b="1">
              <a:solidFill>
                <a:srgbClr val="C00000"/>
              </a:solidFill>
            </a:endParaRPr>
          </a:p>
          <a:p>
            <a:pPr marL="285750" indent="-285750">
              <a:buFont typeface="Arial"/>
              <a:buChar char="•"/>
              <a:defRPr/>
            </a:pPr>
            <a:r>
              <a:rPr sz="2000">
                <a:solidFill>
                  <a:srgbClr val="C00000"/>
                </a:solidFill>
              </a:rPr>
              <a:t>GK pedestal simulations addressing the role of single and multiple impurities</a:t>
            </a:r>
            <a:endParaRPr/>
          </a:p>
          <a:p>
            <a:pPr marL="285750" indent="-285750">
              <a:buFont typeface="Arial"/>
              <a:buChar char="•"/>
              <a:defRPr/>
            </a:pPr>
            <a:r>
              <a:rPr sz="2000">
                <a:solidFill>
                  <a:srgbClr val="C00000"/>
                </a:solidFill>
              </a:rPr>
              <a:t>Integrated modelling (JINTRAC/COCONUT)</a:t>
            </a:r>
            <a:endParaRPr lang="en-GB" sz="2000">
              <a:solidFill>
                <a:srgbClr val="C00000"/>
              </a:solidFill>
            </a:endParaRPr>
          </a:p>
        </p:txBody>
      </p:sp>
      <p:sp>
        <p:nvSpPr>
          <p:cNvPr id="5" name="Footer Placeholder 4">
            <a:extLst>
              <a:ext uri="{FF2B5EF4-FFF2-40B4-BE49-F238E27FC236}">
                <a16:creationId xmlns:a16="http://schemas.microsoft.com/office/drawing/2014/main" id="{36C50A77-E808-5F9A-455D-B7307D3D1B65}"/>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Tree>
    <p:extLst>
      <p:ext uri="{BB962C8B-B14F-4D97-AF65-F5344CB8AC3E}">
        <p14:creationId xmlns:p14="http://schemas.microsoft.com/office/powerpoint/2010/main" val="122662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dirty="0"/>
              <a:t>RT08: Non-Inductive Operation at high 𝞫</a:t>
            </a:r>
            <a:endParaRPr dirty="0"/>
          </a:p>
        </p:txBody>
      </p:sp>
      <p:sp>
        <p:nvSpPr>
          <p:cNvPr id="5" name="Slide Number Placeholder 4"/>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6A6D9FA1-99C7-4910-8E32-B85D378B0060}" type="slidenum">
              <a:rPr lang="en-US" sz="1400" b="0" i="0" u="none" strike="noStrike" cap="none" spc="0">
                <a:ln>
                  <a:noFill/>
                </a:ln>
                <a:solidFill>
                  <a:prstClr val="white"/>
                </a:solidFill>
                <a:latin typeface="Calibri"/>
                <a:ea typeface="+mn-ea"/>
                <a:cs typeface="+mn-cs"/>
              </a:rPr>
              <a:t>25</a:t>
            </a:fld>
            <a:endParaRPr lang="en-US" sz="1400" b="0" i="0" u="none" strike="noStrike" cap="none" spc="0">
              <a:ln>
                <a:noFill/>
              </a:ln>
              <a:solidFill>
                <a:prstClr val="white"/>
              </a:solidFill>
              <a:latin typeface="Calibri"/>
              <a:ea typeface="+mn-ea"/>
              <a:cs typeface="+mn-cs"/>
            </a:endParaRPr>
          </a:p>
        </p:txBody>
      </p:sp>
      <p:sp>
        <p:nvSpPr>
          <p:cNvPr id="12" name="TextBox 11"/>
          <p:cNvSpPr txBox="1"/>
          <p:nvPr/>
        </p:nvSpPr>
        <p:spPr bwMode="auto">
          <a:xfrm>
            <a:off x="569006" y="1166657"/>
            <a:ext cx="5375920" cy="3170098"/>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US" sz="2000" b="0" i="0" u="none" strike="noStrike" cap="none" spc="0">
                <a:ln>
                  <a:noFill/>
                </a:ln>
                <a:solidFill>
                  <a:prstClr val="black"/>
                </a:solidFill>
                <a:latin typeface="Calibri"/>
                <a:ea typeface="+mn-ea"/>
                <a:cs typeface="+mn-cs"/>
              </a:rPr>
              <a:t>Steady-state fully non-inductive Double transport barrier (DTB) achieved with combination of on/off-axis heating and current drive (both co/cntr-Ip) ECRH and NBI</a:t>
            </a:r>
            <a:endParaRPr/>
          </a:p>
          <a:p>
            <a:pPr>
              <a:defRPr/>
            </a:pPr>
            <a:endParaRPr sz="2000" b="1">
              <a:solidFill>
                <a:srgbClr val="C00000"/>
              </a:solidFill>
            </a:endParaRPr>
          </a:p>
          <a:p>
            <a:pPr>
              <a:defRPr/>
            </a:pPr>
            <a:r>
              <a:rPr sz="2000" b="1">
                <a:solidFill>
                  <a:srgbClr val="C00000"/>
                </a:solidFill>
              </a:rPr>
              <a:t>M</a:t>
            </a:r>
            <a:r>
              <a:rPr lang="en-GB" sz="2000" b="1">
                <a:solidFill>
                  <a:srgbClr val="C00000"/>
                </a:solidFill>
              </a:rPr>
              <a:t>o</a:t>
            </a:r>
            <a:r>
              <a:rPr sz="2000" b="1">
                <a:solidFill>
                  <a:srgbClr val="C00000"/>
                </a:solidFill>
              </a:rPr>
              <a:t>delling needs:</a:t>
            </a:r>
            <a:endParaRPr/>
          </a:p>
          <a:p>
            <a:pPr lvl="0">
              <a:defRPr/>
            </a:pPr>
            <a:endParaRPr lang="en-US" sz="2000">
              <a:solidFill>
                <a:prstClr val="black"/>
              </a:solidFill>
            </a:endParaRPr>
          </a:p>
          <a:p>
            <a:pPr marL="342900" lvl="0" indent="-342900">
              <a:buFont typeface="Arial"/>
              <a:buChar char="•"/>
              <a:defRPr/>
            </a:pPr>
            <a:r>
              <a:rPr lang="en-US" sz="2000">
                <a:solidFill>
                  <a:srgbClr val="C00000"/>
                </a:solidFill>
              </a:rPr>
              <a:t>Integrated transport modelling</a:t>
            </a:r>
            <a:endParaRPr/>
          </a:p>
          <a:p>
            <a:pPr marL="342900" lvl="0" indent="-342900">
              <a:buFont typeface="Arial"/>
              <a:buChar char="•"/>
              <a:defRPr/>
            </a:pPr>
            <a:r>
              <a:rPr lang="en-US" sz="2000">
                <a:solidFill>
                  <a:srgbClr val="C00000"/>
                </a:solidFill>
              </a:rPr>
              <a:t>GK core modelling to infer variation of core-turbulence in presence of DTB</a:t>
            </a:r>
            <a:endParaRPr/>
          </a:p>
        </p:txBody>
      </p:sp>
      <p:sp>
        <p:nvSpPr>
          <p:cNvPr id="13" name="TextBox 12"/>
          <p:cNvSpPr txBox="1"/>
          <p:nvPr/>
        </p:nvSpPr>
        <p:spPr bwMode="auto">
          <a:xfrm>
            <a:off x="11045588" y="66570"/>
            <a:ext cx="1146412" cy="523220"/>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US" sz="2800" b="1" i="0" u="none" strike="noStrike" cap="none" spc="0">
                <a:ln>
                  <a:noFill/>
                </a:ln>
                <a:solidFill>
                  <a:srgbClr val="00B050"/>
                </a:solidFill>
                <a:latin typeface="Calibri"/>
                <a:ea typeface="+mn-ea"/>
                <a:cs typeface="+mn-cs"/>
              </a:rPr>
              <a:t>TCV</a:t>
            </a:r>
            <a:endParaRPr/>
          </a:p>
        </p:txBody>
      </p:sp>
      <p:sp>
        <p:nvSpPr>
          <p:cNvPr id="3" name="TextBox 2"/>
          <p:cNvSpPr txBox="1"/>
          <p:nvPr/>
        </p:nvSpPr>
        <p:spPr bwMode="auto">
          <a:xfrm rot="16199998">
            <a:off x="9647946" y="2560348"/>
            <a:ext cx="4067503" cy="307777"/>
          </a:xfrm>
          <a:prstGeom prst="rect">
            <a:avLst/>
          </a:prstGeom>
          <a:noFill/>
        </p:spPr>
        <p:txBody>
          <a:bodyPr wrap="square" rtlCol="0">
            <a:spAutoFit/>
          </a:bodyPr>
          <a:lstStyle/>
          <a:p>
            <a:pPr algn="l">
              <a:defRPr/>
            </a:pPr>
            <a:r>
              <a:rPr lang="en-US" sz="1400">
                <a:solidFill>
                  <a:schemeClr val="bg1">
                    <a:lumMod val="50000"/>
                  </a:schemeClr>
                </a:solidFill>
              </a:rPr>
              <a:t>S. Coda, C. Piron, F. Auriemma, A. Bock</a:t>
            </a:r>
            <a:endParaRPr/>
          </a:p>
        </p:txBody>
      </p:sp>
      <p:sp>
        <p:nvSpPr>
          <p:cNvPr id="6" name="Rectangle 5"/>
          <p:cNvSpPr/>
          <p:nvPr/>
        </p:nvSpPr>
        <p:spPr bwMode="auto">
          <a:xfrm>
            <a:off x="10270131" y="5743770"/>
            <a:ext cx="151621" cy="214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nvGrpSpPr>
          <p:cNvPr id="9" name="Group 8"/>
          <p:cNvGrpSpPr/>
          <p:nvPr/>
        </p:nvGrpSpPr>
        <p:grpSpPr bwMode="auto">
          <a:xfrm>
            <a:off x="5944926" y="918851"/>
            <a:ext cx="5541717" cy="5020299"/>
            <a:chOff x="5944926" y="918851"/>
            <a:chExt cx="5541717" cy="5020299"/>
          </a:xfrm>
        </p:grpSpPr>
        <p:pic>
          <p:nvPicPr>
            <p:cNvPr id="16" name="Picture 15"/>
            <p:cNvPicPr>
              <a:picLocks noChangeAspect="1"/>
            </p:cNvPicPr>
            <p:nvPr/>
          </p:nvPicPr>
          <p:blipFill>
            <a:blip r:embed="rId3"/>
            <a:srcRect t="4206" r="51306" b="4554"/>
            <a:stretch/>
          </p:blipFill>
          <p:spPr bwMode="auto">
            <a:xfrm>
              <a:off x="5944926" y="918852"/>
              <a:ext cx="2936183" cy="5020298"/>
            </a:xfrm>
            <a:prstGeom prst="rect">
              <a:avLst/>
            </a:prstGeom>
            <a:ln>
              <a:noFill/>
            </a:ln>
          </p:spPr>
        </p:pic>
        <p:pic>
          <p:nvPicPr>
            <p:cNvPr id="14" name="Picture 13"/>
            <p:cNvPicPr>
              <a:picLocks noChangeAspect="1"/>
            </p:cNvPicPr>
            <p:nvPr/>
          </p:nvPicPr>
          <p:blipFill>
            <a:blip r:embed="rId4"/>
            <a:stretch/>
          </p:blipFill>
          <p:spPr bwMode="auto">
            <a:xfrm>
              <a:off x="8862679" y="3372021"/>
              <a:ext cx="2623964" cy="2470899"/>
            </a:xfrm>
            <a:prstGeom prst="rect">
              <a:avLst/>
            </a:prstGeom>
          </p:spPr>
        </p:pic>
        <p:pic>
          <p:nvPicPr>
            <p:cNvPr id="18" name="Picture 17"/>
            <p:cNvPicPr>
              <a:picLocks noChangeAspect="1"/>
            </p:cNvPicPr>
            <p:nvPr/>
          </p:nvPicPr>
          <p:blipFill>
            <a:blip r:embed="rId5"/>
            <a:stretch/>
          </p:blipFill>
          <p:spPr bwMode="auto">
            <a:xfrm>
              <a:off x="8862679" y="918851"/>
              <a:ext cx="2623964" cy="2470899"/>
            </a:xfrm>
            <a:prstGeom prst="rect">
              <a:avLst/>
            </a:prstGeom>
          </p:spPr>
        </p:pic>
      </p:grpSp>
      <p:sp>
        <p:nvSpPr>
          <p:cNvPr id="4" name="Footer Placeholder 3">
            <a:extLst>
              <a:ext uri="{FF2B5EF4-FFF2-40B4-BE49-F238E27FC236}">
                <a16:creationId xmlns:a16="http://schemas.microsoft.com/office/drawing/2014/main" id="{19F9FF99-FBF6-97A1-3048-DBAAFFBD1A9E}"/>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Tree>
    <p:extLst>
      <p:ext uri="{BB962C8B-B14F-4D97-AF65-F5344CB8AC3E}">
        <p14:creationId xmlns:p14="http://schemas.microsoft.com/office/powerpoint/2010/main" val="125259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RT09: Energetic Particles</a:t>
            </a:r>
            <a:endParaRPr/>
          </a:p>
        </p:txBody>
      </p:sp>
      <p:sp>
        <p:nvSpPr>
          <p:cNvPr id="3" name="Content Placeholder 2"/>
          <p:cNvSpPr>
            <a:spLocks noGrp="1"/>
          </p:cNvSpPr>
          <p:nvPr>
            <p:ph idx="1"/>
          </p:nvPr>
        </p:nvSpPr>
        <p:spPr bwMode="auto">
          <a:xfrm>
            <a:off x="609599" y="649714"/>
            <a:ext cx="7752587" cy="5688631"/>
          </a:xfrm>
        </p:spPr>
        <p:txBody>
          <a:bodyPr/>
          <a:lstStyle/>
          <a:p>
            <a:pPr marL="283878" indent="-283878" algn="l">
              <a:buFont typeface="Arial"/>
              <a:buChar char="•"/>
              <a:defRPr/>
            </a:pPr>
            <a:r>
              <a:rPr lang="en-US" sz="2400" b="0" i="0" u="none" strike="noStrike" cap="none" spc="0">
                <a:solidFill>
                  <a:schemeClr val="tx1"/>
                </a:solidFill>
                <a:latin typeface="+mn-lt"/>
                <a:ea typeface="+mn-lt"/>
                <a:cs typeface="Arial"/>
              </a:rPr>
              <a:t>Plasma equilibrium and stability modelling of Alfvenic eigenmodes (e.g. HELENA+CSCAS) For interpretation of e.g. AE suppression by ECRH (see illustration)</a:t>
            </a:r>
            <a:endParaRPr lang="en-US" sz="2400" b="0" i="0" u="none" strike="noStrike" cap="none" spc="0">
              <a:solidFill>
                <a:schemeClr val="tx1"/>
              </a:solidFill>
              <a:latin typeface="Times New Roman"/>
              <a:cs typeface="Times New Roman"/>
            </a:endParaRPr>
          </a:p>
          <a:p>
            <a:pPr marL="683928" lvl="1" indent="-283878" algn="l">
              <a:buFont typeface="Arial"/>
              <a:buChar char="•"/>
              <a:defRPr/>
            </a:pPr>
            <a:r>
              <a:rPr lang="en-US" sz="1800" b="0" i="0" u="none" strike="noStrike" cap="none" spc="0">
                <a:solidFill>
                  <a:schemeClr val="tx1"/>
                </a:solidFill>
                <a:latin typeface="Calibri"/>
                <a:ea typeface="Calibri"/>
                <a:cs typeface="Arial"/>
              </a:rPr>
              <a:t>High accuracy plasma equilbria for correct q-profile</a:t>
            </a:r>
            <a:endParaRPr lang="en-US" sz="1800" b="0" i="0" u="none" strike="noStrike" cap="none" spc="0">
              <a:solidFill>
                <a:schemeClr val="tx1"/>
              </a:solidFill>
              <a:latin typeface="Times New Roman"/>
              <a:cs typeface="Times New Roman"/>
            </a:endParaRPr>
          </a:p>
          <a:p>
            <a:pPr marL="683928" lvl="1" indent="-283878" algn="l">
              <a:buFont typeface="Arial"/>
              <a:buChar char="•"/>
              <a:defRPr/>
            </a:pPr>
            <a:r>
              <a:rPr lang="en-US" sz="1800" b="0" i="0" u="none" strike="noStrike" cap="none" spc="0">
                <a:solidFill>
                  <a:schemeClr val="tx1"/>
                </a:solidFill>
                <a:latin typeface="Calibri"/>
                <a:ea typeface="Calibri"/>
                <a:cs typeface="Arial"/>
              </a:rPr>
              <a:t>Uncertainty assessments of key plasmas – intensive activity in terms of effort/computational time</a:t>
            </a:r>
            <a:endParaRPr lang="en-US" sz="2400" b="0"/>
          </a:p>
          <a:p>
            <a:pPr marL="283878" indent="-283878" algn="l">
              <a:buFont typeface="Arial"/>
              <a:buChar char="•"/>
              <a:defRPr/>
            </a:pPr>
            <a:r>
              <a:rPr lang="en-US" sz="2400" b="0" i="0" u="none" strike="noStrike" cap="none" spc="0">
                <a:solidFill>
                  <a:schemeClr val="tx1"/>
                </a:solidFill>
                <a:latin typeface="+mn-lt"/>
                <a:ea typeface="+mn-lt"/>
                <a:cs typeface="Arial"/>
              </a:rPr>
              <a:t>Integrated modelling required to produce accurate FI distribution functions (e.g. TRANSP + ASCOT)</a:t>
            </a:r>
            <a:endParaRPr sz="2400" b="0"/>
          </a:p>
          <a:p>
            <a:pPr lvl="1">
              <a:defRPr/>
            </a:pPr>
            <a:r>
              <a:rPr lang="en-US" sz="1800" b="0" i="0" u="none" strike="noStrike" cap="none" spc="0">
                <a:solidFill>
                  <a:schemeClr val="tx1"/>
                </a:solidFill>
                <a:latin typeface="+mn-lt"/>
                <a:ea typeface="+mn-lt"/>
                <a:cs typeface="Arial"/>
              </a:rPr>
              <a:t>High fidelity FI DFn requires running e.g. ASCOT on Marconi cluster with large number of marker particles for good resolution in energy/pitch-angle space</a:t>
            </a:r>
            <a:endParaRPr lang="en-US" sz="1800" b="0" i="0" u="none" strike="noStrike" cap="none" spc="0">
              <a:solidFill>
                <a:schemeClr val="tx1"/>
              </a:solidFill>
              <a:latin typeface="Times New Roman"/>
              <a:cs typeface="Times New Roman"/>
            </a:endParaRPr>
          </a:p>
          <a:p>
            <a:pPr lvl="0">
              <a:defRPr/>
            </a:pPr>
            <a:r>
              <a:rPr lang="en-US" sz="2400" b="0" i="0" u="none" strike="noStrike" cap="none" spc="0">
                <a:solidFill>
                  <a:schemeClr val="tx1"/>
                </a:solidFill>
                <a:latin typeface="Calibri"/>
                <a:ea typeface="Calibri"/>
                <a:cs typeface="Arial"/>
              </a:rPr>
              <a:t>ELM-TAE interaction (e.g. MEGA)</a:t>
            </a:r>
            <a:endParaRPr lang="en-US" sz="2400" b="0" i="0" u="none" strike="noStrike" cap="none" spc="0">
              <a:solidFill>
                <a:schemeClr val="tx1"/>
              </a:solidFill>
              <a:latin typeface="Times New Roman"/>
              <a:cs typeface="Times New Roman"/>
            </a:endParaRPr>
          </a:p>
          <a:p>
            <a:pPr>
              <a:defRPr/>
            </a:pPr>
            <a:r>
              <a:rPr lang="en-US" sz="2400" b="0" i="0" u="none" strike="noStrike" cap="none" spc="0">
                <a:solidFill>
                  <a:schemeClr val="tx1"/>
                </a:solidFill>
                <a:latin typeface="Calibri"/>
                <a:ea typeface="Calibri"/>
                <a:cs typeface="Arial"/>
              </a:rPr>
              <a:t>Synthetic diagnostics/ diagnostic analysis techniques</a:t>
            </a:r>
            <a:endParaRPr lang="en-US" sz="2400" b="0" i="0" u="none" strike="noStrike" cap="none" spc="0">
              <a:solidFill>
                <a:schemeClr val="tx1"/>
              </a:solidFill>
              <a:latin typeface="Times New Roman"/>
              <a:cs typeface="Times New Roman"/>
            </a:endParaRPr>
          </a:p>
          <a:p>
            <a:pPr lvl="1">
              <a:defRPr/>
            </a:pPr>
            <a:r>
              <a:rPr lang="en-US" sz="1800" b="0" i="0" u="none" strike="noStrike" cap="none" spc="0">
                <a:solidFill>
                  <a:schemeClr val="tx1"/>
                </a:solidFill>
                <a:latin typeface="Calibri"/>
                <a:ea typeface="Calibri"/>
                <a:cs typeface="Arial"/>
              </a:rPr>
              <a:t>FIDASIM, FILDSIM, FILD tomography, DRESS, NPA/INPA/SSNPA, CTS</a:t>
            </a:r>
            <a:endParaRPr lang="en-US" sz="1800" b="0" i="0" u="none" strike="noStrike" cap="none" spc="0">
              <a:solidFill>
                <a:schemeClr val="tx1"/>
              </a:solidFill>
              <a:latin typeface="Times New Roman"/>
              <a:cs typeface="Times New Roman"/>
            </a:endParaRPr>
          </a:p>
          <a:p>
            <a:pPr lvl="0">
              <a:defRPr/>
            </a:pPr>
            <a:r>
              <a:rPr lang="en-US" sz="2400" b="0" i="0" u="none" strike="noStrike" cap="none" spc="0">
                <a:solidFill>
                  <a:schemeClr val="tx1"/>
                </a:solidFill>
                <a:latin typeface="Calibri"/>
                <a:ea typeface="Calibri"/>
                <a:cs typeface="Arial"/>
              </a:rPr>
              <a:t>GK + Global gyrofluid simulations – e.g. CGYRO + FAR3D (see illustration)</a:t>
            </a:r>
            <a:endParaRPr lang="en-US"/>
          </a:p>
        </p:txBody>
      </p:sp>
      <p:sp>
        <p:nvSpPr>
          <p:cNvPr id="4" name="Footer Placeholder 3"/>
          <p:cNvSpPr>
            <a:spLocks noGrp="1"/>
          </p:cNvSpPr>
          <p:nvPr>
            <p:ph type="ftr" sz="quarter" idx="11"/>
          </p:nvPr>
        </p:nvSpPr>
        <p:spPr bwMode="auto"/>
        <p:txBody>
          <a:bodyPr/>
          <a:lstStyle/>
          <a:p>
            <a:pPr>
              <a:defRPr/>
            </a:pPr>
            <a:r>
              <a:rPr lang="en-GB">
                <a:solidFill>
                  <a:prstClr val="white"/>
                </a:solidFill>
              </a:rPr>
              <a:t>M. Wischmeier | E-TASC General Meeting| 11th of November 2024</a:t>
            </a:r>
          </a:p>
        </p:txBody>
      </p:sp>
      <p:sp>
        <p:nvSpPr>
          <p:cNvPr id="5" name="Slide Number Placeholder 4"/>
          <p:cNvSpPr>
            <a:spLocks noGrp="1"/>
          </p:cNvSpPr>
          <p:nvPr>
            <p:ph type="sldNum" sz="quarter" idx="12"/>
          </p:nvPr>
        </p:nvSpPr>
        <p:spPr bwMode="auto"/>
        <p:txBody>
          <a:bodyPr/>
          <a:lstStyle/>
          <a:p>
            <a:pPr>
              <a:defRPr/>
            </a:pPr>
            <a:fld id="{6A6D9FA1-99C7-4910-8E32-B85D378B0060}" type="slidenum">
              <a:rPr lang="en-GB">
                <a:solidFill>
                  <a:prstClr val="white"/>
                </a:solidFill>
              </a:rPr>
              <a:t>26</a:t>
            </a:fld>
            <a:endParaRPr lang="en-GB">
              <a:solidFill>
                <a:prstClr val="white"/>
              </a:solidFill>
            </a:endParaRPr>
          </a:p>
        </p:txBody>
      </p:sp>
      <p:pic>
        <p:nvPicPr>
          <p:cNvPr id="791273627" name="Picture 791273626"/>
          <p:cNvPicPr>
            <a:picLocks noChangeAspect="1"/>
          </p:cNvPicPr>
          <p:nvPr/>
        </p:nvPicPr>
        <p:blipFill>
          <a:blip r:embed="rId3"/>
          <a:stretch/>
        </p:blipFill>
        <p:spPr bwMode="auto">
          <a:xfrm>
            <a:off x="9234137" y="3681027"/>
            <a:ext cx="2185162" cy="2901524"/>
          </a:xfrm>
          <a:prstGeom prst="rect">
            <a:avLst/>
          </a:prstGeom>
        </p:spPr>
      </p:pic>
      <p:pic>
        <p:nvPicPr>
          <p:cNvPr id="1283686269" name="Picture 1283686268"/>
          <p:cNvPicPr>
            <a:picLocks noChangeAspect="1"/>
          </p:cNvPicPr>
          <p:nvPr/>
        </p:nvPicPr>
        <p:blipFill>
          <a:blip r:embed="rId4"/>
          <a:stretch/>
        </p:blipFill>
        <p:spPr bwMode="auto">
          <a:xfrm>
            <a:off x="8573853" y="15226"/>
            <a:ext cx="3505728" cy="3765581"/>
          </a:xfrm>
          <a:prstGeom prst="rect">
            <a:avLst/>
          </a:prstGeom>
        </p:spPr>
      </p:pic>
    </p:spTree>
    <p:extLst>
      <p:ext uri="{BB962C8B-B14F-4D97-AF65-F5344CB8AC3E}">
        <p14:creationId xmlns:p14="http://schemas.microsoft.com/office/powerpoint/2010/main" val="1582042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FBBFF-5929-BA63-36F6-FBD4F46CE44B}"/>
              </a:ext>
            </a:extLst>
          </p:cNvPr>
          <p:cNvSpPr>
            <a:spLocks noGrp="1"/>
          </p:cNvSpPr>
          <p:nvPr>
            <p:ph idx="1"/>
          </p:nvPr>
        </p:nvSpPr>
        <p:spPr>
          <a:xfrm>
            <a:off x="720080" y="2998996"/>
            <a:ext cx="11103024" cy="860008"/>
          </a:xfrm>
        </p:spPr>
        <p:txBody>
          <a:bodyPr/>
          <a:lstStyle/>
          <a:p>
            <a:pPr marL="0" indent="0" algn="ctr">
              <a:buNone/>
            </a:pPr>
            <a:r>
              <a:rPr lang="en-GB" dirty="0"/>
              <a:t>TSVV 5 -  TSVV 6 - TSVV 7 - WP PWIE</a:t>
            </a:r>
          </a:p>
        </p:txBody>
      </p:sp>
      <p:sp>
        <p:nvSpPr>
          <p:cNvPr id="4" name="Footer Placeholder 3">
            <a:extLst>
              <a:ext uri="{FF2B5EF4-FFF2-40B4-BE49-F238E27FC236}">
                <a16:creationId xmlns:a16="http://schemas.microsoft.com/office/drawing/2014/main" id="{02616247-C0DF-501C-3BF8-F06A62098C73}"/>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25E37C8E-562F-D7F3-7236-152DC2BBB3B2}"/>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27</a:t>
            </a:fld>
            <a:endParaRPr lang="en-GB">
              <a:solidFill>
                <a:prstClr val="white"/>
              </a:solidFill>
            </a:endParaRPr>
          </a:p>
        </p:txBody>
      </p:sp>
    </p:spTree>
    <p:extLst>
      <p:ext uri="{BB962C8B-B14F-4D97-AF65-F5344CB8AC3E}">
        <p14:creationId xmlns:p14="http://schemas.microsoft.com/office/powerpoint/2010/main" val="1903990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A96AE-8126-E851-FD53-F276194D4A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8101E9-BADC-C658-AC37-F2ADDA3A10C6}"/>
              </a:ext>
            </a:extLst>
          </p:cNvPr>
          <p:cNvSpPr>
            <a:spLocks noGrp="1"/>
          </p:cNvSpPr>
          <p:nvPr>
            <p:ph type="title"/>
          </p:nvPr>
        </p:nvSpPr>
        <p:spPr>
          <a:xfrm>
            <a:off x="983432" y="192515"/>
            <a:ext cx="9824776" cy="457200"/>
          </a:xfrm>
        </p:spPr>
        <p:txBody>
          <a:bodyPr/>
          <a:lstStyle/>
          <a:p>
            <a:r>
              <a:rPr lang="de-DE" dirty="0"/>
              <a:t>General WPPWIE </a:t>
            </a:r>
            <a:r>
              <a:rPr lang="de-DE" dirty="0" err="1"/>
              <a:t>view</a:t>
            </a:r>
            <a:r>
              <a:rPr lang="de-DE" dirty="0"/>
              <a:t> on TSVVs</a:t>
            </a:r>
          </a:p>
        </p:txBody>
      </p:sp>
      <p:sp>
        <p:nvSpPr>
          <p:cNvPr id="4" name="Foliennummernplatzhalter 3">
            <a:extLst>
              <a:ext uri="{FF2B5EF4-FFF2-40B4-BE49-F238E27FC236}">
                <a16:creationId xmlns:a16="http://schemas.microsoft.com/office/drawing/2014/main" id="{E44385E6-1CDB-375C-15F4-819CA8FF30E9}"/>
              </a:ext>
            </a:extLst>
          </p:cNvPr>
          <p:cNvSpPr>
            <a:spLocks noGrp="1"/>
          </p:cNvSpPr>
          <p:nvPr>
            <p:ph type="sldNum" sz="quarter" idx="12"/>
          </p:nvPr>
        </p:nvSpPr>
        <p:spPr/>
        <p:txBody>
          <a:bodyPr/>
          <a:lstStyle/>
          <a:p>
            <a:fld id="{6A6D9FA1-99C7-4910-8E32-B85D378B0060}" type="slidenum">
              <a:rPr lang="en-GB" smtClean="0">
                <a:solidFill>
                  <a:prstClr val="white"/>
                </a:solidFill>
              </a:rPr>
              <a:pPr/>
              <a:t>28</a:t>
            </a:fld>
            <a:endParaRPr lang="en-GB" dirty="0">
              <a:solidFill>
                <a:prstClr val="white"/>
              </a:solidFill>
            </a:endParaRPr>
          </a:p>
        </p:txBody>
      </p:sp>
      <p:sp>
        <p:nvSpPr>
          <p:cNvPr id="5" name="Fußzeilenplatzhalter 4">
            <a:extLst>
              <a:ext uri="{FF2B5EF4-FFF2-40B4-BE49-F238E27FC236}">
                <a16:creationId xmlns:a16="http://schemas.microsoft.com/office/drawing/2014/main" id="{50D97576-143F-7E04-6621-83BB35B7DDA2}"/>
              </a:ext>
            </a:extLst>
          </p:cNvPr>
          <p:cNvSpPr>
            <a:spLocks noGrp="1"/>
          </p:cNvSpPr>
          <p:nvPr>
            <p:ph type="ftr" sz="quarter" idx="11"/>
          </p:nvPr>
        </p:nvSpPr>
        <p:spPr/>
        <p:txBody>
          <a:bodyPr/>
          <a:lstStyle/>
          <a:p>
            <a:r>
              <a:rPr lang="en-GB">
                <a:solidFill>
                  <a:prstClr val="white"/>
                </a:solidFill>
              </a:rPr>
              <a:t>M. Wischmeier | E-TASC General Meeting| 11th of November 2024</a:t>
            </a:r>
            <a:endParaRPr lang="en-GB" dirty="0">
              <a:solidFill>
                <a:prstClr val="white"/>
              </a:solidFill>
            </a:endParaRPr>
          </a:p>
        </p:txBody>
      </p:sp>
      <p:sp>
        <p:nvSpPr>
          <p:cNvPr id="6" name="Textfeld 5">
            <a:extLst>
              <a:ext uri="{FF2B5EF4-FFF2-40B4-BE49-F238E27FC236}">
                <a16:creationId xmlns:a16="http://schemas.microsoft.com/office/drawing/2014/main" id="{E40B2316-DAE6-B3FB-7150-5D12EB7733C3}"/>
              </a:ext>
            </a:extLst>
          </p:cNvPr>
          <p:cNvSpPr txBox="1"/>
          <p:nvPr/>
        </p:nvSpPr>
        <p:spPr>
          <a:xfrm>
            <a:off x="457200" y="796859"/>
            <a:ext cx="11558742" cy="2246769"/>
          </a:xfrm>
          <a:prstGeom prst="rect">
            <a:avLst/>
          </a:prstGeom>
          <a:noFill/>
        </p:spPr>
        <p:txBody>
          <a:bodyPr wrap="none" rtlCol="0">
            <a:spAutoFit/>
          </a:bodyPr>
          <a:lstStyle/>
          <a:p>
            <a:pPr marL="342900" indent="-342900">
              <a:buFont typeface="Wingdings" panose="05000000000000000000" pitchFamily="2" charset="2"/>
              <a:buChar char="§"/>
            </a:pPr>
            <a:r>
              <a:rPr lang="en-AU" sz="2000" dirty="0">
                <a:solidFill>
                  <a:schemeClr val="tx2"/>
                </a:solidFill>
                <a:latin typeface="+mj-lt"/>
                <a:ea typeface="Tahoma" panose="020B0604030504040204" pitchFamily="34" charset="0"/>
                <a:cs typeface="Tahoma" panose="020B0604030504040204" pitchFamily="34" charset="0"/>
              </a:rPr>
              <a:t>Good direct interaction between WPPWIE Sub Project and TSVV-5, TSVV-6, TSVV-7  members</a:t>
            </a:r>
          </a:p>
          <a:p>
            <a:pPr marL="342900" indent="-342900">
              <a:buFont typeface="Wingdings" panose="05000000000000000000" pitchFamily="2" charset="2"/>
              <a:buChar char="§"/>
            </a:pPr>
            <a:r>
              <a:rPr lang="en-AU" sz="2000" dirty="0">
                <a:solidFill>
                  <a:schemeClr val="tx2"/>
                </a:solidFill>
                <a:latin typeface="+mj-lt"/>
                <a:ea typeface="Tahoma" panose="020B0604030504040204" pitchFamily="34" charset="0"/>
                <a:cs typeface="Tahoma" panose="020B0604030504040204" pitchFamily="34" charset="0"/>
              </a:rPr>
              <a:t>WPPWIE provides input in atomic and molecular data,  plasma backgrounds, reference experiments in</a:t>
            </a:r>
          </a:p>
          <a:p>
            <a:r>
              <a:rPr lang="en-AU" sz="2000" dirty="0">
                <a:solidFill>
                  <a:schemeClr val="tx2"/>
                </a:solidFill>
                <a:latin typeface="+mj-lt"/>
                <a:ea typeface="Tahoma" panose="020B0604030504040204" pitchFamily="34" charset="0"/>
                <a:cs typeface="Tahoma" panose="020B0604030504040204" pitchFamily="34" charset="0"/>
              </a:rPr>
              <a:t>     linear devices, post-mortem analysis from tokamaks and stellarators to benchmark, complementary </a:t>
            </a:r>
          </a:p>
          <a:p>
            <a:r>
              <a:rPr lang="en-AU" sz="2000" dirty="0">
                <a:solidFill>
                  <a:schemeClr val="tx2"/>
                </a:solidFill>
                <a:latin typeface="+mj-lt"/>
                <a:ea typeface="Tahoma" panose="020B0604030504040204" pitchFamily="34" charset="0"/>
                <a:cs typeface="Tahoma" panose="020B0604030504040204" pitchFamily="34" charset="0"/>
              </a:rPr>
              <a:t>     simulations, validation of code packages in laboratory experiments, etc. </a:t>
            </a:r>
          </a:p>
          <a:p>
            <a:pPr marL="342900" indent="-342900">
              <a:buFont typeface="Wingdings" panose="05000000000000000000" pitchFamily="2" charset="2"/>
              <a:buChar char="§"/>
            </a:pPr>
            <a:r>
              <a:rPr lang="en-AU" sz="2000" dirty="0">
                <a:solidFill>
                  <a:schemeClr val="tx2"/>
                </a:solidFill>
                <a:latin typeface="+mj-lt"/>
                <a:ea typeface="Tahoma" panose="020B0604030504040204" pitchFamily="34" charset="0"/>
                <a:cs typeface="Tahoma" panose="020B0604030504040204" pitchFamily="34" charset="0"/>
              </a:rPr>
              <a:t>Overall coordination via PI, WPL and experts in Thrust including WPTE and WPW7X</a:t>
            </a:r>
          </a:p>
          <a:p>
            <a:pPr marL="342900" indent="-342900">
              <a:buFont typeface="Wingdings" panose="05000000000000000000" pitchFamily="2" charset="2"/>
              <a:buChar char="§"/>
            </a:pPr>
            <a:r>
              <a:rPr lang="en-AU" sz="2000" dirty="0">
                <a:solidFill>
                  <a:schemeClr val="tx2"/>
                </a:solidFill>
                <a:latin typeface="+mj-lt"/>
                <a:ea typeface="Tahoma" panose="020B0604030504040204" pitchFamily="34" charset="0"/>
                <a:cs typeface="Tahoma" panose="020B0604030504040204" pitchFamily="34" charset="0"/>
              </a:rPr>
              <a:t>Interaction benefits from personal involved in both packages. common meetings, code camps etc.</a:t>
            </a:r>
          </a:p>
          <a:p>
            <a:pPr marL="342900" indent="-342900">
              <a:buFont typeface="Wingdings" panose="05000000000000000000" pitchFamily="2" charset="2"/>
              <a:buChar char="§"/>
            </a:pPr>
            <a:r>
              <a:rPr lang="en-AU" sz="2000" dirty="0">
                <a:solidFill>
                  <a:schemeClr val="tx2"/>
                </a:solidFill>
                <a:latin typeface="+mj-lt"/>
                <a:ea typeface="Tahoma" panose="020B0604030504040204" pitchFamily="34" charset="0"/>
                <a:cs typeface="Tahoma" panose="020B0604030504040204" pitchFamily="34" charset="0"/>
              </a:rPr>
              <a:t>Moderate flexibility within the given scope of the TSVVs exist to address actual new questions (full-W ITER)</a:t>
            </a:r>
            <a:endParaRPr lang="en-AU" sz="2000" dirty="0">
              <a:latin typeface="+mj-lt"/>
              <a:ea typeface="Tahoma" panose="020B0604030504040204" pitchFamily="34" charset="0"/>
              <a:cs typeface="Tahoma" panose="020B0604030504040204" pitchFamily="34" charset="0"/>
            </a:endParaRPr>
          </a:p>
        </p:txBody>
      </p:sp>
      <p:cxnSp>
        <p:nvCxnSpPr>
          <p:cNvPr id="13" name="Gerader Verbinder 12">
            <a:extLst>
              <a:ext uri="{FF2B5EF4-FFF2-40B4-BE49-F238E27FC236}">
                <a16:creationId xmlns:a16="http://schemas.microsoft.com/office/drawing/2014/main" id="{F5C46BAE-1CBE-CF29-0DF7-F6902A17071A}"/>
              </a:ext>
            </a:extLst>
          </p:cNvPr>
          <p:cNvCxnSpPr>
            <a:cxnSpLocks/>
          </p:cNvCxnSpPr>
          <p:nvPr/>
        </p:nvCxnSpPr>
        <p:spPr>
          <a:xfrm>
            <a:off x="457200" y="3277218"/>
            <a:ext cx="107095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9D1336E1-73B7-F8FF-017C-B066CC92CFC6}"/>
              </a:ext>
            </a:extLst>
          </p:cNvPr>
          <p:cNvSpPr txBox="1"/>
          <p:nvPr/>
        </p:nvSpPr>
        <p:spPr>
          <a:xfrm>
            <a:off x="360040" y="3520641"/>
            <a:ext cx="11721863" cy="2862322"/>
          </a:xfrm>
          <a:prstGeom prst="rect">
            <a:avLst/>
          </a:prstGeom>
          <a:noFill/>
        </p:spPr>
        <p:txBody>
          <a:bodyPr wrap="none" rtlCol="0">
            <a:spAutoFit/>
          </a:bodyPr>
          <a:lstStyle/>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TSVV-5, TSVV-6, and TSVV-7 provides code packages, which need still development in the next years, </a:t>
            </a:r>
          </a:p>
          <a:p>
            <a:r>
              <a:rPr lang="en-AU" sz="2000" dirty="0">
                <a:latin typeface="+mj-lt"/>
                <a:ea typeface="Tahoma" panose="020B0604030504040204" pitchFamily="34" charset="0"/>
                <a:cs typeface="Tahoma" panose="020B0604030504040204" pitchFamily="34" charset="0"/>
              </a:rPr>
              <a:t>      BUT parts and modules are already: </a:t>
            </a:r>
          </a:p>
          <a:p>
            <a:r>
              <a:rPr lang="en-AU" sz="2000" dirty="0">
                <a:latin typeface="+mj-lt"/>
                <a:ea typeface="Tahoma" panose="020B0604030504040204" pitchFamily="34" charset="0"/>
                <a:cs typeface="Tahoma" panose="020B0604030504040204" pitchFamily="34" charset="0"/>
              </a:rPr>
              <a:t>      - usable for predictive modelling for full-metallic devices within EUROfusion portfolio or beyond</a:t>
            </a:r>
          </a:p>
          <a:p>
            <a:r>
              <a:rPr lang="en-AU" sz="2000" dirty="0">
                <a:latin typeface="+mj-lt"/>
                <a:ea typeface="Tahoma" panose="020B0604030504040204" pitchFamily="34" charset="0"/>
                <a:cs typeface="Tahoma" panose="020B0604030504040204" pitchFamily="34" charset="0"/>
              </a:rPr>
              <a:t>      - usable for interpretative modelling of plasma-edge, plasma-wall interaction and exhaust as benchmark</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Modular code development (e.g. CRM, grids) will permit to merge codes to new suites (e.g. EIRENE-ERO2.0)</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Main missing points from WPPWIE perspective</a:t>
            </a:r>
          </a:p>
          <a:p>
            <a:pPr marL="800100" lvl="1"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real PWI-Plasma coupling (iterative loop with plasma cooling)</a:t>
            </a:r>
          </a:p>
          <a:p>
            <a:pPr marL="800100" lvl="1"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time-resolved simulations (catch turbulence aspects)</a:t>
            </a:r>
          </a:p>
          <a:p>
            <a:pPr marL="800100" lvl="1"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plasma conditions at recessed areas </a:t>
            </a:r>
          </a:p>
        </p:txBody>
      </p:sp>
    </p:spTree>
    <p:extLst>
      <p:ext uri="{BB962C8B-B14F-4D97-AF65-F5344CB8AC3E}">
        <p14:creationId xmlns:p14="http://schemas.microsoft.com/office/powerpoint/2010/main" val="190248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2D9CF-B60D-4913-5E5A-1F6C00D951BA}"/>
              </a:ext>
            </a:extLst>
          </p:cNvPr>
          <p:cNvSpPr>
            <a:spLocks noGrp="1"/>
          </p:cNvSpPr>
          <p:nvPr>
            <p:ph type="title"/>
          </p:nvPr>
        </p:nvSpPr>
        <p:spPr>
          <a:xfrm>
            <a:off x="983432" y="192515"/>
            <a:ext cx="9824776" cy="457200"/>
          </a:xfrm>
        </p:spPr>
        <p:txBody>
          <a:bodyPr/>
          <a:lstStyle/>
          <a:p>
            <a:r>
              <a:rPr lang="de-DE" dirty="0"/>
              <a:t>WPPWIE </a:t>
            </a:r>
            <a:r>
              <a:rPr lang="de-DE" dirty="0" err="1"/>
              <a:t>view</a:t>
            </a:r>
            <a:r>
              <a:rPr lang="de-DE" dirty="0"/>
              <a:t> on TSVV-5 and TSVV-6</a:t>
            </a:r>
          </a:p>
        </p:txBody>
      </p:sp>
      <p:sp>
        <p:nvSpPr>
          <p:cNvPr id="4" name="Foliennummernplatzhalter 3">
            <a:extLst>
              <a:ext uri="{FF2B5EF4-FFF2-40B4-BE49-F238E27FC236}">
                <a16:creationId xmlns:a16="http://schemas.microsoft.com/office/drawing/2014/main" id="{6DE4D06B-91B6-C3E3-5B7E-3AC43A8E0276}"/>
              </a:ext>
            </a:extLst>
          </p:cNvPr>
          <p:cNvSpPr>
            <a:spLocks noGrp="1"/>
          </p:cNvSpPr>
          <p:nvPr>
            <p:ph type="sldNum" sz="quarter" idx="12"/>
          </p:nvPr>
        </p:nvSpPr>
        <p:spPr/>
        <p:txBody>
          <a:bodyPr/>
          <a:lstStyle/>
          <a:p>
            <a:fld id="{6A6D9FA1-99C7-4910-8E32-B85D378B0060}" type="slidenum">
              <a:rPr lang="en-GB" smtClean="0">
                <a:solidFill>
                  <a:prstClr val="white"/>
                </a:solidFill>
              </a:rPr>
              <a:pPr/>
              <a:t>29</a:t>
            </a:fld>
            <a:endParaRPr lang="en-GB" dirty="0">
              <a:solidFill>
                <a:prstClr val="white"/>
              </a:solidFill>
            </a:endParaRPr>
          </a:p>
        </p:txBody>
      </p:sp>
      <p:sp>
        <p:nvSpPr>
          <p:cNvPr id="5" name="Fußzeilenplatzhalter 4">
            <a:extLst>
              <a:ext uri="{FF2B5EF4-FFF2-40B4-BE49-F238E27FC236}">
                <a16:creationId xmlns:a16="http://schemas.microsoft.com/office/drawing/2014/main" id="{39733E10-0875-EE5D-633C-37C51CE317AC}"/>
              </a:ext>
            </a:extLst>
          </p:cNvPr>
          <p:cNvSpPr>
            <a:spLocks noGrp="1"/>
          </p:cNvSpPr>
          <p:nvPr>
            <p:ph type="ftr" sz="quarter" idx="11"/>
          </p:nvPr>
        </p:nvSpPr>
        <p:spPr/>
        <p:txBody>
          <a:bodyPr/>
          <a:lstStyle/>
          <a:p>
            <a:r>
              <a:rPr lang="en-GB">
                <a:solidFill>
                  <a:prstClr val="white"/>
                </a:solidFill>
              </a:rPr>
              <a:t>M. Wischmeier | E-TASC General Meeting| 11th of November 2024</a:t>
            </a:r>
            <a:endParaRPr lang="en-GB" dirty="0">
              <a:solidFill>
                <a:prstClr val="white"/>
              </a:solidFill>
            </a:endParaRPr>
          </a:p>
        </p:txBody>
      </p:sp>
      <p:cxnSp>
        <p:nvCxnSpPr>
          <p:cNvPr id="13" name="Gerader Verbinder 12">
            <a:extLst>
              <a:ext uri="{FF2B5EF4-FFF2-40B4-BE49-F238E27FC236}">
                <a16:creationId xmlns:a16="http://schemas.microsoft.com/office/drawing/2014/main" id="{18388B78-DD8D-BCD4-96FB-E07A26B44A8D}"/>
              </a:ext>
            </a:extLst>
          </p:cNvPr>
          <p:cNvCxnSpPr>
            <a:cxnSpLocks/>
          </p:cNvCxnSpPr>
          <p:nvPr/>
        </p:nvCxnSpPr>
        <p:spPr>
          <a:xfrm>
            <a:off x="558800" y="3684176"/>
            <a:ext cx="107095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D7823920-88EE-D76C-EE0A-0D7A57326A2A}"/>
              </a:ext>
            </a:extLst>
          </p:cNvPr>
          <p:cNvSpPr txBox="1"/>
          <p:nvPr/>
        </p:nvSpPr>
        <p:spPr>
          <a:xfrm>
            <a:off x="360040" y="671051"/>
            <a:ext cx="4745017" cy="400110"/>
          </a:xfrm>
          <a:prstGeom prst="rect">
            <a:avLst/>
          </a:prstGeom>
          <a:noFill/>
        </p:spPr>
        <p:txBody>
          <a:bodyPr wrap="none" rtlCol="0">
            <a:spAutoFit/>
          </a:bodyPr>
          <a:lstStyle/>
          <a:p>
            <a:r>
              <a:rPr lang="en-AU" sz="2000" dirty="0">
                <a:solidFill>
                  <a:schemeClr val="tx2"/>
                </a:solidFill>
                <a:latin typeface="+mj-lt"/>
                <a:ea typeface="Tahoma" panose="020B0604030504040204" pitchFamily="34" charset="0"/>
                <a:cs typeface="Tahoma" panose="020B0604030504040204" pitchFamily="34" charset="0"/>
              </a:rPr>
              <a:t>TSVV-5: </a:t>
            </a:r>
            <a:r>
              <a:rPr lang="en-US" sz="2000" dirty="0">
                <a:solidFill>
                  <a:schemeClr val="tx2"/>
                </a:solidFill>
                <a:latin typeface="+mj-lt"/>
                <a:ea typeface="Tahoma" panose="020B0604030504040204" pitchFamily="34" charset="0"/>
                <a:cs typeface="Tahoma" panose="020B0604030504040204" pitchFamily="34" charset="0"/>
              </a:rPr>
              <a:t>: Neutral Gas Dynamics in the Edge</a:t>
            </a:r>
            <a:r>
              <a:rPr lang="en-AU" sz="2000" dirty="0">
                <a:solidFill>
                  <a:schemeClr val="tx2"/>
                </a:solidFill>
                <a:latin typeface="+mj-lt"/>
                <a:ea typeface="Tahoma" panose="020B0604030504040204" pitchFamily="34" charset="0"/>
                <a:cs typeface="Tahoma" panose="020B0604030504040204" pitchFamily="34" charset="0"/>
              </a:rPr>
              <a:t> </a:t>
            </a:r>
            <a:endParaRPr lang="en-AU" sz="2000" dirty="0">
              <a:latin typeface="+mj-lt"/>
              <a:ea typeface="Tahoma" panose="020B0604030504040204" pitchFamily="34" charset="0"/>
              <a:cs typeface="Tahoma" panose="020B0604030504040204" pitchFamily="34" charset="0"/>
            </a:endParaRPr>
          </a:p>
        </p:txBody>
      </p:sp>
      <p:sp>
        <p:nvSpPr>
          <p:cNvPr id="11" name="Textfeld 10">
            <a:extLst>
              <a:ext uri="{FF2B5EF4-FFF2-40B4-BE49-F238E27FC236}">
                <a16:creationId xmlns:a16="http://schemas.microsoft.com/office/drawing/2014/main" id="{1767F1F4-3912-F6AB-C45D-9BC6327D2374}"/>
              </a:ext>
            </a:extLst>
          </p:cNvPr>
          <p:cNvSpPr txBox="1"/>
          <p:nvPr/>
        </p:nvSpPr>
        <p:spPr>
          <a:xfrm>
            <a:off x="457199" y="1178791"/>
            <a:ext cx="11984178" cy="2246769"/>
          </a:xfrm>
          <a:prstGeom prst="rect">
            <a:avLst/>
          </a:prstGeom>
          <a:noFill/>
        </p:spPr>
        <p:txBody>
          <a:bodyPr wrap="none" rtlCol="0">
            <a:spAutoFit/>
          </a:bodyPr>
          <a:lstStyle/>
          <a:p>
            <a:pPr marL="342900" indent="-342900">
              <a:buFont typeface="Wingdings" panose="05000000000000000000" pitchFamily="2" charset="2"/>
              <a:buChar char="§"/>
            </a:pPr>
            <a:r>
              <a:rPr lang="en-AU" sz="2000" dirty="0">
                <a:solidFill>
                  <a:srgbClr val="00B050"/>
                </a:solidFill>
                <a:latin typeface="+mj-lt"/>
                <a:ea typeface="Tahoma" panose="020B0604030504040204" pitchFamily="34" charset="0"/>
                <a:cs typeface="Tahoma" panose="020B0604030504040204" pitchFamily="34" charset="0"/>
              </a:rPr>
              <a:t>Code development supports multiple plasma boundary simulations used in WPPWIE</a:t>
            </a:r>
          </a:p>
          <a:p>
            <a:pPr marL="342900" indent="-342900">
              <a:buFont typeface="Wingdings" panose="05000000000000000000" pitchFamily="2" charset="2"/>
              <a:buChar char="§"/>
            </a:pPr>
            <a:r>
              <a:rPr lang="en-AU" sz="2000" dirty="0">
                <a:solidFill>
                  <a:srgbClr val="00B050"/>
                </a:solidFill>
                <a:latin typeface="+mj-lt"/>
                <a:ea typeface="Tahoma" panose="020B0604030504040204" pitchFamily="34" charset="0"/>
                <a:cs typeface="Tahoma" panose="020B0604030504040204" pitchFamily="34" charset="0"/>
              </a:rPr>
              <a:t>Experiments in linear devices executed and comparison with SOLPS-ITER simulations including EIRENE</a:t>
            </a:r>
          </a:p>
          <a:p>
            <a:r>
              <a:rPr lang="en-AU" sz="2000" dirty="0">
                <a:solidFill>
                  <a:srgbClr val="00B050"/>
                </a:solidFill>
                <a:latin typeface="+mj-lt"/>
                <a:ea typeface="Tahoma" panose="020B0604030504040204" pitchFamily="34" charset="0"/>
                <a:cs typeface="Tahoma" panose="020B0604030504040204" pitchFamily="34" charset="0"/>
              </a:rPr>
              <a:t>      as well as atomic and molecular data and CRM within EIRENE at “cold” plasmas ongoing</a:t>
            </a:r>
          </a:p>
          <a:p>
            <a:endParaRPr lang="en-AU" sz="2000" dirty="0">
              <a:solidFill>
                <a:schemeClr val="tx2"/>
              </a:solidFill>
              <a:latin typeface="+mj-lt"/>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A &amp;M data and CRMs for D needs to be benchmarked vs. experiments with rovibrational resolution (MAR etc.)</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A &amp;M data and CRMs for different hydrogen isotopes required (DT plasma simulations etc.)</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Energetic and angular resolved charge-exchange distribution functions as standard output for PWI codes </a:t>
            </a:r>
          </a:p>
        </p:txBody>
      </p:sp>
      <p:sp>
        <p:nvSpPr>
          <p:cNvPr id="12" name="Textfeld 11">
            <a:extLst>
              <a:ext uri="{FF2B5EF4-FFF2-40B4-BE49-F238E27FC236}">
                <a16:creationId xmlns:a16="http://schemas.microsoft.com/office/drawing/2014/main" id="{928DE956-E794-A765-8498-4488A4441A50}"/>
              </a:ext>
            </a:extLst>
          </p:cNvPr>
          <p:cNvSpPr txBox="1"/>
          <p:nvPr/>
        </p:nvSpPr>
        <p:spPr>
          <a:xfrm>
            <a:off x="360041" y="3845511"/>
            <a:ext cx="5651162" cy="400110"/>
          </a:xfrm>
          <a:prstGeom prst="rect">
            <a:avLst/>
          </a:prstGeom>
          <a:noFill/>
        </p:spPr>
        <p:txBody>
          <a:bodyPr wrap="none" rtlCol="0">
            <a:spAutoFit/>
          </a:bodyPr>
          <a:lstStyle/>
          <a:p>
            <a:r>
              <a:rPr lang="en-AU" sz="2000" dirty="0">
                <a:solidFill>
                  <a:schemeClr val="tx2"/>
                </a:solidFill>
                <a:latin typeface="+mj-lt"/>
                <a:ea typeface="Tahoma" panose="020B0604030504040204" pitchFamily="34" charset="0"/>
                <a:cs typeface="Tahoma" panose="020B0604030504040204" pitchFamily="34" charset="0"/>
              </a:rPr>
              <a:t>TSVV-6: </a:t>
            </a:r>
            <a:r>
              <a:rPr lang="en-US" sz="2000" dirty="0">
                <a:solidFill>
                  <a:schemeClr val="tx2"/>
                </a:solidFill>
                <a:latin typeface="+mj-lt"/>
                <a:ea typeface="Tahoma" panose="020B0604030504040204" pitchFamily="34" charset="0"/>
                <a:cs typeface="Tahoma" panose="020B0604030504040204" pitchFamily="34" charset="0"/>
              </a:rPr>
              <a:t>: Impurity Sources, Transport, and Screening</a:t>
            </a:r>
            <a:endParaRPr lang="en-AU" sz="2000" dirty="0">
              <a:latin typeface="+mj-lt"/>
              <a:ea typeface="Tahoma" panose="020B0604030504040204" pitchFamily="34" charset="0"/>
              <a:cs typeface="Tahoma" panose="020B0604030504040204" pitchFamily="34" charset="0"/>
            </a:endParaRPr>
          </a:p>
        </p:txBody>
      </p:sp>
      <p:sp>
        <p:nvSpPr>
          <p:cNvPr id="14" name="Textfeld 13">
            <a:extLst>
              <a:ext uri="{FF2B5EF4-FFF2-40B4-BE49-F238E27FC236}">
                <a16:creationId xmlns:a16="http://schemas.microsoft.com/office/drawing/2014/main" id="{6ECD9EFC-5FA5-ADA6-D7DC-29B40CA34485}"/>
              </a:ext>
            </a:extLst>
          </p:cNvPr>
          <p:cNvSpPr txBox="1"/>
          <p:nvPr/>
        </p:nvSpPr>
        <p:spPr>
          <a:xfrm>
            <a:off x="457200" y="4307071"/>
            <a:ext cx="11845636" cy="2246769"/>
          </a:xfrm>
          <a:prstGeom prst="rect">
            <a:avLst/>
          </a:prstGeom>
          <a:noFill/>
        </p:spPr>
        <p:txBody>
          <a:bodyPr wrap="square" rtlCol="0">
            <a:spAutoFit/>
          </a:bodyPr>
          <a:lstStyle/>
          <a:p>
            <a:pPr marL="342900" indent="-342900">
              <a:buFont typeface="Wingdings" panose="05000000000000000000" pitchFamily="2" charset="2"/>
              <a:buChar char="§"/>
            </a:pPr>
            <a:r>
              <a:rPr lang="en-AU" sz="2000" dirty="0">
                <a:solidFill>
                  <a:srgbClr val="00B050"/>
                </a:solidFill>
                <a:latin typeface="+mj-lt"/>
                <a:ea typeface="Tahoma" panose="020B0604030504040204" pitchFamily="34" charset="0"/>
                <a:cs typeface="Tahoma" panose="020B0604030504040204" pitchFamily="34" charset="0"/>
              </a:rPr>
              <a:t>Development and benchmarks of SOLEDGE3X vs. WEST plasmas regarding W source, transport and screening</a:t>
            </a:r>
          </a:p>
          <a:p>
            <a:pPr marL="342900" indent="-342900">
              <a:buFont typeface="Wingdings" panose="05000000000000000000" pitchFamily="2" charset="2"/>
              <a:buChar char="§"/>
            </a:pPr>
            <a:r>
              <a:rPr lang="en-AU" sz="2000" dirty="0">
                <a:solidFill>
                  <a:srgbClr val="00B050"/>
                </a:solidFill>
                <a:latin typeface="+mj-lt"/>
                <a:ea typeface="Tahoma" panose="020B0604030504040204" pitchFamily="34" charset="0"/>
                <a:cs typeface="Tahoma" panose="020B0604030504040204" pitchFamily="34" charset="0"/>
              </a:rPr>
              <a:t>Benchmark of Wendelstein7-X plasmas and transport with </a:t>
            </a:r>
            <a:r>
              <a:rPr lang="en-AU" sz="2000" baseline="30000" dirty="0">
                <a:solidFill>
                  <a:srgbClr val="00B050"/>
                </a:solidFill>
                <a:latin typeface="+mj-lt"/>
                <a:ea typeface="Tahoma" panose="020B0604030504040204" pitchFamily="34" charset="0"/>
                <a:cs typeface="Tahoma" panose="020B0604030504040204" pitchFamily="34" charset="0"/>
              </a:rPr>
              <a:t>13</a:t>
            </a:r>
            <a:r>
              <a:rPr lang="en-AU" sz="2000" dirty="0">
                <a:solidFill>
                  <a:srgbClr val="00B050"/>
                </a:solidFill>
                <a:latin typeface="+mj-lt"/>
                <a:ea typeface="Tahoma" panose="020B0604030504040204" pitchFamily="34" charset="0"/>
                <a:cs typeface="Tahoma" panose="020B0604030504040204" pitchFamily="34" charset="0"/>
              </a:rPr>
              <a:t>C marker using EMC3-EIRENE-ERO2.0 suite</a:t>
            </a:r>
          </a:p>
          <a:p>
            <a:endParaRPr lang="en-AU" sz="2000" dirty="0">
              <a:solidFill>
                <a:schemeClr val="tx2"/>
              </a:solidFill>
              <a:latin typeface="+mj-lt"/>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Comparison of SOLEDGE3X-ERO2.0 vs. EMC3-EIRENE-ERO2.0 and benchmark vs. full-W device experiment </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Predictive simulations of full-W ITER plasmas with RMP (including EIRENE Trace Ion Module benchmark)  </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Transfer to integrated modelling workflow and inclusion of pedestal as source of energetic neutrals causing W erosion at first wall</a:t>
            </a:r>
          </a:p>
        </p:txBody>
      </p:sp>
    </p:spTree>
    <p:extLst>
      <p:ext uri="{BB962C8B-B14F-4D97-AF65-F5344CB8AC3E}">
        <p14:creationId xmlns:p14="http://schemas.microsoft.com/office/powerpoint/2010/main" val="46786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778B-9522-7D3F-E8C7-CF0B92B7F918}"/>
              </a:ext>
            </a:extLst>
          </p:cNvPr>
          <p:cNvSpPr>
            <a:spLocks noGrp="1"/>
          </p:cNvSpPr>
          <p:nvPr>
            <p:ph type="title"/>
          </p:nvPr>
        </p:nvSpPr>
        <p:spPr>
          <a:xfrm>
            <a:off x="983432" y="192515"/>
            <a:ext cx="11127288" cy="457200"/>
          </a:xfrm>
        </p:spPr>
        <p:txBody>
          <a:bodyPr/>
          <a:lstStyle/>
          <a:p>
            <a:r>
              <a:rPr lang="en-GB" dirty="0"/>
              <a:t>Open questions for ITER &amp; DEMO</a:t>
            </a:r>
          </a:p>
        </p:txBody>
      </p:sp>
      <p:sp>
        <p:nvSpPr>
          <p:cNvPr id="3" name="Content Placeholder 2">
            <a:extLst>
              <a:ext uri="{FF2B5EF4-FFF2-40B4-BE49-F238E27FC236}">
                <a16:creationId xmlns:a16="http://schemas.microsoft.com/office/drawing/2014/main" id="{5C563664-7B20-799E-5467-0ABBB928F203}"/>
              </a:ext>
            </a:extLst>
          </p:cNvPr>
          <p:cNvSpPr>
            <a:spLocks noGrp="1"/>
          </p:cNvSpPr>
          <p:nvPr>
            <p:ph idx="1"/>
          </p:nvPr>
        </p:nvSpPr>
        <p:spPr>
          <a:xfrm>
            <a:off x="301549" y="867138"/>
            <a:ext cx="11439355" cy="5688632"/>
          </a:xfrm>
        </p:spPr>
        <p:txBody>
          <a:bodyPr>
            <a:normAutofit lnSpcReduction="10000"/>
          </a:bodyPr>
          <a:lstStyle/>
          <a:p>
            <a:pPr marL="0" indent="0">
              <a:buNone/>
            </a:pPr>
            <a:r>
              <a:rPr lang="en-GB" dirty="0">
                <a:solidFill>
                  <a:srgbClr val="0070C0"/>
                </a:solidFill>
              </a:rPr>
              <a:t>ITER &amp; DEMO essential objectives for </a:t>
            </a:r>
            <a:r>
              <a:rPr lang="en-GB" dirty="0" err="1">
                <a:solidFill>
                  <a:srgbClr val="0070C0"/>
                </a:solidFill>
              </a:rPr>
              <a:t>EUROfusion</a:t>
            </a:r>
            <a:endParaRPr lang="en-GB" dirty="0">
              <a:solidFill>
                <a:srgbClr val="0070C0"/>
              </a:solidFill>
            </a:endParaRPr>
          </a:p>
          <a:p>
            <a:r>
              <a:rPr lang="en-GB" dirty="0"/>
              <a:t>Increased integration between engineering &amp; physics to address high priority topics:</a:t>
            </a:r>
            <a:endParaRPr lang="en-GB" dirty="0">
              <a:solidFill>
                <a:srgbClr val="0070C0"/>
              </a:solidFill>
            </a:endParaRPr>
          </a:p>
          <a:p>
            <a:endParaRPr lang="en-GB" dirty="0"/>
          </a:p>
          <a:p>
            <a:pPr lvl="1"/>
            <a:r>
              <a:rPr lang="en-GB" sz="2000" dirty="0"/>
              <a:t>Alternative to type I ELM scenarios – aka ELM free or small ELM scenarios</a:t>
            </a:r>
          </a:p>
          <a:p>
            <a:pPr lvl="1"/>
            <a:r>
              <a:rPr lang="de-DE" sz="2000" dirty="0"/>
              <a:t>ITER ELM </a:t>
            </a:r>
            <a:r>
              <a:rPr lang="de-DE" sz="2000" dirty="0" err="1"/>
              <a:t>mitigation</a:t>
            </a:r>
            <a:r>
              <a:rPr lang="de-DE" sz="2000" dirty="0"/>
              <a:t> </a:t>
            </a:r>
            <a:r>
              <a:rPr lang="de-DE" sz="2000" dirty="0" err="1"/>
              <a:t>methods</a:t>
            </a:r>
            <a:r>
              <a:rPr lang="de-DE" sz="2000" dirty="0"/>
              <a:t> (RMP ELM </a:t>
            </a:r>
            <a:r>
              <a:rPr lang="de-DE" sz="2000" dirty="0" err="1"/>
              <a:t>mitigation</a:t>
            </a:r>
            <a:r>
              <a:rPr lang="de-DE" sz="2000" dirty="0"/>
              <a:t>, pellet ELM </a:t>
            </a:r>
            <a:r>
              <a:rPr lang="de-DE" sz="2000" dirty="0" err="1"/>
              <a:t>pacing</a:t>
            </a:r>
            <a:r>
              <a:rPr lang="de-DE" sz="2000" dirty="0"/>
              <a:t>) </a:t>
            </a:r>
            <a:r>
              <a:rPr lang="de-DE" sz="2000" dirty="0" err="1"/>
              <a:t>validation</a:t>
            </a:r>
            <a:r>
              <a:rPr lang="de-DE" sz="2000" dirty="0"/>
              <a:t> </a:t>
            </a:r>
            <a:r>
              <a:rPr lang="de-DE" sz="2000" dirty="0" err="1"/>
              <a:t>for</a:t>
            </a:r>
            <a:r>
              <a:rPr lang="de-DE" sz="2000" dirty="0"/>
              <a:t> DEMO </a:t>
            </a:r>
          </a:p>
          <a:p>
            <a:pPr lvl="1"/>
            <a:r>
              <a:rPr lang="de-DE" sz="2000" dirty="0" err="1"/>
              <a:t>Develop</a:t>
            </a:r>
            <a:r>
              <a:rPr lang="de-DE" sz="2000" dirty="0"/>
              <a:t> </a:t>
            </a:r>
            <a:r>
              <a:rPr lang="de-DE" sz="2000" dirty="0" err="1"/>
              <a:t>theoretical</a:t>
            </a:r>
            <a:r>
              <a:rPr lang="de-DE" sz="2000" dirty="0"/>
              <a:t> &amp; </a:t>
            </a:r>
            <a:r>
              <a:rPr lang="de-DE" sz="2000" dirty="0" err="1"/>
              <a:t>empirical</a:t>
            </a:r>
            <a:r>
              <a:rPr lang="de-DE" sz="2000" dirty="0"/>
              <a:t> </a:t>
            </a:r>
            <a:r>
              <a:rPr lang="de-DE" sz="2000" dirty="0" err="1"/>
              <a:t>predictive</a:t>
            </a:r>
            <a:r>
              <a:rPr lang="de-DE" sz="2000" dirty="0"/>
              <a:t> </a:t>
            </a:r>
            <a:r>
              <a:rPr lang="de-DE" sz="2000" dirty="0" err="1"/>
              <a:t>capability</a:t>
            </a:r>
            <a:r>
              <a:rPr lang="de-DE" sz="2000" dirty="0"/>
              <a:t> </a:t>
            </a:r>
            <a:r>
              <a:rPr lang="de-DE" sz="2000" dirty="0" err="1"/>
              <a:t>for</a:t>
            </a:r>
            <a:r>
              <a:rPr lang="de-DE" sz="2000" dirty="0"/>
              <a:t> </a:t>
            </a:r>
            <a:r>
              <a:rPr lang="de-DE" sz="2000" dirty="0" err="1"/>
              <a:t>the</a:t>
            </a:r>
            <a:r>
              <a:rPr lang="de-DE" sz="2000" dirty="0"/>
              <a:t> </a:t>
            </a:r>
            <a:r>
              <a:rPr lang="de-DE" sz="2000" dirty="0" err="1"/>
              <a:t>pedestal</a:t>
            </a:r>
            <a:r>
              <a:rPr lang="de-DE" sz="2000" dirty="0"/>
              <a:t> top </a:t>
            </a:r>
            <a:r>
              <a:rPr lang="de-DE" sz="2000" dirty="0" err="1"/>
              <a:t>with</a:t>
            </a:r>
            <a:r>
              <a:rPr lang="de-DE" sz="2000" dirty="0"/>
              <a:t> all relevant ELM </a:t>
            </a:r>
            <a:r>
              <a:rPr lang="de-DE" sz="2000" dirty="0" err="1"/>
              <a:t>mitigation</a:t>
            </a:r>
            <a:r>
              <a:rPr lang="de-DE" sz="2000" dirty="0"/>
              <a:t> </a:t>
            </a:r>
            <a:r>
              <a:rPr lang="de-DE" sz="2000" dirty="0" err="1"/>
              <a:t>methods</a:t>
            </a:r>
            <a:r>
              <a:rPr lang="de-DE" sz="2000" dirty="0"/>
              <a:t> and ELM-</a:t>
            </a:r>
            <a:r>
              <a:rPr lang="de-DE" sz="2000" dirty="0" err="1"/>
              <a:t>free</a:t>
            </a:r>
            <a:r>
              <a:rPr lang="de-DE" sz="2000" dirty="0"/>
              <a:t> </a:t>
            </a:r>
            <a:r>
              <a:rPr lang="de-DE" sz="2000" dirty="0" err="1"/>
              <a:t>regimes</a:t>
            </a:r>
            <a:r>
              <a:rPr lang="de-DE" sz="2000" dirty="0"/>
              <a:t> </a:t>
            </a:r>
          </a:p>
          <a:p>
            <a:pPr lvl="1"/>
            <a:r>
              <a:rPr lang="de-DE" sz="2000" dirty="0"/>
              <a:t>W </a:t>
            </a:r>
            <a:r>
              <a:rPr lang="de-DE" sz="2000" dirty="0" err="1"/>
              <a:t>transport</a:t>
            </a:r>
            <a:r>
              <a:rPr lang="de-DE" sz="2000" dirty="0"/>
              <a:t> and </a:t>
            </a:r>
            <a:r>
              <a:rPr lang="de-DE" sz="2000" dirty="0" err="1"/>
              <a:t>screening</a:t>
            </a:r>
            <a:endParaRPr lang="de-DE" sz="2000" dirty="0"/>
          </a:p>
          <a:p>
            <a:pPr lvl="1"/>
            <a:r>
              <a:rPr lang="de-DE" sz="2000" dirty="0"/>
              <a:t>High dissipative </a:t>
            </a:r>
            <a:r>
              <a:rPr lang="de-DE" sz="2000" dirty="0" err="1"/>
              <a:t>solution</a:t>
            </a:r>
            <a:r>
              <a:rPr lang="de-DE" sz="2000" dirty="0"/>
              <a:t> </a:t>
            </a:r>
            <a:r>
              <a:rPr lang="de-DE" sz="2000" dirty="0" err="1"/>
              <a:t>for</a:t>
            </a:r>
            <a:r>
              <a:rPr lang="de-DE" sz="2000" dirty="0"/>
              <a:t> PFC </a:t>
            </a:r>
            <a:r>
              <a:rPr lang="de-DE" sz="2000" dirty="0" err="1"/>
              <a:t>protection</a:t>
            </a:r>
            <a:endParaRPr lang="de-DE" sz="2000" dirty="0"/>
          </a:p>
          <a:p>
            <a:pPr lvl="1"/>
            <a:r>
              <a:rPr lang="de-DE" sz="2000" dirty="0" err="1"/>
              <a:t>Divertor</a:t>
            </a:r>
            <a:r>
              <a:rPr lang="de-DE" sz="2000" dirty="0"/>
              <a:t> </a:t>
            </a:r>
            <a:r>
              <a:rPr lang="de-DE" sz="2000" dirty="0" err="1"/>
              <a:t>reattachment</a:t>
            </a:r>
            <a:r>
              <a:rPr lang="de-DE" sz="2000" dirty="0"/>
              <a:t>: </a:t>
            </a:r>
            <a:r>
              <a:rPr lang="de-DE" sz="2000" dirty="0" err="1"/>
              <a:t>characterize</a:t>
            </a:r>
            <a:r>
              <a:rPr lang="de-DE" sz="2000" dirty="0"/>
              <a:t> relevant </a:t>
            </a:r>
            <a:r>
              <a:rPr lang="de-DE" sz="2000" dirty="0" err="1"/>
              <a:t>timescales</a:t>
            </a:r>
            <a:endParaRPr lang="de-DE" sz="2000" dirty="0"/>
          </a:p>
          <a:p>
            <a:pPr lvl="1"/>
            <a:r>
              <a:rPr lang="de-DE" sz="2000" dirty="0"/>
              <a:t>First wall and </a:t>
            </a:r>
            <a:r>
              <a:rPr lang="de-DE" sz="2000" dirty="0" err="1"/>
              <a:t>divertor</a:t>
            </a:r>
            <a:r>
              <a:rPr lang="de-DE" sz="2000" dirty="0"/>
              <a:t> </a:t>
            </a:r>
            <a:r>
              <a:rPr lang="de-DE" sz="2000" dirty="0" err="1"/>
              <a:t>erosion</a:t>
            </a:r>
            <a:r>
              <a:rPr lang="de-DE" sz="2000" dirty="0"/>
              <a:t> – large </a:t>
            </a:r>
            <a:r>
              <a:rPr lang="de-DE" sz="2000" dirty="0" err="1"/>
              <a:t>uncertainty</a:t>
            </a:r>
            <a:r>
              <a:rPr lang="de-DE" sz="2000" dirty="0"/>
              <a:t> on </a:t>
            </a:r>
            <a:r>
              <a:rPr lang="de-DE" sz="2000" dirty="0" err="1"/>
              <a:t>first</a:t>
            </a:r>
            <a:r>
              <a:rPr lang="de-DE" sz="2000" dirty="0"/>
              <a:t> wall, </a:t>
            </a:r>
            <a:r>
              <a:rPr lang="de-DE" sz="2000" dirty="0" err="1"/>
              <a:t>nearly</a:t>
            </a:r>
            <a:r>
              <a:rPr lang="de-DE" sz="2000" dirty="0"/>
              <a:t> </a:t>
            </a:r>
            <a:r>
              <a:rPr lang="de-DE" sz="2000" dirty="0" err="1"/>
              <a:t>no</a:t>
            </a:r>
            <a:r>
              <a:rPr lang="de-DE" sz="2000" dirty="0"/>
              <a:t> </a:t>
            </a:r>
            <a:r>
              <a:rPr lang="de-DE" sz="2000" dirty="0" err="1"/>
              <a:t>information</a:t>
            </a:r>
            <a:r>
              <a:rPr lang="de-DE" sz="2000" dirty="0"/>
              <a:t> </a:t>
            </a:r>
            <a:r>
              <a:rPr lang="de-DE" sz="2000" dirty="0" err="1"/>
              <a:t>for</a:t>
            </a:r>
            <a:r>
              <a:rPr lang="de-DE" sz="2000" dirty="0"/>
              <a:t> alternative </a:t>
            </a:r>
            <a:r>
              <a:rPr lang="de-DE" sz="2000" dirty="0" err="1"/>
              <a:t>to</a:t>
            </a:r>
            <a:r>
              <a:rPr lang="de-DE" sz="2000" dirty="0"/>
              <a:t> type I </a:t>
            </a:r>
            <a:r>
              <a:rPr lang="de-DE" sz="2000" dirty="0" err="1"/>
              <a:t>scenarios</a:t>
            </a:r>
            <a:r>
              <a:rPr lang="de-DE" sz="2000" dirty="0"/>
              <a:t> </a:t>
            </a:r>
            <a:r>
              <a:rPr lang="de-DE" sz="2000" dirty="0" err="1"/>
              <a:t>for</a:t>
            </a:r>
            <a:r>
              <a:rPr lang="de-DE" sz="2000" dirty="0"/>
              <a:t> DEMO</a:t>
            </a:r>
          </a:p>
          <a:p>
            <a:pPr lvl="1"/>
            <a:r>
              <a:rPr lang="de-DE" sz="2000" dirty="0"/>
              <a:t>Dynamic </a:t>
            </a:r>
            <a:r>
              <a:rPr lang="de-DE" sz="2000" dirty="0" err="1"/>
              <a:t>phases</a:t>
            </a:r>
            <a:r>
              <a:rPr lang="de-DE" sz="2000" dirty="0"/>
              <a:t>: </a:t>
            </a:r>
            <a:r>
              <a:rPr lang="de-DE" sz="2000" dirty="0" err="1"/>
              <a:t>ramps</a:t>
            </a:r>
            <a:r>
              <a:rPr lang="de-DE" sz="2000" dirty="0"/>
              <a:t> </a:t>
            </a:r>
            <a:r>
              <a:rPr lang="de-DE" sz="2000" dirty="0" err="1"/>
              <a:t>up</a:t>
            </a:r>
            <a:r>
              <a:rPr lang="de-DE" sz="2000" dirty="0"/>
              <a:t> and down, PFC </a:t>
            </a:r>
            <a:r>
              <a:rPr lang="de-DE" sz="2000" dirty="0" err="1"/>
              <a:t>protection</a:t>
            </a:r>
            <a:r>
              <a:rPr lang="de-DE" sz="2000" dirty="0"/>
              <a:t> in </a:t>
            </a:r>
            <a:r>
              <a:rPr lang="de-DE" sz="2000" dirty="0" err="1"/>
              <a:t>presence</a:t>
            </a:r>
            <a:r>
              <a:rPr lang="de-DE" sz="2000" dirty="0"/>
              <a:t> </a:t>
            </a:r>
            <a:r>
              <a:rPr lang="de-DE" sz="2000" dirty="0" err="1"/>
              <a:t>of</a:t>
            </a:r>
            <a:r>
              <a:rPr lang="de-DE" sz="2000" dirty="0"/>
              <a:t> H&amp;CD </a:t>
            </a:r>
            <a:r>
              <a:rPr lang="de-DE" sz="2000" dirty="0" err="1"/>
              <a:t>actuators</a:t>
            </a:r>
            <a:r>
              <a:rPr lang="de-DE" sz="2000" dirty="0"/>
              <a:t> </a:t>
            </a:r>
          </a:p>
          <a:p>
            <a:pPr lvl="1"/>
            <a:r>
              <a:rPr lang="de-DE" sz="2000" dirty="0"/>
              <a:t>High-beta </a:t>
            </a:r>
            <a:r>
              <a:rPr lang="de-DE" sz="2000" dirty="0" err="1"/>
              <a:t>advanced</a:t>
            </a:r>
            <a:r>
              <a:rPr lang="de-DE" sz="2000" dirty="0"/>
              <a:t> </a:t>
            </a:r>
            <a:r>
              <a:rPr lang="de-DE" sz="2000" dirty="0" err="1"/>
              <a:t>or</a:t>
            </a:r>
            <a:r>
              <a:rPr lang="de-DE" sz="2000" dirty="0"/>
              <a:t> hybrid </a:t>
            </a:r>
            <a:r>
              <a:rPr lang="de-DE" sz="2000" dirty="0" err="1"/>
              <a:t>scenarios</a:t>
            </a:r>
            <a:r>
              <a:rPr lang="de-DE" sz="2000" dirty="0"/>
              <a:t> </a:t>
            </a:r>
            <a:r>
              <a:rPr lang="de-DE" sz="2000" dirty="0" err="1"/>
              <a:t>under</a:t>
            </a:r>
            <a:r>
              <a:rPr lang="de-DE" sz="2000" dirty="0"/>
              <a:t> DEMO – </a:t>
            </a:r>
            <a:r>
              <a:rPr lang="de-DE" sz="2000" dirty="0" err="1"/>
              <a:t>focus</a:t>
            </a:r>
            <a:r>
              <a:rPr lang="de-DE" sz="2000" dirty="0"/>
              <a:t> on ideal and non-ideal MHD </a:t>
            </a:r>
            <a:r>
              <a:rPr lang="de-DE" sz="2000" dirty="0" err="1"/>
              <a:t>stability</a:t>
            </a:r>
            <a:r>
              <a:rPr lang="de-DE" sz="2000" dirty="0"/>
              <a:t> (i.e. beta- </a:t>
            </a:r>
            <a:r>
              <a:rPr lang="de-DE" sz="2000" dirty="0" err="1"/>
              <a:t>limit</a:t>
            </a:r>
            <a:r>
              <a:rPr lang="de-DE" sz="2000" dirty="0"/>
              <a:t>, RWM, NTMs </a:t>
            </a:r>
            <a:r>
              <a:rPr lang="de-DE" sz="2000" i="1" dirty="0"/>
              <a:t>et </a:t>
            </a:r>
            <a:r>
              <a:rPr lang="de-DE" sz="2000" i="1" dirty="0" err="1"/>
              <a:t>cetera</a:t>
            </a:r>
            <a:r>
              <a:rPr lang="de-DE" sz="2000" dirty="0"/>
              <a:t>)</a:t>
            </a:r>
          </a:p>
          <a:p>
            <a:pPr marL="342900" lvl="1" indent="0">
              <a:buNone/>
            </a:pPr>
            <a:r>
              <a:rPr lang="de-DE" dirty="0"/>
              <a:t> </a:t>
            </a:r>
          </a:p>
          <a:p>
            <a:pPr marL="0" indent="0">
              <a:buNone/>
            </a:pPr>
            <a:r>
              <a:rPr lang="en-GB" sz="2000" dirty="0">
                <a:solidFill>
                  <a:srgbClr val="0070C0"/>
                </a:solidFill>
                <a:sym typeface="Wingdings" pitchFamily="2" charset="2"/>
              </a:rPr>
              <a:t>The established link between DCT &amp; Plasma Science had a major impact on final JET 2022/23 experimental programme (e.g. QCE, X-point radiator, magnetic flux pumping) &amp; continues to guide experiments on ASDEX Upgrade, MAST-U, TCV and WEST</a:t>
            </a:r>
          </a:p>
        </p:txBody>
      </p:sp>
      <p:sp>
        <p:nvSpPr>
          <p:cNvPr id="4" name="Footer Placeholder 3">
            <a:extLst>
              <a:ext uri="{FF2B5EF4-FFF2-40B4-BE49-F238E27FC236}">
                <a16:creationId xmlns:a16="http://schemas.microsoft.com/office/drawing/2014/main" id="{83BED84B-1C3A-0799-E93F-193F35489447}"/>
              </a:ext>
            </a:extLst>
          </p:cNvPr>
          <p:cNvSpPr>
            <a:spLocks noGrp="1"/>
          </p:cNvSpPr>
          <p:nvPr>
            <p:ph type="ftr" sz="quarter" idx="11"/>
          </p:nvPr>
        </p:nvSpPr>
        <p:spPr>
          <a:xfrm>
            <a:off x="825624" y="6555770"/>
            <a:ext cx="5036696" cy="329614"/>
          </a:xfrm>
        </p:spPr>
        <p:txBody>
          <a:bodyPr/>
          <a:lstStyle/>
          <a:p>
            <a:pPr>
              <a:defRPr/>
            </a:pPr>
            <a:r>
              <a:rPr lang="en-GB">
                <a:solidFill>
                  <a:prstClr val="white"/>
                </a:solidFill>
              </a:rPr>
              <a:t>M. Wischmeier | ENEA-DTT-EUROfusion | 7th of November 2024</a:t>
            </a:r>
            <a:endParaRPr lang="en-GB" dirty="0"/>
          </a:p>
        </p:txBody>
      </p:sp>
      <p:sp>
        <p:nvSpPr>
          <p:cNvPr id="5" name="Slide Number Placeholder 4">
            <a:extLst>
              <a:ext uri="{FF2B5EF4-FFF2-40B4-BE49-F238E27FC236}">
                <a16:creationId xmlns:a16="http://schemas.microsoft.com/office/drawing/2014/main" id="{F8F0C23D-D5D8-1567-E6A6-BE646E46933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Tree>
    <p:extLst>
      <p:ext uri="{BB962C8B-B14F-4D97-AF65-F5344CB8AC3E}">
        <p14:creationId xmlns:p14="http://schemas.microsoft.com/office/powerpoint/2010/main" val="23064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E839-DC42-61D9-95CF-226E669EA2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89AA8D-7AA6-7A4F-C79E-F7741400B3CE}"/>
              </a:ext>
            </a:extLst>
          </p:cNvPr>
          <p:cNvSpPr>
            <a:spLocks noGrp="1"/>
          </p:cNvSpPr>
          <p:nvPr>
            <p:ph type="title"/>
          </p:nvPr>
        </p:nvSpPr>
        <p:spPr>
          <a:xfrm>
            <a:off x="983432" y="192515"/>
            <a:ext cx="9824776" cy="457200"/>
          </a:xfrm>
        </p:spPr>
        <p:txBody>
          <a:bodyPr/>
          <a:lstStyle/>
          <a:p>
            <a:r>
              <a:rPr lang="de-DE" dirty="0"/>
              <a:t>WPPWIE </a:t>
            </a:r>
            <a:r>
              <a:rPr lang="de-DE" dirty="0" err="1"/>
              <a:t>view</a:t>
            </a:r>
            <a:r>
              <a:rPr lang="de-DE" dirty="0"/>
              <a:t> on TSVV-7</a:t>
            </a:r>
          </a:p>
        </p:txBody>
      </p:sp>
      <p:sp>
        <p:nvSpPr>
          <p:cNvPr id="4" name="Foliennummernplatzhalter 3">
            <a:extLst>
              <a:ext uri="{FF2B5EF4-FFF2-40B4-BE49-F238E27FC236}">
                <a16:creationId xmlns:a16="http://schemas.microsoft.com/office/drawing/2014/main" id="{CBB2DCB5-6ADD-B8D5-6EA0-2E0D644D2E25}"/>
              </a:ext>
            </a:extLst>
          </p:cNvPr>
          <p:cNvSpPr>
            <a:spLocks noGrp="1"/>
          </p:cNvSpPr>
          <p:nvPr>
            <p:ph type="sldNum" sz="quarter" idx="12"/>
          </p:nvPr>
        </p:nvSpPr>
        <p:spPr/>
        <p:txBody>
          <a:bodyPr/>
          <a:lstStyle/>
          <a:p>
            <a:fld id="{6A6D9FA1-99C7-4910-8E32-B85D378B0060}" type="slidenum">
              <a:rPr lang="en-GB" smtClean="0">
                <a:solidFill>
                  <a:prstClr val="white"/>
                </a:solidFill>
              </a:rPr>
              <a:pPr/>
              <a:t>30</a:t>
            </a:fld>
            <a:endParaRPr lang="en-GB" dirty="0">
              <a:solidFill>
                <a:prstClr val="white"/>
              </a:solidFill>
            </a:endParaRPr>
          </a:p>
        </p:txBody>
      </p:sp>
      <p:sp>
        <p:nvSpPr>
          <p:cNvPr id="5" name="Fußzeilenplatzhalter 4">
            <a:extLst>
              <a:ext uri="{FF2B5EF4-FFF2-40B4-BE49-F238E27FC236}">
                <a16:creationId xmlns:a16="http://schemas.microsoft.com/office/drawing/2014/main" id="{CA92C105-E227-A4C0-10D8-BBA7A466F200}"/>
              </a:ext>
            </a:extLst>
          </p:cNvPr>
          <p:cNvSpPr>
            <a:spLocks noGrp="1"/>
          </p:cNvSpPr>
          <p:nvPr>
            <p:ph type="ftr" sz="quarter" idx="11"/>
          </p:nvPr>
        </p:nvSpPr>
        <p:spPr/>
        <p:txBody>
          <a:bodyPr/>
          <a:lstStyle/>
          <a:p>
            <a:r>
              <a:rPr lang="en-GB">
                <a:solidFill>
                  <a:prstClr val="white"/>
                </a:solidFill>
              </a:rPr>
              <a:t>M. Wischmeier | E-TASC General Meeting| 11th of November 2024</a:t>
            </a:r>
            <a:endParaRPr lang="en-GB" dirty="0">
              <a:solidFill>
                <a:prstClr val="white"/>
              </a:solidFill>
            </a:endParaRPr>
          </a:p>
        </p:txBody>
      </p:sp>
      <p:sp>
        <p:nvSpPr>
          <p:cNvPr id="8" name="Textfeld 7">
            <a:extLst>
              <a:ext uri="{FF2B5EF4-FFF2-40B4-BE49-F238E27FC236}">
                <a16:creationId xmlns:a16="http://schemas.microsoft.com/office/drawing/2014/main" id="{9C3C8894-25D1-F343-5828-C44467ADE041}"/>
              </a:ext>
            </a:extLst>
          </p:cNvPr>
          <p:cNvSpPr txBox="1"/>
          <p:nvPr/>
        </p:nvSpPr>
        <p:spPr>
          <a:xfrm>
            <a:off x="231511" y="1183049"/>
            <a:ext cx="12196159" cy="2554545"/>
          </a:xfrm>
          <a:prstGeom prst="rect">
            <a:avLst/>
          </a:prstGeom>
          <a:noFill/>
        </p:spPr>
        <p:txBody>
          <a:bodyPr wrap="none" rtlCol="0">
            <a:spAutoFit/>
          </a:bodyPr>
          <a:lstStyle/>
          <a:p>
            <a:pPr marL="342900" indent="-342900">
              <a:buFont typeface="Wingdings" panose="05000000000000000000" pitchFamily="2" charset="2"/>
              <a:buChar char="§"/>
            </a:pPr>
            <a:r>
              <a:rPr lang="en-AU" sz="2000" dirty="0">
                <a:solidFill>
                  <a:srgbClr val="00B050"/>
                </a:solidFill>
                <a:latin typeface="+mj-lt"/>
                <a:ea typeface="Tahoma" panose="020B0604030504040204" pitchFamily="34" charset="0"/>
                <a:cs typeface="Tahoma" panose="020B0604030504040204" pitchFamily="34" charset="0"/>
              </a:rPr>
              <a:t>Workflow for PWIE established for reference H-mode SOLPS-ITER plasma with </a:t>
            </a:r>
            <a:r>
              <a:rPr lang="en-AU" sz="2000" dirty="0" err="1">
                <a:solidFill>
                  <a:srgbClr val="00B050"/>
                </a:solidFill>
                <a:latin typeface="+mj-lt"/>
                <a:ea typeface="Tahoma" panose="020B0604030504040204" pitchFamily="34" charset="0"/>
                <a:cs typeface="Tahoma" panose="020B0604030504040204" pitchFamily="34" charset="0"/>
              </a:rPr>
              <a:t>Ar</a:t>
            </a:r>
            <a:r>
              <a:rPr lang="en-AU" sz="2000" dirty="0">
                <a:solidFill>
                  <a:srgbClr val="00B050"/>
                </a:solidFill>
                <a:latin typeface="+mj-lt"/>
                <a:ea typeface="Tahoma" panose="020B0604030504040204" pitchFamily="34" charset="0"/>
                <a:cs typeface="Tahoma" panose="020B0604030504040204" pitchFamily="34" charset="0"/>
              </a:rPr>
              <a:t> seeding: extrapolation of </a:t>
            </a:r>
          </a:p>
          <a:p>
            <a:r>
              <a:rPr lang="en-AU" sz="2000" dirty="0">
                <a:solidFill>
                  <a:srgbClr val="00B050"/>
                </a:solidFill>
                <a:latin typeface="+mj-lt"/>
                <a:ea typeface="Tahoma" panose="020B0604030504040204" pitchFamily="34" charset="0"/>
                <a:cs typeface="Tahoma" panose="020B0604030504040204" pitchFamily="34" charset="0"/>
              </a:rPr>
              <a:t>     net W erosion of first wall and fuel retention in PFCs for DEMO and transients (code-suite for metallic devices)</a:t>
            </a:r>
          </a:p>
          <a:p>
            <a:pPr marL="342900" indent="-342900">
              <a:buFont typeface="Wingdings" panose="05000000000000000000" pitchFamily="2" charset="2"/>
              <a:buChar char="§"/>
            </a:pPr>
            <a:r>
              <a:rPr lang="en-AU" sz="2000" dirty="0">
                <a:solidFill>
                  <a:srgbClr val="00B050"/>
                </a:solidFill>
                <a:latin typeface="+mj-lt"/>
                <a:ea typeface="Tahoma" panose="020B0604030504040204" pitchFamily="34" charset="0"/>
                <a:cs typeface="Tahoma" panose="020B0604030504040204" pitchFamily="34" charset="0"/>
              </a:rPr>
              <a:t>Support of melt-layer motion code development, benchmark experiments, analysis and interpretation</a:t>
            </a:r>
          </a:p>
          <a:p>
            <a:endParaRPr lang="en-AU" sz="2000" dirty="0">
              <a:solidFill>
                <a:schemeClr val="tx2"/>
              </a:solidFill>
              <a:latin typeface="+mj-lt"/>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Benchmark of code-suite versus new full-W device experiment/samples (e.g. AUG with semi-detached divertor)</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Predictive simulations with mixed plasma species: isotope effects in plasma, at the interface, and in the material</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Expanding code development towards RE-beam impact, damage and associated W erosion (link to TSVV-9) </a:t>
            </a:r>
          </a:p>
          <a:p>
            <a:pPr marL="342900" indent="-342900">
              <a:buFont typeface="Wingdings" panose="05000000000000000000" pitchFamily="2" charset="2"/>
              <a:buChar char="§"/>
            </a:pPr>
            <a:r>
              <a:rPr lang="en-AU" sz="2000" dirty="0">
                <a:latin typeface="+mj-lt"/>
                <a:ea typeface="Tahoma" panose="020B0604030504040204" pitchFamily="34" charset="0"/>
                <a:cs typeface="Tahoma" panose="020B0604030504040204" pitchFamily="34" charset="0"/>
              </a:rPr>
              <a:t>Dust transport in steady-state conditions: coupling of Migraine and ERO2.0 to mimic transport to remote areas</a:t>
            </a:r>
          </a:p>
        </p:txBody>
      </p:sp>
      <p:sp>
        <p:nvSpPr>
          <p:cNvPr id="9" name="Textfeld 8">
            <a:extLst>
              <a:ext uri="{FF2B5EF4-FFF2-40B4-BE49-F238E27FC236}">
                <a16:creationId xmlns:a16="http://schemas.microsoft.com/office/drawing/2014/main" id="{AF3DB125-F876-AA6C-16A2-B2B3CFE74219}"/>
              </a:ext>
            </a:extLst>
          </p:cNvPr>
          <p:cNvSpPr txBox="1"/>
          <p:nvPr/>
        </p:nvSpPr>
        <p:spPr>
          <a:xfrm>
            <a:off x="231511" y="782939"/>
            <a:ext cx="4643900" cy="400110"/>
          </a:xfrm>
          <a:prstGeom prst="rect">
            <a:avLst/>
          </a:prstGeom>
          <a:noFill/>
        </p:spPr>
        <p:txBody>
          <a:bodyPr wrap="none" rtlCol="0">
            <a:spAutoFit/>
          </a:bodyPr>
          <a:lstStyle/>
          <a:p>
            <a:r>
              <a:rPr lang="en-AU" sz="2000" dirty="0">
                <a:solidFill>
                  <a:schemeClr val="tx2"/>
                </a:solidFill>
                <a:latin typeface="+mj-lt"/>
                <a:ea typeface="Tahoma" panose="020B0604030504040204" pitchFamily="34" charset="0"/>
                <a:cs typeface="Tahoma" panose="020B0604030504040204" pitchFamily="34" charset="0"/>
              </a:rPr>
              <a:t>TSVV-7: </a:t>
            </a:r>
            <a:r>
              <a:rPr lang="en-US" sz="2000" dirty="0">
                <a:solidFill>
                  <a:schemeClr val="tx2"/>
                </a:solidFill>
                <a:latin typeface="+mj-lt"/>
                <a:ea typeface="Tahoma" panose="020B0604030504040204" pitchFamily="34" charset="0"/>
                <a:cs typeface="Tahoma" panose="020B0604030504040204" pitchFamily="34" charset="0"/>
              </a:rPr>
              <a:t>: Plasma-Wall Interaction in DEMO</a:t>
            </a:r>
            <a:endParaRPr lang="en-AU" sz="2000" dirty="0">
              <a:latin typeface="+mj-lt"/>
              <a:ea typeface="Tahoma" panose="020B0604030504040204" pitchFamily="34" charset="0"/>
              <a:cs typeface="Tahoma" panose="020B0604030504040204" pitchFamily="34" charset="0"/>
            </a:endParaRPr>
          </a:p>
        </p:txBody>
      </p:sp>
      <p:cxnSp>
        <p:nvCxnSpPr>
          <p:cNvPr id="16" name="Gerader Verbinder 15">
            <a:extLst>
              <a:ext uri="{FF2B5EF4-FFF2-40B4-BE49-F238E27FC236}">
                <a16:creationId xmlns:a16="http://schemas.microsoft.com/office/drawing/2014/main" id="{5D147890-A748-4476-783D-ABFF742549D1}"/>
              </a:ext>
            </a:extLst>
          </p:cNvPr>
          <p:cNvCxnSpPr>
            <a:cxnSpLocks/>
          </p:cNvCxnSpPr>
          <p:nvPr/>
        </p:nvCxnSpPr>
        <p:spPr>
          <a:xfrm>
            <a:off x="531091" y="3924321"/>
            <a:ext cx="107095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738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9A8A4-0570-EFD5-6F68-345909AF69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76408-B1CA-C8BE-466F-2DC529003938}"/>
              </a:ext>
            </a:extLst>
          </p:cNvPr>
          <p:cNvSpPr>
            <a:spLocks noGrp="1"/>
          </p:cNvSpPr>
          <p:nvPr>
            <p:ph idx="1"/>
          </p:nvPr>
        </p:nvSpPr>
        <p:spPr>
          <a:xfrm>
            <a:off x="720080" y="2998996"/>
            <a:ext cx="11103024" cy="860008"/>
          </a:xfrm>
        </p:spPr>
        <p:txBody>
          <a:bodyPr/>
          <a:lstStyle/>
          <a:p>
            <a:pPr marL="0" indent="0" algn="ctr">
              <a:buNone/>
            </a:pPr>
            <a:r>
              <a:rPr lang="en-GB" dirty="0"/>
              <a:t>TSVV 11 - WP </a:t>
            </a:r>
            <a:r>
              <a:rPr lang="en-GB" dirty="0" err="1"/>
              <a:t>PrIO</a:t>
            </a:r>
            <a:endParaRPr lang="en-GB" dirty="0"/>
          </a:p>
        </p:txBody>
      </p:sp>
      <p:sp>
        <p:nvSpPr>
          <p:cNvPr id="4" name="Footer Placeholder 3">
            <a:extLst>
              <a:ext uri="{FF2B5EF4-FFF2-40B4-BE49-F238E27FC236}">
                <a16:creationId xmlns:a16="http://schemas.microsoft.com/office/drawing/2014/main" id="{D32B5381-831B-0D19-AD79-91C805E86183}"/>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69065788-DCC1-9095-12CF-35D1A85CEE6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31</a:t>
            </a:fld>
            <a:endParaRPr lang="en-GB">
              <a:solidFill>
                <a:prstClr val="white"/>
              </a:solidFill>
            </a:endParaRPr>
          </a:p>
        </p:txBody>
      </p:sp>
    </p:spTree>
    <p:extLst>
      <p:ext uri="{BB962C8B-B14F-4D97-AF65-F5344CB8AC3E}">
        <p14:creationId xmlns:p14="http://schemas.microsoft.com/office/powerpoint/2010/main" val="171519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a:t>Work-Package ‘</a:t>
            </a:r>
            <a:r>
              <a:rPr lang="en-GB"/>
              <a:t>Pr</a:t>
            </a:r>
            <a:r>
              <a:rPr lang="en-GB" b="0"/>
              <a:t>eparation of </a:t>
            </a:r>
            <a:r>
              <a:rPr lang="en-GB"/>
              <a:t>I</a:t>
            </a:r>
            <a:r>
              <a:rPr lang="en-GB" b="0"/>
              <a:t>TER </a:t>
            </a:r>
            <a:r>
              <a:rPr lang="en-GB"/>
              <a:t>O</a:t>
            </a:r>
            <a:r>
              <a:rPr lang="en-GB" b="0"/>
              <a:t>peration’ (</a:t>
            </a:r>
            <a:r>
              <a:rPr lang="en-GB" b="0" err="1"/>
              <a:t>PrIO</a:t>
            </a:r>
            <a:r>
              <a:rPr lang="en-GB" b="0"/>
              <a:t>)</a:t>
            </a:r>
            <a:endParaRPr lang="en-GB"/>
          </a:p>
        </p:txBody>
      </p:sp>
      <p:sp>
        <p:nvSpPr>
          <p:cNvPr id="3" name="Espace réservé du contenu 2"/>
          <p:cNvSpPr>
            <a:spLocks noGrp="1"/>
          </p:cNvSpPr>
          <p:nvPr>
            <p:ph idx="1"/>
          </p:nvPr>
        </p:nvSpPr>
        <p:spPr>
          <a:xfrm>
            <a:off x="149024" y="762424"/>
            <a:ext cx="11878853" cy="5680637"/>
          </a:xfrm>
        </p:spPr>
        <p:txBody>
          <a:bodyPr vert="horz" lIns="91440" tIns="45720" rIns="91440" bIns="45720" rtlCol="0" anchor="t">
            <a:normAutofit lnSpcReduction="10000"/>
          </a:bodyPr>
          <a:lstStyle/>
          <a:p>
            <a:pPr marL="0" indent="0">
              <a:buNone/>
            </a:pPr>
            <a:r>
              <a:rPr lang="en-GB" dirty="0">
                <a:cs typeface="Arial"/>
              </a:rPr>
              <a:t>In the context of the ITER revised baseline with the aim of </a:t>
            </a:r>
            <a:r>
              <a:rPr lang="en-GB" b="1" dirty="0">
                <a:cs typeface="Arial"/>
              </a:rPr>
              <a:t>achieving Q=10 as soon as possible</a:t>
            </a:r>
            <a:r>
              <a:rPr lang="en-GB" dirty="0">
                <a:cs typeface="Arial"/>
              </a:rPr>
              <a:t>, </a:t>
            </a:r>
            <a:r>
              <a:rPr lang="en-GB" dirty="0" err="1">
                <a:cs typeface="Arial"/>
              </a:rPr>
              <a:t>EUROfusion</a:t>
            </a:r>
            <a:r>
              <a:rPr lang="en-GB" dirty="0">
                <a:cs typeface="Arial"/>
              </a:rPr>
              <a:t> should ensure that </a:t>
            </a:r>
            <a:r>
              <a:rPr lang="en-GB" b="1" dirty="0">
                <a:cs typeface="Arial"/>
              </a:rPr>
              <a:t>operational tools</a:t>
            </a:r>
            <a:r>
              <a:rPr lang="en-GB" dirty="0">
                <a:cs typeface="Arial"/>
              </a:rPr>
              <a:t>, broadly defined to include methods, codes and procedures are </a:t>
            </a:r>
            <a:r>
              <a:rPr lang="en-GB" b="1" dirty="0">
                <a:cs typeface="Arial"/>
              </a:rPr>
              <a:t>ready before ITER application (tested, validated and reliable)</a:t>
            </a:r>
          </a:p>
          <a:p>
            <a:pPr marL="0" indent="0">
              <a:buNone/>
            </a:pPr>
            <a:endParaRPr lang="en-GB" b="1" dirty="0"/>
          </a:p>
          <a:p>
            <a:r>
              <a:rPr lang="en-US" dirty="0"/>
              <a:t>Sub-project SP-2 “Preparation of ITER first experimental campaigns “ </a:t>
            </a:r>
          </a:p>
          <a:p>
            <a:pPr marL="556895" lvl="1" indent="-213995"/>
            <a:r>
              <a:rPr lang="en-US" dirty="0"/>
              <a:t>Multi-machine databases (Disruption, Pedestal, Confinement, IR images and soon L-H transition) and AI/ML projects </a:t>
            </a:r>
          </a:p>
          <a:p>
            <a:pPr marL="556895" lvl="1" indent="-213995"/>
            <a:r>
              <a:rPr lang="en-US" dirty="0"/>
              <a:t>ITER Synthetic diagnostics, Integrated Data Analysis and Operational tools </a:t>
            </a:r>
          </a:p>
          <a:p>
            <a:pPr marL="342900" lvl="1" indent="0">
              <a:buNone/>
            </a:pPr>
            <a:r>
              <a:rPr lang="en-US" b="1" i="1" dirty="0">
                <a:solidFill>
                  <a:srgbClr val="FF0000"/>
                </a:solidFill>
              </a:rPr>
              <a:t>Outlook</a:t>
            </a:r>
            <a:r>
              <a:rPr lang="en-US" i="1" dirty="0"/>
              <a:t> </a:t>
            </a:r>
            <a:r>
              <a:rPr lang="en-US" dirty="0"/>
              <a:t>“ ITER Operational Scenario modelling with the new W-Wall based on the EU experimental results”   </a:t>
            </a:r>
          </a:p>
          <a:p>
            <a:r>
              <a:rPr lang="en-US" dirty="0"/>
              <a:t>Sub-project SP-3 “</a:t>
            </a:r>
            <a:r>
              <a:rPr lang="en-GB" dirty="0"/>
              <a:t>Plant systems and plasma operation” </a:t>
            </a:r>
          </a:p>
          <a:p>
            <a:pPr marL="342900" lvl="1" indent="0">
              <a:buNone/>
            </a:pPr>
            <a:r>
              <a:rPr lang="en-US" b="1" i="1" dirty="0">
                <a:solidFill>
                  <a:srgbClr val="FF0000"/>
                </a:solidFill>
              </a:rPr>
              <a:t>Outlook: </a:t>
            </a:r>
            <a:r>
              <a:rPr lang="fr-FR" dirty="0"/>
              <a:t> </a:t>
            </a:r>
            <a:r>
              <a:rPr lang="fr-FR" dirty="0" err="1"/>
              <a:t>integrate</a:t>
            </a:r>
            <a:r>
              <a:rPr lang="fr-FR" dirty="0"/>
              <a:t> the pulse design </a:t>
            </a:r>
            <a:r>
              <a:rPr lang="fr-FR" dirty="0" err="1"/>
              <a:t>tools</a:t>
            </a:r>
            <a:r>
              <a:rPr lang="fr-FR" dirty="0"/>
              <a:t> </a:t>
            </a:r>
            <a:r>
              <a:rPr lang="fr-FR" dirty="0" err="1"/>
              <a:t>with</a:t>
            </a:r>
            <a:r>
              <a:rPr lang="fr-FR" dirty="0"/>
              <a:t> the ITER </a:t>
            </a:r>
            <a:r>
              <a:rPr lang="fr-FR" dirty="0" err="1"/>
              <a:t>synthetic</a:t>
            </a:r>
            <a:r>
              <a:rPr lang="fr-FR" dirty="0"/>
              <a:t> diagnostics + Wall protection ? </a:t>
            </a:r>
            <a:endParaRPr lang="en-GB" dirty="0"/>
          </a:p>
          <a:p>
            <a:r>
              <a:rPr lang="en-US" dirty="0"/>
              <a:t>Sub-project SP-4 “ITER Neutral Beam test Facility and R&amp;D for the ITER Neutral Beam</a:t>
            </a:r>
            <a:r>
              <a:rPr lang="en-US" b="1" dirty="0"/>
              <a:t>”</a:t>
            </a:r>
          </a:p>
          <a:p>
            <a:pPr marL="342900" lvl="1" indent="0">
              <a:buNone/>
            </a:pPr>
            <a:r>
              <a:rPr lang="en-US" b="1" i="1" dirty="0">
                <a:solidFill>
                  <a:srgbClr val="FF0000"/>
                </a:solidFill>
              </a:rPr>
              <a:t>Outlook</a:t>
            </a:r>
            <a:r>
              <a:rPr lang="en-US" dirty="0"/>
              <a:t>: new TSVV on fully integrated NB Injector simulations  ? </a:t>
            </a:r>
          </a:p>
          <a:p>
            <a:r>
              <a:rPr lang="en-US" dirty="0"/>
              <a:t>Sub-project SP-5 “Neutronics, Nuclear waste and Safety”</a:t>
            </a:r>
          </a:p>
          <a:p>
            <a:pPr marL="556895" lvl="1" indent="-213995"/>
            <a:r>
              <a:rPr lang="en-US" dirty="0">
                <a:cs typeface="Arial"/>
              </a:rPr>
              <a:t>Integration of plasma transport code (neutron emission) with Monte-Carlo radiation transport codes for ITER nuclear analysis</a:t>
            </a:r>
          </a:p>
          <a:p>
            <a:pPr marL="556895" lvl="1" indent="-213995"/>
            <a:r>
              <a:rPr lang="en-GB" dirty="0">
                <a:solidFill>
                  <a:srgbClr val="000000"/>
                </a:solidFill>
                <a:latin typeface="Aptos"/>
                <a:cs typeface="Arial"/>
              </a:rPr>
              <a:t>D</a:t>
            </a:r>
            <a:r>
              <a:rPr lang="en-GB" dirty="0">
                <a:cs typeface="Arial"/>
              </a:rPr>
              <a:t>evelopment and validation of multi-physics </a:t>
            </a:r>
            <a:r>
              <a:rPr lang="en-GB" dirty="0" err="1">
                <a:cs typeface="Calibri"/>
              </a:rPr>
              <a:t>modeling</a:t>
            </a:r>
            <a:r>
              <a:rPr lang="en-GB" dirty="0">
                <a:cs typeface="Calibri"/>
              </a:rPr>
              <a:t> </a:t>
            </a:r>
            <a:r>
              <a:rPr lang="en-GB" dirty="0">
                <a:cs typeface="Arial"/>
              </a:rPr>
              <a:t>tools coupling </a:t>
            </a:r>
            <a:r>
              <a:rPr lang="en-GB" dirty="0" err="1">
                <a:cs typeface="Arial"/>
              </a:rPr>
              <a:t>neutronics</a:t>
            </a:r>
            <a:r>
              <a:rPr lang="en-GB" dirty="0">
                <a:cs typeface="Arial"/>
              </a:rPr>
              <a:t> activation and fluid-dynamics</a:t>
            </a:r>
            <a:endParaRPr lang="en-US" dirty="0">
              <a:cs typeface="Arial"/>
            </a:endParaRPr>
          </a:p>
          <a:p>
            <a:pPr marL="342900" lvl="1" indent="0">
              <a:buNone/>
            </a:pPr>
            <a:r>
              <a:rPr lang="en-US" b="1" i="1" dirty="0">
                <a:solidFill>
                  <a:srgbClr val="FF0000"/>
                </a:solidFill>
                <a:cs typeface="Arial"/>
              </a:rPr>
              <a:t>Outlook :</a:t>
            </a:r>
            <a:r>
              <a:rPr lang="en-US" dirty="0">
                <a:cs typeface="Arial"/>
              </a:rPr>
              <a:t> Support the EU </a:t>
            </a:r>
            <a:r>
              <a:rPr lang="en-US" dirty="0" err="1">
                <a:cs typeface="Arial"/>
              </a:rPr>
              <a:t>neutronics</a:t>
            </a:r>
            <a:r>
              <a:rPr lang="en-US" dirty="0">
                <a:cs typeface="Arial"/>
              </a:rPr>
              <a:t> code development, open source and standardization</a:t>
            </a:r>
          </a:p>
          <a:p>
            <a:endParaRPr lang="en-US" dirty="0"/>
          </a:p>
          <a:p>
            <a:pPr marL="556895" lvl="1" indent="-213995"/>
            <a:endParaRPr lang="en-US" dirty="0"/>
          </a:p>
          <a:p>
            <a:pPr marL="556895" lvl="1" indent="-213995"/>
            <a:endParaRPr lang="en-GB" b="1" dirty="0"/>
          </a:p>
          <a:p>
            <a:endParaRPr lang="en-GB" dirty="0"/>
          </a:p>
        </p:txBody>
      </p:sp>
      <p:sp>
        <p:nvSpPr>
          <p:cNvPr id="4" name="Espace réservé du pied de page 3"/>
          <p:cNvSpPr>
            <a:spLocks noGrp="1"/>
          </p:cNvSpPr>
          <p:nvPr>
            <p:ph type="ftr" sz="quarter" idx="11"/>
          </p:nvPr>
        </p:nvSpPr>
        <p:spPr>
          <a:xfrm>
            <a:off x="825624" y="6555770"/>
            <a:ext cx="6115950" cy="329614"/>
          </a:xfrm>
        </p:spPr>
        <p:txBody>
          <a:bodyPr lIns="91440" tIns="45720" rIns="91440" bIns="45720" anchor="t"/>
          <a:lstStyle/>
          <a:p>
            <a:r>
              <a:rPr lang="en-GB">
                <a:solidFill>
                  <a:prstClr val="white"/>
                </a:solidFill>
              </a:rPr>
              <a:t>M. Wischmeier | E-TASC General Meeting| 11th of November 2024</a:t>
            </a: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32</a:t>
            </a:fld>
            <a:endParaRPr lang="en-GB">
              <a:solidFill>
                <a:prstClr val="white"/>
              </a:solidFill>
            </a:endParaRPr>
          </a:p>
        </p:txBody>
      </p:sp>
    </p:spTree>
    <p:extLst>
      <p:ext uri="{BB962C8B-B14F-4D97-AF65-F5344CB8AC3E}">
        <p14:creationId xmlns:p14="http://schemas.microsoft.com/office/powerpoint/2010/main" val="2346593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A diagram of a light bulb&#10;&#10;Description automatically generated">
            <a:extLst>
              <a:ext uri="{FF2B5EF4-FFF2-40B4-BE49-F238E27FC236}">
                <a16:creationId xmlns:a16="http://schemas.microsoft.com/office/drawing/2014/main" id="{DB93DC1E-BB1C-E278-C5F0-B2F40C2F6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467" y="2237136"/>
            <a:ext cx="2743713" cy="4090007"/>
          </a:xfrm>
          <a:prstGeom prst="rect">
            <a:avLst/>
          </a:prstGeom>
        </p:spPr>
      </p:pic>
      <p:sp>
        <p:nvSpPr>
          <p:cNvPr id="2" name="Titre 1"/>
          <p:cNvSpPr>
            <a:spLocks noGrp="1"/>
          </p:cNvSpPr>
          <p:nvPr>
            <p:ph type="title"/>
          </p:nvPr>
        </p:nvSpPr>
        <p:spPr>
          <a:xfrm>
            <a:off x="983432" y="192515"/>
            <a:ext cx="10344968" cy="457200"/>
          </a:xfrm>
        </p:spPr>
        <p:txBody>
          <a:bodyPr/>
          <a:lstStyle/>
          <a:p>
            <a:r>
              <a:rPr lang="en-GB" dirty="0"/>
              <a:t>Integration of plasma transport code with Monte-Carlo radiation transport codes for ITER nuclear analysis</a:t>
            </a:r>
          </a:p>
        </p:txBody>
      </p:sp>
      <p:sp>
        <p:nvSpPr>
          <p:cNvPr id="3" name="Espace réservé du contenu 2"/>
          <p:cNvSpPr>
            <a:spLocks noGrp="1"/>
          </p:cNvSpPr>
          <p:nvPr>
            <p:ph idx="1"/>
          </p:nvPr>
        </p:nvSpPr>
        <p:spPr>
          <a:xfrm>
            <a:off x="360040" y="827296"/>
            <a:ext cx="11986388" cy="1116014"/>
          </a:xfrm>
        </p:spPr>
        <p:txBody>
          <a:bodyPr>
            <a:normAutofit lnSpcReduction="10000"/>
          </a:bodyPr>
          <a:lstStyle/>
          <a:p>
            <a:pPr marL="0" indent="0">
              <a:buNone/>
            </a:pPr>
            <a:r>
              <a:rPr lang="en-GB"/>
              <a:t>Advanced computational workflow comprises plasma transport (JINTRAC), fast ion transport (ASCOT), neutron spectrum calculations (DRESS), and MCNP neutron transport code :</a:t>
            </a:r>
          </a:p>
          <a:p>
            <a:pPr marL="0" indent="0">
              <a:buNone/>
            </a:pPr>
            <a:r>
              <a:rPr lang="fr-FR">
                <a:solidFill>
                  <a:srgbClr val="FF0000"/>
                </a:solidFill>
              </a:rPr>
              <a:t>Validation on JET and application to ITER (in 2025 and </a:t>
            </a:r>
            <a:r>
              <a:rPr lang="fr-FR" err="1">
                <a:solidFill>
                  <a:srgbClr val="FF0000"/>
                </a:solidFill>
              </a:rPr>
              <a:t>beyond</a:t>
            </a:r>
            <a:r>
              <a:rPr lang="fr-FR">
                <a:solidFill>
                  <a:srgbClr val="FF0000"/>
                </a:solidFill>
              </a:rPr>
              <a:t>) </a:t>
            </a:r>
            <a:endParaRPr lang="en-GB">
              <a:solidFill>
                <a:srgbClr val="FF0000"/>
              </a:solidFill>
            </a:endParaRPr>
          </a:p>
          <a:p>
            <a:endParaRPr lang="en-GB"/>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33</a:t>
            </a:fld>
            <a:endParaRPr lang="en-GB">
              <a:solidFill>
                <a:prstClr val="white"/>
              </a:solidFill>
            </a:endParaRPr>
          </a:p>
        </p:txBody>
      </p:sp>
      <p:sp>
        <p:nvSpPr>
          <p:cNvPr id="6" name="Rectangle 5"/>
          <p:cNvSpPr/>
          <p:nvPr/>
        </p:nvSpPr>
        <p:spPr>
          <a:xfrm>
            <a:off x="96767" y="6186438"/>
            <a:ext cx="3898824" cy="369332"/>
          </a:xfrm>
          <a:prstGeom prst="rect">
            <a:avLst/>
          </a:prstGeom>
        </p:spPr>
        <p:txBody>
          <a:bodyPr wrap="none">
            <a:spAutoFit/>
          </a:bodyPr>
          <a:lstStyle/>
          <a:p>
            <a:r>
              <a:rPr lang="en-GB" sz="1400">
                <a:solidFill>
                  <a:srgbClr val="000000"/>
                </a:solidFill>
                <a:latin typeface="Aptos"/>
                <a:ea typeface="Times New Roman" panose="02020603050405020304" pitchFamily="18" charset="0"/>
                <a:cs typeface="Times New Roman" panose="02020603050405020304" pitchFamily="18" charset="0"/>
              </a:rPr>
              <a:t>[Ž. Štancar </a:t>
            </a:r>
            <a:r>
              <a:rPr lang="en-GB" sz="1400" i="1">
                <a:solidFill>
                  <a:srgbClr val="000000"/>
                </a:solidFill>
                <a:latin typeface="Aptos"/>
                <a:ea typeface="Times New Roman" panose="02020603050405020304" pitchFamily="18" charset="0"/>
                <a:cs typeface="Times New Roman" panose="02020603050405020304" pitchFamily="18" charset="0"/>
              </a:rPr>
              <a:t>et al</a:t>
            </a:r>
            <a:r>
              <a:rPr lang="en-GB" sz="1400">
                <a:solidFill>
                  <a:srgbClr val="000000"/>
                </a:solidFill>
                <a:latin typeface="Aptos"/>
                <a:ea typeface="Times New Roman" panose="02020603050405020304" pitchFamily="18" charset="0"/>
                <a:cs typeface="Times New Roman" panose="02020603050405020304" pitchFamily="18" charset="0"/>
              </a:rPr>
              <a:t> 2021 </a:t>
            </a:r>
            <a:r>
              <a:rPr lang="en-GB" sz="1400" i="1" err="1">
                <a:solidFill>
                  <a:srgbClr val="000000"/>
                </a:solidFill>
                <a:latin typeface="Aptos"/>
                <a:ea typeface="Times New Roman" panose="02020603050405020304" pitchFamily="18" charset="0"/>
                <a:cs typeface="Times New Roman" panose="02020603050405020304" pitchFamily="18" charset="0"/>
              </a:rPr>
              <a:t>Nucl</a:t>
            </a:r>
            <a:r>
              <a:rPr lang="en-GB" sz="1400" i="1">
                <a:solidFill>
                  <a:srgbClr val="000000"/>
                </a:solidFill>
                <a:latin typeface="Aptos"/>
                <a:ea typeface="Times New Roman" panose="02020603050405020304" pitchFamily="18" charset="0"/>
                <a:cs typeface="Times New Roman" panose="02020603050405020304" pitchFamily="18" charset="0"/>
              </a:rPr>
              <a:t>. Fusion</a:t>
            </a:r>
            <a:r>
              <a:rPr lang="en-GB" sz="1400">
                <a:solidFill>
                  <a:srgbClr val="000000"/>
                </a:solidFill>
                <a:latin typeface="Aptos"/>
                <a:ea typeface="Times New Roman" panose="02020603050405020304" pitchFamily="18" charset="0"/>
                <a:cs typeface="Times New Roman" panose="02020603050405020304" pitchFamily="18" charset="0"/>
              </a:rPr>
              <a:t> </a:t>
            </a:r>
            <a:r>
              <a:rPr lang="en-GB" sz="1400" b="1">
                <a:solidFill>
                  <a:srgbClr val="000000"/>
                </a:solidFill>
                <a:latin typeface="Aptos"/>
                <a:ea typeface="Times New Roman" panose="02020603050405020304" pitchFamily="18" charset="0"/>
                <a:cs typeface="Times New Roman" panose="02020603050405020304" pitchFamily="18" charset="0"/>
              </a:rPr>
              <a:t>61</a:t>
            </a:r>
            <a:r>
              <a:rPr lang="en-GB" sz="1400">
                <a:solidFill>
                  <a:srgbClr val="000000"/>
                </a:solidFill>
                <a:latin typeface="Aptos"/>
                <a:ea typeface="Times New Roman" panose="02020603050405020304" pitchFamily="18" charset="0"/>
                <a:cs typeface="Times New Roman" panose="02020603050405020304" pitchFamily="18" charset="0"/>
              </a:rPr>
              <a:t> 126030</a:t>
            </a:r>
            <a:r>
              <a:rPr lang="en-GB">
                <a:solidFill>
                  <a:srgbClr val="000000"/>
                </a:solidFill>
                <a:latin typeface="Aptos"/>
                <a:ea typeface="Times New Roman" panose="02020603050405020304" pitchFamily="18" charset="0"/>
                <a:cs typeface="Times New Roman" panose="02020603050405020304" pitchFamily="18" charset="0"/>
              </a:rPr>
              <a:t>]</a:t>
            </a:r>
            <a:endParaRPr lang="en-GB"/>
          </a:p>
        </p:txBody>
      </p:sp>
      <p:sp>
        <p:nvSpPr>
          <p:cNvPr id="8" name="TextBox 16">
            <a:extLst>
              <a:ext uri="{FF2B5EF4-FFF2-40B4-BE49-F238E27FC236}">
                <a16:creationId xmlns:a16="http://schemas.microsoft.com/office/drawing/2014/main" id="{E1F88279-697A-AF05-FF2A-74151BB0498F}"/>
              </a:ext>
            </a:extLst>
          </p:cNvPr>
          <p:cNvSpPr txBox="1"/>
          <p:nvPr/>
        </p:nvSpPr>
        <p:spPr>
          <a:xfrm rot="5400000">
            <a:off x="3017903" y="4139867"/>
            <a:ext cx="3297334" cy="338554"/>
          </a:xfrm>
          <a:prstGeom prst="rect">
            <a:avLst/>
          </a:prstGeom>
          <a:noFill/>
          <a:ln w="19050">
            <a:noFill/>
          </a:ln>
        </p:spPr>
        <p:txBody>
          <a:bodyPr wrap="square" rtlCol="0">
            <a:spAutoFit/>
          </a:bodyPr>
          <a:lstStyle/>
          <a:p>
            <a:pPr algn="ctr"/>
            <a:r>
              <a:rPr lang="en-GB" sz="1600" b="1">
                <a:latin typeface="Arial" panose="020B0604020202020204" pitchFamily="34" charset="0"/>
                <a:cs typeface="Arial" panose="020B0604020202020204" pitchFamily="34" charset="0"/>
              </a:rPr>
              <a:t>Total neutron emissivity</a:t>
            </a:r>
            <a:endParaRPr lang="en-US" sz="1600" b="1">
              <a:latin typeface="Arial" panose="020B0604020202020204" pitchFamily="34" charset="0"/>
              <a:cs typeface="Arial" panose="020B0604020202020204" pitchFamily="34" charset="0"/>
            </a:endParaRPr>
          </a:p>
        </p:txBody>
      </p:sp>
      <p:sp>
        <p:nvSpPr>
          <p:cNvPr id="9" name="Rectangle 8"/>
          <p:cNvSpPr/>
          <p:nvPr/>
        </p:nvSpPr>
        <p:spPr>
          <a:xfrm>
            <a:off x="1542800" y="1884165"/>
            <a:ext cx="4128118" cy="369332"/>
          </a:xfrm>
          <a:prstGeom prst="rect">
            <a:avLst/>
          </a:prstGeom>
        </p:spPr>
        <p:txBody>
          <a:bodyPr wrap="none">
            <a:spAutoFit/>
          </a:bodyPr>
          <a:lstStyle/>
          <a:p>
            <a:r>
              <a:rPr lang="en-GB">
                <a:latin typeface="Arial" panose="020B0604020202020204" pitchFamily="34" charset="0"/>
              </a:rPr>
              <a:t>ITER 15MA baseline </a:t>
            </a:r>
            <a:r>
              <a:rPr lang="en-GB" err="1">
                <a:latin typeface="Arial" panose="020B0604020202020204" pitchFamily="34" charset="0"/>
              </a:rPr>
              <a:t>Q</a:t>
            </a:r>
            <a:r>
              <a:rPr lang="en-GB" baseline="-25000" err="1">
                <a:latin typeface="Arial" panose="020B0604020202020204" pitchFamily="34" charset="0"/>
              </a:rPr>
              <a:t>fus</a:t>
            </a:r>
            <a:r>
              <a:rPr lang="en-GB">
                <a:latin typeface="Arial" panose="020B0604020202020204" pitchFamily="34" charset="0"/>
              </a:rPr>
              <a:t>=10 scenario </a:t>
            </a:r>
            <a:endParaRPr lang="en-GB"/>
          </a:p>
        </p:txBody>
      </p:sp>
      <p:sp>
        <p:nvSpPr>
          <p:cNvPr id="10" name="Rectangle 9"/>
          <p:cNvSpPr/>
          <p:nvPr/>
        </p:nvSpPr>
        <p:spPr>
          <a:xfrm>
            <a:off x="4935416" y="2851456"/>
            <a:ext cx="7256584" cy="2015936"/>
          </a:xfrm>
          <a:prstGeom prst="rect">
            <a:avLst/>
          </a:prstGeom>
        </p:spPr>
        <p:txBody>
          <a:bodyPr wrap="square">
            <a:spAutoFit/>
          </a:bodyPr>
          <a:lstStyle/>
          <a:p>
            <a:pPr marL="228600" indent="-228600">
              <a:lnSpc>
                <a:spcPct val="115000"/>
              </a:lnSpc>
              <a:spcBef>
                <a:spcPts val="600"/>
              </a:spcBef>
              <a:buFont typeface="Wingdings" panose="05000000000000000000" pitchFamily="2" charset="2"/>
              <a:buChar char=""/>
            </a:pPr>
            <a:r>
              <a:rPr lang="en-GB" sz="2000" b="1" dirty="0">
                <a:solidFill>
                  <a:srgbClr val="FF0000"/>
                </a:solidFill>
                <a:latin typeface="Calibri" panose="020F0502020204030204" pitchFamily="34" charset="0"/>
                <a:ea typeface="SimSun" panose="02010600030101010101" pitchFamily="2" charset="-122"/>
                <a:cs typeface="Arial" panose="020B0604020202020204" pitchFamily="34" charset="0"/>
              </a:rPr>
              <a:t>Adaptation of the </a:t>
            </a:r>
            <a:r>
              <a:rPr lang="en-GB" sz="2000" b="1" dirty="0" err="1">
                <a:solidFill>
                  <a:srgbClr val="FF0000"/>
                </a:solidFill>
                <a:latin typeface="Calibri" panose="020F0502020204030204" pitchFamily="34" charset="0"/>
                <a:ea typeface="SimSun" panose="02010600030101010101" pitchFamily="2" charset="-122"/>
                <a:cs typeface="Arial" panose="020B0604020202020204" pitchFamily="34" charset="0"/>
              </a:rPr>
              <a:t>neutronics</a:t>
            </a:r>
            <a:r>
              <a:rPr lang="en-GB" sz="2000" b="1" dirty="0">
                <a:solidFill>
                  <a:srgbClr val="FF0000"/>
                </a:solidFill>
                <a:latin typeface="Calibri" panose="020F0502020204030204" pitchFamily="34" charset="0"/>
                <a:ea typeface="SimSun" panose="02010600030101010101" pitchFamily="2" charset="-122"/>
                <a:cs typeface="Arial" panose="020B0604020202020204" pitchFamily="34" charset="0"/>
              </a:rPr>
              <a:t> calculations + synthetic diagnostics for ITER in the context of the revised ITER research plan </a:t>
            </a:r>
          </a:p>
          <a:p>
            <a:pPr marL="685800" lvl="1" indent="-228600">
              <a:lnSpc>
                <a:spcPct val="115000"/>
              </a:lnSpc>
              <a:spcBef>
                <a:spcPts val="600"/>
              </a:spcBef>
              <a:buFont typeface="Wingdings" panose="05000000000000000000" pitchFamily="2" charset="2"/>
              <a:buChar char=""/>
            </a:pPr>
            <a:r>
              <a:rPr lang="en-GB" sz="2000" dirty="0">
                <a:solidFill>
                  <a:srgbClr val="002060"/>
                </a:solidFill>
                <a:latin typeface="Calibri" panose="020F0502020204030204" pitchFamily="34" charset="0"/>
                <a:ea typeface="SimSun" panose="02010600030101010101" pitchFamily="2" charset="-122"/>
                <a:cs typeface="Arial" panose="020B0604020202020204" pitchFamily="34" charset="0"/>
              </a:rPr>
              <a:t>demonstration of JINTRAC-DRESS-MCNP workflow compatible with IMAS </a:t>
            </a:r>
          </a:p>
          <a:p>
            <a:pPr marL="685800" lvl="1" indent="-228600">
              <a:lnSpc>
                <a:spcPct val="115000"/>
              </a:lnSpc>
              <a:spcBef>
                <a:spcPts val="600"/>
              </a:spcBef>
              <a:buFont typeface="Wingdings" panose="05000000000000000000" pitchFamily="2" charset="2"/>
              <a:buChar char=""/>
            </a:pPr>
            <a:r>
              <a:rPr lang="en-GB" sz="2000" dirty="0">
                <a:solidFill>
                  <a:srgbClr val="002060"/>
                </a:solidFill>
                <a:latin typeface="Calibri" panose="020F0502020204030204" pitchFamily="34" charset="0"/>
                <a:ea typeface="SimSun" panose="02010600030101010101" pitchFamily="2" charset="-122"/>
                <a:cs typeface="Arial" panose="020B0604020202020204" pitchFamily="34" charset="0"/>
              </a:rPr>
              <a:t> application to neutron synthetic diagnostics studies</a:t>
            </a:r>
          </a:p>
        </p:txBody>
      </p:sp>
      <p:sp>
        <p:nvSpPr>
          <p:cNvPr id="12" name="Espace réservé du pied de page 3"/>
          <p:cNvSpPr>
            <a:spLocks noGrp="1"/>
          </p:cNvSpPr>
          <p:nvPr>
            <p:ph type="ftr" sz="quarter" idx="11"/>
          </p:nvPr>
        </p:nvSpPr>
        <p:spPr>
          <a:xfrm>
            <a:off x="825624" y="6555770"/>
            <a:ext cx="6115950" cy="329614"/>
          </a:xfrm>
        </p:spPr>
        <p:txBody>
          <a:bodyPr/>
          <a:lstStyle/>
          <a:p>
            <a:r>
              <a:rPr lang="en-GB" sz="1200" baseline="0">
                <a:solidFill>
                  <a:srgbClr val="FFFFFF"/>
                </a:solidFill>
                <a:latin typeface="Calibri"/>
              </a:rPr>
              <a:t>M. Wischmeier | E-TASC General Meeting| 11th of November 2024</a:t>
            </a:r>
            <a:endParaRPr lang="en-GB">
              <a:solidFill>
                <a:prstClr val="white"/>
              </a:solidFill>
            </a:endParaRPr>
          </a:p>
        </p:txBody>
      </p:sp>
    </p:spTree>
    <p:extLst>
      <p:ext uri="{BB962C8B-B14F-4D97-AF65-F5344CB8AC3E}">
        <p14:creationId xmlns:p14="http://schemas.microsoft.com/office/powerpoint/2010/main" val="39512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7216" y="39199"/>
            <a:ext cx="9451776" cy="457200"/>
          </a:xfrm>
        </p:spPr>
        <p:txBody>
          <a:bodyPr/>
          <a:lstStyle/>
          <a:p>
            <a:r>
              <a:rPr lang="fr-FR"/>
              <a:t>ACH/TSVV LINKS</a:t>
            </a:r>
          </a:p>
        </p:txBody>
      </p:sp>
      <p:graphicFrame>
        <p:nvGraphicFramePr>
          <p:cNvPr id="6" name="Espace réservé du contenu 5"/>
          <p:cNvGraphicFramePr>
            <a:graphicFrameLocks noGrp="1"/>
          </p:cNvGraphicFramePr>
          <p:nvPr>
            <p:ph idx="1"/>
          </p:nvPr>
        </p:nvGraphicFramePr>
        <p:xfrm>
          <a:off x="266254" y="660353"/>
          <a:ext cx="11831948" cy="5788660"/>
        </p:xfrm>
        <a:graphic>
          <a:graphicData uri="http://schemas.openxmlformats.org/drawingml/2006/table">
            <a:tbl>
              <a:tblPr firstRow="1" bandRow="1">
                <a:tableStyleId>{5C22544A-7EE6-4342-B048-85BDC9FD1C3A}</a:tableStyleId>
              </a:tblPr>
              <a:tblGrid>
                <a:gridCol w="2076173">
                  <a:extLst>
                    <a:ext uri="{9D8B030D-6E8A-4147-A177-3AD203B41FA5}">
                      <a16:colId xmlns:a16="http://schemas.microsoft.com/office/drawing/2014/main" val="204557274"/>
                    </a:ext>
                  </a:extLst>
                </a:gridCol>
                <a:gridCol w="3313042">
                  <a:extLst>
                    <a:ext uri="{9D8B030D-6E8A-4147-A177-3AD203B41FA5}">
                      <a16:colId xmlns:a16="http://schemas.microsoft.com/office/drawing/2014/main" val="1487573241"/>
                    </a:ext>
                  </a:extLst>
                </a:gridCol>
                <a:gridCol w="2816087">
                  <a:extLst>
                    <a:ext uri="{9D8B030D-6E8A-4147-A177-3AD203B41FA5}">
                      <a16:colId xmlns:a16="http://schemas.microsoft.com/office/drawing/2014/main" val="2091491204"/>
                    </a:ext>
                  </a:extLst>
                </a:gridCol>
                <a:gridCol w="2683565">
                  <a:extLst>
                    <a:ext uri="{9D8B030D-6E8A-4147-A177-3AD203B41FA5}">
                      <a16:colId xmlns:a16="http://schemas.microsoft.com/office/drawing/2014/main" val="2649185487"/>
                    </a:ext>
                  </a:extLst>
                </a:gridCol>
                <a:gridCol w="943081">
                  <a:extLst>
                    <a:ext uri="{9D8B030D-6E8A-4147-A177-3AD203B41FA5}">
                      <a16:colId xmlns:a16="http://schemas.microsoft.com/office/drawing/2014/main" val="2746642350"/>
                    </a:ext>
                  </a:extLst>
                </a:gridCol>
              </a:tblGrid>
              <a:tr h="370840">
                <a:tc>
                  <a:txBody>
                    <a:bodyPr/>
                    <a:lstStyle/>
                    <a:p>
                      <a:r>
                        <a:rPr lang="fr-FR" err="1"/>
                        <a:t>PrIO</a:t>
                      </a:r>
                      <a:r>
                        <a:rPr lang="fr-FR"/>
                        <a:t> </a:t>
                      </a:r>
                      <a:r>
                        <a:rPr lang="fr-FR" err="1"/>
                        <a:t>Sub-project</a:t>
                      </a:r>
                      <a:endParaRPr lang="fr-FR"/>
                    </a:p>
                  </a:txBody>
                  <a:tcPr/>
                </a:tc>
                <a:tc>
                  <a:txBody>
                    <a:bodyPr/>
                    <a:lstStyle/>
                    <a:p>
                      <a:r>
                        <a:rPr lang="fr-FR" err="1"/>
                        <a:t>PrIO</a:t>
                      </a:r>
                      <a:r>
                        <a:rPr lang="fr-FR"/>
                        <a:t> ACTIVITY</a:t>
                      </a:r>
                    </a:p>
                  </a:txBody>
                  <a:tcPr/>
                </a:tc>
                <a:tc>
                  <a:txBody>
                    <a:bodyPr/>
                    <a:lstStyle/>
                    <a:p>
                      <a:r>
                        <a:rPr lang="fr-FR"/>
                        <a:t>NEEDS </a:t>
                      </a:r>
                      <a:r>
                        <a:rPr lang="fr-FR" err="1"/>
                        <a:t>from</a:t>
                      </a:r>
                      <a:r>
                        <a:rPr lang="fr-FR"/>
                        <a:t>  ACH</a:t>
                      </a:r>
                    </a:p>
                  </a:txBody>
                  <a:tcPr/>
                </a:tc>
                <a:tc>
                  <a:txBody>
                    <a:bodyPr/>
                    <a:lstStyle/>
                    <a:p>
                      <a:r>
                        <a:rPr lang="fr-FR"/>
                        <a:t>TSVV </a:t>
                      </a:r>
                      <a:r>
                        <a:rPr lang="fr-FR" err="1"/>
                        <a:t>link</a:t>
                      </a:r>
                      <a:endParaRPr lang="fr-FR"/>
                    </a:p>
                  </a:txBody>
                  <a:tcPr/>
                </a:tc>
                <a:tc>
                  <a:txBody>
                    <a:bodyPr/>
                    <a:lstStyle/>
                    <a:p>
                      <a:r>
                        <a:rPr lang="fr-FR"/>
                        <a:t>DMP </a:t>
                      </a:r>
                      <a:r>
                        <a:rPr lang="fr-FR" err="1"/>
                        <a:t>link</a:t>
                      </a:r>
                      <a:endParaRPr lang="fr-FR"/>
                    </a:p>
                  </a:txBody>
                  <a:tcPr/>
                </a:tc>
                <a:extLst>
                  <a:ext uri="{0D108BD9-81ED-4DB2-BD59-A6C34878D82A}">
                    <a16:rowId xmlns:a16="http://schemas.microsoft.com/office/drawing/2014/main" val="768783793"/>
                  </a:ext>
                </a:extLst>
              </a:tr>
              <a:tr h="1428750">
                <a:tc rowSpan="2">
                  <a:txBody>
                    <a:bodyPr/>
                    <a:lstStyle/>
                    <a:p>
                      <a:r>
                        <a:rPr lang="en-US" sz="1400" b="1"/>
                        <a:t>SP-2 “Preparation of ITER first experimental campaigns </a:t>
                      </a:r>
                      <a:endParaRPr lang="fr-FR" sz="1400" b="1"/>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Multi-machine databases :</a:t>
                      </a:r>
                      <a:r>
                        <a:rPr lang="en-US" baseline="0"/>
                        <a:t> </a:t>
                      </a:r>
                      <a:r>
                        <a:rPr lang="en-US"/>
                        <a:t>Disruption, Pedestal, Confinement, IR images and upcoming L-H transition</a:t>
                      </a:r>
                      <a:r>
                        <a:rPr lang="en-US" baseline="0"/>
                        <a:t> </a:t>
                      </a:r>
                      <a:endParaRPr lang="en-US"/>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AI/ML projects </a:t>
                      </a:r>
                    </a:p>
                  </a:txBody>
                  <a:tcPr/>
                </a:tc>
                <a:tc>
                  <a:txBody>
                    <a:bodyPr/>
                    <a:lstStyle/>
                    <a:p>
                      <a:pPr marL="285750" indent="-285750">
                        <a:buFont typeface="Arial" panose="020B0604020202020204" pitchFamily="34" charset="0"/>
                        <a:buChar char="•"/>
                      </a:pPr>
                      <a:r>
                        <a:rPr lang="fr-FR"/>
                        <a:t>Support for</a:t>
                      </a:r>
                      <a:r>
                        <a:rPr lang="fr-FR" baseline="0"/>
                        <a:t> </a:t>
                      </a:r>
                      <a:r>
                        <a:rPr lang="fr-FR" baseline="0" err="1"/>
                        <a:t>deployment</a:t>
                      </a:r>
                      <a:r>
                        <a:rPr lang="fr-FR" baseline="0"/>
                        <a:t> on the </a:t>
                      </a:r>
                      <a:r>
                        <a:rPr lang="fr-FR" baseline="0" err="1"/>
                        <a:t>EUROfusion</a:t>
                      </a:r>
                      <a:r>
                        <a:rPr lang="fr-FR" baseline="0"/>
                        <a:t> Gateway and release of user interface </a:t>
                      </a:r>
                    </a:p>
                    <a:p>
                      <a:pPr marL="285750" indent="-285750">
                        <a:buFont typeface="Arial" panose="020B0604020202020204" pitchFamily="34" charset="0"/>
                        <a:buChar char="•"/>
                      </a:pPr>
                      <a:r>
                        <a:rPr lang="fr-FR" baseline="0"/>
                        <a:t>Support to adaptation to </a:t>
                      </a:r>
                      <a:r>
                        <a:rPr lang="fr-FR" baseline="0" err="1"/>
                        <a:t>latest</a:t>
                      </a:r>
                      <a:r>
                        <a:rPr lang="fr-FR" baseline="0"/>
                        <a:t> IMAS DD</a:t>
                      </a:r>
                    </a:p>
                    <a:p>
                      <a:pPr marL="285750" indent="-285750">
                        <a:buFont typeface="Arial" panose="020B0604020202020204" pitchFamily="34" charset="0"/>
                        <a:buChar char="•"/>
                      </a:pPr>
                      <a:r>
                        <a:rPr lang="fr-FR" baseline="0"/>
                        <a:t>Support </a:t>
                      </a:r>
                      <a:r>
                        <a:rPr lang="en-US"/>
                        <a:t>for AI/ML database exploitation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solidFill>
                            <a:srgbClr val="FF0000"/>
                          </a:solidFill>
                        </a:rPr>
                        <a:t>Outlook: ITER Operational Scenario modelling with the new W-Wall based on the EU experimental results</a:t>
                      </a:r>
                    </a:p>
                    <a:p>
                      <a:endParaRPr lang="fr-FR"/>
                    </a:p>
                  </a:txBody>
                  <a:tcPr/>
                </a:tc>
                <a:tc>
                  <a:txBody>
                    <a:bodyPr/>
                    <a:lstStyle/>
                    <a:p>
                      <a:pPr marL="0" indent="0">
                        <a:buFont typeface="Arial" panose="020B0604020202020204" pitchFamily="34" charset="0"/>
                        <a:buNone/>
                      </a:pPr>
                      <a:r>
                        <a:rPr lang="fr-FR"/>
                        <a:t>Provision of data</a:t>
                      </a:r>
                    </a:p>
                  </a:txBody>
                  <a:tcPr/>
                </a:tc>
                <a:extLst>
                  <a:ext uri="{0D108BD9-81ED-4DB2-BD59-A6C34878D82A}">
                    <a16:rowId xmlns:a16="http://schemas.microsoft.com/office/drawing/2014/main" val="1882063955"/>
                  </a:ext>
                </a:extLst>
              </a:tr>
              <a:tr h="752777">
                <a:tc vMerge="1">
                  <a:txBody>
                    <a:bodyPr/>
                    <a:lstStyle/>
                    <a:p>
                      <a:endParaRPr lang="fr-F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ITER synthetic diagnostics  (FILD, FOCS, IR, magnetics,</a:t>
                      </a:r>
                      <a:r>
                        <a:rPr lang="en-US" baseline="0"/>
                        <a:t> </a:t>
                      </a:r>
                      <a:r>
                        <a:rPr lang="en-US"/>
                        <a:t>bolometer, radial neutron</a:t>
                      </a:r>
                      <a:r>
                        <a:rPr lang="en-US" baseline="0"/>
                        <a:t> camera, gamma ray spectrometer)</a:t>
                      </a:r>
                      <a:endParaRPr lang="en-US"/>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Integrated Data Analysis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Operational tools (breakdown</a:t>
                      </a:r>
                      <a:r>
                        <a:rPr lang="en-US" baseline="0"/>
                        <a:t> workflow)</a:t>
                      </a:r>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Support adaptation to</a:t>
                      </a:r>
                      <a:r>
                        <a:rPr lang="en-US" baseline="0"/>
                        <a:t> </a:t>
                      </a:r>
                      <a:r>
                        <a:rPr lang="en-US"/>
                        <a:t>IMAS standardization, open source  </a:t>
                      </a:r>
                    </a:p>
                    <a:p>
                      <a:pPr marL="0" indent="0">
                        <a:buFont typeface="Arial" panose="020B0604020202020204" pitchFamily="34" charset="0"/>
                        <a:buNone/>
                      </a:pPr>
                      <a:endParaRPr lang="fr-FR"/>
                    </a:p>
                  </a:txBody>
                  <a:tcPr/>
                </a:tc>
                <a:tc>
                  <a:txBody>
                    <a:bodyPr/>
                    <a:lstStyle/>
                    <a:p>
                      <a:r>
                        <a:rPr lang="fr-FR"/>
                        <a:t>Data for/</a:t>
                      </a:r>
                      <a:r>
                        <a:rPr lang="fr-FR" err="1"/>
                        <a:t>from</a:t>
                      </a:r>
                      <a:r>
                        <a:rPr lang="fr-FR"/>
                        <a:t> </a:t>
                      </a:r>
                      <a:r>
                        <a:rPr lang="fr-FR" err="1"/>
                        <a:t>synthetic</a:t>
                      </a:r>
                      <a:r>
                        <a:rPr lang="fr-FR" baseline="0"/>
                        <a:t> diagnostics</a:t>
                      </a:r>
                      <a:endParaRPr lang="fr-FR"/>
                    </a:p>
                  </a:txBody>
                  <a:tcPr/>
                </a:tc>
                <a:tc>
                  <a:txBody>
                    <a:bodyPr/>
                    <a:lstStyle/>
                    <a:p>
                      <a:pPr marL="0" indent="0">
                        <a:buFont typeface="Arial" panose="020B0604020202020204" pitchFamily="34" charset="0"/>
                        <a:buNone/>
                      </a:pPr>
                      <a:r>
                        <a:rPr lang="fr-FR"/>
                        <a:t>Data</a:t>
                      </a:r>
                      <a:r>
                        <a:rPr lang="fr-FR" baseline="0"/>
                        <a:t> for validation</a:t>
                      </a:r>
                      <a:endParaRPr lang="fr-FR"/>
                    </a:p>
                  </a:txBody>
                  <a:tcPr/>
                </a:tc>
                <a:extLst>
                  <a:ext uri="{0D108BD9-81ED-4DB2-BD59-A6C34878D82A}">
                    <a16:rowId xmlns:a16="http://schemas.microsoft.com/office/drawing/2014/main" val="3509869039"/>
                  </a:ext>
                </a:extLst>
              </a:tr>
              <a:tr h="7737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t>SP-3 “Plant systems and plasma operation” </a:t>
                      </a:r>
                    </a:p>
                  </a:txBody>
                  <a:tcPr/>
                </a:tc>
                <a:tc>
                  <a:txBody>
                    <a:bodyPr/>
                    <a:lstStyle/>
                    <a:p>
                      <a:endParaRPr lang="fr-FR"/>
                    </a:p>
                  </a:txBody>
                  <a:tcPr/>
                </a:tc>
                <a:tc>
                  <a:txBody>
                    <a:bodyPr/>
                    <a:lstStyle/>
                    <a:p>
                      <a:endParaRPr lang="fr-FR"/>
                    </a:p>
                  </a:txBody>
                  <a:tcPr/>
                </a:tc>
                <a:tc>
                  <a:txBody>
                    <a:bodyPr/>
                    <a:lstStyle/>
                    <a:p>
                      <a:pPr marL="285750" indent="-285750">
                        <a:buFont typeface="Arial" panose="020B0604020202020204" pitchFamily="34" charset="0"/>
                        <a:buChar char="•"/>
                      </a:pPr>
                      <a:r>
                        <a:rPr lang="en-US">
                          <a:solidFill>
                            <a:schemeClr val="dk1"/>
                          </a:solidFill>
                        </a:rPr>
                        <a:t>Strengthen the link with TSVV15 Pulse Design Tool</a:t>
                      </a:r>
                      <a:r>
                        <a:rPr lang="en-GB"/>
                        <a: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err="1"/>
                        <a:t>Integrate</a:t>
                      </a:r>
                      <a:r>
                        <a:rPr lang="fr-FR"/>
                        <a:t> the pulse design </a:t>
                      </a:r>
                      <a:r>
                        <a:rPr lang="fr-FR" err="1"/>
                        <a:t>tools</a:t>
                      </a:r>
                      <a:r>
                        <a:rPr lang="fr-FR"/>
                        <a:t> </a:t>
                      </a:r>
                      <a:r>
                        <a:rPr lang="fr-FR" err="1"/>
                        <a:t>with</a:t>
                      </a:r>
                      <a:r>
                        <a:rPr lang="fr-FR"/>
                        <a:t> the </a:t>
                      </a:r>
                      <a:r>
                        <a:rPr lang="fr-FR" err="1"/>
                        <a:t>synthetic</a:t>
                      </a:r>
                      <a:r>
                        <a:rPr lang="fr-FR"/>
                        <a:t> diagnostics for ITER + Wall protection ? </a:t>
                      </a:r>
                      <a:endParaRPr lang="en-GB"/>
                    </a:p>
                  </a:txBody>
                  <a:tcPr/>
                </a:tc>
                <a:tc>
                  <a:txBody>
                    <a:bodyPr/>
                    <a:lstStyle/>
                    <a:p>
                      <a:endParaRPr lang="fr-FR"/>
                    </a:p>
                  </a:txBody>
                  <a:tcPr/>
                </a:tc>
                <a:extLst>
                  <a:ext uri="{0D108BD9-81ED-4DB2-BD59-A6C34878D82A}">
                    <a16:rowId xmlns:a16="http://schemas.microsoft.com/office/drawing/2014/main" val="207888198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t>SP-4 “ITER Neutral Beam Test Facility and R&amp;D for the ITER Neutral Beam”</a:t>
                      </a:r>
                    </a:p>
                  </a:txBody>
                  <a:tcPr/>
                </a:tc>
                <a:tc>
                  <a:txBody>
                    <a:bodyPr/>
                    <a:lstStyle/>
                    <a:p>
                      <a:endParaRPr lang="fr-FR"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Support to NBTF</a:t>
                      </a:r>
                      <a:r>
                        <a:rPr lang="en-US" baseline="0"/>
                        <a:t> </a:t>
                      </a:r>
                      <a:r>
                        <a:rPr lang="en-US"/>
                        <a:t>simulations (HPC)</a:t>
                      </a:r>
                    </a:p>
                    <a:p>
                      <a:endParaRPr lang="fr-FR"/>
                    </a:p>
                  </a:txBody>
                  <a:tcPr/>
                </a:tc>
                <a:tc>
                  <a:txBody>
                    <a:bodyPr/>
                    <a:lstStyle/>
                    <a:p>
                      <a:r>
                        <a:rPr lang="en-US">
                          <a:solidFill>
                            <a:srgbClr val="FF0000"/>
                          </a:solidFill>
                        </a:rPr>
                        <a:t>Outlook:  new TSVV on fully integrated NB Injector simulations ?</a:t>
                      </a:r>
                      <a:endParaRPr lang="fr-FR">
                        <a:solidFill>
                          <a:srgbClr val="FF0000"/>
                        </a:solidFill>
                      </a:endParaRPr>
                    </a:p>
                  </a:txBody>
                  <a:tcPr/>
                </a:tc>
                <a:tc>
                  <a:txBody>
                    <a:bodyPr/>
                    <a:lstStyle/>
                    <a:p>
                      <a:endParaRPr lang="fr-FR"/>
                    </a:p>
                  </a:txBody>
                  <a:tcPr/>
                </a:tc>
                <a:extLst>
                  <a:ext uri="{0D108BD9-81ED-4DB2-BD59-A6C34878D82A}">
                    <a16:rowId xmlns:a16="http://schemas.microsoft.com/office/drawing/2014/main" val="91202694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t>SP-5 “Neutronics, Nuclear waste and Safety”</a:t>
                      </a:r>
                    </a:p>
                  </a:txBody>
                  <a:tcPr/>
                </a:tc>
                <a:tc>
                  <a:txBody>
                    <a:bodyPr/>
                    <a:lstStyle/>
                    <a:p>
                      <a:r>
                        <a:rPr lang="en-GB" dirty="0">
                          <a:cs typeface="Arial"/>
                        </a:rPr>
                        <a:t>validation of multi-physics </a:t>
                      </a:r>
                      <a:r>
                        <a:rPr lang="en-GB" dirty="0" err="1">
                          <a:cs typeface="Calibri"/>
                        </a:rPr>
                        <a:t>modeling</a:t>
                      </a:r>
                      <a:r>
                        <a:rPr lang="en-GB" dirty="0">
                          <a:cs typeface="Calibri"/>
                        </a:rPr>
                        <a:t> </a:t>
                      </a:r>
                      <a:r>
                        <a:rPr lang="en-GB" dirty="0">
                          <a:cs typeface="Arial"/>
                        </a:rPr>
                        <a:t>tools coupling </a:t>
                      </a:r>
                      <a:r>
                        <a:rPr lang="en-GB" dirty="0" err="1">
                          <a:cs typeface="Arial"/>
                        </a:rPr>
                        <a:t>neutronics</a:t>
                      </a:r>
                      <a:r>
                        <a:rPr lang="en-GB" dirty="0">
                          <a:cs typeface="Arial"/>
                        </a:rPr>
                        <a:t> activation and fluid-dynamics</a:t>
                      </a:r>
                      <a:endParaRPr lang="fr-FR" dirty="0"/>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Support for ITER neutronics simulations (HPC)</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fr-FR" baseline="0"/>
                        <a:t>Support adaptation to IMAS, </a:t>
                      </a:r>
                      <a:r>
                        <a:rPr lang="en-US" sz="1350" kern="1200" baseline="0" noProof="0">
                          <a:solidFill>
                            <a:schemeClr val="dk1"/>
                          </a:solidFill>
                          <a:latin typeface="+mn-lt"/>
                          <a:ea typeface="+mn-ea"/>
                          <a:cs typeface="+mn-cs"/>
                        </a:rPr>
                        <a:t>open source and standardization</a:t>
                      </a:r>
                      <a:endParaRPr lang="fr-FR" sz="1350" kern="1200" baseline="0" noProof="0">
                        <a:solidFill>
                          <a:schemeClr val="dk1"/>
                        </a:solidFill>
                        <a:latin typeface="+mn-lt"/>
                        <a:ea typeface="+mn-ea"/>
                        <a:cs typeface="+mn-cs"/>
                      </a:endParaRPr>
                    </a:p>
                  </a:txBody>
                  <a:tcPr/>
                </a:tc>
                <a:tc>
                  <a:txBody>
                    <a:bodyPr/>
                    <a:lstStyle/>
                    <a:p>
                      <a:pPr marL="285750" indent="-285750">
                        <a:buFont typeface="Arial"/>
                        <a:buChar char="•"/>
                      </a:pPr>
                      <a:r>
                        <a:rPr lang="fr-FR"/>
                        <a:t>TSVV 10  (ASCOT/ATEP)</a:t>
                      </a:r>
                    </a:p>
                    <a:p>
                      <a:pPr marL="285750" lvl="0" indent="-285750">
                        <a:buFont typeface="Arial"/>
                        <a:buChar char="•"/>
                      </a:pPr>
                      <a:r>
                        <a:rPr lang="fr-FR"/>
                        <a:t>TSVV11</a:t>
                      </a:r>
                    </a:p>
                  </a:txBody>
                  <a:tcPr/>
                </a:tc>
                <a:tc>
                  <a:txBody>
                    <a:bodyPr/>
                    <a:lstStyle/>
                    <a:p>
                      <a:endParaRPr lang="fr-FR" dirty="0"/>
                    </a:p>
                  </a:txBody>
                  <a:tcPr/>
                </a:tc>
                <a:extLst>
                  <a:ext uri="{0D108BD9-81ED-4DB2-BD59-A6C34878D82A}">
                    <a16:rowId xmlns:a16="http://schemas.microsoft.com/office/drawing/2014/main" val="3278250416"/>
                  </a:ext>
                </a:extLst>
              </a:tr>
            </a:tbl>
          </a:graphicData>
        </a:graphic>
      </p:graphicFrame>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34</a:t>
            </a:fld>
            <a:endParaRPr lang="en-GB">
              <a:solidFill>
                <a:prstClr val="white"/>
              </a:solidFill>
            </a:endParaRPr>
          </a:p>
        </p:txBody>
      </p:sp>
      <p:sp>
        <p:nvSpPr>
          <p:cNvPr id="7" name="Espace réservé du pied de page 3"/>
          <p:cNvSpPr txBox="1">
            <a:spLocks/>
          </p:cNvSpPr>
          <p:nvPr/>
        </p:nvSpPr>
        <p:spPr>
          <a:xfrm>
            <a:off x="712998" y="6528386"/>
            <a:ext cx="6115950" cy="329614"/>
          </a:xfrm>
          <a:prstGeom prst="rect">
            <a:avLst/>
          </a:prstGeom>
        </p:spPr>
        <p:txBody>
          <a:bodyPr lIns="91440" tIns="45720" rIns="91440" bIns="45720"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 </a:t>
            </a:r>
            <a:r>
              <a:rPr lang="en-GB" err="1">
                <a:solidFill>
                  <a:prstClr val="white"/>
                </a:solidFill>
              </a:rPr>
              <a:t>PrIO</a:t>
            </a:r>
            <a:r>
              <a:rPr lang="en-GB">
                <a:solidFill>
                  <a:prstClr val="white"/>
                </a:solidFill>
              </a:rPr>
              <a:t> X </a:t>
            </a:r>
            <a:r>
              <a:rPr lang="en-GB" err="1">
                <a:solidFill>
                  <a:prstClr val="white"/>
                </a:solidFill>
              </a:rPr>
              <a:t>Litaudon</a:t>
            </a:r>
            <a:r>
              <a:rPr lang="en-GB">
                <a:solidFill>
                  <a:prstClr val="white"/>
                </a:solidFill>
              </a:rPr>
              <a:t> &amp; G Falchetto | E-TASC meeting| </a:t>
            </a:r>
            <a:r>
              <a:rPr lang="en-GB" err="1">
                <a:solidFill>
                  <a:prstClr val="white"/>
                </a:solidFill>
              </a:rPr>
              <a:t>Garching</a:t>
            </a:r>
            <a:r>
              <a:rPr lang="en-GB">
                <a:solidFill>
                  <a:prstClr val="white"/>
                </a:solidFill>
              </a:rPr>
              <a:t> 11-15  Nov. 2024</a:t>
            </a:r>
            <a:endParaRPr lang="en-GB">
              <a:solidFill>
                <a:prstClr val="white"/>
              </a:solidFill>
              <a:cs typeface="Calibri"/>
            </a:endParaRPr>
          </a:p>
        </p:txBody>
      </p:sp>
      <p:sp>
        <p:nvSpPr>
          <p:cNvPr id="3" name="Footer Placeholder 2">
            <a:extLst>
              <a:ext uri="{FF2B5EF4-FFF2-40B4-BE49-F238E27FC236}">
                <a16:creationId xmlns:a16="http://schemas.microsoft.com/office/drawing/2014/main" id="{96A930DF-FD75-5914-5B3F-B1B85FEEFEB7}"/>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Tree>
    <p:extLst>
      <p:ext uri="{BB962C8B-B14F-4D97-AF65-F5344CB8AC3E}">
        <p14:creationId xmlns:p14="http://schemas.microsoft.com/office/powerpoint/2010/main" val="723297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7B0B0-DF8D-E2F7-07FB-E2DDD56A7F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085EF3-4998-4392-435F-4838A7DE73B4}"/>
              </a:ext>
            </a:extLst>
          </p:cNvPr>
          <p:cNvSpPr>
            <a:spLocks noGrp="1"/>
          </p:cNvSpPr>
          <p:nvPr>
            <p:ph idx="1"/>
          </p:nvPr>
        </p:nvSpPr>
        <p:spPr>
          <a:xfrm>
            <a:off x="720080" y="2998996"/>
            <a:ext cx="11103024" cy="860008"/>
          </a:xfrm>
        </p:spPr>
        <p:txBody>
          <a:bodyPr/>
          <a:lstStyle/>
          <a:p>
            <a:pPr marL="0" indent="0" algn="ctr">
              <a:buNone/>
            </a:pPr>
            <a:r>
              <a:rPr lang="en-GB" dirty="0"/>
              <a:t>TSVV 12 – TSVV 13  - WP W7-X</a:t>
            </a:r>
          </a:p>
        </p:txBody>
      </p:sp>
      <p:sp>
        <p:nvSpPr>
          <p:cNvPr id="4" name="Footer Placeholder 3">
            <a:extLst>
              <a:ext uri="{FF2B5EF4-FFF2-40B4-BE49-F238E27FC236}">
                <a16:creationId xmlns:a16="http://schemas.microsoft.com/office/drawing/2014/main" id="{0A2E0537-DDC7-7803-3218-AA202917C070}"/>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B42ED039-243C-CA24-E25D-516A464DAF2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35</a:t>
            </a:fld>
            <a:endParaRPr lang="en-GB">
              <a:solidFill>
                <a:prstClr val="white"/>
              </a:solidFill>
            </a:endParaRPr>
          </a:p>
        </p:txBody>
      </p:sp>
    </p:spTree>
    <p:extLst>
      <p:ext uri="{BB962C8B-B14F-4D97-AF65-F5344CB8AC3E}">
        <p14:creationId xmlns:p14="http://schemas.microsoft.com/office/powerpoint/2010/main" val="128617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495" y="372129"/>
            <a:ext cx="10846618" cy="457200"/>
          </a:xfrm>
        </p:spPr>
        <p:txBody>
          <a:bodyPr/>
          <a:lstStyle/>
          <a:p>
            <a:r>
              <a:rPr lang="es-ES" dirty="0" err="1"/>
              <a:t>Thrust</a:t>
            </a:r>
            <a:r>
              <a:rPr lang="es-ES" dirty="0"/>
              <a:t> 4: Stellarators. Interface </a:t>
            </a:r>
            <a:r>
              <a:rPr lang="es-ES" dirty="0" err="1"/>
              <a:t>between</a:t>
            </a:r>
            <a:r>
              <a:rPr lang="es-ES" dirty="0"/>
              <a:t> WPW7X and </a:t>
            </a:r>
            <a:r>
              <a:rPr lang="es-ES" dirty="0" err="1"/>
              <a:t>TSVVs</a:t>
            </a:r>
            <a:r>
              <a:rPr lang="es-ES" dirty="0"/>
              <a:t> 12 &amp; 13</a:t>
            </a:r>
            <a:endParaRPr lang="pl-PL" dirty="0"/>
          </a:p>
        </p:txBody>
      </p:sp>
      <p:sp>
        <p:nvSpPr>
          <p:cNvPr id="13" name="Marcador de número de diapositiva 1">
            <a:extLst>
              <a:ext uri="{FF2B5EF4-FFF2-40B4-BE49-F238E27FC236}">
                <a16:creationId xmlns:a16="http://schemas.microsoft.com/office/drawing/2014/main" id="{55EBF07B-623D-B240-B7C1-D7C940550EC3}"/>
              </a:ext>
            </a:extLst>
          </p:cNvPr>
          <p:cNvSpPr>
            <a:spLocks noGrp="1"/>
          </p:cNvSpPr>
          <p:nvPr>
            <p:ph type="sldNum" sz="quarter" idx="12"/>
          </p:nvPr>
        </p:nvSpPr>
        <p:spPr/>
        <p:txBody>
          <a:bodyPr/>
          <a:lstStyle/>
          <a:p>
            <a:fld id="{0BD04840-CEF1-584B-ABD0-25444683E666}" type="slidenum">
              <a:rPr lang="es-ES" sz="1733"/>
              <a:t>36</a:t>
            </a:fld>
            <a:endParaRPr lang="es-ES" sz="1733"/>
          </a:p>
        </p:txBody>
      </p:sp>
      <p:sp>
        <p:nvSpPr>
          <p:cNvPr id="10" name="CuadroTexto 9">
            <a:extLst>
              <a:ext uri="{FF2B5EF4-FFF2-40B4-BE49-F238E27FC236}">
                <a16:creationId xmlns:a16="http://schemas.microsoft.com/office/drawing/2014/main" id="{02D7F193-A849-6440-B636-E95A453882ED}"/>
              </a:ext>
            </a:extLst>
          </p:cNvPr>
          <p:cNvSpPr txBox="1"/>
          <p:nvPr/>
        </p:nvSpPr>
        <p:spPr>
          <a:xfrm>
            <a:off x="356839" y="1574440"/>
            <a:ext cx="11392595" cy="5020048"/>
          </a:xfrm>
          <a:prstGeom prst="rect">
            <a:avLst/>
          </a:prstGeom>
          <a:noFill/>
        </p:spPr>
        <p:txBody>
          <a:bodyPr wrap="square" lIns="120000" rtlCol="0">
            <a:noAutofit/>
          </a:bodyPr>
          <a:lstStyle/>
          <a:p>
            <a:pPr marL="457189" indent="-457189">
              <a:buFont typeface="Wingdings" pitchFamily="2" charset="2"/>
              <a:buChar char="§"/>
            </a:pPr>
            <a:r>
              <a:rPr lang="es-ES" sz="2400" b="1" dirty="0" err="1">
                <a:cs typeface="Courier New" panose="02070309020205020404" pitchFamily="49" charset="0"/>
              </a:rPr>
              <a:t>Scientific</a:t>
            </a:r>
            <a:r>
              <a:rPr lang="es-ES" sz="2400" b="1" dirty="0">
                <a:cs typeface="Courier New" panose="02070309020205020404" pitchFamily="49" charset="0"/>
              </a:rPr>
              <a:t> </a:t>
            </a:r>
            <a:r>
              <a:rPr lang="es-ES" sz="2400" b="1" dirty="0" err="1">
                <a:cs typeface="Courier New" panose="02070309020205020404" pitchFamily="49" charset="0"/>
              </a:rPr>
              <a:t>achievements</a:t>
            </a:r>
            <a:r>
              <a:rPr lang="es-ES" sz="2400" b="1" dirty="0">
                <a:cs typeface="Courier New" panose="02070309020205020404" pitchFamily="49" charset="0"/>
              </a:rPr>
              <a:t> of </a:t>
            </a:r>
            <a:r>
              <a:rPr lang="es-ES" sz="2400" b="1" dirty="0" err="1">
                <a:cs typeface="Courier New" panose="02070309020205020404" pitchFamily="49" charset="0"/>
              </a:rPr>
              <a:t>TSVVs</a:t>
            </a:r>
            <a:r>
              <a:rPr lang="es-ES" sz="2400" b="1" dirty="0">
                <a:cs typeface="Courier New" panose="02070309020205020404" pitchFamily="49" charset="0"/>
              </a:rPr>
              <a:t> 12 &amp; 13 so </a:t>
            </a:r>
            <a:r>
              <a:rPr lang="es-ES" sz="2400" b="1" dirty="0" err="1">
                <a:cs typeface="Courier New" panose="02070309020205020404" pitchFamily="49" charset="0"/>
              </a:rPr>
              <a:t>far</a:t>
            </a:r>
            <a:r>
              <a:rPr lang="es-ES" sz="2400" b="1" dirty="0">
                <a:cs typeface="Courier New" panose="02070309020205020404" pitchFamily="49" charset="0"/>
              </a:rPr>
              <a:t> are </a:t>
            </a:r>
            <a:r>
              <a:rPr lang="es-ES" sz="2400" b="1" dirty="0" err="1">
                <a:cs typeface="Courier New" panose="02070309020205020404" pitchFamily="49" charset="0"/>
              </a:rPr>
              <a:t>outstanding</a:t>
            </a:r>
            <a:r>
              <a:rPr lang="es-ES" sz="2400" b="1" dirty="0">
                <a:cs typeface="Courier New" panose="02070309020205020404" pitchFamily="49" charset="0"/>
              </a:rPr>
              <a:t>.</a:t>
            </a:r>
          </a:p>
          <a:p>
            <a:pPr marL="914377" lvl="1" indent="-457189">
              <a:buFont typeface="Wingdings" pitchFamily="2" charset="2"/>
              <a:buChar char="§"/>
            </a:pPr>
            <a:r>
              <a:rPr lang="es-ES" sz="2400" dirty="0">
                <a:cs typeface="Courier New" panose="02070309020205020404" pitchFamily="49" charset="0"/>
              </a:rPr>
              <a:t>TSVV 12: </a:t>
            </a:r>
            <a:r>
              <a:rPr lang="es-ES" sz="2400" dirty="0" err="1">
                <a:cs typeface="Courier New" panose="02070309020205020404" pitchFamily="49" charset="0"/>
              </a:rPr>
              <a:t>Before</a:t>
            </a:r>
            <a:r>
              <a:rPr lang="es-ES" sz="2400" dirty="0">
                <a:cs typeface="Courier New" panose="02070309020205020404" pitchFamily="49" charset="0"/>
              </a:rPr>
              <a:t> 2021, no </a:t>
            </a:r>
            <a:r>
              <a:rPr lang="es-ES" sz="2400" dirty="0" err="1">
                <a:cs typeface="Courier New" panose="02070309020205020404" pitchFamily="49" charset="0"/>
              </a:rPr>
              <a:t>magnetic</a:t>
            </a:r>
            <a:r>
              <a:rPr lang="es-ES" sz="2400" dirty="0">
                <a:cs typeface="Courier New" panose="02070309020205020404" pitchFamily="49" charset="0"/>
              </a:rPr>
              <a:t> </a:t>
            </a:r>
            <a:r>
              <a:rPr lang="es-ES" sz="2400" dirty="0" err="1">
                <a:cs typeface="Courier New" panose="02070309020205020404" pitchFamily="49" charset="0"/>
              </a:rPr>
              <a:t>configuration</a:t>
            </a:r>
            <a:r>
              <a:rPr lang="es-ES" sz="2400" dirty="0">
                <a:cs typeface="Courier New" panose="02070309020205020404" pitchFamily="49" charset="0"/>
              </a:rPr>
              <a:t> </a:t>
            </a:r>
            <a:r>
              <a:rPr lang="es-ES" sz="2400" dirty="0" err="1">
                <a:cs typeface="Courier New" panose="02070309020205020404" pitchFamily="49" charset="0"/>
              </a:rPr>
              <a:t>was</a:t>
            </a:r>
            <a:r>
              <a:rPr lang="es-ES" sz="2400" dirty="0">
                <a:cs typeface="Courier New" panose="02070309020205020404" pitchFamily="49" charset="0"/>
              </a:rPr>
              <a:t> </a:t>
            </a:r>
            <a:r>
              <a:rPr lang="es-ES" sz="2400" dirty="0" err="1">
                <a:cs typeface="Courier New" panose="02070309020205020404" pitchFamily="49" charset="0"/>
              </a:rPr>
              <a:t>known</a:t>
            </a:r>
            <a:r>
              <a:rPr lang="es-ES" sz="2400" dirty="0">
                <a:cs typeface="Courier New" panose="02070309020205020404" pitchFamily="49" charset="0"/>
              </a:rPr>
              <a:t> </a:t>
            </a:r>
            <a:r>
              <a:rPr lang="es-ES" sz="2400" dirty="0" err="1">
                <a:cs typeface="Courier New" panose="02070309020205020404" pitchFamily="49" charset="0"/>
              </a:rPr>
              <a:t>with</a:t>
            </a:r>
            <a:r>
              <a:rPr lang="es-ES" sz="2400" dirty="0">
                <a:cs typeface="Courier New" panose="02070309020205020404" pitchFamily="49" charset="0"/>
              </a:rPr>
              <a:t> </a:t>
            </a:r>
            <a:r>
              <a:rPr lang="es-ES" sz="2400" dirty="0" err="1">
                <a:cs typeface="Courier New" panose="02070309020205020404" pitchFamily="49" charset="0"/>
              </a:rPr>
              <a:t>the</a:t>
            </a:r>
            <a:r>
              <a:rPr lang="es-ES" sz="2400" dirty="0">
                <a:cs typeface="Courier New" panose="02070309020205020404" pitchFamily="49" charset="0"/>
              </a:rPr>
              <a:t> </a:t>
            </a:r>
            <a:r>
              <a:rPr lang="es-ES" sz="2400" dirty="0" err="1">
                <a:cs typeface="Courier New" panose="02070309020205020404" pitchFamily="49" charset="0"/>
              </a:rPr>
              <a:t>potential</a:t>
            </a:r>
            <a:r>
              <a:rPr lang="es-ES" sz="2400" dirty="0">
                <a:cs typeface="Courier New" panose="02070309020205020404" pitchFamily="49" charset="0"/>
              </a:rPr>
              <a:t> to be </a:t>
            </a:r>
            <a:r>
              <a:rPr lang="es-ES" sz="2400" dirty="0" err="1">
                <a:cs typeface="Courier New" panose="02070309020205020404" pitchFamily="49" charset="0"/>
              </a:rPr>
              <a:t>the</a:t>
            </a:r>
            <a:r>
              <a:rPr lang="es-ES" sz="2400" dirty="0">
                <a:cs typeface="Courier New" panose="02070309020205020404" pitchFamily="49" charset="0"/>
              </a:rPr>
              <a:t> </a:t>
            </a:r>
            <a:r>
              <a:rPr lang="es-ES" sz="2400" dirty="0" err="1">
                <a:cs typeface="Courier New" panose="02070309020205020404" pitchFamily="49" charset="0"/>
              </a:rPr>
              <a:t>basis</a:t>
            </a:r>
            <a:r>
              <a:rPr lang="es-ES" sz="2400" dirty="0">
                <a:cs typeface="Courier New" panose="02070309020205020404" pitchFamily="49" charset="0"/>
              </a:rPr>
              <a:t> of a stellarator reactor </a:t>
            </a:r>
            <a:r>
              <a:rPr lang="es-ES" sz="2400" dirty="0" err="1">
                <a:cs typeface="Courier New" panose="02070309020205020404" pitchFamily="49" charset="0"/>
              </a:rPr>
              <a:t>design</a:t>
            </a:r>
            <a:r>
              <a:rPr lang="es-ES" sz="2400" dirty="0">
                <a:cs typeface="Courier New" panose="02070309020205020404" pitchFamily="49" charset="0"/>
              </a:rPr>
              <a:t>. </a:t>
            </a:r>
            <a:r>
              <a:rPr lang="es-ES" sz="2400" b="1" dirty="0" err="1">
                <a:solidFill>
                  <a:srgbClr val="1F497D"/>
                </a:solidFill>
                <a:cs typeface="Courier New" panose="02070309020205020404" pitchFamily="49" charset="0"/>
              </a:rPr>
              <a:t>Now</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there</a:t>
            </a:r>
            <a:r>
              <a:rPr lang="es-ES" sz="2400" b="1" dirty="0">
                <a:solidFill>
                  <a:srgbClr val="1F497D"/>
                </a:solidFill>
                <a:cs typeface="Courier New" panose="02070309020205020404" pitchFamily="49" charset="0"/>
              </a:rPr>
              <a:t> are </a:t>
            </a:r>
            <a:r>
              <a:rPr lang="es-ES" sz="2400" b="1" dirty="0" err="1">
                <a:solidFill>
                  <a:srgbClr val="1F497D"/>
                </a:solidFill>
                <a:cs typeface="Courier New" panose="02070309020205020404" pitchFamily="49" charset="0"/>
              </a:rPr>
              <a:t>several</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good</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candidates</a:t>
            </a:r>
            <a:r>
              <a:rPr lang="es-ES" sz="2400" dirty="0">
                <a:cs typeface="Courier New" panose="02070309020205020404" pitchFamily="49" charset="0"/>
              </a:rPr>
              <a:t>.</a:t>
            </a:r>
          </a:p>
          <a:p>
            <a:pPr marL="914377" lvl="1" indent="-457189">
              <a:buFont typeface="Wingdings" pitchFamily="2" charset="2"/>
              <a:buChar char="§"/>
            </a:pPr>
            <a:r>
              <a:rPr lang="es-ES" sz="2400" dirty="0">
                <a:cs typeface="Courier New" panose="02070309020205020404" pitchFamily="49" charset="0"/>
              </a:rPr>
              <a:t>TSVV13: </a:t>
            </a:r>
            <a:r>
              <a:rPr lang="es-ES" sz="2400" b="1" dirty="0" err="1">
                <a:solidFill>
                  <a:srgbClr val="1F497D"/>
                </a:solidFill>
                <a:cs typeface="Courier New" panose="02070309020205020404" pitchFamily="49" charset="0"/>
              </a:rPr>
              <a:t>Europe</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now</a:t>
            </a:r>
            <a:r>
              <a:rPr lang="es-ES" sz="2400" b="1" dirty="0">
                <a:solidFill>
                  <a:srgbClr val="1F497D"/>
                </a:solidFill>
                <a:cs typeface="Courier New" panose="02070309020205020404" pitchFamily="49" charset="0"/>
              </a:rPr>
              <a:t> has </a:t>
            </a:r>
            <a:r>
              <a:rPr lang="es-ES" sz="2400" b="1" dirty="0" err="1">
                <a:solidFill>
                  <a:srgbClr val="1F497D"/>
                </a:solidFill>
                <a:cs typeface="Courier New" panose="02070309020205020404" pitchFamily="49" charset="0"/>
              </a:rPr>
              <a:t>several</a:t>
            </a:r>
            <a:r>
              <a:rPr lang="es-ES" sz="2400" b="1" dirty="0">
                <a:solidFill>
                  <a:srgbClr val="1F497D"/>
                </a:solidFill>
                <a:cs typeface="Courier New" panose="02070309020205020404" pitchFamily="49" charset="0"/>
              </a:rPr>
              <a:t> stellarator </a:t>
            </a:r>
            <a:r>
              <a:rPr lang="es-ES" sz="2400" b="1" dirty="0" err="1">
                <a:solidFill>
                  <a:srgbClr val="1F497D"/>
                </a:solidFill>
                <a:cs typeface="Courier New" panose="02070309020205020404" pitchFamily="49" charset="0"/>
              </a:rPr>
              <a:t>gyrokinetic</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codes</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that</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have</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been</a:t>
            </a:r>
            <a:r>
              <a:rPr lang="es-ES" sz="2400" b="1" dirty="0">
                <a:solidFill>
                  <a:srgbClr val="1F497D"/>
                </a:solidFill>
                <a:cs typeface="Courier New" panose="02070309020205020404" pitchFamily="49" charset="0"/>
              </a:rPr>
              <a:t> </a:t>
            </a:r>
            <a:r>
              <a:rPr lang="es-ES" sz="2400" b="1" dirty="0" err="1">
                <a:solidFill>
                  <a:srgbClr val="1F497D"/>
                </a:solidFill>
                <a:cs typeface="Courier New" panose="02070309020205020404" pitchFamily="49" charset="0"/>
              </a:rPr>
              <a:t>benchmarked</a:t>
            </a:r>
            <a:r>
              <a:rPr lang="es-ES" sz="2400" b="1" dirty="0">
                <a:solidFill>
                  <a:srgbClr val="1F497D"/>
                </a:solidFill>
                <a:cs typeface="Courier New" panose="02070309020205020404" pitchFamily="49" charset="0"/>
              </a:rPr>
              <a:t> </a:t>
            </a:r>
            <a:r>
              <a:rPr lang="es-ES" sz="2400" dirty="0">
                <a:cs typeface="Courier New" panose="02070309020205020404" pitchFamily="49" charset="0"/>
              </a:rPr>
              <a:t>and are </a:t>
            </a:r>
            <a:r>
              <a:rPr lang="es-ES" sz="2400" dirty="0" err="1">
                <a:cs typeface="Courier New" panose="02070309020205020404" pitchFamily="49" charset="0"/>
              </a:rPr>
              <a:t>being</a:t>
            </a:r>
            <a:r>
              <a:rPr lang="es-ES" sz="2400" dirty="0">
                <a:cs typeface="Courier New" panose="02070309020205020404" pitchFamily="49" charset="0"/>
              </a:rPr>
              <a:t> </a:t>
            </a:r>
            <a:r>
              <a:rPr lang="es-ES" sz="2400" dirty="0" err="1">
                <a:cs typeface="Courier New" panose="02070309020205020404" pitchFamily="49" charset="0"/>
              </a:rPr>
              <a:t>validated</a:t>
            </a:r>
            <a:r>
              <a:rPr lang="es-ES" sz="2400" dirty="0">
                <a:cs typeface="Courier New" panose="02070309020205020404" pitchFamily="49" charset="0"/>
              </a:rPr>
              <a:t> </a:t>
            </a:r>
            <a:r>
              <a:rPr lang="es-ES" sz="2400" dirty="0" err="1">
                <a:cs typeface="Courier New" panose="02070309020205020404" pitchFamily="49" charset="0"/>
              </a:rPr>
              <a:t>against</a:t>
            </a:r>
            <a:r>
              <a:rPr lang="es-ES" sz="2400" dirty="0">
                <a:cs typeface="Courier New" panose="02070309020205020404" pitchFamily="49" charset="0"/>
              </a:rPr>
              <a:t> </a:t>
            </a:r>
            <a:r>
              <a:rPr lang="es-ES" sz="2400" dirty="0" err="1">
                <a:cs typeface="Courier New" panose="02070309020205020404" pitchFamily="49" charset="0"/>
              </a:rPr>
              <a:t>current</a:t>
            </a:r>
            <a:r>
              <a:rPr lang="es-ES" sz="2400" dirty="0">
                <a:cs typeface="Courier New" panose="02070309020205020404" pitchFamily="49" charset="0"/>
              </a:rPr>
              <a:t> </a:t>
            </a:r>
            <a:r>
              <a:rPr lang="es-ES" sz="2400" dirty="0" err="1">
                <a:cs typeface="Courier New" panose="02070309020205020404" pitchFamily="49" charset="0"/>
              </a:rPr>
              <a:t>experiments</a:t>
            </a:r>
            <a:r>
              <a:rPr lang="es-ES" sz="2400" dirty="0">
                <a:cs typeface="Courier New" panose="02070309020205020404" pitchFamily="49" charset="0"/>
              </a:rPr>
              <a:t>. </a:t>
            </a:r>
            <a:br>
              <a:rPr lang="es-ES" sz="2400" dirty="0">
                <a:cs typeface="Courier New" panose="02070309020205020404" pitchFamily="49" charset="0"/>
              </a:rPr>
            </a:br>
            <a:r>
              <a:rPr lang="es-ES" sz="2400" dirty="0" err="1">
                <a:cs typeface="Courier New" panose="02070309020205020404" pitchFamily="49" charset="0"/>
              </a:rPr>
              <a:t>Application</a:t>
            </a:r>
            <a:r>
              <a:rPr lang="es-ES" sz="2400" dirty="0">
                <a:cs typeface="Courier New" panose="02070309020205020404" pitchFamily="49" charset="0"/>
              </a:rPr>
              <a:t> of </a:t>
            </a:r>
            <a:r>
              <a:rPr lang="es-ES" sz="2400" dirty="0" err="1">
                <a:cs typeface="Courier New" panose="02070309020205020404" pitchFamily="49" charset="0"/>
              </a:rPr>
              <a:t>these</a:t>
            </a:r>
            <a:r>
              <a:rPr lang="es-ES" sz="2400" dirty="0">
                <a:cs typeface="Courier New" panose="02070309020205020404" pitchFamily="49" charset="0"/>
              </a:rPr>
              <a:t> </a:t>
            </a:r>
            <a:r>
              <a:rPr lang="es-ES" sz="2400" dirty="0" err="1">
                <a:cs typeface="Courier New" panose="02070309020205020404" pitchFamily="49" charset="0"/>
              </a:rPr>
              <a:t>codes</a:t>
            </a:r>
            <a:r>
              <a:rPr lang="es-ES" sz="2400" dirty="0">
                <a:cs typeface="Courier New" panose="02070309020205020404" pitchFamily="49" charset="0"/>
              </a:rPr>
              <a:t> has </a:t>
            </a:r>
            <a:r>
              <a:rPr lang="es-ES" sz="2400" dirty="0" err="1">
                <a:cs typeface="Courier New" panose="02070309020205020404" pitchFamily="49" charset="0"/>
              </a:rPr>
              <a:t>greatly</a:t>
            </a:r>
            <a:r>
              <a:rPr lang="es-ES" sz="2400" dirty="0">
                <a:cs typeface="Courier New" panose="02070309020205020404" pitchFamily="49" charset="0"/>
              </a:rPr>
              <a:t> </a:t>
            </a:r>
            <a:r>
              <a:rPr lang="es-ES" sz="2400" dirty="0" err="1">
                <a:cs typeface="Courier New" panose="02070309020205020404" pitchFamily="49" charset="0"/>
              </a:rPr>
              <a:t>advanced</a:t>
            </a:r>
            <a:r>
              <a:rPr lang="es-ES" sz="2400" dirty="0">
                <a:cs typeface="Courier New" panose="02070309020205020404" pitchFamily="49" charset="0"/>
              </a:rPr>
              <a:t> </a:t>
            </a:r>
            <a:r>
              <a:rPr lang="es-ES" sz="2400" dirty="0" err="1">
                <a:cs typeface="Courier New" panose="02070309020205020404" pitchFamily="49" charset="0"/>
              </a:rPr>
              <a:t>our</a:t>
            </a:r>
            <a:r>
              <a:rPr lang="es-ES" sz="2400" dirty="0">
                <a:cs typeface="Courier New" panose="02070309020205020404" pitchFamily="49" charset="0"/>
              </a:rPr>
              <a:t> </a:t>
            </a:r>
            <a:r>
              <a:rPr lang="es-ES" sz="2400" dirty="0" err="1">
                <a:cs typeface="Courier New" panose="02070309020205020404" pitchFamily="49" charset="0"/>
              </a:rPr>
              <a:t>understanding</a:t>
            </a:r>
            <a:r>
              <a:rPr lang="es-ES" sz="2400" dirty="0">
                <a:cs typeface="Courier New" panose="02070309020205020404" pitchFamily="49" charset="0"/>
              </a:rPr>
              <a:t> of </a:t>
            </a:r>
            <a:r>
              <a:rPr lang="es-ES" sz="2400" dirty="0" err="1">
                <a:cs typeface="Courier New" panose="02070309020205020404" pitchFamily="49" charset="0"/>
              </a:rPr>
              <a:t>electrostatic</a:t>
            </a:r>
            <a:r>
              <a:rPr lang="es-ES" sz="2400" dirty="0">
                <a:cs typeface="Courier New" panose="02070309020205020404" pitchFamily="49" charset="0"/>
              </a:rPr>
              <a:t> </a:t>
            </a:r>
            <a:r>
              <a:rPr lang="es-ES" sz="2400" dirty="0" err="1">
                <a:cs typeface="Courier New" panose="02070309020205020404" pitchFamily="49" charset="0"/>
              </a:rPr>
              <a:t>turbulence</a:t>
            </a:r>
            <a:r>
              <a:rPr lang="es-ES" sz="2400" dirty="0">
                <a:cs typeface="Courier New" panose="02070309020205020404" pitchFamily="49" charset="0"/>
              </a:rPr>
              <a:t>.</a:t>
            </a:r>
          </a:p>
          <a:p>
            <a:pPr marL="457189" indent="-457189">
              <a:buFont typeface="Wingdings" pitchFamily="2" charset="2"/>
              <a:buChar char="§"/>
            </a:pPr>
            <a:r>
              <a:rPr lang="es-ES" sz="2400" dirty="0" err="1">
                <a:cs typeface="Courier New" panose="02070309020205020404" pitchFamily="49" charset="0"/>
              </a:rPr>
              <a:t>Codes</a:t>
            </a:r>
            <a:r>
              <a:rPr lang="es-ES" sz="2400" dirty="0">
                <a:cs typeface="Courier New" panose="02070309020205020404" pitchFamily="49" charset="0"/>
              </a:rPr>
              <a:t> </a:t>
            </a:r>
            <a:r>
              <a:rPr lang="es-ES" sz="2400" dirty="0" err="1">
                <a:cs typeface="Courier New" panose="02070309020205020404" pitchFamily="49" charset="0"/>
              </a:rPr>
              <a:t>developed</a:t>
            </a:r>
            <a:r>
              <a:rPr lang="es-ES" sz="2400" dirty="0">
                <a:cs typeface="Courier New" panose="02070309020205020404" pitchFamily="49" charset="0"/>
              </a:rPr>
              <a:t> </a:t>
            </a:r>
            <a:r>
              <a:rPr lang="es-ES" sz="2400" dirty="0" err="1">
                <a:cs typeface="Courier New" panose="02070309020205020404" pitchFamily="49" charset="0"/>
              </a:rPr>
              <a:t>under</a:t>
            </a:r>
            <a:r>
              <a:rPr lang="es-ES" sz="2400" dirty="0">
                <a:cs typeface="Courier New" panose="02070309020205020404" pitchFamily="49" charset="0"/>
              </a:rPr>
              <a:t> </a:t>
            </a:r>
            <a:r>
              <a:rPr lang="es-ES" sz="2400" dirty="0" err="1">
                <a:cs typeface="Courier New" panose="02070309020205020404" pitchFamily="49" charset="0"/>
              </a:rPr>
              <a:t>TSVVs</a:t>
            </a:r>
            <a:r>
              <a:rPr lang="es-ES" sz="2400" dirty="0">
                <a:cs typeface="Courier New" panose="02070309020205020404" pitchFamily="49" charset="0"/>
              </a:rPr>
              <a:t> 12 &amp; 13 are of </a:t>
            </a:r>
            <a:r>
              <a:rPr lang="es-ES" sz="2400" dirty="0" err="1">
                <a:cs typeface="Courier New" panose="02070309020205020404" pitchFamily="49" charset="0"/>
              </a:rPr>
              <a:t>high</a:t>
            </a:r>
            <a:r>
              <a:rPr lang="es-ES" sz="2400" dirty="0">
                <a:cs typeface="Courier New" panose="02070309020205020404" pitchFamily="49" charset="0"/>
              </a:rPr>
              <a:t> </a:t>
            </a:r>
            <a:r>
              <a:rPr lang="es-ES" sz="2400" dirty="0" err="1">
                <a:cs typeface="Courier New" panose="02070309020205020404" pitchFamily="49" charset="0"/>
              </a:rPr>
              <a:t>relevance</a:t>
            </a:r>
            <a:r>
              <a:rPr lang="es-ES" sz="2400" dirty="0">
                <a:cs typeface="Courier New" panose="02070309020205020404" pitchFamily="49" charset="0"/>
              </a:rPr>
              <a:t> </a:t>
            </a:r>
            <a:r>
              <a:rPr lang="es-ES" sz="2400" dirty="0" err="1">
                <a:cs typeface="Courier New" panose="02070309020205020404" pitchFamily="49" charset="0"/>
              </a:rPr>
              <a:t>for</a:t>
            </a:r>
            <a:r>
              <a:rPr lang="es-ES" sz="2400" dirty="0">
                <a:cs typeface="Courier New" panose="02070309020205020404" pitchFamily="49" charset="0"/>
              </a:rPr>
              <a:t> WPW7X.</a:t>
            </a:r>
          </a:p>
          <a:p>
            <a:pPr marL="457189" indent="-457189">
              <a:buFont typeface="Wingdings" pitchFamily="2" charset="2"/>
              <a:buChar char="§"/>
            </a:pPr>
            <a:r>
              <a:rPr lang="es-ES" sz="2400" b="1" dirty="0" err="1">
                <a:cs typeface="Courier New" panose="02070309020205020404" pitchFamily="49" charset="0"/>
              </a:rPr>
              <a:t>The</a:t>
            </a:r>
            <a:r>
              <a:rPr lang="es-ES" sz="2400" b="1" dirty="0">
                <a:cs typeface="Courier New" panose="02070309020205020404" pitchFamily="49" charset="0"/>
              </a:rPr>
              <a:t> </a:t>
            </a:r>
            <a:r>
              <a:rPr lang="es-ES" sz="2400" b="1" dirty="0" err="1">
                <a:cs typeface="Courier New" panose="02070309020205020404" pitchFamily="49" charset="0"/>
              </a:rPr>
              <a:t>topics</a:t>
            </a:r>
            <a:r>
              <a:rPr lang="es-ES" sz="2400" b="1" dirty="0">
                <a:cs typeface="Courier New" panose="02070309020205020404" pitchFamily="49" charset="0"/>
              </a:rPr>
              <a:t> of </a:t>
            </a:r>
            <a:r>
              <a:rPr lang="es-ES" sz="2400" b="1" dirty="0" err="1">
                <a:cs typeface="Courier New" panose="02070309020205020404" pitchFamily="49" charset="0"/>
              </a:rPr>
              <a:t>TSVVs</a:t>
            </a:r>
            <a:r>
              <a:rPr lang="es-ES" sz="2400" b="1" dirty="0">
                <a:cs typeface="Courier New" panose="02070309020205020404" pitchFamily="49" charset="0"/>
              </a:rPr>
              <a:t> 12 &amp; 13 </a:t>
            </a:r>
            <a:r>
              <a:rPr lang="es-ES" sz="2400" b="1" dirty="0" err="1">
                <a:cs typeface="Courier New" panose="02070309020205020404" pitchFamily="49" charset="0"/>
              </a:rPr>
              <a:t>will</a:t>
            </a:r>
            <a:r>
              <a:rPr lang="es-ES" sz="2400" b="1" dirty="0">
                <a:cs typeface="Courier New" panose="02070309020205020404" pitchFamily="49" charset="0"/>
              </a:rPr>
              <a:t> </a:t>
            </a:r>
            <a:r>
              <a:rPr lang="es-ES" sz="2400" b="1" dirty="0" err="1">
                <a:cs typeface="Courier New" panose="02070309020205020404" pitchFamily="49" charset="0"/>
              </a:rPr>
              <a:t>still</a:t>
            </a:r>
            <a:r>
              <a:rPr lang="es-ES" sz="2400" b="1" dirty="0">
                <a:cs typeface="Courier New" panose="02070309020205020404" pitchFamily="49" charset="0"/>
              </a:rPr>
              <a:t> be of </a:t>
            </a:r>
            <a:r>
              <a:rPr lang="es-ES" sz="2400" b="1" dirty="0" err="1">
                <a:cs typeface="Courier New" panose="02070309020205020404" pitchFamily="49" charset="0"/>
              </a:rPr>
              <a:t>high</a:t>
            </a:r>
            <a:r>
              <a:rPr lang="es-ES" sz="2400" b="1" dirty="0">
                <a:cs typeface="Courier New" panose="02070309020205020404" pitchFamily="49" charset="0"/>
              </a:rPr>
              <a:t> </a:t>
            </a:r>
            <a:r>
              <a:rPr lang="es-ES" sz="2400" b="1" dirty="0" err="1">
                <a:cs typeface="Courier New" panose="02070309020205020404" pitchFamily="49" charset="0"/>
              </a:rPr>
              <a:t>priority</a:t>
            </a:r>
            <a:r>
              <a:rPr lang="es-ES" sz="2400" b="1" dirty="0">
                <a:cs typeface="Courier New" panose="02070309020205020404" pitchFamily="49" charset="0"/>
              </a:rPr>
              <a:t> in </a:t>
            </a:r>
            <a:r>
              <a:rPr lang="es-ES" sz="2400" b="1" dirty="0" err="1">
                <a:cs typeface="Courier New" panose="02070309020205020404" pitchFamily="49" charset="0"/>
              </a:rPr>
              <a:t>the</a:t>
            </a:r>
            <a:r>
              <a:rPr lang="es-ES" sz="2400" b="1" dirty="0">
                <a:cs typeface="Courier New" panose="02070309020205020404" pitchFamily="49" charset="0"/>
              </a:rPr>
              <a:t> </a:t>
            </a:r>
            <a:r>
              <a:rPr lang="es-ES" sz="2400" b="1" dirty="0" err="1">
                <a:cs typeface="Courier New" panose="02070309020205020404" pitchFamily="49" charset="0"/>
              </a:rPr>
              <a:t>following</a:t>
            </a:r>
            <a:r>
              <a:rPr lang="es-ES" sz="2400" b="1" dirty="0">
                <a:cs typeface="Courier New" panose="02070309020205020404" pitchFamily="49" charset="0"/>
              </a:rPr>
              <a:t> </a:t>
            </a:r>
            <a:r>
              <a:rPr lang="es-ES" sz="2400" b="1" dirty="0" err="1">
                <a:cs typeface="Courier New" panose="02070309020205020404" pitchFamily="49" charset="0"/>
              </a:rPr>
              <a:t>years</a:t>
            </a:r>
            <a:r>
              <a:rPr lang="es-ES" sz="2400" dirty="0">
                <a:cs typeface="Courier New" panose="02070309020205020404" pitchFamily="49" charset="0"/>
              </a:rPr>
              <a:t>, </a:t>
            </a:r>
            <a:r>
              <a:rPr lang="es-ES" sz="2400" dirty="0" err="1">
                <a:cs typeface="Courier New" panose="02070309020205020404" pitchFamily="49" charset="0"/>
              </a:rPr>
              <a:t>with</a:t>
            </a:r>
            <a:r>
              <a:rPr lang="es-ES" sz="2400" dirty="0">
                <a:cs typeface="Courier New" panose="02070309020205020404" pitchFamily="49" charset="0"/>
              </a:rPr>
              <a:t> </a:t>
            </a:r>
            <a:r>
              <a:rPr lang="es-ES" sz="2400" dirty="0" err="1">
                <a:cs typeface="Courier New" panose="02070309020205020404" pitchFamily="49" charset="0"/>
              </a:rPr>
              <a:t>key</a:t>
            </a:r>
            <a:r>
              <a:rPr lang="es-ES" sz="2400" dirty="0">
                <a:cs typeface="Courier New" panose="02070309020205020404" pitchFamily="49" charset="0"/>
              </a:rPr>
              <a:t> </a:t>
            </a:r>
            <a:r>
              <a:rPr lang="es-ES" sz="2400" dirty="0" err="1">
                <a:cs typeface="Courier New" panose="02070309020205020404" pitchFamily="49" charset="0"/>
              </a:rPr>
              <a:t>subtopics</a:t>
            </a:r>
            <a:r>
              <a:rPr lang="es-ES" sz="2400" dirty="0">
                <a:cs typeface="Courier New" panose="02070309020205020404" pitchFamily="49" charset="0"/>
              </a:rPr>
              <a:t> to be </a:t>
            </a:r>
            <a:r>
              <a:rPr lang="es-ES" sz="2400" dirty="0" err="1">
                <a:cs typeface="Courier New" panose="02070309020205020404" pitchFamily="49" charset="0"/>
              </a:rPr>
              <a:t>addressed</a:t>
            </a:r>
            <a:r>
              <a:rPr lang="es-ES" sz="2400" dirty="0">
                <a:cs typeface="Courier New" panose="02070309020205020404" pitchFamily="49" charset="0"/>
              </a:rPr>
              <a:t> and </a:t>
            </a:r>
            <a:r>
              <a:rPr lang="es-ES" sz="2400" dirty="0" err="1">
                <a:cs typeface="Courier New" panose="02070309020205020404" pitchFamily="49" charset="0"/>
              </a:rPr>
              <a:t>key</a:t>
            </a:r>
            <a:r>
              <a:rPr lang="es-ES" sz="2400" dirty="0">
                <a:cs typeface="Courier New" panose="02070309020205020404" pitchFamily="49" charset="0"/>
              </a:rPr>
              <a:t> </a:t>
            </a:r>
            <a:r>
              <a:rPr lang="es-ES" sz="2400" dirty="0" err="1">
                <a:cs typeface="Courier New" panose="02070309020205020404" pitchFamily="49" charset="0"/>
              </a:rPr>
              <a:t>questions</a:t>
            </a:r>
            <a:r>
              <a:rPr lang="es-ES" sz="2400" dirty="0">
                <a:cs typeface="Courier New" panose="02070309020205020404" pitchFamily="49" charset="0"/>
              </a:rPr>
              <a:t> to be </a:t>
            </a:r>
            <a:r>
              <a:rPr lang="es-ES" sz="2400" dirty="0" err="1">
                <a:cs typeface="Courier New" panose="02070309020205020404" pitchFamily="49" charset="0"/>
              </a:rPr>
              <a:t>answered</a:t>
            </a:r>
            <a:r>
              <a:rPr lang="es-ES" sz="2400" dirty="0">
                <a:cs typeface="Courier New" panose="02070309020205020404" pitchFamily="49" charset="0"/>
              </a:rPr>
              <a:t>.</a:t>
            </a:r>
          </a:p>
          <a:p>
            <a:pPr marL="914377" lvl="1" indent="-457189">
              <a:buFont typeface="Wingdings" pitchFamily="2" charset="2"/>
              <a:buChar char="§"/>
            </a:pPr>
            <a:r>
              <a:rPr lang="es-ES" sz="2400" dirty="0" err="1">
                <a:cs typeface="Courier New" panose="02070309020205020404" pitchFamily="49" charset="0"/>
              </a:rPr>
              <a:t>An</a:t>
            </a:r>
            <a:r>
              <a:rPr lang="es-ES" sz="2400" dirty="0">
                <a:cs typeface="Courier New" panose="02070309020205020404" pitchFamily="49" charset="0"/>
              </a:rPr>
              <a:t> </a:t>
            </a:r>
            <a:r>
              <a:rPr lang="es-ES" sz="2400" dirty="0" err="1">
                <a:cs typeface="Courier New" panose="02070309020205020404" pitchFamily="49" charset="0"/>
              </a:rPr>
              <a:t>informed</a:t>
            </a:r>
            <a:r>
              <a:rPr lang="es-ES" sz="2400" dirty="0">
                <a:cs typeface="Courier New" panose="02070309020205020404" pitchFamily="49" charset="0"/>
              </a:rPr>
              <a:t> </a:t>
            </a:r>
            <a:r>
              <a:rPr lang="es-ES" sz="2400" dirty="0" err="1">
                <a:cs typeface="Courier New" panose="02070309020205020404" pitchFamily="49" charset="0"/>
              </a:rPr>
              <a:t>decision</a:t>
            </a:r>
            <a:r>
              <a:rPr lang="es-ES" sz="2400" dirty="0">
                <a:cs typeface="Courier New" panose="02070309020205020404" pitchFamily="49" charset="0"/>
              </a:rPr>
              <a:t> </a:t>
            </a:r>
            <a:r>
              <a:rPr lang="es-ES" sz="2400" dirty="0" err="1">
                <a:cs typeface="Courier New" panose="02070309020205020404" pitchFamily="49" charset="0"/>
              </a:rPr>
              <a:t>on</a:t>
            </a:r>
            <a:r>
              <a:rPr lang="es-ES" sz="2400" dirty="0">
                <a:cs typeface="Courier New" panose="02070309020205020404" pitchFamily="49" charset="0"/>
              </a:rPr>
              <a:t> </a:t>
            </a:r>
            <a:r>
              <a:rPr lang="es-ES" sz="2400" dirty="0" err="1">
                <a:cs typeface="Courier New" panose="02070309020205020404" pitchFamily="49" charset="0"/>
              </a:rPr>
              <a:t>building</a:t>
            </a:r>
            <a:r>
              <a:rPr lang="es-ES" sz="2400" dirty="0">
                <a:cs typeface="Courier New" panose="02070309020205020404" pitchFamily="49" charset="0"/>
              </a:rPr>
              <a:t> a stellarator reactor </a:t>
            </a:r>
            <a:r>
              <a:rPr lang="es-ES" sz="2400" dirty="0" err="1">
                <a:cs typeface="Courier New" panose="02070309020205020404" pitchFamily="49" charset="0"/>
              </a:rPr>
              <a:t>needs</a:t>
            </a:r>
            <a:r>
              <a:rPr lang="es-ES" sz="2400" dirty="0">
                <a:cs typeface="Courier New" panose="02070309020205020404" pitchFamily="49" charset="0"/>
              </a:rPr>
              <a:t> </a:t>
            </a:r>
            <a:r>
              <a:rPr lang="es-ES" sz="2400" dirty="0" err="1">
                <a:cs typeface="Courier New" panose="02070309020205020404" pitchFamily="49" charset="0"/>
              </a:rPr>
              <a:t>those</a:t>
            </a:r>
            <a:r>
              <a:rPr lang="es-ES" sz="2400" dirty="0">
                <a:cs typeface="Courier New" panose="02070309020205020404" pitchFamily="49" charset="0"/>
              </a:rPr>
              <a:t> </a:t>
            </a:r>
            <a:r>
              <a:rPr lang="es-ES" sz="2400" dirty="0" err="1">
                <a:cs typeface="Courier New" panose="02070309020205020404" pitchFamily="49" charset="0"/>
              </a:rPr>
              <a:t>answers</a:t>
            </a:r>
            <a:r>
              <a:rPr lang="es-ES" sz="2400" dirty="0">
                <a:cs typeface="Courier New" panose="02070309020205020404" pitchFamily="49" charset="0"/>
              </a:rPr>
              <a:t>.</a:t>
            </a:r>
          </a:p>
          <a:p>
            <a:pPr marL="914377" lvl="1" indent="-457189">
              <a:buFont typeface="Wingdings" pitchFamily="2" charset="2"/>
              <a:buChar char="§"/>
            </a:pPr>
            <a:r>
              <a:rPr lang="es-ES" sz="2400" dirty="0">
                <a:cs typeface="Courier New" panose="02070309020205020404" pitchFamily="49" charset="0"/>
              </a:rPr>
              <a:t>Tools to </a:t>
            </a:r>
            <a:r>
              <a:rPr lang="es-ES" sz="2400" dirty="0" err="1">
                <a:cs typeface="Courier New" panose="02070309020205020404" pitchFamily="49" charset="0"/>
              </a:rPr>
              <a:t>answer</a:t>
            </a:r>
            <a:r>
              <a:rPr lang="es-ES" sz="2400" dirty="0">
                <a:cs typeface="Courier New" panose="02070309020205020404" pitchFamily="49" charset="0"/>
              </a:rPr>
              <a:t> </a:t>
            </a:r>
            <a:r>
              <a:rPr lang="es-ES" sz="2400" dirty="0" err="1">
                <a:cs typeface="Courier New" panose="02070309020205020404" pitchFamily="49" charset="0"/>
              </a:rPr>
              <a:t>those</a:t>
            </a:r>
            <a:r>
              <a:rPr lang="es-ES" sz="2400" dirty="0">
                <a:cs typeface="Courier New" panose="02070309020205020404" pitchFamily="49" charset="0"/>
              </a:rPr>
              <a:t> </a:t>
            </a:r>
            <a:r>
              <a:rPr lang="es-ES" sz="2400" dirty="0" err="1">
                <a:cs typeface="Courier New" panose="02070309020205020404" pitchFamily="49" charset="0"/>
              </a:rPr>
              <a:t>questions</a:t>
            </a:r>
            <a:r>
              <a:rPr lang="es-ES" sz="2400" dirty="0">
                <a:cs typeface="Courier New" panose="02070309020205020404" pitchFamily="49" charset="0"/>
              </a:rPr>
              <a:t> </a:t>
            </a:r>
            <a:r>
              <a:rPr lang="es-ES" sz="2400" dirty="0" err="1">
                <a:cs typeface="Courier New" panose="02070309020205020404" pitchFamily="49" charset="0"/>
              </a:rPr>
              <a:t>developed</a:t>
            </a:r>
            <a:r>
              <a:rPr lang="es-ES" sz="2400" dirty="0">
                <a:cs typeface="Courier New" panose="02070309020205020404" pitchFamily="49" charset="0"/>
              </a:rPr>
              <a:t> in </a:t>
            </a:r>
            <a:r>
              <a:rPr lang="es-ES" sz="2400" dirty="0" err="1">
                <a:cs typeface="Courier New" panose="02070309020205020404" pitchFamily="49" charset="0"/>
              </a:rPr>
              <a:t>TSVVs</a:t>
            </a:r>
            <a:r>
              <a:rPr lang="es-ES" sz="2400" dirty="0">
                <a:cs typeface="Courier New" panose="02070309020205020404" pitchFamily="49" charset="0"/>
              </a:rPr>
              <a:t> and </a:t>
            </a:r>
            <a:r>
              <a:rPr lang="es-ES" sz="2400" dirty="0" err="1">
                <a:cs typeface="Courier New" panose="02070309020205020404" pitchFamily="49" charset="0"/>
              </a:rPr>
              <a:t>validated</a:t>
            </a:r>
            <a:r>
              <a:rPr lang="es-ES" sz="2400" dirty="0">
                <a:cs typeface="Courier New" panose="02070309020205020404" pitchFamily="49" charset="0"/>
              </a:rPr>
              <a:t> in WPW7X.</a:t>
            </a:r>
          </a:p>
        </p:txBody>
      </p:sp>
      <p:sp>
        <p:nvSpPr>
          <p:cNvPr id="3" name="TextBox 2"/>
          <p:cNvSpPr txBox="1"/>
          <p:nvPr/>
        </p:nvSpPr>
        <p:spPr>
          <a:xfrm>
            <a:off x="408849" y="908197"/>
            <a:ext cx="11406264" cy="523220"/>
          </a:xfrm>
          <a:prstGeom prst="rect">
            <a:avLst/>
          </a:prstGeom>
          <a:noFill/>
        </p:spPr>
        <p:txBody>
          <a:bodyPr wrap="none" rtlCol="0">
            <a:spAutoFit/>
          </a:bodyPr>
          <a:lstStyle/>
          <a:p>
            <a:r>
              <a:rPr lang="es-ES" sz="2800" dirty="0">
                <a:solidFill>
                  <a:schemeClr val="tx1">
                    <a:lumMod val="65000"/>
                    <a:lumOff val="35000"/>
                  </a:schemeClr>
                </a:solidFill>
              </a:rPr>
              <a:t>TSVV 12, </a:t>
            </a:r>
            <a:r>
              <a:rPr lang="es-ES" sz="2800" i="1" dirty="0">
                <a:solidFill>
                  <a:schemeClr val="tx1">
                    <a:lumMod val="65000"/>
                    <a:lumOff val="35000"/>
                  </a:schemeClr>
                </a:solidFill>
              </a:rPr>
              <a:t>Stellarator </a:t>
            </a:r>
            <a:r>
              <a:rPr lang="es-ES" sz="2800" i="1" dirty="0" err="1">
                <a:solidFill>
                  <a:schemeClr val="tx1">
                    <a:lumMod val="65000"/>
                    <a:lumOff val="35000"/>
                  </a:schemeClr>
                </a:solidFill>
              </a:rPr>
              <a:t>Optimization</a:t>
            </a:r>
            <a:r>
              <a:rPr lang="es-ES" sz="2800" dirty="0">
                <a:solidFill>
                  <a:schemeClr val="tx1">
                    <a:lumMod val="65000"/>
                    <a:lumOff val="35000"/>
                  </a:schemeClr>
                </a:solidFill>
              </a:rPr>
              <a:t>; TSVV 13, </a:t>
            </a:r>
            <a:r>
              <a:rPr lang="es-ES" sz="2800" i="1" dirty="0">
                <a:solidFill>
                  <a:schemeClr val="tx1">
                    <a:lumMod val="65000"/>
                    <a:lumOff val="35000"/>
                  </a:schemeClr>
                </a:solidFill>
              </a:rPr>
              <a:t>Stellarator </a:t>
            </a:r>
            <a:r>
              <a:rPr lang="es-ES" sz="2800" i="1" dirty="0" err="1">
                <a:solidFill>
                  <a:schemeClr val="tx1">
                    <a:lumMod val="65000"/>
                    <a:lumOff val="35000"/>
                  </a:schemeClr>
                </a:solidFill>
              </a:rPr>
              <a:t>Turbulence</a:t>
            </a:r>
            <a:r>
              <a:rPr lang="es-ES" sz="2800" i="1" dirty="0">
                <a:solidFill>
                  <a:schemeClr val="tx1">
                    <a:lumMod val="65000"/>
                    <a:lumOff val="35000"/>
                  </a:schemeClr>
                </a:solidFill>
              </a:rPr>
              <a:t> </a:t>
            </a:r>
            <a:r>
              <a:rPr lang="es-ES" sz="2800" i="1" dirty="0" err="1">
                <a:solidFill>
                  <a:schemeClr val="tx1">
                    <a:lumMod val="65000"/>
                    <a:lumOff val="35000"/>
                  </a:schemeClr>
                </a:solidFill>
              </a:rPr>
              <a:t>Simulation</a:t>
            </a:r>
            <a:endParaRPr lang="pl-PL" sz="2800" b="1" dirty="0"/>
          </a:p>
        </p:txBody>
      </p:sp>
      <p:sp>
        <p:nvSpPr>
          <p:cNvPr id="4" name="Footer Placeholder 3">
            <a:extLst>
              <a:ext uri="{FF2B5EF4-FFF2-40B4-BE49-F238E27FC236}">
                <a16:creationId xmlns:a16="http://schemas.microsoft.com/office/drawing/2014/main" id="{6545DCED-076C-343E-2900-7B6B7694CD87}"/>
              </a:ext>
            </a:extLst>
          </p:cNvPr>
          <p:cNvSpPr>
            <a:spLocks noGrp="1"/>
          </p:cNvSpPr>
          <p:nvPr>
            <p:ph type="ftr" sz="quarter" idx="11"/>
          </p:nvPr>
        </p:nvSpPr>
        <p:spPr>
          <a:xfrm>
            <a:off x="825624" y="6555770"/>
            <a:ext cx="4813176" cy="329614"/>
          </a:xfrm>
        </p:spPr>
        <p:txBody>
          <a:bodyPr/>
          <a:lstStyle/>
          <a:p>
            <a:pPr>
              <a:defRPr/>
            </a:pPr>
            <a:r>
              <a:rPr lang="en-GB" dirty="0">
                <a:solidFill>
                  <a:prstClr val="white"/>
                </a:solidFill>
              </a:rPr>
              <a:t>M. Wischmeier | E-TASC General Meeting| 11th of November 2024</a:t>
            </a:r>
            <a:endParaRPr lang="en-GB" dirty="0"/>
          </a:p>
        </p:txBody>
      </p:sp>
    </p:spTree>
    <p:extLst>
      <p:ext uri="{BB962C8B-B14F-4D97-AF65-F5344CB8AC3E}">
        <p14:creationId xmlns:p14="http://schemas.microsoft.com/office/powerpoint/2010/main" val="1337241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495" y="372129"/>
            <a:ext cx="10846618" cy="457200"/>
          </a:xfrm>
        </p:spPr>
        <p:txBody>
          <a:bodyPr/>
          <a:lstStyle/>
          <a:p>
            <a:r>
              <a:rPr lang="es-ES" dirty="0" err="1"/>
              <a:t>Thrust</a:t>
            </a:r>
            <a:r>
              <a:rPr lang="es-ES" dirty="0"/>
              <a:t> 4: Stellarators. Interface </a:t>
            </a:r>
            <a:r>
              <a:rPr lang="es-ES" dirty="0" err="1"/>
              <a:t>between</a:t>
            </a:r>
            <a:r>
              <a:rPr lang="es-ES" dirty="0"/>
              <a:t> WPW7X and </a:t>
            </a:r>
            <a:r>
              <a:rPr lang="es-ES" dirty="0" err="1"/>
              <a:t>TSVVs</a:t>
            </a:r>
            <a:r>
              <a:rPr lang="es-ES" dirty="0"/>
              <a:t> 12 &amp; 13</a:t>
            </a:r>
            <a:endParaRPr lang="pl-PL" dirty="0"/>
          </a:p>
        </p:txBody>
      </p:sp>
      <p:sp>
        <p:nvSpPr>
          <p:cNvPr id="13" name="Marcador de número de diapositiva 1">
            <a:extLst>
              <a:ext uri="{FF2B5EF4-FFF2-40B4-BE49-F238E27FC236}">
                <a16:creationId xmlns:a16="http://schemas.microsoft.com/office/drawing/2014/main" id="{55EBF07B-623D-B240-B7C1-D7C940550EC3}"/>
              </a:ext>
            </a:extLst>
          </p:cNvPr>
          <p:cNvSpPr>
            <a:spLocks noGrp="1"/>
          </p:cNvSpPr>
          <p:nvPr>
            <p:ph type="sldNum" sz="quarter" idx="12"/>
          </p:nvPr>
        </p:nvSpPr>
        <p:spPr/>
        <p:txBody>
          <a:bodyPr/>
          <a:lstStyle/>
          <a:p>
            <a:fld id="{0BD04840-CEF1-584B-ABD0-25444683E666}" type="slidenum">
              <a:rPr lang="es-ES" sz="1733"/>
              <a:t>37</a:t>
            </a:fld>
            <a:endParaRPr lang="es-ES" sz="1733"/>
          </a:p>
        </p:txBody>
      </p:sp>
      <p:sp>
        <p:nvSpPr>
          <p:cNvPr id="3" name="TextBox 2"/>
          <p:cNvSpPr txBox="1"/>
          <p:nvPr/>
        </p:nvSpPr>
        <p:spPr>
          <a:xfrm>
            <a:off x="408849" y="908197"/>
            <a:ext cx="11406264" cy="523220"/>
          </a:xfrm>
          <a:prstGeom prst="rect">
            <a:avLst/>
          </a:prstGeom>
          <a:noFill/>
        </p:spPr>
        <p:txBody>
          <a:bodyPr wrap="none" rtlCol="0">
            <a:spAutoFit/>
          </a:bodyPr>
          <a:lstStyle/>
          <a:p>
            <a:r>
              <a:rPr lang="es-ES" sz="2800" dirty="0">
                <a:solidFill>
                  <a:schemeClr val="tx1">
                    <a:lumMod val="65000"/>
                    <a:lumOff val="35000"/>
                  </a:schemeClr>
                </a:solidFill>
              </a:rPr>
              <a:t>TSVV 12, </a:t>
            </a:r>
            <a:r>
              <a:rPr lang="es-ES" sz="2800" i="1" dirty="0">
                <a:solidFill>
                  <a:schemeClr val="tx1">
                    <a:lumMod val="65000"/>
                    <a:lumOff val="35000"/>
                  </a:schemeClr>
                </a:solidFill>
              </a:rPr>
              <a:t>Stellarator </a:t>
            </a:r>
            <a:r>
              <a:rPr lang="es-ES" sz="2800" i="1" dirty="0" err="1">
                <a:solidFill>
                  <a:schemeClr val="tx1">
                    <a:lumMod val="65000"/>
                    <a:lumOff val="35000"/>
                  </a:schemeClr>
                </a:solidFill>
              </a:rPr>
              <a:t>Optimization</a:t>
            </a:r>
            <a:r>
              <a:rPr lang="es-ES" sz="2800" dirty="0">
                <a:solidFill>
                  <a:schemeClr val="tx1">
                    <a:lumMod val="65000"/>
                    <a:lumOff val="35000"/>
                  </a:schemeClr>
                </a:solidFill>
              </a:rPr>
              <a:t>; TSVV 13, </a:t>
            </a:r>
            <a:r>
              <a:rPr lang="es-ES" sz="2800" i="1" dirty="0">
                <a:solidFill>
                  <a:schemeClr val="tx1">
                    <a:lumMod val="65000"/>
                    <a:lumOff val="35000"/>
                  </a:schemeClr>
                </a:solidFill>
              </a:rPr>
              <a:t>Stellarator </a:t>
            </a:r>
            <a:r>
              <a:rPr lang="es-ES" sz="2800" i="1" dirty="0" err="1">
                <a:solidFill>
                  <a:schemeClr val="tx1">
                    <a:lumMod val="65000"/>
                    <a:lumOff val="35000"/>
                  </a:schemeClr>
                </a:solidFill>
              </a:rPr>
              <a:t>Turbulence</a:t>
            </a:r>
            <a:r>
              <a:rPr lang="es-ES" sz="2800" i="1" dirty="0">
                <a:solidFill>
                  <a:schemeClr val="tx1">
                    <a:lumMod val="65000"/>
                    <a:lumOff val="35000"/>
                  </a:schemeClr>
                </a:solidFill>
              </a:rPr>
              <a:t> </a:t>
            </a:r>
            <a:r>
              <a:rPr lang="es-ES" sz="2800" i="1" dirty="0" err="1">
                <a:solidFill>
                  <a:schemeClr val="tx1">
                    <a:lumMod val="65000"/>
                    <a:lumOff val="35000"/>
                  </a:schemeClr>
                </a:solidFill>
              </a:rPr>
              <a:t>Simulation</a:t>
            </a:r>
            <a:endParaRPr lang="pl-PL" sz="2800" b="1" dirty="0"/>
          </a:p>
        </p:txBody>
      </p:sp>
      <p:sp>
        <p:nvSpPr>
          <p:cNvPr id="7" name="CuadroTexto 9">
            <a:extLst>
              <a:ext uri="{FF2B5EF4-FFF2-40B4-BE49-F238E27FC236}">
                <a16:creationId xmlns:a16="http://schemas.microsoft.com/office/drawing/2014/main" id="{02D7F193-A849-6440-B636-E95A453882ED}"/>
              </a:ext>
            </a:extLst>
          </p:cNvPr>
          <p:cNvSpPr txBox="1"/>
          <p:nvPr/>
        </p:nvSpPr>
        <p:spPr>
          <a:xfrm>
            <a:off x="1006197" y="1587690"/>
            <a:ext cx="9926848" cy="4887929"/>
          </a:xfrm>
          <a:prstGeom prst="rect">
            <a:avLst/>
          </a:prstGeom>
          <a:noFill/>
        </p:spPr>
        <p:txBody>
          <a:bodyPr wrap="square" lIns="120000" rtlCol="0">
            <a:noAutofit/>
          </a:bodyPr>
          <a:lstStyle/>
          <a:p>
            <a:pPr>
              <a:spcAft>
                <a:spcPts val="1600"/>
              </a:spcAft>
            </a:pPr>
            <a:r>
              <a:rPr lang="es-ES" sz="2400" b="1" dirty="0">
                <a:cs typeface="Courier New" panose="02070309020205020404" pitchFamily="49" charset="0"/>
              </a:rPr>
              <a:t>Key </a:t>
            </a:r>
            <a:r>
              <a:rPr lang="es-ES" sz="2400" b="1" dirty="0" err="1">
                <a:cs typeface="Courier New" panose="02070309020205020404" pitchFamily="49" charset="0"/>
              </a:rPr>
              <a:t>subtopics</a:t>
            </a:r>
            <a:r>
              <a:rPr lang="es-ES" sz="2400" b="1" dirty="0">
                <a:cs typeface="Courier New" panose="02070309020205020404" pitchFamily="49" charset="0"/>
              </a:rPr>
              <a:t> and </a:t>
            </a:r>
            <a:r>
              <a:rPr lang="es-ES" sz="2400" b="1" dirty="0" err="1">
                <a:cs typeface="Courier New" panose="02070309020205020404" pitchFamily="49" charset="0"/>
              </a:rPr>
              <a:t>key</a:t>
            </a:r>
            <a:r>
              <a:rPr lang="es-ES" sz="2400" b="1" dirty="0">
                <a:cs typeface="Courier New" panose="02070309020205020404" pitchFamily="49" charset="0"/>
              </a:rPr>
              <a:t> </a:t>
            </a:r>
            <a:r>
              <a:rPr lang="es-ES" sz="2400" b="1" dirty="0" err="1">
                <a:cs typeface="Courier New" panose="02070309020205020404" pitchFamily="49" charset="0"/>
              </a:rPr>
              <a:t>questions</a:t>
            </a:r>
            <a:r>
              <a:rPr lang="es-ES" sz="2400" b="1" dirty="0">
                <a:cs typeface="Courier New" panose="02070309020205020404" pitchFamily="49" charset="0"/>
              </a:rPr>
              <a:t> </a:t>
            </a:r>
            <a:r>
              <a:rPr lang="es-ES" sz="2400" b="1" dirty="0" err="1">
                <a:cs typeface="Courier New" panose="02070309020205020404" pitchFamily="49" charset="0"/>
              </a:rPr>
              <a:t>after</a:t>
            </a:r>
            <a:r>
              <a:rPr lang="es-ES" sz="2400" b="1" dirty="0">
                <a:cs typeface="Courier New" panose="02070309020205020404" pitchFamily="49" charset="0"/>
              </a:rPr>
              <a:t> 2025 and </a:t>
            </a:r>
            <a:r>
              <a:rPr lang="es-ES" sz="2400" b="1" dirty="0" err="1">
                <a:cs typeface="Courier New" panose="02070309020205020404" pitchFamily="49" charset="0"/>
              </a:rPr>
              <a:t>after</a:t>
            </a:r>
            <a:r>
              <a:rPr lang="es-ES" sz="2400" b="1" dirty="0">
                <a:cs typeface="Courier New" panose="02070309020205020404" pitchFamily="49" charset="0"/>
              </a:rPr>
              <a:t> 2027.</a:t>
            </a:r>
            <a:endParaRPr lang="es-ES" sz="2400" dirty="0">
              <a:cs typeface="Courier New" panose="02070309020205020404" pitchFamily="49" charset="0"/>
            </a:endParaRPr>
          </a:p>
          <a:p>
            <a:r>
              <a:rPr lang="es-ES" sz="2400" b="1" dirty="0">
                <a:cs typeface="Courier New" panose="02070309020205020404" pitchFamily="49" charset="0"/>
              </a:rPr>
              <a:t>TSVV 12</a:t>
            </a:r>
          </a:p>
          <a:p>
            <a:pPr marL="914377" lvl="1" indent="-457189">
              <a:buFont typeface="Wingdings" pitchFamily="2" charset="2"/>
              <a:buChar char="§"/>
            </a:pPr>
            <a:r>
              <a:rPr lang="es-ES" sz="2400" dirty="0" err="1">
                <a:cs typeface="Courier New" panose="02070309020205020404" pitchFamily="49" charset="0"/>
              </a:rPr>
              <a:t>Optimization</a:t>
            </a:r>
            <a:r>
              <a:rPr lang="es-ES" sz="2400" dirty="0">
                <a:cs typeface="Courier New" panose="02070309020205020404" pitchFamily="49" charset="0"/>
              </a:rPr>
              <a:t> of</a:t>
            </a:r>
          </a:p>
          <a:p>
            <a:pPr marL="1371566" lvl="2" indent="-457189">
              <a:buFont typeface="Courier New" panose="02070309020205020404" pitchFamily="49" charset="0"/>
              <a:buChar char="o"/>
            </a:pPr>
            <a:r>
              <a:rPr lang="es-ES" sz="2400" dirty="0">
                <a:cs typeface="Courier New" panose="02070309020205020404" pitchFamily="49" charset="0"/>
              </a:rPr>
              <a:t>divertor,</a:t>
            </a:r>
          </a:p>
          <a:p>
            <a:pPr marL="1295368" lvl="2" indent="-380990">
              <a:buFont typeface="Courier New" panose="02070309020205020404" pitchFamily="49" charset="0"/>
              <a:buChar char="o"/>
            </a:pPr>
            <a:r>
              <a:rPr lang="es-ES" sz="2400" dirty="0" err="1">
                <a:cs typeface="Courier New" panose="02070309020205020404" pitchFamily="49" charset="0"/>
              </a:rPr>
              <a:t>edge</a:t>
            </a:r>
            <a:r>
              <a:rPr lang="es-ES" sz="2400" dirty="0">
                <a:cs typeface="Courier New" panose="02070309020205020404" pitchFamily="49" charset="0"/>
              </a:rPr>
              <a:t> </a:t>
            </a:r>
            <a:r>
              <a:rPr lang="es-ES" sz="2400" dirty="0" err="1">
                <a:cs typeface="Courier New" panose="02070309020205020404" pitchFamily="49" charset="0"/>
              </a:rPr>
              <a:t>transport</a:t>
            </a:r>
            <a:r>
              <a:rPr lang="es-ES" sz="2400" dirty="0">
                <a:cs typeface="Courier New" panose="02070309020205020404" pitchFamily="49" charset="0"/>
              </a:rPr>
              <a:t>,</a:t>
            </a:r>
          </a:p>
          <a:p>
            <a:pPr marL="1295368" lvl="2" indent="-380990">
              <a:buFont typeface="Courier New" panose="02070309020205020404" pitchFamily="49" charset="0"/>
              <a:buChar char="o"/>
            </a:pPr>
            <a:r>
              <a:rPr lang="es-ES" sz="2400" dirty="0" err="1">
                <a:cs typeface="Courier New" panose="02070309020205020404" pitchFamily="49" charset="0"/>
              </a:rPr>
              <a:t>core</a:t>
            </a:r>
            <a:r>
              <a:rPr lang="es-ES" sz="2400" dirty="0">
                <a:cs typeface="Courier New" panose="02070309020205020404" pitchFamily="49" charset="0"/>
              </a:rPr>
              <a:t> </a:t>
            </a:r>
            <a:r>
              <a:rPr lang="es-ES" sz="2400" dirty="0" err="1">
                <a:cs typeface="Courier New" panose="02070309020205020404" pitchFamily="49" charset="0"/>
              </a:rPr>
              <a:t>electromagnetic</a:t>
            </a:r>
            <a:r>
              <a:rPr lang="es-ES" sz="2400" dirty="0">
                <a:cs typeface="Courier New" panose="02070309020205020404" pitchFamily="49" charset="0"/>
              </a:rPr>
              <a:t> </a:t>
            </a:r>
            <a:r>
              <a:rPr lang="es-ES" sz="2400" dirty="0" err="1">
                <a:cs typeface="Courier New" panose="02070309020205020404" pitchFamily="49" charset="0"/>
              </a:rPr>
              <a:t>turbulence</a:t>
            </a:r>
            <a:r>
              <a:rPr lang="es-ES" sz="2400" dirty="0">
                <a:cs typeface="Courier New" panose="02070309020205020404" pitchFamily="49" charset="0"/>
              </a:rPr>
              <a:t>.</a:t>
            </a:r>
          </a:p>
          <a:p>
            <a:pPr marL="838179" lvl="1" indent="-380990">
              <a:spcAft>
                <a:spcPts val="800"/>
              </a:spcAft>
              <a:buFont typeface="Wingdings" pitchFamily="2" charset="2"/>
              <a:buChar char="§"/>
            </a:pPr>
            <a:r>
              <a:rPr lang="es-ES" sz="2400" dirty="0" err="1">
                <a:cs typeface="Courier New" panose="02070309020205020404" pitchFamily="49" charset="0"/>
              </a:rPr>
              <a:t>Exploration</a:t>
            </a:r>
            <a:r>
              <a:rPr lang="es-ES" sz="2400" dirty="0">
                <a:cs typeface="Courier New" panose="02070309020205020404" pitchFamily="49" charset="0"/>
              </a:rPr>
              <a:t> of novel </a:t>
            </a:r>
            <a:r>
              <a:rPr lang="es-ES" sz="2400" dirty="0" err="1">
                <a:cs typeface="Courier New" panose="02070309020205020404" pitchFamily="49" charset="0"/>
              </a:rPr>
              <a:t>concepts</a:t>
            </a:r>
            <a:r>
              <a:rPr lang="es-ES" sz="2400" dirty="0">
                <a:cs typeface="Courier New" panose="02070309020205020404" pitchFamily="49" charset="0"/>
              </a:rPr>
              <a:t>; e. g. </a:t>
            </a:r>
            <a:r>
              <a:rPr lang="es-ES" sz="2400" i="1" dirty="0" err="1">
                <a:cs typeface="Courier New" panose="02070309020205020404" pitchFamily="49" charset="0"/>
              </a:rPr>
              <a:t>piecewise</a:t>
            </a:r>
            <a:r>
              <a:rPr lang="es-ES" sz="2400" i="1" dirty="0">
                <a:cs typeface="Courier New" panose="02070309020205020404" pitchFamily="49" charset="0"/>
              </a:rPr>
              <a:t> </a:t>
            </a:r>
            <a:r>
              <a:rPr lang="es-ES" sz="2400" i="1" dirty="0" err="1">
                <a:cs typeface="Courier New" panose="02070309020205020404" pitchFamily="49" charset="0"/>
              </a:rPr>
              <a:t>omnigeneity</a:t>
            </a:r>
            <a:r>
              <a:rPr lang="es-ES" sz="2400" dirty="0">
                <a:cs typeface="Courier New" panose="02070309020205020404" pitchFamily="49" charset="0"/>
              </a:rPr>
              <a:t>.</a:t>
            </a:r>
          </a:p>
          <a:p>
            <a:r>
              <a:rPr lang="es-ES" sz="2400" b="1" dirty="0">
                <a:cs typeface="Courier New" panose="02070309020205020404" pitchFamily="49" charset="0"/>
              </a:rPr>
              <a:t>TSVV 13</a:t>
            </a:r>
          </a:p>
          <a:p>
            <a:pPr marL="914377" lvl="1" indent="-457189">
              <a:buFont typeface="Wingdings" pitchFamily="2" charset="2"/>
              <a:buChar char="§"/>
            </a:pPr>
            <a:r>
              <a:rPr lang="es-ES" sz="2400" dirty="0" err="1">
                <a:cs typeface="Courier New" panose="02070309020205020404" pitchFamily="49" charset="0"/>
              </a:rPr>
              <a:t>Systematic</a:t>
            </a:r>
            <a:r>
              <a:rPr lang="es-ES" sz="2400" dirty="0">
                <a:cs typeface="Courier New" panose="02070309020205020404" pitchFamily="49" charset="0"/>
              </a:rPr>
              <a:t> </a:t>
            </a:r>
            <a:r>
              <a:rPr lang="es-ES" sz="2400" dirty="0" err="1">
                <a:cs typeface="Courier New" panose="02070309020205020404" pitchFamily="49" charset="0"/>
              </a:rPr>
              <a:t>simulation</a:t>
            </a:r>
            <a:r>
              <a:rPr lang="es-ES" sz="2400" dirty="0">
                <a:cs typeface="Courier New" panose="02070309020205020404" pitchFamily="49" charset="0"/>
              </a:rPr>
              <a:t> </a:t>
            </a:r>
            <a:r>
              <a:rPr lang="es-ES" sz="2400" dirty="0" err="1">
                <a:cs typeface="Courier New" panose="02070309020205020404" pitchFamily="49" charset="0"/>
              </a:rPr>
              <a:t>electromagnetic</a:t>
            </a:r>
            <a:r>
              <a:rPr lang="es-ES" sz="2400" dirty="0">
                <a:cs typeface="Courier New" panose="02070309020205020404" pitchFamily="49" charset="0"/>
              </a:rPr>
              <a:t> </a:t>
            </a:r>
            <a:r>
              <a:rPr lang="es-ES" sz="2400" dirty="0" err="1">
                <a:cs typeface="Courier New" panose="02070309020205020404" pitchFamily="49" charset="0"/>
              </a:rPr>
              <a:t>turbulence</a:t>
            </a:r>
            <a:r>
              <a:rPr lang="es-ES" sz="2400" dirty="0">
                <a:cs typeface="Courier New" panose="02070309020205020404" pitchFamily="49" charset="0"/>
              </a:rPr>
              <a:t>.</a:t>
            </a:r>
          </a:p>
          <a:p>
            <a:pPr marL="914377" lvl="1" indent="-457189">
              <a:buFont typeface="Wingdings" pitchFamily="2" charset="2"/>
              <a:buChar char="§"/>
            </a:pPr>
            <a:r>
              <a:rPr lang="es-ES" sz="2400" dirty="0" err="1">
                <a:cs typeface="Courier New" panose="02070309020205020404" pitchFamily="49" charset="0"/>
              </a:rPr>
              <a:t>Multiscale</a:t>
            </a:r>
            <a:r>
              <a:rPr lang="es-ES" sz="2400" dirty="0">
                <a:cs typeface="Courier New" panose="02070309020205020404" pitchFamily="49" charset="0"/>
              </a:rPr>
              <a:t> </a:t>
            </a:r>
            <a:r>
              <a:rPr lang="es-ES" sz="2400" dirty="0" err="1">
                <a:cs typeface="Courier New" panose="02070309020205020404" pitchFamily="49" charset="0"/>
              </a:rPr>
              <a:t>simulations</a:t>
            </a:r>
            <a:r>
              <a:rPr lang="es-ES" sz="2400" dirty="0">
                <a:cs typeface="Courier New" panose="02070309020205020404" pitchFamily="49" charset="0"/>
              </a:rPr>
              <a:t> of stellarator </a:t>
            </a:r>
            <a:r>
              <a:rPr lang="es-ES" sz="2400" dirty="0" err="1">
                <a:cs typeface="Courier New" panose="02070309020205020404" pitchFamily="49" charset="0"/>
              </a:rPr>
              <a:t>turbulence</a:t>
            </a:r>
            <a:r>
              <a:rPr lang="es-ES" sz="2400" dirty="0">
                <a:cs typeface="Courier New" panose="02070309020205020404" pitchFamily="49" charset="0"/>
              </a:rPr>
              <a:t>.</a:t>
            </a:r>
          </a:p>
          <a:p>
            <a:pPr marL="914377" lvl="1" indent="-457189">
              <a:buFont typeface="Wingdings" pitchFamily="2" charset="2"/>
              <a:buChar char="§"/>
            </a:pPr>
            <a:r>
              <a:rPr lang="es-ES" sz="2400" dirty="0" err="1">
                <a:cs typeface="Courier New" panose="02070309020205020404" pitchFamily="49" charset="0"/>
              </a:rPr>
              <a:t>Advanced</a:t>
            </a:r>
            <a:r>
              <a:rPr lang="es-ES" sz="2400" dirty="0">
                <a:cs typeface="Courier New" panose="02070309020205020404" pitchFamily="49" charset="0"/>
              </a:rPr>
              <a:t> </a:t>
            </a:r>
            <a:r>
              <a:rPr lang="es-ES" sz="2400" dirty="0" err="1">
                <a:cs typeface="Courier New" panose="02070309020205020404" pitchFamily="49" charset="0"/>
              </a:rPr>
              <a:t>multispecies</a:t>
            </a:r>
            <a:r>
              <a:rPr lang="es-ES" sz="2400" dirty="0">
                <a:cs typeface="Courier New" panose="02070309020205020404" pitchFamily="49" charset="0"/>
              </a:rPr>
              <a:t> </a:t>
            </a:r>
            <a:r>
              <a:rPr lang="es-ES" sz="2400" dirty="0" err="1">
                <a:cs typeface="Courier New" panose="02070309020205020404" pitchFamily="49" charset="0"/>
              </a:rPr>
              <a:t>simulations</a:t>
            </a:r>
            <a:r>
              <a:rPr lang="es-ES" sz="2400" dirty="0">
                <a:cs typeface="Courier New" panose="02070309020205020404" pitchFamily="49" charset="0"/>
              </a:rPr>
              <a:t>.</a:t>
            </a:r>
          </a:p>
          <a:p>
            <a:pPr marL="1371566" lvl="2" indent="-457189">
              <a:buFont typeface="Wingdings" pitchFamily="2" charset="2"/>
              <a:buChar char="§"/>
            </a:pPr>
            <a:r>
              <a:rPr lang="es-ES" sz="2400" dirty="0" err="1">
                <a:cs typeface="Courier New" panose="02070309020205020404" pitchFamily="49" charset="0"/>
              </a:rPr>
              <a:t>Predictions</a:t>
            </a:r>
            <a:r>
              <a:rPr lang="es-ES" sz="2400" dirty="0">
                <a:cs typeface="Courier New" panose="02070309020205020404" pitchFamily="49" charset="0"/>
              </a:rPr>
              <a:t> of heavy </a:t>
            </a:r>
            <a:r>
              <a:rPr lang="es-ES" sz="2400" dirty="0" err="1">
                <a:cs typeface="Courier New" panose="02070309020205020404" pitchFamily="49" charset="0"/>
              </a:rPr>
              <a:t>impurity</a:t>
            </a:r>
            <a:r>
              <a:rPr lang="es-ES" sz="2400" dirty="0">
                <a:cs typeface="Courier New" panose="02070309020205020404" pitchFamily="49" charset="0"/>
              </a:rPr>
              <a:t> </a:t>
            </a:r>
            <a:r>
              <a:rPr lang="es-ES" sz="2400" dirty="0" err="1">
                <a:cs typeface="Courier New" panose="02070309020205020404" pitchFamily="49" charset="0"/>
              </a:rPr>
              <a:t>transport</a:t>
            </a:r>
            <a:r>
              <a:rPr lang="es-ES" sz="2400" dirty="0">
                <a:cs typeface="Courier New" panose="02070309020205020404" pitchFamily="49" charset="0"/>
              </a:rPr>
              <a:t> </a:t>
            </a:r>
            <a:r>
              <a:rPr lang="es-ES" sz="2400" dirty="0" err="1">
                <a:cs typeface="Courier New" panose="02070309020205020404" pitchFamily="49" charset="0"/>
              </a:rPr>
              <a:t>for</a:t>
            </a:r>
            <a:r>
              <a:rPr lang="es-ES" sz="2400" dirty="0">
                <a:cs typeface="Courier New" panose="02070309020205020404" pitchFamily="49" charset="0"/>
              </a:rPr>
              <a:t> </a:t>
            </a:r>
            <a:r>
              <a:rPr lang="es-ES" sz="2400" dirty="0" err="1">
                <a:cs typeface="Courier New" panose="02070309020205020404" pitchFamily="49" charset="0"/>
              </a:rPr>
              <a:t>design</a:t>
            </a:r>
            <a:r>
              <a:rPr lang="es-ES" sz="2400" dirty="0">
                <a:cs typeface="Courier New" panose="02070309020205020404" pitchFamily="49" charset="0"/>
              </a:rPr>
              <a:t> of </a:t>
            </a:r>
            <a:r>
              <a:rPr lang="es-ES" sz="2400" dirty="0" err="1">
                <a:cs typeface="Courier New" panose="02070309020205020404" pitchFamily="49" charset="0"/>
              </a:rPr>
              <a:t>metallic</a:t>
            </a:r>
            <a:r>
              <a:rPr lang="es-ES" sz="2400" dirty="0">
                <a:cs typeface="Courier New" panose="02070309020205020404" pitchFamily="49" charset="0"/>
              </a:rPr>
              <a:t> </a:t>
            </a:r>
            <a:r>
              <a:rPr lang="es-ES" sz="2400" dirty="0" err="1">
                <a:cs typeface="Courier New" panose="02070309020205020404" pitchFamily="49" charset="0"/>
              </a:rPr>
              <a:t>wall</a:t>
            </a:r>
            <a:r>
              <a:rPr lang="es-ES" sz="2400" dirty="0">
                <a:cs typeface="Courier New" panose="02070309020205020404" pitchFamily="49" charset="0"/>
              </a:rPr>
              <a:t>.</a:t>
            </a:r>
          </a:p>
        </p:txBody>
      </p:sp>
      <p:sp>
        <p:nvSpPr>
          <p:cNvPr id="4" name="Footer Placeholder 3">
            <a:extLst>
              <a:ext uri="{FF2B5EF4-FFF2-40B4-BE49-F238E27FC236}">
                <a16:creationId xmlns:a16="http://schemas.microsoft.com/office/drawing/2014/main" id="{4094C143-18BA-80AC-2D92-282DBB963148}"/>
              </a:ext>
            </a:extLst>
          </p:cNvPr>
          <p:cNvSpPr>
            <a:spLocks noGrp="1"/>
          </p:cNvSpPr>
          <p:nvPr>
            <p:ph type="ftr" sz="quarter" idx="11"/>
          </p:nvPr>
        </p:nvSpPr>
        <p:spPr>
          <a:xfrm>
            <a:off x="825624" y="6555770"/>
            <a:ext cx="4660776" cy="329614"/>
          </a:xfrm>
        </p:spPr>
        <p:txBody>
          <a:bodyPr/>
          <a:lstStyle/>
          <a:p>
            <a:pPr>
              <a:defRPr/>
            </a:pPr>
            <a:r>
              <a:rPr lang="en-GB" dirty="0">
                <a:solidFill>
                  <a:prstClr val="white"/>
                </a:solidFill>
              </a:rPr>
              <a:t>M. Wischmeier | E-TASC General Meeting| 11th of November 2024</a:t>
            </a:r>
            <a:endParaRPr lang="en-GB" dirty="0"/>
          </a:p>
        </p:txBody>
      </p:sp>
    </p:spTree>
    <p:extLst>
      <p:ext uri="{BB962C8B-B14F-4D97-AF65-F5344CB8AC3E}">
        <p14:creationId xmlns:p14="http://schemas.microsoft.com/office/powerpoint/2010/main" val="1321721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495" y="372129"/>
            <a:ext cx="10846618" cy="457200"/>
          </a:xfrm>
        </p:spPr>
        <p:txBody>
          <a:bodyPr/>
          <a:lstStyle/>
          <a:p>
            <a:r>
              <a:rPr lang="es-ES" dirty="0" err="1"/>
              <a:t>Thrust</a:t>
            </a:r>
            <a:r>
              <a:rPr lang="es-ES" dirty="0"/>
              <a:t> 4: Stellarators. Interface </a:t>
            </a:r>
            <a:r>
              <a:rPr lang="es-ES" dirty="0" err="1"/>
              <a:t>between</a:t>
            </a:r>
            <a:r>
              <a:rPr lang="es-ES" dirty="0"/>
              <a:t> WPW7X and </a:t>
            </a:r>
            <a:r>
              <a:rPr lang="es-ES" dirty="0" err="1"/>
              <a:t>TSVVs</a:t>
            </a:r>
            <a:r>
              <a:rPr lang="es-ES" dirty="0"/>
              <a:t> 12 &amp; 13</a:t>
            </a:r>
            <a:endParaRPr lang="pl-PL" dirty="0"/>
          </a:p>
        </p:txBody>
      </p:sp>
      <p:sp>
        <p:nvSpPr>
          <p:cNvPr id="13" name="Marcador de número de diapositiva 1">
            <a:extLst>
              <a:ext uri="{FF2B5EF4-FFF2-40B4-BE49-F238E27FC236}">
                <a16:creationId xmlns:a16="http://schemas.microsoft.com/office/drawing/2014/main" id="{55EBF07B-623D-B240-B7C1-D7C940550EC3}"/>
              </a:ext>
            </a:extLst>
          </p:cNvPr>
          <p:cNvSpPr>
            <a:spLocks noGrp="1"/>
          </p:cNvSpPr>
          <p:nvPr>
            <p:ph type="sldNum" sz="quarter" idx="12"/>
          </p:nvPr>
        </p:nvSpPr>
        <p:spPr/>
        <p:txBody>
          <a:bodyPr/>
          <a:lstStyle/>
          <a:p>
            <a:fld id="{0BD04840-CEF1-584B-ABD0-25444683E666}" type="slidenum">
              <a:rPr lang="es-ES" sz="1733"/>
              <a:t>38</a:t>
            </a:fld>
            <a:endParaRPr lang="es-ES" sz="1733"/>
          </a:p>
        </p:txBody>
      </p:sp>
      <p:sp>
        <p:nvSpPr>
          <p:cNvPr id="3" name="TextBox 2"/>
          <p:cNvSpPr txBox="1"/>
          <p:nvPr/>
        </p:nvSpPr>
        <p:spPr>
          <a:xfrm>
            <a:off x="408849" y="908197"/>
            <a:ext cx="11406264" cy="523220"/>
          </a:xfrm>
          <a:prstGeom prst="rect">
            <a:avLst/>
          </a:prstGeom>
          <a:noFill/>
        </p:spPr>
        <p:txBody>
          <a:bodyPr wrap="none" rtlCol="0">
            <a:spAutoFit/>
          </a:bodyPr>
          <a:lstStyle/>
          <a:p>
            <a:r>
              <a:rPr lang="es-ES" sz="2800" dirty="0">
                <a:solidFill>
                  <a:schemeClr val="tx1">
                    <a:lumMod val="65000"/>
                    <a:lumOff val="35000"/>
                  </a:schemeClr>
                </a:solidFill>
              </a:rPr>
              <a:t>TSVV 12, </a:t>
            </a:r>
            <a:r>
              <a:rPr lang="es-ES" sz="2800" i="1" dirty="0">
                <a:solidFill>
                  <a:schemeClr val="tx1">
                    <a:lumMod val="65000"/>
                    <a:lumOff val="35000"/>
                  </a:schemeClr>
                </a:solidFill>
              </a:rPr>
              <a:t>Stellarator </a:t>
            </a:r>
            <a:r>
              <a:rPr lang="es-ES" sz="2800" i="1" dirty="0" err="1">
                <a:solidFill>
                  <a:schemeClr val="tx1">
                    <a:lumMod val="65000"/>
                    <a:lumOff val="35000"/>
                  </a:schemeClr>
                </a:solidFill>
              </a:rPr>
              <a:t>Optimization</a:t>
            </a:r>
            <a:r>
              <a:rPr lang="es-ES" sz="2800" dirty="0">
                <a:solidFill>
                  <a:schemeClr val="tx1">
                    <a:lumMod val="65000"/>
                    <a:lumOff val="35000"/>
                  </a:schemeClr>
                </a:solidFill>
              </a:rPr>
              <a:t>; TSVV 13, </a:t>
            </a:r>
            <a:r>
              <a:rPr lang="es-ES" sz="2800" i="1" dirty="0">
                <a:solidFill>
                  <a:schemeClr val="tx1">
                    <a:lumMod val="65000"/>
                    <a:lumOff val="35000"/>
                  </a:schemeClr>
                </a:solidFill>
              </a:rPr>
              <a:t>Stellarator </a:t>
            </a:r>
            <a:r>
              <a:rPr lang="es-ES" sz="2800" i="1" dirty="0" err="1">
                <a:solidFill>
                  <a:schemeClr val="tx1">
                    <a:lumMod val="65000"/>
                    <a:lumOff val="35000"/>
                  </a:schemeClr>
                </a:solidFill>
              </a:rPr>
              <a:t>Turbulence</a:t>
            </a:r>
            <a:r>
              <a:rPr lang="es-ES" sz="2800" i="1" dirty="0">
                <a:solidFill>
                  <a:schemeClr val="tx1">
                    <a:lumMod val="65000"/>
                    <a:lumOff val="35000"/>
                  </a:schemeClr>
                </a:solidFill>
              </a:rPr>
              <a:t> </a:t>
            </a:r>
            <a:r>
              <a:rPr lang="es-ES" sz="2800" i="1" dirty="0" err="1">
                <a:solidFill>
                  <a:schemeClr val="tx1">
                    <a:lumMod val="65000"/>
                    <a:lumOff val="35000"/>
                  </a:schemeClr>
                </a:solidFill>
              </a:rPr>
              <a:t>Simulation</a:t>
            </a:r>
            <a:endParaRPr lang="pl-PL" sz="2800" b="1" dirty="0"/>
          </a:p>
        </p:txBody>
      </p:sp>
      <p:sp>
        <p:nvSpPr>
          <p:cNvPr id="6" name="CuadroTexto 9">
            <a:extLst>
              <a:ext uri="{FF2B5EF4-FFF2-40B4-BE49-F238E27FC236}">
                <a16:creationId xmlns:a16="http://schemas.microsoft.com/office/drawing/2014/main" id="{02D7F193-A849-6440-B636-E95A453882ED}"/>
              </a:ext>
            </a:extLst>
          </p:cNvPr>
          <p:cNvSpPr txBox="1"/>
          <p:nvPr/>
        </p:nvSpPr>
        <p:spPr>
          <a:xfrm>
            <a:off x="356839" y="1627449"/>
            <a:ext cx="11392595" cy="4269192"/>
          </a:xfrm>
          <a:prstGeom prst="rect">
            <a:avLst/>
          </a:prstGeom>
          <a:noFill/>
        </p:spPr>
        <p:txBody>
          <a:bodyPr wrap="square" lIns="120000" rtlCol="0">
            <a:noAutofit/>
          </a:bodyPr>
          <a:lstStyle/>
          <a:p>
            <a:pPr marL="457189" indent="-457189">
              <a:buFont typeface="Wingdings" pitchFamily="2" charset="2"/>
              <a:buChar char="§"/>
            </a:pPr>
            <a:r>
              <a:rPr lang="es-ES" sz="2400" b="1" dirty="0">
                <a:cs typeface="Courier New" panose="02070309020205020404" pitchFamily="49" charset="0"/>
              </a:rPr>
              <a:t>Physics of divertor </a:t>
            </a:r>
            <a:r>
              <a:rPr lang="es-ES" sz="2400" b="1" dirty="0" err="1">
                <a:cs typeface="Courier New" panose="02070309020205020404" pitchFamily="49" charset="0"/>
              </a:rPr>
              <a:t>detachment</a:t>
            </a:r>
            <a:r>
              <a:rPr lang="es-ES" sz="2400" b="1" dirty="0">
                <a:cs typeface="Courier New" panose="02070309020205020404" pitchFamily="49" charset="0"/>
              </a:rPr>
              <a:t> and </a:t>
            </a:r>
            <a:r>
              <a:rPr lang="es-ES" sz="2400" b="1" dirty="0" err="1">
                <a:cs typeface="Courier New" panose="02070309020205020404" pitchFamily="49" charset="0"/>
              </a:rPr>
              <a:t>its</a:t>
            </a:r>
            <a:r>
              <a:rPr lang="es-ES" sz="2400" b="1" dirty="0">
                <a:cs typeface="Courier New" panose="02070309020205020404" pitchFamily="49" charset="0"/>
              </a:rPr>
              <a:t> control. </a:t>
            </a:r>
            <a:r>
              <a:rPr lang="es-ES" sz="2400" dirty="0" err="1">
                <a:cs typeface="Courier New" panose="02070309020205020404" pitchFamily="49" charset="0"/>
              </a:rPr>
              <a:t>Add</a:t>
            </a:r>
            <a:r>
              <a:rPr lang="es-ES" sz="2400" dirty="0">
                <a:cs typeface="Courier New" panose="02070309020205020404" pitchFamily="49" charset="0"/>
              </a:rPr>
              <a:t> </a:t>
            </a:r>
            <a:r>
              <a:rPr lang="es-ES" sz="2400" dirty="0" err="1">
                <a:cs typeface="Courier New" panose="02070309020205020404" pitchFamily="49" charset="0"/>
              </a:rPr>
              <a:t>drifts</a:t>
            </a:r>
            <a:r>
              <a:rPr lang="es-ES" sz="2400" dirty="0">
                <a:cs typeface="Courier New" panose="02070309020205020404" pitchFamily="49" charset="0"/>
              </a:rPr>
              <a:t> in </a:t>
            </a:r>
            <a:r>
              <a:rPr lang="es-ES" sz="2400" dirty="0" err="1">
                <a:cs typeface="Courier New" panose="02070309020205020404" pitchFamily="49" charset="0"/>
              </a:rPr>
              <a:t>island</a:t>
            </a:r>
            <a:r>
              <a:rPr lang="es-ES" sz="2400" dirty="0">
                <a:cs typeface="Courier New" panose="02070309020205020404" pitchFamily="49" charset="0"/>
              </a:rPr>
              <a:t> divertor to </a:t>
            </a:r>
            <a:r>
              <a:rPr lang="es-ES" sz="2400" dirty="0" err="1">
                <a:cs typeface="Courier New" panose="02070309020205020404" pitchFamily="49" charset="0"/>
              </a:rPr>
              <a:t>existing</a:t>
            </a:r>
            <a:r>
              <a:rPr lang="es-ES" sz="2400" dirty="0">
                <a:cs typeface="Courier New" panose="02070309020205020404" pitchFamily="49" charset="0"/>
              </a:rPr>
              <a:t> </a:t>
            </a:r>
            <a:r>
              <a:rPr lang="es-ES" sz="2400" dirty="0" err="1">
                <a:cs typeface="Courier New" panose="02070309020205020404" pitchFamily="49" charset="0"/>
              </a:rPr>
              <a:t>codes</a:t>
            </a:r>
            <a:r>
              <a:rPr lang="es-ES" sz="2400" dirty="0">
                <a:cs typeface="Courier New" panose="02070309020205020404" pitchFamily="49" charset="0"/>
              </a:rPr>
              <a:t> </a:t>
            </a:r>
            <a:r>
              <a:rPr lang="es-ES" sz="2400" dirty="0" err="1">
                <a:cs typeface="Courier New" panose="02070309020205020404" pitchFamily="49" charset="0"/>
              </a:rPr>
              <a:t>e.g</a:t>
            </a:r>
            <a:r>
              <a:rPr lang="es-ES" sz="2400" dirty="0">
                <a:cs typeface="Courier New" panose="02070309020205020404" pitchFamily="49" charset="0"/>
              </a:rPr>
              <a:t>. EMC3</a:t>
            </a:r>
          </a:p>
          <a:p>
            <a:pPr marL="457189" indent="-457189">
              <a:buFont typeface="Wingdings" pitchFamily="2" charset="2"/>
              <a:buChar char="§"/>
            </a:pPr>
            <a:r>
              <a:rPr lang="es-ES" sz="2400" b="1" dirty="0">
                <a:cs typeface="Courier New" panose="02070309020205020404" pitchFamily="49" charset="0"/>
              </a:rPr>
              <a:t>Physics of </a:t>
            </a:r>
            <a:r>
              <a:rPr lang="es-ES" sz="2400" b="1" dirty="0" err="1">
                <a:cs typeface="Courier New" panose="02070309020205020404" pitchFamily="49" charset="0"/>
              </a:rPr>
              <a:t>high</a:t>
            </a:r>
            <a:r>
              <a:rPr lang="es-ES" sz="2400" b="1" dirty="0">
                <a:cs typeface="Courier New" panose="02070309020205020404" pitchFamily="49" charset="0"/>
              </a:rPr>
              <a:t>-performance </a:t>
            </a:r>
            <a:r>
              <a:rPr lang="es-ES" sz="2400" b="1" dirty="0" err="1">
                <a:cs typeface="Courier New" panose="02070309020205020404" pitchFamily="49" charset="0"/>
              </a:rPr>
              <a:t>scenarios</a:t>
            </a:r>
            <a:r>
              <a:rPr lang="es-ES" sz="2400" b="1" dirty="0">
                <a:cs typeface="Courier New" panose="02070309020205020404" pitchFamily="49" charset="0"/>
              </a:rPr>
              <a:t>. </a:t>
            </a:r>
            <a:r>
              <a:rPr lang="es-ES" sz="2400" dirty="0" err="1">
                <a:cs typeface="Courier New" panose="02070309020205020404" pitchFamily="49" charset="0"/>
              </a:rPr>
              <a:t>Gyrokinetic</a:t>
            </a:r>
            <a:r>
              <a:rPr lang="es-ES" sz="2400" dirty="0">
                <a:cs typeface="Courier New" panose="02070309020205020404" pitchFamily="49" charset="0"/>
              </a:rPr>
              <a:t> </a:t>
            </a:r>
            <a:r>
              <a:rPr lang="es-ES" sz="2400" dirty="0" err="1">
                <a:cs typeface="Courier New" panose="02070309020205020404" pitchFamily="49" charset="0"/>
              </a:rPr>
              <a:t>simulations</a:t>
            </a:r>
            <a:r>
              <a:rPr lang="es-ES" sz="2400" dirty="0">
                <a:cs typeface="Courier New" panose="02070309020205020404" pitchFamily="49" charset="0"/>
              </a:rPr>
              <a:t> </a:t>
            </a:r>
            <a:r>
              <a:rPr lang="es-ES" sz="2400" dirty="0" err="1">
                <a:cs typeface="Courier New" panose="02070309020205020404" pitchFamily="49" charset="0"/>
              </a:rPr>
              <a:t>for</a:t>
            </a:r>
            <a:r>
              <a:rPr lang="es-ES" sz="2400" dirty="0">
                <a:cs typeface="Courier New" panose="02070309020205020404" pitchFamily="49" charset="0"/>
              </a:rPr>
              <a:t> a </a:t>
            </a:r>
            <a:r>
              <a:rPr lang="es-ES" sz="2400" dirty="0" err="1">
                <a:cs typeface="Courier New" panose="02070309020205020404" pitchFamily="49" charset="0"/>
              </a:rPr>
              <a:t>unified</a:t>
            </a:r>
            <a:r>
              <a:rPr lang="es-ES" sz="2400" dirty="0">
                <a:cs typeface="Courier New" panose="02070309020205020404" pitchFamily="49" charset="0"/>
              </a:rPr>
              <a:t> </a:t>
            </a:r>
            <a:r>
              <a:rPr lang="es-ES" sz="2400" dirty="0" err="1">
                <a:cs typeface="Courier New" panose="02070309020205020404" pitchFamily="49" charset="0"/>
              </a:rPr>
              <a:t>understanding</a:t>
            </a:r>
            <a:r>
              <a:rPr lang="es-ES" sz="2400" dirty="0">
                <a:cs typeface="Courier New" panose="02070309020205020404" pitchFamily="49" charset="0"/>
              </a:rPr>
              <a:t> of </a:t>
            </a:r>
            <a:r>
              <a:rPr lang="es-ES" sz="2400" dirty="0" err="1">
                <a:cs typeface="Courier New" panose="02070309020205020404" pitchFamily="49" charset="0"/>
              </a:rPr>
              <a:t>the</a:t>
            </a:r>
            <a:r>
              <a:rPr lang="es-ES" sz="2400" dirty="0">
                <a:cs typeface="Courier New" panose="02070309020205020404" pitchFamily="49" charset="0"/>
              </a:rPr>
              <a:t> </a:t>
            </a:r>
            <a:r>
              <a:rPr lang="es-ES" sz="2400" dirty="0" err="1">
                <a:cs typeface="Courier New" panose="02070309020205020404" pitchFamily="49" charset="0"/>
              </a:rPr>
              <a:t>different</a:t>
            </a:r>
            <a:r>
              <a:rPr lang="es-ES" sz="2400" dirty="0">
                <a:cs typeface="Courier New" panose="02070309020205020404" pitchFamily="49" charset="0"/>
              </a:rPr>
              <a:t> </a:t>
            </a:r>
            <a:r>
              <a:rPr lang="es-ES" sz="2400" dirty="0" err="1">
                <a:cs typeface="Courier New" panose="02070309020205020404" pitchFamily="49" charset="0"/>
              </a:rPr>
              <a:t>high</a:t>
            </a:r>
            <a:r>
              <a:rPr lang="es-ES" sz="2400" dirty="0">
                <a:cs typeface="Courier New" panose="02070309020205020404" pitchFamily="49" charset="0"/>
              </a:rPr>
              <a:t>-performance </a:t>
            </a:r>
            <a:r>
              <a:rPr lang="es-ES" sz="2400" dirty="0" err="1">
                <a:cs typeface="Courier New" panose="02070309020205020404" pitchFamily="49" charset="0"/>
              </a:rPr>
              <a:t>scenarios</a:t>
            </a:r>
            <a:endParaRPr lang="es-ES" sz="2400" dirty="0">
              <a:cs typeface="Courier New" panose="02070309020205020404" pitchFamily="49" charset="0"/>
            </a:endParaRPr>
          </a:p>
          <a:p>
            <a:pPr marL="457189" indent="-457189">
              <a:buFont typeface="Wingdings" pitchFamily="2" charset="2"/>
              <a:buChar char="§"/>
            </a:pPr>
            <a:r>
              <a:rPr lang="es-ES" sz="2400" b="1" dirty="0" err="1">
                <a:cs typeface="Courier New" panose="02070309020205020404" pitchFamily="49" charset="0"/>
              </a:rPr>
              <a:t>Electromagnetic</a:t>
            </a:r>
            <a:r>
              <a:rPr lang="es-ES" sz="2400" b="1" dirty="0">
                <a:cs typeface="Courier New" panose="02070309020205020404" pitchFamily="49" charset="0"/>
              </a:rPr>
              <a:t> </a:t>
            </a:r>
            <a:r>
              <a:rPr lang="es-ES" sz="2400" b="1" dirty="0" err="1">
                <a:cs typeface="Courier New" panose="02070309020205020404" pitchFamily="49" charset="0"/>
              </a:rPr>
              <a:t>turbulence</a:t>
            </a:r>
            <a:r>
              <a:rPr lang="es-ES" sz="2400" b="1" dirty="0">
                <a:cs typeface="Courier New" panose="02070309020205020404" pitchFamily="49" charset="0"/>
              </a:rPr>
              <a:t>. </a:t>
            </a:r>
            <a:r>
              <a:rPr lang="es-ES" sz="2400" dirty="0" err="1">
                <a:cs typeface="Courier New" panose="02070309020205020404" pitchFamily="49" charset="0"/>
              </a:rPr>
              <a:t>Assess</a:t>
            </a:r>
            <a:r>
              <a:rPr lang="es-ES" sz="2400" dirty="0">
                <a:cs typeface="Courier New" panose="02070309020205020404" pitchFamily="49" charset="0"/>
              </a:rPr>
              <a:t> </a:t>
            </a:r>
            <a:r>
              <a:rPr lang="es-ES" sz="2400" dirty="0" err="1">
                <a:cs typeface="Courier New" panose="02070309020205020404" pitchFamily="49" charset="0"/>
              </a:rPr>
              <a:t>the</a:t>
            </a:r>
            <a:r>
              <a:rPr lang="es-ES" sz="2400" dirty="0">
                <a:cs typeface="Courier New" panose="02070309020205020404" pitchFamily="49" charset="0"/>
              </a:rPr>
              <a:t> </a:t>
            </a:r>
            <a:r>
              <a:rPr lang="es-ES" sz="2400" dirty="0" err="1">
                <a:cs typeface="Courier New" panose="02070309020205020404" pitchFamily="49" charset="0"/>
              </a:rPr>
              <a:t>importance</a:t>
            </a:r>
            <a:r>
              <a:rPr lang="es-ES" sz="2400" dirty="0">
                <a:cs typeface="Courier New" panose="02070309020205020404" pitchFamily="49" charset="0"/>
              </a:rPr>
              <a:t> of </a:t>
            </a:r>
            <a:r>
              <a:rPr lang="es-ES" sz="2400" dirty="0" err="1">
                <a:cs typeface="Courier New" panose="02070309020205020404" pitchFamily="49" charset="0"/>
              </a:rPr>
              <a:t>electromagnetic</a:t>
            </a:r>
            <a:r>
              <a:rPr lang="es-ES" sz="2400" dirty="0">
                <a:cs typeface="Courier New" panose="02070309020205020404" pitchFamily="49" charset="0"/>
              </a:rPr>
              <a:t> </a:t>
            </a:r>
            <a:r>
              <a:rPr lang="es-ES" sz="2400" dirty="0" err="1">
                <a:cs typeface="Courier New" panose="02070309020205020404" pitchFamily="49" charset="0"/>
              </a:rPr>
              <a:t>fluctuations</a:t>
            </a:r>
            <a:r>
              <a:rPr lang="es-ES" sz="2400" dirty="0">
                <a:cs typeface="Courier New" panose="02070309020205020404" pitchFamily="49" charset="0"/>
              </a:rPr>
              <a:t> </a:t>
            </a:r>
            <a:r>
              <a:rPr lang="es-ES" sz="2400" dirty="0" err="1">
                <a:cs typeface="Courier New" panose="02070309020205020404" pitchFamily="49" charset="0"/>
              </a:rPr>
              <a:t>for</a:t>
            </a:r>
            <a:r>
              <a:rPr lang="es-ES" sz="2400" dirty="0">
                <a:cs typeface="Courier New" panose="02070309020205020404" pitchFamily="49" charset="0"/>
              </a:rPr>
              <a:t> </a:t>
            </a:r>
            <a:r>
              <a:rPr lang="es-ES" sz="2400" dirty="0" err="1">
                <a:cs typeface="Courier New" panose="02070309020205020404" pitchFamily="49" charset="0"/>
              </a:rPr>
              <a:t>turbulent</a:t>
            </a:r>
            <a:r>
              <a:rPr lang="es-ES" sz="2400" dirty="0">
                <a:cs typeface="Courier New" panose="02070309020205020404" pitchFamily="49" charset="0"/>
              </a:rPr>
              <a:t> </a:t>
            </a:r>
            <a:r>
              <a:rPr lang="es-ES" sz="2400" dirty="0" err="1">
                <a:cs typeface="Courier New" panose="02070309020205020404" pitchFamily="49" charset="0"/>
              </a:rPr>
              <a:t>transport</a:t>
            </a:r>
            <a:r>
              <a:rPr lang="es-ES" sz="2400" dirty="0">
                <a:cs typeface="Courier New" panose="02070309020205020404" pitchFamily="49" charset="0"/>
              </a:rPr>
              <a:t> as a </a:t>
            </a:r>
            <a:r>
              <a:rPr lang="es-ES" sz="2400" dirty="0" err="1">
                <a:cs typeface="Courier New" panose="02070309020205020404" pitchFamily="49" charset="0"/>
              </a:rPr>
              <a:t>function</a:t>
            </a:r>
            <a:r>
              <a:rPr lang="es-ES" sz="2400" dirty="0">
                <a:cs typeface="Courier New" panose="02070309020205020404" pitchFamily="49" charset="0"/>
              </a:rPr>
              <a:t> of beta</a:t>
            </a:r>
          </a:p>
          <a:p>
            <a:pPr marL="457189" indent="-457189">
              <a:buFont typeface="Wingdings" pitchFamily="2" charset="2"/>
              <a:buChar char="§"/>
            </a:pPr>
            <a:r>
              <a:rPr lang="es-ES" sz="2400" b="1" dirty="0" err="1">
                <a:cs typeface="Courier New" panose="02070309020205020404" pitchFamily="49" charset="0"/>
              </a:rPr>
              <a:t>Impact</a:t>
            </a:r>
            <a:r>
              <a:rPr lang="es-ES" sz="2400" b="1" dirty="0">
                <a:cs typeface="Courier New" panose="02070309020205020404" pitchFamily="49" charset="0"/>
              </a:rPr>
              <a:t> of </a:t>
            </a:r>
            <a:r>
              <a:rPr lang="es-ES" sz="2400" b="1" dirty="0" err="1">
                <a:cs typeface="Courier New" panose="02070309020205020404" pitchFamily="49" charset="0"/>
              </a:rPr>
              <a:t>impurities</a:t>
            </a:r>
            <a:r>
              <a:rPr lang="es-ES" sz="2400" b="1" dirty="0">
                <a:cs typeface="Courier New" panose="02070309020205020404" pitchFamily="49" charset="0"/>
              </a:rPr>
              <a:t> </a:t>
            </a:r>
            <a:r>
              <a:rPr lang="es-ES" sz="2400" b="1" dirty="0" err="1">
                <a:cs typeface="Courier New" panose="02070309020205020404" pitchFamily="49" charset="0"/>
              </a:rPr>
              <a:t>on</a:t>
            </a:r>
            <a:r>
              <a:rPr lang="es-ES" sz="2400" b="1" dirty="0">
                <a:cs typeface="Courier New" panose="02070309020205020404" pitchFamily="49" charset="0"/>
              </a:rPr>
              <a:t> </a:t>
            </a:r>
            <a:r>
              <a:rPr lang="es-ES" sz="2400" b="1" dirty="0" err="1">
                <a:cs typeface="Courier New" panose="02070309020205020404" pitchFamily="49" charset="0"/>
              </a:rPr>
              <a:t>bulk</a:t>
            </a:r>
            <a:r>
              <a:rPr lang="es-ES" sz="2400" b="1" dirty="0">
                <a:cs typeface="Courier New" panose="02070309020205020404" pitchFamily="49" charset="0"/>
              </a:rPr>
              <a:t> </a:t>
            </a:r>
            <a:r>
              <a:rPr lang="es-ES" sz="2400" b="1" dirty="0" err="1">
                <a:cs typeface="Courier New" panose="02070309020205020404" pitchFamily="49" charset="0"/>
              </a:rPr>
              <a:t>turbulence</a:t>
            </a:r>
            <a:r>
              <a:rPr lang="es-ES" sz="2400" b="1" dirty="0">
                <a:cs typeface="Courier New" panose="02070309020205020404" pitchFamily="49" charset="0"/>
              </a:rPr>
              <a:t>. </a:t>
            </a:r>
            <a:r>
              <a:rPr lang="es-ES" sz="2400" dirty="0" err="1">
                <a:cs typeface="Courier New" panose="02070309020205020404" pitchFamily="49" charset="0"/>
              </a:rPr>
              <a:t>Validation</a:t>
            </a:r>
            <a:r>
              <a:rPr lang="es-ES" sz="2400" dirty="0">
                <a:cs typeface="Courier New" panose="02070309020205020404" pitchFamily="49" charset="0"/>
              </a:rPr>
              <a:t> of </a:t>
            </a:r>
            <a:r>
              <a:rPr lang="es-ES" sz="2400" dirty="0" err="1">
                <a:cs typeface="Courier New" panose="02070309020205020404" pitchFamily="49" charset="0"/>
              </a:rPr>
              <a:t>theoretical</a:t>
            </a:r>
            <a:r>
              <a:rPr lang="es-ES" sz="2400" dirty="0">
                <a:cs typeface="Courier New" panose="02070309020205020404" pitchFamily="49" charset="0"/>
              </a:rPr>
              <a:t> </a:t>
            </a:r>
            <a:r>
              <a:rPr lang="es-ES" sz="2400" dirty="0" err="1">
                <a:cs typeface="Courier New" panose="02070309020205020404" pitchFamily="49" charset="0"/>
              </a:rPr>
              <a:t>predictions</a:t>
            </a:r>
            <a:endParaRPr lang="es-ES" sz="2400" dirty="0">
              <a:cs typeface="Courier New" panose="02070309020205020404" pitchFamily="49" charset="0"/>
            </a:endParaRPr>
          </a:p>
          <a:p>
            <a:pPr marL="457189" indent="-457189">
              <a:buFont typeface="Wingdings" pitchFamily="2" charset="2"/>
              <a:buChar char="§"/>
            </a:pPr>
            <a:r>
              <a:rPr lang="es-ES" sz="2400" b="1" dirty="0">
                <a:cs typeface="Courier New" panose="02070309020205020404" pitchFamily="49" charset="0"/>
              </a:rPr>
              <a:t>Zonal </a:t>
            </a:r>
            <a:r>
              <a:rPr lang="es-ES" sz="2400" b="1" dirty="0" err="1">
                <a:cs typeface="Courier New" panose="02070309020205020404" pitchFamily="49" charset="0"/>
              </a:rPr>
              <a:t>flow</a:t>
            </a:r>
            <a:r>
              <a:rPr lang="es-ES" sz="2400" b="1" dirty="0">
                <a:cs typeface="Courier New" panose="02070309020205020404" pitchFamily="49" charset="0"/>
              </a:rPr>
              <a:t> </a:t>
            </a:r>
            <a:r>
              <a:rPr lang="es-ES" sz="2400" b="1" dirty="0" err="1">
                <a:cs typeface="Courier New" panose="02070309020205020404" pitchFamily="49" charset="0"/>
              </a:rPr>
              <a:t>characterization</a:t>
            </a:r>
            <a:r>
              <a:rPr lang="es-ES" sz="2400" b="1" dirty="0">
                <a:cs typeface="Courier New" panose="02070309020205020404" pitchFamily="49" charset="0"/>
              </a:rPr>
              <a:t>. </a:t>
            </a:r>
            <a:r>
              <a:rPr lang="es-ES" sz="2400" dirty="0" err="1">
                <a:cs typeface="Courier New" panose="02070309020205020404" pitchFamily="49" charset="0"/>
              </a:rPr>
              <a:t>Extend</a:t>
            </a:r>
            <a:r>
              <a:rPr lang="es-ES" sz="2400" dirty="0">
                <a:cs typeface="Courier New" panose="02070309020205020404" pitchFamily="49" charset="0"/>
              </a:rPr>
              <a:t> </a:t>
            </a:r>
            <a:r>
              <a:rPr lang="es-ES" sz="2400" dirty="0" err="1">
                <a:cs typeface="Courier New" panose="02070309020205020404" pitchFamily="49" charset="0"/>
              </a:rPr>
              <a:t>validation</a:t>
            </a:r>
            <a:r>
              <a:rPr lang="es-ES" sz="2400" dirty="0">
                <a:cs typeface="Courier New" panose="02070309020205020404" pitchFamily="49" charset="0"/>
              </a:rPr>
              <a:t> of zonal-</a:t>
            </a:r>
            <a:r>
              <a:rPr lang="es-ES" sz="2400" dirty="0" err="1">
                <a:cs typeface="Courier New" panose="02070309020205020404" pitchFamily="49" charset="0"/>
              </a:rPr>
              <a:t>flow</a:t>
            </a:r>
            <a:r>
              <a:rPr lang="es-ES" sz="2400" dirty="0">
                <a:cs typeface="Courier New" panose="02070309020205020404" pitchFamily="49" charset="0"/>
              </a:rPr>
              <a:t> </a:t>
            </a:r>
            <a:r>
              <a:rPr lang="es-ES" sz="2400" dirty="0" err="1">
                <a:cs typeface="Courier New" panose="02070309020205020404" pitchFamily="49" charset="0"/>
              </a:rPr>
              <a:t>simulations</a:t>
            </a:r>
            <a:r>
              <a:rPr lang="es-ES" sz="2400" dirty="0">
                <a:cs typeface="Courier New" panose="02070309020205020404" pitchFamily="49" charset="0"/>
              </a:rPr>
              <a:t> in </a:t>
            </a:r>
            <a:r>
              <a:rPr lang="es-ES" sz="2400" dirty="0" err="1">
                <a:cs typeface="Courier New" panose="02070309020205020404" pitchFamily="49" charset="0"/>
              </a:rPr>
              <a:t>scenarios</a:t>
            </a:r>
            <a:r>
              <a:rPr lang="es-ES" sz="2400" dirty="0">
                <a:cs typeface="Courier New" panose="02070309020205020404" pitchFamily="49" charset="0"/>
              </a:rPr>
              <a:t> </a:t>
            </a:r>
            <a:r>
              <a:rPr lang="es-ES" sz="2400" dirty="0" err="1">
                <a:cs typeface="Courier New" panose="02070309020205020404" pitchFamily="49" charset="0"/>
              </a:rPr>
              <a:t>beyond</a:t>
            </a:r>
            <a:r>
              <a:rPr lang="es-ES" sz="2400" dirty="0">
                <a:cs typeface="Courier New" panose="02070309020205020404" pitchFamily="49" charset="0"/>
              </a:rPr>
              <a:t> standard ECRH plasmas</a:t>
            </a:r>
          </a:p>
          <a:p>
            <a:pPr marL="457189" indent="-457189">
              <a:buFont typeface="Wingdings" pitchFamily="2" charset="2"/>
              <a:buChar char="§"/>
            </a:pPr>
            <a:r>
              <a:rPr lang="es-ES" sz="2400" b="1" dirty="0" err="1">
                <a:cs typeface="Courier New" panose="02070309020205020404" pitchFamily="49" charset="0"/>
              </a:rPr>
              <a:t>Fast</a:t>
            </a:r>
            <a:r>
              <a:rPr lang="es-ES" sz="2400" b="1" dirty="0">
                <a:cs typeface="Courier New" panose="02070309020205020404" pitchFamily="49" charset="0"/>
              </a:rPr>
              <a:t> </a:t>
            </a:r>
            <a:r>
              <a:rPr lang="es-ES" sz="2400" b="1" dirty="0" err="1">
                <a:cs typeface="Courier New" panose="02070309020205020404" pitchFamily="49" charset="0"/>
              </a:rPr>
              <a:t>ions</a:t>
            </a:r>
            <a:r>
              <a:rPr lang="es-ES" sz="2400" b="1" dirty="0">
                <a:cs typeface="Courier New" panose="02070309020205020404" pitchFamily="49" charset="0"/>
              </a:rPr>
              <a:t>.</a:t>
            </a:r>
          </a:p>
          <a:p>
            <a:pPr marL="914377" lvl="1" indent="-457189">
              <a:buFont typeface="Wingdings" pitchFamily="2" charset="2"/>
              <a:buChar char="§"/>
            </a:pPr>
            <a:r>
              <a:rPr lang="es-ES" sz="2400" dirty="0" err="1">
                <a:cs typeface="Courier New" panose="02070309020205020404" pitchFamily="49" charset="0"/>
              </a:rPr>
              <a:t>Simulations</a:t>
            </a:r>
            <a:r>
              <a:rPr lang="es-ES" sz="2400" dirty="0">
                <a:cs typeface="Courier New" panose="02070309020205020404" pitchFamily="49" charset="0"/>
              </a:rPr>
              <a:t> of </a:t>
            </a:r>
            <a:r>
              <a:rPr lang="es-ES" sz="2400" dirty="0" err="1">
                <a:cs typeface="Courier New" panose="02070309020205020404" pitchFamily="49" charset="0"/>
              </a:rPr>
              <a:t>fast</a:t>
            </a:r>
            <a:r>
              <a:rPr lang="es-ES" sz="2400" dirty="0">
                <a:cs typeface="Courier New" panose="02070309020205020404" pitchFamily="49" charset="0"/>
              </a:rPr>
              <a:t> ion </a:t>
            </a:r>
            <a:r>
              <a:rPr lang="es-ES" sz="2400" dirty="0" err="1">
                <a:cs typeface="Courier New" panose="02070309020205020404" pitchFamily="49" charset="0"/>
              </a:rPr>
              <a:t>distribution</a:t>
            </a:r>
            <a:r>
              <a:rPr lang="es-ES" sz="2400" dirty="0">
                <a:cs typeface="Courier New" panose="02070309020205020404" pitchFamily="49" charset="0"/>
              </a:rPr>
              <a:t> and </a:t>
            </a:r>
            <a:r>
              <a:rPr lang="es-ES" sz="2400" dirty="0" err="1">
                <a:cs typeface="Courier New" panose="02070309020205020404" pitchFamily="49" charset="0"/>
              </a:rPr>
              <a:t>power</a:t>
            </a:r>
            <a:r>
              <a:rPr lang="es-ES" sz="2400" dirty="0">
                <a:cs typeface="Courier New" panose="02070309020205020404" pitchFamily="49" charset="0"/>
              </a:rPr>
              <a:t> </a:t>
            </a:r>
            <a:r>
              <a:rPr lang="es-ES" sz="2400" dirty="0" err="1">
                <a:cs typeface="Courier New" panose="02070309020205020404" pitchFamily="49" charset="0"/>
              </a:rPr>
              <a:t>losses</a:t>
            </a:r>
            <a:r>
              <a:rPr lang="es-ES" sz="2400" dirty="0">
                <a:cs typeface="Courier New" panose="02070309020205020404" pitchFamily="49" charset="0"/>
              </a:rPr>
              <a:t> </a:t>
            </a:r>
            <a:r>
              <a:rPr lang="es-ES" sz="2400" dirty="0" err="1">
                <a:cs typeface="Courier New" panose="02070309020205020404" pitchFamily="49" charset="0"/>
              </a:rPr>
              <a:t>for</a:t>
            </a:r>
            <a:r>
              <a:rPr lang="es-ES" sz="2400" dirty="0">
                <a:cs typeface="Courier New" panose="02070309020205020404" pitchFamily="49" charset="0"/>
              </a:rPr>
              <a:t> NBI </a:t>
            </a:r>
            <a:r>
              <a:rPr lang="es-ES" sz="2400" dirty="0" err="1">
                <a:cs typeface="Courier New" panose="02070309020205020404" pitchFamily="49" charset="0"/>
              </a:rPr>
              <a:t>discharges</a:t>
            </a:r>
            <a:endParaRPr lang="es-ES" sz="2400" dirty="0">
              <a:cs typeface="Courier New" panose="02070309020205020404" pitchFamily="49" charset="0"/>
            </a:endParaRPr>
          </a:p>
          <a:p>
            <a:pPr marL="914377" lvl="1" indent="-457189">
              <a:buFont typeface="Wingdings" pitchFamily="2" charset="2"/>
              <a:buChar char="§"/>
            </a:pPr>
            <a:r>
              <a:rPr lang="es-ES" sz="2400" dirty="0" err="1">
                <a:cs typeface="Courier New" panose="02070309020205020404" pitchFamily="49" charset="0"/>
              </a:rPr>
              <a:t>Modelling</a:t>
            </a:r>
            <a:r>
              <a:rPr lang="es-ES" sz="2400" dirty="0">
                <a:cs typeface="Courier New" panose="02070309020205020404" pitchFamily="49" charset="0"/>
              </a:rPr>
              <a:t> of </a:t>
            </a:r>
            <a:r>
              <a:rPr lang="es-ES" sz="2400" dirty="0" err="1">
                <a:cs typeface="Courier New" panose="02070309020205020404" pitchFamily="49" charset="0"/>
              </a:rPr>
              <a:t>the</a:t>
            </a:r>
            <a:r>
              <a:rPr lang="es-ES" sz="2400" dirty="0">
                <a:cs typeface="Courier New" panose="02070309020205020404" pitchFamily="49" charset="0"/>
              </a:rPr>
              <a:t> </a:t>
            </a:r>
            <a:r>
              <a:rPr lang="es-ES" sz="2400" dirty="0" err="1">
                <a:cs typeface="Courier New" panose="02070309020205020404" pitchFamily="49" charset="0"/>
              </a:rPr>
              <a:t>interaction</a:t>
            </a:r>
            <a:r>
              <a:rPr lang="es-ES" sz="2400" dirty="0">
                <a:cs typeface="Courier New" panose="02070309020205020404" pitchFamily="49" charset="0"/>
              </a:rPr>
              <a:t> of </a:t>
            </a:r>
            <a:r>
              <a:rPr lang="es-ES" sz="2400" dirty="0" err="1">
                <a:cs typeface="Courier New" panose="02070309020205020404" pitchFamily="49" charset="0"/>
              </a:rPr>
              <a:t>fast</a:t>
            </a:r>
            <a:r>
              <a:rPr lang="es-ES" sz="2400" dirty="0">
                <a:cs typeface="Courier New" panose="02070309020205020404" pitchFamily="49" charset="0"/>
              </a:rPr>
              <a:t> </a:t>
            </a:r>
            <a:r>
              <a:rPr lang="es-ES" sz="2400" dirty="0" err="1">
                <a:cs typeface="Courier New" panose="02070309020205020404" pitchFamily="49" charset="0"/>
              </a:rPr>
              <a:t>ions</a:t>
            </a:r>
            <a:r>
              <a:rPr lang="es-ES" sz="2400" dirty="0">
                <a:cs typeface="Courier New" panose="02070309020205020404" pitchFamily="49" charset="0"/>
              </a:rPr>
              <a:t> and </a:t>
            </a:r>
            <a:r>
              <a:rPr lang="es-ES" sz="2400" dirty="0" err="1">
                <a:cs typeface="Courier New" panose="02070309020205020404" pitchFamily="49" charset="0"/>
              </a:rPr>
              <a:t>Alfvénic</a:t>
            </a:r>
            <a:r>
              <a:rPr lang="es-ES" sz="2400" dirty="0">
                <a:cs typeface="Courier New" panose="02070309020205020404" pitchFamily="49" charset="0"/>
              </a:rPr>
              <a:t> </a:t>
            </a:r>
            <a:r>
              <a:rPr lang="es-ES" sz="2400" dirty="0" err="1">
                <a:cs typeface="Courier New" panose="02070309020205020404" pitchFamily="49" charset="0"/>
              </a:rPr>
              <a:t>modes</a:t>
            </a:r>
            <a:endParaRPr lang="es-ES" sz="2400" dirty="0">
              <a:cs typeface="Courier New" panose="02070309020205020404" pitchFamily="49" charset="0"/>
            </a:endParaRPr>
          </a:p>
        </p:txBody>
      </p:sp>
      <p:sp>
        <p:nvSpPr>
          <p:cNvPr id="4" name="Footer Placeholder 3">
            <a:extLst>
              <a:ext uri="{FF2B5EF4-FFF2-40B4-BE49-F238E27FC236}">
                <a16:creationId xmlns:a16="http://schemas.microsoft.com/office/drawing/2014/main" id="{560873D9-B372-22C7-A0B0-4C0BA92158A4}"/>
              </a:ext>
            </a:extLst>
          </p:cNvPr>
          <p:cNvSpPr>
            <a:spLocks noGrp="1"/>
          </p:cNvSpPr>
          <p:nvPr>
            <p:ph type="ftr" sz="quarter" idx="11"/>
          </p:nvPr>
        </p:nvSpPr>
        <p:spPr>
          <a:xfrm>
            <a:off x="825624" y="6555770"/>
            <a:ext cx="4792856" cy="329614"/>
          </a:xfrm>
        </p:spPr>
        <p:txBody>
          <a:bodyPr/>
          <a:lstStyle/>
          <a:p>
            <a:pPr>
              <a:defRPr/>
            </a:pPr>
            <a:r>
              <a:rPr lang="en-GB" dirty="0">
                <a:solidFill>
                  <a:prstClr val="white"/>
                </a:solidFill>
              </a:rPr>
              <a:t>M. Wischmeier | E-TASC General Meeting| 11th of November 2024</a:t>
            </a:r>
            <a:endParaRPr lang="en-GB" dirty="0"/>
          </a:p>
        </p:txBody>
      </p:sp>
    </p:spTree>
    <p:extLst>
      <p:ext uri="{BB962C8B-B14F-4D97-AF65-F5344CB8AC3E}">
        <p14:creationId xmlns:p14="http://schemas.microsoft.com/office/powerpoint/2010/main" val="2144096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C52FC-182F-C7C4-9B71-D6D71B5CD22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3FADF-15CD-EC77-8885-49C8B10F0BB6}"/>
              </a:ext>
            </a:extLst>
          </p:cNvPr>
          <p:cNvSpPr>
            <a:spLocks noGrp="1"/>
          </p:cNvSpPr>
          <p:nvPr>
            <p:ph idx="1"/>
          </p:nvPr>
        </p:nvSpPr>
        <p:spPr>
          <a:xfrm>
            <a:off x="720080" y="2998996"/>
            <a:ext cx="11103024" cy="860008"/>
          </a:xfrm>
        </p:spPr>
        <p:txBody>
          <a:bodyPr/>
          <a:lstStyle/>
          <a:p>
            <a:pPr marL="0" indent="0" algn="ctr">
              <a:buNone/>
            </a:pPr>
            <a:r>
              <a:rPr lang="en-GB" dirty="0"/>
              <a:t>WP SA</a:t>
            </a:r>
          </a:p>
        </p:txBody>
      </p:sp>
      <p:sp>
        <p:nvSpPr>
          <p:cNvPr id="4" name="Footer Placeholder 3">
            <a:extLst>
              <a:ext uri="{FF2B5EF4-FFF2-40B4-BE49-F238E27FC236}">
                <a16:creationId xmlns:a16="http://schemas.microsoft.com/office/drawing/2014/main" id="{FA8D5F01-1275-EEBB-0AC4-417E9EFD7427}"/>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A305C1BF-DE7B-DDDE-E84D-B41F59274AB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39</a:t>
            </a:fld>
            <a:endParaRPr lang="en-GB">
              <a:solidFill>
                <a:prstClr val="white"/>
              </a:solidFill>
            </a:endParaRPr>
          </a:p>
        </p:txBody>
      </p:sp>
    </p:spTree>
    <p:extLst>
      <p:ext uri="{BB962C8B-B14F-4D97-AF65-F5344CB8AC3E}">
        <p14:creationId xmlns:p14="http://schemas.microsoft.com/office/powerpoint/2010/main" val="382482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D80-6BD9-6516-90D7-1D34C3638E6B}"/>
              </a:ext>
            </a:extLst>
          </p:cNvPr>
          <p:cNvSpPr>
            <a:spLocks noGrp="1"/>
          </p:cNvSpPr>
          <p:nvPr>
            <p:ph type="title"/>
          </p:nvPr>
        </p:nvSpPr>
        <p:spPr>
          <a:xfrm>
            <a:off x="825624" y="192515"/>
            <a:ext cx="11366376" cy="457200"/>
          </a:xfrm>
        </p:spPr>
        <p:txBody>
          <a:bodyPr/>
          <a:lstStyle/>
          <a:p>
            <a:r>
              <a:rPr lang="en-US" b="0" dirty="0">
                <a:solidFill>
                  <a:schemeClr val="tx1"/>
                </a:solidFill>
              </a:rPr>
              <a:t>The role of </a:t>
            </a:r>
            <a:r>
              <a:rPr lang="en-US" u="sng" dirty="0">
                <a:solidFill>
                  <a:srgbClr val="FF0000"/>
                </a:solidFill>
              </a:rPr>
              <a:t>S</a:t>
            </a:r>
            <a:r>
              <a:rPr lang="en-US" dirty="0">
                <a:solidFill>
                  <a:srgbClr val="FF0000"/>
                </a:solidFill>
              </a:rPr>
              <a:t>ubjective</a:t>
            </a:r>
            <a:r>
              <a:rPr lang="en-US" dirty="0"/>
              <a:t> </a:t>
            </a:r>
            <a:r>
              <a:rPr lang="en-US" u="sng" dirty="0"/>
              <a:t>S</a:t>
            </a:r>
            <a:r>
              <a:rPr lang="en-US" dirty="0"/>
              <a:t>cientific </a:t>
            </a:r>
            <a:r>
              <a:rPr lang="en-US" u="sng" dirty="0"/>
              <a:t>R</a:t>
            </a:r>
            <a:r>
              <a:rPr lang="en-US" dirty="0"/>
              <a:t>eadiness </a:t>
            </a:r>
            <a:r>
              <a:rPr lang="en-US" u="sng" dirty="0"/>
              <a:t>L</a:t>
            </a:r>
            <a:r>
              <a:rPr lang="en-US" dirty="0"/>
              <a:t>evels</a:t>
            </a:r>
            <a:endParaRPr lang="en-GB" dirty="0"/>
          </a:p>
        </p:txBody>
      </p:sp>
      <p:sp>
        <p:nvSpPr>
          <p:cNvPr id="4" name="Footer Placeholder 3">
            <a:extLst>
              <a:ext uri="{FF2B5EF4-FFF2-40B4-BE49-F238E27FC236}">
                <a16:creationId xmlns:a16="http://schemas.microsoft.com/office/drawing/2014/main" id="{FF1B0F75-82C2-B2C5-58B4-AB41F41C5429}"/>
              </a:ext>
            </a:extLst>
          </p:cNvPr>
          <p:cNvSpPr>
            <a:spLocks noGrp="1"/>
          </p:cNvSpPr>
          <p:nvPr>
            <p:ph type="ftr" sz="quarter" idx="11"/>
          </p:nvPr>
        </p:nvSpPr>
        <p:spPr>
          <a:xfrm>
            <a:off x="825624" y="6555770"/>
            <a:ext cx="5270376" cy="329614"/>
          </a:xfrm>
        </p:spPr>
        <p:txBody>
          <a:bodyPr/>
          <a:lstStyle/>
          <a:p>
            <a:r>
              <a:rPr lang="en-GB">
                <a:solidFill>
                  <a:prstClr val="white"/>
                </a:solidFill>
              </a:rPr>
              <a:t>M. Wischmeier | E-TASC General Meeting| 11th of November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B8367AA9-F911-2704-CE91-6DC430D56FAE}"/>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graphicFrame>
        <p:nvGraphicFramePr>
          <p:cNvPr id="7" name="Tabelle 6">
            <a:extLst>
              <a:ext uri="{FF2B5EF4-FFF2-40B4-BE49-F238E27FC236}">
                <a16:creationId xmlns:a16="http://schemas.microsoft.com/office/drawing/2014/main" id="{B5B96A16-3D15-0BAF-D9DA-9BDFB5705C51}"/>
              </a:ext>
            </a:extLst>
          </p:cNvPr>
          <p:cNvGraphicFramePr>
            <a:graphicFrameLocks noGrp="1"/>
          </p:cNvGraphicFramePr>
          <p:nvPr/>
        </p:nvGraphicFramePr>
        <p:xfrm>
          <a:off x="360040" y="721660"/>
          <a:ext cx="10868254" cy="5230907"/>
        </p:xfrm>
        <a:graphic>
          <a:graphicData uri="http://schemas.openxmlformats.org/drawingml/2006/table">
            <a:tbl>
              <a:tblPr firstRow="1" firstCol="1" bandRow="1"/>
              <a:tblGrid>
                <a:gridCol w="2373272">
                  <a:extLst>
                    <a:ext uri="{9D8B030D-6E8A-4147-A177-3AD203B41FA5}">
                      <a16:colId xmlns:a16="http://schemas.microsoft.com/office/drawing/2014/main" val="1727264264"/>
                    </a:ext>
                  </a:extLst>
                </a:gridCol>
                <a:gridCol w="8494982">
                  <a:extLst>
                    <a:ext uri="{9D8B030D-6E8A-4147-A177-3AD203B41FA5}">
                      <a16:colId xmlns:a16="http://schemas.microsoft.com/office/drawing/2014/main" val="2277031697"/>
                    </a:ext>
                  </a:extLst>
                </a:gridCol>
              </a:tblGrid>
              <a:tr h="531477">
                <a:tc>
                  <a:txBody>
                    <a:bodyPr/>
                    <a:lstStyle/>
                    <a:p>
                      <a:pPr algn="just">
                        <a:lnSpc>
                          <a:spcPct val="113000"/>
                        </a:lnSpc>
                        <a:spcAft>
                          <a:spcPts val="600"/>
                        </a:spcAft>
                      </a:pPr>
                      <a:r>
                        <a:rPr lang="en-US" sz="1600" b="1">
                          <a:solidFill>
                            <a:srgbClr val="000000"/>
                          </a:solidFill>
                          <a:effectLst/>
                          <a:highlight>
                            <a:srgbClr val="4F81BD"/>
                          </a:highlight>
                          <a:latin typeface="Calibri" panose="020F0502020204030204" pitchFamily="34" charset="0"/>
                          <a:ea typeface="Times New Roman" panose="02020603050405020304" pitchFamily="18" charset="0"/>
                          <a:cs typeface="Calibri" panose="020F0502020204030204" pitchFamily="34" charset="0"/>
                        </a:rPr>
                        <a:t>Level</a:t>
                      </a:r>
                      <a:endParaRPr lang="de-DE" sz="1600">
                        <a:effectLst/>
                        <a:highlight>
                          <a:srgbClr val="4F81BD"/>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just">
                        <a:lnSpc>
                          <a:spcPct val="113000"/>
                        </a:lnSpc>
                        <a:spcAft>
                          <a:spcPts val="600"/>
                        </a:spcAft>
                      </a:pPr>
                      <a:r>
                        <a:rPr lang="en-US" sz="1600" b="1">
                          <a:solidFill>
                            <a:srgbClr val="000000"/>
                          </a:solidFill>
                          <a:effectLst/>
                          <a:highlight>
                            <a:srgbClr val="4F81BD"/>
                          </a:highlight>
                          <a:latin typeface="Calibri" panose="020F0502020204030204" pitchFamily="34" charset="0"/>
                          <a:ea typeface="Times New Roman" panose="02020603050405020304" pitchFamily="18" charset="0"/>
                          <a:cs typeface="Calibri" panose="020F0502020204030204" pitchFamily="34" charset="0"/>
                        </a:rPr>
                        <a:t>Criteria</a:t>
                      </a:r>
                      <a:endParaRPr lang="de-DE" sz="1600">
                        <a:effectLst/>
                        <a:highlight>
                          <a:srgbClr val="4F81BD"/>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843588750"/>
                  </a:ext>
                </a:extLst>
              </a:tr>
              <a:tr h="486402">
                <a:tc>
                  <a:txBody>
                    <a:bodyPr/>
                    <a:lstStyle/>
                    <a:p>
                      <a:pPr algn="just">
                        <a:lnSpc>
                          <a:spcPct val="113000"/>
                        </a:lnSpc>
                        <a:spcAft>
                          <a:spcPts val="600"/>
                        </a:spcAft>
                      </a:pPr>
                      <a:r>
                        <a:rPr lang="en-US" sz="1600">
                          <a:solidFill>
                            <a:srgbClr val="000000"/>
                          </a:solidFill>
                          <a:effectLst/>
                          <a:highlight>
                            <a:srgbClr val="FF40FF"/>
                          </a:highlight>
                          <a:latin typeface="Calibri" panose="020F0502020204030204" pitchFamily="34" charset="0"/>
                          <a:ea typeface="Times New Roman" panose="02020603050405020304" pitchFamily="18" charset="0"/>
                          <a:cs typeface="Calibri" panose="020F0502020204030204" pitchFamily="34" charset="0"/>
                        </a:rPr>
                        <a:t>Emerging</a:t>
                      </a:r>
                      <a:endParaRPr lang="de-DE" sz="1600">
                        <a:effectLst/>
                        <a:highlight>
                          <a:srgbClr val="FF40FF"/>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40FF"/>
                    </a:solidFill>
                  </a:tcPr>
                </a:tc>
                <a:tc>
                  <a:txBody>
                    <a:bodyPr/>
                    <a:lstStyle/>
                    <a:p>
                      <a:pPr algn="just">
                        <a:lnSpc>
                          <a:spcPct val="113000"/>
                        </a:lnSpc>
                        <a:spcAft>
                          <a:spcPts val="600"/>
                        </a:spcAft>
                      </a:pPr>
                      <a:r>
                        <a:rPr lang="en-US" sz="1600">
                          <a:solidFill>
                            <a:srgbClr val="000000"/>
                          </a:solidFill>
                          <a:effectLst/>
                          <a:highlight>
                            <a:srgbClr val="FF40FF"/>
                          </a:highlight>
                          <a:latin typeface="Calibri" panose="020F0502020204030204" pitchFamily="34" charset="0"/>
                          <a:ea typeface="Times New Roman" panose="02020603050405020304" pitchFamily="18" charset="0"/>
                          <a:cs typeface="Calibri" panose="020F0502020204030204" pitchFamily="34" charset="0"/>
                        </a:rPr>
                        <a:t>Little or no understanding yet on WP TE devices</a:t>
                      </a:r>
                      <a:endParaRPr lang="de-DE" sz="1600">
                        <a:effectLst/>
                        <a:highlight>
                          <a:srgbClr val="FF40FF"/>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40FF"/>
                    </a:solidFill>
                  </a:tcPr>
                </a:tc>
                <a:extLst>
                  <a:ext uri="{0D108BD9-81ED-4DB2-BD59-A6C34878D82A}">
                    <a16:rowId xmlns:a16="http://schemas.microsoft.com/office/drawing/2014/main" val="349852805"/>
                  </a:ext>
                </a:extLst>
              </a:tr>
              <a:tr h="840719">
                <a:tc>
                  <a:txBody>
                    <a:bodyPr/>
                    <a:lstStyle/>
                    <a:p>
                      <a:pPr algn="just">
                        <a:lnSpc>
                          <a:spcPct val="113000"/>
                        </a:lnSpc>
                        <a:spcAft>
                          <a:spcPts val="600"/>
                        </a:spcAft>
                      </a:pPr>
                      <a:r>
                        <a:rPr lang="en-US" sz="1600">
                          <a:solidFill>
                            <a:srgbClr val="000000"/>
                          </a:solidFill>
                          <a:effectLst/>
                          <a:highlight>
                            <a:srgbClr val="FFC000"/>
                          </a:highlight>
                          <a:latin typeface="Calibri" panose="020F0502020204030204" pitchFamily="34" charset="0"/>
                          <a:ea typeface="Times New Roman" panose="02020603050405020304" pitchFamily="18" charset="0"/>
                          <a:cs typeface="Calibri" panose="020F0502020204030204" pitchFamily="34" charset="0"/>
                        </a:rPr>
                        <a:t>Exploratory</a:t>
                      </a:r>
                      <a:endParaRPr lang="de-DE" sz="1600">
                        <a:effectLst/>
                        <a:highlight>
                          <a:srgbClr val="FFC000"/>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just">
                        <a:lnSpc>
                          <a:spcPct val="113000"/>
                        </a:lnSpc>
                        <a:spcAft>
                          <a:spcPts val="600"/>
                        </a:spcAft>
                      </a:pPr>
                      <a:r>
                        <a:rPr lang="en-US" sz="1600">
                          <a:solidFill>
                            <a:srgbClr val="000000"/>
                          </a:solidFill>
                          <a:effectLst/>
                          <a:highlight>
                            <a:srgbClr val="FFC000"/>
                          </a:highlight>
                          <a:latin typeface="Calibri" panose="020F0502020204030204" pitchFamily="34" charset="0"/>
                          <a:ea typeface="Times New Roman" panose="02020603050405020304" pitchFamily="18" charset="0"/>
                          <a:cs typeface="Calibri" panose="020F0502020204030204" pitchFamily="34" charset="0"/>
                        </a:rPr>
                        <a:t>Physical process is assessed on WP TE devices, transposing to ITER or DEMO is uncertain</a:t>
                      </a:r>
                      <a:endParaRPr lang="de-DE" sz="1600">
                        <a:effectLst/>
                        <a:highlight>
                          <a:srgbClr val="FFC000"/>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4178340622"/>
                  </a:ext>
                </a:extLst>
              </a:tr>
              <a:tr h="1195036">
                <a:tc>
                  <a:txBody>
                    <a:bodyPr/>
                    <a:lstStyle/>
                    <a:p>
                      <a:pPr algn="just">
                        <a:lnSpc>
                          <a:spcPct val="113000"/>
                        </a:lnSpc>
                        <a:spcAft>
                          <a:spcPts val="600"/>
                        </a:spcAft>
                      </a:pPr>
                      <a:r>
                        <a:rPr lang="en-US" sz="1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Judgemental</a:t>
                      </a:r>
                      <a:endParaRPr lang="de-DE" sz="160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just">
                        <a:lnSpc>
                          <a:spcPct val="113000"/>
                        </a:lnSpc>
                        <a:spcAft>
                          <a:spcPts val="600"/>
                        </a:spcAft>
                      </a:pPr>
                      <a:r>
                        <a:rPr lang="en-US" sz="16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Controlling physical processes has been assessed on WP TE devices, but extrapolation to ITER/DEMO requires scalable parameters and further investigation</a:t>
                      </a:r>
                      <a:endParaRPr lang="de-DE" sz="16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2507802918"/>
                  </a:ext>
                </a:extLst>
              </a:tr>
              <a:tr h="840719">
                <a:tc>
                  <a:txBody>
                    <a:bodyPr/>
                    <a:lstStyle/>
                    <a:p>
                      <a:pPr algn="just">
                        <a:lnSpc>
                          <a:spcPct val="113000"/>
                        </a:lnSpc>
                        <a:spcAft>
                          <a:spcPts val="600"/>
                        </a:spcAft>
                      </a:pPr>
                      <a:r>
                        <a:rPr lang="en-US" sz="1600">
                          <a:solidFill>
                            <a:srgbClr val="000000"/>
                          </a:solidFill>
                          <a:effectLst/>
                          <a:highlight>
                            <a:srgbClr val="92D050"/>
                          </a:highlight>
                          <a:latin typeface="Calibri" panose="020F0502020204030204" pitchFamily="34" charset="0"/>
                          <a:ea typeface="Times New Roman" panose="02020603050405020304" pitchFamily="18" charset="0"/>
                          <a:cs typeface="Calibri" panose="020F0502020204030204" pitchFamily="34" charset="0"/>
                        </a:rPr>
                        <a:t>Mature - needs underpinning </a:t>
                      </a:r>
                      <a:endParaRPr lang="de-DE" sz="16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just">
                        <a:lnSpc>
                          <a:spcPct val="113000"/>
                        </a:lnSpc>
                        <a:spcAft>
                          <a:spcPts val="600"/>
                        </a:spcAft>
                      </a:pPr>
                      <a:r>
                        <a:rPr lang="en-US" sz="1600">
                          <a:solidFill>
                            <a:srgbClr val="000000"/>
                          </a:solidFill>
                          <a:effectLst/>
                          <a:highlight>
                            <a:srgbClr val="92D050"/>
                          </a:highlight>
                          <a:latin typeface="Calibri" panose="020F0502020204030204" pitchFamily="34" charset="0"/>
                          <a:ea typeface="Times New Roman" panose="02020603050405020304" pitchFamily="18" charset="0"/>
                          <a:cs typeface="Calibri" panose="020F0502020204030204" pitchFamily="34" charset="0"/>
                        </a:rPr>
                        <a:t>Good understanding of controlling physical processes on WP TE devices, but major uncertainty in view of transposing ITER/DEMO</a:t>
                      </a:r>
                      <a:endParaRPr lang="de-DE" sz="16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884213824"/>
                  </a:ext>
                </a:extLst>
              </a:tr>
              <a:tr h="840719">
                <a:tc>
                  <a:txBody>
                    <a:bodyPr/>
                    <a:lstStyle/>
                    <a:p>
                      <a:pPr algn="just">
                        <a:lnSpc>
                          <a:spcPct val="113000"/>
                        </a:lnSpc>
                        <a:spcAft>
                          <a:spcPts val="600"/>
                        </a:spcAft>
                      </a:pPr>
                      <a:r>
                        <a:rPr lang="en-US" sz="1600">
                          <a:solidFill>
                            <a:srgbClr val="000000"/>
                          </a:solidFill>
                          <a:effectLst/>
                          <a:highlight>
                            <a:srgbClr val="00B050"/>
                          </a:highlight>
                          <a:latin typeface="Calibri" panose="020F0502020204030204" pitchFamily="34" charset="0"/>
                          <a:ea typeface="Times New Roman" panose="02020603050405020304" pitchFamily="18" charset="0"/>
                          <a:cs typeface="Calibri" panose="020F0502020204030204" pitchFamily="34" charset="0"/>
                        </a:rPr>
                        <a:t>Mature - needs support </a:t>
                      </a:r>
                      <a:endParaRPr lang="de-DE" sz="1600">
                        <a:effectLst/>
                        <a:highlight>
                          <a:srgbClr val="00B050"/>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just">
                        <a:lnSpc>
                          <a:spcPct val="113000"/>
                        </a:lnSpc>
                        <a:spcAft>
                          <a:spcPts val="600"/>
                        </a:spcAft>
                      </a:pPr>
                      <a:r>
                        <a:rPr lang="en-US" sz="1600">
                          <a:solidFill>
                            <a:srgbClr val="000000"/>
                          </a:solidFill>
                          <a:effectLst/>
                          <a:highlight>
                            <a:srgbClr val="00B050"/>
                          </a:highlight>
                          <a:latin typeface="Calibri" panose="020F0502020204030204" pitchFamily="34" charset="0"/>
                          <a:ea typeface="Times New Roman" panose="02020603050405020304" pitchFamily="18" charset="0"/>
                          <a:cs typeface="Calibri" panose="020F0502020204030204" pitchFamily="34" charset="0"/>
                        </a:rPr>
                        <a:t>A good understanding has been achieved on WP TE devices, further research exploring ITER or DEMO relevant parameters </a:t>
                      </a:r>
                      <a:endParaRPr lang="de-DE" sz="1600">
                        <a:effectLst/>
                        <a:highlight>
                          <a:srgbClr val="00B050"/>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542434681"/>
                  </a:ext>
                </a:extLst>
              </a:tr>
              <a:tr h="495835">
                <a:tc>
                  <a:txBody>
                    <a:bodyPr/>
                    <a:lstStyle/>
                    <a:p>
                      <a:pPr algn="just">
                        <a:lnSpc>
                          <a:spcPct val="113000"/>
                        </a:lnSpc>
                        <a:spcAft>
                          <a:spcPts val="600"/>
                        </a:spcAft>
                      </a:pPr>
                      <a:r>
                        <a:rPr lang="en-US" sz="1600">
                          <a:solidFill>
                            <a:srgbClr val="000000"/>
                          </a:solidFill>
                          <a:effectLst/>
                          <a:highlight>
                            <a:srgbClr val="D9D9D9"/>
                          </a:highlight>
                          <a:latin typeface="Calibri" panose="020F0502020204030204" pitchFamily="34" charset="0"/>
                          <a:ea typeface="Times New Roman" panose="02020603050405020304" pitchFamily="18" charset="0"/>
                          <a:cs typeface="Calibri" panose="020F0502020204030204" pitchFamily="34" charset="0"/>
                        </a:rPr>
                        <a:t>Established</a:t>
                      </a:r>
                      <a:endParaRPr lang="de-DE" sz="16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just">
                        <a:lnSpc>
                          <a:spcPct val="113000"/>
                        </a:lnSpc>
                        <a:spcAft>
                          <a:spcPts val="600"/>
                        </a:spcAft>
                      </a:pPr>
                      <a:r>
                        <a:rPr lang="en-US" sz="1600" dirty="0">
                          <a:solidFill>
                            <a:srgbClr val="000000"/>
                          </a:solidFill>
                          <a:effectLst/>
                          <a:highlight>
                            <a:srgbClr val="D9D9D9"/>
                          </a:highlight>
                          <a:latin typeface="Calibri" panose="020F0502020204030204" pitchFamily="34" charset="0"/>
                          <a:ea typeface="Times New Roman" panose="02020603050405020304" pitchFamily="18" charset="0"/>
                          <a:cs typeface="Calibri" panose="020F0502020204030204" pitchFamily="34" charset="0"/>
                        </a:rPr>
                        <a:t>Understanding is well developed and can be applied to ITER or DEMO</a:t>
                      </a:r>
                      <a:endParaRPr lang="de-DE" sz="1600" dirty="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531576535"/>
                  </a:ext>
                </a:extLst>
              </a:tr>
            </a:tbl>
          </a:graphicData>
        </a:graphic>
      </p:graphicFrame>
      <p:sp>
        <p:nvSpPr>
          <p:cNvPr id="8" name="Pfeil nach unten 7">
            <a:extLst>
              <a:ext uri="{FF2B5EF4-FFF2-40B4-BE49-F238E27FC236}">
                <a16:creationId xmlns:a16="http://schemas.microsoft.com/office/drawing/2014/main" id="{F69853FF-47F5-5A98-50E2-D31A31C75051}"/>
              </a:ext>
            </a:extLst>
          </p:cNvPr>
          <p:cNvSpPr/>
          <p:nvPr/>
        </p:nvSpPr>
        <p:spPr>
          <a:xfrm>
            <a:off x="0" y="895400"/>
            <a:ext cx="314990" cy="5067199"/>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feld 9">
            <a:extLst>
              <a:ext uri="{FF2B5EF4-FFF2-40B4-BE49-F238E27FC236}">
                <a16:creationId xmlns:a16="http://schemas.microsoft.com/office/drawing/2014/main" id="{4495878C-E987-EAF8-2D42-87A3E4260883}"/>
              </a:ext>
            </a:extLst>
          </p:cNvPr>
          <p:cNvSpPr txBox="1"/>
          <p:nvPr/>
        </p:nvSpPr>
        <p:spPr>
          <a:xfrm>
            <a:off x="340360" y="5900226"/>
            <a:ext cx="11511279" cy="707886"/>
          </a:xfrm>
          <a:prstGeom prst="rect">
            <a:avLst/>
          </a:prstGeom>
          <a:noFill/>
        </p:spPr>
        <p:txBody>
          <a:bodyPr wrap="square" rtlCol="0">
            <a:spAutoFit/>
          </a:bodyPr>
          <a:lstStyle/>
          <a:p>
            <a:pPr algn="l"/>
            <a:r>
              <a:rPr lang="en-GB" sz="2000" dirty="0"/>
              <a:t>Definition established within WP TE in 2021 and monitored since then, to be extended to PWIE end of 2024 and W7-X in 2026/2027 (towards stellarator DEMO physics gaps)</a:t>
            </a:r>
          </a:p>
        </p:txBody>
      </p:sp>
    </p:spTree>
    <p:extLst>
      <p:ext uri="{BB962C8B-B14F-4D97-AF65-F5344CB8AC3E}">
        <p14:creationId xmlns:p14="http://schemas.microsoft.com/office/powerpoint/2010/main" val="3515636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7A35CE-4D50-4B82-AD00-F5C020C0F322}"/>
              </a:ext>
            </a:extLst>
          </p:cNvPr>
          <p:cNvSpPr>
            <a:spLocks noGrp="1"/>
          </p:cNvSpPr>
          <p:nvPr>
            <p:ph type="title"/>
          </p:nvPr>
        </p:nvSpPr>
        <p:spPr>
          <a:xfrm>
            <a:off x="825624" y="161363"/>
            <a:ext cx="9451776" cy="457200"/>
          </a:xfrm>
        </p:spPr>
        <p:txBody>
          <a:bodyPr/>
          <a:lstStyle/>
          <a:p>
            <a:r>
              <a:rPr lang="en-US" dirty="0"/>
              <a:t>2025-2027: WPSA perspective</a:t>
            </a:r>
          </a:p>
        </p:txBody>
      </p:sp>
      <p:sp>
        <p:nvSpPr>
          <p:cNvPr id="3" name="Segnaposto contenuto 2">
            <a:extLst>
              <a:ext uri="{FF2B5EF4-FFF2-40B4-BE49-F238E27FC236}">
                <a16:creationId xmlns:a16="http://schemas.microsoft.com/office/drawing/2014/main" id="{A06F73A2-FF0A-4C5B-9E4B-780751DFDF75}"/>
              </a:ext>
            </a:extLst>
          </p:cNvPr>
          <p:cNvSpPr>
            <a:spLocks noGrp="1"/>
          </p:cNvSpPr>
          <p:nvPr>
            <p:ph idx="1"/>
          </p:nvPr>
        </p:nvSpPr>
        <p:spPr>
          <a:xfrm>
            <a:off x="30287" y="696499"/>
            <a:ext cx="5141068" cy="5781335"/>
          </a:xfrm>
        </p:spPr>
        <p:txBody>
          <a:bodyPr>
            <a:normAutofit fontScale="92500" lnSpcReduction="20000"/>
          </a:bodyPr>
          <a:lstStyle/>
          <a:p>
            <a:r>
              <a:rPr lang="en-US" sz="1800" dirty="0"/>
              <a:t>WPSA supports the scientific exploitation of JT-60SA providing expertise for enhancements and commissioning</a:t>
            </a:r>
          </a:p>
          <a:p>
            <a:r>
              <a:rPr lang="en-US" sz="1800" dirty="0"/>
              <a:t>Within WPSA scope are: </a:t>
            </a:r>
          </a:p>
          <a:p>
            <a:pPr lvl="1"/>
            <a:r>
              <a:rPr lang="en-US" sz="1500" dirty="0"/>
              <a:t>scientific support to the preparation of machine upgrades, </a:t>
            </a:r>
          </a:p>
          <a:p>
            <a:pPr lvl="1"/>
            <a:r>
              <a:rPr lang="en-US" sz="1500" dirty="0"/>
              <a:t>their installation and commissioning, </a:t>
            </a:r>
          </a:p>
          <a:p>
            <a:pPr lvl="1"/>
            <a:r>
              <a:rPr lang="en-US" sz="1500" dirty="0"/>
              <a:t>development of synthetic diagnostics and operation oriented (control room) tools</a:t>
            </a:r>
          </a:p>
          <a:p>
            <a:r>
              <a:rPr lang="en-US" sz="1600" dirty="0"/>
              <a:t>In the perspective of the next 3 years (2025-2027) there are several </a:t>
            </a:r>
            <a:r>
              <a:rPr lang="en-US" sz="1600" dirty="0">
                <a:highlight>
                  <a:srgbClr val="FFFF00"/>
                </a:highlight>
              </a:rPr>
              <a:t>EU-led or EU-significantly-participated subsystems</a:t>
            </a:r>
            <a:r>
              <a:rPr lang="en-US" sz="1600" dirty="0"/>
              <a:t> going into operation</a:t>
            </a:r>
          </a:p>
          <a:p>
            <a:r>
              <a:rPr lang="en-US" sz="1600" dirty="0"/>
              <a:t>FOR ME1-OP2</a:t>
            </a:r>
          </a:p>
          <a:p>
            <a:pPr lvl="1"/>
            <a:r>
              <a:rPr lang="en-US" sz="1600" dirty="0">
                <a:highlight>
                  <a:srgbClr val="FFFF00"/>
                </a:highlight>
              </a:rPr>
              <a:t>Divertor cryopumps</a:t>
            </a:r>
          </a:p>
          <a:p>
            <a:pPr lvl="1"/>
            <a:r>
              <a:rPr lang="en-US" sz="1600" dirty="0">
                <a:highlight>
                  <a:srgbClr val="FFFF00"/>
                </a:highlight>
              </a:rPr>
              <a:t>Massive Gas Injection</a:t>
            </a:r>
          </a:p>
          <a:p>
            <a:pPr lvl="1"/>
            <a:r>
              <a:rPr lang="en-US" sz="1600" dirty="0">
                <a:highlight>
                  <a:srgbClr val="FFFF00"/>
                </a:highlight>
              </a:rPr>
              <a:t>Error Field Correction coils</a:t>
            </a:r>
          </a:p>
          <a:p>
            <a:pPr lvl="1"/>
            <a:r>
              <a:rPr lang="en-US" sz="1600" dirty="0">
                <a:highlight>
                  <a:srgbClr val="FFFF00"/>
                </a:highlight>
              </a:rPr>
              <a:t>Thomson Scattering</a:t>
            </a:r>
          </a:p>
          <a:p>
            <a:pPr lvl="1"/>
            <a:r>
              <a:rPr lang="en-US" sz="1600" dirty="0">
                <a:highlight>
                  <a:srgbClr val="FFFF00"/>
                </a:highlight>
              </a:rPr>
              <a:t>VUV (and visible) spectroscopy </a:t>
            </a:r>
            <a:r>
              <a:rPr lang="en-US" sz="1600" dirty="0"/>
              <a:t>and several other </a:t>
            </a:r>
            <a:r>
              <a:rPr lang="en-US" sz="1600" dirty="0">
                <a:hlinkClick r:id="rId2" action="ppaction://hlinksldjump"/>
              </a:rPr>
              <a:t>diagnostics</a:t>
            </a:r>
            <a:endParaRPr lang="en-US" sz="1600" dirty="0"/>
          </a:p>
          <a:p>
            <a:pPr lvl="1"/>
            <a:r>
              <a:rPr lang="en-US" sz="1600" dirty="0">
                <a:highlight>
                  <a:srgbClr val="FFFF00"/>
                </a:highlight>
              </a:rPr>
              <a:t>Tangential Phase Contrast Imaging (tbc)</a:t>
            </a:r>
          </a:p>
          <a:p>
            <a:pPr lvl="1"/>
            <a:r>
              <a:rPr lang="en-US" sz="1600" dirty="0"/>
              <a:t>Plasma control system with in-vessel coils and stabilizing plate</a:t>
            </a:r>
          </a:p>
          <a:p>
            <a:pPr lvl="1"/>
            <a:r>
              <a:rPr lang="en-US" sz="1600" dirty="0"/>
              <a:t>ECRF plant</a:t>
            </a:r>
          </a:p>
          <a:p>
            <a:pPr lvl="1"/>
            <a:r>
              <a:rPr lang="en-US" sz="1600" dirty="0"/>
              <a:t>NNBI plant</a:t>
            </a:r>
          </a:p>
          <a:p>
            <a:pPr lvl="1"/>
            <a:r>
              <a:rPr lang="en-US" sz="1600" dirty="0"/>
              <a:t>Inertially cooled C divertor</a:t>
            </a:r>
          </a:p>
          <a:p>
            <a:r>
              <a:rPr lang="en-US" sz="1600" dirty="0"/>
              <a:t>and ME2-OP3 (under development/review/approval)</a:t>
            </a:r>
          </a:p>
          <a:p>
            <a:pPr lvl="1"/>
            <a:r>
              <a:rPr lang="en-US" dirty="0">
                <a:highlight>
                  <a:srgbClr val="FFFF00"/>
                </a:highlight>
              </a:rPr>
              <a:t>Neutron and Gamma spectrometry</a:t>
            </a:r>
          </a:p>
          <a:p>
            <a:pPr lvl="1"/>
            <a:r>
              <a:rPr lang="en-US" dirty="0">
                <a:highlight>
                  <a:srgbClr val="FFFF00"/>
                </a:highlight>
              </a:rPr>
              <a:t>Fast Ion Losses Detector</a:t>
            </a:r>
          </a:p>
          <a:p>
            <a:pPr lvl="1"/>
            <a:r>
              <a:rPr lang="en-US" dirty="0">
                <a:highlight>
                  <a:srgbClr val="FFFF00"/>
                </a:highlight>
              </a:rPr>
              <a:t>Pellet (fueling and pacing) Launching System</a:t>
            </a:r>
          </a:p>
          <a:p>
            <a:pPr lvl="1"/>
            <a:r>
              <a:rPr lang="en-US" dirty="0">
                <a:highlight>
                  <a:srgbClr val="FFFF00"/>
                </a:highlight>
              </a:rPr>
              <a:t>Doppler Reflectometry system</a:t>
            </a:r>
          </a:p>
          <a:p>
            <a:pPr marL="342900" lvl="1" indent="0">
              <a:buNone/>
            </a:pPr>
            <a:endParaRPr lang="en-US" dirty="0">
              <a:highlight>
                <a:srgbClr val="FFFF00"/>
              </a:highlight>
            </a:endParaRPr>
          </a:p>
          <a:p>
            <a:pPr lvl="1"/>
            <a:endParaRPr lang="en-US" dirty="0">
              <a:highlight>
                <a:srgbClr val="FFFF00"/>
              </a:highlight>
            </a:endParaRPr>
          </a:p>
        </p:txBody>
      </p:sp>
      <p:sp>
        <p:nvSpPr>
          <p:cNvPr id="4" name="Segnaposto piè di pagina 3">
            <a:extLst>
              <a:ext uri="{FF2B5EF4-FFF2-40B4-BE49-F238E27FC236}">
                <a16:creationId xmlns:a16="http://schemas.microsoft.com/office/drawing/2014/main" id="{DBC4E9E1-6C09-40FB-BC27-518FF8928F42}"/>
              </a:ext>
            </a:extLst>
          </p:cNvPr>
          <p:cNvSpPr>
            <a:spLocks noGrp="1"/>
          </p:cNvSpPr>
          <p:nvPr>
            <p:ph type="ftr" sz="quarter" idx="11"/>
          </p:nvPr>
        </p:nvSpPr>
        <p:spPr/>
        <p:txBody>
          <a:bodyPr/>
          <a:lstStyle/>
          <a:p>
            <a:r>
              <a:rPr lang="en-GB">
                <a:solidFill>
                  <a:prstClr val="white"/>
                </a:solidFill>
              </a:rPr>
              <a:t>M. Wischmeier | E-TASC General Meeting| 11th of November 2024</a:t>
            </a:r>
            <a:endParaRPr lang="en-GB" dirty="0">
              <a:solidFill>
                <a:prstClr val="white"/>
              </a:solidFill>
            </a:endParaRPr>
          </a:p>
        </p:txBody>
      </p:sp>
      <p:sp>
        <p:nvSpPr>
          <p:cNvPr id="5" name="Segnaposto numero diapositiva 4">
            <a:extLst>
              <a:ext uri="{FF2B5EF4-FFF2-40B4-BE49-F238E27FC236}">
                <a16:creationId xmlns:a16="http://schemas.microsoft.com/office/drawing/2014/main" id="{B50A11ED-CABB-4749-9C7D-28BF6B93C2E8}"/>
              </a:ext>
            </a:extLst>
          </p:cNvPr>
          <p:cNvSpPr>
            <a:spLocks noGrp="1"/>
          </p:cNvSpPr>
          <p:nvPr>
            <p:ph type="sldNum" sz="quarter" idx="12"/>
          </p:nvPr>
        </p:nvSpPr>
        <p:spPr>
          <a:xfrm>
            <a:off x="8965" y="6590037"/>
            <a:ext cx="720080" cy="199174"/>
          </a:xfrm>
        </p:spPr>
        <p:txBody>
          <a:bodyPr/>
          <a:lstStyle/>
          <a:p>
            <a:fld id="{6A6D9FA1-99C7-4910-8E32-B85D378B0060}" type="slidenum">
              <a:rPr lang="en-GB" smtClean="0">
                <a:solidFill>
                  <a:prstClr val="white"/>
                </a:solidFill>
              </a:rPr>
              <a:pPr/>
              <a:t>40</a:t>
            </a:fld>
            <a:endParaRPr lang="en-GB" dirty="0">
              <a:solidFill>
                <a:prstClr val="white"/>
              </a:solidFill>
            </a:endParaRPr>
          </a:p>
        </p:txBody>
      </p:sp>
      <p:pic>
        <p:nvPicPr>
          <p:cNvPr id="12" name="Picture 45">
            <a:extLst>
              <a:ext uri="{FF2B5EF4-FFF2-40B4-BE49-F238E27FC236}">
                <a16:creationId xmlns:a16="http://schemas.microsoft.com/office/drawing/2014/main" id="{0BD5555D-5440-46C1-B466-7C387068C41F}"/>
              </a:ext>
            </a:extLst>
          </p:cNvPr>
          <p:cNvPicPr>
            <a:picLocks noChangeAspect="1"/>
          </p:cNvPicPr>
          <p:nvPr/>
        </p:nvPicPr>
        <p:blipFill>
          <a:blip r:embed="rId3"/>
          <a:stretch>
            <a:fillRect/>
          </a:stretch>
        </p:blipFill>
        <p:spPr>
          <a:xfrm>
            <a:off x="5094466" y="649715"/>
            <a:ext cx="6995907" cy="3941764"/>
          </a:xfrm>
          <a:prstGeom prst="rect">
            <a:avLst/>
          </a:prstGeom>
        </p:spPr>
      </p:pic>
      <p:sp>
        <p:nvSpPr>
          <p:cNvPr id="13" name="TextBox 46">
            <a:extLst>
              <a:ext uri="{FF2B5EF4-FFF2-40B4-BE49-F238E27FC236}">
                <a16:creationId xmlns:a16="http://schemas.microsoft.com/office/drawing/2014/main" id="{5B0F6A97-36C7-46E8-A999-52CA17D8DA7E}"/>
              </a:ext>
            </a:extLst>
          </p:cNvPr>
          <p:cNvSpPr txBox="1"/>
          <p:nvPr/>
        </p:nvSpPr>
        <p:spPr>
          <a:xfrm rot="19675280">
            <a:off x="10213746" y="2609880"/>
            <a:ext cx="1923154" cy="646331"/>
          </a:xfrm>
          <a:prstGeom prst="rect">
            <a:avLst/>
          </a:prstGeom>
          <a:noFill/>
        </p:spPr>
        <p:txBody>
          <a:bodyPr wrap="none" rtlCol="0">
            <a:spAutoFit/>
          </a:bodyPr>
          <a:lstStyle/>
          <a:p>
            <a:pPr algn="ctr"/>
            <a:r>
              <a:rPr lang="en-US" dirty="0">
                <a:highlight>
                  <a:srgbClr val="FFFF00"/>
                </a:highlight>
              </a:rPr>
              <a:t>Time plan </a:t>
            </a:r>
          </a:p>
          <a:p>
            <a:pPr algn="ctr"/>
            <a:r>
              <a:rPr lang="en-US" dirty="0">
                <a:highlight>
                  <a:srgbClr val="FFFF00"/>
                </a:highlight>
              </a:rPr>
              <a:t>under BA approval</a:t>
            </a:r>
          </a:p>
        </p:txBody>
      </p:sp>
      <p:sp>
        <p:nvSpPr>
          <p:cNvPr id="14" name="Segnaposto contenuto 2">
            <a:extLst>
              <a:ext uri="{FF2B5EF4-FFF2-40B4-BE49-F238E27FC236}">
                <a16:creationId xmlns:a16="http://schemas.microsoft.com/office/drawing/2014/main" id="{63953EF4-7688-4FD4-8C5E-41C749A18338}"/>
              </a:ext>
            </a:extLst>
          </p:cNvPr>
          <p:cNvSpPr txBox="1">
            <a:spLocks/>
          </p:cNvSpPr>
          <p:nvPr/>
        </p:nvSpPr>
        <p:spPr>
          <a:xfrm>
            <a:off x="4966447" y="4709456"/>
            <a:ext cx="7123926" cy="1846314"/>
          </a:xfrm>
          <a:prstGeom prst="rect">
            <a:avLst/>
          </a:prstGeom>
        </p:spPr>
        <p:txBody>
          <a:bodyPr vert="horz" lIns="91440" tIns="45720" rIns="91440" bIns="45720" rtlCol="0">
            <a:normAutofit fontScale="85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700" dirty="0">
                <a:highlight>
                  <a:srgbClr val="FFFF00"/>
                </a:highlight>
              </a:rPr>
              <a:t>Development of Operation oriented tools</a:t>
            </a:r>
          </a:p>
          <a:p>
            <a:pPr lvl="1"/>
            <a:r>
              <a:rPr lang="en-US" sz="1600" dirty="0"/>
              <a:t>Modeling and analysis of the Cryomagnetic system</a:t>
            </a:r>
          </a:p>
          <a:p>
            <a:pPr lvl="1"/>
            <a:r>
              <a:rPr lang="en-US" sz="1600" dirty="0"/>
              <a:t>Plasma Magnetic control</a:t>
            </a:r>
          </a:p>
          <a:p>
            <a:pPr lvl="1"/>
            <a:r>
              <a:rPr lang="en-US" sz="1600" dirty="0"/>
              <a:t>Breakdown simulator (w/ and w/o ECRH)</a:t>
            </a:r>
          </a:p>
          <a:p>
            <a:pPr lvl="1"/>
            <a:r>
              <a:rPr lang="en-US" sz="1600" dirty="0"/>
              <a:t>Discharge simulator</a:t>
            </a:r>
          </a:p>
          <a:p>
            <a:pPr lvl="1"/>
            <a:r>
              <a:rPr lang="en-US" sz="1600" dirty="0"/>
              <a:t>Tools for data access, visualization, control room analysis (e.g. MHD analysis, tomography), synthetic diagnostics</a:t>
            </a:r>
          </a:p>
          <a:p>
            <a:pPr lvl="1"/>
            <a:r>
              <a:rPr lang="en-US" sz="1600" dirty="0"/>
              <a:t>Neutronics analysis (for design purposes)</a:t>
            </a:r>
          </a:p>
        </p:txBody>
      </p:sp>
      <p:cxnSp>
        <p:nvCxnSpPr>
          <p:cNvPr id="8" name="Connettore 2 7">
            <a:extLst>
              <a:ext uri="{FF2B5EF4-FFF2-40B4-BE49-F238E27FC236}">
                <a16:creationId xmlns:a16="http://schemas.microsoft.com/office/drawing/2014/main" id="{7F6C314D-A3A4-428D-87E7-2E2C82BA4295}"/>
              </a:ext>
            </a:extLst>
          </p:cNvPr>
          <p:cNvCxnSpPr>
            <a:cxnSpLocks/>
          </p:cNvCxnSpPr>
          <p:nvPr/>
        </p:nvCxnSpPr>
        <p:spPr>
          <a:xfrm flipV="1">
            <a:off x="11734800" y="1775012"/>
            <a:ext cx="268941" cy="2015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46">
            <a:extLst>
              <a:ext uri="{FF2B5EF4-FFF2-40B4-BE49-F238E27FC236}">
                <a16:creationId xmlns:a16="http://schemas.microsoft.com/office/drawing/2014/main" id="{9BA387BB-F26A-433E-9A89-FB38A341F321}"/>
              </a:ext>
            </a:extLst>
          </p:cNvPr>
          <p:cNvSpPr txBox="1"/>
          <p:nvPr/>
        </p:nvSpPr>
        <p:spPr>
          <a:xfrm rot="19675280">
            <a:off x="9634574" y="4240464"/>
            <a:ext cx="2550192" cy="646331"/>
          </a:xfrm>
          <a:prstGeom prst="rect">
            <a:avLst/>
          </a:prstGeom>
          <a:noFill/>
        </p:spPr>
        <p:txBody>
          <a:bodyPr wrap="square" rtlCol="0">
            <a:spAutoFit/>
          </a:bodyPr>
          <a:lstStyle/>
          <a:p>
            <a:pPr algn="ctr"/>
            <a:r>
              <a:rPr lang="en-US" dirty="0">
                <a:highlight>
                  <a:srgbClr val="FFFF00"/>
                </a:highlight>
              </a:rPr>
              <a:t>Transition to full W wall under consideration</a:t>
            </a:r>
          </a:p>
        </p:txBody>
      </p:sp>
    </p:spTree>
    <p:extLst>
      <p:ext uri="{BB962C8B-B14F-4D97-AF65-F5344CB8AC3E}">
        <p14:creationId xmlns:p14="http://schemas.microsoft.com/office/powerpoint/2010/main" val="1343210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260A74-40D7-47D6-AB00-2F6B7B8EC7E6}"/>
              </a:ext>
            </a:extLst>
          </p:cNvPr>
          <p:cNvSpPr>
            <a:spLocks noGrp="1"/>
          </p:cNvSpPr>
          <p:nvPr>
            <p:ph type="title"/>
          </p:nvPr>
        </p:nvSpPr>
        <p:spPr/>
        <p:txBody>
          <a:bodyPr/>
          <a:lstStyle/>
          <a:p>
            <a:r>
              <a:rPr lang="en-US"/>
              <a:t>Diagnostics for OP2 (</a:t>
            </a:r>
            <a:r>
              <a:rPr lang="en-US">
                <a:sym typeface="Symbol" panose="05050102010706020507" pitchFamily="18" charset="2"/>
              </a:rPr>
              <a:t></a:t>
            </a:r>
            <a:r>
              <a:rPr lang="en-US"/>
              <a:t>2026)</a:t>
            </a:r>
          </a:p>
        </p:txBody>
      </p:sp>
      <p:sp>
        <p:nvSpPr>
          <p:cNvPr id="4" name="Segnaposto piè di pagina 3">
            <a:extLst>
              <a:ext uri="{FF2B5EF4-FFF2-40B4-BE49-F238E27FC236}">
                <a16:creationId xmlns:a16="http://schemas.microsoft.com/office/drawing/2014/main" id="{DD997C14-8C31-409B-A572-49981AAA7DA6}"/>
              </a:ext>
            </a:extLst>
          </p:cNvPr>
          <p:cNvSpPr>
            <a:spLocks noGrp="1"/>
          </p:cNvSpPr>
          <p:nvPr>
            <p:ph type="ftr" sz="quarter" idx="11"/>
          </p:nvPr>
        </p:nvSpPr>
        <p:spPr/>
        <p:txBody>
          <a:bodyPr/>
          <a:lstStyle/>
          <a:p>
            <a:r>
              <a:rPr lang="en-US">
                <a:solidFill>
                  <a:prstClr val="white"/>
                </a:solidFill>
              </a:rPr>
              <a:t>M. Wischmeier | E-TASC General Meeting| 11th of November 2024</a:t>
            </a:r>
            <a:endParaRPr lang="en-GB">
              <a:solidFill>
                <a:prstClr val="white"/>
              </a:solidFill>
            </a:endParaRPr>
          </a:p>
        </p:txBody>
      </p:sp>
      <p:sp>
        <p:nvSpPr>
          <p:cNvPr id="5" name="Segnaposto numero diapositiva 4">
            <a:extLst>
              <a:ext uri="{FF2B5EF4-FFF2-40B4-BE49-F238E27FC236}">
                <a16:creationId xmlns:a16="http://schemas.microsoft.com/office/drawing/2014/main" id="{4F7A20F0-19F8-4ECE-B4DB-CEFB410B2A75}"/>
              </a:ext>
            </a:extLst>
          </p:cNvPr>
          <p:cNvSpPr>
            <a:spLocks noGrp="1"/>
          </p:cNvSpPr>
          <p:nvPr>
            <p:ph type="sldNum" sz="quarter" idx="12"/>
          </p:nvPr>
        </p:nvSpPr>
        <p:spPr/>
        <p:txBody>
          <a:bodyPr/>
          <a:lstStyle/>
          <a:p>
            <a:fld id="{6A6D9FA1-99C7-4910-8E32-B85D378B0060}" type="slidenum">
              <a:rPr lang="en-GB" smtClean="0">
                <a:solidFill>
                  <a:prstClr val="white"/>
                </a:solidFill>
              </a:rPr>
              <a:pPr/>
              <a:t>41</a:t>
            </a:fld>
            <a:endParaRPr lang="en-GB">
              <a:solidFill>
                <a:prstClr val="white"/>
              </a:solidFill>
            </a:endParaRPr>
          </a:p>
        </p:txBody>
      </p:sp>
      <p:sp>
        <p:nvSpPr>
          <p:cNvPr id="6" name="スライド番号プレースホルダー 1">
            <a:extLst>
              <a:ext uri="{FF2B5EF4-FFF2-40B4-BE49-F238E27FC236}">
                <a16:creationId xmlns:a16="http://schemas.microsoft.com/office/drawing/2014/main" id="{2C8B082F-4A1D-44D6-9D22-B939B602AE36}"/>
              </a:ext>
            </a:extLst>
          </p:cNvPr>
          <p:cNvSpPr txBox="1">
            <a:spLocks/>
          </p:cNvSpPr>
          <p:nvPr/>
        </p:nvSpPr>
        <p:spPr>
          <a:xfrm>
            <a:off x="10058399" y="649331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8CE4A68-E774-4664-86A5-0514307B32B1}" type="slidenum">
              <a:rPr lang="ja-JP" altLang="en-US" smtClean="0"/>
              <a:pPr>
                <a:defRPr/>
              </a:pPr>
              <a:t>41</a:t>
            </a:fld>
            <a:endParaRPr lang="ja-JP" altLang="en-US"/>
          </a:p>
        </p:txBody>
      </p:sp>
      <p:grpSp>
        <p:nvGrpSpPr>
          <p:cNvPr id="3" name="Group 2">
            <a:extLst>
              <a:ext uri="{FF2B5EF4-FFF2-40B4-BE49-F238E27FC236}">
                <a16:creationId xmlns:a16="http://schemas.microsoft.com/office/drawing/2014/main" id="{455D17AF-1FAB-4C4E-BE8E-399CA96BEC20}"/>
              </a:ext>
            </a:extLst>
          </p:cNvPr>
          <p:cNvGrpSpPr/>
          <p:nvPr/>
        </p:nvGrpSpPr>
        <p:grpSpPr>
          <a:xfrm>
            <a:off x="602271" y="515765"/>
            <a:ext cx="11577649" cy="6385713"/>
            <a:chOff x="602271" y="515765"/>
            <a:chExt cx="11577649" cy="6385713"/>
          </a:xfrm>
        </p:grpSpPr>
        <p:pic>
          <p:nvPicPr>
            <p:cNvPr id="7" name="図 10" descr="port-periscoope_05.png">
              <a:extLst>
                <a:ext uri="{FF2B5EF4-FFF2-40B4-BE49-F238E27FC236}">
                  <a16:creationId xmlns:a16="http://schemas.microsoft.com/office/drawing/2014/main" id="{7E1B34F7-4DFA-4D59-AA35-0914233FEE3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71" b="95974" l="28404" r="80000">
                          <a14:foregroundMark x1="42500" y1="9644" x2="37340" y2="14139"/>
                          <a14:foregroundMark x1="37340" y1="14139" x2="30745" y2="30899"/>
                          <a14:foregroundMark x1="30745" y1="30899" x2="27926" y2="50843"/>
                          <a14:foregroundMark x1="27926" y1="50843" x2="31383" y2="70693"/>
                          <a14:foregroundMark x1="31383" y1="70693" x2="35372" y2="79401"/>
                          <a14:foregroundMark x1="35372" y1="79401" x2="46702" y2="89139"/>
                          <a14:foregroundMark x1="46702" y1="89139" x2="58564" y2="92603"/>
                          <a14:foregroundMark x1="58564" y1="92603" x2="64202" y2="91573"/>
                          <a14:foregroundMark x1="64202" y1="91573" x2="72872" y2="77996"/>
                          <a14:foregroundMark x1="72872" y1="77996" x2="79255" y2="48876"/>
                          <a14:foregroundMark x1="79255" y1="48876" x2="76596" y2="26779"/>
                          <a14:foregroundMark x1="76596" y1="26779" x2="73085" y2="18727"/>
                          <a14:foregroundMark x1="73085" y1="18727" x2="62287" y2="9082"/>
                          <a14:foregroundMark x1="62287" y1="9082" x2="44574" y2="8240"/>
                          <a14:foregroundMark x1="44574" y1="8240" x2="42287" y2="10206"/>
                          <a14:foregroundMark x1="36383" y1="29307" x2="31383" y2="49438"/>
                          <a14:foregroundMark x1="31383" y1="49438" x2="30691" y2="59925"/>
                          <a14:foregroundMark x1="30691" y1="59925" x2="35372" y2="53745"/>
                          <a14:foregroundMark x1="35372" y1="53745" x2="38245" y2="32397"/>
                          <a14:foregroundMark x1="38245" y1="32397" x2="36649" y2="29682"/>
                          <a14:foregroundMark x1="38830" y1="8240" x2="40638" y2="12734"/>
                          <a14:foregroundMark x1="47340" y1="5618" x2="52181" y2="3558"/>
                          <a14:foregroundMark x1="33138" y1="41760" x2="34840" y2="51311"/>
                          <a14:foregroundMark x1="34840" y1="51311" x2="33404" y2="42041"/>
                          <a14:foregroundMark x1="54468" y1="4682" x2="58883" y2="5337"/>
                          <a14:foregroundMark x1="58777" y1="5993" x2="62234" y2="7865"/>
                          <a14:foregroundMark x1="59043" y1="6180" x2="63085" y2="7584"/>
                          <a14:foregroundMark x1="63351" y1="7772" x2="67447" y2="9831"/>
                          <a14:foregroundMark x1="66543" y1="6461" x2="65426" y2="12453"/>
                          <a14:foregroundMark x1="65106" y1="5150" x2="63989" y2="10768"/>
                          <a14:foregroundMark x1="69734" y1="12453" x2="73298" y2="18071"/>
                          <a14:foregroundMark x1="71223" y1="38390" x2="73777" y2="59363"/>
                          <a14:foregroundMark x1="73777" y1="59363" x2="78830" y2="54026"/>
                          <a14:foregroundMark x1="78830" y1="54026" x2="79255" y2="44101"/>
                          <a14:foregroundMark x1="79255" y1="44101" x2="78191" y2="33989"/>
                          <a14:foregroundMark x1="78191" y1="33989" x2="72553" y2="35487"/>
                          <a14:foregroundMark x1="72553" y1="35487" x2="71330" y2="38202"/>
                          <a14:foregroundMark x1="78245" y1="37079" x2="80106" y2="40918"/>
                          <a14:foregroundMark x1="54840" y1="12547" x2="50213" y2="18071"/>
                          <a14:foregroundMark x1="50213" y1="18071" x2="54574" y2="12734"/>
                          <a14:foregroundMark x1="39309" y1="76873" x2="39628" y2="76498"/>
                          <a14:foregroundMark x1="41383" y1="73783" x2="46436" y2="79494"/>
                          <a14:foregroundMark x1="46436" y1="79494" x2="40798" y2="81648"/>
                          <a14:foregroundMark x1="40798" y1="81648" x2="41596" y2="74251"/>
                          <a14:foregroundMark x1="46223" y1="79401" x2="50851" y2="86142"/>
                          <a14:foregroundMark x1="50851" y1="86142" x2="46649" y2="79213"/>
                          <a14:foregroundMark x1="46649" y1="79213" x2="45957" y2="78745"/>
                          <a14:foregroundMark x1="52819" y1="81461" x2="52394" y2="81461"/>
                          <a14:foregroundMark x1="57021" y1="80337" x2="53085" y2="87453"/>
                          <a14:foregroundMark x1="53085" y1="87453" x2="57021" y2="81180"/>
                          <a14:foregroundMark x1="29043" y1="34176" x2="30213" y2="34831"/>
                          <a14:foregroundMark x1="37553" y1="10019" x2="38564" y2="12266"/>
                          <a14:foregroundMark x1="59521" y1="80243" x2="64521" y2="84644"/>
                          <a14:foregroundMark x1="64521" y1="84644" x2="60053" y2="77809"/>
                          <a14:foregroundMark x1="60053" y1="77809" x2="59521" y2="80524"/>
                          <a14:foregroundMark x1="40638" y1="89419" x2="44149" y2="91479"/>
                          <a14:foregroundMark x1="33511" y1="79120" x2="36543" y2="83427"/>
                          <a14:foregroundMark x1="47713" y1="95225" x2="51809" y2="95506"/>
                          <a14:foregroundMark x1="56489" y1="95974" x2="60426" y2="94101"/>
                          <a14:foregroundMark x1="78617" y1="37360" x2="78617" y2="38858"/>
                          <a14:foregroundMark x1="73511" y1="79775" x2="76064" y2="73127"/>
                          <a14:foregroundMark x1="78617" y1="37360" x2="78723" y2="39139"/>
                          <a14:foregroundMark x1="78883" y1="37547" x2="78883" y2="39326"/>
                          <a14:foregroundMark x1="78883" y1="37360" x2="78830" y2="38951"/>
                          <a14:foregroundMark x1="28404" y1="39139" x2="29202" y2="39607"/>
                          <a14:foregroundMark x1="56277" y1="12921" x2="60426" y2="20412"/>
                          <a14:foregroundMark x1="60426" y1="20412" x2="57181" y2="12079"/>
                          <a14:foregroundMark x1="57181" y1="12079" x2="56489" y2="12079"/>
                          <a14:foregroundMark x1="68457" y1="88109" x2="71596" y2="92416"/>
                          <a14:foregroundMark x1="79149" y1="54775" x2="79628" y2="57491"/>
                          <a14:foregroundMark x1="58670" y1="4682" x2="58670" y2="4682"/>
                          <a14:foregroundMark x1="53936" y1="3839" x2="54574" y2="4401"/>
                          <a14:foregroundMark x1="59043" y1="4682" x2="58138" y2="4869"/>
                          <a14:foregroundMark x1="69840" y1="11798" x2="72287" y2="16105"/>
                        </a14:backgroundRemoval>
                      </a14:imgEffect>
                    </a14:imgLayer>
                  </a14:imgProps>
                </a:ext>
                <a:ext uri="{28A0092B-C50C-407E-A947-70E740481C1C}">
                  <a14:useLocalDpi xmlns:a14="http://schemas.microsoft.com/office/drawing/2010/main" val="0"/>
                </a:ext>
              </a:extLst>
            </a:blip>
            <a:srcRect l="27422" r="19395"/>
            <a:stretch>
              <a:fillRect/>
            </a:stretch>
          </p:blipFill>
          <p:spPr bwMode="auto">
            <a:xfrm>
              <a:off x="3832249" y="1171451"/>
              <a:ext cx="45434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線矢印コネクタ 19">
              <a:extLst>
                <a:ext uri="{FF2B5EF4-FFF2-40B4-BE49-F238E27FC236}">
                  <a16:creationId xmlns:a16="http://schemas.microsoft.com/office/drawing/2014/main" id="{C4F67DD1-ADE9-41B6-A161-4F347AB2C123}"/>
                </a:ext>
              </a:extLst>
            </p:cNvPr>
            <p:cNvCxnSpPr>
              <a:cxnSpLocks noChangeShapeType="1"/>
            </p:cNvCxnSpPr>
            <p:nvPr/>
          </p:nvCxnSpPr>
          <p:spPr bwMode="auto">
            <a:xfrm>
              <a:off x="5232424" y="2420813"/>
              <a:ext cx="735013" cy="222251"/>
            </a:xfrm>
            <a:prstGeom prst="straightConnector1">
              <a:avLst/>
            </a:prstGeom>
            <a:noFill/>
            <a:ln w="76200">
              <a:solidFill>
                <a:srgbClr val="0000FF"/>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直線矢印コネクタ 20">
              <a:extLst>
                <a:ext uri="{FF2B5EF4-FFF2-40B4-BE49-F238E27FC236}">
                  <a16:creationId xmlns:a16="http://schemas.microsoft.com/office/drawing/2014/main" id="{AB03E00A-F04C-4C82-A5EC-DEC21263B224}"/>
                </a:ext>
              </a:extLst>
            </p:cNvPr>
            <p:cNvCxnSpPr>
              <a:cxnSpLocks noChangeShapeType="1"/>
            </p:cNvCxnSpPr>
            <p:nvPr/>
          </p:nvCxnSpPr>
          <p:spPr bwMode="auto">
            <a:xfrm rot="16200000" flipH="1">
              <a:off x="6370662" y="2570038"/>
              <a:ext cx="735012" cy="147639"/>
            </a:xfrm>
            <a:prstGeom prst="straightConnector1">
              <a:avLst/>
            </a:prstGeom>
            <a:noFill/>
            <a:ln w="76200">
              <a:solidFill>
                <a:srgbClr val="FFFF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直線矢印コネクタ 22">
              <a:extLst>
                <a:ext uri="{FF2B5EF4-FFF2-40B4-BE49-F238E27FC236}">
                  <a16:creationId xmlns:a16="http://schemas.microsoft.com/office/drawing/2014/main" id="{288D8027-7349-43A6-B486-31417A3210BC}"/>
                </a:ext>
              </a:extLst>
            </p:cNvPr>
            <p:cNvCxnSpPr>
              <a:cxnSpLocks noChangeShapeType="1"/>
            </p:cNvCxnSpPr>
            <p:nvPr/>
          </p:nvCxnSpPr>
          <p:spPr bwMode="auto">
            <a:xfrm rot="5400000">
              <a:off x="4926037" y="2644651"/>
              <a:ext cx="733425" cy="120651"/>
            </a:xfrm>
            <a:prstGeom prst="straightConnector1">
              <a:avLst/>
            </a:prstGeom>
            <a:noFill/>
            <a:ln w="76200">
              <a:solidFill>
                <a:srgbClr val="80008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テキスト ボックス 17">
              <a:extLst>
                <a:ext uri="{FF2B5EF4-FFF2-40B4-BE49-F238E27FC236}">
                  <a16:creationId xmlns:a16="http://schemas.microsoft.com/office/drawing/2014/main" id="{AD84D3E7-4D59-4A3E-86D5-D516DA48E8A9}"/>
                </a:ext>
              </a:extLst>
            </p:cNvPr>
            <p:cNvSpPr txBox="1">
              <a:spLocks noChangeArrowheads="1"/>
            </p:cNvSpPr>
            <p:nvPr/>
          </p:nvSpPr>
          <p:spPr bwMode="auto">
            <a:xfrm>
              <a:off x="4232637" y="1217756"/>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P15</a:t>
              </a:r>
              <a:endParaRPr lang="ja-JP" altLang="en-US" sz="2400"/>
            </a:p>
          </p:txBody>
        </p:sp>
        <p:sp>
          <p:nvSpPr>
            <p:cNvPr id="12" name="テキスト ボックス 18">
              <a:extLst>
                <a:ext uri="{FF2B5EF4-FFF2-40B4-BE49-F238E27FC236}">
                  <a16:creationId xmlns:a16="http://schemas.microsoft.com/office/drawing/2014/main" id="{A6972030-7222-4741-BC49-53F1E5276F00}"/>
                </a:ext>
              </a:extLst>
            </p:cNvPr>
            <p:cNvSpPr txBox="1">
              <a:spLocks noChangeArrowheads="1"/>
            </p:cNvSpPr>
            <p:nvPr/>
          </p:nvSpPr>
          <p:spPr bwMode="auto">
            <a:xfrm>
              <a:off x="6913181" y="1003724"/>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P18</a:t>
              </a:r>
              <a:endParaRPr lang="ja-JP" altLang="en-US" sz="2400"/>
            </a:p>
          </p:txBody>
        </p:sp>
        <p:sp>
          <p:nvSpPr>
            <p:cNvPr id="13" name="テキスト ボックス 18">
              <a:extLst>
                <a:ext uri="{FF2B5EF4-FFF2-40B4-BE49-F238E27FC236}">
                  <a16:creationId xmlns:a16="http://schemas.microsoft.com/office/drawing/2014/main" id="{BF0122E4-3B5E-43C4-8F8C-6B2599052244}"/>
                </a:ext>
              </a:extLst>
            </p:cNvPr>
            <p:cNvSpPr txBox="1">
              <a:spLocks noChangeArrowheads="1"/>
            </p:cNvSpPr>
            <p:nvPr/>
          </p:nvSpPr>
          <p:spPr bwMode="auto">
            <a:xfrm>
              <a:off x="2790738" y="844994"/>
              <a:ext cx="1622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solidFill>
                    <a:srgbClr val="FF0000"/>
                  </a:solidFill>
                  <a:highlight>
                    <a:srgbClr val="00FFFF"/>
                  </a:highlight>
                </a:rPr>
                <a:t>Vis. Cameras</a:t>
              </a:r>
            </a:p>
            <a:p>
              <a:r>
                <a:rPr lang="en-US" altLang="ja-JP"/>
                <a:t>IR camera (</a:t>
              </a:r>
              <a:r>
                <a:rPr lang="en-US" altLang="ja-JP" err="1"/>
                <a:t>Div</a:t>
              </a:r>
              <a:r>
                <a:rPr lang="en-US" altLang="ja-JP"/>
                <a:t>)</a:t>
              </a:r>
            </a:p>
            <a:p>
              <a:r>
                <a:rPr lang="en-US" altLang="ja-JP"/>
                <a:t>FILD</a:t>
              </a:r>
            </a:p>
          </p:txBody>
        </p:sp>
        <p:sp>
          <p:nvSpPr>
            <p:cNvPr id="14" name="テキスト ボックス 18">
              <a:extLst>
                <a:ext uri="{FF2B5EF4-FFF2-40B4-BE49-F238E27FC236}">
                  <a16:creationId xmlns:a16="http://schemas.microsoft.com/office/drawing/2014/main" id="{249327CC-DE1C-4DEE-8BD4-C53EB1D8186A}"/>
                </a:ext>
              </a:extLst>
            </p:cNvPr>
            <p:cNvSpPr txBox="1">
              <a:spLocks noChangeArrowheads="1"/>
            </p:cNvSpPr>
            <p:nvPr/>
          </p:nvSpPr>
          <p:spPr bwMode="auto">
            <a:xfrm>
              <a:off x="7504643" y="1539096"/>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P1</a:t>
              </a:r>
              <a:endParaRPr lang="ja-JP" altLang="en-US" sz="2400"/>
            </a:p>
          </p:txBody>
        </p:sp>
        <p:sp>
          <p:nvSpPr>
            <p:cNvPr id="15" name="テキスト ボックス 18">
              <a:extLst>
                <a:ext uri="{FF2B5EF4-FFF2-40B4-BE49-F238E27FC236}">
                  <a16:creationId xmlns:a16="http://schemas.microsoft.com/office/drawing/2014/main" id="{3BEE374C-6B86-4FD8-A92B-F86C2AA5FDE5}"/>
                </a:ext>
              </a:extLst>
            </p:cNvPr>
            <p:cNvSpPr txBox="1">
              <a:spLocks noChangeArrowheads="1"/>
            </p:cNvSpPr>
            <p:nvPr/>
          </p:nvSpPr>
          <p:spPr bwMode="auto">
            <a:xfrm>
              <a:off x="5421760" y="5771562"/>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P8</a:t>
              </a:r>
              <a:endParaRPr lang="ja-JP" altLang="en-US" sz="2400"/>
            </a:p>
          </p:txBody>
        </p:sp>
        <p:sp>
          <p:nvSpPr>
            <p:cNvPr id="16" name="テキスト ボックス 18">
              <a:extLst>
                <a:ext uri="{FF2B5EF4-FFF2-40B4-BE49-F238E27FC236}">
                  <a16:creationId xmlns:a16="http://schemas.microsoft.com/office/drawing/2014/main" id="{77187D31-53CD-4304-8C97-E744707BBF8A}"/>
                </a:ext>
              </a:extLst>
            </p:cNvPr>
            <p:cNvSpPr txBox="1">
              <a:spLocks noChangeArrowheads="1"/>
            </p:cNvSpPr>
            <p:nvPr/>
          </p:nvSpPr>
          <p:spPr bwMode="auto">
            <a:xfrm>
              <a:off x="4745286" y="6070481"/>
              <a:ext cx="30796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Z</a:t>
              </a:r>
              <a:r>
                <a:rPr lang="en-US" altLang="ja-JP" baseline="-25000"/>
                <a:t>eff</a:t>
              </a:r>
              <a:r>
                <a:rPr lang="en-US" altLang="ja-JP"/>
                <a:t> monitor/</a:t>
              </a:r>
              <a:r>
                <a:rPr lang="en-US" altLang="ja-JP">
                  <a:solidFill>
                    <a:srgbClr val="FF0000"/>
                  </a:solidFill>
                  <a:highlight>
                    <a:srgbClr val="00FFFF"/>
                  </a:highlight>
                </a:rPr>
                <a:t>Vis spec.</a:t>
              </a:r>
            </a:p>
            <a:p>
              <a:r>
                <a:rPr lang="en-US" altLang="ja-JP">
                  <a:solidFill>
                    <a:srgbClr val="FF0000"/>
                  </a:solidFill>
                  <a:highlight>
                    <a:srgbClr val="00FFFF"/>
                  </a:highlight>
                </a:rPr>
                <a:t>Penning gauge</a:t>
              </a:r>
              <a:r>
                <a:rPr lang="en-US" altLang="ja-JP"/>
                <a:t>/</a:t>
              </a:r>
              <a:r>
                <a:rPr lang="en-US" altLang="ja-JP">
                  <a:solidFill>
                    <a:srgbClr val="FF0000"/>
                  </a:solidFill>
                  <a:highlight>
                    <a:srgbClr val="00FFFF"/>
                  </a:highlight>
                </a:rPr>
                <a:t>QMS(only in IC)</a:t>
              </a:r>
            </a:p>
            <a:p>
              <a:r>
                <a:rPr lang="en-US" altLang="ja-JP">
                  <a:solidFill>
                    <a:srgbClr val="FF0000"/>
                  </a:solidFill>
                  <a:highlight>
                    <a:srgbClr val="00FFFF"/>
                  </a:highlight>
                </a:rPr>
                <a:t>CO</a:t>
              </a:r>
              <a:r>
                <a:rPr lang="en-US" altLang="ja-JP" baseline="-25000">
                  <a:solidFill>
                    <a:srgbClr val="FF0000"/>
                  </a:solidFill>
                  <a:highlight>
                    <a:srgbClr val="00FFFF"/>
                  </a:highlight>
                </a:rPr>
                <a:t>2</a:t>
              </a:r>
              <a:r>
                <a:rPr lang="en-US" altLang="ja-JP">
                  <a:solidFill>
                    <a:srgbClr val="FF0000"/>
                  </a:solidFill>
                  <a:highlight>
                    <a:srgbClr val="00FFFF"/>
                  </a:highlight>
                </a:rPr>
                <a:t> interferometer</a:t>
              </a:r>
              <a:r>
                <a:rPr lang="en-US" altLang="ja-JP"/>
                <a:t>/</a:t>
              </a:r>
              <a:r>
                <a:rPr lang="en-US" altLang="ja-JP">
                  <a:solidFill>
                    <a:srgbClr val="FF0000"/>
                  </a:solidFill>
                  <a:highlight>
                    <a:srgbClr val="00FFFF"/>
                  </a:highlight>
                </a:rPr>
                <a:t>polarimeter</a:t>
              </a:r>
            </a:p>
          </p:txBody>
        </p:sp>
        <p:sp>
          <p:nvSpPr>
            <p:cNvPr id="17" name="テキスト ボックス 18">
              <a:extLst>
                <a:ext uri="{FF2B5EF4-FFF2-40B4-BE49-F238E27FC236}">
                  <a16:creationId xmlns:a16="http://schemas.microsoft.com/office/drawing/2014/main" id="{E93EBFAF-7454-411B-8016-7C9EE55239AA}"/>
                </a:ext>
              </a:extLst>
            </p:cNvPr>
            <p:cNvSpPr txBox="1">
              <a:spLocks noChangeArrowheads="1"/>
            </p:cNvSpPr>
            <p:nvPr/>
          </p:nvSpPr>
          <p:spPr bwMode="auto">
            <a:xfrm>
              <a:off x="3637874" y="1959969"/>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solidFill>
                    <a:srgbClr val="FF0000"/>
                  </a:solidFill>
                </a:rPr>
                <a:t>P14</a:t>
              </a:r>
              <a:endParaRPr lang="ja-JP" altLang="en-US" sz="2400">
                <a:solidFill>
                  <a:srgbClr val="FF0000"/>
                </a:solidFill>
              </a:endParaRPr>
            </a:p>
          </p:txBody>
        </p:sp>
        <p:sp>
          <p:nvSpPr>
            <p:cNvPr id="18" name="テキスト ボックス 18">
              <a:extLst>
                <a:ext uri="{FF2B5EF4-FFF2-40B4-BE49-F238E27FC236}">
                  <a16:creationId xmlns:a16="http://schemas.microsoft.com/office/drawing/2014/main" id="{95608329-D6AB-418A-B5DF-DB6B7EEB1038}"/>
                </a:ext>
              </a:extLst>
            </p:cNvPr>
            <p:cNvSpPr txBox="1">
              <a:spLocks noChangeArrowheads="1"/>
            </p:cNvSpPr>
            <p:nvPr/>
          </p:nvSpPr>
          <p:spPr bwMode="auto">
            <a:xfrm>
              <a:off x="2663019" y="1996455"/>
              <a:ext cx="1561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highlight>
                    <a:srgbClr val="00FFFF"/>
                  </a:highlight>
                </a:rPr>
                <a:t>SX array</a:t>
              </a:r>
            </a:p>
            <a:p>
              <a:r>
                <a:rPr lang="en-US" altLang="ja-JP"/>
                <a:t>Penning gauge</a:t>
              </a:r>
            </a:p>
          </p:txBody>
        </p:sp>
        <p:cxnSp>
          <p:nvCxnSpPr>
            <p:cNvPr id="19" name="直線コネクタ 26">
              <a:extLst>
                <a:ext uri="{FF2B5EF4-FFF2-40B4-BE49-F238E27FC236}">
                  <a16:creationId xmlns:a16="http://schemas.microsoft.com/office/drawing/2014/main" id="{6ADBC3C1-AA83-4EB2-A591-F4BB229E7466}"/>
                </a:ext>
              </a:extLst>
            </p:cNvPr>
            <p:cNvCxnSpPr/>
            <p:nvPr/>
          </p:nvCxnSpPr>
          <p:spPr>
            <a:xfrm rot="9399840">
              <a:off x="6053923" y="3362993"/>
              <a:ext cx="1062892" cy="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直線コネクタ 27">
              <a:extLst>
                <a:ext uri="{FF2B5EF4-FFF2-40B4-BE49-F238E27FC236}">
                  <a16:creationId xmlns:a16="http://schemas.microsoft.com/office/drawing/2014/main" id="{987929DA-2E8A-4B9C-BEA1-04C83B6E436B}"/>
                </a:ext>
              </a:extLst>
            </p:cNvPr>
            <p:cNvCxnSpPr/>
            <p:nvPr/>
          </p:nvCxnSpPr>
          <p:spPr>
            <a:xfrm rot="5799840">
              <a:off x="5504467" y="4117505"/>
              <a:ext cx="1062892" cy="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線コネクタ 28">
              <a:extLst>
                <a:ext uri="{FF2B5EF4-FFF2-40B4-BE49-F238E27FC236}">
                  <a16:creationId xmlns:a16="http://schemas.microsoft.com/office/drawing/2014/main" id="{CEEB595B-7932-42A4-8D40-DEA6498D9602}"/>
                </a:ext>
              </a:extLst>
            </p:cNvPr>
            <p:cNvCxnSpPr/>
            <p:nvPr/>
          </p:nvCxnSpPr>
          <p:spPr>
            <a:xfrm rot="12999840">
              <a:off x="5116141" y="3250102"/>
              <a:ext cx="1094155" cy="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22" name="グループ化 29">
              <a:extLst>
                <a:ext uri="{FF2B5EF4-FFF2-40B4-BE49-F238E27FC236}">
                  <a16:creationId xmlns:a16="http://schemas.microsoft.com/office/drawing/2014/main" id="{5B45154D-3902-4502-A6EF-491162E196AF}"/>
                </a:ext>
              </a:extLst>
            </p:cNvPr>
            <p:cNvGrpSpPr/>
            <p:nvPr/>
          </p:nvGrpSpPr>
          <p:grpSpPr>
            <a:xfrm rot="9399840">
              <a:off x="6597776" y="3234052"/>
              <a:ext cx="462133" cy="63984"/>
              <a:chOff x="2473375" y="4426589"/>
              <a:chExt cx="608229" cy="77741"/>
            </a:xfrm>
          </p:grpSpPr>
          <p:sp>
            <p:nvSpPr>
              <p:cNvPr id="23" name="円/楕円 46">
                <a:extLst>
                  <a:ext uri="{FF2B5EF4-FFF2-40B4-BE49-F238E27FC236}">
                    <a16:creationId xmlns:a16="http://schemas.microsoft.com/office/drawing/2014/main" id="{A55A70A6-8DDB-450A-904A-93B681660359}"/>
                  </a:ext>
                </a:extLst>
              </p:cNvPr>
              <p:cNvSpPr/>
              <p:nvPr/>
            </p:nvSpPr>
            <p:spPr>
              <a:xfrm>
                <a:off x="2473375" y="4430423"/>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24" name="円/楕円 47">
                <a:extLst>
                  <a:ext uri="{FF2B5EF4-FFF2-40B4-BE49-F238E27FC236}">
                    <a16:creationId xmlns:a16="http://schemas.microsoft.com/office/drawing/2014/main" id="{BD970FF1-18A0-4556-BCEE-B54342197A30}"/>
                  </a:ext>
                </a:extLst>
              </p:cNvPr>
              <p:cNvSpPr/>
              <p:nvPr/>
            </p:nvSpPr>
            <p:spPr>
              <a:xfrm>
                <a:off x="2712462" y="4432330"/>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25" name="円/楕円 49">
                <a:extLst>
                  <a:ext uri="{FF2B5EF4-FFF2-40B4-BE49-F238E27FC236}">
                    <a16:creationId xmlns:a16="http://schemas.microsoft.com/office/drawing/2014/main" id="{A62317FD-9D38-4A4C-A404-0A3652824E02}"/>
                  </a:ext>
                </a:extLst>
              </p:cNvPr>
              <p:cNvSpPr/>
              <p:nvPr/>
            </p:nvSpPr>
            <p:spPr>
              <a:xfrm>
                <a:off x="2903005" y="4426589"/>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26" name="円/楕円 50">
                <a:extLst>
                  <a:ext uri="{FF2B5EF4-FFF2-40B4-BE49-F238E27FC236}">
                    <a16:creationId xmlns:a16="http://schemas.microsoft.com/office/drawing/2014/main" id="{664C4305-3969-4205-9E77-BAE08125BB31}"/>
                  </a:ext>
                </a:extLst>
              </p:cNvPr>
              <p:cNvSpPr/>
              <p:nvPr/>
            </p:nvSpPr>
            <p:spPr>
              <a:xfrm>
                <a:off x="3009604" y="4430925"/>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grpSp>
        <p:grpSp>
          <p:nvGrpSpPr>
            <p:cNvPr id="27" name="グループ化 30">
              <a:extLst>
                <a:ext uri="{FF2B5EF4-FFF2-40B4-BE49-F238E27FC236}">
                  <a16:creationId xmlns:a16="http://schemas.microsoft.com/office/drawing/2014/main" id="{5B158F03-C15D-4ABA-A04F-2F840B1D0A62}"/>
                </a:ext>
              </a:extLst>
            </p:cNvPr>
            <p:cNvGrpSpPr/>
            <p:nvPr/>
          </p:nvGrpSpPr>
          <p:grpSpPr>
            <a:xfrm rot="12999840">
              <a:off x="5212023" y="3053999"/>
              <a:ext cx="491079" cy="65853"/>
              <a:chOff x="2423182" y="4427059"/>
              <a:chExt cx="614088" cy="79928"/>
            </a:xfrm>
          </p:grpSpPr>
          <p:sp>
            <p:nvSpPr>
              <p:cNvPr id="28" name="円/楕円 40">
                <a:extLst>
                  <a:ext uri="{FF2B5EF4-FFF2-40B4-BE49-F238E27FC236}">
                    <a16:creationId xmlns:a16="http://schemas.microsoft.com/office/drawing/2014/main" id="{10931B26-F043-4E01-AE9C-76C8B6E8A2EC}"/>
                  </a:ext>
                </a:extLst>
              </p:cNvPr>
              <p:cNvSpPr/>
              <p:nvPr/>
            </p:nvSpPr>
            <p:spPr>
              <a:xfrm>
                <a:off x="2423182" y="4428713"/>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29" name="円/楕円 43">
                <a:extLst>
                  <a:ext uri="{FF2B5EF4-FFF2-40B4-BE49-F238E27FC236}">
                    <a16:creationId xmlns:a16="http://schemas.microsoft.com/office/drawing/2014/main" id="{20660548-6AD2-42B1-9F2A-40AD56606683}"/>
                  </a:ext>
                </a:extLst>
              </p:cNvPr>
              <p:cNvSpPr/>
              <p:nvPr/>
            </p:nvSpPr>
            <p:spPr>
              <a:xfrm>
                <a:off x="2532332" y="4427051"/>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30" name="円/楕円 44">
                <a:extLst>
                  <a:ext uri="{FF2B5EF4-FFF2-40B4-BE49-F238E27FC236}">
                    <a16:creationId xmlns:a16="http://schemas.microsoft.com/office/drawing/2014/main" id="{FEBDC73A-38D5-451C-80DC-A91AC5DB84E1}"/>
                  </a:ext>
                </a:extLst>
              </p:cNvPr>
              <p:cNvSpPr/>
              <p:nvPr/>
            </p:nvSpPr>
            <p:spPr>
              <a:xfrm>
                <a:off x="2725432" y="4434992"/>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31" name="円/楕円 45">
                <a:extLst>
                  <a:ext uri="{FF2B5EF4-FFF2-40B4-BE49-F238E27FC236}">
                    <a16:creationId xmlns:a16="http://schemas.microsoft.com/office/drawing/2014/main" id="{6DBCF645-1B5A-4A8B-BDB3-CFA2AC93BF0C}"/>
                  </a:ext>
                </a:extLst>
              </p:cNvPr>
              <p:cNvSpPr/>
              <p:nvPr/>
            </p:nvSpPr>
            <p:spPr>
              <a:xfrm>
                <a:off x="2965261" y="4427586"/>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grpSp>
        <p:grpSp>
          <p:nvGrpSpPr>
            <p:cNvPr id="32" name="グループ化 31">
              <a:extLst>
                <a:ext uri="{FF2B5EF4-FFF2-40B4-BE49-F238E27FC236}">
                  <a16:creationId xmlns:a16="http://schemas.microsoft.com/office/drawing/2014/main" id="{C7ADDC80-86C0-4363-B3A5-3B0296523666}"/>
                </a:ext>
              </a:extLst>
            </p:cNvPr>
            <p:cNvGrpSpPr/>
            <p:nvPr/>
          </p:nvGrpSpPr>
          <p:grpSpPr>
            <a:xfrm rot="8199840">
              <a:off x="5806977" y="4193929"/>
              <a:ext cx="403515" cy="349219"/>
              <a:chOff x="5824996" y="4573343"/>
              <a:chExt cx="488641" cy="424854"/>
            </a:xfrm>
          </p:grpSpPr>
          <p:sp>
            <p:nvSpPr>
              <p:cNvPr id="33" name="円/楕円 33">
                <a:extLst>
                  <a:ext uri="{FF2B5EF4-FFF2-40B4-BE49-F238E27FC236}">
                    <a16:creationId xmlns:a16="http://schemas.microsoft.com/office/drawing/2014/main" id="{411E44C3-AF12-4B09-BC0F-9BA801172EA6}"/>
                  </a:ext>
                </a:extLst>
              </p:cNvPr>
              <p:cNvSpPr/>
              <p:nvPr/>
            </p:nvSpPr>
            <p:spPr>
              <a:xfrm rot="19200000">
                <a:off x="5824996" y="4926197"/>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34" name="円/楕円 34">
                <a:extLst>
                  <a:ext uri="{FF2B5EF4-FFF2-40B4-BE49-F238E27FC236}">
                    <a16:creationId xmlns:a16="http://schemas.microsoft.com/office/drawing/2014/main" id="{4DBD48A7-B9C1-4761-B451-F89E20047E60}"/>
                  </a:ext>
                </a:extLst>
              </p:cNvPr>
              <p:cNvSpPr/>
              <p:nvPr/>
            </p:nvSpPr>
            <p:spPr>
              <a:xfrm rot="19200000">
                <a:off x="5903096" y="4856354"/>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35" name="円/楕円 35">
                <a:extLst>
                  <a:ext uri="{FF2B5EF4-FFF2-40B4-BE49-F238E27FC236}">
                    <a16:creationId xmlns:a16="http://schemas.microsoft.com/office/drawing/2014/main" id="{BFCFA4B6-E571-4CE0-A457-8EA5154522ED}"/>
                  </a:ext>
                </a:extLst>
              </p:cNvPr>
              <p:cNvSpPr/>
              <p:nvPr/>
            </p:nvSpPr>
            <p:spPr>
              <a:xfrm rot="19200000">
                <a:off x="6179416" y="4617789"/>
                <a:ext cx="72000" cy="72000"/>
              </a:xfrm>
              <a:prstGeom prst="ellipse">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36" name="円/楕円 36">
                <a:extLst>
                  <a:ext uri="{FF2B5EF4-FFF2-40B4-BE49-F238E27FC236}">
                    <a16:creationId xmlns:a16="http://schemas.microsoft.com/office/drawing/2014/main" id="{D43724F0-27FC-4458-9684-43C47EADAB12}"/>
                  </a:ext>
                </a:extLst>
              </p:cNvPr>
              <p:cNvSpPr/>
              <p:nvPr/>
            </p:nvSpPr>
            <p:spPr>
              <a:xfrm rot="19200000">
                <a:off x="6241637" y="4573343"/>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37" name="円/楕円 37">
                <a:extLst>
                  <a:ext uri="{FF2B5EF4-FFF2-40B4-BE49-F238E27FC236}">
                    <a16:creationId xmlns:a16="http://schemas.microsoft.com/office/drawing/2014/main" id="{838E7CDA-B80E-46ED-8802-474D51268E5C}"/>
                  </a:ext>
                </a:extLst>
              </p:cNvPr>
              <p:cNvSpPr/>
              <p:nvPr/>
            </p:nvSpPr>
            <p:spPr>
              <a:xfrm rot="19200000">
                <a:off x="6120084" y="4672084"/>
                <a:ext cx="72000" cy="72000"/>
              </a:xfrm>
              <a:prstGeom prst="ellipse">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38" name="円/楕円 38">
                <a:extLst>
                  <a:ext uri="{FF2B5EF4-FFF2-40B4-BE49-F238E27FC236}">
                    <a16:creationId xmlns:a16="http://schemas.microsoft.com/office/drawing/2014/main" id="{2C8C21B3-D238-4CBD-AAC7-AE7239ABF879}"/>
                  </a:ext>
                </a:extLst>
              </p:cNvPr>
              <p:cNvSpPr/>
              <p:nvPr/>
            </p:nvSpPr>
            <p:spPr>
              <a:xfrm rot="19200000">
                <a:off x="6062572" y="4722278"/>
                <a:ext cx="72000" cy="720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39" name="円/楕円 39">
                <a:extLst>
                  <a:ext uri="{FF2B5EF4-FFF2-40B4-BE49-F238E27FC236}">
                    <a16:creationId xmlns:a16="http://schemas.microsoft.com/office/drawing/2014/main" id="{BE878924-1791-478E-B80C-8AA4015CA84B}"/>
                  </a:ext>
                </a:extLst>
              </p:cNvPr>
              <p:cNvSpPr/>
              <p:nvPr/>
            </p:nvSpPr>
            <p:spPr>
              <a:xfrm rot="19200000">
                <a:off x="6003240" y="4776573"/>
                <a:ext cx="72000" cy="72000"/>
              </a:xfrm>
              <a:prstGeom prst="ellipse">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grpSp>
        <p:sp>
          <p:nvSpPr>
            <p:cNvPr id="40" name="テキスト ボックス 18">
              <a:extLst>
                <a:ext uri="{FF2B5EF4-FFF2-40B4-BE49-F238E27FC236}">
                  <a16:creationId xmlns:a16="http://schemas.microsoft.com/office/drawing/2014/main" id="{BAC57FB5-5807-47EB-8FC0-A76D2057A08D}"/>
                </a:ext>
              </a:extLst>
            </p:cNvPr>
            <p:cNvSpPr txBox="1">
              <a:spLocks noChangeArrowheads="1"/>
            </p:cNvSpPr>
            <p:nvPr/>
          </p:nvSpPr>
          <p:spPr bwMode="auto">
            <a:xfrm rot="4698539">
              <a:off x="5969745" y="2415144"/>
              <a:ext cx="1183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000">
                  <a:solidFill>
                    <a:srgbClr val="FFFF00"/>
                  </a:solidFill>
                  <a:highlight>
                    <a:srgbClr val="00FFFF"/>
                  </a:highlight>
                </a:rPr>
                <a:t>EDICAM</a:t>
              </a:r>
              <a:endParaRPr lang="ja-JP" altLang="en-US" sz="2000">
                <a:solidFill>
                  <a:srgbClr val="FFFF00"/>
                </a:solidFill>
                <a:highlight>
                  <a:srgbClr val="00FFFF"/>
                </a:highlight>
              </a:endParaRPr>
            </a:p>
          </p:txBody>
        </p:sp>
        <p:sp>
          <p:nvSpPr>
            <p:cNvPr id="41" name="テキスト ボックス 18">
              <a:extLst>
                <a:ext uri="{FF2B5EF4-FFF2-40B4-BE49-F238E27FC236}">
                  <a16:creationId xmlns:a16="http://schemas.microsoft.com/office/drawing/2014/main" id="{BAF52789-0A12-4459-A3C5-ED9730C468AB}"/>
                </a:ext>
              </a:extLst>
            </p:cNvPr>
            <p:cNvSpPr txBox="1">
              <a:spLocks noChangeArrowheads="1"/>
            </p:cNvSpPr>
            <p:nvPr/>
          </p:nvSpPr>
          <p:spPr bwMode="auto">
            <a:xfrm rot="1133024">
              <a:off x="5237667" y="2125646"/>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000">
                  <a:solidFill>
                    <a:srgbClr val="0000FF"/>
                  </a:solidFill>
                  <a:effectLst>
                    <a:glow rad="38100">
                      <a:schemeClr val="bg1"/>
                    </a:glow>
                  </a:effectLst>
                  <a:highlight>
                    <a:srgbClr val="00FFFF"/>
                  </a:highlight>
                </a:rPr>
                <a:t>CAM</a:t>
              </a:r>
              <a:endParaRPr lang="ja-JP" altLang="en-US" sz="2000">
                <a:solidFill>
                  <a:srgbClr val="0000FF"/>
                </a:solidFill>
                <a:effectLst>
                  <a:glow rad="38100">
                    <a:schemeClr val="bg1"/>
                  </a:glow>
                </a:effectLst>
                <a:highlight>
                  <a:srgbClr val="00FFFF"/>
                </a:highlight>
              </a:endParaRPr>
            </a:p>
          </p:txBody>
        </p:sp>
        <p:sp>
          <p:nvSpPr>
            <p:cNvPr id="42" name="テキスト ボックス 18">
              <a:extLst>
                <a:ext uri="{FF2B5EF4-FFF2-40B4-BE49-F238E27FC236}">
                  <a16:creationId xmlns:a16="http://schemas.microsoft.com/office/drawing/2014/main" id="{C7A73BE8-B580-42A6-B076-800D4588481E}"/>
                </a:ext>
              </a:extLst>
            </p:cNvPr>
            <p:cNvSpPr txBox="1">
              <a:spLocks noChangeArrowheads="1"/>
            </p:cNvSpPr>
            <p:nvPr/>
          </p:nvSpPr>
          <p:spPr bwMode="auto">
            <a:xfrm rot="16741214">
              <a:off x="4788994" y="2288432"/>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000">
                  <a:solidFill>
                    <a:srgbClr val="9437FF"/>
                  </a:solidFill>
                  <a:effectLst>
                    <a:glow rad="38100">
                      <a:schemeClr val="bg1"/>
                    </a:glow>
                  </a:effectLst>
                  <a:highlight>
                    <a:srgbClr val="00FFFF"/>
                  </a:highlight>
                </a:rPr>
                <a:t>CAM</a:t>
              </a:r>
              <a:endParaRPr lang="ja-JP" altLang="en-US" sz="2000">
                <a:solidFill>
                  <a:srgbClr val="9437FF"/>
                </a:solidFill>
                <a:effectLst>
                  <a:glow rad="38100">
                    <a:schemeClr val="bg1"/>
                  </a:glow>
                </a:effectLst>
                <a:highlight>
                  <a:srgbClr val="00FFFF"/>
                </a:highlight>
              </a:endParaRPr>
            </a:p>
          </p:txBody>
        </p:sp>
        <p:sp>
          <p:nvSpPr>
            <p:cNvPr id="43" name="テキスト ボックス 18">
              <a:extLst>
                <a:ext uri="{FF2B5EF4-FFF2-40B4-BE49-F238E27FC236}">
                  <a16:creationId xmlns:a16="http://schemas.microsoft.com/office/drawing/2014/main" id="{1C3ABFF0-DD24-4E3E-A187-0CDF8BE7C4DF}"/>
                </a:ext>
              </a:extLst>
            </p:cNvPr>
            <p:cNvSpPr txBox="1">
              <a:spLocks noChangeArrowheads="1"/>
            </p:cNvSpPr>
            <p:nvPr/>
          </p:nvSpPr>
          <p:spPr bwMode="auto">
            <a:xfrm rot="2194700">
              <a:off x="5130112" y="3206368"/>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000">
                  <a:solidFill>
                    <a:srgbClr val="FF0000"/>
                  </a:solidFill>
                  <a:effectLst>
                    <a:glow rad="38100">
                      <a:schemeClr val="bg1"/>
                    </a:glow>
                  </a:effectLst>
                  <a:highlight>
                    <a:srgbClr val="00FFFF"/>
                  </a:highlight>
                </a:rPr>
                <a:t>LP(U)</a:t>
              </a:r>
              <a:endParaRPr lang="ja-JP" altLang="en-US" sz="2000">
                <a:solidFill>
                  <a:srgbClr val="FF0000"/>
                </a:solidFill>
                <a:effectLst>
                  <a:glow rad="38100">
                    <a:schemeClr val="bg1"/>
                  </a:glow>
                </a:effectLst>
                <a:highlight>
                  <a:srgbClr val="00FFFF"/>
                </a:highlight>
              </a:endParaRPr>
            </a:p>
          </p:txBody>
        </p:sp>
        <p:sp>
          <p:nvSpPr>
            <p:cNvPr id="44" name="テキスト ボックス 18">
              <a:extLst>
                <a:ext uri="{FF2B5EF4-FFF2-40B4-BE49-F238E27FC236}">
                  <a16:creationId xmlns:a16="http://schemas.microsoft.com/office/drawing/2014/main" id="{6395B8FD-37DA-417E-9CC8-039FE715C6D1}"/>
                </a:ext>
              </a:extLst>
            </p:cNvPr>
            <p:cNvSpPr txBox="1">
              <a:spLocks noChangeArrowheads="1"/>
            </p:cNvSpPr>
            <p:nvPr/>
          </p:nvSpPr>
          <p:spPr bwMode="auto">
            <a:xfrm>
              <a:off x="3185474" y="3402318"/>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P12</a:t>
              </a:r>
              <a:endParaRPr lang="ja-JP" altLang="en-US" sz="2400"/>
            </a:p>
          </p:txBody>
        </p:sp>
        <p:sp>
          <p:nvSpPr>
            <p:cNvPr id="45" name="テキスト ボックス 18">
              <a:extLst>
                <a:ext uri="{FF2B5EF4-FFF2-40B4-BE49-F238E27FC236}">
                  <a16:creationId xmlns:a16="http://schemas.microsoft.com/office/drawing/2014/main" id="{6820F99E-C83C-4B15-9728-107C2BB77E26}"/>
                </a:ext>
              </a:extLst>
            </p:cNvPr>
            <p:cNvSpPr txBox="1">
              <a:spLocks noChangeArrowheads="1"/>
            </p:cNvSpPr>
            <p:nvPr/>
          </p:nvSpPr>
          <p:spPr bwMode="auto">
            <a:xfrm>
              <a:off x="1799227" y="3731642"/>
              <a:ext cx="2256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Div. VUV spectrometer</a:t>
              </a:r>
              <a:endParaRPr lang="ja-JP" altLang="en-US"/>
            </a:p>
          </p:txBody>
        </p:sp>
        <p:sp>
          <p:nvSpPr>
            <p:cNvPr id="46" name="テキスト ボックス 18">
              <a:extLst>
                <a:ext uri="{FF2B5EF4-FFF2-40B4-BE49-F238E27FC236}">
                  <a16:creationId xmlns:a16="http://schemas.microsoft.com/office/drawing/2014/main" id="{86ED96D4-68E9-4AA8-A88D-DBE8C8CEA10C}"/>
                </a:ext>
              </a:extLst>
            </p:cNvPr>
            <p:cNvSpPr txBox="1">
              <a:spLocks noChangeArrowheads="1"/>
            </p:cNvSpPr>
            <p:nvPr/>
          </p:nvSpPr>
          <p:spPr bwMode="auto">
            <a:xfrm>
              <a:off x="3329433" y="4288332"/>
              <a:ext cx="710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P11</a:t>
              </a:r>
              <a:endParaRPr lang="ja-JP" altLang="en-US" sz="2400"/>
            </a:p>
          </p:txBody>
        </p:sp>
        <p:sp>
          <p:nvSpPr>
            <p:cNvPr id="47" name="テキスト ボックス 18">
              <a:extLst>
                <a:ext uri="{FF2B5EF4-FFF2-40B4-BE49-F238E27FC236}">
                  <a16:creationId xmlns:a16="http://schemas.microsoft.com/office/drawing/2014/main" id="{F7867173-AEB3-4DF4-88ED-86D0472285B5}"/>
                </a:ext>
              </a:extLst>
            </p:cNvPr>
            <p:cNvSpPr txBox="1">
              <a:spLocks noChangeArrowheads="1"/>
            </p:cNvSpPr>
            <p:nvPr/>
          </p:nvSpPr>
          <p:spPr bwMode="auto">
            <a:xfrm>
              <a:off x="2852874" y="4350402"/>
              <a:ext cx="604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ECE</a:t>
              </a:r>
              <a:endParaRPr lang="ja-JP" altLang="en-US"/>
            </a:p>
          </p:txBody>
        </p:sp>
        <p:sp>
          <p:nvSpPr>
            <p:cNvPr id="48" name="テキスト ボックス 18">
              <a:extLst>
                <a:ext uri="{FF2B5EF4-FFF2-40B4-BE49-F238E27FC236}">
                  <a16:creationId xmlns:a16="http://schemas.microsoft.com/office/drawing/2014/main" id="{3370378C-8091-449A-99F5-D9F97E661A64}"/>
                </a:ext>
              </a:extLst>
            </p:cNvPr>
            <p:cNvSpPr txBox="1">
              <a:spLocks noChangeArrowheads="1"/>
            </p:cNvSpPr>
            <p:nvPr/>
          </p:nvSpPr>
          <p:spPr bwMode="auto">
            <a:xfrm>
              <a:off x="3853127" y="4999224"/>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P10</a:t>
              </a:r>
              <a:endParaRPr lang="ja-JP" altLang="en-US" sz="2400"/>
            </a:p>
          </p:txBody>
        </p:sp>
        <p:sp>
          <p:nvSpPr>
            <p:cNvPr id="49" name="テキスト ボックス 18">
              <a:extLst>
                <a:ext uri="{FF2B5EF4-FFF2-40B4-BE49-F238E27FC236}">
                  <a16:creationId xmlns:a16="http://schemas.microsoft.com/office/drawing/2014/main" id="{9914BAC5-ABCA-4692-803E-6E5E1DD59E6A}"/>
                </a:ext>
              </a:extLst>
            </p:cNvPr>
            <p:cNvSpPr txBox="1">
              <a:spLocks noChangeArrowheads="1"/>
            </p:cNvSpPr>
            <p:nvPr/>
          </p:nvSpPr>
          <p:spPr bwMode="auto">
            <a:xfrm>
              <a:off x="2064261" y="5065531"/>
              <a:ext cx="22717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VUV spectrometer</a:t>
              </a:r>
            </a:p>
            <a:p>
              <a:r>
                <a:rPr lang="en-US" altLang="ja-JP">
                  <a:solidFill>
                    <a:srgbClr val="FF0000"/>
                  </a:solidFill>
                  <a:highlight>
                    <a:srgbClr val="00FFFF"/>
                  </a:highlight>
                </a:rPr>
                <a:t>Neutron monitor</a:t>
              </a:r>
              <a:r>
                <a:rPr lang="en-US" altLang="ja-JP"/>
                <a:t>/profile</a:t>
              </a:r>
            </a:p>
            <a:p>
              <a:r>
                <a:rPr lang="en-US" altLang="ja-JP"/>
                <a:t>X-ray imaging crystal </a:t>
              </a:r>
            </a:p>
            <a:p>
              <a:r>
                <a:rPr lang="en-US" altLang="ja-JP"/>
                <a:t>spectrometer</a:t>
              </a:r>
              <a:endParaRPr lang="ja-JP" altLang="en-US"/>
            </a:p>
          </p:txBody>
        </p:sp>
        <p:sp>
          <p:nvSpPr>
            <p:cNvPr id="50" name="テキスト ボックス 18">
              <a:extLst>
                <a:ext uri="{FF2B5EF4-FFF2-40B4-BE49-F238E27FC236}">
                  <a16:creationId xmlns:a16="http://schemas.microsoft.com/office/drawing/2014/main" id="{8BA3B018-6790-4589-A986-2FA2B99CEDC5}"/>
                </a:ext>
              </a:extLst>
            </p:cNvPr>
            <p:cNvSpPr txBox="1">
              <a:spLocks noChangeArrowheads="1"/>
            </p:cNvSpPr>
            <p:nvPr/>
          </p:nvSpPr>
          <p:spPr bwMode="auto">
            <a:xfrm>
              <a:off x="4577960" y="5542485"/>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P9</a:t>
              </a:r>
              <a:endParaRPr lang="ja-JP" altLang="en-US" sz="2400"/>
            </a:p>
          </p:txBody>
        </p:sp>
        <p:sp>
          <p:nvSpPr>
            <p:cNvPr id="51" name="テキスト ボックス 18">
              <a:extLst>
                <a:ext uri="{FF2B5EF4-FFF2-40B4-BE49-F238E27FC236}">
                  <a16:creationId xmlns:a16="http://schemas.microsoft.com/office/drawing/2014/main" id="{2F60992B-D597-4414-9AFB-4E2665FEDA42}"/>
                </a:ext>
              </a:extLst>
            </p:cNvPr>
            <p:cNvSpPr txBox="1">
              <a:spLocks noChangeArrowheads="1"/>
            </p:cNvSpPr>
            <p:nvPr/>
          </p:nvSpPr>
          <p:spPr bwMode="auto">
            <a:xfrm>
              <a:off x="4208319" y="5851350"/>
              <a:ext cx="9685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TESPEL</a:t>
              </a:r>
              <a:endParaRPr lang="ja-JP" altLang="en-US"/>
            </a:p>
          </p:txBody>
        </p:sp>
        <p:sp>
          <p:nvSpPr>
            <p:cNvPr id="52" name="テキスト ボックス 18">
              <a:extLst>
                <a:ext uri="{FF2B5EF4-FFF2-40B4-BE49-F238E27FC236}">
                  <a16:creationId xmlns:a16="http://schemas.microsoft.com/office/drawing/2014/main" id="{AFC7901D-D373-4A25-8111-F7AD3F102EDA}"/>
                </a:ext>
              </a:extLst>
            </p:cNvPr>
            <p:cNvSpPr txBox="1">
              <a:spLocks noChangeArrowheads="1"/>
            </p:cNvSpPr>
            <p:nvPr/>
          </p:nvSpPr>
          <p:spPr bwMode="auto">
            <a:xfrm>
              <a:off x="7844973" y="4728404"/>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P5</a:t>
              </a:r>
              <a:endParaRPr lang="ja-JP" altLang="en-US" sz="2400"/>
            </a:p>
          </p:txBody>
        </p:sp>
        <p:sp>
          <p:nvSpPr>
            <p:cNvPr id="53" name="テキスト ボックス 18">
              <a:extLst>
                <a:ext uri="{FF2B5EF4-FFF2-40B4-BE49-F238E27FC236}">
                  <a16:creationId xmlns:a16="http://schemas.microsoft.com/office/drawing/2014/main" id="{986112CE-404D-4192-96F8-3B252DF87637}"/>
                </a:ext>
              </a:extLst>
            </p:cNvPr>
            <p:cNvSpPr txBox="1">
              <a:spLocks noChangeArrowheads="1"/>
            </p:cNvSpPr>
            <p:nvPr/>
          </p:nvSpPr>
          <p:spPr bwMode="auto">
            <a:xfrm>
              <a:off x="8625657" y="4592905"/>
              <a:ext cx="16062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CXRS(Toroidal)</a:t>
              </a:r>
            </a:p>
            <a:p>
              <a:r>
                <a:rPr lang="en-US" altLang="ja-JP"/>
                <a:t>FIDA</a:t>
              </a:r>
              <a:endParaRPr lang="ja-JP" altLang="en-US"/>
            </a:p>
          </p:txBody>
        </p:sp>
        <p:sp>
          <p:nvSpPr>
            <p:cNvPr id="54" name="テキスト ボックス 18">
              <a:extLst>
                <a:ext uri="{FF2B5EF4-FFF2-40B4-BE49-F238E27FC236}">
                  <a16:creationId xmlns:a16="http://schemas.microsoft.com/office/drawing/2014/main" id="{DB31B995-042D-4BB8-8C62-05C7D0263226}"/>
                </a:ext>
              </a:extLst>
            </p:cNvPr>
            <p:cNvSpPr txBox="1">
              <a:spLocks noChangeArrowheads="1"/>
            </p:cNvSpPr>
            <p:nvPr/>
          </p:nvSpPr>
          <p:spPr bwMode="auto">
            <a:xfrm>
              <a:off x="7285453" y="5608225"/>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P6</a:t>
              </a:r>
              <a:endParaRPr lang="ja-JP" altLang="en-US" sz="2400"/>
            </a:p>
          </p:txBody>
        </p:sp>
        <p:sp>
          <p:nvSpPr>
            <p:cNvPr id="55" name="テキスト ボックス 18">
              <a:extLst>
                <a:ext uri="{FF2B5EF4-FFF2-40B4-BE49-F238E27FC236}">
                  <a16:creationId xmlns:a16="http://schemas.microsoft.com/office/drawing/2014/main" id="{DD23E239-02A7-422E-AD6B-C9C3C83FF01D}"/>
                </a:ext>
              </a:extLst>
            </p:cNvPr>
            <p:cNvSpPr txBox="1">
              <a:spLocks noChangeArrowheads="1"/>
            </p:cNvSpPr>
            <p:nvPr/>
          </p:nvSpPr>
          <p:spPr bwMode="auto">
            <a:xfrm>
              <a:off x="8038494" y="5158516"/>
              <a:ext cx="28424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CXRS(Poloidal)</a:t>
              </a:r>
            </a:p>
            <a:p>
              <a:r>
                <a:rPr lang="en-US" altLang="ja-JP"/>
                <a:t>Visible &amp; IR cameras</a:t>
              </a:r>
            </a:p>
            <a:p>
              <a:r>
                <a:rPr lang="en-US" altLang="ja-JP"/>
                <a:t>Neutron monitor</a:t>
              </a:r>
            </a:p>
            <a:p>
              <a:r>
                <a:rPr lang="en-US" altLang="ja-JP"/>
                <a:t>Divertor visible spectrometer </a:t>
              </a:r>
            </a:p>
          </p:txBody>
        </p:sp>
        <p:sp>
          <p:nvSpPr>
            <p:cNvPr id="56" name="テキスト ボックス 18">
              <a:extLst>
                <a:ext uri="{FF2B5EF4-FFF2-40B4-BE49-F238E27FC236}">
                  <a16:creationId xmlns:a16="http://schemas.microsoft.com/office/drawing/2014/main" id="{6F693A90-0712-4ED9-A7F2-F9EEF0F35ABE}"/>
                </a:ext>
              </a:extLst>
            </p:cNvPr>
            <p:cNvSpPr txBox="1">
              <a:spLocks noChangeArrowheads="1"/>
            </p:cNvSpPr>
            <p:nvPr/>
          </p:nvSpPr>
          <p:spPr bwMode="auto">
            <a:xfrm>
              <a:off x="6250759" y="5801672"/>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P7</a:t>
              </a:r>
              <a:endParaRPr lang="ja-JP" altLang="en-US" sz="2400"/>
            </a:p>
          </p:txBody>
        </p:sp>
        <p:sp>
          <p:nvSpPr>
            <p:cNvPr id="57" name="テキスト ボックス 18">
              <a:extLst>
                <a:ext uri="{FF2B5EF4-FFF2-40B4-BE49-F238E27FC236}">
                  <a16:creationId xmlns:a16="http://schemas.microsoft.com/office/drawing/2014/main" id="{C350521D-43D8-45BC-827F-381A3403DCEB}"/>
                </a:ext>
              </a:extLst>
            </p:cNvPr>
            <p:cNvSpPr txBox="1">
              <a:spLocks noChangeArrowheads="1"/>
            </p:cNvSpPr>
            <p:nvPr/>
          </p:nvSpPr>
          <p:spPr bwMode="auto">
            <a:xfrm>
              <a:off x="6642939" y="6079594"/>
              <a:ext cx="16161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CXRS(Poloidal)</a:t>
              </a:r>
              <a:endParaRPr lang="ja-JP" altLang="en-US"/>
            </a:p>
          </p:txBody>
        </p:sp>
        <p:sp>
          <p:nvSpPr>
            <p:cNvPr id="58" name="テキスト ボックス 18">
              <a:extLst>
                <a:ext uri="{FF2B5EF4-FFF2-40B4-BE49-F238E27FC236}">
                  <a16:creationId xmlns:a16="http://schemas.microsoft.com/office/drawing/2014/main" id="{3B61CBFE-37C8-4D76-8F87-6B4BF076DB91}"/>
                </a:ext>
              </a:extLst>
            </p:cNvPr>
            <p:cNvSpPr txBox="1">
              <a:spLocks noChangeArrowheads="1"/>
            </p:cNvSpPr>
            <p:nvPr/>
          </p:nvSpPr>
          <p:spPr bwMode="auto">
            <a:xfrm>
              <a:off x="8284979" y="3745616"/>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P4</a:t>
              </a:r>
              <a:endParaRPr lang="ja-JP" altLang="en-US" sz="2400"/>
            </a:p>
          </p:txBody>
        </p:sp>
        <p:sp>
          <p:nvSpPr>
            <p:cNvPr id="59" name="テキスト ボックス 18">
              <a:extLst>
                <a:ext uri="{FF2B5EF4-FFF2-40B4-BE49-F238E27FC236}">
                  <a16:creationId xmlns:a16="http://schemas.microsoft.com/office/drawing/2014/main" id="{224760B5-8499-498A-9093-40DAC54FF3D0}"/>
                </a:ext>
              </a:extLst>
            </p:cNvPr>
            <p:cNvSpPr txBox="1">
              <a:spLocks noChangeArrowheads="1"/>
            </p:cNvSpPr>
            <p:nvPr/>
          </p:nvSpPr>
          <p:spPr bwMode="auto">
            <a:xfrm>
              <a:off x="9059027" y="3850230"/>
              <a:ext cx="9444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D</a:t>
              </a:r>
              <a:r>
                <a:rPr lang="en-US" altLang="ja-JP" baseline="-25000">
                  <a:latin typeface="Symbol" pitchFamily="2" charset="2"/>
                </a:rPr>
                <a:t>a</a:t>
              </a:r>
              <a:r>
                <a:rPr lang="en-US" altLang="ja-JP"/>
                <a:t> array</a:t>
              </a:r>
              <a:endParaRPr lang="ja-JP" altLang="en-US"/>
            </a:p>
          </p:txBody>
        </p:sp>
        <p:sp>
          <p:nvSpPr>
            <p:cNvPr id="60" name="テキスト ボックス 18">
              <a:extLst>
                <a:ext uri="{FF2B5EF4-FFF2-40B4-BE49-F238E27FC236}">
                  <a16:creationId xmlns:a16="http://schemas.microsoft.com/office/drawing/2014/main" id="{38EDB6C5-6EF4-4D38-B3D5-62309EA17737}"/>
                </a:ext>
              </a:extLst>
            </p:cNvPr>
            <p:cNvSpPr txBox="1">
              <a:spLocks noChangeArrowheads="1"/>
            </p:cNvSpPr>
            <p:nvPr/>
          </p:nvSpPr>
          <p:spPr bwMode="auto">
            <a:xfrm>
              <a:off x="8141232" y="2417134"/>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P2</a:t>
              </a:r>
              <a:endParaRPr lang="ja-JP" altLang="en-US" sz="2400"/>
            </a:p>
          </p:txBody>
        </p:sp>
        <p:sp>
          <p:nvSpPr>
            <p:cNvPr id="61" name="テキスト ボックス 18">
              <a:extLst>
                <a:ext uri="{FF2B5EF4-FFF2-40B4-BE49-F238E27FC236}">
                  <a16:creationId xmlns:a16="http://schemas.microsoft.com/office/drawing/2014/main" id="{0E7E8B9C-BC8E-491F-B4EA-5F2DA096368E}"/>
                </a:ext>
              </a:extLst>
            </p:cNvPr>
            <p:cNvSpPr txBox="1">
              <a:spLocks noChangeArrowheads="1"/>
            </p:cNvSpPr>
            <p:nvPr/>
          </p:nvSpPr>
          <p:spPr bwMode="auto">
            <a:xfrm>
              <a:off x="8901711" y="2455383"/>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Thomson scattering</a:t>
              </a:r>
            </a:p>
            <a:p>
              <a:r>
                <a:rPr lang="en-US" altLang="ja-JP"/>
                <a:t>CXRS(Toroidal)</a:t>
              </a:r>
              <a:endParaRPr lang="ja-JP" altLang="en-US"/>
            </a:p>
          </p:txBody>
        </p:sp>
        <p:sp>
          <p:nvSpPr>
            <p:cNvPr id="62" name="テキスト ボックス 18">
              <a:extLst>
                <a:ext uri="{FF2B5EF4-FFF2-40B4-BE49-F238E27FC236}">
                  <a16:creationId xmlns:a16="http://schemas.microsoft.com/office/drawing/2014/main" id="{ED3D41CA-F601-4044-A195-E0D5471AE9A0}"/>
                </a:ext>
              </a:extLst>
            </p:cNvPr>
            <p:cNvSpPr txBox="1">
              <a:spLocks noChangeArrowheads="1"/>
            </p:cNvSpPr>
            <p:nvPr/>
          </p:nvSpPr>
          <p:spPr bwMode="auto">
            <a:xfrm>
              <a:off x="8172131" y="1584157"/>
              <a:ext cx="2833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Z</a:t>
              </a:r>
              <a:r>
                <a:rPr lang="en-US" altLang="ja-JP" baseline="-25000"/>
                <a:t>eff</a:t>
              </a:r>
              <a:r>
                <a:rPr lang="en-US" altLang="ja-JP"/>
                <a:t> monitor/</a:t>
              </a:r>
              <a:r>
                <a:rPr lang="en-US" altLang="ja-JP">
                  <a:solidFill>
                    <a:srgbClr val="FF0000"/>
                  </a:solidFill>
                  <a:highlight>
                    <a:srgbClr val="00FFFF"/>
                  </a:highlight>
                </a:rPr>
                <a:t>vis. spectroscopy</a:t>
              </a:r>
            </a:p>
            <a:p>
              <a:r>
                <a:rPr lang="en-US" altLang="ja-JP"/>
                <a:t>Thomson scattering</a:t>
              </a:r>
            </a:p>
          </p:txBody>
        </p:sp>
        <p:sp>
          <p:nvSpPr>
            <p:cNvPr id="63" name="テキスト ボックス 18">
              <a:extLst>
                <a:ext uri="{FF2B5EF4-FFF2-40B4-BE49-F238E27FC236}">
                  <a16:creationId xmlns:a16="http://schemas.microsoft.com/office/drawing/2014/main" id="{D158D3D8-349A-4CA0-AD65-DB74AB462476}"/>
                </a:ext>
              </a:extLst>
            </p:cNvPr>
            <p:cNvSpPr txBox="1">
              <a:spLocks noChangeArrowheads="1"/>
            </p:cNvSpPr>
            <p:nvPr/>
          </p:nvSpPr>
          <p:spPr bwMode="auto">
            <a:xfrm>
              <a:off x="7837190" y="515765"/>
              <a:ext cx="16562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solidFill>
                    <a:srgbClr val="FF0000"/>
                  </a:solidFill>
                  <a:highlight>
                    <a:srgbClr val="00FFFF"/>
                  </a:highlight>
                </a:rPr>
                <a:t>EDICAM</a:t>
              </a:r>
            </a:p>
            <a:p>
              <a:r>
                <a:rPr lang="en-US" altLang="ja-JP"/>
                <a:t>Visible cameras</a:t>
              </a:r>
            </a:p>
            <a:p>
              <a:r>
                <a:rPr lang="en-US" altLang="ja-JP">
                  <a:solidFill>
                    <a:srgbClr val="FF0000"/>
                  </a:solidFill>
                  <a:highlight>
                    <a:srgbClr val="00FFFF"/>
                  </a:highlight>
                </a:rPr>
                <a:t>Neutron monitor</a:t>
              </a:r>
            </a:p>
            <a:p>
              <a:r>
                <a:rPr lang="en-US" altLang="ja-JP"/>
                <a:t>Bolometer</a:t>
              </a:r>
              <a:endParaRPr lang="ja-JP" altLang="en-US"/>
            </a:p>
          </p:txBody>
        </p:sp>
        <p:sp>
          <p:nvSpPr>
            <p:cNvPr id="64" name="テキスト ボックス 18">
              <a:extLst>
                <a:ext uri="{FF2B5EF4-FFF2-40B4-BE49-F238E27FC236}">
                  <a16:creationId xmlns:a16="http://schemas.microsoft.com/office/drawing/2014/main" id="{D3CF5991-D259-427E-B1AC-BCE3B3B31210}"/>
                </a:ext>
              </a:extLst>
            </p:cNvPr>
            <p:cNvSpPr txBox="1">
              <a:spLocks noChangeArrowheads="1"/>
            </p:cNvSpPr>
            <p:nvPr/>
          </p:nvSpPr>
          <p:spPr bwMode="auto">
            <a:xfrm>
              <a:off x="6006405" y="936353"/>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P17</a:t>
              </a:r>
              <a:endParaRPr lang="ja-JP" altLang="en-US" sz="2400"/>
            </a:p>
          </p:txBody>
        </p:sp>
        <p:sp>
          <p:nvSpPr>
            <p:cNvPr id="65" name="テキスト ボックス 18">
              <a:extLst>
                <a:ext uri="{FF2B5EF4-FFF2-40B4-BE49-F238E27FC236}">
                  <a16:creationId xmlns:a16="http://schemas.microsoft.com/office/drawing/2014/main" id="{16478E54-490E-4DD4-A299-4BB870BF6A85}"/>
                </a:ext>
              </a:extLst>
            </p:cNvPr>
            <p:cNvSpPr txBox="1">
              <a:spLocks noChangeArrowheads="1"/>
            </p:cNvSpPr>
            <p:nvPr/>
          </p:nvSpPr>
          <p:spPr bwMode="auto">
            <a:xfrm>
              <a:off x="6372132" y="735063"/>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MSE</a:t>
              </a:r>
              <a:endParaRPr lang="ja-JP" altLang="en-US"/>
            </a:p>
          </p:txBody>
        </p:sp>
        <p:sp>
          <p:nvSpPr>
            <p:cNvPr id="66" name="テキスト ボックス 18">
              <a:extLst>
                <a:ext uri="{FF2B5EF4-FFF2-40B4-BE49-F238E27FC236}">
                  <a16:creationId xmlns:a16="http://schemas.microsoft.com/office/drawing/2014/main" id="{BFC6C4D5-0BB8-484A-9BD8-1269DEBA0A06}"/>
                </a:ext>
              </a:extLst>
            </p:cNvPr>
            <p:cNvSpPr txBox="1">
              <a:spLocks noChangeArrowheads="1"/>
            </p:cNvSpPr>
            <p:nvPr/>
          </p:nvSpPr>
          <p:spPr bwMode="auto">
            <a:xfrm>
              <a:off x="5223446" y="920909"/>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400"/>
                <a:t>P16</a:t>
              </a:r>
              <a:endParaRPr lang="ja-JP" altLang="en-US" sz="2400"/>
            </a:p>
          </p:txBody>
        </p:sp>
        <p:sp>
          <p:nvSpPr>
            <p:cNvPr id="67" name="テキスト ボックス 18">
              <a:extLst>
                <a:ext uri="{FF2B5EF4-FFF2-40B4-BE49-F238E27FC236}">
                  <a16:creationId xmlns:a16="http://schemas.microsoft.com/office/drawing/2014/main" id="{97EB618A-5435-4E1A-BCBA-3B336B9B8616}"/>
                </a:ext>
              </a:extLst>
            </p:cNvPr>
            <p:cNvSpPr txBox="1">
              <a:spLocks noChangeArrowheads="1"/>
            </p:cNvSpPr>
            <p:nvPr/>
          </p:nvSpPr>
          <p:spPr bwMode="auto">
            <a:xfrm>
              <a:off x="4892464" y="723348"/>
              <a:ext cx="11192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t>Bolometer</a:t>
              </a:r>
              <a:endParaRPr lang="ja-JP" altLang="en-US"/>
            </a:p>
          </p:txBody>
        </p:sp>
        <p:pic>
          <p:nvPicPr>
            <p:cNvPr id="68" name="Picture 110" descr="jap">
              <a:extLst>
                <a:ext uri="{FF2B5EF4-FFF2-40B4-BE49-F238E27FC236}">
                  <a16:creationId xmlns:a16="http://schemas.microsoft.com/office/drawing/2014/main" id="{65D6BEA7-22B9-46A1-AADA-D4EF30DFDB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20941" y="2058625"/>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 name="Picture 362" descr="EU1">
              <a:extLst>
                <a:ext uri="{FF2B5EF4-FFF2-40B4-BE49-F238E27FC236}">
                  <a16:creationId xmlns:a16="http://schemas.microsoft.com/office/drawing/2014/main" id="{8F97B6C5-F799-4F44-BEAB-DB30A52B22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3601" y="3587441"/>
              <a:ext cx="302953" cy="203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 name="Picture 2">
              <a:extLst>
                <a:ext uri="{FF2B5EF4-FFF2-40B4-BE49-F238E27FC236}">
                  <a16:creationId xmlns:a16="http://schemas.microsoft.com/office/drawing/2014/main" id="{FA39FAAE-485E-4447-81BD-2A11A4A4F4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628" y="5650080"/>
              <a:ext cx="340909" cy="180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10" descr="jap">
              <a:extLst>
                <a:ext uri="{FF2B5EF4-FFF2-40B4-BE49-F238E27FC236}">
                  <a16:creationId xmlns:a16="http://schemas.microsoft.com/office/drawing/2014/main" id="{15590102-F191-4002-A966-087289B96A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4548" y="5382251"/>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 name="Picture 110" descr="jap">
              <a:extLst>
                <a:ext uri="{FF2B5EF4-FFF2-40B4-BE49-F238E27FC236}">
                  <a16:creationId xmlns:a16="http://schemas.microsoft.com/office/drawing/2014/main" id="{14D121B6-C5C0-4555-BDC3-5414040488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3666" y="4408695"/>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 name="Picture 110" descr="jap">
              <a:extLst>
                <a:ext uri="{FF2B5EF4-FFF2-40B4-BE49-F238E27FC236}">
                  <a16:creationId xmlns:a16="http://schemas.microsoft.com/office/drawing/2014/main" id="{BA5007C9-8612-459E-A9AD-409DF61263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0665" y="902800"/>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 name="Picture 110" descr="jap">
              <a:extLst>
                <a:ext uri="{FF2B5EF4-FFF2-40B4-BE49-F238E27FC236}">
                  <a16:creationId xmlns:a16="http://schemas.microsoft.com/office/drawing/2014/main" id="{08089B6A-BEE0-43D5-A230-BB39C5F19E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5918" y="787469"/>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110" descr="jap">
              <a:extLst>
                <a:ext uri="{FF2B5EF4-FFF2-40B4-BE49-F238E27FC236}">
                  <a16:creationId xmlns:a16="http://schemas.microsoft.com/office/drawing/2014/main" id="{0FB0A14E-4F5A-4034-8BD3-543BE894CA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0220" y="792857"/>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 name="Picture 110" descr="jap">
              <a:extLst>
                <a:ext uri="{FF2B5EF4-FFF2-40B4-BE49-F238E27FC236}">
                  <a16:creationId xmlns:a16="http://schemas.microsoft.com/office/drawing/2014/main" id="{778BB568-9D38-4033-8207-A465B17BE9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3173" y="844903"/>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 name="Picture 110" descr="jap">
              <a:extLst>
                <a:ext uri="{FF2B5EF4-FFF2-40B4-BE49-F238E27FC236}">
                  <a16:creationId xmlns:a16="http://schemas.microsoft.com/office/drawing/2014/main" id="{515AD635-C2DE-4671-9E03-9E28177AC3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4250" y="1661973"/>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 name="Picture 362" descr="EU1">
              <a:extLst>
                <a:ext uri="{FF2B5EF4-FFF2-40B4-BE49-F238E27FC236}">
                  <a16:creationId xmlns:a16="http://schemas.microsoft.com/office/drawing/2014/main" id="{90472B54-F58E-44D6-B4F2-1C2EDCCE75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873" y="599949"/>
              <a:ext cx="302953" cy="203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9" name="Picture 362" descr="EU1">
              <a:extLst>
                <a:ext uri="{FF2B5EF4-FFF2-40B4-BE49-F238E27FC236}">
                  <a16:creationId xmlns:a16="http://schemas.microsoft.com/office/drawing/2014/main" id="{A5E93979-A42B-49DD-8508-32E01E9FB0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3504" y="1891400"/>
              <a:ext cx="302953" cy="203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 name="Picture 110" descr="jap">
              <a:extLst>
                <a:ext uri="{FF2B5EF4-FFF2-40B4-BE49-F238E27FC236}">
                  <a16:creationId xmlns:a16="http://schemas.microsoft.com/office/drawing/2014/main" id="{BA22EEEA-9F25-4F4F-A5E4-C9EC674712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7577" y="1072611"/>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 name="Picture 110" descr="jap">
              <a:extLst>
                <a:ext uri="{FF2B5EF4-FFF2-40B4-BE49-F238E27FC236}">
                  <a16:creationId xmlns:a16="http://schemas.microsoft.com/office/drawing/2014/main" id="{28E608B3-E5E3-4976-9B89-CD53938F12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7577" y="1293789"/>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 name="Picture 110" descr="jap">
              <a:extLst>
                <a:ext uri="{FF2B5EF4-FFF2-40B4-BE49-F238E27FC236}">
                  <a16:creationId xmlns:a16="http://schemas.microsoft.com/office/drawing/2014/main" id="{2AECD777-F882-4F7E-82FE-A13A9DC435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61850" y="2542933"/>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 name="Picture 110" descr="jap">
              <a:extLst>
                <a:ext uri="{FF2B5EF4-FFF2-40B4-BE49-F238E27FC236}">
                  <a16:creationId xmlns:a16="http://schemas.microsoft.com/office/drawing/2014/main" id="{0A0CAAC9-0B3D-4E45-A31C-B3036D3DC9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61850" y="2764112"/>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 name="Picture 110" descr="jap">
              <a:extLst>
                <a:ext uri="{FF2B5EF4-FFF2-40B4-BE49-F238E27FC236}">
                  <a16:creationId xmlns:a16="http://schemas.microsoft.com/office/drawing/2014/main" id="{2854DCE0-08C5-4728-A73D-970AF8B683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72342" y="3883053"/>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5" name="Picture 110" descr="jap">
              <a:extLst>
                <a:ext uri="{FF2B5EF4-FFF2-40B4-BE49-F238E27FC236}">
                  <a16:creationId xmlns:a16="http://schemas.microsoft.com/office/drawing/2014/main" id="{E7D4D740-A74E-461F-BF11-5D034FD63D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7305" y="4655208"/>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 name="Picture 110" descr="jap">
              <a:extLst>
                <a:ext uri="{FF2B5EF4-FFF2-40B4-BE49-F238E27FC236}">
                  <a16:creationId xmlns:a16="http://schemas.microsoft.com/office/drawing/2014/main" id="{10F9683B-319D-479F-82F5-857539A444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6497" y="5238265"/>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110" descr="jap">
              <a:extLst>
                <a:ext uri="{FF2B5EF4-FFF2-40B4-BE49-F238E27FC236}">
                  <a16:creationId xmlns:a16="http://schemas.microsoft.com/office/drawing/2014/main" id="{4B335345-0802-4077-B019-67BA438449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92193" y="5714404"/>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 name="Picture 110" descr="jap">
              <a:extLst>
                <a:ext uri="{FF2B5EF4-FFF2-40B4-BE49-F238E27FC236}">
                  <a16:creationId xmlns:a16="http://schemas.microsoft.com/office/drawing/2014/main" id="{33145756-F567-4E33-B950-CB7BC40676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92193" y="5958280"/>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 name="Picture 110" descr="jap">
              <a:extLst>
                <a:ext uri="{FF2B5EF4-FFF2-40B4-BE49-F238E27FC236}">
                  <a16:creationId xmlns:a16="http://schemas.microsoft.com/office/drawing/2014/main" id="{48F74B23-7F96-4B70-A8F1-B2FE0F15F5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6497" y="5459444"/>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 name="Picture 110" descr="jap">
              <a:extLst>
                <a:ext uri="{FF2B5EF4-FFF2-40B4-BE49-F238E27FC236}">
                  <a16:creationId xmlns:a16="http://schemas.microsoft.com/office/drawing/2014/main" id="{F647B2BE-46E3-48E8-9EB9-D4CEBC6654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2281" y="5945267"/>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110" descr="jap">
              <a:extLst>
                <a:ext uri="{FF2B5EF4-FFF2-40B4-BE49-F238E27FC236}">
                  <a16:creationId xmlns:a16="http://schemas.microsoft.com/office/drawing/2014/main" id="{96EA66DE-42D6-430D-8B8E-01E2816AED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1568" y="6146177"/>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 name="Picture 110" descr="jap">
              <a:extLst>
                <a:ext uri="{FF2B5EF4-FFF2-40B4-BE49-F238E27FC236}">
                  <a16:creationId xmlns:a16="http://schemas.microsoft.com/office/drawing/2014/main" id="{9CD9E65F-B0D5-41F8-B236-8583BCD2CD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1568" y="6367355"/>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 name="Picture 110" descr="jap">
              <a:extLst>
                <a:ext uri="{FF2B5EF4-FFF2-40B4-BE49-F238E27FC236}">
                  <a16:creationId xmlns:a16="http://schemas.microsoft.com/office/drawing/2014/main" id="{29496E0D-005A-4817-8F05-61669703CD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8830" y="6599304"/>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110" descr="jap">
              <a:extLst>
                <a:ext uri="{FF2B5EF4-FFF2-40B4-BE49-F238E27FC236}">
                  <a16:creationId xmlns:a16="http://schemas.microsoft.com/office/drawing/2014/main" id="{91FF8860-0A37-4934-A74C-1C9FEA0602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71720" y="5910965"/>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 name="Picture 110" descr="jap">
              <a:extLst>
                <a:ext uri="{FF2B5EF4-FFF2-40B4-BE49-F238E27FC236}">
                  <a16:creationId xmlns:a16="http://schemas.microsoft.com/office/drawing/2014/main" id="{33EDDB61-4925-44ED-92E7-2D724D23547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952" y="5126973"/>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 name="Picture 362" descr="EU1">
              <a:extLst>
                <a:ext uri="{FF2B5EF4-FFF2-40B4-BE49-F238E27FC236}">
                  <a16:creationId xmlns:a16="http://schemas.microsoft.com/office/drawing/2014/main" id="{3BE18429-4766-4A19-BA5E-0AD79FCB5B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9922" y="1413289"/>
              <a:ext cx="302953" cy="203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7" name="Picture 2">
              <a:extLst>
                <a:ext uri="{FF2B5EF4-FFF2-40B4-BE49-F238E27FC236}">
                  <a16:creationId xmlns:a16="http://schemas.microsoft.com/office/drawing/2014/main" id="{B9FEB950-4D8E-4976-B59B-BE0F60AEEE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1696" y="4893281"/>
              <a:ext cx="340909" cy="18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10" descr="jap">
              <a:extLst>
                <a:ext uri="{FF2B5EF4-FFF2-40B4-BE49-F238E27FC236}">
                  <a16:creationId xmlns:a16="http://schemas.microsoft.com/office/drawing/2014/main" id="{58D0857F-240E-4E8B-8140-0CB05D7039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220000">
              <a:off x="4982498" y="2983807"/>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9" name="Group 15393">
              <a:extLst>
                <a:ext uri="{FF2B5EF4-FFF2-40B4-BE49-F238E27FC236}">
                  <a16:creationId xmlns:a16="http://schemas.microsoft.com/office/drawing/2014/main" id="{6BCEB6D0-5639-4627-8332-5405E22F694D}"/>
                </a:ext>
              </a:extLst>
            </p:cNvPr>
            <p:cNvGrpSpPr/>
            <p:nvPr/>
          </p:nvGrpSpPr>
          <p:grpSpPr>
            <a:xfrm rot="7800000">
              <a:off x="4698630" y="2227270"/>
              <a:ext cx="2681940" cy="2738223"/>
              <a:chOff x="2394982" y="5155929"/>
              <a:chExt cx="1340970" cy="1369111"/>
            </a:xfrm>
          </p:grpSpPr>
          <p:cxnSp>
            <p:nvCxnSpPr>
              <p:cNvPr id="100" name="直線コネクタ 236">
                <a:extLst>
                  <a:ext uri="{FF2B5EF4-FFF2-40B4-BE49-F238E27FC236}">
                    <a16:creationId xmlns:a16="http://schemas.microsoft.com/office/drawing/2014/main" id="{F6913B8A-E699-4E54-9D37-FE764EACAAE4}"/>
                  </a:ext>
                </a:extLst>
              </p:cNvPr>
              <p:cNvCxnSpPr/>
              <p:nvPr/>
            </p:nvCxnSpPr>
            <p:spPr>
              <a:xfrm rot="20400000">
                <a:off x="3015952" y="5705696"/>
                <a:ext cx="720000" cy="6"/>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1" name="直線コネクタ 237">
                <a:extLst>
                  <a:ext uri="{FF2B5EF4-FFF2-40B4-BE49-F238E27FC236}">
                    <a16:creationId xmlns:a16="http://schemas.microsoft.com/office/drawing/2014/main" id="{4E9517A6-7954-4B91-9598-0E2794DF8548}"/>
                  </a:ext>
                </a:extLst>
              </p:cNvPr>
              <p:cNvCxnSpPr/>
              <p:nvPr/>
            </p:nvCxnSpPr>
            <p:spPr>
              <a:xfrm rot="6600000">
                <a:off x="2554474" y="6165037"/>
                <a:ext cx="720000" cy="6"/>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2" name="直線コネクタ 240">
                <a:extLst>
                  <a:ext uri="{FF2B5EF4-FFF2-40B4-BE49-F238E27FC236}">
                    <a16:creationId xmlns:a16="http://schemas.microsoft.com/office/drawing/2014/main" id="{904FD8BB-283D-4349-88C8-AF120D7758CA}"/>
                  </a:ext>
                </a:extLst>
              </p:cNvPr>
              <p:cNvCxnSpPr/>
              <p:nvPr/>
            </p:nvCxnSpPr>
            <p:spPr>
              <a:xfrm rot="2400000">
                <a:off x="2394982" y="5593168"/>
                <a:ext cx="718608" cy="1393"/>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3" name="直線コネクタ 241">
                <a:extLst>
                  <a:ext uri="{FF2B5EF4-FFF2-40B4-BE49-F238E27FC236}">
                    <a16:creationId xmlns:a16="http://schemas.microsoft.com/office/drawing/2014/main" id="{03F00D22-CFD5-4198-92C1-871F1A969BE1}"/>
                  </a:ext>
                </a:extLst>
              </p:cNvPr>
              <p:cNvCxnSpPr/>
              <p:nvPr/>
            </p:nvCxnSpPr>
            <p:spPr>
              <a:xfrm rot="3600000">
                <a:off x="2494574" y="5514536"/>
                <a:ext cx="718608" cy="1393"/>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4" name="円/楕円 243">
                <a:extLst>
                  <a:ext uri="{FF2B5EF4-FFF2-40B4-BE49-F238E27FC236}">
                    <a16:creationId xmlns:a16="http://schemas.microsoft.com/office/drawing/2014/main" id="{2C1D9D2B-3D12-44E2-9C2A-643B48B05A4A}"/>
                  </a:ext>
                </a:extLst>
              </p:cNvPr>
              <p:cNvSpPr/>
              <p:nvPr/>
            </p:nvSpPr>
            <p:spPr>
              <a:xfrm rot="2400000">
                <a:off x="2621593" y="5590435"/>
                <a:ext cx="324384" cy="576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円/楕円 244">
                <a:extLst>
                  <a:ext uri="{FF2B5EF4-FFF2-40B4-BE49-F238E27FC236}">
                    <a16:creationId xmlns:a16="http://schemas.microsoft.com/office/drawing/2014/main" id="{8CE71635-D5D9-48A9-9EC3-4F5D6A857C3F}"/>
                  </a:ext>
                </a:extLst>
              </p:cNvPr>
              <p:cNvSpPr/>
              <p:nvPr/>
            </p:nvSpPr>
            <p:spPr>
              <a:xfrm rot="3600000">
                <a:off x="2710067" y="5519636"/>
                <a:ext cx="324384" cy="576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円/楕円 245">
                <a:extLst>
                  <a:ext uri="{FF2B5EF4-FFF2-40B4-BE49-F238E27FC236}">
                    <a16:creationId xmlns:a16="http://schemas.microsoft.com/office/drawing/2014/main" id="{8219C988-01E7-4A7C-9E0B-1C765DEEFAC3}"/>
                  </a:ext>
                </a:extLst>
              </p:cNvPr>
              <p:cNvSpPr/>
              <p:nvPr/>
            </p:nvSpPr>
            <p:spPr>
              <a:xfrm rot="20400000">
                <a:off x="3205058" y="5680241"/>
                <a:ext cx="324384" cy="576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円/楕円 246">
                <a:extLst>
                  <a:ext uri="{FF2B5EF4-FFF2-40B4-BE49-F238E27FC236}">
                    <a16:creationId xmlns:a16="http://schemas.microsoft.com/office/drawing/2014/main" id="{D7CDD782-DCC4-47A1-A2D9-132CACD3CD80}"/>
                  </a:ext>
                </a:extLst>
              </p:cNvPr>
              <p:cNvSpPr/>
              <p:nvPr/>
            </p:nvSpPr>
            <p:spPr>
              <a:xfrm rot="6600000">
                <a:off x="2753132" y="6128492"/>
                <a:ext cx="324384" cy="576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8" name="テキスト ボックス 18">
              <a:extLst>
                <a:ext uri="{FF2B5EF4-FFF2-40B4-BE49-F238E27FC236}">
                  <a16:creationId xmlns:a16="http://schemas.microsoft.com/office/drawing/2014/main" id="{E633A8D9-156D-4300-ABC9-974248CD75EC}"/>
                </a:ext>
              </a:extLst>
            </p:cNvPr>
            <p:cNvSpPr txBox="1">
              <a:spLocks noChangeArrowheads="1"/>
            </p:cNvSpPr>
            <p:nvPr/>
          </p:nvSpPr>
          <p:spPr bwMode="auto">
            <a:xfrm rot="17258547">
              <a:off x="5241353" y="3935897"/>
              <a:ext cx="811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sz="2000">
                  <a:solidFill>
                    <a:srgbClr val="FF0000"/>
                  </a:solidFill>
                  <a:effectLst>
                    <a:glow rad="38100">
                      <a:schemeClr val="bg1"/>
                    </a:glow>
                  </a:effectLst>
                </a:rPr>
                <a:t>LP(L)</a:t>
              </a:r>
              <a:endParaRPr lang="ja-JP" altLang="en-US" sz="2000">
                <a:solidFill>
                  <a:srgbClr val="FF0000"/>
                </a:solidFill>
                <a:effectLst>
                  <a:glow rad="38100">
                    <a:schemeClr val="bg1"/>
                  </a:glow>
                </a:effectLst>
              </a:endParaRPr>
            </a:p>
          </p:txBody>
        </p:sp>
        <p:pic>
          <p:nvPicPr>
            <p:cNvPr id="109" name="Picture 110" descr="jap">
              <a:extLst>
                <a:ext uri="{FF2B5EF4-FFF2-40B4-BE49-F238E27FC236}">
                  <a16:creationId xmlns:a16="http://schemas.microsoft.com/office/drawing/2014/main" id="{2CDF97A4-EE5A-4727-A424-6374E7741D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7830036">
              <a:off x="5122292" y="4151101"/>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0" name="Straight Connector 15404">
              <a:extLst>
                <a:ext uri="{FF2B5EF4-FFF2-40B4-BE49-F238E27FC236}">
                  <a16:creationId xmlns:a16="http://schemas.microsoft.com/office/drawing/2014/main" id="{207071C8-8445-4459-9083-2BE9294AF3FC}"/>
                </a:ext>
              </a:extLst>
            </p:cNvPr>
            <p:cNvCxnSpPr>
              <a:cxnSpLocks/>
            </p:cNvCxnSpPr>
            <p:nvPr/>
          </p:nvCxnSpPr>
          <p:spPr>
            <a:xfrm flipH="1">
              <a:off x="5666299" y="1797539"/>
              <a:ext cx="1899140" cy="400147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1" name="Rectangle 15405">
              <a:extLst>
                <a:ext uri="{FF2B5EF4-FFF2-40B4-BE49-F238E27FC236}">
                  <a16:creationId xmlns:a16="http://schemas.microsoft.com/office/drawing/2014/main" id="{2C24C07E-D901-4E16-A561-C2BFFE3F070B}"/>
                </a:ext>
              </a:extLst>
            </p:cNvPr>
            <p:cNvSpPr/>
            <p:nvPr/>
          </p:nvSpPr>
          <p:spPr>
            <a:xfrm rot="17740390">
              <a:off x="5415836" y="3910810"/>
              <a:ext cx="2421625" cy="400110"/>
            </a:xfrm>
            <a:prstGeom prst="rect">
              <a:avLst/>
            </a:prstGeom>
          </p:spPr>
          <p:txBody>
            <a:bodyPr wrap="none">
              <a:spAutoFit/>
            </a:bodyPr>
            <a:lstStyle/>
            <a:p>
              <a:r>
                <a:rPr lang="en-US" altLang="ja-JP" sz="2000">
                  <a:solidFill>
                    <a:srgbClr val="FF0000"/>
                  </a:solidFill>
                  <a:highlight>
                    <a:srgbClr val="00FFFF"/>
                  </a:highlight>
                </a:rPr>
                <a:t>CO</a:t>
              </a:r>
              <a:r>
                <a:rPr lang="en-US" altLang="ja-JP" sz="2000" baseline="-25000">
                  <a:solidFill>
                    <a:srgbClr val="FF0000"/>
                  </a:solidFill>
                  <a:highlight>
                    <a:srgbClr val="00FFFF"/>
                  </a:highlight>
                </a:rPr>
                <a:t>2</a:t>
              </a:r>
              <a:r>
                <a:rPr lang="en-US" altLang="ja-JP" sz="2000">
                  <a:solidFill>
                    <a:schemeClr val="bg1"/>
                  </a:solidFill>
                </a:rPr>
                <a:t>, YAG laser, Z</a:t>
              </a:r>
              <a:r>
                <a:rPr lang="en-US" altLang="ja-JP" sz="2000" baseline="-25000">
                  <a:solidFill>
                    <a:schemeClr val="bg1"/>
                  </a:solidFill>
                </a:rPr>
                <a:t>eff</a:t>
              </a:r>
              <a:endParaRPr lang="en-JP" sz="2000" baseline="-25000">
                <a:solidFill>
                  <a:schemeClr val="bg1"/>
                </a:solidFill>
              </a:endParaRPr>
            </a:p>
          </p:txBody>
        </p:sp>
        <p:pic>
          <p:nvPicPr>
            <p:cNvPr id="112" name="Picture 362" descr="EU1">
              <a:extLst>
                <a:ext uri="{FF2B5EF4-FFF2-40B4-BE49-F238E27FC236}">
                  <a16:creationId xmlns:a16="http://schemas.microsoft.com/office/drawing/2014/main" id="{C801B913-E99E-42EC-89BE-A3A9214D0A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830036">
              <a:off x="5271192" y="3868299"/>
              <a:ext cx="302953" cy="203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3" name="Picture 110" descr="jap">
              <a:extLst>
                <a:ext uri="{FF2B5EF4-FFF2-40B4-BE49-F238E27FC236}">
                  <a16:creationId xmlns:a16="http://schemas.microsoft.com/office/drawing/2014/main" id="{47F6B740-9BD8-4935-B82A-4266330A91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0664" y="1150260"/>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4" name="Picture 110" descr="jap">
              <a:extLst>
                <a:ext uri="{FF2B5EF4-FFF2-40B4-BE49-F238E27FC236}">
                  <a16:creationId xmlns:a16="http://schemas.microsoft.com/office/drawing/2014/main" id="{0108CB43-3DC1-45A5-99A7-D860F72A63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2434" y="2330964"/>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 name="Picture 110" descr="jap">
              <a:extLst>
                <a:ext uri="{FF2B5EF4-FFF2-40B4-BE49-F238E27FC236}">
                  <a16:creationId xmlns:a16="http://schemas.microsoft.com/office/drawing/2014/main" id="{7DAF98B7-0B54-44BE-8387-EE1705760D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7760000">
              <a:off x="6689860" y="4154495"/>
              <a:ext cx="306265" cy="21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6" name="Picture 362" descr="EU1">
              <a:extLst>
                <a:ext uri="{FF2B5EF4-FFF2-40B4-BE49-F238E27FC236}">
                  <a16:creationId xmlns:a16="http://schemas.microsoft.com/office/drawing/2014/main" id="{4CE8EC89-B336-4F44-A62D-C7174E4B3E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760000">
              <a:off x="6821482" y="3864112"/>
              <a:ext cx="302953" cy="203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7" name="テキスト ボックス 18">
              <a:extLst>
                <a:ext uri="{FF2B5EF4-FFF2-40B4-BE49-F238E27FC236}">
                  <a16:creationId xmlns:a16="http://schemas.microsoft.com/office/drawing/2014/main" id="{9F2BFFF9-5D99-419E-B6B5-2642F2FBB32C}"/>
                </a:ext>
              </a:extLst>
            </p:cNvPr>
            <p:cNvSpPr txBox="1">
              <a:spLocks noChangeArrowheads="1"/>
            </p:cNvSpPr>
            <p:nvPr/>
          </p:nvSpPr>
          <p:spPr bwMode="auto">
            <a:xfrm>
              <a:off x="8968115" y="6511510"/>
              <a:ext cx="17475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Arial" panose="020B0604020202020204" pitchFamily="34" charset="0"/>
                  <a:ea typeface="ヒラギノ角ゴ Pro W3" panose="020B0300000000000000" pitchFamily="34" charset="-128"/>
                </a:defRPr>
              </a:lvl1pPr>
              <a:lvl2pPr marL="742950" indent="-285750">
                <a:defRPr kumimoji="1" sz="1600">
                  <a:solidFill>
                    <a:schemeClr val="tx1"/>
                  </a:solidFill>
                  <a:latin typeface="Arial" panose="020B0604020202020204" pitchFamily="34" charset="0"/>
                  <a:ea typeface="ヒラギノ角ゴ Pro W3" panose="020B0300000000000000" pitchFamily="34" charset="-128"/>
                </a:defRPr>
              </a:lvl2pPr>
              <a:lvl3pPr marL="1143000" indent="-228600">
                <a:defRPr kumimoji="1" sz="1600">
                  <a:solidFill>
                    <a:schemeClr val="tx1"/>
                  </a:solidFill>
                  <a:latin typeface="Arial" panose="020B0604020202020204" pitchFamily="34" charset="0"/>
                  <a:ea typeface="ヒラギノ角ゴ Pro W3" panose="020B0300000000000000" pitchFamily="34" charset="-128"/>
                </a:defRPr>
              </a:lvl3pPr>
              <a:lvl4pPr marL="1600200" indent="-228600">
                <a:defRPr kumimoji="1" sz="1600">
                  <a:solidFill>
                    <a:schemeClr val="tx1"/>
                  </a:solidFill>
                  <a:latin typeface="Arial" panose="020B0604020202020204" pitchFamily="34" charset="0"/>
                  <a:ea typeface="ヒラギノ角ゴ Pro W3" panose="020B0300000000000000" pitchFamily="34" charset="-128"/>
                </a:defRPr>
              </a:lvl4pPr>
              <a:lvl5pPr marL="2057400" indent="-228600">
                <a:defRPr kumimoji="1" sz="16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ヒラギノ角ゴ Pro W3" panose="020B0300000000000000" pitchFamily="34" charset="-128"/>
                </a:defRPr>
              </a:lvl9pPr>
            </a:lstStyle>
            <a:p>
              <a:r>
                <a:rPr lang="en-US" altLang="ja-JP">
                  <a:solidFill>
                    <a:srgbClr val="FF0000"/>
                  </a:solidFill>
                  <a:highlight>
                    <a:srgbClr val="00FFFF"/>
                  </a:highlight>
                </a:rPr>
                <a:t>In operation in IC</a:t>
              </a:r>
            </a:p>
          </p:txBody>
        </p:sp>
        <p:sp>
          <p:nvSpPr>
            <p:cNvPr id="119" name="CasellaDiTesto 118">
              <a:extLst>
                <a:ext uri="{FF2B5EF4-FFF2-40B4-BE49-F238E27FC236}">
                  <a16:creationId xmlns:a16="http://schemas.microsoft.com/office/drawing/2014/main" id="{CD7C088B-6EFC-4885-911E-EA5271FA94BA}"/>
                </a:ext>
              </a:extLst>
            </p:cNvPr>
            <p:cNvSpPr txBox="1"/>
            <p:nvPr/>
          </p:nvSpPr>
          <p:spPr>
            <a:xfrm>
              <a:off x="9416549" y="648892"/>
              <a:ext cx="2763371" cy="1015663"/>
            </a:xfrm>
            <a:prstGeom prst="rect">
              <a:avLst/>
            </a:prstGeom>
            <a:noFill/>
          </p:spPr>
          <p:txBody>
            <a:bodyPr wrap="square" rtlCol="0">
              <a:spAutoFit/>
            </a:bodyPr>
            <a:lstStyle/>
            <a:p>
              <a:pPr algn="l"/>
              <a:r>
                <a:rPr lang="en-US" sz="2000" b="1" dirty="0">
                  <a:highlight>
                    <a:srgbClr val="FFFF00"/>
                  </a:highlight>
                </a:rPr>
                <a:t>+TPCI P1-P8</a:t>
              </a:r>
              <a:r>
                <a:rPr lang="en-US" sz="2000" b="1" dirty="0">
                  <a:solidFill>
                    <a:srgbClr val="FF0000"/>
                  </a:solidFill>
                  <a:highlight>
                    <a:srgbClr val="FFFF00"/>
                  </a:highlight>
                </a:rPr>
                <a:t>=&gt; tbc</a:t>
              </a:r>
            </a:p>
            <a:p>
              <a:pPr algn="l"/>
              <a:r>
                <a:rPr lang="en-US" sz="2000" b="1" dirty="0">
                  <a:solidFill>
                    <a:srgbClr val="FF0000"/>
                  </a:solidFill>
                  <a:highlight>
                    <a:srgbClr val="FFFF00"/>
                  </a:highlight>
                </a:rPr>
                <a:t>ME1 for OP2 or ME2 for OP3 </a:t>
              </a:r>
            </a:p>
          </p:txBody>
        </p:sp>
        <p:sp>
          <p:nvSpPr>
            <p:cNvPr id="118" name="CasellaDiTesto 118">
              <a:extLst>
                <a:ext uri="{FF2B5EF4-FFF2-40B4-BE49-F238E27FC236}">
                  <a16:creationId xmlns:a16="http://schemas.microsoft.com/office/drawing/2014/main" id="{E4731D1C-E541-4300-AC5E-DD3237DDE361}"/>
                </a:ext>
              </a:extLst>
            </p:cNvPr>
            <p:cNvSpPr txBox="1"/>
            <p:nvPr/>
          </p:nvSpPr>
          <p:spPr>
            <a:xfrm>
              <a:off x="602271" y="1328075"/>
              <a:ext cx="1954632" cy="646331"/>
            </a:xfrm>
            <a:prstGeom prst="rect">
              <a:avLst/>
            </a:prstGeom>
            <a:noFill/>
          </p:spPr>
          <p:txBody>
            <a:bodyPr wrap="square" rtlCol="0">
              <a:spAutoFit/>
            </a:bodyPr>
            <a:lstStyle/>
            <a:p>
              <a:pPr algn="l"/>
              <a:r>
                <a:rPr lang="en-US" b="1" dirty="0">
                  <a:highlight>
                    <a:srgbClr val="FFFF00"/>
                  </a:highlight>
                </a:rPr>
                <a:t>In ME2 for OP3</a:t>
              </a:r>
              <a:r>
                <a:rPr lang="en-US" b="1" dirty="0">
                  <a:solidFill>
                    <a:srgbClr val="FF0000"/>
                  </a:solidFill>
                  <a:highlight>
                    <a:srgbClr val="FFFF00"/>
                  </a:highlight>
                </a:rPr>
                <a:t>=&gt;</a:t>
              </a:r>
            </a:p>
            <a:p>
              <a:pPr algn="l"/>
              <a:r>
                <a:rPr lang="en-US" b="1" dirty="0">
                  <a:solidFill>
                    <a:srgbClr val="FF0000"/>
                  </a:solidFill>
                  <a:highlight>
                    <a:srgbClr val="FFFF00"/>
                  </a:highlight>
                </a:rPr>
                <a:t>(tbc)</a:t>
              </a:r>
            </a:p>
          </p:txBody>
        </p:sp>
      </p:grpSp>
    </p:spTree>
    <p:extLst>
      <p:ext uri="{BB962C8B-B14F-4D97-AF65-F5344CB8AC3E}">
        <p14:creationId xmlns:p14="http://schemas.microsoft.com/office/powerpoint/2010/main" val="2930097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F2B94-4DFE-4C4F-AE9D-7E380AF7D98B}"/>
              </a:ext>
            </a:extLst>
          </p:cNvPr>
          <p:cNvSpPr>
            <a:spLocks noGrp="1"/>
          </p:cNvSpPr>
          <p:nvPr>
            <p:ph type="title"/>
          </p:nvPr>
        </p:nvSpPr>
        <p:spPr/>
        <p:txBody>
          <a:bodyPr/>
          <a:lstStyle/>
          <a:p>
            <a:r>
              <a:rPr lang="en-US" dirty="0" err="1"/>
              <a:t>EUROfusion</a:t>
            </a:r>
            <a:r>
              <a:rPr lang="en-US" dirty="0"/>
              <a:t> support to the transition of JT-60SA to full W wall</a:t>
            </a:r>
          </a:p>
        </p:txBody>
      </p:sp>
      <p:sp>
        <p:nvSpPr>
          <p:cNvPr id="3" name="Segnaposto contenuto 2">
            <a:extLst>
              <a:ext uri="{FF2B5EF4-FFF2-40B4-BE49-F238E27FC236}">
                <a16:creationId xmlns:a16="http://schemas.microsoft.com/office/drawing/2014/main" id="{36565473-9C7C-4456-BF66-8A6E15574F84}"/>
              </a:ext>
            </a:extLst>
          </p:cNvPr>
          <p:cNvSpPr>
            <a:spLocks noGrp="1"/>
          </p:cNvSpPr>
          <p:nvPr>
            <p:ph idx="1"/>
          </p:nvPr>
        </p:nvSpPr>
        <p:spPr>
          <a:xfrm>
            <a:off x="609600" y="836712"/>
            <a:ext cx="5414682" cy="5688632"/>
          </a:xfrm>
        </p:spPr>
        <p:txBody>
          <a:bodyPr/>
          <a:lstStyle/>
          <a:p>
            <a:r>
              <a:rPr lang="en-US" dirty="0"/>
              <a:t>Among the WPSA objectives there is also the coordination of the EU contribution to the transition to W divertor and wall. </a:t>
            </a:r>
          </a:p>
          <a:p>
            <a:r>
              <a:rPr lang="en-US" dirty="0"/>
              <a:t>This might include several lines of work and collection of information of activities performed in other </a:t>
            </a:r>
            <a:r>
              <a:rPr lang="en-US" dirty="0" err="1"/>
              <a:t>EuroFusion</a:t>
            </a:r>
            <a:r>
              <a:rPr lang="en-US" dirty="0"/>
              <a:t> WPs</a:t>
            </a:r>
          </a:p>
          <a:p>
            <a:endParaRPr lang="en-US" dirty="0"/>
          </a:p>
        </p:txBody>
      </p:sp>
      <p:sp>
        <p:nvSpPr>
          <p:cNvPr id="4" name="Segnaposto piè di pagina 3">
            <a:extLst>
              <a:ext uri="{FF2B5EF4-FFF2-40B4-BE49-F238E27FC236}">
                <a16:creationId xmlns:a16="http://schemas.microsoft.com/office/drawing/2014/main" id="{2B5ED890-E7C1-4ADA-816B-92251FD79CA0}"/>
              </a:ext>
            </a:extLst>
          </p:cNvPr>
          <p:cNvSpPr>
            <a:spLocks noGrp="1"/>
          </p:cNvSpPr>
          <p:nvPr>
            <p:ph type="ftr" sz="quarter" idx="11"/>
          </p:nvPr>
        </p:nvSpPr>
        <p:spPr/>
        <p:txBody>
          <a:bodyPr/>
          <a:lstStyle/>
          <a:p>
            <a:r>
              <a:rPr lang="en-GB">
                <a:solidFill>
                  <a:prstClr val="white"/>
                </a:solidFill>
              </a:rPr>
              <a:t>M. Wischmeier | E-TASC General Meeting| 11th of November 2024</a:t>
            </a:r>
            <a:endParaRPr lang="en-GB" dirty="0">
              <a:solidFill>
                <a:prstClr val="white"/>
              </a:solidFill>
            </a:endParaRPr>
          </a:p>
        </p:txBody>
      </p:sp>
      <p:sp>
        <p:nvSpPr>
          <p:cNvPr id="5" name="Segnaposto numero diapositiva 4">
            <a:extLst>
              <a:ext uri="{FF2B5EF4-FFF2-40B4-BE49-F238E27FC236}">
                <a16:creationId xmlns:a16="http://schemas.microsoft.com/office/drawing/2014/main" id="{B2C51AA2-A3D2-489B-B04C-F31203845AC4}"/>
              </a:ext>
            </a:extLst>
          </p:cNvPr>
          <p:cNvSpPr>
            <a:spLocks noGrp="1"/>
          </p:cNvSpPr>
          <p:nvPr>
            <p:ph type="sldNum" sz="quarter" idx="12"/>
          </p:nvPr>
        </p:nvSpPr>
        <p:spPr/>
        <p:txBody>
          <a:bodyPr/>
          <a:lstStyle/>
          <a:p>
            <a:fld id="{6A6D9FA1-99C7-4910-8E32-B85D378B0060}" type="slidenum">
              <a:rPr lang="en-GB" smtClean="0">
                <a:solidFill>
                  <a:prstClr val="white"/>
                </a:solidFill>
              </a:rPr>
              <a:pPr/>
              <a:t>42</a:t>
            </a:fld>
            <a:endParaRPr lang="en-GB" dirty="0">
              <a:solidFill>
                <a:prstClr val="white"/>
              </a:solidFill>
            </a:endParaRPr>
          </a:p>
        </p:txBody>
      </p:sp>
      <p:sp>
        <p:nvSpPr>
          <p:cNvPr id="6" name="TextBox 5">
            <a:extLst>
              <a:ext uri="{FF2B5EF4-FFF2-40B4-BE49-F238E27FC236}">
                <a16:creationId xmlns:a16="http://schemas.microsoft.com/office/drawing/2014/main" id="{548AFF2A-0E14-47E0-9EBD-C2FCEB351D78}"/>
              </a:ext>
            </a:extLst>
          </p:cNvPr>
          <p:cNvSpPr txBox="1"/>
          <p:nvPr/>
        </p:nvSpPr>
        <p:spPr>
          <a:xfrm>
            <a:off x="6517343" y="1214061"/>
            <a:ext cx="5235386" cy="4247317"/>
          </a:xfrm>
          <a:prstGeom prst="rect">
            <a:avLst/>
          </a:prstGeom>
          <a:noFill/>
          <a:ln>
            <a:solidFill>
              <a:srgbClr val="0070C0"/>
            </a:solidFill>
          </a:ln>
        </p:spPr>
        <p:txBody>
          <a:bodyPr wrap="square" rtlCol="0">
            <a:spAutoFit/>
          </a:bodyPr>
          <a:lstStyle/>
          <a:p>
            <a:pPr marL="285750" indent="-285750">
              <a:buFont typeface="Arial" panose="020B0604020202020204" pitchFamily="34" charset="0"/>
              <a:buChar char="•"/>
            </a:pPr>
            <a:r>
              <a:rPr lang="en-US" dirty="0">
                <a:solidFill>
                  <a:srgbClr val="0070C0"/>
                </a:solidFill>
              </a:rPr>
              <a:t>Definition of the scientific priorities for the C phase and for the W phase and W-related preparation experiments in the C phase of JT-60SA (WPTE)</a:t>
            </a:r>
          </a:p>
          <a:p>
            <a:pPr marL="285750" indent="-285750">
              <a:buFont typeface="Arial" panose="020B0604020202020204" pitchFamily="34" charset="0"/>
              <a:buChar char="•"/>
            </a:pPr>
            <a:r>
              <a:rPr lang="en-US" dirty="0">
                <a:solidFill>
                  <a:srgbClr val="0070C0"/>
                </a:solidFill>
              </a:rPr>
              <a:t>Core and impurity transport (WPTE)</a:t>
            </a:r>
          </a:p>
          <a:p>
            <a:pPr marL="285750" indent="-285750">
              <a:buFont typeface="Arial" panose="020B0604020202020204" pitchFamily="34" charset="0"/>
              <a:buChar char="•"/>
            </a:pPr>
            <a:r>
              <a:rPr lang="en-US" dirty="0">
                <a:solidFill>
                  <a:srgbClr val="0070C0"/>
                </a:solidFill>
              </a:rPr>
              <a:t>Modeling of heat load on PFCs (WPTE)</a:t>
            </a:r>
          </a:p>
          <a:p>
            <a:pPr marL="285750" indent="-285750">
              <a:buFont typeface="Arial" panose="020B0604020202020204" pitchFamily="34" charset="0"/>
              <a:buChar char="•"/>
            </a:pPr>
            <a:r>
              <a:rPr lang="en-US" dirty="0">
                <a:solidFill>
                  <a:schemeClr val="accent2">
                    <a:lumMod val="75000"/>
                  </a:schemeClr>
                </a:solidFill>
              </a:rPr>
              <a:t>Modeling for PFCs shape optimization (WPPWIE)</a:t>
            </a:r>
          </a:p>
          <a:p>
            <a:pPr marL="285750" indent="-285750">
              <a:buFont typeface="Arial" panose="020B0604020202020204" pitchFamily="34" charset="0"/>
              <a:buChar char="•"/>
            </a:pPr>
            <a:r>
              <a:rPr lang="en-US" dirty="0">
                <a:solidFill>
                  <a:schemeClr val="accent2">
                    <a:lumMod val="75000"/>
                  </a:schemeClr>
                </a:solidFill>
              </a:rPr>
              <a:t>Test of PFCs (WPPWIE)</a:t>
            </a:r>
          </a:p>
          <a:p>
            <a:pPr marL="285750" indent="-285750">
              <a:buFont typeface="Arial" panose="020B0604020202020204" pitchFamily="34" charset="0"/>
              <a:buChar char="•"/>
            </a:pPr>
            <a:r>
              <a:rPr lang="en-US" dirty="0">
                <a:solidFill>
                  <a:schemeClr val="accent3">
                    <a:lumMod val="75000"/>
                  </a:schemeClr>
                </a:solidFill>
              </a:rPr>
              <a:t>Development and qualification of PFCs (WPDIV)</a:t>
            </a:r>
          </a:p>
          <a:p>
            <a:pPr marL="285750" indent="-285750">
              <a:buFont typeface="Arial" panose="020B0604020202020204" pitchFamily="34" charset="0"/>
              <a:buChar char="•"/>
            </a:pPr>
            <a:r>
              <a:rPr lang="en-US" dirty="0"/>
              <a:t>Diagnostics upgrade for W monitoring, wall and divertor protection</a:t>
            </a:r>
          </a:p>
          <a:p>
            <a:pPr marL="285750" indent="-285750">
              <a:buFont typeface="Arial" panose="020B0604020202020204" pitchFamily="34" charset="0"/>
              <a:buChar char="•"/>
            </a:pPr>
            <a:r>
              <a:rPr lang="en-US" dirty="0"/>
              <a:t>Upgrade of the heating systems</a:t>
            </a:r>
          </a:p>
          <a:p>
            <a:pPr marL="285750" indent="-285750">
              <a:buFont typeface="Arial" panose="020B0604020202020204" pitchFamily="34" charset="0"/>
              <a:buChar char="•"/>
            </a:pPr>
            <a:r>
              <a:rPr lang="en-US" dirty="0"/>
              <a:t>Upgrade of the protection system</a:t>
            </a:r>
          </a:p>
          <a:p>
            <a:pPr marL="285750" indent="-285750">
              <a:buFont typeface="Arial" panose="020B0604020202020204" pitchFamily="34" charset="0"/>
              <a:buChar char="•"/>
            </a:pPr>
            <a:r>
              <a:rPr lang="en-US" dirty="0"/>
              <a:t>Review of the wall cleaning systems and procedures</a:t>
            </a:r>
          </a:p>
          <a:p>
            <a:pPr marL="285750" indent="-285750">
              <a:buFont typeface="Arial" panose="020B0604020202020204" pitchFamily="34" charset="0"/>
              <a:buChar char="•"/>
            </a:pPr>
            <a:r>
              <a:rPr lang="en-US" dirty="0"/>
              <a:t>Review of the gas injection system</a:t>
            </a:r>
            <a:endParaRPr lang="en-US" b="1" dirty="0"/>
          </a:p>
        </p:txBody>
      </p:sp>
      <p:pic>
        <p:nvPicPr>
          <p:cNvPr id="8" name="Immagine 7">
            <a:extLst>
              <a:ext uri="{FF2B5EF4-FFF2-40B4-BE49-F238E27FC236}">
                <a16:creationId xmlns:a16="http://schemas.microsoft.com/office/drawing/2014/main" id="{D7735946-19A2-4387-9752-B9FF2E8811AE}"/>
              </a:ext>
            </a:extLst>
          </p:cNvPr>
          <p:cNvPicPr>
            <a:picLocks noChangeAspect="1"/>
          </p:cNvPicPr>
          <p:nvPr/>
        </p:nvPicPr>
        <p:blipFill>
          <a:blip r:embed="rId2"/>
          <a:stretch>
            <a:fillRect/>
          </a:stretch>
        </p:blipFill>
        <p:spPr>
          <a:xfrm>
            <a:off x="1755962" y="4114801"/>
            <a:ext cx="3103188" cy="2138082"/>
          </a:xfrm>
          <a:prstGeom prst="rect">
            <a:avLst/>
          </a:prstGeom>
        </p:spPr>
      </p:pic>
      <p:cxnSp>
        <p:nvCxnSpPr>
          <p:cNvPr id="10" name="Connettore 2 9">
            <a:extLst>
              <a:ext uri="{FF2B5EF4-FFF2-40B4-BE49-F238E27FC236}">
                <a16:creationId xmlns:a16="http://schemas.microsoft.com/office/drawing/2014/main" id="{12519203-D0C9-4A2C-96AB-2C5C1E9BF2B9}"/>
              </a:ext>
            </a:extLst>
          </p:cNvPr>
          <p:cNvCxnSpPr>
            <a:cxnSpLocks/>
          </p:cNvCxnSpPr>
          <p:nvPr/>
        </p:nvCxnSpPr>
        <p:spPr>
          <a:xfrm>
            <a:off x="4859150" y="3337719"/>
            <a:ext cx="1658193" cy="221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94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8361ED-E057-4A23-A2E3-02B13C1C7E69}"/>
              </a:ext>
            </a:extLst>
          </p:cNvPr>
          <p:cNvSpPr>
            <a:spLocks noGrp="1"/>
          </p:cNvSpPr>
          <p:nvPr>
            <p:ph type="title"/>
          </p:nvPr>
        </p:nvSpPr>
        <p:spPr/>
        <p:txBody>
          <a:bodyPr/>
          <a:lstStyle/>
          <a:p>
            <a:r>
              <a:rPr lang="en-US" dirty="0"/>
              <a:t>Expected/desired interaction with </a:t>
            </a:r>
            <a:r>
              <a:rPr lang="en-US" b="0" i="0" dirty="0">
                <a:solidFill>
                  <a:srgbClr val="1F1F1F"/>
                </a:solidFill>
                <a:effectLst/>
                <a:latin typeface="Google Sans"/>
              </a:rPr>
              <a:t>E-TASCs / TSVVs</a:t>
            </a:r>
            <a:endParaRPr lang="en-US" dirty="0"/>
          </a:p>
        </p:txBody>
      </p:sp>
      <p:sp>
        <p:nvSpPr>
          <p:cNvPr id="4" name="Segnaposto piè di pagina 3">
            <a:extLst>
              <a:ext uri="{FF2B5EF4-FFF2-40B4-BE49-F238E27FC236}">
                <a16:creationId xmlns:a16="http://schemas.microsoft.com/office/drawing/2014/main" id="{CD52D964-B816-42F1-B3AA-ED84DD0EC320}"/>
              </a:ext>
            </a:extLst>
          </p:cNvPr>
          <p:cNvSpPr>
            <a:spLocks noGrp="1"/>
          </p:cNvSpPr>
          <p:nvPr>
            <p:ph type="ftr" sz="quarter" idx="11"/>
          </p:nvPr>
        </p:nvSpPr>
        <p:spPr/>
        <p:txBody>
          <a:bodyPr/>
          <a:lstStyle/>
          <a:p>
            <a:r>
              <a:rPr lang="en-GB">
                <a:solidFill>
                  <a:prstClr val="white"/>
                </a:solidFill>
              </a:rPr>
              <a:t>M. Wischmeier | E-TASC General Meeting| 11th of November 2024</a:t>
            </a:r>
            <a:endParaRPr lang="en-GB" dirty="0">
              <a:solidFill>
                <a:prstClr val="white"/>
              </a:solidFill>
            </a:endParaRPr>
          </a:p>
        </p:txBody>
      </p:sp>
      <p:sp>
        <p:nvSpPr>
          <p:cNvPr id="5" name="Segnaposto numero diapositiva 4">
            <a:extLst>
              <a:ext uri="{FF2B5EF4-FFF2-40B4-BE49-F238E27FC236}">
                <a16:creationId xmlns:a16="http://schemas.microsoft.com/office/drawing/2014/main" id="{5D0A703F-C393-40E9-817E-C3CF82A93C95}"/>
              </a:ext>
            </a:extLst>
          </p:cNvPr>
          <p:cNvSpPr>
            <a:spLocks noGrp="1"/>
          </p:cNvSpPr>
          <p:nvPr>
            <p:ph type="sldNum" sz="quarter" idx="12"/>
          </p:nvPr>
        </p:nvSpPr>
        <p:spPr/>
        <p:txBody>
          <a:bodyPr/>
          <a:lstStyle/>
          <a:p>
            <a:fld id="{6A6D9FA1-99C7-4910-8E32-B85D378B0060}" type="slidenum">
              <a:rPr lang="en-GB" smtClean="0">
                <a:solidFill>
                  <a:prstClr val="white"/>
                </a:solidFill>
              </a:rPr>
              <a:pPr/>
              <a:t>43</a:t>
            </a:fld>
            <a:endParaRPr lang="en-GB" dirty="0">
              <a:solidFill>
                <a:prstClr val="white"/>
              </a:solidFill>
            </a:endParaRPr>
          </a:p>
        </p:txBody>
      </p:sp>
      <p:graphicFrame>
        <p:nvGraphicFramePr>
          <p:cNvPr id="6" name="Tabella 6">
            <a:extLst>
              <a:ext uri="{FF2B5EF4-FFF2-40B4-BE49-F238E27FC236}">
                <a16:creationId xmlns:a16="http://schemas.microsoft.com/office/drawing/2014/main" id="{9E44BC87-6B21-4B6F-A874-79DB3135D1C1}"/>
              </a:ext>
            </a:extLst>
          </p:cNvPr>
          <p:cNvGraphicFramePr>
            <a:graphicFrameLocks noGrp="1"/>
          </p:cNvGraphicFramePr>
          <p:nvPr/>
        </p:nvGraphicFramePr>
        <p:xfrm>
          <a:off x="206189" y="741923"/>
          <a:ext cx="11779622" cy="5665217"/>
        </p:xfrm>
        <a:graphic>
          <a:graphicData uri="http://schemas.openxmlformats.org/drawingml/2006/table">
            <a:tbl>
              <a:tblPr firstRow="1" bandRow="1">
                <a:tableStyleId>{5C22544A-7EE6-4342-B048-85BDC9FD1C3A}</a:tableStyleId>
              </a:tblPr>
              <a:tblGrid>
                <a:gridCol w="2392295">
                  <a:extLst>
                    <a:ext uri="{9D8B030D-6E8A-4147-A177-3AD203B41FA5}">
                      <a16:colId xmlns:a16="http://schemas.microsoft.com/office/drawing/2014/main" val="1596293285"/>
                    </a:ext>
                  </a:extLst>
                </a:gridCol>
                <a:gridCol w="3233838">
                  <a:extLst>
                    <a:ext uri="{9D8B030D-6E8A-4147-A177-3AD203B41FA5}">
                      <a16:colId xmlns:a16="http://schemas.microsoft.com/office/drawing/2014/main" val="3124971577"/>
                    </a:ext>
                  </a:extLst>
                </a:gridCol>
                <a:gridCol w="3866209">
                  <a:extLst>
                    <a:ext uri="{9D8B030D-6E8A-4147-A177-3AD203B41FA5}">
                      <a16:colId xmlns:a16="http://schemas.microsoft.com/office/drawing/2014/main" val="490665114"/>
                    </a:ext>
                  </a:extLst>
                </a:gridCol>
                <a:gridCol w="2287280">
                  <a:extLst>
                    <a:ext uri="{9D8B030D-6E8A-4147-A177-3AD203B41FA5}">
                      <a16:colId xmlns:a16="http://schemas.microsoft.com/office/drawing/2014/main" val="1438511157"/>
                    </a:ext>
                  </a:extLst>
                </a:gridCol>
              </a:tblGrid>
              <a:tr h="347381">
                <a:tc>
                  <a:txBody>
                    <a:bodyPr/>
                    <a:lstStyle/>
                    <a:p>
                      <a:endParaRPr lang="en-US" sz="1200" dirty="0"/>
                    </a:p>
                  </a:txBody>
                  <a:tcPr/>
                </a:tc>
                <a:tc>
                  <a:txBody>
                    <a:bodyPr/>
                    <a:lstStyle/>
                    <a:p>
                      <a:r>
                        <a:rPr lang="en-US" sz="1200" dirty="0"/>
                        <a:t>Input from WPSA/JT-60SA</a:t>
                      </a:r>
                    </a:p>
                  </a:txBody>
                  <a:tcPr/>
                </a:tc>
                <a:tc>
                  <a:txBody>
                    <a:bodyPr/>
                    <a:lstStyle/>
                    <a:p>
                      <a:r>
                        <a:rPr lang="en-US" sz="1200" dirty="0"/>
                        <a:t>Expected output to WPSA/JT-60SA</a:t>
                      </a:r>
                    </a:p>
                  </a:txBody>
                  <a:tcPr/>
                </a:tc>
                <a:tc>
                  <a:txBody>
                    <a:bodyPr/>
                    <a:lstStyle/>
                    <a:p>
                      <a:r>
                        <a:rPr lang="en-US" sz="1200" dirty="0"/>
                        <a:t>comment</a:t>
                      </a:r>
                    </a:p>
                  </a:txBody>
                  <a:tcPr/>
                </a:tc>
                <a:extLst>
                  <a:ext uri="{0D108BD9-81ED-4DB2-BD59-A6C34878D82A}">
                    <a16:rowId xmlns:a16="http://schemas.microsoft.com/office/drawing/2014/main" val="2679061396"/>
                  </a:ext>
                </a:extLst>
              </a:tr>
              <a:tr h="445236">
                <a:tc>
                  <a:txBody>
                    <a:bodyPr/>
                    <a:lstStyle/>
                    <a:p>
                      <a:r>
                        <a:rPr lang="en-US" sz="1200" dirty="0"/>
                        <a:t>TSVV01: </a:t>
                      </a:r>
                      <a:r>
                        <a:rPr lang="en-US" sz="1200" b="0" i="0" kern="1200" dirty="0">
                          <a:solidFill>
                            <a:schemeClr val="dk1"/>
                          </a:solidFill>
                          <a:effectLst/>
                          <a:latin typeface="+mn-lt"/>
                          <a:ea typeface="+mn-ea"/>
                          <a:cs typeface="+mn-cs"/>
                        </a:rPr>
                        <a:t>Physics of the L-H Transition and Pedestals</a:t>
                      </a:r>
                      <a:endParaRPr lang="en-US" sz="1200" dirty="0"/>
                    </a:p>
                  </a:txBody>
                  <a:tcPr/>
                </a:tc>
                <a:tc>
                  <a:txBody>
                    <a:bodyPr/>
                    <a:lstStyle/>
                    <a:p>
                      <a:r>
                        <a:rPr lang="en-US" sz="1200" dirty="0"/>
                        <a:t>Dedicated diagnostics will provide data (TPCI, DR)</a:t>
                      </a:r>
                    </a:p>
                  </a:txBody>
                  <a:tcPr/>
                </a:tc>
                <a:tc>
                  <a:txBody>
                    <a:bodyPr/>
                    <a:lstStyle/>
                    <a:p>
                      <a:r>
                        <a:rPr lang="en-US" sz="1200" dirty="0"/>
                        <a:t>Support to diagnostic data validation/interpretation</a:t>
                      </a:r>
                    </a:p>
                  </a:txBody>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WPSA is primarily involved in the diagnostics/technical aspects and in the validation of the data during commissioning and first operation. Scientific exploitation with the JT-60SA Experiment Team/WPTE</a:t>
                      </a:r>
                    </a:p>
                  </a:txBody>
                  <a:tcPr/>
                </a:tc>
                <a:extLst>
                  <a:ext uri="{0D108BD9-81ED-4DB2-BD59-A6C34878D82A}">
                    <a16:rowId xmlns:a16="http://schemas.microsoft.com/office/drawing/2014/main" val="2961936825"/>
                  </a:ext>
                </a:extLst>
              </a:tr>
              <a:tr h="520501">
                <a:tc>
                  <a:txBody>
                    <a:bodyPr/>
                    <a:lstStyle/>
                    <a:p>
                      <a:r>
                        <a:rPr lang="en-US" sz="1200" dirty="0"/>
                        <a:t>TSVV02: Physics Properties of Strongly Shaped Configurations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Dedicated diagnostics (FILD) will provide data for effect of shaping on fast ion confinement</a:t>
                      </a:r>
                    </a:p>
                  </a:txBody>
                  <a:tcPr/>
                </a:tc>
                <a:tc>
                  <a:txBody>
                    <a:bodyPr/>
                    <a:lstStyle/>
                    <a:p>
                      <a:r>
                        <a:rPr lang="en-US" sz="1200" dirty="0"/>
                        <a:t>Support to diagnostic data validation/interpretation</a:t>
                      </a:r>
                    </a:p>
                  </a:txBody>
                  <a:tcPr/>
                </a:tc>
                <a:tc vMerge="1">
                  <a:txBody>
                    <a:bodyPr/>
                    <a:lstStyle/>
                    <a:p>
                      <a:endParaRPr lang="en-US" dirty="0"/>
                    </a:p>
                  </a:txBody>
                  <a:tcPr/>
                </a:tc>
                <a:extLst>
                  <a:ext uri="{0D108BD9-81ED-4DB2-BD59-A6C34878D82A}">
                    <a16:rowId xmlns:a16="http://schemas.microsoft.com/office/drawing/2014/main" val="2046860354"/>
                  </a:ext>
                </a:extLst>
              </a:tr>
              <a:tr h="801425">
                <a:tc>
                  <a:txBody>
                    <a:bodyPr/>
                    <a:lstStyle/>
                    <a:p>
                      <a:r>
                        <a:rPr lang="en-US" sz="1200" dirty="0"/>
                        <a:t>TSVV03: EU boundary plasma modelling towards reactor relevant simulations</a:t>
                      </a:r>
                    </a:p>
                  </a:txBody>
                  <a:tcPr/>
                </a:tc>
                <a:tc>
                  <a:txBody>
                    <a:bodyPr/>
                    <a:lstStyle/>
                    <a:p>
                      <a:r>
                        <a:rPr lang="en-US" sz="1200" dirty="0"/>
                        <a:t>Data from edge diagnostics (tbc)</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Synthetic (edge) diagnostics for heat exhaust prediction – support in design and later validation. Support to diagnostic data validation/interpretation (impurities and turbulence in SOL and edge)</a:t>
                      </a:r>
                    </a:p>
                  </a:txBody>
                  <a:tcPr/>
                </a:tc>
                <a:tc vMerge="1">
                  <a:txBody>
                    <a:bodyPr/>
                    <a:lstStyle/>
                    <a:p>
                      <a:endParaRPr lang="en-US" dirty="0"/>
                    </a:p>
                  </a:txBody>
                  <a:tcPr/>
                </a:tc>
                <a:extLst>
                  <a:ext uri="{0D108BD9-81ED-4DB2-BD59-A6C34878D82A}">
                    <a16:rowId xmlns:a16="http://schemas.microsoft.com/office/drawing/2014/main" val="1036666416"/>
                  </a:ext>
                </a:extLst>
              </a:tr>
              <a:tr h="471106">
                <a:tc>
                  <a:txBody>
                    <a:bodyPr/>
                    <a:lstStyle/>
                    <a:p>
                      <a:r>
                        <a:rPr lang="en-US" sz="1200" dirty="0"/>
                        <a:t>TSVV06: Impurity Sources, Transport, and Screening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W-PFCs specification (via WPDIV, F4E)</a:t>
                      </a:r>
                    </a:p>
                  </a:txBody>
                  <a:tcPr/>
                </a:tc>
                <a:tc>
                  <a:txBody>
                    <a:bodyPr/>
                    <a:lstStyle/>
                    <a:p>
                      <a:r>
                        <a:rPr lang="en-US" sz="1200" dirty="0"/>
                        <a:t>Modelling W from the source to the core</a:t>
                      </a:r>
                    </a:p>
                  </a:txBody>
                  <a:tcPr/>
                </a:tc>
                <a:tc rowSpan="2">
                  <a:txBody>
                    <a:bodyPr/>
                    <a:lstStyle/>
                    <a:p>
                      <a:endParaRPr lang="en-US" sz="1200" dirty="0"/>
                    </a:p>
                    <a:p>
                      <a:r>
                        <a:rPr lang="en-US" sz="1200" dirty="0"/>
                        <a:t>Coordination of the EU contribution to the transition to W (other WPs primarily acting)</a:t>
                      </a:r>
                    </a:p>
                  </a:txBody>
                  <a:tcPr/>
                </a:tc>
                <a:extLst>
                  <a:ext uri="{0D108BD9-81ED-4DB2-BD59-A6C34878D82A}">
                    <a16:rowId xmlns:a16="http://schemas.microsoft.com/office/drawing/2014/main" val="789309787"/>
                  </a:ext>
                </a:extLst>
              </a:tr>
              <a:tr h="471106">
                <a:tc>
                  <a:txBody>
                    <a:bodyPr/>
                    <a:lstStyle/>
                    <a:p>
                      <a:r>
                        <a:rPr lang="en-US" sz="1200" dirty="0"/>
                        <a:t>TSVV07: Plasma-Wall Interaction in DEMO</a:t>
                      </a:r>
                    </a:p>
                  </a:txBody>
                  <a:tcPr/>
                </a:tc>
                <a:tc>
                  <a:txBody>
                    <a:bodyPr/>
                    <a:lstStyle/>
                    <a:p>
                      <a:r>
                        <a:rPr lang="en-US" sz="1200" dirty="0"/>
                        <a:t>W-PFCs specifications (via WPDIV, F4E)</a:t>
                      </a:r>
                    </a:p>
                  </a:txBody>
                  <a:tcPr/>
                </a:tc>
                <a:tc>
                  <a:txBody>
                    <a:bodyPr/>
                    <a:lstStyle/>
                    <a:p>
                      <a:r>
                        <a:rPr lang="en-US" sz="1200" dirty="0"/>
                        <a:t>Modelling of full-W PWI in full-W devices: transients and steady-state </a:t>
                      </a:r>
                    </a:p>
                  </a:txBody>
                  <a:tcPr/>
                </a:tc>
                <a:tc vMerge="1">
                  <a:txBody>
                    <a:bodyPr/>
                    <a:lstStyle/>
                    <a:p>
                      <a:endParaRPr lang="en-US" sz="1200" dirty="0"/>
                    </a:p>
                  </a:txBody>
                  <a:tcPr/>
                </a:tc>
                <a:extLst>
                  <a:ext uri="{0D108BD9-81ED-4DB2-BD59-A6C34878D82A}">
                    <a16:rowId xmlns:a16="http://schemas.microsoft.com/office/drawing/2014/main" val="1134670791"/>
                  </a:ext>
                </a:extLst>
              </a:tr>
              <a:tr h="471106">
                <a:tc>
                  <a:txBody>
                    <a:bodyPr/>
                    <a:lstStyle/>
                    <a:p>
                      <a:r>
                        <a:rPr lang="en-US" sz="1200" dirty="0"/>
                        <a:t>TSVV08:  Integrated Modelling of Transient MHD Events</a:t>
                      </a:r>
                    </a:p>
                  </a:txBody>
                  <a:tcPr/>
                </a:tc>
                <a:tc>
                  <a:txBody>
                    <a:bodyPr/>
                    <a:lstStyle/>
                    <a:p>
                      <a:r>
                        <a:rPr lang="en-US" sz="1200" dirty="0"/>
                        <a:t>MGI experiments data</a:t>
                      </a:r>
                    </a:p>
                  </a:txBody>
                  <a:tcPr/>
                </a:tc>
                <a:tc>
                  <a:txBody>
                    <a:bodyPr/>
                    <a:lstStyle/>
                    <a:p>
                      <a:r>
                        <a:rPr lang="en-US" sz="1200" dirty="0"/>
                        <a:t>JOREK support for designing the operation of the MGI</a:t>
                      </a:r>
                    </a:p>
                  </a:txBody>
                  <a:tcPr/>
                </a:tc>
                <a:tc>
                  <a:txBody>
                    <a:bodyPr/>
                    <a:lstStyle/>
                    <a:p>
                      <a:endParaRPr lang="en-US" sz="1200" dirty="0"/>
                    </a:p>
                  </a:txBody>
                  <a:tcPr/>
                </a:tc>
                <a:extLst>
                  <a:ext uri="{0D108BD9-81ED-4DB2-BD59-A6C34878D82A}">
                    <a16:rowId xmlns:a16="http://schemas.microsoft.com/office/drawing/2014/main" val="254120930"/>
                  </a:ext>
                </a:extLst>
              </a:tr>
              <a:tr h="856556">
                <a:tc>
                  <a:txBody>
                    <a:bodyPr/>
                    <a:lstStyle/>
                    <a:p>
                      <a:r>
                        <a:rPr lang="en-US" sz="1200" dirty="0"/>
                        <a:t>TSVV09: Dynamics of Runaway Electrons in Tokamak Disruptions</a:t>
                      </a:r>
                    </a:p>
                  </a:txBody>
                  <a:tcPr/>
                </a:tc>
                <a:tc>
                  <a:txBody>
                    <a:bodyPr/>
                    <a:lstStyle/>
                    <a:p>
                      <a:r>
                        <a:rPr lang="en-US" sz="1200" dirty="0"/>
                        <a:t>Data from diagnostics (EDICAM-Neutron monitor/Gamma spectrometer)</a:t>
                      </a:r>
                    </a:p>
                  </a:txBody>
                  <a:tcPr/>
                </a:tc>
                <a:tc>
                  <a:txBody>
                    <a:bodyPr/>
                    <a:lstStyle/>
                    <a:p>
                      <a:r>
                        <a:rPr lang="en-US" sz="1200" dirty="0"/>
                        <a:t>Input for the expected runaway energy distribution. Support to diagnostic data validation/interpretation</a:t>
                      </a:r>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WPSA is primarily involved in the diagnostics/technical aspects and in the validation of the data during commissioning and first operation. Scientific exploitation with the JT-60SA Experiment Team/WPTE</a:t>
                      </a:r>
                    </a:p>
                  </a:txBody>
                  <a:tcPr/>
                </a:tc>
                <a:extLst>
                  <a:ext uri="{0D108BD9-81ED-4DB2-BD59-A6C34878D82A}">
                    <a16:rowId xmlns:a16="http://schemas.microsoft.com/office/drawing/2014/main" val="186120028"/>
                  </a:ext>
                </a:extLst>
              </a:tr>
              <a:tr h="544380">
                <a:tc>
                  <a:txBody>
                    <a:bodyPr/>
                    <a:lstStyle/>
                    <a:p>
                      <a:r>
                        <a:rPr lang="en-US" sz="1200" dirty="0"/>
                        <a:t>TSVV10: Physics of Burning Plasmas</a:t>
                      </a:r>
                    </a:p>
                  </a:txBody>
                  <a:tcPr/>
                </a:tc>
                <a:tc>
                  <a:txBody>
                    <a:bodyPr/>
                    <a:lstStyle/>
                    <a:p>
                      <a:r>
                        <a:rPr lang="en-US" sz="1200" dirty="0"/>
                        <a:t>Energetic particle data from diagnostics (FILD) for validation of the workflow</a:t>
                      </a:r>
                    </a:p>
                  </a:txBody>
                  <a:tcPr/>
                </a:tc>
                <a:tc>
                  <a:txBody>
                    <a:bodyPr/>
                    <a:lstStyle/>
                    <a:p>
                      <a:r>
                        <a:rPr lang="en-US" sz="1200" dirty="0"/>
                        <a:t>Support for diagnostic data validation/interpretation</a:t>
                      </a:r>
                    </a:p>
                  </a:txBody>
                  <a:tcPr/>
                </a:tc>
                <a:tc vMerge="1">
                  <a:txBody>
                    <a:bodyPr/>
                    <a:lstStyle/>
                    <a:p>
                      <a:endParaRPr lang="en-US" dirty="0"/>
                    </a:p>
                  </a:txBody>
                  <a:tcPr/>
                </a:tc>
                <a:extLst>
                  <a:ext uri="{0D108BD9-81ED-4DB2-BD59-A6C34878D82A}">
                    <a16:rowId xmlns:a16="http://schemas.microsoft.com/office/drawing/2014/main" val="268063243"/>
                  </a:ext>
                </a:extLst>
              </a:tr>
              <a:tr h="702921">
                <a:tc>
                  <a:txBody>
                    <a:bodyPr/>
                    <a:lstStyle/>
                    <a:p>
                      <a:r>
                        <a:rPr lang="en-US" sz="1200" b="0" i="0" kern="1200" dirty="0">
                          <a:solidFill>
                            <a:schemeClr val="dk1"/>
                          </a:solidFill>
                          <a:effectLst/>
                          <a:latin typeface="+mn-lt"/>
                          <a:ea typeface="+mn-ea"/>
                          <a:cs typeface="+mn-cs"/>
                        </a:rPr>
                        <a:t>TSVV15 Pulse Design Tool</a:t>
                      </a:r>
                      <a:endParaRPr lang="en-US" sz="1200" b="0" dirty="0"/>
                    </a:p>
                  </a:txBody>
                  <a:tcPr/>
                </a:tc>
                <a:tc>
                  <a:txBody>
                    <a:bodyPr/>
                    <a:lstStyle/>
                    <a:p>
                      <a:r>
                        <a:rPr lang="en-US" sz="1200" dirty="0"/>
                        <a:t>Data for code validation.</a:t>
                      </a:r>
                    </a:p>
                    <a:p>
                      <a:r>
                        <a:rPr lang="en-US" sz="1200" dirty="0"/>
                        <a:t>At a suitable time integration of the tools developed in WPSA</a:t>
                      </a:r>
                    </a:p>
                  </a:txBody>
                  <a:tcPr/>
                </a:tc>
                <a:tc>
                  <a:txBody>
                    <a:bodyPr/>
                    <a:lstStyle/>
                    <a:p>
                      <a:r>
                        <a:rPr lang="en-US" sz="1200" dirty="0"/>
                        <a:t>Application to JT-60SA</a:t>
                      </a:r>
                    </a:p>
                  </a:txBody>
                  <a:tcPr/>
                </a:tc>
                <a:tc>
                  <a:txBody>
                    <a:bodyPr/>
                    <a:lstStyle/>
                    <a:p>
                      <a:endParaRPr lang="en-US" sz="1200" dirty="0"/>
                    </a:p>
                  </a:txBody>
                  <a:tcPr/>
                </a:tc>
                <a:extLst>
                  <a:ext uri="{0D108BD9-81ED-4DB2-BD59-A6C34878D82A}">
                    <a16:rowId xmlns:a16="http://schemas.microsoft.com/office/drawing/2014/main" val="4169160230"/>
                  </a:ext>
                </a:extLst>
              </a:tr>
            </a:tbl>
          </a:graphicData>
        </a:graphic>
      </p:graphicFrame>
    </p:spTree>
    <p:extLst>
      <p:ext uri="{BB962C8B-B14F-4D97-AF65-F5344CB8AC3E}">
        <p14:creationId xmlns:p14="http://schemas.microsoft.com/office/powerpoint/2010/main" val="93393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D80-6BD9-6516-90D7-1D34C3638E6B}"/>
              </a:ext>
            </a:extLst>
          </p:cNvPr>
          <p:cNvSpPr>
            <a:spLocks noGrp="1"/>
          </p:cNvSpPr>
          <p:nvPr>
            <p:ph type="title"/>
          </p:nvPr>
        </p:nvSpPr>
        <p:spPr>
          <a:xfrm>
            <a:off x="1001863" y="0"/>
            <a:ext cx="10951597" cy="457200"/>
          </a:xfrm>
        </p:spPr>
        <p:txBody>
          <a:bodyPr/>
          <a:lstStyle/>
          <a:p>
            <a:r>
              <a:rPr lang="en-US" dirty="0"/>
              <a:t>Status and Changes in SSRLs for 2023</a:t>
            </a:r>
            <a:endParaRPr lang="en-GB" dirty="0"/>
          </a:p>
        </p:txBody>
      </p:sp>
      <p:sp>
        <p:nvSpPr>
          <p:cNvPr id="4" name="Footer Placeholder 3">
            <a:extLst>
              <a:ext uri="{FF2B5EF4-FFF2-40B4-BE49-F238E27FC236}">
                <a16:creationId xmlns:a16="http://schemas.microsoft.com/office/drawing/2014/main" id="{FF1B0F75-82C2-B2C5-58B4-AB41F41C5429}"/>
              </a:ext>
            </a:extLst>
          </p:cNvPr>
          <p:cNvSpPr>
            <a:spLocks noGrp="1"/>
          </p:cNvSpPr>
          <p:nvPr>
            <p:ph type="ftr" sz="quarter" idx="11"/>
          </p:nvPr>
        </p:nvSpPr>
        <p:spPr>
          <a:xfrm>
            <a:off x="825624" y="6555770"/>
            <a:ext cx="5270376" cy="329614"/>
          </a:xfrm>
        </p:spPr>
        <p:txBody>
          <a:bodyPr/>
          <a:lstStyle/>
          <a:p>
            <a:r>
              <a:rPr lang="en-GB">
                <a:solidFill>
                  <a:prstClr val="white"/>
                </a:solidFill>
              </a:rPr>
              <a:t>M. Wischmeier | E-TASC General Meeting| 11th of November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B8367AA9-F911-2704-CE91-6DC430D56FAE}"/>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graphicFrame>
        <p:nvGraphicFramePr>
          <p:cNvPr id="3" name="Tableau 3">
            <a:extLst>
              <a:ext uri="{FF2B5EF4-FFF2-40B4-BE49-F238E27FC236}">
                <a16:creationId xmlns:a16="http://schemas.microsoft.com/office/drawing/2014/main" id="{359E79A8-9E13-467F-CC3D-48BD4BE196B4}"/>
              </a:ext>
            </a:extLst>
          </p:cNvPr>
          <p:cNvGraphicFramePr>
            <a:graphicFrameLocks noGrp="1"/>
          </p:cNvGraphicFramePr>
          <p:nvPr/>
        </p:nvGraphicFramePr>
        <p:xfrm>
          <a:off x="1453257" y="886115"/>
          <a:ext cx="8518895" cy="5298552"/>
        </p:xfrm>
        <a:graphic>
          <a:graphicData uri="http://schemas.openxmlformats.org/drawingml/2006/table">
            <a:tbl>
              <a:tblPr/>
              <a:tblGrid>
                <a:gridCol w="677068">
                  <a:extLst>
                    <a:ext uri="{9D8B030D-6E8A-4147-A177-3AD203B41FA5}">
                      <a16:colId xmlns:a16="http://schemas.microsoft.com/office/drawing/2014/main" val="3393820633"/>
                    </a:ext>
                  </a:extLst>
                </a:gridCol>
                <a:gridCol w="4239663">
                  <a:extLst>
                    <a:ext uri="{9D8B030D-6E8A-4147-A177-3AD203B41FA5}">
                      <a16:colId xmlns:a16="http://schemas.microsoft.com/office/drawing/2014/main" val="4244838628"/>
                    </a:ext>
                  </a:extLst>
                </a:gridCol>
                <a:gridCol w="527009">
                  <a:extLst>
                    <a:ext uri="{9D8B030D-6E8A-4147-A177-3AD203B41FA5}">
                      <a16:colId xmlns:a16="http://schemas.microsoft.com/office/drawing/2014/main" val="3361174009"/>
                    </a:ext>
                  </a:extLst>
                </a:gridCol>
                <a:gridCol w="527010">
                  <a:extLst>
                    <a:ext uri="{9D8B030D-6E8A-4147-A177-3AD203B41FA5}">
                      <a16:colId xmlns:a16="http://schemas.microsoft.com/office/drawing/2014/main" val="2417306004"/>
                    </a:ext>
                  </a:extLst>
                </a:gridCol>
                <a:gridCol w="513014">
                  <a:extLst>
                    <a:ext uri="{9D8B030D-6E8A-4147-A177-3AD203B41FA5}">
                      <a16:colId xmlns:a16="http://schemas.microsoft.com/office/drawing/2014/main" val="19700253"/>
                    </a:ext>
                  </a:extLst>
                </a:gridCol>
                <a:gridCol w="552217">
                  <a:extLst>
                    <a:ext uri="{9D8B030D-6E8A-4147-A177-3AD203B41FA5}">
                      <a16:colId xmlns:a16="http://schemas.microsoft.com/office/drawing/2014/main" val="2404337673"/>
                    </a:ext>
                  </a:extLst>
                </a:gridCol>
                <a:gridCol w="532616">
                  <a:extLst>
                    <a:ext uri="{9D8B030D-6E8A-4147-A177-3AD203B41FA5}">
                      <a16:colId xmlns:a16="http://schemas.microsoft.com/office/drawing/2014/main" val="2329286466"/>
                    </a:ext>
                  </a:extLst>
                </a:gridCol>
                <a:gridCol w="475149">
                  <a:extLst>
                    <a:ext uri="{9D8B030D-6E8A-4147-A177-3AD203B41FA5}">
                      <a16:colId xmlns:a16="http://schemas.microsoft.com/office/drawing/2014/main" val="4015664526"/>
                    </a:ext>
                  </a:extLst>
                </a:gridCol>
                <a:gridCol w="475149">
                  <a:extLst>
                    <a:ext uri="{9D8B030D-6E8A-4147-A177-3AD203B41FA5}">
                      <a16:colId xmlns:a16="http://schemas.microsoft.com/office/drawing/2014/main" val="3819561111"/>
                    </a:ext>
                  </a:extLst>
                </a:gridCol>
              </a:tblGrid>
              <a:tr h="252527">
                <a:tc>
                  <a:txBody>
                    <a:bodyPr/>
                    <a:lstStyle/>
                    <a:p>
                      <a:pPr algn="ctr"/>
                      <a:r>
                        <a:rPr lang="fr-FR" sz="1400" b="1" dirty="0">
                          <a:solidFill>
                            <a:schemeClr val="tx1"/>
                          </a:solidFill>
                        </a:rPr>
                        <a:t>RT</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400" b="1" dirty="0" err="1"/>
                        <a:t>Title</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a:t>D1</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a:effectLst/>
                        </a:rPr>
                        <a:t>D2</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a:effectLst/>
                        </a:rPr>
                        <a:t>D3</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a:effectLst/>
                        </a:rPr>
                        <a:t>D4</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a:effectLst/>
                        </a:rPr>
                        <a:t>D5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a:effectLst/>
                        </a:rPr>
                        <a:t>D6</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a:effectLst/>
                        </a:rPr>
                        <a:t>D7</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182345435"/>
                  </a:ext>
                </a:extLst>
              </a:tr>
              <a:tr h="523707">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RT22-01</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0" i="0" u="none" strike="noStrike" kern="1200" dirty="0">
                          <a:solidFill>
                            <a:srgbClr val="000000"/>
                          </a:solidFill>
                          <a:effectLst/>
                          <a:latin typeface="Calibri" panose="020F0502020204030204" pitchFamily="34" charset="0"/>
                          <a:ea typeface="+mn-ea"/>
                          <a:cs typeface="+mn-cs"/>
                        </a:rPr>
                        <a:t>Core-Edge-SOL integrated H-mode scenario compatible with exhaust constraints in support of ITER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baseline="0" dirty="0">
                          <a:solidFill>
                            <a:schemeClr val="tx1"/>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FR" sz="1400" b="1" dirty="0"/>
                        <a:t>X</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FR" sz="1400" b="1" dirty="0"/>
                        <a:t>X</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75961879"/>
                  </a:ext>
                </a:extLst>
              </a:tr>
              <a:tr h="523707">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RT22-02</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0" i="0" u="none" strike="noStrike" kern="1200" dirty="0">
                          <a:solidFill>
                            <a:srgbClr val="000000"/>
                          </a:solidFill>
                          <a:effectLst/>
                          <a:latin typeface="Calibri" panose="020F0502020204030204" pitchFamily="34" charset="0"/>
                          <a:ea typeface="+mn-ea"/>
                          <a:cs typeface="+mn-cs"/>
                        </a:rPr>
                        <a:t> Physics understanding of alternatives to Type-I ELM regime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FR" sz="1400" b="1" dirty="0"/>
                        <a:t>X</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335105"/>
                  </a:ext>
                </a:extLst>
              </a:tr>
              <a:tr h="407985">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RT22_03</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0" i="0" u="none" strike="noStrike" kern="1200" dirty="0">
                          <a:solidFill>
                            <a:srgbClr val="000000"/>
                          </a:solidFill>
                          <a:effectLst/>
                          <a:latin typeface="Calibri" panose="020F0502020204030204" pitchFamily="34" charset="0"/>
                          <a:ea typeface="+mn-ea"/>
                          <a:cs typeface="+mn-cs"/>
                        </a:rPr>
                        <a:t>Strategies for disruption and run-away mitigation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FR" sz="1400" b="1" dirty="0"/>
                        <a:t>X</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3FCC"/>
                    </a:solidFill>
                  </a:tcPr>
                </a:tc>
                <a:extLst>
                  <a:ext uri="{0D108BD9-81ED-4DB2-BD59-A6C34878D82A}">
                    <a16:rowId xmlns:a16="http://schemas.microsoft.com/office/drawing/2014/main" val="203177430"/>
                  </a:ext>
                </a:extLst>
              </a:tr>
              <a:tr h="523707">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RT22_04</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0" i="0" u="none" strike="noStrike" kern="1200" dirty="0">
                          <a:solidFill>
                            <a:srgbClr val="000000"/>
                          </a:solidFill>
                          <a:effectLst/>
                          <a:latin typeface="Calibri" panose="020F0502020204030204" pitchFamily="34" charset="0"/>
                          <a:ea typeface="+mn-ea"/>
                          <a:cs typeface="+mn-cs"/>
                        </a:rPr>
                        <a:t>Physics-based machine generic systems for an integrated control of plasma discharge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399360"/>
                  </a:ext>
                </a:extLst>
              </a:tr>
              <a:tr h="523707">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RT22-05</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0" i="0" u="none" strike="noStrike" kern="1200" dirty="0">
                          <a:solidFill>
                            <a:srgbClr val="000000"/>
                          </a:solidFill>
                          <a:effectLst/>
                          <a:latin typeface="Calibri" panose="020F0502020204030204" pitchFamily="34" charset="0"/>
                          <a:ea typeface="+mn-ea"/>
                          <a:cs typeface="+mn-cs"/>
                        </a:rPr>
                        <a:t>Physics of divertor detachment and its control for ITER, DEMO and HELIAS operation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FR" sz="1400" b="1" dirty="0"/>
                        <a:t>X</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4448"/>
                  </a:ext>
                </a:extLst>
              </a:tr>
              <a:tr h="523707">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RT22-06</a:t>
                      </a:r>
                      <a:endParaRPr lang="fr-FR"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0" i="0" u="none" strike="noStrike" kern="1200" dirty="0">
                          <a:solidFill>
                            <a:schemeClr val="tx1"/>
                          </a:solidFill>
                          <a:effectLst/>
                          <a:latin typeface="Calibri" panose="020F0502020204030204" pitchFamily="34" charset="0"/>
                          <a:ea typeface="+mn-ea"/>
                          <a:cs typeface="+mn-cs"/>
                        </a:rPr>
                        <a:t>Preparation of efficient Plasma Facing Components (PFC) operation for ITER, DEMO and HELIAS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596973"/>
                  </a:ext>
                </a:extLst>
              </a:tr>
              <a:tr h="523707">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RT22-07</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0" i="0" u="none" strike="noStrike" kern="1200" dirty="0">
                          <a:solidFill>
                            <a:schemeClr val="tx1"/>
                          </a:solidFill>
                          <a:effectLst/>
                          <a:latin typeface="Calibri" panose="020F0502020204030204" pitchFamily="34" charset="0"/>
                          <a:ea typeface="+mn-ea"/>
                          <a:cs typeface="+mn-cs"/>
                        </a:rPr>
                        <a:t>Physics understanding of alternative divertor configurations as risk mitigation for DEMO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3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8041340"/>
                  </a:ext>
                </a:extLst>
              </a:tr>
              <a:tr h="523707">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RT22-08</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0" i="0" u="none" strike="noStrike" kern="1200" dirty="0">
                          <a:solidFill>
                            <a:schemeClr val="tx1"/>
                          </a:solidFill>
                          <a:effectLst/>
                          <a:latin typeface="Calibri" panose="020F0502020204030204" pitchFamily="34" charset="0"/>
                          <a:ea typeface="+mn-ea"/>
                          <a:cs typeface="+mn-cs"/>
                        </a:rPr>
                        <a:t>Physics and operational basis for high beta long pulse scenarios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3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3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3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429257"/>
                  </a:ext>
                </a:extLst>
              </a:tr>
              <a:tr h="523707">
                <a:tc>
                  <a:txBody>
                    <a:bodyPr/>
                    <a:lstStyle/>
                    <a:p>
                      <a:pPr algn="ctr"/>
                      <a:r>
                        <a:rPr lang="en-US" sz="1400" b="0" i="0" u="none" strike="noStrike" kern="1200" dirty="0">
                          <a:solidFill>
                            <a:srgbClr val="000000"/>
                          </a:solidFill>
                          <a:effectLst/>
                          <a:latin typeface="Calibri" panose="020F0502020204030204" pitchFamily="34" charset="0"/>
                          <a:ea typeface="+mn-ea"/>
                          <a:cs typeface="+mn-cs"/>
                        </a:rPr>
                        <a:t>RT22-09</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b="0" i="0" u="none" strike="noStrike" kern="1200" dirty="0">
                          <a:solidFill>
                            <a:schemeClr val="tx1"/>
                          </a:solidFill>
                          <a:effectLst/>
                          <a:latin typeface="Calibri" panose="020F0502020204030204" pitchFamily="34" charset="0"/>
                          <a:ea typeface="+mn-ea"/>
                          <a:cs typeface="+mn-cs"/>
                        </a:rPr>
                        <a:t>Physics understanding of energetics particles confinement and their interplay with thermal plasma </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3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a:solidFill>
                            <a:srgbClr val="000000"/>
                          </a:solidFill>
                          <a:effectLst/>
                          <a:latin typeface="Calibri" panose="020F0502020204030204" pitchFamily="34" charset="0"/>
                        </a:rPr>
                        <a:t>X</a:t>
                      </a: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78998825"/>
                  </a:ext>
                </a:extLst>
              </a:tr>
            </a:tbl>
          </a:graphicData>
        </a:graphic>
      </p:graphicFrame>
      <p:graphicFrame>
        <p:nvGraphicFramePr>
          <p:cNvPr id="6" name="Table 4">
            <a:extLst>
              <a:ext uri="{FF2B5EF4-FFF2-40B4-BE49-F238E27FC236}">
                <a16:creationId xmlns:a16="http://schemas.microsoft.com/office/drawing/2014/main" id="{0A5DA03A-EC65-BE64-EDCD-4F7F553DCFA7}"/>
              </a:ext>
            </a:extLst>
          </p:cNvPr>
          <p:cNvGraphicFramePr>
            <a:graphicFrameLocks noGrp="1"/>
          </p:cNvGraphicFramePr>
          <p:nvPr/>
        </p:nvGraphicFramePr>
        <p:xfrm>
          <a:off x="1240403" y="334937"/>
          <a:ext cx="9140026" cy="551178"/>
        </p:xfrm>
        <a:graphic>
          <a:graphicData uri="http://schemas.openxmlformats.org/drawingml/2006/table">
            <a:tbl>
              <a:tblPr firstRow="1" bandRow="1"/>
              <a:tblGrid>
                <a:gridCol w="1305718">
                  <a:extLst>
                    <a:ext uri="{9D8B030D-6E8A-4147-A177-3AD203B41FA5}">
                      <a16:colId xmlns:a16="http://schemas.microsoft.com/office/drawing/2014/main" val="1438153837"/>
                    </a:ext>
                  </a:extLst>
                </a:gridCol>
                <a:gridCol w="1305718">
                  <a:extLst>
                    <a:ext uri="{9D8B030D-6E8A-4147-A177-3AD203B41FA5}">
                      <a16:colId xmlns:a16="http://schemas.microsoft.com/office/drawing/2014/main" val="2097566908"/>
                    </a:ext>
                  </a:extLst>
                </a:gridCol>
                <a:gridCol w="1305718">
                  <a:extLst>
                    <a:ext uri="{9D8B030D-6E8A-4147-A177-3AD203B41FA5}">
                      <a16:colId xmlns:a16="http://schemas.microsoft.com/office/drawing/2014/main" val="3584421473"/>
                    </a:ext>
                  </a:extLst>
                </a:gridCol>
                <a:gridCol w="1305718">
                  <a:extLst>
                    <a:ext uri="{9D8B030D-6E8A-4147-A177-3AD203B41FA5}">
                      <a16:colId xmlns:a16="http://schemas.microsoft.com/office/drawing/2014/main" val="476614244"/>
                    </a:ext>
                  </a:extLst>
                </a:gridCol>
                <a:gridCol w="1305718">
                  <a:extLst>
                    <a:ext uri="{9D8B030D-6E8A-4147-A177-3AD203B41FA5}">
                      <a16:colId xmlns:a16="http://schemas.microsoft.com/office/drawing/2014/main" val="4131650016"/>
                    </a:ext>
                  </a:extLst>
                </a:gridCol>
                <a:gridCol w="1305718">
                  <a:extLst>
                    <a:ext uri="{9D8B030D-6E8A-4147-A177-3AD203B41FA5}">
                      <a16:colId xmlns:a16="http://schemas.microsoft.com/office/drawing/2014/main" val="2391196660"/>
                    </a:ext>
                  </a:extLst>
                </a:gridCol>
                <a:gridCol w="1305718">
                  <a:extLst>
                    <a:ext uri="{9D8B030D-6E8A-4147-A177-3AD203B41FA5}">
                      <a16:colId xmlns:a16="http://schemas.microsoft.com/office/drawing/2014/main" val="2938858401"/>
                    </a:ext>
                  </a:extLst>
                </a:gridCol>
              </a:tblGrid>
              <a:tr h="5511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Level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Emerging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1AC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Exploratory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Judgemental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Mature-needs underpinning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Mature-needs support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Established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3533087935"/>
                  </a:ext>
                </a:extLst>
              </a:tr>
            </a:tbl>
          </a:graphicData>
        </a:graphic>
      </p:graphicFrame>
      <p:sp>
        <p:nvSpPr>
          <p:cNvPr id="7" name="Textfeld 6">
            <a:extLst>
              <a:ext uri="{FF2B5EF4-FFF2-40B4-BE49-F238E27FC236}">
                <a16:creationId xmlns:a16="http://schemas.microsoft.com/office/drawing/2014/main" id="{ECCEE24A-EB8F-18AE-8B90-15AFAA53A957}"/>
              </a:ext>
            </a:extLst>
          </p:cNvPr>
          <p:cNvSpPr txBox="1"/>
          <p:nvPr/>
        </p:nvSpPr>
        <p:spPr>
          <a:xfrm>
            <a:off x="217747" y="6131206"/>
            <a:ext cx="11735713" cy="369332"/>
          </a:xfrm>
          <a:prstGeom prst="rect">
            <a:avLst/>
          </a:prstGeom>
          <a:noFill/>
        </p:spPr>
        <p:txBody>
          <a:bodyPr wrap="none" rtlCol="0">
            <a:spAutoFit/>
          </a:bodyPr>
          <a:lstStyle/>
          <a:p>
            <a:pPr algn="l"/>
            <a:r>
              <a:rPr lang="en-GB" dirty="0"/>
              <a:t>“X” marks a scientific objective of an RT with a change of the SSRL in 2023 compared to 2022 based on the level 3 reporting</a:t>
            </a:r>
          </a:p>
        </p:txBody>
      </p:sp>
      <p:sp>
        <p:nvSpPr>
          <p:cNvPr id="8" name="Textfeld 7">
            <a:extLst>
              <a:ext uri="{FF2B5EF4-FFF2-40B4-BE49-F238E27FC236}">
                <a16:creationId xmlns:a16="http://schemas.microsoft.com/office/drawing/2014/main" id="{BA03A069-F8E1-DA2A-519C-25D616938F4E}"/>
              </a:ext>
            </a:extLst>
          </p:cNvPr>
          <p:cNvSpPr txBox="1"/>
          <p:nvPr/>
        </p:nvSpPr>
        <p:spPr>
          <a:xfrm>
            <a:off x="10185006" y="886115"/>
            <a:ext cx="1899138" cy="738664"/>
          </a:xfrm>
          <a:prstGeom prst="rect">
            <a:avLst/>
          </a:prstGeom>
          <a:noFill/>
        </p:spPr>
        <p:txBody>
          <a:bodyPr wrap="square" rtlCol="0">
            <a:spAutoFit/>
          </a:bodyPr>
          <a:lstStyle/>
          <a:p>
            <a:pPr algn="l"/>
            <a:r>
              <a:rPr lang="en-GB" sz="1400" dirty="0"/>
              <a:t>DX: Numerator of deliverable or scientific objective</a:t>
            </a:r>
          </a:p>
        </p:txBody>
      </p:sp>
    </p:spTree>
    <p:extLst>
      <p:ext uri="{BB962C8B-B14F-4D97-AF65-F5344CB8AC3E}">
        <p14:creationId xmlns:p14="http://schemas.microsoft.com/office/powerpoint/2010/main" val="346771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22DF-218C-21C8-74A3-53D0D28F3987}"/>
              </a:ext>
            </a:extLst>
          </p:cNvPr>
          <p:cNvSpPr>
            <a:spLocks noGrp="1"/>
          </p:cNvSpPr>
          <p:nvPr>
            <p:ph type="title"/>
          </p:nvPr>
        </p:nvSpPr>
        <p:spPr/>
        <p:txBody>
          <a:bodyPr/>
          <a:lstStyle/>
          <a:p>
            <a:r>
              <a:rPr lang="en-GB" dirty="0"/>
              <a:t>Need for systematic SSRL &amp; uncertainty quantification</a:t>
            </a:r>
          </a:p>
        </p:txBody>
      </p:sp>
      <p:sp>
        <p:nvSpPr>
          <p:cNvPr id="3" name="Content Placeholder 2">
            <a:extLst>
              <a:ext uri="{FF2B5EF4-FFF2-40B4-BE49-F238E27FC236}">
                <a16:creationId xmlns:a16="http://schemas.microsoft.com/office/drawing/2014/main" id="{7338AEAA-D80D-2BA5-1C63-803DDC562309}"/>
              </a:ext>
            </a:extLst>
          </p:cNvPr>
          <p:cNvSpPr>
            <a:spLocks noGrp="1"/>
          </p:cNvSpPr>
          <p:nvPr>
            <p:ph idx="1"/>
          </p:nvPr>
        </p:nvSpPr>
        <p:spPr>
          <a:xfrm>
            <a:off x="304800" y="836712"/>
            <a:ext cx="11785600" cy="5688632"/>
          </a:xfrm>
        </p:spPr>
        <p:txBody>
          <a:bodyPr/>
          <a:lstStyle/>
          <a:p>
            <a:r>
              <a:rPr lang="en-GB" dirty="0"/>
              <a:t>Uncertainty quantification in interpretative modelling is essential</a:t>
            </a:r>
          </a:p>
          <a:p>
            <a:r>
              <a:rPr lang="en-GB" dirty="0"/>
              <a:t>Aim to train modellers on best practices to achieve uncertainty quantification</a:t>
            </a:r>
          </a:p>
          <a:p>
            <a:r>
              <a:rPr lang="en-GB" dirty="0"/>
              <a:t>Assist the modelling community with required tools to apply these on a regular and systematic basis</a:t>
            </a:r>
          </a:p>
          <a:p>
            <a:r>
              <a:rPr lang="en-GB" dirty="0"/>
              <a:t>Pre-requisite to extrapolate to ITER &amp; for DEMO to determine margins for design</a:t>
            </a:r>
          </a:p>
        </p:txBody>
      </p:sp>
      <p:sp>
        <p:nvSpPr>
          <p:cNvPr id="4" name="Footer Placeholder 3">
            <a:extLst>
              <a:ext uri="{FF2B5EF4-FFF2-40B4-BE49-F238E27FC236}">
                <a16:creationId xmlns:a16="http://schemas.microsoft.com/office/drawing/2014/main" id="{BBF4932D-DE88-28E7-7930-E0C9AC491136}"/>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269A6F71-3A2C-6C66-7BCA-7CB28BBA2CD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Tree>
    <p:extLst>
      <p:ext uri="{BB962C8B-B14F-4D97-AF65-F5344CB8AC3E}">
        <p14:creationId xmlns:p14="http://schemas.microsoft.com/office/powerpoint/2010/main" val="158366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4994-F3D0-330D-653F-5EC2034947B6}"/>
              </a:ext>
            </a:extLst>
          </p:cNvPr>
          <p:cNvSpPr>
            <a:spLocks noGrp="1"/>
          </p:cNvSpPr>
          <p:nvPr>
            <p:ph type="title"/>
          </p:nvPr>
        </p:nvSpPr>
        <p:spPr>
          <a:xfrm>
            <a:off x="983432" y="192515"/>
            <a:ext cx="10903768" cy="457200"/>
          </a:xfrm>
        </p:spPr>
        <p:txBody>
          <a:bodyPr/>
          <a:lstStyle/>
          <a:p>
            <a:r>
              <a:rPr lang="en-GB" dirty="0"/>
              <a:t>TSVVs: Requirements for validation &amp; verification</a:t>
            </a:r>
          </a:p>
        </p:txBody>
      </p:sp>
      <p:sp>
        <p:nvSpPr>
          <p:cNvPr id="3" name="Content Placeholder 2">
            <a:extLst>
              <a:ext uri="{FF2B5EF4-FFF2-40B4-BE49-F238E27FC236}">
                <a16:creationId xmlns:a16="http://schemas.microsoft.com/office/drawing/2014/main" id="{627A3DA2-D9A4-F637-240A-DECBAD82DA97}"/>
              </a:ext>
            </a:extLst>
          </p:cNvPr>
          <p:cNvSpPr>
            <a:spLocks noGrp="1"/>
          </p:cNvSpPr>
          <p:nvPr>
            <p:ph idx="1"/>
          </p:nvPr>
        </p:nvSpPr>
        <p:spPr>
          <a:xfrm>
            <a:off x="152400" y="836712"/>
            <a:ext cx="12039600" cy="5688632"/>
          </a:xfrm>
        </p:spPr>
        <p:txBody>
          <a:bodyPr/>
          <a:lstStyle/>
          <a:p>
            <a:r>
              <a:rPr lang="en-US" sz="2400" dirty="0"/>
              <a:t>The </a:t>
            </a:r>
            <a:r>
              <a:rPr lang="en-US" sz="2400" dirty="0">
                <a:solidFill>
                  <a:srgbClr val="0070C0"/>
                </a:solidFill>
              </a:rPr>
              <a:t>physics cases for validation should happen in coordination between </a:t>
            </a:r>
            <a:r>
              <a:rPr lang="en-US" sz="2400" dirty="0" err="1">
                <a:solidFill>
                  <a:srgbClr val="0070C0"/>
                </a:solidFill>
              </a:rPr>
              <a:t>EUROfusion</a:t>
            </a:r>
            <a:r>
              <a:rPr lang="en-US" sz="2400" dirty="0">
                <a:solidFill>
                  <a:srgbClr val="0070C0"/>
                </a:solidFill>
              </a:rPr>
              <a:t> needs </a:t>
            </a:r>
            <a:r>
              <a:rPr lang="en-US" sz="2400" dirty="0"/>
              <a:t>and interaction with internal programs</a:t>
            </a:r>
            <a:endParaRPr lang="en-US" dirty="0"/>
          </a:p>
          <a:p>
            <a:r>
              <a:rPr lang="en-GB" dirty="0"/>
              <a:t>EUROfusion </a:t>
            </a:r>
            <a:r>
              <a:rPr lang="en-GB" dirty="0">
                <a:solidFill>
                  <a:srgbClr val="0070C0"/>
                </a:solidFill>
              </a:rPr>
              <a:t>provides both a platform of devices </a:t>
            </a:r>
            <a:r>
              <a:rPr lang="en-GB" dirty="0"/>
              <a:t>(tokamaks, stellarators, linear devices) &amp; </a:t>
            </a:r>
            <a:r>
              <a:rPr lang="en-GB" dirty="0">
                <a:solidFill>
                  <a:srgbClr val="0070C0"/>
                </a:solidFill>
              </a:rPr>
              <a:t>computational</a:t>
            </a:r>
            <a:r>
              <a:rPr lang="en-GB" dirty="0"/>
              <a:t> support</a:t>
            </a:r>
          </a:p>
          <a:p>
            <a:r>
              <a:rPr lang="en-GB" dirty="0"/>
              <a:t>EUROfusion will </a:t>
            </a:r>
            <a:r>
              <a:rPr lang="en-GB" dirty="0">
                <a:solidFill>
                  <a:srgbClr val="0070C0"/>
                </a:solidFill>
              </a:rPr>
              <a:t>prioritize experimental proposals for code validation </a:t>
            </a:r>
            <a:r>
              <a:rPr lang="en-GB" dirty="0"/>
              <a:t>across devices – but we need the requests – even an L-mode will have high priority if needed!</a:t>
            </a:r>
          </a:p>
          <a:p>
            <a:r>
              <a:rPr lang="en-GB" dirty="0"/>
              <a:t>Code validation proposals inside EUROfusion are </a:t>
            </a:r>
            <a:r>
              <a:rPr lang="en-GB" dirty="0">
                <a:solidFill>
                  <a:srgbClr val="0070C0"/>
                </a:solidFill>
              </a:rPr>
              <a:t>NOT connected to high demand on reporting</a:t>
            </a:r>
            <a:r>
              <a:rPr lang="en-GB" dirty="0"/>
              <a:t> as might be believed – the reporting is done through RT and/or Sub projects in the various work packages, not necessarily by the individual proponent</a:t>
            </a:r>
          </a:p>
          <a:p>
            <a:r>
              <a:rPr lang="en-GB" dirty="0"/>
              <a:t>The </a:t>
            </a:r>
            <a:r>
              <a:rPr lang="en-GB" dirty="0">
                <a:solidFill>
                  <a:srgbClr val="0070C0"/>
                </a:solidFill>
              </a:rPr>
              <a:t>preparation of experiments for code validation </a:t>
            </a:r>
            <a:r>
              <a:rPr lang="en-GB" dirty="0"/>
              <a:t>will also </a:t>
            </a:r>
            <a:r>
              <a:rPr lang="en-GB" dirty="0">
                <a:solidFill>
                  <a:srgbClr val="0070C0"/>
                </a:solidFill>
              </a:rPr>
              <a:t>sharpen the dialogue on requirements </a:t>
            </a:r>
            <a:r>
              <a:rPr lang="en-GB" dirty="0"/>
              <a:t>for success and for what might already be available beyond what Thrusts could possibly provide</a:t>
            </a:r>
          </a:p>
        </p:txBody>
      </p:sp>
      <p:sp>
        <p:nvSpPr>
          <p:cNvPr id="4" name="Footer Placeholder 3">
            <a:extLst>
              <a:ext uri="{FF2B5EF4-FFF2-40B4-BE49-F238E27FC236}">
                <a16:creationId xmlns:a16="http://schemas.microsoft.com/office/drawing/2014/main" id="{E55FB338-785A-B158-062B-5EB02CEE26EE}"/>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9657748C-9E73-79AA-D20F-A5728E536BF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Tree>
    <p:extLst>
      <p:ext uri="{BB962C8B-B14F-4D97-AF65-F5344CB8AC3E}">
        <p14:creationId xmlns:p14="http://schemas.microsoft.com/office/powerpoint/2010/main" val="383110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7E2F-9640-B062-2C7E-23B0320F2483}"/>
              </a:ext>
            </a:extLst>
          </p:cNvPr>
          <p:cNvSpPr>
            <a:spLocks noGrp="1"/>
          </p:cNvSpPr>
          <p:nvPr>
            <p:ph type="title"/>
          </p:nvPr>
        </p:nvSpPr>
        <p:spPr>
          <a:xfrm>
            <a:off x="983432" y="192515"/>
            <a:ext cx="10729192" cy="457200"/>
          </a:xfrm>
        </p:spPr>
        <p:txBody>
          <a:bodyPr/>
          <a:lstStyle/>
          <a:p>
            <a:r>
              <a:rPr lang="en-GB" dirty="0"/>
              <a:t>Feedback from PSD – </a:t>
            </a:r>
            <a:r>
              <a:rPr lang="en-GB" dirty="0">
                <a:solidFill>
                  <a:srgbClr val="00B050"/>
                </a:solidFill>
              </a:rPr>
              <a:t>it works well!</a:t>
            </a:r>
          </a:p>
        </p:txBody>
      </p:sp>
      <p:sp>
        <p:nvSpPr>
          <p:cNvPr id="3" name="Content Placeholder 2">
            <a:extLst>
              <a:ext uri="{FF2B5EF4-FFF2-40B4-BE49-F238E27FC236}">
                <a16:creationId xmlns:a16="http://schemas.microsoft.com/office/drawing/2014/main" id="{3F2F6D31-B293-2779-240D-702757E64E8E}"/>
              </a:ext>
            </a:extLst>
          </p:cNvPr>
          <p:cNvSpPr>
            <a:spLocks noGrp="1"/>
          </p:cNvSpPr>
          <p:nvPr>
            <p:ph idx="1"/>
          </p:nvPr>
        </p:nvSpPr>
        <p:spPr>
          <a:xfrm>
            <a:off x="233680" y="836712"/>
            <a:ext cx="11478944" cy="5688632"/>
          </a:xfrm>
        </p:spPr>
        <p:txBody>
          <a:bodyPr/>
          <a:lstStyle/>
          <a:p>
            <a:pPr lvl="1"/>
            <a:r>
              <a:rPr lang="en-AU" sz="2000" dirty="0">
                <a:latin typeface="+mj-lt"/>
                <a:ea typeface="Tahoma" panose="020B0604030504040204" pitchFamily="34" charset="0"/>
                <a:cs typeface="Tahoma" panose="020B0604030504040204" pitchFamily="34" charset="0"/>
              </a:rPr>
              <a:t>WPPWIE Sub Projects &amp; TSVV-5, TSVV-6, TSVV-7 (common meetings, interaction, plasma backgrounds, atomic data, code camps, moderate flexibility towards addressing full W-ITER) – personal involvement in both WPs</a:t>
            </a:r>
          </a:p>
          <a:p>
            <a:pPr lvl="1"/>
            <a:r>
              <a:rPr lang="es-ES" sz="2000" dirty="0" err="1">
                <a:cs typeface="Courier New" panose="02070309020205020404" pitchFamily="49" charset="0"/>
              </a:rPr>
              <a:t>Scientific</a:t>
            </a:r>
            <a:r>
              <a:rPr lang="es-ES" sz="2000" dirty="0">
                <a:cs typeface="Courier New" panose="02070309020205020404" pitchFamily="49" charset="0"/>
              </a:rPr>
              <a:t> </a:t>
            </a:r>
            <a:r>
              <a:rPr lang="es-ES" sz="2000" dirty="0" err="1">
                <a:cs typeface="Courier New" panose="02070309020205020404" pitchFamily="49" charset="0"/>
              </a:rPr>
              <a:t>achievements</a:t>
            </a:r>
            <a:r>
              <a:rPr lang="es-ES" sz="2000" dirty="0">
                <a:cs typeface="Courier New" panose="02070309020205020404" pitchFamily="49" charset="0"/>
              </a:rPr>
              <a:t> </a:t>
            </a:r>
            <a:r>
              <a:rPr lang="es-ES" sz="2000" dirty="0" err="1">
                <a:cs typeface="Courier New" panose="02070309020205020404" pitchFamily="49" charset="0"/>
              </a:rPr>
              <a:t>of</a:t>
            </a:r>
            <a:r>
              <a:rPr lang="es-ES" sz="2000" dirty="0">
                <a:cs typeface="Courier New" panose="02070309020205020404" pitchFamily="49" charset="0"/>
              </a:rPr>
              <a:t> </a:t>
            </a:r>
            <a:r>
              <a:rPr lang="es-ES" sz="2000" dirty="0" err="1">
                <a:cs typeface="Courier New" panose="02070309020205020404" pitchFamily="49" charset="0"/>
              </a:rPr>
              <a:t>TSVVs</a:t>
            </a:r>
            <a:r>
              <a:rPr lang="es-ES" sz="2000" dirty="0">
                <a:cs typeface="Courier New" panose="02070309020205020404" pitchFamily="49" charset="0"/>
              </a:rPr>
              <a:t> 12 &amp; 13 so </a:t>
            </a:r>
            <a:r>
              <a:rPr lang="es-ES" sz="2000" dirty="0" err="1">
                <a:cs typeface="Courier New" panose="02070309020205020404" pitchFamily="49" charset="0"/>
              </a:rPr>
              <a:t>far</a:t>
            </a:r>
            <a:r>
              <a:rPr lang="es-ES" sz="2000" dirty="0">
                <a:cs typeface="Courier New" panose="02070309020205020404" pitchFamily="49" charset="0"/>
              </a:rPr>
              <a:t> </a:t>
            </a:r>
            <a:r>
              <a:rPr lang="es-ES" sz="2000" dirty="0" err="1">
                <a:cs typeface="Courier New" panose="02070309020205020404" pitchFamily="49" charset="0"/>
              </a:rPr>
              <a:t>considered</a:t>
            </a:r>
            <a:r>
              <a:rPr lang="es-ES" sz="2000" dirty="0">
                <a:cs typeface="Courier New" panose="02070309020205020404" pitchFamily="49" charset="0"/>
              </a:rPr>
              <a:t> </a:t>
            </a:r>
            <a:r>
              <a:rPr lang="es-ES" sz="2000" dirty="0" err="1">
                <a:cs typeface="Courier New" panose="02070309020205020404" pitchFamily="49" charset="0"/>
              </a:rPr>
              <a:t>outstanding</a:t>
            </a:r>
            <a:r>
              <a:rPr lang="es-ES" sz="2000" dirty="0">
                <a:cs typeface="Courier New" panose="02070309020205020404" pitchFamily="49" charset="0"/>
              </a:rPr>
              <a:t>: new </a:t>
            </a:r>
            <a:r>
              <a:rPr lang="es-ES" sz="2000" dirty="0" err="1">
                <a:cs typeface="Courier New" panose="02070309020205020404" pitchFamily="49" charset="0"/>
              </a:rPr>
              <a:t>promising</a:t>
            </a:r>
            <a:r>
              <a:rPr lang="es-ES" sz="2000" dirty="0">
                <a:cs typeface="Courier New" panose="02070309020205020404" pitchFamily="49" charset="0"/>
              </a:rPr>
              <a:t> </a:t>
            </a:r>
            <a:r>
              <a:rPr lang="es-ES" sz="2000" dirty="0" err="1">
                <a:cs typeface="Courier New" panose="02070309020205020404" pitchFamily="49" charset="0"/>
              </a:rPr>
              <a:t>configurations</a:t>
            </a:r>
            <a:r>
              <a:rPr lang="es-ES" sz="2000" dirty="0">
                <a:cs typeface="Courier New" panose="02070309020205020404" pitchFamily="49" charset="0"/>
              </a:rPr>
              <a:t> and </a:t>
            </a:r>
            <a:r>
              <a:rPr lang="es-ES" sz="2000" dirty="0" err="1">
                <a:cs typeface="Courier New" panose="02070309020205020404" pitchFamily="49" charset="0"/>
              </a:rPr>
              <a:t>benchmarked</a:t>
            </a:r>
            <a:r>
              <a:rPr lang="es-ES" sz="2000" dirty="0">
                <a:cs typeface="Courier New" panose="02070309020205020404" pitchFamily="49" charset="0"/>
              </a:rPr>
              <a:t> </a:t>
            </a:r>
            <a:r>
              <a:rPr lang="es-ES" sz="2000" dirty="0" err="1">
                <a:cs typeface="Courier New" panose="02070309020205020404" pitchFamily="49" charset="0"/>
              </a:rPr>
              <a:t>gyrokinetic</a:t>
            </a:r>
            <a:r>
              <a:rPr lang="es-ES" sz="2000" dirty="0">
                <a:cs typeface="Courier New" panose="02070309020205020404" pitchFamily="49" charset="0"/>
              </a:rPr>
              <a:t> </a:t>
            </a:r>
            <a:r>
              <a:rPr lang="es-ES" sz="2000" dirty="0" err="1">
                <a:cs typeface="Courier New" panose="02070309020205020404" pitchFamily="49" charset="0"/>
              </a:rPr>
              <a:t>codes</a:t>
            </a:r>
            <a:r>
              <a:rPr lang="es-ES" sz="2000" dirty="0">
                <a:cs typeface="Courier New" panose="02070309020205020404" pitchFamily="49" charset="0"/>
              </a:rPr>
              <a:t> </a:t>
            </a:r>
            <a:r>
              <a:rPr lang="es-ES" sz="2000" dirty="0" err="1">
                <a:cs typeface="Courier New" panose="02070309020205020404" pitchFamily="49" charset="0"/>
              </a:rPr>
              <a:t>for</a:t>
            </a:r>
            <a:r>
              <a:rPr lang="es-ES" sz="2000" dirty="0">
                <a:cs typeface="Courier New" panose="02070309020205020404" pitchFamily="49" charset="0"/>
              </a:rPr>
              <a:t> </a:t>
            </a:r>
            <a:r>
              <a:rPr lang="es-ES" sz="2000" dirty="0" err="1">
                <a:cs typeface="Courier New" panose="02070309020205020404" pitchFamily="49" charset="0"/>
              </a:rPr>
              <a:t>stellarators</a:t>
            </a:r>
            <a:endParaRPr lang="en-AU" sz="2000" dirty="0">
              <a:latin typeface="+mj-lt"/>
              <a:ea typeface="Tahoma" panose="020B0604030504040204" pitchFamily="34" charset="0"/>
              <a:cs typeface="Tahoma" panose="020B0604030504040204" pitchFamily="34" charset="0"/>
            </a:endParaRPr>
          </a:p>
          <a:p>
            <a:pPr lvl="1"/>
            <a:endParaRPr lang="en-AU" sz="2000" dirty="0">
              <a:latin typeface="+mj-lt"/>
              <a:ea typeface="Tahoma" panose="020B0604030504040204" pitchFamily="34" charset="0"/>
              <a:cs typeface="Tahoma" panose="020B0604030504040204" pitchFamily="34" charset="0"/>
            </a:endParaRPr>
          </a:p>
          <a:p>
            <a:pPr lvl="1"/>
            <a:r>
              <a:rPr lang="en-AU" sz="2000" dirty="0">
                <a:latin typeface="+mj-lt"/>
                <a:ea typeface="Tahoma" panose="020B0604030504040204" pitchFamily="34" charset="0"/>
                <a:cs typeface="Tahoma" panose="020B0604030504040204" pitchFamily="34" charset="0"/>
              </a:rPr>
              <a:t>TSVV-5, TSVV-6, and TSVV-7 provide code packages, which need still development in the next years, modules existing and being used, modular approach beneficial to merge codes to new suites</a:t>
            </a:r>
          </a:p>
          <a:p>
            <a:pPr lvl="1"/>
            <a:r>
              <a:rPr lang="en-GB" sz="2000" dirty="0"/>
              <a:t>EUROfusion should ensure that operational tools, broadly defined to include methods, codes and procedures are ready before ITER application (tested, validated and reliable)</a:t>
            </a:r>
          </a:p>
          <a:p>
            <a:pPr lvl="1"/>
            <a:r>
              <a:rPr lang="en-US" sz="2000" dirty="0"/>
              <a:t>WP </a:t>
            </a:r>
            <a:r>
              <a:rPr lang="en-US" sz="2000" dirty="0" err="1"/>
              <a:t>PrIO</a:t>
            </a:r>
            <a:r>
              <a:rPr lang="en-US" sz="2000" dirty="0"/>
              <a:t> providing Multi-machine databases (Disruption, Pedestal, Confinement, IR images and soon L-H transition)</a:t>
            </a:r>
          </a:p>
          <a:p>
            <a:pPr lvl="1"/>
            <a:r>
              <a:rPr lang="en-AU" sz="2000" dirty="0">
                <a:latin typeface="+mj-lt"/>
                <a:ea typeface="Tahoma" panose="020B0604030504040204" pitchFamily="34" charset="0"/>
                <a:cs typeface="Tahoma" panose="020B0604030504040204" pitchFamily="34" charset="0"/>
              </a:rPr>
              <a:t>TSVV 13: Systematic simulation electromagnetic &amp; Multiscale stellarator turbulence, Advanced multispecies simulations, Predictions of heavy impurity transport for design of metallic wall</a:t>
            </a:r>
          </a:p>
        </p:txBody>
      </p:sp>
      <p:sp>
        <p:nvSpPr>
          <p:cNvPr id="4" name="Footer Placeholder 3">
            <a:extLst>
              <a:ext uri="{FF2B5EF4-FFF2-40B4-BE49-F238E27FC236}">
                <a16:creationId xmlns:a16="http://schemas.microsoft.com/office/drawing/2014/main" id="{FBA8EB48-0156-AAC3-BB6C-79E88DF10A41}"/>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BDBA9577-C129-658D-FDD9-C59B6D45BC9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Tree>
    <p:extLst>
      <p:ext uri="{BB962C8B-B14F-4D97-AF65-F5344CB8AC3E}">
        <p14:creationId xmlns:p14="http://schemas.microsoft.com/office/powerpoint/2010/main" val="354905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9A36-C17C-0ECE-7736-140ABF775234}"/>
              </a:ext>
            </a:extLst>
          </p:cNvPr>
          <p:cNvSpPr>
            <a:spLocks noGrp="1"/>
          </p:cNvSpPr>
          <p:nvPr>
            <p:ph type="title"/>
          </p:nvPr>
        </p:nvSpPr>
        <p:spPr/>
        <p:txBody>
          <a:bodyPr/>
          <a:lstStyle/>
          <a:p>
            <a:r>
              <a:rPr lang="en-GB" dirty="0"/>
              <a:t>Feedback from PSD – </a:t>
            </a:r>
            <a:r>
              <a:rPr lang="en-GB" dirty="0">
                <a:solidFill>
                  <a:srgbClr val="00B050"/>
                </a:solidFill>
              </a:rPr>
              <a:t>additional features are needed</a:t>
            </a:r>
          </a:p>
        </p:txBody>
      </p:sp>
      <p:sp>
        <p:nvSpPr>
          <p:cNvPr id="3" name="Content Placeholder 2">
            <a:extLst>
              <a:ext uri="{FF2B5EF4-FFF2-40B4-BE49-F238E27FC236}">
                <a16:creationId xmlns:a16="http://schemas.microsoft.com/office/drawing/2014/main" id="{6C584C47-2482-F252-C795-BF37A6C5CC64}"/>
              </a:ext>
            </a:extLst>
          </p:cNvPr>
          <p:cNvSpPr>
            <a:spLocks noGrp="1"/>
          </p:cNvSpPr>
          <p:nvPr>
            <p:ph idx="1"/>
          </p:nvPr>
        </p:nvSpPr>
        <p:spPr>
          <a:xfrm>
            <a:off x="71120" y="836712"/>
            <a:ext cx="11877040" cy="5688632"/>
          </a:xfrm>
        </p:spPr>
        <p:txBody>
          <a:bodyPr>
            <a:normAutofit/>
          </a:bodyPr>
          <a:lstStyle/>
          <a:p>
            <a:pPr marL="800100" lvl="1" indent="-342900">
              <a:buFont typeface="Arial" panose="020B0604020202020204" pitchFamily="34" charset="0"/>
              <a:buChar char="•"/>
            </a:pPr>
            <a:r>
              <a:rPr lang="en-US" sz="2400" dirty="0"/>
              <a:t>WP TE thrusts not always helping as expected – </a:t>
            </a:r>
            <a:r>
              <a:rPr lang="en-US" sz="2400" dirty="0">
                <a:solidFill>
                  <a:srgbClr val="0070C0"/>
                </a:solidFill>
              </a:rPr>
              <a:t>should it be merely as communication channel?</a:t>
            </a:r>
            <a:endParaRPr lang="en-AU" sz="2400" dirty="0">
              <a:solidFill>
                <a:srgbClr val="0070C0"/>
              </a:solidFill>
              <a:latin typeface="+mj-lt"/>
              <a:ea typeface="Tahoma" panose="020B0604030504040204" pitchFamily="34" charset="0"/>
              <a:cs typeface="Tahoma" panose="020B0604030504040204" pitchFamily="34" charset="0"/>
            </a:endParaRPr>
          </a:p>
          <a:p>
            <a:pPr marL="1042987" lvl="2" indent="-285750">
              <a:buFont typeface="Arial" panose="020B0604020202020204" pitchFamily="34" charset="0"/>
              <a:buChar char="•"/>
            </a:pPr>
            <a:r>
              <a:rPr lang="en-GB" sz="2400" dirty="0">
                <a:solidFill>
                  <a:srgbClr val="0070C0"/>
                </a:solidFill>
                <a:sym typeface="Wingdings" pitchFamily="2" charset="2"/>
              </a:rPr>
              <a:t>e.g. Validation plan needs to be specified for TSVVs across WPs with a schedule </a:t>
            </a:r>
          </a:p>
          <a:p>
            <a:pPr marL="1042987" lvl="2" indent="-285750">
              <a:buFont typeface="Arial" panose="020B0604020202020204" pitchFamily="34" charset="0"/>
              <a:buChar char="•"/>
            </a:pPr>
            <a:endParaRPr lang="en-AU" sz="2400" dirty="0">
              <a:solidFill>
                <a:srgbClr val="0070C0"/>
              </a:solidFill>
              <a:latin typeface="+mj-lt"/>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AU" sz="2400" dirty="0">
                <a:latin typeface="+mj-lt"/>
                <a:ea typeface="Tahoma" panose="020B0604030504040204" pitchFamily="34" charset="0"/>
                <a:cs typeface="Tahoma" panose="020B0604030504040204" pitchFamily="34" charset="0"/>
              </a:rPr>
              <a:t>Status and evolution of TSVV11 (integrated modelling) crucial for PSD programme across various WPs and as basis for extrapolations in regimes relevant to ITER/DEMO – </a:t>
            </a:r>
            <a:r>
              <a:rPr lang="en-AU" sz="2400" dirty="0">
                <a:solidFill>
                  <a:srgbClr val="0070C0"/>
                </a:solidFill>
                <a:latin typeface="+mj-lt"/>
                <a:ea typeface="Tahoma" panose="020B0604030504040204" pitchFamily="34" charset="0"/>
                <a:cs typeface="Tahoma" panose="020B0604030504040204" pitchFamily="34" charset="0"/>
              </a:rPr>
              <a:t>currently a bit unclear</a:t>
            </a:r>
          </a:p>
          <a:p>
            <a:pPr marL="800100" lvl="1" indent="-342900">
              <a:buFont typeface="Arial" panose="020B0604020202020204" pitchFamily="34" charset="0"/>
              <a:buChar char="•"/>
            </a:pPr>
            <a:endParaRPr lang="en-AU" sz="2400" dirty="0">
              <a:solidFill>
                <a:srgbClr val="0070C0"/>
              </a:solidFill>
              <a:latin typeface="+mj-lt"/>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AU" sz="2400" dirty="0">
                <a:latin typeface="+mj-lt"/>
                <a:ea typeface="Tahoma" panose="020B0604030504040204" pitchFamily="34" charset="0"/>
                <a:cs typeface="Tahoma" panose="020B0604030504040204" pitchFamily="34" charset="0"/>
              </a:rPr>
              <a:t>PWI-Plasma coupling (iterative loop with plasma cooling) – </a:t>
            </a:r>
            <a:r>
              <a:rPr lang="en-AU" sz="2400" dirty="0">
                <a:solidFill>
                  <a:srgbClr val="0070C0"/>
                </a:solidFill>
                <a:latin typeface="+mj-lt"/>
                <a:ea typeface="Tahoma" panose="020B0604030504040204" pitchFamily="34" charset="0"/>
                <a:cs typeface="Tahoma" panose="020B0604030504040204" pitchFamily="34" charset="0"/>
              </a:rPr>
              <a:t>missing temporal evolution</a:t>
            </a:r>
          </a:p>
          <a:p>
            <a:pPr marL="800100" lvl="1" indent="-342900">
              <a:buFont typeface="Arial" panose="020B0604020202020204" pitchFamily="34" charset="0"/>
              <a:buChar char="•"/>
            </a:pPr>
            <a:r>
              <a:rPr lang="en-AU" sz="2400" dirty="0">
                <a:latin typeface="+mj-lt"/>
                <a:ea typeface="Tahoma" panose="020B0604030504040204" pitchFamily="34" charset="0"/>
                <a:cs typeface="Tahoma" panose="020B0604030504040204" pitchFamily="34" charset="0"/>
              </a:rPr>
              <a:t>Time-resolved simulations (slow and fast transients, catch turbulence aspects) – </a:t>
            </a:r>
            <a:r>
              <a:rPr lang="en-AU" sz="2400" dirty="0">
                <a:solidFill>
                  <a:srgbClr val="0070C0"/>
                </a:solidFill>
                <a:latin typeface="+mj-lt"/>
                <a:ea typeface="Tahoma" panose="020B0604030504040204" pitchFamily="34" charset="0"/>
                <a:cs typeface="Tahoma" panose="020B0604030504040204" pitchFamily="34" charset="0"/>
              </a:rPr>
              <a:t>missing features </a:t>
            </a:r>
          </a:p>
          <a:p>
            <a:pPr marL="800100" lvl="1" indent="-342900">
              <a:buFont typeface="Arial" panose="020B0604020202020204" pitchFamily="34" charset="0"/>
              <a:buChar char="•"/>
            </a:pPr>
            <a:endParaRPr lang="en-AU" sz="2400" dirty="0">
              <a:solidFill>
                <a:srgbClr val="0070C0"/>
              </a:solidFill>
              <a:latin typeface="+mj-lt"/>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AU" sz="2400" dirty="0">
                <a:latin typeface="+mj-lt"/>
                <a:ea typeface="Tahoma" panose="020B0604030504040204" pitchFamily="34" charset="0"/>
                <a:cs typeface="Tahoma" panose="020B0604030504040204" pitchFamily="34" charset="0"/>
              </a:rPr>
              <a:t>TSVV 12 (Stellarator optimization): Optimization of divertor (here in general role of drifts and control of power and particle exhaust), edge transport, role of core electromagnetic turbulence; Exploration of novel concepts – </a:t>
            </a:r>
            <a:r>
              <a:rPr lang="en-AU" sz="2400" dirty="0">
                <a:solidFill>
                  <a:srgbClr val="0070C0"/>
                </a:solidFill>
                <a:latin typeface="+mj-lt"/>
                <a:ea typeface="Tahoma" panose="020B0604030504040204" pitchFamily="34" charset="0"/>
                <a:cs typeface="Tahoma" panose="020B0604030504040204" pitchFamily="34" charset="0"/>
              </a:rPr>
              <a:t>missing features </a:t>
            </a:r>
            <a:endParaRPr lang="en-GB" sz="2400" dirty="0">
              <a:sym typeface="Wingdings" pitchFamily="2" charset="2"/>
            </a:endParaRPr>
          </a:p>
        </p:txBody>
      </p:sp>
      <p:sp>
        <p:nvSpPr>
          <p:cNvPr id="4" name="Footer Placeholder 3">
            <a:extLst>
              <a:ext uri="{FF2B5EF4-FFF2-40B4-BE49-F238E27FC236}">
                <a16:creationId xmlns:a16="http://schemas.microsoft.com/office/drawing/2014/main" id="{6071B8DC-3F67-C9E9-2A18-B4C441696FCC}"/>
              </a:ext>
            </a:extLst>
          </p:cNvPr>
          <p:cNvSpPr>
            <a:spLocks noGrp="1"/>
          </p:cNvSpPr>
          <p:nvPr>
            <p:ph type="ftr" sz="quarter" idx="11"/>
          </p:nvPr>
        </p:nvSpPr>
        <p:spPr/>
        <p:txBody>
          <a:bodyPr/>
          <a:lstStyle/>
          <a:p>
            <a:pPr>
              <a:defRPr/>
            </a:pPr>
            <a:r>
              <a:rPr lang="en-GB">
                <a:solidFill>
                  <a:prstClr val="white"/>
                </a:solidFill>
              </a:rPr>
              <a:t>M. Wischmeier | E-TASC General Meeting| 11th of November 2024</a:t>
            </a:r>
            <a:endParaRPr lang="en-GB" dirty="0"/>
          </a:p>
        </p:txBody>
      </p:sp>
      <p:sp>
        <p:nvSpPr>
          <p:cNvPr id="5" name="Slide Number Placeholder 4">
            <a:extLst>
              <a:ext uri="{FF2B5EF4-FFF2-40B4-BE49-F238E27FC236}">
                <a16:creationId xmlns:a16="http://schemas.microsoft.com/office/drawing/2014/main" id="{0E3B628D-27AA-9F35-8C0E-95DE9037BF26}"/>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Tree>
    <p:extLst>
      <p:ext uri="{BB962C8B-B14F-4D97-AF65-F5344CB8AC3E}">
        <p14:creationId xmlns:p14="http://schemas.microsoft.com/office/powerpoint/2010/main" val="2158661938"/>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BC0A4813F98B4E8220D530BDF75A91" ma:contentTypeVersion="4" ma:contentTypeDescription="Create a new document." ma:contentTypeScope="" ma:versionID="2fbf2fc2d3d190d98d83fc02b87b5603">
  <xsd:schema xmlns:xsd="http://www.w3.org/2001/XMLSchema" xmlns:xs="http://www.w3.org/2001/XMLSchema" xmlns:p="http://schemas.microsoft.com/office/2006/metadata/properties" xmlns:ns2="11177149-811b-4568-8567-9b6fe1f0ad04" targetNamespace="http://schemas.microsoft.com/office/2006/metadata/properties" ma:root="true" ma:fieldsID="c8dd8ae782cebe2c58ca38b656c8f075" ns2:_="">
    <xsd:import namespace="11177149-811b-4568-8567-9b6fe1f0ad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77149-811b-4568-8567-9b6fe1f0ad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576E97-6997-4610-BAF5-E76DF24AA7C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56C2D0F-FEC5-4C44-A39D-7D67B1612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77149-811b-4568-8567-9b6fe1f0ad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1EBE56-B781-4D40-A6DA-97EC018457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2846</TotalTime>
  <Words>6521</Words>
  <Application>Microsoft Macintosh PowerPoint</Application>
  <PresentationFormat>Widescreen</PresentationFormat>
  <Paragraphs>696</Paragraphs>
  <Slides>43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Arial</vt:lpstr>
      <vt:lpstr>Calibri</vt:lpstr>
      <vt:lpstr>Courier New</vt:lpstr>
      <vt:lpstr>Google Sans</vt:lpstr>
      <vt:lpstr>Symbol</vt:lpstr>
      <vt:lpstr>Times New Roman</vt:lpstr>
      <vt:lpstr>Wingdings</vt:lpstr>
      <vt:lpstr>EUROfusion.1line_5_3_2019</vt:lpstr>
      <vt:lpstr>Perspective of the Plasma Science for ITER, DEMO and stellarators department </vt:lpstr>
      <vt:lpstr>Objectives of the Plasma Science Department</vt:lpstr>
      <vt:lpstr>Open questions for ITER &amp; DEMO</vt:lpstr>
      <vt:lpstr>The role of Subjective Scientific Readiness Levels</vt:lpstr>
      <vt:lpstr>Status and Changes in SSRLs for 2023</vt:lpstr>
      <vt:lpstr>Need for systematic SSRL &amp; uncertainty quantification</vt:lpstr>
      <vt:lpstr>TSVVs: Requirements for validation &amp; verification</vt:lpstr>
      <vt:lpstr>Feedback from PSD – it works well!</vt:lpstr>
      <vt:lpstr>Feedback from PSD – additional features are needed</vt:lpstr>
      <vt:lpstr>Feedback from PSD – Programmatic considerations</vt:lpstr>
      <vt:lpstr>TSVV integration &amp; dissemination</vt:lpstr>
      <vt:lpstr>Where are we …?</vt:lpstr>
      <vt:lpstr>PSD proposal for extending TSVV application &amp; dissemination</vt:lpstr>
      <vt:lpstr>Evolutions on JT-60SA</vt:lpstr>
      <vt:lpstr>New activities in PSD for 2025</vt:lpstr>
      <vt:lpstr>PowerPoint Presentation</vt:lpstr>
      <vt:lpstr>PowerPoint Presentation</vt:lpstr>
      <vt:lpstr>WPTE modelling needs across multiple RTs</vt:lpstr>
      <vt:lpstr>WPTE modelling needs across multiple RTs</vt:lpstr>
      <vt:lpstr>General consideration</vt:lpstr>
      <vt:lpstr>RT01: High performance Plasmas compatible with Exhaust Solution </vt:lpstr>
      <vt:lpstr>RT01- Linking Edge Flows to the Magnetic Geometry Asymmetry in Tokamaks</vt:lpstr>
      <vt:lpstr>PowerPoint Presentation</vt:lpstr>
      <vt:lpstr>RT05: The X-Point Radiator XPR: a power exhaust solution in view of DEMO</vt:lpstr>
      <vt:lpstr>RT08: Non-Inductive Operation at high 𝞫</vt:lpstr>
      <vt:lpstr>RT09: Energetic Particles</vt:lpstr>
      <vt:lpstr>PowerPoint Presentation</vt:lpstr>
      <vt:lpstr>General WPPWIE view on TSVVs</vt:lpstr>
      <vt:lpstr>WPPWIE view on TSVV-5 and TSVV-6</vt:lpstr>
      <vt:lpstr>WPPWIE view on TSVV-7</vt:lpstr>
      <vt:lpstr>PowerPoint Presentation</vt:lpstr>
      <vt:lpstr>Work-Package ‘Preparation of ITER Operation’ (PrIO)</vt:lpstr>
      <vt:lpstr>Integration of plasma transport code with Monte-Carlo radiation transport codes for ITER nuclear analysis</vt:lpstr>
      <vt:lpstr>ACH/TSVV LINKS</vt:lpstr>
      <vt:lpstr>PowerPoint Presentation</vt:lpstr>
      <vt:lpstr>Thrust 4: Stellarators. Interface between WPW7X and TSVVs 12 &amp; 13</vt:lpstr>
      <vt:lpstr>Thrust 4: Stellarators. Interface between WPW7X and TSVVs 12 &amp; 13</vt:lpstr>
      <vt:lpstr>Thrust 4: Stellarators. Interface between WPW7X and TSVVs 12 &amp; 13</vt:lpstr>
      <vt:lpstr>PowerPoint Presentation</vt:lpstr>
      <vt:lpstr>2025-2027: WPSA perspective</vt:lpstr>
      <vt:lpstr>Diagnostics for OP2 (2026)</vt:lpstr>
      <vt:lpstr>EUROfusion support to the transition of JT-60SA to full W wall</vt:lpstr>
      <vt:lpstr>Expected/desired interaction with E-TASCs / TSVVs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proposals for AI and ML methods</dc:title>
  <dc:creator>Labit Benoit</dc:creator>
  <cp:lastModifiedBy>Moradi, Sara</cp:lastModifiedBy>
  <cp:revision>654</cp:revision>
  <dcterms:created xsi:type="dcterms:W3CDTF">2024-01-17T07:39:52Z</dcterms:created>
  <dcterms:modified xsi:type="dcterms:W3CDTF">2024-11-11T10:09:26Z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0x01010071BC0A4813F98B4E8220D530BDF75A91</vt:lpwstr>
  </property>
</Properties>
</file>