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19"/>
  </p:notesMasterIdLst>
  <p:sldIdLst>
    <p:sldId id="256" r:id="rId5"/>
    <p:sldId id="328" r:id="rId6"/>
    <p:sldId id="831" r:id="rId7"/>
    <p:sldId id="1725" r:id="rId8"/>
    <p:sldId id="1708" r:id="rId9"/>
    <p:sldId id="1709" r:id="rId10"/>
    <p:sldId id="1726" r:id="rId11"/>
    <p:sldId id="854" r:id="rId12"/>
    <p:sldId id="305" r:id="rId13"/>
    <p:sldId id="1714" r:id="rId14"/>
    <p:sldId id="843" r:id="rId15"/>
    <p:sldId id="294" r:id="rId16"/>
    <p:sldId id="1727" r:id="rId17"/>
    <p:sldId id="1720" r:id="rId18"/>
  </p:sldIdLst>
  <p:sldSz cx="12192000" cy="6858000"/>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09" autoAdjust="0"/>
    <p:restoredTop sz="94660"/>
  </p:normalViewPr>
  <p:slideViewPr>
    <p:cSldViewPr snapToGrid="0">
      <p:cViewPr varScale="1">
        <p:scale>
          <a:sx n="75" d="100"/>
          <a:sy n="75" d="100"/>
        </p:scale>
        <p:origin x="813" y="4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70D1E2A3-E1F6-4A15-9D32-4BD759B2EB14}" type="datetimeFigureOut">
              <a:rPr lang="en-GB" smtClean="0"/>
              <a:t>07/11/2024</a:t>
            </a:fld>
            <a:endParaRPr lang="en-GB"/>
          </a:p>
        </p:txBody>
      </p:sp>
      <p:sp>
        <p:nvSpPr>
          <p:cNvPr id="4" name="Folienbildplatzhalter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D9F4B92E-E837-4C11-BCF2-7518E23B3FDE}" type="slidenum">
              <a:rPr lang="en-GB" smtClean="0"/>
              <a:t>‹Nr.›</a:t>
            </a:fld>
            <a:endParaRPr lang="en-GB"/>
          </a:p>
        </p:txBody>
      </p:sp>
    </p:spTree>
    <p:extLst>
      <p:ext uri="{BB962C8B-B14F-4D97-AF65-F5344CB8AC3E}">
        <p14:creationId xmlns:p14="http://schemas.microsoft.com/office/powerpoint/2010/main" val="3669835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11</a:t>
            </a:fld>
            <a:endParaRPr lang="en-GB" dirty="0"/>
          </a:p>
        </p:txBody>
      </p:sp>
    </p:spTree>
    <p:extLst>
      <p:ext uri="{BB962C8B-B14F-4D97-AF65-F5344CB8AC3E}">
        <p14:creationId xmlns:p14="http://schemas.microsoft.com/office/powerpoint/2010/main" val="24664675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Author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Author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2"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EUROfusion Values</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EUROfusion Values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Tree>
    <p:extLst>
      <p:ext uri="{BB962C8B-B14F-4D97-AF65-F5344CB8AC3E}">
        <p14:creationId xmlns:p14="http://schemas.microsoft.com/office/powerpoint/2010/main" val="1308084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3BA14C-6D25-48C3-8CBC-177D3B271426}"/>
              </a:ext>
            </a:extLst>
          </p:cNvPr>
          <p:cNvSpPr>
            <a:spLocks noGrp="1"/>
          </p:cNvSpPr>
          <p:nvPr>
            <p:ph type="title"/>
          </p:nvPr>
        </p:nvSpPr>
        <p:spPr>
          <a:xfrm>
            <a:off x="407368" y="2074188"/>
            <a:ext cx="8997889" cy="620251"/>
          </a:xfrm>
        </p:spPr>
        <p:txBody>
          <a:bodyPr>
            <a:normAutofit/>
          </a:bodyPr>
          <a:lstStyle/>
          <a:p>
            <a:r>
              <a:rPr lang="de-DE" dirty="0"/>
              <a:t>DEMO Central Team </a:t>
            </a:r>
            <a:r>
              <a:rPr lang="de-DE" dirty="0" err="1"/>
              <a:t>Perspective</a:t>
            </a:r>
            <a:endParaRPr lang="en-GB" dirty="0"/>
          </a:p>
        </p:txBody>
      </p:sp>
      <p:sp>
        <p:nvSpPr>
          <p:cNvPr id="3" name="Textplatzhalter 2">
            <a:extLst>
              <a:ext uri="{FF2B5EF4-FFF2-40B4-BE49-F238E27FC236}">
                <a16:creationId xmlns:a16="http://schemas.microsoft.com/office/drawing/2014/main" id="{B917D29C-07C5-4854-B0A2-0D7E97166A9F}"/>
              </a:ext>
            </a:extLst>
          </p:cNvPr>
          <p:cNvSpPr>
            <a:spLocks noGrp="1"/>
          </p:cNvSpPr>
          <p:nvPr>
            <p:ph type="body" sz="quarter" idx="10"/>
          </p:nvPr>
        </p:nvSpPr>
        <p:spPr>
          <a:xfrm>
            <a:off x="407366" y="3142347"/>
            <a:ext cx="5935377" cy="776351"/>
          </a:xfrm>
        </p:spPr>
        <p:txBody>
          <a:bodyPr>
            <a:normAutofit lnSpcReduction="10000"/>
          </a:bodyPr>
          <a:lstStyle/>
          <a:p>
            <a:r>
              <a:rPr lang="de-DE" baseline="30000" dirty="0"/>
              <a:t>1,2</a:t>
            </a:r>
            <a:r>
              <a:rPr lang="de-DE" dirty="0"/>
              <a:t>H. </a:t>
            </a:r>
            <a:r>
              <a:rPr lang="de-DE" dirty="0" err="1"/>
              <a:t>Zohm</a:t>
            </a:r>
            <a:r>
              <a:rPr lang="de-DE" dirty="0"/>
              <a:t>, </a:t>
            </a:r>
            <a:r>
              <a:rPr lang="de-DE" baseline="30000" dirty="0"/>
              <a:t>1,3</a:t>
            </a:r>
            <a:r>
              <a:rPr lang="de-DE" dirty="0"/>
              <a:t>C. </a:t>
            </a:r>
            <a:r>
              <a:rPr lang="de-DE" dirty="0" err="1"/>
              <a:t>Bourdelle</a:t>
            </a:r>
            <a:r>
              <a:rPr lang="de-DE" dirty="0"/>
              <a:t>, </a:t>
            </a:r>
            <a:r>
              <a:rPr lang="de-DE" baseline="30000" dirty="0"/>
              <a:t>1,4</a:t>
            </a:r>
            <a:r>
              <a:rPr lang="de-DE" dirty="0"/>
              <a:t>M. Coleman, </a:t>
            </a:r>
            <a:r>
              <a:rPr lang="de-DE" baseline="30000" dirty="0"/>
              <a:t>1,5</a:t>
            </a:r>
            <a:r>
              <a:rPr lang="de-DE" dirty="0"/>
              <a:t>F. </a:t>
            </a:r>
            <a:r>
              <a:rPr lang="de-DE" dirty="0" err="1"/>
              <a:t>Maviglia</a:t>
            </a:r>
            <a:r>
              <a:rPr lang="de-DE" dirty="0"/>
              <a:t>, </a:t>
            </a:r>
            <a:r>
              <a:rPr lang="de-DE" baseline="30000" dirty="0"/>
              <a:t>1,2</a:t>
            </a:r>
            <a:r>
              <a:rPr lang="de-DE" dirty="0"/>
              <a:t>M. </a:t>
            </a:r>
            <a:r>
              <a:rPr lang="de-DE" dirty="0" err="1"/>
              <a:t>Siccinio</a:t>
            </a:r>
            <a:r>
              <a:rPr lang="de-DE" dirty="0"/>
              <a:t>, </a:t>
            </a:r>
            <a:r>
              <a:rPr lang="de-DE" baseline="30000" dirty="0"/>
              <a:t>1,6</a:t>
            </a:r>
            <a:r>
              <a:rPr lang="de-DE" dirty="0"/>
              <a:t>S. Wiesen</a:t>
            </a:r>
            <a:endParaRPr lang="en-GB" dirty="0"/>
          </a:p>
        </p:txBody>
      </p:sp>
      <p:sp>
        <p:nvSpPr>
          <p:cNvPr id="4" name="Textplatzhalter 3">
            <a:extLst>
              <a:ext uri="{FF2B5EF4-FFF2-40B4-BE49-F238E27FC236}">
                <a16:creationId xmlns:a16="http://schemas.microsoft.com/office/drawing/2014/main" id="{B9BF74FB-FC86-4F3C-B635-18B962053245}"/>
              </a:ext>
            </a:extLst>
          </p:cNvPr>
          <p:cNvSpPr>
            <a:spLocks noGrp="1"/>
          </p:cNvSpPr>
          <p:nvPr>
            <p:ph type="body" sz="quarter" idx="11"/>
          </p:nvPr>
        </p:nvSpPr>
        <p:spPr>
          <a:xfrm>
            <a:off x="610568" y="3973122"/>
            <a:ext cx="5485432" cy="1879600"/>
          </a:xfrm>
        </p:spPr>
        <p:txBody>
          <a:bodyPr>
            <a:normAutofit fontScale="85000" lnSpcReduction="20000"/>
          </a:bodyPr>
          <a:lstStyle/>
          <a:p>
            <a:r>
              <a:rPr lang="de-DE" baseline="30000" dirty="0"/>
              <a:t>1</a:t>
            </a:r>
            <a:r>
              <a:rPr lang="de-DE" dirty="0"/>
              <a:t>DEMO Central Team</a:t>
            </a:r>
          </a:p>
          <a:p>
            <a:r>
              <a:rPr lang="de-DE" baseline="30000" dirty="0"/>
              <a:t>2</a:t>
            </a:r>
            <a:r>
              <a:rPr lang="de-DE" dirty="0"/>
              <a:t>MPI für Plasmaphysik, Germany</a:t>
            </a:r>
          </a:p>
          <a:p>
            <a:r>
              <a:rPr lang="de-DE" baseline="30000" dirty="0"/>
              <a:t>3</a:t>
            </a:r>
            <a:r>
              <a:rPr lang="de-DE" dirty="0"/>
              <a:t>CEA </a:t>
            </a:r>
            <a:r>
              <a:rPr lang="de-DE" dirty="0" err="1"/>
              <a:t>Cadarache</a:t>
            </a:r>
            <a:r>
              <a:rPr lang="de-DE" dirty="0"/>
              <a:t>, France</a:t>
            </a:r>
          </a:p>
          <a:p>
            <a:r>
              <a:rPr lang="de-DE" baseline="30000" dirty="0"/>
              <a:t>4</a:t>
            </a:r>
            <a:r>
              <a:rPr lang="de-DE" dirty="0"/>
              <a:t>UKAEA </a:t>
            </a:r>
            <a:r>
              <a:rPr lang="de-DE" dirty="0" err="1"/>
              <a:t>Culham</a:t>
            </a:r>
            <a:r>
              <a:rPr lang="de-DE" dirty="0"/>
              <a:t>, United Kingdom</a:t>
            </a:r>
          </a:p>
          <a:p>
            <a:r>
              <a:rPr lang="de-DE" baseline="30000" dirty="0"/>
              <a:t>5</a:t>
            </a:r>
            <a:r>
              <a:rPr lang="de-DE" dirty="0"/>
              <a:t>ENEA Frascati, </a:t>
            </a:r>
            <a:r>
              <a:rPr lang="de-DE" dirty="0" err="1"/>
              <a:t>Italy</a:t>
            </a:r>
            <a:endParaRPr lang="de-DE" dirty="0"/>
          </a:p>
          <a:p>
            <a:r>
              <a:rPr lang="de-DE" baseline="30000" dirty="0"/>
              <a:t>6</a:t>
            </a:r>
            <a:r>
              <a:rPr lang="de-DE" dirty="0"/>
              <a:t>DIFFER Eindhoven, </a:t>
            </a:r>
            <a:r>
              <a:rPr lang="de-DE" dirty="0" err="1"/>
              <a:t>the</a:t>
            </a:r>
            <a:r>
              <a:rPr lang="de-DE" dirty="0"/>
              <a:t> </a:t>
            </a:r>
            <a:r>
              <a:rPr lang="de-DE" dirty="0" err="1"/>
              <a:t>Netherlands</a:t>
            </a:r>
            <a:endParaRPr lang="en-GB" dirty="0"/>
          </a:p>
        </p:txBody>
      </p:sp>
      <p:sp>
        <p:nvSpPr>
          <p:cNvPr id="5" name="Textplatzhalter 4">
            <a:extLst>
              <a:ext uri="{FF2B5EF4-FFF2-40B4-BE49-F238E27FC236}">
                <a16:creationId xmlns:a16="http://schemas.microsoft.com/office/drawing/2014/main" id="{552A1572-B5D4-431E-A724-FE93D5FA3E61}"/>
              </a:ext>
            </a:extLst>
          </p:cNvPr>
          <p:cNvSpPr>
            <a:spLocks noGrp="1"/>
          </p:cNvSpPr>
          <p:nvPr>
            <p:ph type="body" sz="quarter" idx="12"/>
          </p:nvPr>
        </p:nvSpPr>
        <p:spPr/>
        <p:txBody>
          <a:bodyPr>
            <a:normAutofit/>
          </a:bodyPr>
          <a:lstStyle/>
          <a:p>
            <a:r>
              <a:rPr lang="de-DE" dirty="0" err="1"/>
              <a:t>EUROfusion</a:t>
            </a:r>
            <a:r>
              <a:rPr lang="de-DE" dirty="0"/>
              <a:t> ETASC General Meeting, Garching, 11.11.2024</a:t>
            </a:r>
            <a:endParaRPr lang="en-GB" dirty="0"/>
          </a:p>
        </p:txBody>
      </p:sp>
    </p:spTree>
    <p:extLst>
      <p:ext uri="{BB962C8B-B14F-4D97-AF65-F5344CB8AC3E}">
        <p14:creationId xmlns:p14="http://schemas.microsoft.com/office/powerpoint/2010/main" val="375615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4360" y="236578"/>
            <a:ext cx="7537237" cy="334991"/>
          </a:xfrm>
        </p:spPr>
        <p:txBody>
          <a:bodyPr/>
          <a:lstStyle/>
          <a:p>
            <a:r>
              <a:rPr lang="de-DE" sz="2345" dirty="0"/>
              <a:t>3-D </a:t>
            </a:r>
            <a:r>
              <a:rPr lang="de-DE" sz="2345" dirty="0" err="1"/>
              <a:t>coils</a:t>
            </a:r>
            <a:r>
              <a:rPr lang="de-DE" sz="2345" dirty="0"/>
              <a:t> in DEMO</a:t>
            </a:r>
          </a:p>
        </p:txBody>
      </p:sp>
      <p:pic>
        <p:nvPicPr>
          <p:cNvPr id="18" name="Picture 4">
            <a:extLst>
              <a:ext uri="{FF2B5EF4-FFF2-40B4-BE49-F238E27FC236}">
                <a16:creationId xmlns:a16="http://schemas.microsoft.com/office/drawing/2014/main" id="{1DDFC433-6015-47B1-90D5-4AF5B5DCE4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1206" y="1459284"/>
            <a:ext cx="1269696" cy="3296653"/>
          </a:xfrm>
          <a:prstGeom prst="rect">
            <a:avLst/>
          </a:prstGeom>
          <a:noFill/>
          <a:extLst>
            <a:ext uri="{909E8E84-426E-40DD-AFC4-6F175D3DCCD1}">
              <a14:hiddenFill xmlns:a14="http://schemas.microsoft.com/office/drawing/2010/main">
                <a:solidFill>
                  <a:srgbClr val="FFFFFF"/>
                </a:solidFill>
              </a14:hiddenFill>
            </a:ext>
          </a:extLst>
        </p:spPr>
      </p:pic>
      <p:sp>
        <p:nvSpPr>
          <p:cNvPr id="19" name="Content Placeholder 2">
            <a:extLst>
              <a:ext uri="{FF2B5EF4-FFF2-40B4-BE49-F238E27FC236}">
                <a16:creationId xmlns:a16="http://schemas.microsoft.com/office/drawing/2014/main" id="{E164FCAE-259F-4192-9627-4486A8D16701}"/>
              </a:ext>
            </a:extLst>
          </p:cNvPr>
          <p:cNvSpPr txBox="1">
            <a:spLocks/>
          </p:cNvSpPr>
          <p:nvPr/>
        </p:nvSpPr>
        <p:spPr>
          <a:xfrm>
            <a:off x="397963" y="1037201"/>
            <a:ext cx="11325799" cy="5610015"/>
          </a:xfrm>
          <a:prstGeom prst="rect">
            <a:avLst/>
          </a:prstGeom>
        </p:spPr>
        <p:txBody>
          <a:bodyPr vert="horz" lIns="89331" tIns="44665" rIns="89331" bIns="44665"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060" indent="0">
              <a:spcBef>
                <a:spcPts val="0"/>
              </a:spcBef>
              <a:spcAft>
                <a:spcPts val="586"/>
              </a:spcAft>
              <a:buNone/>
            </a:pPr>
            <a:r>
              <a:rPr lang="en-US" sz="2000" dirty="0"/>
              <a:t>DEMO needs dedicated coil set to correct field errors, also to be used for</a:t>
            </a:r>
            <a:endParaRPr lang="en-US" sz="2000" dirty="0">
              <a:solidFill>
                <a:srgbClr val="003399"/>
              </a:solidFill>
            </a:endParaRPr>
          </a:p>
          <a:p>
            <a:pPr marL="352039">
              <a:spcBef>
                <a:spcPts val="0"/>
              </a:spcBef>
              <a:spcAft>
                <a:spcPts val="586"/>
              </a:spcAft>
            </a:pPr>
            <a:r>
              <a:rPr lang="en-US" sz="2000" dirty="0">
                <a:solidFill>
                  <a:schemeClr val="tx2"/>
                </a:solidFill>
              </a:rPr>
              <a:t>3-D ELM suppression</a:t>
            </a:r>
            <a:endParaRPr lang="en-GB" sz="2000" dirty="0">
              <a:solidFill>
                <a:schemeClr val="tx2"/>
              </a:solidFill>
            </a:endParaRPr>
          </a:p>
          <a:p>
            <a:pPr marL="352039">
              <a:spcBef>
                <a:spcPts val="0"/>
              </a:spcBef>
              <a:spcAft>
                <a:spcPts val="586"/>
              </a:spcAft>
            </a:pPr>
            <a:r>
              <a:rPr lang="en-US" sz="2000" dirty="0">
                <a:solidFill>
                  <a:schemeClr val="tx2"/>
                </a:solidFill>
              </a:rPr>
              <a:t>manipulation of locked tearing modes</a:t>
            </a:r>
          </a:p>
          <a:p>
            <a:pPr marL="352039">
              <a:spcBef>
                <a:spcPts val="0"/>
              </a:spcBef>
              <a:spcAft>
                <a:spcPts val="586"/>
              </a:spcAft>
            </a:pPr>
            <a:r>
              <a:rPr lang="en-US" sz="2000" dirty="0">
                <a:solidFill>
                  <a:schemeClr val="tx2"/>
                </a:solidFill>
              </a:rPr>
              <a:t>tailoring of edge profiles</a:t>
            </a:r>
          </a:p>
          <a:p>
            <a:pPr marL="352039">
              <a:spcBef>
                <a:spcPts val="0"/>
              </a:spcBef>
              <a:spcAft>
                <a:spcPts val="586"/>
              </a:spcAft>
            </a:pPr>
            <a:endParaRPr lang="en-US" sz="600" dirty="0">
              <a:solidFill>
                <a:srgbClr val="003399"/>
              </a:solidFill>
            </a:endParaRPr>
          </a:p>
          <a:p>
            <a:pPr marL="17060" indent="0">
              <a:spcBef>
                <a:spcPts val="0"/>
              </a:spcBef>
              <a:buNone/>
            </a:pPr>
            <a:r>
              <a:rPr lang="en-US" sz="2000" dirty="0"/>
              <a:t>Work builds on recent findings</a:t>
            </a:r>
          </a:p>
          <a:p>
            <a:pPr marL="352039">
              <a:spcBef>
                <a:spcPts val="0"/>
              </a:spcBef>
              <a:spcAft>
                <a:spcPts val="586"/>
              </a:spcAft>
            </a:pPr>
            <a:r>
              <a:rPr lang="en-US" sz="2000" dirty="0">
                <a:solidFill>
                  <a:schemeClr val="tx2"/>
                </a:solidFill>
              </a:rPr>
              <a:t>need to include plasma response</a:t>
            </a:r>
          </a:p>
          <a:p>
            <a:pPr marL="352039">
              <a:spcBef>
                <a:spcPts val="0"/>
              </a:spcBef>
              <a:spcAft>
                <a:spcPts val="586"/>
              </a:spcAft>
            </a:pPr>
            <a:r>
              <a:rPr lang="en-US" sz="2000" dirty="0">
                <a:solidFill>
                  <a:schemeClr val="tx2"/>
                </a:solidFill>
              </a:rPr>
              <a:t>need to evaluate impact on exhaust</a:t>
            </a:r>
          </a:p>
          <a:p>
            <a:pPr marL="17060" indent="0">
              <a:spcBef>
                <a:spcPts val="0"/>
              </a:spcBef>
              <a:spcAft>
                <a:spcPts val="586"/>
              </a:spcAft>
              <a:buNone/>
            </a:pPr>
            <a:endParaRPr lang="en-US" sz="2000" dirty="0">
              <a:solidFill>
                <a:srgbClr val="003399"/>
              </a:solidFill>
            </a:endParaRPr>
          </a:p>
          <a:p>
            <a:pPr marL="17060" indent="0">
              <a:spcBef>
                <a:spcPts val="0"/>
              </a:spcBef>
              <a:spcAft>
                <a:spcPts val="586"/>
              </a:spcAft>
              <a:buNone/>
            </a:pPr>
            <a:endParaRPr lang="en-US" sz="2000" dirty="0">
              <a:solidFill>
                <a:srgbClr val="003399"/>
              </a:solidFill>
            </a:endParaRPr>
          </a:p>
          <a:p>
            <a:pPr marL="17060" indent="0">
              <a:spcBef>
                <a:spcPts val="0"/>
              </a:spcBef>
              <a:buNone/>
            </a:pPr>
            <a:endParaRPr lang="en-US" sz="2000" dirty="0"/>
          </a:p>
          <a:p>
            <a:pPr marL="17060" indent="0">
              <a:spcBef>
                <a:spcPts val="0"/>
              </a:spcBef>
              <a:buNone/>
            </a:pPr>
            <a:r>
              <a:rPr lang="en-US" sz="2000" dirty="0"/>
              <a:t>Different from ITER, we can design these coils with all applications in mind</a:t>
            </a:r>
          </a:p>
          <a:p>
            <a:pPr marL="352039">
              <a:spcBef>
                <a:spcPts val="0"/>
              </a:spcBef>
              <a:spcAft>
                <a:spcPts val="586"/>
              </a:spcAft>
            </a:pPr>
            <a:r>
              <a:rPr lang="en-US" sz="2000" dirty="0">
                <a:solidFill>
                  <a:schemeClr val="tx2"/>
                </a:solidFill>
              </a:rPr>
              <a:t>first set has been laid out that could fulfil these functions</a:t>
            </a:r>
          </a:p>
          <a:p>
            <a:pPr marL="352039">
              <a:spcBef>
                <a:spcPts val="0"/>
              </a:spcBef>
              <a:spcAft>
                <a:spcPts val="586"/>
              </a:spcAft>
            </a:pPr>
            <a:endParaRPr lang="en-US" sz="600" dirty="0">
              <a:solidFill>
                <a:srgbClr val="003399"/>
              </a:solidFill>
            </a:endParaRPr>
          </a:p>
          <a:p>
            <a:pPr marL="17060" indent="0">
              <a:spcBef>
                <a:spcPts val="0"/>
              </a:spcBef>
              <a:spcAft>
                <a:spcPts val="586"/>
              </a:spcAft>
              <a:buNone/>
            </a:pPr>
            <a:r>
              <a:rPr lang="en-US" sz="2000" b="1" dirty="0">
                <a:solidFill>
                  <a:schemeClr val="tx2"/>
                </a:solidFill>
              </a:rPr>
              <a:t>To do: evaluate impact of non-resonant components on NTV (more than one row needed?)</a:t>
            </a:r>
          </a:p>
          <a:p>
            <a:pPr marL="17060" indent="0">
              <a:spcBef>
                <a:spcPts val="0"/>
              </a:spcBef>
              <a:spcAft>
                <a:spcPts val="586"/>
              </a:spcAft>
              <a:buNone/>
            </a:pPr>
            <a:r>
              <a:rPr lang="en-US" sz="2000" b="1" dirty="0">
                <a:solidFill>
                  <a:schemeClr val="tx2"/>
                </a:solidFill>
              </a:rPr>
              <a:t>Related: effect of field ripple on plasma performance is not understood at all…</a:t>
            </a:r>
          </a:p>
          <a:p>
            <a:pPr>
              <a:spcBef>
                <a:spcPts val="0"/>
              </a:spcBef>
            </a:pPr>
            <a:endParaRPr lang="en-US" sz="2000" dirty="0"/>
          </a:p>
          <a:p>
            <a:pPr marL="0" indent="0">
              <a:spcBef>
                <a:spcPts val="0"/>
              </a:spcBef>
              <a:buNone/>
            </a:pPr>
            <a:endParaRPr lang="en-GB" sz="2000" dirty="0">
              <a:solidFill>
                <a:srgbClr val="143FF8"/>
              </a:solidFill>
            </a:endParaRPr>
          </a:p>
          <a:p>
            <a:pPr marL="0" indent="0">
              <a:spcBef>
                <a:spcPts val="0"/>
              </a:spcBef>
              <a:buNone/>
            </a:pPr>
            <a:endParaRPr lang="en-US" sz="2000" dirty="0">
              <a:solidFill>
                <a:prstClr val="black"/>
              </a:solidFill>
            </a:endParaRPr>
          </a:p>
        </p:txBody>
      </p:sp>
      <p:pic>
        <p:nvPicPr>
          <p:cNvPr id="20" name="Picture 2">
            <a:extLst>
              <a:ext uri="{FF2B5EF4-FFF2-40B4-BE49-F238E27FC236}">
                <a16:creationId xmlns:a16="http://schemas.microsoft.com/office/drawing/2014/main" id="{19403BFE-1846-476C-A0A0-22ED053536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4377" y="2074927"/>
            <a:ext cx="2584216" cy="2467926"/>
          </a:xfrm>
          <a:prstGeom prst="rect">
            <a:avLst/>
          </a:prstGeom>
          <a:noFill/>
          <a:extLst>
            <a:ext uri="{909E8E84-426E-40DD-AFC4-6F175D3DCCD1}">
              <a14:hiddenFill xmlns:a14="http://schemas.microsoft.com/office/drawing/2010/main">
                <a:solidFill>
                  <a:srgbClr val="FFFFFF"/>
                </a:solidFill>
              </a14:hiddenFill>
            </a:ext>
          </a:extLst>
        </p:spPr>
      </p:pic>
      <p:sp>
        <p:nvSpPr>
          <p:cNvPr id="21" name="Textfeld 20">
            <a:extLst>
              <a:ext uri="{FF2B5EF4-FFF2-40B4-BE49-F238E27FC236}">
                <a16:creationId xmlns:a16="http://schemas.microsoft.com/office/drawing/2014/main" id="{7CAA92A3-136C-40D0-914E-9F4113081C9B}"/>
              </a:ext>
            </a:extLst>
          </p:cNvPr>
          <p:cNvSpPr txBox="1"/>
          <p:nvPr/>
        </p:nvSpPr>
        <p:spPr>
          <a:xfrm>
            <a:off x="9559571" y="1569556"/>
            <a:ext cx="1882804" cy="511151"/>
          </a:xfrm>
          <a:prstGeom prst="rect">
            <a:avLst/>
          </a:prstGeom>
          <a:noFill/>
          <a:ln>
            <a:solidFill>
              <a:schemeClr val="tx1"/>
            </a:solidFill>
          </a:ln>
        </p:spPr>
        <p:txBody>
          <a:bodyPr wrap="none" rtlCol="0">
            <a:spAutoFit/>
          </a:bodyPr>
          <a:lstStyle/>
          <a:p>
            <a:r>
              <a:rPr lang="de-DE" sz="1368" b="1" dirty="0"/>
              <a:t>3 different </a:t>
            </a:r>
            <a:r>
              <a:rPr lang="de-DE" sz="1368" b="1" dirty="0" err="1"/>
              <a:t>incarnations</a:t>
            </a:r>
            <a:endParaRPr lang="de-DE" sz="1368" b="1" dirty="0"/>
          </a:p>
          <a:p>
            <a:r>
              <a:rPr lang="de-DE" sz="1368" b="1" dirty="0" err="1"/>
              <a:t>of</a:t>
            </a:r>
            <a:r>
              <a:rPr lang="de-DE" sz="1368" b="1" dirty="0"/>
              <a:t> 3-D </a:t>
            </a:r>
            <a:r>
              <a:rPr lang="de-DE" sz="1368" b="1" dirty="0" err="1"/>
              <a:t>coils</a:t>
            </a:r>
            <a:r>
              <a:rPr lang="de-DE" sz="1368" b="1" dirty="0"/>
              <a:t> on DEMO</a:t>
            </a:r>
          </a:p>
        </p:txBody>
      </p:sp>
      <p:cxnSp>
        <p:nvCxnSpPr>
          <p:cNvPr id="22" name="Gerade Verbindung mit Pfeil 21">
            <a:extLst>
              <a:ext uri="{FF2B5EF4-FFF2-40B4-BE49-F238E27FC236}">
                <a16:creationId xmlns:a16="http://schemas.microsoft.com/office/drawing/2014/main" id="{EC61AD51-1F0B-431F-8D6D-2CDB38C7E75C}"/>
              </a:ext>
            </a:extLst>
          </p:cNvPr>
          <p:cNvCxnSpPr>
            <a:stCxn id="21" idx="2"/>
          </p:cNvCxnSpPr>
          <p:nvPr/>
        </p:nvCxnSpPr>
        <p:spPr>
          <a:xfrm>
            <a:off x="10500973" y="2080707"/>
            <a:ext cx="43456" cy="9848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22">
            <a:extLst>
              <a:ext uri="{FF2B5EF4-FFF2-40B4-BE49-F238E27FC236}">
                <a16:creationId xmlns:a16="http://schemas.microsoft.com/office/drawing/2014/main" id="{65E59A5A-1327-4BDC-89EF-DD62A8E2FEAB}"/>
              </a:ext>
            </a:extLst>
          </p:cNvPr>
          <p:cNvCxnSpPr>
            <a:cxnSpLocks/>
          </p:cNvCxnSpPr>
          <p:nvPr/>
        </p:nvCxnSpPr>
        <p:spPr>
          <a:xfrm flipH="1">
            <a:off x="8065717" y="2093649"/>
            <a:ext cx="2435255" cy="105396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Fußzeilenplatzhalter 3">
            <a:extLst>
              <a:ext uri="{FF2B5EF4-FFF2-40B4-BE49-F238E27FC236}">
                <a16:creationId xmlns:a16="http://schemas.microsoft.com/office/drawing/2014/main" id="{668D236B-0874-4811-AF06-CF5FA7F71A7B}"/>
              </a:ext>
            </a:extLst>
          </p:cNvPr>
          <p:cNvSpPr>
            <a:spLocks noGrp="1"/>
          </p:cNvSpPr>
          <p:nvPr>
            <p:ph type="ftr" sz="quarter" idx="11"/>
          </p:nvPr>
        </p:nvSpPr>
        <p:spPr>
          <a:xfrm>
            <a:off x="760068" y="6545238"/>
            <a:ext cx="10712576" cy="268139"/>
          </a:xfrm>
        </p:spPr>
        <p:txBody>
          <a:bodyPr/>
          <a:lstStyle/>
          <a:p>
            <a:pPr algn="r"/>
            <a:r>
              <a:rPr lang="en-GB" dirty="0"/>
              <a:t>H. Zohm | </a:t>
            </a:r>
            <a:r>
              <a:rPr lang="en-GB" dirty="0" err="1"/>
              <a:t>EUROfusion</a:t>
            </a:r>
            <a:r>
              <a:rPr lang="en-GB" dirty="0"/>
              <a:t> ETASC General Meeting | </a:t>
            </a:r>
            <a:r>
              <a:rPr lang="en-GB" dirty="0" err="1"/>
              <a:t>Garching</a:t>
            </a:r>
            <a:r>
              <a:rPr lang="en-GB" dirty="0"/>
              <a:t> | 11.11.2024 | Page </a:t>
            </a:r>
            <a:fld id="{6A6D9FA1-99C7-4910-8E32-B85D378B0060}" type="slidenum">
              <a:rPr lang="en-GB" smtClean="0"/>
              <a:pPr algn="r"/>
              <a:t>10</a:t>
            </a:fld>
            <a:endParaRPr lang="en-GB" dirty="0"/>
          </a:p>
        </p:txBody>
      </p:sp>
    </p:spTree>
    <p:extLst>
      <p:ext uri="{BB962C8B-B14F-4D97-AF65-F5344CB8AC3E}">
        <p14:creationId xmlns:p14="http://schemas.microsoft.com/office/powerpoint/2010/main" val="3814435060"/>
      </p:ext>
    </p:extLst>
  </p:cSld>
  <p:clrMapOvr>
    <a:masterClrMapping/>
  </p:clrMapOvr>
  <mc:AlternateContent xmlns:mc="http://schemas.openxmlformats.org/markup-compatibility/2006" xmlns:p14="http://schemas.microsoft.com/office/powerpoint/2010/main">
    <mc:Choice Requires="p14">
      <p:transition spd="slow" p14:dur="2000" advTm="97300"/>
    </mc:Choice>
    <mc:Fallback xmlns="">
      <p:transition spd="slow" advTm="97300"/>
    </mc:Fallback>
  </mc:AlternateContent>
  <p:extLst mod="1">
    <p:ext uri="{3A86A75C-4F4B-4683-9AE1-C65F6400EC91}">
      <p14:laserTraceLst xmlns:p14="http://schemas.microsoft.com/office/powerpoint/2010/main">
        <p14:tracePtLst>
          <p14:tracePt t="11053" x="946150" y="2198688"/>
          <p14:tracePt t="11059" x="936625" y="2198688"/>
          <p14:tracePt t="11067" x="925513" y="2198688"/>
          <p14:tracePt t="11325" x="931863" y="2198688"/>
          <p14:tracePt t="11341" x="931863" y="2193925"/>
          <p14:tracePt t="11349" x="936625" y="2193925"/>
          <p14:tracePt t="11418" x="941388" y="2189163"/>
          <p14:tracePt t="11430" x="941388" y="2184400"/>
          <p14:tracePt t="11441" x="946150" y="2184400"/>
          <p14:tracePt t="11462" x="955675" y="2174875"/>
          <p14:tracePt t="11484" x="974725" y="2170113"/>
          <p14:tracePt t="11486" x="984250" y="2163763"/>
          <p14:tracePt t="11503" x="1023938" y="2149475"/>
          <p14:tracePt t="11524" x="1047750" y="2135188"/>
          <p14:tracePt t="11528" x="1057275" y="2135188"/>
          <p14:tracePt t="11545" x="1073150" y="2130425"/>
          <p14:tracePt t="11566" x="1125538" y="2120900"/>
          <p14:tracePt t="11587" x="1165225" y="2101850"/>
          <p14:tracePt t="11608" x="1277938" y="2062163"/>
          <p14:tracePt t="11629" x="1379538" y="2012950"/>
          <p14:tracePt t="11630" x="1428750" y="1993900"/>
          <p14:tracePt t="11650" x="1539875" y="1944688"/>
          <p14:tracePt t="11670" x="1720850" y="1876425"/>
          <p14:tracePt t="11691" x="1833563" y="1833563"/>
          <p14:tracePt t="11712" x="1989138" y="1784350"/>
          <p14:tracePt t="11733" x="2101850" y="1760538"/>
          <p14:tracePt t="11754" x="2154238" y="1739900"/>
          <p14:tracePt t="11775" x="2217738" y="1701800"/>
          <p14:tracePt t="11795" x="2247900" y="1681163"/>
          <p14:tracePt t="11821" x="2325688" y="1633538"/>
          <p14:tracePt t="11838" x="2344738" y="1612900"/>
          <p14:tracePt t="11858" x="2379663" y="1593850"/>
          <p14:tracePt t="11879" x="2427288" y="1555750"/>
          <p14:tracePt t="11900" x="2462213" y="1525588"/>
          <p14:tracePt t="11902" x="2481263" y="1511300"/>
          <p14:tracePt t="11920" x="2509838" y="1471613"/>
          <p14:tracePt t="11941" x="2535238" y="1423988"/>
          <p14:tracePt t="11962" x="2544763" y="1398588"/>
          <p14:tracePt t="11983" x="2544763" y="1384300"/>
          <p14:tracePt t="12009" x="2544763" y="1379538"/>
          <p14:tracePt t="12117" x="2530475" y="1379538"/>
          <p14:tracePt t="12124" x="2520950" y="1379538"/>
          <p14:tracePt t="12132" x="2509838" y="1379538"/>
          <p14:tracePt t="12149" x="2481263" y="1389063"/>
          <p14:tracePt t="12170" x="2452688" y="1393825"/>
          <p14:tracePt t="12191" x="2389188" y="1414463"/>
          <p14:tracePt t="12213" x="2271713" y="1452563"/>
          <p14:tracePt t="12233" x="2163763" y="1492250"/>
          <p14:tracePt t="12253" x="1901825" y="1584325"/>
          <p14:tracePt t="12275" x="1760538" y="1638300"/>
          <p14:tracePt t="12277" x="1720850" y="1647825"/>
          <p14:tracePt t="12295" x="1657350" y="1662113"/>
          <p14:tracePt t="12316" x="1603375" y="1671638"/>
          <p14:tracePt t="12337" x="1565275" y="1687513"/>
          <p14:tracePt t="12358" x="1516063" y="1706563"/>
          <p14:tracePt t="12378" x="1492250" y="1725613"/>
          <p14:tracePt t="12380" x="1482725" y="1735138"/>
          <p14:tracePt t="12400" x="1447800" y="1755775"/>
          <p14:tracePt t="12425" x="1408113" y="1784350"/>
          <p14:tracePt t="12442" x="1325563" y="1843088"/>
          <p14:tracePt t="12462" x="1209675" y="1906588"/>
          <p14:tracePt t="12482" x="1116013" y="1960563"/>
          <p14:tracePt t="12484" x="1077913" y="1979613"/>
          <p14:tracePt t="12503" x="979488" y="2028825"/>
          <p14:tracePt t="12524" x="873125" y="2081213"/>
          <p14:tracePt t="12545" x="795338" y="2106613"/>
          <p14:tracePt t="12566" x="736600" y="2130425"/>
          <p14:tracePt t="12587" x="720725" y="2135188"/>
          <p14:tracePt t="12610" x="0" y="0"/>
        </p14:tracePtLst>
        <p14:tracePtLst>
          <p14:tracePt t="13524" x="663575" y="3022600"/>
          <p14:tracePt t="13548" x="663575" y="3027363"/>
          <p14:tracePt t="13556" x="663575" y="3032125"/>
          <p14:tracePt t="13566" x="677863" y="3051175"/>
          <p14:tracePt t="13587" x="687388" y="3062288"/>
          <p14:tracePt t="13607" x="715963" y="3090863"/>
          <p14:tracePt t="13628" x="731838" y="3105150"/>
          <p14:tracePt t="13649" x="746125" y="3114675"/>
          <p14:tracePt t="13670" x="779463" y="3130550"/>
          <p14:tracePt t="13691" x="809625" y="3149600"/>
          <p14:tracePt t="13712" x="868363" y="3182938"/>
          <p14:tracePt t="13732" x="955675" y="3241675"/>
          <p14:tracePt t="13753" x="1033463" y="3286125"/>
          <p14:tracePt t="13774" x="1141413" y="3335338"/>
          <p14:tracePt t="13795" x="1169988" y="3349625"/>
          <p14:tracePt t="13797" x="1209675" y="3363913"/>
          <p14:tracePt t="13821" x="1346200" y="3422650"/>
          <p14:tracePt t="13839" x="1443038" y="3465513"/>
          <p14:tracePt t="13857" x="1544638" y="3505200"/>
          <p14:tracePt t="13879" x="1662113" y="3559175"/>
          <p14:tracePt t="13899" x="1720850" y="3597275"/>
          <p14:tracePt t="13920" x="1866900" y="3656013"/>
          <p14:tracePt t="13941" x="1935163" y="3695700"/>
          <p14:tracePt t="13963" x="1970088" y="3714750"/>
          <p14:tracePt t="13983" x="2012950" y="3738563"/>
          <p14:tracePt t="13989" x="2027238" y="3749675"/>
          <p14:tracePt t="14003" x="2038350" y="3754438"/>
          <p14:tracePt t="14024" x="2062163" y="3778250"/>
          <p14:tracePt t="14045" x="2085975" y="3811588"/>
          <p14:tracePt t="14066" x="2120900" y="3836988"/>
          <p14:tracePt t="14087" x="2163763" y="3895725"/>
          <p14:tracePt t="14107" x="2193925" y="3943350"/>
          <p14:tracePt t="14128" x="2238375" y="4002088"/>
          <p14:tracePt t="14149" x="2271713" y="4051300"/>
          <p14:tracePt t="14170" x="2286000" y="4075113"/>
          <p14:tracePt t="14191" x="2305050" y="4105275"/>
          <p14:tracePt t="14212" x="2316163" y="4124325"/>
          <p14:tracePt t="14232" x="2320925" y="4143375"/>
          <p14:tracePt t="14254" x="2330450" y="4168775"/>
          <p14:tracePt t="14274" x="2335213" y="4192588"/>
          <p14:tracePt t="14295" x="2344738" y="4221163"/>
          <p14:tracePt t="14317" x="2349500" y="4232275"/>
          <p14:tracePt t="14500" x="2349500" y="4225925"/>
          <p14:tracePt t="14509" x="2349500" y="4211638"/>
          <p14:tracePt t="14524" x="2325688" y="4152900"/>
          <p14:tracePt t="14545" x="2305050" y="4100513"/>
          <p14:tracePt t="14567" x="2252663" y="3992563"/>
          <p14:tracePt t="14587" x="2203450" y="3914775"/>
          <p14:tracePt t="14608" x="2149475" y="3846513"/>
          <p14:tracePt t="14629" x="2095500" y="3783013"/>
          <p14:tracePt t="14649" x="2071688" y="3759200"/>
          <p14:tracePt t="14670" x="2027238" y="3709988"/>
          <p14:tracePt t="14691" x="1993900" y="3670300"/>
          <p14:tracePt t="14712" x="1925638" y="3606800"/>
          <p14:tracePt t="14733" x="1857375" y="3554413"/>
          <p14:tracePt t="14753" x="1798638" y="3514725"/>
          <p14:tracePt t="14775" x="1725613" y="3490913"/>
          <p14:tracePt t="14797" x="1676400" y="3460750"/>
          <p14:tracePt t="14816" x="1647825" y="3446463"/>
          <p14:tracePt t="14837" x="1555750" y="3417888"/>
          <p14:tracePt t="14858" x="1501775" y="3397250"/>
          <p14:tracePt t="14879" x="1438275" y="3382963"/>
          <p14:tracePt t="14899" x="1393825" y="3378200"/>
          <p14:tracePt t="14901" x="1374775" y="3373438"/>
          <p14:tracePt t="14920" x="1320800" y="3359150"/>
          <p14:tracePt t="14941" x="1169988" y="3349625"/>
          <p14:tracePt t="14962" x="1077913" y="3344863"/>
          <p14:tracePt t="14982" x="969963" y="3335338"/>
          <p14:tracePt t="15004" x="915988" y="3328988"/>
          <p14:tracePt t="15005" x="896938" y="3324225"/>
          <p14:tracePt t="15024" x="868363" y="3324225"/>
          <p14:tracePt t="15045" x="833438" y="3314700"/>
          <p14:tracePt t="15066" x="823913" y="3314700"/>
          <p14:tracePt t="15086" x="809625" y="3314700"/>
          <p14:tracePt t="15107" x="779463" y="3314700"/>
          <p14:tracePt t="15109" x="765175" y="3314700"/>
          <p14:tracePt t="15128" x="711200" y="3324225"/>
          <p14:tracePt t="15149" x="590550" y="3340100"/>
          <p14:tracePt t="15174" x="506413" y="3354388"/>
          <p14:tracePt t="15191" x="496888" y="3354388"/>
          <p14:tracePt t="15463" x="501650" y="3354388"/>
          <p14:tracePt t="15471" x="522288" y="3354388"/>
          <p14:tracePt t="15482" x="541338" y="3354388"/>
          <p14:tracePt t="15503" x="668338" y="3368675"/>
          <p14:tracePt t="15524" x="819150" y="3382963"/>
          <p14:tracePt t="15545" x="1062038" y="3422650"/>
          <p14:tracePt t="15566" x="1223963" y="3436938"/>
          <p14:tracePt t="15586" x="1360488" y="3505200"/>
          <p14:tracePt t="15607" x="1457325" y="3549650"/>
          <p14:tracePt t="15628" x="1497013" y="3568700"/>
          <p14:tracePt t="15649" x="1525588" y="3587750"/>
          <p14:tracePt t="15670" x="1539875" y="3587750"/>
          <p14:tracePt t="15671" x="1544638" y="3592513"/>
          <p14:tracePt t="15691" x="1570038" y="3613150"/>
          <p14:tracePt t="15712" x="1624013" y="3646488"/>
          <p14:tracePt t="15732" x="1706563" y="3690938"/>
          <p14:tracePt t="15753" x="1765300" y="3738563"/>
          <p14:tracePt t="15774" x="1803400" y="3768725"/>
          <p14:tracePt t="15775" x="1817688" y="3783013"/>
          <p14:tracePt t="15795" x="1838325" y="3802063"/>
          <p14:tracePt t="15820" x="1852613" y="3806825"/>
          <p14:tracePt t="16088" x="0" y="0"/>
        </p14:tracePtLst>
        <p14:tracePtLst>
          <p14:tracePt t="26606" x="6410325" y="3597275"/>
          <p14:tracePt t="26622" x="6410325" y="3602038"/>
          <p14:tracePt t="26634" x="6410325" y="3606800"/>
          <p14:tracePt t="26649" x="6410325" y="3613150"/>
          <p14:tracePt t="26670" x="6410325" y="3632200"/>
          <p14:tracePt t="26690" x="6415088" y="3651250"/>
          <p14:tracePt t="26711" x="6419850" y="3660775"/>
          <p14:tracePt t="26732" x="6419850" y="3690938"/>
          <p14:tracePt t="26753" x="6419850" y="3709988"/>
          <p14:tracePt t="26774" x="6424613" y="3763963"/>
          <p14:tracePt t="26795" x="6424613" y="3841750"/>
          <p14:tracePt t="26815" x="6434138" y="3905250"/>
          <p14:tracePt t="26838" x="6434138" y="3973513"/>
          <p14:tracePt t="26858" x="6434138" y="4032250"/>
          <p14:tracePt t="26878" x="6434138" y="4070350"/>
          <p14:tracePt t="26899" x="6415088" y="4100513"/>
          <p14:tracePt t="26920" x="6405563" y="4105275"/>
          <p14:tracePt t="27000" x="6381750" y="4095750"/>
          <p14:tracePt t="27008" x="6342063" y="4075113"/>
          <p14:tracePt t="27017" x="6278563" y="4027488"/>
          <p14:tracePt t="27025" x="6215063" y="3983038"/>
          <p14:tracePt t="27045" x="6049963" y="3890963"/>
          <p14:tracePt t="27066" x="5805488" y="3759200"/>
          <p14:tracePt t="27086" x="5684838" y="3700463"/>
          <p14:tracePt t="27108" x="5567363" y="3636963"/>
          <p14:tracePt t="27112" x="5503863" y="3602038"/>
          <p14:tracePt t="27128" x="5391150" y="3549650"/>
          <p14:tracePt t="27149" x="5216525" y="3486150"/>
          <p14:tracePt t="27170" x="4992688" y="3392488"/>
          <p14:tracePt t="27191" x="4899025" y="3344863"/>
          <p14:tracePt t="27192" x="4860925" y="3328988"/>
          <p14:tracePt t="27212" x="4792663" y="3290888"/>
          <p14:tracePt t="27232" x="4679950" y="3246438"/>
          <p14:tracePt t="27253" x="4621213" y="3217863"/>
          <p14:tracePt t="27274" x="4514850" y="3154363"/>
          <p14:tracePt t="27295" x="4435475" y="3114675"/>
          <p14:tracePt t="27297" x="4392613" y="3086100"/>
          <p14:tracePt t="27316" x="4298950" y="3017838"/>
          <p14:tracePt t="27337" x="4114800" y="2881313"/>
          <p14:tracePt t="27362" x="3914775" y="2754313"/>
          <p14:tracePt t="27378" x="3836988" y="2700338"/>
          <p14:tracePt t="27405" x="3714750" y="2617788"/>
          <p14:tracePt t="27420" x="3665538" y="2579688"/>
          <p14:tracePt t="27441" x="3622675" y="2535238"/>
          <p14:tracePt t="27462" x="3597275" y="2516188"/>
          <p14:tracePt t="27482" x="3587750" y="2495550"/>
          <p14:tracePt t="27503" x="3578225" y="2486025"/>
          <p14:tracePt t="27506" x="3573463" y="2476500"/>
          <p14:tracePt t="27524" x="3563938" y="2452688"/>
          <p14:tracePt t="27545" x="3538538" y="2398713"/>
          <p14:tracePt t="27566" x="3529013" y="2349500"/>
          <p14:tracePt t="27587" x="3514725" y="2243138"/>
          <p14:tracePt t="27607" x="3495675" y="2159000"/>
          <p14:tracePt t="27609" x="3495675" y="2125663"/>
          <p14:tracePt t="27628" x="3490913" y="2043113"/>
          <p14:tracePt t="27649" x="3490913" y="1925638"/>
          <p14:tracePt t="27670" x="3490913" y="1866900"/>
          <p14:tracePt t="27691" x="3490913" y="1817688"/>
          <p14:tracePt t="27712" x="3490913" y="1793875"/>
          <p14:tracePt t="27733" x="3490913" y="1784350"/>
          <p14:tracePt t="27753" x="3490913" y="1779588"/>
          <p14:tracePt t="27927" x="3490913" y="1798638"/>
          <p14:tracePt t="27935" x="3495675" y="1808163"/>
          <p14:tracePt t="27943" x="3505200" y="1843088"/>
          <p14:tracePt t="27962" x="3509963" y="1916113"/>
          <p14:tracePt t="27983" x="3529013" y="2047875"/>
          <p14:tracePt t="28004" x="3533775" y="2106613"/>
          <p14:tracePt t="28024" x="3538538" y="2193925"/>
          <p14:tracePt t="28045" x="3549650" y="2238375"/>
          <p14:tracePt t="28047" x="3549650" y="2262188"/>
          <p14:tracePt t="28066" x="3549650" y="2316163"/>
          <p14:tracePt t="28087" x="3549650" y="2408238"/>
          <p14:tracePt t="28107" x="3554413" y="2466975"/>
          <p14:tracePt t="28128" x="3563938" y="2573338"/>
          <p14:tracePt t="28149" x="3568700" y="2627313"/>
          <p14:tracePt t="28171" x="3573463" y="2676525"/>
          <p14:tracePt t="28191" x="3573463" y="2686050"/>
          <p14:tracePt t="28326" x="3592513" y="2652713"/>
          <p14:tracePt t="28334" x="3617913" y="2613025"/>
          <p14:tracePt t="28343" x="3636963" y="2530475"/>
          <p14:tracePt t="28358" x="3705225" y="2427288"/>
          <p14:tracePt t="28379" x="3763963" y="2316163"/>
          <p14:tracePt t="28400" x="3841750" y="2154238"/>
          <p14:tracePt t="28425" x="3895725" y="2022475"/>
          <p14:tracePt t="28447" x="3938588" y="1892300"/>
          <p14:tracePt t="28462" x="3943350" y="1838325"/>
          <p14:tracePt t="28484" x="3948113" y="1784350"/>
          <p14:tracePt t="28503" x="3963988" y="1749425"/>
          <p14:tracePt t="28524" x="3968750" y="1735138"/>
          <p14:tracePt t="28545" x="3973513" y="1730375"/>
          <p14:tracePt t="28652" x="3973513" y="1765300"/>
          <p14:tracePt t="28660" x="3973513" y="1784350"/>
          <p14:tracePt t="28670" x="3973513" y="1828800"/>
          <p14:tracePt t="28691" x="3948113" y="2003425"/>
          <p14:tracePt t="28712" x="3943350" y="2095500"/>
          <p14:tracePt t="28733" x="3933825" y="2203450"/>
          <p14:tracePt t="28754" x="3933825" y="2271713"/>
          <p14:tracePt t="28774" x="3933825" y="2335213"/>
          <p14:tracePt t="28795" x="3929063" y="2374900"/>
          <p14:tracePt t="28821" x="3929063" y="2422525"/>
          <p14:tracePt t="28837" x="3929063" y="2452688"/>
          <p14:tracePt t="28858" x="3929063" y="2481263"/>
          <p14:tracePt t="28859" x="3929063" y="2486025"/>
          <p14:tracePt t="28878" x="3929063" y="2495550"/>
          <p14:tracePt t="29050" x="3929063" y="2511425"/>
          <p14:tracePt t="29059" x="3929063" y="2554288"/>
          <p14:tracePt t="29065" x="3924300" y="2573338"/>
          <p14:tracePt t="29087" x="3924300" y="2627313"/>
          <p14:tracePt t="29108" x="3914775" y="2671763"/>
          <p14:tracePt t="29131" x="3914775" y="2720975"/>
          <p14:tracePt t="29149" x="3910013" y="2735263"/>
          <p14:tracePt t="29170" x="3910013" y="2754313"/>
          <p14:tracePt t="29191" x="3910013" y="2759075"/>
          <p14:tracePt t="29749" x="3910013" y="2763838"/>
          <p14:tracePt t="29757" x="3905250" y="2763838"/>
          <p14:tracePt t="29765" x="3905250" y="2768600"/>
          <p14:tracePt t="29882" x="3905250" y="2763838"/>
          <p14:tracePt t="29890" x="3905250" y="2754313"/>
          <p14:tracePt t="29899" x="3905250" y="2740025"/>
          <p14:tracePt t="29920" x="3905250" y="2716213"/>
          <p14:tracePt t="29941" x="3905250" y="2681288"/>
          <p14:tracePt t="29962" x="3905250" y="2671763"/>
          <p14:tracePt t="30510" x="3910013" y="2671763"/>
          <p14:tracePt t="30517" x="3919538" y="2681288"/>
          <p14:tracePt t="30526" x="3938588" y="2686050"/>
          <p14:tracePt t="30545" x="4016375" y="2716213"/>
          <p14:tracePt t="30566" x="4114800" y="2744788"/>
          <p14:tracePt t="30587" x="4178300" y="2759075"/>
          <p14:tracePt t="30589" x="4230688" y="2773363"/>
          <p14:tracePt t="30608" x="4314825" y="2789238"/>
          <p14:tracePt t="30628" x="4411663" y="2808288"/>
          <p14:tracePt t="30649" x="4519613" y="2813050"/>
          <p14:tracePt t="30671" x="4635500" y="2813050"/>
          <p14:tracePt t="30691" x="4684713" y="2813050"/>
          <p14:tracePt t="30712" x="4752975" y="2813050"/>
          <p14:tracePt t="30733" x="4840288" y="2813050"/>
          <p14:tracePt t="30754" x="4908550" y="2813050"/>
          <p14:tracePt t="30775" x="4967288" y="2813050"/>
          <p14:tracePt t="30796" x="4986338" y="2813050"/>
          <p14:tracePt t="30798" x="5002213" y="2803525"/>
          <p14:tracePt t="30816" x="5016500" y="2803525"/>
          <p14:tracePt t="30837" x="5040313" y="2803525"/>
          <p14:tracePt t="30858" x="5070475" y="2803525"/>
          <p14:tracePt t="30878" x="5157788" y="2798763"/>
          <p14:tracePt t="30900" x="5226050" y="2798763"/>
          <p14:tracePt t="30920" x="5270500" y="2798763"/>
          <p14:tracePt t="30941" x="5308600" y="2798763"/>
          <p14:tracePt t="30962" x="5322888" y="2798763"/>
          <p14:tracePt t="30982" x="5332413" y="2798763"/>
          <p14:tracePt t="31003" x="5343525" y="2798763"/>
          <p14:tracePt t="31109" x="5353050" y="2798763"/>
          <p14:tracePt t="31120" x="5357813" y="2798763"/>
          <p14:tracePt t="31136" x="5362575" y="2798763"/>
          <p14:tracePt t="31149" x="5367338" y="2798763"/>
          <p14:tracePt t="31170" x="5376863" y="2808288"/>
          <p14:tracePt t="31191" x="5376863" y="2813050"/>
          <p14:tracePt t="31211" x="5381625" y="2813050"/>
          <p14:tracePt t="31380" x="5381625" y="2817813"/>
          <p14:tracePt t="31388" x="5386388" y="2817813"/>
          <p14:tracePt t="31399" x="5386388" y="2822575"/>
          <p14:tracePt t="31420" x="5386388" y="2827338"/>
          <p14:tracePt t="31441" x="5386388" y="2836863"/>
          <p14:tracePt t="31493" x="5386388" y="2841625"/>
          <p14:tracePt t="31500" x="5391150" y="2841625"/>
          <p14:tracePt t="31508" x="5391150" y="2846388"/>
          <p14:tracePt t="31524" x="5395913" y="2867025"/>
          <p14:tracePt t="31545" x="5407025" y="2871788"/>
          <p14:tracePt t="31566" x="5411788" y="2881313"/>
          <p14:tracePt t="31586" x="5416550" y="2890838"/>
          <p14:tracePt t="31607" x="5416550" y="2895600"/>
          <p14:tracePt t="31653" x="5421313" y="2900363"/>
          <p14:tracePt t="31661" x="5426075" y="2909888"/>
          <p14:tracePt t="31670" x="5426075" y="2919413"/>
          <p14:tracePt t="31690" x="5440363" y="2930525"/>
          <p14:tracePt t="31711" x="5449888" y="2954338"/>
          <p14:tracePt t="31733" x="5459413" y="2973388"/>
          <p14:tracePt t="31753" x="5468938" y="2987675"/>
          <p14:tracePt t="31774" x="5484813" y="3008313"/>
          <p14:tracePt t="31795" x="5494338" y="3027363"/>
          <p14:tracePt t="31816" x="5499100" y="3036888"/>
          <p14:tracePt t="31836" x="5499100" y="3041650"/>
          <p14:tracePt t="31857" x="5499100" y="3046413"/>
          <p14:tracePt t="31959" x="5503863" y="3051175"/>
          <p14:tracePt t="31967" x="5503863" y="3055938"/>
          <p14:tracePt t="31975" x="5508625" y="3055938"/>
          <p14:tracePt t="31984" x="5508625" y="3062288"/>
          <p14:tracePt t="32003" x="5508625" y="3067050"/>
          <p14:tracePt t="32024" x="5508625" y="3076575"/>
          <p14:tracePt t="32045" x="5513388" y="3086100"/>
          <p14:tracePt t="32066" x="5513388" y="3090863"/>
          <p14:tracePt t="32179" x="5513388" y="3100388"/>
          <p14:tracePt t="32187" x="5513388" y="3109913"/>
          <p14:tracePt t="32195" x="5513388" y="3114675"/>
          <p14:tracePt t="32211" x="5513388" y="3144838"/>
          <p14:tracePt t="32232" x="5503863" y="3173413"/>
          <p14:tracePt t="32254" x="5494338" y="3192463"/>
          <p14:tracePt t="32275" x="5489575" y="3213100"/>
          <p14:tracePt t="32296" x="5475288" y="3241675"/>
          <p14:tracePt t="32316" x="5449888" y="3286125"/>
          <p14:tracePt t="32337" x="5426075" y="3324225"/>
          <p14:tracePt t="32358" x="5386388" y="3382963"/>
          <p14:tracePt t="32378" x="5357813" y="3432175"/>
          <p14:tracePt t="32400" x="5318125" y="3495675"/>
          <p14:tracePt t="32420" x="5289550" y="3549650"/>
          <p14:tracePt t="32441" x="5275263" y="3568700"/>
          <p14:tracePt t="32462" x="5270500" y="3587750"/>
          <p14:tracePt t="32482" x="5259388" y="3597275"/>
          <p14:tracePt t="32503" x="5259388" y="3602038"/>
          <p14:tracePt t="32652" x="5259388" y="3636963"/>
          <p14:tracePt t="32660" x="5259388" y="3675063"/>
          <p14:tracePt t="32670" x="5259388" y="3709988"/>
          <p14:tracePt t="32691" x="5249863" y="3738563"/>
          <p14:tracePt t="32797" x="5249863" y="3709988"/>
          <p14:tracePt t="32804" x="5249863" y="3690938"/>
          <p14:tracePt t="32816" x="5249863" y="3646488"/>
          <p14:tracePt t="32837" x="5249863" y="3617913"/>
          <p14:tracePt t="32949" x="5249863" y="3622675"/>
          <p14:tracePt t="32956" x="5249863" y="3627438"/>
          <p14:tracePt t="33073" x="5249863" y="3622675"/>
          <p14:tracePt t="33081" x="5249863" y="3617913"/>
          <p14:tracePt t="33089" x="5249863" y="3613150"/>
          <p14:tracePt t="33198" x="5249863" y="3622675"/>
          <p14:tracePt t="33442" x="5254625" y="3622675"/>
          <p14:tracePt t="33450" x="5275263" y="3622675"/>
          <p14:tracePt t="33462" x="5284788" y="3622675"/>
          <p14:tracePt t="33483" x="5327650" y="3636963"/>
          <p14:tracePt t="33504" x="5357813" y="3641725"/>
          <p14:tracePt t="33525" x="5381625" y="3641725"/>
          <p14:tracePt t="33545" x="5407025" y="3641725"/>
          <p14:tracePt t="33566" x="5430838" y="3641725"/>
          <p14:tracePt t="33587" x="5494338" y="3646488"/>
          <p14:tracePt t="33608" x="5543550" y="3656013"/>
          <p14:tracePt t="33629" x="5616575" y="3660775"/>
          <p14:tracePt t="33650" x="5664200" y="3670300"/>
          <p14:tracePt t="33670" x="5694363" y="3670300"/>
          <p14:tracePt t="33691" x="5753100" y="3681413"/>
          <p14:tracePt t="33712" x="5786438" y="3695700"/>
          <p14:tracePt t="33732" x="5845175" y="3705225"/>
          <p14:tracePt t="33753" x="5878513" y="3714750"/>
          <p14:tracePt t="33775" x="5889625" y="3719513"/>
          <p14:tracePt t="33795" x="5894388" y="3719513"/>
          <p14:tracePt t="33906" x="5899150" y="3719513"/>
          <p14:tracePt t="33914" x="5908675" y="3719513"/>
          <p14:tracePt t="33923" x="5918200" y="3719513"/>
          <p14:tracePt t="33941" x="5932488" y="3729038"/>
          <p14:tracePt t="33963" x="5962650" y="3729038"/>
          <p14:tracePt t="33982" x="5972175" y="3733800"/>
          <p14:tracePt t="34004" x="5981700" y="3733800"/>
          <p14:tracePt t="34024" x="5991225" y="3738563"/>
          <p14:tracePt t="34045" x="6005513" y="3743325"/>
          <p14:tracePt t="34066" x="6026150" y="3749675"/>
          <p14:tracePt t="34087" x="6045200" y="3754438"/>
          <p14:tracePt t="34107" x="6078538" y="3768725"/>
          <p14:tracePt t="34130" x="6122988" y="3783013"/>
          <p14:tracePt t="34149" x="6151563" y="3787775"/>
          <p14:tracePt t="34170" x="6186488" y="3797300"/>
          <p14:tracePt t="34191" x="6215063" y="3806825"/>
          <p14:tracePt t="34212" x="6259513" y="3817938"/>
          <p14:tracePt t="34233" x="6292850" y="3822700"/>
          <p14:tracePt t="34255" x="6308725" y="3832225"/>
          <p14:tracePt t="34274" x="6342063" y="3846513"/>
          <p14:tracePt t="34295" x="6356350" y="3851275"/>
          <p14:tracePt t="34316" x="6381750" y="3860800"/>
          <p14:tracePt t="34337" x="6391275" y="3860800"/>
          <p14:tracePt t="34339" x="6400800" y="3870325"/>
          <p14:tracePt t="34358" x="6415088" y="3870325"/>
          <p14:tracePt t="34379" x="6440488" y="3879850"/>
          <p14:tracePt t="34400" x="6464300" y="3895725"/>
          <p14:tracePt t="34420" x="6488113" y="3900488"/>
          <p14:tracePt t="34442" x="6502400" y="3910013"/>
          <p14:tracePt t="34463" x="6513513" y="3914775"/>
          <p14:tracePt t="34483" x="6537325" y="3929063"/>
          <p14:tracePt t="34503" x="6561138" y="3938588"/>
          <p14:tracePt t="34524" x="6615113" y="3968750"/>
          <p14:tracePt t="34545" x="6659563" y="3983038"/>
          <p14:tracePt t="34566" x="6683375" y="3987800"/>
          <p14:tracePt t="34587" x="6718300" y="4006850"/>
          <p14:tracePt t="34610" x="6765925" y="4022725"/>
          <p14:tracePt t="34628" x="6791325" y="4032250"/>
          <p14:tracePt t="34649" x="6829425" y="4046538"/>
          <p14:tracePt t="34670" x="6859588" y="4051300"/>
          <p14:tracePt t="34691" x="6869113" y="4056063"/>
          <p14:tracePt t="35077" x="6859588" y="4056063"/>
          <p14:tracePt t="35084" x="6843713" y="4056063"/>
          <p14:tracePt t="35092" x="6810375" y="4041775"/>
          <p14:tracePt t="35108" x="6688138" y="3987800"/>
          <p14:tracePt t="35129" x="6650038" y="3973513"/>
          <p14:tracePt t="35150" x="6610350" y="3968750"/>
          <p14:tracePt t="35170" x="6600825" y="3963988"/>
          <p14:tracePt t="35191" x="6600825" y="3959225"/>
          <p14:tracePt t="35212" x="6596063" y="3959225"/>
          <p14:tracePt t="35267" x="6591300" y="3954463"/>
          <p14:tracePt t="35275" x="6586538" y="3954463"/>
          <p14:tracePt t="35283" x="6581775" y="3948113"/>
          <p14:tracePt t="35295" x="6565900" y="3943350"/>
          <p14:tracePt t="35316" x="6513513" y="3914775"/>
          <p14:tracePt t="35337" x="6483350" y="3895725"/>
          <p14:tracePt t="35340" x="6459538" y="3890963"/>
          <p14:tracePt t="35357" x="6386513" y="3841750"/>
          <p14:tracePt t="35378" x="6313488" y="3817938"/>
          <p14:tracePt t="35380" x="6283325" y="3802063"/>
          <p14:tracePt t="35400" x="6219825" y="3783013"/>
          <p14:tracePt t="35420" x="6146800" y="3754438"/>
          <p14:tracePt t="35441" x="6113463" y="3743325"/>
          <p14:tracePt t="35444" x="6088063" y="3738563"/>
          <p14:tracePt t="35461" x="6049963" y="3719513"/>
          <p14:tracePt t="35482" x="6010275" y="3705225"/>
          <p14:tracePt t="35485" x="5995988" y="3700463"/>
          <p14:tracePt t="35503" x="5957888" y="3681413"/>
          <p14:tracePt t="35524" x="5894388" y="3646488"/>
          <p14:tracePt t="35545" x="5845175" y="3627438"/>
          <p14:tracePt t="35547" x="5826125" y="3617913"/>
          <p14:tracePt t="35566" x="5772150" y="3592513"/>
          <p14:tracePt t="35587" x="5718175" y="3563938"/>
          <p14:tracePt t="35608" x="5659438" y="3529013"/>
          <p14:tracePt t="35612" x="5635625" y="3519488"/>
          <p14:tracePt t="35630" x="5557838" y="3500438"/>
          <p14:tracePt t="35649" x="5489575" y="3470275"/>
          <p14:tracePt t="35652" x="5454650" y="3451225"/>
          <p14:tracePt t="35670" x="5367338" y="3432175"/>
          <p14:tracePt t="35691" x="5308600" y="3413125"/>
          <p14:tracePt t="35712" x="5280025" y="3413125"/>
          <p14:tracePt t="35733" x="5240338" y="3413125"/>
          <p14:tracePt t="35754" x="5216525" y="3413125"/>
          <p14:tracePt t="35756" x="5211763" y="3408363"/>
          <p14:tracePt t="35774" x="5202238" y="3403600"/>
          <p14:tracePt t="35796" x="5191125" y="3403600"/>
          <p14:tracePt t="35817" x="5181600" y="3403600"/>
          <p14:tracePt t="35837" x="5176838" y="3397250"/>
          <p14:tracePt t="35982" x="5172075" y="3397250"/>
          <p14:tracePt t="35990" x="5167313" y="3397250"/>
          <p14:tracePt t="36004" x="5157788" y="3397250"/>
          <p14:tracePt t="36025" x="5118100" y="3397250"/>
          <p14:tracePt t="36047" x="5070475" y="3397250"/>
          <p14:tracePt t="36066" x="5035550" y="3397250"/>
          <p14:tracePt t="36087" x="4972050" y="3392488"/>
          <p14:tracePt t="36108" x="4929188" y="3382963"/>
          <p14:tracePt t="36129" x="4830763" y="3378200"/>
          <p14:tracePt t="36149" x="4752975" y="3344863"/>
          <p14:tracePt t="36150" x="4713288" y="3328988"/>
          <p14:tracePt t="36170" x="4635500" y="3286125"/>
          <p14:tracePt t="36191" x="4548188" y="3232150"/>
          <p14:tracePt t="36213" x="4524375" y="3208338"/>
          <p14:tracePt t="36233" x="4489450" y="3178175"/>
          <p14:tracePt t="36253" x="4465638" y="3149600"/>
          <p14:tracePt t="36255" x="4451350" y="3130550"/>
          <p14:tracePt t="36274" x="4406900" y="3062288"/>
          <p14:tracePt t="36296" x="4348163" y="2982913"/>
          <p14:tracePt t="36316" x="4324350" y="2944813"/>
          <p14:tracePt t="36336" x="4270375" y="2900363"/>
          <p14:tracePt t="36358" x="4241800" y="2851150"/>
          <p14:tracePt t="36379" x="4211638" y="2813050"/>
          <p14:tracePt t="36399" x="4157663" y="2725738"/>
          <p14:tracePt t="36420" x="4129088" y="2676525"/>
          <p14:tracePt t="36443" x="4089400" y="2603500"/>
          <p14:tracePt t="36462" x="4065588" y="2559050"/>
          <p14:tracePt t="36483" x="4046538" y="2544763"/>
          <p14:tracePt t="36504" x="4037013" y="2535238"/>
          <p14:tracePt t="36526" x="4037013" y="2525713"/>
          <p14:tracePt t="36545" x="4025900" y="2511425"/>
          <p14:tracePt t="36567" x="4021138" y="2500313"/>
          <p14:tracePt t="36587" x="4011613" y="2486025"/>
          <p14:tracePt t="36608" x="4006850" y="2481263"/>
          <p14:tracePt t="36934" x="3983038" y="2476500"/>
          <p14:tracePt t="36943" x="3973513" y="2471738"/>
          <p14:tracePt t="36949" x="3938588" y="2466975"/>
          <p14:tracePt t="36962" x="3879850" y="2466975"/>
          <p14:tracePt t="36983" x="3705225" y="2436813"/>
          <p14:tracePt t="37004" x="3622675" y="2432050"/>
          <p14:tracePt t="37024" x="3500438" y="2413000"/>
          <p14:tracePt t="37045" x="3432175" y="2408238"/>
          <p14:tracePt t="37066" x="3397250" y="2403475"/>
          <p14:tracePt t="37088" x="3333750" y="2393950"/>
          <p14:tracePt t="37108" x="3290888" y="2389188"/>
          <p14:tracePt t="37110" x="3251200" y="2374900"/>
          <p14:tracePt t="37129" x="3182938" y="2374900"/>
          <p14:tracePt t="37150" x="3051175" y="2354263"/>
          <p14:tracePt t="37170" x="2954338" y="2344738"/>
          <p14:tracePt t="37191" x="2846388" y="2330450"/>
          <p14:tracePt t="37212" x="2773363" y="2320925"/>
          <p14:tracePt t="37233" x="2667000" y="2306638"/>
          <p14:tracePt t="37254" x="2578100" y="2300288"/>
          <p14:tracePt t="37274" x="2535238" y="2286000"/>
          <p14:tracePt t="37296" x="2462213" y="2281238"/>
          <p14:tracePt t="37318" x="2379663" y="2266950"/>
          <p14:tracePt t="37338" x="2208213" y="2266950"/>
          <p14:tracePt t="37358" x="1944688" y="2266950"/>
          <p14:tracePt t="37379" x="1754188" y="2266950"/>
          <p14:tracePt t="37400" x="1492250" y="2257425"/>
          <p14:tracePt t="37420" x="1374775" y="2252663"/>
          <p14:tracePt t="37422" x="1350963" y="2243138"/>
          <p14:tracePt t="37441" x="1325563" y="2243138"/>
          <p14:tracePt t="37462" x="1316038" y="2243138"/>
          <p14:tracePt t="37664" x="1346200" y="2252663"/>
          <p14:tracePt t="37672" x="1374775" y="2266950"/>
          <p14:tracePt t="37679" x="1476375" y="2295525"/>
          <p14:tracePt t="37691" x="1584325" y="2325688"/>
          <p14:tracePt t="37712" x="2003425" y="2427288"/>
          <p14:tracePt t="37733" x="2232025" y="2466975"/>
          <p14:tracePt t="37754" x="2549525" y="2495550"/>
          <p14:tracePt t="37780" x="2846388" y="2516188"/>
          <p14:tracePt t="37795" x="2992438" y="2516188"/>
          <p14:tracePt t="37816" x="3192463" y="2540000"/>
          <p14:tracePt t="37837" x="3319463" y="2549525"/>
          <p14:tracePt t="37840" x="3373438" y="2549525"/>
          <p14:tracePt t="37857" x="3500438" y="2549525"/>
          <p14:tracePt t="37878" x="3695700" y="2559050"/>
          <p14:tracePt t="37880" x="3806825" y="2559050"/>
          <p14:tracePt t="37899" x="4110038" y="2559050"/>
          <p14:tracePt t="37920" x="4675188" y="2568575"/>
          <p14:tracePt t="37941" x="4929188" y="2598738"/>
          <p14:tracePt t="37944" x="5030788" y="2608263"/>
          <p14:tracePt t="37962" x="5157788" y="2632075"/>
          <p14:tracePt t="37983" x="5308600" y="2681288"/>
          <p14:tracePt t="38004" x="5416550" y="2705100"/>
          <p14:tracePt t="38024" x="5586413" y="2759075"/>
          <p14:tracePt t="38045" x="5668963" y="2773363"/>
          <p14:tracePt t="38047" x="5694363" y="2778125"/>
          <p14:tracePt t="38066" x="5727700" y="2794000"/>
          <p14:tracePt t="38087" x="5753100" y="2798763"/>
          <p14:tracePt t="38108" x="5781675" y="2798763"/>
          <p14:tracePt t="38129" x="5878513" y="2813050"/>
          <p14:tracePt t="38149" x="5967413" y="2832100"/>
          <p14:tracePt t="38170" x="6069013" y="2862263"/>
          <p14:tracePt t="38191" x="6108700" y="2876550"/>
          <p14:tracePt t="38212" x="6118225" y="2886075"/>
          <p14:tracePt t="38232" x="6137275" y="2895600"/>
          <p14:tracePt t="38254" x="6156325" y="2895600"/>
          <p14:tracePt t="38256" x="6162675" y="2900363"/>
          <p14:tracePt t="38275" x="6162675" y="2905125"/>
          <p14:tracePt t="38295" x="6172200" y="2909888"/>
          <p14:tracePt t="38316" x="6176963" y="2914650"/>
          <p14:tracePt t="38338" x="6215063" y="2963863"/>
          <p14:tracePt t="38357" x="6245225" y="3003550"/>
          <p14:tracePt t="38379" x="6297613" y="3046413"/>
          <p14:tracePt t="38399" x="6313488" y="3067050"/>
          <p14:tracePt t="38420" x="6332538" y="3086100"/>
          <p14:tracePt t="38440" x="6342063" y="3100388"/>
          <p14:tracePt t="38461" x="6351588" y="3124200"/>
          <p14:tracePt t="38482" x="6361113" y="3149600"/>
          <p14:tracePt t="38503" x="6365875" y="3173413"/>
          <p14:tracePt t="38524" x="6386513" y="3203575"/>
          <p14:tracePt t="38545" x="6391275" y="3222625"/>
          <p14:tracePt t="38566" x="6391275" y="3227388"/>
          <p14:tracePt t="39213" x="0" y="0"/>
        </p14:tracePtLst>
        <p14:tracePtLst>
          <p14:tracePt t="51953" x="9623425" y="3309938"/>
          <p14:tracePt t="52033" x="9623425" y="3305175"/>
          <p14:tracePt t="52041" x="9623425" y="3290888"/>
          <p14:tracePt t="52048" x="9618663" y="3267075"/>
          <p14:tracePt t="52066" x="9609138" y="3203575"/>
          <p14:tracePt t="52088" x="9609138" y="3144838"/>
          <p14:tracePt t="52089" x="9609138" y="3109913"/>
          <p14:tracePt t="52113" x="9602788" y="3003550"/>
          <p14:tracePt t="52129" x="9602788" y="2959100"/>
          <p14:tracePt t="52149" x="9593263" y="2930525"/>
          <p14:tracePt t="52170" x="9593263" y="2862263"/>
          <p14:tracePt t="52191" x="9588500" y="2808288"/>
          <p14:tracePt t="52194" x="9588500" y="2778125"/>
          <p14:tracePt t="52212" x="9588500" y="2730500"/>
          <p14:tracePt t="52233" x="9583738" y="2662238"/>
          <p14:tracePt t="52254" x="9583738" y="2622550"/>
          <p14:tracePt t="52275" x="9583738" y="2559050"/>
          <p14:tracePt t="52295" x="9583738" y="2511425"/>
          <p14:tracePt t="52298" x="9583738" y="2476500"/>
          <p14:tracePt t="52316" x="9583738" y="2417763"/>
          <p14:tracePt t="52337" x="9593263" y="2330450"/>
          <p14:tracePt t="52358" x="9593263" y="2257425"/>
          <p14:tracePt t="52361" x="9593263" y="2232025"/>
          <p14:tracePt t="52378" x="9593263" y="2198688"/>
          <p14:tracePt t="52399" x="9593263" y="2170113"/>
          <p14:tracePt t="52401" x="9593263" y="2159000"/>
          <p14:tracePt t="52420" x="9593263" y="2135188"/>
          <p14:tracePt t="52441" x="9593263" y="2111375"/>
          <p14:tracePt t="52462" x="9593263" y="2090738"/>
          <p14:tracePt t="52483" x="9593263" y="2071688"/>
          <p14:tracePt t="52504" x="9593263" y="2052638"/>
          <p14:tracePt t="52525" x="9593263" y="2038350"/>
          <p14:tracePt t="52546" x="9593263" y="2003425"/>
          <p14:tracePt t="52566" x="9593263" y="1989138"/>
          <p14:tracePt t="52587" x="9593263" y="1970088"/>
          <p14:tracePt t="52610" x="9593263" y="1965325"/>
          <p14:tracePt t="52629" x="9593263" y="1960563"/>
          <p14:tracePt t="52654" x="9588500" y="1944688"/>
          <p14:tracePt t="52670" x="9588500" y="1930400"/>
          <p14:tracePt t="52691" x="9588500" y="1925638"/>
          <p14:tracePt t="52897" x="9593263" y="1925638"/>
          <p14:tracePt t="52906" x="9602788" y="1920875"/>
          <p14:tracePt t="52920" x="9623425" y="1920875"/>
          <p14:tracePt t="52941" x="9671050" y="1906588"/>
          <p14:tracePt t="52967" x="9734550" y="1901825"/>
          <p14:tracePt t="52983" x="9769475" y="1901825"/>
          <p14:tracePt t="53008" x="9802813" y="1897063"/>
          <p14:tracePt t="53010" x="9807575" y="1897063"/>
          <p14:tracePt t="53025" x="9828213" y="1892300"/>
          <p14:tracePt t="53045" x="9852025" y="1892300"/>
          <p14:tracePt t="53066" x="9886950" y="1885950"/>
          <p14:tracePt t="53087" x="9906000" y="1876425"/>
          <p14:tracePt t="53108" x="9955213" y="1871663"/>
          <p14:tracePt t="53132" x="10012363" y="1852613"/>
          <p14:tracePt t="53149" x="10047288" y="1847850"/>
          <p14:tracePt t="53170" x="10134600" y="1833563"/>
          <p14:tracePt t="53191" x="10198100" y="1828800"/>
          <p14:tracePt t="53218" x="10329863" y="1812925"/>
          <p14:tracePt t="53233" x="10402888" y="1803400"/>
          <p14:tracePt t="53259" x="10494963" y="1803400"/>
          <p14:tracePt t="53274" x="10539413" y="1803400"/>
          <p14:tracePt t="53295" x="10579100" y="1798638"/>
          <p14:tracePt t="53316" x="10626725" y="1793875"/>
          <p14:tracePt t="53337" x="10685463" y="1789113"/>
          <p14:tracePt t="53358" x="10748963" y="1779588"/>
          <p14:tracePt t="53378" x="10866438" y="1765300"/>
          <p14:tracePt t="53400" x="10939463" y="1760538"/>
          <p14:tracePt t="53420" x="10998200" y="1749425"/>
          <p14:tracePt t="53442" x="11056938" y="1744663"/>
          <p14:tracePt t="53462" x="11080750" y="1744663"/>
          <p14:tracePt t="53483" x="11095038" y="1744663"/>
          <p14:tracePt t="53503" x="11099800" y="1744663"/>
          <p14:tracePt t="53704" x="11095038" y="1744663"/>
          <p14:tracePt t="53712" x="11061700" y="1744663"/>
          <p14:tracePt t="53719" x="10983913" y="1744663"/>
          <p14:tracePt t="53733" x="10856913" y="1749425"/>
          <p14:tracePt t="53754" x="10290175" y="1784350"/>
          <p14:tracePt t="53775" x="9807575" y="1838325"/>
          <p14:tracePt t="53801" x="9042400" y="1939925"/>
          <p14:tracePt t="53821" x="8955088" y="1965325"/>
          <p14:tracePt t="53837" x="8945563" y="1965325"/>
          <p14:tracePt t="54060" x="8945563" y="1970088"/>
          <p14:tracePt t="54068" x="8945563" y="1974850"/>
          <p14:tracePt t="54076" x="8945563" y="1979613"/>
          <p14:tracePt t="54088" x="8945563" y="1984375"/>
          <p14:tracePt t="54107" x="8950325" y="1989138"/>
          <p14:tracePt t="54128" x="8959850" y="2028825"/>
          <p14:tracePt t="54150" x="8999538" y="2106613"/>
          <p14:tracePt t="54170" x="9018588" y="2179638"/>
          <p14:tracePt t="54173" x="9032875" y="2217738"/>
          <p14:tracePt t="54191" x="9058275" y="2290763"/>
          <p14:tracePt t="54212" x="9082088" y="2349500"/>
          <p14:tracePt t="54233" x="9096375" y="2379663"/>
          <p14:tracePt t="54254" x="9105900" y="2422525"/>
          <p14:tracePt t="54274" x="9115425" y="2452688"/>
          <p14:tracePt t="54276" x="9120188" y="2462213"/>
          <p14:tracePt t="54295" x="9140825" y="2495550"/>
          <p14:tracePt t="54317" x="9159875" y="2544763"/>
          <p14:tracePt t="54337" x="9169400" y="2573338"/>
          <p14:tracePt t="54357" x="9188450" y="2622550"/>
          <p14:tracePt t="54378" x="9199563" y="2667000"/>
          <p14:tracePt t="54400" x="9218613" y="2749550"/>
          <p14:tracePt t="54420" x="9247188" y="2836863"/>
          <p14:tracePt t="54441" x="9272588" y="2914650"/>
          <p14:tracePt t="54461" x="9286875" y="2994025"/>
          <p14:tracePt t="54483" x="9291638" y="3027363"/>
          <p14:tracePt t="54484" x="9296400" y="3067050"/>
          <p14:tracePt t="54509" x="9310688" y="3173413"/>
          <p14:tracePt t="54524" x="9331325" y="3255963"/>
          <p14:tracePt t="54545" x="9345613" y="3354388"/>
          <p14:tracePt t="54566" x="9359900" y="3486150"/>
          <p14:tracePt t="54587" x="9374188" y="3559175"/>
          <p14:tracePt t="54590" x="9383713" y="3597275"/>
          <p14:tracePt t="54607" x="9388475" y="3656013"/>
          <p14:tracePt t="54634" x="9393238" y="3719513"/>
          <p14:tracePt t="54650" x="9393238" y="3749675"/>
          <p14:tracePt t="54670" x="9409113" y="3806825"/>
          <p14:tracePt t="54691" x="9409113" y="3827463"/>
          <p14:tracePt t="54693" x="9409113" y="3836988"/>
          <p14:tracePt t="54712" x="9409113" y="3846513"/>
          <p14:tracePt t="54732" x="9409113" y="3856038"/>
          <p14:tracePt t="54753" x="9409113" y="3860800"/>
          <p14:tracePt t="54913" x="9409113" y="3851275"/>
          <p14:tracePt t="54921" x="9409113" y="3817938"/>
          <p14:tracePt t="54929" x="9409113" y="3783013"/>
          <p14:tracePt t="54941" x="9409113" y="3749675"/>
          <p14:tracePt t="54962" x="9409113" y="3651250"/>
          <p14:tracePt t="54983" x="9409113" y="3582988"/>
          <p14:tracePt t="55004" x="9409113" y="3495675"/>
          <p14:tracePt t="55026" x="9409113" y="3455988"/>
          <p14:tracePt t="55046" x="9409113" y="3436938"/>
          <p14:tracePt t="55066" x="9409113" y="3408363"/>
          <p14:tracePt t="55087" x="9409113" y="3397250"/>
          <p14:tracePt t="55113" x="9409113" y="3392488"/>
          <p14:tracePt t="55421" x="9409113" y="3397250"/>
          <p14:tracePt t="55429" x="9409113" y="3408363"/>
          <p14:tracePt t="55441" x="9409113" y="3427413"/>
          <p14:tracePt t="55462" x="9409113" y="3460750"/>
          <p14:tracePt t="55482" x="9409113" y="3481388"/>
          <p14:tracePt t="55508" x="9413875" y="3514725"/>
          <p14:tracePt t="55529" x="9413875" y="3538538"/>
          <p14:tracePt t="55672" x="9413875" y="3509963"/>
          <p14:tracePt t="55680" x="9413875" y="3500438"/>
          <p14:tracePt t="55691" x="9413875" y="3455988"/>
          <p14:tracePt t="55712" x="9413875" y="3295650"/>
          <p14:tracePt t="55733" x="9413875" y="3203575"/>
          <p14:tracePt t="55753" x="9413875" y="3109913"/>
          <p14:tracePt t="55774" x="9413875" y="3067050"/>
          <p14:tracePt t="55795" x="9413875" y="3022600"/>
          <p14:tracePt t="55816" x="9409113" y="2994025"/>
          <p14:tracePt t="55838" x="9409113" y="2982913"/>
          <p14:tracePt t="55858" x="9404350" y="2973388"/>
          <p14:tracePt t="57235" x="0" y="0"/>
        </p14:tracePtLst>
        <p14:tracePtLst>
          <p14:tracePt t="61857" x="10075863" y="4416425"/>
          <p14:tracePt t="62022" x="10075863" y="4421188"/>
          <p14:tracePt t="62030" x="10086975" y="4421188"/>
          <p14:tracePt t="62045" x="10110788" y="4421188"/>
          <p14:tracePt t="62066" x="10129838" y="4421188"/>
          <p14:tracePt t="62088" x="10174288" y="4411663"/>
          <p14:tracePt t="62108" x="10198100" y="4402138"/>
          <p14:tracePt t="62111" x="10207625" y="4402138"/>
          <p14:tracePt t="62129" x="10221913" y="4387850"/>
          <p14:tracePt t="62149" x="10237788" y="4387850"/>
          <p14:tracePt t="62170" x="10266363" y="4387850"/>
          <p14:tracePt t="62191" x="10339388" y="4383088"/>
          <p14:tracePt t="62212" x="10398125" y="4383088"/>
          <p14:tracePt t="62233" x="10506075" y="4368800"/>
          <p14:tracePt t="62254" x="10588625" y="4357688"/>
          <p14:tracePt t="62280" x="10694988" y="4352925"/>
          <p14:tracePt t="62302" x="10783888" y="4343400"/>
          <p14:tracePt t="62316" x="10802938" y="4338638"/>
          <p14:tracePt t="62337" x="10821988" y="4338638"/>
          <p14:tracePt t="62359" x="10836275" y="4338638"/>
          <p14:tracePt t="62379" x="10847388" y="4338638"/>
          <p14:tracePt t="62399" x="10880725" y="4333875"/>
          <p14:tracePt t="62420" x="10909300" y="4329113"/>
          <p14:tracePt t="62422" x="10929938" y="4324350"/>
          <p14:tracePt t="62441" x="10944225" y="4324350"/>
          <p14:tracePt t="62462" x="10953750" y="4324350"/>
          <p14:tracePt t="62596" x="10948988" y="4324350"/>
          <p14:tracePt t="62604" x="10934700" y="4324350"/>
          <p14:tracePt t="62613" x="10909300" y="4324350"/>
          <p14:tracePt t="62634" x="10866438" y="4324350"/>
          <p14:tracePt t="62649" x="10817225" y="4324350"/>
          <p14:tracePt t="62671" x="10763250" y="4324350"/>
          <p14:tracePt t="62691" x="10710863" y="4324350"/>
          <p14:tracePt t="62693" x="10675938" y="4324350"/>
          <p14:tracePt t="62712" x="10602913" y="4329113"/>
          <p14:tracePt t="62733" x="10544175" y="4343400"/>
          <p14:tracePt t="62753" x="10534650" y="4343400"/>
          <p14:tracePt t="62775" x="10515600" y="4343400"/>
          <p14:tracePt t="62796" x="10485438" y="4343400"/>
          <p14:tracePt t="62797" x="10466388" y="4343400"/>
          <p14:tracePt t="62817" x="10437813" y="4357688"/>
          <p14:tracePt t="62838" x="10388600" y="4368800"/>
          <p14:tracePt t="62858" x="10353675" y="4383088"/>
          <p14:tracePt t="62879" x="10285413" y="4402138"/>
          <p14:tracePt t="62900" x="10217150" y="4421188"/>
          <p14:tracePt t="62920" x="10179050" y="4430713"/>
          <p14:tracePt t="62941" x="10160000" y="4437063"/>
          <p14:tracePt t="62962" x="10148888" y="4437063"/>
          <p14:tracePt t="62982" x="10144125" y="4437063"/>
          <p14:tracePt t="63004" x="10139363" y="4441825"/>
          <p14:tracePt t="63026" x="10129838" y="4441825"/>
          <p14:tracePt t="63046" x="10120313" y="4446588"/>
          <p14:tracePt t="63093" x="10115550" y="4446588"/>
          <p14:tracePt t="63101" x="10101263" y="4446588"/>
          <p14:tracePt t="63141" x="10101263" y="4451350"/>
          <p14:tracePt t="63287" x="0" y="0"/>
        </p14:tracePtLst>
        <p14:tracePtLst>
          <p14:tracePt t="65587" x="8175625" y="2622550"/>
          <p14:tracePt t="65707" x="8175625" y="2617788"/>
          <p14:tracePt t="65715" x="8175625" y="2608263"/>
          <p14:tracePt t="65722" x="8175625" y="2593975"/>
          <p14:tracePt t="65734" x="8175625" y="2579688"/>
          <p14:tracePt t="65753" x="8175625" y="2549525"/>
          <p14:tracePt t="65774" x="8175625" y="2500313"/>
          <p14:tracePt t="65795" x="8175625" y="2452688"/>
          <p14:tracePt t="65821" x="8180388" y="2413000"/>
          <p14:tracePt t="65837" x="8189913" y="2384425"/>
          <p14:tracePt t="65858" x="8189913" y="2354263"/>
          <p14:tracePt t="65878" x="8189913" y="2306638"/>
          <p14:tracePt t="65899" x="8194675" y="2271713"/>
          <p14:tracePt t="65921" x="8194675" y="2262188"/>
          <p14:tracePt t="65923" x="8194675" y="2257425"/>
          <p14:tracePt t="65941" x="8199438" y="2243138"/>
          <p14:tracePt t="65962" x="8199438" y="2217738"/>
          <p14:tracePt t="65983" x="8204200" y="2193925"/>
          <p14:tracePt t="66005" x="8208963" y="2144713"/>
          <p14:tracePt t="66025" x="8218488" y="2116138"/>
          <p14:tracePt t="66027" x="8218488" y="2095500"/>
          <p14:tracePt t="66045" x="8218488" y="2076450"/>
          <p14:tracePt t="66066" x="8223250" y="2057400"/>
          <p14:tracePt t="66087" x="8223250" y="2047875"/>
          <p14:tracePt t="66242" x="8223250" y="2052638"/>
          <p14:tracePt t="66250" x="8223250" y="2062163"/>
          <p14:tracePt t="66258" x="8223250" y="2095500"/>
          <p14:tracePt t="66275" x="8223250" y="2149475"/>
          <p14:tracePt t="66295" x="8223250" y="2217738"/>
          <p14:tracePt t="66316" x="8223250" y="2271713"/>
          <p14:tracePt t="66337" x="8223250" y="2300288"/>
          <p14:tracePt t="66358" x="8223250" y="2335213"/>
          <p14:tracePt t="66378" x="8223250" y="2354263"/>
          <p14:tracePt t="66399" x="8223250" y="2363788"/>
          <p14:tracePt t="66421" x="8223250" y="2374900"/>
          <p14:tracePt t="66441" x="8223250" y="2389188"/>
          <p14:tracePt t="66462" x="8223250" y="2398713"/>
          <p14:tracePt t="66483" x="8223250" y="2408238"/>
          <p14:tracePt t="66504" x="8223250" y="2417763"/>
          <p14:tracePt t="66525" x="8223250" y="2452688"/>
          <p14:tracePt t="66545" x="8229600" y="2481263"/>
          <p14:tracePt t="66566" x="8229600" y="2500313"/>
          <p14:tracePt t="66588" x="8229600" y="2505075"/>
          <p14:tracePt t="67172" x="0" y="0"/>
        </p14:tracePtLst>
        <p14:tracePtLst>
          <p14:tracePt t="69905" x="10866438" y="2535238"/>
          <p14:tracePt t="69913" x="10847388" y="2535238"/>
          <p14:tracePt t="69925" x="10841038" y="2535238"/>
          <p14:tracePt t="69941" x="10826750" y="2530475"/>
          <p14:tracePt t="69962" x="10802938" y="2530475"/>
          <p14:tracePt t="69983" x="10772775" y="2530475"/>
          <p14:tracePt t="70004" x="10729913" y="2540000"/>
          <p14:tracePt t="70025" x="10680700" y="2559050"/>
          <p14:tracePt t="70046" x="10656888" y="2579688"/>
          <p14:tracePt t="70066" x="10621963" y="2603500"/>
          <p14:tracePt t="70087" x="10602913" y="2632075"/>
          <p14:tracePt t="70088" x="10598150" y="2652713"/>
          <p14:tracePt t="70108" x="10583863" y="2690813"/>
          <p14:tracePt t="70129" x="10574338" y="2730500"/>
          <p14:tracePt t="70150" x="10563225" y="2768600"/>
          <p14:tracePt t="70153" x="10563225" y="2778125"/>
          <p14:tracePt t="70170" x="10558463" y="2808288"/>
          <p14:tracePt t="70191" x="10553700" y="2836863"/>
          <p14:tracePt t="70193" x="10553700" y="2846388"/>
          <p14:tracePt t="70212" x="10553700" y="2871788"/>
          <p14:tracePt t="70233" x="10553700" y="2935288"/>
          <p14:tracePt t="70254" x="10553700" y="2994025"/>
          <p14:tracePt t="70275" x="10563225" y="3114675"/>
          <p14:tracePt t="70295" x="10574338" y="3178175"/>
          <p14:tracePt t="70297" x="10579100" y="3213100"/>
          <p14:tracePt t="70316" x="10593388" y="3255963"/>
          <p14:tracePt t="70337" x="10612438" y="3305175"/>
          <p14:tracePt t="70358" x="10617200" y="3344863"/>
          <p14:tracePt t="70379" x="10637838" y="3387725"/>
          <p14:tracePt t="70399" x="10666413" y="3417888"/>
          <p14:tracePt t="70401" x="10680700" y="3436938"/>
          <p14:tracePt t="70420" x="10715625" y="3495675"/>
          <p14:tracePt t="70442" x="10763250" y="3559175"/>
          <p14:tracePt t="70462" x="10802938" y="3602038"/>
          <p14:tracePt t="70482" x="10836275" y="3646488"/>
          <p14:tracePt t="70504" x="10871200" y="3656013"/>
          <p14:tracePt t="70506" x="10880725" y="3656013"/>
          <p14:tracePt t="70524" x="10895013" y="3656013"/>
          <p14:tracePt t="70545" x="10944225" y="3646488"/>
          <p14:tracePt t="70567" x="11022013" y="3597275"/>
          <p14:tracePt t="70587" x="11120438" y="3554413"/>
          <p14:tracePt t="70609" x="11198225" y="3500438"/>
          <p14:tracePt t="70631" x="11226800" y="3465513"/>
          <p14:tracePt t="70649" x="11295063" y="3354388"/>
          <p14:tracePt t="70670" x="11334750" y="3276600"/>
          <p14:tracePt t="70672" x="11358563" y="3236913"/>
          <p14:tracePt t="70691" x="11382375" y="3159125"/>
          <p14:tracePt t="70713" x="11398250" y="3090863"/>
          <p14:tracePt t="70733" x="11403013" y="3071813"/>
          <p14:tracePt t="70754" x="11403013" y="3055938"/>
          <p14:tracePt t="70775" x="11403013" y="3041650"/>
          <p14:tracePt t="70777" x="11403013" y="3027363"/>
          <p14:tracePt t="70795" x="11403013" y="2982913"/>
          <p14:tracePt t="70816" x="11372850" y="2914650"/>
          <p14:tracePt t="70837" x="11363325" y="2867025"/>
          <p14:tracePt t="70859" x="11323638" y="2803525"/>
          <p14:tracePt t="70878" x="11295063" y="2754313"/>
          <p14:tracePt t="70899" x="11266488" y="2720975"/>
          <p14:tracePt t="70921" x="11231563" y="2705100"/>
          <p14:tracePt t="70941" x="11193463" y="2690813"/>
          <p14:tracePt t="70962" x="11163300" y="2681288"/>
          <p14:tracePt t="70984" x="11109325" y="2657475"/>
          <p14:tracePt t="71004" x="11075988" y="2652713"/>
          <p14:tracePt t="71025" x="11052175" y="2641600"/>
          <p14:tracePt t="71046" x="11045825" y="2641600"/>
          <p14:tracePt t="71066" x="11026775" y="2636838"/>
          <p14:tracePt t="71088" x="11012488" y="2636838"/>
          <p14:tracePt t="71108" x="10998200" y="2636838"/>
          <p14:tracePt t="71129" x="10948988" y="2632075"/>
          <p14:tracePt t="71149" x="10939463" y="2632075"/>
          <p14:tracePt t="71170" x="10920413" y="2632075"/>
          <p14:tracePt t="71191" x="10895013" y="2632075"/>
          <p14:tracePt t="71213" x="10880725" y="2636838"/>
          <p14:tracePt t="71233" x="10866438" y="2652713"/>
          <p14:tracePt t="71255" x="10841038" y="2667000"/>
          <p14:tracePt t="71256" x="10831513" y="2671763"/>
          <p14:tracePt t="71275" x="10798175" y="2709863"/>
          <p14:tracePt t="71296" x="10748963" y="2759075"/>
          <p14:tracePt t="71317" x="10725150" y="2782888"/>
          <p14:tracePt t="71338" x="10699750" y="2813050"/>
          <p14:tracePt t="71358" x="10694988" y="2817813"/>
          <p14:tracePt t="71487" x="0" y="0"/>
        </p14:tracePtLst>
      </p14:laserTrace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3531" y="166232"/>
            <a:ext cx="9807196" cy="457200"/>
          </a:xfrm>
        </p:spPr>
        <p:txBody>
          <a:bodyPr/>
          <a:lstStyle/>
          <a:p>
            <a:r>
              <a:rPr lang="de-DE" sz="2345" dirty="0"/>
              <a:t>A </a:t>
            </a:r>
            <a:r>
              <a:rPr lang="de-DE" sz="2345" dirty="0" err="1"/>
              <a:t>variety</a:t>
            </a:r>
            <a:r>
              <a:rPr lang="de-DE" sz="2345" dirty="0"/>
              <a:t> </a:t>
            </a:r>
            <a:r>
              <a:rPr lang="de-DE" sz="2345" dirty="0" err="1"/>
              <a:t>of</a:t>
            </a:r>
            <a:r>
              <a:rPr lang="de-DE" sz="2345" dirty="0"/>
              <a:t> H-mode </a:t>
            </a:r>
            <a:r>
              <a:rPr lang="de-DE" sz="2345" dirty="0" err="1"/>
              <a:t>scenarios</a:t>
            </a:r>
            <a:r>
              <a:rPr lang="de-DE" sz="2345" dirty="0"/>
              <a:t> w/o ELMs </a:t>
            </a:r>
            <a:r>
              <a:rPr lang="de-DE" sz="2345" dirty="0" err="1"/>
              <a:t>exists</a:t>
            </a:r>
            <a:r>
              <a:rPr lang="de-DE" sz="2345" dirty="0"/>
              <a:t> (QH, I, EDA, QCE…)</a:t>
            </a:r>
          </a:p>
        </p:txBody>
      </p:sp>
      <p:sp>
        <p:nvSpPr>
          <p:cNvPr id="11" name="Inhaltsplatzhalter 2"/>
          <p:cNvSpPr>
            <a:spLocks noGrp="1"/>
          </p:cNvSpPr>
          <p:nvPr>
            <p:ph idx="1"/>
          </p:nvPr>
        </p:nvSpPr>
        <p:spPr>
          <a:xfrm>
            <a:off x="397891" y="4886740"/>
            <a:ext cx="11888648" cy="1760222"/>
          </a:xfrm>
        </p:spPr>
        <p:txBody>
          <a:bodyPr>
            <a:noAutofit/>
          </a:bodyPr>
          <a:lstStyle/>
          <a:p>
            <a:pPr marL="0" indent="0">
              <a:buNone/>
            </a:pPr>
            <a:r>
              <a:rPr lang="de-DE" sz="2000" dirty="0">
                <a:latin typeface="+mn-lt"/>
              </a:rPr>
              <a:t>Promising </a:t>
            </a:r>
            <a:r>
              <a:rPr lang="de-DE" sz="2000" dirty="0" err="1">
                <a:latin typeface="+mn-lt"/>
              </a:rPr>
              <a:t>scenario</a:t>
            </a:r>
            <a:r>
              <a:rPr lang="de-DE" sz="2000" dirty="0">
                <a:latin typeface="+mn-lt"/>
              </a:rPr>
              <a:t> </a:t>
            </a:r>
            <a:r>
              <a:rPr lang="de-DE" sz="2000" dirty="0" err="1">
                <a:latin typeface="+mn-lt"/>
              </a:rPr>
              <a:t>without</a:t>
            </a:r>
            <a:r>
              <a:rPr lang="de-DE" sz="2000" dirty="0">
                <a:latin typeface="+mn-lt"/>
              </a:rPr>
              <a:t> external </a:t>
            </a:r>
            <a:r>
              <a:rPr lang="de-DE" sz="2000" dirty="0" err="1">
                <a:latin typeface="+mn-lt"/>
              </a:rPr>
              <a:t>actuators</a:t>
            </a:r>
            <a:r>
              <a:rPr lang="de-DE" sz="2000" dirty="0">
                <a:latin typeface="+mn-lt"/>
              </a:rPr>
              <a:t> and </a:t>
            </a:r>
            <a:r>
              <a:rPr lang="de-DE" sz="2000" dirty="0" err="1">
                <a:latin typeface="+mn-lt"/>
              </a:rPr>
              <a:t>compatible</a:t>
            </a:r>
            <a:r>
              <a:rPr lang="de-DE" sz="2000" dirty="0">
                <a:latin typeface="+mn-lt"/>
              </a:rPr>
              <a:t> </a:t>
            </a:r>
            <a:r>
              <a:rPr lang="de-DE" sz="2000" dirty="0" err="1">
                <a:latin typeface="+mn-lt"/>
              </a:rPr>
              <a:t>with</a:t>
            </a:r>
            <a:r>
              <a:rPr lang="de-DE" sz="2000" dirty="0">
                <a:latin typeface="+mn-lt"/>
              </a:rPr>
              <a:t> DEMO </a:t>
            </a:r>
            <a:r>
              <a:rPr lang="de-DE" sz="2000" dirty="0" err="1">
                <a:latin typeface="+mn-lt"/>
              </a:rPr>
              <a:t>exhaust</a:t>
            </a:r>
            <a:r>
              <a:rPr lang="de-DE" sz="2000" dirty="0">
                <a:latin typeface="+mn-lt"/>
              </a:rPr>
              <a:t>: QCE</a:t>
            </a:r>
            <a:endParaRPr lang="de-DE" sz="2000" dirty="0">
              <a:solidFill>
                <a:srgbClr val="0000FF"/>
              </a:solidFill>
              <a:latin typeface="+mn-lt"/>
            </a:endParaRPr>
          </a:p>
          <a:p>
            <a:r>
              <a:rPr lang="de-DE" sz="2000" dirty="0">
                <a:solidFill>
                  <a:schemeClr val="tx2"/>
                </a:solidFill>
                <a:latin typeface="+mn-lt"/>
                <a:sym typeface="Symbol" panose="05050102010706020507" pitchFamily="18" charset="2"/>
              </a:rPr>
              <a:t>at high </a:t>
            </a:r>
            <a:r>
              <a:rPr lang="de-DE" sz="2000" dirty="0">
                <a:solidFill>
                  <a:schemeClr val="tx2"/>
                </a:solidFill>
                <a:latin typeface="Symbol" panose="05050102010706020507" pitchFamily="18" charset="2"/>
                <a:sym typeface="Symbol" panose="05050102010706020507" pitchFamily="18" charset="2"/>
              </a:rPr>
              <a:t>d</a:t>
            </a:r>
            <a:r>
              <a:rPr lang="de-DE" sz="2000" dirty="0">
                <a:solidFill>
                  <a:schemeClr val="tx2"/>
                </a:solidFill>
                <a:latin typeface="+mn-lt"/>
                <a:sym typeface="Symbol" panose="05050102010706020507" pitchFamily="18" charset="2"/>
              </a:rPr>
              <a:t>, ELMs  frequent </a:t>
            </a:r>
            <a:r>
              <a:rPr lang="de-DE" sz="2000" dirty="0" err="1">
                <a:solidFill>
                  <a:schemeClr val="tx2"/>
                </a:solidFill>
                <a:latin typeface="+mn-lt"/>
                <a:sym typeface="Symbol" panose="05050102010706020507" pitchFamily="18" charset="2"/>
              </a:rPr>
              <a:t>filamentary</a:t>
            </a:r>
            <a:r>
              <a:rPr lang="de-DE" sz="2000" dirty="0">
                <a:solidFill>
                  <a:schemeClr val="tx2"/>
                </a:solidFill>
                <a:latin typeface="+mn-lt"/>
                <a:sym typeface="Symbol" panose="05050102010706020507" pitchFamily="18" charset="2"/>
              </a:rPr>
              <a:t> </a:t>
            </a:r>
            <a:r>
              <a:rPr lang="de-DE" sz="2000" dirty="0" err="1">
                <a:solidFill>
                  <a:schemeClr val="tx2"/>
                </a:solidFill>
                <a:latin typeface="+mn-lt"/>
                <a:sym typeface="Symbol" panose="05050102010706020507" pitchFamily="18" charset="2"/>
              </a:rPr>
              <a:t>bursts</a:t>
            </a:r>
            <a:r>
              <a:rPr lang="de-DE" sz="2000" dirty="0">
                <a:solidFill>
                  <a:schemeClr val="tx2"/>
                </a:solidFill>
                <a:latin typeface="+mn-lt"/>
                <a:sym typeface="Symbol" panose="05050102010706020507" pitchFamily="18" charset="2"/>
              </a:rPr>
              <a:t> (‚quasi </a:t>
            </a:r>
            <a:r>
              <a:rPr lang="de-DE" sz="2000" dirty="0" err="1">
                <a:solidFill>
                  <a:schemeClr val="tx2"/>
                </a:solidFill>
                <a:latin typeface="+mn-lt"/>
                <a:sym typeface="Symbol" panose="05050102010706020507" pitchFamily="18" charset="2"/>
              </a:rPr>
              <a:t>continuous</a:t>
            </a:r>
            <a:r>
              <a:rPr lang="de-DE" sz="2000" dirty="0">
                <a:solidFill>
                  <a:schemeClr val="tx2"/>
                </a:solidFill>
                <a:latin typeface="+mn-lt"/>
                <a:sym typeface="Symbol" panose="05050102010706020507" pitchFamily="18" charset="2"/>
              </a:rPr>
              <a:t> </a:t>
            </a:r>
            <a:r>
              <a:rPr lang="de-DE" sz="2000" dirty="0" err="1">
                <a:solidFill>
                  <a:schemeClr val="tx2"/>
                </a:solidFill>
                <a:latin typeface="+mn-lt"/>
                <a:sym typeface="Symbol" panose="05050102010706020507" pitchFamily="18" charset="2"/>
              </a:rPr>
              <a:t>exhaust</a:t>
            </a:r>
            <a:r>
              <a:rPr lang="de-DE" sz="2000" dirty="0">
                <a:solidFill>
                  <a:schemeClr val="tx2"/>
                </a:solidFill>
                <a:latin typeface="+mn-lt"/>
                <a:sym typeface="Symbol" panose="05050102010706020507" pitchFamily="18" charset="2"/>
              </a:rPr>
              <a:t>‘) </a:t>
            </a:r>
            <a:r>
              <a:rPr lang="de-DE" sz="2000" dirty="0" err="1">
                <a:solidFill>
                  <a:schemeClr val="tx2"/>
                </a:solidFill>
                <a:latin typeface="+mn-lt"/>
                <a:sym typeface="Symbol" panose="05050102010706020507" pitchFamily="18" charset="2"/>
              </a:rPr>
              <a:t>with</a:t>
            </a:r>
            <a:r>
              <a:rPr lang="de-DE" sz="2000" dirty="0">
                <a:solidFill>
                  <a:schemeClr val="tx2"/>
                </a:solidFill>
                <a:latin typeface="+mn-lt"/>
                <a:sym typeface="Symbol" panose="05050102010706020507" pitchFamily="18" charset="2"/>
              </a:rPr>
              <a:t> </a:t>
            </a:r>
            <a:r>
              <a:rPr lang="de-DE" sz="2000" dirty="0" err="1">
                <a:solidFill>
                  <a:schemeClr val="tx2"/>
                </a:solidFill>
                <a:latin typeface="+mn-lt"/>
                <a:sym typeface="Symbol" panose="05050102010706020507" pitchFamily="18" charset="2"/>
              </a:rPr>
              <a:t>broad</a:t>
            </a:r>
            <a:r>
              <a:rPr lang="de-DE" sz="2000" dirty="0">
                <a:solidFill>
                  <a:schemeClr val="tx2"/>
                </a:solidFill>
                <a:latin typeface="+mn-lt"/>
                <a:sym typeface="Symbol" panose="05050102010706020507" pitchFamily="18" charset="2"/>
              </a:rPr>
              <a:t> </a:t>
            </a:r>
            <a:r>
              <a:rPr lang="de-DE" sz="2000" dirty="0" err="1">
                <a:solidFill>
                  <a:schemeClr val="tx2"/>
                </a:solidFill>
                <a:latin typeface="Symbol" panose="05050102010706020507" pitchFamily="18" charset="2"/>
                <a:sym typeface="Symbol" panose="05050102010706020507" pitchFamily="18" charset="2"/>
              </a:rPr>
              <a:t>l</a:t>
            </a:r>
            <a:r>
              <a:rPr lang="de-DE" sz="2000" baseline="-25000" dirty="0" err="1">
                <a:solidFill>
                  <a:schemeClr val="tx2"/>
                </a:solidFill>
                <a:latin typeface="+mn-lt"/>
                <a:sym typeface="Symbol" panose="05050102010706020507" pitchFamily="18" charset="2"/>
              </a:rPr>
              <a:t>q</a:t>
            </a:r>
            <a:endParaRPr lang="de-DE" sz="2000" baseline="-25000" dirty="0">
              <a:solidFill>
                <a:schemeClr val="tx2"/>
              </a:solidFill>
              <a:latin typeface="+mn-lt"/>
              <a:sym typeface="Symbol" panose="05050102010706020507" pitchFamily="18" charset="2"/>
            </a:endParaRPr>
          </a:p>
          <a:p>
            <a:r>
              <a:rPr lang="de-DE" sz="2000" dirty="0" err="1">
                <a:solidFill>
                  <a:schemeClr val="tx2"/>
                </a:solidFill>
                <a:latin typeface="+mn-lt"/>
                <a:sym typeface="Symbol" panose="05050102010706020507" pitchFamily="18" charset="2"/>
              </a:rPr>
              <a:t>regime</a:t>
            </a:r>
            <a:r>
              <a:rPr lang="de-DE" sz="2000" dirty="0">
                <a:solidFill>
                  <a:schemeClr val="tx2"/>
                </a:solidFill>
                <a:latin typeface="+mn-lt"/>
                <a:sym typeface="Symbol" panose="05050102010706020507" pitchFamily="18" charset="2"/>
              </a:rPr>
              <a:t> </a:t>
            </a:r>
            <a:r>
              <a:rPr lang="de-DE" sz="2000" dirty="0" err="1">
                <a:solidFill>
                  <a:schemeClr val="tx2"/>
                </a:solidFill>
                <a:latin typeface="+mn-lt"/>
                <a:sym typeface="Symbol" panose="05050102010706020507" pitchFamily="18" charset="2"/>
              </a:rPr>
              <a:t>exists</a:t>
            </a:r>
            <a:r>
              <a:rPr lang="de-DE" sz="2000" dirty="0">
                <a:solidFill>
                  <a:schemeClr val="tx2"/>
                </a:solidFill>
                <a:latin typeface="+mn-lt"/>
                <a:sym typeface="Symbol" panose="05050102010706020507" pitchFamily="18" charset="2"/>
              </a:rPr>
              <a:t> at </a:t>
            </a:r>
            <a:r>
              <a:rPr lang="de-DE" sz="2000" dirty="0" err="1">
                <a:solidFill>
                  <a:schemeClr val="tx2"/>
                </a:solidFill>
                <a:latin typeface="+mn-lt"/>
                <a:sym typeface="Symbol" panose="05050102010706020507" pitchFamily="18" charset="2"/>
              </a:rPr>
              <a:t>n</a:t>
            </a:r>
            <a:r>
              <a:rPr lang="de-DE" sz="2000" baseline="-25000" dirty="0" err="1">
                <a:solidFill>
                  <a:schemeClr val="tx2"/>
                </a:solidFill>
                <a:latin typeface="+mn-lt"/>
                <a:sym typeface="Symbol" panose="05050102010706020507" pitchFamily="18" charset="2"/>
              </a:rPr>
              <a:t>sep</a:t>
            </a:r>
            <a:r>
              <a:rPr lang="de-DE" sz="2000" dirty="0">
                <a:solidFill>
                  <a:schemeClr val="tx2"/>
                </a:solidFill>
                <a:latin typeface="+mn-lt"/>
                <a:sym typeface="Symbol" panose="05050102010706020507" pitchFamily="18" charset="2"/>
              </a:rPr>
              <a:t> = 0.4 </a:t>
            </a:r>
            <a:r>
              <a:rPr lang="de-DE" sz="2000" dirty="0" err="1">
                <a:solidFill>
                  <a:schemeClr val="tx2"/>
                </a:solidFill>
                <a:latin typeface="+mn-lt"/>
                <a:sym typeface="Symbol" panose="05050102010706020507" pitchFamily="18" charset="2"/>
              </a:rPr>
              <a:t>n</a:t>
            </a:r>
            <a:r>
              <a:rPr lang="de-DE" sz="2000" baseline="-25000" dirty="0" err="1">
                <a:solidFill>
                  <a:schemeClr val="tx2"/>
                </a:solidFill>
                <a:latin typeface="+mn-lt"/>
                <a:sym typeface="Symbol" panose="05050102010706020507" pitchFamily="18" charset="2"/>
              </a:rPr>
              <a:t>GW</a:t>
            </a:r>
            <a:r>
              <a:rPr lang="de-DE" sz="2000" dirty="0">
                <a:solidFill>
                  <a:schemeClr val="tx2"/>
                </a:solidFill>
                <a:latin typeface="+mn-lt"/>
                <a:sym typeface="Symbol" panose="05050102010706020507" pitchFamily="18" charset="2"/>
              </a:rPr>
              <a:t>, </a:t>
            </a:r>
            <a:r>
              <a:rPr lang="de-DE" sz="2000" dirty="0" err="1">
                <a:solidFill>
                  <a:schemeClr val="tx2"/>
                </a:solidFill>
                <a:latin typeface="+mn-lt"/>
                <a:sym typeface="Symbol" panose="05050102010706020507" pitchFamily="18" charset="2"/>
              </a:rPr>
              <a:t>n</a:t>
            </a:r>
            <a:r>
              <a:rPr lang="de-DE" sz="2000" baseline="-25000" dirty="0" err="1">
                <a:solidFill>
                  <a:schemeClr val="tx2"/>
                </a:solidFill>
                <a:latin typeface="+mn-lt"/>
                <a:sym typeface="Symbol" panose="05050102010706020507" pitchFamily="18" charset="2"/>
              </a:rPr>
              <a:t>ped</a:t>
            </a:r>
            <a:r>
              <a:rPr lang="de-DE" sz="2000" dirty="0">
                <a:solidFill>
                  <a:schemeClr val="tx2"/>
                </a:solidFill>
                <a:latin typeface="+mn-lt"/>
                <a:sym typeface="Symbol" panose="05050102010706020507" pitchFamily="18" charset="2"/>
              </a:rPr>
              <a:t>=0.8 </a:t>
            </a:r>
            <a:r>
              <a:rPr lang="de-DE" sz="2000" dirty="0" err="1">
                <a:solidFill>
                  <a:schemeClr val="tx2"/>
                </a:solidFill>
                <a:latin typeface="+mn-lt"/>
                <a:sym typeface="Symbol" panose="05050102010706020507" pitchFamily="18" charset="2"/>
              </a:rPr>
              <a:t>n</a:t>
            </a:r>
            <a:r>
              <a:rPr lang="de-DE" sz="2000" baseline="-25000" dirty="0" err="1">
                <a:solidFill>
                  <a:schemeClr val="tx2"/>
                </a:solidFill>
                <a:latin typeface="+mn-lt"/>
                <a:sym typeface="Symbol" panose="05050102010706020507" pitchFamily="18" charset="2"/>
              </a:rPr>
              <a:t>GW</a:t>
            </a:r>
            <a:r>
              <a:rPr lang="de-DE" sz="2000" dirty="0">
                <a:solidFill>
                  <a:schemeClr val="tx2"/>
                </a:solidFill>
                <a:latin typeface="+mn-lt"/>
                <a:sym typeface="Symbol" panose="05050102010706020507" pitchFamily="18" charset="2"/>
              </a:rPr>
              <a:t>, </a:t>
            </a:r>
            <a:r>
              <a:rPr lang="de-DE" sz="2000" dirty="0" err="1">
                <a:solidFill>
                  <a:schemeClr val="tx2"/>
                </a:solidFill>
                <a:latin typeface="+mn-lt"/>
                <a:sym typeface="Symbol" panose="05050102010706020507" pitchFamily="18" charset="2"/>
              </a:rPr>
              <a:t>with</a:t>
            </a:r>
            <a:r>
              <a:rPr lang="de-DE" sz="2000" dirty="0">
                <a:solidFill>
                  <a:schemeClr val="tx2"/>
                </a:solidFill>
                <a:latin typeface="+mn-lt"/>
                <a:sym typeface="Symbol" panose="05050102010706020507" pitchFamily="18" charset="2"/>
              </a:rPr>
              <a:t> H</a:t>
            </a:r>
            <a:r>
              <a:rPr lang="de-DE" sz="2000" baseline="-25000" dirty="0">
                <a:solidFill>
                  <a:schemeClr val="tx2"/>
                </a:solidFill>
                <a:latin typeface="+mn-lt"/>
                <a:sym typeface="Symbol" panose="05050102010706020507" pitchFamily="18" charset="2"/>
              </a:rPr>
              <a:t>98</a:t>
            </a:r>
            <a:r>
              <a:rPr lang="de-DE" sz="2000" dirty="0">
                <a:solidFill>
                  <a:schemeClr val="tx2"/>
                </a:solidFill>
                <a:latin typeface="+mn-lt"/>
                <a:sym typeface="Symbol" panose="05050102010706020507" pitchFamily="18" charset="2"/>
              </a:rPr>
              <a:t> = 0.9-1.0, (but high </a:t>
            </a:r>
            <a:r>
              <a:rPr lang="de-DE" sz="2000" dirty="0" err="1">
                <a:solidFill>
                  <a:schemeClr val="tx2"/>
                </a:solidFill>
                <a:latin typeface="+mn-lt"/>
                <a:sym typeface="Symbol" panose="05050102010706020507" pitchFamily="18" charset="2"/>
              </a:rPr>
              <a:t>pedestal</a:t>
            </a:r>
            <a:r>
              <a:rPr lang="de-DE" sz="2000" dirty="0">
                <a:solidFill>
                  <a:schemeClr val="tx2"/>
                </a:solidFill>
                <a:latin typeface="+mn-lt"/>
                <a:sym typeface="Symbol" panose="05050102010706020507" pitchFamily="18" charset="2"/>
              </a:rPr>
              <a:t> top </a:t>
            </a:r>
            <a:r>
              <a:rPr lang="de-DE" sz="2000" dirty="0">
                <a:solidFill>
                  <a:schemeClr val="tx2"/>
                </a:solidFill>
                <a:latin typeface="Symbol" panose="05050102010706020507" pitchFamily="18" charset="2"/>
                <a:sym typeface="Symbol" panose="05050102010706020507" pitchFamily="18" charset="2"/>
              </a:rPr>
              <a:t>n</a:t>
            </a:r>
            <a:r>
              <a:rPr lang="de-DE" sz="2000" dirty="0">
                <a:solidFill>
                  <a:schemeClr val="tx2"/>
                </a:solidFill>
                <a:latin typeface="+mn-lt"/>
                <a:sym typeface="Symbol" panose="05050102010706020507" pitchFamily="18" charset="2"/>
              </a:rPr>
              <a:t>*)</a:t>
            </a:r>
          </a:p>
          <a:p>
            <a:r>
              <a:rPr lang="de-DE" sz="2000" dirty="0" err="1">
                <a:solidFill>
                  <a:schemeClr val="tx2"/>
                </a:solidFill>
                <a:latin typeface="+mn-lt"/>
              </a:rPr>
              <a:t>model</a:t>
            </a:r>
            <a:r>
              <a:rPr lang="de-DE" sz="2000" dirty="0">
                <a:solidFill>
                  <a:schemeClr val="tx2"/>
                </a:solidFill>
                <a:latin typeface="+mn-lt"/>
              </a:rPr>
              <a:t> </a:t>
            </a:r>
            <a:r>
              <a:rPr lang="de-DE" sz="2000" dirty="0" err="1">
                <a:solidFill>
                  <a:schemeClr val="tx2"/>
                </a:solidFill>
                <a:latin typeface="+mn-lt"/>
              </a:rPr>
              <a:t>based</a:t>
            </a:r>
            <a:r>
              <a:rPr lang="de-DE" sz="2000" dirty="0">
                <a:solidFill>
                  <a:schemeClr val="tx2"/>
                </a:solidFill>
                <a:latin typeface="+mn-lt"/>
              </a:rPr>
              <a:t> on high-n </a:t>
            </a:r>
            <a:r>
              <a:rPr lang="de-DE" sz="2000" dirty="0" err="1">
                <a:solidFill>
                  <a:schemeClr val="tx2"/>
                </a:solidFill>
                <a:latin typeface="+mn-lt"/>
              </a:rPr>
              <a:t>ballooning</a:t>
            </a:r>
            <a:r>
              <a:rPr lang="de-DE" sz="2000" dirty="0">
                <a:solidFill>
                  <a:schemeClr val="tx2"/>
                </a:solidFill>
                <a:latin typeface="+mn-lt"/>
              </a:rPr>
              <a:t> </a:t>
            </a:r>
            <a:r>
              <a:rPr lang="de-DE" sz="2000" dirty="0" err="1">
                <a:solidFill>
                  <a:schemeClr val="tx2"/>
                </a:solidFill>
                <a:latin typeface="+mn-lt"/>
              </a:rPr>
              <a:t>stability</a:t>
            </a:r>
            <a:r>
              <a:rPr lang="de-DE" sz="2000" dirty="0">
                <a:solidFill>
                  <a:schemeClr val="tx2"/>
                </a:solidFill>
                <a:latin typeface="+mn-lt"/>
              </a:rPr>
              <a:t> @ </a:t>
            </a:r>
            <a:r>
              <a:rPr lang="de-DE" sz="2000" dirty="0" err="1">
                <a:solidFill>
                  <a:schemeClr val="tx2"/>
                </a:solidFill>
                <a:latin typeface="+mn-lt"/>
              </a:rPr>
              <a:t>pedestal</a:t>
            </a:r>
            <a:r>
              <a:rPr lang="de-DE" sz="2000" dirty="0">
                <a:solidFill>
                  <a:schemeClr val="tx2"/>
                </a:solidFill>
                <a:latin typeface="+mn-lt"/>
              </a:rPr>
              <a:t> </a:t>
            </a:r>
            <a:r>
              <a:rPr lang="de-DE" sz="2000" dirty="0" err="1">
                <a:solidFill>
                  <a:schemeClr val="tx2"/>
                </a:solidFill>
                <a:latin typeface="+mn-lt"/>
              </a:rPr>
              <a:t>foot</a:t>
            </a:r>
            <a:r>
              <a:rPr lang="de-DE" sz="2000" dirty="0">
                <a:solidFill>
                  <a:schemeClr val="tx2"/>
                </a:solidFill>
                <a:latin typeface="+mn-lt"/>
              </a:rPr>
              <a:t> </a:t>
            </a:r>
            <a:r>
              <a:rPr lang="de-DE" sz="2000" dirty="0">
                <a:solidFill>
                  <a:schemeClr val="tx2"/>
                </a:solidFill>
                <a:latin typeface="+mn-lt"/>
                <a:sym typeface="Symbol" panose="05050102010706020507" pitchFamily="18" charset="2"/>
              </a:rPr>
              <a:t></a:t>
            </a:r>
            <a:r>
              <a:rPr lang="de-DE" sz="2000" dirty="0">
                <a:solidFill>
                  <a:schemeClr val="tx2"/>
                </a:solidFill>
                <a:latin typeface="+mn-lt"/>
              </a:rPr>
              <a:t> </a:t>
            </a:r>
            <a:r>
              <a:rPr lang="de-DE" sz="2000" b="1" dirty="0" err="1">
                <a:solidFill>
                  <a:schemeClr val="tx2"/>
                </a:solidFill>
                <a:latin typeface="+mn-lt"/>
              </a:rPr>
              <a:t>extrapolation</a:t>
            </a:r>
            <a:r>
              <a:rPr lang="de-DE" sz="2000" b="1" dirty="0">
                <a:solidFill>
                  <a:schemeClr val="tx2"/>
                </a:solidFill>
                <a:latin typeface="+mn-lt"/>
              </a:rPr>
              <a:t> </a:t>
            </a:r>
            <a:r>
              <a:rPr lang="de-DE" sz="2000" b="1" dirty="0" err="1">
                <a:solidFill>
                  <a:schemeClr val="tx2"/>
                </a:solidFill>
                <a:latin typeface="+mn-lt"/>
              </a:rPr>
              <a:t>to</a:t>
            </a:r>
            <a:r>
              <a:rPr lang="de-DE" sz="2000" b="1" dirty="0">
                <a:solidFill>
                  <a:schemeClr val="tx2"/>
                </a:solidFill>
                <a:latin typeface="+mn-lt"/>
              </a:rPr>
              <a:t> DEMO?</a:t>
            </a:r>
          </a:p>
        </p:txBody>
      </p:sp>
      <p:pic>
        <p:nvPicPr>
          <p:cNvPr id="7" name="Grafik 6">
            <a:extLst>
              <a:ext uri="{FF2B5EF4-FFF2-40B4-BE49-F238E27FC236}">
                <a16:creationId xmlns:a16="http://schemas.microsoft.com/office/drawing/2014/main" id="{E75FF4BF-0722-4EE5-B8E8-F6BD653B7D11}"/>
              </a:ext>
            </a:extLst>
          </p:cNvPr>
          <p:cNvPicPr>
            <a:picLocks noChangeAspect="1"/>
          </p:cNvPicPr>
          <p:nvPr/>
        </p:nvPicPr>
        <p:blipFill>
          <a:blip r:embed="rId3"/>
          <a:stretch>
            <a:fillRect/>
          </a:stretch>
        </p:blipFill>
        <p:spPr>
          <a:xfrm>
            <a:off x="5884959" y="755813"/>
            <a:ext cx="5178322" cy="4103043"/>
          </a:xfrm>
          <a:prstGeom prst="rect">
            <a:avLst/>
          </a:prstGeom>
        </p:spPr>
      </p:pic>
      <p:sp>
        <p:nvSpPr>
          <p:cNvPr id="19" name="Textfeld 18"/>
          <p:cNvSpPr txBox="1"/>
          <p:nvPr/>
        </p:nvSpPr>
        <p:spPr>
          <a:xfrm>
            <a:off x="9236913" y="4484206"/>
            <a:ext cx="2697890" cy="300678"/>
          </a:xfrm>
          <a:prstGeom prst="rect">
            <a:avLst/>
          </a:prstGeom>
          <a:noFill/>
          <a:ln>
            <a:solidFill>
              <a:schemeClr val="tx1"/>
            </a:solidFill>
          </a:ln>
        </p:spPr>
        <p:txBody>
          <a:bodyPr wrap="none" rtlCol="0">
            <a:spAutoFit/>
          </a:bodyPr>
          <a:lstStyle/>
          <a:p>
            <a:r>
              <a:rPr lang="de-DE" sz="1368" b="1" dirty="0"/>
              <a:t>M. </a:t>
            </a:r>
            <a:r>
              <a:rPr lang="de-DE" sz="1368" b="1" dirty="0" err="1"/>
              <a:t>Faitsch</a:t>
            </a:r>
            <a:r>
              <a:rPr lang="de-DE" sz="1368" b="1" dirty="0"/>
              <a:t>, </a:t>
            </a:r>
            <a:r>
              <a:rPr lang="de-DE" sz="1368" b="1" dirty="0" err="1"/>
              <a:t>Nucl</a:t>
            </a:r>
            <a:r>
              <a:rPr lang="de-DE" sz="1368" b="1" dirty="0"/>
              <a:t>. Mat. Energy 2021</a:t>
            </a:r>
          </a:p>
        </p:txBody>
      </p:sp>
      <p:pic>
        <p:nvPicPr>
          <p:cNvPr id="8" name="Grafik 7">
            <a:extLst>
              <a:ext uri="{FF2B5EF4-FFF2-40B4-BE49-F238E27FC236}">
                <a16:creationId xmlns:a16="http://schemas.microsoft.com/office/drawing/2014/main" id="{AED4AA07-40E0-45A5-AA80-898BF6249A03}"/>
              </a:ext>
            </a:extLst>
          </p:cNvPr>
          <p:cNvPicPr>
            <a:picLocks noChangeAspect="1"/>
          </p:cNvPicPr>
          <p:nvPr/>
        </p:nvPicPr>
        <p:blipFill>
          <a:blip r:embed="rId4"/>
          <a:stretch>
            <a:fillRect/>
          </a:stretch>
        </p:blipFill>
        <p:spPr>
          <a:xfrm>
            <a:off x="960667" y="826160"/>
            <a:ext cx="4361516" cy="3961614"/>
          </a:xfrm>
          <a:prstGeom prst="rect">
            <a:avLst/>
          </a:prstGeom>
        </p:spPr>
      </p:pic>
      <p:sp>
        <p:nvSpPr>
          <p:cNvPr id="10" name="Fußzeilenplatzhalter 3">
            <a:extLst>
              <a:ext uri="{FF2B5EF4-FFF2-40B4-BE49-F238E27FC236}">
                <a16:creationId xmlns:a16="http://schemas.microsoft.com/office/drawing/2014/main" id="{AE3BC00F-DD76-414E-86C5-BF41DAF36212}"/>
              </a:ext>
            </a:extLst>
          </p:cNvPr>
          <p:cNvSpPr>
            <a:spLocks noGrp="1"/>
          </p:cNvSpPr>
          <p:nvPr>
            <p:ph type="ftr" sz="quarter" idx="11"/>
          </p:nvPr>
        </p:nvSpPr>
        <p:spPr>
          <a:xfrm>
            <a:off x="760068" y="6545238"/>
            <a:ext cx="10712576" cy="268139"/>
          </a:xfrm>
        </p:spPr>
        <p:txBody>
          <a:bodyPr/>
          <a:lstStyle/>
          <a:p>
            <a:pPr algn="r"/>
            <a:r>
              <a:rPr lang="en-GB" dirty="0"/>
              <a:t>H. Zohm | </a:t>
            </a:r>
            <a:r>
              <a:rPr lang="en-GB" dirty="0" err="1"/>
              <a:t>EUROfusion</a:t>
            </a:r>
            <a:r>
              <a:rPr lang="en-GB" dirty="0"/>
              <a:t> ETASC General Meeting | </a:t>
            </a:r>
            <a:r>
              <a:rPr lang="en-GB" dirty="0" err="1"/>
              <a:t>Garching</a:t>
            </a:r>
            <a:r>
              <a:rPr lang="en-GB" dirty="0"/>
              <a:t> | 11.11.2024 | Page </a:t>
            </a:r>
            <a:fld id="{6A6D9FA1-99C7-4910-8E32-B85D378B0060}" type="slidenum">
              <a:rPr lang="en-GB" smtClean="0"/>
              <a:pPr algn="r"/>
              <a:t>11</a:t>
            </a:fld>
            <a:endParaRPr lang="en-GB" dirty="0"/>
          </a:p>
        </p:txBody>
      </p:sp>
    </p:spTree>
    <p:extLst>
      <p:ext uri="{BB962C8B-B14F-4D97-AF65-F5344CB8AC3E}">
        <p14:creationId xmlns:p14="http://schemas.microsoft.com/office/powerpoint/2010/main" val="1655872455"/>
      </p:ext>
    </p:extLst>
  </p:cSld>
  <p:clrMapOvr>
    <a:masterClrMapping/>
  </p:clrMapOvr>
  <mc:AlternateContent xmlns:mc="http://schemas.openxmlformats.org/markup-compatibility/2006" xmlns:p14="http://schemas.microsoft.com/office/powerpoint/2010/main">
    <mc:Choice Requires="p14">
      <p:transition spd="slow" p14:dur="2000" advTm="50293"/>
    </mc:Choice>
    <mc:Fallback xmlns="">
      <p:transition spd="slow" advTm="50293"/>
    </mc:Fallback>
  </mc:AlternateContent>
  <p:extLst mod="1">
    <p:ext uri="{3A86A75C-4F4B-4683-9AE1-C65F6400EC91}">
      <p14:laserTraceLst xmlns:p14="http://schemas.microsoft.com/office/powerpoint/2010/main">
        <p14:tracePtLst>
          <p14:tracePt t="5865" x="3841750" y="2417763"/>
          <p14:tracePt t="5970" x="3836988" y="2417763"/>
          <p14:tracePt t="5978" x="3832225" y="2417763"/>
          <p14:tracePt t="5987" x="3827463" y="2417763"/>
          <p14:tracePt t="6008" x="3811588" y="2417763"/>
          <p14:tracePt t="6029" x="3763963" y="2417763"/>
          <p14:tracePt t="6050" x="3695700" y="2417763"/>
          <p14:tracePt t="6071" x="3636963" y="2417763"/>
          <p14:tracePt t="6091" x="3578225" y="2413000"/>
          <p14:tracePt t="6113" x="3549650" y="2413000"/>
          <p14:tracePt t="6116" x="3533775" y="2413000"/>
          <p14:tracePt t="6133" x="3495675" y="2408238"/>
          <p14:tracePt t="6154" x="3427413" y="2403475"/>
          <p14:tracePt t="6174" x="3363913" y="2393950"/>
          <p14:tracePt t="6195" x="3241675" y="2374900"/>
          <p14:tracePt t="6217" x="3149600" y="2363788"/>
          <p14:tracePt t="6219" x="3100388" y="2349500"/>
          <p14:tracePt t="6237" x="2973388" y="2339975"/>
          <p14:tracePt t="6258" x="2789238" y="2339975"/>
          <p14:tracePt t="6279" x="2695575" y="2339975"/>
          <p14:tracePt t="6300" x="2589213" y="2339975"/>
          <p14:tracePt t="6321" x="2520950" y="2339975"/>
          <p14:tracePt t="6323" x="2495550" y="2335213"/>
          <p14:tracePt t="6342" x="2422525" y="2325688"/>
          <p14:tracePt t="6362" x="2232025" y="2290763"/>
          <p14:tracePt t="6384" x="2106613" y="2266950"/>
          <p14:tracePt t="6386" x="2033588" y="2247900"/>
          <p14:tracePt t="6405" x="1901825" y="2212975"/>
          <p14:tracePt t="6425" x="1793875" y="2179638"/>
          <p14:tracePt t="6446" x="1662113" y="2095500"/>
          <p14:tracePt t="6466" x="1544638" y="2028825"/>
          <p14:tracePt t="6488" x="1487488" y="1989138"/>
          <p14:tracePt t="6508" x="1457325" y="1970088"/>
          <p14:tracePt t="6529" x="1452563" y="1965325"/>
          <p14:tracePt t="6610" x="1452563" y="1949450"/>
          <p14:tracePt t="6617" x="1452563" y="1939925"/>
          <p14:tracePt t="6633" x="1471613" y="1906588"/>
          <p14:tracePt t="6654" x="1501775" y="1876425"/>
          <p14:tracePt t="6674" x="1574800" y="1803400"/>
          <p14:tracePt t="6695" x="1701800" y="1735138"/>
          <p14:tracePt t="6698" x="1784350" y="1697038"/>
          <p14:tracePt t="6716" x="1993900" y="1598613"/>
          <p14:tracePt t="6737" x="2276475" y="1506538"/>
          <p14:tracePt t="6759" x="2408238" y="1462088"/>
          <p14:tracePt t="6761" x="2466975" y="1447800"/>
          <p14:tracePt t="6779" x="2584450" y="1419225"/>
          <p14:tracePt t="6801" x="2759075" y="1393825"/>
          <p14:tracePt t="6802" x="2846388" y="1393825"/>
          <p14:tracePt t="6820" x="3041650" y="1384300"/>
          <p14:tracePt t="6841" x="3300413" y="1384300"/>
          <p14:tracePt t="6862" x="3417888" y="1384300"/>
          <p14:tracePt t="6884" x="3559175" y="1384300"/>
          <p14:tracePt t="6904" x="3627438" y="1384300"/>
          <p14:tracePt t="6924" x="3743325" y="1384300"/>
          <p14:tracePt t="6945" x="3895725" y="1384300"/>
          <p14:tracePt t="6966" x="3997325" y="1384300"/>
          <p14:tracePt t="6987" x="4192588" y="1384300"/>
          <p14:tracePt t="7009" x="4241800" y="1384300"/>
          <p14:tracePt t="7029" x="4246563" y="1384300"/>
          <p14:tracePt t="7050" x="4256088" y="1389063"/>
          <p14:tracePt t="7070" x="4260850" y="1389063"/>
          <p14:tracePt t="7073" x="4260850" y="1393825"/>
          <p14:tracePt t="7257" x="4256088" y="1398588"/>
          <p14:tracePt t="7265" x="4237038" y="1414463"/>
          <p14:tracePt t="7280" x="4206875" y="1433513"/>
          <p14:tracePt t="7300" x="4173538" y="1438275"/>
          <p14:tracePt t="7303" x="4148138" y="1438275"/>
          <p14:tracePt t="7321" x="4065588" y="1452563"/>
          <p14:tracePt t="7342" x="3973513" y="1471613"/>
          <p14:tracePt t="7345" x="3900488" y="1487488"/>
          <p14:tracePt t="7365" x="3738563" y="1516063"/>
          <p14:tracePt t="7383" x="3529013" y="1555750"/>
          <p14:tracePt t="7404" x="3182938" y="1619250"/>
          <p14:tracePt t="7425" x="2652713" y="1701800"/>
          <p14:tracePt t="7446" x="2408238" y="1739900"/>
          <p14:tracePt t="7467" x="2212975" y="1760538"/>
          <p14:tracePt t="7487" x="2174875" y="1765300"/>
          <p14:tracePt t="7508" x="2163763" y="1765300"/>
          <p14:tracePt t="7586" x="2163763" y="1779588"/>
          <p14:tracePt t="7594" x="2163763" y="1784350"/>
          <p14:tracePt t="7601" x="2159000" y="1817688"/>
          <p14:tracePt t="7612" x="2159000" y="1852613"/>
          <p14:tracePt t="7634" x="2159000" y="1939925"/>
          <p14:tracePt t="7654" x="2184400" y="2012950"/>
          <p14:tracePt t="7675" x="2222500" y="2125663"/>
          <p14:tracePt t="7695" x="2281238" y="2208213"/>
          <p14:tracePt t="7716" x="2408238" y="2354263"/>
          <p14:tracePt t="7738" x="2530475" y="2443163"/>
          <p14:tracePt t="7758" x="2598738" y="2481263"/>
          <p14:tracePt t="7778" x="2622550" y="2490788"/>
          <p14:tracePt t="7800" x="2632075" y="2495550"/>
          <p14:tracePt t="7821" x="2652713" y="2500313"/>
          <p14:tracePt t="7842" x="2690813" y="2520950"/>
          <p14:tracePt t="7862" x="2759075" y="2549525"/>
          <p14:tracePt t="7883" x="2886075" y="2613025"/>
          <p14:tracePt t="7904" x="2978150" y="2681288"/>
          <p14:tracePt t="7925" x="3173413" y="2798763"/>
          <p14:tracePt t="7946" x="3382963" y="2944813"/>
          <p14:tracePt t="7966" x="3524250" y="3051175"/>
          <p14:tracePt t="7987" x="3611563" y="3154363"/>
          <p14:tracePt t="8008" x="3641725" y="3232150"/>
          <p14:tracePt t="8029" x="3651250" y="3328988"/>
          <p14:tracePt t="8050" x="3646488" y="3436938"/>
          <p14:tracePt t="8070" x="3632200" y="3509963"/>
          <p14:tracePt t="8092" x="3563938" y="3617913"/>
          <p14:tracePt t="8113" x="3470275" y="3743325"/>
          <p14:tracePt t="8115" x="3417888" y="3806825"/>
          <p14:tracePt t="8133" x="3227388" y="3987800"/>
          <p14:tracePt t="8155" x="3027363" y="4152900"/>
          <p14:tracePt t="8176" x="2968625" y="4211638"/>
          <p14:tracePt t="8196" x="2935288" y="4246563"/>
          <p14:tracePt t="8216" x="2935288" y="4265613"/>
          <p14:tracePt t="8237" x="2930525" y="4314825"/>
          <p14:tracePt t="8258" x="2930525" y="4383088"/>
          <p14:tracePt t="8279" x="2935288" y="4425950"/>
          <p14:tracePt t="8300" x="2959100" y="4470400"/>
          <p14:tracePt t="8320" x="2963863" y="4475163"/>
          <p14:tracePt t="8357" x="2968625" y="4475163"/>
          <p14:tracePt t="8423" x="2973388" y="4475163"/>
          <p14:tracePt t="8431" x="2978150" y="4484688"/>
          <p14:tracePt t="8446" x="2982913" y="4484688"/>
          <p14:tracePt t="8467" x="2998788" y="4489450"/>
          <p14:tracePt t="8665" x="3017838" y="4489450"/>
          <p14:tracePt t="8672" x="3055938" y="4475163"/>
          <p14:tracePt t="8680" x="3109913" y="4451350"/>
          <p14:tracePt t="8696" x="3300413" y="4333875"/>
          <p14:tracePt t="8716" x="3500438" y="4232275"/>
          <p14:tracePt t="8737" x="3743325" y="4060825"/>
          <p14:tracePt t="8758" x="3836988" y="3983038"/>
          <p14:tracePt t="8779" x="3910013" y="3929063"/>
          <p14:tracePt t="8800" x="3919538" y="3924300"/>
          <p14:tracePt t="8820" x="3924300" y="3924300"/>
          <p14:tracePt t="8841" x="3929063" y="3924300"/>
          <p14:tracePt t="8897" x="3948113" y="3924300"/>
          <p14:tracePt t="8906" x="3963988" y="3924300"/>
          <p14:tracePt t="8912" x="3997325" y="3919538"/>
          <p14:tracePt t="8924" x="4051300" y="3900488"/>
          <p14:tracePt t="8946" x="4387850" y="3811588"/>
          <p14:tracePt t="8966" x="4621213" y="3743325"/>
          <p14:tracePt t="8988" x="4992688" y="3602038"/>
          <p14:tracePt t="9009" x="5318125" y="3470275"/>
          <p14:tracePt t="9029" x="5508625" y="3387725"/>
          <p14:tracePt t="9050" x="5703888" y="3290888"/>
          <p14:tracePt t="9070" x="5805488" y="3232150"/>
          <p14:tracePt t="9091" x="6000750" y="3124200"/>
          <p14:tracePt t="9114" x="6308725" y="2978150"/>
          <p14:tracePt t="9133" x="6542088" y="2909888"/>
          <p14:tracePt t="9154" x="6819900" y="2846388"/>
          <p14:tracePt t="9175" x="6937375" y="2822575"/>
          <p14:tracePt t="9196" x="7048500" y="2803525"/>
          <p14:tracePt t="9217" x="7165975" y="2782888"/>
          <p14:tracePt t="9238" x="7264400" y="2768600"/>
          <p14:tracePt t="9258" x="7419975" y="2735263"/>
          <p14:tracePt t="9279" x="7512050" y="2725738"/>
          <p14:tracePt t="9282" x="7570788" y="2716213"/>
          <p14:tracePt t="9299" x="7643813" y="2709863"/>
          <p14:tracePt t="9320" x="7716838" y="2686050"/>
          <p14:tracePt t="9321" x="7747000" y="2686050"/>
          <p14:tracePt t="9341" x="7815263" y="2671763"/>
          <p14:tracePt t="9362" x="7912100" y="2667000"/>
          <p14:tracePt t="9384" x="7985125" y="2652713"/>
          <p14:tracePt t="9385" x="8018463" y="2641600"/>
          <p14:tracePt t="9403" x="8107363" y="2627313"/>
          <p14:tracePt t="9424" x="8253413" y="2593975"/>
          <p14:tracePt t="9445" x="8404225" y="2568575"/>
          <p14:tracePt t="9466" x="8599488" y="2549525"/>
          <p14:tracePt t="9487" x="8750300" y="2544763"/>
          <p14:tracePt t="9507" x="8945563" y="2516188"/>
          <p14:tracePt t="9528" x="9096375" y="2511425"/>
          <p14:tracePt t="9549" x="9199563" y="2511425"/>
          <p14:tracePt t="9570" x="9399588" y="2490788"/>
          <p14:tracePt t="9591" x="9515475" y="2481263"/>
          <p14:tracePt t="9612" x="9642475" y="2476500"/>
          <p14:tracePt t="9633" x="9759950" y="2466975"/>
          <p14:tracePt t="9654" x="9847263" y="2457450"/>
          <p14:tracePt t="9674" x="9915525" y="2457450"/>
          <p14:tracePt t="9695" x="9974263" y="2452688"/>
          <p14:tracePt t="9716" x="10071100" y="2436813"/>
          <p14:tracePt t="9737" x="10169525" y="2432050"/>
          <p14:tracePt t="9758" x="10242550" y="2422525"/>
          <p14:tracePt t="9779" x="10348913" y="2417763"/>
          <p14:tracePt t="9799" x="10412413" y="2417763"/>
          <p14:tracePt t="9821" x="10506075" y="2417763"/>
          <p14:tracePt t="9841" x="10583863" y="2408238"/>
          <p14:tracePt t="9862" x="10626725" y="2408238"/>
          <p14:tracePt t="9865" x="10631488" y="2408238"/>
          <p14:tracePt t="9883" x="10647363" y="2408238"/>
          <p14:tracePt t="10989" x="10647363" y="2398713"/>
          <p14:tracePt t="10996" x="10647363" y="2389188"/>
          <p14:tracePt t="11008" x="10602913" y="2339975"/>
          <p14:tracePt t="11029" x="10433050" y="2189163"/>
          <p14:tracePt t="11049" x="10353675" y="2139950"/>
          <p14:tracePt t="11071" x="10271125" y="2106613"/>
          <p14:tracePt t="11091" x="10233025" y="2081213"/>
          <p14:tracePt t="11112" x="10148888" y="2052638"/>
          <p14:tracePt t="11133" x="10023475" y="1998663"/>
          <p14:tracePt t="11154" x="9920288" y="1939925"/>
          <p14:tracePt t="11175" x="9769475" y="1871663"/>
          <p14:tracePt t="11196" x="9671050" y="1838325"/>
          <p14:tracePt t="11216" x="9578975" y="1824038"/>
          <p14:tracePt t="11237" x="9515475" y="1812925"/>
          <p14:tracePt t="11258" x="9496425" y="1812925"/>
          <p14:tracePt t="11280" x="9451975" y="1812925"/>
          <p14:tracePt t="11299" x="9432925" y="1812925"/>
          <p14:tracePt t="11320" x="9388475" y="1817688"/>
          <p14:tracePt t="11342" x="9345613" y="1824038"/>
          <p14:tracePt t="11362" x="9320213" y="1833563"/>
          <p14:tracePt t="11383" x="9286875" y="1843088"/>
          <p14:tracePt t="11404" x="9277350" y="1843088"/>
          <p14:tracePt t="11425" x="9272588" y="1843088"/>
          <p14:tracePt t="11838" x="9277350" y="1843088"/>
          <p14:tracePt t="11990" x="9282113" y="1843088"/>
          <p14:tracePt t="12128" x="9286875" y="1843088"/>
          <p14:tracePt t="12136" x="9291638" y="1843088"/>
          <p14:tracePt t="12145" x="9296400" y="1847850"/>
          <p14:tracePt t="12154" x="9305925" y="1847850"/>
          <p14:tracePt t="12175" x="9310688" y="1852613"/>
          <p14:tracePt t="12196" x="9324975" y="1857375"/>
          <p14:tracePt t="12217" x="9331325" y="1866900"/>
          <p14:tracePt t="12283" x="9331325" y="1906588"/>
          <p14:tracePt t="12291" x="9336088" y="1939925"/>
          <p14:tracePt t="12299" x="9359900" y="2154238"/>
          <p14:tracePt t="12320" x="9399588" y="2563813"/>
          <p14:tracePt t="12342" x="9451975" y="3281363"/>
          <p14:tracePt t="12363" x="9550400" y="4079875"/>
          <p14:tracePt t="12383" x="9574213" y="4416425"/>
          <p14:tracePt t="12405" x="9583738" y="4762500"/>
          <p14:tracePt t="12424" x="9583738" y="4899025"/>
          <p14:tracePt t="12446" x="9583738" y="4957763"/>
          <p14:tracePt t="12467" x="9583738" y="4962525"/>
          <p14:tracePt t="12591" x="9545638" y="4981575"/>
          <p14:tracePt t="12599" x="9472613" y="5026025"/>
          <p14:tracePt t="12614" x="9301163" y="5148263"/>
          <p14:tracePt t="12634" x="9131300" y="5240338"/>
          <p14:tracePt t="12655" x="9018588" y="5289550"/>
          <p14:tracePt t="12675" x="8974138" y="5294313"/>
          <p14:tracePt t="12678" x="8945563" y="5303838"/>
          <p14:tracePt t="12696" x="8863013" y="5303838"/>
          <p14:tracePt t="12716" x="8769350" y="5299075"/>
          <p14:tracePt t="12719" x="8721725" y="5289550"/>
          <p14:tracePt t="12737" x="8637588" y="5275263"/>
          <p14:tracePt t="12758" x="8507413" y="5260975"/>
          <p14:tracePt t="12779" x="8423275" y="5245100"/>
          <p14:tracePt t="12800" x="8312150" y="5221288"/>
          <p14:tracePt t="12821" x="8223250" y="5197475"/>
          <p14:tracePt t="12824" x="8175625" y="5181600"/>
          <p14:tracePt t="12843" x="8093075" y="5176838"/>
          <p14:tracePt t="12845" x="8072438" y="5176838"/>
          <p14:tracePt t="12863" x="8039100" y="5157788"/>
          <p14:tracePt t="12884" x="8008938" y="5157788"/>
          <p14:tracePt t="12888" x="7994650" y="5157788"/>
          <p14:tracePt t="12904" x="7980363" y="5157788"/>
          <p14:tracePt t="12925" x="7961313" y="5157788"/>
          <p14:tracePt t="12927" x="7931150" y="5157788"/>
          <p14:tracePt t="12945" x="7902575" y="5157788"/>
          <p14:tracePt t="12966" x="7848600" y="5157788"/>
          <p14:tracePt t="12987" x="7815263" y="5162550"/>
          <p14:tracePt t="13008" x="7707313" y="5162550"/>
          <p14:tracePt t="13029" x="7643813" y="5153025"/>
          <p14:tracePt t="13031" x="7620000" y="5153025"/>
          <p14:tracePt t="13049" x="7575550" y="5153025"/>
          <p14:tracePt t="13070" x="7526338" y="5148263"/>
          <p14:tracePt t="13091" x="7512050" y="5143500"/>
          <p14:tracePt t="13112" x="7497763" y="5133975"/>
          <p14:tracePt t="13133" x="7493000" y="5129213"/>
          <p14:tracePt t="13153" x="7483475" y="5118100"/>
          <p14:tracePt t="13175" x="7483475" y="5113338"/>
          <p14:tracePt t="13380" x="7488238" y="5113338"/>
          <p14:tracePt t="13388" x="7535863" y="5089525"/>
          <p14:tracePt t="13396" x="7629525" y="5065713"/>
          <p14:tracePt t="13404" x="7747000" y="5021263"/>
          <p14:tracePt t="13425" x="7956550" y="4948238"/>
          <p14:tracePt t="13445" x="8326438" y="4845050"/>
          <p14:tracePt t="13466" x="8531225" y="4802188"/>
          <p14:tracePt t="13468" x="8623300" y="4802188"/>
          <p14:tracePt t="13487" x="8731250" y="4792663"/>
          <p14:tracePt t="13508" x="8837613" y="4783138"/>
          <p14:tracePt t="13528" x="8886825" y="4778375"/>
          <p14:tracePt t="13550" x="8950325" y="4778375"/>
          <p14:tracePt t="13570" x="8994775" y="4778375"/>
          <p14:tracePt t="13571" x="9018588" y="4778375"/>
          <p14:tracePt t="13591" x="9082088" y="4778375"/>
          <p14:tracePt t="13612" x="9183688" y="4778375"/>
          <p14:tracePt t="13633" x="9296400" y="4778375"/>
          <p14:tracePt t="13654" x="9609138" y="4778375"/>
          <p14:tracePt t="13675" x="9779000" y="4778375"/>
          <p14:tracePt t="13677" x="9856788" y="4778375"/>
          <p14:tracePt t="13695" x="9993313" y="4778375"/>
          <p14:tracePt t="13716" x="10080625" y="4778375"/>
          <p14:tracePt t="13737" x="10096500" y="4778375"/>
          <p14:tracePt t="13757" x="10101263" y="4778375"/>
          <p14:tracePt t="14181" x="10071100" y="4778375"/>
          <p14:tracePt t="14189" x="9929813" y="4772025"/>
          <p14:tracePt t="14197" x="9715500" y="4762500"/>
          <p14:tracePt t="14216" x="9067800" y="4762500"/>
          <p14:tracePt t="14237" x="7766050" y="4729163"/>
          <p14:tracePt t="14259" x="6746875" y="4694238"/>
          <p14:tracePt t="14279" x="5127625" y="4675188"/>
          <p14:tracePt t="14299" x="4251325" y="4675188"/>
          <p14:tracePt t="14320" x="3387725" y="4689475"/>
          <p14:tracePt t="14341" x="3260725" y="4689475"/>
          <p14:tracePt t="14362" x="3208338" y="4689475"/>
          <p14:tracePt t="14383" x="3128963" y="4684713"/>
          <p14:tracePt t="14403" x="3076575" y="4679950"/>
          <p14:tracePt t="14424" x="2978150" y="4665663"/>
          <p14:tracePt t="14445" x="2855913" y="4641850"/>
          <p14:tracePt t="14466" x="2808288" y="4635500"/>
          <p14:tracePt t="14487" x="2667000" y="4621213"/>
          <p14:tracePt t="14507" x="2584450" y="4606925"/>
          <p14:tracePt t="14528" x="2466975" y="4587875"/>
          <p14:tracePt t="14549" x="2373313" y="4573588"/>
          <p14:tracePt t="14570" x="2335213" y="4552950"/>
          <p14:tracePt t="14591" x="2286000" y="4538663"/>
          <p14:tracePt t="14612" x="2252663" y="4519613"/>
          <p14:tracePt t="14632" x="2184400" y="4470400"/>
          <p14:tracePt t="14653" x="2135188" y="4425950"/>
          <p14:tracePt t="14674" x="2106613" y="4373563"/>
          <p14:tracePt t="14695" x="2062163" y="4265613"/>
          <p14:tracePt t="14716" x="2022475" y="4187825"/>
          <p14:tracePt t="14737" x="1989138" y="4075113"/>
          <p14:tracePt t="14757" x="1970088" y="3997325"/>
          <p14:tracePt t="14778" x="1954213" y="3954463"/>
          <p14:tracePt t="14799" x="1949450" y="3851275"/>
          <p14:tracePt t="14820" x="1944688" y="3754438"/>
          <p14:tracePt t="14841" x="1944688" y="3714750"/>
          <p14:tracePt t="14862" x="1944688" y="3675063"/>
          <p14:tracePt t="14883" x="1944688" y="3665538"/>
          <p14:tracePt t="14903" x="1944688" y="3660775"/>
          <p14:tracePt t="15031" x="1944688" y="3656013"/>
          <p14:tracePt t="15039" x="1944688" y="3651250"/>
          <p14:tracePt t="15049" x="1944688" y="3646488"/>
          <p14:tracePt t="15070" x="1954213" y="3641725"/>
          <p14:tracePt t="15091" x="1979613" y="3641725"/>
          <p14:tracePt t="15112" x="2027238" y="3641725"/>
          <p14:tracePt t="15132" x="2062163" y="3641725"/>
          <p14:tracePt t="15153" x="2111375" y="3651250"/>
          <p14:tracePt t="15174" x="2139950" y="3651250"/>
          <p14:tracePt t="15175" x="2163763" y="3651250"/>
          <p14:tracePt t="15195" x="2266950" y="3651250"/>
          <p14:tracePt t="15216" x="2563813" y="3636963"/>
          <p14:tracePt t="15237" x="2778125" y="3617913"/>
          <p14:tracePt t="15258" x="3105150" y="3597275"/>
          <p14:tracePt t="15278" x="3333750" y="3597275"/>
          <p14:tracePt t="15280" x="3436938" y="3587750"/>
          <p14:tracePt t="15299" x="3627438" y="3587750"/>
          <p14:tracePt t="15320" x="3802063" y="3578225"/>
          <p14:tracePt t="15341" x="3870325" y="3578225"/>
          <p14:tracePt t="15362" x="3933825" y="3573463"/>
          <p14:tracePt t="15383" x="3957638" y="3568700"/>
          <p14:tracePt t="15384" x="3963988" y="3563938"/>
          <p14:tracePt t="15403" x="3978275" y="3559175"/>
          <p14:tracePt t="15424" x="3997325" y="3549650"/>
          <p14:tracePt t="15445" x="4002088" y="3544888"/>
          <p14:tracePt t="15466" x="4006850" y="3544888"/>
          <p14:tracePt t="15812" x="0" y="0"/>
        </p14:tracePtLst>
        <p14:tracePtLst>
          <p14:tracePt t="22282" x="2603500" y="4738688"/>
          <p14:tracePt t="22396" x="2608263" y="4748213"/>
          <p14:tracePt t="22404" x="2613025" y="4748213"/>
          <p14:tracePt t="22412" x="2632075" y="4757738"/>
          <p14:tracePt t="22424" x="2676525" y="4762500"/>
          <p14:tracePt t="22445" x="2740025" y="4783138"/>
          <p14:tracePt t="22467" x="2778125" y="4797425"/>
          <p14:tracePt t="22468" x="2794000" y="4797425"/>
          <p14:tracePt t="22487" x="2832100" y="4797425"/>
          <p14:tracePt t="22508" x="2871788" y="4802188"/>
          <p14:tracePt t="22529" x="2886075" y="4802188"/>
          <p14:tracePt t="22549" x="2905125" y="4802188"/>
          <p14:tracePt t="22570" x="2914650" y="4806950"/>
          <p14:tracePt t="22591" x="2944813" y="4811713"/>
          <p14:tracePt t="22612" x="2963863" y="4816475"/>
          <p14:tracePt t="22633" x="2982913" y="4821238"/>
          <p14:tracePt t="22653" x="3013075" y="4826000"/>
          <p14:tracePt t="22675" x="3041650" y="4826000"/>
          <p14:tracePt t="22676" x="3051175" y="4826000"/>
          <p14:tracePt t="22695" x="3081338" y="4821238"/>
          <p14:tracePt t="22716" x="3135313" y="4816475"/>
          <p14:tracePt t="22738" x="3182938" y="4806950"/>
          <p14:tracePt t="22758" x="3241675" y="4806950"/>
          <p14:tracePt t="22779" x="3281363" y="4802188"/>
          <p14:tracePt t="22780" x="3314700" y="4802188"/>
          <p14:tracePt t="22799" x="3349625" y="4797425"/>
          <p14:tracePt t="22820" x="3392488" y="4787900"/>
          <p14:tracePt t="22841" x="3417888" y="4778375"/>
          <p14:tracePt t="22862" x="3441700" y="4772025"/>
          <p14:tracePt t="22883" x="3455988" y="4767263"/>
          <p14:tracePt t="22884" x="3475038" y="4762500"/>
          <p14:tracePt t="22903" x="3500438" y="4762500"/>
          <p14:tracePt t="22924" x="3554413" y="4762500"/>
          <p14:tracePt t="22945" x="3592513" y="4762500"/>
          <p14:tracePt t="22967" x="3646488" y="4762500"/>
          <p14:tracePt t="22988" x="3695700" y="4757738"/>
          <p14:tracePt t="23008" x="3724275" y="4757738"/>
          <p14:tracePt t="23028" x="3778250" y="4757738"/>
          <p14:tracePt t="23050" x="3806825" y="4748213"/>
          <p14:tracePt t="23071" x="3846513" y="4748213"/>
          <p14:tracePt t="23091" x="3890963" y="4743450"/>
          <p14:tracePt t="23112" x="3910013" y="4743450"/>
          <p14:tracePt t="23133" x="3943350" y="4743450"/>
          <p14:tracePt t="23154" x="3968750" y="4743450"/>
          <p14:tracePt t="23156" x="3978275" y="4743450"/>
          <p14:tracePt t="23175" x="3992563" y="4748213"/>
          <p14:tracePt t="23196" x="4021138" y="4752975"/>
          <p14:tracePt t="23216" x="4041775" y="4752975"/>
          <p14:tracePt t="23237" x="4060825" y="4757738"/>
          <p14:tracePt t="23258" x="4079875" y="4757738"/>
          <p14:tracePt t="23260" x="4094163" y="4757738"/>
          <p14:tracePt t="23278" x="4114800" y="4757738"/>
          <p14:tracePt t="23299" x="4168775" y="4757738"/>
          <p14:tracePt t="23320" x="4192588" y="4757738"/>
          <p14:tracePt t="23341" x="4216400" y="4752975"/>
          <p14:tracePt t="23362" x="4225925" y="4748213"/>
          <p14:tracePt t="23382" x="4237038" y="4748213"/>
          <p14:tracePt t="23403" x="4246563" y="4748213"/>
          <p14:tracePt t="23405" x="4251325" y="4748213"/>
          <p14:tracePt t="23424" x="4256088" y="4748213"/>
          <p14:tracePt t="23445" x="4265613" y="4752975"/>
          <p14:tracePt t="23564" x="4260850" y="4752975"/>
          <p14:tracePt t="23572" x="4251325" y="4752975"/>
          <p14:tracePt t="23588" x="4246563" y="4752975"/>
          <p14:tracePt t="23596" x="4241800" y="4752975"/>
          <p14:tracePt t="23612" x="4241800" y="4748213"/>
          <p14:tracePt t="23633" x="4221163" y="4743450"/>
          <p14:tracePt t="23653" x="4206875" y="4743450"/>
          <p14:tracePt t="23674" x="4202113" y="4738688"/>
          <p14:tracePt t="23695" x="4197350" y="4738688"/>
          <p14:tracePt t="23760" x="4192588" y="4738688"/>
          <p14:tracePt t="23769" x="4187825" y="4738688"/>
          <p14:tracePt t="23780" x="4183063" y="4738688"/>
          <p14:tracePt t="23799" x="4178300" y="4738688"/>
          <p14:tracePt t="23820" x="4173538" y="4733925"/>
          <p14:tracePt t="23882" x="4162425" y="4733925"/>
          <p14:tracePt t="23889" x="4157663" y="4733925"/>
          <p14:tracePt t="23903" x="4148138" y="4733925"/>
          <p14:tracePt t="23924" x="4124325" y="4733925"/>
          <p14:tracePt t="23946" x="4065588" y="4743450"/>
          <p14:tracePt t="23966" x="4006850" y="4743450"/>
          <p14:tracePt t="23987" x="3865563" y="4743450"/>
          <p14:tracePt t="24008" x="3773488" y="4757738"/>
          <p14:tracePt t="24029" x="3622675" y="4762500"/>
          <p14:tracePt t="24050" x="3509963" y="4787900"/>
          <p14:tracePt t="24071" x="3436938" y="4797425"/>
          <p14:tracePt t="24092" x="3349625" y="4806950"/>
          <p14:tracePt t="24112" x="3276600" y="4816475"/>
          <p14:tracePt t="24115" x="3241675" y="4821238"/>
          <p14:tracePt t="24133" x="3178175" y="4830763"/>
          <p14:tracePt t="24154" x="3128963" y="4835525"/>
          <p14:tracePt t="24175" x="3100388" y="4840288"/>
          <p14:tracePt t="24196" x="3076575" y="4845050"/>
          <p14:tracePt t="24217" x="3036888" y="4845050"/>
          <p14:tracePt t="24218" x="3013075" y="4856163"/>
          <p14:tracePt t="24237" x="2940050" y="4860925"/>
          <p14:tracePt t="24258" x="2836863" y="4860925"/>
          <p14:tracePt t="24279" x="2794000" y="4860925"/>
          <p14:tracePt t="24299" x="2759075" y="4860925"/>
          <p14:tracePt t="24320" x="2730500" y="4860925"/>
          <p14:tracePt t="24321" x="2709863" y="4860925"/>
          <p14:tracePt t="24341" x="2662238" y="4860925"/>
          <p14:tracePt t="24362" x="2589213" y="4856163"/>
          <p14:tracePt t="24382" x="2573338" y="4856163"/>
          <p14:tracePt t="24403" x="2549525" y="4856163"/>
          <p14:tracePt t="24424" x="2535238" y="4845050"/>
          <p14:tracePt t="24426" x="2520950" y="4840288"/>
          <p14:tracePt t="24445" x="2490788" y="4835525"/>
          <p14:tracePt t="24466" x="2481263" y="4835525"/>
          <p14:tracePt t="24666" x="2481263" y="4830763"/>
          <p14:tracePt t="24678" x="2481263" y="4826000"/>
          <p14:tracePt t="24686" x="2476500" y="4826000"/>
          <p14:tracePt t="24695" x="2476500" y="4821238"/>
          <p14:tracePt t="24716" x="2471738" y="4821238"/>
          <p14:tracePt t="24838" x="2481263" y="4821238"/>
          <p14:tracePt t="24846" x="2495550" y="4821238"/>
          <p14:tracePt t="24854" x="2505075" y="4821238"/>
          <p14:tracePt t="24863" x="2516188" y="4821238"/>
          <p14:tracePt t="24882" x="2525713" y="4821238"/>
          <p14:tracePt t="24903" x="2540000" y="4821238"/>
          <p14:tracePt t="24924" x="2559050" y="4826000"/>
          <p14:tracePt t="24945" x="2603500" y="4826000"/>
          <p14:tracePt t="24966" x="2617788" y="4826000"/>
          <p14:tracePt t="24987" x="2636838" y="4826000"/>
          <p14:tracePt t="25008" x="2646363" y="4826000"/>
          <p14:tracePt t="25028" x="2657475" y="4826000"/>
          <p14:tracePt t="25049" x="2667000" y="4826000"/>
          <p14:tracePt t="25071" x="2676525" y="4826000"/>
          <p14:tracePt t="25072" x="2681288" y="4826000"/>
          <p14:tracePt t="25091" x="2686050" y="4821238"/>
          <p14:tracePt t="25112" x="2700338" y="4821238"/>
          <p14:tracePt t="25133" x="2720975" y="4821238"/>
          <p14:tracePt t="25153" x="2735263" y="4821238"/>
          <p14:tracePt t="25175" x="2773363" y="4821238"/>
          <p14:tracePt t="25195" x="2808288" y="4821238"/>
          <p14:tracePt t="25217" x="2822575" y="4821238"/>
          <p14:tracePt t="25239" x="2851150" y="4816475"/>
          <p14:tracePt t="25258" x="2881313" y="4802188"/>
          <p14:tracePt t="25279" x="2924175" y="4797425"/>
          <p14:tracePt t="25305" x="2973388" y="4778375"/>
          <p14:tracePt t="25320" x="2998788" y="4767263"/>
          <p14:tracePt t="25341" x="3032125" y="4748213"/>
          <p14:tracePt t="25362" x="3051175" y="4738688"/>
          <p14:tracePt t="25383" x="3086100" y="4714875"/>
          <p14:tracePt t="25404" x="3105150" y="4710113"/>
          <p14:tracePt t="25425" x="3119438" y="4699000"/>
          <p14:tracePt t="25446" x="3149600" y="4694238"/>
          <p14:tracePt t="25466" x="3163888" y="4684713"/>
          <p14:tracePt t="25487" x="3168650" y="4679950"/>
          <p14:tracePt t="25596" x="3173413" y="4679950"/>
          <p14:tracePt t="25604" x="3178175" y="4679950"/>
          <p14:tracePt t="25613" x="3182938" y="4679950"/>
          <p14:tracePt t="25635" x="3187700" y="4679950"/>
          <p14:tracePt t="25653" x="3192463" y="4679950"/>
          <p14:tracePt t="25674" x="3208338" y="4679950"/>
          <p14:tracePt t="25695" x="3213100" y="4679950"/>
          <p14:tracePt t="25717" x="3222625" y="4679950"/>
          <p14:tracePt t="25780" x="3227388" y="4675188"/>
          <p14:tracePt t="25787" x="3232150" y="4675188"/>
          <p14:tracePt t="25799" x="3241675" y="4675188"/>
          <p14:tracePt t="25820" x="3255963" y="4675188"/>
          <p14:tracePt t="25841" x="3271838" y="4675188"/>
          <p14:tracePt t="25862" x="3281363" y="4675188"/>
          <p14:tracePt t="25882" x="3286125" y="4675188"/>
          <p14:tracePt t="25941" x="3290888" y="4675188"/>
          <p14:tracePt t="25949" x="3295650" y="4675188"/>
          <p14:tracePt t="25957" x="3300413" y="4675188"/>
          <p14:tracePt t="25966" x="3305175" y="4675188"/>
          <p14:tracePt t="25987" x="3309938" y="4675188"/>
          <p14:tracePt t="26009" x="3319463" y="4675188"/>
          <p14:tracePt t="26029" x="3328988" y="4675188"/>
          <p14:tracePt t="26049" x="3340100" y="4679950"/>
          <p14:tracePt t="26070" x="3349625" y="4684713"/>
          <p14:tracePt t="26091" x="3359150" y="4689475"/>
          <p14:tracePt t="26112" x="3368675" y="4689475"/>
          <p14:tracePt t="26180" x="3373438" y="4689475"/>
          <p14:tracePt t="26187" x="3378200" y="4694238"/>
          <p14:tracePt t="26198" x="3382963" y="4694238"/>
          <p14:tracePt t="26216" x="3392488" y="4694238"/>
          <p14:tracePt t="26237" x="3402013" y="4694238"/>
          <p14:tracePt t="26258" x="3417888" y="4694238"/>
          <p14:tracePt t="26279" x="3436938" y="4699000"/>
          <p14:tracePt t="26299" x="3446463" y="4703763"/>
          <p14:tracePt t="26320" x="3455988" y="4703763"/>
          <p14:tracePt t="26341" x="3470275" y="4703763"/>
          <p14:tracePt t="26362" x="3475038" y="4703763"/>
          <p14:tracePt t="26383" x="3481388" y="4710113"/>
          <p14:tracePt t="26487" x="3486150" y="4710113"/>
          <p14:tracePt t="26498" x="3490913" y="4710113"/>
          <p14:tracePt t="26507" x="3495675" y="4710113"/>
          <p14:tracePt t="26528" x="3500438" y="4710113"/>
          <p14:tracePt t="26549" x="3505200" y="4710113"/>
          <p14:tracePt t="26603" x="3509963" y="4710113"/>
          <p14:tracePt t="26631" x="3514725" y="4710113"/>
          <p14:tracePt t="26982" x="0" y="0"/>
        </p14:tracePtLst>
        <p14:tracePtLst>
          <p14:tracePt t="38648" x="1482725" y="6581775"/>
          <p14:tracePt t="38798" x="1492250" y="6581775"/>
          <p14:tracePt t="38806" x="1497013" y="6581775"/>
          <p14:tracePt t="38820" x="1520825" y="6581775"/>
          <p14:tracePt t="38841" x="1550988" y="6581775"/>
          <p14:tracePt t="38862" x="1570038" y="6581775"/>
          <p14:tracePt t="38883" x="1584325" y="6581775"/>
          <p14:tracePt t="38904" x="1633538" y="6586538"/>
          <p14:tracePt t="38924" x="1711325" y="6586538"/>
          <p14:tracePt t="38946" x="1774825" y="6577013"/>
          <p14:tracePt t="38966" x="1925638" y="6551613"/>
          <p14:tracePt t="38987" x="2022475" y="6537325"/>
          <p14:tracePt t="38990" x="2071688" y="6527800"/>
          <p14:tracePt t="39008" x="2130425" y="6523038"/>
          <p14:tracePt t="39028" x="2184400" y="6523038"/>
          <p14:tracePt t="39050" x="2212975" y="6523038"/>
          <p14:tracePt t="39071" x="2257425" y="6523038"/>
          <p14:tracePt t="39091" x="2286000" y="6527800"/>
          <p14:tracePt t="39112" x="2368550" y="6527800"/>
          <p14:tracePt t="39133" x="2505075" y="6527800"/>
          <p14:tracePt t="39154" x="2554288" y="6527800"/>
          <p14:tracePt t="39175" x="2632075" y="6542088"/>
          <p14:tracePt t="39195" x="2705100" y="6542088"/>
          <p14:tracePt t="39216" x="2817813" y="6542088"/>
          <p14:tracePt t="39238" x="2914650" y="6542088"/>
          <p14:tracePt t="39258" x="2959100" y="6542088"/>
          <p14:tracePt t="39279" x="2992438" y="6542088"/>
          <p14:tracePt t="39304" x="3041650" y="6542088"/>
          <p14:tracePt t="39320" x="3090863" y="6542088"/>
          <p14:tracePt t="39341" x="3197225" y="6551613"/>
          <p14:tracePt t="39363" x="3290888" y="6551613"/>
          <p14:tracePt t="39383" x="3432175" y="6546850"/>
          <p14:tracePt t="39404" x="3538538" y="6537325"/>
          <p14:tracePt t="39425" x="3700463" y="6537325"/>
          <p14:tracePt t="39445" x="3827463" y="6537325"/>
          <p14:tracePt t="39466" x="3929063" y="6542088"/>
          <p14:tracePt t="39487" x="4105275" y="6551613"/>
          <p14:tracePt t="39508" x="4241800" y="6561138"/>
          <p14:tracePt t="39530" x="4383088" y="6567488"/>
          <p14:tracePt t="39550" x="4489450" y="6567488"/>
          <p14:tracePt t="39571" x="4548188" y="6577013"/>
          <p14:tracePt t="39592" x="4645025" y="6577013"/>
          <p14:tracePt t="39612" x="4713288" y="6577013"/>
          <p14:tracePt t="39633" x="4830763" y="6577013"/>
          <p14:tracePt t="39655" x="4948238" y="6577013"/>
          <p14:tracePt t="39674" x="5021263" y="6577013"/>
          <p14:tracePt t="39696" x="5099050" y="6572250"/>
          <p14:tracePt t="39717" x="5167313" y="6567488"/>
          <p14:tracePt t="39738" x="5226050" y="6567488"/>
          <p14:tracePt t="39741" x="5254625" y="6567488"/>
          <p14:tracePt t="39760" x="5313363" y="6567488"/>
          <p14:tracePt t="39778" x="5367338" y="6567488"/>
          <p14:tracePt t="39800" x="5435600" y="6567488"/>
          <p14:tracePt t="39821" x="5518150" y="6567488"/>
          <p14:tracePt t="39842" x="5557838" y="6567488"/>
          <p14:tracePt t="39846" x="5581650" y="6567488"/>
          <p14:tracePt t="39863" x="5640388" y="6567488"/>
          <p14:tracePt t="39884" x="5732463" y="6567488"/>
          <p14:tracePt t="39904" x="5873750" y="6556375"/>
          <p14:tracePt t="39925" x="6069013" y="6556375"/>
          <p14:tracePt t="39946" x="6172200" y="6561138"/>
          <p14:tracePt t="39967" x="6303963" y="6567488"/>
          <p14:tracePt t="39987" x="6372225" y="6567488"/>
          <p14:tracePt t="40008" x="6440488" y="6567488"/>
          <p14:tracePt t="40028" x="6473825" y="6567488"/>
          <p14:tracePt t="40050" x="6483350" y="6567488"/>
          <p14:tracePt t="40071" x="6492875" y="6567488"/>
          <p14:tracePt t="40092" x="6518275" y="6567488"/>
          <p14:tracePt t="40113" x="6565900" y="6556375"/>
          <p14:tracePt t="40133" x="6596063" y="6546850"/>
          <p14:tracePt t="40154" x="6624638" y="6542088"/>
          <p14:tracePt t="40174" x="6634163" y="6542088"/>
          <p14:tracePt t="40195" x="6638925" y="6542088"/>
          <p14:tracePt t="40216" x="6669088" y="6537325"/>
          <p14:tracePt t="40238" x="6718300" y="6537325"/>
          <p14:tracePt t="40259" x="6751638" y="6537325"/>
          <p14:tracePt t="40279" x="6786563" y="6537325"/>
          <p14:tracePt t="40301" x="6810375" y="6537325"/>
          <p14:tracePt t="40321" x="6819900" y="6537325"/>
          <p14:tracePt t="40342" x="6848475" y="6537325"/>
          <p14:tracePt t="40363" x="6878638" y="6537325"/>
          <p14:tracePt t="40383" x="6907213" y="6537325"/>
          <p14:tracePt t="40405" x="6946900" y="6537325"/>
          <p14:tracePt t="40425" x="6970713" y="6537325"/>
          <p14:tracePt t="40446" x="7010400" y="6537325"/>
          <p14:tracePt t="40466" x="7019925" y="6537325"/>
          <p14:tracePt t="40488" x="7029450" y="6532563"/>
          <p14:tracePt t="40507" x="7034213" y="6532563"/>
          <p14:tracePt t="40528" x="7038975" y="6532563"/>
          <p14:tracePt t="40616" x="0" y="0"/>
        </p14:tracePtLst>
        <p14:tracePtLst>
          <p14:tracePt t="42072" x="4173538" y="4772025"/>
          <p14:tracePt t="42209" x="4157663" y="4767263"/>
          <p14:tracePt t="42215" x="4152900" y="4762500"/>
          <p14:tracePt t="42225" x="4129088" y="4752975"/>
          <p14:tracePt t="42238" x="4060825" y="4714875"/>
          <p14:tracePt t="42259" x="3948113" y="4656138"/>
          <p14:tracePt t="42279" x="3836988" y="4616450"/>
          <p14:tracePt t="42300" x="3797300" y="4602163"/>
          <p14:tracePt t="42304" x="3783013" y="4597400"/>
          <p14:tracePt t="42320" x="3754438" y="4583113"/>
          <p14:tracePt t="42342" x="3714750" y="4578350"/>
          <p14:tracePt t="42363" x="3695700" y="4573588"/>
          <p14:tracePt t="42383" x="3660775" y="4567238"/>
          <p14:tracePt t="42404" x="3611563" y="4562475"/>
          <p14:tracePt t="42406" x="3578225" y="4552950"/>
          <p14:tracePt t="42425" x="3505200" y="4548188"/>
          <p14:tracePt t="42446" x="3436938" y="4538663"/>
          <p14:tracePt t="42467" x="3397250" y="4538663"/>
          <p14:tracePt t="42488" x="3328988" y="4533900"/>
          <p14:tracePt t="42508" x="3286125" y="4533900"/>
          <p14:tracePt t="42510" x="3260725" y="4533900"/>
          <p14:tracePt t="42529" x="3208338" y="4533900"/>
          <p14:tracePt t="42549" x="3159125" y="4533900"/>
          <p14:tracePt t="42571" x="3124200" y="4533900"/>
          <p14:tracePt t="42591" x="3076575" y="4529138"/>
          <p14:tracePt t="42613" x="3041650" y="4529138"/>
          <p14:tracePt t="42615" x="3022600" y="4529138"/>
          <p14:tracePt t="42633" x="2968625" y="4519613"/>
          <p14:tracePt t="42654" x="2919413" y="4519613"/>
          <p14:tracePt t="42676" x="2890838" y="4524375"/>
          <p14:tracePt t="42695" x="2832100" y="4524375"/>
          <p14:tracePt t="42716" x="2749550" y="4524375"/>
          <p14:tracePt t="42719" x="2714625" y="4524375"/>
          <p14:tracePt t="42737" x="2652713" y="4524375"/>
          <p14:tracePt t="42758" x="2608263" y="4524375"/>
          <p14:tracePt t="42779" x="2584450" y="4524375"/>
          <p14:tracePt t="42799" x="2525713" y="4524375"/>
          <p14:tracePt t="42821" x="2481263" y="4529138"/>
          <p14:tracePt t="42823" x="2441575" y="4533900"/>
          <p14:tracePt t="42841" x="2363788" y="4533900"/>
          <p14:tracePt t="42863" x="2300288" y="4548188"/>
          <p14:tracePt t="42884" x="2262188" y="4562475"/>
          <p14:tracePt t="42886" x="2243138" y="4567238"/>
          <p14:tracePt t="42904" x="2203450" y="4587875"/>
          <p14:tracePt t="42925" x="2174875" y="4606925"/>
          <p14:tracePt t="42928" x="2154238" y="4616450"/>
          <p14:tracePt t="42946" x="2106613" y="4660900"/>
          <p14:tracePt t="42966" x="2017713" y="4729163"/>
          <p14:tracePt t="42987" x="1970088" y="4762500"/>
          <p14:tracePt t="43010" x="1939925" y="4811713"/>
          <p14:tracePt t="43029" x="1935163" y="4840288"/>
          <p14:tracePt t="43049" x="1935163" y="4879975"/>
          <p14:tracePt t="43070" x="1954213" y="4953000"/>
          <p14:tracePt t="43091" x="1965325" y="4997450"/>
          <p14:tracePt t="43093" x="1979613" y="5026025"/>
          <p14:tracePt t="43112" x="2008188" y="5094288"/>
          <p14:tracePt t="43133" x="2047875" y="5124450"/>
          <p14:tracePt t="43154" x="2081213" y="5148263"/>
          <p14:tracePt t="43175" x="2111375" y="5148263"/>
          <p14:tracePt t="43196" x="2154238" y="5157788"/>
          <p14:tracePt t="43197" x="2189163" y="5157788"/>
          <p14:tracePt t="43217" x="2305050" y="5153025"/>
          <p14:tracePt t="43238" x="2525713" y="5108575"/>
          <p14:tracePt t="43258" x="2700338" y="5070475"/>
          <p14:tracePt t="43279" x="2968625" y="5006975"/>
          <p14:tracePt t="43299" x="3128963" y="4987925"/>
          <p14:tracePt t="43321" x="3319463" y="4953000"/>
          <p14:tracePt t="43342" x="3470275" y="4938713"/>
          <p14:tracePt t="43362" x="3514725" y="4929188"/>
          <p14:tracePt t="43383" x="3602038" y="4929188"/>
          <p14:tracePt t="43404" x="3660775" y="4929188"/>
          <p14:tracePt t="43424" x="3748088" y="4933950"/>
          <p14:tracePt t="43446" x="3865563" y="4933950"/>
          <p14:tracePt t="43466" x="3943350" y="4933950"/>
          <p14:tracePt t="43488" x="4075113" y="4924425"/>
          <p14:tracePt t="43508" x="4157663" y="4913313"/>
          <p14:tracePt t="43529" x="4241800" y="4908550"/>
          <p14:tracePt t="43550" x="4294188" y="4908550"/>
          <p14:tracePt t="43571" x="4329113" y="4903788"/>
          <p14:tracePt t="43591" x="4378325" y="4894263"/>
          <p14:tracePt t="43612" x="4402138" y="4894263"/>
          <p14:tracePt t="43633" x="4441825" y="4889500"/>
          <p14:tracePt t="43654" x="4470400" y="4884738"/>
          <p14:tracePt t="43675" x="4475163" y="4879975"/>
          <p14:tracePt t="43831" x="4465638" y="4879975"/>
          <p14:tracePt t="43837" x="4456113" y="4879975"/>
          <p14:tracePt t="43845" x="4411663" y="4879975"/>
          <p14:tracePt t="43862" x="4275138" y="4860925"/>
          <p14:tracePt t="43883" x="4178300" y="4845050"/>
          <p14:tracePt t="43904" x="4037013" y="4821238"/>
          <p14:tracePt t="43926" x="3919538" y="4811713"/>
          <p14:tracePt t="43945" x="3846513" y="4811713"/>
          <p14:tracePt t="43966" x="3729038" y="4802188"/>
          <p14:tracePt t="43987" x="3660775" y="4802188"/>
          <p14:tracePt t="44009" x="3573463" y="4802188"/>
          <p14:tracePt t="44030" x="3509963" y="4802188"/>
          <p14:tracePt t="44050" x="3465513" y="4802188"/>
          <p14:tracePt t="44071" x="3417888" y="4802188"/>
          <p14:tracePt t="44091" x="3382963" y="4802188"/>
          <p14:tracePt t="44113" x="3286125" y="4792663"/>
          <p14:tracePt t="44134" x="3168650" y="4792663"/>
          <p14:tracePt t="44154" x="3114675" y="4792663"/>
          <p14:tracePt t="44175" x="3071813" y="4792663"/>
          <p14:tracePt t="44195" x="3046413" y="4783138"/>
          <p14:tracePt t="44216" x="2992438" y="4783138"/>
          <p14:tracePt t="44238" x="2940050" y="4783138"/>
          <p14:tracePt t="44258" x="2909888" y="4778375"/>
          <p14:tracePt t="44279" x="2862263" y="4778375"/>
          <p14:tracePt t="44299" x="2817813" y="4772025"/>
          <p14:tracePt t="44320" x="2720975" y="4772025"/>
          <p14:tracePt t="44341" x="2667000" y="4772025"/>
          <p14:tracePt t="44362" x="2641600" y="4772025"/>
          <p14:tracePt t="44383" x="2632075" y="4772025"/>
          <p14:tracePt t="44404" x="2627313" y="4772025"/>
          <p14:tracePt t="44431" x="2622550" y="4772025"/>
          <p14:tracePt t="44800" x="0" y="0"/>
        </p14:tracePtLst>
      </p14:laserTrace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84503" y="165176"/>
            <a:ext cx="9807196" cy="457200"/>
          </a:xfrm>
        </p:spPr>
        <p:txBody>
          <a:bodyPr/>
          <a:lstStyle/>
          <a:p>
            <a:r>
              <a:rPr lang="de-DE" sz="2345" dirty="0"/>
              <a:t>SOLPS-ITER </a:t>
            </a:r>
            <a:r>
              <a:rPr lang="de-DE" sz="2345" dirty="0" err="1"/>
              <a:t>detached</a:t>
            </a:r>
            <a:r>
              <a:rPr lang="de-DE" sz="2345" dirty="0"/>
              <a:t> </a:t>
            </a:r>
            <a:r>
              <a:rPr lang="de-DE" sz="2345" dirty="0" err="1"/>
              <a:t>divertor</a:t>
            </a:r>
            <a:r>
              <a:rPr lang="de-DE" sz="2345" dirty="0"/>
              <a:t> </a:t>
            </a:r>
            <a:r>
              <a:rPr lang="de-DE" sz="2345" dirty="0" err="1"/>
              <a:t>solution</a:t>
            </a:r>
            <a:r>
              <a:rPr lang="de-DE" sz="2345" dirty="0"/>
              <a:t> </a:t>
            </a:r>
            <a:r>
              <a:rPr lang="de-DE" sz="2345" dirty="0" err="1"/>
              <a:t>for</a:t>
            </a:r>
            <a:r>
              <a:rPr lang="de-DE" sz="2345" dirty="0"/>
              <a:t> </a:t>
            </a:r>
            <a:r>
              <a:rPr lang="de-DE" sz="2345" dirty="0" err="1"/>
              <a:t>the</a:t>
            </a:r>
            <a:r>
              <a:rPr lang="de-DE" sz="2345" dirty="0"/>
              <a:t> </a:t>
            </a:r>
            <a:r>
              <a:rPr lang="de-DE" sz="2345" dirty="0" err="1"/>
              <a:t>reference</a:t>
            </a:r>
            <a:r>
              <a:rPr lang="de-DE" sz="2345" dirty="0"/>
              <a:t> </a:t>
            </a:r>
            <a:r>
              <a:rPr lang="de-DE" sz="2345" dirty="0" err="1"/>
              <a:t>case</a:t>
            </a:r>
            <a:endParaRPr lang="de-DE" sz="2345" dirty="0"/>
          </a:p>
        </p:txBody>
      </p:sp>
      <p:sp>
        <p:nvSpPr>
          <p:cNvPr id="3" name="Inhaltsplatzhalter 2"/>
          <p:cNvSpPr>
            <a:spLocks noGrp="1"/>
          </p:cNvSpPr>
          <p:nvPr>
            <p:ph idx="1"/>
          </p:nvPr>
        </p:nvSpPr>
        <p:spPr>
          <a:xfrm>
            <a:off x="819974" y="4620453"/>
            <a:ext cx="11372026" cy="1495292"/>
          </a:xfrm>
        </p:spPr>
        <p:txBody>
          <a:bodyPr>
            <a:noAutofit/>
          </a:bodyPr>
          <a:lstStyle/>
          <a:p>
            <a:pPr marL="0" indent="0">
              <a:spcBef>
                <a:spcPts val="0"/>
              </a:spcBef>
              <a:spcAft>
                <a:spcPts val="586"/>
              </a:spcAft>
              <a:buNone/>
            </a:pPr>
            <a:r>
              <a:rPr lang="de-DE" sz="2000" dirty="0">
                <a:latin typeface="+mn-lt"/>
              </a:rPr>
              <a:t>Possible </a:t>
            </a:r>
            <a:r>
              <a:rPr lang="de-DE" sz="2000" dirty="0" err="1">
                <a:latin typeface="+mn-lt"/>
              </a:rPr>
              <a:t>to</a:t>
            </a:r>
            <a:r>
              <a:rPr lang="de-DE" sz="2000" dirty="0">
                <a:latin typeface="+mn-lt"/>
              </a:rPr>
              <a:t> </a:t>
            </a:r>
            <a:r>
              <a:rPr lang="de-DE" sz="2000" dirty="0" err="1">
                <a:latin typeface="+mn-lt"/>
              </a:rPr>
              <a:t>transform</a:t>
            </a:r>
            <a:r>
              <a:rPr lang="de-DE" sz="2000" dirty="0">
                <a:latin typeface="+mn-lt"/>
              </a:rPr>
              <a:t> </a:t>
            </a:r>
            <a:r>
              <a:rPr lang="de-DE" sz="2000" dirty="0" err="1">
                <a:latin typeface="+mn-lt"/>
              </a:rPr>
              <a:t>P</a:t>
            </a:r>
            <a:r>
              <a:rPr lang="de-DE" sz="2000" baseline="-25000" dirty="0" err="1">
                <a:latin typeface="+mn-lt"/>
              </a:rPr>
              <a:t>sep</a:t>
            </a:r>
            <a:r>
              <a:rPr lang="de-DE" sz="2000" dirty="0">
                <a:latin typeface="+mn-lt"/>
              </a:rPr>
              <a:t> = 150 MW (=1.2 P</a:t>
            </a:r>
            <a:r>
              <a:rPr lang="de-DE" sz="2000" baseline="-25000" dirty="0">
                <a:latin typeface="+mn-lt"/>
              </a:rPr>
              <a:t>LH</a:t>
            </a:r>
            <a:r>
              <a:rPr lang="de-DE" sz="2000" dirty="0">
                <a:latin typeface="+mn-lt"/>
              </a:rPr>
              <a:t>) </a:t>
            </a:r>
            <a:r>
              <a:rPr lang="de-DE" sz="2000" dirty="0" err="1">
                <a:latin typeface="+mn-lt"/>
              </a:rPr>
              <a:t>to</a:t>
            </a:r>
            <a:r>
              <a:rPr lang="de-DE" sz="2000" dirty="0">
                <a:latin typeface="+mn-lt"/>
              </a:rPr>
              <a:t> </a:t>
            </a:r>
            <a:r>
              <a:rPr lang="de-DE" sz="2000" dirty="0" err="1">
                <a:latin typeface="+mn-lt"/>
              </a:rPr>
              <a:t>q</a:t>
            </a:r>
            <a:r>
              <a:rPr lang="de-DE" sz="2000" baseline="-25000" dirty="0" err="1">
                <a:latin typeface="+mn-lt"/>
              </a:rPr>
              <a:t>target,max</a:t>
            </a:r>
            <a:r>
              <a:rPr lang="de-DE" sz="2000" dirty="0">
                <a:latin typeface="+mn-lt"/>
              </a:rPr>
              <a:t> = 2 MW/m</a:t>
            </a:r>
            <a:r>
              <a:rPr lang="de-DE" sz="2000" baseline="30000" dirty="0">
                <a:latin typeface="+mn-lt"/>
              </a:rPr>
              <a:t>2</a:t>
            </a:r>
            <a:r>
              <a:rPr lang="de-DE" sz="2000" dirty="0">
                <a:latin typeface="+mn-lt"/>
              </a:rPr>
              <a:t> </a:t>
            </a:r>
          </a:p>
          <a:p>
            <a:pPr>
              <a:spcBef>
                <a:spcPts val="0"/>
              </a:spcBef>
              <a:spcAft>
                <a:spcPts val="586"/>
              </a:spcAft>
            </a:pPr>
            <a:r>
              <a:rPr lang="de-DE" sz="2000" dirty="0" err="1">
                <a:solidFill>
                  <a:schemeClr val="tx2"/>
                </a:solidFill>
                <a:latin typeface="+mn-lt"/>
              </a:rPr>
              <a:t>implies</a:t>
            </a:r>
            <a:r>
              <a:rPr lang="de-DE" sz="2000" dirty="0">
                <a:solidFill>
                  <a:schemeClr val="tx2"/>
                </a:solidFill>
                <a:latin typeface="+mn-lt"/>
              </a:rPr>
              <a:t> 67% </a:t>
            </a:r>
            <a:r>
              <a:rPr lang="de-DE" sz="2000" dirty="0" err="1">
                <a:solidFill>
                  <a:schemeClr val="tx2"/>
                </a:solidFill>
                <a:latin typeface="+mn-lt"/>
              </a:rPr>
              <a:t>of</a:t>
            </a:r>
            <a:r>
              <a:rPr lang="de-DE" sz="2000" dirty="0">
                <a:solidFill>
                  <a:schemeClr val="tx2"/>
                </a:solidFill>
                <a:latin typeface="+mn-lt"/>
              </a:rPr>
              <a:t> </a:t>
            </a:r>
            <a:r>
              <a:rPr lang="de-DE" sz="2000" dirty="0" err="1">
                <a:solidFill>
                  <a:schemeClr val="tx2"/>
                </a:solidFill>
                <a:latin typeface="+mn-lt"/>
              </a:rPr>
              <a:t>core</a:t>
            </a:r>
            <a:r>
              <a:rPr lang="de-DE" sz="2000" dirty="0">
                <a:solidFill>
                  <a:schemeClr val="tx2"/>
                </a:solidFill>
                <a:latin typeface="+mn-lt"/>
              </a:rPr>
              <a:t> </a:t>
            </a:r>
            <a:r>
              <a:rPr lang="de-DE" sz="2000" dirty="0" err="1">
                <a:solidFill>
                  <a:schemeClr val="tx2"/>
                </a:solidFill>
                <a:latin typeface="+mn-lt"/>
              </a:rPr>
              <a:t>radiaton</a:t>
            </a:r>
            <a:r>
              <a:rPr lang="de-DE" sz="2000" dirty="0">
                <a:solidFill>
                  <a:schemeClr val="tx2"/>
                </a:solidFill>
                <a:latin typeface="+mn-lt"/>
              </a:rPr>
              <a:t> (</a:t>
            </a:r>
            <a:r>
              <a:rPr lang="de-DE" sz="2000" dirty="0" err="1">
                <a:solidFill>
                  <a:schemeClr val="tx2"/>
                </a:solidFill>
                <a:latin typeface="+mn-lt"/>
              </a:rPr>
              <a:t>very</a:t>
            </a:r>
            <a:r>
              <a:rPr lang="de-DE" sz="2000" dirty="0">
                <a:solidFill>
                  <a:schemeClr val="tx2"/>
                </a:solidFill>
                <a:latin typeface="+mn-lt"/>
              </a:rPr>
              <a:t> different </a:t>
            </a:r>
            <a:r>
              <a:rPr lang="de-DE" sz="2000" dirty="0" err="1">
                <a:solidFill>
                  <a:schemeClr val="tx2"/>
                </a:solidFill>
                <a:latin typeface="+mn-lt"/>
              </a:rPr>
              <a:t>from</a:t>
            </a:r>
            <a:r>
              <a:rPr lang="de-DE" sz="2000" dirty="0">
                <a:solidFill>
                  <a:schemeClr val="tx2"/>
                </a:solidFill>
                <a:latin typeface="+mn-lt"/>
              </a:rPr>
              <a:t> ITER) – link </a:t>
            </a:r>
            <a:r>
              <a:rPr lang="de-DE" sz="2000" dirty="0" err="1">
                <a:solidFill>
                  <a:schemeClr val="tx2"/>
                </a:solidFill>
                <a:latin typeface="+mn-lt"/>
              </a:rPr>
              <a:t>to</a:t>
            </a:r>
            <a:r>
              <a:rPr lang="de-DE" sz="2000" dirty="0">
                <a:solidFill>
                  <a:schemeClr val="tx2"/>
                </a:solidFill>
                <a:latin typeface="+mn-lt"/>
              </a:rPr>
              <a:t> </a:t>
            </a:r>
            <a:r>
              <a:rPr lang="de-DE" sz="2000" dirty="0" err="1">
                <a:solidFill>
                  <a:schemeClr val="tx2"/>
                </a:solidFill>
                <a:latin typeface="+mn-lt"/>
              </a:rPr>
              <a:t>core</a:t>
            </a:r>
            <a:r>
              <a:rPr lang="de-DE" sz="2000" dirty="0">
                <a:solidFill>
                  <a:schemeClr val="tx2"/>
                </a:solidFill>
                <a:latin typeface="+mn-lt"/>
              </a:rPr>
              <a:t> </a:t>
            </a:r>
            <a:r>
              <a:rPr lang="de-DE" sz="2000" dirty="0" err="1">
                <a:solidFill>
                  <a:schemeClr val="tx2"/>
                </a:solidFill>
                <a:latin typeface="+mn-lt"/>
              </a:rPr>
              <a:t>plasma</a:t>
            </a:r>
            <a:endParaRPr lang="de-DE" sz="2000" dirty="0">
              <a:solidFill>
                <a:schemeClr val="tx2"/>
              </a:solidFill>
              <a:latin typeface="+mn-lt"/>
            </a:endParaRPr>
          </a:p>
          <a:p>
            <a:pPr>
              <a:spcBef>
                <a:spcPts val="0"/>
              </a:spcBef>
              <a:spcAft>
                <a:spcPts val="586"/>
              </a:spcAft>
            </a:pPr>
            <a:r>
              <a:rPr lang="de-DE" sz="2000" b="1" dirty="0">
                <a:solidFill>
                  <a:schemeClr val="tx2"/>
                </a:solidFill>
                <a:latin typeface="+mn-lt"/>
              </a:rPr>
              <a:t>not </a:t>
            </a:r>
            <a:r>
              <a:rPr lang="de-DE" sz="2000" b="1" dirty="0" err="1">
                <a:solidFill>
                  <a:schemeClr val="tx2"/>
                </a:solidFill>
                <a:latin typeface="+mn-lt"/>
              </a:rPr>
              <a:t>including</a:t>
            </a:r>
            <a:r>
              <a:rPr lang="de-DE" sz="2000" b="1" dirty="0">
                <a:solidFill>
                  <a:schemeClr val="tx2"/>
                </a:solidFill>
                <a:latin typeface="+mn-lt"/>
              </a:rPr>
              <a:t> </a:t>
            </a:r>
            <a:r>
              <a:rPr lang="de-DE" sz="2000" b="1" dirty="0" err="1">
                <a:solidFill>
                  <a:schemeClr val="tx2"/>
                </a:solidFill>
                <a:latin typeface="+mn-lt"/>
              </a:rPr>
              <a:t>transients</a:t>
            </a:r>
            <a:r>
              <a:rPr lang="de-DE" sz="2000" b="1" dirty="0">
                <a:solidFill>
                  <a:schemeClr val="tx2"/>
                </a:solidFill>
                <a:latin typeface="+mn-lt"/>
              </a:rPr>
              <a:t> – </a:t>
            </a:r>
            <a:r>
              <a:rPr lang="de-DE" sz="2000" b="1" dirty="0" err="1">
                <a:solidFill>
                  <a:schemeClr val="tx2"/>
                </a:solidFill>
                <a:latin typeface="+mn-lt"/>
              </a:rPr>
              <a:t>need</a:t>
            </a:r>
            <a:r>
              <a:rPr lang="de-DE" sz="2000" b="1" dirty="0">
                <a:solidFill>
                  <a:schemeClr val="tx2"/>
                </a:solidFill>
                <a:latin typeface="+mn-lt"/>
              </a:rPr>
              <a:t> time </a:t>
            </a:r>
            <a:r>
              <a:rPr lang="de-DE" sz="2000" b="1" dirty="0" err="1">
                <a:solidFill>
                  <a:schemeClr val="tx2"/>
                </a:solidFill>
                <a:latin typeface="+mn-lt"/>
              </a:rPr>
              <a:t>dependent</a:t>
            </a:r>
            <a:r>
              <a:rPr lang="de-DE" sz="2000" b="1" dirty="0">
                <a:solidFill>
                  <a:schemeClr val="tx2"/>
                </a:solidFill>
                <a:latin typeface="+mn-lt"/>
              </a:rPr>
              <a:t> </a:t>
            </a:r>
            <a:r>
              <a:rPr lang="de-DE" sz="2000" b="1" dirty="0" err="1">
                <a:solidFill>
                  <a:schemeClr val="tx2"/>
                </a:solidFill>
                <a:latin typeface="+mn-lt"/>
              </a:rPr>
              <a:t>modeling</a:t>
            </a:r>
            <a:r>
              <a:rPr lang="de-DE" sz="2000" b="1" dirty="0">
                <a:solidFill>
                  <a:schemeClr val="tx2"/>
                </a:solidFill>
                <a:latin typeface="+mn-lt"/>
              </a:rPr>
              <a:t> (e.g. ELM </a:t>
            </a:r>
            <a:r>
              <a:rPr lang="de-DE" sz="2000" b="1" dirty="0" err="1">
                <a:solidFill>
                  <a:schemeClr val="tx2"/>
                </a:solidFill>
                <a:latin typeface="+mn-lt"/>
              </a:rPr>
              <a:t>buffering</a:t>
            </a:r>
            <a:r>
              <a:rPr lang="de-DE" sz="2000" b="1" dirty="0">
                <a:solidFill>
                  <a:schemeClr val="tx2"/>
                </a:solidFill>
                <a:latin typeface="+mn-lt"/>
              </a:rPr>
              <a:t>, </a:t>
            </a:r>
            <a:r>
              <a:rPr lang="de-DE" sz="2000" b="1" dirty="0" err="1">
                <a:solidFill>
                  <a:schemeClr val="tx2"/>
                </a:solidFill>
              </a:rPr>
              <a:t>reattachment</a:t>
            </a:r>
            <a:r>
              <a:rPr lang="de-DE" sz="2000" b="1" dirty="0">
                <a:solidFill>
                  <a:schemeClr val="tx2"/>
                </a:solidFill>
              </a:rPr>
              <a:t> </a:t>
            </a:r>
            <a:r>
              <a:rPr lang="de-DE" sz="2000" b="1" dirty="0" err="1">
                <a:solidFill>
                  <a:schemeClr val="tx2"/>
                </a:solidFill>
              </a:rPr>
              <a:t>dynamics</a:t>
            </a:r>
            <a:r>
              <a:rPr lang="de-DE" sz="2000" b="1" dirty="0">
                <a:solidFill>
                  <a:schemeClr val="tx2"/>
                </a:solidFill>
              </a:rPr>
              <a:t>) -&gt; </a:t>
            </a:r>
            <a:r>
              <a:rPr lang="de-DE" sz="2000" b="1" dirty="0" err="1">
                <a:solidFill>
                  <a:schemeClr val="tx2"/>
                </a:solidFill>
              </a:rPr>
              <a:t>reduced</a:t>
            </a:r>
            <a:r>
              <a:rPr lang="de-DE" sz="2000" b="1" dirty="0">
                <a:solidFill>
                  <a:schemeClr val="tx2"/>
                </a:solidFill>
              </a:rPr>
              <a:t> </a:t>
            </a:r>
            <a:r>
              <a:rPr lang="de-DE" sz="2000" b="1" dirty="0" err="1">
                <a:solidFill>
                  <a:schemeClr val="tx2"/>
                </a:solidFill>
              </a:rPr>
              <a:t>models</a:t>
            </a:r>
            <a:r>
              <a:rPr lang="de-DE" sz="2000" b="1" dirty="0">
                <a:solidFill>
                  <a:schemeClr val="tx2"/>
                </a:solidFill>
              </a:rPr>
              <a:t> </a:t>
            </a:r>
            <a:r>
              <a:rPr lang="de-DE" sz="2000" b="1" dirty="0" err="1">
                <a:solidFill>
                  <a:schemeClr val="tx2"/>
                </a:solidFill>
              </a:rPr>
              <a:t>needed</a:t>
            </a:r>
            <a:r>
              <a:rPr lang="de-DE" sz="2000" b="1" dirty="0">
                <a:solidFill>
                  <a:schemeClr val="tx2"/>
                </a:solidFill>
              </a:rPr>
              <a:t> </a:t>
            </a:r>
          </a:p>
          <a:p>
            <a:pPr>
              <a:spcBef>
                <a:spcPts val="0"/>
              </a:spcBef>
              <a:spcAft>
                <a:spcPts val="586"/>
              </a:spcAft>
            </a:pPr>
            <a:r>
              <a:rPr lang="de-DE" sz="2000" b="1" dirty="0" err="1">
                <a:solidFill>
                  <a:schemeClr val="tx2"/>
                </a:solidFill>
              </a:rPr>
              <a:t>need</a:t>
            </a:r>
            <a:r>
              <a:rPr lang="de-DE" sz="2000" b="1" dirty="0">
                <a:solidFill>
                  <a:schemeClr val="tx2"/>
                </a:solidFill>
              </a:rPr>
              <a:t> </a:t>
            </a:r>
            <a:r>
              <a:rPr lang="de-DE" sz="2000" b="1" dirty="0" err="1">
                <a:solidFill>
                  <a:schemeClr val="tx2"/>
                </a:solidFill>
              </a:rPr>
              <a:t>to</a:t>
            </a:r>
            <a:r>
              <a:rPr lang="de-DE" sz="2000" b="1" dirty="0">
                <a:solidFill>
                  <a:schemeClr val="tx2"/>
                </a:solidFill>
              </a:rPr>
              <a:t> </a:t>
            </a:r>
            <a:r>
              <a:rPr lang="de-DE" sz="2000" b="1" dirty="0" err="1">
                <a:solidFill>
                  <a:schemeClr val="tx2"/>
                </a:solidFill>
              </a:rPr>
              <a:t>c</a:t>
            </a:r>
            <a:r>
              <a:rPr lang="de-DE" sz="2000" b="1" dirty="0" err="1">
                <a:solidFill>
                  <a:schemeClr val="tx2"/>
                </a:solidFill>
                <a:latin typeface="+mn-lt"/>
              </a:rPr>
              <a:t>larify</a:t>
            </a:r>
            <a:r>
              <a:rPr lang="de-DE" sz="2000" b="1" dirty="0">
                <a:solidFill>
                  <a:schemeClr val="tx2"/>
                </a:solidFill>
                <a:latin typeface="+mn-lt"/>
              </a:rPr>
              <a:t> </a:t>
            </a:r>
            <a:r>
              <a:rPr lang="de-DE" sz="2000" b="1" dirty="0" err="1">
                <a:solidFill>
                  <a:schemeClr val="tx2"/>
                </a:solidFill>
                <a:latin typeface="+mn-lt"/>
              </a:rPr>
              <a:t>extrapolability</a:t>
            </a:r>
            <a:r>
              <a:rPr lang="de-DE" sz="2000" b="1" dirty="0">
                <a:solidFill>
                  <a:schemeClr val="tx2"/>
                </a:solidFill>
                <a:latin typeface="+mn-lt"/>
              </a:rPr>
              <a:t> </a:t>
            </a:r>
            <a:r>
              <a:rPr lang="de-DE" sz="2000" b="1" dirty="0" err="1">
                <a:solidFill>
                  <a:schemeClr val="tx2"/>
                </a:solidFill>
                <a:latin typeface="+mn-lt"/>
              </a:rPr>
              <a:t>of</a:t>
            </a:r>
            <a:r>
              <a:rPr lang="de-DE" sz="2000" b="1" dirty="0">
                <a:solidFill>
                  <a:schemeClr val="tx2"/>
                </a:solidFill>
                <a:latin typeface="+mn-lt"/>
              </a:rPr>
              <a:t> X-point </a:t>
            </a:r>
            <a:r>
              <a:rPr lang="de-DE" sz="2000" b="1" dirty="0" err="1">
                <a:solidFill>
                  <a:schemeClr val="tx2"/>
                </a:solidFill>
                <a:latin typeface="+mn-lt"/>
              </a:rPr>
              <a:t>radiator</a:t>
            </a:r>
            <a:r>
              <a:rPr lang="de-DE" sz="2000" b="1" dirty="0">
                <a:solidFill>
                  <a:schemeClr val="tx2"/>
                </a:solidFill>
                <a:latin typeface="+mn-lt"/>
              </a:rPr>
              <a:t> and</a:t>
            </a:r>
            <a:r>
              <a:rPr lang="de-DE" sz="2000" b="1" dirty="0">
                <a:solidFill>
                  <a:schemeClr val="tx2"/>
                </a:solidFill>
              </a:rPr>
              <a:t>, </a:t>
            </a:r>
            <a:r>
              <a:rPr lang="de-DE" sz="2000" b="1" dirty="0" err="1">
                <a:solidFill>
                  <a:schemeClr val="tx2"/>
                </a:solidFill>
              </a:rPr>
              <a:t>as</a:t>
            </a:r>
            <a:r>
              <a:rPr lang="de-DE" sz="2000" b="1" dirty="0">
                <a:solidFill>
                  <a:schemeClr val="tx2"/>
                </a:solidFill>
              </a:rPr>
              <a:t> a </a:t>
            </a:r>
            <a:r>
              <a:rPr lang="de-DE" sz="2000" b="1" dirty="0" err="1">
                <a:solidFill>
                  <a:schemeClr val="tx2"/>
                </a:solidFill>
              </a:rPr>
              <a:t>consequence</a:t>
            </a:r>
            <a:r>
              <a:rPr lang="de-DE" sz="2000" b="1" dirty="0">
                <a:solidFill>
                  <a:schemeClr val="tx2"/>
                </a:solidFill>
              </a:rPr>
              <a:t>, </a:t>
            </a:r>
            <a:r>
              <a:rPr lang="de-DE" sz="2000" b="1" dirty="0" err="1">
                <a:solidFill>
                  <a:schemeClr val="tx2"/>
                </a:solidFill>
              </a:rPr>
              <a:t>compact</a:t>
            </a:r>
            <a:r>
              <a:rPr lang="de-DE" sz="2000" b="1" dirty="0">
                <a:solidFill>
                  <a:schemeClr val="tx2"/>
                </a:solidFill>
              </a:rPr>
              <a:t> </a:t>
            </a:r>
            <a:r>
              <a:rPr lang="de-DE" sz="2000" b="1" dirty="0" err="1">
                <a:solidFill>
                  <a:schemeClr val="tx2"/>
                </a:solidFill>
              </a:rPr>
              <a:t>divertors</a:t>
            </a:r>
            <a:endParaRPr lang="de-DE" sz="2000" b="1" dirty="0">
              <a:solidFill>
                <a:schemeClr val="tx2"/>
              </a:solidFill>
              <a:latin typeface="+mn-lt"/>
            </a:endParaRPr>
          </a:p>
        </p:txBody>
      </p:sp>
      <p:pic>
        <p:nvPicPr>
          <p:cNvPr id="5" name="Grafik 4">
            <a:extLst>
              <a:ext uri="{FF2B5EF4-FFF2-40B4-BE49-F238E27FC236}">
                <a16:creationId xmlns:a16="http://schemas.microsoft.com/office/drawing/2014/main" id="{D77EFE2B-FD46-4585-9686-4DCFA55FEDF5}"/>
              </a:ext>
            </a:extLst>
          </p:cNvPr>
          <p:cNvPicPr>
            <a:picLocks noChangeAspect="1"/>
          </p:cNvPicPr>
          <p:nvPr/>
        </p:nvPicPr>
        <p:blipFill>
          <a:blip r:embed="rId2"/>
          <a:stretch>
            <a:fillRect/>
          </a:stretch>
        </p:blipFill>
        <p:spPr>
          <a:xfrm>
            <a:off x="1171080" y="719529"/>
            <a:ext cx="2360712" cy="3866403"/>
          </a:xfrm>
          <a:prstGeom prst="rect">
            <a:avLst/>
          </a:prstGeom>
        </p:spPr>
      </p:pic>
      <p:pic>
        <p:nvPicPr>
          <p:cNvPr id="8" name="Grafik 7">
            <a:extLst>
              <a:ext uri="{FF2B5EF4-FFF2-40B4-BE49-F238E27FC236}">
                <a16:creationId xmlns:a16="http://schemas.microsoft.com/office/drawing/2014/main" id="{46E47FF2-79EE-4AC5-9DE3-B2F41B991EFD}"/>
              </a:ext>
            </a:extLst>
          </p:cNvPr>
          <p:cNvPicPr>
            <a:picLocks noChangeAspect="1"/>
          </p:cNvPicPr>
          <p:nvPr/>
        </p:nvPicPr>
        <p:blipFill>
          <a:blip r:embed="rId3"/>
          <a:stretch>
            <a:fillRect/>
          </a:stretch>
        </p:blipFill>
        <p:spPr>
          <a:xfrm>
            <a:off x="3704201" y="741886"/>
            <a:ext cx="7146868" cy="3816743"/>
          </a:xfrm>
          <a:prstGeom prst="rect">
            <a:avLst/>
          </a:prstGeom>
        </p:spPr>
      </p:pic>
      <p:pic>
        <p:nvPicPr>
          <p:cNvPr id="9" name="Grafik 8">
            <a:extLst>
              <a:ext uri="{FF2B5EF4-FFF2-40B4-BE49-F238E27FC236}">
                <a16:creationId xmlns:a16="http://schemas.microsoft.com/office/drawing/2014/main" id="{5998FF42-1D02-44FE-BDF6-750A073D541B}"/>
              </a:ext>
            </a:extLst>
          </p:cNvPr>
          <p:cNvPicPr>
            <a:picLocks noChangeAspect="1"/>
          </p:cNvPicPr>
          <p:nvPr/>
        </p:nvPicPr>
        <p:blipFill>
          <a:blip r:embed="rId4"/>
          <a:stretch>
            <a:fillRect/>
          </a:stretch>
        </p:blipFill>
        <p:spPr>
          <a:xfrm>
            <a:off x="7127566" y="3257897"/>
            <a:ext cx="2199946" cy="492429"/>
          </a:xfrm>
          <a:prstGeom prst="rect">
            <a:avLst/>
          </a:prstGeom>
        </p:spPr>
      </p:pic>
      <p:pic>
        <p:nvPicPr>
          <p:cNvPr id="10" name="Grafik 9">
            <a:extLst>
              <a:ext uri="{FF2B5EF4-FFF2-40B4-BE49-F238E27FC236}">
                <a16:creationId xmlns:a16="http://schemas.microsoft.com/office/drawing/2014/main" id="{F849C0DC-AD12-44B2-98DF-FEF2BA931079}"/>
              </a:ext>
            </a:extLst>
          </p:cNvPr>
          <p:cNvPicPr>
            <a:picLocks noChangeAspect="1"/>
          </p:cNvPicPr>
          <p:nvPr/>
        </p:nvPicPr>
        <p:blipFill>
          <a:blip r:embed="rId5"/>
          <a:stretch>
            <a:fillRect/>
          </a:stretch>
        </p:blipFill>
        <p:spPr>
          <a:xfrm>
            <a:off x="5927226" y="870391"/>
            <a:ext cx="5785837" cy="2153852"/>
          </a:xfrm>
          <a:prstGeom prst="rect">
            <a:avLst/>
          </a:prstGeom>
        </p:spPr>
      </p:pic>
      <p:sp>
        <p:nvSpPr>
          <p:cNvPr id="4" name="Textfeld 3">
            <a:extLst>
              <a:ext uri="{FF2B5EF4-FFF2-40B4-BE49-F238E27FC236}">
                <a16:creationId xmlns:a16="http://schemas.microsoft.com/office/drawing/2014/main" id="{A08712D8-261E-4D75-BD05-95E83894D1C0}"/>
              </a:ext>
            </a:extLst>
          </p:cNvPr>
          <p:cNvSpPr txBox="1"/>
          <p:nvPr/>
        </p:nvSpPr>
        <p:spPr>
          <a:xfrm>
            <a:off x="10105781" y="4624900"/>
            <a:ext cx="1665000" cy="511151"/>
          </a:xfrm>
          <a:prstGeom prst="rect">
            <a:avLst/>
          </a:prstGeom>
          <a:noFill/>
          <a:ln>
            <a:solidFill>
              <a:schemeClr val="tx1"/>
            </a:solidFill>
          </a:ln>
        </p:spPr>
        <p:txBody>
          <a:bodyPr wrap="none" rtlCol="0">
            <a:spAutoFit/>
          </a:bodyPr>
          <a:lstStyle/>
          <a:p>
            <a:r>
              <a:rPr lang="de-DE" sz="1368" b="1" dirty="0">
                <a:latin typeface="Arial" panose="020B0604020202020204" pitchFamily="34" charset="0"/>
                <a:cs typeface="Arial" panose="020B0604020202020204" pitchFamily="34" charset="0"/>
              </a:rPr>
              <a:t>F. </a:t>
            </a:r>
            <a:r>
              <a:rPr lang="de-DE" sz="1368" b="1" dirty="0" err="1">
                <a:latin typeface="Arial" panose="020B0604020202020204" pitchFamily="34" charset="0"/>
                <a:cs typeface="Arial" panose="020B0604020202020204" pitchFamily="34" charset="0"/>
              </a:rPr>
              <a:t>Subba</a:t>
            </a:r>
            <a:r>
              <a:rPr lang="de-DE" sz="1368" b="1" dirty="0">
                <a:latin typeface="Arial" panose="020B0604020202020204" pitchFamily="34" charset="0"/>
                <a:cs typeface="Arial" panose="020B0604020202020204" pitchFamily="34" charset="0"/>
              </a:rPr>
              <a:t> et al., </a:t>
            </a:r>
          </a:p>
          <a:p>
            <a:r>
              <a:rPr lang="de-DE" sz="1368" b="1" dirty="0" err="1">
                <a:latin typeface="Arial" panose="020B0604020202020204" pitchFamily="34" charset="0"/>
                <a:cs typeface="Arial" panose="020B0604020202020204" pitchFamily="34" charset="0"/>
              </a:rPr>
              <a:t>Nucl</a:t>
            </a:r>
            <a:r>
              <a:rPr lang="de-DE" sz="1368" b="1" dirty="0">
                <a:latin typeface="Arial" panose="020B0604020202020204" pitchFamily="34" charset="0"/>
                <a:cs typeface="Arial" panose="020B0604020202020204" pitchFamily="34" charset="0"/>
              </a:rPr>
              <a:t>. Fusion 2021</a:t>
            </a:r>
          </a:p>
        </p:txBody>
      </p:sp>
      <p:sp>
        <p:nvSpPr>
          <p:cNvPr id="11" name="Textfeld 10">
            <a:extLst>
              <a:ext uri="{FF2B5EF4-FFF2-40B4-BE49-F238E27FC236}">
                <a16:creationId xmlns:a16="http://schemas.microsoft.com/office/drawing/2014/main" id="{55E4D5E7-F363-4CBA-8C96-81D268744A6B}"/>
              </a:ext>
            </a:extLst>
          </p:cNvPr>
          <p:cNvSpPr txBox="1"/>
          <p:nvPr/>
        </p:nvSpPr>
        <p:spPr>
          <a:xfrm>
            <a:off x="6377388" y="2343913"/>
            <a:ext cx="1539718" cy="300678"/>
          </a:xfrm>
          <a:prstGeom prst="rect">
            <a:avLst/>
          </a:prstGeom>
          <a:noFill/>
          <a:ln>
            <a:solidFill>
              <a:schemeClr val="tx1"/>
            </a:solidFill>
          </a:ln>
        </p:spPr>
        <p:txBody>
          <a:bodyPr wrap="none" rtlCol="0">
            <a:spAutoFit/>
          </a:bodyPr>
          <a:lstStyle/>
          <a:p>
            <a:r>
              <a:rPr lang="de-DE" sz="1368" b="1" dirty="0" err="1">
                <a:latin typeface="Arial" panose="020B0604020202020204" pitchFamily="34" charset="0"/>
                <a:cs typeface="Arial" panose="020B0604020202020204" pitchFamily="34" charset="0"/>
              </a:rPr>
              <a:t>Electron</a:t>
            </a:r>
            <a:r>
              <a:rPr lang="de-DE" sz="1368" b="1" dirty="0">
                <a:latin typeface="Arial" panose="020B0604020202020204" pitchFamily="34" charset="0"/>
                <a:cs typeface="Arial" panose="020B0604020202020204" pitchFamily="34" charset="0"/>
              </a:rPr>
              <a:t> </a:t>
            </a:r>
            <a:r>
              <a:rPr lang="de-DE" sz="1368" b="1" dirty="0" err="1">
                <a:latin typeface="Arial" panose="020B0604020202020204" pitchFamily="34" charset="0"/>
                <a:cs typeface="Arial" panose="020B0604020202020204" pitchFamily="34" charset="0"/>
              </a:rPr>
              <a:t>density</a:t>
            </a:r>
            <a:endParaRPr lang="de-DE" sz="1368" b="1" dirty="0">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EEDA6182-7A7A-409F-9664-49549D33F9E6}"/>
              </a:ext>
            </a:extLst>
          </p:cNvPr>
          <p:cNvSpPr txBox="1"/>
          <p:nvPr/>
        </p:nvSpPr>
        <p:spPr>
          <a:xfrm>
            <a:off x="9236036" y="2299096"/>
            <a:ext cx="1442624" cy="300678"/>
          </a:xfrm>
          <a:prstGeom prst="rect">
            <a:avLst/>
          </a:prstGeom>
          <a:noFill/>
          <a:ln>
            <a:solidFill>
              <a:schemeClr val="tx1"/>
            </a:solidFill>
          </a:ln>
        </p:spPr>
        <p:txBody>
          <a:bodyPr wrap="none" rtlCol="0">
            <a:spAutoFit/>
          </a:bodyPr>
          <a:lstStyle/>
          <a:p>
            <a:r>
              <a:rPr lang="de-DE" sz="1368" b="1" dirty="0">
                <a:latin typeface="Arial" panose="020B0604020202020204" pitchFamily="34" charset="0"/>
                <a:cs typeface="Arial" panose="020B0604020202020204" pitchFamily="34" charset="0"/>
              </a:rPr>
              <a:t>Neutral </a:t>
            </a:r>
            <a:r>
              <a:rPr lang="de-DE" sz="1368" b="1" dirty="0" err="1">
                <a:latin typeface="Arial" panose="020B0604020202020204" pitchFamily="34" charset="0"/>
                <a:cs typeface="Arial" panose="020B0604020202020204" pitchFamily="34" charset="0"/>
              </a:rPr>
              <a:t>density</a:t>
            </a:r>
            <a:endParaRPr lang="de-DE" sz="1368" b="1" dirty="0">
              <a:latin typeface="Arial" panose="020B0604020202020204" pitchFamily="34" charset="0"/>
              <a:cs typeface="Arial" panose="020B0604020202020204" pitchFamily="34" charset="0"/>
            </a:endParaRPr>
          </a:p>
        </p:txBody>
      </p:sp>
      <p:sp>
        <p:nvSpPr>
          <p:cNvPr id="14" name="Fußzeilenplatzhalter 3">
            <a:extLst>
              <a:ext uri="{FF2B5EF4-FFF2-40B4-BE49-F238E27FC236}">
                <a16:creationId xmlns:a16="http://schemas.microsoft.com/office/drawing/2014/main" id="{797D9A6D-1BD5-4EA5-AA24-B948C9E341F0}"/>
              </a:ext>
            </a:extLst>
          </p:cNvPr>
          <p:cNvSpPr>
            <a:spLocks noGrp="1"/>
          </p:cNvSpPr>
          <p:nvPr>
            <p:ph type="ftr" sz="quarter" idx="11"/>
          </p:nvPr>
        </p:nvSpPr>
        <p:spPr>
          <a:xfrm>
            <a:off x="760068" y="6545238"/>
            <a:ext cx="10712576" cy="268139"/>
          </a:xfrm>
        </p:spPr>
        <p:txBody>
          <a:bodyPr/>
          <a:lstStyle/>
          <a:p>
            <a:pPr algn="r"/>
            <a:r>
              <a:rPr lang="en-GB" dirty="0"/>
              <a:t>H. Zohm | </a:t>
            </a:r>
            <a:r>
              <a:rPr lang="en-GB" dirty="0" err="1"/>
              <a:t>EUROfusion</a:t>
            </a:r>
            <a:r>
              <a:rPr lang="en-GB" dirty="0"/>
              <a:t> ETASC General Meeting | </a:t>
            </a:r>
            <a:r>
              <a:rPr lang="en-GB" dirty="0" err="1"/>
              <a:t>Garching</a:t>
            </a:r>
            <a:r>
              <a:rPr lang="en-GB" dirty="0"/>
              <a:t> | 11.11.2024 | Page </a:t>
            </a:r>
            <a:fld id="{6A6D9FA1-99C7-4910-8E32-B85D378B0060}" type="slidenum">
              <a:rPr lang="en-GB" smtClean="0"/>
              <a:pPr algn="r"/>
              <a:t>12</a:t>
            </a:fld>
            <a:endParaRPr lang="en-GB" dirty="0"/>
          </a:p>
        </p:txBody>
      </p:sp>
    </p:spTree>
    <p:extLst>
      <p:ext uri="{BB962C8B-B14F-4D97-AF65-F5344CB8AC3E}">
        <p14:creationId xmlns:p14="http://schemas.microsoft.com/office/powerpoint/2010/main" val="1897484140"/>
      </p:ext>
    </p:extLst>
  </p:cSld>
  <p:clrMapOvr>
    <a:masterClrMapping/>
  </p:clrMapOvr>
  <mc:AlternateContent xmlns:mc="http://schemas.openxmlformats.org/markup-compatibility/2006" xmlns:p14="http://schemas.microsoft.com/office/powerpoint/2010/main">
    <mc:Choice Requires="p14">
      <p:transition spd="slow" p14:dur="2000" advTm="124579"/>
    </mc:Choice>
    <mc:Fallback xmlns="">
      <p:transition spd="slow" advTm="12457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
            <a:extLst>
              <a:ext uri="{FF2B5EF4-FFF2-40B4-BE49-F238E27FC236}">
                <a16:creationId xmlns:a16="http://schemas.microsoft.com/office/drawing/2014/main" id="{B1B33C2C-1E1C-4DA4-8081-9C167B034F23}"/>
              </a:ext>
            </a:extLst>
          </p:cNvPr>
          <p:cNvSpPr>
            <a:spLocks noGrp="1"/>
          </p:cNvSpPr>
          <p:nvPr>
            <p:ph type="title"/>
          </p:nvPr>
        </p:nvSpPr>
        <p:spPr>
          <a:xfrm>
            <a:off x="889184" y="161527"/>
            <a:ext cx="10140005" cy="446654"/>
          </a:xfrm>
        </p:spPr>
        <p:txBody>
          <a:bodyPr/>
          <a:lstStyle/>
          <a:p>
            <a:r>
              <a:rPr lang="de-DE" sz="2345" dirty="0"/>
              <a:t>Different </a:t>
            </a:r>
            <a:r>
              <a:rPr lang="de-DE" sz="2345" dirty="0" err="1"/>
              <a:t>from</a:t>
            </a:r>
            <a:r>
              <a:rPr lang="de-DE" sz="2345" dirty="0"/>
              <a:t> ITER, DEMO will </a:t>
            </a:r>
            <a:r>
              <a:rPr lang="de-DE" sz="2345" dirty="0" err="1"/>
              <a:t>need</a:t>
            </a:r>
            <a:r>
              <a:rPr lang="de-DE" sz="2345" dirty="0"/>
              <a:t> substantial </a:t>
            </a:r>
            <a:r>
              <a:rPr lang="de-DE" sz="2345" dirty="0" err="1"/>
              <a:t>core</a:t>
            </a:r>
            <a:r>
              <a:rPr lang="de-DE" sz="2345" dirty="0"/>
              <a:t> </a:t>
            </a:r>
            <a:r>
              <a:rPr lang="de-DE" sz="2345" dirty="0" err="1"/>
              <a:t>radiation</a:t>
            </a:r>
            <a:endParaRPr lang="en-GB" sz="2345" dirty="0"/>
          </a:p>
        </p:txBody>
      </p:sp>
      <p:sp>
        <p:nvSpPr>
          <p:cNvPr id="26" name="Rectangle 24">
            <a:extLst>
              <a:ext uri="{FF2B5EF4-FFF2-40B4-BE49-F238E27FC236}">
                <a16:creationId xmlns:a16="http://schemas.microsoft.com/office/drawing/2014/main" id="{38B149E3-1AE9-4F28-A386-E2DF6657209D}"/>
              </a:ext>
            </a:extLst>
          </p:cNvPr>
          <p:cNvSpPr>
            <a:spLocks noChangeArrowheads="1"/>
          </p:cNvSpPr>
          <p:nvPr/>
        </p:nvSpPr>
        <p:spPr bwMode="auto">
          <a:xfrm>
            <a:off x="152245" y="-180363"/>
            <a:ext cx="180471" cy="360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331" tIns="44665" rIns="89331" bIns="44665" numCol="1" anchor="ctr" anchorCtr="0" compatLnSpc="1">
            <a:prstTxWarp prst="textNoShape">
              <a:avLst/>
            </a:prstTxWarp>
            <a:spAutoFit/>
          </a:bodyPr>
          <a:lstStyle/>
          <a:p>
            <a:endParaRPr lang="en-US" sz="1758"/>
          </a:p>
        </p:txBody>
      </p:sp>
      <p:sp>
        <p:nvSpPr>
          <p:cNvPr id="15" name="Textfeld 14">
            <a:extLst>
              <a:ext uri="{FF2B5EF4-FFF2-40B4-BE49-F238E27FC236}">
                <a16:creationId xmlns:a16="http://schemas.microsoft.com/office/drawing/2014/main" id="{29C91BD2-1F01-4EC5-9B89-B28C27665D28}"/>
              </a:ext>
            </a:extLst>
          </p:cNvPr>
          <p:cNvSpPr txBox="1"/>
          <p:nvPr/>
        </p:nvSpPr>
        <p:spPr>
          <a:xfrm>
            <a:off x="578439" y="4593731"/>
            <a:ext cx="11093177" cy="1877437"/>
          </a:xfrm>
          <a:prstGeom prst="rect">
            <a:avLst/>
          </a:prstGeom>
          <a:noFill/>
        </p:spPr>
        <p:txBody>
          <a:bodyPr wrap="square" rtlCol="0">
            <a:spAutoFit/>
          </a:bodyPr>
          <a:lstStyle/>
          <a:p>
            <a:r>
              <a:rPr lang="de-DE" sz="2000" dirty="0"/>
              <a:t>Heat </a:t>
            </a:r>
            <a:r>
              <a:rPr lang="de-DE" sz="2000" dirty="0" err="1"/>
              <a:t>flux</a:t>
            </a:r>
            <a:r>
              <a:rPr lang="de-DE" sz="2000" dirty="0"/>
              <a:t> </a:t>
            </a:r>
            <a:r>
              <a:rPr lang="de-DE" sz="2000" dirty="0" err="1"/>
              <a:t>across</a:t>
            </a:r>
            <a:r>
              <a:rPr lang="de-DE" sz="2000" dirty="0"/>
              <a:t> </a:t>
            </a:r>
            <a:r>
              <a:rPr lang="de-DE" sz="2000" dirty="0" err="1"/>
              <a:t>the</a:t>
            </a:r>
            <a:r>
              <a:rPr lang="de-DE" sz="2000" dirty="0"/>
              <a:t> </a:t>
            </a:r>
            <a:r>
              <a:rPr lang="de-DE" sz="2000" dirty="0" err="1"/>
              <a:t>separatrix</a:t>
            </a:r>
            <a:r>
              <a:rPr lang="de-DE" sz="2000" dirty="0"/>
              <a:t> </a:t>
            </a:r>
            <a:r>
              <a:rPr lang="de-DE" sz="2000" dirty="0" err="1"/>
              <a:t>only</a:t>
            </a:r>
            <a:r>
              <a:rPr lang="de-DE" sz="2000" dirty="0"/>
              <a:t> </a:t>
            </a:r>
            <a:r>
              <a:rPr lang="de-DE" sz="2000" dirty="0" err="1"/>
              <a:t>manageable</a:t>
            </a:r>
            <a:r>
              <a:rPr lang="de-DE" sz="2000" dirty="0"/>
              <a:t> </a:t>
            </a:r>
            <a:r>
              <a:rPr lang="de-DE" sz="2000" dirty="0" err="1"/>
              <a:t>if</a:t>
            </a:r>
            <a:r>
              <a:rPr lang="de-DE" sz="2000" dirty="0"/>
              <a:t> </a:t>
            </a:r>
            <a:r>
              <a:rPr lang="de-DE" sz="2000" dirty="0" err="1"/>
              <a:t>P</a:t>
            </a:r>
            <a:r>
              <a:rPr lang="de-DE" sz="2000" baseline="-25000" dirty="0" err="1"/>
              <a:t>sep</a:t>
            </a:r>
            <a:r>
              <a:rPr lang="de-DE" sz="2000" dirty="0"/>
              <a:t> </a:t>
            </a:r>
            <a:r>
              <a:rPr lang="de-DE" sz="2000" dirty="0" err="1"/>
              <a:t>is</a:t>
            </a:r>
            <a:r>
              <a:rPr lang="de-DE" sz="2000" dirty="0"/>
              <a:t> </a:t>
            </a:r>
            <a:r>
              <a:rPr lang="de-DE" sz="2000" dirty="0" err="1"/>
              <a:t>close</a:t>
            </a:r>
            <a:r>
              <a:rPr lang="de-DE" sz="2000" dirty="0"/>
              <a:t> </a:t>
            </a:r>
            <a:r>
              <a:rPr lang="de-DE" sz="2000" dirty="0" err="1"/>
              <a:t>to</a:t>
            </a:r>
            <a:r>
              <a:rPr lang="de-DE" sz="2000" dirty="0"/>
              <a:t> </a:t>
            </a:r>
            <a:r>
              <a:rPr lang="de-DE" sz="2000" dirty="0" err="1"/>
              <a:t>P</a:t>
            </a:r>
            <a:r>
              <a:rPr lang="de-DE" sz="2000" baseline="-25000" dirty="0" err="1"/>
              <a:t>LH,Martin</a:t>
            </a:r>
            <a:endParaRPr lang="de-DE" sz="2000" baseline="-25000" dirty="0"/>
          </a:p>
          <a:p>
            <a:endParaRPr lang="de-DE" sz="800" dirty="0"/>
          </a:p>
          <a:p>
            <a:pPr marL="334979" indent="-334979">
              <a:buFont typeface="Arial" panose="020B0604020202020204" pitchFamily="34" charset="0"/>
              <a:buChar char="•"/>
            </a:pPr>
            <a:r>
              <a:rPr lang="de-DE" sz="2000" dirty="0">
                <a:solidFill>
                  <a:schemeClr val="tx2"/>
                </a:solidFill>
              </a:rPr>
              <a:t>Calls </a:t>
            </a:r>
            <a:r>
              <a:rPr lang="de-DE" sz="2000" dirty="0" err="1">
                <a:solidFill>
                  <a:schemeClr val="tx2"/>
                </a:solidFill>
              </a:rPr>
              <a:t>for</a:t>
            </a:r>
            <a:r>
              <a:rPr lang="de-DE" sz="2000" dirty="0">
                <a:solidFill>
                  <a:schemeClr val="tx2"/>
                </a:solidFill>
              </a:rPr>
              <a:t> </a:t>
            </a:r>
            <a:r>
              <a:rPr lang="de-DE" sz="2000" dirty="0" err="1">
                <a:solidFill>
                  <a:schemeClr val="tx2"/>
                </a:solidFill>
              </a:rPr>
              <a:t>studies</a:t>
            </a:r>
            <a:r>
              <a:rPr lang="de-DE" sz="2000" dirty="0">
                <a:solidFill>
                  <a:schemeClr val="tx2"/>
                </a:solidFill>
              </a:rPr>
              <a:t> </a:t>
            </a:r>
            <a:r>
              <a:rPr lang="de-DE" sz="2000" dirty="0" err="1">
                <a:solidFill>
                  <a:schemeClr val="tx2"/>
                </a:solidFill>
              </a:rPr>
              <a:t>of</a:t>
            </a:r>
            <a:r>
              <a:rPr lang="de-DE" sz="2000" dirty="0">
                <a:solidFill>
                  <a:schemeClr val="tx2"/>
                </a:solidFill>
              </a:rPr>
              <a:t> </a:t>
            </a:r>
            <a:r>
              <a:rPr lang="de-DE" sz="2000" dirty="0" err="1">
                <a:solidFill>
                  <a:schemeClr val="tx2"/>
                </a:solidFill>
              </a:rPr>
              <a:t>plasmas</a:t>
            </a:r>
            <a:r>
              <a:rPr lang="de-DE" sz="2000" dirty="0">
                <a:solidFill>
                  <a:schemeClr val="tx2"/>
                </a:solidFill>
              </a:rPr>
              <a:t> </a:t>
            </a:r>
            <a:r>
              <a:rPr lang="de-DE" sz="2000" dirty="0" err="1">
                <a:solidFill>
                  <a:schemeClr val="tx2"/>
                </a:solidFill>
              </a:rPr>
              <a:t>with</a:t>
            </a:r>
            <a:r>
              <a:rPr lang="de-DE" sz="2000" dirty="0">
                <a:solidFill>
                  <a:schemeClr val="tx2"/>
                </a:solidFill>
              </a:rPr>
              <a:t> high </a:t>
            </a:r>
            <a:r>
              <a:rPr lang="de-DE" sz="2000" dirty="0" err="1">
                <a:solidFill>
                  <a:schemeClr val="tx2"/>
                </a:solidFill>
              </a:rPr>
              <a:t>core</a:t>
            </a:r>
            <a:r>
              <a:rPr lang="de-DE" sz="2000" dirty="0">
                <a:solidFill>
                  <a:schemeClr val="tx2"/>
                </a:solidFill>
              </a:rPr>
              <a:t> </a:t>
            </a:r>
            <a:r>
              <a:rPr lang="de-DE" sz="2000" dirty="0" err="1">
                <a:solidFill>
                  <a:schemeClr val="tx2"/>
                </a:solidFill>
              </a:rPr>
              <a:t>radiation</a:t>
            </a:r>
            <a:r>
              <a:rPr lang="de-DE" sz="2000" dirty="0">
                <a:solidFill>
                  <a:schemeClr val="tx2"/>
                </a:solidFill>
              </a:rPr>
              <a:t> </a:t>
            </a:r>
            <a:r>
              <a:rPr lang="de-DE" sz="2000" dirty="0" err="1">
                <a:solidFill>
                  <a:schemeClr val="tx2"/>
                </a:solidFill>
              </a:rPr>
              <a:t>fraction</a:t>
            </a:r>
            <a:endParaRPr lang="de-DE" sz="2000" dirty="0">
              <a:solidFill>
                <a:schemeClr val="tx2"/>
              </a:solidFill>
            </a:endParaRPr>
          </a:p>
          <a:p>
            <a:pPr marL="334979" indent="-334979">
              <a:buFont typeface="Arial" panose="020B0604020202020204" pitchFamily="34" charset="0"/>
              <a:buChar char="•"/>
            </a:pPr>
            <a:endParaRPr lang="de-DE" sz="800" dirty="0">
              <a:solidFill>
                <a:schemeClr val="tx2"/>
              </a:solidFill>
            </a:endParaRPr>
          </a:p>
          <a:p>
            <a:pPr marL="334979" indent="-334979">
              <a:buFont typeface="Arial" panose="020B0604020202020204" pitchFamily="34" charset="0"/>
              <a:buChar char="•"/>
            </a:pPr>
            <a:r>
              <a:rPr lang="de-DE" sz="2000" dirty="0">
                <a:solidFill>
                  <a:schemeClr val="tx2"/>
                </a:solidFill>
              </a:rPr>
              <a:t>Strong </a:t>
            </a:r>
            <a:r>
              <a:rPr lang="de-DE" sz="2000" dirty="0" err="1">
                <a:solidFill>
                  <a:schemeClr val="tx2"/>
                </a:solidFill>
              </a:rPr>
              <a:t>emphasis</a:t>
            </a:r>
            <a:r>
              <a:rPr lang="de-DE" sz="2000" dirty="0">
                <a:solidFill>
                  <a:schemeClr val="tx2"/>
                </a:solidFill>
              </a:rPr>
              <a:t> on L-H </a:t>
            </a:r>
            <a:r>
              <a:rPr lang="de-DE" sz="2000" dirty="0" err="1">
                <a:solidFill>
                  <a:schemeClr val="tx2"/>
                </a:solidFill>
              </a:rPr>
              <a:t>threshold</a:t>
            </a:r>
            <a:r>
              <a:rPr lang="de-DE" sz="2000" dirty="0">
                <a:solidFill>
                  <a:schemeClr val="tx2"/>
                </a:solidFill>
              </a:rPr>
              <a:t> power </a:t>
            </a:r>
            <a:r>
              <a:rPr lang="de-DE" sz="2000" dirty="0" err="1">
                <a:solidFill>
                  <a:schemeClr val="tx2"/>
                </a:solidFill>
              </a:rPr>
              <a:t>prediction</a:t>
            </a:r>
            <a:r>
              <a:rPr lang="de-DE" sz="2000" dirty="0">
                <a:solidFill>
                  <a:schemeClr val="tx2"/>
                </a:solidFill>
              </a:rPr>
              <a:t>, </a:t>
            </a:r>
            <a:r>
              <a:rPr lang="de-DE" sz="2000" dirty="0" err="1">
                <a:solidFill>
                  <a:schemeClr val="tx2"/>
                </a:solidFill>
              </a:rPr>
              <a:t>albeit</a:t>
            </a:r>
            <a:r>
              <a:rPr lang="de-DE" sz="2000" dirty="0">
                <a:solidFill>
                  <a:schemeClr val="tx2"/>
                </a:solidFill>
              </a:rPr>
              <a:t> </a:t>
            </a:r>
            <a:r>
              <a:rPr lang="de-DE" sz="2000" dirty="0" err="1">
                <a:solidFill>
                  <a:schemeClr val="tx2"/>
                </a:solidFill>
              </a:rPr>
              <a:t>for</a:t>
            </a:r>
            <a:r>
              <a:rPr lang="de-DE" sz="2000" dirty="0">
                <a:solidFill>
                  <a:schemeClr val="tx2"/>
                </a:solidFill>
              </a:rPr>
              <a:t> different </a:t>
            </a:r>
            <a:r>
              <a:rPr lang="de-DE" sz="2000" dirty="0" err="1">
                <a:solidFill>
                  <a:schemeClr val="tx2"/>
                </a:solidFill>
              </a:rPr>
              <a:t>reasons</a:t>
            </a:r>
            <a:r>
              <a:rPr lang="de-DE" sz="2000" dirty="0">
                <a:solidFill>
                  <a:schemeClr val="tx2"/>
                </a:solidFill>
              </a:rPr>
              <a:t> </a:t>
            </a:r>
            <a:r>
              <a:rPr lang="de-DE" sz="2000" dirty="0" err="1">
                <a:solidFill>
                  <a:schemeClr val="tx2"/>
                </a:solidFill>
              </a:rPr>
              <a:t>than</a:t>
            </a:r>
            <a:r>
              <a:rPr lang="de-DE" sz="2000" dirty="0">
                <a:solidFill>
                  <a:schemeClr val="tx2"/>
                </a:solidFill>
              </a:rPr>
              <a:t> ITER</a:t>
            </a:r>
          </a:p>
          <a:p>
            <a:pPr marL="334979" indent="-334979">
              <a:buFont typeface="Arial" panose="020B0604020202020204" pitchFamily="34" charset="0"/>
              <a:buChar char="•"/>
            </a:pPr>
            <a:endParaRPr lang="de-DE" sz="2000" b="1" dirty="0">
              <a:solidFill>
                <a:schemeClr val="tx2"/>
              </a:solidFill>
            </a:endParaRPr>
          </a:p>
          <a:p>
            <a:r>
              <a:rPr lang="de-DE" sz="2000" b="1" dirty="0">
                <a:solidFill>
                  <a:schemeClr val="tx2"/>
                </a:solidFill>
              </a:rPr>
              <a:t>A </a:t>
            </a:r>
            <a:r>
              <a:rPr lang="de-DE" sz="2000" b="1" dirty="0" err="1">
                <a:solidFill>
                  <a:schemeClr val="tx2"/>
                </a:solidFill>
              </a:rPr>
              <a:t>better</a:t>
            </a:r>
            <a:r>
              <a:rPr lang="de-DE" sz="2000" b="1" dirty="0">
                <a:solidFill>
                  <a:schemeClr val="tx2"/>
                </a:solidFill>
              </a:rPr>
              <a:t> </a:t>
            </a:r>
            <a:r>
              <a:rPr lang="de-DE" sz="2000" b="1" dirty="0" err="1">
                <a:solidFill>
                  <a:schemeClr val="tx2"/>
                </a:solidFill>
              </a:rPr>
              <a:t>understanding</a:t>
            </a:r>
            <a:r>
              <a:rPr lang="de-DE" sz="2000" b="1" dirty="0">
                <a:solidFill>
                  <a:schemeClr val="tx2"/>
                </a:solidFill>
              </a:rPr>
              <a:t> </a:t>
            </a:r>
            <a:r>
              <a:rPr lang="de-DE" sz="2000" b="1" dirty="0" err="1">
                <a:solidFill>
                  <a:schemeClr val="tx2"/>
                </a:solidFill>
              </a:rPr>
              <a:t>of</a:t>
            </a:r>
            <a:r>
              <a:rPr lang="de-DE" sz="2000" b="1" dirty="0">
                <a:solidFill>
                  <a:schemeClr val="tx2"/>
                </a:solidFill>
              </a:rPr>
              <a:t> </a:t>
            </a:r>
            <a:r>
              <a:rPr lang="de-DE" sz="2000" b="1" dirty="0" err="1">
                <a:solidFill>
                  <a:schemeClr val="tx2"/>
                </a:solidFill>
              </a:rPr>
              <a:t>the</a:t>
            </a:r>
            <a:r>
              <a:rPr lang="de-DE" sz="2000" b="1" dirty="0">
                <a:solidFill>
                  <a:schemeClr val="tx2"/>
                </a:solidFill>
              </a:rPr>
              <a:t> L-H </a:t>
            </a:r>
            <a:r>
              <a:rPr lang="de-DE" sz="2000" b="1" dirty="0" err="1">
                <a:solidFill>
                  <a:schemeClr val="tx2"/>
                </a:solidFill>
              </a:rPr>
              <a:t>threshold</a:t>
            </a:r>
            <a:r>
              <a:rPr lang="de-DE" sz="2000" b="1" dirty="0">
                <a:solidFill>
                  <a:schemeClr val="tx2"/>
                </a:solidFill>
              </a:rPr>
              <a:t> power </a:t>
            </a:r>
            <a:r>
              <a:rPr lang="de-DE" sz="2000" b="1" dirty="0" err="1">
                <a:solidFill>
                  <a:schemeClr val="tx2"/>
                </a:solidFill>
              </a:rPr>
              <a:t>is</a:t>
            </a:r>
            <a:r>
              <a:rPr lang="de-DE" sz="2000" b="1" dirty="0">
                <a:solidFill>
                  <a:schemeClr val="tx2"/>
                </a:solidFill>
              </a:rPr>
              <a:t> </a:t>
            </a:r>
            <a:r>
              <a:rPr lang="de-DE" sz="2000" b="1" dirty="0" err="1">
                <a:solidFill>
                  <a:schemeClr val="tx2"/>
                </a:solidFill>
              </a:rPr>
              <a:t>crucial</a:t>
            </a:r>
            <a:r>
              <a:rPr lang="de-DE" sz="2000" b="1" dirty="0">
                <a:solidFill>
                  <a:schemeClr val="tx2"/>
                </a:solidFill>
              </a:rPr>
              <a:t> </a:t>
            </a:r>
            <a:r>
              <a:rPr lang="de-DE" sz="2000" b="1" dirty="0" err="1">
                <a:solidFill>
                  <a:schemeClr val="tx2"/>
                </a:solidFill>
              </a:rPr>
              <a:t>for</a:t>
            </a:r>
            <a:r>
              <a:rPr lang="de-DE" sz="2000" b="1" dirty="0">
                <a:solidFill>
                  <a:schemeClr val="tx2"/>
                </a:solidFill>
              </a:rPr>
              <a:t> </a:t>
            </a:r>
            <a:r>
              <a:rPr lang="de-DE" sz="2000" b="1" dirty="0" err="1">
                <a:solidFill>
                  <a:schemeClr val="tx2"/>
                </a:solidFill>
              </a:rPr>
              <a:t>safe</a:t>
            </a:r>
            <a:r>
              <a:rPr lang="de-DE" sz="2000" b="1" dirty="0">
                <a:solidFill>
                  <a:schemeClr val="tx2"/>
                </a:solidFill>
              </a:rPr>
              <a:t> </a:t>
            </a:r>
            <a:r>
              <a:rPr lang="de-DE" sz="2000" b="1" dirty="0" err="1">
                <a:solidFill>
                  <a:schemeClr val="tx2"/>
                </a:solidFill>
              </a:rPr>
              <a:t>operation</a:t>
            </a:r>
            <a:r>
              <a:rPr lang="de-DE" sz="2000" b="1" dirty="0">
                <a:solidFill>
                  <a:schemeClr val="tx2"/>
                </a:solidFill>
              </a:rPr>
              <a:t> </a:t>
            </a:r>
            <a:r>
              <a:rPr lang="de-DE" sz="2000" b="1" dirty="0" err="1">
                <a:solidFill>
                  <a:schemeClr val="tx2"/>
                </a:solidFill>
              </a:rPr>
              <a:t>of</a:t>
            </a:r>
            <a:r>
              <a:rPr lang="de-DE" sz="2000" b="1" dirty="0">
                <a:solidFill>
                  <a:schemeClr val="tx2"/>
                </a:solidFill>
              </a:rPr>
              <a:t> DEMO!</a:t>
            </a:r>
          </a:p>
        </p:txBody>
      </p:sp>
      <p:sp>
        <p:nvSpPr>
          <p:cNvPr id="10" name="Fußzeilenplatzhalter 3">
            <a:extLst>
              <a:ext uri="{FF2B5EF4-FFF2-40B4-BE49-F238E27FC236}">
                <a16:creationId xmlns:a16="http://schemas.microsoft.com/office/drawing/2014/main" id="{A021A48C-7774-4516-A55A-87A3C6567995}"/>
              </a:ext>
            </a:extLst>
          </p:cNvPr>
          <p:cNvSpPr>
            <a:spLocks noGrp="1"/>
          </p:cNvSpPr>
          <p:nvPr>
            <p:ph type="ftr" sz="quarter" idx="11"/>
          </p:nvPr>
        </p:nvSpPr>
        <p:spPr>
          <a:xfrm>
            <a:off x="760068" y="6545238"/>
            <a:ext cx="10712576" cy="268139"/>
          </a:xfrm>
        </p:spPr>
        <p:txBody>
          <a:bodyPr/>
          <a:lstStyle/>
          <a:p>
            <a:pPr algn="r"/>
            <a:r>
              <a:rPr lang="en-GB" dirty="0"/>
              <a:t>H. Zohm | </a:t>
            </a:r>
            <a:r>
              <a:rPr lang="en-GB" dirty="0" err="1"/>
              <a:t>EUROfusion</a:t>
            </a:r>
            <a:r>
              <a:rPr lang="en-GB" dirty="0"/>
              <a:t> ETASC General Meeting | </a:t>
            </a:r>
            <a:r>
              <a:rPr lang="en-GB" dirty="0" err="1"/>
              <a:t>Garching</a:t>
            </a:r>
            <a:r>
              <a:rPr lang="en-GB" dirty="0"/>
              <a:t> | 11.11.2024 | Page </a:t>
            </a:r>
            <a:fld id="{6A6D9FA1-99C7-4910-8E32-B85D378B0060}" type="slidenum">
              <a:rPr lang="en-GB" smtClean="0"/>
              <a:pPr algn="r"/>
              <a:t>13</a:t>
            </a:fld>
            <a:endParaRPr lang="en-GB" dirty="0"/>
          </a:p>
        </p:txBody>
      </p:sp>
      <p:pic>
        <p:nvPicPr>
          <p:cNvPr id="7" name="Grafik 6">
            <a:extLst>
              <a:ext uri="{FF2B5EF4-FFF2-40B4-BE49-F238E27FC236}">
                <a16:creationId xmlns:a16="http://schemas.microsoft.com/office/drawing/2014/main" id="{1A189E66-0272-4C98-B3EE-29EBDAD77132}"/>
              </a:ext>
            </a:extLst>
          </p:cNvPr>
          <p:cNvPicPr>
            <a:picLocks noChangeAspect="1"/>
          </p:cNvPicPr>
          <p:nvPr/>
        </p:nvPicPr>
        <p:blipFill>
          <a:blip r:embed="rId2"/>
          <a:stretch>
            <a:fillRect/>
          </a:stretch>
        </p:blipFill>
        <p:spPr>
          <a:xfrm>
            <a:off x="397743" y="1014054"/>
            <a:ext cx="7011800" cy="3294502"/>
          </a:xfrm>
          <a:prstGeom prst="rect">
            <a:avLst/>
          </a:prstGeom>
        </p:spPr>
      </p:pic>
      <p:sp>
        <p:nvSpPr>
          <p:cNvPr id="6" name="Textfeld 4">
            <a:extLst>
              <a:ext uri="{FF2B5EF4-FFF2-40B4-BE49-F238E27FC236}">
                <a16:creationId xmlns:a16="http://schemas.microsoft.com/office/drawing/2014/main" id="{473316DD-9074-468C-927C-54E0110D74A7}"/>
              </a:ext>
            </a:extLst>
          </p:cNvPr>
          <p:cNvSpPr txBox="1"/>
          <p:nvPr/>
        </p:nvSpPr>
        <p:spPr>
          <a:xfrm>
            <a:off x="3044843" y="4229330"/>
            <a:ext cx="2681953" cy="276999"/>
          </a:xfrm>
          <a:prstGeom prst="rect">
            <a:avLst/>
          </a:prstGeom>
          <a:noFill/>
          <a:ln>
            <a:solidFill>
              <a:schemeClr val="tx1"/>
            </a:solidFill>
          </a:ln>
        </p:spPr>
        <p:txBody>
          <a:bodyPr wrap="none" rtlCol="0">
            <a:spAutoFit/>
          </a:bodyPr>
          <a:lstStyle/>
          <a:p>
            <a:r>
              <a:rPr lang="de-DE" sz="1200" b="1" dirty="0"/>
              <a:t>A. </a:t>
            </a:r>
            <a:r>
              <a:rPr lang="de-DE" sz="1200" b="1" dirty="0" err="1"/>
              <a:t>Kallenbach</a:t>
            </a:r>
            <a:r>
              <a:rPr lang="de-DE" sz="1200" b="1" dirty="0"/>
              <a:t> et al.,</a:t>
            </a:r>
            <a:r>
              <a:rPr lang="de-DE" sz="1200" b="1" dirty="0" err="1"/>
              <a:t>Nucl</a:t>
            </a:r>
            <a:r>
              <a:rPr lang="de-DE" sz="1200" b="1" dirty="0"/>
              <a:t>. Fusion (2013)</a:t>
            </a:r>
          </a:p>
        </p:txBody>
      </p:sp>
      <p:pic>
        <p:nvPicPr>
          <p:cNvPr id="2" name="Grafik 1">
            <a:extLst>
              <a:ext uri="{FF2B5EF4-FFF2-40B4-BE49-F238E27FC236}">
                <a16:creationId xmlns:a16="http://schemas.microsoft.com/office/drawing/2014/main" id="{A90644D2-FFA2-45BF-90F5-F1ED2F66DFF3}"/>
              </a:ext>
            </a:extLst>
          </p:cNvPr>
          <p:cNvPicPr>
            <a:picLocks noChangeAspect="1"/>
          </p:cNvPicPr>
          <p:nvPr/>
        </p:nvPicPr>
        <p:blipFill>
          <a:blip r:embed="rId3"/>
          <a:stretch>
            <a:fillRect/>
          </a:stretch>
        </p:blipFill>
        <p:spPr>
          <a:xfrm>
            <a:off x="7462876" y="1069590"/>
            <a:ext cx="4609636" cy="3016182"/>
          </a:xfrm>
          <a:prstGeom prst="rect">
            <a:avLst/>
          </a:prstGeom>
        </p:spPr>
      </p:pic>
      <p:sp>
        <p:nvSpPr>
          <p:cNvPr id="9" name="Textfeld 4">
            <a:extLst>
              <a:ext uri="{FF2B5EF4-FFF2-40B4-BE49-F238E27FC236}">
                <a16:creationId xmlns:a16="http://schemas.microsoft.com/office/drawing/2014/main" id="{335D9A68-59E8-4D5D-870F-6C429DCF3B36}"/>
              </a:ext>
            </a:extLst>
          </p:cNvPr>
          <p:cNvSpPr txBox="1"/>
          <p:nvPr/>
        </p:nvSpPr>
        <p:spPr>
          <a:xfrm>
            <a:off x="8756186" y="4243847"/>
            <a:ext cx="2467086" cy="276999"/>
          </a:xfrm>
          <a:prstGeom prst="rect">
            <a:avLst/>
          </a:prstGeom>
          <a:noFill/>
          <a:ln>
            <a:solidFill>
              <a:schemeClr val="tx1"/>
            </a:solidFill>
          </a:ln>
        </p:spPr>
        <p:txBody>
          <a:bodyPr wrap="none" rtlCol="0">
            <a:spAutoFit/>
          </a:bodyPr>
          <a:lstStyle/>
          <a:p>
            <a:r>
              <a:rPr lang="de-DE" sz="1200" b="1" dirty="0"/>
              <a:t>Y. Martin et al., J. Phys. </a:t>
            </a:r>
            <a:r>
              <a:rPr lang="de-DE" sz="1200" b="1" dirty="0" err="1"/>
              <a:t>Conf</a:t>
            </a:r>
            <a:r>
              <a:rPr lang="de-DE" sz="1200" b="1" dirty="0"/>
              <a:t>. (2008)</a:t>
            </a:r>
          </a:p>
        </p:txBody>
      </p:sp>
    </p:spTree>
    <p:extLst>
      <p:ext uri="{BB962C8B-B14F-4D97-AF65-F5344CB8AC3E}">
        <p14:creationId xmlns:p14="http://schemas.microsoft.com/office/powerpoint/2010/main" val="3826559613"/>
      </p:ext>
    </p:extLst>
  </p:cSld>
  <p:clrMapOvr>
    <a:masterClrMapping/>
  </p:clrMapOvr>
  <mc:AlternateContent xmlns:mc="http://schemas.openxmlformats.org/markup-compatibility/2006" xmlns:p14="http://schemas.microsoft.com/office/powerpoint/2010/main">
    <mc:Choice Requires="p14">
      <p:transition spd="slow" p14:dur="2000" advTm="93241"/>
    </mc:Choice>
    <mc:Fallback xmlns="">
      <p:transition spd="slow" advTm="9324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
            <a:extLst>
              <a:ext uri="{FF2B5EF4-FFF2-40B4-BE49-F238E27FC236}">
                <a16:creationId xmlns:a16="http://schemas.microsoft.com/office/drawing/2014/main" id="{B1B33C2C-1E1C-4DA4-8081-9C167B034F23}"/>
              </a:ext>
            </a:extLst>
          </p:cNvPr>
          <p:cNvSpPr>
            <a:spLocks noGrp="1"/>
          </p:cNvSpPr>
          <p:nvPr>
            <p:ph type="title"/>
          </p:nvPr>
        </p:nvSpPr>
        <p:spPr>
          <a:xfrm>
            <a:off x="867412" y="161527"/>
            <a:ext cx="10140005" cy="446654"/>
          </a:xfrm>
        </p:spPr>
        <p:txBody>
          <a:bodyPr/>
          <a:lstStyle/>
          <a:p>
            <a:r>
              <a:rPr lang="en-GB" sz="2345" dirty="0"/>
              <a:t>The way forward </a:t>
            </a:r>
          </a:p>
        </p:txBody>
      </p:sp>
      <p:sp>
        <p:nvSpPr>
          <p:cNvPr id="26" name="Rectangle 24">
            <a:extLst>
              <a:ext uri="{FF2B5EF4-FFF2-40B4-BE49-F238E27FC236}">
                <a16:creationId xmlns:a16="http://schemas.microsoft.com/office/drawing/2014/main" id="{38B149E3-1AE9-4F28-A386-E2DF6657209D}"/>
              </a:ext>
            </a:extLst>
          </p:cNvPr>
          <p:cNvSpPr>
            <a:spLocks noChangeArrowheads="1"/>
          </p:cNvSpPr>
          <p:nvPr/>
        </p:nvSpPr>
        <p:spPr bwMode="auto">
          <a:xfrm>
            <a:off x="152245" y="-180363"/>
            <a:ext cx="180471" cy="360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331" tIns="44665" rIns="89331" bIns="44665" numCol="1" anchor="ctr" anchorCtr="0" compatLnSpc="1">
            <a:prstTxWarp prst="textNoShape">
              <a:avLst/>
            </a:prstTxWarp>
            <a:spAutoFit/>
          </a:bodyPr>
          <a:lstStyle/>
          <a:p>
            <a:endParaRPr lang="en-US" sz="1758"/>
          </a:p>
        </p:txBody>
      </p:sp>
      <p:sp>
        <p:nvSpPr>
          <p:cNvPr id="20" name="Inhaltsplatzhalter 2">
            <a:extLst>
              <a:ext uri="{FF2B5EF4-FFF2-40B4-BE49-F238E27FC236}">
                <a16:creationId xmlns:a16="http://schemas.microsoft.com/office/drawing/2014/main" id="{6B63CE50-3580-47D6-A438-D61D8CBC7DD3}"/>
              </a:ext>
            </a:extLst>
          </p:cNvPr>
          <p:cNvSpPr>
            <a:spLocks noGrp="1"/>
          </p:cNvSpPr>
          <p:nvPr>
            <p:ph idx="1"/>
          </p:nvPr>
        </p:nvSpPr>
        <p:spPr>
          <a:xfrm>
            <a:off x="468237" y="916055"/>
            <a:ext cx="11396220" cy="5276027"/>
          </a:xfrm>
        </p:spPr>
        <p:txBody>
          <a:bodyPr>
            <a:noAutofit/>
          </a:bodyPr>
          <a:lstStyle/>
          <a:p>
            <a:pPr marL="0" indent="0">
              <a:spcBef>
                <a:spcPts val="0"/>
              </a:spcBef>
              <a:spcAft>
                <a:spcPts val="586"/>
              </a:spcAft>
              <a:buNone/>
            </a:pPr>
            <a:r>
              <a:rPr lang="de-DE" altLang="de-DE" sz="2000" dirty="0" err="1">
                <a:latin typeface="+mn-lt"/>
              </a:rPr>
              <a:t>We</a:t>
            </a:r>
            <a:r>
              <a:rPr lang="de-DE" altLang="de-DE" sz="2000" dirty="0">
                <a:latin typeface="+mn-lt"/>
              </a:rPr>
              <a:t> will </a:t>
            </a:r>
            <a:r>
              <a:rPr lang="de-DE" altLang="de-DE" sz="2000" dirty="0" err="1">
                <a:latin typeface="+mn-lt"/>
              </a:rPr>
              <a:t>consolidate</a:t>
            </a:r>
            <a:r>
              <a:rPr lang="de-DE" altLang="de-DE" sz="2000" dirty="0">
                <a:latin typeface="+mn-lt"/>
              </a:rPr>
              <a:t> </a:t>
            </a:r>
            <a:r>
              <a:rPr lang="de-DE" altLang="de-DE" sz="2000" dirty="0" err="1">
                <a:latin typeface="+mn-lt"/>
              </a:rPr>
              <a:t>the</a:t>
            </a:r>
            <a:r>
              <a:rPr lang="de-DE" altLang="de-DE" sz="2000" dirty="0">
                <a:latin typeface="+mn-lt"/>
              </a:rPr>
              <a:t> </a:t>
            </a:r>
            <a:r>
              <a:rPr lang="de-DE" altLang="de-DE" sz="2000" dirty="0" err="1">
                <a:latin typeface="+mn-lt"/>
              </a:rPr>
              <a:t>scenario</a:t>
            </a:r>
            <a:r>
              <a:rPr lang="de-DE" altLang="de-DE" sz="2000" dirty="0">
                <a:latin typeface="+mn-lt"/>
              </a:rPr>
              <a:t> </a:t>
            </a:r>
            <a:r>
              <a:rPr lang="de-DE" altLang="de-DE" sz="2000" dirty="0" err="1">
                <a:latin typeface="+mn-lt"/>
              </a:rPr>
              <a:t>choice</a:t>
            </a:r>
            <a:r>
              <a:rPr lang="de-DE" altLang="de-DE" sz="2000" dirty="0">
                <a:latin typeface="+mn-lt"/>
              </a:rPr>
              <a:t> </a:t>
            </a:r>
            <a:r>
              <a:rPr lang="de-DE" altLang="de-DE" sz="2000" dirty="0" err="1">
                <a:latin typeface="+mn-lt"/>
              </a:rPr>
              <a:t>by</a:t>
            </a:r>
            <a:r>
              <a:rPr lang="de-DE" altLang="de-DE" sz="2000" dirty="0">
                <a:latin typeface="+mn-lt"/>
              </a:rPr>
              <a:t> </a:t>
            </a:r>
            <a:r>
              <a:rPr lang="de-DE" altLang="de-DE" sz="2000" dirty="0" err="1">
                <a:latin typeface="+mn-lt"/>
              </a:rPr>
              <a:t>further</a:t>
            </a:r>
            <a:r>
              <a:rPr lang="de-DE" altLang="de-DE" sz="2000" dirty="0">
                <a:latin typeface="+mn-lt"/>
              </a:rPr>
              <a:t> </a:t>
            </a:r>
            <a:r>
              <a:rPr lang="de-DE" altLang="de-DE" sz="2000" dirty="0" err="1">
                <a:latin typeface="+mn-lt"/>
              </a:rPr>
              <a:t>research</a:t>
            </a:r>
            <a:r>
              <a:rPr lang="de-DE" altLang="de-DE" sz="2000" dirty="0">
                <a:latin typeface="+mn-lt"/>
              </a:rPr>
              <a:t> </a:t>
            </a:r>
            <a:r>
              <a:rPr lang="de-DE" altLang="de-DE" sz="2000" dirty="0" err="1">
                <a:latin typeface="+mn-lt"/>
              </a:rPr>
              <a:t>within</a:t>
            </a:r>
            <a:r>
              <a:rPr lang="de-DE" altLang="de-DE" sz="2000" dirty="0">
                <a:latin typeface="+mn-lt"/>
              </a:rPr>
              <a:t> </a:t>
            </a:r>
            <a:r>
              <a:rPr lang="de-DE" altLang="de-DE" sz="2000" dirty="0" err="1">
                <a:latin typeface="+mn-lt"/>
              </a:rPr>
              <a:t>the</a:t>
            </a:r>
            <a:r>
              <a:rPr lang="de-DE" altLang="de-DE" sz="2000" dirty="0">
                <a:latin typeface="+mn-lt"/>
              </a:rPr>
              <a:t> EU (and </a:t>
            </a:r>
            <a:r>
              <a:rPr lang="de-DE" altLang="de-DE" sz="2000" dirty="0" err="1">
                <a:latin typeface="+mn-lt"/>
              </a:rPr>
              <a:t>worldwide</a:t>
            </a:r>
            <a:r>
              <a:rPr lang="de-DE" altLang="de-DE" sz="2000" dirty="0">
                <a:latin typeface="+mn-lt"/>
              </a:rPr>
              <a:t>) </a:t>
            </a:r>
            <a:r>
              <a:rPr lang="de-DE" altLang="de-DE" sz="2000" dirty="0" err="1">
                <a:latin typeface="+mn-lt"/>
              </a:rPr>
              <a:t>programme</a:t>
            </a:r>
            <a:endParaRPr lang="de-DE" altLang="de-DE" sz="2000" dirty="0">
              <a:latin typeface="+mn-lt"/>
            </a:endParaRPr>
          </a:p>
          <a:p>
            <a:pPr>
              <a:spcBef>
                <a:spcPts val="0"/>
              </a:spcBef>
              <a:spcAft>
                <a:spcPts val="586"/>
              </a:spcAft>
            </a:pPr>
            <a:r>
              <a:rPr lang="de-DE" altLang="de-DE" sz="2000" dirty="0" err="1">
                <a:solidFill>
                  <a:schemeClr val="tx2"/>
                </a:solidFill>
                <a:latin typeface="+mn-lt"/>
              </a:rPr>
              <a:t>experiments</a:t>
            </a:r>
            <a:r>
              <a:rPr lang="de-DE" altLang="de-DE" sz="2000" dirty="0">
                <a:solidFill>
                  <a:schemeClr val="tx2"/>
                </a:solidFill>
                <a:latin typeface="+mn-lt"/>
              </a:rPr>
              <a:t> on </a:t>
            </a:r>
            <a:r>
              <a:rPr lang="de-DE" altLang="de-DE" sz="2000" dirty="0" err="1">
                <a:solidFill>
                  <a:schemeClr val="tx2"/>
                </a:solidFill>
                <a:latin typeface="+mn-lt"/>
              </a:rPr>
              <a:t>present</a:t>
            </a:r>
            <a:r>
              <a:rPr lang="de-DE" altLang="de-DE" sz="2000" dirty="0">
                <a:solidFill>
                  <a:schemeClr val="tx2"/>
                </a:solidFill>
                <a:latin typeface="+mn-lt"/>
              </a:rPr>
              <a:t> and </a:t>
            </a:r>
            <a:r>
              <a:rPr lang="de-DE" altLang="de-DE" sz="2000" dirty="0" err="1">
                <a:solidFill>
                  <a:schemeClr val="tx2"/>
                </a:solidFill>
                <a:latin typeface="+mn-lt"/>
              </a:rPr>
              <a:t>future</a:t>
            </a:r>
            <a:r>
              <a:rPr lang="de-DE" altLang="de-DE" sz="2000" dirty="0">
                <a:solidFill>
                  <a:schemeClr val="tx2"/>
                </a:solidFill>
                <a:latin typeface="+mn-lt"/>
              </a:rPr>
              <a:t> </a:t>
            </a:r>
            <a:r>
              <a:rPr lang="de-DE" altLang="de-DE" sz="2000" dirty="0" err="1">
                <a:solidFill>
                  <a:schemeClr val="tx2"/>
                </a:solidFill>
                <a:latin typeface="+mn-lt"/>
              </a:rPr>
              <a:t>devices</a:t>
            </a:r>
            <a:r>
              <a:rPr lang="de-DE" altLang="de-DE" sz="2000" dirty="0">
                <a:solidFill>
                  <a:schemeClr val="tx2"/>
                </a:solidFill>
                <a:latin typeface="+mn-lt"/>
              </a:rPr>
              <a:t> will </a:t>
            </a:r>
            <a:r>
              <a:rPr lang="de-DE" altLang="de-DE" sz="2000" dirty="0" err="1">
                <a:solidFill>
                  <a:schemeClr val="tx2"/>
                </a:solidFill>
                <a:latin typeface="+mn-lt"/>
              </a:rPr>
              <a:t>shed</a:t>
            </a:r>
            <a:r>
              <a:rPr lang="de-DE" altLang="de-DE" sz="2000" dirty="0">
                <a:solidFill>
                  <a:schemeClr val="tx2"/>
                </a:solidFill>
                <a:latin typeface="+mn-lt"/>
              </a:rPr>
              <a:t> light on </a:t>
            </a:r>
            <a:r>
              <a:rPr lang="de-DE" altLang="de-DE" sz="2000" dirty="0" err="1">
                <a:solidFill>
                  <a:schemeClr val="tx2"/>
                </a:solidFill>
                <a:latin typeface="+mn-lt"/>
              </a:rPr>
              <a:t>extrapolability</a:t>
            </a:r>
            <a:endParaRPr lang="de-DE" altLang="de-DE" sz="2000" dirty="0">
              <a:solidFill>
                <a:schemeClr val="tx2"/>
              </a:solidFill>
              <a:latin typeface="+mn-lt"/>
            </a:endParaRPr>
          </a:p>
          <a:p>
            <a:pPr>
              <a:spcBef>
                <a:spcPts val="0"/>
              </a:spcBef>
              <a:spcAft>
                <a:spcPts val="586"/>
              </a:spcAft>
            </a:pPr>
            <a:r>
              <a:rPr lang="de-DE" altLang="de-DE" sz="2000" b="1" dirty="0" err="1">
                <a:solidFill>
                  <a:schemeClr val="tx2"/>
                </a:solidFill>
              </a:rPr>
              <a:t>further</a:t>
            </a:r>
            <a:r>
              <a:rPr lang="de-DE" altLang="de-DE" sz="2000" b="1" dirty="0">
                <a:solidFill>
                  <a:schemeClr val="tx2"/>
                </a:solidFill>
              </a:rPr>
              <a:t> </a:t>
            </a:r>
            <a:r>
              <a:rPr lang="de-DE" altLang="de-DE" sz="2000" b="1" dirty="0" err="1">
                <a:solidFill>
                  <a:schemeClr val="tx2"/>
                </a:solidFill>
              </a:rPr>
              <a:t>development</a:t>
            </a:r>
            <a:r>
              <a:rPr lang="de-DE" altLang="de-DE" sz="2000" b="1" dirty="0">
                <a:solidFill>
                  <a:schemeClr val="tx2"/>
                </a:solidFill>
              </a:rPr>
              <a:t> </a:t>
            </a:r>
            <a:r>
              <a:rPr lang="de-DE" altLang="de-DE" sz="2000" b="1" dirty="0" err="1">
                <a:solidFill>
                  <a:schemeClr val="tx2"/>
                </a:solidFill>
              </a:rPr>
              <a:t>of</a:t>
            </a:r>
            <a:r>
              <a:rPr lang="de-DE" altLang="de-DE" sz="2000" b="1" dirty="0">
                <a:solidFill>
                  <a:schemeClr val="tx2"/>
                </a:solidFill>
              </a:rPr>
              <a:t> </a:t>
            </a:r>
            <a:r>
              <a:rPr lang="de-DE" altLang="de-DE" sz="2000" b="1" dirty="0" err="1">
                <a:solidFill>
                  <a:schemeClr val="tx2"/>
                </a:solidFill>
              </a:rPr>
              <a:t>predictive</a:t>
            </a:r>
            <a:r>
              <a:rPr lang="de-DE" altLang="de-DE" sz="2000" b="1" dirty="0">
                <a:solidFill>
                  <a:schemeClr val="tx2"/>
                </a:solidFill>
              </a:rPr>
              <a:t> </a:t>
            </a:r>
            <a:r>
              <a:rPr lang="de-DE" altLang="de-DE" sz="2000" b="1" dirty="0" err="1">
                <a:solidFill>
                  <a:schemeClr val="tx2"/>
                </a:solidFill>
              </a:rPr>
              <a:t>models</a:t>
            </a:r>
            <a:r>
              <a:rPr lang="de-DE" altLang="de-DE" sz="2000" b="1" dirty="0">
                <a:solidFill>
                  <a:schemeClr val="tx2"/>
                </a:solidFill>
              </a:rPr>
              <a:t> </a:t>
            </a:r>
            <a:r>
              <a:rPr lang="de-DE" altLang="de-DE" sz="2000" b="1" dirty="0" err="1">
                <a:solidFill>
                  <a:schemeClr val="tx2"/>
                </a:solidFill>
              </a:rPr>
              <a:t>for</a:t>
            </a:r>
            <a:r>
              <a:rPr lang="de-DE" altLang="de-DE" sz="2000" b="1" dirty="0">
                <a:solidFill>
                  <a:schemeClr val="tx2"/>
                </a:solidFill>
              </a:rPr>
              <a:t> </a:t>
            </a:r>
            <a:r>
              <a:rPr lang="de-DE" altLang="de-DE" sz="2000" b="1" dirty="0" err="1">
                <a:solidFill>
                  <a:schemeClr val="tx2"/>
                </a:solidFill>
              </a:rPr>
              <a:t>the</a:t>
            </a:r>
            <a:r>
              <a:rPr lang="de-DE" altLang="de-DE" sz="2000" b="1" dirty="0">
                <a:solidFill>
                  <a:schemeClr val="tx2"/>
                </a:solidFill>
              </a:rPr>
              <a:t> individual </a:t>
            </a:r>
            <a:r>
              <a:rPr lang="de-DE" altLang="de-DE" sz="2000" b="1" dirty="0" err="1">
                <a:solidFill>
                  <a:schemeClr val="tx2"/>
                </a:solidFill>
              </a:rPr>
              <a:t>elements</a:t>
            </a:r>
            <a:endParaRPr lang="de-DE" altLang="de-DE" sz="2000" b="1" dirty="0">
              <a:solidFill>
                <a:schemeClr val="tx2"/>
              </a:solidFill>
              <a:latin typeface="+mn-lt"/>
            </a:endParaRPr>
          </a:p>
          <a:p>
            <a:pPr>
              <a:spcBef>
                <a:spcPts val="0"/>
              </a:spcBef>
              <a:spcAft>
                <a:spcPts val="586"/>
              </a:spcAft>
            </a:pPr>
            <a:r>
              <a:rPr lang="de-DE" altLang="de-DE" sz="2000" b="1" dirty="0" err="1">
                <a:solidFill>
                  <a:schemeClr val="tx2"/>
                </a:solidFill>
                <a:latin typeface="+mn-lt"/>
              </a:rPr>
              <a:t>progress</a:t>
            </a:r>
            <a:r>
              <a:rPr lang="de-DE" altLang="de-DE" sz="2000" b="1" dirty="0">
                <a:solidFill>
                  <a:schemeClr val="tx2"/>
                </a:solidFill>
                <a:latin typeface="+mn-lt"/>
              </a:rPr>
              <a:t> in </a:t>
            </a:r>
            <a:r>
              <a:rPr lang="de-DE" altLang="de-DE" sz="2000" b="1" dirty="0" err="1">
                <a:solidFill>
                  <a:schemeClr val="tx2"/>
                </a:solidFill>
                <a:latin typeface="+mn-lt"/>
              </a:rPr>
              <a:t>understanding</a:t>
            </a:r>
            <a:r>
              <a:rPr lang="de-DE" altLang="de-DE" sz="2000" b="1" dirty="0">
                <a:solidFill>
                  <a:schemeClr val="tx2"/>
                </a:solidFill>
                <a:latin typeface="+mn-lt"/>
              </a:rPr>
              <a:t> </a:t>
            </a:r>
            <a:r>
              <a:rPr lang="de-DE" altLang="de-DE" sz="2000" b="1" dirty="0" err="1">
                <a:solidFill>
                  <a:schemeClr val="tx2"/>
                </a:solidFill>
                <a:latin typeface="+mn-lt"/>
              </a:rPr>
              <a:t>underlying</a:t>
            </a:r>
            <a:r>
              <a:rPr lang="de-DE" altLang="de-DE" sz="2000" b="1" dirty="0">
                <a:solidFill>
                  <a:schemeClr val="tx2"/>
                </a:solidFill>
                <a:latin typeface="+mn-lt"/>
              </a:rPr>
              <a:t> </a:t>
            </a:r>
            <a:r>
              <a:rPr lang="de-DE" altLang="de-DE" sz="2000" b="1" dirty="0" err="1">
                <a:solidFill>
                  <a:schemeClr val="tx2"/>
                </a:solidFill>
                <a:latin typeface="+mn-lt"/>
              </a:rPr>
              <a:t>physics</a:t>
            </a:r>
            <a:r>
              <a:rPr lang="de-DE" altLang="de-DE" sz="2000" b="1" dirty="0">
                <a:solidFill>
                  <a:schemeClr val="tx2"/>
                </a:solidFill>
                <a:latin typeface="+mn-lt"/>
              </a:rPr>
              <a:t> </a:t>
            </a:r>
            <a:r>
              <a:rPr lang="de-DE" altLang="de-DE" sz="2000" b="1" dirty="0" err="1">
                <a:solidFill>
                  <a:schemeClr val="tx2"/>
                </a:solidFill>
                <a:latin typeface="+mn-lt"/>
              </a:rPr>
              <a:t>should</a:t>
            </a:r>
            <a:r>
              <a:rPr lang="de-DE" altLang="de-DE" sz="2000" b="1" dirty="0">
                <a:solidFill>
                  <a:schemeClr val="tx2"/>
                </a:solidFill>
                <a:latin typeface="+mn-lt"/>
              </a:rPr>
              <a:t> </a:t>
            </a:r>
            <a:r>
              <a:rPr lang="de-DE" altLang="de-DE" sz="2000" b="1" dirty="0" err="1">
                <a:solidFill>
                  <a:schemeClr val="tx2"/>
                </a:solidFill>
                <a:latin typeface="+mn-lt"/>
              </a:rPr>
              <a:t>lead</a:t>
            </a:r>
            <a:r>
              <a:rPr lang="de-DE" altLang="de-DE" sz="2000" b="1" dirty="0">
                <a:solidFill>
                  <a:schemeClr val="tx2"/>
                </a:solidFill>
                <a:latin typeface="+mn-lt"/>
              </a:rPr>
              <a:t> </a:t>
            </a:r>
            <a:r>
              <a:rPr lang="de-DE" altLang="de-DE" sz="2000" b="1" dirty="0" err="1">
                <a:solidFill>
                  <a:schemeClr val="tx2"/>
                </a:solidFill>
                <a:latin typeface="+mn-lt"/>
              </a:rPr>
              <a:t>to</a:t>
            </a:r>
            <a:r>
              <a:rPr lang="de-DE" altLang="de-DE" sz="2000" b="1" dirty="0">
                <a:solidFill>
                  <a:schemeClr val="tx2"/>
                </a:solidFill>
                <a:latin typeface="+mn-lt"/>
              </a:rPr>
              <a:t> </a:t>
            </a:r>
            <a:r>
              <a:rPr lang="de-DE" altLang="de-DE" sz="2000" b="1" dirty="0" err="1">
                <a:solidFill>
                  <a:schemeClr val="tx2"/>
                </a:solidFill>
                <a:latin typeface="+mn-lt"/>
              </a:rPr>
              <a:t>improved</a:t>
            </a:r>
            <a:r>
              <a:rPr lang="de-DE" altLang="de-DE" sz="2000" b="1" dirty="0">
                <a:solidFill>
                  <a:schemeClr val="tx2"/>
                </a:solidFill>
                <a:latin typeface="+mn-lt"/>
              </a:rPr>
              <a:t> </a:t>
            </a:r>
            <a:r>
              <a:rPr lang="de-DE" altLang="de-DE" sz="2000" b="1" dirty="0" err="1">
                <a:solidFill>
                  <a:schemeClr val="tx2"/>
                </a:solidFill>
                <a:latin typeface="+mn-lt"/>
              </a:rPr>
              <a:t>reduced</a:t>
            </a:r>
            <a:r>
              <a:rPr lang="de-DE" altLang="de-DE" sz="2000" b="1" dirty="0">
                <a:solidFill>
                  <a:schemeClr val="tx2"/>
                </a:solidFill>
                <a:latin typeface="+mn-lt"/>
              </a:rPr>
              <a:t> </a:t>
            </a:r>
            <a:r>
              <a:rPr lang="de-DE" altLang="de-DE" sz="2000" b="1" dirty="0" err="1">
                <a:solidFill>
                  <a:schemeClr val="tx2"/>
                </a:solidFill>
                <a:latin typeface="+mn-lt"/>
              </a:rPr>
              <a:t>models</a:t>
            </a:r>
            <a:r>
              <a:rPr lang="de-DE" altLang="de-DE" sz="2000" b="1" dirty="0">
                <a:solidFill>
                  <a:schemeClr val="tx2"/>
                </a:solidFill>
                <a:latin typeface="+mn-lt"/>
              </a:rPr>
              <a:t> </a:t>
            </a:r>
            <a:r>
              <a:rPr lang="de-DE" altLang="de-DE" sz="2000" b="1" dirty="0" err="1">
                <a:solidFill>
                  <a:schemeClr val="tx2"/>
                </a:solidFill>
                <a:latin typeface="+mn-lt"/>
              </a:rPr>
              <a:t>to</a:t>
            </a:r>
            <a:r>
              <a:rPr lang="de-DE" altLang="de-DE" sz="2000" b="1" dirty="0">
                <a:solidFill>
                  <a:schemeClr val="tx2"/>
                </a:solidFill>
                <a:latin typeface="+mn-lt"/>
              </a:rPr>
              <a:t> </a:t>
            </a:r>
            <a:r>
              <a:rPr lang="de-DE" altLang="de-DE" sz="2000" b="1" dirty="0" err="1">
                <a:solidFill>
                  <a:schemeClr val="tx2"/>
                </a:solidFill>
                <a:latin typeface="+mn-lt"/>
              </a:rPr>
              <a:t>be</a:t>
            </a:r>
            <a:r>
              <a:rPr lang="de-DE" altLang="de-DE" sz="2000" b="1" dirty="0">
                <a:solidFill>
                  <a:schemeClr val="tx2"/>
                </a:solidFill>
                <a:latin typeface="+mn-lt"/>
              </a:rPr>
              <a:t> </a:t>
            </a:r>
            <a:r>
              <a:rPr lang="de-DE" altLang="de-DE" sz="2000" b="1" dirty="0" err="1">
                <a:solidFill>
                  <a:schemeClr val="tx2"/>
                </a:solidFill>
                <a:latin typeface="+mn-lt"/>
              </a:rPr>
              <a:t>used</a:t>
            </a:r>
            <a:r>
              <a:rPr lang="de-DE" altLang="de-DE" sz="2000" b="1" dirty="0">
                <a:solidFill>
                  <a:schemeClr val="tx2"/>
                </a:solidFill>
                <a:latin typeface="+mn-lt"/>
              </a:rPr>
              <a:t> in </a:t>
            </a:r>
            <a:r>
              <a:rPr lang="de-DE" altLang="de-DE" sz="2000" b="1" dirty="0" err="1">
                <a:solidFill>
                  <a:schemeClr val="tx2"/>
                </a:solidFill>
                <a:latin typeface="+mn-lt"/>
              </a:rPr>
              <a:t>integrated</a:t>
            </a:r>
            <a:r>
              <a:rPr lang="de-DE" altLang="de-DE" sz="2000" b="1" dirty="0">
                <a:solidFill>
                  <a:schemeClr val="tx2"/>
                </a:solidFill>
                <a:latin typeface="+mn-lt"/>
              </a:rPr>
              <a:t> </a:t>
            </a:r>
            <a:r>
              <a:rPr lang="de-DE" altLang="de-DE" sz="2000" b="1" dirty="0" err="1">
                <a:solidFill>
                  <a:schemeClr val="tx2"/>
                </a:solidFill>
                <a:latin typeface="+mn-lt"/>
              </a:rPr>
              <a:t>plasma</a:t>
            </a:r>
            <a:r>
              <a:rPr lang="de-DE" altLang="de-DE" sz="2000" b="1" dirty="0">
                <a:solidFill>
                  <a:schemeClr val="tx2"/>
                </a:solidFill>
                <a:latin typeface="+mn-lt"/>
              </a:rPr>
              <a:t> </a:t>
            </a:r>
            <a:r>
              <a:rPr lang="de-DE" altLang="de-DE" sz="2000" b="1" dirty="0" err="1">
                <a:solidFill>
                  <a:schemeClr val="tx2"/>
                </a:solidFill>
                <a:latin typeface="+mn-lt"/>
              </a:rPr>
              <a:t>scenario</a:t>
            </a:r>
            <a:r>
              <a:rPr lang="de-DE" altLang="de-DE" sz="2000" b="1" dirty="0">
                <a:solidFill>
                  <a:schemeClr val="tx2"/>
                </a:solidFill>
                <a:latin typeface="+mn-lt"/>
              </a:rPr>
              <a:t> </a:t>
            </a:r>
            <a:r>
              <a:rPr lang="de-DE" altLang="de-DE" sz="2000" b="1" dirty="0" err="1">
                <a:solidFill>
                  <a:schemeClr val="tx2"/>
                </a:solidFill>
                <a:latin typeface="+mn-lt"/>
              </a:rPr>
              <a:t>modelling</a:t>
            </a:r>
            <a:r>
              <a:rPr lang="de-DE" altLang="de-DE" sz="2000" b="1" dirty="0">
                <a:solidFill>
                  <a:schemeClr val="tx2"/>
                </a:solidFill>
                <a:latin typeface="+mn-lt"/>
              </a:rPr>
              <a:t> </a:t>
            </a:r>
            <a:r>
              <a:rPr lang="de-DE" altLang="de-DE" sz="2000" b="1" dirty="0" err="1">
                <a:solidFill>
                  <a:schemeClr val="tx2"/>
                </a:solidFill>
                <a:latin typeface="+mn-lt"/>
              </a:rPr>
              <a:t>combining</a:t>
            </a:r>
            <a:r>
              <a:rPr lang="de-DE" altLang="de-DE" sz="2000" b="1" dirty="0">
                <a:solidFill>
                  <a:schemeClr val="tx2"/>
                </a:solidFill>
                <a:latin typeface="+mn-lt"/>
              </a:rPr>
              <a:t> </a:t>
            </a:r>
            <a:r>
              <a:rPr lang="de-DE" altLang="de-DE" sz="2000" b="1" dirty="0" err="1">
                <a:solidFill>
                  <a:schemeClr val="tx2"/>
                </a:solidFill>
                <a:latin typeface="+mn-lt"/>
              </a:rPr>
              <a:t>core</a:t>
            </a:r>
            <a:r>
              <a:rPr lang="de-DE" altLang="de-DE" sz="2000" b="1" dirty="0">
                <a:solidFill>
                  <a:schemeClr val="tx2"/>
                </a:solidFill>
                <a:latin typeface="+mn-lt"/>
              </a:rPr>
              <a:t>, </a:t>
            </a:r>
            <a:r>
              <a:rPr lang="de-DE" altLang="de-DE" sz="2000" b="1" dirty="0" err="1">
                <a:solidFill>
                  <a:schemeClr val="tx2"/>
                </a:solidFill>
                <a:latin typeface="+mn-lt"/>
              </a:rPr>
              <a:t>edge</a:t>
            </a:r>
            <a:r>
              <a:rPr lang="de-DE" altLang="de-DE" sz="2000" b="1" dirty="0">
                <a:solidFill>
                  <a:schemeClr val="tx2"/>
                </a:solidFill>
                <a:latin typeface="+mn-lt"/>
              </a:rPr>
              <a:t> and </a:t>
            </a:r>
            <a:r>
              <a:rPr lang="de-DE" altLang="de-DE" sz="2000" b="1" dirty="0" err="1">
                <a:solidFill>
                  <a:schemeClr val="tx2"/>
                </a:solidFill>
                <a:latin typeface="+mn-lt"/>
              </a:rPr>
              <a:t>exhaust</a:t>
            </a:r>
            <a:endParaRPr lang="de-DE" altLang="de-DE" sz="2000" b="1" dirty="0">
              <a:solidFill>
                <a:schemeClr val="tx2"/>
              </a:solidFill>
              <a:latin typeface="+mn-lt"/>
            </a:endParaRPr>
          </a:p>
          <a:p>
            <a:pPr>
              <a:spcBef>
                <a:spcPts val="0"/>
              </a:spcBef>
              <a:spcAft>
                <a:spcPts val="586"/>
              </a:spcAft>
            </a:pPr>
            <a:endParaRPr lang="de-DE" altLang="de-DE" sz="600" dirty="0">
              <a:solidFill>
                <a:schemeClr val="tx2"/>
              </a:solidFill>
              <a:latin typeface="+mn-lt"/>
            </a:endParaRPr>
          </a:p>
          <a:p>
            <a:pPr marL="0" indent="0">
              <a:buNone/>
            </a:pPr>
            <a:r>
              <a:rPr lang="de-DE" sz="2000" dirty="0" err="1"/>
              <a:t>Related</a:t>
            </a:r>
            <a:r>
              <a:rPr lang="de-DE" sz="2000" dirty="0"/>
              <a:t>: </a:t>
            </a:r>
            <a:r>
              <a:rPr lang="de-DE" sz="2000" dirty="0" err="1"/>
              <a:t>control</a:t>
            </a:r>
            <a:r>
              <a:rPr lang="de-DE" sz="2000" dirty="0"/>
              <a:t> </a:t>
            </a:r>
            <a:r>
              <a:rPr lang="de-DE" sz="2000" dirty="0" err="1"/>
              <a:t>of</a:t>
            </a:r>
            <a:r>
              <a:rPr lang="de-DE" sz="2000" dirty="0"/>
              <a:t> </a:t>
            </a:r>
            <a:r>
              <a:rPr lang="de-DE" sz="2000" dirty="0" err="1"/>
              <a:t>the</a:t>
            </a:r>
            <a:r>
              <a:rPr lang="de-DE" sz="2000" dirty="0"/>
              <a:t> </a:t>
            </a:r>
            <a:r>
              <a:rPr lang="de-DE" sz="2000" dirty="0" err="1"/>
              <a:t>integrated</a:t>
            </a:r>
            <a:r>
              <a:rPr lang="de-DE" sz="2000" dirty="0"/>
              <a:t> </a:t>
            </a:r>
            <a:r>
              <a:rPr lang="de-DE" sz="2000" dirty="0" err="1"/>
              <a:t>scenario</a:t>
            </a:r>
            <a:r>
              <a:rPr lang="de-DE" sz="2000" dirty="0"/>
              <a:t> will </a:t>
            </a:r>
            <a:r>
              <a:rPr lang="de-DE" sz="2000" dirty="0" err="1"/>
              <a:t>have</a:t>
            </a:r>
            <a:r>
              <a:rPr lang="de-DE" sz="2000" dirty="0"/>
              <a:t> </a:t>
            </a:r>
            <a:r>
              <a:rPr lang="de-DE" sz="2000" dirty="0" err="1"/>
              <a:t>to</a:t>
            </a:r>
            <a:r>
              <a:rPr lang="de-DE" sz="2000" dirty="0"/>
              <a:t> </a:t>
            </a:r>
            <a:r>
              <a:rPr lang="de-DE" sz="2000" dirty="0" err="1"/>
              <a:t>be</a:t>
            </a:r>
            <a:r>
              <a:rPr lang="de-DE" sz="2000" dirty="0"/>
              <a:t> </a:t>
            </a:r>
            <a:r>
              <a:rPr lang="de-DE" sz="2000" dirty="0" err="1"/>
              <a:t>demonstrated</a:t>
            </a:r>
            <a:endParaRPr lang="de-DE" sz="2000" dirty="0"/>
          </a:p>
          <a:p>
            <a:r>
              <a:rPr lang="de-DE" sz="2000" dirty="0">
                <a:solidFill>
                  <a:schemeClr val="tx2"/>
                </a:solidFill>
              </a:rPr>
              <a:t>all </a:t>
            </a:r>
            <a:r>
              <a:rPr lang="de-DE" sz="2000" dirty="0" err="1">
                <a:solidFill>
                  <a:schemeClr val="tx2"/>
                </a:solidFill>
              </a:rPr>
              <a:t>three</a:t>
            </a:r>
            <a:r>
              <a:rPr lang="de-DE" sz="2000" dirty="0">
                <a:solidFill>
                  <a:schemeClr val="tx2"/>
                </a:solidFill>
              </a:rPr>
              <a:t> </a:t>
            </a:r>
            <a:r>
              <a:rPr lang="de-DE" sz="2000" dirty="0" err="1">
                <a:solidFill>
                  <a:schemeClr val="tx2"/>
                </a:solidFill>
              </a:rPr>
              <a:t>elements</a:t>
            </a:r>
            <a:r>
              <a:rPr lang="de-DE" sz="2000" dirty="0">
                <a:solidFill>
                  <a:schemeClr val="tx2"/>
                </a:solidFill>
              </a:rPr>
              <a:t> </a:t>
            </a:r>
            <a:r>
              <a:rPr lang="de-DE" sz="2000" dirty="0" err="1">
                <a:solidFill>
                  <a:schemeClr val="tx2"/>
                </a:solidFill>
              </a:rPr>
              <a:t>interact</a:t>
            </a:r>
            <a:r>
              <a:rPr lang="de-DE" sz="2000" dirty="0">
                <a:solidFill>
                  <a:schemeClr val="tx2"/>
                </a:solidFill>
              </a:rPr>
              <a:t> </a:t>
            </a:r>
            <a:r>
              <a:rPr lang="de-DE" sz="2000" dirty="0" err="1">
                <a:solidFill>
                  <a:schemeClr val="tx2"/>
                </a:solidFill>
              </a:rPr>
              <a:t>nonlinearly</a:t>
            </a:r>
            <a:r>
              <a:rPr lang="de-DE" sz="2000" dirty="0">
                <a:solidFill>
                  <a:schemeClr val="tx2"/>
                </a:solidFill>
              </a:rPr>
              <a:t> – </a:t>
            </a:r>
            <a:r>
              <a:rPr lang="de-DE" sz="2000" dirty="0" err="1">
                <a:solidFill>
                  <a:schemeClr val="tx2"/>
                </a:solidFill>
              </a:rPr>
              <a:t>integrated</a:t>
            </a:r>
            <a:r>
              <a:rPr lang="de-DE" sz="2000" dirty="0">
                <a:solidFill>
                  <a:schemeClr val="tx2"/>
                </a:solidFill>
              </a:rPr>
              <a:t> </a:t>
            </a:r>
            <a:r>
              <a:rPr lang="de-DE" sz="2000" dirty="0" err="1">
                <a:solidFill>
                  <a:schemeClr val="tx2"/>
                </a:solidFill>
              </a:rPr>
              <a:t>control</a:t>
            </a:r>
            <a:r>
              <a:rPr lang="de-DE" sz="2000" dirty="0">
                <a:solidFill>
                  <a:schemeClr val="tx2"/>
                </a:solidFill>
              </a:rPr>
              <a:t> </a:t>
            </a:r>
            <a:r>
              <a:rPr lang="de-DE" sz="2000" dirty="0" err="1">
                <a:solidFill>
                  <a:schemeClr val="tx2"/>
                </a:solidFill>
              </a:rPr>
              <a:t>needed</a:t>
            </a:r>
            <a:endParaRPr lang="de-DE" sz="2000" dirty="0">
              <a:solidFill>
                <a:schemeClr val="tx2"/>
              </a:solidFill>
            </a:endParaRPr>
          </a:p>
          <a:p>
            <a:r>
              <a:rPr lang="de-DE" sz="2000" dirty="0">
                <a:solidFill>
                  <a:schemeClr val="tx2"/>
                </a:solidFill>
              </a:rPr>
              <a:t>DEMO will </a:t>
            </a:r>
            <a:r>
              <a:rPr lang="de-DE" sz="2000" dirty="0" err="1">
                <a:solidFill>
                  <a:schemeClr val="tx2"/>
                </a:solidFill>
              </a:rPr>
              <a:t>have</a:t>
            </a:r>
            <a:r>
              <a:rPr lang="de-DE" sz="2000" dirty="0">
                <a:solidFill>
                  <a:schemeClr val="tx2"/>
                </a:solidFill>
              </a:rPr>
              <a:t> </a:t>
            </a:r>
            <a:r>
              <a:rPr lang="de-DE" sz="2000" dirty="0" err="1">
                <a:solidFill>
                  <a:schemeClr val="tx2"/>
                </a:solidFill>
              </a:rPr>
              <a:t>sparse</a:t>
            </a:r>
            <a:r>
              <a:rPr lang="de-DE" sz="2000" dirty="0">
                <a:solidFill>
                  <a:schemeClr val="tx2"/>
                </a:solidFill>
              </a:rPr>
              <a:t> </a:t>
            </a:r>
            <a:r>
              <a:rPr lang="de-DE" sz="2000" dirty="0" err="1">
                <a:solidFill>
                  <a:schemeClr val="tx2"/>
                </a:solidFill>
              </a:rPr>
              <a:t>sensors</a:t>
            </a:r>
            <a:r>
              <a:rPr lang="de-DE" sz="2000" dirty="0">
                <a:solidFill>
                  <a:schemeClr val="tx2"/>
                </a:solidFill>
              </a:rPr>
              <a:t> and </a:t>
            </a:r>
            <a:r>
              <a:rPr lang="de-DE" sz="2000" dirty="0" err="1">
                <a:solidFill>
                  <a:schemeClr val="tx2"/>
                </a:solidFill>
              </a:rPr>
              <a:t>actuators</a:t>
            </a:r>
            <a:r>
              <a:rPr lang="de-DE" sz="2000" dirty="0">
                <a:solidFill>
                  <a:schemeClr val="tx2"/>
                </a:solidFill>
              </a:rPr>
              <a:t> (</a:t>
            </a:r>
            <a:r>
              <a:rPr lang="de-DE" sz="2000" dirty="0" err="1">
                <a:solidFill>
                  <a:schemeClr val="tx2"/>
                </a:solidFill>
              </a:rPr>
              <a:t>present</a:t>
            </a:r>
            <a:r>
              <a:rPr lang="de-DE" sz="2000" dirty="0">
                <a:solidFill>
                  <a:schemeClr val="tx2"/>
                </a:solidFill>
              </a:rPr>
              <a:t> </a:t>
            </a:r>
            <a:r>
              <a:rPr lang="de-DE" sz="2000" dirty="0" err="1">
                <a:solidFill>
                  <a:schemeClr val="tx2"/>
                </a:solidFill>
              </a:rPr>
              <a:t>experiments</a:t>
            </a:r>
            <a:r>
              <a:rPr lang="de-DE" sz="2000" dirty="0">
                <a:solidFill>
                  <a:schemeClr val="tx2"/>
                </a:solidFill>
              </a:rPr>
              <a:t> </a:t>
            </a:r>
            <a:r>
              <a:rPr lang="de-DE" sz="2000" dirty="0" err="1">
                <a:solidFill>
                  <a:schemeClr val="tx2"/>
                </a:solidFill>
              </a:rPr>
              <a:t>much</a:t>
            </a:r>
            <a:r>
              <a:rPr lang="de-DE" sz="2000" dirty="0">
                <a:solidFill>
                  <a:schemeClr val="tx2"/>
                </a:solidFill>
              </a:rPr>
              <a:t> </a:t>
            </a:r>
            <a:r>
              <a:rPr lang="de-DE" sz="2000" dirty="0" err="1">
                <a:solidFill>
                  <a:schemeClr val="tx2"/>
                </a:solidFill>
              </a:rPr>
              <a:t>better</a:t>
            </a:r>
            <a:r>
              <a:rPr lang="de-DE" sz="2000" dirty="0">
                <a:solidFill>
                  <a:schemeClr val="tx2"/>
                </a:solidFill>
              </a:rPr>
              <a:t>)</a:t>
            </a:r>
          </a:p>
          <a:p>
            <a:pPr marL="0" indent="0">
              <a:buNone/>
            </a:pPr>
            <a:r>
              <a:rPr lang="de-DE" sz="2000" dirty="0"/>
              <a:t>Need </a:t>
            </a:r>
            <a:r>
              <a:rPr lang="de-DE" sz="2000" dirty="0" err="1"/>
              <a:t>new</a:t>
            </a:r>
            <a:r>
              <a:rPr lang="de-DE" sz="2000" dirty="0"/>
              <a:t> </a:t>
            </a:r>
            <a:r>
              <a:rPr lang="de-DE" sz="2000" dirty="0" err="1"/>
              <a:t>control</a:t>
            </a:r>
            <a:r>
              <a:rPr lang="de-DE" sz="2000" dirty="0"/>
              <a:t> </a:t>
            </a:r>
            <a:r>
              <a:rPr lang="de-DE" sz="2000" dirty="0" err="1"/>
              <a:t>strategies</a:t>
            </a:r>
            <a:r>
              <a:rPr lang="de-DE" sz="2000" dirty="0"/>
              <a:t> and time </a:t>
            </a:r>
            <a:r>
              <a:rPr lang="de-DE" sz="2000" dirty="0" err="1"/>
              <a:t>dependent</a:t>
            </a:r>
            <a:r>
              <a:rPr lang="de-DE" sz="2000" dirty="0"/>
              <a:t> </a:t>
            </a:r>
            <a:r>
              <a:rPr lang="de-DE" sz="2000" dirty="0" err="1"/>
              <a:t>modelling</a:t>
            </a:r>
            <a:r>
              <a:rPr lang="de-DE" sz="2000" dirty="0"/>
              <a:t> </a:t>
            </a:r>
            <a:r>
              <a:rPr lang="de-DE" sz="2000" dirty="0" err="1"/>
              <a:t>of</a:t>
            </a:r>
            <a:r>
              <a:rPr lang="de-DE" sz="2000" dirty="0"/>
              <a:t> </a:t>
            </a:r>
            <a:r>
              <a:rPr lang="de-DE" sz="2000" dirty="0" err="1"/>
              <a:t>them</a:t>
            </a:r>
            <a:r>
              <a:rPr lang="de-DE" sz="2000" dirty="0"/>
              <a:t> </a:t>
            </a:r>
            <a:r>
              <a:rPr lang="de-DE" sz="2000" dirty="0">
                <a:sym typeface="Symbol" panose="05050102010706020507" pitchFamily="18" charset="2"/>
              </a:rPr>
              <a:t> </a:t>
            </a:r>
            <a:r>
              <a:rPr lang="de-DE" sz="2000" b="1" dirty="0">
                <a:solidFill>
                  <a:schemeClr val="tx2"/>
                </a:solidFill>
              </a:rPr>
              <a:t>‚</a:t>
            </a:r>
            <a:r>
              <a:rPr lang="de-DE" sz="2000" b="1" dirty="0" err="1">
                <a:solidFill>
                  <a:schemeClr val="tx2"/>
                </a:solidFill>
              </a:rPr>
              <a:t>flight</a:t>
            </a:r>
            <a:r>
              <a:rPr lang="de-DE" sz="2000" b="1" dirty="0">
                <a:solidFill>
                  <a:schemeClr val="tx2"/>
                </a:solidFill>
              </a:rPr>
              <a:t> </a:t>
            </a:r>
            <a:r>
              <a:rPr lang="de-DE" sz="2000" b="1" dirty="0" err="1">
                <a:solidFill>
                  <a:schemeClr val="tx2"/>
                </a:solidFill>
              </a:rPr>
              <a:t>simulator</a:t>
            </a:r>
            <a:r>
              <a:rPr lang="de-DE" sz="2000" b="1" dirty="0">
                <a:solidFill>
                  <a:schemeClr val="tx2"/>
                </a:solidFill>
              </a:rPr>
              <a:t>‘ (</a:t>
            </a:r>
            <a:r>
              <a:rPr lang="de-DE" sz="2000" b="1" dirty="0" err="1">
                <a:solidFill>
                  <a:schemeClr val="tx2"/>
                </a:solidFill>
              </a:rPr>
              <a:t>new</a:t>
            </a:r>
            <a:r>
              <a:rPr lang="de-DE" sz="2000" b="1" dirty="0">
                <a:solidFill>
                  <a:schemeClr val="tx2"/>
                </a:solidFill>
              </a:rPr>
              <a:t> TSVV)</a:t>
            </a:r>
          </a:p>
          <a:p>
            <a:pPr marL="0" indent="0">
              <a:buNone/>
            </a:pPr>
            <a:endParaRPr lang="de-DE" altLang="de-DE" sz="600" dirty="0">
              <a:solidFill>
                <a:schemeClr val="tx2"/>
              </a:solidFill>
              <a:latin typeface="+mn-lt"/>
              <a:sym typeface="Symbol" panose="05050102010706020507" pitchFamily="18" charset="2"/>
            </a:endParaRPr>
          </a:p>
          <a:p>
            <a:pPr marL="0" indent="0">
              <a:buNone/>
            </a:pPr>
            <a:r>
              <a:rPr lang="de-DE" altLang="de-DE" sz="2000" dirty="0" err="1">
                <a:solidFill>
                  <a:schemeClr val="tx2"/>
                </a:solidFill>
                <a:latin typeface="+mn-lt"/>
                <a:sym typeface="Symbol" panose="05050102010706020507" pitchFamily="18" charset="2"/>
              </a:rPr>
              <a:t>We</a:t>
            </a:r>
            <a:r>
              <a:rPr lang="de-DE" altLang="de-DE" sz="2000" dirty="0">
                <a:solidFill>
                  <a:schemeClr val="tx2"/>
                </a:solidFill>
                <a:latin typeface="+mn-lt"/>
                <a:sym typeface="Symbol" panose="05050102010706020507" pitchFamily="18" charset="2"/>
              </a:rPr>
              <a:t> </a:t>
            </a:r>
            <a:r>
              <a:rPr lang="de-DE" altLang="de-DE" sz="2000" dirty="0" err="1">
                <a:solidFill>
                  <a:schemeClr val="tx2"/>
                </a:solidFill>
                <a:latin typeface="+mn-lt"/>
                <a:sym typeface="Symbol" panose="05050102010706020507" pitchFamily="18" charset="2"/>
              </a:rPr>
              <a:t>clearly</a:t>
            </a:r>
            <a:r>
              <a:rPr lang="de-DE" altLang="de-DE" sz="2000" dirty="0">
                <a:solidFill>
                  <a:schemeClr val="tx2"/>
                </a:solidFill>
                <a:latin typeface="+mn-lt"/>
                <a:sym typeface="Symbol" panose="05050102010706020507" pitchFamily="18" charset="2"/>
              </a:rPr>
              <a:t> </a:t>
            </a:r>
            <a:r>
              <a:rPr lang="de-DE" altLang="de-DE" sz="2000" dirty="0" err="1">
                <a:solidFill>
                  <a:schemeClr val="tx2"/>
                </a:solidFill>
                <a:latin typeface="+mn-lt"/>
                <a:sym typeface="Symbol" panose="05050102010706020507" pitchFamily="18" charset="2"/>
              </a:rPr>
              <a:t>need</a:t>
            </a:r>
            <a:r>
              <a:rPr lang="de-DE" altLang="de-DE" sz="2000" dirty="0">
                <a:solidFill>
                  <a:schemeClr val="tx2"/>
                </a:solidFill>
                <a:latin typeface="+mn-lt"/>
                <a:sym typeface="Symbol" panose="05050102010706020507" pitchFamily="18" charset="2"/>
              </a:rPr>
              <a:t> </a:t>
            </a:r>
            <a:r>
              <a:rPr lang="de-DE" altLang="de-DE" sz="2000" dirty="0" err="1">
                <a:solidFill>
                  <a:schemeClr val="tx2"/>
                </a:solidFill>
                <a:latin typeface="+mn-lt"/>
                <a:sym typeface="Symbol" panose="05050102010706020507" pitchFamily="18" charset="2"/>
              </a:rPr>
              <a:t>to</a:t>
            </a:r>
            <a:r>
              <a:rPr lang="de-DE" altLang="de-DE" sz="2000" dirty="0">
                <a:solidFill>
                  <a:schemeClr val="tx2"/>
                </a:solidFill>
                <a:latin typeface="+mn-lt"/>
                <a:sym typeface="Symbol" panose="05050102010706020507" pitchFamily="18" charset="2"/>
              </a:rPr>
              <a:t> </a:t>
            </a:r>
            <a:r>
              <a:rPr lang="de-DE" altLang="de-DE" sz="2000" dirty="0" err="1">
                <a:solidFill>
                  <a:schemeClr val="tx2"/>
                </a:solidFill>
                <a:latin typeface="+mn-lt"/>
                <a:sym typeface="Symbol" panose="05050102010706020507" pitchFamily="18" charset="2"/>
              </a:rPr>
              <a:t>intensify</a:t>
            </a:r>
            <a:r>
              <a:rPr lang="de-DE" altLang="de-DE" sz="2000" dirty="0">
                <a:solidFill>
                  <a:schemeClr val="tx2"/>
                </a:solidFill>
                <a:latin typeface="+mn-lt"/>
                <a:sym typeface="Symbol" panose="05050102010706020507" pitchFamily="18" charset="2"/>
              </a:rPr>
              <a:t> </a:t>
            </a:r>
            <a:r>
              <a:rPr lang="de-DE" altLang="de-DE" sz="2000" dirty="0" err="1">
                <a:solidFill>
                  <a:schemeClr val="tx2"/>
                </a:solidFill>
                <a:latin typeface="+mn-lt"/>
                <a:sym typeface="Symbol" panose="05050102010706020507" pitchFamily="18" charset="2"/>
              </a:rPr>
              <a:t>our</a:t>
            </a:r>
            <a:r>
              <a:rPr lang="de-DE" altLang="de-DE" sz="2000" dirty="0">
                <a:solidFill>
                  <a:schemeClr val="tx2"/>
                </a:solidFill>
                <a:latin typeface="+mn-lt"/>
                <a:sym typeface="Symbol" panose="05050102010706020507" pitchFamily="18" charset="2"/>
              </a:rPr>
              <a:t> </a:t>
            </a:r>
            <a:r>
              <a:rPr lang="de-DE" altLang="de-DE" sz="2000" dirty="0" err="1">
                <a:solidFill>
                  <a:schemeClr val="tx2"/>
                </a:solidFill>
                <a:latin typeface="+mn-lt"/>
                <a:sym typeface="Symbol" panose="05050102010706020507" pitchFamily="18" charset="2"/>
              </a:rPr>
              <a:t>interaction</a:t>
            </a:r>
            <a:r>
              <a:rPr lang="de-DE" altLang="de-DE" sz="2000" dirty="0">
                <a:solidFill>
                  <a:schemeClr val="tx2"/>
                </a:solidFill>
                <a:latin typeface="+mn-lt"/>
                <a:sym typeface="Symbol" panose="05050102010706020507" pitchFamily="18" charset="2"/>
              </a:rPr>
              <a:t> </a:t>
            </a:r>
            <a:r>
              <a:rPr lang="de-DE" altLang="de-DE" sz="2000" dirty="0" err="1">
                <a:solidFill>
                  <a:schemeClr val="tx2"/>
                </a:solidFill>
                <a:latin typeface="+mn-lt"/>
                <a:sym typeface="Symbol" panose="05050102010706020507" pitchFamily="18" charset="2"/>
              </a:rPr>
              <a:t>with</a:t>
            </a:r>
            <a:r>
              <a:rPr lang="de-DE" altLang="de-DE" sz="2000" dirty="0">
                <a:solidFill>
                  <a:schemeClr val="tx2"/>
                </a:solidFill>
                <a:latin typeface="+mn-lt"/>
                <a:sym typeface="Symbol" panose="05050102010706020507" pitchFamily="18" charset="2"/>
              </a:rPr>
              <a:t> </a:t>
            </a:r>
            <a:r>
              <a:rPr lang="de-DE" altLang="de-DE" sz="2000" dirty="0" err="1">
                <a:solidFill>
                  <a:schemeClr val="tx2"/>
                </a:solidFill>
                <a:latin typeface="+mn-lt"/>
                <a:sym typeface="Symbol" panose="05050102010706020507" pitchFamily="18" charset="2"/>
              </a:rPr>
              <a:t>you</a:t>
            </a:r>
            <a:r>
              <a:rPr lang="de-DE" altLang="de-DE" sz="2000" dirty="0">
                <a:solidFill>
                  <a:schemeClr val="tx2"/>
                </a:solidFill>
                <a:latin typeface="+mn-lt"/>
                <a:sym typeface="Symbol" panose="05050102010706020507" pitchFamily="18" charset="2"/>
              </a:rPr>
              <a:t> (</a:t>
            </a:r>
            <a:r>
              <a:rPr lang="de-DE" altLang="de-DE" sz="2000" dirty="0" err="1">
                <a:solidFill>
                  <a:schemeClr val="tx2"/>
                </a:solidFill>
                <a:latin typeface="+mn-lt"/>
                <a:sym typeface="Symbol" panose="05050102010706020507" pitchFamily="18" charset="2"/>
              </a:rPr>
              <a:t>the</a:t>
            </a:r>
            <a:r>
              <a:rPr lang="de-DE" altLang="de-DE" sz="2000" dirty="0">
                <a:solidFill>
                  <a:schemeClr val="tx2"/>
                </a:solidFill>
                <a:latin typeface="+mn-lt"/>
                <a:sym typeface="Symbol" panose="05050102010706020507" pitchFamily="18" charset="2"/>
              </a:rPr>
              <a:t> ETASC </a:t>
            </a:r>
            <a:r>
              <a:rPr lang="de-DE" altLang="de-DE" sz="2000" dirty="0" err="1">
                <a:solidFill>
                  <a:schemeClr val="tx2"/>
                </a:solidFill>
                <a:latin typeface="+mn-lt"/>
                <a:sym typeface="Symbol" panose="05050102010706020507" pitchFamily="18" charset="2"/>
              </a:rPr>
              <a:t>community</a:t>
            </a:r>
            <a:r>
              <a:rPr lang="de-DE" altLang="de-DE" sz="2000" dirty="0">
                <a:solidFill>
                  <a:schemeClr val="tx2"/>
                </a:solidFill>
                <a:latin typeface="+mn-lt"/>
                <a:sym typeface="Symbol" panose="05050102010706020507" pitchFamily="18" charset="2"/>
              </a:rPr>
              <a:t>)</a:t>
            </a:r>
          </a:p>
          <a:p>
            <a:r>
              <a:rPr lang="de-DE" altLang="de-DE" sz="2000" dirty="0" err="1">
                <a:solidFill>
                  <a:schemeClr val="tx2"/>
                </a:solidFill>
                <a:latin typeface="+mn-lt"/>
                <a:sym typeface="Symbol" panose="05050102010706020507" pitchFamily="18" charset="2"/>
              </a:rPr>
              <a:t>establisihed</a:t>
            </a:r>
            <a:r>
              <a:rPr lang="de-DE" altLang="de-DE" sz="2000" dirty="0">
                <a:solidFill>
                  <a:schemeClr val="tx2"/>
                </a:solidFill>
                <a:latin typeface="+mn-lt"/>
                <a:sym typeface="Symbol" panose="05050102010706020507" pitchFamily="18" charset="2"/>
              </a:rPr>
              <a:t> </a:t>
            </a:r>
            <a:r>
              <a:rPr lang="de-DE" altLang="de-DE" sz="2000" dirty="0" err="1">
                <a:solidFill>
                  <a:schemeClr val="tx2"/>
                </a:solidFill>
                <a:latin typeface="+mn-lt"/>
                <a:sym typeface="Symbol" panose="05050102010706020507" pitchFamily="18" charset="2"/>
              </a:rPr>
              <a:t>for</a:t>
            </a:r>
            <a:r>
              <a:rPr lang="de-DE" altLang="de-DE" sz="2000" dirty="0">
                <a:solidFill>
                  <a:schemeClr val="tx2"/>
                </a:solidFill>
                <a:latin typeface="+mn-lt"/>
                <a:sym typeface="Symbol" panose="05050102010706020507" pitchFamily="18" charset="2"/>
              </a:rPr>
              <a:t> </a:t>
            </a:r>
            <a:r>
              <a:rPr lang="de-DE" altLang="de-DE" sz="2000" dirty="0" err="1">
                <a:solidFill>
                  <a:schemeClr val="tx2"/>
                </a:solidFill>
                <a:latin typeface="+mn-lt"/>
                <a:sym typeface="Symbol" panose="05050102010706020507" pitchFamily="18" charset="2"/>
              </a:rPr>
              <a:t>experiments</a:t>
            </a:r>
            <a:r>
              <a:rPr lang="de-DE" altLang="de-DE" sz="2000" dirty="0">
                <a:solidFill>
                  <a:schemeClr val="tx2"/>
                </a:solidFill>
                <a:latin typeface="+mn-lt"/>
                <a:sym typeface="Symbol" panose="05050102010706020507" pitchFamily="18" charset="2"/>
              </a:rPr>
              <a:t> (‚FSD-FTD </a:t>
            </a:r>
            <a:r>
              <a:rPr lang="de-DE" altLang="de-DE" sz="2000" dirty="0" err="1">
                <a:solidFill>
                  <a:schemeClr val="tx2"/>
                </a:solidFill>
                <a:latin typeface="+mn-lt"/>
                <a:sym typeface="Symbol" panose="05050102010706020507" pitchFamily="18" charset="2"/>
              </a:rPr>
              <a:t>meeting</a:t>
            </a:r>
            <a:r>
              <a:rPr lang="de-DE" altLang="de-DE" sz="2000" dirty="0">
                <a:solidFill>
                  <a:schemeClr val="tx2"/>
                </a:solidFill>
                <a:latin typeface="+mn-lt"/>
                <a:sym typeface="Symbol" panose="05050102010706020507" pitchFamily="18" charset="2"/>
              </a:rPr>
              <a:t>‘), </a:t>
            </a:r>
            <a:r>
              <a:rPr lang="de-DE" altLang="de-DE" sz="2000" dirty="0" err="1">
                <a:solidFill>
                  <a:schemeClr val="tx2"/>
                </a:solidFill>
                <a:latin typeface="+mn-lt"/>
                <a:sym typeface="Symbol" panose="05050102010706020507" pitchFamily="18" charset="2"/>
              </a:rPr>
              <a:t>with</a:t>
            </a:r>
            <a:r>
              <a:rPr lang="de-DE" altLang="de-DE" sz="2000" dirty="0">
                <a:solidFill>
                  <a:schemeClr val="tx2"/>
                </a:solidFill>
                <a:latin typeface="+mn-lt"/>
                <a:sym typeface="Symbol" panose="05050102010706020507" pitchFamily="18" charset="2"/>
              </a:rPr>
              <a:t> </a:t>
            </a:r>
            <a:r>
              <a:rPr lang="de-DE" altLang="de-DE" sz="2000" dirty="0" err="1">
                <a:solidFill>
                  <a:schemeClr val="tx2"/>
                </a:solidFill>
                <a:latin typeface="+mn-lt"/>
                <a:sym typeface="Symbol" panose="05050102010706020507" pitchFamily="18" charset="2"/>
              </a:rPr>
              <a:t>sporadic</a:t>
            </a:r>
            <a:r>
              <a:rPr lang="de-DE" altLang="de-DE" sz="2000" dirty="0">
                <a:solidFill>
                  <a:schemeClr val="tx2"/>
                </a:solidFill>
                <a:latin typeface="+mn-lt"/>
                <a:sym typeface="Symbol" panose="05050102010706020507" pitchFamily="18" charset="2"/>
              </a:rPr>
              <a:t> </a:t>
            </a:r>
            <a:r>
              <a:rPr lang="de-DE" altLang="de-DE" sz="2000">
                <a:solidFill>
                  <a:schemeClr val="tx2"/>
                </a:solidFill>
                <a:latin typeface="+mn-lt"/>
                <a:sym typeface="Symbol" panose="05050102010706020507" pitchFamily="18" charset="2"/>
              </a:rPr>
              <a:t>theoretician</a:t>
            </a:r>
            <a:r>
              <a:rPr lang="de-DE" altLang="de-DE" sz="2000" dirty="0">
                <a:solidFill>
                  <a:schemeClr val="tx2"/>
                </a:solidFill>
                <a:sym typeface="Symbol" panose="05050102010706020507" pitchFamily="18" charset="2"/>
              </a:rPr>
              <a:t> </a:t>
            </a:r>
            <a:r>
              <a:rPr lang="de-DE" altLang="de-DE" sz="2000" dirty="0" err="1">
                <a:solidFill>
                  <a:schemeClr val="tx2"/>
                </a:solidFill>
                <a:sym typeface="Symbol" panose="05050102010706020507" pitchFamily="18" charset="2"/>
              </a:rPr>
              <a:t>appearances</a:t>
            </a:r>
            <a:endParaRPr lang="de-DE" altLang="de-DE" sz="2000" dirty="0">
              <a:solidFill>
                <a:schemeClr val="tx2"/>
              </a:solidFill>
              <a:latin typeface="+mn-lt"/>
              <a:sym typeface="Symbol" panose="05050102010706020507" pitchFamily="18" charset="2"/>
            </a:endParaRPr>
          </a:p>
          <a:p>
            <a:r>
              <a:rPr lang="de-DE" altLang="de-DE" sz="2000" b="1" dirty="0" err="1">
                <a:solidFill>
                  <a:schemeClr val="tx2"/>
                </a:solidFill>
                <a:latin typeface="+mn-lt"/>
                <a:sym typeface="Symbol" panose="05050102010706020507" pitchFamily="18" charset="2"/>
              </a:rPr>
              <a:t>need</a:t>
            </a:r>
            <a:r>
              <a:rPr lang="de-DE" altLang="de-DE" sz="2000" b="1" dirty="0">
                <a:solidFill>
                  <a:schemeClr val="tx2"/>
                </a:solidFill>
                <a:latin typeface="+mn-lt"/>
                <a:sym typeface="Symbol" panose="05050102010706020507" pitchFamily="18" charset="2"/>
              </a:rPr>
              <a:t> </a:t>
            </a:r>
            <a:r>
              <a:rPr lang="de-DE" altLang="de-DE" sz="2000" b="1" dirty="0" err="1">
                <a:solidFill>
                  <a:schemeClr val="tx2"/>
                </a:solidFill>
                <a:latin typeface="+mn-lt"/>
                <a:sym typeface="Symbol" panose="05050102010706020507" pitchFamily="18" charset="2"/>
              </a:rPr>
              <a:t>to</a:t>
            </a:r>
            <a:r>
              <a:rPr lang="de-DE" altLang="de-DE" sz="2000" b="1" dirty="0">
                <a:solidFill>
                  <a:schemeClr val="tx2"/>
                </a:solidFill>
                <a:latin typeface="+mn-lt"/>
                <a:sym typeface="Symbol" panose="05050102010706020507" pitchFamily="18" charset="2"/>
              </a:rPr>
              <a:t> </a:t>
            </a:r>
            <a:r>
              <a:rPr lang="de-DE" altLang="de-DE" sz="2000" b="1" dirty="0" err="1">
                <a:solidFill>
                  <a:schemeClr val="tx2"/>
                </a:solidFill>
                <a:latin typeface="+mn-lt"/>
                <a:sym typeface="Symbol" panose="05050102010706020507" pitchFamily="18" charset="2"/>
              </a:rPr>
              <a:t>establish</a:t>
            </a:r>
            <a:r>
              <a:rPr lang="de-DE" altLang="de-DE" sz="2000" b="1" dirty="0">
                <a:solidFill>
                  <a:schemeClr val="tx2"/>
                </a:solidFill>
                <a:latin typeface="+mn-lt"/>
                <a:sym typeface="Symbol" panose="05050102010706020507" pitchFamily="18" charset="2"/>
              </a:rPr>
              <a:t> such a </a:t>
            </a:r>
            <a:r>
              <a:rPr lang="de-DE" altLang="de-DE" sz="2000" b="1" dirty="0" err="1">
                <a:solidFill>
                  <a:schemeClr val="tx2"/>
                </a:solidFill>
                <a:latin typeface="+mn-lt"/>
                <a:sym typeface="Symbol" panose="05050102010706020507" pitchFamily="18" charset="2"/>
              </a:rPr>
              <a:t>forum</a:t>
            </a:r>
            <a:r>
              <a:rPr lang="de-DE" altLang="de-DE" sz="2000" b="1" dirty="0">
                <a:solidFill>
                  <a:schemeClr val="tx2"/>
                </a:solidFill>
                <a:latin typeface="+mn-lt"/>
                <a:sym typeface="Symbol" panose="05050102010706020507" pitchFamily="18" charset="2"/>
              </a:rPr>
              <a:t> </a:t>
            </a:r>
            <a:r>
              <a:rPr lang="de-DE" altLang="de-DE" sz="2000" b="1" dirty="0" err="1">
                <a:solidFill>
                  <a:schemeClr val="tx2"/>
                </a:solidFill>
                <a:latin typeface="+mn-lt"/>
                <a:sym typeface="Symbol" panose="05050102010706020507" pitchFamily="18" charset="2"/>
              </a:rPr>
              <a:t>for</a:t>
            </a:r>
            <a:r>
              <a:rPr lang="de-DE" altLang="de-DE" sz="2000" b="1" dirty="0">
                <a:solidFill>
                  <a:schemeClr val="tx2"/>
                </a:solidFill>
                <a:latin typeface="+mn-lt"/>
                <a:sym typeface="Symbol" panose="05050102010706020507" pitchFamily="18" charset="2"/>
              </a:rPr>
              <a:t> </a:t>
            </a:r>
            <a:r>
              <a:rPr lang="de-DE" altLang="de-DE" sz="2000" b="1" dirty="0" err="1">
                <a:solidFill>
                  <a:schemeClr val="tx2"/>
                </a:solidFill>
                <a:latin typeface="+mn-lt"/>
                <a:sym typeface="Symbol" panose="05050102010706020507" pitchFamily="18" charset="2"/>
              </a:rPr>
              <a:t>theory</a:t>
            </a:r>
            <a:r>
              <a:rPr lang="de-DE" altLang="de-DE" sz="2000" b="1" dirty="0">
                <a:solidFill>
                  <a:schemeClr val="tx2"/>
                </a:solidFill>
                <a:latin typeface="+mn-lt"/>
                <a:sym typeface="Symbol" panose="05050102010706020507" pitchFamily="18" charset="2"/>
              </a:rPr>
              <a:t> </a:t>
            </a:r>
            <a:r>
              <a:rPr lang="de-DE" altLang="de-DE" sz="2000" b="1" dirty="0" err="1">
                <a:solidFill>
                  <a:schemeClr val="tx2"/>
                </a:solidFill>
                <a:latin typeface="+mn-lt"/>
                <a:sym typeface="Symbol" panose="05050102010706020507" pitchFamily="18" charset="2"/>
              </a:rPr>
              <a:t>as</a:t>
            </a:r>
            <a:r>
              <a:rPr lang="de-DE" altLang="de-DE" sz="2000" b="1" dirty="0">
                <a:solidFill>
                  <a:schemeClr val="tx2"/>
                </a:solidFill>
                <a:latin typeface="+mn-lt"/>
                <a:sym typeface="Symbol" panose="05050102010706020507" pitchFamily="18" charset="2"/>
              </a:rPr>
              <a:t> </a:t>
            </a:r>
            <a:r>
              <a:rPr lang="de-DE" altLang="de-DE" sz="2000" b="1" dirty="0" err="1">
                <a:solidFill>
                  <a:schemeClr val="tx2"/>
                </a:solidFill>
                <a:latin typeface="+mn-lt"/>
                <a:sym typeface="Symbol" panose="05050102010706020507" pitchFamily="18" charset="2"/>
              </a:rPr>
              <a:t>well</a:t>
            </a:r>
            <a:r>
              <a:rPr lang="de-DE" altLang="de-DE" sz="2000" b="1" dirty="0">
                <a:solidFill>
                  <a:schemeClr val="tx2"/>
                </a:solidFill>
                <a:latin typeface="+mn-lt"/>
                <a:sym typeface="Symbol" panose="05050102010706020507" pitchFamily="18" charset="2"/>
              </a:rPr>
              <a:t> (</a:t>
            </a:r>
            <a:r>
              <a:rPr lang="de-DE" altLang="de-DE" sz="2000" b="1" dirty="0" err="1">
                <a:solidFill>
                  <a:schemeClr val="tx2"/>
                </a:solidFill>
                <a:latin typeface="+mn-lt"/>
                <a:sym typeface="Symbol" panose="05050102010706020507" pitchFamily="18" charset="2"/>
              </a:rPr>
              <a:t>combined</a:t>
            </a:r>
            <a:r>
              <a:rPr lang="de-DE" altLang="de-DE" sz="2000" b="1" dirty="0">
                <a:solidFill>
                  <a:schemeClr val="tx2"/>
                </a:solidFill>
                <a:latin typeface="+mn-lt"/>
                <a:sym typeface="Symbol" panose="05050102010706020507" pitchFamily="18" charset="2"/>
              </a:rPr>
              <a:t> </a:t>
            </a:r>
            <a:r>
              <a:rPr lang="de-DE" altLang="de-DE" sz="2000" b="1" dirty="0" err="1">
                <a:solidFill>
                  <a:schemeClr val="tx2"/>
                </a:solidFill>
                <a:latin typeface="+mn-lt"/>
                <a:sym typeface="Symbol" panose="05050102010706020507" pitchFamily="18" charset="2"/>
              </a:rPr>
              <a:t>or</a:t>
            </a:r>
            <a:r>
              <a:rPr lang="de-DE" altLang="de-DE" sz="2000" b="1" dirty="0">
                <a:solidFill>
                  <a:schemeClr val="tx2"/>
                </a:solidFill>
                <a:latin typeface="+mn-lt"/>
                <a:sym typeface="Symbol" panose="05050102010706020507" pitchFamily="18" charset="2"/>
              </a:rPr>
              <a:t> </a:t>
            </a:r>
            <a:r>
              <a:rPr lang="de-DE" altLang="de-DE" sz="2000" b="1" dirty="0">
                <a:solidFill>
                  <a:schemeClr val="tx2"/>
                </a:solidFill>
                <a:sym typeface="Symbol" panose="05050102010706020507" pitchFamily="18" charset="2"/>
              </a:rPr>
              <a:t>s</a:t>
            </a:r>
            <a:r>
              <a:rPr lang="de-DE" altLang="de-DE" sz="2000" b="1" dirty="0">
                <a:solidFill>
                  <a:schemeClr val="tx2"/>
                </a:solidFill>
                <a:latin typeface="+mn-lt"/>
                <a:sym typeface="Symbol" panose="05050102010706020507" pitchFamily="18" charset="2"/>
              </a:rPr>
              <a:t>eparate? </a:t>
            </a:r>
            <a:r>
              <a:rPr lang="de-DE" altLang="de-DE" sz="2000" b="1" dirty="0" err="1">
                <a:solidFill>
                  <a:schemeClr val="tx2"/>
                </a:solidFill>
                <a:latin typeface="+mn-lt"/>
                <a:sym typeface="Symbol" panose="05050102010706020507" pitchFamily="18" charset="2"/>
              </a:rPr>
              <a:t>case</a:t>
            </a:r>
            <a:r>
              <a:rPr lang="de-DE" altLang="de-DE" sz="2000" b="1" dirty="0">
                <a:solidFill>
                  <a:schemeClr val="tx2"/>
                </a:solidFill>
                <a:latin typeface="+mn-lt"/>
                <a:sym typeface="Symbol" panose="05050102010706020507" pitchFamily="18" charset="2"/>
              </a:rPr>
              <a:t> </a:t>
            </a:r>
            <a:r>
              <a:rPr lang="de-DE" altLang="de-DE" sz="2000" b="1" dirty="0" err="1">
                <a:solidFill>
                  <a:schemeClr val="tx2"/>
                </a:solidFill>
                <a:latin typeface="+mn-lt"/>
                <a:sym typeface="Symbol" panose="05050102010706020507" pitchFamily="18" charset="2"/>
              </a:rPr>
              <a:t>by</a:t>
            </a:r>
            <a:r>
              <a:rPr lang="de-DE" altLang="de-DE" sz="2000" b="1" dirty="0">
                <a:solidFill>
                  <a:schemeClr val="tx2"/>
                </a:solidFill>
                <a:latin typeface="+mn-lt"/>
                <a:sym typeface="Symbol" panose="05050102010706020507" pitchFamily="18" charset="2"/>
              </a:rPr>
              <a:t> </a:t>
            </a:r>
            <a:r>
              <a:rPr lang="de-DE" altLang="de-DE" sz="2000" b="1" dirty="0" err="1">
                <a:solidFill>
                  <a:schemeClr val="tx2"/>
                </a:solidFill>
                <a:latin typeface="+mn-lt"/>
                <a:sym typeface="Symbol" panose="05050102010706020507" pitchFamily="18" charset="2"/>
              </a:rPr>
              <a:t>case</a:t>
            </a:r>
            <a:r>
              <a:rPr lang="de-DE" altLang="de-DE" sz="2000" b="1" dirty="0">
                <a:solidFill>
                  <a:schemeClr val="tx2"/>
                </a:solidFill>
                <a:latin typeface="+mn-lt"/>
                <a:sym typeface="Symbol" panose="05050102010706020507" pitchFamily="18" charset="2"/>
              </a:rPr>
              <a:t> </a:t>
            </a:r>
            <a:r>
              <a:rPr lang="de-DE" altLang="de-DE" sz="2000" b="1" dirty="0" err="1">
                <a:solidFill>
                  <a:schemeClr val="tx2"/>
                </a:solidFill>
                <a:latin typeface="+mn-lt"/>
                <a:sym typeface="Symbol" panose="05050102010706020507" pitchFamily="18" charset="2"/>
              </a:rPr>
              <a:t>decision</a:t>
            </a:r>
            <a:r>
              <a:rPr lang="de-DE" altLang="de-DE" sz="2000" b="1" dirty="0">
                <a:solidFill>
                  <a:schemeClr val="tx2"/>
                </a:solidFill>
                <a:latin typeface="+mn-lt"/>
                <a:sym typeface="Symbol" panose="05050102010706020507" pitchFamily="18" charset="2"/>
              </a:rPr>
              <a:t>? </a:t>
            </a:r>
            <a:r>
              <a:rPr lang="de-DE" altLang="de-DE" sz="2000" b="1" dirty="0" err="1">
                <a:solidFill>
                  <a:schemeClr val="tx2"/>
                </a:solidFill>
                <a:latin typeface="+mn-lt"/>
                <a:sym typeface="Symbol" panose="05050102010706020507" pitchFamily="18" charset="2"/>
              </a:rPr>
              <a:t>w</a:t>
            </a:r>
            <a:r>
              <a:rPr lang="de-DE" altLang="de-DE" sz="2000" b="1" dirty="0" err="1">
                <a:solidFill>
                  <a:schemeClr val="tx2"/>
                </a:solidFill>
                <a:sym typeface="Symbol" panose="05050102010706020507" pitchFamily="18" charset="2"/>
              </a:rPr>
              <a:t>ho</a:t>
            </a:r>
            <a:r>
              <a:rPr lang="de-DE" altLang="de-DE" sz="2000" b="1" dirty="0">
                <a:solidFill>
                  <a:schemeClr val="tx2"/>
                </a:solidFill>
                <a:sym typeface="Symbol" panose="05050102010706020507" pitchFamily="18" charset="2"/>
              </a:rPr>
              <a:t>?)</a:t>
            </a:r>
            <a:endParaRPr lang="de-DE" altLang="de-DE" sz="2000" b="1" dirty="0">
              <a:solidFill>
                <a:schemeClr val="tx2"/>
              </a:solidFill>
              <a:latin typeface="+mn-lt"/>
              <a:sym typeface="Symbol" panose="05050102010706020507" pitchFamily="18" charset="2"/>
            </a:endParaRPr>
          </a:p>
          <a:p>
            <a:pPr marL="0" indent="0">
              <a:buNone/>
            </a:pPr>
            <a:r>
              <a:rPr lang="de-DE" altLang="de-DE" sz="2000" b="1" dirty="0">
                <a:solidFill>
                  <a:schemeClr val="tx2"/>
                </a:solidFill>
                <a:latin typeface="+mn-lt"/>
                <a:sym typeface="Symbol" panose="05050102010706020507" pitchFamily="18" charset="2"/>
              </a:rPr>
              <a:t>Note: </a:t>
            </a:r>
            <a:r>
              <a:rPr lang="de-DE" altLang="de-DE" sz="2000" b="1" dirty="0" err="1">
                <a:solidFill>
                  <a:schemeClr val="tx2"/>
                </a:solidFill>
                <a:latin typeface="+mn-lt"/>
                <a:sym typeface="Symbol" panose="05050102010706020507" pitchFamily="18" charset="2"/>
              </a:rPr>
              <a:t>for</a:t>
            </a:r>
            <a:r>
              <a:rPr lang="de-DE" altLang="de-DE" sz="2000" b="1" dirty="0">
                <a:solidFill>
                  <a:schemeClr val="tx2"/>
                </a:solidFill>
                <a:latin typeface="+mn-lt"/>
                <a:sym typeface="Symbol" panose="05050102010706020507" pitchFamily="18" charset="2"/>
              </a:rPr>
              <a:t> </a:t>
            </a:r>
            <a:r>
              <a:rPr lang="de-DE" altLang="de-DE" sz="2000" b="1" dirty="0" err="1">
                <a:solidFill>
                  <a:schemeClr val="tx2"/>
                </a:solidFill>
                <a:latin typeface="+mn-lt"/>
                <a:sym typeface="Symbol" panose="05050102010706020507" pitchFamily="18" charset="2"/>
              </a:rPr>
              <a:t>us</a:t>
            </a:r>
            <a:r>
              <a:rPr lang="de-DE" altLang="de-DE" sz="2000" b="1" dirty="0">
                <a:solidFill>
                  <a:schemeClr val="tx2"/>
                </a:solidFill>
                <a:latin typeface="+mn-lt"/>
                <a:sym typeface="Symbol" panose="05050102010706020507" pitchFamily="18" charset="2"/>
              </a:rPr>
              <a:t> </a:t>
            </a:r>
            <a:r>
              <a:rPr lang="de-DE" altLang="de-DE" sz="2000" b="1" dirty="0" err="1">
                <a:solidFill>
                  <a:schemeClr val="tx2"/>
                </a:solidFill>
                <a:latin typeface="+mn-lt"/>
                <a:sym typeface="Symbol" panose="05050102010706020507" pitchFamily="18" charset="2"/>
              </a:rPr>
              <a:t>this</a:t>
            </a:r>
            <a:r>
              <a:rPr lang="de-DE" altLang="de-DE" sz="2000" b="1" dirty="0">
                <a:solidFill>
                  <a:schemeClr val="tx2"/>
                </a:solidFill>
                <a:latin typeface="+mn-lt"/>
                <a:sym typeface="Symbol" panose="05050102010706020507" pitchFamily="18" charset="2"/>
              </a:rPr>
              <a:t> </a:t>
            </a:r>
            <a:r>
              <a:rPr lang="de-DE" altLang="de-DE" sz="2000" b="1" dirty="0" err="1">
                <a:solidFill>
                  <a:schemeClr val="tx2"/>
                </a:solidFill>
                <a:latin typeface="+mn-lt"/>
                <a:sym typeface="Symbol" panose="05050102010706020507" pitchFamily="18" charset="2"/>
              </a:rPr>
              <a:t>is</a:t>
            </a:r>
            <a:r>
              <a:rPr lang="de-DE" altLang="de-DE" sz="2000" b="1" dirty="0">
                <a:solidFill>
                  <a:schemeClr val="tx2"/>
                </a:solidFill>
                <a:latin typeface="+mn-lt"/>
                <a:sym typeface="Symbol" panose="05050102010706020507" pitchFamily="18" charset="2"/>
              </a:rPr>
              <a:t> a </a:t>
            </a:r>
            <a:r>
              <a:rPr lang="de-DE" altLang="de-DE" sz="2000" b="1" dirty="0" err="1">
                <a:solidFill>
                  <a:schemeClr val="tx2"/>
                </a:solidFill>
                <a:latin typeface="+mn-lt"/>
                <a:sym typeface="Symbol" panose="05050102010706020507" pitchFamily="18" charset="2"/>
              </a:rPr>
              <a:t>two-way</a:t>
            </a:r>
            <a:r>
              <a:rPr lang="de-DE" altLang="de-DE" sz="2000" b="1" dirty="0">
                <a:solidFill>
                  <a:schemeClr val="tx2"/>
                </a:solidFill>
                <a:latin typeface="+mn-lt"/>
                <a:sym typeface="Symbol" panose="05050102010706020507" pitchFamily="18" charset="2"/>
              </a:rPr>
              <a:t> </a:t>
            </a:r>
            <a:r>
              <a:rPr lang="de-DE" altLang="de-DE" sz="2000" b="1" dirty="0" err="1">
                <a:solidFill>
                  <a:schemeClr val="tx2"/>
                </a:solidFill>
                <a:latin typeface="+mn-lt"/>
                <a:sym typeface="Symbol" panose="05050102010706020507" pitchFamily="18" charset="2"/>
              </a:rPr>
              <a:t>process</a:t>
            </a:r>
            <a:r>
              <a:rPr lang="de-DE" altLang="de-DE" sz="2000" b="1" dirty="0">
                <a:solidFill>
                  <a:schemeClr val="tx2"/>
                </a:solidFill>
                <a:sym typeface="Symbol" panose="05050102010706020507" pitchFamily="18" charset="2"/>
              </a:rPr>
              <a:t> – </a:t>
            </a:r>
            <a:r>
              <a:rPr lang="de-DE" altLang="de-DE" sz="2000" b="1" dirty="0" err="1">
                <a:solidFill>
                  <a:schemeClr val="tx2"/>
                </a:solidFill>
                <a:sym typeface="Symbol" panose="05050102010706020507" pitchFamily="18" charset="2"/>
              </a:rPr>
              <a:t>learning</a:t>
            </a:r>
            <a:r>
              <a:rPr lang="de-DE" altLang="de-DE" sz="2000" b="1" dirty="0">
                <a:solidFill>
                  <a:schemeClr val="tx2"/>
                </a:solidFill>
                <a:sym typeface="Symbol" panose="05050102010706020507" pitchFamily="18" charset="2"/>
              </a:rPr>
              <a:t> </a:t>
            </a:r>
            <a:r>
              <a:rPr lang="de-DE" altLang="de-DE" sz="2000" b="1" dirty="0" err="1">
                <a:solidFill>
                  <a:schemeClr val="tx2"/>
                </a:solidFill>
                <a:sym typeface="Symbol" panose="05050102010706020507" pitchFamily="18" charset="2"/>
              </a:rPr>
              <a:t>from</a:t>
            </a:r>
            <a:r>
              <a:rPr lang="de-DE" altLang="de-DE" sz="2000" b="1" dirty="0">
                <a:solidFill>
                  <a:schemeClr val="tx2"/>
                </a:solidFill>
                <a:sym typeface="Symbol" panose="05050102010706020507" pitchFamily="18" charset="2"/>
              </a:rPr>
              <a:t> </a:t>
            </a:r>
            <a:r>
              <a:rPr lang="de-DE" altLang="de-DE" sz="2000" b="1" dirty="0" err="1">
                <a:solidFill>
                  <a:schemeClr val="tx2"/>
                </a:solidFill>
                <a:sym typeface="Symbol" panose="05050102010706020507" pitchFamily="18" charset="2"/>
              </a:rPr>
              <a:t>the</a:t>
            </a:r>
            <a:r>
              <a:rPr lang="de-DE" altLang="de-DE" sz="2000" b="1" dirty="0">
                <a:solidFill>
                  <a:schemeClr val="tx2"/>
                </a:solidFill>
                <a:sym typeface="Symbol" panose="05050102010706020507" pitchFamily="18" charset="2"/>
              </a:rPr>
              <a:t> </a:t>
            </a:r>
            <a:r>
              <a:rPr lang="de-DE" altLang="de-DE" sz="2000" b="1" dirty="0" err="1">
                <a:solidFill>
                  <a:schemeClr val="tx2"/>
                </a:solidFill>
                <a:sym typeface="Symbol" panose="05050102010706020507" pitchFamily="18" charset="2"/>
              </a:rPr>
              <a:t>community</a:t>
            </a:r>
            <a:r>
              <a:rPr lang="de-DE" altLang="de-DE" sz="2000" b="1" dirty="0">
                <a:solidFill>
                  <a:schemeClr val="tx2"/>
                </a:solidFill>
                <a:sym typeface="Symbol" panose="05050102010706020507" pitchFamily="18" charset="2"/>
              </a:rPr>
              <a:t> but also </a:t>
            </a:r>
            <a:r>
              <a:rPr lang="de-DE" altLang="de-DE" sz="2000" b="1" dirty="0" err="1">
                <a:solidFill>
                  <a:schemeClr val="tx2"/>
                </a:solidFill>
                <a:sym typeface="Symbol" panose="05050102010706020507" pitchFamily="18" charset="2"/>
              </a:rPr>
              <a:t>guiding</a:t>
            </a:r>
            <a:r>
              <a:rPr lang="de-DE" altLang="de-DE" sz="2000" b="1" dirty="0">
                <a:solidFill>
                  <a:schemeClr val="tx2"/>
                </a:solidFill>
                <a:sym typeface="Symbol" panose="05050102010706020507" pitchFamily="18" charset="2"/>
              </a:rPr>
              <a:t> </a:t>
            </a:r>
            <a:r>
              <a:rPr lang="de-DE" altLang="de-DE" sz="2000" b="1" dirty="0" err="1">
                <a:solidFill>
                  <a:schemeClr val="tx2"/>
                </a:solidFill>
                <a:sym typeface="Symbol" panose="05050102010706020507" pitchFamily="18" charset="2"/>
              </a:rPr>
              <a:t>the</a:t>
            </a:r>
            <a:r>
              <a:rPr lang="de-DE" altLang="de-DE" sz="2000" b="1" dirty="0">
                <a:solidFill>
                  <a:schemeClr val="tx2"/>
                </a:solidFill>
                <a:sym typeface="Symbol" panose="05050102010706020507" pitchFamily="18" charset="2"/>
              </a:rPr>
              <a:t> </a:t>
            </a:r>
            <a:r>
              <a:rPr lang="de-DE" altLang="de-DE" sz="2000" b="1" dirty="0" err="1">
                <a:solidFill>
                  <a:schemeClr val="tx2"/>
                </a:solidFill>
                <a:sym typeface="Symbol" panose="05050102010706020507" pitchFamily="18" charset="2"/>
              </a:rPr>
              <a:t>research</a:t>
            </a:r>
            <a:endParaRPr lang="de-DE" altLang="de-DE" sz="2000" dirty="0">
              <a:solidFill>
                <a:schemeClr val="tx2"/>
              </a:solidFill>
              <a:latin typeface="+mn-lt"/>
              <a:sym typeface="Symbol" panose="05050102010706020507" pitchFamily="18" charset="2"/>
            </a:endParaRPr>
          </a:p>
        </p:txBody>
      </p:sp>
      <p:sp>
        <p:nvSpPr>
          <p:cNvPr id="7" name="Fußzeilenplatzhalter 3">
            <a:extLst>
              <a:ext uri="{FF2B5EF4-FFF2-40B4-BE49-F238E27FC236}">
                <a16:creationId xmlns:a16="http://schemas.microsoft.com/office/drawing/2014/main" id="{F3132120-6190-4E22-BD66-0FA6F5E649C4}"/>
              </a:ext>
            </a:extLst>
          </p:cNvPr>
          <p:cNvSpPr>
            <a:spLocks noGrp="1"/>
          </p:cNvSpPr>
          <p:nvPr>
            <p:ph type="ftr" sz="quarter" idx="11"/>
          </p:nvPr>
        </p:nvSpPr>
        <p:spPr>
          <a:xfrm>
            <a:off x="760068" y="6545238"/>
            <a:ext cx="10712576" cy="268139"/>
          </a:xfrm>
        </p:spPr>
        <p:txBody>
          <a:bodyPr/>
          <a:lstStyle/>
          <a:p>
            <a:pPr algn="r"/>
            <a:r>
              <a:rPr lang="en-GB" dirty="0"/>
              <a:t>H. Zohm | </a:t>
            </a:r>
            <a:r>
              <a:rPr lang="en-GB" dirty="0" err="1"/>
              <a:t>EUROfusion</a:t>
            </a:r>
            <a:r>
              <a:rPr lang="en-GB" dirty="0"/>
              <a:t> ETASC General Meeting | </a:t>
            </a:r>
            <a:r>
              <a:rPr lang="en-GB" dirty="0" err="1"/>
              <a:t>Garching</a:t>
            </a:r>
            <a:r>
              <a:rPr lang="en-GB" dirty="0"/>
              <a:t> | 11.11.2024 | Page </a:t>
            </a:r>
            <a:fld id="{6A6D9FA1-99C7-4910-8E32-B85D378B0060}" type="slidenum">
              <a:rPr lang="en-GB" smtClean="0"/>
              <a:pPr algn="r"/>
              <a:t>14</a:t>
            </a:fld>
            <a:endParaRPr lang="en-GB" dirty="0"/>
          </a:p>
        </p:txBody>
      </p:sp>
    </p:spTree>
    <p:extLst>
      <p:ext uri="{BB962C8B-B14F-4D97-AF65-F5344CB8AC3E}">
        <p14:creationId xmlns:p14="http://schemas.microsoft.com/office/powerpoint/2010/main" val="2921463200"/>
      </p:ext>
    </p:extLst>
  </p:cSld>
  <p:clrMapOvr>
    <a:masterClrMapping/>
  </p:clrMapOvr>
  <mc:AlternateContent xmlns:mc="http://schemas.openxmlformats.org/markup-compatibility/2006" xmlns:p14="http://schemas.microsoft.com/office/powerpoint/2010/main">
    <mc:Choice Requires="p14">
      <p:transition spd="slow" p14:dur="2000" advTm="93241"/>
    </mc:Choice>
    <mc:Fallback xmlns="">
      <p:transition spd="slow" advTm="9324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409" y="170868"/>
            <a:ext cx="10062631" cy="457200"/>
          </a:xfrm>
        </p:spPr>
        <p:txBody>
          <a:bodyPr/>
          <a:lstStyle/>
          <a:p>
            <a:r>
              <a:rPr lang="en-US" sz="2345" dirty="0"/>
              <a:t>DEMO constraints different from present day devices and even ITER</a:t>
            </a:r>
          </a:p>
        </p:txBody>
      </p:sp>
      <p:sp>
        <p:nvSpPr>
          <p:cNvPr id="10" name="Text Box 10">
            <a:extLst>
              <a:ext uri="{FF2B5EF4-FFF2-40B4-BE49-F238E27FC236}">
                <a16:creationId xmlns:a16="http://schemas.microsoft.com/office/drawing/2014/main" id="{150D32A4-E79F-4902-82CC-EF4772F615B0}"/>
              </a:ext>
            </a:extLst>
          </p:cNvPr>
          <p:cNvSpPr txBox="1">
            <a:spLocks noChangeArrowheads="1"/>
          </p:cNvSpPr>
          <p:nvPr/>
        </p:nvSpPr>
        <p:spPr bwMode="auto">
          <a:xfrm>
            <a:off x="677960" y="826160"/>
            <a:ext cx="10894392" cy="552458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spcAft>
                <a:spcPts val="585"/>
              </a:spcAft>
            </a:pPr>
            <a:r>
              <a:rPr lang="de-DE" altLang="en-US" sz="2000" dirty="0" err="1">
                <a:latin typeface="Calibri" panose="020F0502020204030204" pitchFamily="34" charset="0"/>
                <a:cs typeface="Calibri" panose="020F0502020204030204" pitchFamily="34" charset="0"/>
              </a:rPr>
              <a:t>Inductive</a:t>
            </a:r>
            <a:r>
              <a:rPr lang="de-DE" altLang="en-US" sz="2000" dirty="0">
                <a:latin typeface="Calibri" panose="020F0502020204030204" pitchFamily="34" charset="0"/>
                <a:cs typeface="Calibri" panose="020F0502020204030204" pitchFamily="34" charset="0"/>
              </a:rPr>
              <a:t> </a:t>
            </a:r>
            <a:r>
              <a:rPr lang="de-DE" altLang="en-US" sz="2000" dirty="0" err="1">
                <a:latin typeface="Calibri" panose="020F0502020204030204" pitchFamily="34" charset="0"/>
                <a:cs typeface="Calibri" panose="020F0502020204030204" pitchFamily="34" charset="0"/>
              </a:rPr>
              <a:t>current</a:t>
            </a:r>
            <a:r>
              <a:rPr lang="de-DE" altLang="en-US" sz="2000" dirty="0">
                <a:latin typeface="Calibri" panose="020F0502020204030204" pitchFamily="34" charset="0"/>
                <a:cs typeface="Calibri" panose="020F0502020204030204" pitchFamily="34" charset="0"/>
              </a:rPr>
              <a:t> </a:t>
            </a:r>
            <a:r>
              <a:rPr lang="de-DE" altLang="en-US" sz="2000" dirty="0" err="1">
                <a:latin typeface="Calibri" panose="020F0502020204030204" pitchFamily="34" charset="0"/>
                <a:cs typeface="Calibri" panose="020F0502020204030204" pitchFamily="34" charset="0"/>
              </a:rPr>
              <a:t>fraction</a:t>
            </a:r>
            <a:r>
              <a:rPr lang="de-DE" altLang="en-US" sz="2000" dirty="0">
                <a:latin typeface="Calibri" panose="020F0502020204030204" pitchFamily="34" charset="0"/>
                <a:cs typeface="Calibri" panose="020F0502020204030204" pitchFamily="34" charset="0"/>
              </a:rPr>
              <a:t> </a:t>
            </a:r>
            <a:r>
              <a:rPr lang="de-DE" altLang="en-US" sz="2000" dirty="0" err="1">
                <a:latin typeface="Calibri" panose="020F0502020204030204" pitchFamily="34" charset="0"/>
                <a:cs typeface="Calibri" panose="020F0502020204030204" pitchFamily="34" charset="0"/>
              </a:rPr>
              <a:t>small</a:t>
            </a:r>
            <a:r>
              <a:rPr lang="de-DE" altLang="en-US" sz="2000" dirty="0">
                <a:latin typeface="Calibri" panose="020F0502020204030204" pitchFamily="34" charset="0"/>
                <a:cs typeface="Calibri" panose="020F0502020204030204" pitchFamily="34" charset="0"/>
              </a:rPr>
              <a:t> </a:t>
            </a:r>
            <a:r>
              <a:rPr lang="de-DE" altLang="en-US" sz="2000" dirty="0" err="1">
                <a:latin typeface="Calibri" panose="020F0502020204030204" pitchFamily="34" charset="0"/>
                <a:cs typeface="Calibri" panose="020F0502020204030204" pitchFamily="34" charset="0"/>
              </a:rPr>
              <a:t>enough</a:t>
            </a:r>
            <a:r>
              <a:rPr lang="de-DE" altLang="en-US" sz="2000" dirty="0">
                <a:latin typeface="Calibri" panose="020F0502020204030204" pitchFamily="34" charset="0"/>
                <a:cs typeface="Calibri" panose="020F0502020204030204" pitchFamily="34" charset="0"/>
              </a:rPr>
              <a:t> </a:t>
            </a:r>
            <a:r>
              <a:rPr lang="de-DE" altLang="en-US" sz="2000" dirty="0" err="1">
                <a:latin typeface="Calibri" panose="020F0502020204030204" pitchFamily="34" charset="0"/>
                <a:cs typeface="Calibri" panose="020F0502020204030204" pitchFamily="34" charset="0"/>
              </a:rPr>
              <a:t>for</a:t>
            </a:r>
            <a:r>
              <a:rPr lang="de-DE" altLang="en-US" sz="2000" dirty="0">
                <a:latin typeface="Calibri" panose="020F0502020204030204" pitchFamily="34" charset="0"/>
                <a:cs typeface="Calibri" panose="020F0502020204030204" pitchFamily="34" charset="0"/>
              </a:rPr>
              <a:t> </a:t>
            </a:r>
            <a:r>
              <a:rPr lang="de-DE" altLang="en-US" sz="2000" dirty="0" err="1">
                <a:latin typeface="Calibri" panose="020F0502020204030204" pitchFamily="34" charset="0"/>
                <a:cs typeface="Calibri" panose="020F0502020204030204" pitchFamily="34" charset="0"/>
              </a:rPr>
              <a:t>long</a:t>
            </a:r>
            <a:r>
              <a:rPr lang="de-DE" altLang="en-US" sz="2000" dirty="0">
                <a:latin typeface="Calibri" panose="020F0502020204030204" pitchFamily="34" charset="0"/>
                <a:cs typeface="Calibri" panose="020F0502020204030204" pitchFamily="34" charset="0"/>
              </a:rPr>
              <a:t> pulse (&gt; 2 </a:t>
            </a:r>
            <a:r>
              <a:rPr lang="de-DE" altLang="en-US" sz="2000" dirty="0" err="1">
                <a:latin typeface="Calibri" panose="020F0502020204030204" pitchFamily="34" charset="0"/>
                <a:cs typeface="Calibri" panose="020F0502020204030204" pitchFamily="34" charset="0"/>
              </a:rPr>
              <a:t>hrs</a:t>
            </a:r>
            <a:r>
              <a:rPr lang="de-DE" altLang="en-US" sz="2000" dirty="0">
                <a:latin typeface="Calibri" panose="020F0502020204030204" pitchFamily="34" charset="0"/>
                <a:cs typeface="Calibri" panose="020F0502020204030204" pitchFamily="34" charset="0"/>
              </a:rPr>
              <a:t>) </a:t>
            </a:r>
            <a:r>
              <a:rPr lang="de-DE" altLang="en-US" sz="2000" dirty="0" err="1">
                <a:latin typeface="Calibri" panose="020F0502020204030204" pitchFamily="34" charset="0"/>
                <a:cs typeface="Calibri" panose="020F0502020204030204" pitchFamily="34" charset="0"/>
              </a:rPr>
              <a:t>or</a:t>
            </a:r>
            <a:r>
              <a:rPr lang="de-DE" altLang="en-US" sz="2000" dirty="0">
                <a:latin typeface="Calibri" panose="020F0502020204030204" pitchFamily="34" charset="0"/>
                <a:cs typeface="Calibri" panose="020F0502020204030204" pitchFamily="34" charset="0"/>
              </a:rPr>
              <a:t> </a:t>
            </a:r>
            <a:r>
              <a:rPr lang="de-DE" altLang="en-US" sz="2000" dirty="0" err="1">
                <a:latin typeface="Calibri" panose="020F0502020204030204" pitchFamily="34" charset="0"/>
                <a:cs typeface="Calibri" panose="020F0502020204030204" pitchFamily="34" charset="0"/>
              </a:rPr>
              <a:t>even</a:t>
            </a:r>
            <a:r>
              <a:rPr lang="de-DE" altLang="en-US" sz="2000" dirty="0">
                <a:latin typeface="Calibri" panose="020F0502020204030204" pitchFamily="34" charset="0"/>
                <a:cs typeface="Calibri" panose="020F0502020204030204" pitchFamily="34" charset="0"/>
              </a:rPr>
              <a:t> </a:t>
            </a:r>
            <a:r>
              <a:rPr lang="de-DE" altLang="en-US" sz="2000" dirty="0" err="1">
                <a:latin typeface="Calibri" panose="020F0502020204030204" pitchFamily="34" charset="0"/>
                <a:cs typeface="Calibri" panose="020F0502020204030204" pitchFamily="34" charset="0"/>
              </a:rPr>
              <a:t>steady</a:t>
            </a:r>
            <a:r>
              <a:rPr lang="de-DE" altLang="en-US" sz="2000" dirty="0">
                <a:latin typeface="Calibri" panose="020F0502020204030204" pitchFamily="34" charset="0"/>
                <a:cs typeface="Calibri" panose="020F0502020204030204" pitchFamily="34" charset="0"/>
              </a:rPr>
              <a:t> </a:t>
            </a:r>
            <a:r>
              <a:rPr lang="de-DE" altLang="en-US" sz="2000" dirty="0" err="1">
                <a:latin typeface="Calibri" panose="020F0502020204030204" pitchFamily="34" charset="0"/>
                <a:cs typeface="Calibri" panose="020F0502020204030204" pitchFamily="34" charset="0"/>
              </a:rPr>
              <a:t>state</a:t>
            </a:r>
            <a:endParaRPr lang="de-DE" altLang="en-US" sz="2000" dirty="0">
              <a:solidFill>
                <a:srgbClr val="0000CC"/>
              </a:solidFill>
              <a:latin typeface="Calibri" panose="020F0502020204030204" pitchFamily="34" charset="0"/>
              <a:cs typeface="Calibri" panose="020F0502020204030204" pitchFamily="34" charset="0"/>
            </a:endParaRPr>
          </a:p>
          <a:p>
            <a:pPr marL="334309" indent="-334309">
              <a:spcAft>
                <a:spcPts val="585"/>
              </a:spcAft>
              <a:buFont typeface="Arial" panose="020B0604020202020204" pitchFamily="34" charset="0"/>
              <a:buChar char="•"/>
            </a:pPr>
            <a:r>
              <a:rPr lang="de-DE" altLang="en-US" sz="2000" dirty="0">
                <a:solidFill>
                  <a:schemeClr val="tx2"/>
                </a:solidFill>
                <a:latin typeface="Symbol" panose="05050102010706020507" pitchFamily="18" charset="2"/>
                <a:cs typeface="Calibri" panose="020F0502020204030204" pitchFamily="34" charset="0"/>
              </a:rPr>
              <a:t>b</a:t>
            </a:r>
            <a:r>
              <a:rPr lang="de-DE" altLang="en-US" sz="2000" dirty="0">
                <a:solidFill>
                  <a:schemeClr val="tx2"/>
                </a:solidFill>
                <a:latin typeface="Calibri" panose="020F0502020204030204" pitchFamily="34" charset="0"/>
                <a:cs typeface="Calibri" panose="020F0502020204030204" pitchFamily="34" charset="0"/>
              </a:rPr>
              <a:t> high </a:t>
            </a:r>
            <a:r>
              <a:rPr lang="de-DE" altLang="en-US" sz="2000" dirty="0" err="1">
                <a:solidFill>
                  <a:schemeClr val="tx2"/>
                </a:solidFill>
                <a:latin typeface="Calibri" panose="020F0502020204030204" pitchFamily="34" charset="0"/>
                <a:cs typeface="Calibri" panose="020F0502020204030204" pitchFamily="34" charset="0"/>
              </a:rPr>
              <a:t>enough</a:t>
            </a:r>
            <a:r>
              <a:rPr lang="de-DE" altLang="en-US" sz="2000" dirty="0">
                <a:solidFill>
                  <a:schemeClr val="tx2"/>
                </a:solidFill>
                <a:latin typeface="Calibri" panose="020F0502020204030204" pitchFamily="34" charset="0"/>
                <a:cs typeface="Calibri" panose="020F0502020204030204" pitchFamily="34" charset="0"/>
              </a:rPr>
              <a:t> </a:t>
            </a:r>
            <a:r>
              <a:rPr lang="de-DE" altLang="en-US" sz="2000" dirty="0" err="1">
                <a:solidFill>
                  <a:schemeClr val="tx2"/>
                </a:solidFill>
                <a:latin typeface="Calibri" panose="020F0502020204030204" pitchFamily="34" charset="0"/>
                <a:cs typeface="Calibri" panose="020F0502020204030204" pitchFamily="34" charset="0"/>
              </a:rPr>
              <a:t>to</a:t>
            </a:r>
            <a:r>
              <a:rPr lang="de-DE" altLang="en-US" sz="2000" dirty="0">
                <a:solidFill>
                  <a:schemeClr val="tx2"/>
                </a:solidFill>
                <a:latin typeface="Calibri" panose="020F0502020204030204" pitchFamily="34" charset="0"/>
                <a:cs typeface="Calibri" panose="020F0502020204030204" pitchFamily="34" charset="0"/>
              </a:rPr>
              <a:t> </a:t>
            </a:r>
            <a:r>
              <a:rPr lang="de-DE" altLang="en-US" sz="2000" dirty="0" err="1">
                <a:solidFill>
                  <a:schemeClr val="tx2"/>
                </a:solidFill>
                <a:latin typeface="Calibri" panose="020F0502020204030204" pitchFamily="34" charset="0"/>
                <a:cs typeface="Calibri" panose="020F0502020204030204" pitchFamily="34" charset="0"/>
              </a:rPr>
              <a:t>approach</a:t>
            </a:r>
            <a:r>
              <a:rPr lang="de-DE" altLang="en-US" sz="2000" dirty="0">
                <a:solidFill>
                  <a:schemeClr val="tx2"/>
                </a:solidFill>
                <a:latin typeface="Calibri" panose="020F0502020204030204" pitchFamily="34" charset="0"/>
                <a:cs typeface="Calibri" panose="020F0502020204030204" pitchFamily="34" charset="0"/>
              </a:rPr>
              <a:t> </a:t>
            </a:r>
            <a:r>
              <a:rPr lang="de-DE" altLang="en-US" sz="2000" dirty="0" err="1">
                <a:solidFill>
                  <a:schemeClr val="tx2"/>
                </a:solidFill>
                <a:latin typeface="Calibri" panose="020F0502020204030204" pitchFamily="34" charset="0"/>
                <a:cs typeface="Calibri" panose="020F0502020204030204" pitchFamily="34" charset="0"/>
              </a:rPr>
              <a:t>sufficient</a:t>
            </a:r>
            <a:r>
              <a:rPr lang="de-DE" altLang="en-US" sz="2000" dirty="0">
                <a:solidFill>
                  <a:schemeClr val="tx2"/>
                </a:solidFill>
                <a:latin typeface="Calibri" panose="020F0502020204030204" pitchFamily="34" charset="0"/>
                <a:cs typeface="Calibri" panose="020F0502020204030204" pitchFamily="34" charset="0"/>
              </a:rPr>
              <a:t> </a:t>
            </a:r>
            <a:r>
              <a:rPr lang="de-DE" altLang="en-US" sz="2000" dirty="0" err="1">
                <a:solidFill>
                  <a:schemeClr val="tx2"/>
                </a:solidFill>
                <a:latin typeface="Calibri" panose="020F0502020204030204" pitchFamily="34" charset="0"/>
                <a:cs typeface="Calibri" panose="020F0502020204030204" pitchFamily="34" charset="0"/>
              </a:rPr>
              <a:t>bootstrap</a:t>
            </a:r>
            <a:r>
              <a:rPr lang="de-DE" altLang="en-US" sz="2000" dirty="0">
                <a:solidFill>
                  <a:schemeClr val="tx2"/>
                </a:solidFill>
                <a:latin typeface="Calibri" panose="020F0502020204030204" pitchFamily="34" charset="0"/>
                <a:cs typeface="Calibri" panose="020F0502020204030204" pitchFamily="34" charset="0"/>
              </a:rPr>
              <a:t> </a:t>
            </a:r>
            <a:r>
              <a:rPr lang="de-DE" altLang="en-US" sz="2000" dirty="0" err="1">
                <a:solidFill>
                  <a:schemeClr val="tx2"/>
                </a:solidFill>
                <a:latin typeface="Calibri" panose="020F0502020204030204" pitchFamily="34" charset="0"/>
                <a:cs typeface="Calibri" panose="020F0502020204030204" pitchFamily="34" charset="0"/>
              </a:rPr>
              <a:t>fraction</a:t>
            </a:r>
            <a:endParaRPr lang="de-DE" altLang="en-US" sz="2000" baseline="-25000" dirty="0">
              <a:solidFill>
                <a:schemeClr val="tx2"/>
              </a:solidFill>
              <a:latin typeface="Calibri" panose="020F0502020204030204" pitchFamily="34" charset="0"/>
              <a:cs typeface="Calibri" panose="020F0502020204030204" pitchFamily="34" charset="0"/>
            </a:endParaRPr>
          </a:p>
          <a:p>
            <a:pPr marL="334309" indent="-334309">
              <a:spcAft>
                <a:spcPts val="585"/>
              </a:spcAft>
              <a:buFont typeface="Arial" panose="020B0604020202020204" pitchFamily="34" charset="0"/>
              <a:buChar char="•"/>
            </a:pPr>
            <a:r>
              <a:rPr lang="de-DE" altLang="en-US" sz="2000" dirty="0">
                <a:solidFill>
                  <a:schemeClr val="tx2"/>
                </a:solidFill>
                <a:latin typeface="Calibri" panose="020F0502020204030204" pitchFamily="34" charset="0"/>
                <a:cs typeface="Calibri" panose="020F0502020204030204" pitchFamily="34" charset="0"/>
              </a:rPr>
              <a:t>external </a:t>
            </a:r>
            <a:r>
              <a:rPr lang="de-DE" altLang="en-US" sz="2000" dirty="0" err="1">
                <a:solidFill>
                  <a:schemeClr val="tx2"/>
                </a:solidFill>
                <a:latin typeface="Calibri" panose="020F0502020204030204" pitchFamily="34" charset="0"/>
                <a:cs typeface="Calibri" panose="020F0502020204030204" pitchFamily="34" charset="0"/>
              </a:rPr>
              <a:t>current</a:t>
            </a:r>
            <a:r>
              <a:rPr lang="de-DE" altLang="en-US" sz="2000" dirty="0">
                <a:solidFill>
                  <a:schemeClr val="tx2"/>
                </a:solidFill>
                <a:latin typeface="Calibri" panose="020F0502020204030204" pitchFamily="34" charset="0"/>
                <a:cs typeface="Calibri" panose="020F0502020204030204" pitchFamily="34" charset="0"/>
              </a:rPr>
              <a:t> </a:t>
            </a:r>
            <a:r>
              <a:rPr lang="de-DE" altLang="en-US" sz="2000" dirty="0" err="1">
                <a:solidFill>
                  <a:schemeClr val="tx2"/>
                </a:solidFill>
                <a:latin typeface="Calibri" panose="020F0502020204030204" pitchFamily="34" charset="0"/>
                <a:cs typeface="Calibri" panose="020F0502020204030204" pitchFamily="34" charset="0"/>
              </a:rPr>
              <a:t>drive</a:t>
            </a:r>
            <a:r>
              <a:rPr lang="de-DE" altLang="en-US" sz="2000" dirty="0">
                <a:solidFill>
                  <a:schemeClr val="tx2"/>
                </a:solidFill>
                <a:latin typeface="Calibri" panose="020F0502020204030204" pitchFamily="34" charset="0"/>
                <a:cs typeface="Calibri" panose="020F0502020204030204" pitchFamily="34" charset="0"/>
              </a:rPr>
              <a:t> power </a:t>
            </a:r>
            <a:r>
              <a:rPr lang="de-DE" altLang="en-US" sz="2000" dirty="0" err="1">
                <a:solidFill>
                  <a:schemeClr val="tx2"/>
                </a:solidFill>
                <a:latin typeface="Calibri" panose="020F0502020204030204" pitchFamily="34" charset="0"/>
                <a:cs typeface="Calibri" panose="020F0502020204030204" pitchFamily="34" charset="0"/>
              </a:rPr>
              <a:t>small</a:t>
            </a:r>
            <a:r>
              <a:rPr lang="de-DE" altLang="en-US" sz="2000" dirty="0">
                <a:solidFill>
                  <a:schemeClr val="tx2"/>
                </a:solidFill>
                <a:latin typeface="Calibri" panose="020F0502020204030204" pitchFamily="34" charset="0"/>
                <a:cs typeface="Calibri" panose="020F0502020204030204" pitchFamily="34" charset="0"/>
              </a:rPr>
              <a:t> </a:t>
            </a:r>
            <a:r>
              <a:rPr lang="de-DE" altLang="en-US" sz="2000" dirty="0" err="1">
                <a:solidFill>
                  <a:schemeClr val="tx2"/>
                </a:solidFill>
                <a:latin typeface="Calibri" panose="020F0502020204030204" pitchFamily="34" charset="0"/>
                <a:cs typeface="Calibri" panose="020F0502020204030204" pitchFamily="34" charset="0"/>
              </a:rPr>
              <a:t>enough</a:t>
            </a:r>
            <a:r>
              <a:rPr lang="de-DE" altLang="en-US" sz="2000" dirty="0">
                <a:solidFill>
                  <a:schemeClr val="tx2"/>
                </a:solidFill>
                <a:latin typeface="Calibri" panose="020F0502020204030204" pitchFamily="34" charset="0"/>
                <a:cs typeface="Calibri" panose="020F0502020204030204" pitchFamily="34" charset="0"/>
              </a:rPr>
              <a:t> </a:t>
            </a:r>
            <a:r>
              <a:rPr lang="de-DE" altLang="en-US" sz="2000" dirty="0" err="1">
                <a:solidFill>
                  <a:schemeClr val="tx2"/>
                </a:solidFill>
                <a:latin typeface="Calibri" panose="020F0502020204030204" pitchFamily="34" charset="0"/>
                <a:cs typeface="Calibri" panose="020F0502020204030204" pitchFamily="34" charset="0"/>
              </a:rPr>
              <a:t>for</a:t>
            </a:r>
            <a:r>
              <a:rPr lang="de-DE" altLang="en-US" sz="2000" dirty="0">
                <a:solidFill>
                  <a:schemeClr val="tx2"/>
                </a:solidFill>
                <a:latin typeface="Calibri" panose="020F0502020204030204" pitchFamily="34" charset="0"/>
                <a:cs typeface="Calibri" panose="020F0502020204030204" pitchFamily="34" charset="0"/>
              </a:rPr>
              <a:t> Q</a:t>
            </a:r>
            <a:r>
              <a:rPr lang="de-DE" altLang="en-US" sz="2000" baseline="-25000" dirty="0">
                <a:solidFill>
                  <a:schemeClr val="tx2"/>
                </a:solidFill>
                <a:latin typeface="Calibri" panose="020F0502020204030204" pitchFamily="34" charset="0"/>
                <a:cs typeface="Calibri" panose="020F0502020204030204" pitchFamily="34" charset="0"/>
              </a:rPr>
              <a:t>CD</a:t>
            </a:r>
            <a:r>
              <a:rPr lang="de-DE" altLang="en-US" sz="2000" dirty="0">
                <a:solidFill>
                  <a:schemeClr val="tx2"/>
                </a:solidFill>
                <a:latin typeface="Calibri" panose="020F0502020204030204" pitchFamily="34" charset="0"/>
                <a:cs typeface="Calibri" panose="020F0502020204030204" pitchFamily="34" charset="0"/>
              </a:rPr>
              <a:t> = </a:t>
            </a:r>
            <a:r>
              <a:rPr lang="de-DE" altLang="en-US" sz="2000" dirty="0" err="1">
                <a:solidFill>
                  <a:schemeClr val="tx2"/>
                </a:solidFill>
                <a:latin typeface="Calibri" panose="020F0502020204030204" pitchFamily="34" charset="0"/>
                <a:cs typeface="Calibri" panose="020F0502020204030204" pitchFamily="34" charset="0"/>
              </a:rPr>
              <a:t>P</a:t>
            </a:r>
            <a:r>
              <a:rPr lang="de-DE" altLang="en-US" sz="2000" baseline="-25000" dirty="0" err="1">
                <a:solidFill>
                  <a:schemeClr val="tx2"/>
                </a:solidFill>
                <a:latin typeface="Calibri" panose="020F0502020204030204" pitchFamily="34" charset="0"/>
                <a:cs typeface="Calibri" panose="020F0502020204030204" pitchFamily="34" charset="0"/>
              </a:rPr>
              <a:t>fus</a:t>
            </a:r>
            <a:r>
              <a:rPr lang="de-DE" altLang="en-US" sz="2000" dirty="0">
                <a:solidFill>
                  <a:schemeClr val="tx2"/>
                </a:solidFill>
                <a:latin typeface="Calibri" panose="020F0502020204030204" pitchFamily="34" charset="0"/>
                <a:cs typeface="Calibri" panose="020F0502020204030204" pitchFamily="34" charset="0"/>
              </a:rPr>
              <a:t>/P</a:t>
            </a:r>
            <a:r>
              <a:rPr lang="de-DE" altLang="en-US" sz="2000" baseline="-25000" dirty="0">
                <a:solidFill>
                  <a:schemeClr val="tx2"/>
                </a:solidFill>
                <a:latin typeface="Calibri" panose="020F0502020204030204" pitchFamily="34" charset="0"/>
                <a:cs typeface="Calibri" panose="020F0502020204030204" pitchFamily="34" charset="0"/>
              </a:rPr>
              <a:t>CD</a:t>
            </a:r>
            <a:r>
              <a:rPr lang="de-DE" altLang="en-US" sz="2000" dirty="0">
                <a:solidFill>
                  <a:schemeClr val="tx2"/>
                </a:solidFill>
                <a:latin typeface="Calibri" panose="020F0502020204030204" pitchFamily="34" charset="0"/>
                <a:cs typeface="Calibri" panose="020F0502020204030204" pitchFamily="34" charset="0"/>
              </a:rPr>
              <a:t> ≥ 30 </a:t>
            </a:r>
          </a:p>
          <a:p>
            <a:pPr marL="334309" indent="-334309">
              <a:spcAft>
                <a:spcPts val="585"/>
              </a:spcAft>
              <a:buFont typeface="Arial" panose="020B0604020202020204" pitchFamily="34" charset="0"/>
              <a:buChar char="•"/>
            </a:pPr>
            <a:endParaRPr lang="de-DE" altLang="en-US" sz="600" dirty="0">
              <a:solidFill>
                <a:srgbClr val="0000CC"/>
              </a:solidFill>
              <a:latin typeface="Calibri" panose="020F0502020204030204" pitchFamily="34" charset="0"/>
              <a:cs typeface="Calibri" panose="020F0502020204030204" pitchFamily="34" charset="0"/>
            </a:endParaRPr>
          </a:p>
          <a:p>
            <a:pPr>
              <a:spcAft>
                <a:spcPts val="585"/>
              </a:spcAft>
            </a:pPr>
            <a:r>
              <a:rPr lang="en-US" altLang="en-US" sz="2000" dirty="0">
                <a:latin typeface="Calibri" panose="020F0502020204030204" pitchFamily="34" charset="0"/>
                <a:cs typeface="Calibri" panose="020F0502020204030204" pitchFamily="34" charset="0"/>
              </a:rPr>
              <a:t>Confinement compensating for reduced current to achieve high </a:t>
            </a:r>
            <a:r>
              <a:rPr lang="en-US" altLang="en-US" sz="2000" dirty="0" err="1">
                <a:latin typeface="Symbol" panose="05050102010706020507" pitchFamily="18" charset="2"/>
                <a:cs typeface="Calibri" panose="020F0502020204030204" pitchFamily="34" charset="0"/>
              </a:rPr>
              <a:t>b</a:t>
            </a:r>
            <a:r>
              <a:rPr lang="en-US" altLang="en-US" sz="2000" baseline="-25000" dirty="0" err="1">
                <a:latin typeface="Calibri" panose="020F0502020204030204" pitchFamily="34" charset="0"/>
                <a:cs typeface="Calibri" panose="020F0502020204030204" pitchFamily="34" charset="0"/>
              </a:rPr>
              <a:t>pol</a:t>
            </a:r>
            <a:endParaRPr lang="en-US" altLang="en-US" sz="2000" baseline="-25000" dirty="0">
              <a:latin typeface="Calibri" panose="020F0502020204030204" pitchFamily="34" charset="0"/>
              <a:cs typeface="Calibri" panose="020F0502020204030204" pitchFamily="34" charset="0"/>
            </a:endParaRPr>
          </a:p>
          <a:p>
            <a:pPr marL="334309" indent="-334309">
              <a:spcAft>
                <a:spcPts val="585"/>
              </a:spcAft>
              <a:buFont typeface="Arial" panose="020B0604020202020204" pitchFamily="34" charset="0"/>
              <a:buChar char="•"/>
            </a:pPr>
            <a:r>
              <a:rPr lang="en-US" altLang="en-US" sz="2000" dirty="0">
                <a:solidFill>
                  <a:schemeClr val="tx2"/>
                </a:solidFill>
                <a:latin typeface="Calibri" panose="020F0502020204030204" pitchFamily="34" charset="0"/>
                <a:cs typeface="Calibri" panose="020F0502020204030204" pitchFamily="34" charset="0"/>
              </a:rPr>
              <a:t>transport in the reactor-grade regime: 1/</a:t>
            </a:r>
            <a:r>
              <a:rPr lang="en-US" altLang="en-US" sz="2000" dirty="0">
                <a:solidFill>
                  <a:schemeClr val="tx2"/>
                </a:solidFill>
                <a:latin typeface="Symbol" panose="05050102010706020507" pitchFamily="18" charset="2"/>
                <a:cs typeface="Calibri" panose="020F0502020204030204" pitchFamily="34" charset="0"/>
              </a:rPr>
              <a:t>r</a:t>
            </a:r>
            <a:r>
              <a:rPr lang="en-US" altLang="en-US" sz="2000" dirty="0">
                <a:solidFill>
                  <a:schemeClr val="tx2"/>
                </a:solidFill>
                <a:latin typeface="Calibri" panose="020F0502020204030204" pitchFamily="34" charset="0"/>
                <a:cs typeface="Calibri" panose="020F0502020204030204" pitchFamily="34" charset="0"/>
              </a:rPr>
              <a:t>* ≥ 300 (local) and </a:t>
            </a:r>
            <a:r>
              <a:rPr lang="en-US" altLang="en-US" sz="2000" dirty="0">
                <a:solidFill>
                  <a:schemeClr val="tx2"/>
                </a:solidFill>
                <a:latin typeface="Symbol" panose="05050102010706020507" pitchFamily="18" charset="2"/>
                <a:cs typeface="Calibri" panose="020F0502020204030204" pitchFamily="34" charset="0"/>
              </a:rPr>
              <a:t>n</a:t>
            </a:r>
            <a:r>
              <a:rPr lang="en-US" altLang="en-US" sz="2000" dirty="0">
                <a:solidFill>
                  <a:schemeClr val="tx2"/>
                </a:solidFill>
                <a:latin typeface="Calibri" panose="020F0502020204030204" pitchFamily="34" charset="0"/>
                <a:cs typeface="Calibri" panose="020F0502020204030204" pitchFamily="34" charset="0"/>
              </a:rPr>
              <a:t>* ≤ 0.01 (</a:t>
            </a:r>
            <a:r>
              <a:rPr lang="en-US" altLang="en-US" sz="2000" dirty="0" err="1">
                <a:solidFill>
                  <a:schemeClr val="tx2"/>
                </a:solidFill>
                <a:latin typeface="Calibri" panose="020F0502020204030204" pitchFamily="34" charset="0"/>
                <a:cs typeface="Calibri" panose="020F0502020204030204" pitchFamily="34" charset="0"/>
              </a:rPr>
              <a:t>collisionless</a:t>
            </a:r>
            <a:r>
              <a:rPr lang="en-US" altLang="en-US" sz="2000" dirty="0">
                <a:solidFill>
                  <a:schemeClr val="tx2"/>
                </a:solidFill>
                <a:latin typeface="Calibri" panose="020F0502020204030204" pitchFamily="34" charset="0"/>
                <a:cs typeface="Calibri" panose="020F0502020204030204" pitchFamily="34" charset="0"/>
              </a:rPr>
              <a:t>)</a:t>
            </a:r>
          </a:p>
          <a:p>
            <a:pPr marL="334309" indent="-334309">
              <a:spcAft>
                <a:spcPts val="585"/>
              </a:spcAft>
              <a:buFont typeface="Arial" panose="020B0604020202020204" pitchFamily="34" charset="0"/>
              <a:buChar char="•"/>
            </a:pPr>
            <a:r>
              <a:rPr lang="en-US" altLang="en-US" sz="2000" dirty="0">
                <a:solidFill>
                  <a:schemeClr val="tx2"/>
                </a:solidFill>
                <a:latin typeface="Calibri" panose="020F0502020204030204" pitchFamily="34" charset="0"/>
                <a:cs typeface="Calibri" panose="020F0502020204030204" pitchFamily="34" charset="0"/>
              </a:rPr>
              <a:t>density as high as possible: n/</a:t>
            </a:r>
            <a:r>
              <a:rPr lang="en-US" altLang="en-US" sz="2000" dirty="0" err="1">
                <a:solidFill>
                  <a:schemeClr val="tx2"/>
                </a:solidFill>
                <a:latin typeface="Calibri" panose="020F0502020204030204" pitchFamily="34" charset="0"/>
                <a:cs typeface="Calibri" panose="020F0502020204030204" pitchFamily="34" charset="0"/>
              </a:rPr>
              <a:t>n</a:t>
            </a:r>
            <a:r>
              <a:rPr lang="en-US" altLang="en-US" sz="2000" baseline="-25000" dirty="0" err="1">
                <a:solidFill>
                  <a:schemeClr val="tx2"/>
                </a:solidFill>
                <a:latin typeface="Calibri" panose="020F0502020204030204" pitchFamily="34" charset="0"/>
                <a:cs typeface="Calibri" panose="020F0502020204030204" pitchFamily="34" charset="0"/>
              </a:rPr>
              <a:t>GW</a:t>
            </a:r>
            <a:r>
              <a:rPr lang="en-US" altLang="en-US" sz="2000" dirty="0">
                <a:solidFill>
                  <a:schemeClr val="tx2"/>
                </a:solidFill>
                <a:latin typeface="Calibri" panose="020F0502020204030204" pitchFamily="34" charset="0"/>
                <a:cs typeface="Calibri" panose="020F0502020204030204" pitchFamily="34" charset="0"/>
              </a:rPr>
              <a:t> ≥ 1.2, </a:t>
            </a:r>
            <a:r>
              <a:rPr lang="en-US" altLang="en-US" sz="2000" dirty="0" err="1">
                <a:solidFill>
                  <a:schemeClr val="tx2"/>
                </a:solidFill>
                <a:latin typeface="Calibri" panose="020F0502020204030204" pitchFamily="34" charset="0"/>
                <a:cs typeface="Calibri" panose="020F0502020204030204" pitchFamily="34" charset="0"/>
              </a:rPr>
              <a:t>n</a:t>
            </a:r>
            <a:r>
              <a:rPr lang="en-US" altLang="en-US" sz="2000" baseline="-25000" dirty="0" err="1">
                <a:solidFill>
                  <a:schemeClr val="tx2"/>
                </a:solidFill>
                <a:latin typeface="Calibri" panose="020F0502020204030204" pitchFamily="34" charset="0"/>
                <a:cs typeface="Calibri" panose="020F0502020204030204" pitchFamily="34" charset="0"/>
              </a:rPr>
              <a:t>ped</a:t>
            </a:r>
            <a:r>
              <a:rPr lang="en-US" altLang="en-US" sz="2000" dirty="0">
                <a:solidFill>
                  <a:schemeClr val="tx2"/>
                </a:solidFill>
                <a:latin typeface="Calibri" panose="020F0502020204030204" pitchFamily="34" charset="0"/>
                <a:cs typeface="Calibri" panose="020F0502020204030204" pitchFamily="34" charset="0"/>
              </a:rPr>
              <a:t>/</a:t>
            </a:r>
            <a:r>
              <a:rPr lang="en-US" altLang="en-US" sz="2000" dirty="0" err="1">
                <a:solidFill>
                  <a:schemeClr val="tx2"/>
                </a:solidFill>
                <a:latin typeface="Calibri" panose="020F0502020204030204" pitchFamily="34" charset="0"/>
                <a:cs typeface="Calibri" panose="020F0502020204030204" pitchFamily="34" charset="0"/>
              </a:rPr>
              <a:t>n</a:t>
            </a:r>
            <a:r>
              <a:rPr lang="en-US" altLang="en-US" sz="2000" baseline="-25000" dirty="0" err="1">
                <a:solidFill>
                  <a:schemeClr val="tx2"/>
                </a:solidFill>
                <a:latin typeface="Calibri" panose="020F0502020204030204" pitchFamily="34" charset="0"/>
                <a:cs typeface="Calibri" panose="020F0502020204030204" pitchFamily="34" charset="0"/>
              </a:rPr>
              <a:t>GW</a:t>
            </a:r>
            <a:r>
              <a:rPr lang="en-US" altLang="en-US" sz="2000" dirty="0">
                <a:solidFill>
                  <a:schemeClr val="tx2"/>
                </a:solidFill>
                <a:latin typeface="Calibri" panose="020F0502020204030204" pitchFamily="34" charset="0"/>
                <a:cs typeface="Calibri" panose="020F0502020204030204" pitchFamily="34" charset="0"/>
              </a:rPr>
              <a:t> &gt; 0.85</a:t>
            </a:r>
          </a:p>
          <a:p>
            <a:pPr marL="334309" indent="-334309">
              <a:spcAft>
                <a:spcPts val="585"/>
              </a:spcAft>
              <a:buFont typeface="Arial" panose="020B0604020202020204" pitchFamily="34" charset="0"/>
              <a:buChar char="•"/>
            </a:pPr>
            <a:endParaRPr lang="en-US" altLang="en-US" sz="600" dirty="0">
              <a:latin typeface="Calibri" panose="020F0502020204030204" pitchFamily="34" charset="0"/>
              <a:cs typeface="Calibri" panose="020F0502020204030204" pitchFamily="34" charset="0"/>
            </a:endParaRPr>
          </a:p>
          <a:p>
            <a:pPr>
              <a:spcAft>
                <a:spcPts val="585"/>
              </a:spcAft>
            </a:pPr>
            <a:r>
              <a:rPr lang="en-US" altLang="en-US" sz="2000" dirty="0">
                <a:latin typeface="Calibri" panose="020F0502020204030204" pitchFamily="34" charset="0"/>
                <a:cs typeface="Calibri" panose="020F0502020204030204" pitchFamily="34" charset="0"/>
              </a:rPr>
              <a:t>Compatibility with exhaust requirement</a:t>
            </a:r>
            <a:endParaRPr lang="en-US" altLang="en-US" sz="2000" dirty="0">
              <a:solidFill>
                <a:srgbClr val="326CB3"/>
              </a:solidFill>
              <a:latin typeface="Calibri" panose="020F0502020204030204" pitchFamily="34" charset="0"/>
              <a:cs typeface="Calibri" panose="020F0502020204030204" pitchFamily="34" charset="0"/>
            </a:endParaRPr>
          </a:p>
          <a:p>
            <a:pPr marL="334309" indent="-334309">
              <a:spcAft>
                <a:spcPts val="585"/>
              </a:spcAft>
              <a:buFont typeface="Arial" panose="020B0604020202020204" pitchFamily="34" charset="0"/>
              <a:buChar char="•"/>
            </a:pPr>
            <a:r>
              <a:rPr lang="en-US" altLang="en-US" sz="2000" dirty="0" err="1">
                <a:solidFill>
                  <a:schemeClr val="tx2"/>
                </a:solidFill>
                <a:latin typeface="Calibri" panose="020F0502020204030204" pitchFamily="34" charset="0"/>
                <a:cs typeface="Calibri" panose="020F0502020204030204" pitchFamily="34" charset="0"/>
              </a:rPr>
              <a:t>n</a:t>
            </a:r>
            <a:r>
              <a:rPr lang="en-US" altLang="en-US" sz="2000" baseline="-25000" dirty="0" err="1">
                <a:solidFill>
                  <a:schemeClr val="tx2"/>
                </a:solidFill>
                <a:latin typeface="Calibri" panose="020F0502020204030204" pitchFamily="34" charset="0"/>
                <a:cs typeface="Calibri" panose="020F0502020204030204" pitchFamily="34" charset="0"/>
              </a:rPr>
              <a:t>sep</a:t>
            </a:r>
            <a:r>
              <a:rPr lang="en-US" altLang="en-US" sz="2000" dirty="0">
                <a:solidFill>
                  <a:schemeClr val="tx2"/>
                </a:solidFill>
                <a:latin typeface="Calibri" panose="020F0502020204030204" pitchFamily="34" charset="0"/>
                <a:cs typeface="Calibri" panose="020F0502020204030204" pitchFamily="34" charset="0"/>
              </a:rPr>
              <a:t>/</a:t>
            </a:r>
            <a:r>
              <a:rPr lang="en-US" altLang="en-US" sz="2000" dirty="0" err="1">
                <a:solidFill>
                  <a:schemeClr val="tx2"/>
                </a:solidFill>
                <a:latin typeface="Calibri" panose="020F0502020204030204" pitchFamily="34" charset="0"/>
                <a:cs typeface="Calibri" panose="020F0502020204030204" pitchFamily="34" charset="0"/>
              </a:rPr>
              <a:t>n</a:t>
            </a:r>
            <a:r>
              <a:rPr lang="en-US" altLang="en-US" sz="2000" baseline="-25000" dirty="0" err="1">
                <a:solidFill>
                  <a:schemeClr val="tx2"/>
                </a:solidFill>
                <a:latin typeface="Calibri" panose="020F0502020204030204" pitchFamily="34" charset="0"/>
                <a:cs typeface="Calibri" panose="020F0502020204030204" pitchFamily="34" charset="0"/>
              </a:rPr>
              <a:t>GW</a:t>
            </a:r>
            <a:r>
              <a:rPr lang="en-US" altLang="en-US" sz="2000" dirty="0">
                <a:solidFill>
                  <a:schemeClr val="tx2"/>
                </a:solidFill>
                <a:latin typeface="Calibri" panose="020F0502020204030204" pitchFamily="34" charset="0"/>
                <a:cs typeface="Calibri" panose="020F0502020204030204" pitchFamily="34" charset="0"/>
              </a:rPr>
              <a:t> ≥ 0.4, </a:t>
            </a:r>
            <a:r>
              <a:rPr lang="en-US" altLang="en-US" sz="2000" dirty="0" err="1">
                <a:solidFill>
                  <a:schemeClr val="tx2"/>
                </a:solidFill>
                <a:latin typeface="Calibri" panose="020F0502020204030204" pitchFamily="34" charset="0"/>
                <a:cs typeface="Calibri" panose="020F0502020204030204" pitchFamily="34" charset="0"/>
              </a:rPr>
              <a:t>f</a:t>
            </a:r>
            <a:r>
              <a:rPr lang="en-US" altLang="en-US" sz="2000" baseline="-25000" dirty="0" err="1">
                <a:solidFill>
                  <a:schemeClr val="tx2"/>
                </a:solidFill>
                <a:latin typeface="Calibri" panose="020F0502020204030204" pitchFamily="34" charset="0"/>
                <a:cs typeface="Calibri" panose="020F0502020204030204" pitchFamily="34" charset="0"/>
              </a:rPr>
              <a:t>rad,core</a:t>
            </a:r>
            <a:r>
              <a:rPr lang="en-US" altLang="en-US" sz="2000" dirty="0">
                <a:solidFill>
                  <a:schemeClr val="tx2"/>
                </a:solidFill>
                <a:latin typeface="Calibri" panose="020F0502020204030204" pitchFamily="34" charset="0"/>
                <a:cs typeface="Calibri" panose="020F0502020204030204" pitchFamily="34" charset="0"/>
              </a:rPr>
              <a:t> ≥ 60 %, but pedestal top </a:t>
            </a:r>
            <a:r>
              <a:rPr lang="en-US" altLang="en-US" sz="2000" dirty="0" err="1">
                <a:solidFill>
                  <a:schemeClr val="tx2"/>
                </a:solidFill>
                <a:latin typeface="Calibri" panose="020F0502020204030204" pitchFamily="34" charset="0"/>
                <a:cs typeface="Calibri" panose="020F0502020204030204" pitchFamily="34" charset="0"/>
              </a:rPr>
              <a:t>collisionless</a:t>
            </a:r>
            <a:r>
              <a:rPr lang="en-US" altLang="en-US" sz="2000" dirty="0">
                <a:solidFill>
                  <a:schemeClr val="tx2"/>
                </a:solidFill>
                <a:latin typeface="Calibri" panose="020F0502020204030204" pitchFamily="34" charset="0"/>
                <a:cs typeface="Calibri" panose="020F0502020204030204" pitchFamily="34" charset="0"/>
              </a:rPr>
              <a:t> </a:t>
            </a:r>
          </a:p>
          <a:p>
            <a:pPr marL="334309" indent="-334309">
              <a:spcAft>
                <a:spcPts val="585"/>
              </a:spcAft>
              <a:buFont typeface="Arial" panose="020B0604020202020204" pitchFamily="34" charset="0"/>
              <a:buChar char="•"/>
            </a:pPr>
            <a:r>
              <a:rPr lang="en-US" altLang="en-US" sz="2000" dirty="0">
                <a:solidFill>
                  <a:schemeClr val="tx2"/>
                </a:solidFill>
                <a:latin typeface="Calibri" panose="020F0502020204030204" pitchFamily="34" charset="0"/>
                <a:cs typeface="Calibri" panose="020F0502020204030204" pitchFamily="34" charset="0"/>
              </a:rPr>
              <a:t>no (large) ELMs</a:t>
            </a:r>
          </a:p>
          <a:p>
            <a:pPr marL="334309" indent="-334309">
              <a:spcAft>
                <a:spcPts val="585"/>
              </a:spcAft>
              <a:buFont typeface="Arial" panose="020B0604020202020204" pitchFamily="34" charset="0"/>
              <a:buChar char="•"/>
            </a:pPr>
            <a:endParaRPr lang="en-US" altLang="en-US" sz="600" dirty="0">
              <a:latin typeface="Calibri" panose="020F0502020204030204" pitchFamily="34" charset="0"/>
              <a:cs typeface="Calibri" panose="020F0502020204030204" pitchFamily="34" charset="0"/>
            </a:endParaRPr>
          </a:p>
          <a:p>
            <a:pPr>
              <a:spcAft>
                <a:spcPts val="585"/>
              </a:spcAft>
            </a:pPr>
            <a:r>
              <a:rPr lang="en-US" altLang="en-US" sz="2000" dirty="0">
                <a:latin typeface="Calibri" panose="020F0502020204030204" pitchFamily="34" charset="0"/>
                <a:cs typeface="Calibri" panose="020F0502020204030204" pitchFamily="34" charset="0"/>
              </a:rPr>
              <a:t>Controllability under DEMO boundary conditions</a:t>
            </a:r>
          </a:p>
          <a:p>
            <a:pPr marL="334309" indent="-334309">
              <a:spcAft>
                <a:spcPts val="585"/>
              </a:spcAft>
              <a:buFont typeface="Arial" panose="020B0604020202020204" pitchFamily="34" charset="0"/>
              <a:buChar char="•"/>
            </a:pPr>
            <a:r>
              <a:rPr lang="en-US" altLang="en-US" sz="2000" dirty="0">
                <a:solidFill>
                  <a:schemeClr val="tx2"/>
                </a:solidFill>
                <a:latin typeface="Calibri" panose="020F0502020204030204" pitchFamily="34" charset="0"/>
                <a:cs typeface="Calibri" panose="020F0502020204030204" pitchFamily="34" charset="0"/>
              </a:rPr>
              <a:t>limited set of sensors and actuators (H&amp;CD@ Q &gt; 30, ECCD only (?), diagnostics…)</a:t>
            </a:r>
          </a:p>
          <a:p>
            <a:pPr marL="334309" indent="-334309">
              <a:spcAft>
                <a:spcPts val="585"/>
              </a:spcAft>
              <a:buFont typeface="Arial" panose="020B0604020202020204" pitchFamily="34" charset="0"/>
              <a:buChar char="•"/>
            </a:pPr>
            <a:endParaRPr lang="en-US" altLang="en-US" sz="2000" dirty="0">
              <a:solidFill>
                <a:schemeClr val="tx2"/>
              </a:solidFill>
              <a:latin typeface="Calibri" panose="020F0502020204030204" pitchFamily="34" charset="0"/>
              <a:cs typeface="Calibri" panose="020F0502020204030204" pitchFamily="34" charset="0"/>
            </a:endParaRPr>
          </a:p>
          <a:p>
            <a:pPr>
              <a:spcAft>
                <a:spcPts val="585"/>
              </a:spcAft>
            </a:pPr>
            <a:r>
              <a:rPr lang="en-US" altLang="en-US" sz="2000" b="1" dirty="0">
                <a:solidFill>
                  <a:schemeClr val="tx2"/>
                </a:solidFill>
                <a:latin typeface="Calibri" panose="020F0502020204030204" pitchFamily="34" charset="0"/>
                <a:cs typeface="Calibri" panose="020F0502020204030204" pitchFamily="34" charset="0"/>
              </a:rPr>
              <a:t>Moving beyond present experimental capabilities puts strong emphasis on theory and modelling!</a:t>
            </a:r>
          </a:p>
        </p:txBody>
      </p:sp>
      <p:sp>
        <p:nvSpPr>
          <p:cNvPr id="5" name="Fußzeilenplatzhalter 3">
            <a:extLst>
              <a:ext uri="{FF2B5EF4-FFF2-40B4-BE49-F238E27FC236}">
                <a16:creationId xmlns:a16="http://schemas.microsoft.com/office/drawing/2014/main" id="{AC47EC17-F380-4E12-8016-B58D7C764CAD}"/>
              </a:ext>
            </a:extLst>
          </p:cNvPr>
          <p:cNvSpPr>
            <a:spLocks noGrp="1"/>
          </p:cNvSpPr>
          <p:nvPr>
            <p:ph type="ftr" sz="quarter" idx="11"/>
          </p:nvPr>
        </p:nvSpPr>
        <p:spPr>
          <a:xfrm>
            <a:off x="760068" y="6545238"/>
            <a:ext cx="10712576" cy="268139"/>
          </a:xfrm>
        </p:spPr>
        <p:txBody>
          <a:bodyPr/>
          <a:lstStyle/>
          <a:p>
            <a:pPr algn="r"/>
            <a:r>
              <a:rPr lang="en-GB" dirty="0"/>
              <a:t>H. Zohm | </a:t>
            </a:r>
            <a:r>
              <a:rPr lang="en-GB" dirty="0" err="1"/>
              <a:t>EUROfusion</a:t>
            </a:r>
            <a:r>
              <a:rPr lang="en-GB" dirty="0"/>
              <a:t> ETASC General Meeting | </a:t>
            </a:r>
            <a:r>
              <a:rPr lang="en-GB" dirty="0" err="1"/>
              <a:t>Garching</a:t>
            </a:r>
            <a:r>
              <a:rPr lang="en-GB" dirty="0"/>
              <a:t> | 11.11.2024 | Page </a:t>
            </a:r>
            <a:fld id="{6A6D9FA1-99C7-4910-8E32-B85D378B0060}" type="slidenum">
              <a:rPr lang="en-GB" smtClean="0"/>
              <a:pPr algn="r"/>
              <a:t>2</a:t>
            </a:fld>
            <a:endParaRPr lang="en-GB" dirty="0"/>
          </a:p>
        </p:txBody>
      </p:sp>
    </p:spTree>
    <p:extLst>
      <p:ext uri="{BB962C8B-B14F-4D97-AF65-F5344CB8AC3E}">
        <p14:creationId xmlns:p14="http://schemas.microsoft.com/office/powerpoint/2010/main" val="213773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
            <a:extLst>
              <a:ext uri="{FF2B5EF4-FFF2-40B4-BE49-F238E27FC236}">
                <a16:creationId xmlns:a16="http://schemas.microsoft.com/office/drawing/2014/main" id="{B1B33C2C-1E1C-4DA4-8081-9C167B034F23}"/>
              </a:ext>
            </a:extLst>
          </p:cNvPr>
          <p:cNvSpPr>
            <a:spLocks noGrp="1"/>
          </p:cNvSpPr>
          <p:nvPr>
            <p:ph type="title"/>
          </p:nvPr>
        </p:nvSpPr>
        <p:spPr>
          <a:xfrm>
            <a:off x="1019813" y="176042"/>
            <a:ext cx="10140005" cy="446654"/>
          </a:xfrm>
        </p:spPr>
        <p:txBody>
          <a:bodyPr/>
          <a:lstStyle/>
          <a:p>
            <a:r>
              <a:rPr lang="en-GB" sz="2345" dirty="0"/>
              <a:t>Elements of the DEMO plasma scenario</a:t>
            </a:r>
          </a:p>
        </p:txBody>
      </p:sp>
      <p:sp>
        <p:nvSpPr>
          <p:cNvPr id="26" name="Rectangle 24">
            <a:extLst>
              <a:ext uri="{FF2B5EF4-FFF2-40B4-BE49-F238E27FC236}">
                <a16:creationId xmlns:a16="http://schemas.microsoft.com/office/drawing/2014/main" id="{38B149E3-1AE9-4F28-A386-E2DF6657209D}"/>
              </a:ext>
            </a:extLst>
          </p:cNvPr>
          <p:cNvSpPr>
            <a:spLocks noChangeArrowheads="1"/>
          </p:cNvSpPr>
          <p:nvPr/>
        </p:nvSpPr>
        <p:spPr bwMode="auto">
          <a:xfrm>
            <a:off x="152245" y="-180363"/>
            <a:ext cx="180471" cy="360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331" tIns="44665" rIns="89331" bIns="44665" numCol="1" anchor="ctr" anchorCtr="0" compatLnSpc="1">
            <a:prstTxWarp prst="textNoShape">
              <a:avLst/>
            </a:prstTxWarp>
            <a:spAutoFit/>
          </a:bodyPr>
          <a:lstStyle/>
          <a:p>
            <a:endParaRPr lang="en-US" sz="1758"/>
          </a:p>
        </p:txBody>
      </p:sp>
      <p:sp>
        <p:nvSpPr>
          <p:cNvPr id="20" name="Inhaltsplatzhalter 2">
            <a:extLst>
              <a:ext uri="{FF2B5EF4-FFF2-40B4-BE49-F238E27FC236}">
                <a16:creationId xmlns:a16="http://schemas.microsoft.com/office/drawing/2014/main" id="{6B63CE50-3580-47D6-A438-D61D8CBC7DD3}"/>
              </a:ext>
            </a:extLst>
          </p:cNvPr>
          <p:cNvSpPr>
            <a:spLocks noGrp="1"/>
          </p:cNvSpPr>
          <p:nvPr>
            <p:ph idx="1"/>
          </p:nvPr>
        </p:nvSpPr>
        <p:spPr>
          <a:xfrm>
            <a:off x="538585" y="4835940"/>
            <a:ext cx="11501171" cy="1688329"/>
          </a:xfrm>
        </p:spPr>
        <p:txBody>
          <a:bodyPr>
            <a:noAutofit/>
          </a:bodyPr>
          <a:lstStyle/>
          <a:p>
            <a:pPr marL="0" indent="0">
              <a:buNone/>
            </a:pPr>
            <a:r>
              <a:rPr lang="de-DE" altLang="de-DE" sz="2000" dirty="0" err="1">
                <a:latin typeface="+mn-lt"/>
                <a:sym typeface="Symbol" panose="05050102010706020507" pitchFamily="18" charset="2"/>
              </a:rPr>
              <a:t>Assumption</a:t>
            </a:r>
            <a:r>
              <a:rPr lang="de-DE" altLang="de-DE" sz="2000" dirty="0">
                <a:latin typeface="+mn-lt"/>
                <a:sym typeface="Symbol" panose="05050102010706020507" pitchFamily="18" charset="2"/>
              </a:rPr>
              <a:t>: </a:t>
            </a:r>
            <a:r>
              <a:rPr lang="de-DE" altLang="de-DE" sz="2000" dirty="0" err="1">
                <a:latin typeface="+mn-lt"/>
                <a:sym typeface="Symbol" panose="05050102010706020507" pitchFamily="18" charset="2"/>
              </a:rPr>
              <a:t>plasma</a:t>
            </a:r>
            <a:r>
              <a:rPr lang="de-DE" altLang="de-DE" sz="2000" dirty="0">
                <a:latin typeface="+mn-lt"/>
                <a:sym typeface="Symbol" panose="05050102010706020507" pitchFamily="18" charset="2"/>
              </a:rPr>
              <a:t> </a:t>
            </a:r>
            <a:r>
              <a:rPr lang="de-DE" altLang="de-DE" sz="2000" dirty="0" err="1">
                <a:latin typeface="+mn-lt"/>
                <a:sym typeface="Symbol" panose="05050102010706020507" pitchFamily="18" charset="2"/>
              </a:rPr>
              <a:t>scenario</a:t>
            </a:r>
            <a:r>
              <a:rPr lang="de-DE" altLang="de-DE" sz="2000" dirty="0">
                <a:latin typeface="+mn-lt"/>
                <a:sym typeface="Symbol" panose="05050102010706020507" pitchFamily="18" charset="2"/>
              </a:rPr>
              <a:t> </a:t>
            </a:r>
            <a:r>
              <a:rPr lang="de-DE" altLang="de-DE" sz="2000" dirty="0" err="1">
                <a:latin typeface="+mn-lt"/>
                <a:sym typeface="Symbol" panose="05050102010706020507" pitchFamily="18" charset="2"/>
              </a:rPr>
              <a:t>broken</a:t>
            </a:r>
            <a:r>
              <a:rPr lang="de-DE" altLang="de-DE" sz="2000" dirty="0">
                <a:latin typeface="+mn-lt"/>
                <a:sym typeface="Symbol" panose="05050102010706020507" pitchFamily="18" charset="2"/>
              </a:rPr>
              <a:t> down </a:t>
            </a:r>
            <a:r>
              <a:rPr lang="de-DE" altLang="de-DE" sz="2000" dirty="0" err="1">
                <a:latin typeface="+mn-lt"/>
                <a:sym typeface="Symbol" panose="05050102010706020507" pitchFamily="18" charset="2"/>
              </a:rPr>
              <a:t>into</a:t>
            </a:r>
            <a:r>
              <a:rPr lang="de-DE" altLang="de-DE" sz="2000" dirty="0">
                <a:latin typeface="+mn-lt"/>
                <a:sym typeface="Symbol" panose="05050102010706020507" pitchFamily="18" charset="2"/>
              </a:rPr>
              <a:t> 3 </a:t>
            </a:r>
            <a:r>
              <a:rPr lang="de-DE" altLang="de-DE" sz="2000" dirty="0" err="1">
                <a:latin typeface="+mn-lt"/>
                <a:sym typeface="Symbol" panose="05050102010706020507" pitchFamily="18" charset="2"/>
              </a:rPr>
              <a:t>parts</a:t>
            </a:r>
            <a:r>
              <a:rPr lang="de-DE" altLang="de-DE" sz="2000" dirty="0">
                <a:latin typeface="+mn-lt"/>
                <a:sym typeface="Symbol" panose="05050102010706020507" pitchFamily="18" charset="2"/>
              </a:rPr>
              <a:t> (non-</a:t>
            </a:r>
            <a:r>
              <a:rPr lang="de-DE" altLang="de-DE" sz="2000" dirty="0" err="1">
                <a:latin typeface="+mn-lt"/>
                <a:sym typeface="Symbol" panose="05050102010706020507" pitchFamily="18" charset="2"/>
              </a:rPr>
              <a:t>linearly</a:t>
            </a:r>
            <a:r>
              <a:rPr lang="de-DE" altLang="de-DE" sz="2000" dirty="0">
                <a:latin typeface="+mn-lt"/>
                <a:sym typeface="Symbol" panose="05050102010706020507" pitchFamily="18" charset="2"/>
              </a:rPr>
              <a:t> </a:t>
            </a:r>
            <a:r>
              <a:rPr lang="de-DE" altLang="de-DE" sz="2000" dirty="0" err="1">
                <a:latin typeface="+mn-lt"/>
                <a:sym typeface="Symbol" panose="05050102010706020507" pitchFamily="18" charset="2"/>
              </a:rPr>
              <a:t>coupled</a:t>
            </a:r>
            <a:r>
              <a:rPr lang="de-DE" altLang="de-DE" sz="2000" dirty="0">
                <a:latin typeface="+mn-lt"/>
                <a:sym typeface="Symbol" panose="05050102010706020507" pitchFamily="18" charset="2"/>
              </a:rPr>
              <a:t>)</a:t>
            </a:r>
          </a:p>
          <a:p>
            <a:r>
              <a:rPr lang="de-DE" altLang="de-DE" sz="2000" dirty="0" err="1">
                <a:solidFill>
                  <a:schemeClr val="tx2"/>
                </a:solidFill>
                <a:latin typeface="+mn-lt"/>
                <a:sym typeface="Symbol" panose="05050102010706020507" pitchFamily="18" charset="2"/>
              </a:rPr>
              <a:t>core</a:t>
            </a:r>
            <a:r>
              <a:rPr lang="de-DE" altLang="de-DE" sz="2000" dirty="0">
                <a:solidFill>
                  <a:schemeClr val="tx2"/>
                </a:solidFill>
                <a:latin typeface="+mn-lt"/>
                <a:sym typeface="Symbol" panose="05050102010706020507" pitchFamily="18" charset="2"/>
              </a:rPr>
              <a:t>: </a:t>
            </a:r>
            <a:r>
              <a:rPr lang="de-DE" altLang="de-DE" sz="2000" dirty="0" err="1">
                <a:solidFill>
                  <a:schemeClr val="tx2"/>
                </a:solidFill>
                <a:latin typeface="+mn-lt"/>
                <a:sym typeface="Symbol" panose="05050102010706020507" pitchFamily="18" charset="2"/>
              </a:rPr>
              <a:t>closed</a:t>
            </a:r>
            <a:r>
              <a:rPr lang="de-DE" altLang="de-DE" sz="2000" dirty="0">
                <a:solidFill>
                  <a:schemeClr val="tx2"/>
                </a:solidFill>
                <a:latin typeface="+mn-lt"/>
                <a:sym typeface="Symbol" panose="05050102010706020507" pitchFamily="18" charset="2"/>
              </a:rPr>
              <a:t> </a:t>
            </a:r>
            <a:r>
              <a:rPr lang="de-DE" altLang="de-DE" sz="2000" dirty="0" err="1">
                <a:solidFill>
                  <a:schemeClr val="tx2"/>
                </a:solidFill>
                <a:latin typeface="+mn-lt"/>
                <a:sym typeface="Symbol" panose="05050102010706020507" pitchFamily="18" charset="2"/>
              </a:rPr>
              <a:t>flux</a:t>
            </a:r>
            <a:r>
              <a:rPr lang="de-DE" altLang="de-DE" sz="2000" dirty="0">
                <a:solidFill>
                  <a:schemeClr val="tx2"/>
                </a:solidFill>
                <a:latin typeface="+mn-lt"/>
                <a:sym typeface="Symbol" panose="05050102010706020507" pitchFamily="18" charset="2"/>
              </a:rPr>
              <a:t> </a:t>
            </a:r>
            <a:r>
              <a:rPr lang="de-DE" altLang="de-DE" sz="2000" dirty="0" err="1">
                <a:solidFill>
                  <a:schemeClr val="tx2"/>
                </a:solidFill>
                <a:latin typeface="+mn-lt"/>
                <a:sym typeface="Symbol" panose="05050102010706020507" pitchFamily="18" charset="2"/>
              </a:rPr>
              <a:t>surfaces</a:t>
            </a:r>
            <a:r>
              <a:rPr lang="de-DE" altLang="de-DE" sz="2000" dirty="0">
                <a:solidFill>
                  <a:schemeClr val="tx2"/>
                </a:solidFill>
                <a:latin typeface="+mn-lt"/>
                <a:sym typeface="Symbol" panose="05050102010706020507" pitchFamily="18" charset="2"/>
              </a:rPr>
              <a:t> - </a:t>
            </a:r>
            <a:r>
              <a:rPr lang="de-DE" altLang="de-DE" sz="2000" dirty="0" err="1">
                <a:solidFill>
                  <a:schemeClr val="tx2"/>
                </a:solidFill>
                <a:latin typeface="+mn-lt"/>
                <a:sym typeface="Symbol" panose="05050102010706020507" pitchFamily="18" charset="2"/>
              </a:rPr>
              <a:t>burning</a:t>
            </a:r>
            <a:r>
              <a:rPr lang="de-DE" altLang="de-DE" sz="2000" dirty="0">
                <a:solidFill>
                  <a:schemeClr val="tx2"/>
                </a:solidFill>
                <a:latin typeface="+mn-lt"/>
                <a:sym typeface="Symbol" panose="05050102010706020507" pitchFamily="18" charset="2"/>
              </a:rPr>
              <a:t> </a:t>
            </a:r>
            <a:r>
              <a:rPr lang="de-DE" altLang="de-DE" sz="2000" dirty="0" err="1">
                <a:solidFill>
                  <a:schemeClr val="tx2"/>
                </a:solidFill>
                <a:latin typeface="+mn-lt"/>
                <a:sym typeface="Symbol" panose="05050102010706020507" pitchFamily="18" charset="2"/>
              </a:rPr>
              <a:t>plasma</a:t>
            </a:r>
            <a:r>
              <a:rPr lang="de-DE" altLang="de-DE" sz="2000" dirty="0">
                <a:solidFill>
                  <a:schemeClr val="tx2"/>
                </a:solidFill>
                <a:latin typeface="+mn-lt"/>
                <a:sym typeface="Symbol" panose="05050102010706020507" pitchFamily="18" charset="2"/>
              </a:rPr>
              <a:t> (T</a:t>
            </a:r>
            <a:r>
              <a:rPr lang="de-DE" altLang="de-DE" sz="2000" baseline="-25000" dirty="0">
                <a:solidFill>
                  <a:schemeClr val="tx2"/>
                </a:solidFill>
                <a:latin typeface="+mn-lt"/>
                <a:sym typeface="Symbol" panose="05050102010706020507" pitchFamily="18" charset="2"/>
              </a:rPr>
              <a:t>i</a:t>
            </a:r>
            <a:r>
              <a:rPr lang="de-DE" altLang="de-DE" sz="2000" dirty="0">
                <a:solidFill>
                  <a:schemeClr val="tx2"/>
                </a:solidFill>
                <a:latin typeface="+mn-lt"/>
                <a:sym typeface="Symbol" panose="05050102010706020507" pitchFamily="18" charset="2"/>
              </a:rPr>
              <a:t>   T</a:t>
            </a:r>
            <a:r>
              <a:rPr lang="de-DE" altLang="de-DE" sz="2000" baseline="-25000" dirty="0">
                <a:solidFill>
                  <a:schemeClr val="tx2"/>
                </a:solidFill>
                <a:latin typeface="+mn-lt"/>
                <a:sym typeface="Symbol" panose="05050102010706020507" pitchFamily="18" charset="2"/>
              </a:rPr>
              <a:t>e </a:t>
            </a:r>
            <a:r>
              <a:rPr lang="de-DE" altLang="de-DE" sz="2000" dirty="0">
                <a:solidFill>
                  <a:schemeClr val="tx2"/>
                </a:solidFill>
                <a:latin typeface="+mn-lt"/>
                <a:sym typeface="Symbol" panose="05050102010706020507" pitchFamily="18" charset="2"/>
              </a:rPr>
              <a:t> 30 </a:t>
            </a:r>
            <a:r>
              <a:rPr lang="de-DE" altLang="de-DE" sz="2000" dirty="0" err="1">
                <a:solidFill>
                  <a:schemeClr val="tx2"/>
                </a:solidFill>
                <a:latin typeface="+mn-lt"/>
                <a:sym typeface="Symbol" panose="05050102010706020507" pitchFamily="18" charset="2"/>
              </a:rPr>
              <a:t>keV</a:t>
            </a:r>
            <a:r>
              <a:rPr lang="de-DE" altLang="de-DE" sz="2000" dirty="0">
                <a:solidFill>
                  <a:schemeClr val="tx2"/>
                </a:solidFill>
                <a:latin typeface="+mn-lt"/>
                <a:sym typeface="Symbol" panose="05050102010706020507" pitchFamily="18" charset="2"/>
              </a:rPr>
              <a:t>, 2 x </a:t>
            </a:r>
            <a:r>
              <a:rPr lang="de-DE" altLang="de-DE" sz="2000" dirty="0" err="1">
                <a:solidFill>
                  <a:schemeClr val="tx2"/>
                </a:solidFill>
                <a:latin typeface="+mn-lt"/>
                <a:sym typeface="Symbol" panose="05050102010706020507" pitchFamily="18" charset="2"/>
              </a:rPr>
              <a:t>n</a:t>
            </a:r>
            <a:r>
              <a:rPr lang="de-DE" altLang="de-DE" sz="2000" baseline="-25000" dirty="0" err="1">
                <a:solidFill>
                  <a:schemeClr val="tx2"/>
                </a:solidFill>
                <a:latin typeface="+mn-lt"/>
                <a:sym typeface="Symbol" panose="05050102010706020507" pitchFamily="18" charset="2"/>
              </a:rPr>
              <a:t>D</a:t>
            </a:r>
            <a:r>
              <a:rPr lang="de-DE" altLang="de-DE" sz="2000" baseline="-25000" dirty="0">
                <a:solidFill>
                  <a:schemeClr val="tx2"/>
                </a:solidFill>
                <a:latin typeface="+mn-lt"/>
                <a:sym typeface="Symbol" panose="05050102010706020507" pitchFamily="18" charset="2"/>
              </a:rPr>
              <a:t> </a:t>
            </a:r>
            <a:r>
              <a:rPr lang="de-DE" altLang="de-DE" sz="2000" dirty="0">
                <a:solidFill>
                  <a:schemeClr val="tx2"/>
                </a:solidFill>
                <a:latin typeface="+mn-lt"/>
                <a:sym typeface="Symbol" panose="05050102010706020507" pitchFamily="18" charset="2"/>
              </a:rPr>
              <a:t> 2 x </a:t>
            </a:r>
            <a:r>
              <a:rPr lang="de-DE" altLang="de-DE" sz="2000" dirty="0" err="1">
                <a:solidFill>
                  <a:schemeClr val="tx2"/>
                </a:solidFill>
                <a:latin typeface="+mn-lt"/>
                <a:sym typeface="Symbol" panose="05050102010706020507" pitchFamily="18" charset="2"/>
              </a:rPr>
              <a:t>n</a:t>
            </a:r>
            <a:r>
              <a:rPr lang="de-DE" altLang="de-DE" sz="2000" baseline="-25000" dirty="0" err="1">
                <a:solidFill>
                  <a:schemeClr val="tx2"/>
                </a:solidFill>
                <a:latin typeface="+mn-lt"/>
                <a:sym typeface="Symbol" panose="05050102010706020507" pitchFamily="18" charset="2"/>
              </a:rPr>
              <a:t>T</a:t>
            </a:r>
            <a:r>
              <a:rPr lang="de-DE" altLang="de-DE" sz="2000" baseline="-25000" dirty="0">
                <a:solidFill>
                  <a:schemeClr val="tx2"/>
                </a:solidFill>
                <a:latin typeface="+mn-lt"/>
                <a:sym typeface="Symbol" panose="05050102010706020507" pitchFamily="18" charset="2"/>
              </a:rPr>
              <a:t> </a:t>
            </a:r>
            <a:r>
              <a:rPr lang="de-DE" altLang="de-DE" sz="2000" dirty="0">
                <a:solidFill>
                  <a:schemeClr val="tx2"/>
                </a:solidFill>
                <a:latin typeface="+mn-lt"/>
                <a:sym typeface="Symbol" panose="05050102010706020507" pitchFamily="18" charset="2"/>
              </a:rPr>
              <a:t> n</a:t>
            </a:r>
            <a:r>
              <a:rPr lang="de-DE" altLang="de-DE" sz="2000" baseline="-25000" dirty="0">
                <a:solidFill>
                  <a:schemeClr val="tx2"/>
                </a:solidFill>
                <a:latin typeface="+mn-lt"/>
                <a:sym typeface="Symbol" panose="05050102010706020507" pitchFamily="18" charset="2"/>
              </a:rPr>
              <a:t>e</a:t>
            </a:r>
            <a:r>
              <a:rPr lang="de-DE" altLang="de-DE" sz="2000" dirty="0">
                <a:solidFill>
                  <a:schemeClr val="tx2"/>
                </a:solidFill>
                <a:latin typeface="+mn-lt"/>
                <a:sym typeface="Symbol" panose="05050102010706020507" pitchFamily="18" charset="2"/>
              </a:rPr>
              <a:t>  10</a:t>
            </a:r>
            <a:r>
              <a:rPr lang="de-DE" altLang="de-DE" sz="2000" baseline="30000" dirty="0">
                <a:solidFill>
                  <a:schemeClr val="tx2"/>
                </a:solidFill>
                <a:latin typeface="+mn-lt"/>
                <a:sym typeface="Symbol" panose="05050102010706020507" pitchFamily="18" charset="2"/>
              </a:rPr>
              <a:t>20</a:t>
            </a:r>
            <a:r>
              <a:rPr lang="de-DE" altLang="de-DE" sz="2000" dirty="0">
                <a:solidFill>
                  <a:schemeClr val="tx2"/>
                </a:solidFill>
                <a:latin typeface="+mn-lt"/>
                <a:sym typeface="Symbol" panose="05050102010706020507" pitchFamily="18" charset="2"/>
              </a:rPr>
              <a:t> m</a:t>
            </a:r>
            <a:r>
              <a:rPr lang="de-DE" altLang="de-DE" sz="2000" baseline="30000" dirty="0">
                <a:solidFill>
                  <a:schemeClr val="tx2"/>
                </a:solidFill>
                <a:latin typeface="+mn-lt"/>
                <a:sym typeface="Symbol" panose="05050102010706020507" pitchFamily="18" charset="2"/>
              </a:rPr>
              <a:t>-3</a:t>
            </a:r>
            <a:r>
              <a:rPr lang="de-DE" altLang="de-DE" sz="2000" dirty="0">
                <a:solidFill>
                  <a:schemeClr val="tx2"/>
                </a:solidFill>
                <a:latin typeface="+mn-lt"/>
                <a:sym typeface="Symbol" panose="05050102010706020507" pitchFamily="18" charset="2"/>
              </a:rPr>
              <a:t>)</a:t>
            </a:r>
          </a:p>
          <a:p>
            <a:r>
              <a:rPr lang="de-DE" altLang="de-DE" sz="2000" dirty="0" err="1">
                <a:solidFill>
                  <a:schemeClr val="tx2"/>
                </a:solidFill>
                <a:latin typeface="+mn-lt"/>
                <a:sym typeface="Symbol" panose="05050102010706020507" pitchFamily="18" charset="2"/>
              </a:rPr>
              <a:t>scrape</a:t>
            </a:r>
            <a:r>
              <a:rPr lang="de-DE" altLang="de-DE" sz="2000" dirty="0">
                <a:solidFill>
                  <a:schemeClr val="tx2"/>
                </a:solidFill>
                <a:latin typeface="+mn-lt"/>
                <a:sym typeface="Symbol" panose="05050102010706020507" pitchFamily="18" charset="2"/>
              </a:rPr>
              <a:t>-off-</a:t>
            </a:r>
            <a:r>
              <a:rPr lang="de-DE" altLang="de-DE" sz="2000" dirty="0" err="1">
                <a:solidFill>
                  <a:schemeClr val="tx2"/>
                </a:solidFill>
                <a:latin typeface="+mn-lt"/>
                <a:sym typeface="Symbol" panose="05050102010706020507" pitchFamily="18" charset="2"/>
              </a:rPr>
              <a:t>layer</a:t>
            </a:r>
            <a:r>
              <a:rPr lang="de-DE" altLang="de-DE" sz="2000" dirty="0">
                <a:solidFill>
                  <a:schemeClr val="tx2"/>
                </a:solidFill>
                <a:latin typeface="+mn-lt"/>
                <a:sym typeface="Symbol" panose="05050102010706020507" pitchFamily="18" charset="2"/>
              </a:rPr>
              <a:t> / </a:t>
            </a:r>
            <a:r>
              <a:rPr lang="de-DE" altLang="de-DE" sz="2000" dirty="0" err="1">
                <a:solidFill>
                  <a:schemeClr val="tx2"/>
                </a:solidFill>
                <a:latin typeface="+mn-lt"/>
                <a:sym typeface="Symbol" panose="05050102010706020507" pitchFamily="18" charset="2"/>
              </a:rPr>
              <a:t>divertor</a:t>
            </a:r>
            <a:r>
              <a:rPr lang="de-DE" altLang="de-DE" sz="2000" dirty="0">
                <a:solidFill>
                  <a:schemeClr val="tx2"/>
                </a:solidFill>
                <a:latin typeface="+mn-lt"/>
                <a:sym typeface="Symbol" panose="05050102010706020507" pitchFamily="18" charset="2"/>
              </a:rPr>
              <a:t>: </a:t>
            </a:r>
            <a:r>
              <a:rPr lang="de-DE" altLang="de-DE" sz="2000" dirty="0" err="1">
                <a:solidFill>
                  <a:schemeClr val="tx2"/>
                </a:solidFill>
                <a:latin typeface="+mn-lt"/>
                <a:sym typeface="Symbol" panose="05050102010706020507" pitchFamily="18" charset="2"/>
              </a:rPr>
              <a:t>plasma</a:t>
            </a:r>
            <a:r>
              <a:rPr lang="de-DE" altLang="de-DE" sz="2000" dirty="0">
                <a:solidFill>
                  <a:schemeClr val="tx2"/>
                </a:solidFill>
                <a:latin typeface="+mn-lt"/>
                <a:sym typeface="Symbol" panose="05050102010706020507" pitchFamily="18" charset="2"/>
              </a:rPr>
              <a:t> </a:t>
            </a:r>
            <a:r>
              <a:rPr lang="de-DE" altLang="de-DE" sz="2000" dirty="0" err="1">
                <a:solidFill>
                  <a:schemeClr val="tx2"/>
                </a:solidFill>
                <a:latin typeface="+mn-lt"/>
                <a:sym typeface="Symbol" panose="05050102010706020507" pitchFamily="18" charset="2"/>
              </a:rPr>
              <a:t>flows</a:t>
            </a:r>
            <a:r>
              <a:rPr lang="de-DE" altLang="de-DE" sz="2000" dirty="0">
                <a:solidFill>
                  <a:schemeClr val="tx2"/>
                </a:solidFill>
                <a:latin typeface="+mn-lt"/>
                <a:sym typeface="Symbol" panose="05050102010706020507" pitchFamily="18" charset="2"/>
              </a:rPr>
              <a:t> </a:t>
            </a:r>
            <a:r>
              <a:rPr lang="de-DE" altLang="de-DE" sz="2000" dirty="0" err="1">
                <a:solidFill>
                  <a:schemeClr val="tx2"/>
                </a:solidFill>
                <a:latin typeface="+mn-lt"/>
                <a:sym typeface="Symbol" panose="05050102010706020507" pitchFamily="18" charset="2"/>
              </a:rPr>
              <a:t>along</a:t>
            </a:r>
            <a:r>
              <a:rPr lang="de-DE" altLang="de-DE" sz="2000" dirty="0">
                <a:solidFill>
                  <a:schemeClr val="tx2"/>
                </a:solidFill>
                <a:latin typeface="+mn-lt"/>
                <a:sym typeface="Symbol" panose="05050102010706020507" pitchFamily="18" charset="2"/>
              </a:rPr>
              <a:t> ‚open‘ </a:t>
            </a:r>
            <a:r>
              <a:rPr lang="de-DE" altLang="de-DE" sz="2000" dirty="0" err="1">
                <a:solidFill>
                  <a:schemeClr val="tx2"/>
                </a:solidFill>
                <a:latin typeface="+mn-lt"/>
                <a:sym typeface="Symbol" panose="05050102010706020507" pitchFamily="18" charset="2"/>
              </a:rPr>
              <a:t>field</a:t>
            </a:r>
            <a:r>
              <a:rPr lang="de-DE" altLang="de-DE" sz="2000" dirty="0">
                <a:solidFill>
                  <a:schemeClr val="tx2"/>
                </a:solidFill>
                <a:latin typeface="+mn-lt"/>
                <a:sym typeface="Symbol" panose="05050102010706020507" pitchFamily="18" charset="2"/>
              </a:rPr>
              <a:t> </a:t>
            </a:r>
            <a:r>
              <a:rPr lang="de-DE" altLang="de-DE" sz="2000" dirty="0" err="1">
                <a:solidFill>
                  <a:schemeClr val="tx2"/>
                </a:solidFill>
                <a:latin typeface="+mn-lt"/>
                <a:sym typeface="Symbol" panose="05050102010706020507" pitchFamily="18" charset="2"/>
              </a:rPr>
              <a:t>lines</a:t>
            </a:r>
            <a:r>
              <a:rPr lang="de-DE" altLang="de-DE" sz="2000" dirty="0">
                <a:solidFill>
                  <a:schemeClr val="tx2"/>
                </a:solidFill>
                <a:latin typeface="+mn-lt"/>
                <a:sym typeface="Symbol" panose="05050102010706020507" pitchFamily="18" charset="2"/>
              </a:rPr>
              <a:t> </a:t>
            </a:r>
            <a:r>
              <a:rPr lang="de-DE" altLang="de-DE" sz="2000" dirty="0" err="1">
                <a:solidFill>
                  <a:schemeClr val="tx2"/>
                </a:solidFill>
                <a:latin typeface="+mn-lt"/>
                <a:sym typeface="Symbol" panose="05050102010706020507" pitchFamily="18" charset="2"/>
              </a:rPr>
              <a:t>to</a:t>
            </a:r>
            <a:r>
              <a:rPr lang="de-DE" altLang="de-DE" sz="2000" dirty="0">
                <a:solidFill>
                  <a:schemeClr val="tx2"/>
                </a:solidFill>
                <a:latin typeface="+mn-lt"/>
                <a:sym typeface="Symbol" panose="05050102010706020507" pitchFamily="18" charset="2"/>
              </a:rPr>
              <a:t> </a:t>
            </a:r>
            <a:r>
              <a:rPr lang="de-DE" altLang="de-DE" sz="2000" dirty="0" err="1">
                <a:solidFill>
                  <a:schemeClr val="tx2"/>
                </a:solidFill>
                <a:latin typeface="+mn-lt"/>
                <a:sym typeface="Symbol" panose="05050102010706020507" pitchFamily="18" charset="2"/>
              </a:rPr>
              <a:t>divertor</a:t>
            </a:r>
            <a:r>
              <a:rPr lang="de-DE" altLang="de-DE" sz="2000" dirty="0">
                <a:solidFill>
                  <a:schemeClr val="tx2"/>
                </a:solidFill>
                <a:latin typeface="+mn-lt"/>
                <a:sym typeface="Symbol" panose="05050102010706020507" pitchFamily="18" charset="2"/>
              </a:rPr>
              <a:t> (T</a:t>
            </a:r>
            <a:r>
              <a:rPr lang="de-DE" altLang="de-DE" sz="2000" baseline="-25000" dirty="0">
                <a:solidFill>
                  <a:schemeClr val="tx2"/>
                </a:solidFill>
                <a:latin typeface="+mn-lt"/>
                <a:sym typeface="Symbol" panose="05050102010706020507" pitchFamily="18" charset="2"/>
              </a:rPr>
              <a:t>e</a:t>
            </a:r>
            <a:r>
              <a:rPr lang="de-DE" altLang="de-DE" sz="2000" dirty="0">
                <a:solidFill>
                  <a:schemeClr val="tx2"/>
                </a:solidFill>
                <a:latin typeface="+mn-lt"/>
                <a:sym typeface="Symbol" panose="05050102010706020507" pitchFamily="18" charset="2"/>
              </a:rPr>
              <a:t> = 5 eV)</a:t>
            </a:r>
          </a:p>
          <a:p>
            <a:r>
              <a:rPr lang="de-DE" altLang="de-DE" sz="2000" dirty="0" err="1">
                <a:solidFill>
                  <a:schemeClr val="tx2"/>
                </a:solidFill>
                <a:latin typeface="+mn-lt"/>
                <a:sym typeface="Symbol" panose="05050102010706020507" pitchFamily="18" charset="2"/>
              </a:rPr>
              <a:t>edge</a:t>
            </a:r>
            <a:r>
              <a:rPr lang="de-DE" altLang="de-DE" sz="2000" dirty="0">
                <a:solidFill>
                  <a:schemeClr val="tx2"/>
                </a:solidFill>
                <a:latin typeface="+mn-lt"/>
                <a:sym typeface="Symbol" panose="05050102010706020507" pitchFamily="18" charset="2"/>
              </a:rPr>
              <a:t>: </a:t>
            </a:r>
            <a:r>
              <a:rPr lang="de-DE" altLang="de-DE" sz="2000" dirty="0" err="1">
                <a:solidFill>
                  <a:schemeClr val="tx2"/>
                </a:solidFill>
                <a:latin typeface="+mn-lt"/>
                <a:sym typeface="Symbol" panose="05050102010706020507" pitchFamily="18" charset="2"/>
              </a:rPr>
              <a:t>connects</a:t>
            </a:r>
            <a:r>
              <a:rPr lang="de-DE" altLang="de-DE" sz="2000" dirty="0">
                <a:solidFill>
                  <a:schemeClr val="tx2"/>
                </a:solidFill>
                <a:latin typeface="+mn-lt"/>
                <a:sym typeface="Symbol" panose="05050102010706020507" pitchFamily="18" charset="2"/>
              </a:rPr>
              <a:t> </a:t>
            </a:r>
            <a:r>
              <a:rPr lang="de-DE" altLang="de-DE" sz="2000" dirty="0" err="1">
                <a:solidFill>
                  <a:schemeClr val="tx2"/>
                </a:solidFill>
                <a:latin typeface="+mn-lt"/>
                <a:sym typeface="Symbol" panose="05050102010706020507" pitchFamily="18" charset="2"/>
              </a:rPr>
              <a:t>core</a:t>
            </a:r>
            <a:r>
              <a:rPr lang="de-DE" altLang="de-DE" sz="2000" dirty="0">
                <a:solidFill>
                  <a:schemeClr val="tx2"/>
                </a:solidFill>
                <a:latin typeface="+mn-lt"/>
                <a:sym typeface="Symbol" panose="05050102010706020507" pitchFamily="18" charset="2"/>
              </a:rPr>
              <a:t> and </a:t>
            </a:r>
            <a:r>
              <a:rPr lang="de-DE" altLang="de-DE" sz="2000" dirty="0" err="1">
                <a:solidFill>
                  <a:schemeClr val="tx2"/>
                </a:solidFill>
                <a:latin typeface="+mn-lt"/>
                <a:sym typeface="Symbol" panose="05050102010706020507" pitchFamily="18" charset="2"/>
              </a:rPr>
              <a:t>scrape</a:t>
            </a:r>
            <a:r>
              <a:rPr lang="de-DE" altLang="de-DE" sz="2000" dirty="0">
                <a:solidFill>
                  <a:schemeClr val="tx2"/>
                </a:solidFill>
                <a:latin typeface="+mn-lt"/>
                <a:sym typeface="Symbol" panose="05050102010706020507" pitchFamily="18" charset="2"/>
              </a:rPr>
              <a:t>-off-</a:t>
            </a:r>
            <a:r>
              <a:rPr lang="de-DE" altLang="de-DE" sz="2000" dirty="0" err="1">
                <a:solidFill>
                  <a:schemeClr val="tx2"/>
                </a:solidFill>
                <a:latin typeface="+mn-lt"/>
                <a:sym typeface="Symbol" panose="05050102010706020507" pitchFamily="18" charset="2"/>
              </a:rPr>
              <a:t>layer</a:t>
            </a:r>
            <a:r>
              <a:rPr lang="de-DE" altLang="de-DE" sz="2000" dirty="0">
                <a:solidFill>
                  <a:schemeClr val="tx2"/>
                </a:solidFill>
                <a:latin typeface="+mn-lt"/>
                <a:sym typeface="Symbol" panose="05050102010706020507" pitchFamily="18" charset="2"/>
              </a:rPr>
              <a:t> (</a:t>
            </a:r>
            <a:r>
              <a:rPr lang="de-DE" altLang="de-DE" sz="2000" dirty="0" err="1">
                <a:solidFill>
                  <a:schemeClr val="tx2"/>
                </a:solidFill>
                <a:latin typeface="+mn-lt"/>
                <a:sym typeface="Symbol" panose="05050102010706020507" pitchFamily="18" charset="2"/>
              </a:rPr>
              <a:t>closed</a:t>
            </a:r>
            <a:r>
              <a:rPr lang="de-DE" altLang="de-DE" sz="2000" dirty="0">
                <a:solidFill>
                  <a:schemeClr val="tx2"/>
                </a:solidFill>
                <a:latin typeface="+mn-lt"/>
                <a:sym typeface="Symbol" panose="05050102010706020507" pitchFamily="18" charset="2"/>
              </a:rPr>
              <a:t> </a:t>
            </a:r>
            <a:r>
              <a:rPr lang="de-DE" altLang="de-DE" sz="2000" dirty="0" err="1">
                <a:solidFill>
                  <a:schemeClr val="tx2"/>
                </a:solidFill>
                <a:latin typeface="+mn-lt"/>
                <a:sym typeface="Symbol" panose="05050102010706020507" pitchFamily="18" charset="2"/>
              </a:rPr>
              <a:t>flux</a:t>
            </a:r>
            <a:r>
              <a:rPr lang="de-DE" altLang="de-DE" sz="2000" dirty="0">
                <a:solidFill>
                  <a:schemeClr val="tx2"/>
                </a:solidFill>
                <a:latin typeface="+mn-lt"/>
                <a:sym typeface="Symbol" panose="05050102010706020507" pitchFamily="18" charset="2"/>
              </a:rPr>
              <a:t> </a:t>
            </a:r>
            <a:r>
              <a:rPr lang="de-DE" altLang="de-DE" sz="2000" dirty="0" err="1">
                <a:solidFill>
                  <a:schemeClr val="tx2"/>
                </a:solidFill>
                <a:latin typeface="+mn-lt"/>
                <a:sym typeface="Symbol" panose="05050102010706020507" pitchFamily="18" charset="2"/>
              </a:rPr>
              <a:t>surfaces</a:t>
            </a:r>
            <a:r>
              <a:rPr lang="de-DE" altLang="de-DE" sz="2000" dirty="0">
                <a:solidFill>
                  <a:schemeClr val="tx2"/>
                </a:solidFill>
                <a:latin typeface="+mn-lt"/>
                <a:sym typeface="Symbol" panose="05050102010706020507" pitchFamily="18" charset="2"/>
              </a:rPr>
              <a:t>, but different </a:t>
            </a:r>
            <a:r>
              <a:rPr lang="de-DE" altLang="de-DE" sz="2000" dirty="0" err="1">
                <a:solidFill>
                  <a:schemeClr val="tx2"/>
                </a:solidFill>
                <a:latin typeface="+mn-lt"/>
                <a:sym typeface="Symbol" panose="05050102010706020507" pitchFamily="18" charset="2"/>
              </a:rPr>
              <a:t>physics</a:t>
            </a:r>
            <a:r>
              <a:rPr lang="de-DE" altLang="de-DE" sz="2000" dirty="0">
                <a:solidFill>
                  <a:schemeClr val="tx2"/>
                </a:solidFill>
                <a:latin typeface="+mn-lt"/>
                <a:sym typeface="Symbol" panose="05050102010706020507" pitchFamily="18" charset="2"/>
              </a:rPr>
              <a:t>)</a:t>
            </a:r>
          </a:p>
        </p:txBody>
      </p:sp>
      <p:pic>
        <p:nvPicPr>
          <p:cNvPr id="17" name="Grafik 16">
            <a:extLst>
              <a:ext uri="{FF2B5EF4-FFF2-40B4-BE49-F238E27FC236}">
                <a16:creationId xmlns:a16="http://schemas.microsoft.com/office/drawing/2014/main" id="{E9AFAF24-80FC-46BF-AF98-30E712907344}"/>
              </a:ext>
            </a:extLst>
          </p:cNvPr>
          <p:cNvPicPr>
            <a:picLocks noChangeAspect="1"/>
          </p:cNvPicPr>
          <p:nvPr/>
        </p:nvPicPr>
        <p:blipFill>
          <a:blip r:embed="rId2"/>
          <a:stretch>
            <a:fillRect/>
          </a:stretch>
        </p:blipFill>
        <p:spPr>
          <a:xfrm>
            <a:off x="6658777" y="867642"/>
            <a:ext cx="4051585" cy="3909221"/>
          </a:xfrm>
          <a:prstGeom prst="rect">
            <a:avLst/>
          </a:prstGeom>
        </p:spPr>
      </p:pic>
      <p:pic>
        <p:nvPicPr>
          <p:cNvPr id="18" name="Grafik 17">
            <a:extLst>
              <a:ext uri="{FF2B5EF4-FFF2-40B4-BE49-F238E27FC236}">
                <a16:creationId xmlns:a16="http://schemas.microsoft.com/office/drawing/2014/main" id="{F8E324A5-C7C1-4DAD-994E-1B4CA25382D2}"/>
              </a:ext>
            </a:extLst>
          </p:cNvPr>
          <p:cNvPicPr>
            <a:picLocks noChangeAspect="1"/>
          </p:cNvPicPr>
          <p:nvPr/>
        </p:nvPicPr>
        <p:blipFill>
          <a:blip r:embed="rId3"/>
          <a:stretch>
            <a:fillRect/>
          </a:stretch>
        </p:blipFill>
        <p:spPr>
          <a:xfrm>
            <a:off x="1523443" y="755813"/>
            <a:ext cx="4120498" cy="4021050"/>
          </a:xfrm>
          <a:prstGeom prst="rect">
            <a:avLst/>
          </a:prstGeom>
        </p:spPr>
      </p:pic>
      <p:sp>
        <p:nvSpPr>
          <p:cNvPr id="19" name="Textfeld 18">
            <a:extLst>
              <a:ext uri="{FF2B5EF4-FFF2-40B4-BE49-F238E27FC236}">
                <a16:creationId xmlns:a16="http://schemas.microsoft.com/office/drawing/2014/main" id="{0A009D2E-B1D4-42F9-A2E4-0EA4C4ADD0F6}"/>
              </a:ext>
            </a:extLst>
          </p:cNvPr>
          <p:cNvSpPr txBox="1"/>
          <p:nvPr/>
        </p:nvSpPr>
        <p:spPr>
          <a:xfrm>
            <a:off x="7995370" y="1317980"/>
            <a:ext cx="1800305" cy="511151"/>
          </a:xfrm>
          <a:prstGeom prst="rect">
            <a:avLst/>
          </a:prstGeom>
          <a:noFill/>
          <a:ln>
            <a:solidFill>
              <a:schemeClr val="tx1"/>
            </a:solidFill>
          </a:ln>
        </p:spPr>
        <p:txBody>
          <a:bodyPr wrap="none" rtlCol="0">
            <a:spAutoFit/>
          </a:bodyPr>
          <a:lstStyle/>
          <a:p>
            <a:r>
              <a:rPr lang="de-DE" sz="1368" b="1" dirty="0"/>
              <a:t>JT-60U, H. Urano et al.</a:t>
            </a:r>
          </a:p>
          <a:p>
            <a:r>
              <a:rPr lang="de-DE" sz="1368" b="1" dirty="0" err="1"/>
              <a:t>Nucl</a:t>
            </a:r>
            <a:r>
              <a:rPr lang="de-DE" sz="1368" b="1" dirty="0"/>
              <a:t>. Fusion 2008</a:t>
            </a:r>
          </a:p>
        </p:txBody>
      </p:sp>
      <p:sp>
        <p:nvSpPr>
          <p:cNvPr id="10" name="Fußzeilenplatzhalter 3">
            <a:extLst>
              <a:ext uri="{FF2B5EF4-FFF2-40B4-BE49-F238E27FC236}">
                <a16:creationId xmlns:a16="http://schemas.microsoft.com/office/drawing/2014/main" id="{568361A3-5D76-470A-A3E5-88D9F4CF2BCA}"/>
              </a:ext>
            </a:extLst>
          </p:cNvPr>
          <p:cNvSpPr>
            <a:spLocks noGrp="1"/>
          </p:cNvSpPr>
          <p:nvPr>
            <p:ph type="ftr" sz="quarter" idx="11"/>
          </p:nvPr>
        </p:nvSpPr>
        <p:spPr>
          <a:xfrm>
            <a:off x="760068" y="6545238"/>
            <a:ext cx="10712576" cy="268139"/>
          </a:xfrm>
        </p:spPr>
        <p:txBody>
          <a:bodyPr/>
          <a:lstStyle/>
          <a:p>
            <a:pPr algn="r"/>
            <a:r>
              <a:rPr lang="en-GB" dirty="0"/>
              <a:t>H. Zohm | </a:t>
            </a:r>
            <a:r>
              <a:rPr lang="en-GB" dirty="0" err="1"/>
              <a:t>EUROfusion</a:t>
            </a:r>
            <a:r>
              <a:rPr lang="en-GB" dirty="0"/>
              <a:t> ETASC General Meeting | </a:t>
            </a:r>
            <a:r>
              <a:rPr lang="en-GB" dirty="0" err="1"/>
              <a:t>Garching</a:t>
            </a:r>
            <a:r>
              <a:rPr lang="en-GB" dirty="0"/>
              <a:t> | 11.11.2024 | Page </a:t>
            </a:r>
            <a:fld id="{6A6D9FA1-99C7-4910-8E32-B85D378B0060}" type="slidenum">
              <a:rPr lang="en-GB" smtClean="0"/>
              <a:pPr algn="r"/>
              <a:t>3</a:t>
            </a:fld>
            <a:endParaRPr lang="en-GB" dirty="0"/>
          </a:p>
        </p:txBody>
      </p:sp>
    </p:spTree>
    <p:extLst>
      <p:ext uri="{BB962C8B-B14F-4D97-AF65-F5344CB8AC3E}">
        <p14:creationId xmlns:p14="http://schemas.microsoft.com/office/powerpoint/2010/main" val="331751919"/>
      </p:ext>
    </p:extLst>
  </p:cSld>
  <p:clrMapOvr>
    <a:masterClrMapping/>
  </p:clrMapOvr>
  <mc:AlternateContent xmlns:mc="http://schemas.openxmlformats.org/markup-compatibility/2006" xmlns:p14="http://schemas.microsoft.com/office/powerpoint/2010/main">
    <mc:Choice Requires="p14">
      <p:transition spd="slow" p14:dur="2000" advTm="93241"/>
    </mc:Choice>
    <mc:Fallback xmlns="">
      <p:transition spd="slow" advTm="9324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11933" y="172433"/>
            <a:ext cx="9807196" cy="457200"/>
          </a:xfrm>
        </p:spPr>
        <p:txBody>
          <a:bodyPr/>
          <a:lstStyle/>
          <a:p>
            <a:r>
              <a:rPr lang="de-DE" sz="2345" dirty="0" err="1"/>
              <a:t>Proposed</a:t>
            </a:r>
            <a:r>
              <a:rPr lang="de-DE" sz="2345" dirty="0"/>
              <a:t> </a:t>
            </a:r>
            <a:r>
              <a:rPr lang="de-DE" sz="2345" dirty="0" err="1"/>
              <a:t>integrated</a:t>
            </a:r>
            <a:r>
              <a:rPr lang="de-DE" sz="2345" dirty="0"/>
              <a:t> </a:t>
            </a:r>
            <a:r>
              <a:rPr lang="de-DE" sz="2345" dirty="0" err="1"/>
              <a:t>plasma</a:t>
            </a:r>
            <a:r>
              <a:rPr lang="de-DE" sz="2345" dirty="0"/>
              <a:t> </a:t>
            </a:r>
            <a:r>
              <a:rPr lang="de-DE" sz="2345" dirty="0" err="1"/>
              <a:t>scenario</a:t>
            </a:r>
            <a:r>
              <a:rPr lang="de-DE" sz="2345" dirty="0"/>
              <a:t> </a:t>
            </a:r>
            <a:r>
              <a:rPr lang="de-DE" sz="2345" dirty="0" err="1"/>
              <a:t>difficult</a:t>
            </a:r>
            <a:r>
              <a:rPr lang="de-DE" sz="2345" dirty="0"/>
              <a:t> </a:t>
            </a:r>
            <a:r>
              <a:rPr lang="de-DE" sz="2345" dirty="0" err="1"/>
              <a:t>to</a:t>
            </a:r>
            <a:r>
              <a:rPr lang="de-DE" sz="2345" dirty="0"/>
              <a:t> </a:t>
            </a:r>
            <a:r>
              <a:rPr lang="de-DE" sz="2345" dirty="0" err="1"/>
              <a:t>validate</a:t>
            </a:r>
            <a:endParaRPr lang="de-DE" sz="2345" dirty="0"/>
          </a:p>
        </p:txBody>
      </p:sp>
      <p:sp>
        <p:nvSpPr>
          <p:cNvPr id="3" name="Inhaltsplatzhalter 2"/>
          <p:cNvSpPr>
            <a:spLocks noGrp="1"/>
          </p:cNvSpPr>
          <p:nvPr>
            <p:ph idx="1"/>
          </p:nvPr>
        </p:nvSpPr>
        <p:spPr>
          <a:xfrm>
            <a:off x="608932" y="896507"/>
            <a:ext cx="11206685" cy="5567900"/>
          </a:xfrm>
        </p:spPr>
        <p:txBody>
          <a:bodyPr>
            <a:noAutofit/>
          </a:bodyPr>
          <a:lstStyle/>
          <a:p>
            <a:pPr marL="0" indent="0">
              <a:buNone/>
            </a:pPr>
            <a:r>
              <a:rPr lang="de-DE" sz="2000" dirty="0" err="1"/>
              <a:t>What</a:t>
            </a:r>
            <a:r>
              <a:rPr lang="de-DE" sz="2000" dirty="0"/>
              <a:t> </a:t>
            </a:r>
            <a:r>
              <a:rPr lang="de-DE" sz="2000" dirty="0" err="1"/>
              <a:t>is</a:t>
            </a:r>
            <a:r>
              <a:rPr lang="de-DE" sz="2000" dirty="0"/>
              <a:t> a ‚</a:t>
            </a:r>
            <a:r>
              <a:rPr lang="de-DE" sz="2000" dirty="0" err="1"/>
              <a:t>credible</a:t>
            </a:r>
            <a:r>
              <a:rPr lang="de-DE" sz="2000" dirty="0"/>
              <a:t> </a:t>
            </a:r>
            <a:r>
              <a:rPr lang="de-DE" sz="2000" dirty="0" err="1"/>
              <a:t>element</a:t>
            </a:r>
            <a:r>
              <a:rPr lang="de-DE" sz="2000" dirty="0"/>
              <a:t>‘ </a:t>
            </a:r>
            <a:r>
              <a:rPr lang="de-DE" sz="2000" dirty="0" err="1"/>
              <a:t>for</a:t>
            </a:r>
            <a:r>
              <a:rPr lang="de-DE" sz="2000" dirty="0"/>
              <a:t> a DEMO </a:t>
            </a:r>
            <a:r>
              <a:rPr lang="de-DE" sz="2000" dirty="0" err="1"/>
              <a:t>physics</a:t>
            </a:r>
            <a:r>
              <a:rPr lang="de-DE" sz="2000" dirty="0"/>
              <a:t> </a:t>
            </a:r>
            <a:r>
              <a:rPr lang="de-DE" sz="2000" dirty="0" err="1"/>
              <a:t>scenario</a:t>
            </a:r>
            <a:r>
              <a:rPr lang="de-DE" sz="2000" dirty="0"/>
              <a:t>?</a:t>
            </a:r>
          </a:p>
          <a:p>
            <a:r>
              <a:rPr lang="de-DE" sz="2000" dirty="0" err="1">
                <a:solidFill>
                  <a:schemeClr val="tx2"/>
                </a:solidFill>
              </a:rPr>
              <a:t>Experimentally</a:t>
            </a:r>
            <a:r>
              <a:rPr lang="de-DE" sz="2000" dirty="0">
                <a:solidFill>
                  <a:schemeClr val="tx2"/>
                </a:solidFill>
              </a:rPr>
              <a:t> </a:t>
            </a:r>
            <a:r>
              <a:rPr lang="de-DE" sz="2000" dirty="0" err="1">
                <a:solidFill>
                  <a:schemeClr val="tx2"/>
                </a:solidFill>
              </a:rPr>
              <a:t>validated</a:t>
            </a:r>
            <a:r>
              <a:rPr lang="de-DE" sz="2000" dirty="0">
                <a:solidFill>
                  <a:schemeClr val="tx2"/>
                </a:solidFill>
              </a:rPr>
              <a:t> in at least 2 </a:t>
            </a:r>
            <a:r>
              <a:rPr lang="de-DE" sz="2000" dirty="0" err="1">
                <a:solidFill>
                  <a:schemeClr val="tx2"/>
                </a:solidFill>
              </a:rPr>
              <a:t>devices</a:t>
            </a:r>
            <a:r>
              <a:rPr lang="de-DE" sz="2000" dirty="0">
                <a:solidFill>
                  <a:schemeClr val="tx2"/>
                </a:solidFill>
              </a:rPr>
              <a:t> </a:t>
            </a:r>
            <a:r>
              <a:rPr lang="de-DE" sz="2000" dirty="0" err="1">
                <a:solidFill>
                  <a:schemeClr val="tx2"/>
                </a:solidFill>
              </a:rPr>
              <a:t>of</a:t>
            </a:r>
            <a:r>
              <a:rPr lang="de-DE" sz="2000" dirty="0">
                <a:solidFill>
                  <a:schemeClr val="tx2"/>
                </a:solidFill>
              </a:rPr>
              <a:t> different </a:t>
            </a:r>
            <a:r>
              <a:rPr lang="de-DE" sz="2000" dirty="0" err="1">
                <a:solidFill>
                  <a:schemeClr val="tx2"/>
                </a:solidFill>
              </a:rPr>
              <a:t>size</a:t>
            </a:r>
            <a:r>
              <a:rPr lang="de-DE" sz="2000" dirty="0">
                <a:solidFill>
                  <a:schemeClr val="tx2"/>
                </a:solidFill>
              </a:rPr>
              <a:t> / </a:t>
            </a:r>
            <a:r>
              <a:rPr lang="de-DE" sz="2000" dirty="0" err="1">
                <a:solidFill>
                  <a:schemeClr val="tx2"/>
                </a:solidFill>
              </a:rPr>
              <a:t>magnetic</a:t>
            </a:r>
            <a:r>
              <a:rPr lang="de-DE" sz="2000" dirty="0">
                <a:solidFill>
                  <a:schemeClr val="tx2"/>
                </a:solidFill>
              </a:rPr>
              <a:t> </a:t>
            </a:r>
            <a:r>
              <a:rPr lang="de-DE" sz="2000" dirty="0" err="1">
                <a:solidFill>
                  <a:schemeClr val="tx2"/>
                </a:solidFill>
              </a:rPr>
              <a:t>field</a:t>
            </a:r>
            <a:r>
              <a:rPr lang="de-DE" sz="2000" dirty="0">
                <a:solidFill>
                  <a:schemeClr val="tx2"/>
                </a:solidFill>
              </a:rPr>
              <a:t>…</a:t>
            </a:r>
          </a:p>
          <a:p>
            <a:r>
              <a:rPr lang="de-DE" sz="2000" dirty="0">
                <a:solidFill>
                  <a:schemeClr val="tx2"/>
                </a:solidFill>
              </a:rPr>
              <a:t>A (</a:t>
            </a:r>
            <a:r>
              <a:rPr lang="de-DE" sz="2000" dirty="0" err="1">
                <a:solidFill>
                  <a:schemeClr val="tx2"/>
                </a:solidFill>
              </a:rPr>
              <a:t>maybe</a:t>
            </a:r>
            <a:r>
              <a:rPr lang="de-DE" sz="2000" dirty="0">
                <a:solidFill>
                  <a:schemeClr val="tx2"/>
                </a:solidFill>
              </a:rPr>
              <a:t> just ‚</a:t>
            </a:r>
            <a:r>
              <a:rPr lang="de-DE" sz="2000" dirty="0" err="1">
                <a:solidFill>
                  <a:schemeClr val="tx2"/>
                </a:solidFill>
              </a:rPr>
              <a:t>working</a:t>
            </a:r>
            <a:r>
              <a:rPr lang="de-DE" sz="2000" dirty="0">
                <a:solidFill>
                  <a:schemeClr val="tx2"/>
                </a:solidFill>
              </a:rPr>
              <a:t>‘) </a:t>
            </a:r>
            <a:r>
              <a:rPr lang="de-DE" sz="2000" dirty="0" err="1">
                <a:solidFill>
                  <a:schemeClr val="tx2"/>
                </a:solidFill>
              </a:rPr>
              <a:t>model</a:t>
            </a:r>
            <a:r>
              <a:rPr lang="de-DE" sz="2000" dirty="0">
                <a:solidFill>
                  <a:schemeClr val="tx2"/>
                </a:solidFill>
              </a:rPr>
              <a:t> </a:t>
            </a:r>
            <a:r>
              <a:rPr lang="de-DE" sz="2000" dirty="0" err="1">
                <a:solidFill>
                  <a:schemeClr val="tx2"/>
                </a:solidFill>
              </a:rPr>
              <a:t>exists</a:t>
            </a:r>
            <a:r>
              <a:rPr lang="de-DE" sz="2000" dirty="0">
                <a:solidFill>
                  <a:schemeClr val="tx2"/>
                </a:solidFill>
              </a:rPr>
              <a:t> </a:t>
            </a:r>
            <a:r>
              <a:rPr lang="de-DE" sz="2000" dirty="0" err="1">
                <a:solidFill>
                  <a:schemeClr val="tx2"/>
                </a:solidFill>
              </a:rPr>
              <a:t>that</a:t>
            </a:r>
            <a:r>
              <a:rPr lang="de-DE" sz="2000" dirty="0">
                <a:solidFill>
                  <a:schemeClr val="tx2"/>
                </a:solidFill>
              </a:rPr>
              <a:t> </a:t>
            </a:r>
            <a:r>
              <a:rPr lang="de-DE" sz="2000" dirty="0" err="1">
                <a:solidFill>
                  <a:schemeClr val="tx2"/>
                </a:solidFill>
              </a:rPr>
              <a:t>allows</a:t>
            </a:r>
            <a:r>
              <a:rPr lang="de-DE" sz="2000" dirty="0">
                <a:solidFill>
                  <a:schemeClr val="tx2"/>
                </a:solidFill>
              </a:rPr>
              <a:t> </a:t>
            </a:r>
            <a:r>
              <a:rPr lang="de-DE" sz="2000" dirty="0" err="1">
                <a:solidFill>
                  <a:schemeClr val="tx2"/>
                </a:solidFill>
              </a:rPr>
              <a:t>extrapolation</a:t>
            </a:r>
            <a:endParaRPr lang="de-DE" sz="2000" dirty="0">
              <a:solidFill>
                <a:schemeClr val="tx2"/>
              </a:solidFill>
            </a:endParaRPr>
          </a:p>
          <a:p>
            <a:endParaRPr lang="de-DE" sz="600" dirty="0">
              <a:solidFill>
                <a:schemeClr val="tx2"/>
              </a:solidFill>
            </a:endParaRPr>
          </a:p>
          <a:p>
            <a:pPr marL="0" indent="0">
              <a:buNone/>
            </a:pPr>
            <a:r>
              <a:rPr lang="de-DE" sz="2000" dirty="0" err="1">
                <a:latin typeface="+mn-lt"/>
              </a:rPr>
              <a:t>Proposed</a:t>
            </a:r>
            <a:r>
              <a:rPr lang="de-DE" sz="2000" dirty="0">
                <a:latin typeface="+mn-lt"/>
              </a:rPr>
              <a:t> </a:t>
            </a:r>
            <a:r>
              <a:rPr lang="de-DE" sz="2000" dirty="0" err="1">
                <a:latin typeface="+mn-lt"/>
              </a:rPr>
              <a:t>scenario</a:t>
            </a:r>
            <a:r>
              <a:rPr lang="de-DE" sz="2000" dirty="0">
                <a:latin typeface="+mn-lt"/>
              </a:rPr>
              <a:t> </a:t>
            </a:r>
            <a:r>
              <a:rPr lang="de-DE" sz="2000" dirty="0" err="1">
                <a:latin typeface="+mn-lt"/>
              </a:rPr>
              <a:t>consists</a:t>
            </a:r>
            <a:r>
              <a:rPr lang="de-DE" sz="2000" dirty="0">
                <a:latin typeface="+mn-lt"/>
              </a:rPr>
              <a:t> </a:t>
            </a:r>
            <a:r>
              <a:rPr lang="de-DE" sz="2000" dirty="0" err="1">
                <a:latin typeface="+mn-lt"/>
              </a:rPr>
              <a:t>of</a:t>
            </a:r>
            <a:r>
              <a:rPr lang="de-DE" sz="2000" dirty="0">
                <a:latin typeface="+mn-lt"/>
              </a:rPr>
              <a:t> </a:t>
            </a:r>
            <a:r>
              <a:rPr lang="de-DE" sz="2000" dirty="0" err="1">
                <a:latin typeface="+mn-lt"/>
              </a:rPr>
              <a:t>three</a:t>
            </a:r>
            <a:r>
              <a:rPr lang="de-DE" sz="2000" dirty="0">
                <a:latin typeface="+mn-lt"/>
              </a:rPr>
              <a:t> </a:t>
            </a:r>
            <a:r>
              <a:rPr lang="de-DE" sz="2000" dirty="0" err="1">
                <a:latin typeface="+mn-lt"/>
              </a:rPr>
              <a:t>elements</a:t>
            </a:r>
            <a:r>
              <a:rPr lang="de-DE" sz="2000" dirty="0">
                <a:latin typeface="+mn-lt"/>
              </a:rPr>
              <a:t> </a:t>
            </a:r>
            <a:r>
              <a:rPr lang="de-DE" sz="2000" dirty="0" err="1">
                <a:latin typeface="+mn-lt"/>
              </a:rPr>
              <a:t>that</a:t>
            </a:r>
            <a:r>
              <a:rPr lang="de-DE" sz="2000" dirty="0">
                <a:latin typeface="+mn-lt"/>
              </a:rPr>
              <a:t> </a:t>
            </a:r>
            <a:r>
              <a:rPr lang="de-DE" sz="2000" dirty="0" err="1">
                <a:latin typeface="+mn-lt"/>
              </a:rPr>
              <a:t>have</a:t>
            </a:r>
            <a:r>
              <a:rPr lang="de-DE" sz="2000" dirty="0">
                <a:latin typeface="+mn-lt"/>
              </a:rPr>
              <a:t> </a:t>
            </a:r>
            <a:r>
              <a:rPr lang="de-DE" sz="2000" dirty="0" err="1">
                <a:latin typeface="+mn-lt"/>
              </a:rPr>
              <a:t>been</a:t>
            </a:r>
            <a:r>
              <a:rPr lang="de-DE" sz="2000" dirty="0">
                <a:latin typeface="+mn-lt"/>
              </a:rPr>
              <a:t> </a:t>
            </a:r>
            <a:r>
              <a:rPr lang="de-DE" sz="2000" dirty="0" err="1">
                <a:latin typeface="+mn-lt"/>
              </a:rPr>
              <a:t>demonstrated</a:t>
            </a:r>
            <a:r>
              <a:rPr lang="de-DE" sz="2000" dirty="0">
                <a:latin typeface="+mn-lt"/>
              </a:rPr>
              <a:t> </a:t>
            </a:r>
            <a:r>
              <a:rPr lang="de-DE" sz="2000" dirty="0" err="1">
                <a:latin typeface="+mn-lt"/>
              </a:rPr>
              <a:t>individually</a:t>
            </a:r>
            <a:endParaRPr lang="de-DE" sz="2000" dirty="0">
              <a:latin typeface="+mn-lt"/>
            </a:endParaRPr>
          </a:p>
          <a:p>
            <a:r>
              <a:rPr lang="de-DE" sz="2000" dirty="0">
                <a:solidFill>
                  <a:schemeClr val="tx2"/>
                </a:solidFill>
                <a:latin typeface="+mn-lt"/>
              </a:rPr>
              <a:t>hybrid </a:t>
            </a:r>
            <a:r>
              <a:rPr lang="de-DE" sz="2000" dirty="0" err="1">
                <a:solidFill>
                  <a:schemeClr val="tx2"/>
                </a:solidFill>
                <a:latin typeface="+mn-lt"/>
              </a:rPr>
              <a:t>core</a:t>
            </a:r>
            <a:r>
              <a:rPr lang="de-DE" sz="2000" dirty="0">
                <a:solidFill>
                  <a:schemeClr val="tx2"/>
                </a:solidFill>
                <a:latin typeface="+mn-lt"/>
              </a:rPr>
              <a:t> </a:t>
            </a:r>
            <a:r>
              <a:rPr lang="de-DE" sz="2000" dirty="0" err="1">
                <a:solidFill>
                  <a:schemeClr val="tx2"/>
                </a:solidFill>
                <a:latin typeface="+mn-lt"/>
              </a:rPr>
              <a:t>with</a:t>
            </a:r>
            <a:r>
              <a:rPr lang="de-DE" sz="2000" dirty="0">
                <a:solidFill>
                  <a:schemeClr val="tx2"/>
                </a:solidFill>
                <a:latin typeface="+mn-lt"/>
              </a:rPr>
              <a:t> q-profile </a:t>
            </a:r>
            <a:r>
              <a:rPr lang="de-DE" sz="2000" dirty="0" err="1">
                <a:solidFill>
                  <a:schemeClr val="tx2"/>
                </a:solidFill>
                <a:latin typeface="+mn-lt"/>
              </a:rPr>
              <a:t>clamped</a:t>
            </a:r>
            <a:r>
              <a:rPr lang="de-DE" sz="2000" dirty="0">
                <a:solidFill>
                  <a:schemeClr val="tx2"/>
                </a:solidFill>
                <a:latin typeface="+mn-lt"/>
              </a:rPr>
              <a:t> </a:t>
            </a:r>
            <a:r>
              <a:rPr lang="de-DE" sz="2000" dirty="0" err="1">
                <a:solidFill>
                  <a:schemeClr val="tx2"/>
                </a:solidFill>
                <a:latin typeface="+mn-lt"/>
              </a:rPr>
              <a:t>by</a:t>
            </a:r>
            <a:r>
              <a:rPr lang="de-DE" sz="2000" dirty="0">
                <a:solidFill>
                  <a:schemeClr val="tx2"/>
                </a:solidFill>
                <a:latin typeface="+mn-lt"/>
              </a:rPr>
              <a:t> </a:t>
            </a:r>
            <a:r>
              <a:rPr lang="de-DE" sz="2000" dirty="0" err="1">
                <a:solidFill>
                  <a:schemeClr val="tx2"/>
                </a:solidFill>
                <a:latin typeface="+mn-lt"/>
              </a:rPr>
              <a:t>flux</a:t>
            </a:r>
            <a:r>
              <a:rPr lang="de-DE" sz="2000" dirty="0">
                <a:solidFill>
                  <a:schemeClr val="tx2"/>
                </a:solidFill>
                <a:latin typeface="+mn-lt"/>
              </a:rPr>
              <a:t> </a:t>
            </a:r>
            <a:r>
              <a:rPr lang="de-DE" sz="2000" dirty="0" err="1">
                <a:solidFill>
                  <a:schemeClr val="tx2"/>
                </a:solidFill>
                <a:latin typeface="+mn-lt"/>
              </a:rPr>
              <a:t>pumping</a:t>
            </a:r>
            <a:endParaRPr lang="de-DE" sz="2000" dirty="0">
              <a:solidFill>
                <a:schemeClr val="tx2"/>
              </a:solidFill>
              <a:latin typeface="+mn-lt"/>
            </a:endParaRPr>
          </a:p>
          <a:p>
            <a:r>
              <a:rPr lang="de-DE" sz="2000" dirty="0">
                <a:solidFill>
                  <a:schemeClr val="tx2"/>
                </a:solidFill>
                <a:latin typeface="+mn-lt"/>
              </a:rPr>
              <a:t>QCE </a:t>
            </a:r>
            <a:r>
              <a:rPr lang="de-DE" sz="2000" dirty="0" err="1">
                <a:solidFill>
                  <a:schemeClr val="tx2"/>
                </a:solidFill>
                <a:latin typeface="+mn-lt"/>
              </a:rPr>
              <a:t>pedestal</a:t>
            </a:r>
            <a:r>
              <a:rPr lang="de-DE" sz="2000" dirty="0">
                <a:solidFill>
                  <a:schemeClr val="tx2"/>
                </a:solidFill>
                <a:latin typeface="+mn-lt"/>
              </a:rPr>
              <a:t> at high </a:t>
            </a:r>
            <a:r>
              <a:rPr lang="de-DE" sz="2000" dirty="0" err="1">
                <a:solidFill>
                  <a:schemeClr val="tx2"/>
                </a:solidFill>
                <a:latin typeface="+mn-lt"/>
              </a:rPr>
              <a:t>n</a:t>
            </a:r>
            <a:r>
              <a:rPr lang="de-DE" sz="2000" baseline="-25000" dirty="0" err="1">
                <a:solidFill>
                  <a:schemeClr val="tx2"/>
                </a:solidFill>
                <a:latin typeface="+mn-lt"/>
              </a:rPr>
              <a:t>sep</a:t>
            </a:r>
            <a:r>
              <a:rPr lang="de-DE" sz="2000" dirty="0">
                <a:solidFill>
                  <a:schemeClr val="tx2"/>
                </a:solidFill>
                <a:latin typeface="+mn-lt"/>
              </a:rPr>
              <a:t>/</a:t>
            </a:r>
            <a:r>
              <a:rPr lang="de-DE" sz="2000" dirty="0" err="1">
                <a:solidFill>
                  <a:schemeClr val="tx2"/>
                </a:solidFill>
                <a:latin typeface="+mn-lt"/>
              </a:rPr>
              <a:t>n</a:t>
            </a:r>
            <a:r>
              <a:rPr lang="de-DE" sz="2000" baseline="-25000" dirty="0" err="1">
                <a:solidFill>
                  <a:schemeClr val="tx2"/>
                </a:solidFill>
                <a:latin typeface="+mn-lt"/>
              </a:rPr>
              <a:t>GW</a:t>
            </a:r>
            <a:r>
              <a:rPr lang="de-DE" sz="2000" dirty="0">
                <a:solidFill>
                  <a:schemeClr val="tx2"/>
                </a:solidFill>
                <a:latin typeface="+mn-lt"/>
              </a:rPr>
              <a:t> (</a:t>
            </a:r>
            <a:r>
              <a:rPr lang="de-DE" sz="2000" dirty="0" err="1">
                <a:solidFill>
                  <a:schemeClr val="tx2"/>
                </a:solidFill>
                <a:latin typeface="+mn-lt"/>
              </a:rPr>
              <a:t>backup</a:t>
            </a:r>
            <a:r>
              <a:rPr lang="de-DE" sz="2000" dirty="0">
                <a:solidFill>
                  <a:schemeClr val="tx2"/>
                </a:solidFill>
                <a:latin typeface="+mn-lt"/>
              </a:rPr>
              <a:t>: RMP </a:t>
            </a:r>
            <a:r>
              <a:rPr lang="de-DE" sz="2000" dirty="0" err="1">
                <a:solidFill>
                  <a:schemeClr val="tx2"/>
                </a:solidFill>
                <a:latin typeface="+mn-lt"/>
              </a:rPr>
              <a:t>suppression</a:t>
            </a:r>
            <a:r>
              <a:rPr lang="de-DE" sz="2000" dirty="0">
                <a:solidFill>
                  <a:schemeClr val="tx2"/>
                </a:solidFill>
                <a:latin typeface="+mn-lt"/>
              </a:rPr>
              <a:t> </a:t>
            </a:r>
            <a:r>
              <a:rPr lang="de-DE" sz="2000" dirty="0" err="1">
                <a:solidFill>
                  <a:schemeClr val="tx2"/>
                </a:solidFill>
                <a:latin typeface="+mn-lt"/>
              </a:rPr>
              <a:t>of</a:t>
            </a:r>
            <a:r>
              <a:rPr lang="de-DE" sz="2000" dirty="0">
                <a:solidFill>
                  <a:schemeClr val="tx2"/>
                </a:solidFill>
                <a:latin typeface="+mn-lt"/>
              </a:rPr>
              <a:t> ELMs)</a:t>
            </a:r>
          </a:p>
          <a:p>
            <a:r>
              <a:rPr lang="de-DE" sz="2000" dirty="0" err="1">
                <a:solidFill>
                  <a:schemeClr val="tx2"/>
                </a:solidFill>
                <a:latin typeface="+mn-lt"/>
              </a:rPr>
              <a:t>detached</a:t>
            </a:r>
            <a:r>
              <a:rPr lang="de-DE" sz="2000" dirty="0">
                <a:solidFill>
                  <a:schemeClr val="tx2"/>
                </a:solidFill>
                <a:latin typeface="+mn-lt"/>
              </a:rPr>
              <a:t> </a:t>
            </a:r>
            <a:r>
              <a:rPr lang="de-DE" sz="2000" dirty="0" err="1">
                <a:solidFill>
                  <a:schemeClr val="tx2"/>
                </a:solidFill>
                <a:latin typeface="+mn-lt"/>
              </a:rPr>
              <a:t>radiative</a:t>
            </a:r>
            <a:r>
              <a:rPr lang="de-DE" sz="2000" dirty="0">
                <a:solidFill>
                  <a:schemeClr val="tx2"/>
                </a:solidFill>
                <a:latin typeface="+mn-lt"/>
              </a:rPr>
              <a:t> </a:t>
            </a:r>
            <a:r>
              <a:rPr lang="de-DE" sz="2000" dirty="0" err="1">
                <a:solidFill>
                  <a:schemeClr val="tx2"/>
                </a:solidFill>
                <a:latin typeface="+mn-lt"/>
              </a:rPr>
              <a:t>divertor</a:t>
            </a:r>
            <a:r>
              <a:rPr lang="de-DE" sz="2000" dirty="0">
                <a:solidFill>
                  <a:schemeClr val="tx2"/>
                </a:solidFill>
                <a:latin typeface="+mn-lt"/>
              </a:rPr>
              <a:t> in </a:t>
            </a:r>
            <a:r>
              <a:rPr lang="de-DE" sz="2000" dirty="0" err="1">
                <a:solidFill>
                  <a:schemeClr val="tx2"/>
                </a:solidFill>
                <a:latin typeface="+mn-lt"/>
              </a:rPr>
              <a:t>combination</a:t>
            </a:r>
            <a:r>
              <a:rPr lang="de-DE" sz="2000" dirty="0">
                <a:solidFill>
                  <a:schemeClr val="tx2"/>
                </a:solidFill>
                <a:latin typeface="+mn-lt"/>
              </a:rPr>
              <a:t> </a:t>
            </a:r>
            <a:r>
              <a:rPr lang="de-DE" sz="2000" dirty="0" err="1">
                <a:solidFill>
                  <a:schemeClr val="tx2"/>
                </a:solidFill>
                <a:latin typeface="+mn-lt"/>
              </a:rPr>
              <a:t>with</a:t>
            </a:r>
            <a:r>
              <a:rPr lang="de-DE" sz="2000" dirty="0">
                <a:solidFill>
                  <a:schemeClr val="tx2"/>
                </a:solidFill>
                <a:latin typeface="+mn-lt"/>
              </a:rPr>
              <a:t> substantial </a:t>
            </a:r>
            <a:r>
              <a:rPr lang="de-DE" sz="2000" dirty="0" err="1">
                <a:solidFill>
                  <a:schemeClr val="tx2"/>
                </a:solidFill>
                <a:latin typeface="+mn-lt"/>
              </a:rPr>
              <a:t>core</a:t>
            </a:r>
            <a:r>
              <a:rPr lang="de-DE" sz="2000" dirty="0">
                <a:solidFill>
                  <a:schemeClr val="tx2"/>
                </a:solidFill>
                <a:latin typeface="+mn-lt"/>
              </a:rPr>
              <a:t> </a:t>
            </a:r>
            <a:r>
              <a:rPr lang="de-DE" sz="2000" dirty="0" err="1">
                <a:solidFill>
                  <a:schemeClr val="tx2"/>
                </a:solidFill>
                <a:latin typeface="+mn-lt"/>
              </a:rPr>
              <a:t>radiation</a:t>
            </a:r>
            <a:endParaRPr lang="de-DE" sz="2000" dirty="0">
              <a:solidFill>
                <a:schemeClr val="tx2"/>
              </a:solidFill>
              <a:latin typeface="+mn-lt"/>
            </a:endParaRPr>
          </a:p>
          <a:p>
            <a:pPr marL="0" indent="0">
              <a:buNone/>
            </a:pPr>
            <a:endParaRPr lang="de-DE" sz="800" dirty="0"/>
          </a:p>
          <a:p>
            <a:pPr marL="0" indent="0">
              <a:buNone/>
            </a:pPr>
            <a:r>
              <a:rPr lang="de-DE" sz="2000" dirty="0">
                <a:latin typeface="+mn-lt"/>
              </a:rPr>
              <a:t>Very </a:t>
            </a:r>
            <a:r>
              <a:rPr lang="de-DE" sz="2000" dirty="0" err="1">
                <a:latin typeface="+mn-lt"/>
              </a:rPr>
              <a:t>difficult</a:t>
            </a:r>
            <a:r>
              <a:rPr lang="de-DE" sz="2000" dirty="0">
                <a:latin typeface="+mn-lt"/>
              </a:rPr>
              <a:t> </a:t>
            </a:r>
            <a:r>
              <a:rPr lang="de-DE" sz="2000" dirty="0" err="1">
                <a:latin typeface="+mn-lt"/>
              </a:rPr>
              <a:t>to</a:t>
            </a:r>
            <a:r>
              <a:rPr lang="de-DE" sz="2000" dirty="0">
                <a:latin typeface="+mn-lt"/>
              </a:rPr>
              <a:t> </a:t>
            </a:r>
            <a:r>
              <a:rPr lang="de-DE" sz="2000" dirty="0" err="1">
                <a:latin typeface="+mn-lt"/>
              </a:rPr>
              <a:t>integrate</a:t>
            </a:r>
            <a:r>
              <a:rPr lang="de-DE" sz="2000" dirty="0">
                <a:latin typeface="+mn-lt"/>
              </a:rPr>
              <a:t> all </a:t>
            </a:r>
            <a:r>
              <a:rPr lang="de-DE" sz="2000" dirty="0" err="1">
                <a:latin typeface="+mn-lt"/>
              </a:rPr>
              <a:t>three</a:t>
            </a:r>
            <a:r>
              <a:rPr lang="de-DE" sz="2000" dirty="0">
                <a:latin typeface="+mn-lt"/>
              </a:rPr>
              <a:t> </a:t>
            </a:r>
            <a:r>
              <a:rPr lang="de-DE" sz="2000" dirty="0" err="1">
                <a:latin typeface="+mn-lt"/>
              </a:rPr>
              <a:t>elements</a:t>
            </a:r>
            <a:r>
              <a:rPr lang="de-DE" sz="2000" dirty="0">
                <a:latin typeface="+mn-lt"/>
              </a:rPr>
              <a:t> in </a:t>
            </a:r>
            <a:r>
              <a:rPr lang="de-DE" sz="2000" dirty="0" err="1">
                <a:latin typeface="+mn-lt"/>
              </a:rPr>
              <a:t>present</a:t>
            </a:r>
            <a:r>
              <a:rPr lang="de-DE" sz="2000" dirty="0">
                <a:latin typeface="+mn-lt"/>
              </a:rPr>
              <a:t> </a:t>
            </a:r>
            <a:r>
              <a:rPr lang="de-DE" sz="2000" dirty="0" err="1">
                <a:latin typeface="+mn-lt"/>
              </a:rPr>
              <a:t>day</a:t>
            </a:r>
            <a:r>
              <a:rPr lang="de-DE" sz="2000" dirty="0">
                <a:latin typeface="+mn-lt"/>
              </a:rPr>
              <a:t> </a:t>
            </a:r>
            <a:r>
              <a:rPr lang="de-DE" sz="2000" dirty="0" err="1">
                <a:latin typeface="+mn-lt"/>
              </a:rPr>
              <a:t>devices</a:t>
            </a:r>
            <a:endParaRPr lang="de-DE" sz="2000" dirty="0">
              <a:latin typeface="+mn-lt"/>
            </a:endParaRPr>
          </a:p>
          <a:p>
            <a:r>
              <a:rPr lang="de-DE" sz="2000" dirty="0">
                <a:solidFill>
                  <a:schemeClr val="tx2"/>
                </a:solidFill>
                <a:latin typeface="+mn-lt"/>
              </a:rPr>
              <a:t>hybrid </a:t>
            </a:r>
            <a:r>
              <a:rPr lang="de-DE" sz="2000" dirty="0" err="1">
                <a:solidFill>
                  <a:schemeClr val="tx2"/>
                </a:solidFill>
                <a:latin typeface="+mn-lt"/>
              </a:rPr>
              <a:t>core</a:t>
            </a:r>
            <a:r>
              <a:rPr lang="de-DE" sz="2000" dirty="0">
                <a:solidFill>
                  <a:schemeClr val="tx2"/>
                </a:solidFill>
                <a:latin typeface="+mn-lt"/>
              </a:rPr>
              <a:t> </a:t>
            </a:r>
            <a:r>
              <a:rPr lang="de-DE" sz="2000" dirty="0" err="1">
                <a:solidFill>
                  <a:schemeClr val="tx2"/>
                </a:solidFill>
                <a:latin typeface="+mn-lt"/>
              </a:rPr>
              <a:t>needs</a:t>
            </a:r>
            <a:r>
              <a:rPr lang="de-DE" sz="2000" dirty="0">
                <a:solidFill>
                  <a:schemeClr val="tx2"/>
                </a:solidFill>
                <a:latin typeface="+mn-lt"/>
              </a:rPr>
              <a:t> </a:t>
            </a:r>
            <a:r>
              <a:rPr lang="de-DE" sz="2000" dirty="0" err="1">
                <a:solidFill>
                  <a:schemeClr val="tx2"/>
                </a:solidFill>
                <a:latin typeface="+mn-lt"/>
              </a:rPr>
              <a:t>low</a:t>
            </a:r>
            <a:r>
              <a:rPr lang="de-DE" sz="2000" dirty="0">
                <a:solidFill>
                  <a:schemeClr val="tx2"/>
                </a:solidFill>
                <a:latin typeface="+mn-lt"/>
              </a:rPr>
              <a:t> </a:t>
            </a:r>
            <a:r>
              <a:rPr lang="de-DE" sz="2000" dirty="0" err="1">
                <a:solidFill>
                  <a:schemeClr val="tx2"/>
                </a:solidFill>
                <a:latin typeface="+mn-lt"/>
              </a:rPr>
              <a:t>density</a:t>
            </a:r>
            <a:r>
              <a:rPr lang="de-DE" sz="2000" dirty="0">
                <a:solidFill>
                  <a:schemeClr val="tx2"/>
                </a:solidFill>
                <a:latin typeface="+mn-lt"/>
              </a:rPr>
              <a:t> </a:t>
            </a:r>
            <a:r>
              <a:rPr lang="de-DE" sz="2000" dirty="0" err="1">
                <a:solidFill>
                  <a:schemeClr val="tx2"/>
                </a:solidFill>
                <a:latin typeface="+mn-lt"/>
              </a:rPr>
              <a:t>for</a:t>
            </a:r>
            <a:r>
              <a:rPr lang="de-DE" sz="2000" dirty="0">
                <a:solidFill>
                  <a:schemeClr val="tx2"/>
                </a:solidFill>
                <a:latin typeface="+mn-lt"/>
              </a:rPr>
              <a:t> </a:t>
            </a:r>
            <a:r>
              <a:rPr lang="de-DE" sz="2000" dirty="0" err="1">
                <a:solidFill>
                  <a:schemeClr val="tx2"/>
                </a:solidFill>
                <a:latin typeface="+mn-lt"/>
              </a:rPr>
              <a:t>low</a:t>
            </a:r>
            <a:r>
              <a:rPr lang="de-DE" sz="2000" dirty="0">
                <a:solidFill>
                  <a:schemeClr val="tx2"/>
                </a:solidFill>
                <a:latin typeface="+mn-lt"/>
              </a:rPr>
              <a:t> </a:t>
            </a:r>
            <a:r>
              <a:rPr lang="de-DE" sz="2000" dirty="0">
                <a:solidFill>
                  <a:schemeClr val="tx2"/>
                </a:solidFill>
                <a:latin typeface="Symbol" panose="05050102010706020507" pitchFamily="18" charset="2"/>
              </a:rPr>
              <a:t>n</a:t>
            </a:r>
            <a:r>
              <a:rPr lang="de-DE" sz="2000" dirty="0">
                <a:solidFill>
                  <a:schemeClr val="tx2"/>
                </a:solidFill>
                <a:latin typeface="+mn-lt"/>
              </a:rPr>
              <a:t>* – </a:t>
            </a:r>
            <a:r>
              <a:rPr lang="de-DE" sz="2000" dirty="0" err="1">
                <a:solidFill>
                  <a:schemeClr val="tx2"/>
                </a:solidFill>
                <a:latin typeface="+mn-lt"/>
              </a:rPr>
              <a:t>contradicts</a:t>
            </a:r>
            <a:r>
              <a:rPr lang="de-DE" sz="2000" dirty="0">
                <a:solidFill>
                  <a:schemeClr val="tx2"/>
                </a:solidFill>
                <a:latin typeface="+mn-lt"/>
              </a:rPr>
              <a:t> QCE and </a:t>
            </a:r>
            <a:r>
              <a:rPr lang="de-DE" sz="2000" dirty="0" err="1">
                <a:solidFill>
                  <a:schemeClr val="tx2"/>
                </a:solidFill>
                <a:latin typeface="+mn-lt"/>
              </a:rPr>
              <a:t>radiative</a:t>
            </a:r>
            <a:r>
              <a:rPr lang="de-DE" sz="2000" dirty="0">
                <a:solidFill>
                  <a:schemeClr val="tx2"/>
                </a:solidFill>
                <a:latin typeface="+mn-lt"/>
              </a:rPr>
              <a:t> </a:t>
            </a:r>
            <a:r>
              <a:rPr lang="de-DE" sz="2000" dirty="0" err="1">
                <a:solidFill>
                  <a:schemeClr val="tx2"/>
                </a:solidFill>
                <a:latin typeface="+mn-lt"/>
              </a:rPr>
              <a:t>exhaust</a:t>
            </a:r>
            <a:r>
              <a:rPr lang="de-DE" sz="2000" dirty="0">
                <a:solidFill>
                  <a:schemeClr val="tx2"/>
                </a:solidFill>
                <a:latin typeface="+mn-lt"/>
              </a:rPr>
              <a:t> </a:t>
            </a:r>
          </a:p>
          <a:p>
            <a:r>
              <a:rPr lang="de-DE" sz="2000" dirty="0">
                <a:solidFill>
                  <a:schemeClr val="tx2"/>
                </a:solidFill>
                <a:latin typeface="+mn-lt"/>
              </a:rPr>
              <a:t>RMP ELM </a:t>
            </a:r>
            <a:r>
              <a:rPr lang="de-DE" sz="2000" dirty="0" err="1">
                <a:solidFill>
                  <a:schemeClr val="tx2"/>
                </a:solidFill>
                <a:latin typeface="+mn-lt"/>
              </a:rPr>
              <a:t>suppression</a:t>
            </a:r>
            <a:r>
              <a:rPr lang="de-DE" sz="2000" dirty="0">
                <a:solidFill>
                  <a:schemeClr val="tx2"/>
                </a:solidFill>
                <a:latin typeface="+mn-lt"/>
              </a:rPr>
              <a:t> so </a:t>
            </a:r>
            <a:r>
              <a:rPr lang="de-DE" sz="2000" dirty="0" err="1">
                <a:solidFill>
                  <a:schemeClr val="tx2"/>
                </a:solidFill>
                <a:latin typeface="+mn-lt"/>
              </a:rPr>
              <a:t>far</a:t>
            </a:r>
            <a:r>
              <a:rPr lang="de-DE" sz="2000" dirty="0">
                <a:solidFill>
                  <a:schemeClr val="tx2"/>
                </a:solidFill>
                <a:latin typeface="+mn-lt"/>
              </a:rPr>
              <a:t> </a:t>
            </a:r>
            <a:r>
              <a:rPr lang="de-DE" sz="2000" dirty="0" err="1">
                <a:solidFill>
                  <a:schemeClr val="tx2"/>
                </a:solidFill>
                <a:latin typeface="+mn-lt"/>
              </a:rPr>
              <a:t>only</a:t>
            </a:r>
            <a:r>
              <a:rPr lang="de-DE" sz="2000" dirty="0">
                <a:solidFill>
                  <a:schemeClr val="tx2"/>
                </a:solidFill>
                <a:latin typeface="+mn-lt"/>
              </a:rPr>
              <a:t> at </a:t>
            </a:r>
            <a:r>
              <a:rPr lang="de-DE" sz="2000" dirty="0" err="1">
                <a:solidFill>
                  <a:schemeClr val="tx2"/>
                </a:solidFill>
                <a:latin typeface="+mn-lt"/>
              </a:rPr>
              <a:t>low</a:t>
            </a:r>
            <a:r>
              <a:rPr lang="de-DE" sz="2000" dirty="0">
                <a:solidFill>
                  <a:schemeClr val="tx2"/>
                </a:solidFill>
                <a:latin typeface="+mn-lt"/>
              </a:rPr>
              <a:t> </a:t>
            </a:r>
            <a:r>
              <a:rPr lang="de-DE" sz="2000" dirty="0" err="1">
                <a:solidFill>
                  <a:schemeClr val="tx2"/>
                </a:solidFill>
                <a:latin typeface="+mn-lt"/>
              </a:rPr>
              <a:t>density</a:t>
            </a:r>
            <a:r>
              <a:rPr lang="de-DE" sz="2000" dirty="0">
                <a:solidFill>
                  <a:schemeClr val="tx2"/>
                </a:solidFill>
                <a:latin typeface="+mn-lt"/>
              </a:rPr>
              <a:t> – </a:t>
            </a:r>
            <a:r>
              <a:rPr lang="de-DE" sz="2000" dirty="0" err="1">
                <a:solidFill>
                  <a:schemeClr val="tx2"/>
                </a:solidFill>
                <a:latin typeface="+mn-lt"/>
              </a:rPr>
              <a:t>contadicts</a:t>
            </a:r>
            <a:r>
              <a:rPr lang="de-DE" sz="2000" dirty="0">
                <a:solidFill>
                  <a:schemeClr val="tx2"/>
                </a:solidFill>
                <a:latin typeface="+mn-lt"/>
              </a:rPr>
              <a:t> </a:t>
            </a:r>
            <a:r>
              <a:rPr lang="de-DE" sz="2000" dirty="0" err="1">
                <a:solidFill>
                  <a:schemeClr val="tx2"/>
                </a:solidFill>
                <a:latin typeface="+mn-lt"/>
              </a:rPr>
              <a:t>radiative</a:t>
            </a:r>
            <a:r>
              <a:rPr lang="de-DE" sz="2000" dirty="0">
                <a:solidFill>
                  <a:schemeClr val="tx2"/>
                </a:solidFill>
                <a:latin typeface="+mn-lt"/>
              </a:rPr>
              <a:t> </a:t>
            </a:r>
            <a:r>
              <a:rPr lang="de-DE" sz="2000" dirty="0" err="1">
                <a:solidFill>
                  <a:schemeClr val="tx2"/>
                </a:solidFill>
              </a:rPr>
              <a:t>exhaust</a:t>
            </a:r>
            <a:endParaRPr lang="de-DE" sz="2000" dirty="0">
              <a:solidFill>
                <a:schemeClr val="tx2"/>
              </a:solidFill>
            </a:endParaRPr>
          </a:p>
          <a:p>
            <a:pPr>
              <a:buFont typeface="Symbol" panose="05050102010706020507" pitchFamily="18" charset="2"/>
              <a:buChar char="Þ"/>
            </a:pPr>
            <a:r>
              <a:rPr lang="de-DE" sz="2000" dirty="0">
                <a:latin typeface="+mn-lt"/>
              </a:rPr>
              <a:t> </a:t>
            </a:r>
            <a:r>
              <a:rPr lang="de-DE" sz="2000" dirty="0" err="1">
                <a:latin typeface="+mn-lt"/>
              </a:rPr>
              <a:t>predictive</a:t>
            </a:r>
            <a:r>
              <a:rPr lang="de-DE" sz="2000" dirty="0">
                <a:latin typeface="+mn-lt"/>
              </a:rPr>
              <a:t> </a:t>
            </a:r>
            <a:r>
              <a:rPr lang="de-DE" sz="2000" dirty="0" err="1">
                <a:latin typeface="+mn-lt"/>
              </a:rPr>
              <a:t>modeling</a:t>
            </a:r>
            <a:r>
              <a:rPr lang="de-DE" sz="2000" dirty="0">
                <a:latin typeface="+mn-lt"/>
              </a:rPr>
              <a:t> </a:t>
            </a:r>
            <a:r>
              <a:rPr lang="de-DE" sz="2000" dirty="0" err="1">
                <a:latin typeface="+mn-lt"/>
              </a:rPr>
              <a:t>capability</a:t>
            </a:r>
            <a:r>
              <a:rPr lang="de-DE" sz="2000" dirty="0">
                <a:latin typeface="+mn-lt"/>
              </a:rPr>
              <a:t> will </a:t>
            </a:r>
            <a:r>
              <a:rPr lang="de-DE" sz="2000" dirty="0" err="1">
                <a:latin typeface="+mn-lt"/>
              </a:rPr>
              <a:t>be</a:t>
            </a:r>
            <a:r>
              <a:rPr lang="de-DE" sz="2000" dirty="0">
                <a:latin typeface="+mn-lt"/>
              </a:rPr>
              <a:t> essential </a:t>
            </a:r>
            <a:r>
              <a:rPr lang="de-DE" sz="2000" dirty="0" err="1">
                <a:latin typeface="+mn-lt"/>
              </a:rPr>
              <a:t>to</a:t>
            </a:r>
            <a:r>
              <a:rPr lang="de-DE" sz="2000" dirty="0">
                <a:latin typeface="+mn-lt"/>
              </a:rPr>
              <a:t> </a:t>
            </a:r>
            <a:r>
              <a:rPr lang="de-DE" sz="2000" dirty="0" err="1">
                <a:latin typeface="+mn-lt"/>
              </a:rPr>
              <a:t>integrate</a:t>
            </a:r>
            <a:r>
              <a:rPr lang="de-DE" sz="2000" dirty="0">
                <a:latin typeface="+mn-lt"/>
              </a:rPr>
              <a:t> </a:t>
            </a:r>
            <a:r>
              <a:rPr lang="de-DE" sz="2000" dirty="0" err="1">
                <a:latin typeface="+mn-lt"/>
              </a:rPr>
              <a:t>the</a:t>
            </a:r>
            <a:r>
              <a:rPr lang="de-DE" sz="2000" dirty="0">
                <a:latin typeface="+mn-lt"/>
              </a:rPr>
              <a:t> </a:t>
            </a:r>
            <a:r>
              <a:rPr lang="de-DE" sz="2000" dirty="0" err="1">
                <a:latin typeface="+mn-lt"/>
              </a:rPr>
              <a:t>elements</a:t>
            </a:r>
            <a:r>
              <a:rPr lang="de-DE" sz="2000" dirty="0">
                <a:latin typeface="+mn-lt"/>
              </a:rPr>
              <a:t>!</a:t>
            </a:r>
          </a:p>
          <a:p>
            <a:pPr>
              <a:buFont typeface="Symbol" panose="05050102010706020507" pitchFamily="18" charset="2"/>
              <a:buChar char="Þ"/>
            </a:pPr>
            <a:endParaRPr lang="de-DE" sz="2000" dirty="0"/>
          </a:p>
          <a:p>
            <a:pPr marL="0" indent="0">
              <a:buNone/>
            </a:pPr>
            <a:r>
              <a:rPr lang="de-DE" sz="2000" b="1" dirty="0">
                <a:latin typeface="+mn-lt"/>
              </a:rPr>
              <a:t>In </a:t>
            </a:r>
            <a:r>
              <a:rPr lang="de-DE" sz="2000" b="1" dirty="0" err="1">
                <a:latin typeface="+mn-lt"/>
              </a:rPr>
              <a:t>the</a:t>
            </a:r>
            <a:r>
              <a:rPr lang="de-DE" sz="2000" b="1" dirty="0">
                <a:latin typeface="+mn-lt"/>
              </a:rPr>
              <a:t> </a:t>
            </a:r>
            <a:r>
              <a:rPr lang="de-DE" sz="2000" b="1" dirty="0" err="1">
                <a:latin typeface="+mn-lt"/>
              </a:rPr>
              <a:t>following</a:t>
            </a:r>
            <a:r>
              <a:rPr lang="de-DE" sz="2000" b="1" dirty="0">
                <a:latin typeface="+mn-lt"/>
              </a:rPr>
              <a:t>, I will </a:t>
            </a:r>
            <a:r>
              <a:rPr lang="de-DE" sz="2000" b="1" dirty="0" err="1">
                <a:latin typeface="+mn-lt"/>
              </a:rPr>
              <a:t>describe</a:t>
            </a:r>
            <a:r>
              <a:rPr lang="de-DE" sz="2000" b="1" dirty="0">
                <a:latin typeface="+mn-lt"/>
              </a:rPr>
              <a:t> </a:t>
            </a:r>
            <a:r>
              <a:rPr lang="de-DE" sz="2000" b="1" dirty="0" err="1">
                <a:latin typeface="+mn-lt"/>
              </a:rPr>
              <a:t>these</a:t>
            </a:r>
            <a:r>
              <a:rPr lang="de-DE" sz="2000" b="1" dirty="0">
                <a:latin typeface="+mn-lt"/>
              </a:rPr>
              <a:t> </a:t>
            </a:r>
            <a:r>
              <a:rPr lang="de-DE" sz="2000" b="1" dirty="0" err="1">
                <a:latin typeface="+mn-lt"/>
              </a:rPr>
              <a:t>elements</a:t>
            </a:r>
            <a:r>
              <a:rPr lang="de-DE" sz="2000" b="1" dirty="0">
                <a:latin typeface="+mn-lt"/>
              </a:rPr>
              <a:t> and </a:t>
            </a:r>
            <a:r>
              <a:rPr lang="de-DE" sz="2000" b="1" dirty="0" err="1">
                <a:latin typeface="+mn-lt"/>
              </a:rPr>
              <a:t>the</a:t>
            </a:r>
            <a:r>
              <a:rPr lang="de-DE" sz="2000" b="1" dirty="0">
                <a:latin typeface="+mn-lt"/>
              </a:rPr>
              <a:t> </a:t>
            </a:r>
            <a:r>
              <a:rPr lang="de-DE" sz="2000" b="1" dirty="0" err="1">
                <a:latin typeface="+mn-lt"/>
              </a:rPr>
              <a:t>challenges</a:t>
            </a:r>
            <a:r>
              <a:rPr lang="de-DE" sz="2000" b="1" dirty="0">
                <a:latin typeface="+mn-lt"/>
              </a:rPr>
              <a:t> </a:t>
            </a:r>
            <a:r>
              <a:rPr lang="de-DE" sz="2000" b="1" dirty="0" err="1">
                <a:latin typeface="+mn-lt"/>
              </a:rPr>
              <a:t>we</a:t>
            </a:r>
            <a:r>
              <a:rPr lang="de-DE" sz="2000" b="1" dirty="0">
                <a:latin typeface="+mn-lt"/>
              </a:rPr>
              <a:t> still </a:t>
            </a:r>
            <a:r>
              <a:rPr lang="de-DE" sz="2000" b="1" dirty="0" err="1">
                <a:latin typeface="+mn-lt"/>
              </a:rPr>
              <a:t>have</a:t>
            </a:r>
            <a:endParaRPr lang="de-DE" sz="2000" b="1" dirty="0">
              <a:latin typeface="+mn-lt"/>
            </a:endParaRPr>
          </a:p>
          <a:p>
            <a:pPr>
              <a:buFont typeface="Symbol" panose="05050102010706020507" pitchFamily="18" charset="2"/>
              <a:buChar char="Þ"/>
            </a:pPr>
            <a:endParaRPr lang="de-DE" sz="800" dirty="0"/>
          </a:p>
        </p:txBody>
      </p:sp>
      <p:sp>
        <p:nvSpPr>
          <p:cNvPr id="6" name="Fußzeilenplatzhalter 3">
            <a:extLst>
              <a:ext uri="{FF2B5EF4-FFF2-40B4-BE49-F238E27FC236}">
                <a16:creationId xmlns:a16="http://schemas.microsoft.com/office/drawing/2014/main" id="{E55A692A-C03E-4DB0-B88C-0A6D82D41F4C}"/>
              </a:ext>
            </a:extLst>
          </p:cNvPr>
          <p:cNvSpPr>
            <a:spLocks noGrp="1"/>
          </p:cNvSpPr>
          <p:nvPr>
            <p:ph type="ftr" sz="quarter" idx="11"/>
          </p:nvPr>
        </p:nvSpPr>
        <p:spPr>
          <a:xfrm>
            <a:off x="760068" y="6545238"/>
            <a:ext cx="10712576" cy="268139"/>
          </a:xfrm>
        </p:spPr>
        <p:txBody>
          <a:bodyPr/>
          <a:lstStyle/>
          <a:p>
            <a:pPr algn="r"/>
            <a:r>
              <a:rPr lang="en-GB" dirty="0"/>
              <a:t>H. Zohm | </a:t>
            </a:r>
            <a:r>
              <a:rPr lang="en-GB" dirty="0" err="1"/>
              <a:t>EUROfusion</a:t>
            </a:r>
            <a:r>
              <a:rPr lang="en-GB" dirty="0"/>
              <a:t> ETASC General Meeting | </a:t>
            </a:r>
            <a:r>
              <a:rPr lang="en-GB" dirty="0" err="1"/>
              <a:t>Garching</a:t>
            </a:r>
            <a:r>
              <a:rPr lang="en-GB" dirty="0"/>
              <a:t> | 11.11.2024 | Page </a:t>
            </a:r>
            <a:fld id="{6A6D9FA1-99C7-4910-8E32-B85D378B0060}" type="slidenum">
              <a:rPr lang="en-GB" smtClean="0"/>
              <a:pPr algn="r"/>
              <a:t>4</a:t>
            </a:fld>
            <a:endParaRPr lang="en-GB" dirty="0"/>
          </a:p>
        </p:txBody>
      </p:sp>
    </p:spTree>
    <p:extLst>
      <p:ext uri="{BB962C8B-B14F-4D97-AF65-F5344CB8AC3E}">
        <p14:creationId xmlns:p14="http://schemas.microsoft.com/office/powerpoint/2010/main" val="2984973573"/>
      </p:ext>
    </p:extLst>
  </p:cSld>
  <p:clrMapOvr>
    <a:masterClrMapping/>
  </p:clrMapOvr>
  <mc:AlternateContent xmlns:mc="http://schemas.openxmlformats.org/markup-compatibility/2006" xmlns:p14="http://schemas.microsoft.com/office/powerpoint/2010/main">
    <mc:Choice Requires="p14">
      <p:transition spd="slow" p14:dur="2000" advTm="67101"/>
    </mc:Choice>
    <mc:Fallback xmlns="">
      <p:transition spd="slow" advTm="67101"/>
    </mc:Fallback>
  </mc:AlternateContent>
  <p:extLst mod="1">
    <p:ext uri="{3A86A75C-4F4B-4683-9AE1-C65F6400EC91}">
      <p14:laserTraceLst xmlns:p14="http://schemas.microsoft.com/office/powerpoint/2010/main">
        <p14:tracePtLst>
          <p14:tracePt t="9869" x="2193925" y="1808163"/>
          <p14:tracePt t="10163" x="2174875" y="1808163"/>
          <p14:tracePt t="10172" x="2154238" y="1808163"/>
          <p14:tracePt t="10179" x="2139950" y="1808163"/>
          <p14:tracePt t="10198" x="2120900" y="1793875"/>
          <p14:tracePt t="10219" x="2101850" y="1784350"/>
          <p14:tracePt t="10240" x="2085975" y="1774825"/>
          <p14:tracePt t="10262" x="2066925" y="1770063"/>
          <p14:tracePt t="10282" x="2043113" y="1765300"/>
          <p14:tracePt t="10284" x="2038350" y="1765300"/>
          <p14:tracePt t="10302" x="2022475" y="1760538"/>
          <p14:tracePt t="10324" x="1989138" y="1749425"/>
          <p14:tracePt t="10345" x="1954213" y="1749425"/>
          <p14:tracePt t="10365" x="1897063" y="1739900"/>
          <p14:tracePt t="10386" x="1862138" y="1735138"/>
          <p14:tracePt t="10389" x="1843088" y="1735138"/>
          <p14:tracePt t="10407" x="1808163" y="1735138"/>
          <p14:tracePt t="10432" x="1779588" y="1730375"/>
          <p14:tracePt t="10448" x="1770063" y="1730375"/>
          <p14:tracePt t="10469" x="1765300" y="1730375"/>
          <p14:tracePt t="10735" x="1765300" y="1725613"/>
          <p14:tracePt t="10743" x="1779588" y="1720850"/>
          <p14:tracePt t="10751" x="1798638" y="1706563"/>
          <p14:tracePt t="10761" x="1817688" y="1701800"/>
          <p14:tracePt t="10782" x="1847850" y="1681163"/>
          <p14:tracePt t="10803" x="1890713" y="1671638"/>
          <p14:tracePt t="10824" x="1925638" y="1671638"/>
          <p14:tracePt t="10844" x="1935163" y="1671638"/>
          <p14:tracePt t="10865" x="1954213" y="1671638"/>
          <p14:tracePt t="10886" x="1965325" y="1676400"/>
          <p14:tracePt t="10907" x="1979613" y="1681163"/>
          <p14:tracePt t="10928" x="1993900" y="1687513"/>
          <p14:tracePt t="10931" x="2003425" y="1692275"/>
          <p14:tracePt t="10948" x="2038350" y="1706563"/>
          <p14:tracePt t="10970" x="2085975" y="1730375"/>
          <p14:tracePt t="10990" x="2101850" y="1739900"/>
          <p14:tracePt t="11011" x="2120900" y="1744663"/>
          <p14:tracePt t="11032" x="2135188" y="1755775"/>
          <p14:tracePt t="11035" x="2139950" y="1760538"/>
          <p14:tracePt t="11053" x="2170113" y="1770063"/>
          <p14:tracePt t="11074" x="2208213" y="1789113"/>
          <p14:tracePt t="11095" x="2222500" y="1789113"/>
          <p14:tracePt t="11116" x="2232025" y="1793875"/>
          <p14:tracePt t="11136" x="2238375" y="1798638"/>
          <p14:tracePt t="11141" x="2243138" y="1798638"/>
          <p14:tracePt t="11156" x="2257425" y="1798638"/>
          <p14:tracePt t="11178" x="2276475" y="1808163"/>
          <p14:tracePt t="11198" x="2290763" y="1812925"/>
          <p14:tracePt t="11219" x="2320925" y="1812925"/>
          <p14:tracePt t="11240" x="2335213" y="1817688"/>
          <p14:tracePt t="11242" x="2339975" y="1817688"/>
          <p14:tracePt t="11261" x="2349500" y="1817688"/>
          <p14:tracePt t="11282" x="2368550" y="1817688"/>
          <p14:tracePt t="11303" x="2389188" y="1824038"/>
          <p14:tracePt t="11323" x="2417763" y="1824038"/>
          <p14:tracePt t="11344" x="2432050" y="1824038"/>
          <p14:tracePt t="11347" x="2436813" y="1817688"/>
          <p14:tracePt t="11365" x="2441575" y="1817688"/>
          <p14:tracePt t="11506" x="2447925" y="1817688"/>
          <p14:tracePt t="11518" x="2452688" y="1817688"/>
          <p14:tracePt t="11532" x="2457450" y="1817688"/>
          <p14:tracePt t="11727" x="2452688" y="1812925"/>
          <p14:tracePt t="11735" x="2447925" y="1812925"/>
          <p14:tracePt t="11743" x="2436813" y="1803400"/>
          <p14:tracePt t="11761" x="2403475" y="1779588"/>
          <p14:tracePt t="11782" x="2363788" y="1744663"/>
          <p14:tracePt t="11783" x="2344738" y="1730375"/>
          <p14:tracePt t="11803" x="2330450" y="1725613"/>
          <p14:tracePt t="11824" x="2325688" y="1720850"/>
          <p14:tracePt t="11845" x="2320925" y="1720850"/>
          <p14:tracePt t="11904" x="2311400" y="1720850"/>
          <p14:tracePt t="11911" x="2305050" y="1716088"/>
          <p14:tracePt t="11928" x="2290763" y="1716088"/>
          <p14:tracePt t="11949" x="2271713" y="1711325"/>
          <p14:tracePt t="11975" x="2252663" y="1711325"/>
          <p14:tracePt t="11990" x="2247900" y="1711325"/>
          <p14:tracePt t="11992" x="2238375" y="1711325"/>
          <p14:tracePt t="12011" x="2227263" y="1706563"/>
          <p14:tracePt t="12032" x="2203450" y="1706563"/>
          <p14:tracePt t="12053" x="2193925" y="1701800"/>
          <p14:tracePt t="12074" x="2163763" y="1701800"/>
          <p14:tracePt t="12095" x="2135188" y="1701800"/>
          <p14:tracePt t="12115" x="2111375" y="1701800"/>
          <p14:tracePt t="12136" x="2066925" y="1701800"/>
          <p14:tracePt t="12157" x="2052638" y="1701800"/>
          <p14:tracePt t="12177" x="2027238" y="1701800"/>
          <p14:tracePt t="12198" x="2012950" y="1701800"/>
          <p14:tracePt t="12199" x="2003425" y="1706563"/>
          <p14:tracePt t="12219" x="1974850" y="1706563"/>
          <p14:tracePt t="12240" x="1925638" y="1716088"/>
          <p14:tracePt t="12261" x="1906588" y="1716088"/>
          <p14:tracePt t="12282" x="1881188" y="1716088"/>
          <p14:tracePt t="12302" x="1871663" y="1720850"/>
          <p14:tracePt t="12323" x="1862138" y="1720850"/>
          <p14:tracePt t="12344" x="1857375" y="1720850"/>
          <p14:tracePt t="12636" x="1866900" y="1725613"/>
          <p14:tracePt t="12644" x="1871663" y="1730375"/>
          <p14:tracePt t="12656" x="1881188" y="1739900"/>
          <p14:tracePt t="12677" x="1939925" y="1770063"/>
          <p14:tracePt t="12698" x="1974850" y="1789113"/>
          <p14:tracePt t="12719" x="2033588" y="1817688"/>
          <p14:tracePt t="12740" x="2076450" y="1828800"/>
          <p14:tracePt t="12740" x="2095500" y="1833563"/>
          <p14:tracePt t="12760" x="2125663" y="1847850"/>
          <p14:tracePt t="12781" x="2159000" y="1866900"/>
          <p14:tracePt t="12802" x="2163763" y="1866900"/>
          <p14:tracePt t="12823" x="2163763" y="1871663"/>
          <p14:tracePt t="12881" x="2170113" y="1871663"/>
          <p14:tracePt t="12889" x="2184400" y="1876425"/>
          <p14:tracePt t="12896" x="2189163" y="1881188"/>
          <p14:tracePt t="12907" x="2198688" y="1881188"/>
          <p14:tracePt t="12928" x="2208213" y="1885950"/>
          <p14:tracePt t="12948" x="2232025" y="1897063"/>
          <p14:tracePt t="12969" x="2247900" y="1901825"/>
          <p14:tracePt t="12990" x="2252663" y="1901825"/>
          <p14:tracePt t="13011" x="2257425" y="1906588"/>
          <p14:tracePt t="13281" x="2252663" y="1906588"/>
          <p14:tracePt t="13289" x="2247900" y="1901825"/>
          <p14:tracePt t="13302" x="2243138" y="1901825"/>
          <p14:tracePt t="13323" x="2238375" y="1901825"/>
          <p14:tracePt t="13426" x="2232025" y="1901825"/>
          <p14:tracePt t="13434" x="2227263" y="1897063"/>
          <p14:tracePt t="13448" x="2217738" y="1897063"/>
          <p14:tracePt t="13469" x="2208213" y="1897063"/>
          <p14:tracePt t="13490" x="2159000" y="1916113"/>
          <p14:tracePt t="13511" x="2130425" y="1920875"/>
          <p14:tracePt t="13531" x="2085975" y="1944688"/>
          <p14:tracePt t="13552" x="2057400" y="1949450"/>
          <p14:tracePt t="13573" x="2022475" y="1960563"/>
          <p14:tracePt t="13594" x="1949450" y="1979613"/>
          <p14:tracePt t="13615" x="1866900" y="2003425"/>
          <p14:tracePt t="13636" x="1739900" y="2052638"/>
          <p14:tracePt t="13656" x="1652588" y="2081213"/>
          <p14:tracePt t="13677" x="1539875" y="2116138"/>
          <p14:tracePt t="13698" x="1482725" y="2120900"/>
          <p14:tracePt t="13719" x="1452563" y="2125663"/>
          <p14:tracePt t="13740" x="1438275" y="2125663"/>
          <p14:tracePt t="13874" x="1443038" y="2125663"/>
          <p14:tracePt t="13882" x="1447800" y="2130425"/>
          <p14:tracePt t="13890" x="1466850" y="2135188"/>
          <p14:tracePt t="13907" x="1492250" y="2135188"/>
          <p14:tracePt t="13927" x="1525588" y="2144713"/>
          <p14:tracePt t="13948" x="1560513" y="2144713"/>
          <p14:tracePt t="13969" x="1565275" y="2144713"/>
          <p14:tracePt t="13990" x="1570038" y="2144713"/>
          <p14:tracePt t="14011" x="1579563" y="2139950"/>
          <p14:tracePt t="14032" x="1593850" y="2139950"/>
          <p14:tracePt t="14052" x="1619250" y="2135188"/>
          <p14:tracePt t="14073" x="1633538" y="2135188"/>
          <p14:tracePt t="14094" x="1638300" y="2135188"/>
          <p14:tracePt t="14182" x="1643063" y="2135188"/>
          <p14:tracePt t="14190" x="1647825" y="2135188"/>
          <p14:tracePt t="14198" x="1666875" y="2135188"/>
          <p14:tracePt t="14219" x="1671638" y="2135188"/>
          <p14:tracePt t="14240" x="1720850" y="2135188"/>
          <p14:tracePt t="14261" x="1760538" y="2135188"/>
          <p14:tracePt t="14282" x="1789113" y="2125663"/>
          <p14:tracePt t="14303" x="1852613" y="2116138"/>
          <p14:tracePt t="14324" x="1890713" y="2106613"/>
          <p14:tracePt t="14326" x="1906588" y="2106613"/>
          <p14:tracePt t="14345" x="1944688" y="2101850"/>
          <p14:tracePt t="14370" x="1998663" y="2095500"/>
          <p14:tracePt t="14386" x="2047875" y="2090738"/>
          <p14:tracePt t="14407" x="2116138" y="2076450"/>
          <p14:tracePt t="14428" x="2159000" y="2071688"/>
          <p14:tracePt t="14448" x="2208213" y="2066925"/>
          <p14:tracePt t="14469" x="2217738" y="2062163"/>
          <p14:tracePt t="14490" x="2238375" y="2052638"/>
          <p14:tracePt t="14511" x="2243138" y="2043113"/>
          <p14:tracePt t="14797" x="2238375" y="2043113"/>
          <p14:tracePt t="14806" x="2232025" y="2038350"/>
          <p14:tracePt t="14813" x="2227263" y="2038350"/>
          <p14:tracePt t="14823" x="2222500" y="2038350"/>
          <p14:tracePt t="14844" x="2212975" y="2038350"/>
          <p14:tracePt t="14865" x="2203450" y="2038350"/>
          <p14:tracePt t="14867" x="2198688" y="2038350"/>
          <p14:tracePt t="14886" x="2189163" y="2038350"/>
          <p14:tracePt t="14907" x="2174875" y="2038350"/>
          <p14:tracePt t="14909" x="2163763" y="2038350"/>
          <p14:tracePt t="14928" x="2139950" y="2038350"/>
          <p14:tracePt t="14950" x="2125663" y="2038350"/>
          <p14:tracePt t="14969" x="2116138" y="2038350"/>
          <p14:tracePt t="14990" x="2106613" y="2047875"/>
          <p14:tracePt t="15011" x="2101850" y="2047875"/>
          <p14:tracePt t="15151" x="2111375" y="2047875"/>
          <p14:tracePt t="15159" x="2116138" y="2043113"/>
          <p14:tracePt t="15166" x="2139950" y="2028825"/>
          <p14:tracePt t="15177" x="2159000" y="2003425"/>
          <p14:tracePt t="15199" x="2290763" y="1906588"/>
          <p14:tracePt t="15219" x="2359025" y="1866900"/>
          <p14:tracePt t="15240" x="2408238" y="1828800"/>
          <p14:tracePt t="15261" x="2417763" y="1828800"/>
          <p14:tracePt t="16546" x="2436813" y="1828800"/>
          <p14:tracePt t="16553" x="2471738" y="1828800"/>
          <p14:tracePt t="16561" x="2549525" y="1833563"/>
          <p14:tracePt t="16573" x="2632075" y="1852613"/>
          <p14:tracePt t="16595" x="3236913" y="1930400"/>
          <p14:tracePt t="16615" x="3783013" y="2043113"/>
          <p14:tracePt t="16617" x="4041775" y="2130425"/>
          <p14:tracePt t="16636" x="4529138" y="2271713"/>
          <p14:tracePt t="16661" x="5075238" y="2457450"/>
          <p14:tracePt t="16682" x="5176838" y="2500313"/>
          <p14:tracePt t="16698" x="5186363" y="2505075"/>
          <p14:tracePt t="16838" x="5226050" y="2549525"/>
          <p14:tracePt t="16846" x="5299075" y="2593975"/>
          <p14:tracePt t="16865" x="5445125" y="2676525"/>
          <p14:tracePt t="16886" x="5527675" y="2735263"/>
          <p14:tracePt t="16887" x="5553075" y="2735263"/>
          <p14:tracePt t="16906" x="5572125" y="2749550"/>
          <p14:tracePt t="16927" x="5576888" y="2754313"/>
          <p14:tracePt t="17319" x="5567363" y="2763838"/>
          <p14:tracePt t="17330" x="5562600" y="2782888"/>
          <p14:tracePt t="17344" x="5518150" y="2851150"/>
          <p14:tracePt t="17365" x="5484813" y="2900363"/>
          <p14:tracePt t="17367" x="5468938" y="2919413"/>
          <p14:tracePt t="17386" x="5440363" y="2959100"/>
          <p14:tracePt t="17407" x="5407025" y="3003550"/>
          <p14:tracePt t="17427" x="5395913" y="3013075"/>
          <p14:tracePt t="17471" x="5395913" y="3017838"/>
          <p14:tracePt t="17579" x="5391150" y="3017838"/>
          <p14:tracePt t="17588" x="5386388" y="3017838"/>
          <p14:tracePt t="17599" x="5381625" y="3017838"/>
          <p14:tracePt t="17618" x="5376863" y="3022600"/>
          <p14:tracePt t="17636" x="5372100" y="3032125"/>
          <p14:tracePt t="17657" x="5357813" y="3036888"/>
          <p14:tracePt t="17677" x="5332413" y="3041650"/>
          <p14:tracePt t="17698" x="5318125" y="3051175"/>
          <p14:tracePt t="17719" x="5313363" y="3051175"/>
          <p14:tracePt t="17740" x="5303838" y="3055938"/>
          <p14:tracePt t="17761" x="5280025" y="3055938"/>
          <p14:tracePt t="17782" x="5254625" y="3051175"/>
          <p14:tracePt t="17804" x="5202238" y="3032125"/>
          <p14:tracePt t="17823" x="5191125" y="3022600"/>
          <p14:tracePt t="17844" x="5186363" y="3022600"/>
          <p14:tracePt t="18351" x="0" y="0"/>
        </p14:tracePtLst>
        <p14:tracePtLst>
          <p14:tracePt t="18791" x="5176838" y="2994025"/>
          <p14:tracePt t="18912" x="5176838" y="2987675"/>
          <p14:tracePt t="18923" x="5172075" y="2987675"/>
          <p14:tracePt t="18963" x="5167313" y="2987675"/>
          <p14:tracePt t="18971" x="5153025" y="2987675"/>
          <p14:tracePt t="18990" x="5080000" y="3036888"/>
          <p14:tracePt t="19011" x="4962525" y="3130550"/>
          <p14:tracePt t="19033" x="4903788" y="3192463"/>
          <p14:tracePt t="19053" x="4865688" y="3260725"/>
          <p14:tracePt t="19074" x="4856163" y="3281363"/>
          <p14:tracePt t="19094" x="4856163" y="3286125"/>
          <p14:tracePt t="19214" x="4865688" y="3255963"/>
          <p14:tracePt t="19222" x="4870450" y="3222625"/>
          <p14:tracePt t="19240" x="4967288" y="2968625"/>
          <p14:tracePt t="19261" x="5021263" y="2836863"/>
          <p14:tracePt t="19282" x="5040313" y="2773363"/>
          <p14:tracePt t="19302" x="5045075" y="2773363"/>
          <p14:tracePt t="19326" x="5045075" y="2813050"/>
          <p14:tracePt t="19345" x="5035550" y="2973388"/>
          <p14:tracePt t="19365" x="5016500" y="3255963"/>
          <p14:tracePt t="19386" x="5006975" y="3408363"/>
          <p14:tracePt t="19406" x="5006975" y="3500438"/>
          <p14:tracePt t="19517" x="5016500" y="3486150"/>
          <p14:tracePt t="19525" x="5021263" y="3455988"/>
          <p14:tracePt t="19536" x="5026025" y="3432175"/>
          <p14:tracePt t="19552" x="5035550" y="3408363"/>
          <p14:tracePt t="19772" x="0" y="0"/>
        </p14:tracePtLst>
        <p14:tracePtLst>
          <p14:tracePt t="20708" x="6864350" y="2636838"/>
          <p14:tracePt t="20800" x="6864350" y="2641600"/>
          <p14:tracePt t="20821" x="6854825" y="2657475"/>
          <p14:tracePt t="20835" x="6829425" y="2690813"/>
          <p14:tracePt t="20851" x="6786563" y="2759075"/>
          <p14:tracePt t="20865" x="6770688" y="2778125"/>
          <p14:tracePt t="20885" x="6765925" y="2789238"/>
          <p14:tracePt t="20906" x="6761163" y="2789238"/>
          <p14:tracePt t="20992" x="6775450" y="2789238"/>
          <p14:tracePt t="21005" x="6786563" y="2782888"/>
          <p14:tracePt t="21017" x="6800850" y="2778125"/>
          <p14:tracePt t="21031" x="6815138" y="2768600"/>
          <p14:tracePt t="21052" x="6838950" y="2768600"/>
          <p14:tracePt t="21073" x="6848475" y="2759075"/>
          <p14:tracePt t="21094" x="6854825" y="2759075"/>
          <p14:tracePt t="21115" x="6859588" y="2759075"/>
          <p14:tracePt t="21136" x="6864350" y="2754313"/>
          <p14:tracePt t="21185" x="6873875" y="2744788"/>
          <p14:tracePt t="21197" x="6878638" y="2740025"/>
          <p14:tracePt t="21211" x="6932613" y="2705100"/>
          <p14:tracePt t="21225" x="6951663" y="2690813"/>
          <p14:tracePt t="21240" x="6970713" y="2681288"/>
          <p14:tracePt t="21261" x="6980238" y="2671763"/>
          <p14:tracePt t="21281" x="6980238" y="2667000"/>
          <p14:tracePt t="21302" x="6985000" y="2667000"/>
          <p14:tracePt t="21602" x="6965950" y="2667000"/>
          <p14:tracePt t="21616" x="6932613" y="2667000"/>
          <p14:tracePt t="21636" x="6815138" y="2667000"/>
          <p14:tracePt t="21657" x="6756400" y="2657475"/>
          <p14:tracePt t="21658" x="6727825" y="2657475"/>
          <p14:tracePt t="21677" x="6692900" y="2657475"/>
          <p14:tracePt t="21698" x="6673850" y="2657475"/>
          <p14:tracePt t="21719" x="6669088" y="2657475"/>
          <p14:tracePt t="21793" x="6650038" y="2657475"/>
          <p14:tracePt t="21808" x="6638925" y="2657475"/>
          <p14:tracePt t="21823" x="6615113" y="2657475"/>
          <p14:tracePt t="21844" x="6577013" y="2652713"/>
          <p14:tracePt t="21865" x="6570663" y="2652713"/>
          <p14:tracePt t="21984" x="6551613" y="2652713"/>
          <p14:tracePt t="21999" x="6542088" y="2657475"/>
          <p14:tracePt t="22014" x="6502400" y="2690813"/>
          <p14:tracePt t="22031" x="6483350" y="2695575"/>
          <p14:tracePt t="22052" x="6454775" y="2709863"/>
          <p14:tracePt t="22073" x="6445250" y="2709863"/>
          <p14:tracePt t="22161" x="6440488" y="2709863"/>
          <p14:tracePt t="22174" x="6434138" y="2709863"/>
          <p14:tracePt t="22187" x="6424613" y="2709863"/>
          <p14:tracePt t="22203" x="6419850" y="2709863"/>
          <p14:tracePt t="22334" x="6424613" y="2709863"/>
          <p14:tracePt t="22347" x="6429375" y="2709863"/>
          <p14:tracePt t="22365" x="6440488" y="2725738"/>
          <p14:tracePt t="22366" x="6440488" y="2730500"/>
          <p14:tracePt t="22385" x="6445250" y="2735263"/>
          <p14:tracePt t="22406" x="6445250" y="2740025"/>
          <p14:tracePt t="22428" x="6445250" y="2744788"/>
          <p14:tracePt t="22616" x="6445250" y="2754313"/>
          <p14:tracePt t="22633" x="6445250" y="2768600"/>
          <p14:tracePt t="22647" x="6434138" y="2808288"/>
          <p14:tracePt t="22661" x="6434138" y="2813050"/>
          <p14:tracePt t="22677" x="6429375" y="2827338"/>
          <p14:tracePt t="23206" x="6429375" y="2832100"/>
          <p14:tracePt t="23242" x="6429375" y="2836863"/>
          <p14:tracePt t="23429" x="6434138" y="2836863"/>
          <p14:tracePt t="23449" x="6440488" y="2836863"/>
          <p14:tracePt t="23465" x="6440488" y="2841625"/>
          <p14:tracePt t="23752" x="6445250" y="2846388"/>
          <p14:tracePt t="23767" x="6445250" y="2857500"/>
          <p14:tracePt t="23781" x="6445250" y="2867025"/>
          <p14:tracePt t="23802" x="6445250" y="2871788"/>
          <p14:tracePt t="23877" x="6450013" y="2876550"/>
          <p14:tracePt t="23905" x="6459538" y="2890838"/>
          <p14:tracePt t="23924" x="6464300" y="2890838"/>
          <p14:tracePt t="23937" x="6464300" y="2895600"/>
          <p14:tracePt t="24002" x="6469063" y="2900363"/>
          <p14:tracePt t="24015" x="6469063" y="2905125"/>
          <p14:tracePt t="24031" x="6478588" y="2909888"/>
          <p14:tracePt t="24052" x="6483350" y="2909888"/>
          <p14:tracePt t="24073" x="6488113" y="2914650"/>
          <p14:tracePt t="24284" x="6488113" y="2930525"/>
          <p14:tracePt t="24299" x="6488113" y="2940050"/>
          <p14:tracePt t="24313" x="6497638" y="2978150"/>
          <p14:tracePt t="24327" x="6502400" y="3003550"/>
          <p14:tracePt t="24344" x="6508750" y="3013075"/>
          <p14:tracePt t="24375" x="6513513" y="3013075"/>
          <p14:tracePt t="25991" x="6513513" y="3008313"/>
          <p14:tracePt t="26007" x="6513513" y="2998788"/>
          <p14:tracePt t="26021" x="6513513" y="2994025"/>
          <p14:tracePt t="26273" x="6513513" y="2973388"/>
          <p14:tracePt t="26288" x="6513513" y="2963863"/>
          <p14:tracePt t="26303" x="6513513" y="2914650"/>
          <p14:tracePt t="26323" x="6513513" y="2862263"/>
          <p14:tracePt t="26344" x="6513513" y="2798763"/>
          <p14:tracePt t="26365" x="6502400" y="2754313"/>
          <p14:tracePt t="26386" x="6497638" y="2695575"/>
          <p14:tracePt t="26406" x="6492875" y="2667000"/>
          <p14:tracePt t="26427" x="6483350" y="2617788"/>
          <p14:tracePt t="26448" x="6478588" y="2598738"/>
          <p14:tracePt t="26449" x="6473825" y="2593975"/>
          <p14:tracePt t="26469" x="6473825" y="2568575"/>
          <p14:tracePt t="26489" x="6469063" y="2540000"/>
          <p14:tracePt t="26510" x="6459538" y="2516188"/>
          <p14:tracePt t="26531" x="6440488" y="2462213"/>
          <p14:tracePt t="26552" x="6424613" y="2408238"/>
          <p14:tracePt t="26553" x="6424613" y="2384425"/>
          <p14:tracePt t="26573" x="6415088" y="2349500"/>
          <p14:tracePt t="26594" x="6400800" y="2295525"/>
          <p14:tracePt t="26614" x="6391275" y="2252663"/>
          <p14:tracePt t="26635" x="6372225" y="2193925"/>
          <p14:tracePt t="26656" x="6351588" y="2154238"/>
          <p14:tracePt t="26677" x="6346825" y="2135188"/>
          <p14:tracePt t="26698" x="6337300" y="2125663"/>
          <p14:tracePt t="26740" x="6337300" y="2120900"/>
          <p14:tracePt t="26825" x="6327775" y="2106613"/>
          <p14:tracePt t="26838" x="6313488" y="2101850"/>
          <p14:tracePt t="26851" x="6264275" y="2033588"/>
          <p14:tracePt t="26864" x="6210300" y="1979613"/>
          <p14:tracePt t="26886" x="6176963" y="1944688"/>
          <p14:tracePt t="26906" x="6162675" y="1935163"/>
          <p14:tracePt t="26927" x="6151563" y="1935163"/>
          <p14:tracePt t="26948" x="6132513" y="1930400"/>
          <p14:tracePt t="26969" x="6099175" y="1930400"/>
          <p14:tracePt t="26990" x="6015038" y="1935163"/>
          <p14:tracePt t="27011" x="5976938" y="1954213"/>
          <p14:tracePt t="27032" x="5942013" y="1965325"/>
          <p14:tracePt t="27052" x="5899150" y="1984375"/>
          <p14:tracePt t="27073" x="5859463" y="2022475"/>
          <p14:tracePt t="27094" x="5767388" y="2095500"/>
          <p14:tracePt t="27115" x="5684838" y="2170113"/>
          <p14:tracePt t="27136" x="5600700" y="2271713"/>
          <p14:tracePt t="27157" x="5567363" y="2295525"/>
          <p14:tracePt t="27584" x="0" y="0"/>
        </p14:tracePtLst>
        <p14:tracePtLst>
          <p14:tracePt t="30062" x="642938" y="4792663"/>
          <p14:tracePt t="30141" x="668338" y="4792663"/>
          <p14:tracePt t="30148" x="682625" y="4792663"/>
          <p14:tracePt t="30156" x="755650" y="4792663"/>
          <p14:tracePt t="30178" x="1111250" y="4802188"/>
          <p14:tracePt t="30199" x="1716088" y="4802188"/>
          <p14:tracePt t="30225" x="2349500" y="4811713"/>
          <p14:tracePt t="30240" x="2794000" y="4811713"/>
          <p14:tracePt t="30261" x="3378200" y="4826000"/>
          <p14:tracePt t="30282" x="3606800" y="4826000"/>
          <p14:tracePt t="30284" x="3719513" y="4826000"/>
          <p14:tracePt t="30303" x="3957638" y="4835525"/>
          <p14:tracePt t="30324" x="4294188" y="4845050"/>
          <p14:tracePt t="30344" x="4475163" y="4845050"/>
          <p14:tracePt t="30366" x="4651375" y="4851400"/>
          <p14:tracePt t="30386" x="4743450" y="4851400"/>
          <p14:tracePt t="30389" x="4787900" y="4851400"/>
          <p14:tracePt t="30407" x="4884738" y="4860925"/>
          <p14:tracePt t="30428" x="5089525" y="4860925"/>
          <p14:tracePt t="30449" x="5249863" y="4860925"/>
          <p14:tracePt t="30469" x="5518150" y="4860925"/>
          <p14:tracePt t="30490" x="5722938" y="4860925"/>
          <p14:tracePt t="30492" x="5835650" y="4860925"/>
          <p14:tracePt t="30511" x="6059488" y="4860925"/>
          <p14:tracePt t="30532" x="6502400" y="4860925"/>
          <p14:tracePt t="30553" x="6751638" y="4860925"/>
          <p14:tracePt t="30574" x="7059613" y="4860925"/>
          <p14:tracePt t="30594" x="7258050" y="4860925"/>
          <p14:tracePt t="30615" x="7589838" y="4860925"/>
          <p14:tracePt t="30636" x="7940675" y="4845050"/>
          <p14:tracePt t="30657" x="8194675" y="4835525"/>
          <p14:tracePt t="30678" x="8501063" y="4826000"/>
          <p14:tracePt t="30698" x="8585200" y="4826000"/>
          <p14:tracePt t="30719" x="8643938" y="4821238"/>
          <p14:tracePt t="30740" x="8691563" y="4811713"/>
          <p14:tracePt t="30761" x="8701088" y="4811713"/>
          <p14:tracePt t="30898" x="0" y="0"/>
        </p14:tracePtLst>
        <p14:tracePtLst>
          <p14:tracePt t="31889" x="628650" y="5338763"/>
          <p14:tracePt t="31905" x="633413" y="5338763"/>
          <p14:tracePt t="31916" x="638175" y="5343525"/>
          <p14:tracePt t="31928" x="642938" y="5343525"/>
          <p14:tracePt t="31948" x="720725" y="5357813"/>
          <p14:tracePt t="31969" x="788988" y="5357813"/>
          <p14:tracePt t="31990" x="941388" y="5357813"/>
          <p14:tracePt t="32011" x="1077913" y="5367338"/>
          <p14:tracePt t="32031" x="1339850" y="5376863"/>
          <p14:tracePt t="32052" x="1593850" y="5397500"/>
          <p14:tracePt t="32073" x="1730375" y="5411788"/>
          <p14:tracePt t="32094" x="1897063" y="5421313"/>
          <p14:tracePt t="32116" x="2066925" y="5421313"/>
          <p14:tracePt t="32135" x="2193925" y="5421313"/>
          <p14:tracePt t="32157" x="2363788" y="5421313"/>
          <p14:tracePt t="32177" x="2457450" y="5421313"/>
          <p14:tracePt t="32198" x="2598738" y="5430838"/>
          <p14:tracePt t="32224" x="2836863" y="5435600"/>
          <p14:tracePt t="32240" x="3027363" y="5435600"/>
          <p14:tracePt t="32261" x="3236913" y="5435600"/>
          <p14:tracePt t="32282" x="3349625" y="5445125"/>
          <p14:tracePt t="32302" x="3636963" y="5445125"/>
          <p14:tracePt t="32324" x="3884613" y="5445125"/>
          <p14:tracePt t="32344" x="4037013" y="5445125"/>
          <p14:tracePt t="32365" x="4206875" y="5440363"/>
          <p14:tracePt t="32386" x="4289425" y="5440363"/>
          <p14:tracePt t="32406" x="4406900" y="5435600"/>
          <p14:tracePt t="32427" x="4548188" y="5426075"/>
          <p14:tracePt t="32448" x="4665663" y="5416550"/>
          <p14:tracePt t="32469" x="4860925" y="5411788"/>
          <p14:tracePt t="32490" x="4962525" y="5402263"/>
          <p14:tracePt t="32511" x="5094288" y="5391150"/>
          <p14:tracePt t="32532" x="5211763" y="5391150"/>
          <p14:tracePt t="32553" x="5280025" y="5391150"/>
          <p14:tracePt t="32574" x="5357813" y="5397500"/>
          <p14:tracePt t="32596" x="5445125" y="5397500"/>
          <p14:tracePt t="32615" x="5532438" y="5397500"/>
          <p14:tracePt t="32636" x="5659438" y="5397500"/>
          <p14:tracePt t="32656" x="5732463" y="5397500"/>
          <p14:tracePt t="32678" x="5873750" y="5391150"/>
          <p14:tracePt t="32699" x="5957888" y="5386388"/>
          <p14:tracePt t="32701" x="6000750" y="5376863"/>
          <p14:tracePt t="32719" x="6099175" y="5362575"/>
          <p14:tracePt t="32741" x="6210300" y="5338763"/>
          <p14:tracePt t="32761" x="6273800" y="5334000"/>
          <p14:tracePt t="32782" x="6327775" y="5322888"/>
          <p14:tracePt t="32803" x="6365875" y="5318125"/>
          <p14:tracePt t="32805" x="6381750" y="5318125"/>
          <p14:tracePt t="32824" x="6410325" y="5318125"/>
          <p14:tracePt t="32844" x="6459538" y="5318125"/>
          <p14:tracePt t="32865" x="6488113" y="5318125"/>
          <p14:tracePt t="32886" x="6523038" y="5318125"/>
          <p14:tracePt t="32907" x="6537325" y="5318125"/>
          <p14:tracePt t="32909" x="6542088" y="5318125"/>
          <p14:tracePt t="32927" x="6561138" y="5318125"/>
          <p14:tracePt t="32949" x="6610350" y="5318125"/>
          <p14:tracePt t="32969" x="6624638" y="5318125"/>
          <p14:tracePt t="32991" x="6638925" y="5318125"/>
          <p14:tracePt t="33011" x="6664325" y="5322888"/>
          <p14:tracePt t="33013" x="6683375" y="5322888"/>
          <p14:tracePt t="33032" x="6727825" y="5334000"/>
          <p14:tracePt t="33053" x="6796088" y="5334000"/>
          <p14:tracePt t="33073" x="6838950" y="5334000"/>
          <p14:tracePt t="33094" x="6942138" y="5338763"/>
          <p14:tracePt t="33115" x="7048500" y="5338763"/>
          <p14:tracePt t="33117" x="7092950" y="5338763"/>
          <p14:tracePt t="33136" x="7175500" y="5338763"/>
          <p14:tracePt t="33157" x="7283450" y="5338763"/>
          <p14:tracePt t="33177" x="7331075" y="5338763"/>
          <p14:tracePt t="33198" x="7385050" y="5338763"/>
          <p14:tracePt t="33220" x="7473950" y="5338763"/>
          <p14:tracePt t="33240" x="7521575" y="5338763"/>
          <p14:tracePt t="33261" x="7589838" y="5338763"/>
          <p14:tracePt t="33282" x="7629525" y="5338763"/>
          <p14:tracePt t="33303" x="7653338" y="5338763"/>
          <p14:tracePt t="33324" x="7672388" y="5338763"/>
          <p14:tracePt t="33344" x="7697788" y="5338763"/>
          <p14:tracePt t="33365" x="7726363" y="5338763"/>
          <p14:tracePt t="33386" x="7751763" y="5338763"/>
          <p14:tracePt t="33407" x="7766050" y="5343525"/>
          <p14:tracePt t="33428" x="7780338" y="5343525"/>
          <p14:tracePt t="33448" x="7794625" y="5343525"/>
          <p14:tracePt t="33469" x="7820025" y="5343525"/>
          <p14:tracePt t="33490" x="7843838" y="5343525"/>
          <p14:tracePt t="33511" x="7867650" y="5343525"/>
          <p14:tracePt t="33532" x="7893050" y="5348288"/>
          <p14:tracePt t="33552" x="7916863" y="5348288"/>
          <p14:tracePt t="33573" x="7966075" y="5348288"/>
          <p14:tracePt t="33594" x="8008938" y="5353050"/>
          <p14:tracePt t="33616" x="8067675" y="5362575"/>
          <p14:tracePt t="33636" x="8126413" y="5367338"/>
          <p14:tracePt t="33657" x="8154988" y="5372100"/>
          <p14:tracePt t="33677" x="8175625" y="5372100"/>
          <p14:tracePt t="33699" x="8185150" y="5372100"/>
          <p14:tracePt t="33721" x="8189913" y="5372100"/>
          <p14:tracePt t="33833" x="8194675" y="5372100"/>
          <p14:tracePt t="33841" x="8204200" y="5372100"/>
          <p14:tracePt t="33849" x="8208963" y="5376863"/>
          <p14:tracePt t="33865" x="8223250" y="5376863"/>
          <p14:tracePt t="33886" x="8239125" y="5376863"/>
          <p14:tracePt t="33907" x="8258175" y="5376863"/>
          <p14:tracePt t="33927" x="8281988" y="5376863"/>
          <p14:tracePt t="33949" x="8335963" y="5381625"/>
          <p14:tracePt t="33969" x="8394700" y="5391150"/>
          <p14:tracePt t="33990" x="8413750" y="5391150"/>
          <p14:tracePt t="34011" x="8448675" y="5391150"/>
          <p14:tracePt t="34032" x="8467725" y="5391150"/>
          <p14:tracePt t="34053" x="8486775" y="5391150"/>
          <p14:tracePt t="34074" x="8501063" y="5391150"/>
          <p14:tracePt t="35313" x="0" y="0"/>
        </p14:tracePtLst>
        <p14:tracePtLst>
          <p14:tracePt t="36193" x="2189163" y="5407025"/>
          <p14:tracePt t="36222" x="2184400" y="5416550"/>
          <p14:tracePt t="36230" x="2184400" y="5445125"/>
          <p14:tracePt t="36240" x="2184400" y="5459413"/>
          <p14:tracePt t="36261" x="2184400" y="5503863"/>
          <p14:tracePt t="36262" x="2184400" y="5522913"/>
          <p14:tracePt t="36281" x="2203450" y="5562600"/>
          <p14:tracePt t="36303" x="2232025" y="5595938"/>
          <p14:tracePt t="36324" x="2243138" y="5607050"/>
          <p14:tracePt t="36344" x="2286000" y="5640388"/>
          <p14:tracePt t="36365" x="2316163" y="5668963"/>
          <p14:tracePt t="36367" x="2344738" y="5689600"/>
          <p14:tracePt t="36386" x="2403475" y="5727700"/>
          <p14:tracePt t="36406" x="2530475" y="5776913"/>
          <p14:tracePt t="36427" x="2646363" y="5791200"/>
          <p14:tracePt t="36449" x="2798763" y="5805488"/>
          <p14:tracePt t="36469" x="2871788" y="5816600"/>
          <p14:tracePt t="36471" x="2895600" y="5821363"/>
          <p14:tracePt t="36490" x="2954338" y="5830888"/>
          <p14:tracePt t="36511" x="3022600" y="5835650"/>
          <p14:tracePt t="36532" x="3060700" y="5835650"/>
          <p14:tracePt t="36553" x="3100388" y="5845175"/>
          <p14:tracePt t="36574" x="3128963" y="5854700"/>
          <p14:tracePt t="36594" x="3163888" y="5854700"/>
          <p14:tracePt t="36615" x="3265488" y="5854700"/>
          <p14:tracePt t="36635" x="3406775" y="5859463"/>
          <p14:tracePt t="36657" x="3632200" y="5859463"/>
          <p14:tracePt t="36678" x="3773488" y="5868988"/>
          <p14:tracePt t="36699" x="3856038" y="5868988"/>
          <p14:tracePt t="36719" x="3943350" y="5868988"/>
          <p14:tracePt t="36742" x="3978275" y="5868988"/>
          <p14:tracePt t="36743" x="3992563" y="5873750"/>
          <p14:tracePt t="36761" x="4016375" y="5873750"/>
          <p14:tracePt t="36782" x="4065588" y="5884863"/>
          <p14:tracePt t="36802" x="4110038" y="5884863"/>
          <p14:tracePt t="36824" x="4211638" y="5884863"/>
          <p14:tracePt t="36844" x="4319588" y="5884863"/>
          <p14:tracePt t="36865" x="4446588" y="5884863"/>
          <p14:tracePt t="36886" x="4533900" y="5884863"/>
          <p14:tracePt t="36906" x="4592638" y="5884863"/>
          <p14:tracePt t="36928" x="4630738" y="5884863"/>
          <p14:tracePt t="36948" x="4656138" y="5884863"/>
          <p14:tracePt t="36951" x="4665663" y="5884863"/>
          <p14:tracePt t="36969" x="4689475" y="5884863"/>
          <p14:tracePt t="36990" x="4719638" y="5884863"/>
          <p14:tracePt t="37011" x="4743450" y="5880100"/>
          <p14:tracePt t="37032" x="4776788" y="5880100"/>
          <p14:tracePt t="37053" x="4797425" y="5880100"/>
          <p14:tracePt t="37054" x="4802188" y="5880100"/>
          <p14:tracePt t="37073" x="4816475" y="5880100"/>
          <p14:tracePt t="37096" x="4830763" y="5880100"/>
          <p14:tracePt t="37584" x="4835525" y="5880100"/>
          <p14:tracePt t="37592" x="4840288" y="5880100"/>
          <p14:tracePt t="37600" x="4845050" y="5880100"/>
          <p14:tracePt t="37615" x="4849813" y="5880100"/>
          <p14:tracePt t="37636" x="4865688" y="5880100"/>
          <p14:tracePt t="37656" x="4879975" y="5880100"/>
          <p14:tracePt t="37678" x="4894263" y="5873750"/>
          <p14:tracePt t="37698" x="4943475" y="5873750"/>
          <p14:tracePt t="37719" x="4986338" y="5868988"/>
          <p14:tracePt t="37740" x="5075238" y="5864225"/>
          <p14:tracePt t="37761" x="5143500" y="5864225"/>
          <p14:tracePt t="37782" x="5176838" y="5864225"/>
          <p14:tracePt t="37802" x="5226050" y="5864225"/>
          <p14:tracePt t="37823" x="5235575" y="5864225"/>
          <p14:tracePt t="37844" x="5240338" y="5864225"/>
          <p14:tracePt t="38041" x="5216525" y="5845175"/>
          <p14:tracePt t="38049" x="5195888" y="5835650"/>
          <p14:tracePt t="38057" x="5122863" y="5821363"/>
          <p14:tracePt t="38075" x="4849813" y="5776913"/>
          <p14:tracePt t="38094" x="4699000" y="5743575"/>
          <p14:tracePt t="38115" x="4592638" y="5737225"/>
          <p14:tracePt t="38136" x="4567238" y="5737225"/>
          <p14:tracePt t="38156" x="4557713" y="5732463"/>
          <p14:tracePt t="38242" x="4552950" y="5732463"/>
          <p14:tracePt t="38249" x="4548188" y="5732463"/>
          <p14:tracePt t="38261" x="4543425" y="5732463"/>
          <p14:tracePt t="38281" x="4529138" y="5732463"/>
          <p14:tracePt t="38303" x="4519613" y="5732463"/>
          <p14:tracePt t="38323" x="4498975" y="5732463"/>
          <p14:tracePt t="38344" x="4479925" y="5732463"/>
          <p14:tracePt t="38365" x="4451350" y="5743575"/>
          <p14:tracePt t="38386" x="4425950" y="5753100"/>
          <p14:tracePt t="38406" x="4411663" y="5757863"/>
          <p14:tracePt t="38427" x="4392613" y="5772150"/>
          <p14:tracePt t="38449" x="4383088" y="5781675"/>
          <p14:tracePt t="38469" x="4367213" y="5791200"/>
          <p14:tracePt t="38740" x="4329113" y="5791200"/>
          <p14:tracePt t="38748" x="4319588" y="5791200"/>
          <p14:tracePt t="38760" x="4275138" y="5800725"/>
          <p14:tracePt t="38781" x="4124325" y="5811838"/>
          <p14:tracePt t="38802" x="4070350" y="5816600"/>
          <p14:tracePt t="38823" x="4006850" y="5816600"/>
          <p14:tracePt t="38844" x="3963988" y="5816600"/>
          <p14:tracePt t="38845" x="3938588" y="5816600"/>
          <p14:tracePt t="38865" x="3879850" y="5816600"/>
          <p14:tracePt t="38885" x="3787775" y="5816600"/>
          <p14:tracePt t="38906" x="3743325" y="5816600"/>
          <p14:tracePt t="38927" x="3646488" y="5805488"/>
          <p14:tracePt t="38948" x="3563938" y="5800725"/>
          <p14:tracePt t="38949" x="3538538" y="5800725"/>
          <p14:tracePt t="38969" x="3465513" y="5791200"/>
          <p14:tracePt t="38990" x="3387725" y="5791200"/>
          <p14:tracePt t="39010" x="3340100" y="5791200"/>
          <p14:tracePt t="39031" x="3260725" y="5786438"/>
          <p14:tracePt t="39052" x="3203575" y="5786438"/>
          <p14:tracePt t="39053" x="3154363" y="5786438"/>
          <p14:tracePt t="39073" x="3086100" y="5776913"/>
          <p14:tracePt t="39094" x="3003550" y="5772150"/>
          <p14:tracePt t="39114" x="2959100" y="5762625"/>
          <p14:tracePt t="39135" x="2871788" y="5757863"/>
          <p14:tracePt t="39156" x="2813050" y="5757863"/>
          <p14:tracePt t="39177" x="2789238" y="5757863"/>
          <p14:tracePt t="39198" x="2768600" y="5757863"/>
          <p14:tracePt t="39219" x="2763838" y="5757863"/>
          <p14:tracePt t="39240" x="2759075" y="5757863"/>
          <p14:tracePt t="39306" x="2754313" y="5757863"/>
          <p14:tracePt t="39321" x="2749550" y="5757863"/>
          <p14:tracePt t="39336" x="2744788" y="5757863"/>
          <p14:tracePt t="41364" x="2740025" y="5757863"/>
          <p14:tracePt t="41371" x="2740025" y="5753100"/>
          <p14:tracePt t="41385" x="2735263" y="5753100"/>
          <p14:tracePt t="44121" x="2740025" y="5748338"/>
          <p14:tracePt t="44141" x="2744788" y="5748338"/>
          <p14:tracePt t="44148" x="2744788" y="5743575"/>
          <p14:tracePt t="44160" x="2744788" y="5737225"/>
          <p14:tracePt t="44269" x="2749550" y="5737225"/>
          <p14:tracePt t="44281" x="2749550" y="5732463"/>
          <p14:tracePt t="44288" x="2754313" y="5732463"/>
          <p14:tracePt t="44302" x="2759075" y="5732463"/>
          <p14:tracePt t="44467" x="0" y="0"/>
        </p14:tracePtLst>
        <p14:tracePtLst>
          <p14:tracePt t="49220" x="9910763" y="3509963"/>
          <p14:tracePt t="49406" x="9915525" y="3509963"/>
          <p14:tracePt t="49413" x="9929813" y="3509963"/>
          <p14:tracePt t="49427" x="9955213" y="3514725"/>
          <p14:tracePt t="49448" x="10075863" y="3486150"/>
          <p14:tracePt t="49469" x="10153650" y="3436938"/>
          <p14:tracePt t="49490" x="10280650" y="3392488"/>
          <p14:tracePt t="49511" x="10417175" y="3359150"/>
          <p14:tracePt t="49532" x="10501313" y="3344863"/>
          <p14:tracePt t="49553" x="10652125" y="3295650"/>
          <p14:tracePt t="49573" x="10812463" y="3217863"/>
          <p14:tracePt t="49594" x="10909300" y="3168650"/>
          <p14:tracePt t="49615" x="11041063" y="3105150"/>
          <p14:tracePt t="49636" x="11129963" y="3071813"/>
          <p14:tracePt t="49657" x="11271250" y="2998788"/>
          <p14:tracePt t="49678" x="11412538" y="2895600"/>
          <p14:tracePt t="49699" x="11504613" y="2817813"/>
          <p14:tracePt t="49719" x="11641138" y="2690813"/>
          <p14:tracePt t="49740" x="11739563" y="2589213"/>
          <p14:tracePt t="49761" x="11890375" y="2398713"/>
          <p14:tracePt t="49781" x="12001500" y="2252663"/>
          <p14:tracePt t="49802" x="12041188" y="2174875"/>
          <p14:tracePt t="49823" x="12069763" y="2090738"/>
          <p14:tracePt t="49844" x="12074525" y="2057400"/>
          <p14:tracePt t="49865" x="12085638" y="2028825"/>
          <p14:tracePt t="49885" x="12085638" y="2008188"/>
          <p14:tracePt t="49906" x="12090400" y="1993900"/>
          <p14:tracePt t="49927" x="12090400" y="1944688"/>
          <p14:tracePt t="49948" x="12095163" y="1897063"/>
          <p14:tracePt t="49969" x="12095163" y="1824038"/>
          <p14:tracePt t="49990" x="12090400" y="1760538"/>
          <p14:tracePt t="50011" x="12079288" y="1725613"/>
          <p14:tracePt t="50032" x="12060238" y="1643063"/>
          <p14:tracePt t="50052" x="12022138" y="1555750"/>
          <p14:tracePt t="50073" x="11949113" y="1438275"/>
          <p14:tracePt t="50094" x="11909425" y="1350963"/>
          <p14:tracePt t="50115" x="11864975" y="1301750"/>
          <p14:tracePt t="50135" x="11812588" y="1247775"/>
          <p14:tracePt t="50156" x="11782425" y="1219200"/>
          <p14:tracePt t="50177" x="11695113" y="1150938"/>
          <p14:tracePt t="50198" x="11549063" y="1052513"/>
          <p14:tracePt t="50219" x="11445875" y="974725"/>
          <p14:tracePt t="50240" x="11261725" y="868363"/>
          <p14:tracePt t="50261" x="11149013" y="804863"/>
          <p14:tracePt t="50282" x="10963275" y="715963"/>
          <p14:tracePt t="50303" x="10831513" y="696913"/>
          <p14:tracePt t="50323" x="10758488" y="687388"/>
          <p14:tracePt t="50344" x="10642600" y="682625"/>
          <p14:tracePt t="50368" x="10534650" y="682625"/>
          <p14:tracePt t="50386" x="10452100" y="692150"/>
          <p14:tracePt t="50407" x="10310813" y="696913"/>
          <p14:tracePt t="50427" x="10228263" y="696913"/>
          <p14:tracePt t="50448" x="10129838" y="706438"/>
          <p14:tracePt t="50469" x="10071100" y="711200"/>
          <p14:tracePt t="50469" x="10047288" y="711200"/>
          <p14:tracePt t="50490" x="9950450" y="720725"/>
          <p14:tracePt t="50511" x="9818688" y="784225"/>
          <p14:tracePt t="50532" x="9739313" y="833438"/>
          <p14:tracePt t="50553" x="9609138" y="920750"/>
          <p14:tracePt t="50574" x="9472613" y="1047750"/>
          <p14:tracePt t="50594" x="9393238" y="1155700"/>
          <p14:tracePt t="50615" x="9267825" y="1350963"/>
          <p14:tracePt t="50636" x="9164638" y="1511300"/>
          <p14:tracePt t="50657" x="9013825" y="1774825"/>
          <p14:tracePt t="50678" x="8905875" y="1998663"/>
          <p14:tracePt t="50698" x="8863013" y="2120900"/>
          <p14:tracePt t="50720" x="8828088" y="2286000"/>
          <p14:tracePt t="50740" x="8804275" y="2374900"/>
          <p14:tracePt t="50761" x="8789988" y="2476500"/>
          <p14:tracePt t="50781" x="8785225" y="2554288"/>
          <p14:tracePt t="50802" x="8780463" y="2568575"/>
          <p14:tracePt t="50823" x="8769350" y="2608263"/>
          <p14:tracePt t="50844" x="8769350" y="2662238"/>
          <p14:tracePt t="50865" x="8769350" y="2754313"/>
          <p14:tracePt t="50886" x="8769350" y="2841625"/>
          <p14:tracePt t="50906" x="8769350" y="2886075"/>
          <p14:tracePt t="50927" x="8774113" y="2925763"/>
          <p14:tracePt t="50948" x="8774113" y="2949575"/>
          <p14:tracePt t="50969" x="8780463" y="2973388"/>
          <p14:tracePt t="50990" x="8785225" y="2987675"/>
          <p14:tracePt t="51011" x="8785225" y="2998788"/>
          <p14:tracePt t="51032" x="8794750" y="3022600"/>
          <p14:tracePt t="51052" x="8799513" y="3046413"/>
          <p14:tracePt t="51073" x="8818563" y="3076575"/>
          <p14:tracePt t="51094" x="8828088" y="3095625"/>
          <p14:tracePt t="51114" x="8837613" y="3109913"/>
          <p14:tracePt t="51135" x="8867775" y="3135313"/>
          <p14:tracePt t="51156" x="8882063" y="3154363"/>
          <p14:tracePt t="51158" x="8891588" y="3168650"/>
          <p14:tracePt t="51177" x="8905875" y="3178175"/>
          <p14:tracePt t="51198" x="8921750" y="3192463"/>
          <p14:tracePt t="51219" x="8926513" y="3203575"/>
          <p14:tracePt t="51240" x="8945563" y="3213100"/>
          <p14:tracePt t="51260" x="8959850" y="3213100"/>
          <p14:tracePt t="51262" x="8974138" y="3213100"/>
          <p14:tracePt t="51282" x="9004300" y="3217863"/>
          <p14:tracePt t="51303" x="9058275" y="3217863"/>
          <p14:tracePt t="51324" x="9101138" y="3217863"/>
          <p14:tracePt t="51344" x="9164638" y="3217863"/>
          <p14:tracePt t="51365" x="9228138" y="3217863"/>
          <p14:tracePt t="51385" x="9277350" y="3217863"/>
          <p14:tracePt t="51406" x="9374188" y="3208338"/>
          <p14:tracePt t="51428" x="9432925" y="3203575"/>
          <p14:tracePt t="51448" x="9515475" y="3192463"/>
          <p14:tracePt t="51469" x="9569450" y="3192463"/>
          <p14:tracePt t="51490" x="9602788" y="3192463"/>
          <p14:tracePt t="51511" x="9661525" y="3187700"/>
          <p14:tracePt t="51532" x="9705975" y="3178175"/>
          <p14:tracePt t="51552" x="9813925" y="3163888"/>
          <p14:tracePt t="51573" x="9925050" y="3144838"/>
          <p14:tracePt t="51594" x="9998075" y="3130550"/>
          <p14:tracePt t="51615" x="10086975" y="3105150"/>
          <p14:tracePt t="51636" x="10134600" y="3090863"/>
          <p14:tracePt t="51657" x="10212388" y="3071813"/>
          <p14:tracePt t="51677" x="10296525" y="3046413"/>
          <p14:tracePt t="51698" x="10358438" y="3032125"/>
          <p14:tracePt t="51719" x="10407650" y="3013075"/>
          <p14:tracePt t="51740" x="10447338" y="2994025"/>
          <p14:tracePt t="51761" x="10466388" y="2978150"/>
          <p14:tracePt t="51781" x="10485438" y="2973388"/>
          <p14:tracePt t="51802" x="10506075" y="2963863"/>
          <p14:tracePt t="51823" x="10529888" y="2949575"/>
          <p14:tracePt t="51844" x="10558463" y="2935288"/>
          <p14:tracePt t="51865" x="10617200" y="2886075"/>
          <p14:tracePt t="51886" x="10694988" y="2841625"/>
          <p14:tracePt t="51908" x="10763250" y="2782888"/>
          <p14:tracePt t="51928" x="10899775" y="2686050"/>
          <p14:tracePt t="51949" x="10968038" y="2647950"/>
          <p14:tracePt t="51951" x="10988675" y="2627313"/>
          <p14:tracePt t="51969" x="11031538" y="2603500"/>
          <p14:tracePt t="51990" x="11075988" y="2568575"/>
          <p14:tracePt t="52010" x="11109325" y="2544763"/>
          <p14:tracePt t="52031" x="11144250" y="2520950"/>
          <p14:tracePt t="52053" x="11172825" y="2511425"/>
          <p14:tracePt t="52055" x="11188700" y="2500313"/>
          <p14:tracePt t="52073" x="11207750" y="2486025"/>
          <p14:tracePt t="52094" x="11261725" y="2457450"/>
          <p14:tracePt t="52115" x="11280775" y="2443163"/>
          <p14:tracePt t="52135" x="11318875" y="2427288"/>
          <p14:tracePt t="52156" x="11329988" y="2417763"/>
          <p14:tracePt t="52177" x="11349038" y="2408238"/>
          <p14:tracePt t="52199" x="11368088" y="2389188"/>
          <p14:tracePt t="52219" x="11372850" y="2379663"/>
          <p14:tracePt t="52240" x="11387138" y="2344738"/>
          <p14:tracePt t="52261" x="11403013" y="2311400"/>
          <p14:tracePt t="52263" x="11403013" y="2300288"/>
          <p14:tracePt t="52282" x="11412538" y="2271713"/>
          <p14:tracePt t="52303" x="11426825" y="2222500"/>
          <p14:tracePt t="52323" x="11431588" y="2198688"/>
          <p14:tracePt t="52344" x="11436350" y="2184400"/>
          <p14:tracePt t="53554" x="11431588" y="2184400"/>
          <p14:tracePt t="53562" x="11412538" y="2184400"/>
          <p14:tracePt t="53573" x="11403013" y="2184400"/>
          <p14:tracePt t="53594" x="11353800" y="2184400"/>
          <p14:tracePt t="53615" x="11318875" y="2184400"/>
          <p14:tracePt t="53636" x="11250613" y="2189163"/>
          <p14:tracePt t="53656" x="11198225" y="2189163"/>
          <p14:tracePt t="53658" x="11172825" y="2189163"/>
          <p14:tracePt t="53677" x="11134725" y="2189163"/>
          <p14:tracePt t="53698" x="11090275" y="2189163"/>
          <p14:tracePt t="53719" x="11061700" y="2189163"/>
          <p14:tracePt t="53740" x="11026775" y="2189163"/>
          <p14:tracePt t="53760" x="11002963" y="2189163"/>
          <p14:tracePt t="53762" x="10998200" y="2189163"/>
          <p14:tracePt t="53782" x="10988675" y="2189163"/>
          <p14:tracePt t="53802" x="10968038" y="2189163"/>
          <p14:tracePt t="53823" x="10958513" y="2189163"/>
          <p14:tracePt t="53844" x="10934700" y="2189163"/>
          <p14:tracePt t="53864" x="10909300" y="2189163"/>
          <p14:tracePt t="53885" x="10836275" y="2208213"/>
          <p14:tracePt t="53906" x="10783888" y="2227263"/>
          <p14:tracePt t="53927" x="10758488" y="2238375"/>
          <p14:tracePt t="53948" x="10739438" y="2247900"/>
          <p14:tracePt t="53969" x="10725150" y="2247900"/>
          <p14:tracePt t="53970" x="10720388" y="2247900"/>
          <p14:tracePt t="53990" x="10690225" y="2262188"/>
          <p14:tracePt t="54011" x="10617200" y="2276475"/>
          <p14:tracePt t="54031" x="10569575" y="2276475"/>
          <p14:tracePt t="54052" x="10520363" y="2281238"/>
          <p14:tracePt t="54073" x="10506075" y="2281238"/>
          <p14:tracePt t="54074" x="10501313" y="2281238"/>
          <p14:tracePt t="54094" x="10494963" y="2281238"/>
          <p14:tracePt t="54114" x="10485438" y="2281238"/>
          <p14:tracePt t="54135" x="10475913" y="2286000"/>
          <p14:tracePt t="54156" x="10466388" y="2286000"/>
          <p14:tracePt t="54177" x="10452100" y="2286000"/>
          <p14:tracePt t="54198" x="10437813" y="2286000"/>
          <p14:tracePt t="54219" x="10412413" y="2286000"/>
          <p14:tracePt t="54245" x="10379075" y="2286000"/>
          <p14:tracePt t="54260" x="10369550" y="2286000"/>
          <p14:tracePt t="54281" x="10348913" y="2286000"/>
          <p14:tracePt t="54302" x="10329863" y="2286000"/>
          <p14:tracePt t="54323" x="10285413" y="2295525"/>
          <p14:tracePt t="54344" x="10247313" y="2306638"/>
          <p14:tracePt t="54365" x="10207625" y="2316163"/>
          <p14:tracePt t="54385" x="10160000" y="2335213"/>
          <p14:tracePt t="54406" x="10134600" y="2344738"/>
          <p14:tracePt t="54427" x="10096500" y="2359025"/>
          <p14:tracePt t="54448" x="10080625" y="2368550"/>
          <p14:tracePt t="54450" x="10075863" y="2374900"/>
          <p14:tracePt t="54469" x="10071100" y="2374900"/>
          <p14:tracePt t="54547" x="10047288" y="2379663"/>
          <p14:tracePt t="54555" x="10033000" y="2384425"/>
          <p14:tracePt t="54563" x="10007600" y="2393950"/>
          <p14:tracePt t="54573" x="9969500" y="2408238"/>
          <p14:tracePt t="54594" x="9925050" y="2417763"/>
          <p14:tracePt t="54615" x="9871075" y="2427288"/>
          <p14:tracePt t="54635" x="9828213" y="2427288"/>
          <p14:tracePt t="54656" x="9813925" y="2427288"/>
          <p14:tracePt t="54677" x="9783763" y="2427288"/>
          <p14:tracePt t="54698" x="9769475" y="2427288"/>
          <p14:tracePt t="54699" x="9764713" y="2427288"/>
          <p14:tracePt t="54719" x="9750425" y="2432050"/>
          <p14:tracePt t="54740" x="9739313" y="2436813"/>
          <p14:tracePt t="54760" x="9734550" y="2436813"/>
          <p14:tracePt t="54781" x="9729788" y="2436813"/>
          <p14:tracePt t="54886" x="9725025" y="2436813"/>
          <p14:tracePt t="56329" x="0" y="0"/>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a:extLst>
              <a:ext uri="{FF2B5EF4-FFF2-40B4-BE49-F238E27FC236}">
                <a16:creationId xmlns:a16="http://schemas.microsoft.com/office/drawing/2014/main" id="{BEB15CF3-1799-4B16-ADCE-38ED524BA4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7734" y="3522158"/>
            <a:ext cx="4586722" cy="2931764"/>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itle 2">
            <a:extLst>
              <a:ext uri="{FF2B5EF4-FFF2-40B4-BE49-F238E27FC236}">
                <a16:creationId xmlns:a16="http://schemas.microsoft.com/office/drawing/2014/main" id="{B1B33C2C-1E1C-4DA4-8081-9C167B034F23}"/>
              </a:ext>
            </a:extLst>
          </p:cNvPr>
          <p:cNvSpPr>
            <a:spLocks noGrp="1"/>
          </p:cNvSpPr>
          <p:nvPr>
            <p:ph type="title"/>
          </p:nvPr>
        </p:nvSpPr>
        <p:spPr>
          <a:xfrm>
            <a:off x="932727" y="190556"/>
            <a:ext cx="10140005" cy="446654"/>
          </a:xfrm>
        </p:spPr>
        <p:txBody>
          <a:bodyPr/>
          <a:lstStyle/>
          <a:p>
            <a:r>
              <a:rPr lang="en-GB" sz="2345" dirty="0"/>
              <a:t>Search for optimum core scenario: hybrid versus ITB scenario</a:t>
            </a:r>
          </a:p>
        </p:txBody>
      </p:sp>
      <p:sp>
        <p:nvSpPr>
          <p:cNvPr id="26" name="Rectangle 24">
            <a:extLst>
              <a:ext uri="{FF2B5EF4-FFF2-40B4-BE49-F238E27FC236}">
                <a16:creationId xmlns:a16="http://schemas.microsoft.com/office/drawing/2014/main" id="{38B149E3-1AE9-4F28-A386-E2DF6657209D}"/>
              </a:ext>
            </a:extLst>
          </p:cNvPr>
          <p:cNvSpPr>
            <a:spLocks noChangeArrowheads="1"/>
          </p:cNvSpPr>
          <p:nvPr/>
        </p:nvSpPr>
        <p:spPr bwMode="auto">
          <a:xfrm>
            <a:off x="152245" y="-180363"/>
            <a:ext cx="180471" cy="360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331" tIns="44665" rIns="89331" bIns="44665" numCol="1" anchor="ctr" anchorCtr="0" compatLnSpc="1">
            <a:prstTxWarp prst="textNoShape">
              <a:avLst/>
            </a:prstTxWarp>
            <a:spAutoFit/>
          </a:bodyPr>
          <a:lstStyle/>
          <a:p>
            <a:endParaRPr lang="en-US" sz="1758"/>
          </a:p>
        </p:txBody>
      </p:sp>
      <p:sp>
        <p:nvSpPr>
          <p:cNvPr id="5" name="Textfeld 4">
            <a:extLst>
              <a:ext uri="{FF2B5EF4-FFF2-40B4-BE49-F238E27FC236}">
                <a16:creationId xmlns:a16="http://schemas.microsoft.com/office/drawing/2014/main" id="{F63D91A1-B21B-4D18-9847-1CD186E6B61C}"/>
              </a:ext>
            </a:extLst>
          </p:cNvPr>
          <p:cNvSpPr txBox="1"/>
          <p:nvPr/>
        </p:nvSpPr>
        <p:spPr>
          <a:xfrm>
            <a:off x="468238" y="4329326"/>
            <a:ext cx="5931817" cy="1938992"/>
          </a:xfrm>
          <a:prstGeom prst="rect">
            <a:avLst/>
          </a:prstGeom>
          <a:noFill/>
        </p:spPr>
        <p:txBody>
          <a:bodyPr wrap="none" rtlCol="0">
            <a:spAutoFit/>
          </a:bodyPr>
          <a:lstStyle/>
          <a:p>
            <a:pPr>
              <a:spcAft>
                <a:spcPts val="586"/>
              </a:spcAft>
            </a:pPr>
            <a:r>
              <a:rPr lang="de-DE" sz="2000" dirty="0"/>
              <a:t>‚Hybrid‘ </a:t>
            </a:r>
            <a:r>
              <a:rPr lang="de-DE" sz="2000" dirty="0" err="1"/>
              <a:t>scenario</a:t>
            </a:r>
            <a:r>
              <a:rPr lang="de-DE" sz="2000" dirty="0"/>
              <a:t> </a:t>
            </a:r>
            <a:r>
              <a:rPr lang="de-DE" sz="2000" dirty="0" err="1"/>
              <a:t>with</a:t>
            </a:r>
            <a:r>
              <a:rPr lang="de-DE" sz="2000" dirty="0"/>
              <a:t> </a:t>
            </a:r>
            <a:r>
              <a:rPr lang="de-DE" sz="2000" dirty="0" err="1"/>
              <a:t>core</a:t>
            </a:r>
            <a:r>
              <a:rPr lang="de-DE" sz="2000" dirty="0"/>
              <a:t> q(r) ‚</a:t>
            </a:r>
            <a:r>
              <a:rPr lang="de-DE" sz="2000" dirty="0" err="1"/>
              <a:t>clamped</a:t>
            </a:r>
            <a:r>
              <a:rPr lang="de-DE" sz="2000" dirty="0"/>
              <a:t>‘ at 1</a:t>
            </a:r>
            <a:endParaRPr lang="de-DE" sz="2000" baseline="-25000" dirty="0">
              <a:solidFill>
                <a:srgbClr val="0000FF"/>
              </a:solidFill>
            </a:endParaRPr>
          </a:p>
          <a:p>
            <a:pPr marL="334979" indent="-334979">
              <a:spcAft>
                <a:spcPts val="586"/>
              </a:spcAft>
              <a:buFont typeface="Arial" panose="020B0604020202020204" pitchFamily="34" charset="0"/>
              <a:buChar char="•"/>
            </a:pPr>
            <a:r>
              <a:rPr lang="de-DE" sz="2000" dirty="0" err="1">
                <a:solidFill>
                  <a:schemeClr val="tx2"/>
                </a:solidFill>
                <a:cs typeface="Arial" panose="020B0604020202020204" pitchFamily="34" charset="0"/>
              </a:rPr>
              <a:t>higher</a:t>
            </a:r>
            <a:r>
              <a:rPr lang="de-DE" sz="2000" dirty="0">
                <a:solidFill>
                  <a:schemeClr val="tx2"/>
                </a:solidFill>
                <a:cs typeface="Arial" panose="020B0604020202020204" pitchFamily="34" charset="0"/>
              </a:rPr>
              <a:t> </a:t>
            </a:r>
            <a:r>
              <a:rPr lang="de-DE" sz="2000" dirty="0" err="1">
                <a:solidFill>
                  <a:schemeClr val="tx2"/>
                </a:solidFill>
                <a:cs typeface="Arial" panose="020B0604020202020204" pitchFamily="34" charset="0"/>
              </a:rPr>
              <a:t>current</a:t>
            </a:r>
            <a:r>
              <a:rPr lang="de-DE" sz="2000" dirty="0">
                <a:solidFill>
                  <a:schemeClr val="tx2"/>
                </a:solidFill>
                <a:cs typeface="Arial" panose="020B0604020202020204" pitchFamily="34" charset="0"/>
              </a:rPr>
              <a:t> – </a:t>
            </a:r>
            <a:r>
              <a:rPr lang="de-DE" sz="2000" dirty="0" err="1">
                <a:solidFill>
                  <a:schemeClr val="tx2"/>
                </a:solidFill>
                <a:cs typeface="Arial" panose="020B0604020202020204" pitchFamily="34" charset="0"/>
              </a:rPr>
              <a:t>better</a:t>
            </a:r>
            <a:r>
              <a:rPr lang="de-DE" sz="2000" dirty="0">
                <a:solidFill>
                  <a:schemeClr val="tx2"/>
                </a:solidFill>
                <a:cs typeface="Arial" panose="020B0604020202020204" pitchFamily="34" charset="0"/>
              </a:rPr>
              <a:t> absolute </a:t>
            </a:r>
            <a:r>
              <a:rPr lang="de-DE" sz="2000" dirty="0" err="1">
                <a:solidFill>
                  <a:schemeClr val="tx2"/>
                </a:solidFill>
                <a:cs typeface="Arial" panose="020B0604020202020204" pitchFamily="34" charset="0"/>
              </a:rPr>
              <a:t>performance</a:t>
            </a:r>
            <a:endParaRPr lang="de-DE" sz="2000" dirty="0">
              <a:solidFill>
                <a:schemeClr val="tx2"/>
              </a:solidFill>
              <a:cs typeface="Arial" panose="020B0604020202020204" pitchFamily="34" charset="0"/>
            </a:endParaRPr>
          </a:p>
          <a:p>
            <a:pPr marL="334979" indent="-334979">
              <a:spcAft>
                <a:spcPts val="586"/>
              </a:spcAft>
              <a:buFont typeface="Arial" panose="020B0604020202020204" pitchFamily="34" charset="0"/>
              <a:buChar char="•"/>
            </a:pPr>
            <a:r>
              <a:rPr lang="de-DE" sz="2000" dirty="0" err="1">
                <a:solidFill>
                  <a:schemeClr val="tx2"/>
                </a:solidFill>
                <a:cs typeface="Arial" panose="020B0604020202020204" pitchFamily="34" charset="0"/>
              </a:rPr>
              <a:t>higher</a:t>
            </a:r>
            <a:r>
              <a:rPr lang="de-DE" sz="2000" dirty="0">
                <a:solidFill>
                  <a:schemeClr val="tx2"/>
                </a:solidFill>
                <a:cs typeface="Arial" panose="020B0604020202020204" pitchFamily="34" charset="0"/>
              </a:rPr>
              <a:t> </a:t>
            </a:r>
            <a:r>
              <a:rPr lang="de-DE" sz="2000" dirty="0" err="1">
                <a:solidFill>
                  <a:schemeClr val="tx2"/>
                </a:solidFill>
                <a:cs typeface="Arial" panose="020B0604020202020204" pitchFamily="34" charset="0"/>
              </a:rPr>
              <a:t>no</a:t>
            </a:r>
            <a:r>
              <a:rPr lang="de-DE" sz="2000" dirty="0">
                <a:solidFill>
                  <a:schemeClr val="tx2"/>
                </a:solidFill>
                <a:cs typeface="Arial" panose="020B0604020202020204" pitchFamily="34" charset="0"/>
              </a:rPr>
              <a:t>-wall </a:t>
            </a:r>
            <a:r>
              <a:rPr lang="de-DE" sz="2000" dirty="0">
                <a:solidFill>
                  <a:schemeClr val="tx2"/>
                </a:solidFill>
                <a:latin typeface="Symbol" panose="05050102010706020507" pitchFamily="18" charset="2"/>
                <a:cs typeface="Arial" panose="020B0604020202020204" pitchFamily="34" charset="0"/>
              </a:rPr>
              <a:t>b</a:t>
            </a:r>
            <a:r>
              <a:rPr lang="de-DE" sz="2000" dirty="0">
                <a:solidFill>
                  <a:schemeClr val="tx2"/>
                </a:solidFill>
                <a:cs typeface="Arial" panose="020B0604020202020204" pitchFamily="34" charset="0"/>
              </a:rPr>
              <a:t>-limit, </a:t>
            </a:r>
            <a:r>
              <a:rPr lang="de-DE" sz="2000" dirty="0" err="1">
                <a:solidFill>
                  <a:schemeClr val="tx2"/>
                </a:solidFill>
              </a:rPr>
              <a:t>lower</a:t>
            </a:r>
            <a:r>
              <a:rPr lang="de-DE" sz="2000" dirty="0">
                <a:solidFill>
                  <a:schemeClr val="tx2"/>
                </a:solidFill>
              </a:rPr>
              <a:t> </a:t>
            </a:r>
            <a:r>
              <a:rPr lang="de-DE" sz="2000" dirty="0" err="1">
                <a:solidFill>
                  <a:schemeClr val="tx2"/>
                </a:solidFill>
              </a:rPr>
              <a:t>bootstrap</a:t>
            </a:r>
            <a:r>
              <a:rPr lang="de-DE" sz="2000" dirty="0">
                <a:solidFill>
                  <a:schemeClr val="tx2"/>
                </a:solidFill>
              </a:rPr>
              <a:t> </a:t>
            </a:r>
            <a:r>
              <a:rPr lang="de-DE" sz="2000" dirty="0" err="1">
                <a:solidFill>
                  <a:schemeClr val="tx2"/>
                </a:solidFill>
              </a:rPr>
              <a:t>fraction</a:t>
            </a:r>
            <a:endParaRPr lang="de-DE" sz="2000" dirty="0">
              <a:solidFill>
                <a:schemeClr val="tx2"/>
              </a:solidFill>
            </a:endParaRPr>
          </a:p>
          <a:p>
            <a:pPr marL="334979" indent="-334979">
              <a:spcAft>
                <a:spcPts val="586"/>
              </a:spcAft>
              <a:buFont typeface="Arial" panose="020B0604020202020204" pitchFamily="34" charset="0"/>
              <a:buChar char="•"/>
            </a:pPr>
            <a:r>
              <a:rPr lang="de-DE" sz="2000" dirty="0" err="1">
                <a:solidFill>
                  <a:schemeClr val="tx2"/>
                </a:solidFill>
              </a:rPr>
              <a:t>good</a:t>
            </a:r>
            <a:r>
              <a:rPr lang="de-DE" sz="2000" dirty="0">
                <a:solidFill>
                  <a:schemeClr val="tx2"/>
                </a:solidFill>
              </a:rPr>
              <a:t> </a:t>
            </a:r>
            <a:r>
              <a:rPr lang="de-DE" sz="2000" dirty="0" err="1">
                <a:solidFill>
                  <a:schemeClr val="tx2"/>
                </a:solidFill>
              </a:rPr>
              <a:t>confinement</a:t>
            </a:r>
            <a:r>
              <a:rPr lang="de-DE" sz="2000" dirty="0">
                <a:solidFill>
                  <a:schemeClr val="tx2"/>
                </a:solidFill>
              </a:rPr>
              <a:t> (e-m/fast &amp; </a:t>
            </a:r>
            <a:r>
              <a:rPr lang="de-DE" sz="2000" dirty="0" err="1">
                <a:solidFill>
                  <a:schemeClr val="tx2"/>
                </a:solidFill>
              </a:rPr>
              <a:t>particle</a:t>
            </a:r>
            <a:r>
              <a:rPr lang="de-DE" sz="2000" dirty="0">
                <a:solidFill>
                  <a:schemeClr val="tx2"/>
                </a:solidFill>
              </a:rPr>
              <a:t> </a:t>
            </a:r>
            <a:r>
              <a:rPr lang="de-DE" sz="2000" dirty="0" err="1">
                <a:solidFill>
                  <a:schemeClr val="tx2"/>
                </a:solidFill>
              </a:rPr>
              <a:t>stabilisation</a:t>
            </a:r>
            <a:r>
              <a:rPr lang="de-DE" sz="2000" dirty="0">
                <a:solidFill>
                  <a:schemeClr val="tx2"/>
                </a:solidFill>
              </a:rPr>
              <a:t>)</a:t>
            </a:r>
          </a:p>
          <a:p>
            <a:pPr marL="334979" indent="-334979">
              <a:spcAft>
                <a:spcPts val="586"/>
              </a:spcAft>
              <a:buFont typeface="Arial" panose="020B0604020202020204" pitchFamily="34" charset="0"/>
              <a:buChar char="•"/>
            </a:pPr>
            <a:r>
              <a:rPr lang="de-DE" sz="2000" dirty="0">
                <a:solidFill>
                  <a:schemeClr val="tx2"/>
                </a:solidFill>
              </a:rPr>
              <a:t>q(0)-</a:t>
            </a:r>
            <a:r>
              <a:rPr lang="de-DE" sz="2000" dirty="0" err="1">
                <a:solidFill>
                  <a:schemeClr val="tx2"/>
                </a:solidFill>
              </a:rPr>
              <a:t>clamping</a:t>
            </a:r>
            <a:r>
              <a:rPr lang="de-DE" sz="2000" dirty="0">
                <a:solidFill>
                  <a:schemeClr val="tx2"/>
                </a:solidFill>
              </a:rPr>
              <a:t> </a:t>
            </a:r>
            <a:r>
              <a:rPr lang="de-DE" sz="2000" dirty="0" err="1">
                <a:solidFill>
                  <a:schemeClr val="tx2"/>
                </a:solidFill>
              </a:rPr>
              <a:t>by</a:t>
            </a:r>
            <a:r>
              <a:rPr lang="de-DE" sz="2000" dirty="0">
                <a:solidFill>
                  <a:schemeClr val="tx2"/>
                </a:solidFill>
              </a:rPr>
              <a:t> ‚</a:t>
            </a:r>
            <a:r>
              <a:rPr lang="de-DE" sz="2000" dirty="0" err="1">
                <a:solidFill>
                  <a:schemeClr val="tx2"/>
                </a:solidFill>
              </a:rPr>
              <a:t>dynamo</a:t>
            </a:r>
            <a:r>
              <a:rPr lang="de-DE" sz="2000" dirty="0">
                <a:solidFill>
                  <a:schemeClr val="tx2"/>
                </a:solidFill>
              </a:rPr>
              <a:t>‘ – </a:t>
            </a:r>
            <a:r>
              <a:rPr lang="de-DE" sz="2000" dirty="0" err="1">
                <a:solidFill>
                  <a:schemeClr val="tx2"/>
                </a:solidFill>
              </a:rPr>
              <a:t>efficient</a:t>
            </a:r>
            <a:r>
              <a:rPr lang="de-DE" sz="2000" dirty="0">
                <a:solidFill>
                  <a:schemeClr val="tx2"/>
                </a:solidFill>
              </a:rPr>
              <a:t> CD possible</a:t>
            </a:r>
            <a:endParaRPr lang="de-DE" sz="2000" b="1" dirty="0">
              <a:solidFill>
                <a:schemeClr val="tx2"/>
              </a:solidFill>
            </a:endParaRPr>
          </a:p>
        </p:txBody>
      </p:sp>
      <p:sp>
        <p:nvSpPr>
          <p:cNvPr id="13" name="TextBox 7">
            <a:extLst>
              <a:ext uri="{FF2B5EF4-FFF2-40B4-BE49-F238E27FC236}">
                <a16:creationId xmlns:a16="http://schemas.microsoft.com/office/drawing/2014/main" id="{1E739578-8F17-4D59-9B7D-C749835C11C3}"/>
              </a:ext>
            </a:extLst>
          </p:cNvPr>
          <p:cNvSpPr txBox="1"/>
          <p:nvPr/>
        </p:nvSpPr>
        <p:spPr>
          <a:xfrm>
            <a:off x="9100750" y="1254901"/>
            <a:ext cx="1593339" cy="511151"/>
          </a:xfrm>
          <a:prstGeom prst="rect">
            <a:avLst/>
          </a:prstGeom>
          <a:noFill/>
          <a:ln>
            <a:solidFill>
              <a:schemeClr val="tx1"/>
            </a:solidFill>
          </a:ln>
        </p:spPr>
        <p:txBody>
          <a:bodyPr wrap="none" rtlCol="0">
            <a:spAutoFit/>
          </a:bodyPr>
          <a:lstStyle/>
          <a:p>
            <a:r>
              <a:rPr lang="de-DE" sz="1368" b="1" dirty="0"/>
              <a:t>DIII-D: F. Turco, </a:t>
            </a:r>
          </a:p>
          <a:p>
            <a:r>
              <a:rPr lang="de-DE" sz="1368" b="1" dirty="0"/>
              <a:t>Phys. Plasmas 2015</a:t>
            </a:r>
            <a:endParaRPr lang="en-US" sz="1368" b="1" dirty="0"/>
          </a:p>
        </p:txBody>
      </p:sp>
      <p:pic>
        <p:nvPicPr>
          <p:cNvPr id="14" name="Grafik 13">
            <a:extLst>
              <a:ext uri="{FF2B5EF4-FFF2-40B4-BE49-F238E27FC236}">
                <a16:creationId xmlns:a16="http://schemas.microsoft.com/office/drawing/2014/main" id="{64A00FD9-B11B-41CC-81CE-61D35ECE8E11}"/>
              </a:ext>
            </a:extLst>
          </p:cNvPr>
          <p:cNvPicPr>
            <a:picLocks noChangeAspect="1"/>
          </p:cNvPicPr>
          <p:nvPr/>
        </p:nvPicPr>
        <p:blipFill>
          <a:blip r:embed="rId3"/>
          <a:stretch>
            <a:fillRect/>
          </a:stretch>
        </p:blipFill>
        <p:spPr>
          <a:xfrm>
            <a:off x="754139" y="1133437"/>
            <a:ext cx="3500697" cy="3081218"/>
          </a:xfrm>
          <a:prstGeom prst="rect">
            <a:avLst/>
          </a:prstGeom>
        </p:spPr>
      </p:pic>
      <p:sp>
        <p:nvSpPr>
          <p:cNvPr id="16" name="TextBox 12">
            <a:extLst>
              <a:ext uri="{FF2B5EF4-FFF2-40B4-BE49-F238E27FC236}">
                <a16:creationId xmlns:a16="http://schemas.microsoft.com/office/drawing/2014/main" id="{0B9AFB4D-FCBD-4C7F-8B9D-EDE34F782CF2}"/>
              </a:ext>
            </a:extLst>
          </p:cNvPr>
          <p:cNvSpPr txBox="1"/>
          <p:nvPr/>
        </p:nvSpPr>
        <p:spPr>
          <a:xfrm>
            <a:off x="10035434" y="2917849"/>
            <a:ext cx="1707910" cy="511151"/>
          </a:xfrm>
          <a:prstGeom prst="rect">
            <a:avLst/>
          </a:prstGeom>
          <a:solidFill>
            <a:schemeClr val="bg1"/>
          </a:solidFill>
          <a:ln>
            <a:solidFill>
              <a:schemeClr val="tx1"/>
            </a:solidFill>
          </a:ln>
        </p:spPr>
        <p:txBody>
          <a:bodyPr wrap="none" rtlCol="0">
            <a:spAutoFit/>
          </a:bodyPr>
          <a:lstStyle/>
          <a:p>
            <a:r>
              <a:rPr lang="de-DE" sz="1368" b="1" dirty="0"/>
              <a:t>AUG: J. Stober et al., </a:t>
            </a:r>
          </a:p>
          <a:p>
            <a:r>
              <a:rPr lang="de-DE" sz="1368" b="1" dirty="0" err="1"/>
              <a:t>Nucl</a:t>
            </a:r>
            <a:r>
              <a:rPr lang="de-DE" sz="1368" b="1" dirty="0"/>
              <a:t>. Fusion 2007</a:t>
            </a:r>
          </a:p>
        </p:txBody>
      </p:sp>
      <p:pic>
        <p:nvPicPr>
          <p:cNvPr id="9" name="Picture 3">
            <a:extLst>
              <a:ext uri="{FF2B5EF4-FFF2-40B4-BE49-F238E27FC236}">
                <a16:creationId xmlns:a16="http://schemas.microsoft.com/office/drawing/2014/main" id="{20D4CF19-0DEA-4E38-9361-59C1D406D09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8019" y="1037201"/>
            <a:ext cx="4506023" cy="2673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Fußzeilenplatzhalter 3">
            <a:extLst>
              <a:ext uri="{FF2B5EF4-FFF2-40B4-BE49-F238E27FC236}">
                <a16:creationId xmlns:a16="http://schemas.microsoft.com/office/drawing/2014/main" id="{45A45AEA-DA5A-4E65-AAFB-3BBE23ABFF65}"/>
              </a:ext>
            </a:extLst>
          </p:cNvPr>
          <p:cNvSpPr>
            <a:spLocks noGrp="1"/>
          </p:cNvSpPr>
          <p:nvPr>
            <p:ph type="ftr" sz="quarter" idx="11"/>
          </p:nvPr>
        </p:nvSpPr>
        <p:spPr>
          <a:xfrm>
            <a:off x="760068" y="6545238"/>
            <a:ext cx="10712576" cy="268139"/>
          </a:xfrm>
        </p:spPr>
        <p:txBody>
          <a:bodyPr/>
          <a:lstStyle/>
          <a:p>
            <a:pPr algn="r"/>
            <a:r>
              <a:rPr lang="en-GB" dirty="0"/>
              <a:t>H. Zohm | </a:t>
            </a:r>
            <a:r>
              <a:rPr lang="en-GB" dirty="0" err="1"/>
              <a:t>EUROfusion</a:t>
            </a:r>
            <a:r>
              <a:rPr lang="en-GB" dirty="0"/>
              <a:t> ETASC General Meeting | </a:t>
            </a:r>
            <a:r>
              <a:rPr lang="en-GB" dirty="0" err="1"/>
              <a:t>Garching</a:t>
            </a:r>
            <a:r>
              <a:rPr lang="en-GB" dirty="0"/>
              <a:t> | 11.11.2024 | Page </a:t>
            </a:r>
            <a:fld id="{6A6D9FA1-99C7-4910-8E32-B85D378B0060}" type="slidenum">
              <a:rPr lang="en-GB" smtClean="0"/>
              <a:pPr algn="r"/>
              <a:t>5</a:t>
            </a:fld>
            <a:endParaRPr lang="en-GB" dirty="0"/>
          </a:p>
        </p:txBody>
      </p:sp>
    </p:spTree>
    <p:extLst>
      <p:ext uri="{BB962C8B-B14F-4D97-AF65-F5344CB8AC3E}">
        <p14:creationId xmlns:p14="http://schemas.microsoft.com/office/powerpoint/2010/main" val="1988619748"/>
      </p:ext>
    </p:extLst>
  </p:cSld>
  <p:clrMapOvr>
    <a:masterClrMapping/>
  </p:clrMapOvr>
  <mc:AlternateContent xmlns:mc="http://schemas.openxmlformats.org/markup-compatibility/2006" xmlns:p14="http://schemas.microsoft.com/office/powerpoint/2010/main">
    <mc:Choice Requires="p14">
      <p:transition spd="slow" p14:dur="2000" advTm="93241"/>
    </mc:Choice>
    <mc:Fallback xmlns="">
      <p:transition spd="slow" advTm="9324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
            <a:extLst>
              <a:ext uri="{FF2B5EF4-FFF2-40B4-BE49-F238E27FC236}">
                <a16:creationId xmlns:a16="http://schemas.microsoft.com/office/drawing/2014/main" id="{B1B33C2C-1E1C-4DA4-8081-9C167B034F23}"/>
              </a:ext>
            </a:extLst>
          </p:cNvPr>
          <p:cNvSpPr>
            <a:spLocks noGrp="1"/>
          </p:cNvSpPr>
          <p:nvPr>
            <p:ph type="title"/>
          </p:nvPr>
        </p:nvSpPr>
        <p:spPr>
          <a:xfrm>
            <a:off x="889184" y="161527"/>
            <a:ext cx="10140005" cy="446654"/>
          </a:xfrm>
        </p:spPr>
        <p:txBody>
          <a:bodyPr/>
          <a:lstStyle/>
          <a:p>
            <a:r>
              <a:rPr lang="en-GB" sz="2345" dirty="0"/>
              <a:t>Towards an understanding of the q-profile clamping</a:t>
            </a:r>
          </a:p>
        </p:txBody>
      </p:sp>
      <p:sp>
        <p:nvSpPr>
          <p:cNvPr id="26" name="Rectangle 24">
            <a:extLst>
              <a:ext uri="{FF2B5EF4-FFF2-40B4-BE49-F238E27FC236}">
                <a16:creationId xmlns:a16="http://schemas.microsoft.com/office/drawing/2014/main" id="{38B149E3-1AE9-4F28-A386-E2DF6657209D}"/>
              </a:ext>
            </a:extLst>
          </p:cNvPr>
          <p:cNvSpPr>
            <a:spLocks noChangeArrowheads="1"/>
          </p:cNvSpPr>
          <p:nvPr/>
        </p:nvSpPr>
        <p:spPr bwMode="auto">
          <a:xfrm>
            <a:off x="152245" y="-180363"/>
            <a:ext cx="180471" cy="360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331" tIns="44665" rIns="89331" bIns="44665" numCol="1" anchor="ctr" anchorCtr="0" compatLnSpc="1">
            <a:prstTxWarp prst="textNoShape">
              <a:avLst/>
            </a:prstTxWarp>
            <a:spAutoFit/>
          </a:bodyPr>
          <a:lstStyle/>
          <a:p>
            <a:endParaRPr lang="en-US" sz="1758"/>
          </a:p>
        </p:txBody>
      </p:sp>
      <p:sp>
        <p:nvSpPr>
          <p:cNvPr id="15" name="Textfeld 14">
            <a:extLst>
              <a:ext uri="{FF2B5EF4-FFF2-40B4-BE49-F238E27FC236}">
                <a16:creationId xmlns:a16="http://schemas.microsoft.com/office/drawing/2014/main" id="{29C91BD2-1F01-4EC5-9B89-B28C27665D28}"/>
              </a:ext>
            </a:extLst>
          </p:cNvPr>
          <p:cNvSpPr txBox="1"/>
          <p:nvPr/>
        </p:nvSpPr>
        <p:spPr>
          <a:xfrm>
            <a:off x="6506966" y="1248242"/>
            <a:ext cx="5518122" cy="4370427"/>
          </a:xfrm>
          <a:prstGeom prst="rect">
            <a:avLst/>
          </a:prstGeom>
          <a:noFill/>
        </p:spPr>
        <p:txBody>
          <a:bodyPr wrap="square" rtlCol="0">
            <a:spAutoFit/>
          </a:bodyPr>
          <a:lstStyle/>
          <a:p>
            <a:r>
              <a:rPr lang="de-DE" sz="2000" dirty="0"/>
              <a:t>MD3D-C1 </a:t>
            </a:r>
            <a:r>
              <a:rPr lang="de-DE" sz="2000" dirty="0" err="1"/>
              <a:t>nonlinear</a:t>
            </a:r>
            <a:r>
              <a:rPr lang="de-DE" sz="2000" dirty="0"/>
              <a:t> MHD code:</a:t>
            </a:r>
          </a:p>
          <a:p>
            <a:endParaRPr lang="de-DE" sz="600" dirty="0"/>
          </a:p>
          <a:p>
            <a:pPr marL="334979" indent="-334979">
              <a:buFont typeface="Arial" panose="020B0604020202020204" pitchFamily="34" charset="0"/>
              <a:buChar char="•"/>
            </a:pPr>
            <a:r>
              <a:rPr lang="de-DE" sz="2000" dirty="0">
                <a:solidFill>
                  <a:schemeClr val="tx2"/>
                </a:solidFill>
              </a:rPr>
              <a:t>(1,1) quasi-</a:t>
            </a:r>
            <a:r>
              <a:rPr lang="de-DE" sz="2000" dirty="0" err="1">
                <a:solidFill>
                  <a:schemeClr val="tx2"/>
                </a:solidFill>
              </a:rPr>
              <a:t>interchange</a:t>
            </a:r>
            <a:r>
              <a:rPr lang="de-DE" sz="2000" dirty="0">
                <a:solidFill>
                  <a:schemeClr val="tx2"/>
                </a:solidFill>
              </a:rPr>
              <a:t> </a:t>
            </a:r>
            <a:r>
              <a:rPr lang="de-DE" sz="2000" dirty="0" err="1">
                <a:solidFill>
                  <a:schemeClr val="tx2"/>
                </a:solidFill>
              </a:rPr>
              <a:t>flow</a:t>
            </a:r>
            <a:r>
              <a:rPr lang="de-DE" sz="2000" dirty="0">
                <a:solidFill>
                  <a:schemeClr val="tx2"/>
                </a:solidFill>
              </a:rPr>
              <a:t> </a:t>
            </a:r>
            <a:r>
              <a:rPr lang="de-DE" sz="2000" dirty="0" err="1">
                <a:solidFill>
                  <a:schemeClr val="tx2"/>
                </a:solidFill>
              </a:rPr>
              <a:t>pattern</a:t>
            </a:r>
            <a:r>
              <a:rPr lang="de-DE" sz="2000" dirty="0">
                <a:solidFill>
                  <a:schemeClr val="tx2"/>
                </a:solidFill>
              </a:rPr>
              <a:t> </a:t>
            </a:r>
            <a:r>
              <a:rPr lang="de-DE" sz="2000" dirty="0" err="1">
                <a:solidFill>
                  <a:schemeClr val="tx2"/>
                </a:solidFill>
              </a:rPr>
              <a:t>creates</a:t>
            </a:r>
            <a:r>
              <a:rPr lang="de-DE" sz="2000" dirty="0">
                <a:solidFill>
                  <a:schemeClr val="tx2"/>
                </a:solidFill>
              </a:rPr>
              <a:t> (0,0) E-</a:t>
            </a:r>
            <a:r>
              <a:rPr lang="de-DE" sz="2000" dirty="0" err="1">
                <a:solidFill>
                  <a:schemeClr val="tx2"/>
                </a:solidFill>
              </a:rPr>
              <a:t>field</a:t>
            </a:r>
            <a:endParaRPr lang="de-DE" sz="2000" dirty="0">
              <a:solidFill>
                <a:schemeClr val="tx2"/>
              </a:solidFill>
            </a:endParaRPr>
          </a:p>
          <a:p>
            <a:pPr marL="334979" indent="-334979">
              <a:buFont typeface="Arial" panose="020B0604020202020204" pitchFamily="34" charset="0"/>
              <a:buChar char="•"/>
            </a:pPr>
            <a:endParaRPr lang="de-DE" sz="600" dirty="0">
              <a:solidFill>
                <a:schemeClr val="tx2"/>
              </a:solidFill>
            </a:endParaRPr>
          </a:p>
          <a:p>
            <a:pPr marL="334979" indent="-334979">
              <a:buFont typeface="Arial" panose="020B0604020202020204" pitchFamily="34" charset="0"/>
              <a:buChar char="•"/>
            </a:pPr>
            <a:r>
              <a:rPr lang="de-DE" sz="2000" dirty="0" err="1">
                <a:solidFill>
                  <a:schemeClr val="tx2"/>
                </a:solidFill>
              </a:rPr>
              <a:t>poloidal</a:t>
            </a:r>
            <a:r>
              <a:rPr lang="de-DE" sz="2000" dirty="0">
                <a:solidFill>
                  <a:schemeClr val="tx2"/>
                </a:solidFill>
              </a:rPr>
              <a:t> </a:t>
            </a:r>
            <a:r>
              <a:rPr lang="de-DE" sz="2000" dirty="0" err="1">
                <a:solidFill>
                  <a:schemeClr val="tx2"/>
                </a:solidFill>
              </a:rPr>
              <a:t>flux</a:t>
            </a:r>
            <a:r>
              <a:rPr lang="de-DE" sz="2000" dirty="0">
                <a:solidFill>
                  <a:schemeClr val="tx2"/>
                </a:solidFill>
              </a:rPr>
              <a:t> </a:t>
            </a:r>
            <a:r>
              <a:rPr lang="de-DE" sz="2000" dirty="0" err="1">
                <a:solidFill>
                  <a:schemeClr val="tx2"/>
                </a:solidFill>
              </a:rPr>
              <a:t>is</a:t>
            </a:r>
            <a:r>
              <a:rPr lang="de-DE" sz="2000" dirty="0">
                <a:solidFill>
                  <a:schemeClr val="tx2"/>
                </a:solidFill>
              </a:rPr>
              <a:t> </a:t>
            </a:r>
            <a:r>
              <a:rPr lang="de-DE" sz="2000" dirty="0" err="1">
                <a:solidFill>
                  <a:schemeClr val="tx2"/>
                </a:solidFill>
              </a:rPr>
              <a:t>moved</a:t>
            </a:r>
            <a:r>
              <a:rPr lang="de-DE" sz="2000" dirty="0">
                <a:solidFill>
                  <a:schemeClr val="tx2"/>
                </a:solidFill>
              </a:rPr>
              <a:t> </a:t>
            </a:r>
            <a:r>
              <a:rPr lang="de-DE" sz="2000" dirty="0" err="1">
                <a:solidFill>
                  <a:schemeClr val="tx2"/>
                </a:solidFill>
              </a:rPr>
              <a:t>from</a:t>
            </a:r>
            <a:r>
              <a:rPr lang="de-DE" sz="2000" dirty="0">
                <a:solidFill>
                  <a:schemeClr val="tx2"/>
                </a:solidFill>
              </a:rPr>
              <a:t> </a:t>
            </a:r>
            <a:r>
              <a:rPr lang="de-DE" sz="2000" dirty="0" err="1">
                <a:solidFill>
                  <a:schemeClr val="tx2"/>
                </a:solidFill>
              </a:rPr>
              <a:t>the</a:t>
            </a:r>
            <a:r>
              <a:rPr lang="de-DE" sz="2000" dirty="0">
                <a:solidFill>
                  <a:schemeClr val="tx2"/>
                </a:solidFill>
              </a:rPr>
              <a:t> </a:t>
            </a:r>
            <a:r>
              <a:rPr lang="de-DE" sz="2000" dirty="0" err="1">
                <a:solidFill>
                  <a:schemeClr val="tx2"/>
                </a:solidFill>
              </a:rPr>
              <a:t>centre</a:t>
            </a:r>
            <a:r>
              <a:rPr lang="de-DE" sz="2000" dirty="0">
                <a:solidFill>
                  <a:schemeClr val="tx2"/>
                </a:solidFill>
              </a:rPr>
              <a:t> </a:t>
            </a:r>
            <a:r>
              <a:rPr lang="de-DE" sz="2000" dirty="0" err="1">
                <a:solidFill>
                  <a:schemeClr val="tx2"/>
                </a:solidFill>
              </a:rPr>
              <a:t>to</a:t>
            </a:r>
            <a:r>
              <a:rPr lang="de-DE" sz="2000" dirty="0">
                <a:solidFill>
                  <a:schemeClr val="tx2"/>
                </a:solidFill>
              </a:rPr>
              <a:t> q &gt; 1</a:t>
            </a:r>
          </a:p>
          <a:p>
            <a:pPr marL="334979" indent="-334979">
              <a:buFont typeface="Arial" panose="020B0604020202020204" pitchFamily="34" charset="0"/>
              <a:buChar char="•"/>
            </a:pPr>
            <a:endParaRPr lang="de-DE" sz="600" dirty="0">
              <a:solidFill>
                <a:schemeClr val="tx2"/>
              </a:solidFill>
            </a:endParaRPr>
          </a:p>
          <a:p>
            <a:pPr marL="334979" indent="-334979">
              <a:buFont typeface="Arial" panose="020B0604020202020204" pitchFamily="34" charset="0"/>
              <a:buChar char="•"/>
            </a:pPr>
            <a:r>
              <a:rPr lang="de-DE" sz="2000" dirty="0" err="1">
                <a:solidFill>
                  <a:schemeClr val="tx2"/>
                </a:solidFill>
              </a:rPr>
              <a:t>stationary</a:t>
            </a:r>
            <a:r>
              <a:rPr lang="de-DE" sz="2000" dirty="0">
                <a:solidFill>
                  <a:schemeClr val="tx2"/>
                </a:solidFill>
              </a:rPr>
              <a:t> </a:t>
            </a:r>
            <a:r>
              <a:rPr lang="de-DE" sz="2000" dirty="0" err="1">
                <a:solidFill>
                  <a:schemeClr val="tx2"/>
                </a:solidFill>
              </a:rPr>
              <a:t>state</a:t>
            </a:r>
            <a:r>
              <a:rPr lang="de-DE" sz="2000" dirty="0">
                <a:solidFill>
                  <a:schemeClr val="tx2"/>
                </a:solidFill>
              </a:rPr>
              <a:t> </a:t>
            </a:r>
            <a:r>
              <a:rPr lang="de-DE" sz="2000" dirty="0" err="1">
                <a:solidFill>
                  <a:schemeClr val="tx2"/>
                </a:solidFill>
              </a:rPr>
              <a:t>with</a:t>
            </a:r>
            <a:r>
              <a:rPr lang="de-DE" sz="2000" dirty="0">
                <a:solidFill>
                  <a:schemeClr val="tx2"/>
                </a:solidFill>
              </a:rPr>
              <a:t> </a:t>
            </a:r>
            <a:r>
              <a:rPr lang="de-DE" sz="2000" dirty="0" err="1">
                <a:solidFill>
                  <a:schemeClr val="tx2"/>
                </a:solidFill>
              </a:rPr>
              <a:t>continuous</a:t>
            </a:r>
            <a:r>
              <a:rPr lang="de-DE" sz="2000" dirty="0">
                <a:solidFill>
                  <a:schemeClr val="tx2"/>
                </a:solidFill>
              </a:rPr>
              <a:t> </a:t>
            </a:r>
            <a:r>
              <a:rPr lang="de-DE" sz="2000" dirty="0" err="1">
                <a:solidFill>
                  <a:schemeClr val="tx2"/>
                </a:solidFill>
              </a:rPr>
              <a:t>flux</a:t>
            </a:r>
            <a:r>
              <a:rPr lang="de-DE" sz="2000" dirty="0">
                <a:solidFill>
                  <a:schemeClr val="tx2"/>
                </a:solidFill>
              </a:rPr>
              <a:t> </a:t>
            </a:r>
            <a:r>
              <a:rPr lang="de-DE" sz="2000" dirty="0" err="1">
                <a:solidFill>
                  <a:schemeClr val="tx2"/>
                </a:solidFill>
              </a:rPr>
              <a:t>redistribution</a:t>
            </a:r>
            <a:r>
              <a:rPr lang="de-DE" sz="2000" dirty="0">
                <a:solidFill>
                  <a:schemeClr val="tx2"/>
                </a:solidFill>
              </a:rPr>
              <a:t> (‚</a:t>
            </a:r>
            <a:r>
              <a:rPr lang="de-DE" sz="2000" dirty="0" err="1">
                <a:solidFill>
                  <a:schemeClr val="tx2"/>
                </a:solidFill>
              </a:rPr>
              <a:t>dynamo</a:t>
            </a:r>
            <a:r>
              <a:rPr lang="de-DE" sz="2000" dirty="0">
                <a:solidFill>
                  <a:schemeClr val="tx2"/>
                </a:solidFill>
              </a:rPr>
              <a:t>‘)</a:t>
            </a:r>
          </a:p>
          <a:p>
            <a:pPr marL="334979" indent="-334979">
              <a:buFont typeface="Arial" panose="020B0604020202020204" pitchFamily="34" charset="0"/>
              <a:buChar char="•"/>
            </a:pPr>
            <a:endParaRPr lang="de-DE" sz="2000" dirty="0">
              <a:solidFill>
                <a:srgbClr val="0000FF"/>
              </a:solidFill>
            </a:endParaRPr>
          </a:p>
          <a:p>
            <a:r>
              <a:rPr lang="de-DE" sz="2000" dirty="0" err="1"/>
              <a:t>Possibility</a:t>
            </a:r>
            <a:r>
              <a:rPr lang="de-DE" sz="2000" dirty="0"/>
              <a:t> </a:t>
            </a:r>
            <a:r>
              <a:rPr lang="de-DE" sz="2000" dirty="0" err="1"/>
              <a:t>of</a:t>
            </a:r>
            <a:r>
              <a:rPr lang="de-DE" sz="2000" dirty="0"/>
              <a:t> </a:t>
            </a:r>
            <a:r>
              <a:rPr lang="de-DE" sz="2000" dirty="0" err="1"/>
              <a:t>central</a:t>
            </a:r>
            <a:r>
              <a:rPr lang="de-DE" sz="2000" dirty="0"/>
              <a:t> CD </a:t>
            </a:r>
            <a:r>
              <a:rPr lang="de-DE" sz="2000" dirty="0" err="1"/>
              <a:t>without</a:t>
            </a:r>
            <a:r>
              <a:rPr lang="de-DE" sz="2000" dirty="0"/>
              <a:t> </a:t>
            </a:r>
            <a:r>
              <a:rPr lang="de-DE" sz="2000" dirty="0" err="1"/>
              <a:t>sawteeth</a:t>
            </a:r>
            <a:r>
              <a:rPr lang="de-DE" sz="2000" dirty="0"/>
              <a:t>!</a:t>
            </a:r>
          </a:p>
          <a:p>
            <a:endParaRPr lang="de-DE" sz="2000" dirty="0"/>
          </a:p>
          <a:p>
            <a:r>
              <a:rPr lang="de-DE" sz="2000" b="1" dirty="0" err="1">
                <a:solidFill>
                  <a:schemeClr val="tx2"/>
                </a:solidFill>
              </a:rPr>
              <a:t>Ongoing</a:t>
            </a:r>
            <a:r>
              <a:rPr lang="de-DE" sz="2000" b="1" dirty="0">
                <a:solidFill>
                  <a:schemeClr val="tx2"/>
                </a:solidFill>
              </a:rPr>
              <a:t>: JOREK </a:t>
            </a:r>
            <a:r>
              <a:rPr lang="de-DE" sz="2000" b="1" dirty="0" err="1">
                <a:solidFill>
                  <a:schemeClr val="tx2"/>
                </a:solidFill>
              </a:rPr>
              <a:t>simulations</a:t>
            </a:r>
            <a:r>
              <a:rPr lang="de-DE" sz="2000" b="1" dirty="0">
                <a:solidFill>
                  <a:schemeClr val="tx2"/>
                </a:solidFill>
              </a:rPr>
              <a:t> </a:t>
            </a:r>
            <a:r>
              <a:rPr lang="de-DE" sz="2000" b="1" dirty="0" err="1">
                <a:solidFill>
                  <a:schemeClr val="tx2"/>
                </a:solidFill>
              </a:rPr>
              <a:t>validated</a:t>
            </a:r>
            <a:r>
              <a:rPr lang="de-DE" sz="2000" b="1" dirty="0">
                <a:solidFill>
                  <a:schemeClr val="tx2"/>
                </a:solidFill>
              </a:rPr>
              <a:t> </a:t>
            </a:r>
            <a:r>
              <a:rPr lang="de-DE" sz="2000" b="1" dirty="0" err="1">
                <a:solidFill>
                  <a:schemeClr val="tx2"/>
                </a:solidFill>
              </a:rPr>
              <a:t>against</a:t>
            </a:r>
            <a:r>
              <a:rPr lang="de-DE" sz="2000" b="1" dirty="0">
                <a:solidFill>
                  <a:schemeClr val="tx2"/>
                </a:solidFill>
              </a:rPr>
              <a:t> experimental </a:t>
            </a:r>
            <a:r>
              <a:rPr lang="de-DE" sz="2000" b="1" dirty="0" err="1">
                <a:solidFill>
                  <a:schemeClr val="tx2"/>
                </a:solidFill>
              </a:rPr>
              <a:t>results</a:t>
            </a:r>
            <a:r>
              <a:rPr lang="de-DE" sz="2000" b="1" dirty="0">
                <a:solidFill>
                  <a:schemeClr val="tx2"/>
                </a:solidFill>
              </a:rPr>
              <a:t> </a:t>
            </a:r>
            <a:r>
              <a:rPr lang="de-DE" sz="2000" b="1" dirty="0" err="1">
                <a:solidFill>
                  <a:schemeClr val="tx2"/>
                </a:solidFill>
              </a:rPr>
              <a:t>from</a:t>
            </a:r>
            <a:r>
              <a:rPr lang="de-DE" sz="2000" b="1" dirty="0">
                <a:solidFill>
                  <a:schemeClr val="tx2"/>
                </a:solidFill>
              </a:rPr>
              <a:t> AUG (and JET)</a:t>
            </a:r>
          </a:p>
          <a:p>
            <a:endParaRPr lang="de-DE" sz="2000" b="1" dirty="0">
              <a:solidFill>
                <a:schemeClr val="tx2"/>
              </a:solidFill>
            </a:endParaRPr>
          </a:p>
          <a:p>
            <a:r>
              <a:rPr lang="de-DE" sz="2000" b="1" dirty="0">
                <a:solidFill>
                  <a:schemeClr val="tx2"/>
                </a:solidFill>
              </a:rPr>
              <a:t>Next </a:t>
            </a:r>
            <a:r>
              <a:rPr lang="de-DE" sz="2000" b="1" dirty="0" err="1">
                <a:solidFill>
                  <a:schemeClr val="tx2"/>
                </a:solidFill>
              </a:rPr>
              <a:t>step</a:t>
            </a:r>
            <a:r>
              <a:rPr lang="de-DE" sz="2000" b="1" dirty="0">
                <a:solidFill>
                  <a:schemeClr val="tx2"/>
                </a:solidFill>
              </a:rPr>
              <a:t>: </a:t>
            </a:r>
            <a:r>
              <a:rPr lang="de-DE" sz="2000" b="1" dirty="0" err="1">
                <a:solidFill>
                  <a:schemeClr val="tx2"/>
                </a:solidFill>
              </a:rPr>
              <a:t>reduced</a:t>
            </a:r>
            <a:r>
              <a:rPr lang="de-DE" sz="2000" b="1" dirty="0">
                <a:solidFill>
                  <a:schemeClr val="tx2"/>
                </a:solidFill>
              </a:rPr>
              <a:t> </a:t>
            </a:r>
            <a:r>
              <a:rPr lang="de-DE" sz="2000" b="1" dirty="0" err="1">
                <a:solidFill>
                  <a:schemeClr val="tx2"/>
                </a:solidFill>
              </a:rPr>
              <a:t>model</a:t>
            </a:r>
            <a:r>
              <a:rPr lang="de-DE" sz="2000" b="1" dirty="0">
                <a:solidFill>
                  <a:schemeClr val="tx2"/>
                </a:solidFill>
              </a:rPr>
              <a:t> </a:t>
            </a:r>
            <a:r>
              <a:rPr lang="de-DE" sz="2000" b="1" dirty="0" err="1">
                <a:solidFill>
                  <a:schemeClr val="tx2"/>
                </a:solidFill>
              </a:rPr>
              <a:t>for</a:t>
            </a:r>
            <a:r>
              <a:rPr lang="de-DE" sz="2000" b="1" dirty="0">
                <a:solidFill>
                  <a:schemeClr val="tx2"/>
                </a:solidFill>
              </a:rPr>
              <a:t> </a:t>
            </a:r>
            <a:r>
              <a:rPr lang="de-DE" sz="2000" b="1" dirty="0" err="1">
                <a:solidFill>
                  <a:schemeClr val="tx2"/>
                </a:solidFill>
              </a:rPr>
              <a:t>integrated</a:t>
            </a:r>
            <a:r>
              <a:rPr lang="de-DE" sz="2000" b="1" dirty="0">
                <a:solidFill>
                  <a:schemeClr val="tx2"/>
                </a:solidFill>
              </a:rPr>
              <a:t> </a:t>
            </a:r>
            <a:r>
              <a:rPr lang="de-DE" sz="2000" b="1" dirty="0" err="1">
                <a:solidFill>
                  <a:schemeClr val="tx2"/>
                </a:solidFill>
              </a:rPr>
              <a:t>modeling</a:t>
            </a:r>
            <a:endParaRPr lang="de-DE" sz="2000" b="1" dirty="0">
              <a:solidFill>
                <a:schemeClr val="tx2"/>
              </a:solidFill>
            </a:endParaRPr>
          </a:p>
        </p:txBody>
      </p:sp>
      <p:sp>
        <p:nvSpPr>
          <p:cNvPr id="8" name="TextBox 7">
            <a:extLst>
              <a:ext uri="{FF2B5EF4-FFF2-40B4-BE49-F238E27FC236}">
                <a16:creationId xmlns:a16="http://schemas.microsoft.com/office/drawing/2014/main" id="{B7029D02-6BCF-421A-ADF2-6672E4FF837D}"/>
              </a:ext>
            </a:extLst>
          </p:cNvPr>
          <p:cNvSpPr txBox="1"/>
          <p:nvPr/>
        </p:nvSpPr>
        <p:spPr>
          <a:xfrm>
            <a:off x="9497301" y="5872424"/>
            <a:ext cx="1593339" cy="511151"/>
          </a:xfrm>
          <a:prstGeom prst="rect">
            <a:avLst/>
          </a:prstGeom>
          <a:noFill/>
          <a:ln>
            <a:solidFill>
              <a:schemeClr val="tx1"/>
            </a:solidFill>
          </a:ln>
        </p:spPr>
        <p:txBody>
          <a:bodyPr wrap="none" rtlCol="0">
            <a:spAutoFit/>
          </a:bodyPr>
          <a:lstStyle/>
          <a:p>
            <a:r>
              <a:rPr lang="de-DE" sz="1368" b="1" dirty="0"/>
              <a:t>I. Krebs et al., </a:t>
            </a:r>
          </a:p>
          <a:p>
            <a:r>
              <a:rPr lang="de-DE" sz="1368" b="1" dirty="0"/>
              <a:t>Phys. Plasmas 2017</a:t>
            </a:r>
            <a:endParaRPr lang="en-US" sz="1368" b="1" dirty="0"/>
          </a:p>
        </p:txBody>
      </p:sp>
      <p:pic>
        <p:nvPicPr>
          <p:cNvPr id="3" name="Grafik 2">
            <a:extLst>
              <a:ext uri="{FF2B5EF4-FFF2-40B4-BE49-F238E27FC236}">
                <a16:creationId xmlns:a16="http://schemas.microsoft.com/office/drawing/2014/main" id="{CC638CC6-2B55-43CE-AE8D-81D05CC9F7A0}"/>
              </a:ext>
            </a:extLst>
          </p:cNvPr>
          <p:cNvPicPr>
            <a:picLocks noChangeAspect="1"/>
          </p:cNvPicPr>
          <p:nvPr/>
        </p:nvPicPr>
        <p:blipFill>
          <a:blip r:embed="rId2"/>
          <a:stretch>
            <a:fillRect/>
          </a:stretch>
        </p:blipFill>
        <p:spPr>
          <a:xfrm>
            <a:off x="396252" y="1004577"/>
            <a:ext cx="5936574" cy="2143035"/>
          </a:xfrm>
          <a:prstGeom prst="rect">
            <a:avLst/>
          </a:prstGeom>
        </p:spPr>
      </p:pic>
      <p:pic>
        <p:nvPicPr>
          <p:cNvPr id="5" name="Grafik 4">
            <a:extLst>
              <a:ext uri="{FF2B5EF4-FFF2-40B4-BE49-F238E27FC236}">
                <a16:creationId xmlns:a16="http://schemas.microsoft.com/office/drawing/2014/main" id="{06E29D83-D0BE-4A65-8842-1C1F0B9610AF}"/>
              </a:ext>
            </a:extLst>
          </p:cNvPr>
          <p:cNvPicPr>
            <a:picLocks noChangeAspect="1"/>
          </p:cNvPicPr>
          <p:nvPr/>
        </p:nvPicPr>
        <p:blipFill>
          <a:blip r:embed="rId3"/>
          <a:stretch>
            <a:fillRect/>
          </a:stretch>
        </p:blipFill>
        <p:spPr>
          <a:xfrm>
            <a:off x="1453096" y="3421253"/>
            <a:ext cx="4011662" cy="3050402"/>
          </a:xfrm>
          <a:prstGeom prst="rect">
            <a:avLst/>
          </a:prstGeom>
        </p:spPr>
      </p:pic>
      <p:sp>
        <p:nvSpPr>
          <p:cNvPr id="10" name="Fußzeilenplatzhalter 3">
            <a:extLst>
              <a:ext uri="{FF2B5EF4-FFF2-40B4-BE49-F238E27FC236}">
                <a16:creationId xmlns:a16="http://schemas.microsoft.com/office/drawing/2014/main" id="{A021A48C-7774-4516-A55A-87A3C6567995}"/>
              </a:ext>
            </a:extLst>
          </p:cNvPr>
          <p:cNvSpPr>
            <a:spLocks noGrp="1"/>
          </p:cNvSpPr>
          <p:nvPr>
            <p:ph type="ftr" sz="quarter" idx="11"/>
          </p:nvPr>
        </p:nvSpPr>
        <p:spPr>
          <a:xfrm>
            <a:off x="760068" y="6545238"/>
            <a:ext cx="10712576" cy="268139"/>
          </a:xfrm>
        </p:spPr>
        <p:txBody>
          <a:bodyPr/>
          <a:lstStyle/>
          <a:p>
            <a:pPr algn="r"/>
            <a:r>
              <a:rPr lang="en-GB" dirty="0"/>
              <a:t>H. Zohm | </a:t>
            </a:r>
            <a:r>
              <a:rPr lang="en-GB" dirty="0" err="1"/>
              <a:t>EUROfusion</a:t>
            </a:r>
            <a:r>
              <a:rPr lang="en-GB" dirty="0"/>
              <a:t> ETASC General Meeting | </a:t>
            </a:r>
            <a:r>
              <a:rPr lang="en-GB" dirty="0" err="1"/>
              <a:t>Garching</a:t>
            </a:r>
            <a:r>
              <a:rPr lang="en-GB" dirty="0"/>
              <a:t> | 11.11.2024 | Page </a:t>
            </a:r>
            <a:fld id="{6A6D9FA1-99C7-4910-8E32-B85D378B0060}" type="slidenum">
              <a:rPr lang="en-GB" smtClean="0"/>
              <a:pPr algn="r"/>
              <a:t>6</a:t>
            </a:fld>
            <a:endParaRPr lang="en-GB" dirty="0"/>
          </a:p>
        </p:txBody>
      </p:sp>
    </p:spTree>
    <p:extLst>
      <p:ext uri="{BB962C8B-B14F-4D97-AF65-F5344CB8AC3E}">
        <p14:creationId xmlns:p14="http://schemas.microsoft.com/office/powerpoint/2010/main" val="1281077244"/>
      </p:ext>
    </p:extLst>
  </p:cSld>
  <p:clrMapOvr>
    <a:masterClrMapping/>
  </p:clrMapOvr>
  <mc:AlternateContent xmlns:mc="http://schemas.openxmlformats.org/markup-compatibility/2006" xmlns:p14="http://schemas.microsoft.com/office/powerpoint/2010/main">
    <mc:Choice Requires="p14">
      <p:transition spd="slow" p14:dur="2000" advTm="93241"/>
    </mc:Choice>
    <mc:Fallback xmlns="">
      <p:transition spd="slow" advTm="9324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
            <a:extLst>
              <a:ext uri="{FF2B5EF4-FFF2-40B4-BE49-F238E27FC236}">
                <a16:creationId xmlns:a16="http://schemas.microsoft.com/office/drawing/2014/main" id="{B1B33C2C-1E1C-4DA4-8081-9C167B034F23}"/>
              </a:ext>
            </a:extLst>
          </p:cNvPr>
          <p:cNvSpPr>
            <a:spLocks noGrp="1"/>
          </p:cNvSpPr>
          <p:nvPr>
            <p:ph type="title"/>
          </p:nvPr>
        </p:nvSpPr>
        <p:spPr>
          <a:xfrm>
            <a:off x="889184" y="161527"/>
            <a:ext cx="10140005" cy="446654"/>
          </a:xfrm>
        </p:spPr>
        <p:txBody>
          <a:bodyPr/>
          <a:lstStyle/>
          <a:p>
            <a:r>
              <a:rPr lang="de-DE" sz="2345" dirty="0"/>
              <a:t>C</a:t>
            </a:r>
            <a:r>
              <a:rPr lang="en-GB" sz="2345" dirty="0"/>
              <a:t>ore turbulent transport will be different in burning plasmas</a:t>
            </a:r>
          </a:p>
        </p:txBody>
      </p:sp>
      <p:sp>
        <p:nvSpPr>
          <p:cNvPr id="26" name="Rectangle 24">
            <a:extLst>
              <a:ext uri="{FF2B5EF4-FFF2-40B4-BE49-F238E27FC236}">
                <a16:creationId xmlns:a16="http://schemas.microsoft.com/office/drawing/2014/main" id="{38B149E3-1AE9-4F28-A386-E2DF6657209D}"/>
              </a:ext>
            </a:extLst>
          </p:cNvPr>
          <p:cNvSpPr>
            <a:spLocks noChangeArrowheads="1"/>
          </p:cNvSpPr>
          <p:nvPr/>
        </p:nvSpPr>
        <p:spPr bwMode="auto">
          <a:xfrm>
            <a:off x="152245" y="-180363"/>
            <a:ext cx="180471" cy="360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331" tIns="44665" rIns="89331" bIns="44665" numCol="1" anchor="ctr" anchorCtr="0" compatLnSpc="1">
            <a:prstTxWarp prst="textNoShape">
              <a:avLst/>
            </a:prstTxWarp>
            <a:spAutoFit/>
          </a:bodyPr>
          <a:lstStyle/>
          <a:p>
            <a:endParaRPr lang="en-US" sz="1758"/>
          </a:p>
        </p:txBody>
      </p:sp>
      <p:sp>
        <p:nvSpPr>
          <p:cNvPr id="15" name="Textfeld 14">
            <a:extLst>
              <a:ext uri="{FF2B5EF4-FFF2-40B4-BE49-F238E27FC236}">
                <a16:creationId xmlns:a16="http://schemas.microsoft.com/office/drawing/2014/main" id="{29C91BD2-1F01-4EC5-9B89-B28C27665D28}"/>
              </a:ext>
            </a:extLst>
          </p:cNvPr>
          <p:cNvSpPr txBox="1"/>
          <p:nvPr/>
        </p:nvSpPr>
        <p:spPr>
          <a:xfrm>
            <a:off x="549411" y="4368753"/>
            <a:ext cx="11093177" cy="2123658"/>
          </a:xfrm>
          <a:prstGeom prst="rect">
            <a:avLst/>
          </a:prstGeom>
          <a:noFill/>
        </p:spPr>
        <p:txBody>
          <a:bodyPr wrap="square" rtlCol="0">
            <a:spAutoFit/>
          </a:bodyPr>
          <a:lstStyle/>
          <a:p>
            <a:r>
              <a:rPr lang="de-DE" sz="2000" dirty="0"/>
              <a:t>Tools </a:t>
            </a:r>
            <a:r>
              <a:rPr lang="de-DE" sz="2000" dirty="0" err="1"/>
              <a:t>benchmarked</a:t>
            </a:r>
            <a:r>
              <a:rPr lang="de-DE" sz="2000" dirty="0"/>
              <a:t> </a:t>
            </a:r>
            <a:r>
              <a:rPr lang="de-DE" sz="2000" dirty="0" err="1"/>
              <a:t>against</a:t>
            </a:r>
            <a:r>
              <a:rPr lang="de-DE" sz="2000" dirty="0"/>
              <a:t> </a:t>
            </a:r>
            <a:r>
              <a:rPr lang="de-DE" sz="2000" dirty="0" err="1"/>
              <a:t>present</a:t>
            </a:r>
            <a:r>
              <a:rPr lang="de-DE" sz="2000" dirty="0"/>
              <a:t> </a:t>
            </a:r>
            <a:r>
              <a:rPr lang="de-DE" sz="2000" dirty="0" err="1"/>
              <a:t>day</a:t>
            </a:r>
            <a:r>
              <a:rPr lang="de-DE" sz="2000" dirty="0"/>
              <a:t> </a:t>
            </a:r>
            <a:r>
              <a:rPr lang="de-DE" sz="2000" dirty="0" err="1"/>
              <a:t>experiments</a:t>
            </a:r>
            <a:r>
              <a:rPr lang="de-DE" sz="2000" dirty="0"/>
              <a:t>, but </a:t>
            </a:r>
            <a:r>
              <a:rPr lang="de-DE" sz="2000" dirty="0" err="1"/>
              <a:t>expect</a:t>
            </a:r>
            <a:r>
              <a:rPr lang="de-DE" sz="2000" dirty="0"/>
              <a:t> </a:t>
            </a:r>
            <a:r>
              <a:rPr lang="de-DE" sz="2000" dirty="0" err="1"/>
              <a:t>major</a:t>
            </a:r>
            <a:r>
              <a:rPr lang="de-DE" sz="2000" dirty="0"/>
              <a:t> </a:t>
            </a:r>
            <a:r>
              <a:rPr lang="de-DE" sz="2000" dirty="0" err="1"/>
              <a:t>differences</a:t>
            </a:r>
            <a:r>
              <a:rPr lang="de-DE" sz="2000" dirty="0"/>
              <a:t> in ITER/DEMO</a:t>
            </a:r>
          </a:p>
          <a:p>
            <a:endParaRPr lang="de-DE" sz="800" dirty="0"/>
          </a:p>
          <a:p>
            <a:pPr marL="334979" indent="-334979">
              <a:buFont typeface="Arial" panose="020B0604020202020204" pitchFamily="34" charset="0"/>
              <a:buChar char="•"/>
            </a:pPr>
            <a:r>
              <a:rPr lang="de-DE" sz="2000" dirty="0" err="1">
                <a:solidFill>
                  <a:schemeClr val="tx2"/>
                </a:solidFill>
              </a:rPr>
              <a:t>the</a:t>
            </a:r>
            <a:r>
              <a:rPr lang="de-DE" sz="2000" dirty="0">
                <a:solidFill>
                  <a:schemeClr val="tx2"/>
                </a:solidFill>
              </a:rPr>
              <a:t> fast </a:t>
            </a:r>
            <a:r>
              <a:rPr lang="de-DE" sz="2000" dirty="0" err="1">
                <a:solidFill>
                  <a:schemeClr val="tx2"/>
                </a:solidFill>
              </a:rPr>
              <a:t>particle</a:t>
            </a:r>
            <a:r>
              <a:rPr lang="de-DE" sz="2000" dirty="0">
                <a:solidFill>
                  <a:schemeClr val="tx2"/>
                </a:solidFill>
              </a:rPr>
              <a:t> </a:t>
            </a:r>
            <a:r>
              <a:rPr lang="de-DE" sz="2000" dirty="0" err="1">
                <a:solidFill>
                  <a:schemeClr val="tx2"/>
                </a:solidFill>
              </a:rPr>
              <a:t>poulation</a:t>
            </a:r>
            <a:r>
              <a:rPr lang="de-DE" sz="2000" dirty="0">
                <a:solidFill>
                  <a:schemeClr val="tx2"/>
                </a:solidFill>
              </a:rPr>
              <a:t> will </a:t>
            </a:r>
            <a:r>
              <a:rPr lang="de-DE" sz="2000" dirty="0" err="1">
                <a:solidFill>
                  <a:schemeClr val="tx2"/>
                </a:solidFill>
              </a:rPr>
              <a:t>interact</a:t>
            </a:r>
            <a:r>
              <a:rPr lang="de-DE" sz="2000" dirty="0">
                <a:solidFill>
                  <a:schemeClr val="tx2"/>
                </a:solidFill>
              </a:rPr>
              <a:t> </a:t>
            </a:r>
            <a:r>
              <a:rPr lang="de-DE" sz="2000" dirty="0" err="1">
                <a:solidFill>
                  <a:schemeClr val="tx2"/>
                </a:solidFill>
              </a:rPr>
              <a:t>with</a:t>
            </a:r>
            <a:r>
              <a:rPr lang="de-DE" sz="2000" dirty="0">
                <a:solidFill>
                  <a:schemeClr val="tx2"/>
                </a:solidFill>
              </a:rPr>
              <a:t> </a:t>
            </a:r>
            <a:r>
              <a:rPr lang="de-DE" sz="2000" dirty="0" err="1">
                <a:solidFill>
                  <a:schemeClr val="tx2"/>
                </a:solidFill>
              </a:rPr>
              <a:t>turbulence</a:t>
            </a:r>
            <a:r>
              <a:rPr lang="de-DE" sz="2000" dirty="0">
                <a:solidFill>
                  <a:schemeClr val="tx2"/>
                </a:solidFill>
              </a:rPr>
              <a:t> (</a:t>
            </a:r>
            <a:r>
              <a:rPr lang="de-DE" sz="2000" dirty="0" err="1">
                <a:solidFill>
                  <a:schemeClr val="tx2"/>
                </a:solidFill>
              </a:rPr>
              <a:t>dilution</a:t>
            </a:r>
            <a:r>
              <a:rPr lang="de-DE" sz="2000" dirty="0">
                <a:solidFill>
                  <a:schemeClr val="tx2"/>
                </a:solidFill>
              </a:rPr>
              <a:t>, </a:t>
            </a:r>
            <a:r>
              <a:rPr lang="de-DE" sz="2000" dirty="0" err="1">
                <a:solidFill>
                  <a:schemeClr val="tx2"/>
                </a:solidFill>
              </a:rPr>
              <a:t>orbits</a:t>
            </a:r>
            <a:r>
              <a:rPr lang="de-DE" sz="2000" dirty="0">
                <a:solidFill>
                  <a:schemeClr val="tx2"/>
                </a:solidFill>
              </a:rPr>
              <a:t>, </a:t>
            </a:r>
            <a:r>
              <a:rPr lang="de-DE" sz="2000" dirty="0" err="1">
                <a:solidFill>
                  <a:schemeClr val="tx2"/>
                </a:solidFill>
              </a:rPr>
              <a:t>three</a:t>
            </a:r>
            <a:r>
              <a:rPr lang="de-DE" sz="2000" dirty="0">
                <a:solidFill>
                  <a:schemeClr val="tx2"/>
                </a:solidFill>
              </a:rPr>
              <a:t> </a:t>
            </a:r>
            <a:r>
              <a:rPr lang="de-DE" sz="2000" dirty="0" err="1">
                <a:solidFill>
                  <a:schemeClr val="tx2"/>
                </a:solidFill>
              </a:rPr>
              <a:t>wave</a:t>
            </a:r>
            <a:r>
              <a:rPr lang="de-DE" sz="2000" dirty="0">
                <a:solidFill>
                  <a:schemeClr val="tx2"/>
                </a:solidFill>
              </a:rPr>
              <a:t> </a:t>
            </a:r>
            <a:r>
              <a:rPr lang="de-DE" sz="2000" dirty="0" err="1">
                <a:solidFill>
                  <a:schemeClr val="tx2"/>
                </a:solidFill>
              </a:rPr>
              <a:t>coupling</a:t>
            </a:r>
            <a:r>
              <a:rPr lang="de-DE" sz="2000" dirty="0">
                <a:solidFill>
                  <a:schemeClr val="tx2"/>
                </a:solidFill>
              </a:rPr>
              <a:t>)</a:t>
            </a:r>
          </a:p>
          <a:p>
            <a:pPr marL="334979" indent="-334979">
              <a:buFont typeface="Arial" panose="020B0604020202020204" pitchFamily="34" charset="0"/>
              <a:buChar char="•"/>
            </a:pPr>
            <a:endParaRPr lang="de-DE" sz="800" dirty="0">
              <a:solidFill>
                <a:schemeClr val="tx2"/>
              </a:solidFill>
            </a:endParaRPr>
          </a:p>
          <a:p>
            <a:pPr marL="334979" indent="-334979">
              <a:buFont typeface="Arial" panose="020B0604020202020204" pitchFamily="34" charset="0"/>
              <a:buChar char="•"/>
            </a:pPr>
            <a:r>
              <a:rPr lang="de-DE" sz="2000" dirty="0" err="1">
                <a:solidFill>
                  <a:schemeClr val="tx2"/>
                </a:solidFill>
              </a:rPr>
              <a:t>need</a:t>
            </a:r>
            <a:r>
              <a:rPr lang="de-DE" sz="2000" dirty="0">
                <a:solidFill>
                  <a:schemeClr val="tx2"/>
                </a:solidFill>
              </a:rPr>
              <a:t> a </a:t>
            </a:r>
            <a:r>
              <a:rPr lang="de-DE" sz="2000" dirty="0" err="1">
                <a:solidFill>
                  <a:schemeClr val="tx2"/>
                </a:solidFill>
              </a:rPr>
              <a:t>better</a:t>
            </a:r>
            <a:r>
              <a:rPr lang="de-DE" sz="2000" dirty="0">
                <a:solidFill>
                  <a:schemeClr val="tx2"/>
                </a:solidFill>
              </a:rPr>
              <a:t> </a:t>
            </a:r>
            <a:r>
              <a:rPr lang="de-DE" sz="2000" dirty="0" err="1">
                <a:solidFill>
                  <a:schemeClr val="tx2"/>
                </a:solidFill>
              </a:rPr>
              <a:t>understanding</a:t>
            </a:r>
            <a:r>
              <a:rPr lang="de-DE" sz="2000" dirty="0">
                <a:solidFill>
                  <a:schemeClr val="tx2"/>
                </a:solidFill>
              </a:rPr>
              <a:t>, </a:t>
            </a:r>
            <a:r>
              <a:rPr lang="de-DE" sz="2000" dirty="0" err="1">
                <a:solidFill>
                  <a:schemeClr val="tx2"/>
                </a:solidFill>
              </a:rPr>
              <a:t>especially</a:t>
            </a:r>
            <a:r>
              <a:rPr lang="de-DE" sz="2000" dirty="0">
                <a:solidFill>
                  <a:schemeClr val="tx2"/>
                </a:solidFill>
              </a:rPr>
              <a:t> </a:t>
            </a:r>
            <a:r>
              <a:rPr lang="de-DE" sz="2000" dirty="0" err="1">
                <a:solidFill>
                  <a:schemeClr val="tx2"/>
                </a:solidFill>
              </a:rPr>
              <a:t>of</a:t>
            </a:r>
            <a:r>
              <a:rPr lang="de-DE" sz="2000" dirty="0">
                <a:solidFill>
                  <a:schemeClr val="tx2"/>
                </a:solidFill>
              </a:rPr>
              <a:t> </a:t>
            </a:r>
            <a:r>
              <a:rPr lang="de-DE" sz="2000" dirty="0" err="1">
                <a:solidFill>
                  <a:schemeClr val="tx2"/>
                </a:solidFill>
              </a:rPr>
              <a:t>the</a:t>
            </a:r>
            <a:r>
              <a:rPr lang="de-DE" sz="2000" dirty="0">
                <a:solidFill>
                  <a:schemeClr val="tx2"/>
                </a:solidFill>
              </a:rPr>
              <a:t> </a:t>
            </a:r>
            <a:r>
              <a:rPr lang="de-DE" sz="2000" dirty="0" err="1">
                <a:solidFill>
                  <a:schemeClr val="tx2"/>
                </a:solidFill>
              </a:rPr>
              <a:t>nonlinear</a:t>
            </a:r>
            <a:r>
              <a:rPr lang="de-DE" sz="2000" dirty="0">
                <a:solidFill>
                  <a:schemeClr val="tx2"/>
                </a:solidFill>
              </a:rPr>
              <a:t> e-m and fast </a:t>
            </a:r>
            <a:r>
              <a:rPr lang="de-DE" sz="2000" dirty="0" err="1">
                <a:solidFill>
                  <a:schemeClr val="tx2"/>
                </a:solidFill>
              </a:rPr>
              <a:t>particle</a:t>
            </a:r>
            <a:r>
              <a:rPr lang="de-DE" sz="2000" dirty="0">
                <a:solidFill>
                  <a:schemeClr val="tx2"/>
                </a:solidFill>
              </a:rPr>
              <a:t> </a:t>
            </a:r>
            <a:r>
              <a:rPr lang="de-DE" sz="2000" dirty="0" err="1">
                <a:solidFill>
                  <a:schemeClr val="tx2"/>
                </a:solidFill>
              </a:rPr>
              <a:t>driven</a:t>
            </a:r>
            <a:r>
              <a:rPr lang="de-DE" sz="2000" dirty="0">
                <a:solidFill>
                  <a:schemeClr val="tx2"/>
                </a:solidFill>
              </a:rPr>
              <a:t> </a:t>
            </a:r>
            <a:r>
              <a:rPr lang="de-DE" sz="2000" dirty="0" err="1">
                <a:solidFill>
                  <a:schemeClr val="tx2"/>
                </a:solidFill>
              </a:rPr>
              <a:t>mode</a:t>
            </a:r>
            <a:r>
              <a:rPr lang="de-DE" sz="2000" dirty="0">
                <a:solidFill>
                  <a:schemeClr val="tx2"/>
                </a:solidFill>
              </a:rPr>
              <a:t> </a:t>
            </a:r>
            <a:r>
              <a:rPr lang="de-DE" sz="2000" dirty="0" err="1">
                <a:solidFill>
                  <a:schemeClr val="tx2"/>
                </a:solidFill>
              </a:rPr>
              <a:t>effects</a:t>
            </a:r>
            <a:endParaRPr lang="de-DE" sz="2000" dirty="0">
              <a:solidFill>
                <a:schemeClr val="tx2"/>
              </a:solidFill>
            </a:endParaRPr>
          </a:p>
          <a:p>
            <a:pPr marL="334979" indent="-334979">
              <a:buFont typeface="Arial" panose="020B0604020202020204" pitchFamily="34" charset="0"/>
              <a:buChar char="•"/>
            </a:pPr>
            <a:endParaRPr lang="de-DE" sz="800" dirty="0">
              <a:solidFill>
                <a:srgbClr val="0000FF"/>
              </a:solidFill>
            </a:endParaRPr>
          </a:p>
          <a:p>
            <a:r>
              <a:rPr lang="de-DE" sz="2000" b="1" dirty="0">
                <a:solidFill>
                  <a:schemeClr val="tx2"/>
                </a:solidFill>
              </a:rPr>
              <a:t>Such an </a:t>
            </a:r>
            <a:r>
              <a:rPr lang="de-DE" sz="2000" b="1" dirty="0" err="1">
                <a:solidFill>
                  <a:schemeClr val="tx2"/>
                </a:solidFill>
              </a:rPr>
              <a:t>activity</a:t>
            </a:r>
            <a:r>
              <a:rPr lang="de-DE" sz="2000" b="1" dirty="0">
                <a:solidFill>
                  <a:schemeClr val="tx2"/>
                </a:solidFill>
              </a:rPr>
              <a:t> </a:t>
            </a:r>
            <a:r>
              <a:rPr lang="de-DE" sz="2000" b="1" dirty="0" err="1">
                <a:solidFill>
                  <a:schemeClr val="tx2"/>
                </a:solidFill>
              </a:rPr>
              <a:t>is</a:t>
            </a:r>
            <a:r>
              <a:rPr lang="de-DE" sz="2000" b="1" dirty="0">
                <a:solidFill>
                  <a:schemeClr val="tx2"/>
                </a:solidFill>
              </a:rPr>
              <a:t> </a:t>
            </a:r>
            <a:r>
              <a:rPr lang="de-DE" sz="2000" b="1" dirty="0" err="1">
                <a:solidFill>
                  <a:schemeClr val="tx2"/>
                </a:solidFill>
              </a:rPr>
              <a:t>advocated</a:t>
            </a:r>
            <a:r>
              <a:rPr lang="de-DE" sz="2000" b="1" dirty="0">
                <a:solidFill>
                  <a:schemeClr val="tx2"/>
                </a:solidFill>
              </a:rPr>
              <a:t> </a:t>
            </a:r>
            <a:r>
              <a:rPr lang="de-DE" sz="2000" b="1" dirty="0" err="1">
                <a:solidFill>
                  <a:schemeClr val="tx2"/>
                </a:solidFill>
              </a:rPr>
              <a:t>by</a:t>
            </a:r>
            <a:r>
              <a:rPr lang="de-DE" sz="2000" b="1" dirty="0">
                <a:solidFill>
                  <a:schemeClr val="tx2"/>
                </a:solidFill>
              </a:rPr>
              <a:t> C. </a:t>
            </a:r>
            <a:r>
              <a:rPr lang="de-DE" sz="2000" b="1" dirty="0" err="1">
                <a:solidFill>
                  <a:schemeClr val="tx2"/>
                </a:solidFill>
              </a:rPr>
              <a:t>Bourdelle</a:t>
            </a:r>
            <a:r>
              <a:rPr lang="de-DE" sz="2000" b="1" dirty="0">
                <a:solidFill>
                  <a:schemeClr val="tx2"/>
                </a:solidFill>
              </a:rPr>
              <a:t> et al., also </a:t>
            </a:r>
            <a:r>
              <a:rPr lang="de-DE" sz="2000" b="1" dirty="0" err="1">
                <a:solidFill>
                  <a:schemeClr val="tx2"/>
                </a:solidFill>
              </a:rPr>
              <a:t>with</a:t>
            </a:r>
            <a:r>
              <a:rPr lang="de-DE" sz="2000" b="1" dirty="0">
                <a:solidFill>
                  <a:schemeClr val="tx2"/>
                </a:solidFill>
              </a:rPr>
              <a:t> </a:t>
            </a:r>
            <a:r>
              <a:rPr lang="de-DE" sz="2000" b="1" dirty="0" err="1">
                <a:solidFill>
                  <a:schemeClr val="tx2"/>
                </a:solidFill>
              </a:rPr>
              <a:t>the</a:t>
            </a:r>
            <a:r>
              <a:rPr lang="de-DE" sz="2000" b="1" dirty="0">
                <a:solidFill>
                  <a:schemeClr val="tx2"/>
                </a:solidFill>
              </a:rPr>
              <a:t> </a:t>
            </a:r>
            <a:r>
              <a:rPr lang="de-DE" sz="2000" b="1" dirty="0" err="1">
                <a:solidFill>
                  <a:schemeClr val="tx2"/>
                </a:solidFill>
              </a:rPr>
              <a:t>ultimate</a:t>
            </a:r>
            <a:r>
              <a:rPr lang="de-DE" sz="2000" b="1" dirty="0">
                <a:solidFill>
                  <a:schemeClr val="tx2"/>
                </a:solidFill>
              </a:rPr>
              <a:t> </a:t>
            </a:r>
            <a:r>
              <a:rPr lang="de-DE" sz="2000" b="1" dirty="0" err="1">
                <a:solidFill>
                  <a:schemeClr val="tx2"/>
                </a:solidFill>
              </a:rPr>
              <a:t>aim</a:t>
            </a:r>
            <a:r>
              <a:rPr lang="de-DE" sz="2000" b="1" dirty="0">
                <a:solidFill>
                  <a:schemeClr val="tx2"/>
                </a:solidFill>
              </a:rPr>
              <a:t> </a:t>
            </a:r>
            <a:r>
              <a:rPr lang="de-DE" sz="2000" b="1" dirty="0" err="1">
                <a:solidFill>
                  <a:schemeClr val="tx2"/>
                </a:solidFill>
              </a:rPr>
              <a:t>of</a:t>
            </a:r>
            <a:r>
              <a:rPr lang="de-DE" sz="2000" b="1" dirty="0">
                <a:solidFill>
                  <a:schemeClr val="tx2"/>
                </a:solidFill>
              </a:rPr>
              <a:t> a </a:t>
            </a:r>
            <a:r>
              <a:rPr lang="de-DE" sz="2000" b="1" dirty="0" err="1">
                <a:solidFill>
                  <a:schemeClr val="tx2"/>
                </a:solidFill>
              </a:rPr>
              <a:t>reduced</a:t>
            </a:r>
            <a:r>
              <a:rPr lang="de-DE" sz="2000" b="1" dirty="0">
                <a:solidFill>
                  <a:schemeClr val="tx2"/>
                </a:solidFill>
              </a:rPr>
              <a:t> </a:t>
            </a:r>
            <a:r>
              <a:rPr lang="de-DE" sz="2000" b="1" dirty="0" err="1">
                <a:solidFill>
                  <a:schemeClr val="tx2"/>
                </a:solidFill>
              </a:rPr>
              <a:t>model</a:t>
            </a:r>
            <a:endParaRPr lang="de-DE" sz="2000" b="1" dirty="0">
              <a:solidFill>
                <a:schemeClr val="tx2"/>
              </a:solidFill>
            </a:endParaRPr>
          </a:p>
          <a:p>
            <a:endParaRPr lang="de-DE" sz="800" b="1" dirty="0">
              <a:solidFill>
                <a:schemeClr val="tx2"/>
              </a:solidFill>
            </a:endParaRPr>
          </a:p>
          <a:p>
            <a:r>
              <a:rPr lang="de-DE" sz="2000" b="1" dirty="0">
                <a:solidFill>
                  <a:schemeClr val="tx2"/>
                </a:solidFill>
              </a:rPr>
              <a:t>N.B.: </a:t>
            </a:r>
            <a:r>
              <a:rPr lang="de-DE" sz="2000" b="1" dirty="0" err="1">
                <a:solidFill>
                  <a:schemeClr val="tx2"/>
                </a:solidFill>
              </a:rPr>
              <a:t>we</a:t>
            </a:r>
            <a:r>
              <a:rPr lang="de-DE" sz="2000" b="1" dirty="0">
                <a:solidFill>
                  <a:schemeClr val="tx2"/>
                </a:solidFill>
              </a:rPr>
              <a:t> </a:t>
            </a:r>
            <a:r>
              <a:rPr lang="de-DE" sz="2000" b="1" dirty="0" err="1">
                <a:solidFill>
                  <a:schemeClr val="tx2"/>
                </a:solidFill>
              </a:rPr>
              <a:t>have</a:t>
            </a:r>
            <a:r>
              <a:rPr lang="de-DE" sz="2000" b="1" dirty="0">
                <a:solidFill>
                  <a:schemeClr val="tx2"/>
                </a:solidFill>
              </a:rPr>
              <a:t> so </a:t>
            </a:r>
            <a:r>
              <a:rPr lang="de-DE" sz="2000" b="1" dirty="0" err="1">
                <a:solidFill>
                  <a:schemeClr val="tx2"/>
                </a:solidFill>
              </a:rPr>
              <a:t>far</a:t>
            </a:r>
            <a:r>
              <a:rPr lang="de-DE" sz="2000" b="1" dirty="0">
                <a:solidFill>
                  <a:schemeClr val="tx2"/>
                </a:solidFill>
              </a:rPr>
              <a:t> not </a:t>
            </a:r>
            <a:r>
              <a:rPr lang="de-DE" sz="2000" b="1" dirty="0" err="1">
                <a:solidFill>
                  <a:schemeClr val="tx2"/>
                </a:solidFill>
              </a:rPr>
              <a:t>treated</a:t>
            </a:r>
            <a:r>
              <a:rPr lang="de-DE" sz="2000" b="1" dirty="0">
                <a:solidFill>
                  <a:schemeClr val="tx2"/>
                </a:solidFill>
              </a:rPr>
              <a:t> fast </a:t>
            </a:r>
            <a:r>
              <a:rPr lang="de-DE" sz="2000" b="1" dirty="0" err="1">
                <a:solidFill>
                  <a:schemeClr val="tx2"/>
                </a:solidFill>
              </a:rPr>
              <a:t>particles</a:t>
            </a:r>
            <a:r>
              <a:rPr lang="de-DE" sz="2000" b="1" dirty="0">
                <a:solidFill>
                  <a:schemeClr val="tx2"/>
                </a:solidFill>
              </a:rPr>
              <a:t> in a </a:t>
            </a:r>
            <a:r>
              <a:rPr lang="de-DE" sz="2000" b="1" dirty="0" err="1">
                <a:solidFill>
                  <a:schemeClr val="tx2"/>
                </a:solidFill>
              </a:rPr>
              <a:t>consistent</a:t>
            </a:r>
            <a:r>
              <a:rPr lang="de-DE" sz="2000" b="1" dirty="0">
                <a:solidFill>
                  <a:schemeClr val="tx2"/>
                </a:solidFill>
              </a:rPr>
              <a:t> </a:t>
            </a:r>
            <a:r>
              <a:rPr lang="de-DE" sz="2000" b="1" dirty="0" err="1">
                <a:solidFill>
                  <a:schemeClr val="tx2"/>
                </a:solidFill>
              </a:rPr>
              <a:t>manner</a:t>
            </a:r>
            <a:r>
              <a:rPr lang="de-DE" sz="2000" b="1" dirty="0">
                <a:solidFill>
                  <a:schemeClr val="tx2"/>
                </a:solidFill>
              </a:rPr>
              <a:t> and </a:t>
            </a:r>
            <a:r>
              <a:rPr lang="de-DE" sz="2000" b="1" dirty="0" err="1">
                <a:solidFill>
                  <a:schemeClr val="tx2"/>
                </a:solidFill>
              </a:rPr>
              <a:t>aim</a:t>
            </a:r>
            <a:r>
              <a:rPr lang="de-DE" sz="2000" b="1" dirty="0">
                <a:solidFill>
                  <a:schemeClr val="tx2"/>
                </a:solidFill>
              </a:rPr>
              <a:t> </a:t>
            </a:r>
            <a:r>
              <a:rPr lang="de-DE" sz="2000" b="1" dirty="0" err="1">
                <a:solidFill>
                  <a:schemeClr val="tx2"/>
                </a:solidFill>
              </a:rPr>
              <a:t>to</a:t>
            </a:r>
            <a:r>
              <a:rPr lang="de-DE" sz="2000" b="1" dirty="0">
                <a:solidFill>
                  <a:schemeClr val="tx2"/>
                </a:solidFill>
              </a:rPr>
              <a:t> </a:t>
            </a:r>
            <a:r>
              <a:rPr lang="de-DE" sz="2000" b="1" dirty="0" err="1">
                <a:solidFill>
                  <a:schemeClr val="tx2"/>
                </a:solidFill>
              </a:rPr>
              <a:t>strengthen</a:t>
            </a:r>
            <a:r>
              <a:rPr lang="de-DE" sz="2000" b="1" dirty="0">
                <a:solidFill>
                  <a:schemeClr val="tx2"/>
                </a:solidFill>
              </a:rPr>
              <a:t> </a:t>
            </a:r>
            <a:r>
              <a:rPr lang="de-DE" sz="2000" b="1" dirty="0" err="1">
                <a:solidFill>
                  <a:schemeClr val="tx2"/>
                </a:solidFill>
              </a:rPr>
              <a:t>our</a:t>
            </a:r>
            <a:r>
              <a:rPr lang="de-DE" sz="2000" b="1" dirty="0">
                <a:solidFill>
                  <a:schemeClr val="tx2"/>
                </a:solidFill>
              </a:rPr>
              <a:t> </a:t>
            </a:r>
            <a:r>
              <a:rPr lang="de-DE" sz="2000" b="1" dirty="0" err="1">
                <a:solidFill>
                  <a:schemeClr val="tx2"/>
                </a:solidFill>
              </a:rPr>
              <a:t>efforts</a:t>
            </a:r>
            <a:endParaRPr lang="de-DE" sz="2000" b="1" dirty="0">
              <a:solidFill>
                <a:schemeClr val="tx2"/>
              </a:solidFill>
            </a:endParaRPr>
          </a:p>
        </p:txBody>
      </p:sp>
      <p:sp>
        <p:nvSpPr>
          <p:cNvPr id="10" name="Fußzeilenplatzhalter 3">
            <a:extLst>
              <a:ext uri="{FF2B5EF4-FFF2-40B4-BE49-F238E27FC236}">
                <a16:creationId xmlns:a16="http://schemas.microsoft.com/office/drawing/2014/main" id="{A021A48C-7774-4516-A55A-87A3C6567995}"/>
              </a:ext>
            </a:extLst>
          </p:cNvPr>
          <p:cNvSpPr>
            <a:spLocks noGrp="1"/>
          </p:cNvSpPr>
          <p:nvPr>
            <p:ph type="ftr" sz="quarter" idx="11"/>
          </p:nvPr>
        </p:nvSpPr>
        <p:spPr>
          <a:xfrm>
            <a:off x="760068" y="6545238"/>
            <a:ext cx="10712576" cy="268139"/>
          </a:xfrm>
        </p:spPr>
        <p:txBody>
          <a:bodyPr/>
          <a:lstStyle/>
          <a:p>
            <a:pPr algn="r"/>
            <a:r>
              <a:rPr lang="en-GB" dirty="0"/>
              <a:t>H. Zohm | </a:t>
            </a:r>
            <a:r>
              <a:rPr lang="en-GB" dirty="0" err="1"/>
              <a:t>EUROfusion</a:t>
            </a:r>
            <a:r>
              <a:rPr lang="en-GB" dirty="0"/>
              <a:t> ETASC General Meeting | </a:t>
            </a:r>
            <a:r>
              <a:rPr lang="en-GB" dirty="0" err="1"/>
              <a:t>Garching</a:t>
            </a:r>
            <a:r>
              <a:rPr lang="en-GB" dirty="0"/>
              <a:t> | 11.11.2024 | Page </a:t>
            </a:r>
            <a:fld id="{6A6D9FA1-99C7-4910-8E32-B85D378B0060}" type="slidenum">
              <a:rPr lang="en-GB" smtClean="0"/>
              <a:pPr algn="r"/>
              <a:t>7</a:t>
            </a:fld>
            <a:endParaRPr lang="en-GB" dirty="0"/>
          </a:p>
        </p:txBody>
      </p:sp>
      <p:pic>
        <p:nvPicPr>
          <p:cNvPr id="3" name="Grafik 2">
            <a:extLst>
              <a:ext uri="{FF2B5EF4-FFF2-40B4-BE49-F238E27FC236}">
                <a16:creationId xmlns:a16="http://schemas.microsoft.com/office/drawing/2014/main" id="{A59F3FDB-E7A5-4AD5-B9BD-A7D4039653D7}"/>
              </a:ext>
            </a:extLst>
          </p:cNvPr>
          <p:cNvPicPr>
            <a:picLocks noChangeAspect="1"/>
          </p:cNvPicPr>
          <p:nvPr/>
        </p:nvPicPr>
        <p:blipFill>
          <a:blip r:embed="rId2"/>
          <a:stretch>
            <a:fillRect/>
          </a:stretch>
        </p:blipFill>
        <p:spPr>
          <a:xfrm>
            <a:off x="1716292" y="658980"/>
            <a:ext cx="8523603" cy="3656946"/>
          </a:xfrm>
          <a:prstGeom prst="rect">
            <a:avLst/>
          </a:prstGeom>
        </p:spPr>
      </p:pic>
    </p:spTree>
    <p:extLst>
      <p:ext uri="{BB962C8B-B14F-4D97-AF65-F5344CB8AC3E}">
        <p14:creationId xmlns:p14="http://schemas.microsoft.com/office/powerpoint/2010/main" val="598693915"/>
      </p:ext>
    </p:extLst>
  </p:cSld>
  <p:clrMapOvr>
    <a:masterClrMapping/>
  </p:clrMapOvr>
  <mc:AlternateContent xmlns:mc="http://schemas.openxmlformats.org/markup-compatibility/2006" xmlns:p14="http://schemas.microsoft.com/office/powerpoint/2010/main">
    <mc:Choice Requires="p14">
      <p:transition spd="slow" p14:dur="2000" advTm="93241"/>
    </mc:Choice>
    <mc:Fallback xmlns="">
      <p:transition spd="slow" advTm="9324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42A7F350-3A37-479B-8E99-32A2DF5A6A32}"/>
              </a:ext>
            </a:extLst>
          </p:cNvPr>
          <p:cNvPicPr>
            <a:picLocks noChangeAspect="1"/>
          </p:cNvPicPr>
          <p:nvPr/>
        </p:nvPicPr>
        <p:blipFill>
          <a:blip r:embed="rId2"/>
          <a:stretch>
            <a:fillRect/>
          </a:stretch>
        </p:blipFill>
        <p:spPr>
          <a:xfrm>
            <a:off x="957950" y="808626"/>
            <a:ext cx="3798740" cy="3464539"/>
          </a:xfrm>
          <a:prstGeom prst="rect">
            <a:avLst/>
          </a:prstGeom>
        </p:spPr>
      </p:pic>
      <p:sp>
        <p:nvSpPr>
          <p:cNvPr id="14" name="TextBox 12">
            <a:extLst>
              <a:ext uri="{FF2B5EF4-FFF2-40B4-BE49-F238E27FC236}">
                <a16:creationId xmlns:a16="http://schemas.microsoft.com/office/drawing/2014/main" id="{C3595FE4-BFA4-40B2-915C-CB0C3FB61E51}"/>
              </a:ext>
            </a:extLst>
          </p:cNvPr>
          <p:cNvSpPr txBox="1"/>
          <p:nvPr/>
        </p:nvSpPr>
        <p:spPr>
          <a:xfrm>
            <a:off x="1096003" y="3884605"/>
            <a:ext cx="1904728" cy="300678"/>
          </a:xfrm>
          <a:prstGeom prst="rect">
            <a:avLst/>
          </a:prstGeom>
          <a:solidFill>
            <a:schemeClr val="bg1"/>
          </a:solidFill>
          <a:ln>
            <a:solidFill>
              <a:schemeClr val="tx1"/>
            </a:solidFill>
          </a:ln>
        </p:spPr>
        <p:txBody>
          <a:bodyPr wrap="none" rtlCol="0">
            <a:spAutoFit/>
          </a:bodyPr>
          <a:lstStyle/>
          <a:p>
            <a:r>
              <a:rPr lang="de-DE" sz="1368" b="1" dirty="0"/>
              <a:t>A. Kirk et al., PPCF 2005</a:t>
            </a:r>
          </a:p>
        </p:txBody>
      </p:sp>
      <p:pic>
        <p:nvPicPr>
          <p:cNvPr id="16" name="Grafik 15">
            <a:extLst>
              <a:ext uri="{FF2B5EF4-FFF2-40B4-BE49-F238E27FC236}">
                <a16:creationId xmlns:a16="http://schemas.microsoft.com/office/drawing/2014/main" id="{F7E12F59-E03F-40EB-88D0-F03E84E5B166}"/>
              </a:ext>
            </a:extLst>
          </p:cNvPr>
          <p:cNvPicPr>
            <a:picLocks noChangeAspect="1"/>
          </p:cNvPicPr>
          <p:nvPr/>
        </p:nvPicPr>
        <p:blipFill>
          <a:blip r:embed="rId3"/>
          <a:stretch>
            <a:fillRect/>
          </a:stretch>
        </p:blipFill>
        <p:spPr>
          <a:xfrm>
            <a:off x="5673918" y="615119"/>
            <a:ext cx="5838803" cy="4009781"/>
          </a:xfrm>
          <a:prstGeom prst="rect">
            <a:avLst/>
          </a:prstGeom>
        </p:spPr>
      </p:pic>
      <p:sp>
        <p:nvSpPr>
          <p:cNvPr id="19" name="TextBox 12">
            <a:extLst>
              <a:ext uri="{FF2B5EF4-FFF2-40B4-BE49-F238E27FC236}">
                <a16:creationId xmlns:a16="http://schemas.microsoft.com/office/drawing/2014/main" id="{84E4406C-ACD6-4149-A717-BC5B7EC95135}"/>
              </a:ext>
            </a:extLst>
          </p:cNvPr>
          <p:cNvSpPr txBox="1"/>
          <p:nvPr/>
        </p:nvSpPr>
        <p:spPr>
          <a:xfrm>
            <a:off x="8383540" y="3429000"/>
            <a:ext cx="2566405" cy="300678"/>
          </a:xfrm>
          <a:prstGeom prst="rect">
            <a:avLst/>
          </a:prstGeom>
          <a:solidFill>
            <a:schemeClr val="bg1"/>
          </a:solidFill>
          <a:ln>
            <a:solidFill>
              <a:schemeClr val="tx1"/>
            </a:solidFill>
          </a:ln>
        </p:spPr>
        <p:txBody>
          <a:bodyPr wrap="none" rtlCol="0">
            <a:spAutoFit/>
          </a:bodyPr>
          <a:lstStyle/>
          <a:p>
            <a:r>
              <a:rPr lang="de-DE" sz="1368" b="1" dirty="0"/>
              <a:t>P. Snyder et al., </a:t>
            </a:r>
            <a:r>
              <a:rPr lang="de-DE" sz="1368" b="1" dirty="0" err="1"/>
              <a:t>Nucl</a:t>
            </a:r>
            <a:r>
              <a:rPr lang="de-DE" sz="1368" b="1" dirty="0"/>
              <a:t> Fusion 2009</a:t>
            </a:r>
            <a:endParaRPr lang="en-US" sz="1368" b="1" dirty="0"/>
          </a:p>
        </p:txBody>
      </p:sp>
      <p:sp>
        <p:nvSpPr>
          <p:cNvPr id="21" name="Inhaltsplatzhalter 2">
            <a:extLst>
              <a:ext uri="{FF2B5EF4-FFF2-40B4-BE49-F238E27FC236}">
                <a16:creationId xmlns:a16="http://schemas.microsoft.com/office/drawing/2014/main" id="{46C968CF-4848-4EF2-AC4B-20D925DE8935}"/>
              </a:ext>
            </a:extLst>
          </p:cNvPr>
          <p:cNvSpPr>
            <a:spLocks noGrp="1"/>
          </p:cNvSpPr>
          <p:nvPr>
            <p:ph idx="1"/>
          </p:nvPr>
        </p:nvSpPr>
        <p:spPr>
          <a:xfrm>
            <a:off x="669173" y="4690212"/>
            <a:ext cx="11124936" cy="2131380"/>
          </a:xfrm>
        </p:spPr>
        <p:txBody>
          <a:bodyPr>
            <a:noAutofit/>
          </a:bodyPr>
          <a:lstStyle/>
          <a:p>
            <a:pPr marL="0" indent="0">
              <a:spcBef>
                <a:spcPts val="0"/>
              </a:spcBef>
              <a:spcAft>
                <a:spcPts val="586"/>
              </a:spcAft>
              <a:buNone/>
            </a:pPr>
            <a:r>
              <a:rPr lang="de-DE" sz="2000" dirty="0">
                <a:latin typeface="+mn-lt"/>
              </a:rPr>
              <a:t>Due </a:t>
            </a:r>
            <a:r>
              <a:rPr lang="de-DE" sz="2000" dirty="0" err="1">
                <a:latin typeface="+mn-lt"/>
              </a:rPr>
              <a:t>to</a:t>
            </a:r>
            <a:r>
              <a:rPr lang="de-DE" sz="2000" dirty="0">
                <a:latin typeface="+mn-lt"/>
              </a:rPr>
              <a:t> </a:t>
            </a:r>
            <a:r>
              <a:rPr lang="de-DE" sz="2000" dirty="0" err="1">
                <a:latin typeface="+mn-lt"/>
              </a:rPr>
              <a:t>the</a:t>
            </a:r>
            <a:r>
              <a:rPr lang="de-DE" sz="2000" dirty="0">
                <a:latin typeface="+mn-lt"/>
              </a:rPr>
              <a:t> </a:t>
            </a:r>
            <a:r>
              <a:rPr lang="de-DE" sz="2000" dirty="0" err="1">
                <a:latin typeface="+mn-lt"/>
              </a:rPr>
              <a:t>stiff</a:t>
            </a:r>
            <a:r>
              <a:rPr lang="de-DE" sz="2000" dirty="0">
                <a:latin typeface="+mn-lt"/>
              </a:rPr>
              <a:t> </a:t>
            </a:r>
            <a:r>
              <a:rPr lang="de-DE" sz="2000" dirty="0" err="1">
                <a:latin typeface="+mn-lt"/>
              </a:rPr>
              <a:t>core</a:t>
            </a:r>
            <a:r>
              <a:rPr lang="de-DE" sz="2000" dirty="0">
                <a:latin typeface="+mn-lt"/>
              </a:rPr>
              <a:t> </a:t>
            </a:r>
            <a:r>
              <a:rPr lang="de-DE" sz="2000" dirty="0" err="1">
                <a:latin typeface="+mn-lt"/>
              </a:rPr>
              <a:t>profiles</a:t>
            </a:r>
            <a:r>
              <a:rPr lang="de-DE" sz="2000" dirty="0">
                <a:latin typeface="+mn-lt"/>
              </a:rPr>
              <a:t>, </a:t>
            </a:r>
            <a:r>
              <a:rPr lang="de-DE" sz="2000" dirty="0" err="1">
                <a:latin typeface="+mn-lt"/>
              </a:rPr>
              <a:t>edge</a:t>
            </a:r>
            <a:r>
              <a:rPr lang="de-DE" sz="2000" dirty="0">
                <a:latin typeface="+mn-lt"/>
              </a:rPr>
              <a:t> </a:t>
            </a:r>
            <a:r>
              <a:rPr lang="de-DE" sz="2000" dirty="0" err="1">
                <a:latin typeface="+mn-lt"/>
              </a:rPr>
              <a:t>pedestal</a:t>
            </a:r>
            <a:r>
              <a:rPr lang="de-DE" sz="2000" dirty="0">
                <a:latin typeface="+mn-lt"/>
              </a:rPr>
              <a:t> </a:t>
            </a:r>
            <a:r>
              <a:rPr lang="de-DE" sz="2000" dirty="0" err="1">
                <a:latin typeface="+mn-lt"/>
              </a:rPr>
              <a:t>substantially</a:t>
            </a:r>
            <a:r>
              <a:rPr lang="de-DE" sz="2000" dirty="0">
                <a:latin typeface="+mn-lt"/>
              </a:rPr>
              <a:t> </a:t>
            </a:r>
            <a:r>
              <a:rPr lang="de-DE" sz="2000" dirty="0" err="1">
                <a:latin typeface="+mn-lt"/>
              </a:rPr>
              <a:t>increases</a:t>
            </a:r>
            <a:r>
              <a:rPr lang="de-DE" sz="2000" dirty="0">
                <a:latin typeface="+mn-lt"/>
              </a:rPr>
              <a:t> </a:t>
            </a:r>
            <a:r>
              <a:rPr lang="de-DE" sz="2000" dirty="0" err="1">
                <a:latin typeface="+mn-lt"/>
              </a:rPr>
              <a:t>plasma</a:t>
            </a:r>
            <a:r>
              <a:rPr lang="de-DE" sz="2000" dirty="0">
                <a:latin typeface="+mn-lt"/>
              </a:rPr>
              <a:t> </a:t>
            </a:r>
            <a:r>
              <a:rPr lang="de-DE" sz="2000" dirty="0" err="1">
                <a:latin typeface="+mn-lt"/>
              </a:rPr>
              <a:t>performance</a:t>
            </a:r>
            <a:endParaRPr lang="de-DE" sz="2000" dirty="0">
              <a:latin typeface="+mn-lt"/>
            </a:endParaRPr>
          </a:p>
          <a:p>
            <a:pPr>
              <a:spcBef>
                <a:spcPts val="0"/>
              </a:spcBef>
              <a:spcAft>
                <a:spcPts val="586"/>
              </a:spcAft>
            </a:pPr>
            <a:r>
              <a:rPr lang="de-DE" sz="2000" dirty="0" err="1">
                <a:solidFill>
                  <a:schemeClr val="tx2"/>
                </a:solidFill>
                <a:latin typeface="+mn-lt"/>
              </a:rPr>
              <a:t>pedestal</a:t>
            </a:r>
            <a:r>
              <a:rPr lang="de-DE" sz="2000" dirty="0">
                <a:solidFill>
                  <a:schemeClr val="tx2"/>
                </a:solidFill>
                <a:latin typeface="+mn-lt"/>
              </a:rPr>
              <a:t> </a:t>
            </a:r>
            <a:r>
              <a:rPr lang="de-DE" sz="2000" dirty="0" err="1">
                <a:solidFill>
                  <a:schemeClr val="tx2"/>
                </a:solidFill>
                <a:latin typeface="+mn-lt"/>
              </a:rPr>
              <a:t>understood</a:t>
            </a:r>
            <a:r>
              <a:rPr lang="de-DE" sz="2000" dirty="0">
                <a:solidFill>
                  <a:schemeClr val="tx2"/>
                </a:solidFill>
                <a:latin typeface="+mn-lt"/>
              </a:rPr>
              <a:t> </a:t>
            </a:r>
            <a:r>
              <a:rPr lang="de-DE" sz="2000" dirty="0" err="1">
                <a:solidFill>
                  <a:schemeClr val="tx2"/>
                </a:solidFill>
                <a:latin typeface="+mn-lt"/>
              </a:rPr>
              <a:t>as</a:t>
            </a:r>
            <a:r>
              <a:rPr lang="de-DE" sz="2000" dirty="0">
                <a:solidFill>
                  <a:schemeClr val="tx2"/>
                </a:solidFill>
                <a:latin typeface="+mn-lt"/>
              </a:rPr>
              <a:t> </a:t>
            </a:r>
            <a:r>
              <a:rPr lang="de-DE" sz="2000" dirty="0" err="1">
                <a:solidFill>
                  <a:schemeClr val="tx2"/>
                </a:solidFill>
                <a:latin typeface="+mn-lt"/>
              </a:rPr>
              <a:t>combination</a:t>
            </a:r>
            <a:r>
              <a:rPr lang="de-DE" sz="2000" dirty="0">
                <a:solidFill>
                  <a:schemeClr val="tx2"/>
                </a:solidFill>
                <a:latin typeface="+mn-lt"/>
              </a:rPr>
              <a:t> </a:t>
            </a:r>
            <a:r>
              <a:rPr lang="de-DE" sz="2000" dirty="0" err="1">
                <a:solidFill>
                  <a:schemeClr val="tx2"/>
                </a:solidFill>
                <a:latin typeface="+mn-lt"/>
              </a:rPr>
              <a:t>of</a:t>
            </a:r>
            <a:r>
              <a:rPr lang="de-DE" sz="2000" dirty="0">
                <a:solidFill>
                  <a:schemeClr val="tx2"/>
                </a:solidFill>
                <a:latin typeface="+mn-lt"/>
              </a:rPr>
              <a:t> MHD </a:t>
            </a:r>
            <a:r>
              <a:rPr lang="de-DE" sz="2000" dirty="0" err="1">
                <a:solidFill>
                  <a:schemeClr val="tx2"/>
                </a:solidFill>
                <a:latin typeface="+mn-lt"/>
              </a:rPr>
              <a:t>stability</a:t>
            </a:r>
            <a:r>
              <a:rPr lang="de-DE" sz="2000" dirty="0">
                <a:solidFill>
                  <a:schemeClr val="tx2"/>
                </a:solidFill>
                <a:latin typeface="+mn-lt"/>
              </a:rPr>
              <a:t> and </a:t>
            </a:r>
            <a:r>
              <a:rPr lang="de-DE" sz="2000" dirty="0" err="1">
                <a:solidFill>
                  <a:schemeClr val="tx2"/>
                </a:solidFill>
                <a:latin typeface="+mn-lt"/>
              </a:rPr>
              <a:t>transport</a:t>
            </a:r>
            <a:r>
              <a:rPr lang="de-DE" sz="2000" dirty="0">
                <a:solidFill>
                  <a:schemeClr val="tx2"/>
                </a:solidFill>
                <a:latin typeface="+mn-lt"/>
              </a:rPr>
              <a:t> </a:t>
            </a:r>
            <a:r>
              <a:rPr lang="de-DE" sz="2000" dirty="0" err="1">
                <a:solidFill>
                  <a:schemeClr val="tx2"/>
                </a:solidFill>
                <a:latin typeface="+mn-lt"/>
              </a:rPr>
              <a:t>constraints</a:t>
            </a:r>
            <a:endParaRPr lang="de-DE" sz="2000" dirty="0"/>
          </a:p>
          <a:p>
            <a:pPr>
              <a:spcBef>
                <a:spcPts val="0"/>
              </a:spcBef>
              <a:spcAft>
                <a:spcPts val="586"/>
              </a:spcAft>
            </a:pPr>
            <a:r>
              <a:rPr lang="de-DE" sz="2000" dirty="0" err="1">
                <a:solidFill>
                  <a:schemeClr val="tx2"/>
                </a:solidFill>
              </a:rPr>
              <a:t>pulsed</a:t>
            </a:r>
            <a:r>
              <a:rPr lang="de-DE" sz="2000" dirty="0">
                <a:solidFill>
                  <a:schemeClr val="tx2"/>
                </a:solidFill>
              </a:rPr>
              <a:t> type I ELM </a:t>
            </a:r>
            <a:r>
              <a:rPr lang="de-DE" sz="2000" dirty="0" err="1">
                <a:solidFill>
                  <a:schemeClr val="tx2"/>
                </a:solidFill>
              </a:rPr>
              <a:t>heat</a:t>
            </a:r>
            <a:r>
              <a:rPr lang="de-DE" sz="2000" dirty="0">
                <a:solidFill>
                  <a:schemeClr val="tx2"/>
                </a:solidFill>
              </a:rPr>
              <a:t> </a:t>
            </a:r>
            <a:r>
              <a:rPr lang="de-DE" sz="2000" dirty="0" err="1">
                <a:solidFill>
                  <a:schemeClr val="tx2"/>
                </a:solidFill>
              </a:rPr>
              <a:t>loads</a:t>
            </a:r>
            <a:r>
              <a:rPr lang="de-DE" sz="2000" dirty="0">
                <a:solidFill>
                  <a:schemeClr val="tx2"/>
                </a:solidFill>
              </a:rPr>
              <a:t> </a:t>
            </a:r>
            <a:r>
              <a:rPr lang="de-DE" sz="2000" dirty="0" err="1">
                <a:solidFill>
                  <a:schemeClr val="tx2"/>
                </a:solidFill>
              </a:rPr>
              <a:t>unacceptable</a:t>
            </a:r>
            <a:r>
              <a:rPr lang="de-DE" sz="2000" dirty="0">
                <a:solidFill>
                  <a:schemeClr val="tx2"/>
                </a:solidFill>
              </a:rPr>
              <a:t> </a:t>
            </a:r>
            <a:r>
              <a:rPr lang="de-DE" sz="2000" dirty="0" err="1">
                <a:solidFill>
                  <a:schemeClr val="tx2"/>
                </a:solidFill>
              </a:rPr>
              <a:t>for</a:t>
            </a:r>
            <a:r>
              <a:rPr lang="de-DE" sz="2000" dirty="0">
                <a:solidFill>
                  <a:schemeClr val="tx2"/>
                </a:solidFill>
              </a:rPr>
              <a:t> DEMO – </a:t>
            </a:r>
            <a:r>
              <a:rPr lang="de-DE" sz="2000" dirty="0" err="1">
                <a:solidFill>
                  <a:schemeClr val="tx2"/>
                </a:solidFill>
              </a:rPr>
              <a:t>need</a:t>
            </a:r>
            <a:r>
              <a:rPr lang="de-DE" sz="2000" dirty="0">
                <a:solidFill>
                  <a:schemeClr val="tx2"/>
                </a:solidFill>
              </a:rPr>
              <a:t> </a:t>
            </a:r>
            <a:r>
              <a:rPr lang="de-DE" sz="2000" dirty="0" err="1">
                <a:solidFill>
                  <a:schemeClr val="tx2"/>
                </a:solidFill>
              </a:rPr>
              <a:t>to</a:t>
            </a:r>
            <a:r>
              <a:rPr lang="de-DE" sz="2000" dirty="0">
                <a:solidFill>
                  <a:schemeClr val="tx2"/>
                </a:solidFill>
              </a:rPr>
              <a:t> </a:t>
            </a:r>
            <a:r>
              <a:rPr lang="de-DE" sz="2000" dirty="0" err="1">
                <a:solidFill>
                  <a:schemeClr val="tx2"/>
                </a:solidFill>
              </a:rPr>
              <a:t>limit</a:t>
            </a:r>
            <a:r>
              <a:rPr lang="de-DE" sz="2000" dirty="0">
                <a:solidFill>
                  <a:schemeClr val="tx2"/>
                </a:solidFill>
              </a:rPr>
              <a:t> </a:t>
            </a:r>
            <a:r>
              <a:rPr lang="de-DE" sz="2000" dirty="0" err="1">
                <a:solidFill>
                  <a:schemeClr val="tx2"/>
                </a:solidFill>
              </a:rPr>
              <a:t>pedestal</a:t>
            </a:r>
            <a:r>
              <a:rPr lang="de-DE" sz="2000" dirty="0">
                <a:solidFill>
                  <a:schemeClr val="tx2"/>
                </a:solidFill>
              </a:rPr>
              <a:t> </a:t>
            </a:r>
            <a:r>
              <a:rPr lang="de-DE" sz="2000" dirty="0" err="1">
                <a:solidFill>
                  <a:schemeClr val="tx2"/>
                </a:solidFill>
              </a:rPr>
              <a:t>height</a:t>
            </a:r>
            <a:endParaRPr lang="de-DE" sz="2000" dirty="0">
              <a:solidFill>
                <a:schemeClr val="tx2"/>
              </a:solidFill>
            </a:endParaRPr>
          </a:p>
          <a:p>
            <a:pPr>
              <a:spcBef>
                <a:spcPts val="0"/>
              </a:spcBef>
              <a:spcAft>
                <a:spcPts val="586"/>
              </a:spcAft>
            </a:pPr>
            <a:endParaRPr lang="de-DE" sz="800" dirty="0">
              <a:solidFill>
                <a:schemeClr val="tx2"/>
              </a:solidFill>
              <a:latin typeface="+mn-lt"/>
            </a:endParaRPr>
          </a:p>
          <a:p>
            <a:pPr marL="0" indent="0">
              <a:spcBef>
                <a:spcPts val="0"/>
              </a:spcBef>
              <a:spcAft>
                <a:spcPts val="586"/>
              </a:spcAft>
              <a:buNone/>
            </a:pPr>
            <a:r>
              <a:rPr lang="de-DE" sz="2000" b="1" dirty="0">
                <a:solidFill>
                  <a:schemeClr val="tx2"/>
                </a:solidFill>
                <a:latin typeface="+mn-lt"/>
              </a:rPr>
              <a:t>MHD </a:t>
            </a:r>
            <a:r>
              <a:rPr lang="de-DE" sz="2000" b="1" dirty="0" err="1">
                <a:solidFill>
                  <a:schemeClr val="tx2"/>
                </a:solidFill>
                <a:latin typeface="+mn-lt"/>
              </a:rPr>
              <a:t>part</a:t>
            </a:r>
            <a:r>
              <a:rPr lang="de-DE" sz="2000" b="1" dirty="0">
                <a:solidFill>
                  <a:schemeClr val="tx2"/>
                </a:solidFill>
                <a:latin typeface="+mn-lt"/>
              </a:rPr>
              <a:t> </a:t>
            </a:r>
            <a:r>
              <a:rPr lang="de-DE" sz="2000" b="1" dirty="0" err="1">
                <a:solidFill>
                  <a:schemeClr val="tx2"/>
                </a:solidFill>
                <a:latin typeface="+mn-lt"/>
              </a:rPr>
              <a:t>seems</a:t>
            </a:r>
            <a:r>
              <a:rPr lang="de-DE" sz="2000" b="1" dirty="0">
                <a:solidFill>
                  <a:schemeClr val="tx2"/>
                </a:solidFill>
                <a:latin typeface="+mn-lt"/>
              </a:rPr>
              <a:t> </a:t>
            </a:r>
            <a:r>
              <a:rPr lang="de-DE" sz="2000" b="1" dirty="0" err="1">
                <a:solidFill>
                  <a:schemeClr val="tx2"/>
                </a:solidFill>
                <a:latin typeface="+mn-lt"/>
              </a:rPr>
              <a:t>well</a:t>
            </a:r>
            <a:r>
              <a:rPr lang="de-DE" sz="2000" b="1" dirty="0">
                <a:solidFill>
                  <a:schemeClr val="tx2"/>
                </a:solidFill>
                <a:latin typeface="+mn-lt"/>
              </a:rPr>
              <a:t> </a:t>
            </a:r>
            <a:r>
              <a:rPr lang="de-DE" sz="2000" b="1" dirty="0" err="1">
                <a:solidFill>
                  <a:schemeClr val="tx2"/>
                </a:solidFill>
                <a:latin typeface="+mn-lt"/>
              </a:rPr>
              <a:t>understood</a:t>
            </a:r>
            <a:r>
              <a:rPr lang="de-DE" sz="2000" b="1" dirty="0">
                <a:solidFill>
                  <a:schemeClr val="tx2"/>
                </a:solidFill>
                <a:latin typeface="+mn-lt"/>
              </a:rPr>
              <a:t> (?), </a:t>
            </a:r>
            <a:r>
              <a:rPr lang="de-DE" sz="2000" b="1" dirty="0" err="1">
                <a:solidFill>
                  <a:schemeClr val="tx2"/>
                </a:solidFill>
                <a:latin typeface="+mn-lt"/>
              </a:rPr>
              <a:t>transport</a:t>
            </a:r>
            <a:r>
              <a:rPr lang="de-DE" sz="2000" b="1" dirty="0">
                <a:solidFill>
                  <a:schemeClr val="tx2"/>
                </a:solidFill>
                <a:latin typeface="+mn-lt"/>
              </a:rPr>
              <a:t> </a:t>
            </a:r>
            <a:r>
              <a:rPr lang="de-DE" sz="2000" b="1" dirty="0" err="1">
                <a:solidFill>
                  <a:schemeClr val="tx2"/>
                </a:solidFill>
                <a:latin typeface="+mn-lt"/>
              </a:rPr>
              <a:t>part</a:t>
            </a:r>
            <a:r>
              <a:rPr lang="de-DE" sz="2000" b="1" dirty="0">
                <a:solidFill>
                  <a:schemeClr val="tx2"/>
                </a:solidFill>
                <a:latin typeface="+mn-lt"/>
              </a:rPr>
              <a:t> </a:t>
            </a:r>
            <a:r>
              <a:rPr lang="de-DE" sz="2000" b="1" dirty="0" err="1">
                <a:solidFill>
                  <a:schemeClr val="tx2"/>
                </a:solidFill>
                <a:latin typeface="+mn-lt"/>
              </a:rPr>
              <a:t>is</a:t>
            </a:r>
            <a:r>
              <a:rPr lang="de-DE" sz="2000" b="1" dirty="0">
                <a:solidFill>
                  <a:schemeClr val="tx2"/>
                </a:solidFill>
                <a:latin typeface="+mn-lt"/>
              </a:rPr>
              <a:t> still </a:t>
            </a:r>
            <a:r>
              <a:rPr lang="de-DE" sz="2000" b="1" dirty="0" err="1">
                <a:solidFill>
                  <a:schemeClr val="tx2"/>
                </a:solidFill>
                <a:latin typeface="+mn-lt"/>
              </a:rPr>
              <a:t>heuristic</a:t>
            </a:r>
            <a:r>
              <a:rPr lang="de-DE" sz="2000" b="1" dirty="0">
                <a:solidFill>
                  <a:schemeClr val="tx2"/>
                </a:solidFill>
                <a:latin typeface="+mn-lt"/>
              </a:rPr>
              <a:t>, </a:t>
            </a:r>
            <a:r>
              <a:rPr lang="de-DE" sz="2000" b="1" dirty="0" err="1">
                <a:solidFill>
                  <a:schemeClr val="tx2"/>
                </a:solidFill>
                <a:latin typeface="+mn-lt"/>
              </a:rPr>
              <a:t>need</a:t>
            </a:r>
            <a:r>
              <a:rPr lang="de-DE" sz="2000" b="1" dirty="0">
                <a:solidFill>
                  <a:schemeClr val="tx2"/>
                </a:solidFill>
                <a:latin typeface="+mn-lt"/>
              </a:rPr>
              <a:t> </a:t>
            </a:r>
            <a:r>
              <a:rPr lang="de-DE" sz="2000" b="1" dirty="0" err="1">
                <a:solidFill>
                  <a:schemeClr val="tx2"/>
                </a:solidFill>
                <a:latin typeface="+mn-lt"/>
              </a:rPr>
              <a:t>better</a:t>
            </a:r>
            <a:r>
              <a:rPr lang="de-DE" sz="2000" b="1" dirty="0">
                <a:solidFill>
                  <a:schemeClr val="tx2"/>
                </a:solidFill>
                <a:latin typeface="+mn-lt"/>
              </a:rPr>
              <a:t> </a:t>
            </a:r>
            <a:r>
              <a:rPr lang="de-DE" sz="2000" b="1" dirty="0" err="1">
                <a:solidFill>
                  <a:schemeClr val="tx2"/>
                </a:solidFill>
                <a:latin typeface="+mn-lt"/>
              </a:rPr>
              <a:t>models</a:t>
            </a:r>
            <a:r>
              <a:rPr lang="de-DE" sz="2000" b="1" dirty="0">
                <a:solidFill>
                  <a:schemeClr val="tx2"/>
                </a:solidFill>
                <a:latin typeface="+mn-lt"/>
              </a:rPr>
              <a:t>!</a:t>
            </a:r>
          </a:p>
        </p:txBody>
      </p:sp>
      <p:sp>
        <p:nvSpPr>
          <p:cNvPr id="22" name="Rechteck 21">
            <a:extLst>
              <a:ext uri="{FF2B5EF4-FFF2-40B4-BE49-F238E27FC236}">
                <a16:creationId xmlns:a16="http://schemas.microsoft.com/office/drawing/2014/main" id="{CA01EEC2-D6AE-40B5-8F02-94EF70135CC8}"/>
              </a:ext>
            </a:extLst>
          </p:cNvPr>
          <p:cNvSpPr/>
          <p:nvPr/>
        </p:nvSpPr>
        <p:spPr>
          <a:xfrm>
            <a:off x="6518082" y="489069"/>
            <a:ext cx="4431863" cy="4053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58"/>
          </a:p>
        </p:txBody>
      </p:sp>
      <p:sp>
        <p:nvSpPr>
          <p:cNvPr id="2" name="Titel 1"/>
          <p:cNvSpPr>
            <a:spLocks noGrp="1"/>
          </p:cNvSpPr>
          <p:nvPr>
            <p:ph type="title"/>
          </p:nvPr>
        </p:nvSpPr>
        <p:spPr>
          <a:xfrm>
            <a:off x="986303" y="243836"/>
            <a:ext cx="7537237" cy="334991"/>
          </a:xfrm>
        </p:spPr>
        <p:txBody>
          <a:bodyPr/>
          <a:lstStyle/>
          <a:p>
            <a:r>
              <a:rPr lang="de-DE" sz="2345" dirty="0"/>
              <a:t>The </a:t>
            </a:r>
            <a:r>
              <a:rPr lang="de-DE" sz="2345" dirty="0" err="1"/>
              <a:t>plasma</a:t>
            </a:r>
            <a:r>
              <a:rPr lang="de-DE" sz="2345" dirty="0"/>
              <a:t> </a:t>
            </a:r>
            <a:r>
              <a:rPr lang="de-DE" sz="2345" dirty="0" err="1"/>
              <a:t>edge</a:t>
            </a:r>
            <a:r>
              <a:rPr lang="de-DE" sz="2345" dirty="0"/>
              <a:t> </a:t>
            </a:r>
            <a:r>
              <a:rPr lang="de-DE" sz="2345" dirty="0" err="1"/>
              <a:t>pedestal</a:t>
            </a:r>
            <a:r>
              <a:rPr lang="de-DE" sz="2345" dirty="0"/>
              <a:t> in DEMO</a:t>
            </a:r>
          </a:p>
        </p:txBody>
      </p:sp>
      <p:pic>
        <p:nvPicPr>
          <p:cNvPr id="13" name="Grafik 12">
            <a:extLst>
              <a:ext uri="{FF2B5EF4-FFF2-40B4-BE49-F238E27FC236}">
                <a16:creationId xmlns:a16="http://schemas.microsoft.com/office/drawing/2014/main" id="{3F0D6F36-6FD6-4738-B22A-DA9FBB458D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69188" y="2283449"/>
            <a:ext cx="471899" cy="442081"/>
          </a:xfrm>
          <a:prstGeom prst="rect">
            <a:avLst/>
          </a:prstGeom>
        </p:spPr>
      </p:pic>
      <p:sp>
        <p:nvSpPr>
          <p:cNvPr id="15" name="Textfeld 14">
            <a:extLst>
              <a:ext uri="{FF2B5EF4-FFF2-40B4-BE49-F238E27FC236}">
                <a16:creationId xmlns:a16="http://schemas.microsoft.com/office/drawing/2014/main" id="{F754AA3A-A207-4B90-A02E-23F11D100828}"/>
              </a:ext>
            </a:extLst>
          </p:cNvPr>
          <p:cNvSpPr txBox="1"/>
          <p:nvPr/>
        </p:nvSpPr>
        <p:spPr>
          <a:xfrm>
            <a:off x="9239188" y="2324037"/>
            <a:ext cx="1169551" cy="362856"/>
          </a:xfrm>
          <a:prstGeom prst="rect">
            <a:avLst/>
          </a:prstGeom>
          <a:noFill/>
        </p:spPr>
        <p:txBody>
          <a:bodyPr wrap="none" rtlCol="0">
            <a:spAutoFit/>
          </a:bodyPr>
          <a:lstStyle/>
          <a:p>
            <a:r>
              <a:rPr lang="de-DE" sz="1758" dirty="0"/>
              <a:t>(but </a:t>
            </a:r>
            <a:r>
              <a:rPr lang="de-DE" sz="1758" dirty="0" err="1"/>
              <a:t>why</a:t>
            </a:r>
            <a:r>
              <a:rPr lang="de-DE" sz="1758" dirty="0"/>
              <a:t>?)</a:t>
            </a:r>
          </a:p>
        </p:txBody>
      </p:sp>
      <p:sp>
        <p:nvSpPr>
          <p:cNvPr id="18" name="Fußzeilenplatzhalter 3">
            <a:extLst>
              <a:ext uri="{FF2B5EF4-FFF2-40B4-BE49-F238E27FC236}">
                <a16:creationId xmlns:a16="http://schemas.microsoft.com/office/drawing/2014/main" id="{F038D98C-163C-47D1-BD6B-72DAFB839560}"/>
              </a:ext>
            </a:extLst>
          </p:cNvPr>
          <p:cNvSpPr>
            <a:spLocks noGrp="1"/>
          </p:cNvSpPr>
          <p:nvPr>
            <p:ph type="ftr" sz="quarter" idx="11"/>
          </p:nvPr>
        </p:nvSpPr>
        <p:spPr>
          <a:xfrm>
            <a:off x="760068" y="6545238"/>
            <a:ext cx="10712576" cy="268139"/>
          </a:xfrm>
        </p:spPr>
        <p:txBody>
          <a:bodyPr/>
          <a:lstStyle/>
          <a:p>
            <a:pPr algn="r"/>
            <a:r>
              <a:rPr lang="en-GB" dirty="0"/>
              <a:t>H. Zohm | </a:t>
            </a:r>
            <a:r>
              <a:rPr lang="en-GB" dirty="0" err="1"/>
              <a:t>EUROfusion</a:t>
            </a:r>
            <a:r>
              <a:rPr lang="en-GB" dirty="0"/>
              <a:t> ETASC General Meeting | </a:t>
            </a:r>
            <a:r>
              <a:rPr lang="en-GB" dirty="0" err="1"/>
              <a:t>Garching</a:t>
            </a:r>
            <a:r>
              <a:rPr lang="en-GB" dirty="0"/>
              <a:t> | 11.11.2024 | Page </a:t>
            </a:r>
            <a:fld id="{6A6D9FA1-99C7-4910-8E32-B85D378B0060}" type="slidenum">
              <a:rPr lang="en-GB" smtClean="0"/>
              <a:pPr algn="r"/>
              <a:t>8</a:t>
            </a:fld>
            <a:endParaRPr lang="en-GB" dirty="0"/>
          </a:p>
        </p:txBody>
      </p:sp>
    </p:spTree>
    <p:extLst>
      <p:ext uri="{BB962C8B-B14F-4D97-AF65-F5344CB8AC3E}">
        <p14:creationId xmlns:p14="http://schemas.microsoft.com/office/powerpoint/2010/main" val="3695380858"/>
      </p:ext>
    </p:extLst>
  </p:cSld>
  <p:clrMapOvr>
    <a:masterClrMapping/>
  </p:clrMapOvr>
  <mc:AlternateContent xmlns:mc="http://schemas.openxmlformats.org/markup-compatibility/2006" xmlns:p14="http://schemas.microsoft.com/office/powerpoint/2010/main">
    <mc:Choice Requires="p14">
      <p:transition spd="slow" p14:dur="2000" advTm="97300"/>
    </mc:Choice>
    <mc:Fallback xmlns="">
      <p:transition spd="slow" advTm="97300"/>
    </mc:Fallback>
  </mc:AlternateContent>
  <p:extLst mod="1">
    <p:ext uri="{3A86A75C-4F4B-4683-9AE1-C65F6400EC91}">
      <p14:laserTraceLst xmlns:p14="http://schemas.microsoft.com/office/powerpoint/2010/main">
        <p14:tracePtLst>
          <p14:tracePt t="11053" x="946150" y="2198688"/>
          <p14:tracePt t="11059" x="936625" y="2198688"/>
          <p14:tracePt t="11067" x="925513" y="2198688"/>
          <p14:tracePt t="11325" x="931863" y="2198688"/>
          <p14:tracePt t="11341" x="931863" y="2193925"/>
          <p14:tracePt t="11349" x="936625" y="2193925"/>
          <p14:tracePt t="11418" x="941388" y="2189163"/>
          <p14:tracePt t="11430" x="941388" y="2184400"/>
          <p14:tracePt t="11441" x="946150" y="2184400"/>
          <p14:tracePt t="11462" x="955675" y="2174875"/>
          <p14:tracePt t="11484" x="974725" y="2170113"/>
          <p14:tracePt t="11486" x="984250" y="2163763"/>
          <p14:tracePt t="11503" x="1023938" y="2149475"/>
          <p14:tracePt t="11524" x="1047750" y="2135188"/>
          <p14:tracePt t="11528" x="1057275" y="2135188"/>
          <p14:tracePt t="11545" x="1073150" y="2130425"/>
          <p14:tracePt t="11566" x="1125538" y="2120900"/>
          <p14:tracePt t="11587" x="1165225" y="2101850"/>
          <p14:tracePt t="11608" x="1277938" y="2062163"/>
          <p14:tracePt t="11629" x="1379538" y="2012950"/>
          <p14:tracePt t="11630" x="1428750" y="1993900"/>
          <p14:tracePt t="11650" x="1539875" y="1944688"/>
          <p14:tracePt t="11670" x="1720850" y="1876425"/>
          <p14:tracePt t="11691" x="1833563" y="1833563"/>
          <p14:tracePt t="11712" x="1989138" y="1784350"/>
          <p14:tracePt t="11733" x="2101850" y="1760538"/>
          <p14:tracePt t="11754" x="2154238" y="1739900"/>
          <p14:tracePt t="11775" x="2217738" y="1701800"/>
          <p14:tracePt t="11795" x="2247900" y="1681163"/>
          <p14:tracePt t="11821" x="2325688" y="1633538"/>
          <p14:tracePt t="11838" x="2344738" y="1612900"/>
          <p14:tracePt t="11858" x="2379663" y="1593850"/>
          <p14:tracePt t="11879" x="2427288" y="1555750"/>
          <p14:tracePt t="11900" x="2462213" y="1525588"/>
          <p14:tracePt t="11902" x="2481263" y="1511300"/>
          <p14:tracePt t="11920" x="2509838" y="1471613"/>
          <p14:tracePt t="11941" x="2535238" y="1423988"/>
          <p14:tracePt t="11962" x="2544763" y="1398588"/>
          <p14:tracePt t="11983" x="2544763" y="1384300"/>
          <p14:tracePt t="12009" x="2544763" y="1379538"/>
          <p14:tracePt t="12117" x="2530475" y="1379538"/>
          <p14:tracePt t="12124" x="2520950" y="1379538"/>
          <p14:tracePt t="12132" x="2509838" y="1379538"/>
          <p14:tracePt t="12149" x="2481263" y="1389063"/>
          <p14:tracePt t="12170" x="2452688" y="1393825"/>
          <p14:tracePt t="12191" x="2389188" y="1414463"/>
          <p14:tracePt t="12213" x="2271713" y="1452563"/>
          <p14:tracePt t="12233" x="2163763" y="1492250"/>
          <p14:tracePt t="12253" x="1901825" y="1584325"/>
          <p14:tracePt t="12275" x="1760538" y="1638300"/>
          <p14:tracePt t="12277" x="1720850" y="1647825"/>
          <p14:tracePt t="12295" x="1657350" y="1662113"/>
          <p14:tracePt t="12316" x="1603375" y="1671638"/>
          <p14:tracePt t="12337" x="1565275" y="1687513"/>
          <p14:tracePt t="12358" x="1516063" y="1706563"/>
          <p14:tracePt t="12378" x="1492250" y="1725613"/>
          <p14:tracePt t="12380" x="1482725" y="1735138"/>
          <p14:tracePt t="12400" x="1447800" y="1755775"/>
          <p14:tracePt t="12425" x="1408113" y="1784350"/>
          <p14:tracePt t="12442" x="1325563" y="1843088"/>
          <p14:tracePt t="12462" x="1209675" y="1906588"/>
          <p14:tracePt t="12482" x="1116013" y="1960563"/>
          <p14:tracePt t="12484" x="1077913" y="1979613"/>
          <p14:tracePt t="12503" x="979488" y="2028825"/>
          <p14:tracePt t="12524" x="873125" y="2081213"/>
          <p14:tracePt t="12545" x="795338" y="2106613"/>
          <p14:tracePt t="12566" x="736600" y="2130425"/>
          <p14:tracePt t="12587" x="720725" y="2135188"/>
          <p14:tracePt t="12610" x="0" y="0"/>
        </p14:tracePtLst>
        <p14:tracePtLst>
          <p14:tracePt t="13524" x="663575" y="3022600"/>
          <p14:tracePt t="13548" x="663575" y="3027363"/>
          <p14:tracePt t="13556" x="663575" y="3032125"/>
          <p14:tracePt t="13566" x="677863" y="3051175"/>
          <p14:tracePt t="13587" x="687388" y="3062288"/>
          <p14:tracePt t="13607" x="715963" y="3090863"/>
          <p14:tracePt t="13628" x="731838" y="3105150"/>
          <p14:tracePt t="13649" x="746125" y="3114675"/>
          <p14:tracePt t="13670" x="779463" y="3130550"/>
          <p14:tracePt t="13691" x="809625" y="3149600"/>
          <p14:tracePt t="13712" x="868363" y="3182938"/>
          <p14:tracePt t="13732" x="955675" y="3241675"/>
          <p14:tracePt t="13753" x="1033463" y="3286125"/>
          <p14:tracePt t="13774" x="1141413" y="3335338"/>
          <p14:tracePt t="13795" x="1169988" y="3349625"/>
          <p14:tracePt t="13797" x="1209675" y="3363913"/>
          <p14:tracePt t="13821" x="1346200" y="3422650"/>
          <p14:tracePt t="13839" x="1443038" y="3465513"/>
          <p14:tracePt t="13857" x="1544638" y="3505200"/>
          <p14:tracePt t="13879" x="1662113" y="3559175"/>
          <p14:tracePt t="13899" x="1720850" y="3597275"/>
          <p14:tracePt t="13920" x="1866900" y="3656013"/>
          <p14:tracePt t="13941" x="1935163" y="3695700"/>
          <p14:tracePt t="13963" x="1970088" y="3714750"/>
          <p14:tracePt t="13983" x="2012950" y="3738563"/>
          <p14:tracePt t="13989" x="2027238" y="3749675"/>
          <p14:tracePt t="14003" x="2038350" y="3754438"/>
          <p14:tracePt t="14024" x="2062163" y="3778250"/>
          <p14:tracePt t="14045" x="2085975" y="3811588"/>
          <p14:tracePt t="14066" x="2120900" y="3836988"/>
          <p14:tracePt t="14087" x="2163763" y="3895725"/>
          <p14:tracePt t="14107" x="2193925" y="3943350"/>
          <p14:tracePt t="14128" x="2238375" y="4002088"/>
          <p14:tracePt t="14149" x="2271713" y="4051300"/>
          <p14:tracePt t="14170" x="2286000" y="4075113"/>
          <p14:tracePt t="14191" x="2305050" y="4105275"/>
          <p14:tracePt t="14212" x="2316163" y="4124325"/>
          <p14:tracePt t="14232" x="2320925" y="4143375"/>
          <p14:tracePt t="14254" x="2330450" y="4168775"/>
          <p14:tracePt t="14274" x="2335213" y="4192588"/>
          <p14:tracePt t="14295" x="2344738" y="4221163"/>
          <p14:tracePt t="14317" x="2349500" y="4232275"/>
          <p14:tracePt t="14500" x="2349500" y="4225925"/>
          <p14:tracePt t="14509" x="2349500" y="4211638"/>
          <p14:tracePt t="14524" x="2325688" y="4152900"/>
          <p14:tracePt t="14545" x="2305050" y="4100513"/>
          <p14:tracePt t="14567" x="2252663" y="3992563"/>
          <p14:tracePt t="14587" x="2203450" y="3914775"/>
          <p14:tracePt t="14608" x="2149475" y="3846513"/>
          <p14:tracePt t="14629" x="2095500" y="3783013"/>
          <p14:tracePt t="14649" x="2071688" y="3759200"/>
          <p14:tracePt t="14670" x="2027238" y="3709988"/>
          <p14:tracePt t="14691" x="1993900" y="3670300"/>
          <p14:tracePt t="14712" x="1925638" y="3606800"/>
          <p14:tracePt t="14733" x="1857375" y="3554413"/>
          <p14:tracePt t="14753" x="1798638" y="3514725"/>
          <p14:tracePt t="14775" x="1725613" y="3490913"/>
          <p14:tracePt t="14797" x="1676400" y="3460750"/>
          <p14:tracePt t="14816" x="1647825" y="3446463"/>
          <p14:tracePt t="14837" x="1555750" y="3417888"/>
          <p14:tracePt t="14858" x="1501775" y="3397250"/>
          <p14:tracePt t="14879" x="1438275" y="3382963"/>
          <p14:tracePt t="14899" x="1393825" y="3378200"/>
          <p14:tracePt t="14901" x="1374775" y="3373438"/>
          <p14:tracePt t="14920" x="1320800" y="3359150"/>
          <p14:tracePt t="14941" x="1169988" y="3349625"/>
          <p14:tracePt t="14962" x="1077913" y="3344863"/>
          <p14:tracePt t="14982" x="969963" y="3335338"/>
          <p14:tracePt t="15004" x="915988" y="3328988"/>
          <p14:tracePt t="15005" x="896938" y="3324225"/>
          <p14:tracePt t="15024" x="868363" y="3324225"/>
          <p14:tracePt t="15045" x="833438" y="3314700"/>
          <p14:tracePt t="15066" x="823913" y="3314700"/>
          <p14:tracePt t="15086" x="809625" y="3314700"/>
          <p14:tracePt t="15107" x="779463" y="3314700"/>
          <p14:tracePt t="15109" x="765175" y="3314700"/>
          <p14:tracePt t="15128" x="711200" y="3324225"/>
          <p14:tracePt t="15149" x="590550" y="3340100"/>
          <p14:tracePt t="15174" x="506413" y="3354388"/>
          <p14:tracePt t="15191" x="496888" y="3354388"/>
          <p14:tracePt t="15463" x="501650" y="3354388"/>
          <p14:tracePt t="15471" x="522288" y="3354388"/>
          <p14:tracePt t="15482" x="541338" y="3354388"/>
          <p14:tracePt t="15503" x="668338" y="3368675"/>
          <p14:tracePt t="15524" x="819150" y="3382963"/>
          <p14:tracePt t="15545" x="1062038" y="3422650"/>
          <p14:tracePt t="15566" x="1223963" y="3436938"/>
          <p14:tracePt t="15586" x="1360488" y="3505200"/>
          <p14:tracePt t="15607" x="1457325" y="3549650"/>
          <p14:tracePt t="15628" x="1497013" y="3568700"/>
          <p14:tracePt t="15649" x="1525588" y="3587750"/>
          <p14:tracePt t="15670" x="1539875" y="3587750"/>
          <p14:tracePt t="15671" x="1544638" y="3592513"/>
          <p14:tracePt t="15691" x="1570038" y="3613150"/>
          <p14:tracePt t="15712" x="1624013" y="3646488"/>
          <p14:tracePt t="15732" x="1706563" y="3690938"/>
          <p14:tracePt t="15753" x="1765300" y="3738563"/>
          <p14:tracePt t="15774" x="1803400" y="3768725"/>
          <p14:tracePt t="15775" x="1817688" y="3783013"/>
          <p14:tracePt t="15795" x="1838325" y="3802063"/>
          <p14:tracePt t="15820" x="1852613" y="3806825"/>
          <p14:tracePt t="16088" x="0" y="0"/>
        </p14:tracePtLst>
        <p14:tracePtLst>
          <p14:tracePt t="26606" x="6410325" y="3597275"/>
          <p14:tracePt t="26622" x="6410325" y="3602038"/>
          <p14:tracePt t="26634" x="6410325" y="3606800"/>
          <p14:tracePt t="26649" x="6410325" y="3613150"/>
          <p14:tracePt t="26670" x="6410325" y="3632200"/>
          <p14:tracePt t="26690" x="6415088" y="3651250"/>
          <p14:tracePt t="26711" x="6419850" y="3660775"/>
          <p14:tracePt t="26732" x="6419850" y="3690938"/>
          <p14:tracePt t="26753" x="6419850" y="3709988"/>
          <p14:tracePt t="26774" x="6424613" y="3763963"/>
          <p14:tracePt t="26795" x="6424613" y="3841750"/>
          <p14:tracePt t="26815" x="6434138" y="3905250"/>
          <p14:tracePt t="26838" x="6434138" y="3973513"/>
          <p14:tracePt t="26858" x="6434138" y="4032250"/>
          <p14:tracePt t="26878" x="6434138" y="4070350"/>
          <p14:tracePt t="26899" x="6415088" y="4100513"/>
          <p14:tracePt t="26920" x="6405563" y="4105275"/>
          <p14:tracePt t="27000" x="6381750" y="4095750"/>
          <p14:tracePt t="27008" x="6342063" y="4075113"/>
          <p14:tracePt t="27017" x="6278563" y="4027488"/>
          <p14:tracePt t="27025" x="6215063" y="3983038"/>
          <p14:tracePt t="27045" x="6049963" y="3890963"/>
          <p14:tracePt t="27066" x="5805488" y="3759200"/>
          <p14:tracePt t="27086" x="5684838" y="3700463"/>
          <p14:tracePt t="27108" x="5567363" y="3636963"/>
          <p14:tracePt t="27112" x="5503863" y="3602038"/>
          <p14:tracePt t="27128" x="5391150" y="3549650"/>
          <p14:tracePt t="27149" x="5216525" y="3486150"/>
          <p14:tracePt t="27170" x="4992688" y="3392488"/>
          <p14:tracePt t="27191" x="4899025" y="3344863"/>
          <p14:tracePt t="27192" x="4860925" y="3328988"/>
          <p14:tracePt t="27212" x="4792663" y="3290888"/>
          <p14:tracePt t="27232" x="4679950" y="3246438"/>
          <p14:tracePt t="27253" x="4621213" y="3217863"/>
          <p14:tracePt t="27274" x="4514850" y="3154363"/>
          <p14:tracePt t="27295" x="4435475" y="3114675"/>
          <p14:tracePt t="27297" x="4392613" y="3086100"/>
          <p14:tracePt t="27316" x="4298950" y="3017838"/>
          <p14:tracePt t="27337" x="4114800" y="2881313"/>
          <p14:tracePt t="27362" x="3914775" y="2754313"/>
          <p14:tracePt t="27378" x="3836988" y="2700338"/>
          <p14:tracePt t="27405" x="3714750" y="2617788"/>
          <p14:tracePt t="27420" x="3665538" y="2579688"/>
          <p14:tracePt t="27441" x="3622675" y="2535238"/>
          <p14:tracePt t="27462" x="3597275" y="2516188"/>
          <p14:tracePt t="27482" x="3587750" y="2495550"/>
          <p14:tracePt t="27503" x="3578225" y="2486025"/>
          <p14:tracePt t="27506" x="3573463" y="2476500"/>
          <p14:tracePt t="27524" x="3563938" y="2452688"/>
          <p14:tracePt t="27545" x="3538538" y="2398713"/>
          <p14:tracePt t="27566" x="3529013" y="2349500"/>
          <p14:tracePt t="27587" x="3514725" y="2243138"/>
          <p14:tracePt t="27607" x="3495675" y="2159000"/>
          <p14:tracePt t="27609" x="3495675" y="2125663"/>
          <p14:tracePt t="27628" x="3490913" y="2043113"/>
          <p14:tracePt t="27649" x="3490913" y="1925638"/>
          <p14:tracePt t="27670" x="3490913" y="1866900"/>
          <p14:tracePt t="27691" x="3490913" y="1817688"/>
          <p14:tracePt t="27712" x="3490913" y="1793875"/>
          <p14:tracePt t="27733" x="3490913" y="1784350"/>
          <p14:tracePt t="27753" x="3490913" y="1779588"/>
          <p14:tracePt t="27927" x="3490913" y="1798638"/>
          <p14:tracePt t="27935" x="3495675" y="1808163"/>
          <p14:tracePt t="27943" x="3505200" y="1843088"/>
          <p14:tracePt t="27962" x="3509963" y="1916113"/>
          <p14:tracePt t="27983" x="3529013" y="2047875"/>
          <p14:tracePt t="28004" x="3533775" y="2106613"/>
          <p14:tracePt t="28024" x="3538538" y="2193925"/>
          <p14:tracePt t="28045" x="3549650" y="2238375"/>
          <p14:tracePt t="28047" x="3549650" y="2262188"/>
          <p14:tracePt t="28066" x="3549650" y="2316163"/>
          <p14:tracePt t="28087" x="3549650" y="2408238"/>
          <p14:tracePt t="28107" x="3554413" y="2466975"/>
          <p14:tracePt t="28128" x="3563938" y="2573338"/>
          <p14:tracePt t="28149" x="3568700" y="2627313"/>
          <p14:tracePt t="28171" x="3573463" y="2676525"/>
          <p14:tracePt t="28191" x="3573463" y="2686050"/>
          <p14:tracePt t="28326" x="3592513" y="2652713"/>
          <p14:tracePt t="28334" x="3617913" y="2613025"/>
          <p14:tracePt t="28343" x="3636963" y="2530475"/>
          <p14:tracePt t="28358" x="3705225" y="2427288"/>
          <p14:tracePt t="28379" x="3763963" y="2316163"/>
          <p14:tracePt t="28400" x="3841750" y="2154238"/>
          <p14:tracePt t="28425" x="3895725" y="2022475"/>
          <p14:tracePt t="28447" x="3938588" y="1892300"/>
          <p14:tracePt t="28462" x="3943350" y="1838325"/>
          <p14:tracePt t="28484" x="3948113" y="1784350"/>
          <p14:tracePt t="28503" x="3963988" y="1749425"/>
          <p14:tracePt t="28524" x="3968750" y="1735138"/>
          <p14:tracePt t="28545" x="3973513" y="1730375"/>
          <p14:tracePt t="28652" x="3973513" y="1765300"/>
          <p14:tracePt t="28660" x="3973513" y="1784350"/>
          <p14:tracePt t="28670" x="3973513" y="1828800"/>
          <p14:tracePt t="28691" x="3948113" y="2003425"/>
          <p14:tracePt t="28712" x="3943350" y="2095500"/>
          <p14:tracePt t="28733" x="3933825" y="2203450"/>
          <p14:tracePt t="28754" x="3933825" y="2271713"/>
          <p14:tracePt t="28774" x="3933825" y="2335213"/>
          <p14:tracePt t="28795" x="3929063" y="2374900"/>
          <p14:tracePt t="28821" x="3929063" y="2422525"/>
          <p14:tracePt t="28837" x="3929063" y="2452688"/>
          <p14:tracePt t="28858" x="3929063" y="2481263"/>
          <p14:tracePt t="28859" x="3929063" y="2486025"/>
          <p14:tracePt t="28878" x="3929063" y="2495550"/>
          <p14:tracePt t="29050" x="3929063" y="2511425"/>
          <p14:tracePt t="29059" x="3929063" y="2554288"/>
          <p14:tracePt t="29065" x="3924300" y="2573338"/>
          <p14:tracePt t="29087" x="3924300" y="2627313"/>
          <p14:tracePt t="29108" x="3914775" y="2671763"/>
          <p14:tracePt t="29131" x="3914775" y="2720975"/>
          <p14:tracePt t="29149" x="3910013" y="2735263"/>
          <p14:tracePt t="29170" x="3910013" y="2754313"/>
          <p14:tracePt t="29191" x="3910013" y="2759075"/>
          <p14:tracePt t="29749" x="3910013" y="2763838"/>
          <p14:tracePt t="29757" x="3905250" y="2763838"/>
          <p14:tracePt t="29765" x="3905250" y="2768600"/>
          <p14:tracePt t="29882" x="3905250" y="2763838"/>
          <p14:tracePt t="29890" x="3905250" y="2754313"/>
          <p14:tracePt t="29899" x="3905250" y="2740025"/>
          <p14:tracePt t="29920" x="3905250" y="2716213"/>
          <p14:tracePt t="29941" x="3905250" y="2681288"/>
          <p14:tracePt t="29962" x="3905250" y="2671763"/>
          <p14:tracePt t="30510" x="3910013" y="2671763"/>
          <p14:tracePt t="30517" x="3919538" y="2681288"/>
          <p14:tracePt t="30526" x="3938588" y="2686050"/>
          <p14:tracePt t="30545" x="4016375" y="2716213"/>
          <p14:tracePt t="30566" x="4114800" y="2744788"/>
          <p14:tracePt t="30587" x="4178300" y="2759075"/>
          <p14:tracePt t="30589" x="4230688" y="2773363"/>
          <p14:tracePt t="30608" x="4314825" y="2789238"/>
          <p14:tracePt t="30628" x="4411663" y="2808288"/>
          <p14:tracePt t="30649" x="4519613" y="2813050"/>
          <p14:tracePt t="30671" x="4635500" y="2813050"/>
          <p14:tracePt t="30691" x="4684713" y="2813050"/>
          <p14:tracePt t="30712" x="4752975" y="2813050"/>
          <p14:tracePt t="30733" x="4840288" y="2813050"/>
          <p14:tracePt t="30754" x="4908550" y="2813050"/>
          <p14:tracePt t="30775" x="4967288" y="2813050"/>
          <p14:tracePt t="30796" x="4986338" y="2813050"/>
          <p14:tracePt t="30798" x="5002213" y="2803525"/>
          <p14:tracePt t="30816" x="5016500" y="2803525"/>
          <p14:tracePt t="30837" x="5040313" y="2803525"/>
          <p14:tracePt t="30858" x="5070475" y="2803525"/>
          <p14:tracePt t="30878" x="5157788" y="2798763"/>
          <p14:tracePt t="30900" x="5226050" y="2798763"/>
          <p14:tracePt t="30920" x="5270500" y="2798763"/>
          <p14:tracePt t="30941" x="5308600" y="2798763"/>
          <p14:tracePt t="30962" x="5322888" y="2798763"/>
          <p14:tracePt t="30982" x="5332413" y="2798763"/>
          <p14:tracePt t="31003" x="5343525" y="2798763"/>
          <p14:tracePt t="31109" x="5353050" y="2798763"/>
          <p14:tracePt t="31120" x="5357813" y="2798763"/>
          <p14:tracePt t="31136" x="5362575" y="2798763"/>
          <p14:tracePt t="31149" x="5367338" y="2798763"/>
          <p14:tracePt t="31170" x="5376863" y="2808288"/>
          <p14:tracePt t="31191" x="5376863" y="2813050"/>
          <p14:tracePt t="31211" x="5381625" y="2813050"/>
          <p14:tracePt t="31380" x="5381625" y="2817813"/>
          <p14:tracePt t="31388" x="5386388" y="2817813"/>
          <p14:tracePt t="31399" x="5386388" y="2822575"/>
          <p14:tracePt t="31420" x="5386388" y="2827338"/>
          <p14:tracePt t="31441" x="5386388" y="2836863"/>
          <p14:tracePt t="31493" x="5386388" y="2841625"/>
          <p14:tracePt t="31500" x="5391150" y="2841625"/>
          <p14:tracePt t="31508" x="5391150" y="2846388"/>
          <p14:tracePt t="31524" x="5395913" y="2867025"/>
          <p14:tracePt t="31545" x="5407025" y="2871788"/>
          <p14:tracePt t="31566" x="5411788" y="2881313"/>
          <p14:tracePt t="31586" x="5416550" y="2890838"/>
          <p14:tracePt t="31607" x="5416550" y="2895600"/>
          <p14:tracePt t="31653" x="5421313" y="2900363"/>
          <p14:tracePt t="31661" x="5426075" y="2909888"/>
          <p14:tracePt t="31670" x="5426075" y="2919413"/>
          <p14:tracePt t="31690" x="5440363" y="2930525"/>
          <p14:tracePt t="31711" x="5449888" y="2954338"/>
          <p14:tracePt t="31733" x="5459413" y="2973388"/>
          <p14:tracePt t="31753" x="5468938" y="2987675"/>
          <p14:tracePt t="31774" x="5484813" y="3008313"/>
          <p14:tracePt t="31795" x="5494338" y="3027363"/>
          <p14:tracePt t="31816" x="5499100" y="3036888"/>
          <p14:tracePt t="31836" x="5499100" y="3041650"/>
          <p14:tracePt t="31857" x="5499100" y="3046413"/>
          <p14:tracePt t="31959" x="5503863" y="3051175"/>
          <p14:tracePt t="31967" x="5503863" y="3055938"/>
          <p14:tracePt t="31975" x="5508625" y="3055938"/>
          <p14:tracePt t="31984" x="5508625" y="3062288"/>
          <p14:tracePt t="32003" x="5508625" y="3067050"/>
          <p14:tracePt t="32024" x="5508625" y="3076575"/>
          <p14:tracePt t="32045" x="5513388" y="3086100"/>
          <p14:tracePt t="32066" x="5513388" y="3090863"/>
          <p14:tracePt t="32179" x="5513388" y="3100388"/>
          <p14:tracePt t="32187" x="5513388" y="3109913"/>
          <p14:tracePt t="32195" x="5513388" y="3114675"/>
          <p14:tracePt t="32211" x="5513388" y="3144838"/>
          <p14:tracePt t="32232" x="5503863" y="3173413"/>
          <p14:tracePt t="32254" x="5494338" y="3192463"/>
          <p14:tracePt t="32275" x="5489575" y="3213100"/>
          <p14:tracePt t="32296" x="5475288" y="3241675"/>
          <p14:tracePt t="32316" x="5449888" y="3286125"/>
          <p14:tracePt t="32337" x="5426075" y="3324225"/>
          <p14:tracePt t="32358" x="5386388" y="3382963"/>
          <p14:tracePt t="32378" x="5357813" y="3432175"/>
          <p14:tracePt t="32400" x="5318125" y="3495675"/>
          <p14:tracePt t="32420" x="5289550" y="3549650"/>
          <p14:tracePt t="32441" x="5275263" y="3568700"/>
          <p14:tracePt t="32462" x="5270500" y="3587750"/>
          <p14:tracePt t="32482" x="5259388" y="3597275"/>
          <p14:tracePt t="32503" x="5259388" y="3602038"/>
          <p14:tracePt t="32652" x="5259388" y="3636963"/>
          <p14:tracePt t="32660" x="5259388" y="3675063"/>
          <p14:tracePt t="32670" x="5259388" y="3709988"/>
          <p14:tracePt t="32691" x="5249863" y="3738563"/>
          <p14:tracePt t="32797" x="5249863" y="3709988"/>
          <p14:tracePt t="32804" x="5249863" y="3690938"/>
          <p14:tracePt t="32816" x="5249863" y="3646488"/>
          <p14:tracePt t="32837" x="5249863" y="3617913"/>
          <p14:tracePt t="32949" x="5249863" y="3622675"/>
          <p14:tracePt t="32956" x="5249863" y="3627438"/>
          <p14:tracePt t="33073" x="5249863" y="3622675"/>
          <p14:tracePt t="33081" x="5249863" y="3617913"/>
          <p14:tracePt t="33089" x="5249863" y="3613150"/>
          <p14:tracePt t="33198" x="5249863" y="3622675"/>
          <p14:tracePt t="33442" x="5254625" y="3622675"/>
          <p14:tracePt t="33450" x="5275263" y="3622675"/>
          <p14:tracePt t="33462" x="5284788" y="3622675"/>
          <p14:tracePt t="33483" x="5327650" y="3636963"/>
          <p14:tracePt t="33504" x="5357813" y="3641725"/>
          <p14:tracePt t="33525" x="5381625" y="3641725"/>
          <p14:tracePt t="33545" x="5407025" y="3641725"/>
          <p14:tracePt t="33566" x="5430838" y="3641725"/>
          <p14:tracePt t="33587" x="5494338" y="3646488"/>
          <p14:tracePt t="33608" x="5543550" y="3656013"/>
          <p14:tracePt t="33629" x="5616575" y="3660775"/>
          <p14:tracePt t="33650" x="5664200" y="3670300"/>
          <p14:tracePt t="33670" x="5694363" y="3670300"/>
          <p14:tracePt t="33691" x="5753100" y="3681413"/>
          <p14:tracePt t="33712" x="5786438" y="3695700"/>
          <p14:tracePt t="33732" x="5845175" y="3705225"/>
          <p14:tracePt t="33753" x="5878513" y="3714750"/>
          <p14:tracePt t="33775" x="5889625" y="3719513"/>
          <p14:tracePt t="33795" x="5894388" y="3719513"/>
          <p14:tracePt t="33906" x="5899150" y="3719513"/>
          <p14:tracePt t="33914" x="5908675" y="3719513"/>
          <p14:tracePt t="33923" x="5918200" y="3719513"/>
          <p14:tracePt t="33941" x="5932488" y="3729038"/>
          <p14:tracePt t="33963" x="5962650" y="3729038"/>
          <p14:tracePt t="33982" x="5972175" y="3733800"/>
          <p14:tracePt t="34004" x="5981700" y="3733800"/>
          <p14:tracePt t="34024" x="5991225" y="3738563"/>
          <p14:tracePt t="34045" x="6005513" y="3743325"/>
          <p14:tracePt t="34066" x="6026150" y="3749675"/>
          <p14:tracePt t="34087" x="6045200" y="3754438"/>
          <p14:tracePt t="34107" x="6078538" y="3768725"/>
          <p14:tracePt t="34130" x="6122988" y="3783013"/>
          <p14:tracePt t="34149" x="6151563" y="3787775"/>
          <p14:tracePt t="34170" x="6186488" y="3797300"/>
          <p14:tracePt t="34191" x="6215063" y="3806825"/>
          <p14:tracePt t="34212" x="6259513" y="3817938"/>
          <p14:tracePt t="34233" x="6292850" y="3822700"/>
          <p14:tracePt t="34255" x="6308725" y="3832225"/>
          <p14:tracePt t="34274" x="6342063" y="3846513"/>
          <p14:tracePt t="34295" x="6356350" y="3851275"/>
          <p14:tracePt t="34316" x="6381750" y="3860800"/>
          <p14:tracePt t="34337" x="6391275" y="3860800"/>
          <p14:tracePt t="34339" x="6400800" y="3870325"/>
          <p14:tracePt t="34358" x="6415088" y="3870325"/>
          <p14:tracePt t="34379" x="6440488" y="3879850"/>
          <p14:tracePt t="34400" x="6464300" y="3895725"/>
          <p14:tracePt t="34420" x="6488113" y="3900488"/>
          <p14:tracePt t="34442" x="6502400" y="3910013"/>
          <p14:tracePt t="34463" x="6513513" y="3914775"/>
          <p14:tracePt t="34483" x="6537325" y="3929063"/>
          <p14:tracePt t="34503" x="6561138" y="3938588"/>
          <p14:tracePt t="34524" x="6615113" y="3968750"/>
          <p14:tracePt t="34545" x="6659563" y="3983038"/>
          <p14:tracePt t="34566" x="6683375" y="3987800"/>
          <p14:tracePt t="34587" x="6718300" y="4006850"/>
          <p14:tracePt t="34610" x="6765925" y="4022725"/>
          <p14:tracePt t="34628" x="6791325" y="4032250"/>
          <p14:tracePt t="34649" x="6829425" y="4046538"/>
          <p14:tracePt t="34670" x="6859588" y="4051300"/>
          <p14:tracePt t="34691" x="6869113" y="4056063"/>
          <p14:tracePt t="35077" x="6859588" y="4056063"/>
          <p14:tracePt t="35084" x="6843713" y="4056063"/>
          <p14:tracePt t="35092" x="6810375" y="4041775"/>
          <p14:tracePt t="35108" x="6688138" y="3987800"/>
          <p14:tracePt t="35129" x="6650038" y="3973513"/>
          <p14:tracePt t="35150" x="6610350" y="3968750"/>
          <p14:tracePt t="35170" x="6600825" y="3963988"/>
          <p14:tracePt t="35191" x="6600825" y="3959225"/>
          <p14:tracePt t="35212" x="6596063" y="3959225"/>
          <p14:tracePt t="35267" x="6591300" y="3954463"/>
          <p14:tracePt t="35275" x="6586538" y="3954463"/>
          <p14:tracePt t="35283" x="6581775" y="3948113"/>
          <p14:tracePt t="35295" x="6565900" y="3943350"/>
          <p14:tracePt t="35316" x="6513513" y="3914775"/>
          <p14:tracePt t="35337" x="6483350" y="3895725"/>
          <p14:tracePt t="35340" x="6459538" y="3890963"/>
          <p14:tracePt t="35357" x="6386513" y="3841750"/>
          <p14:tracePt t="35378" x="6313488" y="3817938"/>
          <p14:tracePt t="35380" x="6283325" y="3802063"/>
          <p14:tracePt t="35400" x="6219825" y="3783013"/>
          <p14:tracePt t="35420" x="6146800" y="3754438"/>
          <p14:tracePt t="35441" x="6113463" y="3743325"/>
          <p14:tracePt t="35444" x="6088063" y="3738563"/>
          <p14:tracePt t="35461" x="6049963" y="3719513"/>
          <p14:tracePt t="35482" x="6010275" y="3705225"/>
          <p14:tracePt t="35485" x="5995988" y="3700463"/>
          <p14:tracePt t="35503" x="5957888" y="3681413"/>
          <p14:tracePt t="35524" x="5894388" y="3646488"/>
          <p14:tracePt t="35545" x="5845175" y="3627438"/>
          <p14:tracePt t="35547" x="5826125" y="3617913"/>
          <p14:tracePt t="35566" x="5772150" y="3592513"/>
          <p14:tracePt t="35587" x="5718175" y="3563938"/>
          <p14:tracePt t="35608" x="5659438" y="3529013"/>
          <p14:tracePt t="35612" x="5635625" y="3519488"/>
          <p14:tracePt t="35630" x="5557838" y="3500438"/>
          <p14:tracePt t="35649" x="5489575" y="3470275"/>
          <p14:tracePt t="35652" x="5454650" y="3451225"/>
          <p14:tracePt t="35670" x="5367338" y="3432175"/>
          <p14:tracePt t="35691" x="5308600" y="3413125"/>
          <p14:tracePt t="35712" x="5280025" y="3413125"/>
          <p14:tracePt t="35733" x="5240338" y="3413125"/>
          <p14:tracePt t="35754" x="5216525" y="3413125"/>
          <p14:tracePt t="35756" x="5211763" y="3408363"/>
          <p14:tracePt t="35774" x="5202238" y="3403600"/>
          <p14:tracePt t="35796" x="5191125" y="3403600"/>
          <p14:tracePt t="35817" x="5181600" y="3403600"/>
          <p14:tracePt t="35837" x="5176838" y="3397250"/>
          <p14:tracePt t="35982" x="5172075" y="3397250"/>
          <p14:tracePt t="35990" x="5167313" y="3397250"/>
          <p14:tracePt t="36004" x="5157788" y="3397250"/>
          <p14:tracePt t="36025" x="5118100" y="3397250"/>
          <p14:tracePt t="36047" x="5070475" y="3397250"/>
          <p14:tracePt t="36066" x="5035550" y="3397250"/>
          <p14:tracePt t="36087" x="4972050" y="3392488"/>
          <p14:tracePt t="36108" x="4929188" y="3382963"/>
          <p14:tracePt t="36129" x="4830763" y="3378200"/>
          <p14:tracePt t="36149" x="4752975" y="3344863"/>
          <p14:tracePt t="36150" x="4713288" y="3328988"/>
          <p14:tracePt t="36170" x="4635500" y="3286125"/>
          <p14:tracePt t="36191" x="4548188" y="3232150"/>
          <p14:tracePt t="36213" x="4524375" y="3208338"/>
          <p14:tracePt t="36233" x="4489450" y="3178175"/>
          <p14:tracePt t="36253" x="4465638" y="3149600"/>
          <p14:tracePt t="36255" x="4451350" y="3130550"/>
          <p14:tracePt t="36274" x="4406900" y="3062288"/>
          <p14:tracePt t="36296" x="4348163" y="2982913"/>
          <p14:tracePt t="36316" x="4324350" y="2944813"/>
          <p14:tracePt t="36336" x="4270375" y="2900363"/>
          <p14:tracePt t="36358" x="4241800" y="2851150"/>
          <p14:tracePt t="36379" x="4211638" y="2813050"/>
          <p14:tracePt t="36399" x="4157663" y="2725738"/>
          <p14:tracePt t="36420" x="4129088" y="2676525"/>
          <p14:tracePt t="36443" x="4089400" y="2603500"/>
          <p14:tracePt t="36462" x="4065588" y="2559050"/>
          <p14:tracePt t="36483" x="4046538" y="2544763"/>
          <p14:tracePt t="36504" x="4037013" y="2535238"/>
          <p14:tracePt t="36526" x="4037013" y="2525713"/>
          <p14:tracePt t="36545" x="4025900" y="2511425"/>
          <p14:tracePt t="36567" x="4021138" y="2500313"/>
          <p14:tracePt t="36587" x="4011613" y="2486025"/>
          <p14:tracePt t="36608" x="4006850" y="2481263"/>
          <p14:tracePt t="36934" x="3983038" y="2476500"/>
          <p14:tracePt t="36943" x="3973513" y="2471738"/>
          <p14:tracePt t="36949" x="3938588" y="2466975"/>
          <p14:tracePt t="36962" x="3879850" y="2466975"/>
          <p14:tracePt t="36983" x="3705225" y="2436813"/>
          <p14:tracePt t="37004" x="3622675" y="2432050"/>
          <p14:tracePt t="37024" x="3500438" y="2413000"/>
          <p14:tracePt t="37045" x="3432175" y="2408238"/>
          <p14:tracePt t="37066" x="3397250" y="2403475"/>
          <p14:tracePt t="37088" x="3333750" y="2393950"/>
          <p14:tracePt t="37108" x="3290888" y="2389188"/>
          <p14:tracePt t="37110" x="3251200" y="2374900"/>
          <p14:tracePt t="37129" x="3182938" y="2374900"/>
          <p14:tracePt t="37150" x="3051175" y="2354263"/>
          <p14:tracePt t="37170" x="2954338" y="2344738"/>
          <p14:tracePt t="37191" x="2846388" y="2330450"/>
          <p14:tracePt t="37212" x="2773363" y="2320925"/>
          <p14:tracePt t="37233" x="2667000" y="2306638"/>
          <p14:tracePt t="37254" x="2578100" y="2300288"/>
          <p14:tracePt t="37274" x="2535238" y="2286000"/>
          <p14:tracePt t="37296" x="2462213" y="2281238"/>
          <p14:tracePt t="37318" x="2379663" y="2266950"/>
          <p14:tracePt t="37338" x="2208213" y="2266950"/>
          <p14:tracePt t="37358" x="1944688" y="2266950"/>
          <p14:tracePt t="37379" x="1754188" y="2266950"/>
          <p14:tracePt t="37400" x="1492250" y="2257425"/>
          <p14:tracePt t="37420" x="1374775" y="2252663"/>
          <p14:tracePt t="37422" x="1350963" y="2243138"/>
          <p14:tracePt t="37441" x="1325563" y="2243138"/>
          <p14:tracePt t="37462" x="1316038" y="2243138"/>
          <p14:tracePt t="37664" x="1346200" y="2252663"/>
          <p14:tracePt t="37672" x="1374775" y="2266950"/>
          <p14:tracePt t="37679" x="1476375" y="2295525"/>
          <p14:tracePt t="37691" x="1584325" y="2325688"/>
          <p14:tracePt t="37712" x="2003425" y="2427288"/>
          <p14:tracePt t="37733" x="2232025" y="2466975"/>
          <p14:tracePt t="37754" x="2549525" y="2495550"/>
          <p14:tracePt t="37780" x="2846388" y="2516188"/>
          <p14:tracePt t="37795" x="2992438" y="2516188"/>
          <p14:tracePt t="37816" x="3192463" y="2540000"/>
          <p14:tracePt t="37837" x="3319463" y="2549525"/>
          <p14:tracePt t="37840" x="3373438" y="2549525"/>
          <p14:tracePt t="37857" x="3500438" y="2549525"/>
          <p14:tracePt t="37878" x="3695700" y="2559050"/>
          <p14:tracePt t="37880" x="3806825" y="2559050"/>
          <p14:tracePt t="37899" x="4110038" y="2559050"/>
          <p14:tracePt t="37920" x="4675188" y="2568575"/>
          <p14:tracePt t="37941" x="4929188" y="2598738"/>
          <p14:tracePt t="37944" x="5030788" y="2608263"/>
          <p14:tracePt t="37962" x="5157788" y="2632075"/>
          <p14:tracePt t="37983" x="5308600" y="2681288"/>
          <p14:tracePt t="38004" x="5416550" y="2705100"/>
          <p14:tracePt t="38024" x="5586413" y="2759075"/>
          <p14:tracePt t="38045" x="5668963" y="2773363"/>
          <p14:tracePt t="38047" x="5694363" y="2778125"/>
          <p14:tracePt t="38066" x="5727700" y="2794000"/>
          <p14:tracePt t="38087" x="5753100" y="2798763"/>
          <p14:tracePt t="38108" x="5781675" y="2798763"/>
          <p14:tracePt t="38129" x="5878513" y="2813050"/>
          <p14:tracePt t="38149" x="5967413" y="2832100"/>
          <p14:tracePt t="38170" x="6069013" y="2862263"/>
          <p14:tracePt t="38191" x="6108700" y="2876550"/>
          <p14:tracePt t="38212" x="6118225" y="2886075"/>
          <p14:tracePt t="38232" x="6137275" y="2895600"/>
          <p14:tracePt t="38254" x="6156325" y="2895600"/>
          <p14:tracePt t="38256" x="6162675" y="2900363"/>
          <p14:tracePt t="38275" x="6162675" y="2905125"/>
          <p14:tracePt t="38295" x="6172200" y="2909888"/>
          <p14:tracePt t="38316" x="6176963" y="2914650"/>
          <p14:tracePt t="38338" x="6215063" y="2963863"/>
          <p14:tracePt t="38357" x="6245225" y="3003550"/>
          <p14:tracePt t="38379" x="6297613" y="3046413"/>
          <p14:tracePt t="38399" x="6313488" y="3067050"/>
          <p14:tracePt t="38420" x="6332538" y="3086100"/>
          <p14:tracePt t="38440" x="6342063" y="3100388"/>
          <p14:tracePt t="38461" x="6351588" y="3124200"/>
          <p14:tracePt t="38482" x="6361113" y="3149600"/>
          <p14:tracePt t="38503" x="6365875" y="3173413"/>
          <p14:tracePt t="38524" x="6386513" y="3203575"/>
          <p14:tracePt t="38545" x="6391275" y="3222625"/>
          <p14:tracePt t="38566" x="6391275" y="3227388"/>
          <p14:tracePt t="39213" x="0" y="0"/>
        </p14:tracePtLst>
        <p14:tracePtLst>
          <p14:tracePt t="51953" x="9623425" y="3309938"/>
          <p14:tracePt t="52033" x="9623425" y="3305175"/>
          <p14:tracePt t="52041" x="9623425" y="3290888"/>
          <p14:tracePt t="52048" x="9618663" y="3267075"/>
          <p14:tracePt t="52066" x="9609138" y="3203575"/>
          <p14:tracePt t="52088" x="9609138" y="3144838"/>
          <p14:tracePt t="52089" x="9609138" y="3109913"/>
          <p14:tracePt t="52113" x="9602788" y="3003550"/>
          <p14:tracePt t="52129" x="9602788" y="2959100"/>
          <p14:tracePt t="52149" x="9593263" y="2930525"/>
          <p14:tracePt t="52170" x="9593263" y="2862263"/>
          <p14:tracePt t="52191" x="9588500" y="2808288"/>
          <p14:tracePt t="52194" x="9588500" y="2778125"/>
          <p14:tracePt t="52212" x="9588500" y="2730500"/>
          <p14:tracePt t="52233" x="9583738" y="2662238"/>
          <p14:tracePt t="52254" x="9583738" y="2622550"/>
          <p14:tracePt t="52275" x="9583738" y="2559050"/>
          <p14:tracePt t="52295" x="9583738" y="2511425"/>
          <p14:tracePt t="52298" x="9583738" y="2476500"/>
          <p14:tracePt t="52316" x="9583738" y="2417763"/>
          <p14:tracePt t="52337" x="9593263" y="2330450"/>
          <p14:tracePt t="52358" x="9593263" y="2257425"/>
          <p14:tracePt t="52361" x="9593263" y="2232025"/>
          <p14:tracePt t="52378" x="9593263" y="2198688"/>
          <p14:tracePt t="52399" x="9593263" y="2170113"/>
          <p14:tracePt t="52401" x="9593263" y="2159000"/>
          <p14:tracePt t="52420" x="9593263" y="2135188"/>
          <p14:tracePt t="52441" x="9593263" y="2111375"/>
          <p14:tracePt t="52462" x="9593263" y="2090738"/>
          <p14:tracePt t="52483" x="9593263" y="2071688"/>
          <p14:tracePt t="52504" x="9593263" y="2052638"/>
          <p14:tracePt t="52525" x="9593263" y="2038350"/>
          <p14:tracePt t="52546" x="9593263" y="2003425"/>
          <p14:tracePt t="52566" x="9593263" y="1989138"/>
          <p14:tracePt t="52587" x="9593263" y="1970088"/>
          <p14:tracePt t="52610" x="9593263" y="1965325"/>
          <p14:tracePt t="52629" x="9593263" y="1960563"/>
          <p14:tracePt t="52654" x="9588500" y="1944688"/>
          <p14:tracePt t="52670" x="9588500" y="1930400"/>
          <p14:tracePt t="52691" x="9588500" y="1925638"/>
          <p14:tracePt t="52897" x="9593263" y="1925638"/>
          <p14:tracePt t="52906" x="9602788" y="1920875"/>
          <p14:tracePt t="52920" x="9623425" y="1920875"/>
          <p14:tracePt t="52941" x="9671050" y="1906588"/>
          <p14:tracePt t="52967" x="9734550" y="1901825"/>
          <p14:tracePt t="52983" x="9769475" y="1901825"/>
          <p14:tracePt t="53008" x="9802813" y="1897063"/>
          <p14:tracePt t="53010" x="9807575" y="1897063"/>
          <p14:tracePt t="53025" x="9828213" y="1892300"/>
          <p14:tracePt t="53045" x="9852025" y="1892300"/>
          <p14:tracePt t="53066" x="9886950" y="1885950"/>
          <p14:tracePt t="53087" x="9906000" y="1876425"/>
          <p14:tracePt t="53108" x="9955213" y="1871663"/>
          <p14:tracePt t="53132" x="10012363" y="1852613"/>
          <p14:tracePt t="53149" x="10047288" y="1847850"/>
          <p14:tracePt t="53170" x="10134600" y="1833563"/>
          <p14:tracePt t="53191" x="10198100" y="1828800"/>
          <p14:tracePt t="53218" x="10329863" y="1812925"/>
          <p14:tracePt t="53233" x="10402888" y="1803400"/>
          <p14:tracePt t="53259" x="10494963" y="1803400"/>
          <p14:tracePt t="53274" x="10539413" y="1803400"/>
          <p14:tracePt t="53295" x="10579100" y="1798638"/>
          <p14:tracePt t="53316" x="10626725" y="1793875"/>
          <p14:tracePt t="53337" x="10685463" y="1789113"/>
          <p14:tracePt t="53358" x="10748963" y="1779588"/>
          <p14:tracePt t="53378" x="10866438" y="1765300"/>
          <p14:tracePt t="53400" x="10939463" y="1760538"/>
          <p14:tracePt t="53420" x="10998200" y="1749425"/>
          <p14:tracePt t="53442" x="11056938" y="1744663"/>
          <p14:tracePt t="53462" x="11080750" y="1744663"/>
          <p14:tracePt t="53483" x="11095038" y="1744663"/>
          <p14:tracePt t="53503" x="11099800" y="1744663"/>
          <p14:tracePt t="53704" x="11095038" y="1744663"/>
          <p14:tracePt t="53712" x="11061700" y="1744663"/>
          <p14:tracePt t="53719" x="10983913" y="1744663"/>
          <p14:tracePt t="53733" x="10856913" y="1749425"/>
          <p14:tracePt t="53754" x="10290175" y="1784350"/>
          <p14:tracePt t="53775" x="9807575" y="1838325"/>
          <p14:tracePt t="53801" x="9042400" y="1939925"/>
          <p14:tracePt t="53821" x="8955088" y="1965325"/>
          <p14:tracePt t="53837" x="8945563" y="1965325"/>
          <p14:tracePt t="54060" x="8945563" y="1970088"/>
          <p14:tracePt t="54068" x="8945563" y="1974850"/>
          <p14:tracePt t="54076" x="8945563" y="1979613"/>
          <p14:tracePt t="54088" x="8945563" y="1984375"/>
          <p14:tracePt t="54107" x="8950325" y="1989138"/>
          <p14:tracePt t="54128" x="8959850" y="2028825"/>
          <p14:tracePt t="54150" x="8999538" y="2106613"/>
          <p14:tracePt t="54170" x="9018588" y="2179638"/>
          <p14:tracePt t="54173" x="9032875" y="2217738"/>
          <p14:tracePt t="54191" x="9058275" y="2290763"/>
          <p14:tracePt t="54212" x="9082088" y="2349500"/>
          <p14:tracePt t="54233" x="9096375" y="2379663"/>
          <p14:tracePt t="54254" x="9105900" y="2422525"/>
          <p14:tracePt t="54274" x="9115425" y="2452688"/>
          <p14:tracePt t="54276" x="9120188" y="2462213"/>
          <p14:tracePt t="54295" x="9140825" y="2495550"/>
          <p14:tracePt t="54317" x="9159875" y="2544763"/>
          <p14:tracePt t="54337" x="9169400" y="2573338"/>
          <p14:tracePt t="54357" x="9188450" y="2622550"/>
          <p14:tracePt t="54378" x="9199563" y="2667000"/>
          <p14:tracePt t="54400" x="9218613" y="2749550"/>
          <p14:tracePt t="54420" x="9247188" y="2836863"/>
          <p14:tracePt t="54441" x="9272588" y="2914650"/>
          <p14:tracePt t="54461" x="9286875" y="2994025"/>
          <p14:tracePt t="54483" x="9291638" y="3027363"/>
          <p14:tracePt t="54484" x="9296400" y="3067050"/>
          <p14:tracePt t="54509" x="9310688" y="3173413"/>
          <p14:tracePt t="54524" x="9331325" y="3255963"/>
          <p14:tracePt t="54545" x="9345613" y="3354388"/>
          <p14:tracePt t="54566" x="9359900" y="3486150"/>
          <p14:tracePt t="54587" x="9374188" y="3559175"/>
          <p14:tracePt t="54590" x="9383713" y="3597275"/>
          <p14:tracePt t="54607" x="9388475" y="3656013"/>
          <p14:tracePt t="54634" x="9393238" y="3719513"/>
          <p14:tracePt t="54650" x="9393238" y="3749675"/>
          <p14:tracePt t="54670" x="9409113" y="3806825"/>
          <p14:tracePt t="54691" x="9409113" y="3827463"/>
          <p14:tracePt t="54693" x="9409113" y="3836988"/>
          <p14:tracePt t="54712" x="9409113" y="3846513"/>
          <p14:tracePt t="54732" x="9409113" y="3856038"/>
          <p14:tracePt t="54753" x="9409113" y="3860800"/>
          <p14:tracePt t="54913" x="9409113" y="3851275"/>
          <p14:tracePt t="54921" x="9409113" y="3817938"/>
          <p14:tracePt t="54929" x="9409113" y="3783013"/>
          <p14:tracePt t="54941" x="9409113" y="3749675"/>
          <p14:tracePt t="54962" x="9409113" y="3651250"/>
          <p14:tracePt t="54983" x="9409113" y="3582988"/>
          <p14:tracePt t="55004" x="9409113" y="3495675"/>
          <p14:tracePt t="55026" x="9409113" y="3455988"/>
          <p14:tracePt t="55046" x="9409113" y="3436938"/>
          <p14:tracePt t="55066" x="9409113" y="3408363"/>
          <p14:tracePt t="55087" x="9409113" y="3397250"/>
          <p14:tracePt t="55113" x="9409113" y="3392488"/>
          <p14:tracePt t="55421" x="9409113" y="3397250"/>
          <p14:tracePt t="55429" x="9409113" y="3408363"/>
          <p14:tracePt t="55441" x="9409113" y="3427413"/>
          <p14:tracePt t="55462" x="9409113" y="3460750"/>
          <p14:tracePt t="55482" x="9409113" y="3481388"/>
          <p14:tracePt t="55508" x="9413875" y="3514725"/>
          <p14:tracePt t="55529" x="9413875" y="3538538"/>
          <p14:tracePt t="55672" x="9413875" y="3509963"/>
          <p14:tracePt t="55680" x="9413875" y="3500438"/>
          <p14:tracePt t="55691" x="9413875" y="3455988"/>
          <p14:tracePt t="55712" x="9413875" y="3295650"/>
          <p14:tracePt t="55733" x="9413875" y="3203575"/>
          <p14:tracePt t="55753" x="9413875" y="3109913"/>
          <p14:tracePt t="55774" x="9413875" y="3067050"/>
          <p14:tracePt t="55795" x="9413875" y="3022600"/>
          <p14:tracePt t="55816" x="9409113" y="2994025"/>
          <p14:tracePt t="55838" x="9409113" y="2982913"/>
          <p14:tracePt t="55858" x="9404350" y="2973388"/>
          <p14:tracePt t="57235" x="0" y="0"/>
        </p14:tracePtLst>
        <p14:tracePtLst>
          <p14:tracePt t="61857" x="10075863" y="4416425"/>
          <p14:tracePt t="62022" x="10075863" y="4421188"/>
          <p14:tracePt t="62030" x="10086975" y="4421188"/>
          <p14:tracePt t="62045" x="10110788" y="4421188"/>
          <p14:tracePt t="62066" x="10129838" y="4421188"/>
          <p14:tracePt t="62088" x="10174288" y="4411663"/>
          <p14:tracePt t="62108" x="10198100" y="4402138"/>
          <p14:tracePt t="62111" x="10207625" y="4402138"/>
          <p14:tracePt t="62129" x="10221913" y="4387850"/>
          <p14:tracePt t="62149" x="10237788" y="4387850"/>
          <p14:tracePt t="62170" x="10266363" y="4387850"/>
          <p14:tracePt t="62191" x="10339388" y="4383088"/>
          <p14:tracePt t="62212" x="10398125" y="4383088"/>
          <p14:tracePt t="62233" x="10506075" y="4368800"/>
          <p14:tracePt t="62254" x="10588625" y="4357688"/>
          <p14:tracePt t="62280" x="10694988" y="4352925"/>
          <p14:tracePt t="62302" x="10783888" y="4343400"/>
          <p14:tracePt t="62316" x="10802938" y="4338638"/>
          <p14:tracePt t="62337" x="10821988" y="4338638"/>
          <p14:tracePt t="62359" x="10836275" y="4338638"/>
          <p14:tracePt t="62379" x="10847388" y="4338638"/>
          <p14:tracePt t="62399" x="10880725" y="4333875"/>
          <p14:tracePt t="62420" x="10909300" y="4329113"/>
          <p14:tracePt t="62422" x="10929938" y="4324350"/>
          <p14:tracePt t="62441" x="10944225" y="4324350"/>
          <p14:tracePt t="62462" x="10953750" y="4324350"/>
          <p14:tracePt t="62596" x="10948988" y="4324350"/>
          <p14:tracePt t="62604" x="10934700" y="4324350"/>
          <p14:tracePt t="62613" x="10909300" y="4324350"/>
          <p14:tracePt t="62634" x="10866438" y="4324350"/>
          <p14:tracePt t="62649" x="10817225" y="4324350"/>
          <p14:tracePt t="62671" x="10763250" y="4324350"/>
          <p14:tracePt t="62691" x="10710863" y="4324350"/>
          <p14:tracePt t="62693" x="10675938" y="4324350"/>
          <p14:tracePt t="62712" x="10602913" y="4329113"/>
          <p14:tracePt t="62733" x="10544175" y="4343400"/>
          <p14:tracePt t="62753" x="10534650" y="4343400"/>
          <p14:tracePt t="62775" x="10515600" y="4343400"/>
          <p14:tracePt t="62796" x="10485438" y="4343400"/>
          <p14:tracePt t="62797" x="10466388" y="4343400"/>
          <p14:tracePt t="62817" x="10437813" y="4357688"/>
          <p14:tracePt t="62838" x="10388600" y="4368800"/>
          <p14:tracePt t="62858" x="10353675" y="4383088"/>
          <p14:tracePt t="62879" x="10285413" y="4402138"/>
          <p14:tracePt t="62900" x="10217150" y="4421188"/>
          <p14:tracePt t="62920" x="10179050" y="4430713"/>
          <p14:tracePt t="62941" x="10160000" y="4437063"/>
          <p14:tracePt t="62962" x="10148888" y="4437063"/>
          <p14:tracePt t="62982" x="10144125" y="4437063"/>
          <p14:tracePt t="63004" x="10139363" y="4441825"/>
          <p14:tracePt t="63026" x="10129838" y="4441825"/>
          <p14:tracePt t="63046" x="10120313" y="4446588"/>
          <p14:tracePt t="63093" x="10115550" y="4446588"/>
          <p14:tracePt t="63101" x="10101263" y="4446588"/>
          <p14:tracePt t="63141" x="10101263" y="4451350"/>
          <p14:tracePt t="63287" x="0" y="0"/>
        </p14:tracePtLst>
        <p14:tracePtLst>
          <p14:tracePt t="65587" x="8175625" y="2622550"/>
          <p14:tracePt t="65707" x="8175625" y="2617788"/>
          <p14:tracePt t="65715" x="8175625" y="2608263"/>
          <p14:tracePt t="65722" x="8175625" y="2593975"/>
          <p14:tracePt t="65734" x="8175625" y="2579688"/>
          <p14:tracePt t="65753" x="8175625" y="2549525"/>
          <p14:tracePt t="65774" x="8175625" y="2500313"/>
          <p14:tracePt t="65795" x="8175625" y="2452688"/>
          <p14:tracePt t="65821" x="8180388" y="2413000"/>
          <p14:tracePt t="65837" x="8189913" y="2384425"/>
          <p14:tracePt t="65858" x="8189913" y="2354263"/>
          <p14:tracePt t="65878" x="8189913" y="2306638"/>
          <p14:tracePt t="65899" x="8194675" y="2271713"/>
          <p14:tracePt t="65921" x="8194675" y="2262188"/>
          <p14:tracePt t="65923" x="8194675" y="2257425"/>
          <p14:tracePt t="65941" x="8199438" y="2243138"/>
          <p14:tracePt t="65962" x="8199438" y="2217738"/>
          <p14:tracePt t="65983" x="8204200" y="2193925"/>
          <p14:tracePt t="66005" x="8208963" y="2144713"/>
          <p14:tracePt t="66025" x="8218488" y="2116138"/>
          <p14:tracePt t="66027" x="8218488" y="2095500"/>
          <p14:tracePt t="66045" x="8218488" y="2076450"/>
          <p14:tracePt t="66066" x="8223250" y="2057400"/>
          <p14:tracePt t="66087" x="8223250" y="2047875"/>
          <p14:tracePt t="66242" x="8223250" y="2052638"/>
          <p14:tracePt t="66250" x="8223250" y="2062163"/>
          <p14:tracePt t="66258" x="8223250" y="2095500"/>
          <p14:tracePt t="66275" x="8223250" y="2149475"/>
          <p14:tracePt t="66295" x="8223250" y="2217738"/>
          <p14:tracePt t="66316" x="8223250" y="2271713"/>
          <p14:tracePt t="66337" x="8223250" y="2300288"/>
          <p14:tracePt t="66358" x="8223250" y="2335213"/>
          <p14:tracePt t="66378" x="8223250" y="2354263"/>
          <p14:tracePt t="66399" x="8223250" y="2363788"/>
          <p14:tracePt t="66421" x="8223250" y="2374900"/>
          <p14:tracePt t="66441" x="8223250" y="2389188"/>
          <p14:tracePt t="66462" x="8223250" y="2398713"/>
          <p14:tracePt t="66483" x="8223250" y="2408238"/>
          <p14:tracePt t="66504" x="8223250" y="2417763"/>
          <p14:tracePt t="66525" x="8223250" y="2452688"/>
          <p14:tracePt t="66545" x="8229600" y="2481263"/>
          <p14:tracePt t="66566" x="8229600" y="2500313"/>
          <p14:tracePt t="66588" x="8229600" y="2505075"/>
          <p14:tracePt t="67172" x="0" y="0"/>
        </p14:tracePtLst>
        <p14:tracePtLst>
          <p14:tracePt t="69905" x="10866438" y="2535238"/>
          <p14:tracePt t="69913" x="10847388" y="2535238"/>
          <p14:tracePt t="69925" x="10841038" y="2535238"/>
          <p14:tracePt t="69941" x="10826750" y="2530475"/>
          <p14:tracePt t="69962" x="10802938" y="2530475"/>
          <p14:tracePt t="69983" x="10772775" y="2530475"/>
          <p14:tracePt t="70004" x="10729913" y="2540000"/>
          <p14:tracePt t="70025" x="10680700" y="2559050"/>
          <p14:tracePt t="70046" x="10656888" y="2579688"/>
          <p14:tracePt t="70066" x="10621963" y="2603500"/>
          <p14:tracePt t="70087" x="10602913" y="2632075"/>
          <p14:tracePt t="70088" x="10598150" y="2652713"/>
          <p14:tracePt t="70108" x="10583863" y="2690813"/>
          <p14:tracePt t="70129" x="10574338" y="2730500"/>
          <p14:tracePt t="70150" x="10563225" y="2768600"/>
          <p14:tracePt t="70153" x="10563225" y="2778125"/>
          <p14:tracePt t="70170" x="10558463" y="2808288"/>
          <p14:tracePt t="70191" x="10553700" y="2836863"/>
          <p14:tracePt t="70193" x="10553700" y="2846388"/>
          <p14:tracePt t="70212" x="10553700" y="2871788"/>
          <p14:tracePt t="70233" x="10553700" y="2935288"/>
          <p14:tracePt t="70254" x="10553700" y="2994025"/>
          <p14:tracePt t="70275" x="10563225" y="3114675"/>
          <p14:tracePt t="70295" x="10574338" y="3178175"/>
          <p14:tracePt t="70297" x="10579100" y="3213100"/>
          <p14:tracePt t="70316" x="10593388" y="3255963"/>
          <p14:tracePt t="70337" x="10612438" y="3305175"/>
          <p14:tracePt t="70358" x="10617200" y="3344863"/>
          <p14:tracePt t="70379" x="10637838" y="3387725"/>
          <p14:tracePt t="70399" x="10666413" y="3417888"/>
          <p14:tracePt t="70401" x="10680700" y="3436938"/>
          <p14:tracePt t="70420" x="10715625" y="3495675"/>
          <p14:tracePt t="70442" x="10763250" y="3559175"/>
          <p14:tracePt t="70462" x="10802938" y="3602038"/>
          <p14:tracePt t="70482" x="10836275" y="3646488"/>
          <p14:tracePt t="70504" x="10871200" y="3656013"/>
          <p14:tracePt t="70506" x="10880725" y="3656013"/>
          <p14:tracePt t="70524" x="10895013" y="3656013"/>
          <p14:tracePt t="70545" x="10944225" y="3646488"/>
          <p14:tracePt t="70567" x="11022013" y="3597275"/>
          <p14:tracePt t="70587" x="11120438" y="3554413"/>
          <p14:tracePt t="70609" x="11198225" y="3500438"/>
          <p14:tracePt t="70631" x="11226800" y="3465513"/>
          <p14:tracePt t="70649" x="11295063" y="3354388"/>
          <p14:tracePt t="70670" x="11334750" y="3276600"/>
          <p14:tracePt t="70672" x="11358563" y="3236913"/>
          <p14:tracePt t="70691" x="11382375" y="3159125"/>
          <p14:tracePt t="70713" x="11398250" y="3090863"/>
          <p14:tracePt t="70733" x="11403013" y="3071813"/>
          <p14:tracePt t="70754" x="11403013" y="3055938"/>
          <p14:tracePt t="70775" x="11403013" y="3041650"/>
          <p14:tracePt t="70777" x="11403013" y="3027363"/>
          <p14:tracePt t="70795" x="11403013" y="2982913"/>
          <p14:tracePt t="70816" x="11372850" y="2914650"/>
          <p14:tracePt t="70837" x="11363325" y="2867025"/>
          <p14:tracePt t="70859" x="11323638" y="2803525"/>
          <p14:tracePt t="70878" x="11295063" y="2754313"/>
          <p14:tracePt t="70899" x="11266488" y="2720975"/>
          <p14:tracePt t="70921" x="11231563" y="2705100"/>
          <p14:tracePt t="70941" x="11193463" y="2690813"/>
          <p14:tracePt t="70962" x="11163300" y="2681288"/>
          <p14:tracePt t="70984" x="11109325" y="2657475"/>
          <p14:tracePt t="71004" x="11075988" y="2652713"/>
          <p14:tracePt t="71025" x="11052175" y="2641600"/>
          <p14:tracePt t="71046" x="11045825" y="2641600"/>
          <p14:tracePt t="71066" x="11026775" y="2636838"/>
          <p14:tracePt t="71088" x="11012488" y="2636838"/>
          <p14:tracePt t="71108" x="10998200" y="2636838"/>
          <p14:tracePt t="71129" x="10948988" y="2632075"/>
          <p14:tracePt t="71149" x="10939463" y="2632075"/>
          <p14:tracePt t="71170" x="10920413" y="2632075"/>
          <p14:tracePt t="71191" x="10895013" y="2632075"/>
          <p14:tracePt t="71213" x="10880725" y="2636838"/>
          <p14:tracePt t="71233" x="10866438" y="2652713"/>
          <p14:tracePt t="71255" x="10841038" y="2667000"/>
          <p14:tracePt t="71256" x="10831513" y="2671763"/>
          <p14:tracePt t="71275" x="10798175" y="2709863"/>
          <p14:tracePt t="71296" x="10748963" y="2759075"/>
          <p14:tracePt t="71317" x="10725150" y="2782888"/>
          <p14:tracePt t="71338" x="10699750" y="2813050"/>
          <p14:tracePt t="71358" x="10694988" y="2817813"/>
          <p14:tracePt t="71487" x="0" y="0"/>
        </p14:tracePtLst>
      </p14:laserTrace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pieren 14"/>
          <p:cNvGrpSpPr/>
          <p:nvPr/>
        </p:nvGrpSpPr>
        <p:grpSpPr>
          <a:xfrm>
            <a:off x="576757" y="887392"/>
            <a:ext cx="10979649" cy="3878202"/>
            <a:chOff x="434535" y="810401"/>
            <a:chExt cx="11238891" cy="3969771"/>
          </a:xfrm>
        </p:grpSpPr>
        <p:grpSp>
          <p:nvGrpSpPr>
            <p:cNvPr id="13" name="Gruppieren 12"/>
            <p:cNvGrpSpPr/>
            <p:nvPr/>
          </p:nvGrpSpPr>
          <p:grpSpPr>
            <a:xfrm>
              <a:off x="434535" y="815652"/>
              <a:ext cx="4952065" cy="3964520"/>
              <a:chOff x="533835" y="834394"/>
              <a:chExt cx="4952065" cy="3964520"/>
            </a:xfrm>
          </p:grpSpPr>
          <p:pic>
            <p:nvPicPr>
              <p:cNvPr id="11" name="Picture 2" descr="C:\Users\axk\Documents\aug\Projektbesprechungen\PB_2012\input\Vrgl-AUG-B-coils-300dpi-v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835" y="1045636"/>
                <a:ext cx="3881243" cy="337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hteck 11"/>
              <p:cNvSpPr/>
              <p:nvPr/>
            </p:nvSpPr>
            <p:spPr>
              <a:xfrm>
                <a:off x="2461564" y="834394"/>
                <a:ext cx="3024336" cy="3964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58"/>
              </a:p>
            </p:txBody>
          </p:sp>
        </p:gr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2466" y="812373"/>
              <a:ext cx="1494670" cy="3604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5082" y="972464"/>
              <a:ext cx="5976664" cy="3526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hteck 6"/>
            <p:cNvSpPr/>
            <p:nvPr/>
          </p:nvSpPr>
          <p:spPr>
            <a:xfrm>
              <a:off x="7596262" y="810401"/>
              <a:ext cx="3024336" cy="3964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58"/>
            </a:p>
          </p:txBody>
        </p:sp>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79586" y="961180"/>
              <a:ext cx="3693840" cy="353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itel 1"/>
          <p:cNvSpPr>
            <a:spLocks noGrp="1"/>
          </p:cNvSpPr>
          <p:nvPr>
            <p:ph type="title"/>
          </p:nvPr>
        </p:nvSpPr>
        <p:spPr>
          <a:xfrm>
            <a:off x="993564" y="236579"/>
            <a:ext cx="7537237" cy="334991"/>
          </a:xfrm>
        </p:spPr>
        <p:txBody>
          <a:bodyPr/>
          <a:lstStyle/>
          <a:p>
            <a:r>
              <a:rPr lang="de-DE" sz="2345" dirty="0" err="1"/>
              <a:t>Conventional</a:t>
            </a:r>
            <a:r>
              <a:rPr lang="de-DE" sz="2345" dirty="0"/>
              <a:t> </a:t>
            </a:r>
            <a:r>
              <a:rPr lang="de-DE" sz="2345" dirty="0" err="1"/>
              <a:t>solution</a:t>
            </a:r>
            <a:r>
              <a:rPr lang="de-DE" sz="2345" dirty="0"/>
              <a:t>: ELM </a:t>
            </a:r>
            <a:r>
              <a:rPr lang="de-DE" sz="2345" dirty="0" err="1"/>
              <a:t>mitigation</a:t>
            </a:r>
            <a:r>
              <a:rPr lang="de-DE" sz="2345" dirty="0"/>
              <a:t>/</a:t>
            </a:r>
            <a:r>
              <a:rPr lang="de-DE" sz="2345" dirty="0" err="1"/>
              <a:t>suppression</a:t>
            </a:r>
            <a:endParaRPr lang="de-DE" sz="2345" dirty="0"/>
          </a:p>
        </p:txBody>
      </p:sp>
      <p:sp>
        <p:nvSpPr>
          <p:cNvPr id="3" name="Inhaltsplatzhalter 2"/>
          <p:cNvSpPr>
            <a:spLocks noGrp="1"/>
          </p:cNvSpPr>
          <p:nvPr>
            <p:ph idx="1"/>
          </p:nvPr>
        </p:nvSpPr>
        <p:spPr>
          <a:xfrm>
            <a:off x="538585" y="4775875"/>
            <a:ext cx="11255525" cy="2131380"/>
          </a:xfrm>
        </p:spPr>
        <p:txBody>
          <a:bodyPr>
            <a:noAutofit/>
          </a:bodyPr>
          <a:lstStyle/>
          <a:p>
            <a:pPr marL="0" indent="0">
              <a:spcBef>
                <a:spcPts val="0"/>
              </a:spcBef>
              <a:spcAft>
                <a:spcPts val="586"/>
              </a:spcAft>
              <a:buNone/>
            </a:pPr>
            <a:r>
              <a:rPr lang="de-DE" sz="2000" dirty="0">
                <a:latin typeface="+mn-lt"/>
              </a:rPr>
              <a:t>ITER </a:t>
            </a:r>
            <a:r>
              <a:rPr lang="de-DE" sz="2000" dirty="0" err="1">
                <a:latin typeface="+mn-lt"/>
              </a:rPr>
              <a:t>aims</a:t>
            </a:r>
            <a:r>
              <a:rPr lang="de-DE" sz="2000" dirty="0">
                <a:latin typeface="+mn-lt"/>
              </a:rPr>
              <a:t> at </a:t>
            </a:r>
            <a:r>
              <a:rPr lang="de-DE" sz="2000" dirty="0" err="1">
                <a:latin typeface="+mn-lt"/>
              </a:rPr>
              <a:t>mitigating</a:t>
            </a:r>
            <a:r>
              <a:rPr lang="de-DE" sz="2000" dirty="0">
                <a:latin typeface="+mn-lt"/>
              </a:rPr>
              <a:t>/</a:t>
            </a:r>
            <a:r>
              <a:rPr lang="de-DE" sz="2000" dirty="0" err="1">
                <a:latin typeface="+mn-lt"/>
              </a:rPr>
              <a:t>suppressing</a:t>
            </a:r>
            <a:r>
              <a:rPr lang="de-DE" sz="2000" dirty="0">
                <a:latin typeface="+mn-lt"/>
              </a:rPr>
              <a:t> ELMs </a:t>
            </a:r>
            <a:r>
              <a:rPr lang="de-DE" sz="2000" dirty="0" err="1">
                <a:latin typeface="+mn-lt"/>
              </a:rPr>
              <a:t>by</a:t>
            </a:r>
            <a:r>
              <a:rPr lang="de-DE" sz="2000" dirty="0">
                <a:latin typeface="+mn-lt"/>
              </a:rPr>
              <a:t> Resonant </a:t>
            </a:r>
            <a:r>
              <a:rPr lang="de-DE" sz="2000" dirty="0" err="1">
                <a:latin typeface="+mn-lt"/>
              </a:rPr>
              <a:t>Magnetic</a:t>
            </a:r>
            <a:r>
              <a:rPr lang="de-DE" sz="2000" dirty="0">
                <a:latin typeface="+mn-lt"/>
              </a:rPr>
              <a:t> </a:t>
            </a:r>
            <a:r>
              <a:rPr lang="de-DE" sz="2000" dirty="0" err="1">
                <a:latin typeface="+mn-lt"/>
              </a:rPr>
              <a:t>Perturbations</a:t>
            </a:r>
            <a:endParaRPr lang="de-DE" sz="2000" dirty="0">
              <a:latin typeface="+mn-lt"/>
            </a:endParaRPr>
          </a:p>
          <a:p>
            <a:pPr>
              <a:spcBef>
                <a:spcPts val="0"/>
              </a:spcBef>
              <a:spcAft>
                <a:spcPts val="586"/>
              </a:spcAft>
            </a:pPr>
            <a:r>
              <a:rPr lang="de-DE" sz="2000" dirty="0" err="1">
                <a:solidFill>
                  <a:schemeClr val="tx2"/>
                </a:solidFill>
                <a:latin typeface="+mn-lt"/>
              </a:rPr>
              <a:t>perturbation</a:t>
            </a:r>
            <a:r>
              <a:rPr lang="de-DE" sz="2000" dirty="0">
                <a:solidFill>
                  <a:schemeClr val="tx2"/>
                </a:solidFill>
                <a:latin typeface="+mn-lt"/>
              </a:rPr>
              <a:t> </a:t>
            </a:r>
            <a:r>
              <a:rPr lang="de-DE" sz="2000" dirty="0" err="1">
                <a:solidFill>
                  <a:schemeClr val="tx2"/>
                </a:solidFill>
                <a:latin typeface="+mn-lt"/>
              </a:rPr>
              <a:t>mainly</a:t>
            </a:r>
            <a:r>
              <a:rPr lang="de-DE" sz="2000" dirty="0">
                <a:solidFill>
                  <a:schemeClr val="tx2"/>
                </a:solidFill>
                <a:latin typeface="+mn-lt"/>
              </a:rPr>
              <a:t> </a:t>
            </a:r>
            <a:r>
              <a:rPr lang="de-DE" sz="2000" dirty="0" err="1">
                <a:solidFill>
                  <a:schemeClr val="tx2"/>
                </a:solidFill>
                <a:latin typeface="+mn-lt"/>
              </a:rPr>
              <a:t>reduces</a:t>
            </a:r>
            <a:r>
              <a:rPr lang="de-DE" sz="2000" dirty="0">
                <a:solidFill>
                  <a:schemeClr val="tx2"/>
                </a:solidFill>
                <a:latin typeface="+mn-lt"/>
              </a:rPr>
              <a:t> </a:t>
            </a:r>
            <a:r>
              <a:rPr lang="de-DE" sz="2000" dirty="0" err="1">
                <a:solidFill>
                  <a:schemeClr val="tx2"/>
                </a:solidFill>
                <a:latin typeface="+mn-lt"/>
              </a:rPr>
              <a:t>density</a:t>
            </a:r>
            <a:r>
              <a:rPr lang="de-DE" sz="2000" dirty="0">
                <a:solidFill>
                  <a:schemeClr val="tx2"/>
                </a:solidFill>
                <a:latin typeface="+mn-lt"/>
              </a:rPr>
              <a:t> </a:t>
            </a:r>
            <a:r>
              <a:rPr lang="de-DE" sz="2000" dirty="0" err="1">
                <a:solidFill>
                  <a:schemeClr val="tx2"/>
                </a:solidFill>
                <a:latin typeface="+mn-lt"/>
              </a:rPr>
              <a:t>pedestal</a:t>
            </a:r>
            <a:r>
              <a:rPr lang="de-DE" sz="2000" dirty="0">
                <a:solidFill>
                  <a:schemeClr val="tx2"/>
                </a:solidFill>
                <a:latin typeface="+mn-lt"/>
              </a:rPr>
              <a:t> (additional turbulent </a:t>
            </a:r>
            <a:r>
              <a:rPr lang="de-DE" sz="2000" dirty="0" err="1">
                <a:solidFill>
                  <a:schemeClr val="tx2"/>
                </a:solidFill>
                <a:latin typeface="+mn-lt"/>
              </a:rPr>
              <a:t>trasnport</a:t>
            </a:r>
            <a:r>
              <a:rPr lang="de-DE" sz="2000" dirty="0">
                <a:solidFill>
                  <a:schemeClr val="tx2"/>
                </a:solidFill>
                <a:latin typeface="+mn-lt"/>
              </a:rPr>
              <a:t>) </a:t>
            </a:r>
          </a:p>
          <a:p>
            <a:pPr>
              <a:spcBef>
                <a:spcPts val="0"/>
              </a:spcBef>
              <a:spcAft>
                <a:spcPts val="586"/>
              </a:spcAft>
            </a:pPr>
            <a:r>
              <a:rPr lang="de-DE" sz="2000" dirty="0" err="1">
                <a:solidFill>
                  <a:schemeClr val="tx2"/>
                </a:solidFill>
                <a:latin typeface="+mn-lt"/>
              </a:rPr>
              <a:t>emerging</a:t>
            </a:r>
            <a:r>
              <a:rPr lang="de-DE" sz="2000" dirty="0">
                <a:solidFill>
                  <a:schemeClr val="tx2"/>
                </a:solidFill>
                <a:latin typeface="+mn-lt"/>
              </a:rPr>
              <a:t> </a:t>
            </a:r>
            <a:r>
              <a:rPr lang="de-DE" sz="2000" dirty="0" err="1">
                <a:solidFill>
                  <a:schemeClr val="tx2"/>
                </a:solidFill>
                <a:latin typeface="+mn-lt"/>
              </a:rPr>
              <a:t>physics</a:t>
            </a:r>
            <a:r>
              <a:rPr lang="de-DE" sz="2000" dirty="0">
                <a:solidFill>
                  <a:schemeClr val="tx2"/>
                </a:solidFill>
                <a:latin typeface="+mn-lt"/>
              </a:rPr>
              <a:t> </a:t>
            </a:r>
            <a:r>
              <a:rPr lang="de-DE" sz="2000" dirty="0" err="1">
                <a:solidFill>
                  <a:schemeClr val="tx2"/>
                </a:solidFill>
                <a:latin typeface="+mn-lt"/>
              </a:rPr>
              <a:t>understanding</a:t>
            </a:r>
            <a:r>
              <a:rPr lang="de-DE" sz="2000" dirty="0">
                <a:solidFill>
                  <a:schemeClr val="tx2"/>
                </a:solidFill>
                <a:latin typeface="+mn-lt"/>
              </a:rPr>
              <a:t> </a:t>
            </a:r>
            <a:r>
              <a:rPr lang="de-DE" sz="2000" dirty="0" err="1">
                <a:solidFill>
                  <a:schemeClr val="tx2"/>
                </a:solidFill>
                <a:latin typeface="+mn-lt"/>
              </a:rPr>
              <a:t>through</a:t>
            </a:r>
            <a:r>
              <a:rPr lang="de-DE" sz="2000" dirty="0">
                <a:solidFill>
                  <a:schemeClr val="tx2"/>
                </a:solidFill>
                <a:latin typeface="+mn-lt"/>
              </a:rPr>
              <a:t> </a:t>
            </a:r>
            <a:r>
              <a:rPr lang="de-DE" sz="2000" dirty="0" err="1">
                <a:solidFill>
                  <a:schemeClr val="tx2"/>
                </a:solidFill>
                <a:latin typeface="+mn-lt"/>
              </a:rPr>
              <a:t>expt</a:t>
            </a:r>
            <a:r>
              <a:rPr lang="de-DE" sz="2000" dirty="0">
                <a:solidFill>
                  <a:schemeClr val="tx2"/>
                </a:solidFill>
                <a:latin typeface="+mn-lt"/>
              </a:rPr>
              <a:t>. and </a:t>
            </a:r>
            <a:r>
              <a:rPr lang="de-DE" sz="2000" dirty="0" err="1">
                <a:solidFill>
                  <a:schemeClr val="tx2"/>
                </a:solidFill>
                <a:latin typeface="+mn-lt"/>
              </a:rPr>
              <a:t>theory</a:t>
            </a:r>
            <a:r>
              <a:rPr lang="de-DE" sz="2000" dirty="0">
                <a:solidFill>
                  <a:schemeClr val="tx2"/>
                </a:solidFill>
                <a:latin typeface="+mn-lt"/>
              </a:rPr>
              <a:t> (</a:t>
            </a:r>
            <a:r>
              <a:rPr lang="de-DE" sz="2000" dirty="0" err="1">
                <a:solidFill>
                  <a:schemeClr val="tx2"/>
                </a:solidFill>
                <a:latin typeface="+mn-lt"/>
              </a:rPr>
              <a:t>worldwide</a:t>
            </a:r>
            <a:r>
              <a:rPr lang="de-DE" sz="2000" dirty="0">
                <a:solidFill>
                  <a:schemeClr val="tx2"/>
                </a:solidFill>
                <a:latin typeface="+mn-lt"/>
              </a:rPr>
              <a:t> </a:t>
            </a:r>
            <a:r>
              <a:rPr lang="de-DE" sz="2000" dirty="0" err="1">
                <a:solidFill>
                  <a:schemeClr val="tx2"/>
                </a:solidFill>
                <a:latin typeface="+mn-lt"/>
              </a:rPr>
              <a:t>collaboration</a:t>
            </a:r>
            <a:r>
              <a:rPr lang="de-DE" sz="2000" dirty="0">
                <a:solidFill>
                  <a:schemeClr val="tx2"/>
                </a:solidFill>
                <a:latin typeface="+mn-lt"/>
              </a:rPr>
              <a:t>)</a:t>
            </a:r>
          </a:p>
          <a:p>
            <a:pPr>
              <a:spcBef>
                <a:spcPts val="0"/>
              </a:spcBef>
              <a:spcAft>
                <a:spcPts val="586"/>
              </a:spcAft>
            </a:pPr>
            <a:r>
              <a:rPr lang="de-DE" sz="2000" dirty="0" err="1">
                <a:solidFill>
                  <a:schemeClr val="tx2"/>
                </a:solidFill>
                <a:latin typeface="+mn-lt"/>
              </a:rPr>
              <a:t>present</a:t>
            </a:r>
            <a:r>
              <a:rPr lang="de-DE" sz="2000" dirty="0">
                <a:solidFill>
                  <a:schemeClr val="tx2"/>
                </a:solidFill>
                <a:latin typeface="+mn-lt"/>
              </a:rPr>
              <a:t> operational </a:t>
            </a:r>
            <a:r>
              <a:rPr lang="de-DE" sz="2000" dirty="0" err="1">
                <a:solidFill>
                  <a:schemeClr val="tx2"/>
                </a:solidFill>
                <a:latin typeface="+mn-lt"/>
              </a:rPr>
              <a:t>space</a:t>
            </a:r>
            <a:r>
              <a:rPr lang="de-DE" sz="2000" dirty="0">
                <a:solidFill>
                  <a:schemeClr val="tx2"/>
                </a:solidFill>
                <a:latin typeface="+mn-lt"/>
              </a:rPr>
              <a:t> </a:t>
            </a:r>
            <a:r>
              <a:rPr lang="de-DE" sz="2000" dirty="0" err="1">
                <a:solidFill>
                  <a:schemeClr val="tx2"/>
                </a:solidFill>
                <a:latin typeface="+mn-lt"/>
              </a:rPr>
              <a:t>for</a:t>
            </a:r>
            <a:r>
              <a:rPr lang="de-DE" sz="2000" dirty="0">
                <a:solidFill>
                  <a:schemeClr val="tx2"/>
                </a:solidFill>
                <a:latin typeface="+mn-lt"/>
              </a:rPr>
              <a:t> </a:t>
            </a:r>
            <a:r>
              <a:rPr lang="de-DE" sz="2000" dirty="0" err="1">
                <a:solidFill>
                  <a:schemeClr val="tx2"/>
                </a:solidFill>
                <a:latin typeface="+mn-lt"/>
              </a:rPr>
              <a:t>full</a:t>
            </a:r>
            <a:r>
              <a:rPr lang="de-DE" sz="2000" dirty="0">
                <a:solidFill>
                  <a:schemeClr val="tx2"/>
                </a:solidFill>
                <a:latin typeface="+mn-lt"/>
              </a:rPr>
              <a:t> </a:t>
            </a:r>
            <a:r>
              <a:rPr lang="de-DE" sz="2000" dirty="0" err="1">
                <a:solidFill>
                  <a:schemeClr val="tx2"/>
                </a:solidFill>
                <a:latin typeface="+mn-lt"/>
              </a:rPr>
              <a:t>suppression</a:t>
            </a:r>
            <a:r>
              <a:rPr lang="de-DE" sz="2000" dirty="0">
                <a:solidFill>
                  <a:schemeClr val="tx2"/>
                </a:solidFill>
                <a:latin typeface="+mn-lt"/>
              </a:rPr>
              <a:t> not </a:t>
            </a:r>
            <a:r>
              <a:rPr lang="de-DE" sz="2000" dirty="0" err="1">
                <a:solidFill>
                  <a:schemeClr val="tx2"/>
                </a:solidFill>
                <a:latin typeface="+mn-lt"/>
              </a:rPr>
              <a:t>overlapping</a:t>
            </a:r>
            <a:r>
              <a:rPr lang="de-DE" sz="2000" dirty="0">
                <a:solidFill>
                  <a:schemeClr val="tx2"/>
                </a:solidFill>
                <a:latin typeface="+mn-lt"/>
              </a:rPr>
              <a:t> </a:t>
            </a:r>
            <a:r>
              <a:rPr lang="de-DE" sz="2000" dirty="0" err="1">
                <a:solidFill>
                  <a:schemeClr val="tx2"/>
                </a:solidFill>
                <a:latin typeface="+mn-lt"/>
              </a:rPr>
              <a:t>with</a:t>
            </a:r>
            <a:r>
              <a:rPr lang="de-DE" sz="2000" dirty="0">
                <a:solidFill>
                  <a:schemeClr val="tx2"/>
                </a:solidFill>
                <a:latin typeface="+mn-lt"/>
              </a:rPr>
              <a:t> ITER/DEMO</a:t>
            </a:r>
          </a:p>
          <a:p>
            <a:pPr marL="0" indent="0">
              <a:spcBef>
                <a:spcPts val="0"/>
              </a:spcBef>
              <a:spcAft>
                <a:spcPts val="586"/>
              </a:spcAft>
              <a:buNone/>
            </a:pPr>
            <a:endParaRPr lang="de-DE" sz="2000" dirty="0">
              <a:latin typeface="+mn-lt"/>
            </a:endParaRPr>
          </a:p>
        </p:txBody>
      </p:sp>
      <p:sp>
        <p:nvSpPr>
          <p:cNvPr id="9" name="TextBox 12"/>
          <p:cNvSpPr txBox="1"/>
          <p:nvPr/>
        </p:nvSpPr>
        <p:spPr>
          <a:xfrm>
            <a:off x="9050575" y="732598"/>
            <a:ext cx="2434045" cy="300678"/>
          </a:xfrm>
          <a:prstGeom prst="rect">
            <a:avLst/>
          </a:prstGeom>
          <a:solidFill>
            <a:schemeClr val="bg1"/>
          </a:solidFill>
          <a:ln>
            <a:solidFill>
              <a:schemeClr val="tx1"/>
            </a:solidFill>
          </a:ln>
        </p:spPr>
        <p:txBody>
          <a:bodyPr wrap="none" rtlCol="0">
            <a:spAutoFit/>
          </a:bodyPr>
          <a:lstStyle/>
          <a:p>
            <a:r>
              <a:rPr lang="de-DE" sz="1368" b="1" dirty="0"/>
              <a:t>A. Kirk et al., </a:t>
            </a:r>
            <a:r>
              <a:rPr lang="de-DE" sz="1368" b="1" dirty="0" err="1"/>
              <a:t>Nucl</a:t>
            </a:r>
            <a:r>
              <a:rPr lang="de-DE" sz="1368" b="1" dirty="0"/>
              <a:t>. Fusion 2013</a:t>
            </a:r>
            <a:endParaRPr lang="en-US" sz="1368" b="1" dirty="0"/>
          </a:p>
        </p:txBody>
      </p:sp>
      <p:sp>
        <p:nvSpPr>
          <p:cNvPr id="10" name="TextBox 12"/>
          <p:cNvSpPr txBox="1"/>
          <p:nvPr/>
        </p:nvSpPr>
        <p:spPr>
          <a:xfrm>
            <a:off x="4759406" y="718052"/>
            <a:ext cx="2729773" cy="300678"/>
          </a:xfrm>
          <a:prstGeom prst="rect">
            <a:avLst/>
          </a:prstGeom>
          <a:solidFill>
            <a:schemeClr val="bg1"/>
          </a:solidFill>
          <a:ln>
            <a:solidFill>
              <a:schemeClr val="tx1"/>
            </a:solidFill>
          </a:ln>
        </p:spPr>
        <p:txBody>
          <a:bodyPr wrap="none" rtlCol="0">
            <a:spAutoFit/>
          </a:bodyPr>
          <a:lstStyle/>
          <a:p>
            <a:r>
              <a:rPr lang="de-DE" sz="1368" b="1" dirty="0"/>
              <a:t>W. Suttrop et al., </a:t>
            </a:r>
            <a:r>
              <a:rPr lang="de-DE" sz="1368" b="1" dirty="0" err="1"/>
              <a:t>Nucl</a:t>
            </a:r>
            <a:r>
              <a:rPr lang="de-DE" sz="1368" b="1" dirty="0"/>
              <a:t>. Fusion 2018</a:t>
            </a:r>
            <a:endParaRPr lang="en-US" sz="1368" b="1" dirty="0"/>
          </a:p>
        </p:txBody>
      </p:sp>
      <p:sp>
        <p:nvSpPr>
          <p:cNvPr id="16" name="Fußzeilenplatzhalter 3">
            <a:extLst>
              <a:ext uri="{FF2B5EF4-FFF2-40B4-BE49-F238E27FC236}">
                <a16:creationId xmlns:a16="http://schemas.microsoft.com/office/drawing/2014/main" id="{36B12744-98EA-4762-B4E5-52557393B66A}"/>
              </a:ext>
            </a:extLst>
          </p:cNvPr>
          <p:cNvSpPr>
            <a:spLocks noGrp="1"/>
          </p:cNvSpPr>
          <p:nvPr>
            <p:ph type="ftr" sz="quarter" idx="11"/>
          </p:nvPr>
        </p:nvSpPr>
        <p:spPr>
          <a:xfrm>
            <a:off x="760068" y="6545238"/>
            <a:ext cx="10712576" cy="268139"/>
          </a:xfrm>
        </p:spPr>
        <p:txBody>
          <a:bodyPr/>
          <a:lstStyle/>
          <a:p>
            <a:pPr algn="r"/>
            <a:r>
              <a:rPr lang="en-GB" dirty="0"/>
              <a:t>H. Zohm | </a:t>
            </a:r>
            <a:r>
              <a:rPr lang="en-GB" dirty="0" err="1"/>
              <a:t>EUROfusion</a:t>
            </a:r>
            <a:r>
              <a:rPr lang="en-GB" dirty="0"/>
              <a:t> ETASC General Meeting | </a:t>
            </a:r>
            <a:r>
              <a:rPr lang="en-GB" dirty="0" err="1"/>
              <a:t>Garching</a:t>
            </a:r>
            <a:r>
              <a:rPr lang="en-GB" dirty="0"/>
              <a:t> | 11.11.2024 | Page </a:t>
            </a:r>
            <a:fld id="{6A6D9FA1-99C7-4910-8E32-B85D378B0060}" type="slidenum">
              <a:rPr lang="en-GB" smtClean="0"/>
              <a:pPr algn="r"/>
              <a:t>9</a:t>
            </a:fld>
            <a:endParaRPr lang="en-GB" dirty="0"/>
          </a:p>
        </p:txBody>
      </p:sp>
    </p:spTree>
    <p:extLst>
      <p:ext uri="{BB962C8B-B14F-4D97-AF65-F5344CB8AC3E}">
        <p14:creationId xmlns:p14="http://schemas.microsoft.com/office/powerpoint/2010/main" val="1366421436"/>
      </p:ext>
    </p:extLst>
  </p:cSld>
  <p:clrMapOvr>
    <a:masterClrMapping/>
  </p:clrMapOvr>
  <mc:AlternateContent xmlns:mc="http://schemas.openxmlformats.org/markup-compatibility/2006" xmlns:p14="http://schemas.microsoft.com/office/powerpoint/2010/main">
    <mc:Choice Requires="p14">
      <p:transition spd="slow" p14:dur="2000" advTm="97300"/>
    </mc:Choice>
    <mc:Fallback xmlns="">
      <p:transition spd="slow" advTm="97300"/>
    </mc:Fallback>
  </mc:AlternateContent>
  <p:extLst mod="1">
    <p:ext uri="{3A86A75C-4F4B-4683-9AE1-C65F6400EC91}">
      <p14:laserTraceLst xmlns:p14="http://schemas.microsoft.com/office/powerpoint/2010/main">
        <p14:tracePtLst>
          <p14:tracePt t="11053" x="946150" y="2198688"/>
          <p14:tracePt t="11059" x="936625" y="2198688"/>
          <p14:tracePt t="11067" x="925513" y="2198688"/>
          <p14:tracePt t="11325" x="931863" y="2198688"/>
          <p14:tracePt t="11341" x="931863" y="2193925"/>
          <p14:tracePt t="11349" x="936625" y="2193925"/>
          <p14:tracePt t="11418" x="941388" y="2189163"/>
          <p14:tracePt t="11430" x="941388" y="2184400"/>
          <p14:tracePt t="11441" x="946150" y="2184400"/>
          <p14:tracePt t="11462" x="955675" y="2174875"/>
          <p14:tracePt t="11484" x="974725" y="2170113"/>
          <p14:tracePt t="11486" x="984250" y="2163763"/>
          <p14:tracePt t="11503" x="1023938" y="2149475"/>
          <p14:tracePt t="11524" x="1047750" y="2135188"/>
          <p14:tracePt t="11528" x="1057275" y="2135188"/>
          <p14:tracePt t="11545" x="1073150" y="2130425"/>
          <p14:tracePt t="11566" x="1125538" y="2120900"/>
          <p14:tracePt t="11587" x="1165225" y="2101850"/>
          <p14:tracePt t="11608" x="1277938" y="2062163"/>
          <p14:tracePt t="11629" x="1379538" y="2012950"/>
          <p14:tracePt t="11630" x="1428750" y="1993900"/>
          <p14:tracePt t="11650" x="1539875" y="1944688"/>
          <p14:tracePt t="11670" x="1720850" y="1876425"/>
          <p14:tracePt t="11691" x="1833563" y="1833563"/>
          <p14:tracePt t="11712" x="1989138" y="1784350"/>
          <p14:tracePt t="11733" x="2101850" y="1760538"/>
          <p14:tracePt t="11754" x="2154238" y="1739900"/>
          <p14:tracePt t="11775" x="2217738" y="1701800"/>
          <p14:tracePt t="11795" x="2247900" y="1681163"/>
          <p14:tracePt t="11821" x="2325688" y="1633538"/>
          <p14:tracePt t="11838" x="2344738" y="1612900"/>
          <p14:tracePt t="11858" x="2379663" y="1593850"/>
          <p14:tracePt t="11879" x="2427288" y="1555750"/>
          <p14:tracePt t="11900" x="2462213" y="1525588"/>
          <p14:tracePt t="11902" x="2481263" y="1511300"/>
          <p14:tracePt t="11920" x="2509838" y="1471613"/>
          <p14:tracePt t="11941" x="2535238" y="1423988"/>
          <p14:tracePt t="11962" x="2544763" y="1398588"/>
          <p14:tracePt t="11983" x="2544763" y="1384300"/>
          <p14:tracePt t="12009" x="2544763" y="1379538"/>
          <p14:tracePt t="12117" x="2530475" y="1379538"/>
          <p14:tracePt t="12124" x="2520950" y="1379538"/>
          <p14:tracePt t="12132" x="2509838" y="1379538"/>
          <p14:tracePt t="12149" x="2481263" y="1389063"/>
          <p14:tracePt t="12170" x="2452688" y="1393825"/>
          <p14:tracePt t="12191" x="2389188" y="1414463"/>
          <p14:tracePt t="12213" x="2271713" y="1452563"/>
          <p14:tracePt t="12233" x="2163763" y="1492250"/>
          <p14:tracePt t="12253" x="1901825" y="1584325"/>
          <p14:tracePt t="12275" x="1760538" y="1638300"/>
          <p14:tracePt t="12277" x="1720850" y="1647825"/>
          <p14:tracePt t="12295" x="1657350" y="1662113"/>
          <p14:tracePt t="12316" x="1603375" y="1671638"/>
          <p14:tracePt t="12337" x="1565275" y="1687513"/>
          <p14:tracePt t="12358" x="1516063" y="1706563"/>
          <p14:tracePt t="12378" x="1492250" y="1725613"/>
          <p14:tracePt t="12380" x="1482725" y="1735138"/>
          <p14:tracePt t="12400" x="1447800" y="1755775"/>
          <p14:tracePt t="12425" x="1408113" y="1784350"/>
          <p14:tracePt t="12442" x="1325563" y="1843088"/>
          <p14:tracePt t="12462" x="1209675" y="1906588"/>
          <p14:tracePt t="12482" x="1116013" y="1960563"/>
          <p14:tracePt t="12484" x="1077913" y="1979613"/>
          <p14:tracePt t="12503" x="979488" y="2028825"/>
          <p14:tracePt t="12524" x="873125" y="2081213"/>
          <p14:tracePt t="12545" x="795338" y="2106613"/>
          <p14:tracePt t="12566" x="736600" y="2130425"/>
          <p14:tracePt t="12587" x="720725" y="2135188"/>
          <p14:tracePt t="12610" x="0" y="0"/>
        </p14:tracePtLst>
        <p14:tracePtLst>
          <p14:tracePt t="13524" x="663575" y="3022600"/>
          <p14:tracePt t="13548" x="663575" y="3027363"/>
          <p14:tracePt t="13556" x="663575" y="3032125"/>
          <p14:tracePt t="13566" x="677863" y="3051175"/>
          <p14:tracePt t="13587" x="687388" y="3062288"/>
          <p14:tracePt t="13607" x="715963" y="3090863"/>
          <p14:tracePt t="13628" x="731838" y="3105150"/>
          <p14:tracePt t="13649" x="746125" y="3114675"/>
          <p14:tracePt t="13670" x="779463" y="3130550"/>
          <p14:tracePt t="13691" x="809625" y="3149600"/>
          <p14:tracePt t="13712" x="868363" y="3182938"/>
          <p14:tracePt t="13732" x="955675" y="3241675"/>
          <p14:tracePt t="13753" x="1033463" y="3286125"/>
          <p14:tracePt t="13774" x="1141413" y="3335338"/>
          <p14:tracePt t="13795" x="1169988" y="3349625"/>
          <p14:tracePt t="13797" x="1209675" y="3363913"/>
          <p14:tracePt t="13821" x="1346200" y="3422650"/>
          <p14:tracePt t="13839" x="1443038" y="3465513"/>
          <p14:tracePt t="13857" x="1544638" y="3505200"/>
          <p14:tracePt t="13879" x="1662113" y="3559175"/>
          <p14:tracePt t="13899" x="1720850" y="3597275"/>
          <p14:tracePt t="13920" x="1866900" y="3656013"/>
          <p14:tracePt t="13941" x="1935163" y="3695700"/>
          <p14:tracePt t="13963" x="1970088" y="3714750"/>
          <p14:tracePt t="13983" x="2012950" y="3738563"/>
          <p14:tracePt t="13989" x="2027238" y="3749675"/>
          <p14:tracePt t="14003" x="2038350" y="3754438"/>
          <p14:tracePt t="14024" x="2062163" y="3778250"/>
          <p14:tracePt t="14045" x="2085975" y="3811588"/>
          <p14:tracePt t="14066" x="2120900" y="3836988"/>
          <p14:tracePt t="14087" x="2163763" y="3895725"/>
          <p14:tracePt t="14107" x="2193925" y="3943350"/>
          <p14:tracePt t="14128" x="2238375" y="4002088"/>
          <p14:tracePt t="14149" x="2271713" y="4051300"/>
          <p14:tracePt t="14170" x="2286000" y="4075113"/>
          <p14:tracePt t="14191" x="2305050" y="4105275"/>
          <p14:tracePt t="14212" x="2316163" y="4124325"/>
          <p14:tracePt t="14232" x="2320925" y="4143375"/>
          <p14:tracePt t="14254" x="2330450" y="4168775"/>
          <p14:tracePt t="14274" x="2335213" y="4192588"/>
          <p14:tracePt t="14295" x="2344738" y="4221163"/>
          <p14:tracePt t="14317" x="2349500" y="4232275"/>
          <p14:tracePt t="14500" x="2349500" y="4225925"/>
          <p14:tracePt t="14509" x="2349500" y="4211638"/>
          <p14:tracePt t="14524" x="2325688" y="4152900"/>
          <p14:tracePt t="14545" x="2305050" y="4100513"/>
          <p14:tracePt t="14567" x="2252663" y="3992563"/>
          <p14:tracePt t="14587" x="2203450" y="3914775"/>
          <p14:tracePt t="14608" x="2149475" y="3846513"/>
          <p14:tracePt t="14629" x="2095500" y="3783013"/>
          <p14:tracePt t="14649" x="2071688" y="3759200"/>
          <p14:tracePt t="14670" x="2027238" y="3709988"/>
          <p14:tracePt t="14691" x="1993900" y="3670300"/>
          <p14:tracePt t="14712" x="1925638" y="3606800"/>
          <p14:tracePt t="14733" x="1857375" y="3554413"/>
          <p14:tracePt t="14753" x="1798638" y="3514725"/>
          <p14:tracePt t="14775" x="1725613" y="3490913"/>
          <p14:tracePt t="14797" x="1676400" y="3460750"/>
          <p14:tracePt t="14816" x="1647825" y="3446463"/>
          <p14:tracePt t="14837" x="1555750" y="3417888"/>
          <p14:tracePt t="14858" x="1501775" y="3397250"/>
          <p14:tracePt t="14879" x="1438275" y="3382963"/>
          <p14:tracePt t="14899" x="1393825" y="3378200"/>
          <p14:tracePt t="14901" x="1374775" y="3373438"/>
          <p14:tracePt t="14920" x="1320800" y="3359150"/>
          <p14:tracePt t="14941" x="1169988" y="3349625"/>
          <p14:tracePt t="14962" x="1077913" y="3344863"/>
          <p14:tracePt t="14982" x="969963" y="3335338"/>
          <p14:tracePt t="15004" x="915988" y="3328988"/>
          <p14:tracePt t="15005" x="896938" y="3324225"/>
          <p14:tracePt t="15024" x="868363" y="3324225"/>
          <p14:tracePt t="15045" x="833438" y="3314700"/>
          <p14:tracePt t="15066" x="823913" y="3314700"/>
          <p14:tracePt t="15086" x="809625" y="3314700"/>
          <p14:tracePt t="15107" x="779463" y="3314700"/>
          <p14:tracePt t="15109" x="765175" y="3314700"/>
          <p14:tracePt t="15128" x="711200" y="3324225"/>
          <p14:tracePt t="15149" x="590550" y="3340100"/>
          <p14:tracePt t="15174" x="506413" y="3354388"/>
          <p14:tracePt t="15191" x="496888" y="3354388"/>
          <p14:tracePt t="15463" x="501650" y="3354388"/>
          <p14:tracePt t="15471" x="522288" y="3354388"/>
          <p14:tracePt t="15482" x="541338" y="3354388"/>
          <p14:tracePt t="15503" x="668338" y="3368675"/>
          <p14:tracePt t="15524" x="819150" y="3382963"/>
          <p14:tracePt t="15545" x="1062038" y="3422650"/>
          <p14:tracePt t="15566" x="1223963" y="3436938"/>
          <p14:tracePt t="15586" x="1360488" y="3505200"/>
          <p14:tracePt t="15607" x="1457325" y="3549650"/>
          <p14:tracePt t="15628" x="1497013" y="3568700"/>
          <p14:tracePt t="15649" x="1525588" y="3587750"/>
          <p14:tracePt t="15670" x="1539875" y="3587750"/>
          <p14:tracePt t="15671" x="1544638" y="3592513"/>
          <p14:tracePt t="15691" x="1570038" y="3613150"/>
          <p14:tracePt t="15712" x="1624013" y="3646488"/>
          <p14:tracePt t="15732" x="1706563" y="3690938"/>
          <p14:tracePt t="15753" x="1765300" y="3738563"/>
          <p14:tracePt t="15774" x="1803400" y="3768725"/>
          <p14:tracePt t="15775" x="1817688" y="3783013"/>
          <p14:tracePt t="15795" x="1838325" y="3802063"/>
          <p14:tracePt t="15820" x="1852613" y="3806825"/>
          <p14:tracePt t="16088" x="0" y="0"/>
        </p14:tracePtLst>
        <p14:tracePtLst>
          <p14:tracePt t="26606" x="6410325" y="3597275"/>
          <p14:tracePt t="26622" x="6410325" y="3602038"/>
          <p14:tracePt t="26634" x="6410325" y="3606800"/>
          <p14:tracePt t="26649" x="6410325" y="3613150"/>
          <p14:tracePt t="26670" x="6410325" y="3632200"/>
          <p14:tracePt t="26690" x="6415088" y="3651250"/>
          <p14:tracePt t="26711" x="6419850" y="3660775"/>
          <p14:tracePt t="26732" x="6419850" y="3690938"/>
          <p14:tracePt t="26753" x="6419850" y="3709988"/>
          <p14:tracePt t="26774" x="6424613" y="3763963"/>
          <p14:tracePt t="26795" x="6424613" y="3841750"/>
          <p14:tracePt t="26815" x="6434138" y="3905250"/>
          <p14:tracePt t="26838" x="6434138" y="3973513"/>
          <p14:tracePt t="26858" x="6434138" y="4032250"/>
          <p14:tracePt t="26878" x="6434138" y="4070350"/>
          <p14:tracePt t="26899" x="6415088" y="4100513"/>
          <p14:tracePt t="26920" x="6405563" y="4105275"/>
          <p14:tracePt t="27000" x="6381750" y="4095750"/>
          <p14:tracePt t="27008" x="6342063" y="4075113"/>
          <p14:tracePt t="27017" x="6278563" y="4027488"/>
          <p14:tracePt t="27025" x="6215063" y="3983038"/>
          <p14:tracePt t="27045" x="6049963" y="3890963"/>
          <p14:tracePt t="27066" x="5805488" y="3759200"/>
          <p14:tracePt t="27086" x="5684838" y="3700463"/>
          <p14:tracePt t="27108" x="5567363" y="3636963"/>
          <p14:tracePt t="27112" x="5503863" y="3602038"/>
          <p14:tracePt t="27128" x="5391150" y="3549650"/>
          <p14:tracePt t="27149" x="5216525" y="3486150"/>
          <p14:tracePt t="27170" x="4992688" y="3392488"/>
          <p14:tracePt t="27191" x="4899025" y="3344863"/>
          <p14:tracePt t="27192" x="4860925" y="3328988"/>
          <p14:tracePt t="27212" x="4792663" y="3290888"/>
          <p14:tracePt t="27232" x="4679950" y="3246438"/>
          <p14:tracePt t="27253" x="4621213" y="3217863"/>
          <p14:tracePt t="27274" x="4514850" y="3154363"/>
          <p14:tracePt t="27295" x="4435475" y="3114675"/>
          <p14:tracePt t="27297" x="4392613" y="3086100"/>
          <p14:tracePt t="27316" x="4298950" y="3017838"/>
          <p14:tracePt t="27337" x="4114800" y="2881313"/>
          <p14:tracePt t="27362" x="3914775" y="2754313"/>
          <p14:tracePt t="27378" x="3836988" y="2700338"/>
          <p14:tracePt t="27405" x="3714750" y="2617788"/>
          <p14:tracePt t="27420" x="3665538" y="2579688"/>
          <p14:tracePt t="27441" x="3622675" y="2535238"/>
          <p14:tracePt t="27462" x="3597275" y="2516188"/>
          <p14:tracePt t="27482" x="3587750" y="2495550"/>
          <p14:tracePt t="27503" x="3578225" y="2486025"/>
          <p14:tracePt t="27506" x="3573463" y="2476500"/>
          <p14:tracePt t="27524" x="3563938" y="2452688"/>
          <p14:tracePt t="27545" x="3538538" y="2398713"/>
          <p14:tracePt t="27566" x="3529013" y="2349500"/>
          <p14:tracePt t="27587" x="3514725" y="2243138"/>
          <p14:tracePt t="27607" x="3495675" y="2159000"/>
          <p14:tracePt t="27609" x="3495675" y="2125663"/>
          <p14:tracePt t="27628" x="3490913" y="2043113"/>
          <p14:tracePt t="27649" x="3490913" y="1925638"/>
          <p14:tracePt t="27670" x="3490913" y="1866900"/>
          <p14:tracePt t="27691" x="3490913" y="1817688"/>
          <p14:tracePt t="27712" x="3490913" y="1793875"/>
          <p14:tracePt t="27733" x="3490913" y="1784350"/>
          <p14:tracePt t="27753" x="3490913" y="1779588"/>
          <p14:tracePt t="27927" x="3490913" y="1798638"/>
          <p14:tracePt t="27935" x="3495675" y="1808163"/>
          <p14:tracePt t="27943" x="3505200" y="1843088"/>
          <p14:tracePt t="27962" x="3509963" y="1916113"/>
          <p14:tracePt t="27983" x="3529013" y="2047875"/>
          <p14:tracePt t="28004" x="3533775" y="2106613"/>
          <p14:tracePt t="28024" x="3538538" y="2193925"/>
          <p14:tracePt t="28045" x="3549650" y="2238375"/>
          <p14:tracePt t="28047" x="3549650" y="2262188"/>
          <p14:tracePt t="28066" x="3549650" y="2316163"/>
          <p14:tracePt t="28087" x="3549650" y="2408238"/>
          <p14:tracePt t="28107" x="3554413" y="2466975"/>
          <p14:tracePt t="28128" x="3563938" y="2573338"/>
          <p14:tracePt t="28149" x="3568700" y="2627313"/>
          <p14:tracePt t="28171" x="3573463" y="2676525"/>
          <p14:tracePt t="28191" x="3573463" y="2686050"/>
          <p14:tracePt t="28326" x="3592513" y="2652713"/>
          <p14:tracePt t="28334" x="3617913" y="2613025"/>
          <p14:tracePt t="28343" x="3636963" y="2530475"/>
          <p14:tracePt t="28358" x="3705225" y="2427288"/>
          <p14:tracePt t="28379" x="3763963" y="2316163"/>
          <p14:tracePt t="28400" x="3841750" y="2154238"/>
          <p14:tracePt t="28425" x="3895725" y="2022475"/>
          <p14:tracePt t="28447" x="3938588" y="1892300"/>
          <p14:tracePt t="28462" x="3943350" y="1838325"/>
          <p14:tracePt t="28484" x="3948113" y="1784350"/>
          <p14:tracePt t="28503" x="3963988" y="1749425"/>
          <p14:tracePt t="28524" x="3968750" y="1735138"/>
          <p14:tracePt t="28545" x="3973513" y="1730375"/>
          <p14:tracePt t="28652" x="3973513" y="1765300"/>
          <p14:tracePt t="28660" x="3973513" y="1784350"/>
          <p14:tracePt t="28670" x="3973513" y="1828800"/>
          <p14:tracePt t="28691" x="3948113" y="2003425"/>
          <p14:tracePt t="28712" x="3943350" y="2095500"/>
          <p14:tracePt t="28733" x="3933825" y="2203450"/>
          <p14:tracePt t="28754" x="3933825" y="2271713"/>
          <p14:tracePt t="28774" x="3933825" y="2335213"/>
          <p14:tracePt t="28795" x="3929063" y="2374900"/>
          <p14:tracePt t="28821" x="3929063" y="2422525"/>
          <p14:tracePt t="28837" x="3929063" y="2452688"/>
          <p14:tracePt t="28858" x="3929063" y="2481263"/>
          <p14:tracePt t="28859" x="3929063" y="2486025"/>
          <p14:tracePt t="28878" x="3929063" y="2495550"/>
          <p14:tracePt t="29050" x="3929063" y="2511425"/>
          <p14:tracePt t="29059" x="3929063" y="2554288"/>
          <p14:tracePt t="29065" x="3924300" y="2573338"/>
          <p14:tracePt t="29087" x="3924300" y="2627313"/>
          <p14:tracePt t="29108" x="3914775" y="2671763"/>
          <p14:tracePt t="29131" x="3914775" y="2720975"/>
          <p14:tracePt t="29149" x="3910013" y="2735263"/>
          <p14:tracePt t="29170" x="3910013" y="2754313"/>
          <p14:tracePt t="29191" x="3910013" y="2759075"/>
          <p14:tracePt t="29749" x="3910013" y="2763838"/>
          <p14:tracePt t="29757" x="3905250" y="2763838"/>
          <p14:tracePt t="29765" x="3905250" y="2768600"/>
          <p14:tracePt t="29882" x="3905250" y="2763838"/>
          <p14:tracePt t="29890" x="3905250" y="2754313"/>
          <p14:tracePt t="29899" x="3905250" y="2740025"/>
          <p14:tracePt t="29920" x="3905250" y="2716213"/>
          <p14:tracePt t="29941" x="3905250" y="2681288"/>
          <p14:tracePt t="29962" x="3905250" y="2671763"/>
          <p14:tracePt t="30510" x="3910013" y="2671763"/>
          <p14:tracePt t="30517" x="3919538" y="2681288"/>
          <p14:tracePt t="30526" x="3938588" y="2686050"/>
          <p14:tracePt t="30545" x="4016375" y="2716213"/>
          <p14:tracePt t="30566" x="4114800" y="2744788"/>
          <p14:tracePt t="30587" x="4178300" y="2759075"/>
          <p14:tracePt t="30589" x="4230688" y="2773363"/>
          <p14:tracePt t="30608" x="4314825" y="2789238"/>
          <p14:tracePt t="30628" x="4411663" y="2808288"/>
          <p14:tracePt t="30649" x="4519613" y="2813050"/>
          <p14:tracePt t="30671" x="4635500" y="2813050"/>
          <p14:tracePt t="30691" x="4684713" y="2813050"/>
          <p14:tracePt t="30712" x="4752975" y="2813050"/>
          <p14:tracePt t="30733" x="4840288" y="2813050"/>
          <p14:tracePt t="30754" x="4908550" y="2813050"/>
          <p14:tracePt t="30775" x="4967288" y="2813050"/>
          <p14:tracePt t="30796" x="4986338" y="2813050"/>
          <p14:tracePt t="30798" x="5002213" y="2803525"/>
          <p14:tracePt t="30816" x="5016500" y="2803525"/>
          <p14:tracePt t="30837" x="5040313" y="2803525"/>
          <p14:tracePt t="30858" x="5070475" y="2803525"/>
          <p14:tracePt t="30878" x="5157788" y="2798763"/>
          <p14:tracePt t="30900" x="5226050" y="2798763"/>
          <p14:tracePt t="30920" x="5270500" y="2798763"/>
          <p14:tracePt t="30941" x="5308600" y="2798763"/>
          <p14:tracePt t="30962" x="5322888" y="2798763"/>
          <p14:tracePt t="30982" x="5332413" y="2798763"/>
          <p14:tracePt t="31003" x="5343525" y="2798763"/>
          <p14:tracePt t="31109" x="5353050" y="2798763"/>
          <p14:tracePt t="31120" x="5357813" y="2798763"/>
          <p14:tracePt t="31136" x="5362575" y="2798763"/>
          <p14:tracePt t="31149" x="5367338" y="2798763"/>
          <p14:tracePt t="31170" x="5376863" y="2808288"/>
          <p14:tracePt t="31191" x="5376863" y="2813050"/>
          <p14:tracePt t="31211" x="5381625" y="2813050"/>
          <p14:tracePt t="31380" x="5381625" y="2817813"/>
          <p14:tracePt t="31388" x="5386388" y="2817813"/>
          <p14:tracePt t="31399" x="5386388" y="2822575"/>
          <p14:tracePt t="31420" x="5386388" y="2827338"/>
          <p14:tracePt t="31441" x="5386388" y="2836863"/>
          <p14:tracePt t="31493" x="5386388" y="2841625"/>
          <p14:tracePt t="31500" x="5391150" y="2841625"/>
          <p14:tracePt t="31508" x="5391150" y="2846388"/>
          <p14:tracePt t="31524" x="5395913" y="2867025"/>
          <p14:tracePt t="31545" x="5407025" y="2871788"/>
          <p14:tracePt t="31566" x="5411788" y="2881313"/>
          <p14:tracePt t="31586" x="5416550" y="2890838"/>
          <p14:tracePt t="31607" x="5416550" y="2895600"/>
          <p14:tracePt t="31653" x="5421313" y="2900363"/>
          <p14:tracePt t="31661" x="5426075" y="2909888"/>
          <p14:tracePt t="31670" x="5426075" y="2919413"/>
          <p14:tracePt t="31690" x="5440363" y="2930525"/>
          <p14:tracePt t="31711" x="5449888" y="2954338"/>
          <p14:tracePt t="31733" x="5459413" y="2973388"/>
          <p14:tracePt t="31753" x="5468938" y="2987675"/>
          <p14:tracePt t="31774" x="5484813" y="3008313"/>
          <p14:tracePt t="31795" x="5494338" y="3027363"/>
          <p14:tracePt t="31816" x="5499100" y="3036888"/>
          <p14:tracePt t="31836" x="5499100" y="3041650"/>
          <p14:tracePt t="31857" x="5499100" y="3046413"/>
          <p14:tracePt t="31959" x="5503863" y="3051175"/>
          <p14:tracePt t="31967" x="5503863" y="3055938"/>
          <p14:tracePt t="31975" x="5508625" y="3055938"/>
          <p14:tracePt t="31984" x="5508625" y="3062288"/>
          <p14:tracePt t="32003" x="5508625" y="3067050"/>
          <p14:tracePt t="32024" x="5508625" y="3076575"/>
          <p14:tracePt t="32045" x="5513388" y="3086100"/>
          <p14:tracePt t="32066" x="5513388" y="3090863"/>
          <p14:tracePt t="32179" x="5513388" y="3100388"/>
          <p14:tracePt t="32187" x="5513388" y="3109913"/>
          <p14:tracePt t="32195" x="5513388" y="3114675"/>
          <p14:tracePt t="32211" x="5513388" y="3144838"/>
          <p14:tracePt t="32232" x="5503863" y="3173413"/>
          <p14:tracePt t="32254" x="5494338" y="3192463"/>
          <p14:tracePt t="32275" x="5489575" y="3213100"/>
          <p14:tracePt t="32296" x="5475288" y="3241675"/>
          <p14:tracePt t="32316" x="5449888" y="3286125"/>
          <p14:tracePt t="32337" x="5426075" y="3324225"/>
          <p14:tracePt t="32358" x="5386388" y="3382963"/>
          <p14:tracePt t="32378" x="5357813" y="3432175"/>
          <p14:tracePt t="32400" x="5318125" y="3495675"/>
          <p14:tracePt t="32420" x="5289550" y="3549650"/>
          <p14:tracePt t="32441" x="5275263" y="3568700"/>
          <p14:tracePt t="32462" x="5270500" y="3587750"/>
          <p14:tracePt t="32482" x="5259388" y="3597275"/>
          <p14:tracePt t="32503" x="5259388" y="3602038"/>
          <p14:tracePt t="32652" x="5259388" y="3636963"/>
          <p14:tracePt t="32660" x="5259388" y="3675063"/>
          <p14:tracePt t="32670" x="5259388" y="3709988"/>
          <p14:tracePt t="32691" x="5249863" y="3738563"/>
          <p14:tracePt t="32797" x="5249863" y="3709988"/>
          <p14:tracePt t="32804" x="5249863" y="3690938"/>
          <p14:tracePt t="32816" x="5249863" y="3646488"/>
          <p14:tracePt t="32837" x="5249863" y="3617913"/>
          <p14:tracePt t="32949" x="5249863" y="3622675"/>
          <p14:tracePt t="32956" x="5249863" y="3627438"/>
          <p14:tracePt t="33073" x="5249863" y="3622675"/>
          <p14:tracePt t="33081" x="5249863" y="3617913"/>
          <p14:tracePt t="33089" x="5249863" y="3613150"/>
          <p14:tracePt t="33198" x="5249863" y="3622675"/>
          <p14:tracePt t="33442" x="5254625" y="3622675"/>
          <p14:tracePt t="33450" x="5275263" y="3622675"/>
          <p14:tracePt t="33462" x="5284788" y="3622675"/>
          <p14:tracePt t="33483" x="5327650" y="3636963"/>
          <p14:tracePt t="33504" x="5357813" y="3641725"/>
          <p14:tracePt t="33525" x="5381625" y="3641725"/>
          <p14:tracePt t="33545" x="5407025" y="3641725"/>
          <p14:tracePt t="33566" x="5430838" y="3641725"/>
          <p14:tracePt t="33587" x="5494338" y="3646488"/>
          <p14:tracePt t="33608" x="5543550" y="3656013"/>
          <p14:tracePt t="33629" x="5616575" y="3660775"/>
          <p14:tracePt t="33650" x="5664200" y="3670300"/>
          <p14:tracePt t="33670" x="5694363" y="3670300"/>
          <p14:tracePt t="33691" x="5753100" y="3681413"/>
          <p14:tracePt t="33712" x="5786438" y="3695700"/>
          <p14:tracePt t="33732" x="5845175" y="3705225"/>
          <p14:tracePt t="33753" x="5878513" y="3714750"/>
          <p14:tracePt t="33775" x="5889625" y="3719513"/>
          <p14:tracePt t="33795" x="5894388" y="3719513"/>
          <p14:tracePt t="33906" x="5899150" y="3719513"/>
          <p14:tracePt t="33914" x="5908675" y="3719513"/>
          <p14:tracePt t="33923" x="5918200" y="3719513"/>
          <p14:tracePt t="33941" x="5932488" y="3729038"/>
          <p14:tracePt t="33963" x="5962650" y="3729038"/>
          <p14:tracePt t="33982" x="5972175" y="3733800"/>
          <p14:tracePt t="34004" x="5981700" y="3733800"/>
          <p14:tracePt t="34024" x="5991225" y="3738563"/>
          <p14:tracePt t="34045" x="6005513" y="3743325"/>
          <p14:tracePt t="34066" x="6026150" y="3749675"/>
          <p14:tracePt t="34087" x="6045200" y="3754438"/>
          <p14:tracePt t="34107" x="6078538" y="3768725"/>
          <p14:tracePt t="34130" x="6122988" y="3783013"/>
          <p14:tracePt t="34149" x="6151563" y="3787775"/>
          <p14:tracePt t="34170" x="6186488" y="3797300"/>
          <p14:tracePt t="34191" x="6215063" y="3806825"/>
          <p14:tracePt t="34212" x="6259513" y="3817938"/>
          <p14:tracePt t="34233" x="6292850" y="3822700"/>
          <p14:tracePt t="34255" x="6308725" y="3832225"/>
          <p14:tracePt t="34274" x="6342063" y="3846513"/>
          <p14:tracePt t="34295" x="6356350" y="3851275"/>
          <p14:tracePt t="34316" x="6381750" y="3860800"/>
          <p14:tracePt t="34337" x="6391275" y="3860800"/>
          <p14:tracePt t="34339" x="6400800" y="3870325"/>
          <p14:tracePt t="34358" x="6415088" y="3870325"/>
          <p14:tracePt t="34379" x="6440488" y="3879850"/>
          <p14:tracePt t="34400" x="6464300" y="3895725"/>
          <p14:tracePt t="34420" x="6488113" y="3900488"/>
          <p14:tracePt t="34442" x="6502400" y="3910013"/>
          <p14:tracePt t="34463" x="6513513" y="3914775"/>
          <p14:tracePt t="34483" x="6537325" y="3929063"/>
          <p14:tracePt t="34503" x="6561138" y="3938588"/>
          <p14:tracePt t="34524" x="6615113" y="3968750"/>
          <p14:tracePt t="34545" x="6659563" y="3983038"/>
          <p14:tracePt t="34566" x="6683375" y="3987800"/>
          <p14:tracePt t="34587" x="6718300" y="4006850"/>
          <p14:tracePt t="34610" x="6765925" y="4022725"/>
          <p14:tracePt t="34628" x="6791325" y="4032250"/>
          <p14:tracePt t="34649" x="6829425" y="4046538"/>
          <p14:tracePt t="34670" x="6859588" y="4051300"/>
          <p14:tracePt t="34691" x="6869113" y="4056063"/>
          <p14:tracePt t="35077" x="6859588" y="4056063"/>
          <p14:tracePt t="35084" x="6843713" y="4056063"/>
          <p14:tracePt t="35092" x="6810375" y="4041775"/>
          <p14:tracePt t="35108" x="6688138" y="3987800"/>
          <p14:tracePt t="35129" x="6650038" y="3973513"/>
          <p14:tracePt t="35150" x="6610350" y="3968750"/>
          <p14:tracePt t="35170" x="6600825" y="3963988"/>
          <p14:tracePt t="35191" x="6600825" y="3959225"/>
          <p14:tracePt t="35212" x="6596063" y="3959225"/>
          <p14:tracePt t="35267" x="6591300" y="3954463"/>
          <p14:tracePt t="35275" x="6586538" y="3954463"/>
          <p14:tracePt t="35283" x="6581775" y="3948113"/>
          <p14:tracePt t="35295" x="6565900" y="3943350"/>
          <p14:tracePt t="35316" x="6513513" y="3914775"/>
          <p14:tracePt t="35337" x="6483350" y="3895725"/>
          <p14:tracePt t="35340" x="6459538" y="3890963"/>
          <p14:tracePt t="35357" x="6386513" y="3841750"/>
          <p14:tracePt t="35378" x="6313488" y="3817938"/>
          <p14:tracePt t="35380" x="6283325" y="3802063"/>
          <p14:tracePt t="35400" x="6219825" y="3783013"/>
          <p14:tracePt t="35420" x="6146800" y="3754438"/>
          <p14:tracePt t="35441" x="6113463" y="3743325"/>
          <p14:tracePt t="35444" x="6088063" y="3738563"/>
          <p14:tracePt t="35461" x="6049963" y="3719513"/>
          <p14:tracePt t="35482" x="6010275" y="3705225"/>
          <p14:tracePt t="35485" x="5995988" y="3700463"/>
          <p14:tracePt t="35503" x="5957888" y="3681413"/>
          <p14:tracePt t="35524" x="5894388" y="3646488"/>
          <p14:tracePt t="35545" x="5845175" y="3627438"/>
          <p14:tracePt t="35547" x="5826125" y="3617913"/>
          <p14:tracePt t="35566" x="5772150" y="3592513"/>
          <p14:tracePt t="35587" x="5718175" y="3563938"/>
          <p14:tracePt t="35608" x="5659438" y="3529013"/>
          <p14:tracePt t="35612" x="5635625" y="3519488"/>
          <p14:tracePt t="35630" x="5557838" y="3500438"/>
          <p14:tracePt t="35649" x="5489575" y="3470275"/>
          <p14:tracePt t="35652" x="5454650" y="3451225"/>
          <p14:tracePt t="35670" x="5367338" y="3432175"/>
          <p14:tracePt t="35691" x="5308600" y="3413125"/>
          <p14:tracePt t="35712" x="5280025" y="3413125"/>
          <p14:tracePt t="35733" x="5240338" y="3413125"/>
          <p14:tracePt t="35754" x="5216525" y="3413125"/>
          <p14:tracePt t="35756" x="5211763" y="3408363"/>
          <p14:tracePt t="35774" x="5202238" y="3403600"/>
          <p14:tracePt t="35796" x="5191125" y="3403600"/>
          <p14:tracePt t="35817" x="5181600" y="3403600"/>
          <p14:tracePt t="35837" x="5176838" y="3397250"/>
          <p14:tracePt t="35982" x="5172075" y="3397250"/>
          <p14:tracePt t="35990" x="5167313" y="3397250"/>
          <p14:tracePt t="36004" x="5157788" y="3397250"/>
          <p14:tracePt t="36025" x="5118100" y="3397250"/>
          <p14:tracePt t="36047" x="5070475" y="3397250"/>
          <p14:tracePt t="36066" x="5035550" y="3397250"/>
          <p14:tracePt t="36087" x="4972050" y="3392488"/>
          <p14:tracePt t="36108" x="4929188" y="3382963"/>
          <p14:tracePt t="36129" x="4830763" y="3378200"/>
          <p14:tracePt t="36149" x="4752975" y="3344863"/>
          <p14:tracePt t="36150" x="4713288" y="3328988"/>
          <p14:tracePt t="36170" x="4635500" y="3286125"/>
          <p14:tracePt t="36191" x="4548188" y="3232150"/>
          <p14:tracePt t="36213" x="4524375" y="3208338"/>
          <p14:tracePt t="36233" x="4489450" y="3178175"/>
          <p14:tracePt t="36253" x="4465638" y="3149600"/>
          <p14:tracePt t="36255" x="4451350" y="3130550"/>
          <p14:tracePt t="36274" x="4406900" y="3062288"/>
          <p14:tracePt t="36296" x="4348163" y="2982913"/>
          <p14:tracePt t="36316" x="4324350" y="2944813"/>
          <p14:tracePt t="36336" x="4270375" y="2900363"/>
          <p14:tracePt t="36358" x="4241800" y="2851150"/>
          <p14:tracePt t="36379" x="4211638" y="2813050"/>
          <p14:tracePt t="36399" x="4157663" y="2725738"/>
          <p14:tracePt t="36420" x="4129088" y="2676525"/>
          <p14:tracePt t="36443" x="4089400" y="2603500"/>
          <p14:tracePt t="36462" x="4065588" y="2559050"/>
          <p14:tracePt t="36483" x="4046538" y="2544763"/>
          <p14:tracePt t="36504" x="4037013" y="2535238"/>
          <p14:tracePt t="36526" x="4037013" y="2525713"/>
          <p14:tracePt t="36545" x="4025900" y="2511425"/>
          <p14:tracePt t="36567" x="4021138" y="2500313"/>
          <p14:tracePt t="36587" x="4011613" y="2486025"/>
          <p14:tracePt t="36608" x="4006850" y="2481263"/>
          <p14:tracePt t="36934" x="3983038" y="2476500"/>
          <p14:tracePt t="36943" x="3973513" y="2471738"/>
          <p14:tracePt t="36949" x="3938588" y="2466975"/>
          <p14:tracePt t="36962" x="3879850" y="2466975"/>
          <p14:tracePt t="36983" x="3705225" y="2436813"/>
          <p14:tracePt t="37004" x="3622675" y="2432050"/>
          <p14:tracePt t="37024" x="3500438" y="2413000"/>
          <p14:tracePt t="37045" x="3432175" y="2408238"/>
          <p14:tracePt t="37066" x="3397250" y="2403475"/>
          <p14:tracePt t="37088" x="3333750" y="2393950"/>
          <p14:tracePt t="37108" x="3290888" y="2389188"/>
          <p14:tracePt t="37110" x="3251200" y="2374900"/>
          <p14:tracePt t="37129" x="3182938" y="2374900"/>
          <p14:tracePt t="37150" x="3051175" y="2354263"/>
          <p14:tracePt t="37170" x="2954338" y="2344738"/>
          <p14:tracePt t="37191" x="2846388" y="2330450"/>
          <p14:tracePt t="37212" x="2773363" y="2320925"/>
          <p14:tracePt t="37233" x="2667000" y="2306638"/>
          <p14:tracePt t="37254" x="2578100" y="2300288"/>
          <p14:tracePt t="37274" x="2535238" y="2286000"/>
          <p14:tracePt t="37296" x="2462213" y="2281238"/>
          <p14:tracePt t="37318" x="2379663" y="2266950"/>
          <p14:tracePt t="37338" x="2208213" y="2266950"/>
          <p14:tracePt t="37358" x="1944688" y="2266950"/>
          <p14:tracePt t="37379" x="1754188" y="2266950"/>
          <p14:tracePt t="37400" x="1492250" y="2257425"/>
          <p14:tracePt t="37420" x="1374775" y="2252663"/>
          <p14:tracePt t="37422" x="1350963" y="2243138"/>
          <p14:tracePt t="37441" x="1325563" y="2243138"/>
          <p14:tracePt t="37462" x="1316038" y="2243138"/>
          <p14:tracePt t="37664" x="1346200" y="2252663"/>
          <p14:tracePt t="37672" x="1374775" y="2266950"/>
          <p14:tracePt t="37679" x="1476375" y="2295525"/>
          <p14:tracePt t="37691" x="1584325" y="2325688"/>
          <p14:tracePt t="37712" x="2003425" y="2427288"/>
          <p14:tracePt t="37733" x="2232025" y="2466975"/>
          <p14:tracePt t="37754" x="2549525" y="2495550"/>
          <p14:tracePt t="37780" x="2846388" y="2516188"/>
          <p14:tracePt t="37795" x="2992438" y="2516188"/>
          <p14:tracePt t="37816" x="3192463" y="2540000"/>
          <p14:tracePt t="37837" x="3319463" y="2549525"/>
          <p14:tracePt t="37840" x="3373438" y="2549525"/>
          <p14:tracePt t="37857" x="3500438" y="2549525"/>
          <p14:tracePt t="37878" x="3695700" y="2559050"/>
          <p14:tracePt t="37880" x="3806825" y="2559050"/>
          <p14:tracePt t="37899" x="4110038" y="2559050"/>
          <p14:tracePt t="37920" x="4675188" y="2568575"/>
          <p14:tracePt t="37941" x="4929188" y="2598738"/>
          <p14:tracePt t="37944" x="5030788" y="2608263"/>
          <p14:tracePt t="37962" x="5157788" y="2632075"/>
          <p14:tracePt t="37983" x="5308600" y="2681288"/>
          <p14:tracePt t="38004" x="5416550" y="2705100"/>
          <p14:tracePt t="38024" x="5586413" y="2759075"/>
          <p14:tracePt t="38045" x="5668963" y="2773363"/>
          <p14:tracePt t="38047" x="5694363" y="2778125"/>
          <p14:tracePt t="38066" x="5727700" y="2794000"/>
          <p14:tracePt t="38087" x="5753100" y="2798763"/>
          <p14:tracePt t="38108" x="5781675" y="2798763"/>
          <p14:tracePt t="38129" x="5878513" y="2813050"/>
          <p14:tracePt t="38149" x="5967413" y="2832100"/>
          <p14:tracePt t="38170" x="6069013" y="2862263"/>
          <p14:tracePt t="38191" x="6108700" y="2876550"/>
          <p14:tracePt t="38212" x="6118225" y="2886075"/>
          <p14:tracePt t="38232" x="6137275" y="2895600"/>
          <p14:tracePt t="38254" x="6156325" y="2895600"/>
          <p14:tracePt t="38256" x="6162675" y="2900363"/>
          <p14:tracePt t="38275" x="6162675" y="2905125"/>
          <p14:tracePt t="38295" x="6172200" y="2909888"/>
          <p14:tracePt t="38316" x="6176963" y="2914650"/>
          <p14:tracePt t="38338" x="6215063" y="2963863"/>
          <p14:tracePt t="38357" x="6245225" y="3003550"/>
          <p14:tracePt t="38379" x="6297613" y="3046413"/>
          <p14:tracePt t="38399" x="6313488" y="3067050"/>
          <p14:tracePt t="38420" x="6332538" y="3086100"/>
          <p14:tracePt t="38440" x="6342063" y="3100388"/>
          <p14:tracePt t="38461" x="6351588" y="3124200"/>
          <p14:tracePt t="38482" x="6361113" y="3149600"/>
          <p14:tracePt t="38503" x="6365875" y="3173413"/>
          <p14:tracePt t="38524" x="6386513" y="3203575"/>
          <p14:tracePt t="38545" x="6391275" y="3222625"/>
          <p14:tracePt t="38566" x="6391275" y="3227388"/>
          <p14:tracePt t="39213" x="0" y="0"/>
        </p14:tracePtLst>
        <p14:tracePtLst>
          <p14:tracePt t="51953" x="9623425" y="3309938"/>
          <p14:tracePt t="52033" x="9623425" y="3305175"/>
          <p14:tracePt t="52041" x="9623425" y="3290888"/>
          <p14:tracePt t="52048" x="9618663" y="3267075"/>
          <p14:tracePt t="52066" x="9609138" y="3203575"/>
          <p14:tracePt t="52088" x="9609138" y="3144838"/>
          <p14:tracePt t="52089" x="9609138" y="3109913"/>
          <p14:tracePt t="52113" x="9602788" y="3003550"/>
          <p14:tracePt t="52129" x="9602788" y="2959100"/>
          <p14:tracePt t="52149" x="9593263" y="2930525"/>
          <p14:tracePt t="52170" x="9593263" y="2862263"/>
          <p14:tracePt t="52191" x="9588500" y="2808288"/>
          <p14:tracePt t="52194" x="9588500" y="2778125"/>
          <p14:tracePt t="52212" x="9588500" y="2730500"/>
          <p14:tracePt t="52233" x="9583738" y="2662238"/>
          <p14:tracePt t="52254" x="9583738" y="2622550"/>
          <p14:tracePt t="52275" x="9583738" y="2559050"/>
          <p14:tracePt t="52295" x="9583738" y="2511425"/>
          <p14:tracePt t="52298" x="9583738" y="2476500"/>
          <p14:tracePt t="52316" x="9583738" y="2417763"/>
          <p14:tracePt t="52337" x="9593263" y="2330450"/>
          <p14:tracePt t="52358" x="9593263" y="2257425"/>
          <p14:tracePt t="52361" x="9593263" y="2232025"/>
          <p14:tracePt t="52378" x="9593263" y="2198688"/>
          <p14:tracePt t="52399" x="9593263" y="2170113"/>
          <p14:tracePt t="52401" x="9593263" y="2159000"/>
          <p14:tracePt t="52420" x="9593263" y="2135188"/>
          <p14:tracePt t="52441" x="9593263" y="2111375"/>
          <p14:tracePt t="52462" x="9593263" y="2090738"/>
          <p14:tracePt t="52483" x="9593263" y="2071688"/>
          <p14:tracePt t="52504" x="9593263" y="2052638"/>
          <p14:tracePt t="52525" x="9593263" y="2038350"/>
          <p14:tracePt t="52546" x="9593263" y="2003425"/>
          <p14:tracePt t="52566" x="9593263" y="1989138"/>
          <p14:tracePt t="52587" x="9593263" y="1970088"/>
          <p14:tracePt t="52610" x="9593263" y="1965325"/>
          <p14:tracePt t="52629" x="9593263" y="1960563"/>
          <p14:tracePt t="52654" x="9588500" y="1944688"/>
          <p14:tracePt t="52670" x="9588500" y="1930400"/>
          <p14:tracePt t="52691" x="9588500" y="1925638"/>
          <p14:tracePt t="52897" x="9593263" y="1925638"/>
          <p14:tracePt t="52906" x="9602788" y="1920875"/>
          <p14:tracePt t="52920" x="9623425" y="1920875"/>
          <p14:tracePt t="52941" x="9671050" y="1906588"/>
          <p14:tracePt t="52967" x="9734550" y="1901825"/>
          <p14:tracePt t="52983" x="9769475" y="1901825"/>
          <p14:tracePt t="53008" x="9802813" y="1897063"/>
          <p14:tracePt t="53010" x="9807575" y="1897063"/>
          <p14:tracePt t="53025" x="9828213" y="1892300"/>
          <p14:tracePt t="53045" x="9852025" y="1892300"/>
          <p14:tracePt t="53066" x="9886950" y="1885950"/>
          <p14:tracePt t="53087" x="9906000" y="1876425"/>
          <p14:tracePt t="53108" x="9955213" y="1871663"/>
          <p14:tracePt t="53132" x="10012363" y="1852613"/>
          <p14:tracePt t="53149" x="10047288" y="1847850"/>
          <p14:tracePt t="53170" x="10134600" y="1833563"/>
          <p14:tracePt t="53191" x="10198100" y="1828800"/>
          <p14:tracePt t="53218" x="10329863" y="1812925"/>
          <p14:tracePt t="53233" x="10402888" y="1803400"/>
          <p14:tracePt t="53259" x="10494963" y="1803400"/>
          <p14:tracePt t="53274" x="10539413" y="1803400"/>
          <p14:tracePt t="53295" x="10579100" y="1798638"/>
          <p14:tracePt t="53316" x="10626725" y="1793875"/>
          <p14:tracePt t="53337" x="10685463" y="1789113"/>
          <p14:tracePt t="53358" x="10748963" y="1779588"/>
          <p14:tracePt t="53378" x="10866438" y="1765300"/>
          <p14:tracePt t="53400" x="10939463" y="1760538"/>
          <p14:tracePt t="53420" x="10998200" y="1749425"/>
          <p14:tracePt t="53442" x="11056938" y="1744663"/>
          <p14:tracePt t="53462" x="11080750" y="1744663"/>
          <p14:tracePt t="53483" x="11095038" y="1744663"/>
          <p14:tracePt t="53503" x="11099800" y="1744663"/>
          <p14:tracePt t="53704" x="11095038" y="1744663"/>
          <p14:tracePt t="53712" x="11061700" y="1744663"/>
          <p14:tracePt t="53719" x="10983913" y="1744663"/>
          <p14:tracePt t="53733" x="10856913" y="1749425"/>
          <p14:tracePt t="53754" x="10290175" y="1784350"/>
          <p14:tracePt t="53775" x="9807575" y="1838325"/>
          <p14:tracePt t="53801" x="9042400" y="1939925"/>
          <p14:tracePt t="53821" x="8955088" y="1965325"/>
          <p14:tracePt t="53837" x="8945563" y="1965325"/>
          <p14:tracePt t="54060" x="8945563" y="1970088"/>
          <p14:tracePt t="54068" x="8945563" y="1974850"/>
          <p14:tracePt t="54076" x="8945563" y="1979613"/>
          <p14:tracePt t="54088" x="8945563" y="1984375"/>
          <p14:tracePt t="54107" x="8950325" y="1989138"/>
          <p14:tracePt t="54128" x="8959850" y="2028825"/>
          <p14:tracePt t="54150" x="8999538" y="2106613"/>
          <p14:tracePt t="54170" x="9018588" y="2179638"/>
          <p14:tracePt t="54173" x="9032875" y="2217738"/>
          <p14:tracePt t="54191" x="9058275" y="2290763"/>
          <p14:tracePt t="54212" x="9082088" y="2349500"/>
          <p14:tracePt t="54233" x="9096375" y="2379663"/>
          <p14:tracePt t="54254" x="9105900" y="2422525"/>
          <p14:tracePt t="54274" x="9115425" y="2452688"/>
          <p14:tracePt t="54276" x="9120188" y="2462213"/>
          <p14:tracePt t="54295" x="9140825" y="2495550"/>
          <p14:tracePt t="54317" x="9159875" y="2544763"/>
          <p14:tracePt t="54337" x="9169400" y="2573338"/>
          <p14:tracePt t="54357" x="9188450" y="2622550"/>
          <p14:tracePt t="54378" x="9199563" y="2667000"/>
          <p14:tracePt t="54400" x="9218613" y="2749550"/>
          <p14:tracePt t="54420" x="9247188" y="2836863"/>
          <p14:tracePt t="54441" x="9272588" y="2914650"/>
          <p14:tracePt t="54461" x="9286875" y="2994025"/>
          <p14:tracePt t="54483" x="9291638" y="3027363"/>
          <p14:tracePt t="54484" x="9296400" y="3067050"/>
          <p14:tracePt t="54509" x="9310688" y="3173413"/>
          <p14:tracePt t="54524" x="9331325" y="3255963"/>
          <p14:tracePt t="54545" x="9345613" y="3354388"/>
          <p14:tracePt t="54566" x="9359900" y="3486150"/>
          <p14:tracePt t="54587" x="9374188" y="3559175"/>
          <p14:tracePt t="54590" x="9383713" y="3597275"/>
          <p14:tracePt t="54607" x="9388475" y="3656013"/>
          <p14:tracePt t="54634" x="9393238" y="3719513"/>
          <p14:tracePt t="54650" x="9393238" y="3749675"/>
          <p14:tracePt t="54670" x="9409113" y="3806825"/>
          <p14:tracePt t="54691" x="9409113" y="3827463"/>
          <p14:tracePt t="54693" x="9409113" y="3836988"/>
          <p14:tracePt t="54712" x="9409113" y="3846513"/>
          <p14:tracePt t="54732" x="9409113" y="3856038"/>
          <p14:tracePt t="54753" x="9409113" y="3860800"/>
          <p14:tracePt t="54913" x="9409113" y="3851275"/>
          <p14:tracePt t="54921" x="9409113" y="3817938"/>
          <p14:tracePt t="54929" x="9409113" y="3783013"/>
          <p14:tracePt t="54941" x="9409113" y="3749675"/>
          <p14:tracePt t="54962" x="9409113" y="3651250"/>
          <p14:tracePt t="54983" x="9409113" y="3582988"/>
          <p14:tracePt t="55004" x="9409113" y="3495675"/>
          <p14:tracePt t="55026" x="9409113" y="3455988"/>
          <p14:tracePt t="55046" x="9409113" y="3436938"/>
          <p14:tracePt t="55066" x="9409113" y="3408363"/>
          <p14:tracePt t="55087" x="9409113" y="3397250"/>
          <p14:tracePt t="55113" x="9409113" y="3392488"/>
          <p14:tracePt t="55421" x="9409113" y="3397250"/>
          <p14:tracePt t="55429" x="9409113" y="3408363"/>
          <p14:tracePt t="55441" x="9409113" y="3427413"/>
          <p14:tracePt t="55462" x="9409113" y="3460750"/>
          <p14:tracePt t="55482" x="9409113" y="3481388"/>
          <p14:tracePt t="55508" x="9413875" y="3514725"/>
          <p14:tracePt t="55529" x="9413875" y="3538538"/>
          <p14:tracePt t="55672" x="9413875" y="3509963"/>
          <p14:tracePt t="55680" x="9413875" y="3500438"/>
          <p14:tracePt t="55691" x="9413875" y="3455988"/>
          <p14:tracePt t="55712" x="9413875" y="3295650"/>
          <p14:tracePt t="55733" x="9413875" y="3203575"/>
          <p14:tracePt t="55753" x="9413875" y="3109913"/>
          <p14:tracePt t="55774" x="9413875" y="3067050"/>
          <p14:tracePt t="55795" x="9413875" y="3022600"/>
          <p14:tracePt t="55816" x="9409113" y="2994025"/>
          <p14:tracePt t="55838" x="9409113" y="2982913"/>
          <p14:tracePt t="55858" x="9404350" y="2973388"/>
          <p14:tracePt t="57235" x="0" y="0"/>
        </p14:tracePtLst>
        <p14:tracePtLst>
          <p14:tracePt t="61857" x="10075863" y="4416425"/>
          <p14:tracePt t="62022" x="10075863" y="4421188"/>
          <p14:tracePt t="62030" x="10086975" y="4421188"/>
          <p14:tracePt t="62045" x="10110788" y="4421188"/>
          <p14:tracePt t="62066" x="10129838" y="4421188"/>
          <p14:tracePt t="62088" x="10174288" y="4411663"/>
          <p14:tracePt t="62108" x="10198100" y="4402138"/>
          <p14:tracePt t="62111" x="10207625" y="4402138"/>
          <p14:tracePt t="62129" x="10221913" y="4387850"/>
          <p14:tracePt t="62149" x="10237788" y="4387850"/>
          <p14:tracePt t="62170" x="10266363" y="4387850"/>
          <p14:tracePt t="62191" x="10339388" y="4383088"/>
          <p14:tracePt t="62212" x="10398125" y="4383088"/>
          <p14:tracePt t="62233" x="10506075" y="4368800"/>
          <p14:tracePt t="62254" x="10588625" y="4357688"/>
          <p14:tracePt t="62280" x="10694988" y="4352925"/>
          <p14:tracePt t="62302" x="10783888" y="4343400"/>
          <p14:tracePt t="62316" x="10802938" y="4338638"/>
          <p14:tracePt t="62337" x="10821988" y="4338638"/>
          <p14:tracePt t="62359" x="10836275" y="4338638"/>
          <p14:tracePt t="62379" x="10847388" y="4338638"/>
          <p14:tracePt t="62399" x="10880725" y="4333875"/>
          <p14:tracePt t="62420" x="10909300" y="4329113"/>
          <p14:tracePt t="62422" x="10929938" y="4324350"/>
          <p14:tracePt t="62441" x="10944225" y="4324350"/>
          <p14:tracePt t="62462" x="10953750" y="4324350"/>
          <p14:tracePt t="62596" x="10948988" y="4324350"/>
          <p14:tracePt t="62604" x="10934700" y="4324350"/>
          <p14:tracePt t="62613" x="10909300" y="4324350"/>
          <p14:tracePt t="62634" x="10866438" y="4324350"/>
          <p14:tracePt t="62649" x="10817225" y="4324350"/>
          <p14:tracePt t="62671" x="10763250" y="4324350"/>
          <p14:tracePt t="62691" x="10710863" y="4324350"/>
          <p14:tracePt t="62693" x="10675938" y="4324350"/>
          <p14:tracePt t="62712" x="10602913" y="4329113"/>
          <p14:tracePt t="62733" x="10544175" y="4343400"/>
          <p14:tracePt t="62753" x="10534650" y="4343400"/>
          <p14:tracePt t="62775" x="10515600" y="4343400"/>
          <p14:tracePt t="62796" x="10485438" y="4343400"/>
          <p14:tracePt t="62797" x="10466388" y="4343400"/>
          <p14:tracePt t="62817" x="10437813" y="4357688"/>
          <p14:tracePt t="62838" x="10388600" y="4368800"/>
          <p14:tracePt t="62858" x="10353675" y="4383088"/>
          <p14:tracePt t="62879" x="10285413" y="4402138"/>
          <p14:tracePt t="62900" x="10217150" y="4421188"/>
          <p14:tracePt t="62920" x="10179050" y="4430713"/>
          <p14:tracePt t="62941" x="10160000" y="4437063"/>
          <p14:tracePt t="62962" x="10148888" y="4437063"/>
          <p14:tracePt t="62982" x="10144125" y="4437063"/>
          <p14:tracePt t="63004" x="10139363" y="4441825"/>
          <p14:tracePt t="63026" x="10129838" y="4441825"/>
          <p14:tracePt t="63046" x="10120313" y="4446588"/>
          <p14:tracePt t="63093" x="10115550" y="4446588"/>
          <p14:tracePt t="63101" x="10101263" y="4446588"/>
          <p14:tracePt t="63141" x="10101263" y="4451350"/>
          <p14:tracePt t="63287" x="0" y="0"/>
        </p14:tracePtLst>
        <p14:tracePtLst>
          <p14:tracePt t="65587" x="8175625" y="2622550"/>
          <p14:tracePt t="65707" x="8175625" y="2617788"/>
          <p14:tracePt t="65715" x="8175625" y="2608263"/>
          <p14:tracePt t="65722" x="8175625" y="2593975"/>
          <p14:tracePt t="65734" x="8175625" y="2579688"/>
          <p14:tracePt t="65753" x="8175625" y="2549525"/>
          <p14:tracePt t="65774" x="8175625" y="2500313"/>
          <p14:tracePt t="65795" x="8175625" y="2452688"/>
          <p14:tracePt t="65821" x="8180388" y="2413000"/>
          <p14:tracePt t="65837" x="8189913" y="2384425"/>
          <p14:tracePt t="65858" x="8189913" y="2354263"/>
          <p14:tracePt t="65878" x="8189913" y="2306638"/>
          <p14:tracePt t="65899" x="8194675" y="2271713"/>
          <p14:tracePt t="65921" x="8194675" y="2262188"/>
          <p14:tracePt t="65923" x="8194675" y="2257425"/>
          <p14:tracePt t="65941" x="8199438" y="2243138"/>
          <p14:tracePt t="65962" x="8199438" y="2217738"/>
          <p14:tracePt t="65983" x="8204200" y="2193925"/>
          <p14:tracePt t="66005" x="8208963" y="2144713"/>
          <p14:tracePt t="66025" x="8218488" y="2116138"/>
          <p14:tracePt t="66027" x="8218488" y="2095500"/>
          <p14:tracePt t="66045" x="8218488" y="2076450"/>
          <p14:tracePt t="66066" x="8223250" y="2057400"/>
          <p14:tracePt t="66087" x="8223250" y="2047875"/>
          <p14:tracePt t="66242" x="8223250" y="2052638"/>
          <p14:tracePt t="66250" x="8223250" y="2062163"/>
          <p14:tracePt t="66258" x="8223250" y="2095500"/>
          <p14:tracePt t="66275" x="8223250" y="2149475"/>
          <p14:tracePt t="66295" x="8223250" y="2217738"/>
          <p14:tracePt t="66316" x="8223250" y="2271713"/>
          <p14:tracePt t="66337" x="8223250" y="2300288"/>
          <p14:tracePt t="66358" x="8223250" y="2335213"/>
          <p14:tracePt t="66378" x="8223250" y="2354263"/>
          <p14:tracePt t="66399" x="8223250" y="2363788"/>
          <p14:tracePt t="66421" x="8223250" y="2374900"/>
          <p14:tracePt t="66441" x="8223250" y="2389188"/>
          <p14:tracePt t="66462" x="8223250" y="2398713"/>
          <p14:tracePt t="66483" x="8223250" y="2408238"/>
          <p14:tracePt t="66504" x="8223250" y="2417763"/>
          <p14:tracePt t="66525" x="8223250" y="2452688"/>
          <p14:tracePt t="66545" x="8229600" y="2481263"/>
          <p14:tracePt t="66566" x="8229600" y="2500313"/>
          <p14:tracePt t="66588" x="8229600" y="2505075"/>
          <p14:tracePt t="67172" x="0" y="0"/>
        </p14:tracePtLst>
        <p14:tracePtLst>
          <p14:tracePt t="69905" x="10866438" y="2535238"/>
          <p14:tracePt t="69913" x="10847388" y="2535238"/>
          <p14:tracePt t="69925" x="10841038" y="2535238"/>
          <p14:tracePt t="69941" x="10826750" y="2530475"/>
          <p14:tracePt t="69962" x="10802938" y="2530475"/>
          <p14:tracePt t="69983" x="10772775" y="2530475"/>
          <p14:tracePt t="70004" x="10729913" y="2540000"/>
          <p14:tracePt t="70025" x="10680700" y="2559050"/>
          <p14:tracePt t="70046" x="10656888" y="2579688"/>
          <p14:tracePt t="70066" x="10621963" y="2603500"/>
          <p14:tracePt t="70087" x="10602913" y="2632075"/>
          <p14:tracePt t="70088" x="10598150" y="2652713"/>
          <p14:tracePt t="70108" x="10583863" y="2690813"/>
          <p14:tracePt t="70129" x="10574338" y="2730500"/>
          <p14:tracePt t="70150" x="10563225" y="2768600"/>
          <p14:tracePt t="70153" x="10563225" y="2778125"/>
          <p14:tracePt t="70170" x="10558463" y="2808288"/>
          <p14:tracePt t="70191" x="10553700" y="2836863"/>
          <p14:tracePt t="70193" x="10553700" y="2846388"/>
          <p14:tracePt t="70212" x="10553700" y="2871788"/>
          <p14:tracePt t="70233" x="10553700" y="2935288"/>
          <p14:tracePt t="70254" x="10553700" y="2994025"/>
          <p14:tracePt t="70275" x="10563225" y="3114675"/>
          <p14:tracePt t="70295" x="10574338" y="3178175"/>
          <p14:tracePt t="70297" x="10579100" y="3213100"/>
          <p14:tracePt t="70316" x="10593388" y="3255963"/>
          <p14:tracePt t="70337" x="10612438" y="3305175"/>
          <p14:tracePt t="70358" x="10617200" y="3344863"/>
          <p14:tracePt t="70379" x="10637838" y="3387725"/>
          <p14:tracePt t="70399" x="10666413" y="3417888"/>
          <p14:tracePt t="70401" x="10680700" y="3436938"/>
          <p14:tracePt t="70420" x="10715625" y="3495675"/>
          <p14:tracePt t="70442" x="10763250" y="3559175"/>
          <p14:tracePt t="70462" x="10802938" y="3602038"/>
          <p14:tracePt t="70482" x="10836275" y="3646488"/>
          <p14:tracePt t="70504" x="10871200" y="3656013"/>
          <p14:tracePt t="70506" x="10880725" y="3656013"/>
          <p14:tracePt t="70524" x="10895013" y="3656013"/>
          <p14:tracePt t="70545" x="10944225" y="3646488"/>
          <p14:tracePt t="70567" x="11022013" y="3597275"/>
          <p14:tracePt t="70587" x="11120438" y="3554413"/>
          <p14:tracePt t="70609" x="11198225" y="3500438"/>
          <p14:tracePt t="70631" x="11226800" y="3465513"/>
          <p14:tracePt t="70649" x="11295063" y="3354388"/>
          <p14:tracePt t="70670" x="11334750" y="3276600"/>
          <p14:tracePt t="70672" x="11358563" y="3236913"/>
          <p14:tracePt t="70691" x="11382375" y="3159125"/>
          <p14:tracePt t="70713" x="11398250" y="3090863"/>
          <p14:tracePt t="70733" x="11403013" y="3071813"/>
          <p14:tracePt t="70754" x="11403013" y="3055938"/>
          <p14:tracePt t="70775" x="11403013" y="3041650"/>
          <p14:tracePt t="70777" x="11403013" y="3027363"/>
          <p14:tracePt t="70795" x="11403013" y="2982913"/>
          <p14:tracePt t="70816" x="11372850" y="2914650"/>
          <p14:tracePt t="70837" x="11363325" y="2867025"/>
          <p14:tracePt t="70859" x="11323638" y="2803525"/>
          <p14:tracePt t="70878" x="11295063" y="2754313"/>
          <p14:tracePt t="70899" x="11266488" y="2720975"/>
          <p14:tracePt t="70921" x="11231563" y="2705100"/>
          <p14:tracePt t="70941" x="11193463" y="2690813"/>
          <p14:tracePt t="70962" x="11163300" y="2681288"/>
          <p14:tracePt t="70984" x="11109325" y="2657475"/>
          <p14:tracePt t="71004" x="11075988" y="2652713"/>
          <p14:tracePt t="71025" x="11052175" y="2641600"/>
          <p14:tracePt t="71046" x="11045825" y="2641600"/>
          <p14:tracePt t="71066" x="11026775" y="2636838"/>
          <p14:tracePt t="71088" x="11012488" y="2636838"/>
          <p14:tracePt t="71108" x="10998200" y="2636838"/>
          <p14:tracePt t="71129" x="10948988" y="2632075"/>
          <p14:tracePt t="71149" x="10939463" y="2632075"/>
          <p14:tracePt t="71170" x="10920413" y="2632075"/>
          <p14:tracePt t="71191" x="10895013" y="2632075"/>
          <p14:tracePt t="71213" x="10880725" y="2636838"/>
          <p14:tracePt t="71233" x="10866438" y="2652713"/>
          <p14:tracePt t="71255" x="10841038" y="2667000"/>
          <p14:tracePt t="71256" x="10831513" y="2671763"/>
          <p14:tracePt t="71275" x="10798175" y="2709863"/>
          <p14:tracePt t="71296" x="10748963" y="2759075"/>
          <p14:tracePt t="71317" x="10725150" y="2782888"/>
          <p14:tracePt t="71338" x="10699750" y="2813050"/>
          <p14:tracePt t="71358" x="10694988" y="2817813"/>
          <p14:tracePt t="71487" x="0" y="0"/>
        </p14:tracePtLst>
      </p14:laserTraceLst>
    </p:ext>
  </p:extLst>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20B528-A52D-4A7D-BA72-76895AB57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fa1f3-60c2-42de-b5b6-3ee8cb87d964"/>
    <ds:schemaRef ds:uri="e5ba6352-0726-4226-96e7-82f7f1c59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581EFF-75CA-400B-8B14-07B3BB5FE4A6}">
  <ds:schemaRefs>
    <ds:schemaRef ds:uri="http://www.w3.org/XML/1998/namespace"/>
    <ds:schemaRef ds:uri="http://purl.org/dc/elements/1.1/"/>
    <ds:schemaRef ds:uri="http://schemas.microsoft.com/office/2006/documentManagement/types"/>
    <ds:schemaRef ds:uri="http://purl.org/dc/dcmitype/"/>
    <ds:schemaRef ds:uri="cbbfa1f3-60c2-42de-b5b6-3ee8cb87d964"/>
    <ds:schemaRef ds:uri="http://purl.org/dc/terms/"/>
    <ds:schemaRef ds:uri="http://schemas.microsoft.com/office/2006/metadata/properties"/>
    <ds:schemaRef ds:uri="http://schemas.openxmlformats.org/package/2006/metadata/core-properties"/>
    <ds:schemaRef ds:uri="http://schemas.microsoft.com/office/infopath/2007/PartnerControls"/>
    <ds:schemaRef ds:uri="e5ba6352-0726-4226-96e7-82f7f1c59ac0"/>
  </ds:schemaRefs>
</ds:datastoreItem>
</file>

<file path=customXml/itemProps3.xml><?xml version="1.0" encoding="utf-8"?>
<ds:datastoreItem xmlns:ds="http://schemas.openxmlformats.org/officeDocument/2006/customXml" ds:itemID="{329BB5A6-9C9C-4509-BBBE-0C2B5904D0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1668</Words>
  <Application>Microsoft Office PowerPoint</Application>
  <PresentationFormat>Breitbild</PresentationFormat>
  <Paragraphs>175</Paragraphs>
  <Slides>14</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14</vt:i4>
      </vt:variant>
    </vt:vector>
  </HeadingPairs>
  <TitlesOfParts>
    <vt:vector size="18" baseType="lpstr">
      <vt:lpstr>Arial</vt:lpstr>
      <vt:lpstr>Calibri</vt:lpstr>
      <vt:lpstr>Symbol</vt:lpstr>
      <vt:lpstr>EUROfusion.1line_5_3_2019</vt:lpstr>
      <vt:lpstr>DEMO Central Team Perspective</vt:lpstr>
      <vt:lpstr>DEMO constraints different from present day devices and even ITER</vt:lpstr>
      <vt:lpstr>Elements of the DEMO plasma scenario</vt:lpstr>
      <vt:lpstr>Proposed integrated plasma scenario difficult to validate</vt:lpstr>
      <vt:lpstr>Search for optimum core scenario: hybrid versus ITB scenario</vt:lpstr>
      <vt:lpstr>Towards an understanding of the q-profile clamping</vt:lpstr>
      <vt:lpstr>Core turbulent transport will be different in burning plasmas</vt:lpstr>
      <vt:lpstr>The plasma edge pedestal in DEMO</vt:lpstr>
      <vt:lpstr>Conventional solution: ELM mitigation/suppression</vt:lpstr>
      <vt:lpstr>3-D coils in DEMO</vt:lpstr>
      <vt:lpstr>A variety of H-mode scenarios w/o ELMs exists (QH, I, EDA, QCE…)</vt:lpstr>
      <vt:lpstr>SOLPS-ITER detached divertor solution for the reference case</vt:lpstr>
      <vt:lpstr>Different from ITER, DEMO will need substantial core radiation</vt:lpstr>
      <vt:lpstr>The way forward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Hartmut Zohm</cp:lastModifiedBy>
  <cp:revision>38</cp:revision>
  <cp:lastPrinted>2024-11-05T15:45:03Z</cp:lastPrinted>
  <dcterms:created xsi:type="dcterms:W3CDTF">2023-11-15T09:40:03Z</dcterms:created>
  <dcterms:modified xsi:type="dcterms:W3CDTF">2024-11-07T13:23:51Z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ies>
</file>