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sldIdLst>
    <p:sldId id="292" r:id="rId5"/>
    <p:sldId id="280" r:id="rId6"/>
    <p:sldId id="297" r:id="rId7"/>
    <p:sldId id="298" r:id="rId8"/>
    <p:sldId id="299" r:id="rId9"/>
    <p:sldId id="293" r:id="rId10"/>
    <p:sldId id="294" r:id="rId11"/>
    <p:sldId id="315" r:id="rId12"/>
    <p:sldId id="295" r:id="rId13"/>
    <p:sldId id="308" r:id="rId14"/>
    <p:sldId id="300" r:id="rId15"/>
    <p:sldId id="306" r:id="rId16"/>
    <p:sldId id="301" r:id="rId17"/>
    <p:sldId id="309" r:id="rId18"/>
    <p:sldId id="310" r:id="rId19"/>
    <p:sldId id="311" r:id="rId20"/>
    <p:sldId id="312" r:id="rId21"/>
    <p:sldId id="305" r:id="rId22"/>
    <p:sldId id="314" r:id="rId23"/>
    <p:sldId id="279" r:id="rId24"/>
    <p:sldId id="307" r:id="rId25"/>
    <p:sldId id="281" r:id="rId26"/>
    <p:sldId id="3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2EC5570-6E44-4B0F-B752-7CF63441FCE3}">
          <p14:sldIdLst>
            <p14:sldId id="292"/>
          </p14:sldIdLst>
        </p14:section>
        <p14:section name="Program Description" id="{517BDEC0-24C8-4770-A41F-56D4B6E68420}">
          <p14:sldIdLst>
            <p14:sldId id="280"/>
            <p14:sldId id="297"/>
            <p14:sldId id="298"/>
            <p14:sldId id="299"/>
            <p14:sldId id="293"/>
            <p14:sldId id="294"/>
            <p14:sldId id="315"/>
            <p14:sldId id="295"/>
            <p14:sldId id="308"/>
            <p14:sldId id="300"/>
            <p14:sldId id="306"/>
            <p14:sldId id="301"/>
            <p14:sldId id="309"/>
            <p14:sldId id="310"/>
            <p14:sldId id="311"/>
            <p14:sldId id="312"/>
            <p14:sldId id="305"/>
            <p14:sldId id="314"/>
            <p14:sldId id="279"/>
            <p14:sldId id="307"/>
            <p14:sldId id="281"/>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B2C45"/>
    <a:srgbClr val="162822"/>
    <a:srgbClr val="1EA0F1"/>
    <a:srgbClr val="EFCB68"/>
    <a:srgbClr val="7C7C7C"/>
    <a:srgbClr val="D64933"/>
    <a:srgbClr val="92DCE5"/>
    <a:srgbClr val="007189"/>
    <a:srgbClr val="EEE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1210" autoAdjust="0"/>
  </p:normalViewPr>
  <p:slideViewPr>
    <p:cSldViewPr snapToGrid="0">
      <p:cViewPr varScale="1">
        <p:scale>
          <a:sx n="48" d="100"/>
          <a:sy n="48" d="100"/>
        </p:scale>
        <p:origin x="5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2019-2023 FES Theory and Simulation Enacted Budget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Theory</c:v>
                </c:pt>
              </c:strCache>
            </c:strRef>
          </c:tx>
          <c:spPr>
            <a:solidFill>
              <a:schemeClr val="accent1"/>
            </a:solidFill>
            <a:ln>
              <a:noFill/>
            </a:ln>
            <a:effectLst/>
          </c:spPr>
          <c:invertIfNegative val="0"/>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25000</c:v>
                </c:pt>
                <c:pt idx="1">
                  <c:v>19000</c:v>
                </c:pt>
                <c:pt idx="2">
                  <c:v>24000</c:v>
                </c:pt>
                <c:pt idx="3">
                  <c:v>23000</c:v>
                </c:pt>
                <c:pt idx="4">
                  <c:v>24000</c:v>
                </c:pt>
              </c:numCache>
            </c:numRef>
          </c:val>
          <c:extLst>
            <c:ext xmlns:c16="http://schemas.microsoft.com/office/drawing/2014/chart" uri="{C3380CC4-5D6E-409C-BE32-E72D297353CC}">
              <c16:uniqueId val="{00000000-63C3-4138-8184-356DDACF1A3D}"/>
            </c:ext>
          </c:extLst>
        </c:ser>
        <c:ser>
          <c:idx val="1"/>
          <c:order val="1"/>
          <c:tx>
            <c:strRef>
              <c:f>Sheet1!$C$1</c:f>
              <c:strCache>
                <c:ptCount val="1"/>
                <c:pt idx="0">
                  <c:v>SciDAC</c:v>
                </c:pt>
              </c:strCache>
            </c:strRef>
          </c:tx>
          <c:spPr>
            <a:solidFill>
              <a:schemeClr val="accent3"/>
            </a:solidFill>
            <a:ln>
              <a:noFill/>
            </a:ln>
            <a:effectLst/>
          </c:spPr>
          <c:invertIfNegative val="0"/>
          <c:cat>
            <c:numRef>
              <c:f>Sheet1!$A$2:$A$6</c:f>
              <c:numCache>
                <c:formatCode>General</c:formatCode>
                <c:ptCount val="5"/>
                <c:pt idx="0">
                  <c:v>2019</c:v>
                </c:pt>
                <c:pt idx="1">
                  <c:v>2020</c:v>
                </c:pt>
                <c:pt idx="2">
                  <c:v>2021</c:v>
                </c:pt>
                <c:pt idx="3">
                  <c:v>2022</c:v>
                </c:pt>
                <c:pt idx="4">
                  <c:v>2023</c:v>
                </c:pt>
              </c:numCache>
            </c:numRef>
          </c:cat>
          <c:val>
            <c:numRef>
              <c:f>Sheet1!$C$2:$C$6</c:f>
              <c:numCache>
                <c:formatCode>#,##0</c:formatCode>
                <c:ptCount val="5"/>
                <c:pt idx="0">
                  <c:v>25000</c:v>
                </c:pt>
                <c:pt idx="1">
                  <c:v>25000</c:v>
                </c:pt>
                <c:pt idx="2">
                  <c:v>18000</c:v>
                </c:pt>
                <c:pt idx="3">
                  <c:v>20000</c:v>
                </c:pt>
                <c:pt idx="4">
                  <c:v>24500</c:v>
                </c:pt>
              </c:numCache>
            </c:numRef>
          </c:val>
          <c:extLst>
            <c:ext xmlns:c16="http://schemas.microsoft.com/office/drawing/2014/chart" uri="{C3380CC4-5D6E-409C-BE32-E72D297353CC}">
              <c16:uniqueId val="{00000001-63C3-4138-8184-356DDACF1A3D}"/>
            </c:ext>
          </c:extLst>
        </c:ser>
        <c:dLbls>
          <c:showLegendKey val="0"/>
          <c:showVal val="0"/>
          <c:showCatName val="0"/>
          <c:showSerName val="0"/>
          <c:showPercent val="0"/>
          <c:showBubbleSize val="0"/>
        </c:dLbls>
        <c:gapWidth val="219"/>
        <c:axId val="893258448"/>
        <c:axId val="893260744"/>
      </c:barChart>
      <c:lineChart>
        <c:grouping val="standard"/>
        <c:varyColors val="0"/>
        <c:ser>
          <c:idx val="2"/>
          <c:order val="2"/>
          <c:tx>
            <c:strRef>
              <c:f>Sheet1!$D$1</c:f>
              <c:strCache>
                <c:ptCount val="1"/>
                <c:pt idx="0">
                  <c:v>Total</c:v>
                </c:pt>
              </c:strCache>
            </c:strRef>
          </c:tx>
          <c:spPr>
            <a:ln w="28575" cap="rnd">
              <a:solidFill>
                <a:schemeClr val="accent4"/>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Sheet1!$D$2:$D$6</c:f>
              <c:numCache>
                <c:formatCode>General</c:formatCode>
                <c:ptCount val="5"/>
                <c:pt idx="0">
                  <c:v>50000</c:v>
                </c:pt>
                <c:pt idx="1">
                  <c:v>44000</c:v>
                </c:pt>
                <c:pt idx="2">
                  <c:v>42000</c:v>
                </c:pt>
                <c:pt idx="3">
                  <c:v>43000</c:v>
                </c:pt>
                <c:pt idx="4">
                  <c:v>48500</c:v>
                </c:pt>
              </c:numCache>
            </c:numRef>
          </c:val>
          <c:smooth val="0"/>
          <c:extLst>
            <c:ext xmlns:c16="http://schemas.microsoft.com/office/drawing/2014/chart" uri="{C3380CC4-5D6E-409C-BE32-E72D297353CC}">
              <c16:uniqueId val="{00000002-63C3-4138-8184-356DDACF1A3D}"/>
            </c:ext>
          </c:extLst>
        </c:ser>
        <c:dLbls>
          <c:showLegendKey val="0"/>
          <c:showVal val="0"/>
          <c:showCatName val="0"/>
          <c:showSerName val="0"/>
          <c:showPercent val="0"/>
          <c:showBubbleSize val="0"/>
        </c:dLbls>
        <c:marker val="1"/>
        <c:smooth val="0"/>
        <c:axId val="893258448"/>
        <c:axId val="893260744"/>
      </c:lineChart>
      <c:catAx>
        <c:axId val="89325844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Fiscal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3260744"/>
        <c:crosses val="autoZero"/>
        <c:auto val="1"/>
        <c:lblAlgn val="ctr"/>
        <c:lblOffset val="100"/>
        <c:noMultiLvlLbl val="0"/>
      </c:catAx>
      <c:valAx>
        <c:axId val="893260744"/>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Funding (in $K)</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32584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04AAC-AABB-4199-9EB4-05C09D18F960}"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3856A-75D2-42A6-90A7-46D3019DB1E5}" type="slidenum">
              <a:rPr lang="en-US" smtClean="0"/>
              <a:t>‹#›</a:t>
            </a:fld>
            <a:endParaRPr lang="en-US"/>
          </a:p>
        </p:txBody>
      </p:sp>
    </p:spTree>
    <p:extLst>
      <p:ext uri="{BB962C8B-B14F-4D97-AF65-F5344CB8AC3E}">
        <p14:creationId xmlns:p14="http://schemas.microsoft.com/office/powerpoint/2010/main" val="353977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b="1" dirty="0"/>
              <a:t>Template Instructions: </a:t>
            </a:r>
            <a:r>
              <a:rPr lang="en-US" dirty="0"/>
              <a:t>Please insert your name and title. You can also pull in information from the event you are attending. Each slide is made so you can easily add to it. The footer at the bottom of the slide does not change. If you would like to use a more specific URL to your particular program or division, please include it in the body of the slide.</a:t>
            </a:r>
            <a:endParaRPr lang="en-US" dirty="0">
              <a:cs typeface="Calibri"/>
            </a:endParaRPr>
          </a:p>
          <a:p>
            <a:endParaRPr lang="en-US" dirty="0">
              <a:cs typeface="Calibri"/>
            </a:endParaRPr>
          </a:p>
          <a:p>
            <a:pPr marL="285750" indent="-285750">
              <a:buFont typeface="Arial"/>
              <a:buChar char="•"/>
            </a:pPr>
            <a:r>
              <a:rPr lang="en-US" dirty="0">
                <a:cs typeface="Calibri"/>
              </a:rPr>
              <a:t>If you would like the date or slide numbers on your slides: </a:t>
            </a:r>
            <a:r>
              <a:rPr lang="en-US" dirty="0"/>
              <a:t>Go to View &gt; Normal.</a:t>
            </a:r>
            <a:endParaRPr lang="en-US" dirty="0">
              <a:cs typeface="Calibri"/>
            </a:endParaRPr>
          </a:p>
          <a:p>
            <a:pPr marL="285750" indent="-285750">
              <a:buFont typeface="Arial"/>
              <a:buChar char="•"/>
            </a:pPr>
            <a:r>
              <a:rPr lang="en-US" dirty="0"/>
              <a:t>Go to Insert &gt; Slide Number.</a:t>
            </a:r>
          </a:p>
          <a:p>
            <a:pPr marL="285750" indent="-285750">
              <a:buFont typeface="Arial"/>
              <a:buChar char="•"/>
            </a:pPr>
            <a:r>
              <a:rPr lang="en-US" dirty="0"/>
              <a:t>Select Slide Number and/or date.</a:t>
            </a:r>
            <a:endParaRPr lang="en-US" dirty="0">
              <a:cs typeface="Calibri"/>
            </a:endParaRPr>
          </a:p>
          <a:p>
            <a:pPr marL="285750" indent="-285750">
              <a:buFont typeface="Arial"/>
              <a:buChar char="•"/>
            </a:pPr>
            <a:r>
              <a:rPr lang="en-US" dirty="0"/>
              <a:t>To add or remove the slide number from just the title page, clear or select Don't show on title slide.</a:t>
            </a:r>
            <a:endParaRPr lang="en-US" dirty="0">
              <a:cs typeface="Calibri"/>
            </a:endParaRPr>
          </a:p>
          <a:p>
            <a:pPr marL="285750" indent="-285750">
              <a:buFont typeface="Arial"/>
              <a:buChar char="•"/>
            </a:pPr>
            <a:r>
              <a:rPr lang="en-US" dirty="0"/>
              <a:t>Select Apply to all or Apply.</a:t>
            </a:r>
            <a:endParaRPr lang="en-US" dirty="0">
              <a:cs typeface="Calibri"/>
            </a:endParaRPr>
          </a:p>
          <a:p>
            <a:endParaRPr lang="en-US" dirty="0">
              <a:cs typeface="Calibri"/>
            </a:endParaRPr>
          </a:p>
          <a:p>
            <a:r>
              <a:rPr lang="en-US" dirty="0">
                <a:cs typeface="Calibri"/>
              </a:rPr>
              <a:t>Consider putting a picture of yourself or your team on the opening slide.</a:t>
            </a:r>
          </a:p>
        </p:txBody>
      </p:sp>
      <p:sp>
        <p:nvSpPr>
          <p:cNvPr id="4" name="Slide Number Placeholder 3"/>
          <p:cNvSpPr>
            <a:spLocks noGrp="1"/>
          </p:cNvSpPr>
          <p:nvPr>
            <p:ph type="sldNum" sz="quarter" idx="10"/>
          </p:nvPr>
        </p:nvSpPr>
        <p:spPr/>
        <p:txBody>
          <a:bodyPr/>
          <a:lstStyle/>
          <a:p>
            <a:fld id="{F793856A-75D2-42A6-90A7-46D3019DB1E5}" type="slidenum">
              <a:rPr lang="en-US" smtClean="0"/>
              <a:t>1</a:t>
            </a:fld>
            <a:endParaRPr lang="en-US"/>
          </a:p>
        </p:txBody>
      </p:sp>
    </p:spTree>
    <p:extLst>
      <p:ext uri="{BB962C8B-B14F-4D97-AF65-F5344CB8AC3E}">
        <p14:creationId xmlns:p14="http://schemas.microsoft.com/office/powerpoint/2010/main" val="94580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Advanced Computing description</a:t>
            </a:r>
          </a:p>
        </p:txBody>
      </p:sp>
      <p:sp>
        <p:nvSpPr>
          <p:cNvPr id="4" name="Slide Number Placeholder 3"/>
          <p:cNvSpPr>
            <a:spLocks noGrp="1"/>
          </p:cNvSpPr>
          <p:nvPr>
            <p:ph type="sldNum" sz="quarter" idx="5"/>
          </p:nvPr>
        </p:nvSpPr>
        <p:spPr/>
        <p:txBody>
          <a:bodyPr/>
          <a:lstStyle/>
          <a:p>
            <a:fld id="{F793856A-75D2-42A6-90A7-46D3019DB1E5}" type="slidenum">
              <a:rPr lang="en-US" smtClean="0"/>
              <a:t>2</a:t>
            </a:fld>
            <a:endParaRPr lang="en-US"/>
          </a:p>
        </p:txBody>
      </p:sp>
    </p:spTree>
    <p:extLst>
      <p:ext uri="{BB962C8B-B14F-4D97-AF65-F5344CB8AC3E}">
        <p14:creationId xmlns:p14="http://schemas.microsoft.com/office/powerpoint/2010/main" val="427730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check 2024 Proposed Budget quote.</a:t>
            </a:r>
          </a:p>
        </p:txBody>
      </p:sp>
      <p:sp>
        <p:nvSpPr>
          <p:cNvPr id="4" name="Slide Number Placeholder 3"/>
          <p:cNvSpPr>
            <a:spLocks noGrp="1"/>
          </p:cNvSpPr>
          <p:nvPr>
            <p:ph type="sldNum" sz="quarter" idx="5"/>
          </p:nvPr>
        </p:nvSpPr>
        <p:spPr/>
        <p:txBody>
          <a:bodyPr/>
          <a:lstStyle/>
          <a:p>
            <a:fld id="{F793856A-75D2-42A6-90A7-46D3019DB1E5}" type="slidenum">
              <a:rPr lang="en-US" smtClean="0"/>
              <a:t>5</a:t>
            </a:fld>
            <a:endParaRPr lang="en-US"/>
          </a:p>
        </p:txBody>
      </p:sp>
    </p:spTree>
    <p:extLst>
      <p:ext uri="{BB962C8B-B14F-4D97-AF65-F5344CB8AC3E}">
        <p14:creationId xmlns:p14="http://schemas.microsoft.com/office/powerpoint/2010/main" val="262173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3856A-75D2-42A6-90A7-46D3019DB1E5}" type="slidenum">
              <a:rPr lang="en-US" smtClean="0"/>
              <a:t>12</a:t>
            </a:fld>
            <a:endParaRPr lang="en-US"/>
          </a:p>
        </p:txBody>
      </p:sp>
    </p:spTree>
    <p:extLst>
      <p:ext uri="{BB962C8B-B14F-4D97-AF65-F5344CB8AC3E}">
        <p14:creationId xmlns:p14="http://schemas.microsoft.com/office/powerpoint/2010/main" val="251658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3856A-75D2-42A6-90A7-46D3019DB1E5}" type="slidenum">
              <a:rPr lang="en-US" smtClean="0"/>
              <a:t>18</a:t>
            </a:fld>
            <a:endParaRPr lang="en-US"/>
          </a:p>
        </p:txBody>
      </p:sp>
    </p:spTree>
    <p:extLst>
      <p:ext uri="{BB962C8B-B14F-4D97-AF65-F5344CB8AC3E}">
        <p14:creationId xmlns:p14="http://schemas.microsoft.com/office/powerpoint/2010/main" val="254190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93856A-75D2-42A6-90A7-46D3019DB1E5}" type="slidenum">
              <a:rPr lang="en-US" smtClean="0"/>
              <a:t>20</a:t>
            </a:fld>
            <a:endParaRPr lang="en-US"/>
          </a:p>
        </p:txBody>
      </p:sp>
    </p:spTree>
    <p:extLst>
      <p:ext uri="{BB962C8B-B14F-4D97-AF65-F5344CB8AC3E}">
        <p14:creationId xmlns:p14="http://schemas.microsoft.com/office/powerpoint/2010/main" val="298371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21</a:t>
            </a:fld>
            <a:endParaRPr lang="en-US"/>
          </a:p>
        </p:txBody>
      </p:sp>
    </p:spTree>
    <p:extLst>
      <p:ext uri="{BB962C8B-B14F-4D97-AF65-F5344CB8AC3E}">
        <p14:creationId xmlns:p14="http://schemas.microsoft.com/office/powerpoint/2010/main" val="212557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3856A-75D2-42A6-90A7-46D3019DB1E5}" type="slidenum">
              <a:rPr lang="en-US" smtClean="0"/>
              <a:t>22</a:t>
            </a:fld>
            <a:endParaRPr lang="en-US"/>
          </a:p>
        </p:txBody>
      </p:sp>
    </p:spTree>
    <p:extLst>
      <p:ext uri="{BB962C8B-B14F-4D97-AF65-F5344CB8AC3E}">
        <p14:creationId xmlns:p14="http://schemas.microsoft.com/office/powerpoint/2010/main" val="360660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11/11/2024</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396370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64079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w"/>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03438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41171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0" name="TextBox 9"/>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41304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3" name="TextBox 12"/>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1826819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Tree>
    <p:extLst>
      <p:ext uri="{BB962C8B-B14F-4D97-AF65-F5344CB8AC3E}">
        <p14:creationId xmlns:p14="http://schemas.microsoft.com/office/powerpoint/2010/main" val="380570609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4" r:id="rId4"/>
    <p:sldLayoutId id="2147483655" r:id="rId5"/>
    <p:sldLayoutId id="2147483657" r:id="rId6"/>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
          <a:srgbClr val="0B2C45"/>
        </a:buClr>
        <a:buFont typeface="Wingdings 3" panose="05040102010807070707" pitchFamily="18" charset="2"/>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p:nvPr>
        </p:nvSpPr>
        <p:spPr>
          <a:xfrm>
            <a:off x="1524000" y="1122363"/>
            <a:ext cx="9144000" cy="1649412"/>
          </a:xfrm>
        </p:spPr>
        <p:txBody>
          <a:bodyPr>
            <a:normAutofit fontScale="90000"/>
          </a:bodyPr>
          <a:lstStyle/>
          <a:p>
            <a:r>
              <a:rPr lang="en-US" dirty="0"/>
              <a:t>Status of the US Theory &amp; Simulation Program</a:t>
            </a:r>
          </a:p>
        </p:txBody>
      </p:sp>
      <p:sp>
        <p:nvSpPr>
          <p:cNvPr id="3" name="Subtitle 2"/>
          <p:cNvSpPr>
            <a:spLocks noGrp="1"/>
          </p:cNvSpPr>
          <p:nvPr>
            <p:ph type="subTitle" idx="1"/>
          </p:nvPr>
        </p:nvSpPr>
        <p:spPr>
          <a:xfrm>
            <a:off x="1524000" y="3886200"/>
            <a:ext cx="9144000" cy="1371600"/>
          </a:xfrm>
        </p:spPr>
        <p:txBody>
          <a:bodyPr/>
          <a:lstStyle/>
          <a:p>
            <a:r>
              <a:rPr lang="en-US" dirty="0"/>
              <a:t>Michael Halfmoon</a:t>
            </a:r>
          </a:p>
          <a:p>
            <a:r>
              <a:rPr lang="en-US" dirty="0"/>
              <a:t>Program Manager, Fusion Energy Sciences, US DOE Office of Science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348550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2845"/>
            <a:ext cx="12192000" cy="1212462"/>
          </a:xfrm>
          <a:solidFill>
            <a:schemeClr val="accent1"/>
          </a:solidFill>
        </p:spPr>
        <p:txBody>
          <a:bodyPr>
            <a:noAutofit/>
          </a:bodyPr>
          <a:lstStyle/>
          <a:p>
            <a:pPr algn="l"/>
            <a:r>
              <a:rPr lang="en-US" sz="4000" dirty="0">
                <a:solidFill>
                  <a:schemeClr val="bg1"/>
                </a:solidFill>
              </a:rPr>
              <a:t>Program Element Coordination: R&amp;D FIRE Centers- Advanced Simulation for Design/Optimization</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294837" y="1517310"/>
            <a:ext cx="5448300" cy="4427384"/>
          </a:xfrm>
        </p:spPr>
        <p:txBody>
          <a:bodyPr>
            <a:normAutofit/>
          </a:bodyPr>
          <a:lstStyle/>
          <a:p>
            <a:pPr marL="342900" indent="-342900">
              <a:buFont typeface="Wingdings" panose="05000000000000000000" pitchFamily="2" charset="2"/>
              <a:buChar char="q"/>
            </a:pPr>
            <a:r>
              <a:rPr lang="en-US" sz="2000" dirty="0"/>
              <a:t>The Advanced Simulation Centers aim to support high-fidelity code development in application to fusion pilot plants.</a:t>
            </a:r>
          </a:p>
          <a:p>
            <a:pPr marL="342900" indent="-342900">
              <a:buFont typeface="Wingdings" panose="05000000000000000000" pitchFamily="2" charset="2"/>
              <a:buChar char="q"/>
            </a:pPr>
            <a:r>
              <a:rPr lang="en-US" sz="2000" dirty="0"/>
              <a:t>Goals:</a:t>
            </a:r>
          </a:p>
          <a:p>
            <a:pPr marL="800100" lvl="1" indent="-342900">
              <a:buFont typeface="Wingdings" panose="05000000000000000000" pitchFamily="2" charset="2"/>
              <a:buChar char="q"/>
            </a:pPr>
            <a:r>
              <a:rPr lang="en-US" sz="1800" dirty="0"/>
              <a:t>Leveraging investments in HPC codes and exascale infrastructure.</a:t>
            </a:r>
          </a:p>
          <a:p>
            <a:pPr marL="800100" lvl="1" indent="-342900">
              <a:buFont typeface="Wingdings" panose="05000000000000000000" pitchFamily="2" charset="2"/>
              <a:buChar char="q"/>
            </a:pPr>
            <a:r>
              <a:rPr lang="en-US" sz="1800" dirty="0"/>
              <a:t>Advancing integrative engineering techniques. </a:t>
            </a:r>
          </a:p>
          <a:p>
            <a:pPr marL="342900" indent="-342900">
              <a:buFont typeface="Wingdings" panose="05000000000000000000" pitchFamily="2" charset="2"/>
              <a:buChar char="q"/>
            </a:pPr>
            <a:r>
              <a:rPr lang="en-US" sz="2000" dirty="0"/>
              <a:t>Open to coordination with SciDAC Partnerships: Implementation of Advanced Simulation codes in SciDAC frameworks, benchmarking efforts, etc.</a:t>
            </a:r>
          </a:p>
        </p:txBody>
      </p:sp>
      <p:pic>
        <p:nvPicPr>
          <p:cNvPr id="2" name="Picture 1">
            <a:extLst>
              <a:ext uri="{FF2B5EF4-FFF2-40B4-BE49-F238E27FC236}">
                <a16:creationId xmlns:a16="http://schemas.microsoft.com/office/drawing/2014/main" id="{048B7F73-43A7-044D-4685-1D7901B59CE3}"/>
              </a:ext>
            </a:extLst>
          </p:cNvPr>
          <p:cNvPicPr>
            <a:picLocks noChangeAspect="1"/>
          </p:cNvPicPr>
          <p:nvPr/>
        </p:nvPicPr>
        <p:blipFill rotWithShape="1">
          <a:blip r:embed="rId2"/>
          <a:srcRect l="1098" t="11132" r="6181" b="27829"/>
          <a:stretch/>
        </p:blipFill>
        <p:spPr>
          <a:xfrm>
            <a:off x="5743137" y="2163810"/>
            <a:ext cx="6186306" cy="2715011"/>
          </a:xfrm>
          <a:prstGeom prst="rect">
            <a:avLst/>
          </a:prstGeom>
        </p:spPr>
      </p:pic>
      <p:sp>
        <p:nvSpPr>
          <p:cNvPr id="6" name="TextBox 5">
            <a:extLst>
              <a:ext uri="{FF2B5EF4-FFF2-40B4-BE49-F238E27FC236}">
                <a16:creationId xmlns:a16="http://schemas.microsoft.com/office/drawing/2014/main" id="{0AEEC8E9-9177-1254-CF05-2B9C2A52EA40}"/>
              </a:ext>
            </a:extLst>
          </p:cNvPr>
          <p:cNvSpPr txBox="1"/>
          <p:nvPr/>
        </p:nvSpPr>
        <p:spPr>
          <a:xfrm>
            <a:off x="7779783" y="5183675"/>
            <a:ext cx="2113014" cy="307777"/>
          </a:xfrm>
          <a:prstGeom prst="rect">
            <a:avLst/>
          </a:prstGeom>
          <a:solidFill>
            <a:schemeClr val="accent2"/>
          </a:solidFill>
          <a:effectLst>
            <a:outerShdw blurRad="152400" dist="317500" dir="5400000" sx="90000" sy="-19000" rotWithShape="0">
              <a:prstClr val="black">
                <a:alpha val="15000"/>
              </a:prstClr>
            </a:outerShdw>
          </a:effectLst>
        </p:spPr>
        <p:txBody>
          <a:bodyPr wrap="none" rtlCol="0">
            <a:spAutoFit/>
          </a:bodyPr>
          <a:lstStyle/>
          <a:p>
            <a:r>
              <a:rPr lang="en-US" sz="1400" b="1" dirty="0">
                <a:solidFill>
                  <a:schemeClr val="accent1"/>
                </a:solidFill>
              </a:rPr>
              <a:t>Fusion pilot plant concept</a:t>
            </a:r>
          </a:p>
        </p:txBody>
      </p:sp>
    </p:spTree>
    <p:extLst>
      <p:ext uri="{BB962C8B-B14F-4D97-AF65-F5344CB8AC3E}">
        <p14:creationId xmlns:p14="http://schemas.microsoft.com/office/powerpoint/2010/main" val="241917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1E8B-B814-F7B6-9653-3D0DA7F1E089}"/>
              </a:ext>
            </a:extLst>
          </p:cNvPr>
          <p:cNvSpPr>
            <a:spLocks noGrp="1"/>
          </p:cNvSpPr>
          <p:nvPr>
            <p:ph type="title"/>
          </p:nvPr>
        </p:nvSpPr>
        <p:spPr>
          <a:xfrm>
            <a:off x="0" y="1798"/>
            <a:ext cx="12192000" cy="1016816"/>
          </a:xfrm>
          <a:solidFill>
            <a:schemeClr val="accent1"/>
          </a:solidFill>
        </p:spPr>
        <p:txBody>
          <a:bodyPr>
            <a:normAutofit fontScale="90000"/>
          </a:bodyPr>
          <a:lstStyle/>
          <a:p>
            <a:r>
              <a:rPr lang="en-US" dirty="0">
                <a:solidFill>
                  <a:schemeClr val="bg1"/>
                </a:solidFill>
              </a:rPr>
              <a:t>Program Element Coordination: </a:t>
            </a:r>
            <a:br>
              <a:rPr lang="en-US" dirty="0">
                <a:solidFill>
                  <a:schemeClr val="bg1"/>
                </a:solidFill>
              </a:rPr>
            </a:br>
            <a:r>
              <a:rPr lang="en-US" dirty="0">
                <a:solidFill>
                  <a:schemeClr val="bg1"/>
                </a:solidFill>
              </a:rPr>
              <a:t>Computing Facilities</a:t>
            </a:r>
          </a:p>
        </p:txBody>
      </p:sp>
      <p:sp>
        <p:nvSpPr>
          <p:cNvPr id="3" name="Content Placeholder 2">
            <a:extLst>
              <a:ext uri="{FF2B5EF4-FFF2-40B4-BE49-F238E27FC236}">
                <a16:creationId xmlns:a16="http://schemas.microsoft.com/office/drawing/2014/main" id="{81FEFD7C-EDE9-3681-6A2D-12AE37346A05}"/>
              </a:ext>
            </a:extLst>
          </p:cNvPr>
          <p:cNvSpPr>
            <a:spLocks noGrp="1"/>
          </p:cNvSpPr>
          <p:nvPr>
            <p:ph idx="1"/>
          </p:nvPr>
        </p:nvSpPr>
        <p:spPr>
          <a:xfrm>
            <a:off x="350068" y="1353490"/>
            <a:ext cx="6395770" cy="4627861"/>
          </a:xfrm>
        </p:spPr>
        <p:txBody>
          <a:bodyPr>
            <a:normAutofit fontScale="92500" lnSpcReduction="20000"/>
          </a:bodyPr>
          <a:lstStyle/>
          <a:p>
            <a:pPr>
              <a:buFont typeface="Wingdings" panose="05000000000000000000" pitchFamily="2" charset="2"/>
              <a:buChar char="q"/>
            </a:pPr>
            <a:r>
              <a:rPr lang="en-US" sz="2200" dirty="0"/>
              <a:t>The Theory and Simulation Program coordinates extensively with ASCR, primarily through SciDAC, and additionally via the computational resource awards granted by the ASCR Leadership Computing Challenge (ALCC) and Innovative and Novel Computational Impact on Theory and Experiment (INCITE) programs.</a:t>
            </a:r>
          </a:p>
          <a:p>
            <a:pPr lvl="1">
              <a:buFont typeface="Wingdings" panose="05000000000000000000" pitchFamily="2" charset="2"/>
              <a:buChar char="q"/>
            </a:pPr>
            <a:r>
              <a:rPr lang="en-US" sz="1900" dirty="0"/>
              <a:t>In 2023, five projects via ALCC and seven projects via INCITE were awarded time on Theta, Polaris, Summit, Frontier, Perlmutter, and Cori.</a:t>
            </a:r>
          </a:p>
          <a:p>
            <a:pPr>
              <a:buFont typeface="Wingdings" panose="05000000000000000000" pitchFamily="2" charset="2"/>
              <a:buChar char="q"/>
            </a:pPr>
            <a:r>
              <a:rPr lang="en-US" sz="2200" dirty="0"/>
              <a:t>Within FES, the Theory program coordinates activities with the other program elements; several theory grants have been co-funded with other programs (e.g., stellarator, DIII-D, AI/ML, Materials, etc.)</a:t>
            </a:r>
          </a:p>
          <a:p>
            <a:pPr>
              <a:buFont typeface="Wingdings" panose="05000000000000000000" pitchFamily="2" charset="2"/>
              <a:buChar char="q"/>
            </a:pPr>
            <a:r>
              <a:rPr lang="en-US" sz="2200" dirty="0"/>
              <a:t>The Theory Program also manages the FES NERSC resources, working closely with ASCR.</a:t>
            </a:r>
          </a:p>
          <a:p>
            <a:pPr lvl="1">
              <a:buFont typeface="Wingdings" panose="05000000000000000000" pitchFamily="2" charset="2"/>
              <a:buChar char="q"/>
            </a:pPr>
            <a:r>
              <a:rPr lang="en-US" sz="1900" dirty="0"/>
              <a:t>For 2023, 99 projects were awarded time on Perlmutter, with a combined total of ~2M CPU hours and ~1M GPU hours.</a:t>
            </a:r>
          </a:p>
          <a:p>
            <a:endParaRPr lang="en-US" dirty="0"/>
          </a:p>
        </p:txBody>
      </p:sp>
      <p:pic>
        <p:nvPicPr>
          <p:cNvPr id="7" name="Picture 6" descr="A large black box with white text&#10;&#10;Description automatically generated">
            <a:extLst>
              <a:ext uri="{FF2B5EF4-FFF2-40B4-BE49-F238E27FC236}">
                <a16:creationId xmlns:a16="http://schemas.microsoft.com/office/drawing/2014/main" id="{4A6BBC97-F320-A884-B479-1C7A1C9532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1806" y="364672"/>
            <a:ext cx="5138059" cy="2890158"/>
          </a:xfrm>
          <a:prstGeom prst="rect">
            <a:avLst/>
          </a:prstGeom>
        </p:spPr>
      </p:pic>
      <p:pic>
        <p:nvPicPr>
          <p:cNvPr id="6" name="Picture 5" descr="A wall with a group of people on it&#10;&#10;Description automatically generated">
            <a:extLst>
              <a:ext uri="{FF2B5EF4-FFF2-40B4-BE49-F238E27FC236}">
                <a16:creationId xmlns:a16="http://schemas.microsoft.com/office/drawing/2014/main" id="{C9928EEF-DAF0-172C-2796-400A9ACF1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806" y="3429000"/>
            <a:ext cx="5138059" cy="2851623"/>
          </a:xfrm>
          <a:prstGeom prst="rect">
            <a:avLst/>
          </a:prstGeom>
        </p:spPr>
      </p:pic>
    </p:spTree>
    <p:extLst>
      <p:ext uri="{BB962C8B-B14F-4D97-AF65-F5344CB8AC3E}">
        <p14:creationId xmlns:p14="http://schemas.microsoft.com/office/powerpoint/2010/main" val="2499820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96846-736C-AB57-7424-547A0C0BF9AC}"/>
              </a:ext>
            </a:extLst>
          </p:cNvPr>
          <p:cNvSpPr>
            <a:spLocks noGrp="1"/>
          </p:cNvSpPr>
          <p:nvPr>
            <p:ph type="title"/>
          </p:nvPr>
        </p:nvSpPr>
        <p:spPr>
          <a:xfrm>
            <a:off x="0" y="0"/>
            <a:ext cx="12192000" cy="650929"/>
          </a:xfrm>
          <a:solidFill>
            <a:schemeClr val="accent1"/>
          </a:solidFill>
        </p:spPr>
        <p:txBody>
          <a:bodyPr>
            <a:noAutofit/>
          </a:bodyPr>
          <a:lstStyle/>
          <a:p>
            <a:pPr algn="l"/>
            <a:r>
              <a:rPr lang="en-US" dirty="0">
                <a:solidFill>
                  <a:schemeClr val="bg1"/>
                </a:solidFill>
              </a:rPr>
              <a:t>Program Element Coordination: Integrated Research Infrastructure</a:t>
            </a:r>
          </a:p>
        </p:txBody>
      </p:sp>
      <p:sp>
        <p:nvSpPr>
          <p:cNvPr id="4" name="Text Placeholder 3">
            <a:extLst>
              <a:ext uri="{FF2B5EF4-FFF2-40B4-BE49-F238E27FC236}">
                <a16:creationId xmlns:a16="http://schemas.microsoft.com/office/drawing/2014/main" id="{B560F8D9-6C28-F2C7-E707-3076C3BA79F4}"/>
              </a:ext>
            </a:extLst>
          </p:cNvPr>
          <p:cNvSpPr>
            <a:spLocks noGrp="1"/>
          </p:cNvSpPr>
          <p:nvPr>
            <p:ph type="body" sz="half" idx="2"/>
          </p:nvPr>
        </p:nvSpPr>
        <p:spPr>
          <a:xfrm>
            <a:off x="92279" y="847288"/>
            <a:ext cx="4437775" cy="5234731"/>
          </a:xfrm>
        </p:spPr>
        <p:txBody>
          <a:bodyPr>
            <a:normAutofit fontScale="92500" lnSpcReduction="20000"/>
          </a:bodyPr>
          <a:lstStyle/>
          <a:p>
            <a:pPr marL="285750" indent="-285750">
              <a:buClrTx/>
              <a:buFont typeface="Wingdings" panose="05000000000000000000" pitchFamily="2" charset="2"/>
              <a:buChar char="q"/>
            </a:pPr>
            <a:r>
              <a:rPr lang="en-US" sz="2400" dirty="0"/>
              <a:t>IRI combines DOE User Facilities with high-capacity computing to streamline data analysis.</a:t>
            </a:r>
          </a:p>
          <a:p>
            <a:pPr marL="742950" lvl="1" indent="-285750">
              <a:buClrTx/>
              <a:buFont typeface="Wingdings" panose="05000000000000000000" pitchFamily="2" charset="2"/>
              <a:buChar char="q"/>
            </a:pPr>
            <a:r>
              <a:rPr lang="en-US" sz="2000" dirty="0"/>
              <a:t>Efforts currently exist at DIII-D to leverage NERSC resources for real-time discharge analysis.</a:t>
            </a:r>
          </a:p>
          <a:p>
            <a:pPr marL="742950" lvl="1" indent="-285750">
              <a:buClrTx/>
              <a:buFont typeface="Wingdings" panose="05000000000000000000" pitchFamily="2" charset="2"/>
              <a:buChar char="q"/>
            </a:pPr>
            <a:r>
              <a:rPr lang="en-US" sz="2000" dirty="0"/>
              <a:t>Future facilities (in particular, ITER) will require massive data transfers, and the tools needed for this must be put into place well before operation.</a:t>
            </a:r>
          </a:p>
          <a:p>
            <a:pPr marL="742950" lvl="1" indent="-285750">
              <a:buClrTx/>
              <a:buFont typeface="Wingdings" panose="05000000000000000000" pitchFamily="2" charset="2"/>
              <a:buChar char="q"/>
            </a:pPr>
            <a:r>
              <a:rPr lang="en-US" sz="2000" dirty="0"/>
              <a:t>Opportunity for enhanced collaboration between theory and experiment.</a:t>
            </a:r>
          </a:p>
          <a:p>
            <a:pPr marL="742950" lvl="1" indent="-285750">
              <a:buClrTx/>
              <a:buFont typeface="Wingdings" panose="05000000000000000000" pitchFamily="2" charset="2"/>
              <a:buChar char="q"/>
            </a:pPr>
            <a:r>
              <a:rPr lang="en-US" sz="2000" dirty="0"/>
              <a:t>Will fundamentally shift the way theory interacts- real-time analysis with HPC resources is not the common workflow.</a:t>
            </a:r>
          </a:p>
          <a:p>
            <a:pPr marL="742950" lvl="1" indent="-285750">
              <a:buClrTx/>
              <a:buFont typeface="Wingdings" panose="05000000000000000000" pitchFamily="2" charset="2"/>
              <a:buChar char="q"/>
            </a:pPr>
            <a:r>
              <a:rPr lang="en-US" sz="2000" dirty="0"/>
              <a:t>Can leverage computational algorithms developed under FES SciDAC Partnerships. (Data streaming research at ORNL)</a:t>
            </a:r>
          </a:p>
        </p:txBody>
      </p:sp>
      <p:pic>
        <p:nvPicPr>
          <p:cNvPr id="5" name="Picture 4">
            <a:extLst>
              <a:ext uri="{FF2B5EF4-FFF2-40B4-BE49-F238E27FC236}">
                <a16:creationId xmlns:a16="http://schemas.microsoft.com/office/drawing/2014/main" id="{3B1A0604-8AFF-5B20-67E7-81CF76554B2D}"/>
              </a:ext>
            </a:extLst>
          </p:cNvPr>
          <p:cNvPicPr>
            <a:picLocks noChangeAspect="1"/>
          </p:cNvPicPr>
          <p:nvPr/>
        </p:nvPicPr>
        <p:blipFill>
          <a:blip r:embed="rId3"/>
          <a:stretch>
            <a:fillRect/>
          </a:stretch>
        </p:blipFill>
        <p:spPr>
          <a:xfrm>
            <a:off x="4601992" y="640105"/>
            <a:ext cx="7593932" cy="5695449"/>
          </a:xfrm>
          <a:prstGeom prst="rect">
            <a:avLst/>
          </a:prstGeom>
        </p:spPr>
      </p:pic>
    </p:spTree>
    <p:extLst>
      <p:ext uri="{BB962C8B-B14F-4D97-AF65-F5344CB8AC3E}">
        <p14:creationId xmlns:p14="http://schemas.microsoft.com/office/powerpoint/2010/main" val="455373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11235"/>
            <a:ext cx="12192000" cy="741036"/>
          </a:xfrm>
          <a:solidFill>
            <a:schemeClr val="accent1"/>
          </a:solidFill>
        </p:spPr>
        <p:txBody>
          <a:bodyPr>
            <a:noAutofit/>
          </a:bodyPr>
          <a:lstStyle/>
          <a:p>
            <a:pPr algn="l"/>
            <a:r>
              <a:rPr lang="en-US" sz="4000" dirty="0">
                <a:solidFill>
                  <a:schemeClr val="bg1"/>
                </a:solidFill>
              </a:rPr>
              <a:t>Program Element Coordination: Exascale Computing</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268448" y="922788"/>
            <a:ext cx="5541801" cy="5016617"/>
          </a:xfrm>
        </p:spPr>
        <p:txBody>
          <a:bodyPr>
            <a:normAutofit lnSpcReduction="10000"/>
          </a:bodyPr>
          <a:lstStyle/>
          <a:p>
            <a:pPr marL="342900" indent="-342900">
              <a:buFont typeface="Wingdings" panose="05000000000000000000" pitchFamily="2" charset="2"/>
              <a:buChar char="q"/>
            </a:pPr>
            <a:r>
              <a:rPr lang="en-US" dirty="0"/>
              <a:t>Past partnership with ASCR’s Exascale Computing Project (ECP) has produced significant research results:</a:t>
            </a:r>
          </a:p>
          <a:p>
            <a:pPr marL="342900" indent="-342900">
              <a:buFont typeface="Wingdings" panose="05000000000000000000" pitchFamily="2" charset="2"/>
              <a:buChar char="q"/>
            </a:pPr>
            <a:r>
              <a:rPr lang="en-US" dirty="0" err="1"/>
              <a:t>WDMApp</a:t>
            </a:r>
            <a:r>
              <a:rPr lang="en-US" dirty="0"/>
              <a:t>: Core-edge coupling of GENE, GEM, and XGC gyrokinetic codes.</a:t>
            </a:r>
          </a:p>
          <a:p>
            <a:pPr marL="800100" lvl="1" indent="-342900">
              <a:buFont typeface="Wingdings" panose="05000000000000000000" pitchFamily="2" charset="2"/>
              <a:buChar char="q"/>
            </a:pPr>
            <a:r>
              <a:rPr lang="en-US" dirty="0"/>
              <a:t>It is a waste of exascale resources to run slow-growing core modes on the same grid, with the same timestep, and code as the edge. </a:t>
            </a:r>
          </a:p>
          <a:p>
            <a:pPr marL="741363" lvl="2" indent="-342900">
              <a:buFont typeface="Wingdings" panose="05000000000000000000" pitchFamily="2" charset="2"/>
              <a:buChar char="q"/>
            </a:pPr>
            <a:r>
              <a:rPr lang="en-US" sz="1400" dirty="0"/>
              <a:t>The solution is to break the regions into pieces, with each piece accounting for separate physics regimes.</a:t>
            </a:r>
          </a:p>
          <a:p>
            <a:pPr marL="741363" lvl="2" indent="-342900">
              <a:buFont typeface="Wingdings" panose="05000000000000000000" pitchFamily="2" charset="2"/>
              <a:buChar char="q"/>
            </a:pPr>
            <a:r>
              <a:rPr lang="en-US" sz="1400" dirty="0"/>
              <a:t>Will be continued focus in a SciDAC-5 partnership. (Parra)</a:t>
            </a:r>
          </a:p>
          <a:p>
            <a:pPr marL="284163" lvl="1" indent="-342900">
              <a:buFont typeface="Wingdings" panose="05000000000000000000" pitchFamily="2" charset="2"/>
              <a:buChar char="q"/>
            </a:pPr>
            <a:r>
              <a:rPr lang="en-US" sz="1600" dirty="0" err="1"/>
              <a:t>WarpX</a:t>
            </a:r>
            <a:r>
              <a:rPr lang="en-US" sz="1600" dirty="0"/>
              <a:t>: PIC code modeling laser acceleration of plasmas.</a:t>
            </a:r>
          </a:p>
          <a:p>
            <a:pPr marL="741363" lvl="2" indent="-342900">
              <a:buFont typeface="Wingdings" panose="05000000000000000000" pitchFamily="2" charset="2"/>
              <a:buChar char="q"/>
            </a:pPr>
            <a:r>
              <a:rPr lang="en-US" sz="1400" dirty="0"/>
              <a:t>Used state-of-the-art meshing algorithm, </a:t>
            </a:r>
            <a:r>
              <a:rPr lang="en-US" sz="1400" dirty="0" err="1"/>
              <a:t>AMReX</a:t>
            </a:r>
            <a:r>
              <a:rPr lang="en-US" sz="1400" dirty="0"/>
              <a:t>, to </a:t>
            </a:r>
            <a:r>
              <a:rPr lang="en-US" sz="1400"/>
              <a:t>model relativistic </a:t>
            </a:r>
            <a:r>
              <a:rPr lang="en-US" sz="1400" dirty="0"/>
              <a:t>charged particle dynamics</a:t>
            </a:r>
          </a:p>
          <a:p>
            <a:pPr marL="741363" lvl="2" indent="-342900">
              <a:buFont typeface="Wingdings" panose="05000000000000000000" pitchFamily="2" charset="2"/>
              <a:buChar char="q"/>
            </a:pPr>
            <a:r>
              <a:rPr lang="en-US" sz="1400" dirty="0"/>
              <a:t>Will be the subject of a SciDAC-5 </a:t>
            </a:r>
            <a:r>
              <a:rPr lang="en-US" sz="1400" dirty="0" err="1"/>
              <a:t>Parntership</a:t>
            </a:r>
            <a:r>
              <a:rPr lang="en-US" sz="1400" dirty="0"/>
              <a:t>. (Vay)</a:t>
            </a:r>
          </a:p>
          <a:p>
            <a:pPr marL="284163" lvl="1" indent="-342900">
              <a:buFont typeface="Wingdings" panose="05000000000000000000" pitchFamily="2" charset="2"/>
              <a:buChar char="q"/>
            </a:pPr>
            <a:r>
              <a:rPr lang="en-US" sz="1600" dirty="0"/>
              <a:t>EXAALT: Modeling of interatomic potentials, used for predictions of ITER first wall.</a:t>
            </a:r>
          </a:p>
          <a:p>
            <a:pPr marL="741363" lvl="2" indent="-342900">
              <a:buFont typeface="Wingdings" panose="05000000000000000000" pitchFamily="2" charset="2"/>
              <a:buChar char="q"/>
            </a:pPr>
            <a:r>
              <a:rPr lang="en-US" sz="1400" dirty="0"/>
              <a:t>Modeling of nanostructure fuzz with molecular dynamics solvers.</a:t>
            </a:r>
          </a:p>
          <a:p>
            <a:pPr marL="284163" lvl="1" indent="-342900">
              <a:buFont typeface="Wingdings" panose="05000000000000000000" pitchFamily="2" charset="2"/>
              <a:buChar char="q"/>
            </a:pPr>
            <a:r>
              <a:rPr lang="en-US" sz="1600" dirty="0"/>
              <a:t>With the ECP ending, there is interest in integrating FES-relevant ECP projects in our core research.</a:t>
            </a:r>
          </a:p>
        </p:txBody>
      </p:sp>
      <p:pic>
        <p:nvPicPr>
          <p:cNvPr id="5" name="Picture 4" descr="Diagram&#10;&#10;Description automatically generated">
            <a:extLst>
              <a:ext uri="{FF2B5EF4-FFF2-40B4-BE49-F238E27FC236}">
                <a16:creationId xmlns:a16="http://schemas.microsoft.com/office/drawing/2014/main" id="{D8903689-B1A1-C86F-BC7B-B8D143D05FE2}"/>
              </a:ext>
            </a:extLst>
          </p:cNvPr>
          <p:cNvPicPr>
            <a:picLocks noChangeAspect="1"/>
          </p:cNvPicPr>
          <p:nvPr/>
        </p:nvPicPr>
        <p:blipFill>
          <a:blip r:embed="rId2"/>
          <a:stretch>
            <a:fillRect/>
          </a:stretch>
        </p:blipFill>
        <p:spPr>
          <a:xfrm>
            <a:off x="6381752" y="1305732"/>
            <a:ext cx="5720180" cy="4246535"/>
          </a:xfrm>
          <a:prstGeom prst="rect">
            <a:avLst/>
          </a:prstGeom>
        </p:spPr>
      </p:pic>
      <p:sp>
        <p:nvSpPr>
          <p:cNvPr id="2" name="TextBox 1">
            <a:extLst>
              <a:ext uri="{FF2B5EF4-FFF2-40B4-BE49-F238E27FC236}">
                <a16:creationId xmlns:a16="http://schemas.microsoft.com/office/drawing/2014/main" id="{17C9DDB1-F822-C580-BBAE-7F35D8B1E828}"/>
              </a:ext>
            </a:extLst>
          </p:cNvPr>
          <p:cNvSpPr txBox="1"/>
          <p:nvPr/>
        </p:nvSpPr>
        <p:spPr>
          <a:xfrm>
            <a:off x="7038546" y="5736396"/>
            <a:ext cx="4406591" cy="369332"/>
          </a:xfrm>
          <a:prstGeom prst="rect">
            <a:avLst/>
          </a:prstGeom>
          <a:solidFill>
            <a:schemeClr val="accent2"/>
          </a:solidFill>
          <a:effectLst>
            <a:outerShdw blurRad="152400" dist="317500" dir="5400000" sx="90000" sy="-19000" rotWithShape="0">
              <a:prstClr val="black">
                <a:alpha val="15000"/>
              </a:prstClr>
            </a:outerShdw>
          </a:effectLst>
        </p:spPr>
        <p:txBody>
          <a:bodyPr wrap="none" rtlCol="0">
            <a:spAutoFit/>
          </a:bodyPr>
          <a:lstStyle/>
          <a:p>
            <a:r>
              <a:rPr lang="en-US" b="1" dirty="0">
                <a:solidFill>
                  <a:schemeClr val="accent1"/>
                </a:solidFill>
              </a:rPr>
              <a:t>Diagram of </a:t>
            </a:r>
            <a:r>
              <a:rPr lang="en-US" b="1" dirty="0" err="1">
                <a:solidFill>
                  <a:schemeClr val="accent1"/>
                </a:solidFill>
              </a:rPr>
              <a:t>WDMApp</a:t>
            </a:r>
            <a:r>
              <a:rPr lang="en-US" b="1" dirty="0">
                <a:solidFill>
                  <a:schemeClr val="accent1"/>
                </a:solidFill>
              </a:rPr>
              <a:t> gyrokinetic simulation</a:t>
            </a:r>
          </a:p>
        </p:txBody>
      </p:sp>
    </p:spTree>
    <p:extLst>
      <p:ext uri="{BB962C8B-B14F-4D97-AF65-F5344CB8AC3E}">
        <p14:creationId xmlns:p14="http://schemas.microsoft.com/office/powerpoint/2010/main" val="3038698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11235"/>
            <a:ext cx="12192000" cy="741036"/>
          </a:xfrm>
          <a:solidFill>
            <a:schemeClr val="accent1"/>
          </a:solidFill>
        </p:spPr>
        <p:txBody>
          <a:bodyPr>
            <a:noAutofit/>
          </a:bodyPr>
          <a:lstStyle/>
          <a:p>
            <a:pPr algn="l"/>
            <a:r>
              <a:rPr lang="en-US" sz="4000" dirty="0">
                <a:solidFill>
                  <a:schemeClr val="bg1"/>
                </a:solidFill>
              </a:rPr>
              <a:t>Program Collaboration: AI/ML &amp; QIS</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345171" y="1124125"/>
            <a:ext cx="5448300" cy="5041783"/>
          </a:xfrm>
        </p:spPr>
        <p:txBody>
          <a:bodyPr>
            <a:normAutofit fontScale="92500" lnSpcReduction="10000"/>
          </a:bodyPr>
          <a:lstStyle/>
          <a:p>
            <a:pPr marL="342900" indent="-342900">
              <a:buFont typeface="Wingdings" panose="05000000000000000000" pitchFamily="2" charset="2"/>
              <a:buChar char="q"/>
            </a:pPr>
            <a:r>
              <a:rPr lang="en-US" sz="2000" dirty="0"/>
              <a:t>Artificial Intelligence and Machine Learning will be integral to research efforts within the Theory and Simulation program.</a:t>
            </a:r>
          </a:p>
          <a:p>
            <a:pPr marL="800100" lvl="1" indent="-342900">
              <a:buFont typeface="Wingdings" panose="05000000000000000000" pitchFamily="2" charset="2"/>
              <a:buChar char="q"/>
            </a:pPr>
            <a:r>
              <a:rPr lang="en-US" sz="1800" dirty="0"/>
              <a:t>The burgeoning field has made significant advances in constructing reduced models from large databases of high-fidelity simulations.</a:t>
            </a:r>
          </a:p>
          <a:p>
            <a:pPr marL="800100" lvl="1" indent="-342900">
              <a:buFont typeface="Wingdings" panose="05000000000000000000" pitchFamily="2" charset="2"/>
              <a:buChar char="q"/>
            </a:pPr>
            <a:r>
              <a:rPr lang="en-US" sz="1800" dirty="0"/>
              <a:t>AI/ML can ease the burden of runtime on supercomputing facilities through advanced interpolation efforts.</a:t>
            </a:r>
          </a:p>
          <a:p>
            <a:pPr marL="800100" lvl="1" indent="-342900">
              <a:buFont typeface="Wingdings" panose="05000000000000000000" pitchFamily="2" charset="2"/>
              <a:buChar char="q"/>
            </a:pPr>
            <a:r>
              <a:rPr lang="en-US" sz="1800" dirty="0"/>
              <a:t>Three base theory grants, one Theory ECRP, and nearly all SciDAC awards focus on or at least utilize AI/ML.</a:t>
            </a:r>
          </a:p>
          <a:p>
            <a:pPr marL="342900" indent="-342900">
              <a:buFont typeface="Wingdings" panose="05000000000000000000" pitchFamily="2" charset="2"/>
              <a:buChar char="q"/>
            </a:pPr>
            <a:r>
              <a:rPr lang="en-US" sz="2000" dirty="0"/>
              <a:t>Quantum Computing technology intends to revolutionize large-scale computing beyond exascale capabilities.</a:t>
            </a:r>
          </a:p>
          <a:p>
            <a:pPr marL="800100" lvl="1" indent="-342900">
              <a:buFont typeface="Wingdings" panose="05000000000000000000" pitchFamily="2" charset="2"/>
              <a:buChar char="q"/>
            </a:pPr>
            <a:r>
              <a:rPr lang="en-US" sz="1800" dirty="0"/>
              <a:t>Simulations of gyrokinetic microturbulence are currently serving as a test case for QIS computing efforts.</a:t>
            </a:r>
          </a:p>
        </p:txBody>
      </p:sp>
      <p:pic>
        <p:nvPicPr>
          <p:cNvPr id="2" name="Picture 1">
            <a:extLst>
              <a:ext uri="{FF2B5EF4-FFF2-40B4-BE49-F238E27FC236}">
                <a16:creationId xmlns:a16="http://schemas.microsoft.com/office/drawing/2014/main" id="{F5B51808-315F-2F1E-812C-4EDF0ABC1506}"/>
              </a:ext>
            </a:extLst>
          </p:cNvPr>
          <p:cNvPicPr>
            <a:picLocks noChangeAspect="1"/>
          </p:cNvPicPr>
          <p:nvPr/>
        </p:nvPicPr>
        <p:blipFill>
          <a:blip r:embed="rId2"/>
          <a:stretch>
            <a:fillRect/>
          </a:stretch>
        </p:blipFill>
        <p:spPr>
          <a:xfrm>
            <a:off x="6219737" y="1501630"/>
            <a:ext cx="5733643" cy="3225174"/>
          </a:xfrm>
          <a:prstGeom prst="rect">
            <a:avLst/>
          </a:prstGeom>
        </p:spPr>
      </p:pic>
      <p:sp>
        <p:nvSpPr>
          <p:cNvPr id="6" name="TextBox 5">
            <a:extLst>
              <a:ext uri="{FF2B5EF4-FFF2-40B4-BE49-F238E27FC236}">
                <a16:creationId xmlns:a16="http://schemas.microsoft.com/office/drawing/2014/main" id="{D5F7F905-CE7C-43A0-5D9B-FCC3ED44ADB5}"/>
              </a:ext>
            </a:extLst>
          </p:cNvPr>
          <p:cNvSpPr txBox="1"/>
          <p:nvPr/>
        </p:nvSpPr>
        <p:spPr>
          <a:xfrm>
            <a:off x="7818262" y="4913992"/>
            <a:ext cx="2536592" cy="369332"/>
          </a:xfrm>
          <a:prstGeom prst="rect">
            <a:avLst/>
          </a:prstGeom>
          <a:solidFill>
            <a:schemeClr val="accent2"/>
          </a:solidFill>
          <a:effectLst>
            <a:outerShdw blurRad="152400" dist="317500" dir="5400000" sx="90000" sy="-19000" rotWithShape="0">
              <a:prstClr val="black">
                <a:alpha val="15000"/>
              </a:prstClr>
            </a:outerShdw>
          </a:effectLst>
        </p:spPr>
        <p:txBody>
          <a:bodyPr wrap="none" rtlCol="0">
            <a:spAutoFit/>
          </a:bodyPr>
          <a:lstStyle/>
          <a:p>
            <a:r>
              <a:rPr lang="en-US" b="1" dirty="0">
                <a:solidFill>
                  <a:schemeClr val="accent1"/>
                </a:solidFill>
              </a:rPr>
              <a:t>IBM quantum computer </a:t>
            </a:r>
          </a:p>
        </p:txBody>
      </p:sp>
    </p:spTree>
    <p:extLst>
      <p:ext uri="{BB962C8B-B14F-4D97-AF65-F5344CB8AC3E}">
        <p14:creationId xmlns:p14="http://schemas.microsoft.com/office/powerpoint/2010/main" val="1490320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11235"/>
            <a:ext cx="12192000" cy="741036"/>
          </a:xfrm>
          <a:solidFill>
            <a:schemeClr val="accent1"/>
          </a:solidFill>
        </p:spPr>
        <p:txBody>
          <a:bodyPr>
            <a:noAutofit/>
          </a:bodyPr>
          <a:lstStyle/>
          <a:p>
            <a:pPr algn="l"/>
            <a:r>
              <a:rPr lang="en-US" sz="3600" dirty="0">
                <a:solidFill>
                  <a:schemeClr val="bg1"/>
                </a:solidFill>
              </a:rPr>
              <a:t>Program Collaboration: Materials and Fusion Nuclear Science</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361949" y="1215307"/>
            <a:ext cx="5448300" cy="4427384"/>
          </a:xfrm>
        </p:spPr>
        <p:txBody>
          <a:bodyPr>
            <a:normAutofit fontScale="85000" lnSpcReduction="10000"/>
          </a:bodyPr>
          <a:lstStyle/>
          <a:p>
            <a:pPr marL="342900" indent="-342900">
              <a:buFont typeface="Wingdings" panose="05000000000000000000" pitchFamily="2" charset="2"/>
              <a:buChar char="q"/>
            </a:pPr>
            <a:r>
              <a:rPr lang="en-US" sz="2800" dirty="0"/>
              <a:t>Simulations of Materials and Fusion Nuclear Science are the focus of two recently awarded SciDAC Partnerships (Smolentsev and Marian).</a:t>
            </a:r>
          </a:p>
          <a:p>
            <a:pPr marL="800100" lvl="1" indent="-342900">
              <a:buFont typeface="Wingdings" panose="05000000000000000000" pitchFamily="2" charset="2"/>
              <a:buChar char="q"/>
            </a:pPr>
            <a:r>
              <a:rPr lang="en-US" sz="2400" dirty="0"/>
              <a:t>High-fidelity simulations of plasma-facing materials have been constrained by computational capabilities, but the advent of exascale computing have opened the door to new possibilities within the field.</a:t>
            </a:r>
          </a:p>
          <a:p>
            <a:pPr marL="800100" lvl="1" indent="-342900">
              <a:buFont typeface="Wingdings" panose="05000000000000000000" pitchFamily="2" charset="2"/>
              <a:buChar char="q"/>
            </a:pPr>
            <a:r>
              <a:rPr lang="en-US" sz="2400" dirty="0"/>
              <a:t>Modeling of liquid metal blankets in the presence of plasma events such as disruptions will accelerate the SciDAC mission of a Whole Facility Model.</a:t>
            </a:r>
          </a:p>
        </p:txBody>
      </p:sp>
      <p:pic>
        <p:nvPicPr>
          <p:cNvPr id="2" name="Picture 1">
            <a:extLst>
              <a:ext uri="{FF2B5EF4-FFF2-40B4-BE49-F238E27FC236}">
                <a16:creationId xmlns:a16="http://schemas.microsoft.com/office/drawing/2014/main" id="{4F71EA40-826F-91BC-6B4E-7D3F738143F2}"/>
              </a:ext>
            </a:extLst>
          </p:cNvPr>
          <p:cNvPicPr>
            <a:picLocks noChangeAspect="1"/>
          </p:cNvPicPr>
          <p:nvPr/>
        </p:nvPicPr>
        <p:blipFill>
          <a:blip r:embed="rId2"/>
          <a:stretch>
            <a:fillRect/>
          </a:stretch>
        </p:blipFill>
        <p:spPr>
          <a:xfrm>
            <a:off x="6592994" y="1063522"/>
            <a:ext cx="4846932" cy="3753685"/>
          </a:xfrm>
          <a:prstGeom prst="rect">
            <a:avLst/>
          </a:prstGeom>
          <a:effectLst/>
        </p:spPr>
      </p:pic>
      <p:sp>
        <p:nvSpPr>
          <p:cNvPr id="5" name="TextBox 4">
            <a:extLst>
              <a:ext uri="{FF2B5EF4-FFF2-40B4-BE49-F238E27FC236}">
                <a16:creationId xmlns:a16="http://schemas.microsoft.com/office/drawing/2014/main" id="{4BF8DC1B-8FC4-594A-BEDE-148BC2165CB4}"/>
              </a:ext>
            </a:extLst>
          </p:cNvPr>
          <p:cNvSpPr txBox="1"/>
          <p:nvPr/>
        </p:nvSpPr>
        <p:spPr>
          <a:xfrm>
            <a:off x="7303394" y="5068876"/>
            <a:ext cx="3444020" cy="369332"/>
          </a:xfrm>
          <a:prstGeom prst="rect">
            <a:avLst/>
          </a:prstGeom>
          <a:solidFill>
            <a:schemeClr val="accent2"/>
          </a:solidFill>
          <a:effectLst>
            <a:outerShdw blurRad="152400" dist="317500" dir="5400000" sx="90000" sy="-19000" rotWithShape="0">
              <a:prstClr val="black">
                <a:alpha val="15000"/>
              </a:prstClr>
            </a:outerShdw>
          </a:effectLst>
        </p:spPr>
        <p:txBody>
          <a:bodyPr wrap="none" rtlCol="0">
            <a:spAutoFit/>
          </a:bodyPr>
          <a:lstStyle/>
          <a:p>
            <a:r>
              <a:rPr lang="en-US" b="1" dirty="0">
                <a:solidFill>
                  <a:schemeClr val="accent1"/>
                </a:solidFill>
              </a:rPr>
              <a:t>Meshing of liquid Lithium divertor</a:t>
            </a:r>
          </a:p>
        </p:txBody>
      </p:sp>
    </p:spTree>
    <p:extLst>
      <p:ext uri="{BB962C8B-B14F-4D97-AF65-F5344CB8AC3E}">
        <p14:creationId xmlns:p14="http://schemas.microsoft.com/office/powerpoint/2010/main" val="2623486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11235"/>
            <a:ext cx="12192000" cy="741036"/>
          </a:xfrm>
          <a:solidFill>
            <a:schemeClr val="accent1"/>
          </a:solidFill>
        </p:spPr>
        <p:txBody>
          <a:bodyPr>
            <a:noAutofit/>
          </a:bodyPr>
          <a:lstStyle/>
          <a:p>
            <a:pPr algn="l"/>
            <a:r>
              <a:rPr lang="en-US" sz="3600" dirty="0">
                <a:solidFill>
                  <a:schemeClr val="bg1"/>
                </a:solidFill>
              </a:rPr>
              <a:t>Program Collaboration: HEDLP &amp; IFE</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227725" y="1131375"/>
            <a:ext cx="5448300" cy="4819973"/>
          </a:xfrm>
        </p:spPr>
        <p:txBody>
          <a:bodyPr>
            <a:normAutofit/>
          </a:bodyPr>
          <a:lstStyle/>
          <a:p>
            <a:pPr marL="342900" indent="-342900">
              <a:buFont typeface="Wingdings" panose="05000000000000000000" pitchFamily="2" charset="2"/>
              <a:buChar char="q"/>
            </a:pPr>
            <a:r>
              <a:rPr lang="en-US" sz="2400" dirty="0"/>
              <a:t>The recent results at NIF have brought significant attention to IFE research as a possible path towards fusion energy.</a:t>
            </a:r>
          </a:p>
          <a:p>
            <a:pPr marL="800100" lvl="1" indent="-342900">
              <a:buFont typeface="Wingdings" panose="05000000000000000000" pitchFamily="2" charset="2"/>
              <a:buChar char="q"/>
            </a:pPr>
            <a:r>
              <a:rPr lang="en-US" sz="2000" dirty="0"/>
              <a:t>The Theory and Simulation program has awarded one SciDAC Partnership to the LBNL team working on the </a:t>
            </a:r>
            <a:r>
              <a:rPr lang="en-US" sz="2000" dirty="0" err="1"/>
              <a:t>WarpX</a:t>
            </a:r>
            <a:r>
              <a:rPr lang="en-US" sz="2000" dirty="0"/>
              <a:t> code to model the kinetics of laser-target interactions.</a:t>
            </a:r>
          </a:p>
          <a:p>
            <a:pPr marL="800100" lvl="1" indent="-342900">
              <a:buFont typeface="Wingdings" panose="05000000000000000000" pitchFamily="2" charset="2"/>
              <a:buChar char="q"/>
            </a:pPr>
            <a:r>
              <a:rPr lang="en-US" sz="2000" dirty="0"/>
              <a:t>Simulation studies funded under the HEDLP and IFE programs have received NERSC ERCAP and competitive ALCC awards for supercomputer resources.</a:t>
            </a:r>
          </a:p>
        </p:txBody>
      </p:sp>
      <p:pic>
        <p:nvPicPr>
          <p:cNvPr id="2" name="Picture 1">
            <a:extLst>
              <a:ext uri="{FF2B5EF4-FFF2-40B4-BE49-F238E27FC236}">
                <a16:creationId xmlns:a16="http://schemas.microsoft.com/office/drawing/2014/main" id="{796A577D-50AC-B81F-A57F-D5CC1D98F7DF}"/>
              </a:ext>
            </a:extLst>
          </p:cNvPr>
          <p:cNvPicPr>
            <a:picLocks noChangeAspect="1"/>
          </p:cNvPicPr>
          <p:nvPr/>
        </p:nvPicPr>
        <p:blipFill>
          <a:blip r:embed="rId2"/>
          <a:stretch>
            <a:fillRect/>
          </a:stretch>
        </p:blipFill>
        <p:spPr>
          <a:xfrm>
            <a:off x="5825148" y="2214145"/>
            <a:ext cx="6366852" cy="2429708"/>
          </a:xfrm>
          <a:prstGeom prst="rect">
            <a:avLst/>
          </a:prstGeom>
        </p:spPr>
      </p:pic>
    </p:spTree>
    <p:extLst>
      <p:ext uri="{BB962C8B-B14F-4D97-AF65-F5344CB8AC3E}">
        <p14:creationId xmlns:p14="http://schemas.microsoft.com/office/powerpoint/2010/main" val="46653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11235"/>
            <a:ext cx="12192000" cy="741036"/>
          </a:xfrm>
          <a:solidFill>
            <a:schemeClr val="accent1"/>
          </a:solidFill>
        </p:spPr>
        <p:txBody>
          <a:bodyPr>
            <a:noAutofit/>
          </a:bodyPr>
          <a:lstStyle/>
          <a:p>
            <a:pPr algn="l"/>
            <a:r>
              <a:rPr lang="en-US" sz="3500" dirty="0">
                <a:solidFill>
                  <a:schemeClr val="bg1"/>
                </a:solidFill>
              </a:rPr>
              <a:t>Program Collaboration: Stellarators and General Plasma Science</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361949" y="1215307"/>
            <a:ext cx="5448300" cy="4427384"/>
          </a:xfrm>
        </p:spPr>
        <p:txBody>
          <a:bodyPr>
            <a:normAutofit lnSpcReduction="10000"/>
          </a:bodyPr>
          <a:lstStyle/>
          <a:p>
            <a:pPr marL="342900" indent="-342900">
              <a:buFont typeface="Wingdings" panose="05000000000000000000" pitchFamily="2" charset="2"/>
              <a:buChar char="q"/>
            </a:pPr>
            <a:r>
              <a:rPr lang="en-US" sz="2400" dirty="0"/>
              <a:t>Stellarator research is the primary focus of multiple efforts under both the Base Theory program, as well as two current SciDAC awards.</a:t>
            </a:r>
          </a:p>
          <a:p>
            <a:pPr marL="800100" lvl="1" indent="-342900">
              <a:buFont typeface="Wingdings" panose="05000000000000000000" pitchFamily="2" charset="2"/>
              <a:buChar char="q"/>
            </a:pPr>
            <a:r>
              <a:rPr lang="en-US" sz="2000" dirty="0"/>
              <a:t>The University of Maryland Stellarator theory team is funded jointly by the FES Theory and Stellarator programs.</a:t>
            </a:r>
          </a:p>
          <a:p>
            <a:pPr marL="342900" indent="-342900">
              <a:buFont typeface="Wingdings" panose="05000000000000000000" pitchFamily="2" charset="2"/>
              <a:buChar char="q"/>
            </a:pPr>
            <a:r>
              <a:rPr lang="en-US" sz="2400" dirty="0"/>
              <a:t>General Plasma Science is currently supported by the Theory program through allocations of NERSC supercomputer time.</a:t>
            </a:r>
          </a:p>
          <a:p>
            <a:pPr marL="800100" lvl="1" indent="-342900">
              <a:buFont typeface="Wingdings" panose="05000000000000000000" pitchFamily="2" charset="2"/>
              <a:buChar char="q"/>
            </a:pPr>
            <a:r>
              <a:rPr lang="en-US" sz="2000" dirty="0"/>
              <a:t>Future projects at PPPL supported under their base Theory grant may seek support under the General Plasma Science program. </a:t>
            </a:r>
          </a:p>
        </p:txBody>
      </p:sp>
      <p:pic>
        <p:nvPicPr>
          <p:cNvPr id="8" name="Picture 7">
            <a:extLst>
              <a:ext uri="{FF2B5EF4-FFF2-40B4-BE49-F238E27FC236}">
                <a16:creationId xmlns:a16="http://schemas.microsoft.com/office/drawing/2014/main" id="{B88FD7F7-8FD2-6883-F0E7-7D3B790489AE}"/>
              </a:ext>
            </a:extLst>
          </p:cNvPr>
          <p:cNvPicPr>
            <a:picLocks noChangeAspect="1"/>
          </p:cNvPicPr>
          <p:nvPr/>
        </p:nvPicPr>
        <p:blipFill>
          <a:blip r:embed="rId2"/>
          <a:stretch>
            <a:fillRect/>
          </a:stretch>
        </p:blipFill>
        <p:spPr>
          <a:xfrm>
            <a:off x="6096000" y="1530775"/>
            <a:ext cx="5812262" cy="3796449"/>
          </a:xfrm>
          <a:prstGeom prst="rect">
            <a:avLst/>
          </a:prstGeom>
        </p:spPr>
      </p:pic>
    </p:spTree>
    <p:extLst>
      <p:ext uri="{BB962C8B-B14F-4D97-AF65-F5344CB8AC3E}">
        <p14:creationId xmlns:p14="http://schemas.microsoft.com/office/powerpoint/2010/main" val="395736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596846-736C-AB57-7424-547A0C0BF9AC}"/>
              </a:ext>
            </a:extLst>
          </p:cNvPr>
          <p:cNvSpPr>
            <a:spLocks noGrp="1"/>
          </p:cNvSpPr>
          <p:nvPr>
            <p:ph type="title"/>
          </p:nvPr>
        </p:nvSpPr>
        <p:spPr>
          <a:xfrm>
            <a:off x="0" y="0"/>
            <a:ext cx="12192000" cy="650929"/>
          </a:xfrm>
          <a:solidFill>
            <a:schemeClr val="accent1"/>
          </a:solidFill>
        </p:spPr>
        <p:txBody>
          <a:bodyPr>
            <a:noAutofit/>
          </a:bodyPr>
          <a:lstStyle/>
          <a:p>
            <a:pPr algn="l"/>
            <a:r>
              <a:rPr lang="en-US" dirty="0">
                <a:solidFill>
                  <a:schemeClr val="bg1"/>
                </a:solidFill>
              </a:rPr>
              <a:t>Program Collaboration: Spherical, Long Pulse, and Advanced Tokamaks</a:t>
            </a:r>
          </a:p>
        </p:txBody>
      </p:sp>
      <p:sp>
        <p:nvSpPr>
          <p:cNvPr id="4" name="Text Placeholder 3">
            <a:extLst>
              <a:ext uri="{FF2B5EF4-FFF2-40B4-BE49-F238E27FC236}">
                <a16:creationId xmlns:a16="http://schemas.microsoft.com/office/drawing/2014/main" id="{B560F8D9-6C28-F2C7-E707-3076C3BA79F4}"/>
              </a:ext>
            </a:extLst>
          </p:cNvPr>
          <p:cNvSpPr>
            <a:spLocks noGrp="1"/>
          </p:cNvSpPr>
          <p:nvPr>
            <p:ph type="body" sz="half" idx="2"/>
          </p:nvPr>
        </p:nvSpPr>
        <p:spPr>
          <a:xfrm>
            <a:off x="299166" y="973123"/>
            <a:ext cx="5448300" cy="4840751"/>
          </a:xfrm>
        </p:spPr>
        <p:txBody>
          <a:bodyPr>
            <a:normAutofit lnSpcReduction="10000"/>
          </a:bodyPr>
          <a:lstStyle/>
          <a:p>
            <a:pPr marL="285750" indent="-285750">
              <a:buClrTx/>
              <a:buFont typeface="Wingdings" panose="05000000000000000000" pitchFamily="2" charset="2"/>
              <a:buChar char="q"/>
            </a:pPr>
            <a:r>
              <a:rPr lang="en-US" sz="2800" dirty="0"/>
              <a:t>Verification and Validation efforts are integral to the operation of HPC codes as well as experimental design.</a:t>
            </a:r>
          </a:p>
          <a:p>
            <a:pPr marL="742950" lvl="1" indent="-285750">
              <a:buClrTx/>
              <a:buFont typeface="Wingdings" panose="05000000000000000000" pitchFamily="2" charset="2"/>
              <a:buChar char="q"/>
            </a:pPr>
            <a:r>
              <a:rPr lang="en-US" sz="2400" dirty="0"/>
              <a:t>Current SciDAC portfolio has plans for extensive coordination with DIII-D, MAST-U, and W7-X.</a:t>
            </a:r>
          </a:p>
          <a:p>
            <a:pPr marL="742950" lvl="1" indent="-285750">
              <a:buClrTx/>
              <a:buFont typeface="Wingdings" panose="05000000000000000000" pitchFamily="2" charset="2"/>
              <a:buChar char="q"/>
            </a:pPr>
            <a:r>
              <a:rPr lang="en-US" sz="2400" dirty="0"/>
              <a:t>Efforts are built primarily around data-sharing and synthetic diagnostic development.</a:t>
            </a:r>
          </a:p>
          <a:p>
            <a:pPr marL="742950" lvl="1" indent="-285750">
              <a:buClrTx/>
              <a:buFont typeface="Wingdings" panose="05000000000000000000" pitchFamily="2" charset="2"/>
              <a:buChar char="q"/>
            </a:pPr>
            <a:r>
              <a:rPr lang="en-US" sz="2400" dirty="0"/>
              <a:t>Future research work should formalize these efforts, with clear milestones and agreements.</a:t>
            </a:r>
          </a:p>
          <a:p>
            <a:pPr marL="742950" lvl="1" indent="-285750">
              <a:buClr>
                <a:schemeClr val="bg1"/>
              </a:buClr>
              <a:buFont typeface="Wingdings" panose="05000000000000000000" pitchFamily="2" charset="2"/>
              <a:buChar char="q"/>
            </a:pPr>
            <a:endParaRPr lang="en-US" sz="2200" dirty="0">
              <a:solidFill>
                <a:schemeClr val="bg1"/>
              </a:solidFill>
            </a:endParaRPr>
          </a:p>
        </p:txBody>
      </p:sp>
      <p:pic>
        <p:nvPicPr>
          <p:cNvPr id="7" name="Picture 6">
            <a:extLst>
              <a:ext uri="{FF2B5EF4-FFF2-40B4-BE49-F238E27FC236}">
                <a16:creationId xmlns:a16="http://schemas.microsoft.com/office/drawing/2014/main" id="{1768BA9F-1C38-CDFE-7AD3-D399C42BF746}"/>
              </a:ext>
            </a:extLst>
          </p:cNvPr>
          <p:cNvPicPr>
            <a:picLocks noChangeAspect="1"/>
          </p:cNvPicPr>
          <p:nvPr/>
        </p:nvPicPr>
        <p:blipFill>
          <a:blip r:embed="rId3"/>
          <a:stretch>
            <a:fillRect/>
          </a:stretch>
        </p:blipFill>
        <p:spPr>
          <a:xfrm>
            <a:off x="6047354" y="1044126"/>
            <a:ext cx="5952884" cy="476974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3BDFE59-F29C-D5BC-EE1D-382A3C914DE5}"/>
              </a:ext>
            </a:extLst>
          </p:cNvPr>
          <p:cNvSpPr txBox="1"/>
          <p:nvPr/>
        </p:nvSpPr>
        <p:spPr>
          <a:xfrm>
            <a:off x="6526990" y="5907776"/>
            <a:ext cx="4993611" cy="369332"/>
          </a:xfrm>
          <a:prstGeom prst="rect">
            <a:avLst/>
          </a:prstGeom>
          <a:solidFill>
            <a:schemeClr val="accent2"/>
          </a:solidFill>
          <a:effectLst>
            <a:outerShdw blurRad="152400" dist="317500" dir="5400000" sx="90000" sy="-19000" rotWithShape="0">
              <a:prstClr val="black">
                <a:alpha val="15000"/>
              </a:prstClr>
            </a:outerShdw>
          </a:effectLst>
        </p:spPr>
        <p:txBody>
          <a:bodyPr wrap="none" rtlCol="0">
            <a:spAutoFit/>
          </a:bodyPr>
          <a:lstStyle/>
          <a:p>
            <a:r>
              <a:rPr lang="en-US" b="1" dirty="0">
                <a:solidFill>
                  <a:schemeClr val="accent1"/>
                </a:solidFill>
              </a:rPr>
              <a:t>Model of RWTM driving thermal quench on DIII-D</a:t>
            </a:r>
          </a:p>
        </p:txBody>
      </p:sp>
    </p:spTree>
    <p:extLst>
      <p:ext uri="{BB962C8B-B14F-4D97-AF65-F5344CB8AC3E}">
        <p14:creationId xmlns:p14="http://schemas.microsoft.com/office/powerpoint/2010/main" val="4145652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B6F5B-8229-203D-A73C-7F8627DFE7F5}"/>
              </a:ext>
            </a:extLst>
          </p:cNvPr>
          <p:cNvSpPr>
            <a:spLocks noGrp="1"/>
          </p:cNvSpPr>
          <p:nvPr>
            <p:ph type="title"/>
          </p:nvPr>
        </p:nvSpPr>
        <p:spPr>
          <a:xfrm>
            <a:off x="0" y="11235"/>
            <a:ext cx="12192000" cy="741036"/>
          </a:xfrm>
          <a:solidFill>
            <a:schemeClr val="accent1"/>
          </a:solidFill>
        </p:spPr>
        <p:txBody>
          <a:bodyPr>
            <a:noAutofit/>
          </a:bodyPr>
          <a:lstStyle/>
          <a:p>
            <a:pPr algn="l"/>
            <a:r>
              <a:rPr lang="en-US" dirty="0">
                <a:solidFill>
                  <a:schemeClr val="bg1"/>
                </a:solidFill>
              </a:rPr>
              <a:t>Program Collaboration: Milestone Program and Outreach</a:t>
            </a:r>
          </a:p>
        </p:txBody>
      </p:sp>
      <p:sp>
        <p:nvSpPr>
          <p:cNvPr id="4" name="Text Placeholder 3">
            <a:extLst>
              <a:ext uri="{FF2B5EF4-FFF2-40B4-BE49-F238E27FC236}">
                <a16:creationId xmlns:a16="http://schemas.microsoft.com/office/drawing/2014/main" id="{DBB3FB8D-15E0-8B95-2C89-4C28688F652F}"/>
              </a:ext>
            </a:extLst>
          </p:cNvPr>
          <p:cNvSpPr>
            <a:spLocks noGrp="1"/>
          </p:cNvSpPr>
          <p:nvPr>
            <p:ph type="body" sz="half" idx="2"/>
          </p:nvPr>
        </p:nvSpPr>
        <p:spPr>
          <a:xfrm>
            <a:off x="115283" y="882502"/>
            <a:ext cx="5810249" cy="5092996"/>
          </a:xfrm>
        </p:spPr>
        <p:txBody>
          <a:bodyPr>
            <a:normAutofit fontScale="77500" lnSpcReduction="20000"/>
          </a:bodyPr>
          <a:lstStyle/>
          <a:p>
            <a:pPr marL="285750" indent="-285750">
              <a:buFont typeface="Wingdings" panose="05000000000000000000" pitchFamily="2" charset="2"/>
              <a:buChar char="q"/>
            </a:pPr>
            <a:r>
              <a:rPr lang="en-US" sz="2400" dirty="0"/>
              <a:t>Collaboration with Milestone efforts:</a:t>
            </a:r>
          </a:p>
          <a:p>
            <a:pPr marL="742950" lvl="1" indent="-285750">
              <a:buFont typeface="Wingdings" panose="05000000000000000000" pitchFamily="2" charset="2"/>
              <a:buChar char="q"/>
            </a:pPr>
            <a:r>
              <a:rPr lang="en-US" sz="2200" dirty="0"/>
              <a:t>The FES SciDAC-5 Partnerships are encouraged to collaborate with recipients of Milestone Awards.</a:t>
            </a:r>
          </a:p>
          <a:p>
            <a:pPr marL="742950" lvl="1" indent="-285750">
              <a:buFont typeface="Wingdings" panose="05000000000000000000" pitchFamily="2" charset="2"/>
              <a:buChar char="q"/>
            </a:pPr>
            <a:r>
              <a:rPr lang="en-US" sz="2200" dirty="0"/>
              <a:t>Access to the predictive modeling and simulation capabilities of SciDAC Partnerships will help accelerate the development of a fusion pilot plant.</a:t>
            </a:r>
          </a:p>
          <a:p>
            <a:pPr marL="742950" lvl="1" indent="-285750">
              <a:buFont typeface="Wingdings" panose="05000000000000000000" pitchFamily="2" charset="2"/>
              <a:buChar char="q"/>
            </a:pPr>
            <a:r>
              <a:rPr lang="en-US" sz="2200" dirty="0"/>
              <a:t>Milestone teams have inquired about NERSC opportunities for computational time.</a:t>
            </a:r>
          </a:p>
          <a:p>
            <a:pPr marL="342900" indent="-342900">
              <a:buClrTx/>
              <a:buFont typeface="Wingdings" panose="05000000000000000000" pitchFamily="2" charset="2"/>
              <a:buChar char="q"/>
            </a:pPr>
            <a:r>
              <a:rPr lang="en-US" sz="2400" dirty="0"/>
              <a:t>Building up smaller programs</a:t>
            </a:r>
            <a:r>
              <a:rPr lang="en-US" dirty="0"/>
              <a:t>:</a:t>
            </a:r>
          </a:p>
          <a:p>
            <a:pPr marL="742950" lvl="1" indent="-285750">
              <a:buClrTx/>
              <a:buFont typeface="Wingdings" panose="05000000000000000000" pitchFamily="2" charset="2"/>
              <a:buChar char="q"/>
            </a:pPr>
            <a:r>
              <a:rPr lang="en-US" sz="2100" dirty="0"/>
              <a:t>The Theory &amp; Simulation Program has the unique feature of lacking the requirement for on-site equipment to perform scientific research.</a:t>
            </a:r>
          </a:p>
          <a:p>
            <a:pPr marL="742950" lvl="1" indent="-285750">
              <a:buClrTx/>
              <a:buFont typeface="Wingdings" panose="05000000000000000000" pitchFamily="2" charset="2"/>
              <a:buChar char="q"/>
            </a:pPr>
            <a:r>
              <a:rPr lang="en-US" sz="2100" dirty="0"/>
              <a:t>This can allow for a presence at smaller institutions, in collaboration with larger universities and national laboratories.</a:t>
            </a:r>
          </a:p>
          <a:p>
            <a:pPr marL="742950" lvl="1" indent="-285750">
              <a:buClrTx/>
              <a:buFont typeface="Wingdings" panose="05000000000000000000" pitchFamily="2" charset="2"/>
              <a:buChar char="q"/>
            </a:pPr>
            <a:r>
              <a:rPr lang="en-US" sz="2100" dirty="0"/>
              <a:t>The Advanced Computing program element can provide a possible avenue for leading institutions to coordinate efforts and share infrastructure with other universities. </a:t>
            </a:r>
          </a:p>
          <a:p>
            <a:pPr marL="1200150" lvl="2" indent="-285750">
              <a:buClrTx/>
              <a:buFont typeface="Wingdings" panose="05000000000000000000" pitchFamily="2" charset="2"/>
              <a:buChar char="q"/>
            </a:pPr>
            <a:r>
              <a:rPr lang="en-US" sz="2100" dirty="0"/>
              <a:t>PPPL is currently allowing access to their clusters (Stellar and Traverse) from outside institutions as a first step.</a:t>
            </a:r>
          </a:p>
          <a:p>
            <a:pPr marL="285750" indent="-285750">
              <a:buFont typeface="Wingdings" panose="05000000000000000000" pitchFamily="2" charset="2"/>
              <a:buChar char="q"/>
            </a:pPr>
            <a:endParaRPr lang="en-US" sz="2400" dirty="0"/>
          </a:p>
          <a:p>
            <a:pPr marL="342900" indent="-342900">
              <a:buFont typeface="Wingdings" panose="05000000000000000000" pitchFamily="2" charset="2"/>
              <a:buChar char="q"/>
            </a:pPr>
            <a:endParaRPr lang="en-US" sz="2000" dirty="0"/>
          </a:p>
        </p:txBody>
      </p:sp>
      <p:pic>
        <p:nvPicPr>
          <p:cNvPr id="2" name="Picture 1" descr="A close-up of a machine&#10;&#10;Description automatically generated">
            <a:extLst>
              <a:ext uri="{FF2B5EF4-FFF2-40B4-BE49-F238E27FC236}">
                <a16:creationId xmlns:a16="http://schemas.microsoft.com/office/drawing/2014/main" id="{946262BB-7124-1A77-6911-74B6A166EA4B}"/>
              </a:ext>
            </a:extLst>
          </p:cNvPr>
          <p:cNvPicPr>
            <a:picLocks noChangeAspect="1"/>
          </p:cNvPicPr>
          <p:nvPr/>
        </p:nvPicPr>
        <p:blipFill rotWithShape="1">
          <a:blip r:embed="rId2">
            <a:extLst>
              <a:ext uri="{28A0092B-C50C-407E-A947-70E740481C1C}">
                <a14:useLocalDpi xmlns:a14="http://schemas.microsoft.com/office/drawing/2010/main" val="0"/>
              </a:ext>
            </a:extLst>
          </a:blip>
          <a:srcRect l="13821" t="7452" r="2026"/>
          <a:stretch/>
        </p:blipFill>
        <p:spPr>
          <a:xfrm>
            <a:off x="6112778" y="1001384"/>
            <a:ext cx="5963939" cy="4191183"/>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B3760A38-B0FB-055E-C299-8DB34DD960DE}"/>
              </a:ext>
            </a:extLst>
          </p:cNvPr>
          <p:cNvSpPr txBox="1"/>
          <p:nvPr/>
        </p:nvSpPr>
        <p:spPr>
          <a:xfrm>
            <a:off x="8056481" y="5362492"/>
            <a:ext cx="2076531" cy="369332"/>
          </a:xfrm>
          <a:prstGeom prst="rect">
            <a:avLst/>
          </a:prstGeom>
          <a:solidFill>
            <a:schemeClr val="accent2"/>
          </a:solidFill>
          <a:effectLst>
            <a:outerShdw blurRad="152400" dist="317500" dir="5400000" sx="90000" sy="-19000" rotWithShape="0">
              <a:prstClr val="black">
                <a:alpha val="15000"/>
              </a:prstClr>
            </a:outerShdw>
          </a:effectLst>
        </p:spPr>
        <p:txBody>
          <a:bodyPr wrap="none" rtlCol="0">
            <a:spAutoFit/>
          </a:bodyPr>
          <a:lstStyle/>
          <a:p>
            <a:r>
              <a:rPr lang="en-US" b="1" dirty="0">
                <a:solidFill>
                  <a:schemeClr val="accent1"/>
                </a:solidFill>
              </a:rPr>
              <a:t>3D model of SPARC.</a:t>
            </a:r>
          </a:p>
        </p:txBody>
      </p:sp>
    </p:spTree>
    <p:extLst>
      <p:ext uri="{BB962C8B-B14F-4D97-AF65-F5344CB8AC3E}">
        <p14:creationId xmlns:p14="http://schemas.microsoft.com/office/powerpoint/2010/main" val="172815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5B545781-0582-3492-8618-22A11C133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380" y="461283"/>
            <a:ext cx="5410063" cy="908117"/>
          </a:xfrm>
          <a:prstGeom prst="rect">
            <a:avLst/>
          </a:prstGeom>
          <a:effectLst/>
        </p:spPr>
      </p:pic>
      <p:sp>
        <p:nvSpPr>
          <p:cNvPr id="3" name="Google Shape;116;p15">
            <a:extLst>
              <a:ext uri="{FF2B5EF4-FFF2-40B4-BE49-F238E27FC236}">
                <a16:creationId xmlns:a16="http://schemas.microsoft.com/office/drawing/2014/main" id="{4B013DFF-5257-6EB6-73F4-F3DBEC8E91A7}"/>
              </a:ext>
            </a:extLst>
          </p:cNvPr>
          <p:cNvSpPr/>
          <p:nvPr/>
        </p:nvSpPr>
        <p:spPr>
          <a:xfrm>
            <a:off x="3208910" y="1673131"/>
            <a:ext cx="2625910" cy="4417276"/>
          </a:xfrm>
          <a:prstGeom prst="rect">
            <a:avLst/>
          </a:prstGeom>
          <a:solidFill>
            <a:schemeClr val="accent4"/>
          </a:solidFill>
          <a:ln>
            <a:noFill/>
          </a:ln>
          <a:effectLst/>
        </p:spPr>
        <p:txBody>
          <a:bodyPr spcFirstLastPara="1" wrap="square" lIns="60950" tIns="60950" rIns="60950" bIns="60950" anchor="ctr" anchorCtr="0">
            <a:noAutofit/>
          </a:bodyPr>
          <a:lstStyle/>
          <a:p>
            <a:pPr algn="ctr" defTabSz="609630">
              <a:buClr>
                <a:srgbClr val="000000"/>
              </a:buClr>
            </a:pPr>
            <a:endParaRPr sz="933" kern="0">
              <a:solidFill>
                <a:srgbClr val="000000"/>
              </a:solidFill>
              <a:highlight>
                <a:srgbClr val="FEFEFE"/>
              </a:highlight>
              <a:latin typeface="Avenir Next LT Pro" panose="020B0504020202020204" pitchFamily="34" charset="0"/>
              <a:cs typeface="Arial"/>
              <a:sym typeface="Arial"/>
            </a:endParaRPr>
          </a:p>
        </p:txBody>
      </p:sp>
      <p:sp>
        <p:nvSpPr>
          <p:cNvPr id="4" name="Google Shape;117;p15">
            <a:extLst>
              <a:ext uri="{FF2B5EF4-FFF2-40B4-BE49-F238E27FC236}">
                <a16:creationId xmlns:a16="http://schemas.microsoft.com/office/drawing/2014/main" id="{7E75FC45-C2B4-BC07-70BF-3E4A1F6E4772}"/>
              </a:ext>
            </a:extLst>
          </p:cNvPr>
          <p:cNvSpPr/>
          <p:nvPr/>
        </p:nvSpPr>
        <p:spPr>
          <a:xfrm>
            <a:off x="0" y="1673131"/>
            <a:ext cx="2886075" cy="4417276"/>
          </a:xfrm>
          <a:prstGeom prst="rect">
            <a:avLst/>
          </a:prstGeom>
          <a:solidFill>
            <a:schemeClr val="accent1"/>
          </a:solidFill>
          <a:ln>
            <a:noFill/>
          </a:ln>
          <a:effectLst/>
        </p:spPr>
        <p:txBody>
          <a:bodyPr spcFirstLastPara="1" wrap="square" lIns="60950" tIns="60950" rIns="60950" bIns="60950" anchor="ctr" anchorCtr="0">
            <a:noAutofit/>
          </a:bodyPr>
          <a:lstStyle/>
          <a:p>
            <a:pPr algn="ctr" defTabSz="609630">
              <a:buClr>
                <a:srgbClr val="000000"/>
              </a:buClr>
            </a:pPr>
            <a:endParaRPr sz="933" kern="0">
              <a:solidFill>
                <a:srgbClr val="000000"/>
              </a:solidFill>
              <a:highlight>
                <a:srgbClr val="FEFEFE"/>
              </a:highlight>
              <a:latin typeface="Avenir Next LT Pro" panose="020B0504020202020204" pitchFamily="34" charset="0"/>
              <a:cs typeface="Arial"/>
              <a:sym typeface="Arial"/>
            </a:endParaRPr>
          </a:p>
        </p:txBody>
      </p:sp>
      <p:sp>
        <p:nvSpPr>
          <p:cNvPr id="6" name="TextBox 5">
            <a:extLst>
              <a:ext uri="{FF2B5EF4-FFF2-40B4-BE49-F238E27FC236}">
                <a16:creationId xmlns:a16="http://schemas.microsoft.com/office/drawing/2014/main" id="{FE3402BF-303A-4AEF-9459-602E69FB062A}"/>
              </a:ext>
            </a:extLst>
          </p:cNvPr>
          <p:cNvSpPr txBox="1"/>
          <p:nvPr/>
        </p:nvSpPr>
        <p:spPr>
          <a:xfrm>
            <a:off x="99191" y="1847357"/>
            <a:ext cx="2687691" cy="3518912"/>
          </a:xfrm>
          <a:prstGeom prst="rect">
            <a:avLst/>
          </a:prstGeom>
          <a:noFill/>
          <a:effectLst/>
        </p:spPr>
        <p:txBody>
          <a:bodyPr wrap="square" anchor="ctr">
            <a:spAutoFit/>
          </a:bodyPr>
          <a:lstStyle/>
          <a:p>
            <a:pPr algn="ctr" defTabSz="609630">
              <a:spcAft>
                <a:spcPts val="800"/>
              </a:spcAft>
              <a:buClr>
                <a:srgbClr val="000000"/>
              </a:buClr>
            </a:pPr>
            <a:r>
              <a:rPr lang="en-US" sz="2300" b="1" kern="0" dirty="0">
                <a:solidFill>
                  <a:schemeClr val="bg1"/>
                </a:solidFill>
                <a:latin typeface="Avenir Next LT Pro" panose="020B0504020202020204" pitchFamily="34" charset="0"/>
                <a:ea typeface="Raleway"/>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rPr>
              <a:t>Theory</a:t>
            </a:r>
          </a:p>
          <a:p>
            <a:pPr algn="ctr" defTabSz="609630">
              <a:buClr>
                <a:srgbClr val="000000"/>
              </a:buClr>
            </a:pPr>
            <a:endParaRPr lang="en-US" sz="2300" b="1"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endParaRPr>
          </a:p>
          <a:p>
            <a:pPr algn="ctr" defTabSz="609630">
              <a:spcAft>
                <a:spcPts val="800"/>
              </a:spcAft>
              <a:buClr>
                <a:srgbClr val="000000"/>
              </a:buClr>
            </a:pPr>
            <a:r>
              <a:rPr lang="en-US" sz="1700"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rPr>
              <a:t>The base theory program focuses on advancing the scientific understand of the physical processes in magnetically confined plasmas. This research ranges from foundational analytic theory to large-scale HPC efforts.  </a:t>
            </a:r>
            <a:endParaRPr lang="en-US" sz="1700" dirty="0">
              <a:solidFill>
                <a:schemeClr val="bg1"/>
              </a:solidFill>
              <a:latin typeface="Avenir Next LT Pro" panose="020B0504020202020204" pitchFamily="34" charset="0"/>
              <a:ea typeface="Calibri" panose="020F0502020204030204" pitchFamily="34" charset="0"/>
              <a:cs typeface="Segoe UI Semilight" panose="020B0402040204020203" pitchFamily="34" charset="0"/>
            </a:endParaRPr>
          </a:p>
        </p:txBody>
      </p:sp>
      <p:sp>
        <p:nvSpPr>
          <p:cNvPr id="7" name="Google Shape;123;p15">
            <a:extLst>
              <a:ext uri="{FF2B5EF4-FFF2-40B4-BE49-F238E27FC236}">
                <a16:creationId xmlns:a16="http://schemas.microsoft.com/office/drawing/2014/main" id="{D3DB4E32-0B64-0292-9448-167F19D9620C}"/>
              </a:ext>
            </a:extLst>
          </p:cNvPr>
          <p:cNvSpPr txBox="1"/>
          <p:nvPr/>
        </p:nvSpPr>
        <p:spPr>
          <a:xfrm>
            <a:off x="3296647" y="1945011"/>
            <a:ext cx="2450435" cy="4047262"/>
          </a:xfrm>
          <a:prstGeom prst="rect">
            <a:avLst/>
          </a:prstGeom>
          <a:noFill/>
          <a:ln>
            <a:noFill/>
          </a:ln>
          <a:effectLst/>
        </p:spPr>
        <p:txBody>
          <a:bodyPr spcFirstLastPara="1" wrap="square" lIns="0" tIns="0" rIns="0" bIns="0" anchor="t" anchorCtr="0">
            <a:spAutoFit/>
          </a:bodyPr>
          <a:lstStyle/>
          <a:p>
            <a:pPr algn="ctr" defTabSz="609630">
              <a:buClr>
                <a:srgbClr val="000000"/>
              </a:buClr>
            </a:pPr>
            <a:r>
              <a:rPr lang="en-US" sz="2300" b="1" kern="0" dirty="0">
                <a:solidFill>
                  <a:schemeClr val="bg1"/>
                </a:solidFill>
                <a:latin typeface="Avenir Next LT Pro" panose="020B0504020202020204" pitchFamily="34" charset="0"/>
                <a:ea typeface="Raleway"/>
                <a:cs typeface="Segoe UI Semibold" panose="020B0702040204020203" pitchFamily="34" charset="0"/>
                <a:sym typeface="Raleway"/>
              </a:rPr>
              <a:t>SciDAC</a:t>
            </a:r>
            <a:endParaRPr lang="en-US" sz="2300" b="1" kern="0" dirty="0">
              <a:solidFill>
                <a:schemeClr val="bg1"/>
              </a:solidFill>
              <a:latin typeface="Avenir Next LT Pro" panose="020B0504020202020204" pitchFamily="34" charset="0"/>
              <a:cs typeface="Segoe UI Semibold" panose="020B0702040204020203" pitchFamily="34" charset="0"/>
            </a:endParaRPr>
          </a:p>
          <a:p>
            <a:pPr algn="ctr" defTabSz="609630">
              <a:buClr>
                <a:srgbClr val="000000"/>
              </a:buClr>
            </a:pPr>
            <a:endParaRPr lang="en-US" kern="0" dirty="0">
              <a:solidFill>
                <a:schemeClr val="bg1"/>
              </a:solidFill>
              <a:latin typeface="Avenir Next LT Pro" panose="020B0504020202020204" pitchFamily="34" charset="0"/>
              <a:ea typeface="Arimo"/>
              <a:cs typeface="Segoe UI Semilight" panose="020B0402040204020203" pitchFamily="34" charset="0"/>
              <a:sym typeface="Arimo"/>
            </a:endParaRPr>
          </a:p>
          <a:p>
            <a:pPr algn="ctr" defTabSz="609630">
              <a:buClr>
                <a:srgbClr val="000000"/>
              </a:buClr>
            </a:pPr>
            <a:endParaRPr lang="en-US" kern="0" dirty="0">
              <a:solidFill>
                <a:schemeClr val="bg1"/>
              </a:solidFill>
              <a:latin typeface="Avenir Next LT Pro" panose="020B0504020202020204" pitchFamily="34" charset="0"/>
              <a:ea typeface="Arimo"/>
              <a:cs typeface="Segoe UI Semilight" panose="020B0402040204020203" pitchFamily="34" charset="0"/>
              <a:sym typeface="Arimo"/>
            </a:endParaRPr>
          </a:p>
          <a:p>
            <a:pPr marL="0" marR="0" algn="ctr">
              <a:spcBef>
                <a:spcPts val="0"/>
              </a:spcBef>
            </a:pPr>
            <a:r>
              <a:rPr lang="en-US" sz="1700" dirty="0">
                <a:solidFill>
                  <a:schemeClr val="bg1"/>
                </a:solidFill>
                <a:latin typeface="Avenir Next LT Pro" panose="020B0504020202020204" pitchFamily="34" charset="0"/>
                <a:ea typeface="Calibri" panose="020F0502020204030204" pitchFamily="34" charset="0"/>
                <a:cs typeface="Segoe UI Semilight" panose="020B0402040204020203" pitchFamily="34" charset="0"/>
              </a:rPr>
              <a:t>SciDAC is aimed at accelerating scientific discovery by capitalizing on SC investments in leadership-class computing systems. Recently expanded to cover WFM efforts and non-Tokamak MFE and IFE configurations. Collaborative effort with ASCR.</a:t>
            </a:r>
          </a:p>
        </p:txBody>
      </p:sp>
      <p:sp>
        <p:nvSpPr>
          <p:cNvPr id="5" name="Google Shape;117;p15">
            <a:extLst>
              <a:ext uri="{FF2B5EF4-FFF2-40B4-BE49-F238E27FC236}">
                <a16:creationId xmlns:a16="http://schemas.microsoft.com/office/drawing/2014/main" id="{843D604F-E83C-3218-436D-FF4D51A35C84}"/>
              </a:ext>
            </a:extLst>
          </p:cNvPr>
          <p:cNvSpPr/>
          <p:nvPr/>
        </p:nvSpPr>
        <p:spPr>
          <a:xfrm>
            <a:off x="6157655" y="1673131"/>
            <a:ext cx="2805592" cy="4417276"/>
          </a:xfrm>
          <a:prstGeom prst="rect">
            <a:avLst/>
          </a:prstGeom>
          <a:solidFill>
            <a:schemeClr val="accent1"/>
          </a:solidFill>
          <a:ln>
            <a:noFill/>
          </a:ln>
          <a:effectLst/>
        </p:spPr>
        <p:txBody>
          <a:bodyPr spcFirstLastPara="1" wrap="square" lIns="60950" tIns="60950" rIns="60950" bIns="60950" anchor="ctr" anchorCtr="0">
            <a:noAutofit/>
          </a:bodyPr>
          <a:lstStyle/>
          <a:p>
            <a:pPr algn="ctr" defTabSz="609630">
              <a:buClr>
                <a:srgbClr val="000000"/>
              </a:buClr>
            </a:pPr>
            <a:endParaRPr sz="933" kern="0">
              <a:solidFill>
                <a:srgbClr val="000000"/>
              </a:solidFill>
              <a:highlight>
                <a:srgbClr val="FEFEFE"/>
              </a:highlight>
              <a:latin typeface="Avenir Next LT Pro" panose="020B0504020202020204" pitchFamily="34" charset="0"/>
              <a:cs typeface="Arial"/>
              <a:sym typeface="Arial"/>
            </a:endParaRPr>
          </a:p>
        </p:txBody>
      </p:sp>
      <p:sp>
        <p:nvSpPr>
          <p:cNvPr id="8" name="TextBox 7">
            <a:extLst>
              <a:ext uri="{FF2B5EF4-FFF2-40B4-BE49-F238E27FC236}">
                <a16:creationId xmlns:a16="http://schemas.microsoft.com/office/drawing/2014/main" id="{EFE9FA64-1439-7771-4E44-37F68C8C3402}"/>
              </a:ext>
            </a:extLst>
          </p:cNvPr>
          <p:cNvSpPr txBox="1">
            <a:spLocks/>
          </p:cNvSpPr>
          <p:nvPr/>
        </p:nvSpPr>
        <p:spPr>
          <a:xfrm>
            <a:off x="6177498" y="1779179"/>
            <a:ext cx="2789714" cy="3498394"/>
          </a:xfrm>
          <a:prstGeom prst="rect">
            <a:avLst/>
          </a:prstGeom>
          <a:noFill/>
          <a:effectLst/>
        </p:spPr>
        <p:txBody>
          <a:bodyPr wrap="square" anchor="ctr">
            <a:spAutoFit/>
          </a:bodyPr>
          <a:lstStyle/>
          <a:p>
            <a:pPr algn="ctr" defTabSz="609630">
              <a:spcAft>
                <a:spcPts val="800"/>
              </a:spcAft>
              <a:buClr>
                <a:srgbClr val="000000"/>
              </a:buClr>
            </a:pPr>
            <a:r>
              <a:rPr lang="en-US" sz="2000" b="1" kern="0" dirty="0">
                <a:solidFill>
                  <a:schemeClr val="bg1"/>
                </a:solidFill>
                <a:latin typeface="Avenir Next LT Pro" panose="020B0504020202020204" pitchFamily="34" charset="0"/>
                <a:ea typeface="Raleway"/>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rPr>
              <a:t>Fusion Energy R&amp;D Centers: Advanced Simulation for Design/Optimization</a:t>
            </a:r>
            <a:endParaRPr lang="en-US" sz="2000" b="1"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endParaRPr>
          </a:p>
          <a:p>
            <a:pPr algn="ctr" defTabSz="609630">
              <a:spcAft>
                <a:spcPts val="800"/>
              </a:spcAft>
              <a:buClr>
                <a:srgbClr val="000000"/>
              </a:buClr>
            </a:pPr>
            <a:endParaRPr lang="en-US" sz="1600"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endParaRPr>
          </a:p>
          <a:p>
            <a:pPr algn="ctr" defTabSz="609630">
              <a:spcAft>
                <a:spcPts val="800"/>
              </a:spcAft>
              <a:buClr>
                <a:srgbClr val="000000"/>
              </a:buClr>
            </a:pPr>
            <a:r>
              <a:rPr lang="en-US" sz="1600"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rPr>
              <a:t>The Advanced Simulation Center is aimed at the development of high-fidelity simulation tools focused on mission-critical topical areas for fusion pilot plants.   </a:t>
            </a:r>
            <a:endParaRPr lang="en-US" sz="1600" dirty="0">
              <a:solidFill>
                <a:schemeClr val="bg1"/>
              </a:solidFill>
              <a:latin typeface="Avenir Next LT Pro" panose="020B0504020202020204" pitchFamily="34" charset="0"/>
              <a:ea typeface="Calibri" panose="020F0502020204030204" pitchFamily="34" charset="0"/>
              <a:cs typeface="Segoe UI Semilight" panose="020B0402040204020203" pitchFamily="34" charset="0"/>
            </a:endParaRPr>
          </a:p>
        </p:txBody>
      </p:sp>
      <p:sp>
        <p:nvSpPr>
          <p:cNvPr id="9" name="Google Shape;117;p15">
            <a:extLst>
              <a:ext uri="{FF2B5EF4-FFF2-40B4-BE49-F238E27FC236}">
                <a16:creationId xmlns:a16="http://schemas.microsoft.com/office/drawing/2014/main" id="{1F194C9B-67B2-D9BF-F447-8F7E2350BF8C}"/>
              </a:ext>
            </a:extLst>
          </p:cNvPr>
          <p:cNvSpPr/>
          <p:nvPr/>
        </p:nvSpPr>
        <p:spPr>
          <a:xfrm>
            <a:off x="9305925" y="1673131"/>
            <a:ext cx="2886075" cy="4417276"/>
          </a:xfrm>
          <a:prstGeom prst="rect">
            <a:avLst/>
          </a:prstGeom>
          <a:solidFill>
            <a:schemeClr val="accent1"/>
          </a:solidFill>
          <a:ln>
            <a:noFill/>
          </a:ln>
          <a:effectLst/>
        </p:spPr>
        <p:txBody>
          <a:bodyPr spcFirstLastPara="1" wrap="square" lIns="60950" tIns="60950" rIns="60950" bIns="60950" anchor="ctr" anchorCtr="0">
            <a:noAutofit/>
          </a:bodyPr>
          <a:lstStyle/>
          <a:p>
            <a:pPr algn="ctr" defTabSz="609630">
              <a:buClr>
                <a:srgbClr val="000000"/>
              </a:buClr>
            </a:pPr>
            <a:endParaRPr sz="933" kern="0">
              <a:solidFill>
                <a:srgbClr val="000000"/>
              </a:solidFill>
              <a:highlight>
                <a:srgbClr val="FEFEFE"/>
              </a:highlight>
              <a:latin typeface="Avenir Next LT Pro" panose="020B0504020202020204" pitchFamily="34" charset="0"/>
              <a:cs typeface="Arial"/>
              <a:sym typeface="Arial"/>
            </a:endParaRPr>
          </a:p>
        </p:txBody>
      </p:sp>
      <p:sp>
        <p:nvSpPr>
          <p:cNvPr id="10" name="TextBox 9">
            <a:extLst>
              <a:ext uri="{FF2B5EF4-FFF2-40B4-BE49-F238E27FC236}">
                <a16:creationId xmlns:a16="http://schemas.microsoft.com/office/drawing/2014/main" id="{9918C5EE-7987-D503-4414-7CFB1FEF2082}"/>
              </a:ext>
            </a:extLst>
          </p:cNvPr>
          <p:cNvSpPr txBox="1"/>
          <p:nvPr/>
        </p:nvSpPr>
        <p:spPr>
          <a:xfrm>
            <a:off x="9405118" y="1847357"/>
            <a:ext cx="2687691" cy="3611245"/>
          </a:xfrm>
          <a:prstGeom prst="rect">
            <a:avLst/>
          </a:prstGeom>
          <a:noFill/>
          <a:effectLst/>
        </p:spPr>
        <p:txBody>
          <a:bodyPr wrap="square" anchor="ctr">
            <a:spAutoFit/>
          </a:bodyPr>
          <a:lstStyle/>
          <a:p>
            <a:pPr algn="ctr" defTabSz="609630">
              <a:spcAft>
                <a:spcPts val="800"/>
              </a:spcAft>
              <a:buClr>
                <a:srgbClr val="000000"/>
              </a:buClr>
            </a:pPr>
            <a:r>
              <a:rPr lang="en-US" sz="2300" b="1" kern="0" dirty="0">
                <a:solidFill>
                  <a:schemeClr val="bg1"/>
                </a:solidFill>
                <a:latin typeface="Avenir Next LT Pro" panose="020B0504020202020204" pitchFamily="34" charset="0"/>
                <a:ea typeface="Raleway"/>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rPr>
              <a:t>Advanced Computing</a:t>
            </a:r>
          </a:p>
          <a:p>
            <a:pPr algn="ctr" defTabSz="609630">
              <a:buClr>
                <a:srgbClr val="000000"/>
              </a:buClr>
            </a:pPr>
            <a:endParaRPr lang="en-US" sz="2300" b="1"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endParaRPr>
          </a:p>
          <a:p>
            <a:pPr algn="ctr" defTabSz="609630">
              <a:spcAft>
                <a:spcPts val="800"/>
              </a:spcAft>
              <a:buClr>
                <a:srgbClr val="000000"/>
              </a:buClr>
            </a:pPr>
            <a:r>
              <a:rPr lang="en-US" sz="1700" kern="0" dirty="0">
                <a:solidFill>
                  <a:schemeClr val="bg1"/>
                </a:solidFill>
                <a:latin typeface="Avenir Next LT Pro" panose="020B0504020202020204" pitchFamily="34" charset="0"/>
                <a:ea typeface="Calibri" panose="020F0502020204030204" pitchFamily="34" charset="0"/>
                <a:cs typeface="Segoe UI Semibold" panose="020B0702040204020203" pitchFamily="34" charset="0"/>
                <a:sym typeface="Raleway"/>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textRoundtripDataId="4"/>
                  </a:ext>
                </a:extLst>
              </a:rPr>
              <a:t>The Advanced Computing program is aimed at continuing support for FES relevant efforts from the Exascale Computing Project and assisting in data infrastructure needs for large-scale computing.   </a:t>
            </a:r>
            <a:endParaRPr lang="en-US" sz="1700" dirty="0">
              <a:solidFill>
                <a:schemeClr val="bg1"/>
              </a:solidFill>
              <a:latin typeface="Avenir Next LT Pro" panose="020B0504020202020204" pitchFamily="34" charset="0"/>
              <a:ea typeface="Calibri" panose="020F0502020204030204" pitchFamily="34" charset="0"/>
              <a:cs typeface="Segoe UI Semilight" panose="020B0402040204020203" pitchFamily="34" charset="0"/>
            </a:endParaRPr>
          </a:p>
        </p:txBody>
      </p:sp>
    </p:spTree>
    <p:extLst>
      <p:ext uri="{BB962C8B-B14F-4D97-AF65-F5344CB8AC3E}">
        <p14:creationId xmlns:p14="http://schemas.microsoft.com/office/powerpoint/2010/main" val="611656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5975"/>
          </a:xfrm>
          <a:solidFill>
            <a:schemeClr val="accent1"/>
          </a:solidFill>
        </p:spPr>
        <p:txBody>
          <a:bodyPr/>
          <a:lstStyle/>
          <a:p>
            <a:r>
              <a:rPr lang="en-US" dirty="0">
                <a:solidFill>
                  <a:schemeClr val="bg1"/>
                </a:solidFill>
                <a:latin typeface="AvenirNext LT Pro Bold" panose="020B0804020202020204" pitchFamily="34" charset="0"/>
              </a:rPr>
              <a:t>Diversity, Equity, Inclusion, and Accessibility</a:t>
            </a:r>
          </a:p>
        </p:txBody>
      </p:sp>
      <p:sp>
        <p:nvSpPr>
          <p:cNvPr id="9" name="TextBox 8"/>
          <p:cNvSpPr txBox="1"/>
          <p:nvPr/>
        </p:nvSpPr>
        <p:spPr>
          <a:xfrm>
            <a:off x="341824" y="1074509"/>
            <a:ext cx="5994321" cy="4708981"/>
          </a:xfrm>
          <a:prstGeom prst="rect">
            <a:avLst/>
          </a:prstGeom>
          <a:noFill/>
        </p:spPr>
        <p:txBody>
          <a:bodyPr wrap="square" rtlCol="0">
            <a:spAutoFit/>
          </a:bodyPr>
          <a:lstStyle/>
          <a:p>
            <a:pPr marL="285750" indent="-285750">
              <a:buClr>
                <a:schemeClr val="accent1"/>
              </a:buClr>
              <a:buFont typeface="Wingdings" panose="05000000000000000000" pitchFamily="2" charset="2"/>
              <a:buChar char="q"/>
            </a:pPr>
            <a:r>
              <a:rPr lang="en-US" sz="2400" dirty="0"/>
              <a:t>DEIA has been a challenge for the Theory program; women and minorities are significantly underrepresented (at least as lead PIs)</a:t>
            </a:r>
          </a:p>
          <a:p>
            <a:pPr marL="742950" lvl="1" indent="-285750">
              <a:buClr>
                <a:schemeClr val="accent1"/>
              </a:buClr>
              <a:buFont typeface="Wingdings" panose="05000000000000000000" pitchFamily="2" charset="2"/>
              <a:buChar char="q"/>
            </a:pPr>
            <a:r>
              <a:rPr lang="en-US" sz="2000" dirty="0"/>
              <a:t>FES SciDAC-5 has seen the most diverse pool of applicants and awardees in the program’s history.</a:t>
            </a:r>
          </a:p>
          <a:p>
            <a:pPr marL="285750" indent="-285750">
              <a:buClr>
                <a:schemeClr val="accent1"/>
              </a:buClr>
              <a:buFont typeface="Wingdings" panose="05000000000000000000" pitchFamily="2" charset="2"/>
              <a:buChar char="q"/>
            </a:pPr>
            <a:r>
              <a:rPr lang="en-US" sz="2400" dirty="0"/>
              <a:t>Plans for improving DEIA:</a:t>
            </a:r>
          </a:p>
          <a:p>
            <a:pPr marL="742950" lvl="1" indent="-285750">
              <a:buClr>
                <a:schemeClr val="accent1"/>
              </a:buClr>
              <a:buFont typeface="Wingdings" panose="05000000000000000000" pitchFamily="2" charset="2"/>
              <a:buChar char="q"/>
            </a:pPr>
            <a:r>
              <a:rPr lang="en-US" sz="2000" dirty="0"/>
              <a:t>Promote collaborative opportunities between large institutions and MSIs/HBCUs.</a:t>
            </a:r>
          </a:p>
          <a:p>
            <a:pPr marL="742950" lvl="1" indent="-285750">
              <a:buClr>
                <a:schemeClr val="accent1"/>
              </a:buClr>
              <a:buFont typeface="Wingdings" panose="05000000000000000000" pitchFamily="2" charset="2"/>
              <a:buChar char="q"/>
            </a:pPr>
            <a:r>
              <a:rPr lang="en-US" sz="2000" dirty="0"/>
              <a:t>Promote programs at universities that offer student training free of charge, e.g., MIT’s Computational Physics School for Fusion Research (CPS-FR).</a:t>
            </a:r>
          </a:p>
        </p:txBody>
      </p:sp>
      <p:graphicFrame>
        <p:nvGraphicFramePr>
          <p:cNvPr id="3" name="Table 2">
            <a:extLst>
              <a:ext uri="{FF2B5EF4-FFF2-40B4-BE49-F238E27FC236}">
                <a16:creationId xmlns:a16="http://schemas.microsoft.com/office/drawing/2014/main" id="{8AA8B5F5-8AB5-377D-49F2-B4C351864586}"/>
              </a:ext>
            </a:extLst>
          </p:cNvPr>
          <p:cNvGraphicFramePr>
            <a:graphicFrameLocks noGrp="1"/>
          </p:cNvGraphicFramePr>
          <p:nvPr>
            <p:extLst>
              <p:ext uri="{D42A27DB-BD31-4B8C-83A1-F6EECF244321}">
                <p14:modId xmlns:p14="http://schemas.microsoft.com/office/powerpoint/2010/main" val="1097491893"/>
              </p:ext>
            </p:extLst>
          </p:nvPr>
        </p:nvGraphicFramePr>
        <p:xfrm>
          <a:off x="7162800" y="2094839"/>
          <a:ext cx="4538411" cy="2668320"/>
        </p:xfrm>
        <a:graphic>
          <a:graphicData uri="http://schemas.openxmlformats.org/drawingml/2006/table">
            <a:tbl>
              <a:tblPr firstRow="1" bandRow="1">
                <a:tableStyleId>{5C22544A-7EE6-4342-B048-85BDC9FD1C3A}</a:tableStyleId>
              </a:tblPr>
              <a:tblGrid>
                <a:gridCol w="3438190">
                  <a:extLst>
                    <a:ext uri="{9D8B030D-6E8A-4147-A177-3AD203B41FA5}">
                      <a16:colId xmlns:a16="http://schemas.microsoft.com/office/drawing/2014/main" val="1947238819"/>
                    </a:ext>
                  </a:extLst>
                </a:gridCol>
                <a:gridCol w="1100221">
                  <a:extLst>
                    <a:ext uri="{9D8B030D-6E8A-4147-A177-3AD203B41FA5}">
                      <a16:colId xmlns:a16="http://schemas.microsoft.com/office/drawing/2014/main" val="851128848"/>
                    </a:ext>
                  </a:extLst>
                </a:gridCol>
              </a:tblGrid>
              <a:tr h="533664">
                <a:tc gridSpan="2">
                  <a:txBody>
                    <a:bodyPr/>
                    <a:lstStyle/>
                    <a:p>
                      <a:pPr algn="ctr"/>
                      <a:r>
                        <a:rPr lang="en-US" sz="2000" dirty="0"/>
                        <a:t>SciDAC-5 Awardee Demographics</a:t>
                      </a:r>
                    </a:p>
                  </a:txBody>
                  <a:tcPr/>
                </a:tc>
                <a:tc hMerge="1">
                  <a:txBody>
                    <a:bodyPr/>
                    <a:lstStyle/>
                    <a:p>
                      <a:endParaRPr lang="en-US"/>
                    </a:p>
                  </a:txBody>
                  <a:tcPr/>
                </a:tc>
                <a:extLst>
                  <a:ext uri="{0D108BD9-81ED-4DB2-BD59-A6C34878D82A}">
                    <a16:rowId xmlns:a16="http://schemas.microsoft.com/office/drawing/2014/main" val="267528166"/>
                  </a:ext>
                </a:extLst>
              </a:tr>
              <a:tr h="533664">
                <a:tc>
                  <a:txBody>
                    <a:bodyPr/>
                    <a:lstStyle/>
                    <a:p>
                      <a:r>
                        <a:rPr lang="en-US" sz="2000" dirty="0"/>
                        <a:t>Female leads PI’s</a:t>
                      </a:r>
                    </a:p>
                  </a:txBody>
                  <a:tcPr/>
                </a:tc>
                <a:tc>
                  <a:txBody>
                    <a:bodyPr/>
                    <a:lstStyle/>
                    <a:p>
                      <a:r>
                        <a:rPr lang="en-US" sz="2000"/>
                        <a:t>3</a:t>
                      </a:r>
                    </a:p>
                  </a:txBody>
                  <a:tcPr/>
                </a:tc>
                <a:extLst>
                  <a:ext uri="{0D108BD9-81ED-4DB2-BD59-A6C34878D82A}">
                    <a16:rowId xmlns:a16="http://schemas.microsoft.com/office/drawing/2014/main" val="783344182"/>
                  </a:ext>
                </a:extLst>
              </a:tr>
              <a:tr h="533664">
                <a:tc>
                  <a:txBody>
                    <a:bodyPr/>
                    <a:lstStyle/>
                    <a:p>
                      <a:r>
                        <a:rPr lang="en-US" sz="2000"/>
                        <a:t>Female co-PI’s</a:t>
                      </a:r>
                    </a:p>
                  </a:txBody>
                  <a:tcPr/>
                </a:tc>
                <a:tc>
                  <a:txBody>
                    <a:bodyPr/>
                    <a:lstStyle/>
                    <a:p>
                      <a:r>
                        <a:rPr lang="en-US" sz="2000"/>
                        <a:t>11</a:t>
                      </a:r>
                    </a:p>
                  </a:txBody>
                  <a:tcPr/>
                </a:tc>
                <a:extLst>
                  <a:ext uri="{0D108BD9-81ED-4DB2-BD59-A6C34878D82A}">
                    <a16:rowId xmlns:a16="http://schemas.microsoft.com/office/drawing/2014/main" val="1753225258"/>
                  </a:ext>
                </a:extLst>
              </a:tr>
              <a:tr h="533664">
                <a:tc>
                  <a:txBody>
                    <a:bodyPr/>
                    <a:lstStyle/>
                    <a:p>
                      <a:r>
                        <a:rPr lang="en-US" sz="2000"/>
                        <a:t>Hispanic lead PI’s</a:t>
                      </a:r>
                    </a:p>
                  </a:txBody>
                  <a:tcPr/>
                </a:tc>
                <a:tc>
                  <a:txBody>
                    <a:bodyPr/>
                    <a:lstStyle/>
                    <a:p>
                      <a:r>
                        <a:rPr lang="en-US" sz="2000"/>
                        <a:t>2</a:t>
                      </a:r>
                    </a:p>
                  </a:txBody>
                  <a:tcPr/>
                </a:tc>
                <a:extLst>
                  <a:ext uri="{0D108BD9-81ED-4DB2-BD59-A6C34878D82A}">
                    <a16:rowId xmlns:a16="http://schemas.microsoft.com/office/drawing/2014/main" val="3951379034"/>
                  </a:ext>
                </a:extLst>
              </a:tr>
              <a:tr h="533664">
                <a:tc>
                  <a:txBody>
                    <a:bodyPr/>
                    <a:lstStyle/>
                    <a:p>
                      <a:r>
                        <a:rPr lang="en-US" sz="2000"/>
                        <a:t>Hispanic co-PI’s</a:t>
                      </a:r>
                    </a:p>
                  </a:txBody>
                  <a:tcPr/>
                </a:tc>
                <a:tc>
                  <a:txBody>
                    <a:bodyPr/>
                    <a:lstStyle/>
                    <a:p>
                      <a:r>
                        <a:rPr lang="en-US" sz="2000" dirty="0"/>
                        <a:t>3</a:t>
                      </a:r>
                    </a:p>
                  </a:txBody>
                  <a:tcPr/>
                </a:tc>
                <a:extLst>
                  <a:ext uri="{0D108BD9-81ED-4DB2-BD59-A6C34878D82A}">
                    <a16:rowId xmlns:a16="http://schemas.microsoft.com/office/drawing/2014/main" val="1833033406"/>
                  </a:ext>
                </a:extLst>
              </a:tr>
            </a:tbl>
          </a:graphicData>
        </a:graphic>
      </p:graphicFrame>
    </p:spTree>
    <p:extLst>
      <p:ext uri="{BB962C8B-B14F-4D97-AF65-F5344CB8AC3E}">
        <p14:creationId xmlns:p14="http://schemas.microsoft.com/office/powerpoint/2010/main" val="4113340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97308"/>
          </a:xfrm>
          <a:solidFill>
            <a:schemeClr val="accent1"/>
          </a:solidFill>
        </p:spPr>
        <p:txBody>
          <a:bodyPr>
            <a:normAutofit/>
          </a:bodyPr>
          <a:lstStyle/>
          <a:p>
            <a:r>
              <a:rPr lang="en-US" dirty="0">
                <a:solidFill>
                  <a:schemeClr val="bg1"/>
                </a:solidFill>
              </a:rPr>
              <a:t>Early Career Research Program</a:t>
            </a:r>
          </a:p>
        </p:txBody>
      </p:sp>
      <p:pic>
        <p:nvPicPr>
          <p:cNvPr id="4" name="Picture 3">
            <a:extLst>
              <a:ext uri="{FF2B5EF4-FFF2-40B4-BE49-F238E27FC236}">
                <a16:creationId xmlns:a16="http://schemas.microsoft.com/office/drawing/2014/main" id="{A4DED40D-C13E-7038-62BE-899AA13D1767}"/>
              </a:ext>
            </a:extLst>
          </p:cNvPr>
          <p:cNvPicPr>
            <a:picLocks noChangeAspect="1"/>
          </p:cNvPicPr>
          <p:nvPr/>
        </p:nvPicPr>
        <p:blipFill>
          <a:blip r:embed="rId3" cstate="print">
            <a:extLst>
              <a:ext uri="{28A0092B-C50C-407E-A947-70E740481C1C}">
                <a14:useLocalDpi xmlns:a14="http://schemas.microsoft.com/office/drawing/2010/main" val="0"/>
              </a:ext>
            </a:extLst>
          </a:blip>
          <a:srcRect t="12500" b="12500"/>
          <a:stretch/>
        </p:blipFill>
        <p:spPr>
          <a:xfrm>
            <a:off x="6076824" y="1440872"/>
            <a:ext cx="2784558" cy="2784558"/>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81FCD1CD-B0CB-E177-F101-B7F5A109B35F}"/>
              </a:ext>
            </a:extLst>
          </p:cNvPr>
          <p:cNvPicPr>
            <a:picLocks noChangeAspect="1"/>
          </p:cNvPicPr>
          <p:nvPr/>
        </p:nvPicPr>
        <p:blipFill rotWithShape="1">
          <a:blip r:embed="rId4">
            <a:extLst>
              <a:ext uri="{28A0092B-C50C-407E-A947-70E740481C1C}">
                <a14:useLocalDpi xmlns:a14="http://schemas.microsoft.com/office/drawing/2010/main" val="0"/>
              </a:ext>
            </a:extLst>
          </a:blip>
          <a:srcRect l="20008" t="340" r="20008" b="38804"/>
          <a:stretch/>
        </p:blipFill>
        <p:spPr>
          <a:xfrm>
            <a:off x="9163748" y="2286000"/>
            <a:ext cx="2852184" cy="289362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4E82C01A-C003-D02F-CBF3-132F5D389815}"/>
              </a:ext>
            </a:extLst>
          </p:cNvPr>
          <p:cNvSpPr txBox="1"/>
          <p:nvPr/>
        </p:nvSpPr>
        <p:spPr>
          <a:xfrm>
            <a:off x="6562829" y="4308555"/>
            <a:ext cx="1797736" cy="369332"/>
          </a:xfrm>
          <a:prstGeom prst="rect">
            <a:avLst/>
          </a:prstGeom>
          <a:solidFill>
            <a:schemeClr val="accent2"/>
          </a:solidFill>
        </p:spPr>
        <p:txBody>
          <a:bodyPr wrap="none" rtlCol="0">
            <a:spAutoFit/>
          </a:bodyPr>
          <a:lstStyle/>
          <a:p>
            <a:r>
              <a:rPr lang="en-US" dirty="0">
                <a:solidFill>
                  <a:schemeClr val="accent1"/>
                </a:solidFill>
              </a:rPr>
              <a:t>Dr. Elizabeth Paul</a:t>
            </a:r>
          </a:p>
        </p:txBody>
      </p:sp>
      <p:sp>
        <p:nvSpPr>
          <p:cNvPr id="6" name="TextBox 5">
            <a:extLst>
              <a:ext uri="{FF2B5EF4-FFF2-40B4-BE49-F238E27FC236}">
                <a16:creationId xmlns:a16="http://schemas.microsoft.com/office/drawing/2014/main" id="{184FA4A5-BD15-58DB-B1F4-9A4B4560CDB4}"/>
              </a:ext>
            </a:extLst>
          </p:cNvPr>
          <p:cNvSpPr txBox="1"/>
          <p:nvPr/>
        </p:nvSpPr>
        <p:spPr>
          <a:xfrm>
            <a:off x="9639065" y="5285064"/>
            <a:ext cx="1914242" cy="369332"/>
          </a:xfrm>
          <a:prstGeom prst="rect">
            <a:avLst/>
          </a:prstGeom>
          <a:solidFill>
            <a:schemeClr val="accent2"/>
          </a:solidFill>
        </p:spPr>
        <p:txBody>
          <a:bodyPr wrap="none" rtlCol="0">
            <a:spAutoFit/>
          </a:bodyPr>
          <a:lstStyle/>
          <a:p>
            <a:r>
              <a:rPr lang="en-US" dirty="0">
                <a:solidFill>
                  <a:schemeClr val="accent1"/>
                </a:solidFill>
              </a:rPr>
              <a:t>Dr. Vinicius Duarte</a:t>
            </a:r>
          </a:p>
        </p:txBody>
      </p:sp>
      <p:sp>
        <p:nvSpPr>
          <p:cNvPr id="8" name="TextBox 7">
            <a:extLst>
              <a:ext uri="{FF2B5EF4-FFF2-40B4-BE49-F238E27FC236}">
                <a16:creationId xmlns:a16="http://schemas.microsoft.com/office/drawing/2014/main" id="{B5AE5F92-64E8-8FA3-4726-67D5D0466B67}"/>
              </a:ext>
            </a:extLst>
          </p:cNvPr>
          <p:cNvSpPr txBox="1"/>
          <p:nvPr/>
        </p:nvSpPr>
        <p:spPr>
          <a:xfrm>
            <a:off x="176067" y="969274"/>
            <a:ext cx="5492345" cy="5324535"/>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The DOE Early Career Program mission is developing the next generation of STEM leaders </a:t>
            </a:r>
            <a:r>
              <a:rPr lang="en-US" sz="2400" b="0" i="0" dirty="0">
                <a:solidFill>
                  <a:srgbClr val="292929"/>
                </a:solidFill>
                <a:effectLst/>
              </a:rPr>
              <a:t>to solidify America’s role as the driver of science and innovation around the world.</a:t>
            </a:r>
          </a:p>
          <a:p>
            <a:pPr marL="742950" lvl="1" indent="-285750">
              <a:buFont typeface="Wingdings" panose="05000000000000000000" pitchFamily="2" charset="2"/>
              <a:buChar char="q"/>
            </a:pPr>
            <a:r>
              <a:rPr lang="en-US" sz="2000" dirty="0">
                <a:solidFill>
                  <a:srgbClr val="292929"/>
                </a:solidFill>
              </a:rPr>
              <a:t>In FY23 the FES Theory and Simulation program received 11 applications for the ECRP and awarded two.</a:t>
            </a:r>
          </a:p>
          <a:p>
            <a:pPr marL="742950" lvl="1" indent="-285750">
              <a:buFont typeface="Wingdings" panose="05000000000000000000" pitchFamily="2" charset="2"/>
              <a:buChar char="q"/>
            </a:pPr>
            <a:r>
              <a:rPr lang="en-US" sz="2000" dirty="0">
                <a:solidFill>
                  <a:srgbClr val="292929"/>
                </a:solidFill>
              </a:rPr>
              <a:t>Elizabeth Paul is a leading researcher in the field of stellarator optimization with a tenure track position at Columbia University.</a:t>
            </a:r>
          </a:p>
          <a:p>
            <a:pPr marL="742950" lvl="1" indent="-285750">
              <a:buFont typeface="Wingdings" panose="05000000000000000000" pitchFamily="2" charset="2"/>
              <a:buChar char="q"/>
            </a:pPr>
            <a:r>
              <a:rPr lang="en-US" sz="2000" dirty="0">
                <a:solidFill>
                  <a:srgbClr val="292929"/>
                </a:solidFill>
              </a:rPr>
              <a:t>Vinicius Duarte is a leader in the field of energetic particle instabilities and reduced modeling efforts with a staff research position at PPPL.</a:t>
            </a:r>
            <a:endParaRPr lang="en-US" sz="2000" dirty="0"/>
          </a:p>
        </p:txBody>
      </p:sp>
    </p:spTree>
    <p:extLst>
      <p:ext uri="{BB962C8B-B14F-4D97-AF65-F5344CB8AC3E}">
        <p14:creationId xmlns:p14="http://schemas.microsoft.com/office/powerpoint/2010/main" val="362222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97308"/>
          </a:xfrm>
          <a:solidFill>
            <a:schemeClr val="accent1"/>
          </a:solidFill>
        </p:spPr>
        <p:txBody>
          <a:bodyPr>
            <a:normAutofit/>
          </a:bodyPr>
          <a:lstStyle/>
          <a:p>
            <a:r>
              <a:rPr lang="en-US" dirty="0">
                <a:solidFill>
                  <a:schemeClr val="bg1"/>
                </a:solidFill>
              </a:rPr>
              <a:t>Funding for Accelerated, Inclusive Research (FAIR)</a:t>
            </a:r>
          </a:p>
        </p:txBody>
      </p:sp>
      <p:sp>
        <p:nvSpPr>
          <p:cNvPr id="5" name="TextBox 4">
            <a:extLst>
              <a:ext uri="{FF2B5EF4-FFF2-40B4-BE49-F238E27FC236}">
                <a16:creationId xmlns:a16="http://schemas.microsoft.com/office/drawing/2014/main" id="{7D6C4FED-6F24-6D17-2E92-E872C97B8668}"/>
              </a:ext>
            </a:extLst>
          </p:cNvPr>
          <p:cNvSpPr txBox="1"/>
          <p:nvPr/>
        </p:nvSpPr>
        <p:spPr>
          <a:xfrm>
            <a:off x="284055" y="1120622"/>
            <a:ext cx="5544701" cy="4955203"/>
          </a:xfrm>
          <a:prstGeom prst="rect">
            <a:avLst/>
          </a:prstGeom>
          <a:noFill/>
        </p:spPr>
        <p:txBody>
          <a:bodyPr wrap="square">
            <a:spAutoFit/>
          </a:bodyPr>
          <a:lstStyle/>
          <a:p>
            <a:pPr marL="274320" indent="-274320">
              <a:buClr>
                <a:schemeClr val="accent1"/>
              </a:buClr>
              <a:buFont typeface="Wingdings" panose="05000000000000000000" pitchFamily="2" charset="2"/>
              <a:buChar char="q"/>
            </a:pPr>
            <a:r>
              <a:rPr lang="en-US" sz="2400" dirty="0">
                <a:latin typeface="Avenir Next LT Pro" panose="020B0504020202020204" pitchFamily="34" charset="0"/>
              </a:rPr>
              <a:t>Building research capacity, infrastructure, and expertise at historically underrepresented institutions.</a:t>
            </a:r>
          </a:p>
          <a:p>
            <a:pPr marL="274320" indent="-274320">
              <a:buClr>
                <a:schemeClr val="accent1"/>
              </a:buClr>
              <a:buFont typeface="Wingdings" panose="05000000000000000000" pitchFamily="2" charset="2"/>
              <a:buChar char="q"/>
            </a:pPr>
            <a:r>
              <a:rPr lang="en-US" sz="2000" dirty="0">
                <a:latin typeface="Avenir Next LT Pro" panose="020B0504020202020204" pitchFamily="34" charset="0"/>
              </a:rPr>
              <a:t>Includes minority serving institutions (MSIs) and emerging research institutions (ERIs). </a:t>
            </a:r>
          </a:p>
          <a:p>
            <a:pPr marL="274320" indent="-274320">
              <a:buClr>
                <a:schemeClr val="accent1"/>
              </a:buClr>
              <a:buFont typeface="Wingdings" panose="05000000000000000000" pitchFamily="2" charset="2"/>
              <a:buChar char="q"/>
            </a:pPr>
            <a:r>
              <a:rPr lang="en-US" sz="2000" dirty="0">
                <a:latin typeface="Avenir Next LT Pro" panose="020B0504020202020204" pitchFamily="34" charset="0"/>
              </a:rPr>
              <a:t>Supporting mutually beneficial relationships between MSIs and ERIs with partnering institutions.</a:t>
            </a:r>
          </a:p>
          <a:p>
            <a:pPr marL="274320" indent="-274320">
              <a:buClr>
                <a:schemeClr val="accent1"/>
              </a:buClr>
              <a:buFont typeface="Wingdings" panose="05000000000000000000" pitchFamily="2" charset="2"/>
              <a:buChar char="q"/>
            </a:pPr>
            <a:r>
              <a:rPr lang="en-US" sz="2000" dirty="0">
                <a:latin typeface="Avenir Next LT Pro" panose="020B0504020202020204" pitchFamily="34" charset="0"/>
              </a:rPr>
              <a:t>Theory has awarded one FAIR proposal for FY23 </a:t>
            </a:r>
          </a:p>
          <a:p>
            <a:pPr marL="731520" lvl="1" indent="-274320">
              <a:buClr>
                <a:schemeClr val="accent1"/>
              </a:buClr>
              <a:buFont typeface="Wingdings" panose="05000000000000000000" pitchFamily="2" charset="2"/>
              <a:buChar char="q"/>
            </a:pPr>
            <a:r>
              <a:rPr lang="en-US" sz="2000" dirty="0">
                <a:latin typeface="Avenir Next LT Pro" panose="020B0504020202020204" pitchFamily="34" charset="0"/>
              </a:rPr>
              <a:t>PI Marcus Alfred (Howard University)</a:t>
            </a:r>
          </a:p>
          <a:p>
            <a:pPr marL="731520" lvl="1" indent="-274320">
              <a:buClr>
                <a:schemeClr val="accent1"/>
              </a:buClr>
              <a:buFont typeface="Wingdings" panose="05000000000000000000" pitchFamily="2" charset="2"/>
              <a:buChar char="q"/>
            </a:pPr>
            <a:r>
              <a:rPr lang="en-US" sz="2000" dirty="0">
                <a:latin typeface="Avenir Next LT Pro" panose="020B0504020202020204" pitchFamily="34" charset="0"/>
              </a:rPr>
              <a:t>Collaborator Michael Churchill (PPPL)</a:t>
            </a:r>
          </a:p>
          <a:p>
            <a:pPr marL="731520" lvl="1" indent="-274320">
              <a:buClr>
                <a:schemeClr val="accent1"/>
              </a:buClr>
              <a:buFont typeface="Wingdings" panose="05000000000000000000" pitchFamily="2" charset="2"/>
              <a:buChar char="q"/>
            </a:pPr>
            <a:r>
              <a:rPr lang="en-US" sz="2000" dirty="0">
                <a:latin typeface="Avenir Next LT Pro" panose="020B0504020202020204" pitchFamily="34" charset="0"/>
              </a:rPr>
              <a:t>Focused on AI/ML efforts for solving edge transport in tokamaks.</a:t>
            </a:r>
          </a:p>
        </p:txBody>
      </p:sp>
      <p:pic>
        <p:nvPicPr>
          <p:cNvPr id="4" name="Picture 3" descr="A person smiling at the camera&#10;&#10;Description automatically generated">
            <a:extLst>
              <a:ext uri="{FF2B5EF4-FFF2-40B4-BE49-F238E27FC236}">
                <a16:creationId xmlns:a16="http://schemas.microsoft.com/office/drawing/2014/main" id="{A4DED40D-C13E-7038-62BE-899AA13D1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824" y="1440872"/>
            <a:ext cx="2784558" cy="2784558"/>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erson standing in front of a whiteboard&#10;&#10;Description automatically generated">
            <a:extLst>
              <a:ext uri="{FF2B5EF4-FFF2-40B4-BE49-F238E27FC236}">
                <a16:creationId xmlns:a16="http://schemas.microsoft.com/office/drawing/2014/main" id="{81FCD1CD-B0CB-E177-F101-B7F5A109B3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47" t="7233" r="27158" b="20213"/>
          <a:stretch/>
        </p:blipFill>
        <p:spPr>
          <a:xfrm>
            <a:off x="9163748" y="2289222"/>
            <a:ext cx="2852184" cy="289362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4E82C01A-C003-D02F-CBF3-132F5D389815}"/>
              </a:ext>
            </a:extLst>
          </p:cNvPr>
          <p:cNvSpPr txBox="1"/>
          <p:nvPr/>
        </p:nvSpPr>
        <p:spPr>
          <a:xfrm>
            <a:off x="6562829" y="4308555"/>
            <a:ext cx="1812547" cy="369332"/>
          </a:xfrm>
          <a:prstGeom prst="rect">
            <a:avLst/>
          </a:prstGeom>
          <a:solidFill>
            <a:schemeClr val="accent2"/>
          </a:solidFill>
        </p:spPr>
        <p:txBody>
          <a:bodyPr wrap="none" rtlCol="0">
            <a:spAutoFit/>
          </a:bodyPr>
          <a:lstStyle/>
          <a:p>
            <a:r>
              <a:rPr lang="en-US" dirty="0">
                <a:solidFill>
                  <a:schemeClr val="accent1"/>
                </a:solidFill>
              </a:rPr>
              <a:t>Dr. Marcus Alfred</a:t>
            </a:r>
          </a:p>
        </p:txBody>
      </p:sp>
      <p:sp>
        <p:nvSpPr>
          <p:cNvPr id="6" name="TextBox 5">
            <a:extLst>
              <a:ext uri="{FF2B5EF4-FFF2-40B4-BE49-F238E27FC236}">
                <a16:creationId xmlns:a16="http://schemas.microsoft.com/office/drawing/2014/main" id="{184FA4A5-BD15-58DB-B1F4-9A4B4560CDB4}"/>
              </a:ext>
            </a:extLst>
          </p:cNvPr>
          <p:cNvSpPr txBox="1"/>
          <p:nvPr/>
        </p:nvSpPr>
        <p:spPr>
          <a:xfrm>
            <a:off x="9530575" y="5285064"/>
            <a:ext cx="2118529" cy="369332"/>
          </a:xfrm>
          <a:prstGeom prst="rect">
            <a:avLst/>
          </a:prstGeom>
          <a:solidFill>
            <a:schemeClr val="accent2"/>
          </a:solidFill>
        </p:spPr>
        <p:txBody>
          <a:bodyPr wrap="none" rtlCol="0">
            <a:spAutoFit/>
          </a:bodyPr>
          <a:lstStyle/>
          <a:p>
            <a:r>
              <a:rPr lang="en-US" dirty="0">
                <a:solidFill>
                  <a:schemeClr val="accent1"/>
                </a:solidFill>
              </a:rPr>
              <a:t>Dr. Michael Churchill</a:t>
            </a:r>
          </a:p>
        </p:txBody>
      </p:sp>
    </p:spTree>
    <p:extLst>
      <p:ext uri="{BB962C8B-B14F-4D97-AF65-F5344CB8AC3E}">
        <p14:creationId xmlns:p14="http://schemas.microsoft.com/office/powerpoint/2010/main" val="1207904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CF782-2F09-2B8A-C343-2310AD4F4713}"/>
              </a:ext>
            </a:extLst>
          </p:cNvPr>
          <p:cNvSpPr>
            <a:spLocks noGrp="1"/>
          </p:cNvSpPr>
          <p:nvPr>
            <p:ph type="title"/>
          </p:nvPr>
        </p:nvSpPr>
        <p:spPr>
          <a:xfrm>
            <a:off x="0" y="640"/>
            <a:ext cx="12192000" cy="670479"/>
          </a:xfrm>
          <a:solidFill>
            <a:schemeClr val="accent1"/>
          </a:solidFill>
          <a:ln>
            <a:solidFill>
              <a:schemeClr val="accent1"/>
            </a:solidFill>
          </a:ln>
        </p:spPr>
        <p:txBody>
          <a:bodyPr>
            <a:normAutofit/>
          </a:bodyPr>
          <a:lstStyle/>
          <a:p>
            <a:pPr algn="l"/>
            <a:r>
              <a:rPr lang="en-US" sz="4000" dirty="0">
                <a:solidFill>
                  <a:schemeClr val="bg1"/>
                </a:solidFill>
              </a:rPr>
              <a:t>Theory &amp; Simulation: The Next Five Years</a:t>
            </a:r>
          </a:p>
        </p:txBody>
      </p:sp>
      <p:sp>
        <p:nvSpPr>
          <p:cNvPr id="4" name="Text Placeholder 3">
            <a:extLst>
              <a:ext uri="{FF2B5EF4-FFF2-40B4-BE49-F238E27FC236}">
                <a16:creationId xmlns:a16="http://schemas.microsoft.com/office/drawing/2014/main" id="{576353FB-270A-9753-9793-F3B13C10ACFB}"/>
              </a:ext>
            </a:extLst>
          </p:cNvPr>
          <p:cNvSpPr>
            <a:spLocks noGrp="1"/>
          </p:cNvSpPr>
          <p:nvPr>
            <p:ph type="body" sz="half" idx="2"/>
          </p:nvPr>
        </p:nvSpPr>
        <p:spPr>
          <a:xfrm>
            <a:off x="320791" y="857725"/>
            <a:ext cx="11550417" cy="5298526"/>
          </a:xfrm>
        </p:spPr>
        <p:txBody>
          <a:bodyPr>
            <a:normAutofit lnSpcReduction="10000"/>
          </a:bodyPr>
          <a:lstStyle/>
          <a:p>
            <a:pPr marL="285750" indent="-285750">
              <a:buFont typeface="Wingdings" panose="05000000000000000000" pitchFamily="2" charset="2"/>
              <a:buChar char="q"/>
            </a:pPr>
            <a:r>
              <a:rPr lang="en-US" dirty="0"/>
              <a:t>Advancements in computing open the door for paradigm-shifting degrees of simulation fidelity.</a:t>
            </a:r>
          </a:p>
          <a:p>
            <a:pPr marL="742950" lvl="1" indent="-285750">
              <a:buFont typeface="Wingdings" panose="05000000000000000000" pitchFamily="2" charset="2"/>
              <a:buChar char="q"/>
            </a:pPr>
            <a:r>
              <a:rPr lang="en-US" dirty="0"/>
              <a:t>ECP projects have successfully achieved high levels of computational optimization on FRONTIER. (FOM &gt; 50 for </a:t>
            </a:r>
            <a:r>
              <a:rPr lang="en-US" dirty="0" err="1"/>
              <a:t>WDMApp</a:t>
            </a:r>
            <a:r>
              <a:rPr lang="en-US" dirty="0"/>
              <a:t>)</a:t>
            </a:r>
          </a:p>
          <a:p>
            <a:pPr marL="742950" lvl="1" indent="-285750">
              <a:buFont typeface="Wingdings" panose="05000000000000000000" pitchFamily="2" charset="2"/>
              <a:buChar char="q"/>
            </a:pPr>
            <a:r>
              <a:rPr lang="en-US" dirty="0"/>
              <a:t>QIS, though in its relative infancy, is already being utilized for complex MFE plasma simulations.</a:t>
            </a:r>
          </a:p>
          <a:p>
            <a:pPr marL="742950" lvl="1" indent="-285750">
              <a:buFont typeface="Wingdings" panose="05000000000000000000" pitchFamily="2" charset="2"/>
              <a:buChar char="q"/>
            </a:pPr>
            <a:r>
              <a:rPr lang="en-US" dirty="0"/>
              <a:t>The Theory &amp; Simulation program should leverage these tools.</a:t>
            </a:r>
          </a:p>
          <a:p>
            <a:pPr marL="285750" indent="-285750">
              <a:buFont typeface="Wingdings" panose="05000000000000000000" pitchFamily="2" charset="2"/>
              <a:buChar char="q"/>
            </a:pPr>
            <a:r>
              <a:rPr lang="en-US" dirty="0"/>
              <a:t>Whole Facility Modeling efforts in SciDAC hope to guide FPP device design.</a:t>
            </a:r>
          </a:p>
          <a:p>
            <a:pPr marL="742950" lvl="1" indent="-285750">
              <a:buFont typeface="Wingdings" panose="05000000000000000000" pitchFamily="2" charset="2"/>
              <a:buChar char="q"/>
            </a:pPr>
            <a:r>
              <a:rPr lang="en-US" dirty="0"/>
              <a:t>Several SciDAC Partnerships intend to focus their efforts on operational scenarios relevant to devices within the Milestone Program, while expanding the scope of code-coupling efforts.</a:t>
            </a:r>
          </a:p>
          <a:p>
            <a:pPr marL="742950" lvl="1" indent="-285750">
              <a:buFont typeface="Wingdings" panose="05000000000000000000" pitchFamily="2" charset="2"/>
              <a:buChar char="q"/>
            </a:pPr>
            <a:r>
              <a:rPr lang="en-US" dirty="0"/>
              <a:t>Stellarator projects focus on the optimization of coil configurations to minimize deleterious instabilities and maximize confinement.</a:t>
            </a:r>
          </a:p>
          <a:p>
            <a:pPr marL="285750" indent="-285750">
              <a:buFont typeface="Wingdings" panose="05000000000000000000" pitchFamily="2" charset="2"/>
              <a:buChar char="q"/>
            </a:pPr>
            <a:r>
              <a:rPr lang="en-US" dirty="0"/>
              <a:t>“Big Data” resources can be utilized by researchers to accelerate modeling and simulation.</a:t>
            </a:r>
          </a:p>
          <a:p>
            <a:pPr marL="742950" lvl="1" indent="-285750">
              <a:buFont typeface="Wingdings" panose="05000000000000000000" pitchFamily="2" charset="2"/>
              <a:buChar char="q"/>
            </a:pPr>
            <a:r>
              <a:rPr lang="en-US" dirty="0"/>
              <a:t>Reduced Ordered Models in conjunction with AI/ML can offer new insights in the physics of plasma phenomena.</a:t>
            </a:r>
          </a:p>
          <a:p>
            <a:pPr marL="742950" lvl="1" indent="-285750">
              <a:buFont typeface="Wingdings" panose="05000000000000000000" pitchFamily="2" charset="2"/>
              <a:buChar char="q"/>
            </a:pPr>
            <a:r>
              <a:rPr lang="en-US" dirty="0"/>
              <a:t>The output data from high-fidelity whole facility models can offer predictive analysis before a device has finished construction.  </a:t>
            </a:r>
          </a:p>
          <a:p>
            <a:pPr marL="285750" indent="-285750">
              <a:buFont typeface="Wingdings" panose="05000000000000000000" pitchFamily="2" charset="2"/>
              <a:buChar char="q"/>
            </a:pPr>
            <a:r>
              <a:rPr lang="en-US" dirty="0"/>
              <a:t>Theory and Simulation is responsible for filling program gaps.</a:t>
            </a:r>
          </a:p>
          <a:p>
            <a:pPr marL="742950" lvl="1" indent="-285750">
              <a:buFont typeface="Wingdings" panose="05000000000000000000" pitchFamily="2" charset="2"/>
              <a:buChar char="q"/>
            </a:pPr>
            <a:r>
              <a:rPr lang="en-US" dirty="0"/>
              <a:t>Theory &amp; Simulation research can work from first-principles to flesh out experimentally observed diagnostic results.</a:t>
            </a:r>
          </a:p>
          <a:p>
            <a:pPr marL="1200150" lvl="2" indent="-285750">
              <a:buFont typeface="Wingdings" panose="05000000000000000000" pitchFamily="2" charset="2"/>
              <a:buChar char="q"/>
            </a:pPr>
            <a:r>
              <a:rPr lang="en-US" dirty="0"/>
              <a:t>Theory aims to answer the “Why?” to novel experimental results.</a:t>
            </a:r>
          </a:p>
          <a:p>
            <a:pPr marL="742950" lvl="1" indent="-285750">
              <a:buFont typeface="Wingdings" panose="05000000000000000000" pitchFamily="2" charset="2"/>
              <a:buChar char="q"/>
            </a:pPr>
            <a:r>
              <a:rPr lang="en-US" dirty="0"/>
              <a:t>Coordination with experimental programs will be key to the success of both Theory and Experiment.</a:t>
            </a:r>
          </a:p>
          <a:p>
            <a:pPr marL="742950" lvl="1" indent="-285750">
              <a:buFont typeface="Wingdings" panose="05000000000000000000" pitchFamily="2" charset="2"/>
              <a:buChar char="q"/>
            </a:pPr>
            <a:r>
              <a:rPr lang="en-US" dirty="0"/>
              <a:t>Relationship is highly symbiotic: Theory depends on high-quality experimental data and Experiments depend on high-fidelity predictions to define new operational parameters.</a:t>
            </a:r>
          </a:p>
          <a:p>
            <a:pPr marL="285750" indent="-285750">
              <a:buFont typeface="Wingdings" panose="05000000000000000000" pitchFamily="2" charset="2"/>
              <a:buChar char="q"/>
            </a:pPr>
            <a:r>
              <a:rPr lang="en-US" dirty="0"/>
              <a:t>Support up-and-coming research programs</a:t>
            </a:r>
          </a:p>
          <a:p>
            <a:pPr marL="742950" lvl="1" indent="-285750">
              <a:buFont typeface="Wingdings" panose="05000000000000000000" pitchFamily="2" charset="2"/>
              <a:buChar char="q"/>
            </a:pPr>
            <a:r>
              <a:rPr lang="en-US" dirty="0"/>
              <a:t>Awards under the FAIR FOA and single-investigator awards under the Theory program can take advantage of HPC infrastructure with an internet connection alone.</a:t>
            </a:r>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1310126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A43E-5368-7442-7E4E-9410A342CC7C}"/>
              </a:ext>
            </a:extLst>
          </p:cNvPr>
          <p:cNvSpPr>
            <a:spLocks noGrp="1"/>
          </p:cNvSpPr>
          <p:nvPr>
            <p:ph type="title"/>
          </p:nvPr>
        </p:nvSpPr>
        <p:spPr>
          <a:xfrm>
            <a:off x="0" y="-3617"/>
            <a:ext cx="12192000" cy="801663"/>
          </a:xfrm>
          <a:solidFill>
            <a:schemeClr val="accent1"/>
          </a:solidFill>
        </p:spPr>
        <p:txBody>
          <a:bodyPr/>
          <a:lstStyle/>
          <a:p>
            <a:r>
              <a:rPr lang="en-US" dirty="0">
                <a:solidFill>
                  <a:schemeClr val="bg1"/>
                </a:solidFill>
              </a:rPr>
              <a:t>Priorities and Drivers - 1</a:t>
            </a:r>
          </a:p>
        </p:txBody>
      </p:sp>
      <p:sp>
        <p:nvSpPr>
          <p:cNvPr id="3" name="Content Placeholder 2">
            <a:extLst>
              <a:ext uri="{FF2B5EF4-FFF2-40B4-BE49-F238E27FC236}">
                <a16:creationId xmlns:a16="http://schemas.microsoft.com/office/drawing/2014/main" id="{C32E8C20-2571-D66A-F507-A7183FC32AB5}"/>
              </a:ext>
            </a:extLst>
          </p:cNvPr>
          <p:cNvSpPr>
            <a:spLocks noGrp="1"/>
          </p:cNvSpPr>
          <p:nvPr>
            <p:ph idx="1"/>
          </p:nvPr>
        </p:nvSpPr>
        <p:spPr>
          <a:xfrm>
            <a:off x="408791" y="1194099"/>
            <a:ext cx="6642938" cy="4982864"/>
          </a:xfrm>
        </p:spPr>
        <p:txBody>
          <a:bodyPr/>
          <a:lstStyle/>
          <a:p>
            <a:r>
              <a:rPr lang="en-US" dirty="0"/>
              <a:t>The Community Planning Process (CPP) report that informed the FESAC Long-Range Plan recommended:</a:t>
            </a:r>
          </a:p>
          <a:p>
            <a:pPr marL="457200" lvl="1" indent="-230188"/>
            <a:r>
              <a:rPr lang="en-US" i="1" dirty="0"/>
              <a:t>Develop and utilize a hierarchy of validated models for predictive integrated modeling, by continuing the partnership between FES and ASCR, expanding capacity computing infrastructure, and utilizing advances in computational architecture and capability</a:t>
            </a:r>
            <a:r>
              <a:rPr lang="en-US" dirty="0"/>
              <a:t>.</a:t>
            </a:r>
          </a:p>
          <a:p>
            <a:r>
              <a:rPr lang="en-US" dirty="0"/>
              <a:t>It also stated:</a:t>
            </a:r>
          </a:p>
          <a:p>
            <a:pPr marL="457200" lvl="1" indent="-228600">
              <a:lnSpc>
                <a:spcPct val="107000"/>
              </a:lnSpc>
              <a:spcBef>
                <a:spcPts val="0"/>
              </a:spcBef>
              <a:spcAft>
                <a:spcPts val="0"/>
              </a:spcAft>
            </a:pPr>
            <a:r>
              <a:rPr lang="en-US" i="1" dirty="0"/>
              <a:t>Develop</a:t>
            </a:r>
            <a:r>
              <a:rPr lang="en-US" i="1" dirty="0">
                <a:solidFill>
                  <a:schemeClr val="tx1">
                    <a:lumMod val="75000"/>
                    <a:lumOff val="25000"/>
                  </a:schemeClr>
                </a:solidFill>
              </a:rPr>
              <a:t> physically rigorous and computationally robust model integration methods to enable predictive whole-facility modeling and optimization of FPP concepts.</a:t>
            </a:r>
          </a:p>
          <a:p>
            <a:endParaRPr lang="en-US" dirty="0"/>
          </a:p>
        </p:txBody>
      </p:sp>
      <p:pic>
        <p:nvPicPr>
          <p:cNvPr id="5" name="Picture 4" descr="A colorful logo with a square shape&#10;&#10;Description automatically generated">
            <a:extLst>
              <a:ext uri="{FF2B5EF4-FFF2-40B4-BE49-F238E27FC236}">
                <a16:creationId xmlns:a16="http://schemas.microsoft.com/office/drawing/2014/main" id="{2B9E40AF-9F6A-76C4-2A77-BB3A702A71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259" y="555209"/>
            <a:ext cx="4277812" cy="5551980"/>
          </a:xfrm>
          <a:prstGeom prst="rect">
            <a:avLst/>
          </a:prstGeom>
          <a:ln>
            <a:solidFill>
              <a:schemeClr val="accent1"/>
            </a:solidFill>
          </a:ln>
        </p:spPr>
      </p:pic>
    </p:spTree>
    <p:extLst>
      <p:ext uri="{BB962C8B-B14F-4D97-AF65-F5344CB8AC3E}">
        <p14:creationId xmlns:p14="http://schemas.microsoft.com/office/powerpoint/2010/main" val="131471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2E7B-BBB4-6F22-C2B8-F2CC9B407F2D}"/>
              </a:ext>
            </a:extLst>
          </p:cNvPr>
          <p:cNvSpPr>
            <a:spLocks noGrp="1"/>
          </p:cNvSpPr>
          <p:nvPr>
            <p:ph type="title"/>
          </p:nvPr>
        </p:nvSpPr>
        <p:spPr>
          <a:xfrm>
            <a:off x="0" y="11030"/>
            <a:ext cx="12191999" cy="801663"/>
          </a:xfrm>
          <a:solidFill>
            <a:schemeClr val="accent1"/>
          </a:solidFill>
        </p:spPr>
        <p:txBody>
          <a:bodyPr>
            <a:normAutofit/>
          </a:bodyPr>
          <a:lstStyle/>
          <a:p>
            <a:r>
              <a:rPr lang="en-US" dirty="0">
                <a:solidFill>
                  <a:schemeClr val="bg1"/>
                </a:solidFill>
              </a:rPr>
              <a:t>Priorities and Drivers - 2</a:t>
            </a:r>
          </a:p>
        </p:txBody>
      </p:sp>
      <p:sp>
        <p:nvSpPr>
          <p:cNvPr id="3" name="Content Placeholder 2">
            <a:extLst>
              <a:ext uri="{FF2B5EF4-FFF2-40B4-BE49-F238E27FC236}">
                <a16:creationId xmlns:a16="http://schemas.microsoft.com/office/drawing/2014/main" id="{E4A69510-7FFE-B24A-6E61-0CCFC31A417A}"/>
              </a:ext>
            </a:extLst>
          </p:cNvPr>
          <p:cNvSpPr>
            <a:spLocks noGrp="1"/>
          </p:cNvSpPr>
          <p:nvPr>
            <p:ph idx="1"/>
          </p:nvPr>
        </p:nvSpPr>
        <p:spPr>
          <a:xfrm>
            <a:off x="408791" y="1194099"/>
            <a:ext cx="11317044" cy="4982864"/>
          </a:xfrm>
        </p:spPr>
        <p:txBody>
          <a:bodyPr/>
          <a:lstStyle/>
          <a:p>
            <a:pPr>
              <a:buFont typeface="Wingdings" panose="05000000000000000000" pitchFamily="2" charset="2"/>
              <a:buChar char="q"/>
            </a:pPr>
            <a:r>
              <a:rPr lang="en-US" sz="2400" dirty="0"/>
              <a:t>The FESAC Long-Range Plan under cross-cutting recommendations emphasized the importance of fundamental theory as well as our partnership with ASCR:</a:t>
            </a:r>
          </a:p>
          <a:p>
            <a:pPr lvl="1">
              <a:buFont typeface="Wingdings" panose="05000000000000000000" pitchFamily="2" charset="2"/>
              <a:buChar char="q"/>
            </a:pPr>
            <a:r>
              <a:rPr lang="en-US" sz="1800" b="1" dirty="0">
                <a:effectLst/>
                <a:ea typeface="Calibri" panose="020F0502020204030204" pitchFamily="34" charset="0"/>
                <a:cs typeface="Times New Roman" panose="02020603050405020304" pitchFamily="18" charset="0"/>
              </a:rPr>
              <a:t>Fundamental theoretical research</a:t>
            </a:r>
            <a:r>
              <a:rPr lang="en-US" sz="1800" dirty="0">
                <a:effectLst/>
                <a:ea typeface="Calibri" panose="020F0502020204030204" pitchFamily="34" charset="0"/>
                <a:cs typeface="Times New Roman" panose="02020603050405020304" pitchFamily="18" charset="0"/>
              </a:rPr>
              <a:t>, separate from computation, remains essential for developing new models, insights, and innovations in topics across plasma and fusion science and technology. Foundational theory work also enables the FES community to continue to take advantage of and expand </a:t>
            </a:r>
            <a:r>
              <a:rPr lang="en-US" sz="1800" b="1" dirty="0">
                <a:effectLst/>
                <a:ea typeface="Calibri" panose="020F0502020204030204" pitchFamily="34" charset="0"/>
                <a:cs typeface="Times New Roman" panose="02020603050405020304" pitchFamily="18" charset="0"/>
              </a:rPr>
              <a:t>advanced scientific computing </a:t>
            </a:r>
            <a:r>
              <a:rPr lang="en-US" sz="1800" dirty="0">
                <a:effectLst/>
                <a:ea typeface="Calibri" panose="020F0502020204030204" pitchFamily="34" charset="0"/>
                <a:cs typeface="Times New Roman" panose="02020603050405020304" pitchFamily="18" charset="0"/>
              </a:rPr>
              <a:t>and the tools that can further improve our fundamental understanding and predictive modeling capabilities, including new methods in machine learning (ML), artificial intelligence (AI), and quantum information science (QIS). </a:t>
            </a:r>
            <a:r>
              <a:rPr lang="en-US" sz="1800" b="1" dirty="0">
                <a:effectLst/>
                <a:ea typeface="Calibri" panose="020F0502020204030204" pitchFamily="34" charset="0"/>
                <a:cs typeface="Times New Roman" panose="02020603050405020304" pitchFamily="18" charset="0"/>
              </a:rPr>
              <a:t>This work is also essential for fusion and plasma research to take full advantage of US investments in exascale computing</a:t>
            </a:r>
            <a:r>
              <a:rPr lang="en-US" sz="1800" dirty="0">
                <a:effectLst/>
                <a:ea typeface="Calibri" panose="020F0502020204030204" pitchFamily="34" charset="0"/>
                <a:cs typeface="Times New Roman" panose="02020603050405020304" pitchFamily="18" charset="0"/>
              </a:rPr>
              <a:t>. All of these investments in theory and computation are vital to the continued development of variously complex validated models, including integrated modeling capabilities, an area in which, historically, the US has shown strength and leadership. </a:t>
            </a:r>
            <a:r>
              <a:rPr lang="en-US" sz="1800" b="1" dirty="0">
                <a:effectLst/>
                <a:ea typeface="Calibri" panose="020F0502020204030204" pitchFamily="34" charset="0"/>
                <a:cs typeface="Times New Roman" panose="02020603050405020304" pitchFamily="18" charset="0"/>
              </a:rPr>
              <a:t>A continued close partnership between FES and the Advanced Scientific Computing Research (ASCR) program is therefore essential to realizing these opportunities and to sustaining investment in computational user facilities and capacity computing resources.</a:t>
            </a:r>
          </a:p>
          <a:p>
            <a:endParaRPr lang="en-US" dirty="0"/>
          </a:p>
        </p:txBody>
      </p:sp>
    </p:spTree>
    <p:extLst>
      <p:ext uri="{BB962C8B-B14F-4D97-AF65-F5344CB8AC3E}">
        <p14:creationId xmlns:p14="http://schemas.microsoft.com/office/powerpoint/2010/main" val="40594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012E-C143-37B2-2325-55458029C365}"/>
              </a:ext>
            </a:extLst>
          </p:cNvPr>
          <p:cNvSpPr>
            <a:spLocks noGrp="1"/>
          </p:cNvSpPr>
          <p:nvPr>
            <p:ph type="title"/>
          </p:nvPr>
        </p:nvSpPr>
        <p:spPr>
          <a:xfrm>
            <a:off x="0" y="11035"/>
            <a:ext cx="12192000" cy="801663"/>
          </a:xfrm>
          <a:solidFill>
            <a:schemeClr val="accent1"/>
          </a:solidFill>
        </p:spPr>
        <p:txBody>
          <a:bodyPr>
            <a:normAutofit/>
          </a:bodyPr>
          <a:lstStyle/>
          <a:p>
            <a:r>
              <a:rPr lang="en-US" dirty="0">
                <a:solidFill>
                  <a:schemeClr val="bg1"/>
                </a:solidFill>
              </a:rPr>
              <a:t>Congressional Language</a:t>
            </a:r>
          </a:p>
        </p:txBody>
      </p:sp>
      <p:sp>
        <p:nvSpPr>
          <p:cNvPr id="3" name="Content Placeholder 2">
            <a:extLst>
              <a:ext uri="{FF2B5EF4-FFF2-40B4-BE49-F238E27FC236}">
                <a16:creationId xmlns:a16="http://schemas.microsoft.com/office/drawing/2014/main" id="{5895E211-635B-DE1B-78D2-29A6F1C25D0B}"/>
              </a:ext>
            </a:extLst>
          </p:cNvPr>
          <p:cNvSpPr>
            <a:spLocks noGrp="1"/>
          </p:cNvSpPr>
          <p:nvPr>
            <p:ph idx="1"/>
          </p:nvPr>
        </p:nvSpPr>
        <p:spPr/>
        <p:txBody>
          <a:bodyPr>
            <a:normAutofit lnSpcReduction="10000"/>
          </a:bodyPr>
          <a:lstStyle/>
          <a:p>
            <a:pPr>
              <a:buFont typeface="Wingdings" panose="05000000000000000000" pitchFamily="2" charset="2"/>
              <a:buChar char="q"/>
            </a:pPr>
            <a:r>
              <a:rPr lang="en-US" sz="2400" dirty="0"/>
              <a:t>The </a:t>
            </a:r>
            <a:r>
              <a:rPr lang="en-US" sz="2400" b="1" dirty="0">
                <a:solidFill>
                  <a:schemeClr val="accent1"/>
                </a:solidFill>
              </a:rPr>
              <a:t>FY 2023 Enacted Budget </a:t>
            </a:r>
            <a:r>
              <a:rPr lang="en-US" sz="2400" dirty="0"/>
              <a:t>specified:</a:t>
            </a:r>
          </a:p>
          <a:p>
            <a:pPr lvl="1">
              <a:buFont typeface="Wingdings" panose="05000000000000000000" pitchFamily="2" charset="2"/>
              <a:buChar char="q"/>
            </a:pPr>
            <a:r>
              <a:rPr lang="en-US" sz="2000" i="1" dirty="0"/>
              <a:t>The agreement provides not less than </a:t>
            </a:r>
            <a:r>
              <a:rPr lang="en-US" sz="2000" b="1" i="1" dirty="0"/>
              <a:t>$45,000,000 </a:t>
            </a:r>
            <a:r>
              <a:rPr lang="en-US" sz="2000" i="1" dirty="0"/>
              <a:t>for </a:t>
            </a:r>
            <a:r>
              <a:rPr lang="en-US" sz="2000" b="1" i="1" dirty="0"/>
              <a:t>Theory &amp; Simulation</a:t>
            </a:r>
          </a:p>
          <a:p>
            <a:pPr>
              <a:buFont typeface="Wingdings" panose="05000000000000000000" pitchFamily="2" charset="2"/>
              <a:buChar char="q"/>
            </a:pPr>
            <a:r>
              <a:rPr lang="en-US" dirty="0"/>
              <a:t>The </a:t>
            </a:r>
            <a:r>
              <a:rPr lang="en-US" b="1" dirty="0">
                <a:solidFill>
                  <a:schemeClr val="accent1"/>
                </a:solidFill>
              </a:rPr>
              <a:t>FY 2024 House Mark </a:t>
            </a:r>
            <a:r>
              <a:rPr lang="en-US" dirty="0"/>
              <a:t>stated:</a:t>
            </a:r>
          </a:p>
          <a:p>
            <a:pPr lvl="1">
              <a:buFont typeface="Wingdings" panose="05000000000000000000" pitchFamily="2" charset="2"/>
              <a:buChar char="q"/>
            </a:pPr>
            <a:r>
              <a:rPr lang="en-US" dirty="0"/>
              <a:t>“Within fusion energy research, the Department is encouraged to prioritize high-performance computation activities.”</a:t>
            </a:r>
          </a:p>
          <a:p>
            <a:pPr>
              <a:buFont typeface="Wingdings" panose="05000000000000000000" pitchFamily="2" charset="2"/>
              <a:buChar char="q"/>
            </a:pPr>
            <a:r>
              <a:rPr lang="en-US" dirty="0"/>
              <a:t>The </a:t>
            </a:r>
            <a:r>
              <a:rPr lang="en-US" b="1" dirty="0">
                <a:solidFill>
                  <a:schemeClr val="accent1"/>
                </a:solidFill>
              </a:rPr>
              <a:t>CHIPS &amp; Science </a:t>
            </a:r>
            <a:r>
              <a:rPr lang="en-US" dirty="0"/>
              <a:t>authorization language calls for the establishment of a “</a:t>
            </a:r>
            <a:r>
              <a:rPr lang="en-US" b="1" i="1" dirty="0">
                <a:solidFill>
                  <a:schemeClr val="accent1"/>
                </a:solidFill>
              </a:rPr>
              <a:t>High-Performance Computation Collaborative Research Program</a:t>
            </a:r>
            <a:r>
              <a:rPr lang="en-US" dirty="0"/>
              <a:t>”:</a:t>
            </a:r>
          </a:p>
          <a:p>
            <a:pPr marL="685800" lvl="1" indent="-342900">
              <a:lnSpc>
                <a:spcPct val="107000"/>
              </a:lnSpc>
              <a:spcBef>
                <a:spcPts val="0"/>
              </a:spcBef>
              <a:spcAft>
                <a:spcPts val="0"/>
              </a:spcAft>
              <a:buFont typeface="Wingdings" panose="05000000000000000000" pitchFamily="2" charset="2"/>
              <a:buChar char="q"/>
            </a:pPr>
            <a:r>
              <a:rPr lang="en-US" sz="1800" i="1" dirty="0">
                <a:effectLst/>
                <a:ea typeface="Calibri" panose="020F0502020204030204" pitchFamily="34" charset="0"/>
                <a:cs typeface="DeVinne-Italic"/>
              </a:rPr>
              <a:t>The Secretary shall carry out a program to conduct and support collaborative </a:t>
            </a:r>
            <a:r>
              <a:rPr lang="en-US" sz="1800" dirty="0">
                <a:effectLst/>
                <a:ea typeface="Calibri" panose="020F0502020204030204" pitchFamily="34" charset="0"/>
                <a:cs typeface="Times-Roman"/>
              </a:rPr>
              <a:t>r</a:t>
            </a:r>
            <a:r>
              <a:rPr lang="en-US" sz="1800" i="1" dirty="0">
                <a:effectLst/>
                <a:ea typeface="Calibri" panose="020F0502020204030204" pitchFamily="34" charset="0"/>
                <a:cs typeface="DeVinne-Italic"/>
              </a:rPr>
              <a:t>esearch, development, and demonstration of fusion </a:t>
            </a:r>
            <a:r>
              <a:rPr lang="en-US" sz="1800" dirty="0">
                <a:effectLst/>
                <a:ea typeface="Calibri" panose="020F0502020204030204" pitchFamily="34" charset="0"/>
                <a:cs typeface="Times-Roman"/>
              </a:rPr>
              <a:t>energy </a:t>
            </a:r>
            <a:r>
              <a:rPr lang="en-US" sz="1800" i="1" dirty="0">
                <a:effectLst/>
                <a:ea typeface="Calibri" panose="020F0502020204030204" pitchFamily="34" charset="0"/>
                <a:cs typeface="DeVinne-Italic"/>
              </a:rPr>
              <a:t>technologies, through </a:t>
            </a:r>
            <a:r>
              <a:rPr lang="en-US" sz="1800" b="1" i="1" dirty="0">
                <a:effectLst/>
                <a:ea typeface="Calibri" panose="020F0502020204030204" pitchFamily="34" charset="0"/>
                <a:cs typeface="DeVinne-Italic"/>
              </a:rPr>
              <a:t>high-performance computation modeling and simulation techniques</a:t>
            </a:r>
            <a:r>
              <a:rPr lang="en-US" sz="1800" i="1" dirty="0">
                <a:effectLst/>
                <a:ea typeface="Calibri" panose="020F0502020204030204" pitchFamily="34" charset="0"/>
                <a:cs typeface="DeVinne-Italic"/>
              </a:rPr>
              <a:t>, in order:</a:t>
            </a:r>
            <a:endParaRPr lang="en-US" sz="1800" dirty="0">
              <a:effectLst/>
              <a:ea typeface="Calibri" panose="020F0502020204030204" pitchFamily="34" charset="0"/>
              <a:cs typeface="Times New Roman" panose="02020603050405020304" pitchFamily="18" charset="0"/>
            </a:endParaRPr>
          </a:p>
          <a:p>
            <a:pPr marL="1030287" lvl="3" indent="-342900">
              <a:lnSpc>
                <a:spcPct val="107000"/>
              </a:lnSpc>
              <a:spcBef>
                <a:spcPts val="0"/>
              </a:spcBef>
              <a:spcAft>
                <a:spcPts val="0"/>
              </a:spcAft>
              <a:buFont typeface="Wingdings" panose="05000000000000000000" pitchFamily="2" charset="2"/>
              <a:buChar char="q"/>
            </a:pPr>
            <a:r>
              <a:rPr lang="en-US" i="1" dirty="0">
                <a:effectLst/>
                <a:ea typeface="Calibri" panose="020F0502020204030204" pitchFamily="34" charset="0"/>
                <a:cs typeface="DeVinne-Italic"/>
              </a:rPr>
              <a:t>To support fundamental research in plasmas and matter at very high temperatures and densities;</a:t>
            </a:r>
            <a:endParaRPr lang="en-US" dirty="0">
              <a:effectLst/>
              <a:ea typeface="Calibri" panose="020F0502020204030204" pitchFamily="34" charset="0"/>
              <a:cs typeface="Times New Roman" panose="02020603050405020304" pitchFamily="18" charset="0"/>
            </a:endParaRPr>
          </a:p>
          <a:p>
            <a:pPr marL="1030287" lvl="3" indent="-342900">
              <a:lnSpc>
                <a:spcPct val="107000"/>
              </a:lnSpc>
              <a:spcBef>
                <a:spcPts val="0"/>
              </a:spcBef>
              <a:spcAft>
                <a:spcPts val="0"/>
              </a:spcAft>
              <a:buFont typeface="Wingdings" panose="05000000000000000000" pitchFamily="2" charset="2"/>
              <a:buChar char="q"/>
            </a:pPr>
            <a:r>
              <a:rPr lang="en-US" i="1" dirty="0">
                <a:effectLst/>
                <a:ea typeface="Calibri" panose="020F0502020204030204" pitchFamily="34" charset="0"/>
                <a:cs typeface="DeVinne-Italic"/>
              </a:rPr>
              <a:t>to inform the development of a broad range of fusion energy systems; and</a:t>
            </a:r>
            <a:endParaRPr lang="en-US" dirty="0">
              <a:effectLst/>
              <a:ea typeface="Calibri" panose="020F0502020204030204" pitchFamily="34" charset="0"/>
              <a:cs typeface="Times New Roman" panose="02020603050405020304" pitchFamily="18" charset="0"/>
            </a:endParaRPr>
          </a:p>
          <a:p>
            <a:pPr marL="1030287" lvl="3" indent="-342900">
              <a:lnSpc>
                <a:spcPct val="107000"/>
              </a:lnSpc>
              <a:spcBef>
                <a:spcPts val="0"/>
              </a:spcBef>
              <a:spcAft>
                <a:spcPts val="0"/>
              </a:spcAft>
              <a:buFont typeface="Wingdings" panose="05000000000000000000" pitchFamily="2" charset="2"/>
              <a:buChar char="q"/>
            </a:pPr>
            <a:r>
              <a:rPr lang="en-US" i="1" dirty="0">
                <a:effectLst/>
                <a:ea typeface="Calibri" panose="020F0502020204030204" pitchFamily="34" charset="0"/>
                <a:cs typeface="DeVinne-Italic"/>
              </a:rPr>
              <a:t>to facilitate the translation of research results in fusion energy science to industry</a:t>
            </a:r>
            <a:endParaRPr lang="en-US" dirty="0">
              <a:effectLst/>
              <a:ea typeface="Calibri" panose="020F0502020204030204" pitchFamily="34" charset="0"/>
              <a:cs typeface="Times New Roman" panose="02020603050405020304" pitchFamily="18" charset="0"/>
            </a:endParaRPr>
          </a:p>
          <a:p>
            <a:pPr>
              <a:buFont typeface="Wingdings" panose="05000000000000000000" pitchFamily="2" charset="2"/>
              <a:buChar char="q"/>
            </a:pPr>
            <a:r>
              <a:rPr lang="en-US" sz="2400" dirty="0"/>
              <a:t>It also calls for the establishment of a </a:t>
            </a:r>
            <a:r>
              <a:rPr lang="en-US" sz="2400" b="1" dirty="0">
                <a:solidFill>
                  <a:schemeClr val="accent1"/>
                </a:solidFill>
              </a:rPr>
              <a:t>High-Performance Computing for Fusion Innovation Center</a:t>
            </a:r>
          </a:p>
          <a:p>
            <a:endParaRPr lang="en-US" dirty="0"/>
          </a:p>
        </p:txBody>
      </p:sp>
    </p:spTree>
    <p:extLst>
      <p:ext uri="{BB962C8B-B14F-4D97-AF65-F5344CB8AC3E}">
        <p14:creationId xmlns:p14="http://schemas.microsoft.com/office/powerpoint/2010/main" val="63933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9E1F-238A-2D4B-0742-1FF35D59E733}"/>
              </a:ext>
            </a:extLst>
          </p:cNvPr>
          <p:cNvSpPr>
            <a:spLocks noGrp="1"/>
          </p:cNvSpPr>
          <p:nvPr>
            <p:ph type="title"/>
          </p:nvPr>
        </p:nvSpPr>
        <p:spPr>
          <a:xfrm>
            <a:off x="0" y="11031"/>
            <a:ext cx="12192000" cy="801663"/>
          </a:xfrm>
          <a:solidFill>
            <a:schemeClr val="accent1"/>
          </a:solidFill>
        </p:spPr>
        <p:txBody>
          <a:bodyPr>
            <a:normAutofit/>
          </a:bodyPr>
          <a:lstStyle/>
          <a:p>
            <a:r>
              <a:rPr lang="en-US" dirty="0">
                <a:solidFill>
                  <a:schemeClr val="bg1"/>
                </a:solidFill>
              </a:rPr>
              <a:t>Budget History</a:t>
            </a:r>
          </a:p>
        </p:txBody>
      </p:sp>
      <p:sp>
        <p:nvSpPr>
          <p:cNvPr id="3" name="Content Placeholder 2">
            <a:extLst>
              <a:ext uri="{FF2B5EF4-FFF2-40B4-BE49-F238E27FC236}">
                <a16:creationId xmlns:a16="http://schemas.microsoft.com/office/drawing/2014/main" id="{C267E88D-2496-840A-D985-E2A037F6C1DC}"/>
              </a:ext>
            </a:extLst>
          </p:cNvPr>
          <p:cNvSpPr>
            <a:spLocks noGrp="1"/>
          </p:cNvSpPr>
          <p:nvPr>
            <p:ph idx="1"/>
          </p:nvPr>
        </p:nvSpPr>
        <p:spPr/>
        <p:txBody>
          <a:bodyPr/>
          <a:lstStyle/>
          <a:p>
            <a:endParaRPr lang="en-US"/>
          </a:p>
        </p:txBody>
      </p:sp>
      <p:graphicFrame>
        <p:nvGraphicFramePr>
          <p:cNvPr id="4" name="Content Placeholder 12">
            <a:extLst>
              <a:ext uri="{FF2B5EF4-FFF2-40B4-BE49-F238E27FC236}">
                <a16:creationId xmlns:a16="http://schemas.microsoft.com/office/drawing/2014/main" id="{BDFA15BA-35AA-527A-03FC-56EE07D719F1}"/>
              </a:ext>
            </a:extLst>
          </p:cNvPr>
          <p:cNvGraphicFramePr>
            <a:graphicFrameLocks/>
          </p:cNvGraphicFramePr>
          <p:nvPr>
            <p:extLst>
              <p:ext uri="{D42A27DB-BD31-4B8C-83A1-F6EECF244321}">
                <p14:modId xmlns:p14="http://schemas.microsoft.com/office/powerpoint/2010/main" val="272985224"/>
              </p:ext>
            </p:extLst>
          </p:nvPr>
        </p:nvGraphicFramePr>
        <p:xfrm>
          <a:off x="374821" y="994648"/>
          <a:ext cx="11390313" cy="5221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9325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C36A86-FE46-079D-C118-71F5D8BA7985}"/>
              </a:ext>
            </a:extLst>
          </p:cNvPr>
          <p:cNvSpPr>
            <a:spLocks noGrp="1"/>
          </p:cNvSpPr>
          <p:nvPr>
            <p:ph type="title"/>
          </p:nvPr>
        </p:nvSpPr>
        <p:spPr>
          <a:xfrm>
            <a:off x="0" y="7887"/>
            <a:ext cx="12192000" cy="582937"/>
          </a:xfrm>
          <a:solidFill>
            <a:schemeClr val="accent1"/>
          </a:solidFill>
        </p:spPr>
        <p:txBody>
          <a:bodyPr>
            <a:noAutofit/>
          </a:bodyPr>
          <a:lstStyle/>
          <a:p>
            <a:pPr algn="l"/>
            <a:r>
              <a:rPr lang="en-US" sz="4000" dirty="0">
                <a:solidFill>
                  <a:schemeClr val="bg1"/>
                </a:solidFill>
              </a:rPr>
              <a:t>FOA History</a:t>
            </a:r>
          </a:p>
        </p:txBody>
      </p:sp>
      <p:sp>
        <p:nvSpPr>
          <p:cNvPr id="6" name="Text Placeholder 5">
            <a:extLst>
              <a:ext uri="{FF2B5EF4-FFF2-40B4-BE49-F238E27FC236}">
                <a16:creationId xmlns:a16="http://schemas.microsoft.com/office/drawing/2014/main" id="{D6222868-84A7-CF48-D763-28FA8376D1C7}"/>
              </a:ext>
            </a:extLst>
          </p:cNvPr>
          <p:cNvSpPr>
            <a:spLocks noGrp="1"/>
          </p:cNvSpPr>
          <p:nvPr>
            <p:ph type="body" sz="half" idx="2"/>
          </p:nvPr>
        </p:nvSpPr>
        <p:spPr>
          <a:xfrm>
            <a:off x="361950" y="867907"/>
            <a:ext cx="5448300" cy="5001082"/>
          </a:xfrm>
        </p:spPr>
        <p:txBody>
          <a:bodyPr>
            <a:normAutofit/>
          </a:bodyPr>
          <a:lstStyle/>
          <a:p>
            <a:pPr marL="285750" indent="-285750">
              <a:buFont typeface="Wingdings" panose="05000000000000000000" pitchFamily="2" charset="2"/>
              <a:buChar char="q"/>
            </a:pPr>
            <a:r>
              <a:rPr lang="en-US" sz="1800" dirty="0"/>
              <a:t>Prior to FY21, the FES Theory program issued an annual Theory and Simulation FOA. </a:t>
            </a:r>
          </a:p>
          <a:p>
            <a:pPr marL="285750" indent="-285750">
              <a:buFont typeface="Wingdings" panose="05000000000000000000" pitchFamily="2" charset="2"/>
              <a:buChar char="q"/>
            </a:pPr>
            <a:r>
              <a:rPr lang="en-US" sz="1800" dirty="0"/>
              <a:t>For the past three years, the Theory program has relied on the Open FOA to select and renew awards. </a:t>
            </a:r>
          </a:p>
          <a:p>
            <a:pPr marL="742950" lvl="1" indent="-285750">
              <a:buFont typeface="Wingdings" panose="05000000000000000000" pitchFamily="2" charset="2"/>
              <a:buChar char="q"/>
            </a:pPr>
            <a:r>
              <a:rPr lang="en-US" sz="1800" dirty="0"/>
              <a:t>The Theory program supports ~40 grants to universities and private industry as well as theory efforts at four DOE national laboratories (LANL, LLNL, ORNL, PPPL)</a:t>
            </a:r>
          </a:p>
          <a:p>
            <a:pPr marL="285750" indent="-285750">
              <a:buFont typeface="Wingdings" panose="05000000000000000000" pitchFamily="2" charset="2"/>
              <a:buChar char="q"/>
            </a:pPr>
            <a:r>
              <a:rPr lang="en-US" sz="1800" dirty="0"/>
              <a:t>SciDAC selections have been made for FY 2023.</a:t>
            </a:r>
          </a:p>
          <a:p>
            <a:pPr marL="742950" lvl="1" indent="-285750">
              <a:buFont typeface="Wingdings" panose="05000000000000000000" pitchFamily="2" charset="2"/>
              <a:buChar char="q"/>
            </a:pPr>
            <a:r>
              <a:rPr lang="en-US" sz="1800" dirty="0"/>
              <a:t>Twelve awards were selected, four led by universities, one led by a private company, and seven led by national laboratories. </a:t>
            </a:r>
          </a:p>
          <a:p>
            <a:pPr marL="742950" lvl="1" indent="-285750">
              <a:buFont typeface="Wingdings" panose="05000000000000000000" pitchFamily="2" charset="2"/>
              <a:buChar char="q"/>
            </a:pPr>
            <a:r>
              <a:rPr lang="en-US" sz="1800" dirty="0"/>
              <a:t>This FOA includes topical areas beyond tokamaks, opening the call to IFE, stellarators, and even alternative concepts. </a:t>
            </a:r>
          </a:p>
        </p:txBody>
      </p:sp>
      <p:pic>
        <p:nvPicPr>
          <p:cNvPr id="9" name="Picture 8">
            <a:extLst>
              <a:ext uri="{FF2B5EF4-FFF2-40B4-BE49-F238E27FC236}">
                <a16:creationId xmlns:a16="http://schemas.microsoft.com/office/drawing/2014/main" id="{C61C7D52-E23F-7DCC-A143-BA6251B3DCAF}"/>
              </a:ext>
            </a:extLst>
          </p:cNvPr>
          <p:cNvPicPr>
            <a:picLocks noChangeAspect="1"/>
          </p:cNvPicPr>
          <p:nvPr/>
        </p:nvPicPr>
        <p:blipFill rotWithShape="1">
          <a:blip r:embed="rId2">
            <a:extLst>
              <a:ext uri="{28A0092B-C50C-407E-A947-70E740481C1C}">
                <a14:useLocalDpi xmlns:a14="http://schemas.microsoft.com/office/drawing/2010/main" val="0"/>
              </a:ext>
            </a:extLst>
          </a:blip>
          <a:srcRect l="3934" t="14686" r="5390" b="19285"/>
          <a:stretch/>
        </p:blipFill>
        <p:spPr>
          <a:xfrm>
            <a:off x="6559689" y="461812"/>
            <a:ext cx="5389347" cy="2207492"/>
          </a:xfrm>
          <a:prstGeom prst="rect">
            <a:avLst/>
          </a:prstGeom>
        </p:spPr>
      </p:pic>
      <p:pic>
        <p:nvPicPr>
          <p:cNvPr id="10" name="Picture 9" descr="A machine with a red cube&#10;&#10;Description automatically generated">
            <a:extLst>
              <a:ext uri="{FF2B5EF4-FFF2-40B4-BE49-F238E27FC236}">
                <a16:creationId xmlns:a16="http://schemas.microsoft.com/office/drawing/2014/main" id="{AABDEDBE-3BFC-15DF-6A1A-CD572DD66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690" y="3189729"/>
            <a:ext cx="5389347" cy="2704161"/>
          </a:xfrm>
          <a:prstGeom prst="rect">
            <a:avLst/>
          </a:prstGeom>
        </p:spPr>
      </p:pic>
      <p:sp>
        <p:nvSpPr>
          <p:cNvPr id="2" name="TextBox 1">
            <a:extLst>
              <a:ext uri="{FF2B5EF4-FFF2-40B4-BE49-F238E27FC236}">
                <a16:creationId xmlns:a16="http://schemas.microsoft.com/office/drawing/2014/main" id="{CB23804D-CE5C-C720-CFAD-9BA69A29E031}"/>
              </a:ext>
            </a:extLst>
          </p:cNvPr>
          <p:cNvSpPr txBox="1"/>
          <p:nvPr/>
        </p:nvSpPr>
        <p:spPr>
          <a:xfrm>
            <a:off x="6969286" y="2764072"/>
            <a:ext cx="4562852" cy="307777"/>
          </a:xfrm>
          <a:prstGeom prst="rect">
            <a:avLst/>
          </a:prstGeom>
          <a:solidFill>
            <a:schemeClr val="accent2"/>
          </a:solidFill>
        </p:spPr>
        <p:txBody>
          <a:bodyPr wrap="none" rtlCol="0">
            <a:spAutoFit/>
          </a:bodyPr>
          <a:lstStyle/>
          <a:p>
            <a:r>
              <a:rPr lang="en-US" sz="1400" b="1" dirty="0">
                <a:solidFill>
                  <a:schemeClr val="accent1"/>
                </a:solidFill>
              </a:rPr>
              <a:t>Multiscale simulation of gyrokinetic turbulence. (SciDAC-5)</a:t>
            </a:r>
          </a:p>
        </p:txBody>
      </p:sp>
      <p:sp>
        <p:nvSpPr>
          <p:cNvPr id="3" name="TextBox 2">
            <a:extLst>
              <a:ext uri="{FF2B5EF4-FFF2-40B4-BE49-F238E27FC236}">
                <a16:creationId xmlns:a16="http://schemas.microsoft.com/office/drawing/2014/main" id="{352EF1C8-14D6-ABB4-4AED-8CCBF9F82654}"/>
              </a:ext>
            </a:extLst>
          </p:cNvPr>
          <p:cNvSpPr txBox="1"/>
          <p:nvPr/>
        </p:nvSpPr>
        <p:spPr>
          <a:xfrm>
            <a:off x="7817499" y="5893890"/>
            <a:ext cx="2866426" cy="307777"/>
          </a:xfrm>
          <a:prstGeom prst="rect">
            <a:avLst/>
          </a:prstGeom>
          <a:solidFill>
            <a:schemeClr val="accent2"/>
          </a:solidFill>
        </p:spPr>
        <p:txBody>
          <a:bodyPr wrap="none" rtlCol="0">
            <a:spAutoFit/>
          </a:bodyPr>
          <a:lstStyle/>
          <a:p>
            <a:r>
              <a:rPr lang="en-US" sz="1400" b="1" dirty="0">
                <a:solidFill>
                  <a:schemeClr val="accent1"/>
                </a:solidFill>
              </a:rPr>
              <a:t>Simulation of RF heating. (SciDAC-4)</a:t>
            </a:r>
          </a:p>
        </p:txBody>
      </p:sp>
    </p:spTree>
    <p:extLst>
      <p:ext uri="{BB962C8B-B14F-4D97-AF65-F5344CB8AC3E}">
        <p14:creationId xmlns:p14="http://schemas.microsoft.com/office/powerpoint/2010/main" val="382350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e chart with numbers and a few words&#10;&#10;Description automatically generated with medium confidence">
            <a:extLst>
              <a:ext uri="{FF2B5EF4-FFF2-40B4-BE49-F238E27FC236}">
                <a16:creationId xmlns:a16="http://schemas.microsoft.com/office/drawing/2014/main" id="{E3D17820-0425-8403-8305-3945F57AA2E1}"/>
              </a:ext>
            </a:extLst>
          </p:cNvPr>
          <p:cNvPicPr>
            <a:picLocks noChangeAspect="1"/>
          </p:cNvPicPr>
          <p:nvPr/>
        </p:nvPicPr>
        <p:blipFill>
          <a:blip r:embed="rId2"/>
          <a:stretch>
            <a:fillRect/>
          </a:stretch>
        </p:blipFill>
        <p:spPr>
          <a:xfrm>
            <a:off x="1850572" y="457200"/>
            <a:ext cx="8490855" cy="5943600"/>
          </a:xfrm>
          <a:prstGeom prst="rect">
            <a:avLst/>
          </a:prstGeom>
        </p:spPr>
      </p:pic>
    </p:spTree>
    <p:extLst>
      <p:ext uri="{BB962C8B-B14F-4D97-AF65-F5344CB8AC3E}">
        <p14:creationId xmlns:p14="http://schemas.microsoft.com/office/powerpoint/2010/main" val="1040888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B81F5-25CB-CA2E-F2B9-88F8269FBC0E}"/>
              </a:ext>
            </a:extLst>
          </p:cNvPr>
          <p:cNvSpPr>
            <a:spLocks noGrp="1"/>
          </p:cNvSpPr>
          <p:nvPr>
            <p:ph type="title"/>
          </p:nvPr>
        </p:nvSpPr>
        <p:spPr>
          <a:xfrm>
            <a:off x="1" y="11237"/>
            <a:ext cx="12192000" cy="643783"/>
          </a:xfrm>
          <a:solidFill>
            <a:schemeClr val="accent1"/>
          </a:solidFill>
        </p:spPr>
        <p:txBody>
          <a:bodyPr>
            <a:noAutofit/>
          </a:bodyPr>
          <a:lstStyle/>
          <a:p>
            <a:pPr algn="l"/>
            <a:r>
              <a:rPr lang="en-US" sz="4000" dirty="0">
                <a:solidFill>
                  <a:schemeClr val="bg1"/>
                </a:solidFill>
              </a:rPr>
              <a:t>Program Element Coordination- SciDAC 5 Partnerships</a:t>
            </a:r>
          </a:p>
        </p:txBody>
      </p:sp>
      <p:sp>
        <p:nvSpPr>
          <p:cNvPr id="4" name="Text Placeholder 3">
            <a:extLst>
              <a:ext uri="{FF2B5EF4-FFF2-40B4-BE49-F238E27FC236}">
                <a16:creationId xmlns:a16="http://schemas.microsoft.com/office/drawing/2014/main" id="{6ACF81F1-8861-3282-6A46-9A81F78B3989}"/>
              </a:ext>
            </a:extLst>
          </p:cNvPr>
          <p:cNvSpPr>
            <a:spLocks noGrp="1"/>
          </p:cNvSpPr>
          <p:nvPr>
            <p:ph type="body" sz="half" idx="2"/>
          </p:nvPr>
        </p:nvSpPr>
        <p:spPr>
          <a:xfrm>
            <a:off x="252199" y="1352817"/>
            <a:ext cx="6062585" cy="4466392"/>
          </a:xfrm>
        </p:spPr>
        <p:txBody>
          <a:bodyPr>
            <a:normAutofit fontScale="85000" lnSpcReduction="10000"/>
          </a:bodyPr>
          <a:lstStyle/>
          <a:p>
            <a:pPr marL="285750" indent="-285750">
              <a:buFont typeface="Wingdings" panose="05000000000000000000" pitchFamily="2" charset="2"/>
              <a:buChar char="q"/>
            </a:pPr>
            <a:r>
              <a:rPr lang="en-US" sz="2100" dirty="0"/>
              <a:t>Awarded Partnerships are: </a:t>
            </a:r>
          </a:p>
          <a:p>
            <a:pPr marL="742950" lvl="1" indent="-285750">
              <a:buFont typeface="Wingdings" panose="05000000000000000000" pitchFamily="2" charset="2"/>
              <a:buChar char="q"/>
            </a:pPr>
            <a:r>
              <a:rPr lang="en-US" sz="1900" dirty="0"/>
              <a:t>WFM modeling and code-coupling efforts. (Churchill/Collins)</a:t>
            </a:r>
          </a:p>
          <a:p>
            <a:pPr marL="742950" lvl="1" indent="-285750">
              <a:buFont typeface="Wingdings" panose="05000000000000000000" pitchFamily="2" charset="2"/>
              <a:buChar char="q"/>
            </a:pPr>
            <a:r>
              <a:rPr lang="en-US" sz="1900" dirty="0"/>
              <a:t>Stellarator optimization and design. (Bhattacharjee)</a:t>
            </a:r>
          </a:p>
          <a:p>
            <a:pPr marL="742950" lvl="1" indent="-285750">
              <a:buFont typeface="Wingdings" panose="05000000000000000000" pitchFamily="2" charset="2"/>
              <a:buChar char="q"/>
            </a:pPr>
            <a:r>
              <a:rPr lang="en-US" sz="1900" dirty="0"/>
              <a:t>Advancements in multiscale gyrokinetic simulations. (Belli)</a:t>
            </a:r>
          </a:p>
          <a:p>
            <a:pPr marL="742950" lvl="1" indent="-285750">
              <a:buFont typeface="Wingdings" panose="05000000000000000000" pitchFamily="2" charset="2"/>
              <a:buChar char="q"/>
            </a:pPr>
            <a:r>
              <a:rPr lang="en-US" sz="1900" dirty="0"/>
              <a:t>Plasma materials interactions studies at the atomic level. (Marian)</a:t>
            </a:r>
          </a:p>
          <a:p>
            <a:pPr marL="742950" lvl="1" indent="-285750">
              <a:buFont typeface="Wingdings" panose="05000000000000000000" pitchFamily="2" charset="2"/>
              <a:buChar char="q"/>
            </a:pPr>
            <a:r>
              <a:rPr lang="en-US" sz="1900" dirty="0"/>
              <a:t>Breeding blanket technology simulations and interactions. (Smolentsev)</a:t>
            </a:r>
          </a:p>
          <a:p>
            <a:pPr marL="742950" lvl="1" indent="-285750">
              <a:buFont typeface="Wingdings" panose="05000000000000000000" pitchFamily="2" charset="2"/>
              <a:buChar char="q"/>
            </a:pPr>
            <a:r>
              <a:rPr lang="en-US" sz="1900" dirty="0"/>
              <a:t>AI/ML applications to turbulence and transport surrogate models. (Holland)</a:t>
            </a:r>
          </a:p>
          <a:p>
            <a:pPr marL="742950" lvl="1" indent="-285750">
              <a:buFont typeface="Wingdings" panose="05000000000000000000" pitchFamily="2" charset="2"/>
              <a:buChar char="q"/>
            </a:pPr>
            <a:r>
              <a:rPr lang="en-US" sz="1900" dirty="0"/>
              <a:t>Kinetic modeling of IFE implosions. (Vay)</a:t>
            </a:r>
          </a:p>
          <a:p>
            <a:pPr marL="742950" lvl="1" indent="-285750">
              <a:buFont typeface="Wingdings" panose="05000000000000000000" pitchFamily="2" charset="2"/>
              <a:buChar char="q"/>
            </a:pPr>
            <a:r>
              <a:rPr lang="en-US" sz="1900" dirty="0"/>
              <a:t>Core-edge integration of gyrokinetic simulations. (Parra)</a:t>
            </a:r>
          </a:p>
          <a:p>
            <a:pPr marL="742950" lvl="1" indent="-285750">
              <a:buFont typeface="Wingdings" panose="05000000000000000000" pitchFamily="2" charset="2"/>
              <a:buChar char="q"/>
            </a:pPr>
            <a:r>
              <a:rPr lang="en-US" sz="1900" dirty="0"/>
              <a:t>Boundary simulations of ELMs. (Xu)</a:t>
            </a:r>
          </a:p>
          <a:p>
            <a:pPr marL="742950" lvl="1" indent="-285750">
              <a:buFont typeface="Wingdings" panose="05000000000000000000" pitchFamily="2" charset="2"/>
              <a:buChar char="q"/>
            </a:pPr>
            <a:r>
              <a:rPr lang="en-US" sz="1900" dirty="0"/>
              <a:t>Exploration of ELM-free regimes. (Ebrahimi)</a:t>
            </a:r>
          </a:p>
          <a:p>
            <a:pPr marL="742950" lvl="1" indent="-285750">
              <a:buFont typeface="Wingdings" panose="05000000000000000000" pitchFamily="2" charset="2"/>
              <a:buChar char="q"/>
            </a:pPr>
            <a:r>
              <a:rPr lang="en-US" sz="1900" dirty="0"/>
              <a:t>RF simulations with materials interactions. (Bonoli)</a:t>
            </a:r>
          </a:p>
          <a:p>
            <a:endParaRPr lang="en-US" dirty="0"/>
          </a:p>
        </p:txBody>
      </p:sp>
      <p:graphicFrame>
        <p:nvGraphicFramePr>
          <p:cNvPr id="2" name="Table 1">
            <a:extLst>
              <a:ext uri="{FF2B5EF4-FFF2-40B4-BE49-F238E27FC236}">
                <a16:creationId xmlns:a16="http://schemas.microsoft.com/office/drawing/2014/main" id="{4E7B5AC5-F72D-1CFB-C945-A962F84129CC}"/>
              </a:ext>
            </a:extLst>
          </p:cNvPr>
          <p:cNvGraphicFramePr>
            <a:graphicFrameLocks noGrp="1"/>
          </p:cNvGraphicFramePr>
          <p:nvPr>
            <p:extLst>
              <p:ext uri="{D42A27DB-BD31-4B8C-83A1-F6EECF244321}">
                <p14:modId xmlns:p14="http://schemas.microsoft.com/office/powerpoint/2010/main" val="2940520237"/>
              </p:ext>
            </p:extLst>
          </p:nvPr>
        </p:nvGraphicFramePr>
        <p:xfrm>
          <a:off x="7183810" y="1321821"/>
          <a:ext cx="4358595" cy="4528384"/>
        </p:xfrm>
        <a:graphic>
          <a:graphicData uri="http://schemas.openxmlformats.org/drawingml/2006/table">
            <a:tbl>
              <a:tblPr firstRow="1" bandRow="1">
                <a:tableStyleId>{5C22544A-7EE6-4342-B048-85BDC9FD1C3A}</a:tableStyleId>
              </a:tblPr>
              <a:tblGrid>
                <a:gridCol w="2245337">
                  <a:extLst>
                    <a:ext uri="{9D8B030D-6E8A-4147-A177-3AD203B41FA5}">
                      <a16:colId xmlns:a16="http://schemas.microsoft.com/office/drawing/2014/main" val="1947238819"/>
                    </a:ext>
                  </a:extLst>
                </a:gridCol>
                <a:gridCol w="1056629">
                  <a:extLst>
                    <a:ext uri="{9D8B030D-6E8A-4147-A177-3AD203B41FA5}">
                      <a16:colId xmlns:a16="http://schemas.microsoft.com/office/drawing/2014/main" val="3990070148"/>
                    </a:ext>
                  </a:extLst>
                </a:gridCol>
                <a:gridCol w="1056629">
                  <a:extLst>
                    <a:ext uri="{9D8B030D-6E8A-4147-A177-3AD203B41FA5}">
                      <a16:colId xmlns:a16="http://schemas.microsoft.com/office/drawing/2014/main" val="851128848"/>
                    </a:ext>
                  </a:extLst>
                </a:gridCol>
              </a:tblGrid>
              <a:tr h="566048">
                <a:tc gridSpan="3">
                  <a:txBody>
                    <a:bodyPr/>
                    <a:lstStyle/>
                    <a:p>
                      <a:pPr algn="ctr"/>
                      <a:r>
                        <a:rPr lang="en-US" sz="2000" dirty="0"/>
                        <a:t>Award Demographics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28166"/>
                  </a:ext>
                </a:extLst>
              </a:tr>
              <a:tr h="566048">
                <a:tc gridSpan="2">
                  <a:txBody>
                    <a:bodyPr/>
                    <a:lstStyle/>
                    <a:p>
                      <a:r>
                        <a:rPr lang="en-US" sz="2000"/>
                        <a:t>Number of awards</a:t>
                      </a:r>
                    </a:p>
                  </a:txBody>
                  <a:tcPr/>
                </a:tc>
                <a:tc hMerge="1">
                  <a:txBody>
                    <a:bodyPr/>
                    <a:lstStyle/>
                    <a:p>
                      <a:endParaRPr lang="en-US"/>
                    </a:p>
                  </a:txBody>
                  <a:tcPr/>
                </a:tc>
                <a:tc>
                  <a:txBody>
                    <a:bodyPr/>
                    <a:lstStyle/>
                    <a:p>
                      <a:r>
                        <a:rPr lang="en-US" sz="2000"/>
                        <a:t>12</a:t>
                      </a:r>
                    </a:p>
                  </a:txBody>
                  <a:tcPr/>
                </a:tc>
                <a:extLst>
                  <a:ext uri="{0D108BD9-81ED-4DB2-BD59-A6C34878D82A}">
                    <a16:rowId xmlns:a16="http://schemas.microsoft.com/office/drawing/2014/main" val="2755564456"/>
                  </a:ext>
                </a:extLst>
              </a:tr>
              <a:tr h="566048">
                <a:tc gridSpan="2">
                  <a:txBody>
                    <a:bodyPr/>
                    <a:lstStyle/>
                    <a:p>
                      <a:r>
                        <a:rPr lang="en-US" sz="2000" dirty="0"/>
                        <a:t>Overall success rate</a:t>
                      </a:r>
                    </a:p>
                  </a:txBody>
                  <a:tcPr/>
                </a:tc>
                <a:tc hMerge="1">
                  <a:txBody>
                    <a:bodyPr/>
                    <a:lstStyle/>
                    <a:p>
                      <a:endParaRPr lang="en-US"/>
                    </a:p>
                  </a:txBody>
                  <a:tcPr/>
                </a:tc>
                <a:tc>
                  <a:txBody>
                    <a:bodyPr/>
                    <a:lstStyle/>
                    <a:p>
                      <a:r>
                        <a:rPr lang="en-US" sz="2000"/>
                        <a:t>34%</a:t>
                      </a:r>
                    </a:p>
                  </a:txBody>
                  <a:tcPr/>
                </a:tc>
                <a:extLst>
                  <a:ext uri="{0D108BD9-81ED-4DB2-BD59-A6C34878D82A}">
                    <a16:rowId xmlns:a16="http://schemas.microsoft.com/office/drawing/2014/main" val="716397372"/>
                  </a:ext>
                </a:extLst>
              </a:tr>
              <a:tr h="566048">
                <a:tc>
                  <a:txBody>
                    <a:bodyPr/>
                    <a:lstStyle/>
                    <a:p>
                      <a:r>
                        <a:rPr lang="en-US" sz="2000" dirty="0"/>
                        <a:t>Female lead PIs</a:t>
                      </a:r>
                    </a:p>
                  </a:txBody>
                  <a:tcPr/>
                </a:tc>
                <a:tc>
                  <a:txBody>
                    <a:bodyPr/>
                    <a:lstStyle/>
                    <a:p>
                      <a:r>
                        <a:rPr lang="en-US" sz="2000"/>
                        <a:t>3</a:t>
                      </a:r>
                    </a:p>
                  </a:txBody>
                  <a:tcPr/>
                </a:tc>
                <a:tc>
                  <a:txBody>
                    <a:bodyPr/>
                    <a:lstStyle/>
                    <a:p>
                      <a:r>
                        <a:rPr lang="en-US" sz="2000" dirty="0"/>
                        <a:t>25%</a:t>
                      </a:r>
                    </a:p>
                  </a:txBody>
                  <a:tcPr/>
                </a:tc>
                <a:extLst>
                  <a:ext uri="{0D108BD9-81ED-4DB2-BD59-A6C34878D82A}">
                    <a16:rowId xmlns:a16="http://schemas.microsoft.com/office/drawing/2014/main" val="721731742"/>
                  </a:ext>
                </a:extLst>
              </a:tr>
              <a:tr h="566048">
                <a:tc>
                  <a:txBody>
                    <a:bodyPr/>
                    <a:lstStyle/>
                    <a:p>
                      <a:r>
                        <a:rPr lang="en-US" sz="2000" dirty="0"/>
                        <a:t>Early career</a:t>
                      </a:r>
                    </a:p>
                  </a:txBody>
                  <a:tcPr/>
                </a:tc>
                <a:tc>
                  <a:txBody>
                    <a:bodyPr/>
                    <a:lstStyle/>
                    <a:p>
                      <a:r>
                        <a:rPr lang="en-US" sz="2000"/>
                        <a:t>1</a:t>
                      </a:r>
                    </a:p>
                  </a:txBody>
                  <a:tcPr/>
                </a:tc>
                <a:tc>
                  <a:txBody>
                    <a:bodyPr/>
                    <a:lstStyle/>
                    <a:p>
                      <a:r>
                        <a:rPr lang="en-US" sz="2000"/>
                        <a:t>8%</a:t>
                      </a:r>
                    </a:p>
                  </a:txBody>
                  <a:tcPr/>
                </a:tc>
                <a:extLst>
                  <a:ext uri="{0D108BD9-81ED-4DB2-BD59-A6C34878D82A}">
                    <a16:rowId xmlns:a16="http://schemas.microsoft.com/office/drawing/2014/main" val="2987329750"/>
                  </a:ext>
                </a:extLst>
              </a:tr>
              <a:tr h="566048">
                <a:tc>
                  <a:txBody>
                    <a:bodyPr/>
                    <a:lstStyle/>
                    <a:p>
                      <a:r>
                        <a:rPr lang="en-US" sz="2000"/>
                        <a:t>University-led</a:t>
                      </a:r>
                    </a:p>
                  </a:txBody>
                  <a:tcPr/>
                </a:tc>
                <a:tc>
                  <a:txBody>
                    <a:bodyPr/>
                    <a:lstStyle/>
                    <a:p>
                      <a:r>
                        <a:rPr lang="en-US" sz="2000"/>
                        <a:t>4</a:t>
                      </a:r>
                    </a:p>
                  </a:txBody>
                  <a:tcPr/>
                </a:tc>
                <a:tc>
                  <a:txBody>
                    <a:bodyPr/>
                    <a:lstStyle/>
                    <a:p>
                      <a:r>
                        <a:rPr lang="en-US" sz="2000"/>
                        <a:t>33%</a:t>
                      </a:r>
                    </a:p>
                  </a:txBody>
                  <a:tcPr/>
                </a:tc>
                <a:extLst>
                  <a:ext uri="{0D108BD9-81ED-4DB2-BD59-A6C34878D82A}">
                    <a16:rowId xmlns:a16="http://schemas.microsoft.com/office/drawing/2014/main" val="1753225258"/>
                  </a:ext>
                </a:extLst>
              </a:tr>
              <a:tr h="566048">
                <a:tc>
                  <a:txBody>
                    <a:bodyPr/>
                    <a:lstStyle/>
                    <a:p>
                      <a:r>
                        <a:rPr lang="en-US" sz="2000"/>
                        <a:t>Lab-led</a:t>
                      </a:r>
                    </a:p>
                  </a:txBody>
                  <a:tcPr/>
                </a:tc>
                <a:tc>
                  <a:txBody>
                    <a:bodyPr/>
                    <a:lstStyle/>
                    <a:p>
                      <a:r>
                        <a:rPr lang="en-US" sz="2000"/>
                        <a:t>7</a:t>
                      </a:r>
                    </a:p>
                  </a:txBody>
                  <a:tcPr/>
                </a:tc>
                <a:tc>
                  <a:txBody>
                    <a:bodyPr/>
                    <a:lstStyle/>
                    <a:p>
                      <a:r>
                        <a:rPr lang="en-US" sz="2000"/>
                        <a:t>59%</a:t>
                      </a:r>
                    </a:p>
                  </a:txBody>
                  <a:tcPr/>
                </a:tc>
                <a:extLst>
                  <a:ext uri="{0D108BD9-81ED-4DB2-BD59-A6C34878D82A}">
                    <a16:rowId xmlns:a16="http://schemas.microsoft.com/office/drawing/2014/main" val="1203667926"/>
                  </a:ext>
                </a:extLst>
              </a:tr>
              <a:tr h="566048">
                <a:tc>
                  <a:txBody>
                    <a:bodyPr/>
                    <a:lstStyle/>
                    <a:p>
                      <a:r>
                        <a:rPr lang="en-US" sz="2000"/>
                        <a:t>Industry-led</a:t>
                      </a:r>
                    </a:p>
                  </a:txBody>
                  <a:tcPr/>
                </a:tc>
                <a:tc>
                  <a:txBody>
                    <a:bodyPr/>
                    <a:lstStyle/>
                    <a:p>
                      <a:r>
                        <a:rPr lang="en-US" sz="2000" dirty="0"/>
                        <a:t>1</a:t>
                      </a:r>
                    </a:p>
                  </a:txBody>
                  <a:tcPr/>
                </a:tc>
                <a:tc>
                  <a:txBody>
                    <a:bodyPr/>
                    <a:lstStyle/>
                    <a:p>
                      <a:r>
                        <a:rPr lang="en-US" sz="2000" dirty="0"/>
                        <a:t>8%</a:t>
                      </a:r>
                    </a:p>
                  </a:txBody>
                  <a:tcPr/>
                </a:tc>
                <a:extLst>
                  <a:ext uri="{0D108BD9-81ED-4DB2-BD59-A6C34878D82A}">
                    <a16:rowId xmlns:a16="http://schemas.microsoft.com/office/drawing/2014/main" val="4086680865"/>
                  </a:ext>
                </a:extLst>
              </a:tr>
            </a:tbl>
          </a:graphicData>
        </a:graphic>
      </p:graphicFrame>
    </p:spTree>
    <p:extLst>
      <p:ext uri="{BB962C8B-B14F-4D97-AF65-F5344CB8AC3E}">
        <p14:creationId xmlns:p14="http://schemas.microsoft.com/office/powerpoint/2010/main" val="2983634179"/>
      </p:ext>
    </p:extLst>
  </p:cSld>
  <p:clrMapOvr>
    <a:masterClrMapping/>
  </p:clrMapOvr>
</p:sld>
</file>

<file path=ppt/theme/theme1.xml><?xml version="1.0" encoding="utf-8"?>
<a:theme xmlns:a="http://schemas.openxmlformats.org/drawingml/2006/main" name="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BF6F177D6D67458FBB47B7752A5A77" ma:contentTypeVersion="12" ma:contentTypeDescription="Create a new document." ma:contentTypeScope="" ma:versionID="fd57cbf4b3fb1234eddcfbbf83a3a503">
  <xsd:schema xmlns:xsd="http://www.w3.org/2001/XMLSchema" xmlns:xs="http://www.w3.org/2001/XMLSchema" xmlns:p="http://schemas.microsoft.com/office/2006/metadata/properties" xmlns:ns2="d3abd939-9d94-49d1-925a-c93fb1ff4b6e" xmlns:ns3="bc761791-33a0-47b7-8145-9d3c2515a3a0" targetNamespace="http://schemas.microsoft.com/office/2006/metadata/properties" ma:root="true" ma:fieldsID="6f4196500075aec38569532d0fc12f45" ns2:_="" ns3:_="">
    <xsd:import namespace="d3abd939-9d94-49d1-925a-c93fb1ff4b6e"/>
    <xsd:import namespace="bc761791-33a0-47b7-8145-9d3c2515a3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abd939-9d94-49d1-925a-c93fb1ff4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dabcefd-7191-4d78-9d18-d223e822eda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761791-33a0-47b7-8145-9d3c2515a3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24e45b2-f86a-40af-a99a-3897f1aa78c0}" ma:internalName="TaxCatchAll" ma:showField="CatchAllData" ma:web="bc761791-33a0-47b7-8145-9d3c2515a3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761791-33a0-47b7-8145-9d3c2515a3a0" xsi:nil="true"/>
    <lcf76f155ced4ddcb4097134ff3c332f xmlns="d3abd939-9d94-49d1-925a-c93fb1ff4b6e">
      <Terms xmlns="http://schemas.microsoft.com/office/infopath/2007/PartnerControls"/>
    </lcf76f155ced4ddcb4097134ff3c332f>
    <SharedWithUsers xmlns="bc761791-33a0-47b7-8145-9d3c2515a3a0">
      <UserInfo>
        <DisplayName>Horton, Linda</DisplayName>
        <AccountId>294</AccountId>
        <AccountType/>
      </UserInfo>
      <UserInfo>
        <DisplayName>Domnitz, Sarah</DisplayName>
        <AccountId>365</AccountId>
        <AccountType/>
      </UserInfo>
    </SharedWithUsers>
  </documentManagement>
</p:properties>
</file>

<file path=customXml/itemProps1.xml><?xml version="1.0" encoding="utf-8"?>
<ds:datastoreItem xmlns:ds="http://schemas.openxmlformats.org/officeDocument/2006/customXml" ds:itemID="{E8521C20-9E33-48A5-B56C-6DBE0ADA37F3}">
  <ds:schemaRefs>
    <ds:schemaRef ds:uri="http://schemas.microsoft.com/sharepoint/v3/contenttype/forms"/>
  </ds:schemaRefs>
</ds:datastoreItem>
</file>

<file path=customXml/itemProps2.xml><?xml version="1.0" encoding="utf-8"?>
<ds:datastoreItem xmlns:ds="http://schemas.openxmlformats.org/officeDocument/2006/customXml" ds:itemID="{272461E2-8038-49A4-814C-B5F815BFA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abd939-9d94-49d1-925a-c93fb1ff4b6e"/>
    <ds:schemaRef ds:uri="bc761791-33a0-47b7-8145-9d3c2515a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79A9CC-1221-4480-B719-A3FDECFA9433}">
  <ds:schemaRefs>
    <ds:schemaRef ds:uri="d3abd939-9d94-49d1-925a-c93fb1ff4b6e"/>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c761791-33a0-47b7-8145-9d3c2515a3a0"/>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15112</TotalTime>
  <Words>2785</Words>
  <Application>Microsoft Office PowerPoint</Application>
  <PresentationFormat>Widescreen</PresentationFormat>
  <Paragraphs>224</Paragraphs>
  <Slides>23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Avenir Next LT Pro</vt:lpstr>
      <vt:lpstr>AvenirNext LT Pro Bold</vt:lpstr>
      <vt:lpstr>AvenirNext LT Pro Regular</vt:lpstr>
      <vt:lpstr>Calibri</vt:lpstr>
      <vt:lpstr>Courier New</vt:lpstr>
      <vt:lpstr>Wingdings</vt:lpstr>
      <vt:lpstr>Wingdings 3</vt:lpstr>
      <vt:lpstr>Office Theme</vt:lpstr>
      <vt:lpstr>Status of the US Theory &amp; Simulation Program</vt:lpstr>
      <vt:lpstr>PowerPoint Presentation</vt:lpstr>
      <vt:lpstr>Priorities and Drivers - 1</vt:lpstr>
      <vt:lpstr>Priorities and Drivers - 2</vt:lpstr>
      <vt:lpstr>Congressional Language</vt:lpstr>
      <vt:lpstr>Budget History</vt:lpstr>
      <vt:lpstr>FOA History</vt:lpstr>
      <vt:lpstr>PowerPoint Presentation</vt:lpstr>
      <vt:lpstr>Program Element Coordination- SciDAC 5 Partnerships</vt:lpstr>
      <vt:lpstr>Program Element Coordination: R&amp;D FIRE Centers- Advanced Simulation for Design/Optimization</vt:lpstr>
      <vt:lpstr>Program Element Coordination:  Computing Facilities</vt:lpstr>
      <vt:lpstr>Program Element Coordination: Integrated Research Infrastructure</vt:lpstr>
      <vt:lpstr>Program Element Coordination: Exascale Computing</vt:lpstr>
      <vt:lpstr>Program Collaboration: AI/ML &amp; QIS</vt:lpstr>
      <vt:lpstr>Program Collaboration: Materials and Fusion Nuclear Science</vt:lpstr>
      <vt:lpstr>Program Collaboration: HEDLP &amp; IFE</vt:lpstr>
      <vt:lpstr>Program Collaboration: Stellarators and General Plasma Science</vt:lpstr>
      <vt:lpstr>Program Collaboration: Spherical, Long Pulse, and Advanced Tokamaks</vt:lpstr>
      <vt:lpstr>Program Collaboration: Milestone Program and Outreach</vt:lpstr>
      <vt:lpstr>Diversity, Equity, Inclusion, and Accessibility</vt:lpstr>
      <vt:lpstr>Early Career Research Program</vt:lpstr>
      <vt:lpstr>Funding for Accelerated, Inclusive Research (FAIR)</vt:lpstr>
      <vt:lpstr>Theory &amp; Simulation: The Next Five Years</vt:lpstr>
    </vt:vector>
  </TitlesOfParts>
  <Company>Osti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Wallus, Yvette</dc:creator>
  <cp:lastModifiedBy>Kalupin Denis</cp:lastModifiedBy>
  <cp:revision>4</cp:revision>
  <dcterms:created xsi:type="dcterms:W3CDTF">2023-02-23T18:33:20Z</dcterms:created>
  <dcterms:modified xsi:type="dcterms:W3CDTF">2024-11-11T15:06:03Z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0x010100080EDC990664B442978C743755D9CCB4</vt:lpwstr>
  </property>
  <property fmtid="{D5CDD505-2E9C-101B-9397-08002B2CF9AE}" pid="3" name="MediaServiceImageTags">
    <vt:lpwstr/>
  </property>
</Properties>
</file>