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0" r:id="rId6"/>
    <p:sldId id="2781" r:id="rId7"/>
    <p:sldId id="2776" r:id="rId8"/>
    <p:sldId id="2782" r:id="rId9"/>
    <p:sldId id="2783" r:id="rId10"/>
    <p:sldId id="2784" r:id="rId11"/>
    <p:sldId id="2786" r:id="rId12"/>
    <p:sldId id="2785" r:id="rId13"/>
    <p:sldId id="2788" r:id="rId14"/>
    <p:sldId id="2787" r:id="rId15"/>
    <p:sldId id="2779" r:id="rId1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AEDEB-38A1-48DC-BE48-15D25D556948}" v="14" dt="2024-10-29T17:18:32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8E1-5C78-DD41-D819-C52F6661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3FE8E-6B88-62BB-D9CB-1CD3D756B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5381-5A9F-A3F5-CF86-0DD4087B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514A-5367-4C51-8F61-D4F8DD1F71A2}" type="datetimeFigureOut">
              <a:rPr lang="en-DK" smtClean="0"/>
              <a:t>13/11/2024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045DF-B7A7-BFD4-3720-C0FB9D8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EBEF7-2615-1CD8-2EB6-3D07C50C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4060-D02E-4DED-BBFF-398BF5C3304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204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UROfusio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CB478-BAE3-9650-1ED0-40553289DFEC}"/>
              </a:ext>
            </a:extLst>
          </p:cNvPr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6424" y="6528385"/>
            <a:ext cx="3470176" cy="329615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DSD 01/10/24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90038"/>
            <a:ext cx="720080" cy="199175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>
            <a:extLst>
              <a:ext uri="{FF2B5EF4-FFF2-40B4-BE49-F238E27FC236}">
                <a16:creationId xmlns:a16="http://schemas.microsoft.com/office/drawing/2014/main" id="{D76DEB2B-40A9-CD88-03A2-1B2D1E8A0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6" y="57009"/>
            <a:ext cx="636023" cy="6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UROfusio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CB478-BAE3-9650-1ED0-40553289DFEC}"/>
              </a:ext>
            </a:extLst>
          </p:cNvPr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1103024" cy="5688632"/>
          </a:xfrm>
        </p:spPr>
        <p:txBody>
          <a:bodyPr>
            <a:normAutofit/>
          </a:bodyPr>
          <a:lstStyle>
            <a:lvl1pPr marL="257168" indent="-257168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557199" indent="-214308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2pPr>
            <a:lvl3pPr marL="857229" indent="-171446"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5624" y="6555770"/>
            <a:ext cx="3470176" cy="329615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DSD 01/10/24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90038"/>
            <a:ext cx="720080" cy="199175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>
            <a:extLst>
              <a:ext uri="{FF2B5EF4-FFF2-40B4-BE49-F238E27FC236}">
                <a16:creationId xmlns:a16="http://schemas.microsoft.com/office/drawing/2014/main" id="{D76DEB2B-40A9-CD88-03A2-1B2D1E8A0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6" y="57009"/>
            <a:ext cx="636023" cy="6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FE93D-B60A-5519-67CA-2FB5FDAA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7890" y="252414"/>
            <a:ext cx="4944111" cy="635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64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fusion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36BB05-CDE1-71D8-95B1-3A5C6CD699AD}"/>
              </a:ext>
            </a:extLst>
          </p:cNvPr>
          <p:cNvSpPr/>
          <p:nvPr userDrawn="1"/>
        </p:nvSpPr>
        <p:spPr>
          <a:xfrm>
            <a:off x="6408751" y="2146853"/>
            <a:ext cx="2170707" cy="1614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64233-290E-F450-429D-1C58FA6BE3BA}"/>
              </a:ext>
            </a:extLst>
          </p:cNvPr>
          <p:cNvSpPr/>
          <p:nvPr userDrawn="1"/>
        </p:nvSpPr>
        <p:spPr>
          <a:xfrm>
            <a:off x="9129423" y="1957347"/>
            <a:ext cx="2170707" cy="1875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CB478-BAE3-9650-1ED0-40553289DFEC}"/>
              </a:ext>
            </a:extLst>
          </p:cNvPr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EUROfusion Values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5624" y="6555770"/>
            <a:ext cx="3470176" cy="329615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A.Fasoli | EF Bureau, September 2024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90038"/>
            <a:ext cx="720080" cy="199175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>
            <a:extLst>
              <a:ext uri="{FF2B5EF4-FFF2-40B4-BE49-F238E27FC236}">
                <a16:creationId xmlns:a16="http://schemas.microsoft.com/office/drawing/2014/main" id="{D76DEB2B-40A9-CD88-03A2-1B2D1E8A0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" y="57009"/>
            <a:ext cx="636023" cy="6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D0878B-E5A6-2FA4-87BE-E46364DC8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66"/>
          <a:stretch/>
        </p:blipFill>
        <p:spPr>
          <a:xfrm>
            <a:off x="5415" y="979851"/>
            <a:ext cx="1218117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6A585-5660-5B57-42E6-A69CBE51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23266-A57A-0516-2AC2-E7F05659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5C70-7CDD-A99B-9A74-FB5C330BE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B514A-5367-4C51-8F61-D4F8DD1F71A2}" type="datetimeFigureOut">
              <a:rPr lang="en-DK" smtClean="0"/>
              <a:t>13/11/2024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FF53-80AD-8495-F11C-F9390F9C8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6E0F-64B3-A44B-2063-49AD6C86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C4060-D02E-4DED-BBFF-398BF5C3304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443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716B-D789-C795-3E01-A3CA48988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442" y="26174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dirty="0"/>
              <a:t>Digital</a:t>
            </a:r>
            <a:br>
              <a:rPr lang="da-DK" dirty="0"/>
            </a:br>
            <a:r>
              <a:rPr lang="da-DK" dirty="0"/>
              <a:t>Solutions</a:t>
            </a:r>
            <a:br>
              <a:rPr lang="da-DK" dirty="0"/>
            </a:br>
            <a:r>
              <a:rPr lang="da-DK" dirty="0"/>
              <a:t>Department</a:t>
            </a:r>
            <a:br>
              <a:rPr lang="da-DK" dirty="0"/>
            </a:br>
            <a:br>
              <a:rPr lang="da-DK" dirty="0"/>
            </a:br>
            <a:r>
              <a:rPr lang="da-DK" dirty="0"/>
              <a:t> </a:t>
            </a:r>
            <a:r>
              <a:rPr lang="da-DK" dirty="0" err="1"/>
              <a:t>update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4A1B4-D39A-AEB4-DD8B-1C301E7E9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080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5F37-9695-97BE-242A-C60D151B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New </a:t>
            </a:r>
            <a:r>
              <a:rPr lang="da-DK" dirty="0" err="1"/>
              <a:t>activities</a:t>
            </a:r>
            <a:r>
              <a:rPr lang="da-DK" dirty="0"/>
              <a:t>….</a:t>
            </a:r>
            <a:r>
              <a:rPr lang="da-DK" dirty="0" err="1"/>
              <a:t>mentioned</a:t>
            </a:r>
            <a:r>
              <a:rPr lang="da-DK" dirty="0"/>
              <a:t> in AWP 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AB24-2DE6-0B86-EA40-7220C966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Enable</a:t>
            </a:r>
            <a:r>
              <a:rPr lang="da-DK" dirty="0"/>
              <a:t>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b="1" dirty="0" err="1"/>
              <a:t>two</a:t>
            </a:r>
            <a:r>
              <a:rPr lang="da-DK" b="1" dirty="0"/>
              <a:t> pilot </a:t>
            </a:r>
            <a:r>
              <a:rPr lang="da-DK" b="1" dirty="0" err="1"/>
              <a:t>projects</a:t>
            </a:r>
            <a:r>
              <a:rPr lang="da-DK" b="1" dirty="0"/>
              <a:t> </a:t>
            </a:r>
            <a:r>
              <a:rPr lang="da-DK" dirty="0"/>
              <a:t>on digital </a:t>
            </a:r>
            <a:r>
              <a:rPr lang="da-DK" dirty="0" err="1"/>
              <a:t>twins</a:t>
            </a:r>
            <a:r>
              <a:rPr lang="da-DK" dirty="0"/>
              <a:t> with a </a:t>
            </a:r>
            <a:r>
              <a:rPr lang="da-DK" dirty="0" err="1"/>
              <a:t>connection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science and </a:t>
            </a:r>
            <a:r>
              <a:rPr lang="da-DK" dirty="0" err="1"/>
              <a:t>engineering</a:t>
            </a:r>
            <a:r>
              <a:rPr lang="da-DK" dirty="0"/>
              <a:t> </a:t>
            </a:r>
            <a:r>
              <a:rPr lang="da-DK" dirty="0" err="1"/>
              <a:t>aspects</a:t>
            </a:r>
            <a:r>
              <a:rPr lang="da-DK" dirty="0"/>
              <a:t>. </a:t>
            </a:r>
          </a:p>
          <a:p>
            <a:pPr lvl="1"/>
            <a:r>
              <a:rPr lang="da-DK" dirty="0"/>
              <a:t>Pulse design </a:t>
            </a:r>
            <a:r>
              <a:rPr lang="da-DK" dirty="0" err="1"/>
              <a:t>tool</a:t>
            </a:r>
            <a:r>
              <a:rPr lang="da-DK" dirty="0"/>
              <a:t>/</a:t>
            </a:r>
            <a:r>
              <a:rPr lang="da-DK" dirty="0" err="1"/>
              <a:t>integrated</a:t>
            </a:r>
            <a:r>
              <a:rPr lang="da-DK" dirty="0"/>
              <a:t> </a:t>
            </a:r>
            <a:r>
              <a:rPr lang="da-DK" dirty="0" err="1"/>
              <a:t>modelling</a:t>
            </a:r>
            <a:endParaRPr lang="da-DK" dirty="0"/>
          </a:p>
          <a:p>
            <a:pPr lvl="1"/>
            <a:r>
              <a:rPr lang="da-DK" dirty="0" err="1"/>
              <a:t>Divertor</a:t>
            </a:r>
            <a:r>
              <a:rPr lang="da-DK" dirty="0"/>
              <a:t> design</a:t>
            </a:r>
          </a:p>
          <a:p>
            <a:pPr lvl="1"/>
            <a:r>
              <a:rPr lang="da-DK" dirty="0"/>
              <a:t>Disruptions and </a:t>
            </a:r>
            <a:r>
              <a:rPr lang="da-DK" dirty="0" err="1"/>
              <a:t>detailed</a:t>
            </a:r>
            <a:r>
              <a:rPr lang="da-DK" dirty="0"/>
              <a:t> plant </a:t>
            </a:r>
            <a:r>
              <a:rPr lang="da-DK" dirty="0" err="1"/>
              <a:t>modelling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Projects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defined</a:t>
            </a:r>
            <a:r>
              <a:rPr lang="da-DK" dirty="0"/>
              <a:t> in detail</a:t>
            </a:r>
          </a:p>
          <a:p>
            <a:r>
              <a:rPr lang="da-DK" dirty="0" err="1"/>
              <a:t>Forseen</a:t>
            </a:r>
            <a:r>
              <a:rPr lang="da-DK" dirty="0"/>
              <a:t> </a:t>
            </a:r>
            <a:r>
              <a:rPr lang="da-DK" dirty="0" err="1"/>
              <a:t>volume</a:t>
            </a:r>
            <a:r>
              <a:rPr lang="da-DK" dirty="0"/>
              <a:t> on par to PDT </a:t>
            </a:r>
            <a:r>
              <a:rPr lang="da-DK" dirty="0" err="1"/>
              <a:t>project</a:t>
            </a:r>
            <a:r>
              <a:rPr lang="da-DK" dirty="0"/>
              <a:t>:  ca. 12-18 ppm per pilot </a:t>
            </a:r>
            <a:r>
              <a:rPr lang="da-DK" dirty="0" err="1"/>
              <a:t>project</a:t>
            </a:r>
            <a:endParaRPr lang="da-DK" dirty="0"/>
          </a:p>
          <a:p>
            <a:endParaRPr lang="da-DK" dirty="0"/>
          </a:p>
          <a:p>
            <a:r>
              <a:rPr lang="da-DK" dirty="0"/>
              <a:t>Long term data </a:t>
            </a:r>
            <a:r>
              <a:rPr lang="da-DK" dirty="0" err="1"/>
              <a:t>storage</a:t>
            </a:r>
            <a:r>
              <a:rPr lang="da-DK" dirty="0"/>
              <a:t> </a:t>
            </a:r>
            <a:r>
              <a:rPr lang="da-DK" dirty="0" err="1"/>
              <a:t>facility</a:t>
            </a:r>
            <a:r>
              <a:rPr lang="da-DK" dirty="0"/>
              <a:t>: </a:t>
            </a:r>
          </a:p>
          <a:p>
            <a:r>
              <a:rPr lang="da-DK" dirty="0"/>
              <a:t>2 M€ </a:t>
            </a:r>
            <a:r>
              <a:rPr lang="da-DK" dirty="0" err="1"/>
              <a:t>already</a:t>
            </a:r>
            <a:r>
              <a:rPr lang="da-DK" dirty="0"/>
              <a:t> </a:t>
            </a:r>
            <a:r>
              <a:rPr lang="da-DK" dirty="0" err="1"/>
              <a:t>recommended</a:t>
            </a:r>
            <a:r>
              <a:rPr lang="da-DK" dirty="0"/>
              <a:t> at last PB, </a:t>
            </a:r>
            <a:r>
              <a:rPr lang="da-DK" dirty="0" err="1"/>
              <a:t>delayed</a:t>
            </a:r>
            <a:r>
              <a:rPr lang="da-DK" dirty="0"/>
              <a:t> due to </a:t>
            </a:r>
            <a:r>
              <a:rPr lang="da-DK" dirty="0" err="1"/>
              <a:t>scoping</a:t>
            </a:r>
            <a:r>
              <a:rPr lang="da-DK" dirty="0"/>
              <a:t> </a:t>
            </a:r>
            <a:r>
              <a:rPr lang="da-DK" dirty="0" err="1"/>
              <a:t>analysis</a:t>
            </a:r>
            <a:r>
              <a:rPr lang="da-DK" dirty="0"/>
              <a:t>. </a:t>
            </a:r>
          </a:p>
          <a:p>
            <a:r>
              <a:rPr lang="da-DK" dirty="0" err="1"/>
              <a:t>Way</a:t>
            </a:r>
            <a:r>
              <a:rPr lang="da-DK" dirty="0"/>
              <a:t> forward: Call and </a:t>
            </a:r>
            <a:r>
              <a:rPr lang="da-DK" dirty="0" err="1"/>
              <a:t>subsequent</a:t>
            </a:r>
            <a:r>
              <a:rPr lang="da-DK" dirty="0"/>
              <a:t> agreement of GA </a:t>
            </a:r>
          </a:p>
          <a:p>
            <a:endParaRPr lang="da-DK" dirty="0"/>
          </a:p>
          <a:p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coordinators</a:t>
            </a:r>
            <a:r>
              <a:rPr lang="da-DK" dirty="0"/>
              <a:t> from 2025 ca. 2 FTE, and 0.75 FTE for </a:t>
            </a:r>
            <a:r>
              <a:rPr lang="da-DK" dirty="0" err="1"/>
              <a:t>Coordination</a:t>
            </a:r>
            <a:r>
              <a:rPr lang="da-DK" dirty="0"/>
              <a:t> Officer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0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44CD-F979-47A4-F25C-580A16EA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</a:t>
            </a:r>
            <a:r>
              <a:rPr lang="da-DK" dirty="0" err="1"/>
              <a:t>now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5F01-571C-9AA8-2456-03DA15EE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Discussions</a:t>
            </a:r>
            <a:r>
              <a:rPr lang="da-DK" dirty="0"/>
              <a:t> with Digital Experts from </a:t>
            </a:r>
            <a:r>
              <a:rPr lang="da-DK" dirty="0" err="1"/>
              <a:t>outside</a:t>
            </a:r>
            <a:r>
              <a:rPr lang="da-DK" dirty="0"/>
              <a:t> fusion – done, </a:t>
            </a:r>
            <a:r>
              <a:rPr lang="da-DK" dirty="0" err="1"/>
              <a:t>moved</a:t>
            </a:r>
            <a:r>
              <a:rPr lang="da-DK" dirty="0"/>
              <a:t> to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</a:t>
            </a:r>
          </a:p>
          <a:p>
            <a:r>
              <a:rPr lang="da-DK" dirty="0"/>
              <a:t>E-TASC at General Meeting -&gt; </a:t>
            </a:r>
            <a:r>
              <a:rPr lang="da-DK" dirty="0" err="1"/>
              <a:t>additional</a:t>
            </a:r>
            <a:r>
              <a:rPr lang="da-DK" dirty="0"/>
              <a:t> input/</a:t>
            </a:r>
            <a:r>
              <a:rPr lang="da-DK" dirty="0" err="1"/>
              <a:t>scoping</a:t>
            </a:r>
            <a:r>
              <a:rPr lang="da-DK" dirty="0"/>
              <a:t>  (NOW!)</a:t>
            </a:r>
          </a:p>
          <a:p>
            <a:r>
              <a:rPr lang="da-DK" dirty="0" err="1"/>
              <a:t>Important</a:t>
            </a:r>
            <a:r>
              <a:rPr lang="da-DK" dirty="0"/>
              <a:t> to have a stable </a:t>
            </a:r>
            <a:r>
              <a:rPr lang="da-DK" dirty="0" err="1"/>
              <a:t>setup</a:t>
            </a:r>
            <a:r>
              <a:rPr lang="da-DK" dirty="0"/>
              <a:t>, with </a:t>
            </a:r>
            <a:r>
              <a:rPr lang="da-DK" dirty="0" err="1"/>
              <a:t>reasonable</a:t>
            </a:r>
            <a:r>
              <a:rPr lang="da-DK" dirty="0"/>
              <a:t> interfaces (all Departments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digital </a:t>
            </a:r>
            <a:r>
              <a:rPr lang="da-DK" dirty="0" err="1"/>
              <a:t>tools</a:t>
            </a:r>
            <a:r>
              <a:rPr lang="da-DK" dirty="0"/>
              <a:t>!) </a:t>
            </a:r>
          </a:p>
          <a:p>
            <a:endParaRPr lang="da-DK" dirty="0"/>
          </a:p>
          <a:p>
            <a:r>
              <a:rPr lang="da-DK" dirty="0"/>
              <a:t>Start with new </a:t>
            </a:r>
            <a:r>
              <a:rPr lang="da-DK" dirty="0" err="1"/>
              <a:t>areas</a:t>
            </a:r>
            <a:r>
              <a:rPr lang="da-DK" dirty="0"/>
              <a:t> under AC and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coordinators</a:t>
            </a:r>
            <a:r>
              <a:rPr lang="da-DK" dirty="0"/>
              <a:t> 2025 (</a:t>
            </a:r>
            <a:r>
              <a:rPr lang="da-DK"/>
              <a:t>PM go-ahead</a:t>
            </a:r>
            <a:r>
              <a:rPr lang="da-DK" dirty="0"/>
              <a:t>!) </a:t>
            </a:r>
          </a:p>
          <a:p>
            <a:r>
              <a:rPr lang="da-DK" dirty="0" err="1"/>
              <a:t>Grow</a:t>
            </a:r>
            <a:r>
              <a:rPr lang="da-DK" dirty="0"/>
              <a:t> </a:t>
            </a:r>
            <a:r>
              <a:rPr lang="da-DK" dirty="0" err="1"/>
              <a:t>areas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new </a:t>
            </a:r>
            <a:r>
              <a:rPr lang="da-DK" dirty="0" err="1"/>
              <a:t>workpackages</a:t>
            </a:r>
            <a:r>
              <a:rPr lang="da-DK" dirty="0"/>
              <a:t> from 2026</a:t>
            </a:r>
          </a:p>
          <a:p>
            <a:endParaRPr lang="da-DK" dirty="0"/>
          </a:p>
          <a:p>
            <a:endParaRPr lang="da-DK" dirty="0"/>
          </a:p>
          <a:p>
            <a:pPr marL="342891" lvl="1" indent="0" algn="ctr">
              <a:buNone/>
            </a:pPr>
            <a:r>
              <a:rPr lang="da-DK" sz="2400" dirty="0">
                <a:solidFill>
                  <a:srgbClr val="FF0000"/>
                </a:solidFill>
              </a:rPr>
              <a:t>Open and Transparent </a:t>
            </a:r>
            <a:r>
              <a:rPr lang="da-DK" sz="2400" dirty="0" err="1">
                <a:solidFill>
                  <a:srgbClr val="FF0000"/>
                </a:solidFill>
              </a:rPr>
              <a:t>Process</a:t>
            </a:r>
            <a:r>
              <a:rPr lang="da-DK" sz="2400" dirty="0">
                <a:solidFill>
                  <a:srgbClr val="FF0000"/>
                </a:solidFill>
              </a:rPr>
              <a:t>: </a:t>
            </a:r>
            <a:r>
              <a:rPr lang="da-DK" sz="2400" dirty="0" err="1">
                <a:solidFill>
                  <a:srgbClr val="FF0000"/>
                </a:solidFill>
              </a:rPr>
              <a:t>Constructive</a:t>
            </a:r>
            <a:r>
              <a:rPr lang="da-DK" sz="2400" dirty="0">
                <a:solidFill>
                  <a:srgbClr val="FF0000"/>
                </a:solidFill>
              </a:rPr>
              <a:t> input </a:t>
            </a:r>
            <a:r>
              <a:rPr lang="da-DK" sz="2400" dirty="0" err="1">
                <a:solidFill>
                  <a:srgbClr val="FF0000"/>
                </a:solidFill>
              </a:rPr>
              <a:t>always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welcome</a:t>
            </a:r>
            <a:r>
              <a:rPr lang="da-DK" sz="2400" dirty="0">
                <a:solidFill>
                  <a:srgbClr val="FF0000"/>
                </a:solidFill>
              </a:rPr>
              <a:t>! </a:t>
            </a:r>
          </a:p>
          <a:p>
            <a:pPr marL="342891" lvl="1" indent="0" algn="ctr">
              <a:buNone/>
            </a:pPr>
            <a:endParaRPr lang="da-DK" sz="2400" dirty="0">
              <a:solidFill>
                <a:srgbClr val="FF0000"/>
              </a:solidFill>
            </a:endParaRPr>
          </a:p>
          <a:p>
            <a:pPr marL="342891" lvl="1" indent="0" algn="ctr">
              <a:buNone/>
            </a:pPr>
            <a:r>
              <a:rPr lang="da-DK" sz="4000" b="1" dirty="0" err="1">
                <a:solidFill>
                  <a:srgbClr val="FF0000"/>
                </a:solidFill>
              </a:rPr>
              <a:t>Thank</a:t>
            </a:r>
            <a:r>
              <a:rPr lang="da-DK" sz="4000" b="1" dirty="0">
                <a:solidFill>
                  <a:srgbClr val="FF0000"/>
                </a:solidFill>
              </a:rPr>
              <a:t> </a:t>
            </a:r>
            <a:r>
              <a:rPr lang="da-DK" sz="4000" b="1" dirty="0" err="1">
                <a:solidFill>
                  <a:srgbClr val="FF0000"/>
                </a:solidFill>
              </a:rPr>
              <a:t>you</a:t>
            </a:r>
            <a:r>
              <a:rPr lang="da-DK" sz="4000" b="1" dirty="0">
                <a:solidFill>
                  <a:srgbClr val="FF0000"/>
                </a:solidFill>
              </a:rPr>
              <a:t>!</a:t>
            </a:r>
            <a:endParaRPr lang="en-D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5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9C773-86EE-CD2A-FF01-B98D00C0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1747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2929-7B15-35ED-96A8-1AE31067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Reorg</a:t>
            </a:r>
            <a:r>
              <a:rPr lang="da-DK" dirty="0"/>
              <a:t> of PMU</a:t>
            </a:r>
            <a:endParaRPr lang="en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1B7C4-9162-CE76-B1C2-2CBFED0EF53C}"/>
              </a:ext>
            </a:extLst>
          </p:cNvPr>
          <p:cNvSpPr txBox="1"/>
          <p:nvPr/>
        </p:nvSpPr>
        <p:spPr>
          <a:xfrm>
            <a:off x="580676" y="460537"/>
            <a:ext cx="1034540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FSD </a:t>
            </a:r>
            <a:r>
              <a:rPr lang="da-DK" dirty="0" err="1"/>
              <a:t>initiative</a:t>
            </a:r>
            <a:r>
              <a:rPr lang="da-DK" dirty="0"/>
              <a:t> 2023: More </a:t>
            </a:r>
            <a:r>
              <a:rPr lang="da-DK" dirty="0" err="1"/>
              <a:t>focus</a:t>
            </a:r>
            <a:r>
              <a:rPr lang="da-DK" dirty="0"/>
              <a:t> on AI, </a:t>
            </a:r>
            <a:r>
              <a:rPr lang="da-DK" dirty="0" err="1"/>
              <a:t>implemented</a:t>
            </a:r>
            <a:r>
              <a:rPr lang="da-DK" dirty="0"/>
              <a:t> in 2024</a:t>
            </a:r>
          </a:p>
          <a:p>
            <a:endParaRPr lang="da-DK" dirty="0"/>
          </a:p>
          <a:p>
            <a:r>
              <a:rPr lang="da-DK" b="1" dirty="0"/>
              <a:t>New Digital Department</a:t>
            </a:r>
          </a:p>
          <a:p>
            <a:r>
              <a:rPr lang="da-DK" dirty="0" err="1"/>
              <a:t>Consisting</a:t>
            </a:r>
            <a:r>
              <a:rPr lang="da-DK" dirty="0"/>
              <a:t> of WPAC (TSVV, ACH, DMP) and WPENR (</a:t>
            </a:r>
            <a:r>
              <a:rPr lang="da-DK" dirty="0" err="1"/>
              <a:t>grants,bottom</a:t>
            </a:r>
            <a:r>
              <a:rPr lang="da-DK" dirty="0"/>
              <a:t> up)</a:t>
            </a:r>
          </a:p>
          <a:p>
            <a:endParaRPr lang="da-DK" dirty="0"/>
          </a:p>
          <a:p>
            <a:r>
              <a:rPr lang="da-DK" sz="2000" b="1" dirty="0">
                <a:solidFill>
                  <a:srgbClr val="FF0000"/>
                </a:solidFill>
              </a:rPr>
              <a:t>Vision:</a:t>
            </a:r>
            <a:r>
              <a:rPr lang="da-DK" sz="2000" dirty="0">
                <a:solidFill>
                  <a:srgbClr val="FF0000"/>
                </a:solidFill>
              </a:rPr>
              <a:t> to have a </a:t>
            </a:r>
            <a:r>
              <a:rPr lang="da-DK" sz="2000" dirty="0" err="1">
                <a:solidFill>
                  <a:srgbClr val="FF0000"/>
                </a:solidFill>
              </a:rPr>
              <a:t>stronger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focus</a:t>
            </a:r>
            <a:r>
              <a:rPr lang="da-DK" sz="2000" dirty="0">
                <a:solidFill>
                  <a:srgbClr val="FF0000"/>
                </a:solidFill>
              </a:rPr>
              <a:t> on </a:t>
            </a:r>
            <a:r>
              <a:rPr lang="da-DK" sz="2000" dirty="0" err="1">
                <a:solidFill>
                  <a:srgbClr val="FF0000"/>
                </a:solidFill>
              </a:rPr>
              <a:t>modern</a:t>
            </a:r>
            <a:r>
              <a:rPr lang="da-DK" sz="2000" dirty="0">
                <a:solidFill>
                  <a:srgbClr val="FF0000"/>
                </a:solidFill>
              </a:rPr>
              <a:t> digital </a:t>
            </a:r>
            <a:r>
              <a:rPr lang="da-DK" sz="2000" dirty="0" err="1">
                <a:solidFill>
                  <a:srgbClr val="FF0000"/>
                </a:solidFill>
              </a:rPr>
              <a:t>tools</a:t>
            </a:r>
            <a:r>
              <a:rPr lang="da-DK" sz="2000" dirty="0">
                <a:solidFill>
                  <a:srgbClr val="FF0000"/>
                </a:solidFill>
              </a:rPr>
              <a:t> and </a:t>
            </a:r>
            <a:r>
              <a:rPr lang="da-DK" sz="2000" dirty="0" err="1">
                <a:solidFill>
                  <a:srgbClr val="FF0000"/>
                </a:solidFill>
              </a:rPr>
              <a:t>use</a:t>
            </a:r>
            <a:r>
              <a:rPr lang="da-DK" sz="2000" dirty="0">
                <a:solidFill>
                  <a:srgbClr val="FF0000"/>
                </a:solidFill>
              </a:rPr>
              <a:t> recent </a:t>
            </a:r>
            <a:r>
              <a:rPr lang="da-DK" sz="2000" dirty="0" err="1">
                <a:solidFill>
                  <a:srgbClr val="FF0000"/>
                </a:solidFill>
              </a:rPr>
              <a:t>developments</a:t>
            </a:r>
            <a:r>
              <a:rPr lang="da-DK" sz="2000" dirty="0">
                <a:solidFill>
                  <a:srgbClr val="FF0000"/>
                </a:solidFill>
              </a:rPr>
              <a:t> in the </a:t>
            </a:r>
            <a:r>
              <a:rPr lang="da-DK" sz="2000" b="1" dirty="0" err="1">
                <a:solidFill>
                  <a:srgbClr val="FF0000"/>
                </a:solidFill>
              </a:rPr>
              <a:t>whole</a:t>
            </a:r>
            <a:r>
              <a:rPr lang="da-DK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 err="1">
                <a:solidFill>
                  <a:srgbClr val="FF0000"/>
                </a:solidFill>
              </a:rPr>
              <a:t>programme</a:t>
            </a:r>
            <a:r>
              <a:rPr lang="da-DK" sz="2000" b="1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rgbClr val="FF0000"/>
                </a:solidFill>
              </a:rPr>
              <a:t>(Digital for </a:t>
            </a:r>
            <a:r>
              <a:rPr lang="da-DK" sz="2000" dirty="0" err="1">
                <a:solidFill>
                  <a:srgbClr val="FF0000"/>
                </a:solidFill>
              </a:rPr>
              <a:t>engineering</a:t>
            </a:r>
            <a:r>
              <a:rPr lang="da-DK" sz="2000" dirty="0">
                <a:solidFill>
                  <a:srgbClr val="FF0000"/>
                </a:solidFill>
              </a:rPr>
              <a:t>, operation and </a:t>
            </a:r>
            <a:r>
              <a:rPr lang="da-DK" sz="2000" dirty="0" err="1">
                <a:solidFill>
                  <a:srgbClr val="FF0000"/>
                </a:solidFill>
              </a:rPr>
              <a:t>safety</a:t>
            </a:r>
            <a:r>
              <a:rPr lang="da-DK" sz="2000" dirty="0">
                <a:solidFill>
                  <a:srgbClr val="FF0000"/>
                </a:solidFill>
              </a:rPr>
              <a:t>..)</a:t>
            </a:r>
          </a:p>
          <a:p>
            <a:r>
              <a:rPr lang="da-DK" sz="2000" b="1" dirty="0" err="1">
                <a:solidFill>
                  <a:srgbClr val="FF0000"/>
                </a:solidFill>
              </a:rPr>
              <a:t>Clearly</a:t>
            </a:r>
            <a:r>
              <a:rPr lang="da-DK" sz="2000" b="1" dirty="0">
                <a:solidFill>
                  <a:srgbClr val="FF0000"/>
                </a:solidFill>
              </a:rPr>
              <a:t>: New </a:t>
            </a:r>
            <a:r>
              <a:rPr lang="da-DK" sz="2000" b="1" dirty="0" err="1">
                <a:solidFill>
                  <a:srgbClr val="FF0000"/>
                </a:solidFill>
              </a:rPr>
              <a:t>topics</a:t>
            </a:r>
            <a:r>
              <a:rPr lang="da-DK" sz="2000" b="1" dirty="0">
                <a:solidFill>
                  <a:srgbClr val="FF0000"/>
                </a:solidFill>
              </a:rPr>
              <a:t>, new </a:t>
            </a:r>
            <a:r>
              <a:rPr lang="da-DK" sz="2000" b="1" dirty="0" err="1">
                <a:solidFill>
                  <a:srgbClr val="FF0000"/>
                </a:solidFill>
              </a:rPr>
              <a:t>resources</a:t>
            </a:r>
            <a:r>
              <a:rPr lang="da-DK" sz="2000" b="1" dirty="0">
                <a:solidFill>
                  <a:srgbClr val="FF0000"/>
                </a:solidFill>
              </a:rPr>
              <a:t> and </a:t>
            </a:r>
            <a:r>
              <a:rPr lang="da-DK" sz="2000" b="1" dirty="0" err="1">
                <a:solidFill>
                  <a:srgbClr val="FF0000"/>
                </a:solidFill>
              </a:rPr>
              <a:t>extended</a:t>
            </a:r>
            <a:r>
              <a:rPr lang="da-DK" sz="2000" b="1" dirty="0">
                <a:solidFill>
                  <a:srgbClr val="FF0000"/>
                </a:solidFill>
              </a:rPr>
              <a:t> organisation! </a:t>
            </a:r>
            <a:r>
              <a:rPr lang="da-DK" sz="2000" dirty="0">
                <a:solidFill>
                  <a:srgbClr val="FF0000"/>
                </a:solidFill>
              </a:rPr>
              <a:t>(Else it </a:t>
            </a:r>
            <a:r>
              <a:rPr lang="da-DK" sz="2000" dirty="0" err="1">
                <a:solidFill>
                  <a:srgbClr val="FF0000"/>
                </a:solidFill>
              </a:rPr>
              <a:t>does</a:t>
            </a:r>
            <a:r>
              <a:rPr lang="da-DK" sz="2000" dirty="0">
                <a:solidFill>
                  <a:srgbClr val="FF0000"/>
                </a:solidFill>
              </a:rPr>
              <a:t> not </a:t>
            </a:r>
            <a:r>
              <a:rPr lang="da-DK" sz="2000" dirty="0" err="1">
                <a:solidFill>
                  <a:srgbClr val="FF0000"/>
                </a:solidFill>
              </a:rPr>
              <a:t>make</a:t>
            </a:r>
            <a:r>
              <a:rPr lang="da-DK" sz="2000" dirty="0">
                <a:solidFill>
                  <a:srgbClr val="FF0000"/>
                </a:solidFill>
              </a:rPr>
              <a:t> sense!)</a:t>
            </a:r>
          </a:p>
          <a:p>
            <a:endParaRPr lang="da-DK" b="1" dirty="0"/>
          </a:p>
          <a:p>
            <a:r>
              <a:rPr lang="da-DK" b="1" dirty="0"/>
              <a:t>TASK: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develop</a:t>
            </a:r>
            <a:r>
              <a:rPr lang="da-DK" dirty="0"/>
              <a:t> the vision </a:t>
            </a:r>
            <a:r>
              <a:rPr lang="da-DK" dirty="0" err="1"/>
              <a:t>into</a:t>
            </a:r>
            <a:r>
              <a:rPr lang="da-DK" dirty="0"/>
              <a:t> a </a:t>
            </a:r>
            <a:r>
              <a:rPr lang="da-DK" dirty="0" err="1"/>
              <a:t>mature</a:t>
            </a:r>
            <a:r>
              <a:rPr lang="da-DK" dirty="0"/>
              <a:t> and </a:t>
            </a:r>
            <a:r>
              <a:rPr lang="da-DK" dirty="0" err="1"/>
              <a:t>consistent</a:t>
            </a:r>
            <a:r>
              <a:rPr lang="da-DK" dirty="0"/>
              <a:t> </a:t>
            </a:r>
            <a:r>
              <a:rPr lang="da-DK" dirty="0" err="1"/>
              <a:t>structure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Extend</a:t>
            </a:r>
            <a:r>
              <a:rPr lang="da-DK" dirty="0"/>
              <a:t> AC </a:t>
            </a:r>
            <a:r>
              <a:rPr lang="da-DK" dirty="0" err="1"/>
              <a:t>scope</a:t>
            </a:r>
            <a:r>
              <a:rPr lang="da-DK" dirty="0"/>
              <a:t> to </a:t>
            </a:r>
            <a:r>
              <a:rPr lang="en-DK" dirty="0"/>
              <a:t>opportunities to streamline processes, reduce the operational burden on experts, and ensure safe, reliable fusion plant operation</a:t>
            </a:r>
            <a:endParaRPr lang="da-DK" dirty="0"/>
          </a:p>
          <a:p>
            <a:endParaRPr lang="da-DK" b="1" dirty="0"/>
          </a:p>
          <a:p>
            <a:r>
              <a:rPr lang="da-DK" b="1" dirty="0" err="1"/>
              <a:t>Boundary</a:t>
            </a:r>
            <a:r>
              <a:rPr lang="da-DK" b="1" dirty="0"/>
              <a:t> </a:t>
            </a:r>
            <a:r>
              <a:rPr lang="da-DK" b="1" dirty="0" err="1"/>
              <a:t>condition</a:t>
            </a:r>
            <a:r>
              <a:rPr lang="da-DK" b="1" dirty="0"/>
              <a:t>: </a:t>
            </a:r>
            <a:r>
              <a:rPr lang="da-DK" dirty="0" err="1"/>
              <a:t>Current</a:t>
            </a:r>
            <a:r>
              <a:rPr lang="da-DK" dirty="0"/>
              <a:t> WP </a:t>
            </a:r>
            <a:r>
              <a:rPr lang="da-DK" dirty="0" err="1"/>
              <a:t>structure</a:t>
            </a:r>
            <a:r>
              <a:rPr lang="da-DK" dirty="0"/>
              <a:t> </a:t>
            </a:r>
            <a:r>
              <a:rPr lang="da-DK" dirty="0" err="1"/>
              <a:t>stays</a:t>
            </a:r>
            <a:r>
              <a:rPr lang="da-DK" dirty="0"/>
              <a:t> </a:t>
            </a:r>
            <a:r>
              <a:rPr lang="da-DK" dirty="0" err="1"/>
              <a:t>intact</a:t>
            </a:r>
            <a:r>
              <a:rPr lang="da-DK" dirty="0"/>
              <a:t> (at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until</a:t>
            </a:r>
            <a:r>
              <a:rPr lang="da-DK" dirty="0"/>
              <a:t> 2026) </a:t>
            </a:r>
          </a:p>
          <a:p>
            <a:endParaRPr lang="da-DK" b="1" dirty="0"/>
          </a:p>
          <a:p>
            <a:r>
              <a:rPr lang="da-DK" b="1" dirty="0"/>
              <a:t>Stakeholders: </a:t>
            </a:r>
            <a:r>
              <a:rPr lang="da-DK" dirty="0" err="1"/>
              <a:t>Include</a:t>
            </a:r>
            <a:r>
              <a:rPr lang="da-DK" dirty="0"/>
              <a:t> views of </a:t>
            </a:r>
            <a:r>
              <a:rPr lang="da-DK" dirty="0" err="1"/>
              <a:t>key</a:t>
            </a:r>
            <a:r>
              <a:rPr lang="da-DK" dirty="0"/>
              <a:t> stakeholders, ETASC, </a:t>
            </a:r>
            <a:r>
              <a:rPr lang="da-DK" dirty="0" err="1"/>
              <a:t>TSVVs</a:t>
            </a:r>
            <a:r>
              <a:rPr lang="da-DK" dirty="0"/>
              <a:t>, </a:t>
            </a:r>
            <a:r>
              <a:rPr lang="da-DK" dirty="0" err="1"/>
              <a:t>HoDs</a:t>
            </a:r>
            <a:r>
              <a:rPr lang="da-DK" dirty="0"/>
              <a:t>, WPL, </a:t>
            </a:r>
            <a:r>
              <a:rPr lang="da-DK" dirty="0" err="1"/>
              <a:t>HoRUs</a:t>
            </a:r>
            <a:r>
              <a:rPr lang="da-DK" dirty="0"/>
              <a:t> as </a:t>
            </a:r>
            <a:r>
              <a:rPr lang="da-DK" dirty="0" err="1"/>
              <a:t>well</a:t>
            </a:r>
            <a:r>
              <a:rPr lang="da-DK" dirty="0"/>
              <a:t> as </a:t>
            </a:r>
            <a:r>
              <a:rPr lang="da-DK" dirty="0" err="1"/>
              <a:t>experts</a:t>
            </a:r>
            <a:r>
              <a:rPr lang="da-DK" dirty="0"/>
              <a:t> from </a:t>
            </a:r>
            <a:r>
              <a:rPr lang="da-DK" dirty="0" err="1"/>
              <a:t>outside</a:t>
            </a:r>
            <a:r>
              <a:rPr lang="da-DK" dirty="0"/>
              <a:t> fusion (but with </a:t>
            </a:r>
            <a:r>
              <a:rPr lang="da-DK" dirty="0" err="1"/>
              <a:t>deep</a:t>
            </a:r>
            <a:r>
              <a:rPr lang="da-DK" dirty="0"/>
              <a:t> </a:t>
            </a:r>
            <a:r>
              <a:rPr lang="da-DK" dirty="0" err="1"/>
              <a:t>knowledge</a:t>
            </a:r>
            <a:r>
              <a:rPr lang="da-DK" dirty="0"/>
              <a:t> of Digital) and </a:t>
            </a:r>
            <a:r>
              <a:rPr lang="da-DK" dirty="0" err="1"/>
              <a:t>outside</a:t>
            </a:r>
            <a:r>
              <a:rPr lang="da-DK" dirty="0"/>
              <a:t> </a:t>
            </a:r>
            <a:r>
              <a:rPr lang="da-DK" dirty="0" err="1"/>
              <a:t>EUROfusion</a:t>
            </a:r>
            <a:r>
              <a:rPr lang="da-DK" dirty="0"/>
              <a:t> (</a:t>
            </a:r>
            <a:r>
              <a:rPr lang="da-DK" dirty="0" err="1"/>
              <a:t>f.x</a:t>
            </a:r>
            <a:r>
              <a:rPr lang="da-DK" dirty="0"/>
              <a:t>. UK, US)  </a:t>
            </a:r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companies</a:t>
            </a:r>
            <a:r>
              <a:rPr lang="da-DK" dirty="0"/>
              <a:t> (NVIDIA)</a:t>
            </a:r>
            <a:endParaRPr lang="da-DK" b="1" dirty="0"/>
          </a:p>
          <a:p>
            <a:endParaRPr lang="en-DK" dirty="0"/>
          </a:p>
        </p:txBody>
      </p:sp>
      <p:pic>
        <p:nvPicPr>
          <p:cNvPr id="6" name="Picture 5" descr="Hand and arrow illustration">
            <a:extLst>
              <a:ext uri="{FF2B5EF4-FFF2-40B4-BE49-F238E27FC236}">
                <a16:creationId xmlns:a16="http://schemas.microsoft.com/office/drawing/2014/main" id="{5A48B032-CAF0-B193-67A5-9F5BA7D2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85" y="0"/>
            <a:ext cx="2964784" cy="21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2E10-98B8-EDD2-2624-997481C0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for Digital Capabilities in EUROfusion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66A4-5DE9-EE88-FF5E-5A43AE904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Leverage Advanced Digital Technologies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Apply cutting-edge digital tools (AI, ML, digital twins) across all fusion activities.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Enable comprehensive, integrated simulations (plasma, external systems, control actuators, interfaces).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Strengthen Foundation for Future Fusion Facilities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Enhance design, predictions, and optimization of ITER &amp; DEMO.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Bridge gaps in fusion research through reliable, first-principles simulations.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Support plant safety and operational confidence through advanced digital methods.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Centralize Digital Expertise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Consolidate digital activities currently scattered across work packages and departments.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Establish a common point of reference to harness expertise from different areas.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28307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D2308-048A-4C58-5C63-D97C9027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67" dirty="0">
                <a:solidFill>
                  <a:srgbClr val="003399"/>
                </a:solidFill>
              </a:rPr>
              <a:t>2.b PMU Reorganisation – vision for the DSD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3608D-C642-ADA5-9153-118B11EBD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Bridge knowledge gaps by ensuring reliable, validated digital models, to leverage rapidly advancing digital technologies (AI, ML, Digital Twins) for fusion </a:t>
            </a:r>
          </a:p>
          <a:p>
            <a:pPr lvl="1"/>
            <a:endParaRPr lang="en-GB" sz="1467" dirty="0"/>
          </a:p>
          <a:p>
            <a:r>
              <a:rPr lang="en-GB" dirty="0"/>
              <a:t>Data &amp; AI</a:t>
            </a:r>
          </a:p>
          <a:p>
            <a:pPr lvl="1"/>
            <a:r>
              <a:rPr lang="en-GB" dirty="0"/>
              <a:t>Develop fusion-specific AI/ML tools and models, create digital twins for comprehensive simulations</a:t>
            </a:r>
          </a:p>
          <a:p>
            <a:pPr lvl="1"/>
            <a:r>
              <a:rPr lang="en-GB" dirty="0"/>
              <a:t>Implement standardized data storage and tools </a:t>
            </a:r>
          </a:p>
          <a:p>
            <a:pPr lvl="1"/>
            <a:endParaRPr lang="en-GB" sz="1467" dirty="0"/>
          </a:p>
          <a:p>
            <a:r>
              <a:rPr lang="en-GB" dirty="0"/>
              <a:t>Code Development</a:t>
            </a:r>
          </a:p>
          <a:p>
            <a:pPr lvl="1"/>
            <a:r>
              <a:rPr lang="en-GB" dirty="0"/>
              <a:t>Develop, maintain, and optimize </a:t>
            </a:r>
            <a:r>
              <a:rPr lang="en-GB" dirty="0" err="1"/>
              <a:t>EUROfusion</a:t>
            </a:r>
            <a:r>
              <a:rPr lang="en-GB" dirty="0"/>
              <a:t> codebase, ensuring professional structure and validation</a:t>
            </a:r>
          </a:p>
          <a:p>
            <a:pPr lvl="1"/>
            <a:r>
              <a:rPr lang="en-GB" dirty="0"/>
              <a:t>Introduce new functionalities and optimize performance</a:t>
            </a:r>
          </a:p>
          <a:p>
            <a:pPr lvl="1"/>
            <a:endParaRPr lang="en-GB" sz="1467" dirty="0"/>
          </a:p>
          <a:p>
            <a:r>
              <a:rPr lang="en-GB" dirty="0"/>
              <a:t>Tools for Predictive Modelling</a:t>
            </a:r>
          </a:p>
          <a:p>
            <a:pPr lvl="1"/>
            <a:r>
              <a:rPr lang="en-GB" dirty="0"/>
              <a:t>Integrate codes for simulating machines like ITER and DEMO</a:t>
            </a:r>
          </a:p>
          <a:p>
            <a:pPr lvl="1"/>
            <a:r>
              <a:rPr lang="en-GB" dirty="0"/>
              <a:t>Provide training for end-users</a:t>
            </a:r>
          </a:p>
          <a:p>
            <a:pPr lvl="1"/>
            <a:endParaRPr lang="en-GB" sz="1467" dirty="0"/>
          </a:p>
          <a:p>
            <a:r>
              <a:rPr lang="en-GB" dirty="0"/>
              <a:t>Enabling Research &amp; Theory</a:t>
            </a:r>
          </a:p>
          <a:p>
            <a:pPr lvl="1"/>
            <a:r>
              <a:rPr lang="en-GB" dirty="0"/>
              <a:t>Stimulate fundamental research, generate theoretical insights </a:t>
            </a:r>
          </a:p>
          <a:p>
            <a:pPr lvl="1"/>
            <a:endParaRPr lang="en-GB" sz="1467" dirty="0"/>
          </a:p>
          <a:p>
            <a:r>
              <a:rPr lang="en-GB" dirty="0"/>
              <a:t>Infrastructure</a:t>
            </a:r>
          </a:p>
          <a:p>
            <a:pPr lvl="1"/>
            <a:r>
              <a:rPr lang="en-GB" dirty="0"/>
              <a:t>Manage HPC  resources, computational hubs, </a:t>
            </a:r>
          </a:p>
          <a:p>
            <a:pPr marL="342891" lvl="1" indent="0">
              <a:buNone/>
            </a:pPr>
            <a:r>
              <a:rPr lang="en-GB" dirty="0"/>
              <a:t>and long-term data storage for research support and security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401B03-1D70-2F4B-0016-F006B9BD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 dirty="0" err="1">
                <a:solidFill>
                  <a:prstClr val="white"/>
                </a:solidFill>
              </a:rPr>
              <a:t>A.Fasoli</a:t>
            </a:r>
            <a:r>
              <a:rPr lang="en-GB" dirty="0">
                <a:solidFill>
                  <a:prstClr val="white"/>
                </a:solidFill>
              </a:rPr>
              <a:t> | EF Bureau, September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E4B20-7270-D1C7-03F5-9EB7266F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886" y="1668614"/>
            <a:ext cx="935848" cy="935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5890A-1BEE-4E32-7DBA-2B6E8D1C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88" y="3257134"/>
            <a:ext cx="1819086" cy="101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E6273-9F76-A022-92A0-360940D40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431" y="3871181"/>
            <a:ext cx="1473449" cy="825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BB32C-AA58-C8AC-B2CF-BD53C411C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956" y="4872351"/>
            <a:ext cx="646762" cy="776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45BB5-E2A5-6FC5-1522-4C643E6AE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4536" y="5183841"/>
            <a:ext cx="1835335" cy="11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5D1C-38EB-6190-9520-C5121FBA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and AI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4273-EC1E-3BB8-689D-532B7110A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Focus Areas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preparation, management, and AI/ML applications.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for Digital twins and predictive modeling.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based tools for safety, operations, and engineering.</a:t>
            </a:r>
          </a:p>
          <a:p>
            <a:pPr marL="0" indent="0">
              <a:buNone/>
            </a:pPr>
            <a:r>
              <a:rPr lang="en-US" b="1" dirty="0"/>
              <a:t>Key Roles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Prepare data for AI/ML and engineering.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and implement AI/ML models, including digital twins.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 data storage, access, and consistency.</a:t>
            </a:r>
          </a:p>
          <a:p>
            <a:pPr marL="0" indent="0">
              <a:buNone/>
            </a:pPr>
            <a:r>
              <a:rPr lang="en-US" b="1" dirty="0"/>
              <a:t>New Aspects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Expand AI/ML applications to plant design and operations.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 engineering data for enhanced analysis.</a:t>
            </a:r>
          </a:p>
          <a:p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10BFF-EF51-DA46-2FD6-60DDEC270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629" y="85925"/>
            <a:ext cx="1682805" cy="16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9DA2-A555-27CA-4DD9-D0F3FD26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Development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306F5-CCBA-DD5B-BCFC-F04FFE35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Focus Areas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and maintain EUROfusion code base.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Trigger new code developments and optimize existing ones.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codes are structured, documented, and validated.</a:t>
            </a:r>
          </a:p>
          <a:p>
            <a:pPr marL="0" indent="0">
              <a:buNone/>
            </a:pPr>
            <a:r>
              <a:rPr lang="en-US" b="1" dirty="0"/>
              <a:t>Key Roles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Write, maintain, and enhance fusion codes.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Perform testing and quality assurance.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Conduct TSVVs and manage version control.</a:t>
            </a:r>
          </a:p>
          <a:p>
            <a:pPr marL="0" indent="0">
              <a:buNone/>
            </a:pPr>
            <a:r>
              <a:rPr lang="en-US" b="1" dirty="0"/>
              <a:t>New Aspects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engineering and operational software for nuclear facilities.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 engineering analysis and safety of operations.</a:t>
            </a:r>
          </a:p>
          <a:p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2BCD2-5D93-6CFC-1471-55526D79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497" y="203436"/>
            <a:ext cx="2114281" cy="11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F023-F7AC-7D31-3712-5AF63206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Modelling &amp; Integration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DDFA-2574-622E-5566-A7A5D1CB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Focus Areas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Integration of tools for predictive simulations.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Whole-device modelling for new devices: ITER, DEMO, and beyond. (see also STAC comments!)</a:t>
            </a:r>
          </a:p>
          <a:p>
            <a:pPr marL="1042980" lvl="2" indent="-285750"/>
            <a:r>
              <a:rPr lang="en-US" dirty="0"/>
              <a:t>Linkage to new ideas in PDT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for experiment analysis and engineering packages.</a:t>
            </a:r>
          </a:p>
          <a:p>
            <a:pPr marL="0" indent="0">
              <a:buNone/>
            </a:pPr>
            <a:r>
              <a:rPr lang="en-US" b="1" dirty="0"/>
              <a:t>Key Roles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 predictive simulations for new devices and optimize results.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 end-users on developed codes.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continued validation and integration of tools.</a:t>
            </a:r>
          </a:p>
          <a:p>
            <a:pPr marL="0" indent="0">
              <a:buNone/>
            </a:pPr>
            <a:r>
              <a:rPr lang="en-US" b="1" dirty="0"/>
              <a:t>New Aspects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Dedicated plasma </a:t>
            </a:r>
            <a:r>
              <a:rPr lang="en-US" b="1" dirty="0"/>
              <a:t>and</a:t>
            </a:r>
            <a:r>
              <a:rPr lang="en-US" dirty="0"/>
              <a:t> engineering modelling.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Dedicated new device modelling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Integration of software for engineering analysis in fusion facilities.</a:t>
            </a:r>
          </a:p>
          <a:p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A2293-7D1F-3868-8E56-D1E0B82E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103" y="114097"/>
            <a:ext cx="2084020" cy="1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6F8F-5280-5B6B-EBA1-717357C9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 Enabling Research (WP ENR)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BE5F1-6A49-396D-C0A4-7A19699C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Focus Areas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Fundamental research across plasma, engineering, and operations.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Long-term theory and framework development.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Cross-departmental interdisciplinary projects.</a:t>
            </a:r>
          </a:p>
          <a:p>
            <a:pPr marL="0" indent="0">
              <a:buNone/>
            </a:pPr>
            <a:r>
              <a:rPr lang="en-US" b="1" dirty="0"/>
              <a:t>Key Roles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Generate innovative ideas and theoretical models.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Facilitate interdisciplinary collaboration.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 successful research into broader work packages.</a:t>
            </a:r>
          </a:p>
          <a:p>
            <a:pPr marL="0" indent="0">
              <a:buNone/>
            </a:pPr>
            <a:r>
              <a:rPr lang="en-US" b="1" dirty="0"/>
              <a:t>(New) Aspects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Expand further beyond plasma science to include more engineering and operational frameworks.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 longer-term theoretical research (</a:t>
            </a:r>
            <a:r>
              <a:rPr lang="en-US" dirty="0" err="1"/>
              <a:t>f.x.</a:t>
            </a:r>
            <a:r>
              <a:rPr lang="en-US" dirty="0"/>
              <a:t> systematic reduction of models).</a:t>
            </a:r>
          </a:p>
          <a:p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F597A-6CF6-A994-A7BC-AB0662FB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517" y="162133"/>
            <a:ext cx="64623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D784-C957-8D65-A4A0-8A896EA3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9D2F6-129C-E859-A2D6-642889CE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Focus Areas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Management of High-Performance Computing (HPC)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JET Data Centre, ACHs, and long-term large data storage.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Ensuring availability and distribution of computational resources.</a:t>
            </a:r>
          </a:p>
          <a:p>
            <a:pPr marL="0" indent="0">
              <a:buNone/>
            </a:pPr>
            <a:r>
              <a:rPr lang="en-US" b="1" dirty="0"/>
              <a:t>Key Roles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 and maintain HPC and data centers.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resource allocation for all work packages.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Oversee data security and performance optimization.</a:t>
            </a:r>
          </a:p>
          <a:p>
            <a:pPr marL="0" indent="0">
              <a:buNone/>
            </a:pPr>
            <a:r>
              <a:rPr lang="en-US" b="1" dirty="0"/>
              <a:t>New Aspects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Centralized access to digital infrastructure.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Focus on long-term data storage and integrated digital solutions.</a:t>
            </a:r>
          </a:p>
          <a:p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EC443-22DD-ABD7-6E93-3981CD8E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497" y="219517"/>
            <a:ext cx="2010195" cy="12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bd3637-8fed-42ca-a956-ef38cb2654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645C324742A45BB05D853C74245DB" ma:contentTypeVersion="8" ma:contentTypeDescription="Create a new document." ma:contentTypeScope="" ma:versionID="a213fecb8867dd4f75583aa21f085a4c">
  <xsd:schema xmlns:xsd="http://www.w3.org/2001/XMLSchema" xmlns:xs="http://www.w3.org/2001/XMLSchema" xmlns:p="http://schemas.microsoft.com/office/2006/metadata/properties" xmlns:ns3="7dbd3637-8fed-42ca-a956-ef38cb26542e" xmlns:ns4="fec22013-f7d4-4fd2-a580-a8416060f974" targetNamespace="http://schemas.microsoft.com/office/2006/metadata/properties" ma:root="true" ma:fieldsID="aaa5148f77a6220de56fb7aab85f0ecf" ns3:_="" ns4:_="">
    <xsd:import namespace="7dbd3637-8fed-42ca-a956-ef38cb26542e"/>
    <xsd:import namespace="fec22013-f7d4-4fd2-a580-a8416060f9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3637-8fed-42ca-a956-ef38cb265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22013-f7d4-4fd2-a580-a8416060f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665E26-5B02-4F2A-AAA4-B49F6382FB43}">
  <ds:schemaRefs>
    <ds:schemaRef ds:uri="http://schemas.microsoft.com/office/2006/metadata/properties"/>
    <ds:schemaRef ds:uri="fec22013-f7d4-4fd2-a580-a8416060f974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7dbd3637-8fed-42ca-a956-ef38cb26542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3325DB-D882-490D-AE47-82C658EBA5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0F9DD-D1E0-458C-86AB-137826199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d3637-8fed-42ca-a956-ef38cb26542e"/>
    <ds:schemaRef ds:uri="fec22013-f7d4-4fd2-a580-a8416060f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1047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Digital Solutions Department   update</vt:lpstr>
      <vt:lpstr>Reorg of PMU</vt:lpstr>
      <vt:lpstr>Key Objectives for Digital Capabilities in EUROfusion</vt:lpstr>
      <vt:lpstr>2.b PMU Reorganisation – vision for the DSD</vt:lpstr>
      <vt:lpstr>DATA and AI</vt:lpstr>
      <vt:lpstr>Code Development</vt:lpstr>
      <vt:lpstr>Predictive Modelling &amp; Integration</vt:lpstr>
      <vt:lpstr>Work Package Enabling Research (WP ENR)</vt:lpstr>
      <vt:lpstr>Infrastructure</vt:lpstr>
      <vt:lpstr>New activities….mentioned in AWP </vt:lpstr>
      <vt:lpstr>Status 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Volker Naulin</dc:creator>
  <cp:lastModifiedBy>Volker Naulin</cp:lastModifiedBy>
  <cp:revision>5</cp:revision>
  <dcterms:created xsi:type="dcterms:W3CDTF">2024-10-01T11:36:57Z</dcterms:created>
  <dcterms:modified xsi:type="dcterms:W3CDTF">2024-11-13T07:46:32Z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0x010100776645C324742A45BB05D853C74245DB</vt:lpwstr>
  </property>
</Properties>
</file>