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23"/>
  </p:notesMasterIdLst>
  <p:sldIdLst>
    <p:sldId id="256" r:id="rId5"/>
    <p:sldId id="289" r:id="rId6"/>
    <p:sldId id="257" r:id="rId7"/>
    <p:sldId id="305" r:id="rId8"/>
    <p:sldId id="290" r:id="rId9"/>
    <p:sldId id="296" r:id="rId10"/>
    <p:sldId id="259" r:id="rId11"/>
    <p:sldId id="261" r:id="rId12"/>
    <p:sldId id="292" r:id="rId13"/>
    <p:sldId id="291" r:id="rId14"/>
    <p:sldId id="260" r:id="rId15"/>
    <p:sldId id="304" r:id="rId16"/>
    <p:sldId id="306" r:id="rId17"/>
    <p:sldId id="298" r:id="rId18"/>
    <p:sldId id="262" r:id="rId19"/>
    <p:sldId id="302" r:id="rId20"/>
    <p:sldId id="277" r:id="rId21"/>
    <p:sldId id="30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70" autoAdjust="0"/>
    <p:restoredTop sz="94660"/>
  </p:normalViewPr>
  <p:slideViewPr>
    <p:cSldViewPr snapToGrid="0">
      <p:cViewPr varScale="1">
        <p:scale>
          <a:sx n="123" d="100"/>
          <a:sy n="123" d="100"/>
        </p:scale>
        <p:origin x="21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8CB4BC-2A11-4980-9866-1F97C0E5B91A}" type="datetimeFigureOut">
              <a:rPr lang="sv-SE" smtClean="0"/>
              <a:t>2025-04-24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98412C-0100-4E18-AF90-49CB580EA298}" type="slidenum">
              <a:rPr lang="sv-SE" smtClean="0"/>
              <a:t>‹#›</a:t>
            </a:fld>
            <a:endParaRPr lang="sv-SE"/>
          </a:p>
        </p:txBody>
      </p:sp>
    </p:spTree>
    <p:extLst>
      <p:ext uri="{BB962C8B-B14F-4D97-AF65-F5344CB8AC3E}">
        <p14:creationId xmlns:p14="http://schemas.microsoft.com/office/powerpoint/2010/main" val="1384740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Strand | 16th IMEG meeting</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Strand | 16th IMEG meeting</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16964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2"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EUROfusion Values</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Strand | 16th IMEG meeting</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4" y="979851"/>
            <a:ext cx="12181172" cy="5577840"/>
          </a:xfrm>
          <a:prstGeom prst="rect">
            <a:avLst/>
          </a:prstGeom>
        </p:spPr>
      </p:pic>
    </p:spTree>
    <p:extLst>
      <p:ext uri="{BB962C8B-B14F-4D97-AF65-F5344CB8AC3E}">
        <p14:creationId xmlns:p14="http://schemas.microsoft.com/office/powerpoint/2010/main" val="1308084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cs" smtClean="0"/>
              <a:pPr/>
              <a:t>‹#›</a:t>
            </a:fld>
            <a:endParaRPr lang="cs"/>
          </a:p>
        </p:txBody>
      </p:sp>
    </p:spTree>
    <p:extLst>
      <p:ext uri="{BB962C8B-B14F-4D97-AF65-F5344CB8AC3E}">
        <p14:creationId xmlns:p14="http://schemas.microsoft.com/office/powerpoint/2010/main" val="9445573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9" r:id="rId4"/>
    <p:sldLayoutId id="2147483671" r:id="rId5"/>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dmp.eufus.psnc.pl/dashboard/"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0DF84-45A5-E8B6-2356-A083BD3B6272}"/>
              </a:ext>
            </a:extLst>
          </p:cNvPr>
          <p:cNvSpPr>
            <a:spLocks noGrp="1"/>
          </p:cNvSpPr>
          <p:nvPr>
            <p:ph type="title"/>
          </p:nvPr>
        </p:nvSpPr>
        <p:spPr>
          <a:xfrm>
            <a:off x="407368" y="2074187"/>
            <a:ext cx="7175251" cy="1773193"/>
          </a:xfrm>
        </p:spPr>
        <p:txBody>
          <a:bodyPr>
            <a:normAutofit/>
          </a:bodyPr>
          <a:lstStyle/>
          <a:p>
            <a:r>
              <a:rPr lang="en-US" b="1" i="0" dirty="0">
                <a:solidFill>
                  <a:srgbClr val="1A63A0"/>
                </a:solidFill>
                <a:effectLst/>
                <a:highlight>
                  <a:srgbClr val="FFFFFF"/>
                </a:highlight>
                <a:latin typeface="Roboto" panose="02000000000000000000" pitchFamily="2" charset="0"/>
              </a:rPr>
              <a:t>Implementation and status of the </a:t>
            </a:r>
            <a:r>
              <a:rPr lang="en-US" b="1" i="0" dirty="0" err="1">
                <a:solidFill>
                  <a:srgbClr val="1A63A0"/>
                </a:solidFill>
                <a:effectLst/>
                <a:highlight>
                  <a:srgbClr val="FFFFFF"/>
                </a:highlight>
                <a:latin typeface="Roboto" panose="02000000000000000000" pitchFamily="2" charset="0"/>
              </a:rPr>
              <a:t>EUROfusion</a:t>
            </a:r>
            <a:r>
              <a:rPr lang="en-US" b="1" i="0" dirty="0">
                <a:solidFill>
                  <a:srgbClr val="1A63A0"/>
                </a:solidFill>
                <a:effectLst/>
                <a:highlight>
                  <a:srgbClr val="FFFFFF"/>
                </a:highlight>
                <a:latin typeface="Roboto" panose="02000000000000000000" pitchFamily="2" charset="0"/>
              </a:rPr>
              <a:t> Data Management plan</a:t>
            </a:r>
            <a:endParaRPr lang="en-US" dirty="0"/>
          </a:p>
        </p:txBody>
      </p:sp>
      <p:sp>
        <p:nvSpPr>
          <p:cNvPr id="3" name="Text Placeholder 2">
            <a:extLst>
              <a:ext uri="{FF2B5EF4-FFF2-40B4-BE49-F238E27FC236}">
                <a16:creationId xmlns:a16="http://schemas.microsoft.com/office/drawing/2014/main" id="{68F44253-FAF4-4571-7B1E-85B86398C1C5}"/>
              </a:ext>
            </a:extLst>
          </p:cNvPr>
          <p:cNvSpPr>
            <a:spLocks noGrp="1"/>
          </p:cNvSpPr>
          <p:nvPr>
            <p:ph type="body" sz="quarter" idx="10"/>
          </p:nvPr>
        </p:nvSpPr>
        <p:spPr/>
        <p:txBody>
          <a:bodyPr/>
          <a:lstStyle/>
          <a:p>
            <a:r>
              <a:rPr lang="en-US" dirty="0"/>
              <a:t>Pär Strand, Chalmers</a:t>
            </a:r>
          </a:p>
        </p:txBody>
      </p:sp>
      <p:sp>
        <p:nvSpPr>
          <p:cNvPr id="4" name="Text Placeholder 3">
            <a:extLst>
              <a:ext uri="{FF2B5EF4-FFF2-40B4-BE49-F238E27FC236}">
                <a16:creationId xmlns:a16="http://schemas.microsoft.com/office/drawing/2014/main" id="{5CE95A6E-2526-20D0-7292-7712306271DC}"/>
              </a:ext>
            </a:extLst>
          </p:cNvPr>
          <p:cNvSpPr>
            <a:spLocks noGrp="1"/>
          </p:cNvSpPr>
          <p:nvPr>
            <p:ph type="body" sz="quarter" idx="11"/>
          </p:nvPr>
        </p:nvSpPr>
        <p:spPr/>
        <p:txBody>
          <a:bodyPr>
            <a:normAutofit fontScale="32500" lnSpcReduction="20000"/>
          </a:bodyPr>
          <a:lstStyle/>
          <a:p>
            <a:r>
              <a:rPr lang="sv-SE" dirty="0"/>
              <a:t>M. K. Owsiak, A. Filipczak, B. </a:t>
            </a:r>
            <a:r>
              <a:rPr lang="sv-SE" dirty="0" err="1"/>
              <a:t>Pogodziński</a:t>
            </a:r>
            <a:r>
              <a:rPr lang="sv-SE" dirty="0"/>
              <a:t>, K. </a:t>
            </a:r>
            <a:r>
              <a:rPr lang="sv-SE" dirty="0" err="1"/>
              <a:t>Niżnik</a:t>
            </a:r>
            <a:r>
              <a:rPr lang="sv-SE" dirty="0"/>
              <a:t>, P. </a:t>
            </a:r>
            <a:r>
              <a:rPr lang="sv-SE" dirty="0" err="1"/>
              <a:t>Grabowski</a:t>
            </a:r>
            <a:r>
              <a:rPr lang="sv-SE" dirty="0"/>
              <a:t>, N. Cummings, S. de Witt, A. Parker, J. Hollocombe, T. Farmer, G. </a:t>
            </a:r>
            <a:r>
              <a:rPr lang="sv-SE" dirty="0" err="1"/>
              <a:t>Szepesi</a:t>
            </a:r>
            <a:r>
              <a:rPr lang="sv-SE" dirty="0"/>
              <a:t> , J.-F. Artaud, L. Fleury, F. </a:t>
            </a:r>
            <a:r>
              <a:rPr lang="sv-SE" dirty="0" err="1"/>
              <a:t>Imbeaux</a:t>
            </a:r>
            <a:r>
              <a:rPr lang="sv-SE" dirty="0"/>
              <a:t>, P. Maini, J. Morales, R. Coelho, D. Borba, P. Strand, D. Yadykin, D. P. Coster, L. </a:t>
            </a:r>
            <a:r>
              <a:rPr lang="sv-SE" dirty="0" err="1"/>
              <a:t>Kripner</a:t>
            </a:r>
            <a:r>
              <a:rPr lang="sv-SE" dirty="0"/>
              <a:t>, J. </a:t>
            </a:r>
            <a:r>
              <a:rPr lang="sv-SE" dirty="0" err="1"/>
              <a:t>Decker</a:t>
            </a:r>
            <a:r>
              <a:rPr lang="sv-SE" dirty="0"/>
              <a:t>,  </a:t>
            </a:r>
            <a:r>
              <a:rPr lang="sv-SE" dirty="0" err="1"/>
              <a:t>L.Simons</a:t>
            </a:r>
            <a:r>
              <a:rPr lang="sv-SE" dirty="0"/>
              <a:t>, C. Yildiz</a:t>
            </a:r>
            <a:endParaRPr lang="en-US" dirty="0"/>
          </a:p>
        </p:txBody>
      </p:sp>
      <p:sp>
        <p:nvSpPr>
          <p:cNvPr id="5" name="Text Placeholder 4">
            <a:extLst>
              <a:ext uri="{FF2B5EF4-FFF2-40B4-BE49-F238E27FC236}">
                <a16:creationId xmlns:a16="http://schemas.microsoft.com/office/drawing/2014/main" id="{77D306BE-80AF-BAD6-579C-9B0413B066C6}"/>
              </a:ext>
            </a:extLst>
          </p:cNvPr>
          <p:cNvSpPr>
            <a:spLocks noGrp="1"/>
          </p:cNvSpPr>
          <p:nvPr>
            <p:ph type="body" sz="quarter" idx="12"/>
          </p:nvPr>
        </p:nvSpPr>
        <p:spPr/>
        <p:txBody>
          <a:bodyPr/>
          <a:lstStyle/>
          <a:p>
            <a:r>
              <a:rPr lang="en-US" dirty="0"/>
              <a:t>16</a:t>
            </a:r>
            <a:r>
              <a:rPr lang="en-US" baseline="30000" dirty="0"/>
              <a:t>th</a:t>
            </a:r>
            <a:r>
              <a:rPr lang="en-US" dirty="0"/>
              <a:t> IMEG meeting</a:t>
            </a:r>
          </a:p>
        </p:txBody>
      </p:sp>
      <p:pic>
        <p:nvPicPr>
          <p:cNvPr id="7" name="Bildobjekt 6">
            <a:extLst>
              <a:ext uri="{FF2B5EF4-FFF2-40B4-BE49-F238E27FC236}">
                <a16:creationId xmlns:a16="http://schemas.microsoft.com/office/drawing/2014/main" id="{28781723-1154-4333-362E-5C1E4F833616}"/>
              </a:ext>
            </a:extLst>
          </p:cNvPr>
          <p:cNvPicPr>
            <a:picLocks noChangeAspect="1"/>
          </p:cNvPicPr>
          <p:nvPr/>
        </p:nvPicPr>
        <p:blipFill>
          <a:blip r:embed="rId2"/>
          <a:stretch>
            <a:fillRect/>
          </a:stretch>
        </p:blipFill>
        <p:spPr>
          <a:xfrm>
            <a:off x="5127476" y="6075182"/>
            <a:ext cx="6898213" cy="487989"/>
          </a:xfrm>
          <a:prstGeom prst="rect">
            <a:avLst/>
          </a:prstGeom>
        </p:spPr>
      </p:pic>
    </p:spTree>
    <p:extLst>
      <p:ext uri="{BB962C8B-B14F-4D97-AF65-F5344CB8AC3E}">
        <p14:creationId xmlns:p14="http://schemas.microsoft.com/office/powerpoint/2010/main" val="247106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ktangel: rundade hörn 28">
            <a:extLst>
              <a:ext uri="{FF2B5EF4-FFF2-40B4-BE49-F238E27FC236}">
                <a16:creationId xmlns:a16="http://schemas.microsoft.com/office/drawing/2014/main" id="{A21A637A-7FDA-DF28-210C-011A96F1C7F2}"/>
              </a:ext>
            </a:extLst>
          </p:cNvPr>
          <p:cNvSpPr/>
          <p:nvPr/>
        </p:nvSpPr>
        <p:spPr>
          <a:xfrm>
            <a:off x="6635318" y="709958"/>
            <a:ext cx="2728259" cy="1562875"/>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12" name="Rektangel: rundade hörn 11">
            <a:extLst>
              <a:ext uri="{FF2B5EF4-FFF2-40B4-BE49-F238E27FC236}">
                <a16:creationId xmlns:a16="http://schemas.microsoft.com/office/drawing/2014/main" id="{192179F4-7788-F578-38EF-027475FC6720}"/>
              </a:ext>
            </a:extLst>
          </p:cNvPr>
          <p:cNvSpPr/>
          <p:nvPr/>
        </p:nvSpPr>
        <p:spPr>
          <a:xfrm>
            <a:off x="1621665" y="1003041"/>
            <a:ext cx="2728259" cy="1562875"/>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4" name="Platshållare för sidfot 3">
            <a:extLst>
              <a:ext uri="{FF2B5EF4-FFF2-40B4-BE49-F238E27FC236}">
                <a16:creationId xmlns:a16="http://schemas.microsoft.com/office/drawing/2014/main" id="{E1A5C47F-81FD-D739-B78F-14CB50407147}"/>
              </a:ext>
            </a:extLst>
          </p:cNvPr>
          <p:cNvSpPr>
            <a:spLocks noGrp="1"/>
          </p:cNvSpPr>
          <p:nvPr>
            <p:ph type="ftr" sz="quarter" idx="11"/>
          </p:nvPr>
        </p:nvSpPr>
        <p:spPr/>
        <p:txBody>
          <a:bodyPr/>
          <a:lstStyle/>
          <a:p>
            <a:r>
              <a:rPr lang="en-GB">
                <a:solidFill>
                  <a:prstClr val="white"/>
                </a:solidFill>
              </a:rPr>
              <a:t>Strand | 16th IMEG meeting</a:t>
            </a:r>
            <a:endParaRPr lang="en-GB" dirty="0">
              <a:solidFill>
                <a:prstClr val="white"/>
              </a:solidFill>
            </a:endParaRPr>
          </a:p>
        </p:txBody>
      </p:sp>
      <p:sp>
        <p:nvSpPr>
          <p:cNvPr id="5" name="Platshållare för bildnummer 4">
            <a:extLst>
              <a:ext uri="{FF2B5EF4-FFF2-40B4-BE49-F238E27FC236}">
                <a16:creationId xmlns:a16="http://schemas.microsoft.com/office/drawing/2014/main" id="{663DFDC5-3D19-E316-E249-D19BFFFE1AA2}"/>
              </a:ext>
            </a:extLst>
          </p:cNvPr>
          <p:cNvSpPr>
            <a:spLocks noGrp="1"/>
          </p:cNvSpPr>
          <p:nvPr>
            <p:ph type="sldNum" sz="quarter" idx="12"/>
          </p:nvPr>
        </p:nvSpPr>
        <p:spPr/>
        <p:txBody>
          <a:bodyPr/>
          <a:lstStyle/>
          <a:p>
            <a:fld id="{6A6D9FA1-99C7-4910-8E32-B85D378B0060}" type="slidenum">
              <a:rPr lang="en-GB" smtClean="0">
                <a:solidFill>
                  <a:prstClr val="white"/>
                </a:solidFill>
              </a:rPr>
              <a:pPr/>
              <a:t>10</a:t>
            </a:fld>
            <a:endParaRPr lang="en-GB" dirty="0">
              <a:solidFill>
                <a:prstClr val="white"/>
              </a:solidFill>
            </a:endParaRPr>
          </a:p>
        </p:txBody>
      </p:sp>
      <p:sp>
        <p:nvSpPr>
          <p:cNvPr id="6" name="Rektangel: rundade hörn 5">
            <a:extLst>
              <a:ext uri="{FF2B5EF4-FFF2-40B4-BE49-F238E27FC236}">
                <a16:creationId xmlns:a16="http://schemas.microsoft.com/office/drawing/2014/main" id="{0B49FA90-87E4-C78D-086E-4C60A7C3C2C8}"/>
              </a:ext>
            </a:extLst>
          </p:cNvPr>
          <p:cNvSpPr/>
          <p:nvPr/>
        </p:nvSpPr>
        <p:spPr>
          <a:xfrm>
            <a:off x="1567541" y="4035917"/>
            <a:ext cx="2836508" cy="163709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Bild 7" descr="Programmerare, hane med hel fyllning">
            <a:extLst>
              <a:ext uri="{FF2B5EF4-FFF2-40B4-BE49-F238E27FC236}">
                <a16:creationId xmlns:a16="http://schemas.microsoft.com/office/drawing/2014/main" id="{BEB35E98-9B99-A1D3-41F9-48B7DC49A54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77718" y="4427375"/>
            <a:ext cx="914400" cy="914400"/>
          </a:xfrm>
          <a:prstGeom prst="rect">
            <a:avLst/>
          </a:prstGeom>
        </p:spPr>
      </p:pic>
      <p:pic>
        <p:nvPicPr>
          <p:cNvPr id="10" name="Bild 9" descr="Databas med hel fyllning">
            <a:extLst>
              <a:ext uri="{FF2B5EF4-FFF2-40B4-BE49-F238E27FC236}">
                <a16:creationId xmlns:a16="http://schemas.microsoft.com/office/drawing/2014/main" id="{8A0BACCD-8574-7B79-9A71-E7A0A894446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12774" y="1327279"/>
            <a:ext cx="914400" cy="914400"/>
          </a:xfrm>
          <a:prstGeom prst="rect">
            <a:avLst/>
          </a:prstGeom>
        </p:spPr>
      </p:pic>
      <p:pic>
        <p:nvPicPr>
          <p:cNvPr id="14" name="Bild 13" descr="Laptop med hel fyllning">
            <a:extLst>
              <a:ext uri="{FF2B5EF4-FFF2-40B4-BE49-F238E27FC236}">
                <a16:creationId xmlns:a16="http://schemas.microsoft.com/office/drawing/2014/main" id="{BB3D8E44-2B1D-1E54-2909-1F2B578FAFD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04286" y="1327279"/>
            <a:ext cx="914400" cy="914400"/>
          </a:xfrm>
          <a:prstGeom prst="rect">
            <a:avLst/>
          </a:prstGeom>
        </p:spPr>
      </p:pic>
      <p:cxnSp>
        <p:nvCxnSpPr>
          <p:cNvPr id="19" name="Rak pilkoppling 18">
            <a:extLst>
              <a:ext uri="{FF2B5EF4-FFF2-40B4-BE49-F238E27FC236}">
                <a16:creationId xmlns:a16="http://schemas.microsoft.com/office/drawing/2014/main" id="{A178223D-E7B8-3E1B-CC7F-783968FCAC95}"/>
              </a:ext>
            </a:extLst>
          </p:cNvPr>
          <p:cNvCxnSpPr>
            <a:cxnSpLocks/>
            <a:stCxn id="12" idx="2"/>
            <a:endCxn id="6" idx="0"/>
          </p:cNvCxnSpPr>
          <p:nvPr/>
        </p:nvCxnSpPr>
        <p:spPr>
          <a:xfrm>
            <a:off x="2985795" y="2565916"/>
            <a:ext cx="0" cy="1470001"/>
          </a:xfrm>
          <a:prstGeom prst="straightConnector1">
            <a:avLst/>
          </a:prstGeom>
          <a:ln w="76200">
            <a:headEnd type="triangle"/>
            <a:tailEnd type="triangle"/>
          </a:ln>
        </p:spPr>
        <p:style>
          <a:lnRef idx="2">
            <a:schemeClr val="dk1"/>
          </a:lnRef>
          <a:fillRef idx="0">
            <a:schemeClr val="dk1"/>
          </a:fillRef>
          <a:effectRef idx="1">
            <a:schemeClr val="dk1"/>
          </a:effectRef>
          <a:fontRef idx="minor">
            <a:schemeClr val="tx1"/>
          </a:fontRef>
        </p:style>
      </p:cxnSp>
      <p:sp>
        <p:nvSpPr>
          <p:cNvPr id="23" name="textruta 22">
            <a:extLst>
              <a:ext uri="{FF2B5EF4-FFF2-40B4-BE49-F238E27FC236}">
                <a16:creationId xmlns:a16="http://schemas.microsoft.com/office/drawing/2014/main" id="{A38A8E2C-24DD-1C38-60A3-B250682C9E9A}"/>
              </a:ext>
            </a:extLst>
          </p:cNvPr>
          <p:cNvSpPr txBox="1"/>
          <p:nvPr/>
        </p:nvSpPr>
        <p:spPr>
          <a:xfrm>
            <a:off x="1001492" y="63840"/>
            <a:ext cx="4428072" cy="523220"/>
          </a:xfrm>
          <a:prstGeom prst="rect">
            <a:avLst/>
          </a:prstGeom>
          <a:noFill/>
        </p:spPr>
        <p:txBody>
          <a:bodyPr wrap="none" rtlCol="0">
            <a:spAutoFit/>
          </a:bodyPr>
          <a:lstStyle/>
          <a:p>
            <a:pPr algn="l"/>
            <a:r>
              <a:rPr lang="en-GB" sz="2800" b="1" dirty="0"/>
              <a:t>Dashboard/Metadata server</a:t>
            </a:r>
          </a:p>
        </p:txBody>
      </p:sp>
      <p:sp>
        <p:nvSpPr>
          <p:cNvPr id="24" name="textruta 23">
            <a:extLst>
              <a:ext uri="{FF2B5EF4-FFF2-40B4-BE49-F238E27FC236}">
                <a16:creationId xmlns:a16="http://schemas.microsoft.com/office/drawing/2014/main" id="{DD426998-219D-B35E-8CFA-660AEAC45659}"/>
              </a:ext>
            </a:extLst>
          </p:cNvPr>
          <p:cNvSpPr txBox="1"/>
          <p:nvPr/>
        </p:nvSpPr>
        <p:spPr>
          <a:xfrm>
            <a:off x="1404431" y="5852781"/>
            <a:ext cx="3162725" cy="523220"/>
          </a:xfrm>
          <a:prstGeom prst="rect">
            <a:avLst/>
          </a:prstGeom>
          <a:noFill/>
        </p:spPr>
        <p:txBody>
          <a:bodyPr wrap="none" rtlCol="0">
            <a:spAutoFit/>
          </a:bodyPr>
          <a:lstStyle/>
          <a:p>
            <a:pPr algn="l"/>
            <a:r>
              <a:rPr lang="en-GB" sz="2800" b="1" dirty="0"/>
              <a:t>Authenticated User</a:t>
            </a:r>
          </a:p>
        </p:txBody>
      </p:sp>
      <p:pic>
        <p:nvPicPr>
          <p:cNvPr id="26" name="Bild 25" descr="Atom med hel fyllning">
            <a:extLst>
              <a:ext uri="{FF2B5EF4-FFF2-40B4-BE49-F238E27FC236}">
                <a16:creationId xmlns:a16="http://schemas.microsoft.com/office/drawing/2014/main" id="{A2358777-C4CC-75D1-E024-96DC0A3793C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01072" y="991369"/>
            <a:ext cx="914400" cy="914400"/>
          </a:xfrm>
          <a:prstGeom prst="rect">
            <a:avLst/>
          </a:prstGeom>
        </p:spPr>
      </p:pic>
      <p:pic>
        <p:nvPicPr>
          <p:cNvPr id="28" name="Bild 27" descr="Server med hel fyllning">
            <a:extLst>
              <a:ext uri="{FF2B5EF4-FFF2-40B4-BE49-F238E27FC236}">
                <a16:creationId xmlns:a16="http://schemas.microsoft.com/office/drawing/2014/main" id="{4F9D2603-4914-8397-235A-5AFFB16CC50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20120" y="991369"/>
            <a:ext cx="914400" cy="914400"/>
          </a:xfrm>
          <a:prstGeom prst="rect">
            <a:avLst/>
          </a:prstGeom>
        </p:spPr>
      </p:pic>
      <p:sp>
        <p:nvSpPr>
          <p:cNvPr id="30" name="Rektangel: rundade hörn 29">
            <a:extLst>
              <a:ext uri="{FF2B5EF4-FFF2-40B4-BE49-F238E27FC236}">
                <a16:creationId xmlns:a16="http://schemas.microsoft.com/office/drawing/2014/main" id="{7C6BCFA2-AB89-2B48-A3E5-802A4367B011}"/>
              </a:ext>
            </a:extLst>
          </p:cNvPr>
          <p:cNvSpPr/>
          <p:nvPr/>
        </p:nvSpPr>
        <p:spPr>
          <a:xfrm>
            <a:off x="6787718" y="862358"/>
            <a:ext cx="2728259" cy="1562875"/>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pic>
        <p:nvPicPr>
          <p:cNvPr id="31" name="Bild 30" descr="Atom med hel fyllning">
            <a:extLst>
              <a:ext uri="{FF2B5EF4-FFF2-40B4-BE49-F238E27FC236}">
                <a16:creationId xmlns:a16="http://schemas.microsoft.com/office/drawing/2014/main" id="{0C9D3445-F131-7885-4A70-E7276689BF9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153472" y="1143769"/>
            <a:ext cx="914400" cy="914400"/>
          </a:xfrm>
          <a:prstGeom prst="rect">
            <a:avLst/>
          </a:prstGeom>
        </p:spPr>
      </p:pic>
      <p:pic>
        <p:nvPicPr>
          <p:cNvPr id="32" name="Bild 31" descr="Server med hel fyllning">
            <a:extLst>
              <a:ext uri="{FF2B5EF4-FFF2-40B4-BE49-F238E27FC236}">
                <a16:creationId xmlns:a16="http://schemas.microsoft.com/office/drawing/2014/main" id="{315586A6-E77C-409E-026F-801BC99A7BA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272520" y="1143769"/>
            <a:ext cx="914400" cy="914400"/>
          </a:xfrm>
          <a:prstGeom prst="rect">
            <a:avLst/>
          </a:prstGeom>
        </p:spPr>
      </p:pic>
      <p:sp>
        <p:nvSpPr>
          <p:cNvPr id="33" name="Rektangel: rundade hörn 32">
            <a:extLst>
              <a:ext uri="{FF2B5EF4-FFF2-40B4-BE49-F238E27FC236}">
                <a16:creationId xmlns:a16="http://schemas.microsoft.com/office/drawing/2014/main" id="{87577330-39D9-6879-A47A-D5DFD51FBF43}"/>
              </a:ext>
            </a:extLst>
          </p:cNvPr>
          <p:cNvSpPr/>
          <p:nvPr/>
        </p:nvSpPr>
        <p:spPr>
          <a:xfrm>
            <a:off x="6940118" y="1014758"/>
            <a:ext cx="2728259" cy="1562875"/>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pic>
        <p:nvPicPr>
          <p:cNvPr id="34" name="Bild 33" descr="Atom med hel fyllning">
            <a:extLst>
              <a:ext uri="{FF2B5EF4-FFF2-40B4-BE49-F238E27FC236}">
                <a16:creationId xmlns:a16="http://schemas.microsoft.com/office/drawing/2014/main" id="{E68E8C15-E57A-3552-C503-72BCCE69A48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305872" y="1296169"/>
            <a:ext cx="914400" cy="914400"/>
          </a:xfrm>
          <a:prstGeom prst="rect">
            <a:avLst/>
          </a:prstGeom>
        </p:spPr>
      </p:pic>
      <p:pic>
        <p:nvPicPr>
          <p:cNvPr id="35" name="Bild 34" descr="Server med hel fyllning">
            <a:extLst>
              <a:ext uri="{FF2B5EF4-FFF2-40B4-BE49-F238E27FC236}">
                <a16:creationId xmlns:a16="http://schemas.microsoft.com/office/drawing/2014/main" id="{BBD836E5-02A8-52BF-7180-07A41569167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424920" y="1296169"/>
            <a:ext cx="914400" cy="914400"/>
          </a:xfrm>
          <a:prstGeom prst="rect">
            <a:avLst/>
          </a:prstGeom>
        </p:spPr>
      </p:pic>
      <p:sp>
        <p:nvSpPr>
          <p:cNvPr id="36" name="Rektangel: rundade hörn 35">
            <a:extLst>
              <a:ext uri="{FF2B5EF4-FFF2-40B4-BE49-F238E27FC236}">
                <a16:creationId xmlns:a16="http://schemas.microsoft.com/office/drawing/2014/main" id="{18424002-1E33-7E28-B415-B80DD86C6D15}"/>
              </a:ext>
            </a:extLst>
          </p:cNvPr>
          <p:cNvSpPr/>
          <p:nvPr/>
        </p:nvSpPr>
        <p:spPr>
          <a:xfrm>
            <a:off x="7092518" y="1167158"/>
            <a:ext cx="2728259" cy="1562875"/>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pic>
        <p:nvPicPr>
          <p:cNvPr id="37" name="Bild 36" descr="Atom med hel fyllning">
            <a:extLst>
              <a:ext uri="{FF2B5EF4-FFF2-40B4-BE49-F238E27FC236}">
                <a16:creationId xmlns:a16="http://schemas.microsoft.com/office/drawing/2014/main" id="{6998D012-8BC6-AC0D-17A3-8F165B68215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58272" y="1448569"/>
            <a:ext cx="914400" cy="914400"/>
          </a:xfrm>
          <a:prstGeom prst="rect">
            <a:avLst/>
          </a:prstGeom>
        </p:spPr>
      </p:pic>
      <p:pic>
        <p:nvPicPr>
          <p:cNvPr id="38" name="Bild 37" descr="Server med hel fyllning">
            <a:extLst>
              <a:ext uri="{FF2B5EF4-FFF2-40B4-BE49-F238E27FC236}">
                <a16:creationId xmlns:a16="http://schemas.microsoft.com/office/drawing/2014/main" id="{84CC02A5-6218-8606-A44D-B1C2C6D5D7C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577320" y="1448569"/>
            <a:ext cx="914400" cy="914400"/>
          </a:xfrm>
          <a:prstGeom prst="rect">
            <a:avLst/>
          </a:prstGeom>
        </p:spPr>
      </p:pic>
      <p:sp>
        <p:nvSpPr>
          <p:cNvPr id="39" name="Rektangel: rundade hörn 38">
            <a:extLst>
              <a:ext uri="{FF2B5EF4-FFF2-40B4-BE49-F238E27FC236}">
                <a16:creationId xmlns:a16="http://schemas.microsoft.com/office/drawing/2014/main" id="{29B0D10D-4F5B-B82D-DD28-E8AC89B167D0}"/>
              </a:ext>
            </a:extLst>
          </p:cNvPr>
          <p:cNvSpPr/>
          <p:nvPr/>
        </p:nvSpPr>
        <p:spPr>
          <a:xfrm>
            <a:off x="7244918" y="1319558"/>
            <a:ext cx="2728259" cy="1562875"/>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pic>
        <p:nvPicPr>
          <p:cNvPr id="40" name="Bild 39" descr="Atom med hel fyllning">
            <a:extLst>
              <a:ext uri="{FF2B5EF4-FFF2-40B4-BE49-F238E27FC236}">
                <a16:creationId xmlns:a16="http://schemas.microsoft.com/office/drawing/2014/main" id="{1AC0B40F-83D1-35B0-6506-51DFBF8CB33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706388" y="1694365"/>
            <a:ext cx="914400" cy="914400"/>
          </a:xfrm>
          <a:prstGeom prst="rect">
            <a:avLst/>
          </a:prstGeom>
        </p:spPr>
      </p:pic>
      <p:pic>
        <p:nvPicPr>
          <p:cNvPr id="41" name="Bild 40" descr="Server med hel fyllning">
            <a:extLst>
              <a:ext uri="{FF2B5EF4-FFF2-40B4-BE49-F238E27FC236}">
                <a16:creationId xmlns:a16="http://schemas.microsoft.com/office/drawing/2014/main" id="{C2459C9A-66CD-3CE2-E77B-E1044B4F519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604141" y="1708301"/>
            <a:ext cx="914400" cy="914400"/>
          </a:xfrm>
          <a:prstGeom prst="rect">
            <a:avLst/>
          </a:prstGeom>
        </p:spPr>
      </p:pic>
      <p:cxnSp>
        <p:nvCxnSpPr>
          <p:cNvPr id="45" name="Rak pilkoppling 44">
            <a:extLst>
              <a:ext uri="{FF2B5EF4-FFF2-40B4-BE49-F238E27FC236}">
                <a16:creationId xmlns:a16="http://schemas.microsoft.com/office/drawing/2014/main" id="{14540672-383A-4178-5E67-4626A21F477E}"/>
              </a:ext>
            </a:extLst>
          </p:cNvPr>
          <p:cNvCxnSpPr>
            <a:stCxn id="12" idx="3"/>
            <a:endCxn id="33" idx="1"/>
          </p:cNvCxnSpPr>
          <p:nvPr/>
        </p:nvCxnSpPr>
        <p:spPr>
          <a:xfrm>
            <a:off x="4349924" y="1784479"/>
            <a:ext cx="2590194" cy="11717"/>
          </a:xfrm>
          <a:prstGeom prst="straightConnector1">
            <a:avLst/>
          </a:prstGeom>
          <a:ln w="76200">
            <a:headEnd type="triangle"/>
            <a:tailEnd type="triangle"/>
          </a:ln>
        </p:spPr>
        <p:style>
          <a:lnRef idx="2">
            <a:schemeClr val="dk1"/>
          </a:lnRef>
          <a:fillRef idx="0">
            <a:schemeClr val="dk1"/>
          </a:fillRef>
          <a:effectRef idx="1">
            <a:schemeClr val="dk1"/>
          </a:effectRef>
          <a:fontRef idx="minor">
            <a:schemeClr val="tx1"/>
          </a:fontRef>
        </p:style>
      </p:cxnSp>
      <p:pic>
        <p:nvPicPr>
          <p:cNvPr id="3" name="Bild 2" descr="Sköld bockmärke med hel fyllning">
            <a:extLst>
              <a:ext uri="{FF2B5EF4-FFF2-40B4-BE49-F238E27FC236}">
                <a16:creationId xmlns:a16="http://schemas.microsoft.com/office/drawing/2014/main" id="{F0F02F07-BACC-FE13-9EF2-DFCB282F77B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140883" y="4447081"/>
            <a:ext cx="914400" cy="914400"/>
          </a:xfrm>
          <a:prstGeom prst="rect">
            <a:avLst/>
          </a:prstGeom>
        </p:spPr>
      </p:pic>
      <p:sp>
        <p:nvSpPr>
          <p:cNvPr id="7" name="textruta 6">
            <a:extLst>
              <a:ext uri="{FF2B5EF4-FFF2-40B4-BE49-F238E27FC236}">
                <a16:creationId xmlns:a16="http://schemas.microsoft.com/office/drawing/2014/main" id="{3FF8FA86-172A-2FB7-F190-2119EFE9C6F3}"/>
              </a:ext>
            </a:extLst>
          </p:cNvPr>
          <p:cNvSpPr txBox="1"/>
          <p:nvPr/>
        </p:nvSpPr>
        <p:spPr>
          <a:xfrm>
            <a:off x="6538951" y="63840"/>
            <a:ext cx="2920992" cy="523220"/>
          </a:xfrm>
          <a:prstGeom prst="rect">
            <a:avLst/>
          </a:prstGeom>
          <a:noFill/>
        </p:spPr>
        <p:txBody>
          <a:bodyPr wrap="none" rtlCol="0">
            <a:spAutoFit/>
          </a:bodyPr>
          <a:lstStyle/>
          <a:p>
            <a:pPr algn="l"/>
            <a:r>
              <a:rPr lang="en-GB" sz="2800" b="1" dirty="0"/>
              <a:t>Experimental sites</a:t>
            </a:r>
          </a:p>
        </p:txBody>
      </p:sp>
      <p:cxnSp>
        <p:nvCxnSpPr>
          <p:cNvPr id="11" name="Koppling: böjd 10">
            <a:extLst>
              <a:ext uri="{FF2B5EF4-FFF2-40B4-BE49-F238E27FC236}">
                <a16:creationId xmlns:a16="http://schemas.microsoft.com/office/drawing/2014/main" id="{CA6F787F-E5A4-4002-C022-4DB7F3226D02}"/>
              </a:ext>
            </a:extLst>
          </p:cNvPr>
          <p:cNvCxnSpPr>
            <a:cxnSpLocks/>
            <a:stCxn id="6" idx="3"/>
            <a:endCxn id="33" idx="1"/>
          </p:cNvCxnSpPr>
          <p:nvPr/>
        </p:nvCxnSpPr>
        <p:spPr>
          <a:xfrm flipV="1">
            <a:off x="4404049" y="1796196"/>
            <a:ext cx="2536069" cy="3058269"/>
          </a:xfrm>
          <a:prstGeom prst="curvedConnector3">
            <a:avLst>
              <a:gd name="adj1" fmla="val 50000"/>
            </a:avLst>
          </a:prstGeom>
          <a:ln w="76200">
            <a:headEnd type="triangle"/>
            <a:tailEnd type="triangle"/>
          </a:ln>
        </p:spPr>
        <p:style>
          <a:lnRef idx="2">
            <a:schemeClr val="dk1"/>
          </a:lnRef>
          <a:fillRef idx="0">
            <a:schemeClr val="dk1"/>
          </a:fillRef>
          <a:effectRef idx="1">
            <a:schemeClr val="dk1"/>
          </a:effectRef>
          <a:fontRef idx="minor">
            <a:schemeClr val="tx1"/>
          </a:fontRef>
        </p:style>
      </p:cxnSp>
      <p:cxnSp>
        <p:nvCxnSpPr>
          <p:cNvPr id="27" name="Rak koppling 26">
            <a:extLst>
              <a:ext uri="{FF2B5EF4-FFF2-40B4-BE49-F238E27FC236}">
                <a16:creationId xmlns:a16="http://schemas.microsoft.com/office/drawing/2014/main" id="{49344194-CE40-5268-C4EC-C8D2EFEF6815}"/>
              </a:ext>
            </a:extLst>
          </p:cNvPr>
          <p:cNvCxnSpPr/>
          <p:nvPr/>
        </p:nvCxnSpPr>
        <p:spPr>
          <a:xfrm flipV="1">
            <a:off x="8581982" y="1102730"/>
            <a:ext cx="0" cy="2420435"/>
          </a:xfrm>
          <a:prstGeom prst="line">
            <a:avLst/>
          </a:prstGeom>
        </p:spPr>
        <p:style>
          <a:lnRef idx="2">
            <a:schemeClr val="accent2"/>
          </a:lnRef>
          <a:fillRef idx="0">
            <a:schemeClr val="accent2"/>
          </a:fillRef>
          <a:effectRef idx="1">
            <a:schemeClr val="accent2"/>
          </a:effectRef>
          <a:fontRef idx="minor">
            <a:schemeClr val="tx1"/>
          </a:fontRef>
        </p:style>
      </p:cxnSp>
      <p:sp>
        <p:nvSpPr>
          <p:cNvPr id="42" name="textruta 41">
            <a:extLst>
              <a:ext uri="{FF2B5EF4-FFF2-40B4-BE49-F238E27FC236}">
                <a16:creationId xmlns:a16="http://schemas.microsoft.com/office/drawing/2014/main" id="{85125AC7-777D-1480-92F9-B802A5EE9470}"/>
              </a:ext>
            </a:extLst>
          </p:cNvPr>
          <p:cNvSpPr txBox="1"/>
          <p:nvPr/>
        </p:nvSpPr>
        <p:spPr>
          <a:xfrm>
            <a:off x="7604141" y="2966376"/>
            <a:ext cx="896399" cy="523220"/>
          </a:xfrm>
          <a:prstGeom prst="rect">
            <a:avLst/>
          </a:prstGeom>
          <a:noFill/>
        </p:spPr>
        <p:txBody>
          <a:bodyPr wrap="none" rtlCol="0">
            <a:spAutoFit/>
          </a:bodyPr>
          <a:lstStyle/>
          <a:p>
            <a:pPr algn="l"/>
            <a:r>
              <a:rPr lang="en-GB" sz="2800" b="1" dirty="0"/>
              <a:t>DMZ</a:t>
            </a:r>
          </a:p>
        </p:txBody>
      </p:sp>
      <p:sp>
        <p:nvSpPr>
          <p:cNvPr id="43" name="textruta 42">
            <a:extLst>
              <a:ext uri="{FF2B5EF4-FFF2-40B4-BE49-F238E27FC236}">
                <a16:creationId xmlns:a16="http://schemas.microsoft.com/office/drawing/2014/main" id="{D6E516CF-9335-2112-4DA7-8A284DAF0BF5}"/>
              </a:ext>
            </a:extLst>
          </p:cNvPr>
          <p:cNvSpPr txBox="1"/>
          <p:nvPr/>
        </p:nvSpPr>
        <p:spPr>
          <a:xfrm>
            <a:off x="8706388" y="2966376"/>
            <a:ext cx="1358385" cy="523220"/>
          </a:xfrm>
          <a:prstGeom prst="rect">
            <a:avLst/>
          </a:prstGeom>
          <a:noFill/>
        </p:spPr>
        <p:txBody>
          <a:bodyPr wrap="none" rtlCol="0">
            <a:spAutoFit/>
          </a:bodyPr>
          <a:lstStyle/>
          <a:p>
            <a:pPr algn="l"/>
            <a:r>
              <a:rPr lang="en-GB" sz="2800" b="1" dirty="0"/>
              <a:t>Internal</a:t>
            </a:r>
          </a:p>
        </p:txBody>
      </p:sp>
      <p:sp>
        <p:nvSpPr>
          <p:cNvPr id="44" name="textruta 43">
            <a:extLst>
              <a:ext uri="{FF2B5EF4-FFF2-40B4-BE49-F238E27FC236}">
                <a16:creationId xmlns:a16="http://schemas.microsoft.com/office/drawing/2014/main" id="{FB93E0A8-D1ED-1512-E665-DA4136E1DDBD}"/>
              </a:ext>
            </a:extLst>
          </p:cNvPr>
          <p:cNvSpPr txBox="1"/>
          <p:nvPr/>
        </p:nvSpPr>
        <p:spPr>
          <a:xfrm>
            <a:off x="6845467" y="3564204"/>
            <a:ext cx="3606372" cy="523220"/>
          </a:xfrm>
          <a:prstGeom prst="rect">
            <a:avLst/>
          </a:prstGeom>
          <a:noFill/>
        </p:spPr>
        <p:txBody>
          <a:bodyPr wrap="none" rtlCol="0">
            <a:spAutoFit/>
          </a:bodyPr>
          <a:lstStyle/>
          <a:p>
            <a:pPr algn="l"/>
            <a:r>
              <a:rPr lang="en-GB" sz="2800" b="1" dirty="0"/>
              <a:t>Authorized data access</a:t>
            </a:r>
          </a:p>
        </p:txBody>
      </p:sp>
      <p:sp>
        <p:nvSpPr>
          <p:cNvPr id="2" name="textruta 1">
            <a:extLst>
              <a:ext uri="{FF2B5EF4-FFF2-40B4-BE49-F238E27FC236}">
                <a16:creationId xmlns:a16="http://schemas.microsoft.com/office/drawing/2014/main" id="{118E1FBC-6ECD-BDF9-4F2B-924B23B15544}"/>
              </a:ext>
            </a:extLst>
          </p:cNvPr>
          <p:cNvSpPr txBox="1"/>
          <p:nvPr/>
        </p:nvSpPr>
        <p:spPr>
          <a:xfrm>
            <a:off x="5511563" y="5083909"/>
            <a:ext cx="6436314" cy="1015663"/>
          </a:xfrm>
          <a:prstGeom prst="rect">
            <a:avLst/>
          </a:prstGeom>
          <a:noFill/>
        </p:spPr>
        <p:txBody>
          <a:bodyPr wrap="none" rtlCol="0">
            <a:spAutoFit/>
          </a:bodyPr>
          <a:lstStyle/>
          <a:p>
            <a:pPr algn="l"/>
            <a:r>
              <a:rPr lang="en-GB" sz="2000" dirty="0"/>
              <a:t>Two schools for providing data to DMZ area:</a:t>
            </a:r>
          </a:p>
          <a:p>
            <a:pPr marL="457200" indent="-457200" algn="l">
              <a:buFont typeface="Arial" panose="020B0604020202020204" pitchFamily="34" charset="0"/>
              <a:buChar char="•"/>
            </a:pPr>
            <a:r>
              <a:rPr lang="en-GB" sz="2000" dirty="0"/>
              <a:t>Standalone IMAS data service updated on need/request</a:t>
            </a:r>
          </a:p>
          <a:p>
            <a:pPr marL="457200" indent="-457200" algn="l">
              <a:buFont typeface="Arial" panose="020B0604020202020204" pitchFamily="34" charset="0"/>
              <a:buChar char="•"/>
            </a:pPr>
            <a:r>
              <a:rPr lang="en-GB" sz="2000" dirty="0"/>
              <a:t>Dynamic mapping with firewall passthrough </a:t>
            </a:r>
          </a:p>
        </p:txBody>
      </p:sp>
      <p:sp>
        <p:nvSpPr>
          <p:cNvPr id="9" name="textruta 8">
            <a:extLst>
              <a:ext uri="{FF2B5EF4-FFF2-40B4-BE49-F238E27FC236}">
                <a16:creationId xmlns:a16="http://schemas.microsoft.com/office/drawing/2014/main" id="{FC806A0F-833D-2DEA-D473-7CE86BD22241}"/>
              </a:ext>
            </a:extLst>
          </p:cNvPr>
          <p:cNvSpPr txBox="1"/>
          <p:nvPr/>
        </p:nvSpPr>
        <p:spPr>
          <a:xfrm>
            <a:off x="5750351" y="4447081"/>
            <a:ext cx="6505627" cy="523220"/>
          </a:xfrm>
          <a:prstGeom prst="rect">
            <a:avLst/>
          </a:prstGeom>
          <a:noFill/>
        </p:spPr>
        <p:txBody>
          <a:bodyPr wrap="none" rtlCol="0">
            <a:spAutoFit/>
          </a:bodyPr>
          <a:lstStyle/>
          <a:p>
            <a:pPr algn="l"/>
            <a:r>
              <a:rPr lang="en-GB" sz="2800" b="1" dirty="0"/>
              <a:t>Data Accessible through remote call (UDA)</a:t>
            </a:r>
          </a:p>
        </p:txBody>
      </p:sp>
    </p:spTree>
    <p:extLst>
      <p:ext uri="{BB962C8B-B14F-4D97-AF65-F5344CB8AC3E}">
        <p14:creationId xmlns:p14="http://schemas.microsoft.com/office/powerpoint/2010/main" val="4074605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A83145-6B27-732B-DDF3-0E655F088C41}"/>
              </a:ext>
            </a:extLst>
          </p:cNvPr>
          <p:cNvSpPr>
            <a:spLocks noGrp="1"/>
          </p:cNvSpPr>
          <p:nvPr>
            <p:ph type="title"/>
          </p:nvPr>
        </p:nvSpPr>
        <p:spPr/>
        <p:txBody>
          <a:bodyPr/>
          <a:lstStyle/>
          <a:p>
            <a:r>
              <a:rPr lang="sv-SE" dirty="0"/>
              <a:t>Approach to the ”Scenarios” – </a:t>
            </a:r>
            <a:r>
              <a:rPr lang="sv-SE" dirty="0" err="1"/>
              <a:t>cont’d</a:t>
            </a:r>
            <a:endParaRPr lang="sv-SE" dirty="0"/>
          </a:p>
        </p:txBody>
      </p:sp>
      <p:sp>
        <p:nvSpPr>
          <p:cNvPr id="3" name="Platshållare för innehåll 2">
            <a:extLst>
              <a:ext uri="{FF2B5EF4-FFF2-40B4-BE49-F238E27FC236}">
                <a16:creationId xmlns:a16="http://schemas.microsoft.com/office/drawing/2014/main" id="{981325D9-0834-6068-9D85-A019A9EECEEF}"/>
              </a:ext>
            </a:extLst>
          </p:cNvPr>
          <p:cNvSpPr>
            <a:spLocks noGrp="1"/>
          </p:cNvSpPr>
          <p:nvPr>
            <p:ph idx="1"/>
          </p:nvPr>
        </p:nvSpPr>
        <p:spPr/>
        <p:txBody>
          <a:bodyPr>
            <a:normAutofit/>
          </a:bodyPr>
          <a:lstStyle/>
          <a:p>
            <a:r>
              <a:rPr lang="sv-SE" sz="2800" dirty="0"/>
              <a:t>Scenario B: </a:t>
            </a:r>
            <a:r>
              <a:rPr lang="sv-SE" sz="2800" dirty="0" err="1"/>
              <a:t>Allow</a:t>
            </a:r>
            <a:r>
              <a:rPr lang="sv-SE" sz="2800" dirty="0"/>
              <a:t> for access to </a:t>
            </a:r>
            <a:r>
              <a:rPr lang="sv-SE" sz="2800" dirty="0" err="1"/>
              <a:t>higher</a:t>
            </a:r>
            <a:r>
              <a:rPr lang="sv-SE" sz="2800" dirty="0"/>
              <a:t> (1d, 2d,…) </a:t>
            </a:r>
            <a:r>
              <a:rPr lang="sv-SE" sz="2800" dirty="0" err="1"/>
              <a:t>dimensionality</a:t>
            </a:r>
            <a:r>
              <a:rPr lang="sv-SE" sz="2800" dirty="0"/>
              <a:t> data for </a:t>
            </a:r>
            <a:r>
              <a:rPr lang="sv-SE" sz="2800" dirty="0" err="1"/>
              <a:t>use</a:t>
            </a:r>
            <a:r>
              <a:rPr lang="sv-SE" sz="2800" dirty="0"/>
              <a:t> </a:t>
            </a:r>
            <a:r>
              <a:rPr lang="sv-SE" sz="2800" dirty="0" err="1"/>
              <a:t>with</a:t>
            </a:r>
            <a:r>
              <a:rPr lang="sv-SE" sz="2800" dirty="0"/>
              <a:t> common </a:t>
            </a:r>
            <a:r>
              <a:rPr lang="sv-SE" sz="2800" dirty="0" err="1"/>
              <a:t>modelling</a:t>
            </a:r>
            <a:r>
              <a:rPr lang="sv-SE" sz="2800" dirty="0"/>
              <a:t> </a:t>
            </a:r>
            <a:r>
              <a:rPr lang="sv-SE" sz="2800" dirty="0" err="1"/>
              <a:t>tools</a:t>
            </a:r>
            <a:r>
              <a:rPr lang="sv-SE" sz="2800" dirty="0"/>
              <a:t>.</a:t>
            </a:r>
          </a:p>
          <a:p>
            <a:endParaRPr lang="sv-SE" sz="2800" dirty="0"/>
          </a:p>
          <a:p>
            <a:pPr lvl="1"/>
            <a:r>
              <a:rPr lang="sv-SE" sz="2000" dirty="0"/>
              <a:t>The </a:t>
            </a:r>
            <a:r>
              <a:rPr lang="sv-SE" sz="2000" dirty="0" err="1"/>
              <a:t>use</a:t>
            </a:r>
            <a:r>
              <a:rPr lang="sv-SE" sz="2000" dirty="0"/>
              <a:t> </a:t>
            </a:r>
            <a:r>
              <a:rPr lang="sv-SE" sz="2000" dirty="0" err="1"/>
              <a:t>cases</a:t>
            </a:r>
            <a:r>
              <a:rPr lang="sv-SE" sz="2000" dirty="0"/>
              <a:t> </a:t>
            </a:r>
            <a:r>
              <a:rPr lang="sv-SE" sz="2000" dirty="0" err="1"/>
              <a:t>have</a:t>
            </a:r>
            <a:r>
              <a:rPr lang="sv-SE" sz="2000" dirty="0"/>
              <a:t> the benefit </a:t>
            </a:r>
            <a:r>
              <a:rPr lang="sv-SE" sz="2000" dirty="0" err="1"/>
              <a:t>of</a:t>
            </a:r>
            <a:r>
              <a:rPr lang="sv-SE" sz="2000" dirty="0"/>
              <a:t> </a:t>
            </a:r>
            <a:r>
              <a:rPr lang="sv-SE" sz="2000" dirty="0" err="1"/>
              <a:t>having</a:t>
            </a:r>
            <a:r>
              <a:rPr lang="sv-SE" sz="2000" dirty="0"/>
              <a:t> </a:t>
            </a:r>
            <a:r>
              <a:rPr lang="sv-SE" sz="2000" dirty="0" err="1"/>
              <a:t>mature</a:t>
            </a:r>
            <a:r>
              <a:rPr lang="sv-SE" sz="2000" dirty="0"/>
              <a:t> </a:t>
            </a:r>
            <a:r>
              <a:rPr lang="sv-SE" sz="2000" dirty="0" err="1"/>
              <a:t>codes</a:t>
            </a:r>
            <a:r>
              <a:rPr lang="sv-SE" sz="2000" dirty="0"/>
              <a:t> and expert </a:t>
            </a:r>
            <a:r>
              <a:rPr lang="sv-SE" sz="2000" dirty="0" err="1"/>
              <a:t>code</a:t>
            </a:r>
            <a:r>
              <a:rPr lang="sv-SE" sz="2000" dirty="0"/>
              <a:t> </a:t>
            </a:r>
            <a:r>
              <a:rPr lang="sv-SE" sz="2000" dirty="0" err="1"/>
              <a:t>users</a:t>
            </a:r>
            <a:r>
              <a:rPr lang="sv-SE" sz="2000" dirty="0"/>
              <a:t> </a:t>
            </a:r>
            <a:r>
              <a:rPr lang="sv-SE" sz="2000" dirty="0" err="1"/>
              <a:t>involved</a:t>
            </a:r>
            <a:r>
              <a:rPr lang="sv-SE" sz="2000" dirty="0"/>
              <a:t>, </a:t>
            </a:r>
            <a:r>
              <a:rPr lang="sv-SE" sz="2000" dirty="0" err="1"/>
              <a:t>with</a:t>
            </a:r>
            <a:r>
              <a:rPr lang="sv-SE" sz="2000" dirty="0"/>
              <a:t> </a:t>
            </a:r>
            <a:r>
              <a:rPr lang="sv-SE" sz="2000" dirty="0" err="1"/>
              <a:t>codes</a:t>
            </a:r>
            <a:r>
              <a:rPr lang="sv-SE" sz="2000" dirty="0"/>
              <a:t> </a:t>
            </a:r>
            <a:r>
              <a:rPr lang="sv-SE" sz="2000" dirty="0" err="1"/>
              <a:t>that</a:t>
            </a:r>
            <a:r>
              <a:rPr lang="sv-SE" sz="2000" dirty="0"/>
              <a:t> </a:t>
            </a:r>
            <a:r>
              <a:rPr lang="sv-SE" sz="2000" dirty="0" err="1"/>
              <a:t>are</a:t>
            </a:r>
            <a:r>
              <a:rPr lang="sv-SE" sz="2000" dirty="0"/>
              <a:t> or </a:t>
            </a:r>
            <a:r>
              <a:rPr lang="sv-SE" sz="2000" dirty="0" err="1"/>
              <a:t>are</a:t>
            </a:r>
            <a:r>
              <a:rPr lang="sv-SE" sz="2000" dirty="0"/>
              <a:t> in the process </a:t>
            </a:r>
            <a:r>
              <a:rPr lang="sv-SE" sz="2000" dirty="0" err="1"/>
              <a:t>of</a:t>
            </a:r>
            <a:r>
              <a:rPr lang="sv-SE" sz="2000" dirty="0"/>
              <a:t> </a:t>
            </a:r>
            <a:r>
              <a:rPr lang="sv-SE" sz="2000" dirty="0" err="1"/>
              <a:t>beign</a:t>
            </a:r>
            <a:r>
              <a:rPr lang="sv-SE" sz="2000" dirty="0"/>
              <a:t> </a:t>
            </a:r>
            <a:r>
              <a:rPr lang="sv-SE" sz="2000" dirty="0" err="1"/>
              <a:t>fully</a:t>
            </a:r>
            <a:r>
              <a:rPr lang="sv-SE" sz="2000" dirty="0"/>
              <a:t> </a:t>
            </a:r>
            <a:r>
              <a:rPr lang="sv-SE" sz="2000" dirty="0" err="1"/>
              <a:t>IMASified</a:t>
            </a:r>
            <a:r>
              <a:rPr lang="sv-SE" sz="2000" dirty="0"/>
              <a:t>.</a:t>
            </a:r>
          </a:p>
          <a:p>
            <a:pPr lvl="1"/>
            <a:r>
              <a:rPr lang="sv-SE" sz="2000" dirty="0"/>
              <a:t>A </a:t>
            </a:r>
            <a:r>
              <a:rPr lang="sv-SE" sz="2000" dirty="0" err="1"/>
              <a:t>lot</a:t>
            </a:r>
            <a:r>
              <a:rPr lang="sv-SE" sz="2000" dirty="0"/>
              <a:t> </a:t>
            </a:r>
            <a:r>
              <a:rPr lang="sv-SE" sz="2000" dirty="0" err="1"/>
              <a:t>of</a:t>
            </a:r>
            <a:r>
              <a:rPr lang="sv-SE" sz="2000" dirty="0"/>
              <a:t> </a:t>
            </a:r>
            <a:r>
              <a:rPr lang="sv-SE" sz="2000" dirty="0" err="1"/>
              <a:t>existing</a:t>
            </a:r>
            <a:r>
              <a:rPr lang="sv-SE" sz="2000" dirty="0"/>
              <a:t> </a:t>
            </a:r>
            <a:r>
              <a:rPr lang="sv-SE" sz="2000" dirty="0" err="1"/>
              <a:t>work</a:t>
            </a:r>
            <a:r>
              <a:rPr lang="sv-SE" sz="2000" dirty="0"/>
              <a:t> from the </a:t>
            </a:r>
            <a:r>
              <a:rPr lang="sv-SE" sz="2000" dirty="0" err="1"/>
              <a:t>EUROfusion</a:t>
            </a:r>
            <a:r>
              <a:rPr lang="sv-SE" sz="2000" dirty="0"/>
              <a:t> WP CD </a:t>
            </a:r>
            <a:r>
              <a:rPr lang="sv-SE" sz="2000" dirty="0" err="1"/>
              <a:t>activity</a:t>
            </a:r>
            <a:r>
              <a:rPr lang="sv-SE" sz="2000" dirty="0"/>
              <a:t> </a:t>
            </a:r>
            <a:r>
              <a:rPr lang="sv-SE" sz="2000" dirty="0" err="1"/>
              <a:t>can</a:t>
            </a:r>
            <a:r>
              <a:rPr lang="sv-SE" sz="2000" dirty="0"/>
              <a:t> be (at </a:t>
            </a:r>
            <a:r>
              <a:rPr lang="sv-SE" sz="2000" dirty="0" err="1"/>
              <a:t>least</a:t>
            </a:r>
            <a:r>
              <a:rPr lang="sv-SE" sz="2000" dirty="0"/>
              <a:t> </a:t>
            </a:r>
            <a:r>
              <a:rPr lang="sv-SE" sz="2000" dirty="0" err="1"/>
              <a:t>partially</a:t>
            </a:r>
            <a:r>
              <a:rPr lang="sv-SE" sz="2000" dirty="0"/>
              <a:t>) </a:t>
            </a:r>
            <a:r>
              <a:rPr lang="sv-SE" sz="2000" dirty="0" err="1"/>
              <a:t>reused</a:t>
            </a:r>
            <a:r>
              <a:rPr lang="sv-SE" sz="2000" dirty="0"/>
              <a:t>.</a:t>
            </a:r>
          </a:p>
          <a:p>
            <a:pPr lvl="1"/>
            <a:r>
              <a:rPr lang="sv-SE" sz="2000" dirty="0"/>
              <a:t>A drawback is </a:t>
            </a:r>
            <a:r>
              <a:rPr lang="sv-SE" sz="2000" dirty="0" err="1"/>
              <a:t>that</a:t>
            </a:r>
            <a:r>
              <a:rPr lang="sv-SE" sz="2000" dirty="0"/>
              <a:t> </a:t>
            </a:r>
            <a:r>
              <a:rPr lang="sv-SE" sz="2000" dirty="0" err="1"/>
              <a:t>some</a:t>
            </a:r>
            <a:r>
              <a:rPr lang="sv-SE" sz="2000" dirty="0"/>
              <a:t> </a:t>
            </a:r>
            <a:r>
              <a:rPr lang="sv-SE" sz="2000" dirty="0" err="1"/>
              <a:t>use</a:t>
            </a:r>
            <a:r>
              <a:rPr lang="sv-SE" sz="2000" dirty="0"/>
              <a:t> </a:t>
            </a:r>
            <a:r>
              <a:rPr lang="sv-SE" sz="2000" dirty="0" err="1"/>
              <a:t>cases</a:t>
            </a:r>
            <a:r>
              <a:rPr lang="sv-SE" sz="2000" dirty="0"/>
              <a:t> </a:t>
            </a:r>
            <a:r>
              <a:rPr lang="sv-SE" sz="2000" dirty="0" err="1"/>
              <a:t>need</a:t>
            </a:r>
            <a:r>
              <a:rPr lang="sv-SE" sz="2000" dirty="0"/>
              <a:t> to </a:t>
            </a:r>
            <a:r>
              <a:rPr lang="sv-SE" sz="2000" dirty="0" err="1"/>
              <a:t>have</a:t>
            </a:r>
            <a:r>
              <a:rPr lang="sv-SE" sz="2000" dirty="0"/>
              <a:t> ”</a:t>
            </a:r>
            <a:r>
              <a:rPr lang="sv-SE" sz="2000" dirty="0" err="1"/>
              <a:t>processed</a:t>
            </a:r>
            <a:r>
              <a:rPr lang="sv-SE" sz="2000" dirty="0"/>
              <a:t> data”   - </a:t>
            </a:r>
            <a:r>
              <a:rPr lang="sv-SE" sz="2000" dirty="0" err="1"/>
              <a:t>core_profiles</a:t>
            </a:r>
            <a:r>
              <a:rPr lang="sv-SE" sz="2000" dirty="0"/>
              <a:t> and/or </a:t>
            </a:r>
            <a:r>
              <a:rPr lang="sv-SE" sz="2000" dirty="0" err="1"/>
              <a:t>core_sources</a:t>
            </a:r>
            <a:r>
              <a:rPr lang="sv-SE" sz="2000" dirty="0"/>
              <a:t> etc. </a:t>
            </a:r>
          </a:p>
          <a:p>
            <a:pPr lvl="2"/>
            <a:r>
              <a:rPr lang="sv-SE" sz="1800" dirty="0" err="1"/>
              <a:t>Typically</a:t>
            </a:r>
            <a:r>
              <a:rPr lang="sv-SE" sz="1800" dirty="0"/>
              <a:t> not </a:t>
            </a:r>
            <a:r>
              <a:rPr lang="sv-SE" sz="1800" dirty="0" err="1"/>
              <a:t>generated</a:t>
            </a:r>
            <a:r>
              <a:rPr lang="sv-SE" sz="1800" dirty="0"/>
              <a:t> in experiments </a:t>
            </a:r>
            <a:r>
              <a:rPr lang="sv-SE" sz="1800" dirty="0" err="1"/>
              <a:t>automatic</a:t>
            </a:r>
            <a:r>
              <a:rPr lang="sv-SE" sz="1800" dirty="0"/>
              <a:t> pipelines. </a:t>
            </a:r>
            <a:r>
              <a:rPr lang="sv-SE" sz="1800" dirty="0" err="1"/>
              <a:t>How</a:t>
            </a:r>
            <a:r>
              <a:rPr lang="sv-SE" sz="1800" dirty="0"/>
              <a:t> to </a:t>
            </a:r>
            <a:r>
              <a:rPr lang="sv-SE" sz="1800" dirty="0" err="1"/>
              <a:t>scale</a:t>
            </a:r>
            <a:r>
              <a:rPr lang="sv-SE" sz="1800" dirty="0"/>
              <a:t> </a:t>
            </a:r>
            <a:r>
              <a:rPr lang="sv-SE" sz="1800" dirty="0" err="1"/>
              <a:t>beyond</a:t>
            </a:r>
            <a:r>
              <a:rPr lang="sv-SE" sz="1800" dirty="0"/>
              <a:t> ”data on </a:t>
            </a:r>
            <a:r>
              <a:rPr lang="sv-SE" sz="1800" dirty="0" err="1"/>
              <a:t>request</a:t>
            </a:r>
            <a:r>
              <a:rPr lang="sv-SE" sz="1800" dirty="0"/>
              <a:t>”?</a:t>
            </a:r>
          </a:p>
          <a:p>
            <a:pPr lvl="2"/>
            <a:r>
              <a:rPr lang="sv-SE" sz="1800" dirty="0" err="1"/>
              <a:t>Consider</a:t>
            </a:r>
            <a:r>
              <a:rPr lang="sv-SE" sz="1800" dirty="0"/>
              <a:t> </a:t>
            </a:r>
            <a:r>
              <a:rPr lang="sv-SE" sz="1800" dirty="0" err="1"/>
              <a:t>moving</a:t>
            </a:r>
            <a:r>
              <a:rPr lang="sv-SE" sz="1800" dirty="0"/>
              <a:t> </a:t>
            </a:r>
            <a:r>
              <a:rPr lang="sv-SE" sz="1800" dirty="0" err="1"/>
              <a:t>more</a:t>
            </a:r>
            <a:r>
              <a:rPr lang="sv-SE" sz="1800" dirty="0"/>
              <a:t> </a:t>
            </a:r>
            <a:r>
              <a:rPr lang="sv-SE" sz="1800" dirty="0" err="1"/>
              <a:t>postprocessing</a:t>
            </a:r>
            <a:r>
              <a:rPr lang="sv-SE" sz="1800" dirty="0"/>
              <a:t> to the </a:t>
            </a:r>
            <a:r>
              <a:rPr lang="sv-SE" sz="1800" dirty="0" err="1"/>
              <a:t>user</a:t>
            </a:r>
            <a:r>
              <a:rPr lang="sv-SE" sz="1800" dirty="0"/>
              <a:t> end (</a:t>
            </a:r>
            <a:r>
              <a:rPr lang="sv-SE" sz="1800" dirty="0" err="1"/>
              <a:t>e.g</a:t>
            </a:r>
            <a:r>
              <a:rPr lang="sv-SE" sz="1800" dirty="0"/>
              <a:t>., IMAS </a:t>
            </a:r>
            <a:r>
              <a:rPr lang="sv-SE" sz="1800" dirty="0" err="1"/>
              <a:t>based</a:t>
            </a:r>
            <a:r>
              <a:rPr lang="sv-SE" sz="1800" dirty="0"/>
              <a:t> IDA systems)</a:t>
            </a:r>
          </a:p>
          <a:p>
            <a:pPr lvl="3"/>
            <a:r>
              <a:rPr lang="sv-SE" sz="1700" dirty="0" err="1"/>
              <a:t>Issues</a:t>
            </a:r>
            <a:r>
              <a:rPr lang="sv-SE" sz="1700" dirty="0"/>
              <a:t> </a:t>
            </a:r>
            <a:r>
              <a:rPr lang="sv-SE" sz="1700" dirty="0" err="1"/>
              <a:t>with</a:t>
            </a:r>
            <a:r>
              <a:rPr lang="sv-SE" sz="1700" dirty="0"/>
              <a:t> data </a:t>
            </a:r>
            <a:r>
              <a:rPr lang="sv-SE" sz="1700" dirty="0" err="1"/>
              <a:t>qualification</a:t>
            </a:r>
            <a:r>
              <a:rPr lang="sv-SE" sz="1700" dirty="0"/>
              <a:t> and </a:t>
            </a:r>
            <a:r>
              <a:rPr lang="sv-SE" sz="1700" dirty="0" err="1"/>
              <a:t>provenance</a:t>
            </a:r>
            <a:r>
              <a:rPr lang="sv-SE" sz="1700" dirty="0"/>
              <a:t> </a:t>
            </a:r>
            <a:r>
              <a:rPr lang="sv-SE" sz="1700" dirty="0" err="1"/>
              <a:t>trails</a:t>
            </a:r>
            <a:r>
              <a:rPr lang="sv-SE" sz="1700" dirty="0"/>
              <a:t>. </a:t>
            </a:r>
          </a:p>
          <a:p>
            <a:pPr lvl="3"/>
            <a:r>
              <a:rPr lang="sv-SE" sz="1700" dirty="0"/>
              <a:t>Different </a:t>
            </a:r>
            <a:r>
              <a:rPr lang="sv-SE" sz="1700" dirty="0" err="1"/>
              <a:t>tools</a:t>
            </a:r>
            <a:r>
              <a:rPr lang="sv-SE" sz="1700" dirty="0"/>
              <a:t> art different sites! </a:t>
            </a:r>
            <a:r>
              <a:rPr lang="sv-SE" sz="1700" dirty="0" err="1"/>
              <a:t>Consistency</a:t>
            </a:r>
            <a:r>
              <a:rPr lang="sv-SE" sz="1700" dirty="0"/>
              <a:t> </a:t>
            </a:r>
            <a:r>
              <a:rPr lang="sv-SE" sz="1700" dirty="0" err="1"/>
              <a:t>issues</a:t>
            </a:r>
            <a:endParaRPr lang="sv-SE" sz="1700" dirty="0"/>
          </a:p>
          <a:p>
            <a:pPr lvl="4"/>
            <a:r>
              <a:rPr lang="sv-SE" sz="1700" dirty="0" err="1"/>
              <a:t>Discussion</a:t>
            </a:r>
            <a:r>
              <a:rPr lang="sv-SE" sz="1700" dirty="0"/>
              <a:t> and </a:t>
            </a:r>
            <a:r>
              <a:rPr lang="sv-SE" sz="1700" dirty="0" err="1"/>
              <a:t>strategy</a:t>
            </a:r>
            <a:r>
              <a:rPr lang="sv-SE" sz="1700" dirty="0"/>
              <a:t> </a:t>
            </a:r>
            <a:r>
              <a:rPr lang="sv-SE" sz="1700" dirty="0" err="1"/>
              <a:t>needed</a:t>
            </a:r>
            <a:r>
              <a:rPr lang="sv-SE" sz="1700" dirty="0"/>
              <a:t> – </a:t>
            </a:r>
            <a:r>
              <a:rPr lang="sv-SE" sz="1700" dirty="0" err="1"/>
              <a:t>paralllel</a:t>
            </a:r>
            <a:r>
              <a:rPr lang="sv-SE" sz="1700" dirty="0"/>
              <a:t> sessions</a:t>
            </a:r>
          </a:p>
          <a:p>
            <a:pPr lvl="1"/>
            <a:r>
              <a:rPr lang="sv-SE" sz="2000" dirty="0"/>
              <a:t>Data </a:t>
            </a:r>
            <a:r>
              <a:rPr lang="sv-SE" sz="2000" dirty="0" err="1"/>
              <a:t>mappings</a:t>
            </a:r>
            <a:r>
              <a:rPr lang="sv-SE" sz="2000" dirty="0"/>
              <a:t> </a:t>
            </a:r>
            <a:r>
              <a:rPr lang="sv-SE" sz="2000" dirty="0" err="1"/>
              <a:t>effort</a:t>
            </a:r>
            <a:r>
              <a:rPr lang="sv-SE" sz="2000" dirty="0"/>
              <a:t> </a:t>
            </a:r>
            <a:r>
              <a:rPr lang="sv-SE" sz="2000" dirty="0" err="1"/>
              <a:t>ongoing</a:t>
            </a:r>
            <a:r>
              <a:rPr lang="sv-SE" sz="2000" dirty="0"/>
              <a:t> </a:t>
            </a:r>
            <a:r>
              <a:rPr lang="sv-SE" sz="2000" dirty="0" err="1"/>
              <a:t>that</a:t>
            </a:r>
            <a:r>
              <a:rPr lang="sv-SE" sz="2000" dirty="0"/>
              <a:t> </a:t>
            </a:r>
            <a:r>
              <a:rPr lang="sv-SE" sz="2000" dirty="0" err="1"/>
              <a:t>are</a:t>
            </a:r>
            <a:r>
              <a:rPr lang="sv-SE" sz="2000" dirty="0"/>
              <a:t> </a:t>
            </a:r>
            <a:r>
              <a:rPr lang="sv-SE" sz="2000" dirty="0" err="1"/>
              <a:t>now</a:t>
            </a:r>
            <a:r>
              <a:rPr lang="sv-SE" sz="2000" dirty="0"/>
              <a:t> </a:t>
            </a:r>
            <a:r>
              <a:rPr lang="sv-SE" sz="2000" dirty="0" err="1"/>
              <a:t>started</a:t>
            </a:r>
            <a:r>
              <a:rPr lang="sv-SE" sz="2000" dirty="0"/>
              <a:t> to be </a:t>
            </a:r>
            <a:r>
              <a:rPr lang="sv-SE" sz="2000" dirty="0" err="1"/>
              <a:t>tested</a:t>
            </a:r>
            <a:r>
              <a:rPr lang="sv-SE" sz="2000" dirty="0"/>
              <a:t> - </a:t>
            </a:r>
          </a:p>
          <a:p>
            <a:pPr lvl="1"/>
            <a:r>
              <a:rPr lang="sv-SE" sz="2000" dirty="0"/>
              <a:t>Data access is </a:t>
            </a:r>
            <a:r>
              <a:rPr lang="sv-SE" sz="2000" dirty="0" err="1"/>
              <a:t>through</a:t>
            </a:r>
            <a:r>
              <a:rPr lang="sv-SE" sz="2000" dirty="0"/>
              <a:t> </a:t>
            </a:r>
            <a:r>
              <a:rPr lang="sv-SE" sz="2000" dirty="0" err="1"/>
              <a:t>remote</a:t>
            </a:r>
            <a:r>
              <a:rPr lang="sv-SE" sz="2000" dirty="0"/>
              <a:t> access </a:t>
            </a:r>
            <a:r>
              <a:rPr lang="sv-SE" sz="2000" dirty="0" err="1"/>
              <a:t>with</a:t>
            </a:r>
            <a:r>
              <a:rPr lang="sv-SE" sz="2000" dirty="0"/>
              <a:t> UDA/AL5 </a:t>
            </a:r>
            <a:r>
              <a:rPr lang="sv-SE" sz="2000" dirty="0" err="1"/>
              <a:t>tools</a:t>
            </a:r>
            <a:r>
              <a:rPr lang="sv-SE" sz="2000" dirty="0"/>
              <a:t> </a:t>
            </a:r>
            <a:r>
              <a:rPr lang="sv-SE" sz="2000" dirty="0" err="1"/>
              <a:t>with</a:t>
            </a:r>
            <a:r>
              <a:rPr lang="sv-SE" sz="2000" dirty="0"/>
              <a:t> (in the </a:t>
            </a:r>
            <a:r>
              <a:rPr lang="sv-SE" sz="2000" dirty="0" err="1"/>
              <a:t>longer</a:t>
            </a:r>
            <a:r>
              <a:rPr lang="sv-SE" sz="2000" dirty="0"/>
              <a:t> term) AAI </a:t>
            </a:r>
            <a:r>
              <a:rPr lang="sv-SE" sz="2000" dirty="0" err="1"/>
              <a:t>control</a:t>
            </a:r>
            <a:r>
              <a:rPr lang="sv-SE" sz="2000" dirty="0"/>
              <a:t>.     </a:t>
            </a:r>
          </a:p>
        </p:txBody>
      </p:sp>
      <p:sp>
        <p:nvSpPr>
          <p:cNvPr id="4" name="Platshållare för sidfot 3">
            <a:extLst>
              <a:ext uri="{FF2B5EF4-FFF2-40B4-BE49-F238E27FC236}">
                <a16:creationId xmlns:a16="http://schemas.microsoft.com/office/drawing/2014/main" id="{91A49A6B-7502-5BDC-B225-69A1EB81D396}"/>
              </a:ext>
            </a:extLst>
          </p:cNvPr>
          <p:cNvSpPr>
            <a:spLocks noGrp="1"/>
          </p:cNvSpPr>
          <p:nvPr>
            <p:ph type="ftr" sz="quarter" idx="11"/>
          </p:nvPr>
        </p:nvSpPr>
        <p:spPr/>
        <p:txBody>
          <a:bodyPr/>
          <a:lstStyle/>
          <a:p>
            <a:r>
              <a:rPr lang="en-GB">
                <a:solidFill>
                  <a:prstClr val="white"/>
                </a:solidFill>
              </a:rPr>
              <a:t>Strand | 16th IMEG meeting</a:t>
            </a:r>
            <a:endParaRPr lang="en-GB" dirty="0">
              <a:solidFill>
                <a:prstClr val="white"/>
              </a:solidFill>
            </a:endParaRPr>
          </a:p>
        </p:txBody>
      </p:sp>
      <p:sp>
        <p:nvSpPr>
          <p:cNvPr id="5" name="Platshållare för bildnummer 4">
            <a:extLst>
              <a:ext uri="{FF2B5EF4-FFF2-40B4-BE49-F238E27FC236}">
                <a16:creationId xmlns:a16="http://schemas.microsoft.com/office/drawing/2014/main" id="{20568C79-677C-CBAD-2B31-09979D4BA1BB}"/>
              </a:ext>
            </a:extLst>
          </p:cNvPr>
          <p:cNvSpPr>
            <a:spLocks noGrp="1"/>
          </p:cNvSpPr>
          <p:nvPr>
            <p:ph type="sldNum" sz="quarter" idx="12"/>
          </p:nvPr>
        </p:nvSpPr>
        <p:spPr/>
        <p:txBody>
          <a:bodyPr/>
          <a:lstStyle/>
          <a:p>
            <a:fld id="{6A6D9FA1-99C7-4910-8E32-B85D378B0060}" type="slidenum">
              <a:rPr lang="en-GB" smtClean="0">
                <a:solidFill>
                  <a:prstClr val="white"/>
                </a:solidFill>
              </a:rPr>
              <a:pPr/>
              <a:t>11</a:t>
            </a:fld>
            <a:endParaRPr lang="en-GB" dirty="0">
              <a:solidFill>
                <a:prstClr val="white"/>
              </a:solidFill>
            </a:endParaRPr>
          </a:p>
        </p:txBody>
      </p:sp>
    </p:spTree>
    <p:extLst>
      <p:ext uri="{BB962C8B-B14F-4D97-AF65-F5344CB8AC3E}">
        <p14:creationId xmlns:p14="http://schemas.microsoft.com/office/powerpoint/2010/main" val="1451470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C4B6B-6F55-50B8-4631-6FFEF6E795E9}"/>
            </a:ext>
          </a:extLst>
        </p:cNvPr>
        <p:cNvGrpSpPr/>
        <p:nvPr/>
      </p:nvGrpSpPr>
      <p:grpSpPr>
        <a:xfrm>
          <a:off x="0" y="0"/>
          <a:ext cx="0" cy="0"/>
          <a:chOff x="0" y="0"/>
          <a:chExt cx="0" cy="0"/>
        </a:xfrm>
      </p:grpSpPr>
      <p:sp>
        <p:nvSpPr>
          <p:cNvPr id="29" name="Rektangel: rundade hörn 28">
            <a:extLst>
              <a:ext uri="{FF2B5EF4-FFF2-40B4-BE49-F238E27FC236}">
                <a16:creationId xmlns:a16="http://schemas.microsoft.com/office/drawing/2014/main" id="{93E10376-9701-255E-AF97-BAF5BF0E97E4}"/>
              </a:ext>
            </a:extLst>
          </p:cNvPr>
          <p:cNvSpPr/>
          <p:nvPr/>
        </p:nvSpPr>
        <p:spPr>
          <a:xfrm>
            <a:off x="8375479" y="738533"/>
            <a:ext cx="2728259" cy="1562875"/>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12" name="Rektangel: rundade hörn 11">
            <a:extLst>
              <a:ext uri="{FF2B5EF4-FFF2-40B4-BE49-F238E27FC236}">
                <a16:creationId xmlns:a16="http://schemas.microsoft.com/office/drawing/2014/main" id="{4EA3BF6A-DF09-1DAD-F466-2C7DADB6D7D7}"/>
              </a:ext>
            </a:extLst>
          </p:cNvPr>
          <p:cNvSpPr/>
          <p:nvPr/>
        </p:nvSpPr>
        <p:spPr>
          <a:xfrm>
            <a:off x="4276186" y="1031616"/>
            <a:ext cx="2728259" cy="1562875"/>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4" name="Platshållare för sidfot 3">
            <a:extLst>
              <a:ext uri="{FF2B5EF4-FFF2-40B4-BE49-F238E27FC236}">
                <a16:creationId xmlns:a16="http://schemas.microsoft.com/office/drawing/2014/main" id="{132702AE-3161-8323-9BEC-61CDF2A1D104}"/>
              </a:ext>
            </a:extLst>
          </p:cNvPr>
          <p:cNvSpPr>
            <a:spLocks noGrp="1"/>
          </p:cNvSpPr>
          <p:nvPr>
            <p:ph type="ftr" sz="quarter" idx="11"/>
          </p:nvPr>
        </p:nvSpPr>
        <p:spPr/>
        <p:txBody>
          <a:bodyPr/>
          <a:lstStyle/>
          <a:p>
            <a:r>
              <a:rPr lang="en-GB">
                <a:solidFill>
                  <a:prstClr val="white"/>
                </a:solidFill>
              </a:rPr>
              <a:t>Strand | 16th IMEG meeting</a:t>
            </a:r>
            <a:endParaRPr lang="en-GB" dirty="0">
              <a:solidFill>
                <a:prstClr val="white"/>
              </a:solidFill>
            </a:endParaRPr>
          </a:p>
        </p:txBody>
      </p:sp>
      <p:sp>
        <p:nvSpPr>
          <p:cNvPr id="5" name="Platshållare för bildnummer 4">
            <a:extLst>
              <a:ext uri="{FF2B5EF4-FFF2-40B4-BE49-F238E27FC236}">
                <a16:creationId xmlns:a16="http://schemas.microsoft.com/office/drawing/2014/main" id="{1623F581-06AA-D0E5-D325-35A10B97CB44}"/>
              </a:ext>
            </a:extLst>
          </p:cNvPr>
          <p:cNvSpPr>
            <a:spLocks noGrp="1"/>
          </p:cNvSpPr>
          <p:nvPr>
            <p:ph type="sldNum" sz="quarter" idx="12"/>
          </p:nvPr>
        </p:nvSpPr>
        <p:spPr/>
        <p:txBody>
          <a:bodyPr/>
          <a:lstStyle/>
          <a:p>
            <a:fld id="{6A6D9FA1-99C7-4910-8E32-B85D378B0060}" type="slidenum">
              <a:rPr lang="en-GB" smtClean="0">
                <a:solidFill>
                  <a:prstClr val="white"/>
                </a:solidFill>
              </a:rPr>
              <a:pPr/>
              <a:t>12</a:t>
            </a:fld>
            <a:endParaRPr lang="en-GB" dirty="0">
              <a:solidFill>
                <a:prstClr val="white"/>
              </a:solidFill>
            </a:endParaRPr>
          </a:p>
        </p:txBody>
      </p:sp>
      <p:sp>
        <p:nvSpPr>
          <p:cNvPr id="6" name="Rektangel: rundade hörn 5">
            <a:extLst>
              <a:ext uri="{FF2B5EF4-FFF2-40B4-BE49-F238E27FC236}">
                <a16:creationId xmlns:a16="http://schemas.microsoft.com/office/drawing/2014/main" id="{FB368B39-124C-0B43-6CF7-EEF0869330F9}"/>
              </a:ext>
            </a:extLst>
          </p:cNvPr>
          <p:cNvSpPr/>
          <p:nvPr/>
        </p:nvSpPr>
        <p:spPr>
          <a:xfrm>
            <a:off x="4222062" y="4064492"/>
            <a:ext cx="2836508" cy="163709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Bild 7" descr="Programmerare, hane med hel fyllning">
            <a:extLst>
              <a:ext uri="{FF2B5EF4-FFF2-40B4-BE49-F238E27FC236}">
                <a16:creationId xmlns:a16="http://schemas.microsoft.com/office/drawing/2014/main" id="{A365BB1D-88BC-E56C-F691-3388EDB36F2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32239" y="4455950"/>
            <a:ext cx="914400" cy="914400"/>
          </a:xfrm>
          <a:prstGeom prst="rect">
            <a:avLst/>
          </a:prstGeom>
        </p:spPr>
      </p:pic>
      <p:pic>
        <p:nvPicPr>
          <p:cNvPr id="10" name="Bild 9" descr="Databas med hel fyllning">
            <a:extLst>
              <a:ext uri="{FF2B5EF4-FFF2-40B4-BE49-F238E27FC236}">
                <a16:creationId xmlns:a16="http://schemas.microsoft.com/office/drawing/2014/main" id="{7CD7F271-845A-4ABF-3C2C-0BCDA0445EB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67295" y="1355854"/>
            <a:ext cx="914400" cy="914400"/>
          </a:xfrm>
          <a:prstGeom prst="rect">
            <a:avLst/>
          </a:prstGeom>
        </p:spPr>
      </p:pic>
      <p:pic>
        <p:nvPicPr>
          <p:cNvPr id="14" name="Bild 13" descr="Laptop med hel fyllning">
            <a:extLst>
              <a:ext uri="{FF2B5EF4-FFF2-40B4-BE49-F238E27FC236}">
                <a16:creationId xmlns:a16="http://schemas.microsoft.com/office/drawing/2014/main" id="{EEE6EE36-8D4B-40A5-D79A-FD8FB0B1793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58807" y="1355854"/>
            <a:ext cx="914400" cy="914400"/>
          </a:xfrm>
          <a:prstGeom prst="rect">
            <a:avLst/>
          </a:prstGeom>
        </p:spPr>
      </p:pic>
      <p:cxnSp>
        <p:nvCxnSpPr>
          <p:cNvPr id="19" name="Rak pilkoppling 18">
            <a:extLst>
              <a:ext uri="{FF2B5EF4-FFF2-40B4-BE49-F238E27FC236}">
                <a16:creationId xmlns:a16="http://schemas.microsoft.com/office/drawing/2014/main" id="{496D184D-E582-737B-9846-2C2E9BCA306A}"/>
              </a:ext>
            </a:extLst>
          </p:cNvPr>
          <p:cNvCxnSpPr>
            <a:cxnSpLocks/>
            <a:stCxn id="12" idx="2"/>
            <a:endCxn id="6" idx="0"/>
          </p:cNvCxnSpPr>
          <p:nvPr/>
        </p:nvCxnSpPr>
        <p:spPr>
          <a:xfrm>
            <a:off x="5640316" y="2594491"/>
            <a:ext cx="0" cy="1470001"/>
          </a:xfrm>
          <a:prstGeom prst="straightConnector1">
            <a:avLst/>
          </a:prstGeom>
          <a:ln w="76200">
            <a:headEnd type="triangle"/>
            <a:tailEnd type="triangle"/>
          </a:ln>
        </p:spPr>
        <p:style>
          <a:lnRef idx="2">
            <a:schemeClr val="dk1"/>
          </a:lnRef>
          <a:fillRef idx="0">
            <a:schemeClr val="dk1"/>
          </a:fillRef>
          <a:effectRef idx="1">
            <a:schemeClr val="dk1"/>
          </a:effectRef>
          <a:fontRef idx="minor">
            <a:schemeClr val="tx1"/>
          </a:fontRef>
        </p:style>
      </p:cxnSp>
      <p:sp>
        <p:nvSpPr>
          <p:cNvPr id="23" name="textruta 22">
            <a:extLst>
              <a:ext uri="{FF2B5EF4-FFF2-40B4-BE49-F238E27FC236}">
                <a16:creationId xmlns:a16="http://schemas.microsoft.com/office/drawing/2014/main" id="{96733BBA-89ED-E223-1B07-276413133654}"/>
              </a:ext>
            </a:extLst>
          </p:cNvPr>
          <p:cNvSpPr txBox="1"/>
          <p:nvPr/>
        </p:nvSpPr>
        <p:spPr>
          <a:xfrm>
            <a:off x="3656013" y="353675"/>
            <a:ext cx="4428072" cy="523220"/>
          </a:xfrm>
          <a:prstGeom prst="rect">
            <a:avLst/>
          </a:prstGeom>
          <a:noFill/>
        </p:spPr>
        <p:txBody>
          <a:bodyPr wrap="none" rtlCol="0">
            <a:spAutoFit/>
          </a:bodyPr>
          <a:lstStyle/>
          <a:p>
            <a:pPr algn="l"/>
            <a:r>
              <a:rPr lang="en-GB" sz="2800" b="1" dirty="0"/>
              <a:t>Dashboard/Metadata server</a:t>
            </a:r>
          </a:p>
        </p:txBody>
      </p:sp>
      <p:sp>
        <p:nvSpPr>
          <p:cNvPr id="24" name="textruta 23">
            <a:extLst>
              <a:ext uri="{FF2B5EF4-FFF2-40B4-BE49-F238E27FC236}">
                <a16:creationId xmlns:a16="http://schemas.microsoft.com/office/drawing/2014/main" id="{6678DE46-8A1A-4BCD-198A-4EA1F79C014C}"/>
              </a:ext>
            </a:extLst>
          </p:cNvPr>
          <p:cNvSpPr txBox="1"/>
          <p:nvPr/>
        </p:nvSpPr>
        <p:spPr>
          <a:xfrm>
            <a:off x="4071621" y="5831435"/>
            <a:ext cx="3162725" cy="523220"/>
          </a:xfrm>
          <a:prstGeom prst="rect">
            <a:avLst/>
          </a:prstGeom>
          <a:noFill/>
        </p:spPr>
        <p:txBody>
          <a:bodyPr wrap="none" rtlCol="0">
            <a:spAutoFit/>
          </a:bodyPr>
          <a:lstStyle/>
          <a:p>
            <a:pPr algn="l"/>
            <a:r>
              <a:rPr lang="en-GB" sz="2800" b="1" dirty="0"/>
              <a:t>Authenticated User</a:t>
            </a:r>
          </a:p>
        </p:txBody>
      </p:sp>
      <p:pic>
        <p:nvPicPr>
          <p:cNvPr id="26" name="Bild 25" descr="Atom med hel fyllning">
            <a:extLst>
              <a:ext uri="{FF2B5EF4-FFF2-40B4-BE49-F238E27FC236}">
                <a16:creationId xmlns:a16="http://schemas.microsoft.com/office/drawing/2014/main" id="{6FA64E47-42FF-77D9-E242-0C6AE453EAB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741233" y="1019944"/>
            <a:ext cx="914400" cy="914400"/>
          </a:xfrm>
          <a:prstGeom prst="rect">
            <a:avLst/>
          </a:prstGeom>
        </p:spPr>
      </p:pic>
      <p:pic>
        <p:nvPicPr>
          <p:cNvPr id="28" name="Bild 27" descr="Server med hel fyllning">
            <a:extLst>
              <a:ext uri="{FF2B5EF4-FFF2-40B4-BE49-F238E27FC236}">
                <a16:creationId xmlns:a16="http://schemas.microsoft.com/office/drawing/2014/main" id="{7ACBFC99-E24B-3276-72A3-8D318B4FB45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860281" y="1019944"/>
            <a:ext cx="914400" cy="914400"/>
          </a:xfrm>
          <a:prstGeom prst="rect">
            <a:avLst/>
          </a:prstGeom>
        </p:spPr>
      </p:pic>
      <p:sp>
        <p:nvSpPr>
          <p:cNvPr id="30" name="Rektangel: rundade hörn 29">
            <a:extLst>
              <a:ext uri="{FF2B5EF4-FFF2-40B4-BE49-F238E27FC236}">
                <a16:creationId xmlns:a16="http://schemas.microsoft.com/office/drawing/2014/main" id="{6F9F9AEF-5DDA-26F7-01E8-50ED340B3A67}"/>
              </a:ext>
            </a:extLst>
          </p:cNvPr>
          <p:cNvSpPr/>
          <p:nvPr/>
        </p:nvSpPr>
        <p:spPr>
          <a:xfrm>
            <a:off x="8527879" y="890933"/>
            <a:ext cx="2728259" cy="1562875"/>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pic>
        <p:nvPicPr>
          <p:cNvPr id="31" name="Bild 30" descr="Atom med hel fyllning">
            <a:extLst>
              <a:ext uri="{FF2B5EF4-FFF2-40B4-BE49-F238E27FC236}">
                <a16:creationId xmlns:a16="http://schemas.microsoft.com/office/drawing/2014/main" id="{456FDD9D-9C67-DF48-8ADD-A9FE92EDD0C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893633" y="1172344"/>
            <a:ext cx="914400" cy="914400"/>
          </a:xfrm>
          <a:prstGeom prst="rect">
            <a:avLst/>
          </a:prstGeom>
        </p:spPr>
      </p:pic>
      <p:pic>
        <p:nvPicPr>
          <p:cNvPr id="32" name="Bild 31" descr="Server med hel fyllning">
            <a:extLst>
              <a:ext uri="{FF2B5EF4-FFF2-40B4-BE49-F238E27FC236}">
                <a16:creationId xmlns:a16="http://schemas.microsoft.com/office/drawing/2014/main" id="{659853E8-D2EA-068E-013D-696C53DAADA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012681" y="1172344"/>
            <a:ext cx="914400" cy="914400"/>
          </a:xfrm>
          <a:prstGeom prst="rect">
            <a:avLst/>
          </a:prstGeom>
        </p:spPr>
      </p:pic>
      <p:sp>
        <p:nvSpPr>
          <p:cNvPr id="33" name="Rektangel: rundade hörn 32">
            <a:extLst>
              <a:ext uri="{FF2B5EF4-FFF2-40B4-BE49-F238E27FC236}">
                <a16:creationId xmlns:a16="http://schemas.microsoft.com/office/drawing/2014/main" id="{E50A8A72-F596-2DA4-F544-04AA82D47948}"/>
              </a:ext>
            </a:extLst>
          </p:cNvPr>
          <p:cNvSpPr/>
          <p:nvPr/>
        </p:nvSpPr>
        <p:spPr>
          <a:xfrm>
            <a:off x="8680279" y="1043333"/>
            <a:ext cx="2728259" cy="1562875"/>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pic>
        <p:nvPicPr>
          <p:cNvPr id="34" name="Bild 33" descr="Atom med hel fyllning">
            <a:extLst>
              <a:ext uri="{FF2B5EF4-FFF2-40B4-BE49-F238E27FC236}">
                <a16:creationId xmlns:a16="http://schemas.microsoft.com/office/drawing/2014/main" id="{ECE70898-E261-496E-65BF-06D92C526F3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46033" y="1324744"/>
            <a:ext cx="914400" cy="914400"/>
          </a:xfrm>
          <a:prstGeom prst="rect">
            <a:avLst/>
          </a:prstGeom>
        </p:spPr>
      </p:pic>
      <p:pic>
        <p:nvPicPr>
          <p:cNvPr id="35" name="Bild 34" descr="Server med hel fyllning">
            <a:extLst>
              <a:ext uri="{FF2B5EF4-FFF2-40B4-BE49-F238E27FC236}">
                <a16:creationId xmlns:a16="http://schemas.microsoft.com/office/drawing/2014/main" id="{F8DE2FFC-3B90-B66C-5F7E-5349FCCA071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65081" y="1324744"/>
            <a:ext cx="914400" cy="914400"/>
          </a:xfrm>
          <a:prstGeom prst="rect">
            <a:avLst/>
          </a:prstGeom>
        </p:spPr>
      </p:pic>
      <p:sp>
        <p:nvSpPr>
          <p:cNvPr id="36" name="Rektangel: rundade hörn 35">
            <a:extLst>
              <a:ext uri="{FF2B5EF4-FFF2-40B4-BE49-F238E27FC236}">
                <a16:creationId xmlns:a16="http://schemas.microsoft.com/office/drawing/2014/main" id="{C9C7472D-70CE-2CE7-8C7E-1F93C7279B72}"/>
              </a:ext>
            </a:extLst>
          </p:cNvPr>
          <p:cNvSpPr/>
          <p:nvPr/>
        </p:nvSpPr>
        <p:spPr>
          <a:xfrm>
            <a:off x="8832679" y="1195733"/>
            <a:ext cx="2728259" cy="1562875"/>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pic>
        <p:nvPicPr>
          <p:cNvPr id="37" name="Bild 36" descr="Atom med hel fyllning">
            <a:extLst>
              <a:ext uri="{FF2B5EF4-FFF2-40B4-BE49-F238E27FC236}">
                <a16:creationId xmlns:a16="http://schemas.microsoft.com/office/drawing/2014/main" id="{DABEE6CE-2FD6-923B-700A-3F0498AE0C3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198433" y="1477144"/>
            <a:ext cx="914400" cy="914400"/>
          </a:xfrm>
          <a:prstGeom prst="rect">
            <a:avLst/>
          </a:prstGeom>
        </p:spPr>
      </p:pic>
      <p:pic>
        <p:nvPicPr>
          <p:cNvPr id="38" name="Bild 37" descr="Server med hel fyllning">
            <a:extLst>
              <a:ext uri="{FF2B5EF4-FFF2-40B4-BE49-F238E27FC236}">
                <a16:creationId xmlns:a16="http://schemas.microsoft.com/office/drawing/2014/main" id="{2B330AA7-8379-20DD-4A48-E9125013249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317481" y="1477144"/>
            <a:ext cx="914400" cy="914400"/>
          </a:xfrm>
          <a:prstGeom prst="rect">
            <a:avLst/>
          </a:prstGeom>
        </p:spPr>
      </p:pic>
      <p:sp>
        <p:nvSpPr>
          <p:cNvPr id="39" name="Rektangel: rundade hörn 38">
            <a:extLst>
              <a:ext uri="{FF2B5EF4-FFF2-40B4-BE49-F238E27FC236}">
                <a16:creationId xmlns:a16="http://schemas.microsoft.com/office/drawing/2014/main" id="{8DA102F7-47C4-7F53-7E62-D27F540D2DCA}"/>
              </a:ext>
            </a:extLst>
          </p:cNvPr>
          <p:cNvSpPr/>
          <p:nvPr/>
        </p:nvSpPr>
        <p:spPr>
          <a:xfrm>
            <a:off x="8985079" y="1348133"/>
            <a:ext cx="2728259" cy="1562875"/>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pic>
        <p:nvPicPr>
          <p:cNvPr id="40" name="Bild 39" descr="Atom med hel fyllning">
            <a:extLst>
              <a:ext uri="{FF2B5EF4-FFF2-40B4-BE49-F238E27FC236}">
                <a16:creationId xmlns:a16="http://schemas.microsoft.com/office/drawing/2014/main" id="{9B6CD369-80CE-C467-354C-A9CDE684E72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446549" y="1722940"/>
            <a:ext cx="914400" cy="914400"/>
          </a:xfrm>
          <a:prstGeom prst="rect">
            <a:avLst/>
          </a:prstGeom>
        </p:spPr>
      </p:pic>
      <p:pic>
        <p:nvPicPr>
          <p:cNvPr id="41" name="Bild 40" descr="Server med hel fyllning">
            <a:extLst>
              <a:ext uri="{FF2B5EF4-FFF2-40B4-BE49-F238E27FC236}">
                <a16:creationId xmlns:a16="http://schemas.microsoft.com/office/drawing/2014/main" id="{24C36D7B-220B-15E0-D29B-B60BBEFE58D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344302" y="1736876"/>
            <a:ext cx="914400" cy="914400"/>
          </a:xfrm>
          <a:prstGeom prst="rect">
            <a:avLst/>
          </a:prstGeom>
        </p:spPr>
      </p:pic>
      <p:cxnSp>
        <p:nvCxnSpPr>
          <p:cNvPr id="45" name="Rak pilkoppling 44">
            <a:extLst>
              <a:ext uri="{FF2B5EF4-FFF2-40B4-BE49-F238E27FC236}">
                <a16:creationId xmlns:a16="http://schemas.microsoft.com/office/drawing/2014/main" id="{2D3AC77B-7339-D39F-27AC-21A0B2077612}"/>
              </a:ext>
            </a:extLst>
          </p:cNvPr>
          <p:cNvCxnSpPr>
            <a:stCxn id="12" idx="3"/>
            <a:endCxn id="33" idx="1"/>
          </p:cNvCxnSpPr>
          <p:nvPr/>
        </p:nvCxnSpPr>
        <p:spPr>
          <a:xfrm>
            <a:off x="7004445" y="1813054"/>
            <a:ext cx="1675834" cy="11717"/>
          </a:xfrm>
          <a:prstGeom prst="straightConnector1">
            <a:avLst/>
          </a:prstGeom>
          <a:ln w="76200">
            <a:headEnd type="triangle"/>
            <a:tailEnd type="triangle"/>
          </a:ln>
        </p:spPr>
        <p:style>
          <a:lnRef idx="2">
            <a:schemeClr val="dk1"/>
          </a:lnRef>
          <a:fillRef idx="0">
            <a:schemeClr val="dk1"/>
          </a:fillRef>
          <a:effectRef idx="1">
            <a:schemeClr val="dk1"/>
          </a:effectRef>
          <a:fontRef idx="minor">
            <a:schemeClr val="tx1"/>
          </a:fontRef>
        </p:style>
      </p:cxnSp>
      <p:pic>
        <p:nvPicPr>
          <p:cNvPr id="3" name="Bild 2" descr="Sköld bockmärke med hel fyllning">
            <a:extLst>
              <a:ext uri="{FF2B5EF4-FFF2-40B4-BE49-F238E27FC236}">
                <a16:creationId xmlns:a16="http://schemas.microsoft.com/office/drawing/2014/main" id="{84CA7CCA-BC69-A7A8-F767-F7DEF9BC35E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795404" y="4475656"/>
            <a:ext cx="914400" cy="914400"/>
          </a:xfrm>
          <a:prstGeom prst="rect">
            <a:avLst/>
          </a:prstGeom>
        </p:spPr>
      </p:pic>
      <p:sp>
        <p:nvSpPr>
          <p:cNvPr id="7" name="textruta 6">
            <a:extLst>
              <a:ext uri="{FF2B5EF4-FFF2-40B4-BE49-F238E27FC236}">
                <a16:creationId xmlns:a16="http://schemas.microsoft.com/office/drawing/2014/main" id="{742508C2-9D85-49E2-E061-72C21BDF75F5}"/>
              </a:ext>
            </a:extLst>
          </p:cNvPr>
          <p:cNvSpPr txBox="1"/>
          <p:nvPr/>
        </p:nvSpPr>
        <p:spPr>
          <a:xfrm>
            <a:off x="8279112" y="92415"/>
            <a:ext cx="2920992" cy="523220"/>
          </a:xfrm>
          <a:prstGeom prst="rect">
            <a:avLst/>
          </a:prstGeom>
          <a:noFill/>
        </p:spPr>
        <p:txBody>
          <a:bodyPr wrap="none" rtlCol="0">
            <a:spAutoFit/>
          </a:bodyPr>
          <a:lstStyle/>
          <a:p>
            <a:pPr algn="l"/>
            <a:r>
              <a:rPr lang="en-GB" sz="2800" b="1" dirty="0"/>
              <a:t>Experimental sites</a:t>
            </a:r>
          </a:p>
        </p:txBody>
      </p:sp>
      <p:cxnSp>
        <p:nvCxnSpPr>
          <p:cNvPr id="11" name="Koppling: böjd 10">
            <a:extLst>
              <a:ext uri="{FF2B5EF4-FFF2-40B4-BE49-F238E27FC236}">
                <a16:creationId xmlns:a16="http://schemas.microsoft.com/office/drawing/2014/main" id="{A0B0C1CB-E59F-D1E7-0056-FA54DE0A72DC}"/>
              </a:ext>
            </a:extLst>
          </p:cNvPr>
          <p:cNvCxnSpPr>
            <a:cxnSpLocks/>
            <a:stCxn id="6" idx="3"/>
            <a:endCxn id="33" idx="1"/>
          </p:cNvCxnSpPr>
          <p:nvPr/>
        </p:nvCxnSpPr>
        <p:spPr>
          <a:xfrm flipV="1">
            <a:off x="7058570" y="1824771"/>
            <a:ext cx="1621709" cy="3058269"/>
          </a:xfrm>
          <a:prstGeom prst="curvedConnector3">
            <a:avLst>
              <a:gd name="adj1" fmla="val 50000"/>
            </a:avLst>
          </a:prstGeom>
          <a:ln w="76200">
            <a:headEnd type="triangle"/>
            <a:tailEnd type="triangle"/>
          </a:ln>
        </p:spPr>
        <p:style>
          <a:lnRef idx="2">
            <a:schemeClr val="dk1"/>
          </a:lnRef>
          <a:fillRef idx="0">
            <a:schemeClr val="dk1"/>
          </a:fillRef>
          <a:effectRef idx="1">
            <a:schemeClr val="dk1"/>
          </a:effectRef>
          <a:fontRef idx="minor">
            <a:schemeClr val="tx1"/>
          </a:fontRef>
        </p:style>
      </p:cxnSp>
      <p:cxnSp>
        <p:nvCxnSpPr>
          <p:cNvPr id="27" name="Rak koppling 26">
            <a:extLst>
              <a:ext uri="{FF2B5EF4-FFF2-40B4-BE49-F238E27FC236}">
                <a16:creationId xmlns:a16="http://schemas.microsoft.com/office/drawing/2014/main" id="{82D9BA15-2802-3E74-8EE0-F32A12F1FFEE}"/>
              </a:ext>
            </a:extLst>
          </p:cNvPr>
          <p:cNvCxnSpPr/>
          <p:nvPr/>
        </p:nvCxnSpPr>
        <p:spPr>
          <a:xfrm flipV="1">
            <a:off x="10322143" y="1131305"/>
            <a:ext cx="0" cy="2420435"/>
          </a:xfrm>
          <a:prstGeom prst="line">
            <a:avLst/>
          </a:prstGeom>
        </p:spPr>
        <p:style>
          <a:lnRef idx="2">
            <a:schemeClr val="accent2"/>
          </a:lnRef>
          <a:fillRef idx="0">
            <a:schemeClr val="accent2"/>
          </a:fillRef>
          <a:effectRef idx="1">
            <a:schemeClr val="accent2"/>
          </a:effectRef>
          <a:fontRef idx="minor">
            <a:schemeClr val="tx1"/>
          </a:fontRef>
        </p:style>
      </p:cxnSp>
      <p:sp>
        <p:nvSpPr>
          <p:cNvPr id="42" name="textruta 41">
            <a:extLst>
              <a:ext uri="{FF2B5EF4-FFF2-40B4-BE49-F238E27FC236}">
                <a16:creationId xmlns:a16="http://schemas.microsoft.com/office/drawing/2014/main" id="{0E1F70BE-7830-2636-2582-2582C5D8582C}"/>
              </a:ext>
            </a:extLst>
          </p:cNvPr>
          <p:cNvSpPr txBox="1"/>
          <p:nvPr/>
        </p:nvSpPr>
        <p:spPr>
          <a:xfrm>
            <a:off x="9344302" y="2994951"/>
            <a:ext cx="896399" cy="523220"/>
          </a:xfrm>
          <a:prstGeom prst="rect">
            <a:avLst/>
          </a:prstGeom>
          <a:noFill/>
        </p:spPr>
        <p:txBody>
          <a:bodyPr wrap="none" rtlCol="0">
            <a:spAutoFit/>
          </a:bodyPr>
          <a:lstStyle/>
          <a:p>
            <a:pPr algn="l"/>
            <a:r>
              <a:rPr lang="en-GB" sz="2800" b="1" dirty="0"/>
              <a:t>DMZ</a:t>
            </a:r>
          </a:p>
        </p:txBody>
      </p:sp>
      <p:sp>
        <p:nvSpPr>
          <p:cNvPr id="43" name="textruta 42">
            <a:extLst>
              <a:ext uri="{FF2B5EF4-FFF2-40B4-BE49-F238E27FC236}">
                <a16:creationId xmlns:a16="http://schemas.microsoft.com/office/drawing/2014/main" id="{77F34115-EC44-CCD1-87B4-2336818FCE02}"/>
              </a:ext>
            </a:extLst>
          </p:cNvPr>
          <p:cNvSpPr txBox="1"/>
          <p:nvPr/>
        </p:nvSpPr>
        <p:spPr>
          <a:xfrm>
            <a:off x="10446549" y="2994951"/>
            <a:ext cx="1358385" cy="523220"/>
          </a:xfrm>
          <a:prstGeom prst="rect">
            <a:avLst/>
          </a:prstGeom>
          <a:noFill/>
        </p:spPr>
        <p:txBody>
          <a:bodyPr wrap="none" rtlCol="0">
            <a:spAutoFit/>
          </a:bodyPr>
          <a:lstStyle/>
          <a:p>
            <a:pPr algn="l"/>
            <a:r>
              <a:rPr lang="en-GB" sz="2800" b="1" dirty="0"/>
              <a:t>Internal</a:t>
            </a:r>
          </a:p>
        </p:txBody>
      </p:sp>
      <p:sp>
        <p:nvSpPr>
          <p:cNvPr id="44" name="textruta 43">
            <a:extLst>
              <a:ext uri="{FF2B5EF4-FFF2-40B4-BE49-F238E27FC236}">
                <a16:creationId xmlns:a16="http://schemas.microsoft.com/office/drawing/2014/main" id="{10A0202E-EF22-382A-A253-4CCB1C7E8AF9}"/>
              </a:ext>
            </a:extLst>
          </p:cNvPr>
          <p:cNvSpPr txBox="1"/>
          <p:nvPr/>
        </p:nvSpPr>
        <p:spPr>
          <a:xfrm>
            <a:off x="8585628" y="3592779"/>
            <a:ext cx="3606372" cy="523220"/>
          </a:xfrm>
          <a:prstGeom prst="rect">
            <a:avLst/>
          </a:prstGeom>
          <a:noFill/>
        </p:spPr>
        <p:txBody>
          <a:bodyPr wrap="none" rtlCol="0">
            <a:spAutoFit/>
          </a:bodyPr>
          <a:lstStyle/>
          <a:p>
            <a:pPr algn="l"/>
            <a:r>
              <a:rPr lang="en-GB" sz="2800" b="1" dirty="0"/>
              <a:t>Authorized data access</a:t>
            </a:r>
          </a:p>
        </p:txBody>
      </p:sp>
      <p:sp>
        <p:nvSpPr>
          <p:cNvPr id="20" name="Rektangel: rundade hörn 19">
            <a:extLst>
              <a:ext uri="{FF2B5EF4-FFF2-40B4-BE49-F238E27FC236}">
                <a16:creationId xmlns:a16="http://schemas.microsoft.com/office/drawing/2014/main" id="{FDC3A63B-500F-01A4-4893-B7A6DC1A4BF4}"/>
              </a:ext>
            </a:extLst>
          </p:cNvPr>
          <p:cNvSpPr/>
          <p:nvPr/>
        </p:nvSpPr>
        <p:spPr>
          <a:xfrm>
            <a:off x="250415" y="4064492"/>
            <a:ext cx="2836508" cy="1637095"/>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GB" dirty="0"/>
          </a:p>
        </p:txBody>
      </p:sp>
      <p:pic>
        <p:nvPicPr>
          <p:cNvPr id="22" name="Bild 21" descr="Databas med hel fyllning">
            <a:extLst>
              <a:ext uri="{FF2B5EF4-FFF2-40B4-BE49-F238E27FC236}">
                <a16:creationId xmlns:a16="http://schemas.microsoft.com/office/drawing/2014/main" id="{F1FBA250-72C6-3B80-D748-BE22D54207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68669" y="4475656"/>
            <a:ext cx="914400" cy="914400"/>
          </a:xfrm>
          <a:prstGeom prst="rect">
            <a:avLst/>
          </a:prstGeom>
        </p:spPr>
      </p:pic>
      <p:pic>
        <p:nvPicPr>
          <p:cNvPr id="25" name="Bild 24" descr="Server med hel fyllning">
            <a:extLst>
              <a:ext uri="{FF2B5EF4-FFF2-40B4-BE49-F238E27FC236}">
                <a16:creationId xmlns:a16="http://schemas.microsoft.com/office/drawing/2014/main" id="{56C72F72-9D2B-7333-D855-5D9A6ACF6FF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01869" y="4480452"/>
            <a:ext cx="914400" cy="914400"/>
          </a:xfrm>
          <a:prstGeom prst="rect">
            <a:avLst/>
          </a:prstGeom>
        </p:spPr>
      </p:pic>
      <p:sp>
        <p:nvSpPr>
          <p:cNvPr id="46" name="textruta 45">
            <a:extLst>
              <a:ext uri="{FF2B5EF4-FFF2-40B4-BE49-F238E27FC236}">
                <a16:creationId xmlns:a16="http://schemas.microsoft.com/office/drawing/2014/main" id="{79302121-D27B-F947-0DB9-BCC9F0290DDC}"/>
              </a:ext>
            </a:extLst>
          </p:cNvPr>
          <p:cNvSpPr txBox="1"/>
          <p:nvPr/>
        </p:nvSpPr>
        <p:spPr>
          <a:xfrm>
            <a:off x="259924" y="5831435"/>
            <a:ext cx="2426626" cy="523220"/>
          </a:xfrm>
          <a:prstGeom prst="rect">
            <a:avLst/>
          </a:prstGeom>
          <a:noFill/>
        </p:spPr>
        <p:txBody>
          <a:bodyPr wrap="none" rtlCol="0">
            <a:spAutoFit/>
          </a:bodyPr>
          <a:lstStyle/>
          <a:p>
            <a:pPr algn="l"/>
            <a:r>
              <a:rPr lang="en-GB" sz="2800" b="1" dirty="0"/>
              <a:t>LTDSF / </a:t>
            </a:r>
            <a:r>
              <a:rPr lang="en-GB" sz="2800" b="1" dirty="0" err="1"/>
              <a:t>SimDB</a:t>
            </a:r>
            <a:r>
              <a:rPr lang="en-GB" sz="2800" b="1" dirty="0"/>
              <a:t> </a:t>
            </a:r>
          </a:p>
        </p:txBody>
      </p:sp>
      <p:cxnSp>
        <p:nvCxnSpPr>
          <p:cNvPr id="47" name="Rak pilkoppling 46">
            <a:extLst>
              <a:ext uri="{FF2B5EF4-FFF2-40B4-BE49-F238E27FC236}">
                <a16:creationId xmlns:a16="http://schemas.microsoft.com/office/drawing/2014/main" id="{CD5A1691-B2CB-1545-9949-24929070B772}"/>
              </a:ext>
            </a:extLst>
          </p:cNvPr>
          <p:cNvCxnSpPr>
            <a:cxnSpLocks/>
            <a:stCxn id="20" idx="3"/>
            <a:endCxn id="6" idx="1"/>
          </p:cNvCxnSpPr>
          <p:nvPr/>
        </p:nvCxnSpPr>
        <p:spPr>
          <a:xfrm>
            <a:off x="3086923" y="4883040"/>
            <a:ext cx="1135139" cy="0"/>
          </a:xfrm>
          <a:prstGeom prst="straightConnector1">
            <a:avLst/>
          </a:prstGeom>
          <a:ln w="76200">
            <a:headEnd type="triangle"/>
            <a:tailEnd type="triangle"/>
          </a:ln>
        </p:spPr>
        <p:style>
          <a:lnRef idx="2">
            <a:schemeClr val="dk1"/>
          </a:lnRef>
          <a:fillRef idx="0">
            <a:schemeClr val="dk1"/>
          </a:fillRef>
          <a:effectRef idx="1">
            <a:schemeClr val="dk1"/>
          </a:effectRef>
          <a:fontRef idx="minor">
            <a:schemeClr val="tx1"/>
          </a:fontRef>
        </p:style>
      </p:cxnSp>
      <p:cxnSp>
        <p:nvCxnSpPr>
          <p:cNvPr id="50" name="Koppling: böjd 49">
            <a:extLst>
              <a:ext uri="{FF2B5EF4-FFF2-40B4-BE49-F238E27FC236}">
                <a16:creationId xmlns:a16="http://schemas.microsoft.com/office/drawing/2014/main" id="{59E64C22-9816-2C57-4465-05D60B9C9EA5}"/>
              </a:ext>
            </a:extLst>
          </p:cNvPr>
          <p:cNvCxnSpPr>
            <a:cxnSpLocks/>
            <a:endCxn id="12" idx="1"/>
          </p:cNvCxnSpPr>
          <p:nvPr/>
        </p:nvCxnSpPr>
        <p:spPr>
          <a:xfrm flipV="1">
            <a:off x="1473237" y="1813054"/>
            <a:ext cx="2802949" cy="2251438"/>
          </a:xfrm>
          <a:prstGeom prst="curvedConnector3">
            <a:avLst>
              <a:gd name="adj1" fmla="val 1066"/>
            </a:avLst>
          </a:prstGeom>
          <a:ln w="76200">
            <a:headEnd type="triangle"/>
            <a:tailEnd type="triangle"/>
          </a:ln>
        </p:spPr>
        <p:style>
          <a:lnRef idx="2">
            <a:schemeClr val="dk1"/>
          </a:lnRef>
          <a:fillRef idx="0">
            <a:schemeClr val="dk1"/>
          </a:fillRef>
          <a:effectRef idx="1">
            <a:schemeClr val="dk1"/>
          </a:effectRef>
          <a:fontRef idx="minor">
            <a:schemeClr val="tx1"/>
          </a:fontRef>
        </p:style>
      </p:cxnSp>
      <p:sp>
        <p:nvSpPr>
          <p:cNvPr id="54" name="textruta 53">
            <a:extLst>
              <a:ext uri="{FF2B5EF4-FFF2-40B4-BE49-F238E27FC236}">
                <a16:creationId xmlns:a16="http://schemas.microsoft.com/office/drawing/2014/main" id="{649372E9-CCE4-AB6D-9E71-96D945FFD618}"/>
              </a:ext>
            </a:extLst>
          </p:cNvPr>
          <p:cNvSpPr txBox="1"/>
          <p:nvPr/>
        </p:nvSpPr>
        <p:spPr>
          <a:xfrm>
            <a:off x="33670" y="836413"/>
            <a:ext cx="3693062" cy="523220"/>
          </a:xfrm>
          <a:prstGeom prst="rect">
            <a:avLst/>
          </a:prstGeom>
          <a:noFill/>
        </p:spPr>
        <p:txBody>
          <a:bodyPr wrap="none" rtlCol="0">
            <a:spAutoFit/>
          </a:bodyPr>
          <a:lstStyle/>
          <a:p>
            <a:pPr algn="l"/>
            <a:r>
              <a:rPr lang="en-GB" sz="2800" b="1" dirty="0"/>
              <a:t>Catalogued Simulations</a:t>
            </a:r>
          </a:p>
        </p:txBody>
      </p:sp>
      <p:sp>
        <p:nvSpPr>
          <p:cNvPr id="55" name="textruta 54">
            <a:extLst>
              <a:ext uri="{FF2B5EF4-FFF2-40B4-BE49-F238E27FC236}">
                <a16:creationId xmlns:a16="http://schemas.microsoft.com/office/drawing/2014/main" id="{BA73F333-E58E-2F15-C222-26407BDF67F2}"/>
              </a:ext>
            </a:extLst>
          </p:cNvPr>
          <p:cNvSpPr txBox="1"/>
          <p:nvPr/>
        </p:nvSpPr>
        <p:spPr>
          <a:xfrm>
            <a:off x="0" y="1280638"/>
            <a:ext cx="3255315" cy="523220"/>
          </a:xfrm>
          <a:prstGeom prst="rect">
            <a:avLst/>
          </a:prstGeom>
          <a:noFill/>
        </p:spPr>
        <p:txBody>
          <a:bodyPr wrap="none" rtlCol="0">
            <a:spAutoFit/>
          </a:bodyPr>
          <a:lstStyle/>
          <a:p>
            <a:pPr algn="l"/>
            <a:r>
              <a:rPr lang="en-GB" sz="2800" b="1" dirty="0"/>
              <a:t>Persistent identifiers</a:t>
            </a:r>
          </a:p>
        </p:txBody>
      </p:sp>
      <p:sp>
        <p:nvSpPr>
          <p:cNvPr id="56" name="textruta 55">
            <a:extLst>
              <a:ext uri="{FF2B5EF4-FFF2-40B4-BE49-F238E27FC236}">
                <a16:creationId xmlns:a16="http://schemas.microsoft.com/office/drawing/2014/main" id="{C0125901-7976-07AD-0674-6BF0E10FEEC9}"/>
              </a:ext>
            </a:extLst>
          </p:cNvPr>
          <p:cNvSpPr txBox="1"/>
          <p:nvPr/>
        </p:nvSpPr>
        <p:spPr>
          <a:xfrm>
            <a:off x="7762930" y="4562472"/>
            <a:ext cx="4519763" cy="1815882"/>
          </a:xfrm>
          <a:prstGeom prst="rect">
            <a:avLst/>
          </a:prstGeom>
          <a:noFill/>
        </p:spPr>
        <p:txBody>
          <a:bodyPr wrap="none" rtlCol="0">
            <a:spAutoFit/>
          </a:bodyPr>
          <a:lstStyle/>
          <a:p>
            <a:pPr algn="l"/>
            <a:r>
              <a:rPr lang="en-GB" sz="2800" b="1" i="1" dirty="0"/>
              <a:t>Closing the loop: </a:t>
            </a:r>
          </a:p>
          <a:p>
            <a:pPr algn="l"/>
            <a:r>
              <a:rPr lang="en-GB" sz="2800" i="1" dirty="0"/>
              <a:t>Reusing data providing </a:t>
            </a:r>
          </a:p>
          <a:p>
            <a:pPr algn="l"/>
            <a:r>
              <a:rPr lang="en-GB" sz="2800" i="1" dirty="0"/>
              <a:t>simulations on equal footing </a:t>
            </a:r>
          </a:p>
          <a:p>
            <a:pPr algn="l"/>
            <a:r>
              <a:rPr lang="en-GB" sz="2800" i="1" dirty="0"/>
              <a:t>with experiments</a:t>
            </a:r>
          </a:p>
        </p:txBody>
      </p:sp>
    </p:spTree>
    <p:extLst>
      <p:ext uri="{BB962C8B-B14F-4D97-AF65-F5344CB8AC3E}">
        <p14:creationId xmlns:p14="http://schemas.microsoft.com/office/powerpoint/2010/main" val="1412898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9441E-6F4C-0E90-7293-1130DFCC383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7C9253A-83D6-61B1-437D-73A2725BA487}"/>
              </a:ext>
            </a:extLst>
          </p:cNvPr>
          <p:cNvSpPr>
            <a:spLocks noGrp="1"/>
          </p:cNvSpPr>
          <p:nvPr>
            <p:ph type="title"/>
          </p:nvPr>
        </p:nvSpPr>
        <p:spPr/>
        <p:txBody>
          <a:bodyPr/>
          <a:lstStyle/>
          <a:p>
            <a:r>
              <a:rPr lang="en-GB" dirty="0"/>
              <a:t>Summary</a:t>
            </a:r>
          </a:p>
        </p:txBody>
      </p:sp>
      <p:sp>
        <p:nvSpPr>
          <p:cNvPr id="3" name="Platshållare för innehåll 2">
            <a:extLst>
              <a:ext uri="{FF2B5EF4-FFF2-40B4-BE49-F238E27FC236}">
                <a16:creationId xmlns:a16="http://schemas.microsoft.com/office/drawing/2014/main" id="{D5DAF1CD-47B8-2C02-C5E4-FF03FD54C529}"/>
              </a:ext>
            </a:extLst>
          </p:cNvPr>
          <p:cNvSpPr>
            <a:spLocks noGrp="1"/>
          </p:cNvSpPr>
          <p:nvPr>
            <p:ph idx="1"/>
          </p:nvPr>
        </p:nvSpPr>
        <p:spPr/>
        <p:txBody>
          <a:bodyPr>
            <a:normAutofit/>
          </a:bodyPr>
          <a:lstStyle/>
          <a:p>
            <a:r>
              <a:rPr lang="en-GB" dirty="0"/>
              <a:t>Implementation of the </a:t>
            </a:r>
            <a:r>
              <a:rPr lang="en-GB" dirty="0" err="1"/>
              <a:t>EUROfusion</a:t>
            </a:r>
            <a:r>
              <a:rPr lang="en-GB" dirty="0"/>
              <a:t> Data management plan is well  underway</a:t>
            </a:r>
          </a:p>
          <a:p>
            <a:r>
              <a:rPr lang="en-GB" dirty="0"/>
              <a:t>Several sites: AUG, TCV, WEST, JET, MAST(-U), COMPASS(-U), different stages of dev.</a:t>
            </a:r>
          </a:p>
          <a:p>
            <a:r>
              <a:rPr lang="en-GB" dirty="0"/>
              <a:t>Scenario A: “wave form metadata” mostly ready. </a:t>
            </a:r>
          </a:p>
          <a:p>
            <a:pPr lvl="1"/>
            <a:r>
              <a:rPr lang="en-GB" dirty="0"/>
              <a:t>AUG (1150shot), TCV (~6000 shots) and WEST (1400 shots) ready to scale up to more complete coverage (including automatic updates of new discharges)</a:t>
            </a:r>
          </a:p>
          <a:p>
            <a:pPr lvl="1"/>
            <a:r>
              <a:rPr lang="en-GB" dirty="0"/>
              <a:t>Held back by need to move to new Gateway platform for production </a:t>
            </a:r>
            <a:r>
              <a:rPr lang="en-GB" dirty="0">
                <a:sym typeface="Wingdings" panose="05000000000000000000" pitchFamily="2" charset="2"/>
              </a:rPr>
              <a:t> Q1 2025</a:t>
            </a:r>
            <a:endParaRPr lang="en-GB" dirty="0"/>
          </a:p>
          <a:p>
            <a:r>
              <a:rPr lang="en-GB" dirty="0"/>
              <a:t> Scenario B: &gt; 0D data for simulations</a:t>
            </a:r>
          </a:p>
          <a:p>
            <a:pPr lvl="1"/>
            <a:r>
              <a:rPr lang="en-GB" dirty="0"/>
              <a:t>Benefits from previous work and existing routine(</a:t>
            </a:r>
            <a:r>
              <a:rPr lang="en-GB" dirty="0" err="1"/>
              <a:t>Trview</a:t>
            </a:r>
            <a:r>
              <a:rPr lang="en-GB" dirty="0"/>
              <a:t>, tcv2ids,…) and machine descriptions from WP CD</a:t>
            </a:r>
          </a:p>
          <a:p>
            <a:pPr lvl="1"/>
            <a:r>
              <a:rPr lang="en-GB" dirty="0"/>
              <a:t>Ready for first test for users and use cases</a:t>
            </a:r>
          </a:p>
          <a:p>
            <a:pPr lvl="1"/>
            <a:r>
              <a:rPr lang="en-GB" dirty="0"/>
              <a:t>Need completed AAI implementation before it can move to broader production</a:t>
            </a:r>
          </a:p>
          <a:p>
            <a:pPr lvl="1"/>
            <a:r>
              <a:rPr lang="en-GB" dirty="0"/>
              <a:t>Issues on some site to support data mapping developments</a:t>
            </a:r>
          </a:p>
          <a:p>
            <a:r>
              <a:rPr lang="en-GB" dirty="0"/>
              <a:t>Hardening infrastructure towards production </a:t>
            </a:r>
          </a:p>
          <a:p>
            <a:r>
              <a:rPr lang="en-GB" dirty="0"/>
              <a:t>Aim of parallel sessions is to provide a structured approach to support TSVV use cases</a:t>
            </a:r>
          </a:p>
          <a:p>
            <a:pPr lvl="1"/>
            <a:r>
              <a:rPr lang="en-GB" dirty="0"/>
              <a:t>Provide data sets for validation, identify TSVV contacts and specific requirements</a:t>
            </a:r>
          </a:p>
          <a:p>
            <a:pPr lvl="1"/>
            <a:r>
              <a:rPr lang="en-GB" dirty="0"/>
              <a:t>Explore pathways to massive data validation efforts a ala TSVV11</a:t>
            </a:r>
          </a:p>
        </p:txBody>
      </p:sp>
      <p:sp>
        <p:nvSpPr>
          <p:cNvPr id="4" name="Platshållare för sidfot 3">
            <a:extLst>
              <a:ext uri="{FF2B5EF4-FFF2-40B4-BE49-F238E27FC236}">
                <a16:creationId xmlns:a16="http://schemas.microsoft.com/office/drawing/2014/main" id="{782E2F2E-AB39-4127-E7FF-1367557A67DC}"/>
              </a:ext>
            </a:extLst>
          </p:cNvPr>
          <p:cNvSpPr>
            <a:spLocks noGrp="1"/>
          </p:cNvSpPr>
          <p:nvPr>
            <p:ph type="ftr" sz="quarter" idx="11"/>
          </p:nvPr>
        </p:nvSpPr>
        <p:spPr/>
        <p:txBody>
          <a:bodyPr/>
          <a:lstStyle/>
          <a:p>
            <a:r>
              <a:rPr lang="en-GB">
                <a:solidFill>
                  <a:prstClr val="white"/>
                </a:solidFill>
              </a:rPr>
              <a:t>Strand | 16th IMEG meeting</a:t>
            </a:r>
            <a:endParaRPr lang="en-GB" dirty="0">
              <a:solidFill>
                <a:prstClr val="white"/>
              </a:solidFill>
            </a:endParaRPr>
          </a:p>
        </p:txBody>
      </p:sp>
      <p:sp>
        <p:nvSpPr>
          <p:cNvPr id="5" name="Platshållare för bildnummer 4">
            <a:extLst>
              <a:ext uri="{FF2B5EF4-FFF2-40B4-BE49-F238E27FC236}">
                <a16:creationId xmlns:a16="http://schemas.microsoft.com/office/drawing/2014/main" id="{643C7DDF-07DB-CCAE-EF1F-418094009DB1}"/>
              </a:ext>
            </a:extLst>
          </p:cNvPr>
          <p:cNvSpPr>
            <a:spLocks noGrp="1"/>
          </p:cNvSpPr>
          <p:nvPr>
            <p:ph type="sldNum" sz="quarter" idx="12"/>
          </p:nvPr>
        </p:nvSpPr>
        <p:spPr/>
        <p:txBody>
          <a:bodyPr/>
          <a:lstStyle/>
          <a:p>
            <a:fld id="{6A6D9FA1-99C7-4910-8E32-B85D378B0060}" type="slidenum">
              <a:rPr lang="en-GB" smtClean="0">
                <a:solidFill>
                  <a:prstClr val="white"/>
                </a:solidFill>
              </a:rPr>
              <a:pPr/>
              <a:t>13</a:t>
            </a:fld>
            <a:endParaRPr lang="en-GB" dirty="0">
              <a:solidFill>
                <a:prstClr val="white"/>
              </a:solidFill>
            </a:endParaRPr>
          </a:p>
        </p:txBody>
      </p:sp>
    </p:spTree>
    <p:extLst>
      <p:ext uri="{BB962C8B-B14F-4D97-AF65-F5344CB8AC3E}">
        <p14:creationId xmlns:p14="http://schemas.microsoft.com/office/powerpoint/2010/main" val="1056032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2EF267-86C2-E42E-DFA5-CF5B58AD8405}"/>
              </a:ext>
            </a:extLst>
          </p:cNvPr>
          <p:cNvSpPr>
            <a:spLocks noGrp="1"/>
          </p:cNvSpPr>
          <p:nvPr>
            <p:ph type="ctrTitle"/>
          </p:nvPr>
        </p:nvSpPr>
        <p:spPr/>
        <p:txBody>
          <a:bodyPr/>
          <a:lstStyle/>
          <a:p>
            <a:endParaRPr lang="sv-SE" dirty="0"/>
          </a:p>
        </p:txBody>
      </p:sp>
      <p:sp>
        <p:nvSpPr>
          <p:cNvPr id="3" name="Underrubrik 2">
            <a:extLst>
              <a:ext uri="{FF2B5EF4-FFF2-40B4-BE49-F238E27FC236}">
                <a16:creationId xmlns:a16="http://schemas.microsoft.com/office/drawing/2014/main" id="{71040090-D9F3-5BA9-AE57-5DEC98DAAFEC}"/>
              </a:ext>
            </a:extLst>
          </p:cNvPr>
          <p:cNvSpPr>
            <a:spLocks noGrp="1"/>
          </p:cNvSpPr>
          <p:nvPr>
            <p:ph type="subTitle" idx="1"/>
          </p:nvPr>
        </p:nvSpPr>
        <p:spPr/>
        <p:txBody>
          <a:bodyPr/>
          <a:lstStyle/>
          <a:p>
            <a:endParaRPr lang="en-GB"/>
          </a:p>
        </p:txBody>
      </p:sp>
      <p:sp>
        <p:nvSpPr>
          <p:cNvPr id="4" name="Platshållare för bildnummer 3">
            <a:extLst>
              <a:ext uri="{FF2B5EF4-FFF2-40B4-BE49-F238E27FC236}">
                <a16:creationId xmlns:a16="http://schemas.microsoft.com/office/drawing/2014/main" id="{219F014F-FD6F-60AF-7383-67AD0A169926}"/>
              </a:ext>
            </a:extLst>
          </p:cNvPr>
          <p:cNvSpPr>
            <a:spLocks noGrp="1"/>
          </p:cNvSpPr>
          <p:nvPr>
            <p:ph type="sldNum" idx="12"/>
          </p:nvPr>
        </p:nvSpPr>
        <p:spPr/>
        <p:txBody>
          <a:bodyPr/>
          <a:lstStyle/>
          <a:p>
            <a:fld id="{00000000-1234-1234-1234-123412341234}" type="slidenum">
              <a:rPr lang="cs" smtClean="0"/>
              <a:pPr/>
              <a:t>14</a:t>
            </a:fld>
            <a:endParaRPr lang="cs"/>
          </a:p>
        </p:txBody>
      </p:sp>
    </p:spTree>
    <p:extLst>
      <p:ext uri="{BB962C8B-B14F-4D97-AF65-F5344CB8AC3E}">
        <p14:creationId xmlns:p14="http://schemas.microsoft.com/office/powerpoint/2010/main" val="1222452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FD512B-EFA0-E967-25A6-67F03E3C371C}"/>
              </a:ext>
            </a:extLst>
          </p:cNvPr>
          <p:cNvSpPr>
            <a:spLocks noGrp="1"/>
          </p:cNvSpPr>
          <p:nvPr>
            <p:ph type="title"/>
          </p:nvPr>
        </p:nvSpPr>
        <p:spPr/>
        <p:txBody>
          <a:bodyPr/>
          <a:lstStyle/>
          <a:p>
            <a:r>
              <a:rPr lang="sv-SE" dirty="0" err="1"/>
              <a:t>Core</a:t>
            </a:r>
            <a:r>
              <a:rPr lang="sv-SE" dirty="0"/>
              <a:t> services – </a:t>
            </a:r>
            <a:r>
              <a:rPr lang="sv-SE" dirty="0" err="1"/>
              <a:t>amalgation</a:t>
            </a:r>
            <a:r>
              <a:rPr lang="sv-SE" dirty="0"/>
              <a:t> </a:t>
            </a:r>
            <a:r>
              <a:rPr lang="sv-SE" dirty="0" err="1"/>
              <a:t>of</a:t>
            </a:r>
            <a:r>
              <a:rPr lang="sv-SE" dirty="0"/>
              <a:t> </a:t>
            </a:r>
            <a:r>
              <a:rPr lang="sv-SE" dirty="0" err="1"/>
              <a:t>EUROfusion</a:t>
            </a:r>
            <a:r>
              <a:rPr lang="sv-SE" dirty="0"/>
              <a:t> and ITER software </a:t>
            </a:r>
            <a:r>
              <a:rPr lang="sv-SE" dirty="0" err="1"/>
              <a:t>components</a:t>
            </a:r>
            <a:endParaRPr lang="sv-SE" dirty="0"/>
          </a:p>
        </p:txBody>
      </p:sp>
      <p:sp>
        <p:nvSpPr>
          <p:cNvPr id="4" name="Platshållare för sidfot 3">
            <a:extLst>
              <a:ext uri="{FF2B5EF4-FFF2-40B4-BE49-F238E27FC236}">
                <a16:creationId xmlns:a16="http://schemas.microsoft.com/office/drawing/2014/main" id="{99273393-2460-DB92-09FC-24FCE5413495}"/>
              </a:ext>
            </a:extLst>
          </p:cNvPr>
          <p:cNvSpPr>
            <a:spLocks noGrp="1"/>
          </p:cNvSpPr>
          <p:nvPr>
            <p:ph type="ftr" sz="quarter" idx="11"/>
          </p:nvPr>
        </p:nvSpPr>
        <p:spPr/>
        <p:txBody>
          <a:bodyPr/>
          <a:lstStyle/>
          <a:p>
            <a:r>
              <a:rPr lang="en-GB">
                <a:solidFill>
                  <a:prstClr val="white"/>
                </a:solidFill>
              </a:rPr>
              <a:t>Strand | 16th IMEG meeting</a:t>
            </a:r>
            <a:endParaRPr lang="en-GB" dirty="0">
              <a:solidFill>
                <a:prstClr val="white"/>
              </a:solidFill>
            </a:endParaRPr>
          </a:p>
        </p:txBody>
      </p:sp>
      <p:sp>
        <p:nvSpPr>
          <p:cNvPr id="5" name="Platshållare för bildnummer 4">
            <a:extLst>
              <a:ext uri="{FF2B5EF4-FFF2-40B4-BE49-F238E27FC236}">
                <a16:creationId xmlns:a16="http://schemas.microsoft.com/office/drawing/2014/main" id="{2B7AE535-9096-5C79-59B4-00B1636B0FA4}"/>
              </a:ext>
            </a:extLst>
          </p:cNvPr>
          <p:cNvSpPr>
            <a:spLocks noGrp="1"/>
          </p:cNvSpPr>
          <p:nvPr>
            <p:ph type="sldNum" sz="quarter" idx="12"/>
          </p:nvPr>
        </p:nvSpPr>
        <p:spPr/>
        <p:txBody>
          <a:bodyPr/>
          <a:lstStyle/>
          <a:p>
            <a:fld id="{6A6D9FA1-99C7-4910-8E32-B85D378B0060}" type="slidenum">
              <a:rPr lang="en-GB" smtClean="0">
                <a:solidFill>
                  <a:prstClr val="white"/>
                </a:solidFill>
              </a:rPr>
              <a:pPr/>
              <a:t>15</a:t>
            </a:fld>
            <a:endParaRPr lang="en-GB" dirty="0">
              <a:solidFill>
                <a:prstClr val="white"/>
              </a:solidFill>
            </a:endParaRPr>
          </a:p>
        </p:txBody>
      </p:sp>
      <p:pic>
        <p:nvPicPr>
          <p:cNvPr id="9" name="Bildobjekt 8">
            <a:extLst>
              <a:ext uri="{FF2B5EF4-FFF2-40B4-BE49-F238E27FC236}">
                <a16:creationId xmlns:a16="http://schemas.microsoft.com/office/drawing/2014/main" id="{0B89F6C0-144F-E31E-ECBA-632EF7ABA176}"/>
              </a:ext>
            </a:extLst>
          </p:cNvPr>
          <p:cNvPicPr>
            <a:picLocks noChangeAspect="1"/>
          </p:cNvPicPr>
          <p:nvPr/>
        </p:nvPicPr>
        <p:blipFill>
          <a:blip r:embed="rId2"/>
          <a:stretch>
            <a:fillRect/>
          </a:stretch>
        </p:blipFill>
        <p:spPr>
          <a:xfrm>
            <a:off x="148274" y="793543"/>
            <a:ext cx="6094656" cy="3141333"/>
          </a:xfrm>
          <a:prstGeom prst="rect">
            <a:avLst/>
          </a:prstGeom>
          <a:ln>
            <a:solidFill>
              <a:schemeClr val="accent1"/>
            </a:solidFill>
          </a:ln>
        </p:spPr>
      </p:pic>
      <p:pic>
        <p:nvPicPr>
          <p:cNvPr id="10" name="Bildobjekt 9">
            <a:extLst>
              <a:ext uri="{FF2B5EF4-FFF2-40B4-BE49-F238E27FC236}">
                <a16:creationId xmlns:a16="http://schemas.microsoft.com/office/drawing/2014/main" id="{78CCF55B-C8D9-D3D2-DFA8-C737CC30DC32}"/>
              </a:ext>
            </a:extLst>
          </p:cNvPr>
          <p:cNvPicPr>
            <a:picLocks noChangeAspect="1"/>
          </p:cNvPicPr>
          <p:nvPr/>
        </p:nvPicPr>
        <p:blipFill>
          <a:blip r:embed="rId3"/>
          <a:stretch>
            <a:fillRect/>
          </a:stretch>
        </p:blipFill>
        <p:spPr>
          <a:xfrm>
            <a:off x="6581192" y="761201"/>
            <a:ext cx="5157826" cy="3158923"/>
          </a:xfrm>
          <a:prstGeom prst="rect">
            <a:avLst/>
          </a:prstGeom>
          <a:ln>
            <a:solidFill>
              <a:schemeClr val="accent1"/>
            </a:solidFill>
          </a:ln>
        </p:spPr>
      </p:pic>
      <p:pic>
        <p:nvPicPr>
          <p:cNvPr id="6" name="Bildobjekt 5">
            <a:extLst>
              <a:ext uri="{FF2B5EF4-FFF2-40B4-BE49-F238E27FC236}">
                <a16:creationId xmlns:a16="http://schemas.microsoft.com/office/drawing/2014/main" id="{1E04505B-A67E-E4EA-723E-F9D774E81048}"/>
              </a:ext>
            </a:extLst>
          </p:cNvPr>
          <p:cNvPicPr>
            <a:picLocks noChangeAspect="1"/>
          </p:cNvPicPr>
          <p:nvPr/>
        </p:nvPicPr>
        <p:blipFill>
          <a:blip r:embed="rId4"/>
          <a:stretch>
            <a:fillRect/>
          </a:stretch>
        </p:blipFill>
        <p:spPr>
          <a:xfrm>
            <a:off x="6581192" y="4091934"/>
            <a:ext cx="5157826" cy="2215561"/>
          </a:xfrm>
          <a:prstGeom prst="rect">
            <a:avLst/>
          </a:prstGeom>
          <a:ln>
            <a:solidFill>
              <a:schemeClr val="accent1"/>
            </a:solidFill>
          </a:ln>
        </p:spPr>
      </p:pic>
      <p:sp>
        <p:nvSpPr>
          <p:cNvPr id="8" name="textruta 7">
            <a:extLst>
              <a:ext uri="{FF2B5EF4-FFF2-40B4-BE49-F238E27FC236}">
                <a16:creationId xmlns:a16="http://schemas.microsoft.com/office/drawing/2014/main" id="{2A77C5A2-1E3A-DB63-2966-4882F8F025DF}"/>
              </a:ext>
            </a:extLst>
          </p:cNvPr>
          <p:cNvSpPr txBox="1"/>
          <p:nvPr/>
        </p:nvSpPr>
        <p:spPr>
          <a:xfrm>
            <a:off x="297939" y="5384165"/>
            <a:ext cx="5795326" cy="923330"/>
          </a:xfrm>
          <a:prstGeom prst="rect">
            <a:avLst/>
          </a:prstGeom>
          <a:noFill/>
        </p:spPr>
        <p:txBody>
          <a:bodyPr wrap="square" rtlCol="0">
            <a:spAutoFit/>
          </a:bodyPr>
          <a:lstStyle/>
          <a:p>
            <a:pPr algn="l"/>
            <a:r>
              <a:rPr lang="en-GB" i="1" dirty="0"/>
              <a:t>SOFT poster:</a:t>
            </a:r>
          </a:p>
          <a:p>
            <a:pPr algn="l"/>
            <a:r>
              <a:rPr lang="en-US" i="1" dirty="0"/>
              <a:t>“Gathering and exposing experimental  meta data through a dedicated catalog System”, </a:t>
            </a:r>
            <a:r>
              <a:rPr lang="en-GB" i="1" dirty="0"/>
              <a:t>M. Owsiak et al</a:t>
            </a:r>
          </a:p>
        </p:txBody>
      </p:sp>
    </p:spTree>
    <p:extLst>
      <p:ext uri="{BB962C8B-B14F-4D97-AF65-F5344CB8AC3E}">
        <p14:creationId xmlns:p14="http://schemas.microsoft.com/office/powerpoint/2010/main" val="3583395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15362E-F2CC-6AD3-4139-03297B9F72EF}"/>
              </a:ext>
            </a:extLst>
          </p:cNvPr>
          <p:cNvSpPr>
            <a:spLocks noGrp="1"/>
          </p:cNvSpPr>
          <p:nvPr>
            <p:ph type="title"/>
          </p:nvPr>
        </p:nvSpPr>
        <p:spPr/>
        <p:txBody>
          <a:bodyPr/>
          <a:lstStyle/>
          <a:p>
            <a:r>
              <a:rPr lang="en-GB" dirty="0"/>
              <a:t>User interfaces</a:t>
            </a:r>
          </a:p>
        </p:txBody>
      </p:sp>
      <p:pic>
        <p:nvPicPr>
          <p:cNvPr id="7" name="Platshållare för innehåll 6">
            <a:extLst>
              <a:ext uri="{FF2B5EF4-FFF2-40B4-BE49-F238E27FC236}">
                <a16:creationId xmlns:a16="http://schemas.microsoft.com/office/drawing/2014/main" id="{01167C8F-D1EF-D220-6616-E55C5B3801B3}"/>
              </a:ext>
            </a:extLst>
          </p:cNvPr>
          <p:cNvPicPr>
            <a:picLocks noGrp="1" noChangeAspect="1"/>
          </p:cNvPicPr>
          <p:nvPr>
            <p:ph idx="1"/>
          </p:nvPr>
        </p:nvPicPr>
        <p:blipFill>
          <a:blip r:embed="rId2"/>
          <a:stretch>
            <a:fillRect/>
          </a:stretch>
        </p:blipFill>
        <p:spPr>
          <a:xfrm>
            <a:off x="397452" y="1065665"/>
            <a:ext cx="4812094" cy="1229666"/>
          </a:xfrm>
          <a:prstGeom prst="rect">
            <a:avLst/>
          </a:prstGeom>
          <a:ln>
            <a:solidFill>
              <a:schemeClr val="accent1"/>
            </a:solidFill>
          </a:ln>
        </p:spPr>
      </p:pic>
      <p:sp>
        <p:nvSpPr>
          <p:cNvPr id="4" name="Platshållare för sidfot 3">
            <a:extLst>
              <a:ext uri="{FF2B5EF4-FFF2-40B4-BE49-F238E27FC236}">
                <a16:creationId xmlns:a16="http://schemas.microsoft.com/office/drawing/2014/main" id="{BA321F97-D10F-3AD5-9DEB-8DC33C2A995C}"/>
              </a:ext>
            </a:extLst>
          </p:cNvPr>
          <p:cNvSpPr>
            <a:spLocks noGrp="1"/>
          </p:cNvSpPr>
          <p:nvPr>
            <p:ph type="ftr" sz="quarter" idx="11"/>
          </p:nvPr>
        </p:nvSpPr>
        <p:spPr/>
        <p:txBody>
          <a:bodyPr/>
          <a:lstStyle/>
          <a:p>
            <a:r>
              <a:rPr lang="en-GB">
                <a:solidFill>
                  <a:prstClr val="white"/>
                </a:solidFill>
              </a:rPr>
              <a:t>Strand | 16th IMEG meeting</a:t>
            </a:r>
            <a:endParaRPr lang="en-GB" dirty="0">
              <a:solidFill>
                <a:prstClr val="white"/>
              </a:solidFill>
            </a:endParaRPr>
          </a:p>
        </p:txBody>
      </p:sp>
      <p:sp>
        <p:nvSpPr>
          <p:cNvPr id="5" name="Platshållare för bildnummer 4">
            <a:extLst>
              <a:ext uri="{FF2B5EF4-FFF2-40B4-BE49-F238E27FC236}">
                <a16:creationId xmlns:a16="http://schemas.microsoft.com/office/drawing/2014/main" id="{80B6833B-D8ED-9232-1530-4C1F00AA619D}"/>
              </a:ext>
            </a:extLst>
          </p:cNvPr>
          <p:cNvSpPr>
            <a:spLocks noGrp="1"/>
          </p:cNvSpPr>
          <p:nvPr>
            <p:ph type="sldNum" sz="quarter" idx="12"/>
          </p:nvPr>
        </p:nvSpPr>
        <p:spPr/>
        <p:txBody>
          <a:bodyPr/>
          <a:lstStyle/>
          <a:p>
            <a:fld id="{6A6D9FA1-99C7-4910-8E32-B85D378B0060}" type="slidenum">
              <a:rPr lang="en-GB" smtClean="0">
                <a:solidFill>
                  <a:prstClr val="white"/>
                </a:solidFill>
              </a:rPr>
              <a:pPr/>
              <a:t>16</a:t>
            </a:fld>
            <a:endParaRPr lang="en-GB" dirty="0">
              <a:solidFill>
                <a:prstClr val="white"/>
              </a:solidFill>
            </a:endParaRPr>
          </a:p>
        </p:txBody>
      </p:sp>
      <p:pic>
        <p:nvPicPr>
          <p:cNvPr id="9" name="Bildobjekt 8">
            <a:extLst>
              <a:ext uri="{FF2B5EF4-FFF2-40B4-BE49-F238E27FC236}">
                <a16:creationId xmlns:a16="http://schemas.microsoft.com/office/drawing/2014/main" id="{930EBE0B-43B8-9691-AA7B-609CAB8D363D}"/>
              </a:ext>
            </a:extLst>
          </p:cNvPr>
          <p:cNvPicPr>
            <a:picLocks noChangeAspect="1"/>
          </p:cNvPicPr>
          <p:nvPr/>
        </p:nvPicPr>
        <p:blipFill>
          <a:blip r:embed="rId3"/>
          <a:stretch>
            <a:fillRect/>
          </a:stretch>
        </p:blipFill>
        <p:spPr>
          <a:xfrm>
            <a:off x="382058" y="2815427"/>
            <a:ext cx="4879191" cy="1578561"/>
          </a:xfrm>
          <a:prstGeom prst="rect">
            <a:avLst/>
          </a:prstGeom>
          <a:ln>
            <a:solidFill>
              <a:schemeClr val="accent1"/>
            </a:solidFill>
          </a:ln>
        </p:spPr>
      </p:pic>
      <p:pic>
        <p:nvPicPr>
          <p:cNvPr id="11" name="Bildobjekt 10">
            <a:extLst>
              <a:ext uri="{FF2B5EF4-FFF2-40B4-BE49-F238E27FC236}">
                <a16:creationId xmlns:a16="http://schemas.microsoft.com/office/drawing/2014/main" id="{DB6F1CA9-17A1-49F8-C3E7-2EF63461D19E}"/>
              </a:ext>
            </a:extLst>
          </p:cNvPr>
          <p:cNvPicPr>
            <a:picLocks noChangeAspect="1"/>
          </p:cNvPicPr>
          <p:nvPr/>
        </p:nvPicPr>
        <p:blipFill>
          <a:blip r:embed="rId4"/>
          <a:stretch>
            <a:fillRect/>
          </a:stretch>
        </p:blipFill>
        <p:spPr>
          <a:xfrm>
            <a:off x="5727893" y="1050025"/>
            <a:ext cx="5895433" cy="4943250"/>
          </a:xfrm>
          <a:prstGeom prst="rect">
            <a:avLst/>
          </a:prstGeom>
        </p:spPr>
      </p:pic>
      <p:sp>
        <p:nvSpPr>
          <p:cNvPr id="12" name="textruta 11">
            <a:extLst>
              <a:ext uri="{FF2B5EF4-FFF2-40B4-BE49-F238E27FC236}">
                <a16:creationId xmlns:a16="http://schemas.microsoft.com/office/drawing/2014/main" id="{1F62F61D-8398-AE22-130E-38F197BDBAD2}"/>
              </a:ext>
            </a:extLst>
          </p:cNvPr>
          <p:cNvSpPr txBox="1"/>
          <p:nvPr/>
        </p:nvSpPr>
        <p:spPr>
          <a:xfrm>
            <a:off x="400721" y="4739225"/>
            <a:ext cx="4879191" cy="369332"/>
          </a:xfrm>
          <a:prstGeom prst="rect">
            <a:avLst/>
          </a:prstGeom>
          <a:noFill/>
        </p:spPr>
        <p:txBody>
          <a:bodyPr wrap="square" rtlCol="0">
            <a:spAutoFit/>
          </a:bodyPr>
          <a:lstStyle/>
          <a:p>
            <a:pPr algn="l"/>
            <a:r>
              <a:rPr lang="en-GB" dirty="0"/>
              <a:t>Demonstration planned at the SOFT conference.</a:t>
            </a:r>
          </a:p>
        </p:txBody>
      </p:sp>
      <p:sp>
        <p:nvSpPr>
          <p:cNvPr id="13" name="textruta 12">
            <a:extLst>
              <a:ext uri="{FF2B5EF4-FFF2-40B4-BE49-F238E27FC236}">
                <a16:creationId xmlns:a16="http://schemas.microsoft.com/office/drawing/2014/main" id="{99945A65-1126-F8BC-DDFF-A90904D16904}"/>
              </a:ext>
            </a:extLst>
          </p:cNvPr>
          <p:cNvSpPr txBox="1"/>
          <p:nvPr/>
        </p:nvSpPr>
        <p:spPr>
          <a:xfrm>
            <a:off x="397452" y="5380248"/>
            <a:ext cx="4812094" cy="707886"/>
          </a:xfrm>
          <a:prstGeom prst="rect">
            <a:avLst/>
          </a:prstGeom>
          <a:noFill/>
        </p:spPr>
        <p:txBody>
          <a:bodyPr wrap="square" rtlCol="0">
            <a:spAutoFit/>
          </a:bodyPr>
          <a:lstStyle/>
          <a:p>
            <a:pPr algn="l"/>
            <a:r>
              <a:rPr lang="en-GB" sz="2000" dirty="0"/>
              <a:t>Additional tools have been developed </a:t>
            </a:r>
          </a:p>
          <a:p>
            <a:pPr algn="l"/>
            <a:r>
              <a:rPr lang="en-GB" sz="2000" dirty="0"/>
              <a:t>for the data ingestion services</a:t>
            </a:r>
          </a:p>
        </p:txBody>
      </p:sp>
    </p:spTree>
    <p:extLst>
      <p:ext uri="{BB962C8B-B14F-4D97-AF65-F5344CB8AC3E}">
        <p14:creationId xmlns:p14="http://schemas.microsoft.com/office/powerpoint/2010/main" val="75089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5E0884-F952-4D7A-5C7B-32F75BA090E3}"/>
              </a:ext>
            </a:extLst>
          </p:cNvPr>
          <p:cNvSpPr>
            <a:spLocks noGrp="1"/>
          </p:cNvSpPr>
          <p:nvPr>
            <p:ph type="title"/>
          </p:nvPr>
        </p:nvSpPr>
        <p:spPr/>
        <p:txBody>
          <a:bodyPr/>
          <a:lstStyle/>
          <a:p>
            <a:r>
              <a:rPr lang="en" sz="2800" dirty="0"/>
              <a:t>Providing WEST data</a:t>
            </a:r>
            <a:endParaRPr lang="en-GB" dirty="0"/>
          </a:p>
        </p:txBody>
      </p:sp>
      <p:sp>
        <p:nvSpPr>
          <p:cNvPr id="4" name="Platshållare för sidfot 3">
            <a:extLst>
              <a:ext uri="{FF2B5EF4-FFF2-40B4-BE49-F238E27FC236}">
                <a16:creationId xmlns:a16="http://schemas.microsoft.com/office/drawing/2014/main" id="{23B93D3F-B6A0-CB67-EAC9-A824CB99D383}"/>
              </a:ext>
            </a:extLst>
          </p:cNvPr>
          <p:cNvSpPr>
            <a:spLocks noGrp="1"/>
          </p:cNvSpPr>
          <p:nvPr>
            <p:ph type="ftr" sz="quarter" idx="11"/>
          </p:nvPr>
        </p:nvSpPr>
        <p:spPr/>
        <p:txBody>
          <a:bodyPr/>
          <a:lstStyle/>
          <a:p>
            <a:r>
              <a:rPr lang="en-GB">
                <a:solidFill>
                  <a:prstClr val="white"/>
                </a:solidFill>
              </a:rPr>
              <a:t>Strand | 16th IMEG meeting</a:t>
            </a:r>
            <a:endParaRPr lang="en-GB" dirty="0">
              <a:solidFill>
                <a:prstClr val="white"/>
              </a:solidFill>
            </a:endParaRPr>
          </a:p>
        </p:txBody>
      </p:sp>
      <p:sp>
        <p:nvSpPr>
          <p:cNvPr id="5" name="Platshållare för bildnummer 4">
            <a:extLst>
              <a:ext uri="{FF2B5EF4-FFF2-40B4-BE49-F238E27FC236}">
                <a16:creationId xmlns:a16="http://schemas.microsoft.com/office/drawing/2014/main" id="{AC1DCDF3-A879-DA8E-75F3-AE6481AFF87E}"/>
              </a:ext>
            </a:extLst>
          </p:cNvPr>
          <p:cNvSpPr>
            <a:spLocks noGrp="1"/>
          </p:cNvSpPr>
          <p:nvPr>
            <p:ph type="sldNum" sz="quarter" idx="12"/>
          </p:nvPr>
        </p:nvSpPr>
        <p:spPr/>
        <p:txBody>
          <a:bodyPr/>
          <a:lstStyle/>
          <a:p>
            <a:fld id="{6A6D9FA1-99C7-4910-8E32-B85D378B0060}" type="slidenum">
              <a:rPr lang="en-GB" smtClean="0">
                <a:solidFill>
                  <a:prstClr val="white"/>
                </a:solidFill>
              </a:rPr>
              <a:pPr/>
              <a:t>17</a:t>
            </a:fld>
            <a:endParaRPr lang="en-GB" dirty="0">
              <a:solidFill>
                <a:prstClr val="white"/>
              </a:solidFill>
            </a:endParaRPr>
          </a:p>
        </p:txBody>
      </p:sp>
      <p:sp>
        <p:nvSpPr>
          <p:cNvPr id="9" name="Google Shape;61;p14">
            <a:extLst>
              <a:ext uri="{FF2B5EF4-FFF2-40B4-BE49-F238E27FC236}">
                <a16:creationId xmlns:a16="http://schemas.microsoft.com/office/drawing/2014/main" id="{1A1FAB8C-0199-9374-0202-0CE1FDDA8FCD}"/>
              </a:ext>
            </a:extLst>
          </p:cNvPr>
          <p:cNvSpPr txBox="1">
            <a:spLocks/>
          </p:cNvSpPr>
          <p:nvPr/>
        </p:nvSpPr>
        <p:spPr>
          <a:xfrm>
            <a:off x="415600" y="5226800"/>
            <a:ext cx="11564000" cy="4938800"/>
          </a:xfrm>
          <a:prstGeom prst="rect">
            <a:avLst/>
          </a:prstGeom>
        </p:spPr>
        <p:txBody>
          <a:bodyPr spcFirstLastPara="1" vert="horz" wrap="square" lIns="121900" tIns="121900" rIns="121900" bIns="121900" rtlCol="0" anchor="t" anchorCtr="0">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2 IMAS databases are available:</a:t>
            </a:r>
          </a:p>
          <a:p>
            <a:pPr lvl="1"/>
            <a:r>
              <a:rPr lang="en-US"/>
              <a:t>One containing diagnostics processed data</a:t>
            </a:r>
          </a:p>
          <a:p>
            <a:pPr lvl="1"/>
            <a:r>
              <a:rPr lang="en-US"/>
              <a:t>One including METIS interpretive simulations carried out systematically for each pulse</a:t>
            </a:r>
          </a:p>
        </p:txBody>
      </p:sp>
      <p:sp>
        <p:nvSpPr>
          <p:cNvPr id="10" name="Google Shape;62;p14">
            <a:extLst>
              <a:ext uri="{FF2B5EF4-FFF2-40B4-BE49-F238E27FC236}">
                <a16:creationId xmlns:a16="http://schemas.microsoft.com/office/drawing/2014/main" id="{AEE4BA42-B932-6AB8-BEC3-867640D36E8B}"/>
              </a:ext>
            </a:extLst>
          </p:cNvPr>
          <p:cNvSpPr txBox="1">
            <a:spLocks/>
          </p:cNvSpPr>
          <p:nvPr/>
        </p:nvSpPr>
        <p:spPr>
          <a:xfrm>
            <a:off x="5033900" y="1143767"/>
            <a:ext cx="7007200" cy="1680000"/>
          </a:xfrm>
          <a:prstGeom prst="rect">
            <a:avLst/>
          </a:prstGeom>
        </p:spPr>
        <p:txBody>
          <a:bodyPr spcFirstLastPara="1" vert="horz" wrap="square" lIns="121900" tIns="121900" rIns="121900" bIns="121900" rtlCol="0" anchor="t" anchorCtr="0">
            <a:no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indent="-428403">
              <a:lnSpc>
                <a:spcPct val="85000"/>
              </a:lnSpc>
              <a:buSzPts val="1460"/>
            </a:pPr>
            <a:r>
              <a:rPr lang="en-US" sz="1947" dirty="0"/>
              <a:t>WEST pulse files produced by PRC components</a:t>
            </a:r>
          </a:p>
          <a:p>
            <a:pPr indent="-428403">
              <a:lnSpc>
                <a:spcPct val="85000"/>
              </a:lnSpc>
              <a:buSzPts val="1460"/>
            </a:pPr>
            <a:r>
              <a:rPr lang="en-US" sz="1947" dirty="0"/>
              <a:t>WEST data sharing:</a:t>
            </a:r>
          </a:p>
          <a:p>
            <a:pPr lvl="2" indent="-428403">
              <a:lnSpc>
                <a:spcPct val="85000"/>
              </a:lnSpc>
              <a:buSzPts val="1460"/>
            </a:pPr>
            <a:r>
              <a:rPr lang="en-US" sz="1800" dirty="0"/>
              <a:t>UDA connections allowed from: ITER, Gateway and PSNC</a:t>
            </a:r>
          </a:p>
          <a:p>
            <a:pPr lvl="2" indent="-428403">
              <a:lnSpc>
                <a:spcPct val="85000"/>
              </a:lnSpc>
              <a:buSzPts val="1460"/>
            </a:pPr>
            <a:r>
              <a:rPr lang="en-US" sz="1800" dirty="0"/>
              <a:t>Using IP filtering, no authentication</a:t>
            </a:r>
          </a:p>
        </p:txBody>
      </p:sp>
      <p:pic>
        <p:nvPicPr>
          <p:cNvPr id="11" name="Google Shape;63;p14">
            <a:extLst>
              <a:ext uri="{FF2B5EF4-FFF2-40B4-BE49-F238E27FC236}">
                <a16:creationId xmlns:a16="http://schemas.microsoft.com/office/drawing/2014/main" id="{5B25E57C-6B8D-DEC0-BEC4-39D5B6ABB097}"/>
              </a:ext>
            </a:extLst>
          </p:cNvPr>
          <p:cNvPicPr preferRelativeResize="0"/>
          <p:nvPr/>
        </p:nvPicPr>
        <p:blipFill>
          <a:blip r:embed="rId2">
            <a:alphaModFix/>
          </a:blip>
          <a:stretch>
            <a:fillRect/>
          </a:stretch>
        </p:blipFill>
        <p:spPr>
          <a:xfrm>
            <a:off x="675267" y="1386271"/>
            <a:ext cx="7656067" cy="3655332"/>
          </a:xfrm>
          <a:prstGeom prst="rect">
            <a:avLst/>
          </a:prstGeom>
          <a:noFill/>
          <a:ln>
            <a:noFill/>
          </a:ln>
        </p:spPr>
      </p:pic>
    </p:spTree>
    <p:extLst>
      <p:ext uri="{BB962C8B-B14F-4D97-AF65-F5344CB8AC3E}">
        <p14:creationId xmlns:p14="http://schemas.microsoft.com/office/powerpoint/2010/main" val="1068770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48EB5-29DA-96D3-A105-8DAEFD882F4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416C47AF-4925-343D-1EC4-EB2B819F7967}"/>
              </a:ext>
            </a:extLst>
          </p:cNvPr>
          <p:cNvSpPr>
            <a:spLocks noGrp="1"/>
          </p:cNvSpPr>
          <p:nvPr>
            <p:ph type="title"/>
          </p:nvPr>
        </p:nvSpPr>
        <p:spPr/>
        <p:txBody>
          <a:bodyPr/>
          <a:lstStyle/>
          <a:p>
            <a:r>
              <a:rPr lang="en-GB" sz="2800" dirty="0"/>
              <a:t>Acknowledgment</a:t>
            </a:r>
            <a:endParaRPr lang="en-GB" dirty="0"/>
          </a:p>
        </p:txBody>
      </p:sp>
      <p:sp>
        <p:nvSpPr>
          <p:cNvPr id="4" name="Platshållare för sidfot 3">
            <a:extLst>
              <a:ext uri="{FF2B5EF4-FFF2-40B4-BE49-F238E27FC236}">
                <a16:creationId xmlns:a16="http://schemas.microsoft.com/office/drawing/2014/main" id="{7F8A3C5C-E2A3-17BE-A230-2FFB2F5525A3}"/>
              </a:ext>
            </a:extLst>
          </p:cNvPr>
          <p:cNvSpPr>
            <a:spLocks noGrp="1"/>
          </p:cNvSpPr>
          <p:nvPr>
            <p:ph type="ftr" sz="quarter" idx="11"/>
          </p:nvPr>
        </p:nvSpPr>
        <p:spPr/>
        <p:txBody>
          <a:bodyPr/>
          <a:lstStyle/>
          <a:p>
            <a:r>
              <a:rPr lang="en-GB">
                <a:solidFill>
                  <a:prstClr val="white"/>
                </a:solidFill>
              </a:rPr>
              <a:t>Strand | 16th IMEG meeting</a:t>
            </a:r>
            <a:endParaRPr lang="en-GB" dirty="0">
              <a:solidFill>
                <a:prstClr val="white"/>
              </a:solidFill>
            </a:endParaRPr>
          </a:p>
        </p:txBody>
      </p:sp>
      <p:sp>
        <p:nvSpPr>
          <p:cNvPr id="5" name="Platshållare för bildnummer 4">
            <a:extLst>
              <a:ext uri="{FF2B5EF4-FFF2-40B4-BE49-F238E27FC236}">
                <a16:creationId xmlns:a16="http://schemas.microsoft.com/office/drawing/2014/main" id="{37D03FEA-76AA-C5F5-95B4-619AA1AC409F}"/>
              </a:ext>
            </a:extLst>
          </p:cNvPr>
          <p:cNvSpPr>
            <a:spLocks noGrp="1"/>
          </p:cNvSpPr>
          <p:nvPr>
            <p:ph type="sldNum" sz="quarter" idx="12"/>
          </p:nvPr>
        </p:nvSpPr>
        <p:spPr/>
        <p:txBody>
          <a:bodyPr/>
          <a:lstStyle/>
          <a:p>
            <a:fld id="{6A6D9FA1-99C7-4910-8E32-B85D378B0060}" type="slidenum">
              <a:rPr lang="en-GB" smtClean="0">
                <a:solidFill>
                  <a:prstClr val="white"/>
                </a:solidFill>
              </a:rPr>
              <a:pPr/>
              <a:t>18</a:t>
            </a:fld>
            <a:endParaRPr lang="en-GB" dirty="0">
              <a:solidFill>
                <a:prstClr val="white"/>
              </a:solidFill>
            </a:endParaRPr>
          </a:p>
        </p:txBody>
      </p:sp>
      <p:sp>
        <p:nvSpPr>
          <p:cNvPr id="3" name="TextBox 2">
            <a:extLst>
              <a:ext uri="{FF2B5EF4-FFF2-40B4-BE49-F238E27FC236}">
                <a16:creationId xmlns:a16="http://schemas.microsoft.com/office/drawing/2014/main" id="{0FE5AF45-B5BE-7C52-9E63-EB0FEF56810B}"/>
              </a:ext>
            </a:extLst>
          </p:cNvPr>
          <p:cNvSpPr txBox="1"/>
          <p:nvPr/>
        </p:nvSpPr>
        <p:spPr>
          <a:xfrm>
            <a:off x="867156" y="1413063"/>
            <a:ext cx="9684327" cy="4031873"/>
          </a:xfrm>
          <a:prstGeom prst="rect">
            <a:avLst/>
          </a:prstGeom>
          <a:noFill/>
        </p:spPr>
        <p:txBody>
          <a:bodyPr wrap="square" rtlCol="0">
            <a:spAutoFit/>
          </a:bodyPr>
          <a:lstStyle/>
          <a:p>
            <a:pPr algn="ctr" rtl="0">
              <a:buNone/>
            </a:pPr>
            <a:r>
              <a:rPr lang="en-GB" sz="1800" b="0" i="0" u="none" strike="noStrike" dirty="0">
                <a:solidFill>
                  <a:srgbClr val="000000"/>
                </a:solidFill>
                <a:effectLst/>
                <a:latin typeface="Arial" panose="020B0604020202020204" pitchFamily="34" charset="0"/>
              </a:rPr>
              <a:t>This work has been carried out within the framework of the </a:t>
            </a:r>
            <a:r>
              <a:rPr lang="en-GB" sz="1800" b="0" i="0" u="none" strike="noStrike" dirty="0" err="1">
                <a:solidFill>
                  <a:srgbClr val="000000"/>
                </a:solidFill>
                <a:effectLst/>
                <a:latin typeface="Arial" panose="020B0604020202020204" pitchFamily="34" charset="0"/>
              </a:rPr>
              <a:t>EUROfusion</a:t>
            </a:r>
            <a:r>
              <a:rPr lang="en-GB" sz="1800" b="0" i="0" u="none" strike="noStrike" dirty="0">
                <a:solidFill>
                  <a:srgbClr val="000000"/>
                </a:solidFill>
                <a:effectLst/>
                <a:latin typeface="Arial" panose="020B0604020202020204" pitchFamily="34" charset="0"/>
              </a:rPr>
              <a:t> Consortium,</a:t>
            </a:r>
          </a:p>
          <a:p>
            <a:pPr algn="ctr" rtl="0">
              <a:buNone/>
            </a:pPr>
            <a:r>
              <a:rPr lang="en-GB" sz="1800" b="0" i="0" u="none" strike="noStrike" dirty="0">
                <a:solidFill>
                  <a:srgbClr val="000000"/>
                </a:solidFill>
                <a:effectLst/>
                <a:latin typeface="Arial" panose="020B0604020202020204" pitchFamily="34" charset="0"/>
              </a:rPr>
              <a:t>funded by the European Union via the Euratom Research and Training Programme</a:t>
            </a:r>
          </a:p>
          <a:p>
            <a:pPr algn="ctr" rtl="0">
              <a:buNone/>
            </a:pPr>
            <a:r>
              <a:rPr lang="en-GB" sz="1800" b="0" i="0" u="none" strike="noStrike" dirty="0">
                <a:solidFill>
                  <a:srgbClr val="000000"/>
                </a:solidFill>
                <a:effectLst/>
                <a:latin typeface="Arial" panose="020B0604020202020204" pitchFamily="34" charset="0"/>
              </a:rPr>
              <a:t>(Grant Agreement No. 101052200-EUROfusion). Views and opinions expressed are however those of the author(s) only and do not necessarily reflect those of the </a:t>
            </a:r>
          </a:p>
          <a:p>
            <a:pPr algn="ctr" rtl="0">
              <a:buNone/>
            </a:pPr>
            <a:r>
              <a:rPr lang="en-GB" sz="1800" b="0" i="0" u="none" strike="noStrike" dirty="0">
                <a:solidFill>
                  <a:srgbClr val="000000"/>
                </a:solidFill>
                <a:effectLst/>
                <a:latin typeface="Arial" panose="020B0604020202020204" pitchFamily="34" charset="0"/>
              </a:rPr>
              <a:t>European Union or the European Commission. </a:t>
            </a:r>
          </a:p>
          <a:p>
            <a:pPr algn="ctr" rtl="0">
              <a:buNone/>
            </a:pPr>
            <a:r>
              <a:rPr lang="en-GB" sz="1800" b="0" i="0" u="none" strike="noStrike" dirty="0">
                <a:solidFill>
                  <a:srgbClr val="000000"/>
                </a:solidFill>
                <a:effectLst/>
                <a:latin typeface="Arial" panose="020B0604020202020204" pitchFamily="34" charset="0"/>
              </a:rPr>
              <a:t>Neither the European Union nor the European Commission can be held responsible for them.</a:t>
            </a:r>
            <a:endParaRPr lang="en-GB" sz="2800" b="0" i="0" u="none" strike="noStrike" dirty="0">
              <a:solidFill>
                <a:srgbClr val="000000"/>
              </a:solidFill>
              <a:effectLst/>
            </a:endParaRPr>
          </a:p>
          <a:p>
            <a:pPr algn="ctr" rtl="0">
              <a:buNone/>
            </a:pPr>
            <a:br>
              <a:rPr lang="en-GB" sz="2800" b="0" i="0" u="none" strike="noStrike" dirty="0">
                <a:solidFill>
                  <a:srgbClr val="000000"/>
                </a:solidFill>
                <a:effectLst/>
              </a:rPr>
            </a:br>
            <a:r>
              <a:rPr lang="en-GB" sz="1800" b="0" i="0" u="none" strike="noStrike" dirty="0">
                <a:solidFill>
                  <a:srgbClr val="000000"/>
                </a:solidFill>
                <a:effectLst/>
                <a:latin typeface="Arial" panose="020B0604020202020204" pitchFamily="34" charset="0"/>
              </a:rPr>
              <a:t>The project activities are co-financed by Polish Ministry of Science and Higher Education </a:t>
            </a:r>
          </a:p>
          <a:p>
            <a:pPr algn="ctr" rtl="0">
              <a:buNone/>
            </a:pPr>
            <a:r>
              <a:rPr lang="en-GB" sz="1800" b="0" i="0" u="none" strike="noStrike" dirty="0">
                <a:solidFill>
                  <a:srgbClr val="000000"/>
                </a:solidFill>
                <a:effectLst/>
                <a:latin typeface="Arial" panose="020B0604020202020204" pitchFamily="34" charset="0"/>
              </a:rPr>
              <a:t>from financial resources of the programme entitled "PMW" in 2023, 2024.</a:t>
            </a:r>
            <a:endParaRPr lang="en-GB" sz="2800" b="0" i="0" u="none" strike="noStrike" dirty="0">
              <a:solidFill>
                <a:srgbClr val="000000"/>
              </a:solidFill>
              <a:effectLst/>
            </a:endParaRPr>
          </a:p>
          <a:p>
            <a:pPr algn="ctr">
              <a:buNone/>
            </a:pPr>
            <a:br>
              <a:rPr lang="en-GB" sz="2800" dirty="0"/>
            </a:br>
            <a:br>
              <a:rPr lang="en-GB" sz="2800" dirty="0"/>
            </a:br>
            <a:endParaRPr lang="en-PL" sz="2800" b="1" dirty="0"/>
          </a:p>
        </p:txBody>
      </p:sp>
    </p:spTree>
    <p:extLst>
      <p:ext uri="{BB962C8B-B14F-4D97-AF65-F5344CB8AC3E}">
        <p14:creationId xmlns:p14="http://schemas.microsoft.com/office/powerpoint/2010/main" val="3092668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A3BBAE-933D-5E80-15AE-CEBC63A6C998}"/>
              </a:ext>
            </a:extLst>
          </p:cNvPr>
          <p:cNvSpPr>
            <a:spLocks noGrp="1"/>
          </p:cNvSpPr>
          <p:nvPr>
            <p:ph type="title"/>
          </p:nvPr>
        </p:nvSpPr>
        <p:spPr/>
        <p:txBody>
          <a:bodyPr/>
          <a:lstStyle/>
          <a:p>
            <a:r>
              <a:rPr lang="sv-SE" sz="2800" dirty="0"/>
              <a:t>FAIR </a:t>
            </a:r>
            <a:r>
              <a:rPr lang="sv-SE" sz="2800" dirty="0" err="1"/>
              <a:t>based</a:t>
            </a:r>
            <a:r>
              <a:rPr lang="sv-SE" sz="2800" dirty="0"/>
              <a:t> Implementatio</a:t>
            </a:r>
            <a:r>
              <a:rPr lang="sv-SE" dirty="0"/>
              <a:t>n </a:t>
            </a:r>
            <a:r>
              <a:rPr lang="sv-SE" dirty="0" err="1"/>
              <a:t>of</a:t>
            </a:r>
            <a:r>
              <a:rPr lang="sv-SE" dirty="0"/>
              <a:t> the </a:t>
            </a:r>
            <a:r>
              <a:rPr lang="en-DE" sz="2800" dirty="0"/>
              <a:t>Data Managme</a:t>
            </a:r>
            <a:r>
              <a:rPr lang="sv-SE" sz="2800" dirty="0"/>
              <a:t>n</a:t>
            </a:r>
            <a:r>
              <a:rPr lang="en-DE" sz="2800" dirty="0"/>
              <a:t>t Project</a:t>
            </a:r>
            <a:endParaRPr lang="en-GB" dirty="0"/>
          </a:p>
        </p:txBody>
      </p:sp>
      <p:sp>
        <p:nvSpPr>
          <p:cNvPr id="3" name="Platshållare för innehåll 2">
            <a:extLst>
              <a:ext uri="{FF2B5EF4-FFF2-40B4-BE49-F238E27FC236}">
                <a16:creationId xmlns:a16="http://schemas.microsoft.com/office/drawing/2014/main" id="{C4840894-19A6-A85C-859D-92C26FF5DF32}"/>
              </a:ext>
            </a:extLst>
          </p:cNvPr>
          <p:cNvSpPr>
            <a:spLocks noGrp="1"/>
          </p:cNvSpPr>
          <p:nvPr>
            <p:ph idx="1"/>
          </p:nvPr>
        </p:nvSpPr>
        <p:spPr/>
        <p:txBody>
          <a:bodyPr>
            <a:normAutofit/>
          </a:bodyPr>
          <a:lstStyle/>
          <a:p>
            <a:pPr marL="0" indent="0" algn="l">
              <a:buNone/>
            </a:pPr>
            <a:r>
              <a:rPr lang="sv-SE" b="1" dirty="0"/>
              <a:t>FAIR -  </a:t>
            </a:r>
            <a:r>
              <a:rPr lang="sv-SE" b="1" dirty="0" err="1"/>
              <a:t>Findable</a:t>
            </a:r>
            <a:r>
              <a:rPr lang="sv-SE" b="1" dirty="0"/>
              <a:t>, </a:t>
            </a:r>
            <a:r>
              <a:rPr lang="sv-SE" b="1" dirty="0" err="1"/>
              <a:t>Accessible</a:t>
            </a:r>
            <a:r>
              <a:rPr lang="sv-SE" b="1" dirty="0"/>
              <a:t>, Interoperable, </a:t>
            </a:r>
            <a:r>
              <a:rPr lang="sv-SE" b="1" dirty="0" err="1"/>
              <a:t>Reusable</a:t>
            </a:r>
            <a:endParaRPr lang="sv-SE" b="1" dirty="0"/>
          </a:p>
          <a:p>
            <a:pPr marL="0" indent="0" algn="l">
              <a:buNone/>
            </a:pPr>
            <a:endParaRPr lang="sv-SE" dirty="0"/>
          </a:p>
          <a:p>
            <a:pPr marL="0" indent="0" algn="l">
              <a:buNone/>
            </a:pPr>
            <a:r>
              <a:rPr lang="sv-SE" dirty="0"/>
              <a:t>G</a:t>
            </a:r>
            <a:r>
              <a:rPr lang="en-DE" sz="2400" dirty="0"/>
              <a:t>oals:</a:t>
            </a:r>
            <a:r>
              <a:rPr lang="sv-SE" sz="2400" dirty="0"/>
              <a:t> </a:t>
            </a:r>
          </a:p>
          <a:p>
            <a:pPr marL="500062" indent="-342900"/>
            <a:r>
              <a:rPr lang="sv-SE" sz="2200" dirty="0"/>
              <a:t>Long term </a:t>
            </a:r>
            <a:r>
              <a:rPr lang="sv-SE" sz="2200" dirty="0" err="1"/>
              <a:t>goal</a:t>
            </a:r>
            <a:r>
              <a:rPr lang="sv-SE" sz="2200" dirty="0"/>
              <a:t> is to </a:t>
            </a:r>
            <a:r>
              <a:rPr lang="sv-SE" sz="2200" dirty="0" err="1"/>
              <a:t>provide</a:t>
            </a:r>
            <a:r>
              <a:rPr lang="sv-SE" sz="2200" dirty="0"/>
              <a:t> FAIR </a:t>
            </a:r>
            <a:r>
              <a:rPr lang="sv-SE" sz="2200" dirty="0" err="1"/>
              <a:t>based</a:t>
            </a:r>
            <a:r>
              <a:rPr lang="sv-SE" sz="2200" dirty="0"/>
              <a:t> access to </a:t>
            </a:r>
            <a:r>
              <a:rPr lang="sv-SE" sz="2200" dirty="0" err="1"/>
              <a:t>EUROfusion</a:t>
            </a:r>
            <a:r>
              <a:rPr lang="sv-SE" sz="2200" dirty="0"/>
              <a:t> </a:t>
            </a:r>
            <a:r>
              <a:rPr lang="sv-SE" sz="2200" dirty="0" err="1"/>
              <a:t>based</a:t>
            </a:r>
            <a:r>
              <a:rPr lang="sv-SE" sz="2200" dirty="0"/>
              <a:t> </a:t>
            </a:r>
            <a:r>
              <a:rPr lang="sv-SE" sz="2200" dirty="0" err="1"/>
              <a:t>modelling</a:t>
            </a:r>
            <a:r>
              <a:rPr lang="sv-SE" sz="2200" dirty="0"/>
              <a:t> and experimental data </a:t>
            </a:r>
            <a:r>
              <a:rPr lang="sv-SE" sz="2200" dirty="0" err="1"/>
              <a:t>using</a:t>
            </a:r>
            <a:r>
              <a:rPr lang="sv-SE" sz="2200" dirty="0"/>
              <a:t> IMAS as interoperable basis </a:t>
            </a:r>
            <a:r>
              <a:rPr lang="sv-SE" sz="2200" dirty="0" err="1"/>
              <a:t>with</a:t>
            </a:r>
            <a:r>
              <a:rPr lang="sv-SE" sz="2200" dirty="0"/>
              <a:t> addition </a:t>
            </a:r>
            <a:r>
              <a:rPr lang="sv-SE" sz="2200" dirty="0" err="1"/>
              <a:t>of</a:t>
            </a:r>
            <a:r>
              <a:rPr lang="sv-SE" sz="2200" dirty="0"/>
              <a:t> </a:t>
            </a:r>
            <a:r>
              <a:rPr lang="sv-SE" sz="2200" dirty="0" err="1"/>
              <a:t>searchable</a:t>
            </a:r>
            <a:r>
              <a:rPr lang="sv-SE" sz="2200" dirty="0"/>
              <a:t> formats.</a:t>
            </a:r>
          </a:p>
          <a:p>
            <a:pPr marL="500062" indent="-342900"/>
            <a:endParaRPr lang="sv-SE" sz="2200" dirty="0"/>
          </a:p>
          <a:p>
            <a:pPr marL="500062" indent="-342900"/>
            <a:r>
              <a:rPr lang="en-US" sz="2200" dirty="0"/>
              <a:t>The Implementation of the </a:t>
            </a:r>
            <a:r>
              <a:rPr lang="en-US" sz="2200" dirty="0" err="1"/>
              <a:t>EUROfusion</a:t>
            </a:r>
            <a:r>
              <a:rPr lang="en-US" sz="2200" dirty="0"/>
              <a:t> Data management plan follows the Blueprint architecture developed by Fair4fusion project. Initially, it promotes access to searchable metadata (waveforms) and data access to a subset of data from </a:t>
            </a:r>
            <a:r>
              <a:rPr lang="en-US" sz="2200" dirty="0" err="1"/>
              <a:t>EUROfusion</a:t>
            </a:r>
            <a:r>
              <a:rPr lang="en-US" sz="2200" dirty="0"/>
              <a:t> discharges on the European devices through IMAS structured data.  It should provide FAIR based access to </a:t>
            </a:r>
            <a:r>
              <a:rPr lang="en-US" sz="2200" dirty="0" err="1"/>
              <a:t>EUROfusion</a:t>
            </a:r>
            <a:r>
              <a:rPr lang="en-US" sz="2200" dirty="0"/>
              <a:t> experimental and modelling data. </a:t>
            </a:r>
          </a:p>
          <a:p>
            <a:pPr marL="500062" indent="-342900"/>
            <a:endParaRPr lang="en-US" sz="2200" dirty="0"/>
          </a:p>
          <a:p>
            <a:pPr marL="500062" indent="-342900"/>
            <a:r>
              <a:rPr lang="en-US" sz="2200" dirty="0"/>
              <a:t>The  activity separates into core services providing the infrastructure platform and user interfaces/authentication (PSNC) and sites (AUG, TCV, WEST, COMPASS/-U, JET, [MAST/-U]).</a:t>
            </a:r>
            <a:endParaRPr lang="en-DE" sz="3000" dirty="0"/>
          </a:p>
          <a:p>
            <a:endParaRPr lang="en-GB" dirty="0"/>
          </a:p>
        </p:txBody>
      </p:sp>
      <p:sp>
        <p:nvSpPr>
          <p:cNvPr id="5" name="Platshållare för bildnummer 4">
            <a:extLst>
              <a:ext uri="{FF2B5EF4-FFF2-40B4-BE49-F238E27FC236}">
                <a16:creationId xmlns:a16="http://schemas.microsoft.com/office/drawing/2014/main" id="{EF700FD5-308C-1238-2671-B80109D4B229}"/>
              </a:ext>
            </a:extLst>
          </p:cNvPr>
          <p:cNvSpPr>
            <a:spLocks noGrp="1"/>
          </p:cNvSpPr>
          <p:nvPr>
            <p:ph type="sldNum" sz="quarter" idx="12"/>
          </p:nvPr>
        </p:nvSpPr>
        <p:spPr/>
        <p:txBody>
          <a:bodyPr/>
          <a:lstStyle/>
          <a:p>
            <a:fld id="{6A6D9FA1-99C7-4910-8E32-B85D378B0060}" type="slidenum">
              <a:rPr lang="en-GB" smtClean="0">
                <a:solidFill>
                  <a:prstClr val="white"/>
                </a:solidFill>
              </a:rPr>
              <a:pPr/>
              <a:t>2</a:t>
            </a:fld>
            <a:endParaRPr lang="en-GB" dirty="0">
              <a:solidFill>
                <a:prstClr val="white"/>
              </a:solidFill>
            </a:endParaRPr>
          </a:p>
        </p:txBody>
      </p:sp>
      <p:sp>
        <p:nvSpPr>
          <p:cNvPr id="6" name="Platshållare för sidfot 5">
            <a:extLst>
              <a:ext uri="{FF2B5EF4-FFF2-40B4-BE49-F238E27FC236}">
                <a16:creationId xmlns:a16="http://schemas.microsoft.com/office/drawing/2014/main" id="{B673C630-A253-DC8A-8E50-2CF05EEB4EAE}"/>
              </a:ext>
            </a:extLst>
          </p:cNvPr>
          <p:cNvSpPr>
            <a:spLocks noGrp="1"/>
          </p:cNvSpPr>
          <p:nvPr>
            <p:ph type="ftr" sz="quarter" idx="11"/>
          </p:nvPr>
        </p:nvSpPr>
        <p:spPr/>
        <p:txBody>
          <a:bodyPr/>
          <a:lstStyle/>
          <a:p>
            <a:r>
              <a:rPr lang="en-GB">
                <a:solidFill>
                  <a:prstClr val="white"/>
                </a:solidFill>
              </a:rPr>
              <a:t>Strand | 16th IMEG meeting</a:t>
            </a:r>
            <a:endParaRPr lang="en-GB" dirty="0">
              <a:solidFill>
                <a:prstClr val="white"/>
              </a:solidFill>
            </a:endParaRPr>
          </a:p>
        </p:txBody>
      </p:sp>
    </p:spTree>
    <p:extLst>
      <p:ext uri="{BB962C8B-B14F-4D97-AF65-F5344CB8AC3E}">
        <p14:creationId xmlns:p14="http://schemas.microsoft.com/office/powerpoint/2010/main" val="3949736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B74494-5A2D-718A-6B29-3D1F1E448431}"/>
              </a:ext>
            </a:extLst>
          </p:cNvPr>
          <p:cNvSpPr>
            <a:spLocks noGrp="1"/>
          </p:cNvSpPr>
          <p:nvPr>
            <p:ph type="title"/>
          </p:nvPr>
        </p:nvSpPr>
        <p:spPr/>
        <p:txBody>
          <a:bodyPr/>
          <a:lstStyle/>
          <a:p>
            <a:r>
              <a:rPr lang="en-GB" sz="2800" dirty="0" err="1">
                <a:latin typeface="Calibri" panose="020F0502020204030204" pitchFamily="34" charset="0"/>
                <a:cs typeface="Calibri" panose="020F0502020204030204" pitchFamily="34" charset="0"/>
              </a:rPr>
              <a:t>EUROfusion</a:t>
            </a:r>
            <a:r>
              <a:rPr lang="en-GB" sz="2800" dirty="0">
                <a:latin typeface="Calibri" panose="020F0502020204030204" pitchFamily="34" charset="0"/>
                <a:cs typeface="Calibri" panose="020F0502020204030204" pitchFamily="34" charset="0"/>
              </a:rPr>
              <a:t> Data management Plan – staged approach</a:t>
            </a:r>
            <a:endParaRPr lang="sv-SE" dirty="0"/>
          </a:p>
        </p:txBody>
      </p:sp>
      <p:sp>
        <p:nvSpPr>
          <p:cNvPr id="3" name="Platshållare för innehåll 2">
            <a:extLst>
              <a:ext uri="{FF2B5EF4-FFF2-40B4-BE49-F238E27FC236}">
                <a16:creationId xmlns:a16="http://schemas.microsoft.com/office/drawing/2014/main" id="{528A15A8-5D3A-DA7D-7001-D6CC74BD9FFD}"/>
              </a:ext>
            </a:extLst>
          </p:cNvPr>
          <p:cNvSpPr>
            <a:spLocks noGrp="1"/>
          </p:cNvSpPr>
          <p:nvPr>
            <p:ph idx="1"/>
          </p:nvPr>
        </p:nvSpPr>
        <p:spPr/>
        <p:txBody>
          <a:bodyPr>
            <a:normAutofit fontScale="85000" lnSpcReduction="20000"/>
          </a:bodyPr>
          <a:lstStyle/>
          <a:p>
            <a:pPr marL="0" indent="0">
              <a:lnSpc>
                <a:spcPct val="170000"/>
              </a:lnSpc>
              <a:spcBef>
                <a:spcPts val="0"/>
              </a:spcBef>
              <a:buSzPct val="100000"/>
              <a:buNone/>
            </a:pPr>
            <a:r>
              <a:rPr lang="en-GB" sz="2400" dirty="0">
                <a:latin typeface="+mn-lt"/>
              </a:rPr>
              <a:t>The data management plan defines 4 scenarios/stages of increasing ambition</a:t>
            </a:r>
            <a:r>
              <a:rPr lang="en-GB" dirty="0"/>
              <a:t>. Not yet fully supported!</a:t>
            </a:r>
            <a:endParaRPr lang="en-GB" sz="2400" dirty="0">
              <a:latin typeface="+mn-lt"/>
            </a:endParaRPr>
          </a:p>
          <a:p>
            <a:pPr>
              <a:lnSpc>
                <a:spcPct val="170000"/>
              </a:lnSpc>
              <a:spcBef>
                <a:spcPts val="751"/>
              </a:spcBef>
              <a:buSzPct val="100000"/>
            </a:pPr>
            <a:r>
              <a:rPr lang="en-GB" sz="2400" u="sng" dirty="0">
                <a:latin typeface="+mn-lt"/>
                <a:ea typeface="Calibri"/>
                <a:cs typeface="Calibri"/>
                <a:sym typeface="Calibri"/>
              </a:rPr>
              <a:t>Scenario A: </a:t>
            </a:r>
            <a:r>
              <a:rPr lang="en-GB" sz="2400" dirty="0">
                <a:latin typeface="+mn-lt"/>
                <a:ea typeface="Calibri"/>
                <a:cs typeface="Calibri"/>
                <a:sym typeface="Calibri"/>
              </a:rPr>
              <a:t>making metadata only available and searchable using IMAS data subsets for interoperable definitions of quantities [F,(I)]. </a:t>
            </a:r>
            <a:endParaRPr lang="en-GB" sz="2400" dirty="0">
              <a:solidFill>
                <a:srgbClr val="00B050"/>
              </a:solidFill>
              <a:latin typeface="+mn-lt"/>
            </a:endParaRPr>
          </a:p>
          <a:p>
            <a:pPr>
              <a:lnSpc>
                <a:spcPct val="170000"/>
              </a:lnSpc>
              <a:spcBef>
                <a:spcPts val="751"/>
              </a:spcBef>
              <a:buSzPct val="100000"/>
            </a:pPr>
            <a:r>
              <a:rPr lang="en-GB" sz="2400" u="sng" dirty="0">
                <a:latin typeface="+mn-lt"/>
                <a:ea typeface="Calibri"/>
                <a:cs typeface="Calibri"/>
                <a:sym typeface="Calibri"/>
              </a:rPr>
              <a:t>Scenario B:</a:t>
            </a:r>
            <a:r>
              <a:rPr lang="en-GB" sz="2400" dirty="0">
                <a:latin typeface="+mn-lt"/>
                <a:ea typeface="Calibri"/>
                <a:cs typeface="Calibri"/>
                <a:sym typeface="Calibri"/>
              </a:rPr>
              <a:t> adds to Scenario A by allowing a subset of the data to be accessed using common tools (UDA). Facilities are responsible for the access level and qualification of data through the data mappings [F,A,I,(R)]. </a:t>
            </a:r>
            <a:endParaRPr lang="en-GB" sz="2400" dirty="0">
              <a:solidFill>
                <a:srgbClr val="00B050"/>
              </a:solidFill>
              <a:latin typeface="+mn-lt"/>
            </a:endParaRPr>
          </a:p>
          <a:p>
            <a:pPr>
              <a:lnSpc>
                <a:spcPct val="170000"/>
              </a:lnSpc>
              <a:spcBef>
                <a:spcPts val="751"/>
              </a:spcBef>
              <a:buSzPct val="100000"/>
            </a:pPr>
            <a:r>
              <a:rPr lang="en-GB" sz="2400" u="sng" dirty="0">
                <a:latin typeface="+mn-lt"/>
                <a:ea typeface="Calibri"/>
                <a:cs typeface="Calibri"/>
                <a:sym typeface="Calibri"/>
              </a:rPr>
              <a:t>Scenario C: </a:t>
            </a:r>
            <a:r>
              <a:rPr lang="en-GB" sz="2400" dirty="0">
                <a:latin typeface="+mn-lt"/>
                <a:ea typeface="Calibri"/>
                <a:cs typeface="Calibri"/>
                <a:sym typeface="Calibri"/>
              </a:rPr>
              <a:t>builds on the previous stages and allows for enhanced data provenance and referencing through PID’s [F,A,I,R]. </a:t>
            </a:r>
          </a:p>
          <a:p>
            <a:pPr>
              <a:lnSpc>
                <a:spcPct val="170000"/>
              </a:lnSpc>
              <a:spcBef>
                <a:spcPts val="751"/>
              </a:spcBef>
              <a:buSzPct val="100000"/>
            </a:pPr>
            <a:r>
              <a:rPr lang="en-GB" sz="2400" u="sng" dirty="0">
                <a:latin typeface="+mn-lt"/>
                <a:ea typeface="Calibri"/>
                <a:cs typeface="Calibri"/>
                <a:sym typeface="Calibri"/>
              </a:rPr>
              <a:t>Scenario D:</a:t>
            </a:r>
            <a:r>
              <a:rPr lang="en-GB" sz="2400" dirty="0">
                <a:latin typeface="+mn-lt"/>
                <a:ea typeface="Calibri"/>
                <a:cs typeface="Calibri"/>
                <a:sym typeface="Calibri"/>
              </a:rPr>
              <a:t> adds a lightweight layer for open access to non-embargoed metadata and where allowed by the facilities also data access for export in human readable formats (CSV files) [F,A,I,R] and open. </a:t>
            </a:r>
            <a:r>
              <a:rPr lang="en-GB" sz="2400" dirty="0">
                <a:solidFill>
                  <a:schemeClr val="accent2"/>
                </a:solidFill>
                <a:latin typeface="+mn-lt"/>
                <a:ea typeface="Calibri"/>
                <a:cs typeface="Calibri"/>
                <a:sym typeface="Calibri"/>
              </a:rPr>
              <a:t>Defer.</a:t>
            </a:r>
            <a:endParaRPr lang="en-GB" sz="2400" dirty="0">
              <a:latin typeface="+mn-lt"/>
            </a:endParaRPr>
          </a:p>
        </p:txBody>
      </p:sp>
      <p:sp>
        <p:nvSpPr>
          <p:cNvPr id="5" name="Platshållare för bildnummer 4">
            <a:extLst>
              <a:ext uri="{FF2B5EF4-FFF2-40B4-BE49-F238E27FC236}">
                <a16:creationId xmlns:a16="http://schemas.microsoft.com/office/drawing/2014/main" id="{F1A21FFB-0806-E473-89D7-F07DB725DC1A}"/>
              </a:ext>
            </a:extLst>
          </p:cNvPr>
          <p:cNvSpPr>
            <a:spLocks noGrp="1"/>
          </p:cNvSpPr>
          <p:nvPr>
            <p:ph type="sldNum" sz="quarter" idx="12"/>
          </p:nvPr>
        </p:nvSpPr>
        <p:spPr/>
        <p:txBody>
          <a:bodyPr/>
          <a:lstStyle/>
          <a:p>
            <a:fld id="{6A6D9FA1-99C7-4910-8E32-B85D378B0060}" type="slidenum">
              <a:rPr lang="en-GB" smtClean="0">
                <a:solidFill>
                  <a:prstClr val="white"/>
                </a:solidFill>
              </a:rPr>
              <a:pPr/>
              <a:t>3</a:t>
            </a:fld>
            <a:endParaRPr lang="en-GB" dirty="0">
              <a:solidFill>
                <a:prstClr val="white"/>
              </a:solidFill>
            </a:endParaRPr>
          </a:p>
        </p:txBody>
      </p:sp>
      <p:sp>
        <p:nvSpPr>
          <p:cNvPr id="6" name="textruta 5">
            <a:extLst>
              <a:ext uri="{FF2B5EF4-FFF2-40B4-BE49-F238E27FC236}">
                <a16:creationId xmlns:a16="http://schemas.microsoft.com/office/drawing/2014/main" id="{1A70D3F0-DA19-F44B-BE9C-60C5587D2C74}"/>
              </a:ext>
            </a:extLst>
          </p:cNvPr>
          <p:cNvSpPr txBox="1"/>
          <p:nvPr/>
        </p:nvSpPr>
        <p:spPr>
          <a:xfrm>
            <a:off x="4114645" y="1847288"/>
            <a:ext cx="6176668" cy="646331"/>
          </a:xfrm>
          <a:prstGeom prst="rect">
            <a:avLst/>
          </a:prstGeom>
          <a:noFill/>
        </p:spPr>
        <p:txBody>
          <a:bodyPr wrap="square" rtlCol="0">
            <a:spAutoFit/>
          </a:bodyPr>
          <a:lstStyle/>
          <a:p>
            <a:r>
              <a:rPr lang="en-GB" dirty="0">
                <a:solidFill>
                  <a:srgbClr val="00B050"/>
                </a:solidFill>
              </a:rPr>
              <a:t>Going into production on the new GW Q1 2025 (?)</a:t>
            </a:r>
          </a:p>
          <a:p>
            <a:r>
              <a:rPr lang="en-GB" dirty="0">
                <a:solidFill>
                  <a:srgbClr val="00B050"/>
                </a:solidFill>
              </a:rPr>
              <a:t> Prototype/demo available for testing review now! </a:t>
            </a:r>
          </a:p>
        </p:txBody>
      </p:sp>
      <p:sp>
        <p:nvSpPr>
          <p:cNvPr id="7" name="textruta 6">
            <a:extLst>
              <a:ext uri="{FF2B5EF4-FFF2-40B4-BE49-F238E27FC236}">
                <a16:creationId xmlns:a16="http://schemas.microsoft.com/office/drawing/2014/main" id="{8E962F59-52AD-152A-52A8-377854CE34E1}"/>
              </a:ext>
            </a:extLst>
          </p:cNvPr>
          <p:cNvSpPr txBox="1"/>
          <p:nvPr/>
        </p:nvSpPr>
        <p:spPr>
          <a:xfrm>
            <a:off x="3227376" y="3357862"/>
            <a:ext cx="7676413" cy="646331"/>
          </a:xfrm>
          <a:prstGeom prst="rect">
            <a:avLst/>
          </a:prstGeom>
          <a:noFill/>
        </p:spPr>
        <p:txBody>
          <a:bodyPr wrap="square" rtlCol="0">
            <a:spAutoFit/>
          </a:bodyPr>
          <a:lstStyle/>
          <a:p>
            <a:r>
              <a:rPr lang="en-GB" sz="1800" strike="sngStrike" dirty="0">
                <a:solidFill>
                  <a:srgbClr val="00B050"/>
                </a:solidFill>
                <a:latin typeface="+mn-lt"/>
                <a:ea typeface="Calibri"/>
                <a:cs typeface="Calibri"/>
                <a:sym typeface="Calibri"/>
              </a:rPr>
              <a:t>Prototype</a:t>
            </a:r>
            <a:r>
              <a:rPr lang="en-GB" sz="1800" strike="sngStrike" dirty="0">
                <a:solidFill>
                  <a:srgbClr val="00B050"/>
                </a:solidFill>
                <a:latin typeface="+mn-lt"/>
              </a:rPr>
              <a:t>! </a:t>
            </a:r>
            <a:r>
              <a:rPr lang="en-GB" sz="1800" dirty="0">
                <a:solidFill>
                  <a:srgbClr val="00B050"/>
                </a:solidFill>
                <a:latin typeface="+mn-lt"/>
              </a:rPr>
              <a:t>Start implement! Original scope extended due to additional funding. Continued focus in 2025. User requirements and needs!</a:t>
            </a:r>
            <a:endParaRPr lang="en-GB" dirty="0"/>
          </a:p>
        </p:txBody>
      </p:sp>
      <p:sp>
        <p:nvSpPr>
          <p:cNvPr id="8" name="textruta 7">
            <a:extLst>
              <a:ext uri="{FF2B5EF4-FFF2-40B4-BE49-F238E27FC236}">
                <a16:creationId xmlns:a16="http://schemas.microsoft.com/office/drawing/2014/main" id="{EC74CB60-97CB-10E8-898D-087F00D04AFA}"/>
              </a:ext>
            </a:extLst>
          </p:cNvPr>
          <p:cNvSpPr txBox="1"/>
          <p:nvPr/>
        </p:nvSpPr>
        <p:spPr>
          <a:xfrm>
            <a:off x="3423014" y="4358691"/>
            <a:ext cx="7782699" cy="923330"/>
          </a:xfrm>
          <a:prstGeom prst="rect">
            <a:avLst/>
          </a:prstGeom>
          <a:noFill/>
        </p:spPr>
        <p:txBody>
          <a:bodyPr wrap="square" rtlCol="0">
            <a:spAutoFit/>
          </a:bodyPr>
          <a:lstStyle/>
          <a:p>
            <a:r>
              <a:rPr lang="en-GB" sz="1800" dirty="0">
                <a:solidFill>
                  <a:schemeClr val="accent2"/>
                </a:solidFill>
                <a:latin typeface="+mn-lt"/>
                <a:ea typeface="Calibri"/>
                <a:cs typeface="Calibri"/>
                <a:sym typeface="Calibri"/>
              </a:rPr>
              <a:t>Defer. Resource restricted but important. </a:t>
            </a:r>
            <a:r>
              <a:rPr lang="en-GB" sz="1800" dirty="0">
                <a:solidFill>
                  <a:srgbClr val="00B050"/>
                </a:solidFill>
                <a:latin typeface="+mn-lt"/>
                <a:ea typeface="Calibri"/>
                <a:cs typeface="Calibri"/>
                <a:sym typeface="Calibri"/>
              </a:rPr>
              <a:t>LTDSF with PID support in the pipeline open </a:t>
            </a:r>
            <a:r>
              <a:rPr lang="en-GB" dirty="0">
                <a:solidFill>
                  <a:srgbClr val="00B050"/>
                </a:solidFill>
                <a:ea typeface="Calibri"/>
                <a:cs typeface="Calibri"/>
                <a:sym typeface="Calibri"/>
              </a:rPr>
              <a:t>up future </a:t>
            </a:r>
            <a:r>
              <a:rPr lang="en-GB" dirty="0" err="1">
                <a:solidFill>
                  <a:srgbClr val="00B050"/>
                </a:solidFill>
                <a:ea typeface="Calibri"/>
                <a:cs typeface="Calibri"/>
                <a:sym typeface="Calibri"/>
              </a:rPr>
              <a:t>possibilites</a:t>
            </a:r>
            <a:endParaRPr lang="en-GB" sz="1800" dirty="0">
              <a:solidFill>
                <a:srgbClr val="00B050"/>
              </a:solidFill>
              <a:latin typeface="+mn-lt"/>
              <a:ea typeface="Calibri"/>
              <a:cs typeface="Calibri"/>
              <a:sym typeface="Calibri"/>
            </a:endParaRPr>
          </a:p>
          <a:p>
            <a:endParaRPr lang="en-GB" dirty="0"/>
          </a:p>
        </p:txBody>
      </p:sp>
      <p:sp>
        <p:nvSpPr>
          <p:cNvPr id="9" name="Platshållare för sidfot 8">
            <a:extLst>
              <a:ext uri="{FF2B5EF4-FFF2-40B4-BE49-F238E27FC236}">
                <a16:creationId xmlns:a16="http://schemas.microsoft.com/office/drawing/2014/main" id="{8DB4F5B3-8692-BD1F-B1A5-8692C00E032B}"/>
              </a:ext>
            </a:extLst>
          </p:cNvPr>
          <p:cNvSpPr>
            <a:spLocks noGrp="1"/>
          </p:cNvSpPr>
          <p:nvPr>
            <p:ph type="ftr" sz="quarter" idx="11"/>
          </p:nvPr>
        </p:nvSpPr>
        <p:spPr/>
        <p:txBody>
          <a:bodyPr/>
          <a:lstStyle/>
          <a:p>
            <a:r>
              <a:rPr lang="en-GB">
                <a:solidFill>
                  <a:prstClr val="white"/>
                </a:solidFill>
              </a:rPr>
              <a:t>Strand | 16th IMEG meeting</a:t>
            </a:r>
            <a:endParaRPr lang="en-GB" dirty="0">
              <a:solidFill>
                <a:prstClr val="white"/>
              </a:solidFill>
            </a:endParaRPr>
          </a:p>
        </p:txBody>
      </p:sp>
    </p:spTree>
    <p:extLst>
      <p:ext uri="{BB962C8B-B14F-4D97-AF65-F5344CB8AC3E}">
        <p14:creationId xmlns:p14="http://schemas.microsoft.com/office/powerpoint/2010/main" val="1959756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EECE8C-B2CF-A8CC-293F-283E725DA2F0}"/>
              </a:ext>
            </a:extLst>
          </p:cNvPr>
          <p:cNvSpPr>
            <a:spLocks noGrp="1"/>
          </p:cNvSpPr>
          <p:nvPr>
            <p:ph type="title"/>
          </p:nvPr>
        </p:nvSpPr>
        <p:spPr>
          <a:xfrm>
            <a:off x="1016932" y="84841"/>
            <a:ext cx="10515600" cy="681037"/>
          </a:xfrm>
        </p:spPr>
        <p:txBody>
          <a:bodyPr>
            <a:normAutofit/>
          </a:bodyPr>
          <a:lstStyle/>
          <a:p>
            <a:r>
              <a:rPr lang="sv-SE" sz="3600" dirty="0"/>
              <a:t>Status</a:t>
            </a:r>
          </a:p>
        </p:txBody>
      </p:sp>
      <p:sp>
        <p:nvSpPr>
          <p:cNvPr id="3" name="Platshållare för innehåll 2">
            <a:extLst>
              <a:ext uri="{FF2B5EF4-FFF2-40B4-BE49-F238E27FC236}">
                <a16:creationId xmlns:a16="http://schemas.microsoft.com/office/drawing/2014/main" id="{7D450927-40BC-08B4-2ADF-B87E2F7B4ED2}"/>
              </a:ext>
            </a:extLst>
          </p:cNvPr>
          <p:cNvSpPr>
            <a:spLocks noGrp="1"/>
          </p:cNvSpPr>
          <p:nvPr>
            <p:ph idx="1"/>
          </p:nvPr>
        </p:nvSpPr>
        <p:spPr>
          <a:xfrm>
            <a:off x="545592" y="863890"/>
            <a:ext cx="11220310" cy="5443604"/>
          </a:xfrm>
        </p:spPr>
        <p:txBody>
          <a:bodyPr>
            <a:normAutofit fontScale="85000" lnSpcReduction="20000"/>
          </a:bodyPr>
          <a:lstStyle/>
          <a:p>
            <a:r>
              <a:rPr lang="sv-SE" dirty="0" err="1"/>
              <a:t>Core</a:t>
            </a:r>
            <a:r>
              <a:rPr lang="sv-SE" dirty="0"/>
              <a:t> services at PSNC/Gateway and </a:t>
            </a:r>
            <a:r>
              <a:rPr lang="sv-SE" dirty="0" err="1"/>
              <a:t>participating</a:t>
            </a:r>
            <a:r>
              <a:rPr lang="sv-SE" dirty="0"/>
              <a:t> sites (AUG, COMPASS, MAST/MAST-U, TCV,  WEST and JET (JDC - 2024):</a:t>
            </a:r>
          </a:p>
          <a:p>
            <a:pPr lvl="1"/>
            <a:r>
              <a:rPr lang="sv-SE" dirty="0" err="1"/>
              <a:t>Demonstrated</a:t>
            </a:r>
            <a:r>
              <a:rPr lang="sv-SE" dirty="0"/>
              <a:t> </a:t>
            </a:r>
            <a:r>
              <a:rPr lang="sv-SE" dirty="0" err="1"/>
              <a:t>remote</a:t>
            </a:r>
            <a:r>
              <a:rPr lang="sv-SE" dirty="0"/>
              <a:t> data access </a:t>
            </a:r>
            <a:r>
              <a:rPr lang="sv-SE" dirty="0" err="1"/>
              <a:t>through</a:t>
            </a:r>
            <a:r>
              <a:rPr lang="sv-SE" dirty="0"/>
              <a:t> IMAS </a:t>
            </a:r>
            <a:r>
              <a:rPr lang="sv-SE" dirty="0" err="1"/>
              <a:t>based</a:t>
            </a:r>
            <a:r>
              <a:rPr lang="sv-SE" dirty="0"/>
              <a:t> </a:t>
            </a:r>
            <a:r>
              <a:rPr lang="sv-SE" dirty="0" err="1"/>
              <a:t>tools</a:t>
            </a:r>
            <a:r>
              <a:rPr lang="sv-SE" dirty="0"/>
              <a:t> and </a:t>
            </a:r>
            <a:r>
              <a:rPr lang="sv-SE" dirty="0" err="1"/>
              <a:t>protocols</a:t>
            </a:r>
            <a:r>
              <a:rPr lang="sv-SE" dirty="0"/>
              <a:t>  (UDA </a:t>
            </a:r>
            <a:r>
              <a:rPr lang="sv-SE" dirty="0" err="1"/>
              <a:t>client</a:t>
            </a:r>
            <a:r>
              <a:rPr lang="sv-SE" dirty="0"/>
              <a:t> server solution)</a:t>
            </a:r>
          </a:p>
          <a:p>
            <a:pPr lvl="1"/>
            <a:r>
              <a:rPr lang="sv-SE" dirty="0" err="1"/>
              <a:t>Security</a:t>
            </a:r>
            <a:r>
              <a:rPr lang="sv-SE" dirty="0"/>
              <a:t> </a:t>
            </a:r>
            <a:r>
              <a:rPr lang="sv-SE" dirty="0" err="1"/>
              <a:t>layer</a:t>
            </a:r>
            <a:r>
              <a:rPr lang="sv-SE" dirty="0"/>
              <a:t> in UDA has </a:t>
            </a:r>
            <a:r>
              <a:rPr lang="sv-SE" dirty="0" err="1"/>
              <a:t>been</a:t>
            </a:r>
            <a:r>
              <a:rPr lang="sv-SE" dirty="0"/>
              <a:t> </a:t>
            </a:r>
            <a:r>
              <a:rPr lang="sv-SE" dirty="0" err="1"/>
              <a:t>delivered</a:t>
            </a:r>
            <a:r>
              <a:rPr lang="sv-SE" dirty="0"/>
              <a:t>, migration </a:t>
            </a:r>
            <a:r>
              <a:rPr lang="sv-SE" dirty="0" err="1"/>
              <a:t>towards</a:t>
            </a:r>
            <a:r>
              <a:rPr lang="sv-SE" dirty="0"/>
              <a:t> JSON plugin for </a:t>
            </a:r>
            <a:r>
              <a:rPr lang="sv-SE" dirty="0" err="1"/>
              <a:t>simplified</a:t>
            </a:r>
            <a:r>
              <a:rPr lang="sv-SE" dirty="0"/>
              <a:t> data </a:t>
            </a:r>
            <a:r>
              <a:rPr lang="sv-SE" dirty="0" err="1"/>
              <a:t>mappings</a:t>
            </a:r>
            <a:r>
              <a:rPr lang="sv-SE" dirty="0"/>
              <a:t> </a:t>
            </a:r>
            <a:r>
              <a:rPr lang="sv-SE" dirty="0" err="1"/>
              <a:t>started</a:t>
            </a:r>
            <a:r>
              <a:rPr lang="sv-SE" dirty="0"/>
              <a:t> on </a:t>
            </a:r>
            <a:r>
              <a:rPr lang="sv-SE" dirty="0" err="1"/>
              <a:t>several</a:t>
            </a:r>
            <a:r>
              <a:rPr lang="sv-SE" dirty="0"/>
              <a:t> sites</a:t>
            </a:r>
          </a:p>
          <a:p>
            <a:endParaRPr lang="sv-SE" dirty="0"/>
          </a:p>
          <a:p>
            <a:r>
              <a:rPr lang="sv-SE" dirty="0"/>
              <a:t>Population </a:t>
            </a:r>
            <a:r>
              <a:rPr lang="sv-SE" dirty="0" err="1"/>
              <a:t>of</a:t>
            </a:r>
            <a:r>
              <a:rPr lang="sv-SE" dirty="0"/>
              <a:t> Metadata data </a:t>
            </a:r>
            <a:r>
              <a:rPr lang="sv-SE" dirty="0" err="1"/>
              <a:t>catalog</a:t>
            </a:r>
            <a:r>
              <a:rPr lang="sv-SE" dirty="0"/>
              <a:t> ready for </a:t>
            </a:r>
            <a:r>
              <a:rPr lang="sv-SE" dirty="0" err="1"/>
              <a:t>production</a:t>
            </a:r>
            <a:r>
              <a:rPr lang="sv-SE" dirty="0"/>
              <a:t> </a:t>
            </a:r>
            <a:r>
              <a:rPr lang="sv-SE" dirty="0" err="1"/>
              <a:t>use</a:t>
            </a:r>
            <a:r>
              <a:rPr lang="sv-SE" dirty="0"/>
              <a:t>, </a:t>
            </a:r>
            <a:r>
              <a:rPr lang="sv-SE" dirty="0" err="1"/>
              <a:t>awaiting</a:t>
            </a:r>
            <a:r>
              <a:rPr lang="sv-SE" dirty="0"/>
              <a:t> new Gateway hardware. </a:t>
            </a:r>
          </a:p>
          <a:p>
            <a:pPr lvl="1"/>
            <a:r>
              <a:rPr lang="sv-SE" dirty="0" err="1"/>
              <a:t>Demonstrated</a:t>
            </a:r>
            <a:r>
              <a:rPr lang="sv-SE" dirty="0"/>
              <a:t> at SOFT 2024  (”scenario A”)</a:t>
            </a:r>
          </a:p>
          <a:p>
            <a:pPr lvl="1"/>
            <a:r>
              <a:rPr lang="sv-SE" dirty="0" err="1"/>
              <a:t>Need</a:t>
            </a:r>
            <a:r>
              <a:rPr lang="sv-SE" dirty="0"/>
              <a:t> to </a:t>
            </a:r>
            <a:r>
              <a:rPr lang="sv-SE" dirty="0" err="1"/>
              <a:t>define</a:t>
            </a:r>
            <a:r>
              <a:rPr lang="sv-SE" dirty="0"/>
              <a:t> a </a:t>
            </a:r>
            <a:r>
              <a:rPr lang="sv-SE" dirty="0" err="1"/>
              <a:t>recommended</a:t>
            </a:r>
            <a:r>
              <a:rPr lang="sv-SE" dirty="0"/>
              <a:t> list </a:t>
            </a:r>
            <a:r>
              <a:rPr lang="sv-SE" dirty="0" err="1"/>
              <a:t>of</a:t>
            </a:r>
            <a:r>
              <a:rPr lang="sv-SE" dirty="0"/>
              <a:t> signals from  experiments </a:t>
            </a:r>
            <a:r>
              <a:rPr lang="sv-SE" dirty="0" err="1"/>
              <a:t>based</a:t>
            </a:r>
            <a:r>
              <a:rPr lang="sv-SE" dirty="0"/>
              <a:t> on </a:t>
            </a:r>
            <a:r>
              <a:rPr lang="sv-SE" dirty="0" err="1"/>
              <a:t>user</a:t>
            </a:r>
            <a:r>
              <a:rPr lang="sv-SE" dirty="0"/>
              <a:t> </a:t>
            </a:r>
            <a:r>
              <a:rPr lang="sv-SE" dirty="0" err="1"/>
              <a:t>needs</a:t>
            </a:r>
            <a:r>
              <a:rPr lang="sv-SE" dirty="0"/>
              <a:t>  </a:t>
            </a:r>
            <a:r>
              <a:rPr lang="sv-SE" dirty="0">
                <a:sym typeface="Wingdings" panose="05000000000000000000" pitchFamily="2" charset="2"/>
              </a:rPr>
              <a:t> parallell session </a:t>
            </a:r>
            <a:r>
              <a:rPr lang="sv-SE" dirty="0" err="1">
                <a:sym typeface="Wingdings" panose="05000000000000000000" pitchFamily="2" charset="2"/>
              </a:rPr>
              <a:t>this</a:t>
            </a:r>
            <a:r>
              <a:rPr lang="sv-SE" dirty="0">
                <a:sym typeface="Wingdings" panose="05000000000000000000" pitchFamily="2" charset="2"/>
              </a:rPr>
              <a:t> </a:t>
            </a:r>
            <a:r>
              <a:rPr lang="sv-SE" dirty="0" err="1">
                <a:sym typeface="Wingdings" panose="05000000000000000000" pitchFamily="2" charset="2"/>
              </a:rPr>
              <a:t>afternoon</a:t>
            </a:r>
            <a:r>
              <a:rPr lang="sv-SE" dirty="0">
                <a:sym typeface="Wingdings" panose="05000000000000000000" pitchFamily="2" charset="2"/>
              </a:rPr>
              <a:t>/</a:t>
            </a:r>
            <a:r>
              <a:rPr lang="sv-SE" dirty="0" err="1">
                <a:sym typeface="Wingdings" panose="05000000000000000000" pitchFamily="2" charset="2"/>
              </a:rPr>
              <a:t>tomorrow</a:t>
            </a:r>
            <a:r>
              <a:rPr lang="sv-SE" dirty="0">
                <a:sym typeface="Wingdings" panose="05000000000000000000" pitchFamily="2" charset="2"/>
              </a:rPr>
              <a:t>!</a:t>
            </a:r>
            <a:endParaRPr lang="sv-SE" dirty="0"/>
          </a:p>
          <a:p>
            <a:pPr marL="342900" lvl="1" indent="0">
              <a:buNone/>
            </a:pPr>
            <a:endParaRPr lang="sv-SE" dirty="0"/>
          </a:p>
          <a:p>
            <a:r>
              <a:rPr lang="sv-SE" dirty="0" err="1">
                <a:solidFill>
                  <a:schemeClr val="tx1"/>
                </a:solidFill>
                <a:sym typeface="Wingdings" panose="05000000000000000000" pitchFamily="2" charset="2"/>
              </a:rPr>
              <a:t>Imasification</a:t>
            </a:r>
            <a:r>
              <a:rPr lang="sv-SE" dirty="0">
                <a:solidFill>
                  <a:schemeClr val="tx1"/>
                </a:solidFill>
                <a:sym typeface="Wingdings" panose="05000000000000000000" pitchFamily="2" charset="2"/>
              </a:rPr>
              <a:t> </a:t>
            </a:r>
            <a:r>
              <a:rPr lang="sv-SE" dirty="0" err="1">
                <a:solidFill>
                  <a:schemeClr val="tx1"/>
                </a:solidFill>
                <a:sym typeface="Wingdings" panose="05000000000000000000" pitchFamily="2" charset="2"/>
              </a:rPr>
              <a:t>of</a:t>
            </a:r>
            <a:r>
              <a:rPr lang="sv-SE" dirty="0">
                <a:solidFill>
                  <a:schemeClr val="tx1"/>
                </a:solidFill>
                <a:sym typeface="Wingdings" panose="05000000000000000000" pitchFamily="2" charset="2"/>
              </a:rPr>
              <a:t> </a:t>
            </a:r>
            <a:r>
              <a:rPr lang="sv-SE" dirty="0" err="1">
                <a:solidFill>
                  <a:schemeClr val="tx1"/>
                </a:solidFill>
                <a:sym typeface="Wingdings" panose="05000000000000000000" pitchFamily="2" charset="2"/>
              </a:rPr>
              <a:t>Machine</a:t>
            </a:r>
            <a:r>
              <a:rPr lang="sv-SE" dirty="0">
                <a:solidFill>
                  <a:schemeClr val="tx1"/>
                </a:solidFill>
                <a:sym typeface="Wingdings" panose="05000000000000000000" pitchFamily="2" charset="2"/>
              </a:rPr>
              <a:t> data  </a:t>
            </a:r>
            <a:r>
              <a:rPr lang="sv-SE" dirty="0" err="1">
                <a:solidFill>
                  <a:schemeClr val="tx1"/>
                </a:solidFill>
                <a:sym typeface="Wingdings" panose="05000000000000000000" pitchFamily="2" charset="2"/>
              </a:rPr>
              <a:t>more</a:t>
            </a:r>
            <a:r>
              <a:rPr lang="sv-SE" dirty="0">
                <a:solidFill>
                  <a:schemeClr val="tx1"/>
                </a:solidFill>
                <a:sym typeface="Wingdings" panose="05000000000000000000" pitchFamily="2" charset="2"/>
              </a:rPr>
              <a:t> </a:t>
            </a:r>
            <a:r>
              <a:rPr lang="sv-SE" dirty="0" err="1">
                <a:solidFill>
                  <a:schemeClr val="tx1"/>
                </a:solidFill>
                <a:sym typeface="Wingdings" panose="05000000000000000000" pitchFamily="2" charset="2"/>
              </a:rPr>
              <a:t>resources</a:t>
            </a:r>
            <a:r>
              <a:rPr lang="sv-SE" dirty="0">
                <a:solidFill>
                  <a:schemeClr val="tx1"/>
                </a:solidFill>
                <a:sym typeface="Wingdings" panose="05000000000000000000" pitchFamily="2" charset="2"/>
              </a:rPr>
              <a:t> and </a:t>
            </a:r>
            <a:r>
              <a:rPr lang="sv-SE" dirty="0" err="1">
                <a:solidFill>
                  <a:schemeClr val="tx1"/>
                </a:solidFill>
                <a:sym typeface="Wingdings" panose="05000000000000000000" pitchFamily="2" charset="2"/>
              </a:rPr>
              <a:t>ability</a:t>
            </a:r>
            <a:r>
              <a:rPr lang="sv-SE" dirty="0">
                <a:solidFill>
                  <a:schemeClr val="tx1"/>
                </a:solidFill>
                <a:sym typeface="Wingdings" panose="05000000000000000000" pitchFamily="2" charset="2"/>
              </a:rPr>
              <a:t> to </a:t>
            </a:r>
            <a:r>
              <a:rPr lang="sv-SE" dirty="0" err="1">
                <a:solidFill>
                  <a:schemeClr val="tx1"/>
                </a:solidFill>
                <a:sym typeface="Wingdings" panose="05000000000000000000" pitchFamily="2" charset="2"/>
              </a:rPr>
              <a:t>move</a:t>
            </a:r>
            <a:r>
              <a:rPr lang="sv-SE" dirty="0">
                <a:solidFill>
                  <a:schemeClr val="tx1"/>
                </a:solidFill>
                <a:sym typeface="Wingdings" panose="05000000000000000000" pitchFamily="2" charset="2"/>
              </a:rPr>
              <a:t> faster on data access for </a:t>
            </a:r>
            <a:r>
              <a:rPr lang="sv-SE" dirty="0" err="1">
                <a:solidFill>
                  <a:schemeClr val="tx1"/>
                </a:solidFill>
                <a:sym typeface="Wingdings" panose="05000000000000000000" pitchFamily="2" charset="2"/>
              </a:rPr>
              <a:t>users</a:t>
            </a:r>
            <a:r>
              <a:rPr lang="sv-SE" dirty="0">
                <a:solidFill>
                  <a:schemeClr val="tx1"/>
                </a:solidFill>
                <a:sym typeface="Wingdings" panose="05000000000000000000" pitchFamily="2" charset="2"/>
              </a:rPr>
              <a:t> and </a:t>
            </a:r>
            <a:r>
              <a:rPr lang="sv-SE" dirty="0" err="1">
                <a:solidFill>
                  <a:schemeClr val="tx1"/>
                </a:solidFill>
                <a:sym typeface="Wingdings" panose="05000000000000000000" pitchFamily="2" charset="2"/>
              </a:rPr>
              <a:t>their</a:t>
            </a:r>
            <a:r>
              <a:rPr lang="sv-SE" dirty="0">
                <a:solidFill>
                  <a:schemeClr val="tx1"/>
                </a:solidFill>
                <a:sym typeface="Wingdings" panose="05000000000000000000" pitchFamily="2" charset="2"/>
              </a:rPr>
              <a:t> </a:t>
            </a:r>
            <a:r>
              <a:rPr lang="sv-SE" dirty="0" err="1">
                <a:solidFill>
                  <a:schemeClr val="tx1"/>
                </a:solidFill>
                <a:sym typeface="Wingdings" panose="05000000000000000000" pitchFamily="2" charset="2"/>
              </a:rPr>
              <a:t>use</a:t>
            </a:r>
            <a:r>
              <a:rPr lang="sv-SE" dirty="0">
                <a:solidFill>
                  <a:schemeClr val="tx1"/>
                </a:solidFill>
                <a:sym typeface="Wingdings" panose="05000000000000000000" pitchFamily="2" charset="2"/>
              </a:rPr>
              <a:t> </a:t>
            </a:r>
            <a:r>
              <a:rPr lang="sv-SE" dirty="0" err="1">
                <a:solidFill>
                  <a:schemeClr val="tx1"/>
                </a:solidFill>
                <a:sym typeface="Wingdings" panose="05000000000000000000" pitchFamily="2" charset="2"/>
              </a:rPr>
              <a:t>cases</a:t>
            </a:r>
            <a:r>
              <a:rPr lang="sv-SE" dirty="0">
                <a:solidFill>
                  <a:schemeClr val="tx1"/>
                </a:solidFill>
                <a:sym typeface="Wingdings" panose="05000000000000000000" pitchFamily="2" charset="2"/>
              </a:rPr>
              <a:t> </a:t>
            </a:r>
            <a:r>
              <a:rPr lang="sv-SE" dirty="0" err="1">
                <a:solidFill>
                  <a:schemeClr val="tx1"/>
                </a:solidFill>
                <a:sym typeface="Wingdings" panose="05000000000000000000" pitchFamily="2" charset="2"/>
              </a:rPr>
              <a:t>available</a:t>
            </a:r>
            <a:r>
              <a:rPr lang="sv-SE" dirty="0">
                <a:solidFill>
                  <a:schemeClr val="tx1"/>
                </a:solidFill>
                <a:sym typeface="Wingdings" panose="05000000000000000000" pitchFamily="2" charset="2"/>
              </a:rPr>
              <a:t>, </a:t>
            </a:r>
            <a:r>
              <a:rPr lang="sv-SE" dirty="0" err="1">
                <a:solidFill>
                  <a:schemeClr val="tx1"/>
                </a:solidFill>
                <a:sym typeface="Wingdings" panose="05000000000000000000" pitchFamily="2" charset="2"/>
              </a:rPr>
              <a:t>but</a:t>
            </a:r>
            <a:endParaRPr lang="sv-SE" dirty="0">
              <a:sym typeface="Wingdings" panose="05000000000000000000" pitchFamily="2" charset="2"/>
            </a:endParaRPr>
          </a:p>
          <a:p>
            <a:pPr lvl="2"/>
            <a:r>
              <a:rPr lang="sv-SE" dirty="0">
                <a:sym typeface="Wingdings" panose="05000000000000000000" pitchFamily="2" charset="2"/>
              </a:rPr>
              <a:t>H</a:t>
            </a:r>
            <a:r>
              <a:rPr lang="sv-SE" dirty="0">
                <a:solidFill>
                  <a:schemeClr val="tx1"/>
                </a:solidFill>
                <a:sym typeface="Wingdings" panose="05000000000000000000" pitchFamily="2" charset="2"/>
              </a:rPr>
              <a:t>ampered by </a:t>
            </a:r>
            <a:r>
              <a:rPr lang="sv-SE" dirty="0" err="1">
                <a:solidFill>
                  <a:schemeClr val="tx1"/>
                </a:solidFill>
                <a:sym typeface="Wingdings" panose="05000000000000000000" pitchFamily="2" charset="2"/>
              </a:rPr>
              <a:t>availability</a:t>
            </a:r>
            <a:r>
              <a:rPr lang="sv-SE" dirty="0">
                <a:solidFill>
                  <a:schemeClr val="tx1"/>
                </a:solidFill>
                <a:sym typeface="Wingdings" panose="05000000000000000000" pitchFamily="2" charset="2"/>
              </a:rPr>
              <a:t> </a:t>
            </a:r>
            <a:r>
              <a:rPr lang="sv-SE" dirty="0" err="1">
                <a:solidFill>
                  <a:schemeClr val="tx1"/>
                </a:solidFill>
                <a:sym typeface="Wingdings" panose="05000000000000000000" pitchFamily="2" charset="2"/>
              </a:rPr>
              <a:t>of</a:t>
            </a:r>
            <a:r>
              <a:rPr lang="sv-SE" dirty="0">
                <a:solidFill>
                  <a:schemeClr val="tx1"/>
                </a:solidFill>
                <a:sym typeface="Wingdings" panose="05000000000000000000" pitchFamily="2" charset="2"/>
              </a:rPr>
              <a:t> </a:t>
            </a:r>
            <a:r>
              <a:rPr lang="sv-SE" dirty="0" err="1">
                <a:solidFill>
                  <a:schemeClr val="tx1"/>
                </a:solidFill>
                <a:sym typeface="Wingdings" panose="05000000000000000000" pitchFamily="2" charset="2"/>
              </a:rPr>
              <a:t>expertise</a:t>
            </a:r>
            <a:r>
              <a:rPr lang="sv-SE" dirty="0">
                <a:sym typeface="Wingdings" panose="05000000000000000000" pitchFamily="2" charset="2"/>
              </a:rPr>
              <a:t> – </a:t>
            </a:r>
            <a:r>
              <a:rPr lang="sv-SE" dirty="0" err="1">
                <a:sym typeface="Wingdings" panose="05000000000000000000" pitchFamily="2" charset="2"/>
              </a:rPr>
              <a:t>funding</a:t>
            </a:r>
            <a:r>
              <a:rPr lang="sv-SE" dirty="0">
                <a:sym typeface="Wingdings" panose="05000000000000000000" pitchFamily="2" charset="2"/>
              </a:rPr>
              <a:t> </a:t>
            </a:r>
            <a:r>
              <a:rPr lang="sv-SE" dirty="0" err="1">
                <a:sym typeface="Wingdings" panose="05000000000000000000" pitchFamily="2" charset="2"/>
              </a:rPr>
              <a:t>exists</a:t>
            </a:r>
            <a:r>
              <a:rPr lang="sv-SE" dirty="0">
                <a:sym typeface="Wingdings" panose="05000000000000000000" pitchFamily="2" charset="2"/>
              </a:rPr>
              <a:t> </a:t>
            </a:r>
            <a:r>
              <a:rPr lang="sv-SE" dirty="0" err="1">
                <a:sym typeface="Wingdings" panose="05000000000000000000" pitchFamily="2" charset="2"/>
              </a:rPr>
              <a:t>but</a:t>
            </a:r>
            <a:r>
              <a:rPr lang="sv-SE" dirty="0">
                <a:sym typeface="Wingdings" panose="05000000000000000000" pitchFamily="2" charset="2"/>
              </a:rPr>
              <a:t> implementation </a:t>
            </a:r>
            <a:r>
              <a:rPr lang="sv-SE" dirty="0" err="1">
                <a:sym typeface="Wingdings" panose="05000000000000000000" pitchFamily="2" charset="2"/>
              </a:rPr>
              <a:t>slowed</a:t>
            </a:r>
            <a:r>
              <a:rPr lang="sv-SE" dirty="0">
                <a:sym typeface="Wingdings" panose="05000000000000000000" pitchFamily="2" charset="2"/>
              </a:rPr>
              <a:t> down by </a:t>
            </a:r>
            <a:r>
              <a:rPr lang="sv-SE" dirty="0" err="1">
                <a:sym typeface="Wingdings" panose="05000000000000000000" pitchFamily="2" charset="2"/>
              </a:rPr>
              <a:t>availability</a:t>
            </a:r>
            <a:r>
              <a:rPr lang="sv-SE" dirty="0">
                <a:sym typeface="Wingdings" panose="05000000000000000000" pitchFamily="2" charset="2"/>
              </a:rPr>
              <a:t> </a:t>
            </a:r>
            <a:r>
              <a:rPr lang="sv-SE" dirty="0" err="1">
                <a:sym typeface="Wingdings" panose="05000000000000000000" pitchFamily="2" charset="2"/>
              </a:rPr>
              <a:t>of</a:t>
            </a:r>
            <a:r>
              <a:rPr lang="sv-SE" dirty="0">
                <a:sym typeface="Wingdings" panose="05000000000000000000" pitchFamily="2" charset="2"/>
              </a:rPr>
              <a:t> </a:t>
            </a:r>
            <a:r>
              <a:rPr lang="sv-SE" dirty="0" err="1">
                <a:sym typeface="Wingdings" panose="05000000000000000000" pitchFamily="2" charset="2"/>
              </a:rPr>
              <a:t>diagnosticians</a:t>
            </a:r>
            <a:r>
              <a:rPr lang="sv-SE" dirty="0">
                <a:sym typeface="Wingdings" panose="05000000000000000000" pitchFamily="2" charset="2"/>
              </a:rPr>
              <a:t> etc.</a:t>
            </a:r>
          </a:p>
          <a:p>
            <a:pPr lvl="2"/>
            <a:r>
              <a:rPr lang="sv-SE" dirty="0" err="1">
                <a:sym typeface="Wingdings" panose="05000000000000000000" pitchFamily="2" charset="2"/>
              </a:rPr>
              <a:t>Some</a:t>
            </a:r>
            <a:r>
              <a:rPr lang="sv-SE" dirty="0">
                <a:sym typeface="Wingdings" panose="05000000000000000000" pitchFamily="2" charset="2"/>
              </a:rPr>
              <a:t> variation in </a:t>
            </a:r>
            <a:r>
              <a:rPr lang="sv-SE" dirty="0" err="1">
                <a:sym typeface="Wingdings" panose="05000000000000000000" pitchFamily="2" charset="2"/>
              </a:rPr>
              <a:t>enthusiasm</a:t>
            </a:r>
            <a:r>
              <a:rPr lang="sv-SE" dirty="0">
                <a:sym typeface="Wingdings" panose="05000000000000000000" pitchFamily="2" charset="2"/>
              </a:rPr>
              <a:t> from the experimental sites…?</a:t>
            </a:r>
          </a:p>
          <a:p>
            <a:pPr lvl="2"/>
            <a:r>
              <a:rPr lang="sv-SE" dirty="0" err="1">
                <a:solidFill>
                  <a:schemeClr val="tx1"/>
                </a:solidFill>
                <a:sym typeface="Wingdings" panose="05000000000000000000" pitchFamily="2" charset="2"/>
              </a:rPr>
              <a:t>Should</a:t>
            </a:r>
            <a:r>
              <a:rPr lang="sv-SE" dirty="0">
                <a:solidFill>
                  <a:schemeClr val="tx1"/>
                </a:solidFill>
                <a:sym typeface="Wingdings" panose="05000000000000000000" pitchFamily="2" charset="2"/>
              </a:rPr>
              <a:t> </a:t>
            </a:r>
            <a:r>
              <a:rPr lang="sv-SE" dirty="0" err="1">
                <a:solidFill>
                  <a:schemeClr val="tx1"/>
                </a:solidFill>
                <a:sym typeface="Wingdings" panose="05000000000000000000" pitchFamily="2" charset="2"/>
              </a:rPr>
              <a:t>build</a:t>
            </a:r>
            <a:r>
              <a:rPr lang="sv-SE" dirty="0">
                <a:sym typeface="Wingdings" panose="05000000000000000000" pitchFamily="2" charset="2"/>
              </a:rPr>
              <a:t> a set </a:t>
            </a:r>
            <a:r>
              <a:rPr lang="sv-SE" dirty="0" err="1">
                <a:sym typeface="Wingdings" panose="05000000000000000000" pitchFamily="2" charset="2"/>
              </a:rPr>
              <a:t>of</a:t>
            </a:r>
            <a:r>
              <a:rPr lang="sv-SE" dirty="0">
                <a:sym typeface="Wingdings" panose="05000000000000000000" pitchFamily="2" charset="2"/>
              </a:rPr>
              <a:t> </a:t>
            </a:r>
            <a:r>
              <a:rPr lang="sv-SE" dirty="0" err="1">
                <a:sym typeface="Wingdings" panose="05000000000000000000" pitchFamily="2" charset="2"/>
              </a:rPr>
              <a:t>use</a:t>
            </a:r>
            <a:r>
              <a:rPr lang="sv-SE" dirty="0">
                <a:sym typeface="Wingdings" panose="05000000000000000000" pitchFamily="2" charset="2"/>
              </a:rPr>
              <a:t> </a:t>
            </a:r>
            <a:r>
              <a:rPr lang="sv-SE" dirty="0" err="1">
                <a:sym typeface="Wingdings" panose="05000000000000000000" pitchFamily="2" charset="2"/>
              </a:rPr>
              <a:t>cases</a:t>
            </a:r>
            <a:r>
              <a:rPr lang="sv-SE" dirty="0">
                <a:sym typeface="Wingdings" panose="05000000000000000000" pitchFamily="2" charset="2"/>
              </a:rPr>
              <a:t> </a:t>
            </a:r>
            <a:r>
              <a:rPr lang="sv-SE" dirty="0" err="1">
                <a:sym typeface="Wingdings" panose="05000000000000000000" pitchFamily="2" charset="2"/>
              </a:rPr>
              <a:t>with</a:t>
            </a:r>
            <a:r>
              <a:rPr lang="sv-SE" dirty="0">
                <a:sym typeface="Wingdings" panose="05000000000000000000" pitchFamily="2" charset="2"/>
              </a:rPr>
              <a:t> </a:t>
            </a:r>
            <a:r>
              <a:rPr lang="sv-SE" dirty="0" err="1">
                <a:sym typeface="Wingdings" panose="05000000000000000000" pitchFamily="2" charset="2"/>
              </a:rPr>
              <a:t>clear</a:t>
            </a:r>
            <a:r>
              <a:rPr lang="sv-SE" dirty="0">
                <a:sym typeface="Wingdings" panose="05000000000000000000" pitchFamily="2" charset="2"/>
              </a:rPr>
              <a:t> </a:t>
            </a:r>
            <a:r>
              <a:rPr lang="sv-SE" dirty="0" err="1">
                <a:sym typeface="Wingdings" panose="05000000000000000000" pitchFamily="2" charset="2"/>
              </a:rPr>
              <a:t>requirements</a:t>
            </a:r>
            <a:r>
              <a:rPr lang="sv-SE" dirty="0">
                <a:sym typeface="Wingdings" panose="05000000000000000000" pitchFamily="2" charset="2"/>
              </a:rPr>
              <a:t>  </a:t>
            </a:r>
            <a:r>
              <a:rPr lang="sv-SE" dirty="0" err="1">
                <a:sym typeface="Wingdings" panose="05000000000000000000" pitchFamily="2" charset="2"/>
              </a:rPr>
              <a:t>Parallel</a:t>
            </a:r>
            <a:r>
              <a:rPr lang="sv-SE" dirty="0">
                <a:sym typeface="Wingdings" panose="05000000000000000000" pitchFamily="2" charset="2"/>
              </a:rPr>
              <a:t> session </a:t>
            </a:r>
            <a:r>
              <a:rPr lang="sv-SE" dirty="0" err="1">
                <a:sym typeface="Wingdings" panose="05000000000000000000" pitchFamily="2" charset="2"/>
              </a:rPr>
              <a:t>this</a:t>
            </a:r>
            <a:r>
              <a:rPr lang="sv-SE" dirty="0">
                <a:sym typeface="Wingdings" panose="05000000000000000000" pitchFamily="2" charset="2"/>
              </a:rPr>
              <a:t> </a:t>
            </a:r>
            <a:r>
              <a:rPr lang="sv-SE" dirty="0" err="1">
                <a:sym typeface="Wingdings" panose="05000000000000000000" pitchFamily="2" charset="2"/>
              </a:rPr>
              <a:t>afternoon</a:t>
            </a:r>
            <a:r>
              <a:rPr lang="sv-SE" dirty="0">
                <a:sym typeface="Wingdings" panose="05000000000000000000" pitchFamily="2" charset="2"/>
              </a:rPr>
              <a:t> /</a:t>
            </a:r>
            <a:r>
              <a:rPr lang="sv-SE" dirty="0" err="1">
                <a:sym typeface="Wingdings" panose="05000000000000000000" pitchFamily="2" charset="2"/>
              </a:rPr>
              <a:t>thursday</a:t>
            </a:r>
            <a:endParaRPr lang="sv-SE" dirty="0">
              <a:sym typeface="Wingdings" panose="05000000000000000000" pitchFamily="2" charset="2"/>
            </a:endParaRPr>
          </a:p>
          <a:p>
            <a:pPr lvl="2"/>
            <a:endParaRPr lang="sv-SE" dirty="0">
              <a:solidFill>
                <a:schemeClr val="tx1"/>
              </a:solidFill>
              <a:sym typeface="Wingdings" panose="05000000000000000000" pitchFamily="2" charset="2"/>
            </a:endParaRPr>
          </a:p>
          <a:p>
            <a:r>
              <a:rPr lang="sv-SE" dirty="0" err="1">
                <a:sym typeface="Wingdings" panose="05000000000000000000" pitchFamily="2" charset="2"/>
              </a:rPr>
              <a:t>Demonstrated</a:t>
            </a:r>
            <a:r>
              <a:rPr lang="sv-SE" dirty="0">
                <a:sym typeface="Wingdings" panose="05000000000000000000" pitchFamily="2" charset="2"/>
              </a:rPr>
              <a:t> </a:t>
            </a:r>
            <a:r>
              <a:rPr lang="sv-SE" dirty="0" err="1">
                <a:sym typeface="Wingdings" panose="05000000000000000000" pitchFamily="2" charset="2"/>
              </a:rPr>
              <a:t>ability</a:t>
            </a:r>
            <a:r>
              <a:rPr lang="sv-SE" dirty="0">
                <a:sym typeface="Wingdings" panose="05000000000000000000" pitchFamily="2" charset="2"/>
              </a:rPr>
              <a:t> to </a:t>
            </a:r>
            <a:r>
              <a:rPr lang="sv-SE" dirty="0" err="1">
                <a:sym typeface="Wingdings" panose="05000000000000000000" pitchFamily="2" charset="2"/>
              </a:rPr>
              <a:t>provide</a:t>
            </a:r>
            <a:r>
              <a:rPr lang="sv-SE" dirty="0">
                <a:sym typeface="Wingdings" panose="05000000000000000000" pitchFamily="2" charset="2"/>
              </a:rPr>
              <a:t> data access for </a:t>
            </a:r>
            <a:r>
              <a:rPr lang="sv-SE" dirty="0" err="1">
                <a:sym typeface="Wingdings" panose="05000000000000000000" pitchFamily="2" charset="2"/>
              </a:rPr>
              <a:t>user</a:t>
            </a:r>
            <a:r>
              <a:rPr lang="sv-SE" dirty="0">
                <a:sym typeface="Wingdings" panose="05000000000000000000" pitchFamily="2" charset="2"/>
              </a:rPr>
              <a:t> driven </a:t>
            </a:r>
            <a:r>
              <a:rPr lang="sv-SE" dirty="0" err="1">
                <a:sym typeface="Wingdings" panose="05000000000000000000" pitchFamily="2" charset="2"/>
              </a:rPr>
              <a:t>application</a:t>
            </a:r>
            <a:r>
              <a:rPr lang="sv-SE" dirty="0">
                <a:sym typeface="Wingdings" panose="05000000000000000000" pitchFamily="2" charset="2"/>
              </a:rPr>
              <a:t> </a:t>
            </a:r>
            <a:r>
              <a:rPr lang="sv-SE" dirty="0" err="1">
                <a:sym typeface="Wingdings" panose="05000000000000000000" pitchFamily="2" charset="2"/>
              </a:rPr>
              <a:t>needs</a:t>
            </a:r>
            <a:r>
              <a:rPr lang="sv-SE" dirty="0">
                <a:sym typeface="Wingdings" panose="05000000000000000000" pitchFamily="2" charset="2"/>
              </a:rPr>
              <a:t>, </a:t>
            </a:r>
            <a:r>
              <a:rPr lang="sv-SE" dirty="0">
                <a:solidFill>
                  <a:schemeClr val="tx1"/>
                </a:solidFill>
                <a:sym typeface="Wingdings" panose="05000000000000000000" pitchFamily="2" charset="2"/>
              </a:rPr>
              <a:t>by </a:t>
            </a:r>
            <a:r>
              <a:rPr lang="sv-SE" dirty="0" err="1">
                <a:solidFill>
                  <a:schemeClr val="tx1"/>
                </a:solidFill>
                <a:sym typeface="Wingdings" panose="05000000000000000000" pitchFamily="2" charset="2"/>
              </a:rPr>
              <a:t>running</a:t>
            </a:r>
            <a:r>
              <a:rPr lang="sv-SE" dirty="0">
                <a:solidFill>
                  <a:schemeClr val="tx1"/>
                </a:solidFill>
                <a:sym typeface="Wingdings" panose="05000000000000000000" pitchFamily="2" charset="2"/>
              </a:rPr>
              <a:t>  a </a:t>
            </a:r>
            <a:r>
              <a:rPr lang="sv-SE" dirty="0" err="1">
                <a:solidFill>
                  <a:schemeClr val="tx1"/>
                </a:solidFill>
                <a:sym typeface="Wingdings" panose="05000000000000000000" pitchFamily="2" charset="2"/>
              </a:rPr>
              <a:t>predictive</a:t>
            </a:r>
            <a:r>
              <a:rPr lang="sv-SE" dirty="0">
                <a:solidFill>
                  <a:schemeClr val="tx1"/>
                </a:solidFill>
                <a:sym typeface="Wingdings" panose="05000000000000000000" pitchFamily="2" charset="2"/>
              </a:rPr>
              <a:t> transport </a:t>
            </a:r>
            <a:r>
              <a:rPr lang="sv-SE" dirty="0" err="1">
                <a:solidFill>
                  <a:schemeClr val="tx1"/>
                </a:solidFill>
                <a:sym typeface="Wingdings" panose="05000000000000000000" pitchFamily="2" charset="2"/>
              </a:rPr>
              <a:t>code</a:t>
            </a:r>
            <a:r>
              <a:rPr lang="sv-SE" dirty="0">
                <a:solidFill>
                  <a:schemeClr val="tx1"/>
                </a:solidFill>
                <a:sym typeface="Wingdings" panose="05000000000000000000" pitchFamily="2" charset="2"/>
              </a:rPr>
              <a:t> (ETS) for AUG, WEST, [TCV] and ITER on DMP </a:t>
            </a:r>
            <a:r>
              <a:rPr lang="sv-SE" dirty="0" err="1">
                <a:solidFill>
                  <a:schemeClr val="tx1"/>
                </a:solidFill>
                <a:sym typeface="Wingdings" panose="05000000000000000000" pitchFamily="2" charset="2"/>
              </a:rPr>
              <a:t>provided</a:t>
            </a:r>
            <a:r>
              <a:rPr lang="sv-SE" dirty="0">
                <a:solidFill>
                  <a:schemeClr val="tx1"/>
                </a:solidFill>
                <a:sym typeface="Wingdings" panose="05000000000000000000" pitchFamily="2" charset="2"/>
              </a:rPr>
              <a:t> data and access </a:t>
            </a:r>
            <a:r>
              <a:rPr lang="sv-SE" dirty="0" err="1">
                <a:solidFill>
                  <a:schemeClr val="tx1"/>
                </a:solidFill>
                <a:sym typeface="Wingdings" panose="05000000000000000000" pitchFamily="2" charset="2"/>
              </a:rPr>
              <a:t>tools</a:t>
            </a:r>
            <a:r>
              <a:rPr lang="sv-SE" dirty="0">
                <a:solidFill>
                  <a:schemeClr val="tx1"/>
                </a:solidFill>
                <a:sym typeface="Wingdings" panose="05000000000000000000" pitchFamily="2" charset="2"/>
              </a:rPr>
              <a:t>. (”scenario B”) </a:t>
            </a:r>
          </a:p>
          <a:p>
            <a:pPr lvl="1"/>
            <a:r>
              <a:rPr lang="sv-SE" dirty="0" err="1">
                <a:solidFill>
                  <a:schemeClr val="tx1"/>
                </a:solidFill>
                <a:sym typeface="Wingdings" panose="05000000000000000000" pitchFamily="2" charset="2"/>
              </a:rPr>
              <a:t>Expanded</a:t>
            </a:r>
            <a:r>
              <a:rPr lang="sv-SE" dirty="0">
                <a:solidFill>
                  <a:schemeClr val="tx1"/>
                </a:solidFill>
                <a:sym typeface="Wingdings" panose="05000000000000000000" pitchFamily="2" charset="2"/>
              </a:rPr>
              <a:t> </a:t>
            </a:r>
            <a:r>
              <a:rPr lang="sv-SE" dirty="0" err="1">
                <a:solidFill>
                  <a:schemeClr val="tx1"/>
                </a:solidFill>
                <a:sym typeface="Wingdings" panose="05000000000000000000" pitchFamily="2" charset="2"/>
              </a:rPr>
              <a:t>use</a:t>
            </a:r>
            <a:r>
              <a:rPr lang="sv-SE" dirty="0">
                <a:solidFill>
                  <a:schemeClr val="tx1"/>
                </a:solidFill>
                <a:sym typeface="Wingdings" panose="05000000000000000000" pitchFamily="2" charset="2"/>
              </a:rPr>
              <a:t> </a:t>
            </a:r>
            <a:r>
              <a:rPr lang="sv-SE" dirty="0" err="1">
                <a:solidFill>
                  <a:schemeClr val="tx1"/>
                </a:solidFill>
                <a:sym typeface="Wingdings" panose="05000000000000000000" pitchFamily="2" charset="2"/>
              </a:rPr>
              <a:t>requires</a:t>
            </a:r>
            <a:r>
              <a:rPr lang="sv-SE" dirty="0">
                <a:solidFill>
                  <a:schemeClr val="tx1"/>
                </a:solidFill>
                <a:sym typeface="Wingdings" panose="05000000000000000000" pitchFamily="2" charset="2"/>
              </a:rPr>
              <a:t> </a:t>
            </a:r>
            <a:r>
              <a:rPr lang="sv-SE" dirty="0" err="1">
                <a:solidFill>
                  <a:schemeClr val="tx1"/>
                </a:solidFill>
                <a:sym typeface="Wingdings" panose="05000000000000000000" pitchFamily="2" charset="2"/>
              </a:rPr>
              <a:t>Authentication</a:t>
            </a:r>
            <a:r>
              <a:rPr lang="sv-SE" dirty="0">
                <a:solidFill>
                  <a:schemeClr val="tx1"/>
                </a:solidFill>
                <a:sym typeface="Wingdings" panose="05000000000000000000" pitchFamily="2" charset="2"/>
              </a:rPr>
              <a:t> and </a:t>
            </a:r>
            <a:r>
              <a:rPr lang="sv-SE" dirty="0" err="1">
                <a:solidFill>
                  <a:schemeClr val="tx1"/>
                </a:solidFill>
                <a:sym typeface="Wingdings" panose="05000000000000000000" pitchFamily="2" charset="2"/>
              </a:rPr>
              <a:t>Authorisation</a:t>
            </a:r>
            <a:r>
              <a:rPr lang="sv-SE" dirty="0">
                <a:solidFill>
                  <a:schemeClr val="tx1"/>
                </a:solidFill>
                <a:sym typeface="Wingdings" panose="05000000000000000000" pitchFamily="2" charset="2"/>
              </a:rPr>
              <a:t> </a:t>
            </a:r>
            <a:r>
              <a:rPr lang="sv-SE" dirty="0" err="1">
                <a:solidFill>
                  <a:schemeClr val="tx1"/>
                </a:solidFill>
                <a:sym typeface="Wingdings" panose="05000000000000000000" pitchFamily="2" charset="2"/>
              </a:rPr>
              <a:t>technology</a:t>
            </a:r>
            <a:r>
              <a:rPr lang="sv-SE" dirty="0">
                <a:solidFill>
                  <a:schemeClr val="tx1"/>
                </a:solidFill>
                <a:sym typeface="Wingdings" panose="05000000000000000000" pitchFamily="2" charset="2"/>
              </a:rPr>
              <a:t> to be </a:t>
            </a:r>
            <a:r>
              <a:rPr lang="sv-SE" dirty="0" err="1">
                <a:solidFill>
                  <a:schemeClr val="tx1"/>
                </a:solidFill>
                <a:sym typeface="Wingdings" panose="05000000000000000000" pitchFamily="2" charset="2"/>
              </a:rPr>
              <a:t>further</a:t>
            </a:r>
            <a:r>
              <a:rPr lang="sv-SE" dirty="0">
                <a:solidFill>
                  <a:schemeClr val="tx1"/>
                </a:solidFill>
                <a:sym typeface="Wingdings" panose="05000000000000000000" pitchFamily="2" charset="2"/>
              </a:rPr>
              <a:t> </a:t>
            </a:r>
            <a:r>
              <a:rPr lang="sv-SE" dirty="0" err="1">
                <a:solidFill>
                  <a:schemeClr val="tx1"/>
                </a:solidFill>
                <a:sym typeface="Wingdings" panose="05000000000000000000" pitchFamily="2" charset="2"/>
              </a:rPr>
              <a:t>established</a:t>
            </a:r>
            <a:r>
              <a:rPr lang="sv-SE" dirty="0">
                <a:solidFill>
                  <a:schemeClr val="tx1"/>
                </a:solidFill>
                <a:sym typeface="Wingdings" panose="05000000000000000000" pitchFamily="2" charset="2"/>
              </a:rPr>
              <a:t> at all sites </a:t>
            </a:r>
          </a:p>
          <a:p>
            <a:pPr lvl="1"/>
            <a:r>
              <a:rPr lang="sv-SE" dirty="0" err="1">
                <a:solidFill>
                  <a:schemeClr val="tx1"/>
                </a:solidFill>
                <a:sym typeface="Wingdings" panose="05000000000000000000" pitchFamily="2" charset="2"/>
              </a:rPr>
              <a:t>slow</a:t>
            </a:r>
            <a:r>
              <a:rPr lang="sv-SE" dirty="0">
                <a:solidFill>
                  <a:schemeClr val="tx1"/>
                </a:solidFill>
                <a:sym typeface="Wingdings" panose="05000000000000000000" pitchFamily="2" charset="2"/>
              </a:rPr>
              <a:t> integration </a:t>
            </a:r>
            <a:r>
              <a:rPr lang="sv-SE" dirty="0" err="1">
                <a:solidFill>
                  <a:schemeClr val="tx1"/>
                </a:solidFill>
                <a:sym typeface="Wingdings" panose="05000000000000000000" pitchFamily="2" charset="2"/>
              </a:rPr>
              <a:t>with</a:t>
            </a:r>
            <a:r>
              <a:rPr lang="sv-SE" dirty="0">
                <a:solidFill>
                  <a:schemeClr val="tx1"/>
                </a:solidFill>
                <a:sym typeface="Wingdings" panose="05000000000000000000" pitchFamily="2" charset="2"/>
              </a:rPr>
              <a:t> </a:t>
            </a:r>
            <a:r>
              <a:rPr lang="sv-SE" dirty="0" err="1">
                <a:solidFill>
                  <a:schemeClr val="tx1"/>
                </a:solidFill>
                <a:sym typeface="Wingdings" panose="05000000000000000000" pitchFamily="2" charset="2"/>
              </a:rPr>
              <a:t>EUROfusion</a:t>
            </a:r>
            <a:r>
              <a:rPr lang="sv-SE" dirty="0">
                <a:solidFill>
                  <a:schemeClr val="tx1"/>
                </a:solidFill>
                <a:sym typeface="Wingdings" panose="05000000000000000000" pitchFamily="2" charset="2"/>
              </a:rPr>
              <a:t> LDAP </a:t>
            </a:r>
            <a:r>
              <a:rPr lang="sv-SE" dirty="0" err="1">
                <a:solidFill>
                  <a:schemeClr val="tx1"/>
                </a:solidFill>
                <a:sym typeface="Wingdings" panose="05000000000000000000" pitchFamily="2" charset="2"/>
              </a:rPr>
              <a:t>approval</a:t>
            </a:r>
            <a:r>
              <a:rPr lang="sv-SE" dirty="0">
                <a:solidFill>
                  <a:schemeClr val="tx1"/>
                </a:solidFill>
                <a:sym typeface="Wingdings" panose="05000000000000000000" pitchFamily="2" charset="2"/>
              </a:rPr>
              <a:t>/implementation </a:t>
            </a:r>
            <a:r>
              <a:rPr lang="sv-SE" dirty="0" err="1">
                <a:solidFill>
                  <a:schemeClr val="tx1"/>
                </a:solidFill>
                <a:sym typeface="Wingdings" panose="05000000000000000000" pitchFamily="2" charset="2"/>
              </a:rPr>
              <a:t>of</a:t>
            </a:r>
            <a:r>
              <a:rPr lang="sv-SE" dirty="0">
                <a:solidFill>
                  <a:schemeClr val="tx1"/>
                </a:solidFill>
                <a:sym typeface="Wingdings" panose="05000000000000000000" pitchFamily="2" charset="2"/>
              </a:rPr>
              <a:t> site </a:t>
            </a:r>
            <a:r>
              <a:rPr lang="sv-SE" dirty="0" err="1">
                <a:solidFill>
                  <a:schemeClr val="tx1"/>
                </a:solidFill>
                <a:sym typeface="Wingdings" panose="05000000000000000000" pitchFamily="2" charset="2"/>
              </a:rPr>
              <a:t>policies</a:t>
            </a:r>
            <a:r>
              <a:rPr lang="sv-SE" dirty="0">
                <a:solidFill>
                  <a:schemeClr val="tx1"/>
                </a:solidFill>
                <a:sym typeface="Wingdings" panose="05000000000000000000" pitchFamily="2" charset="2"/>
              </a:rPr>
              <a:t> </a:t>
            </a:r>
            <a:r>
              <a:rPr lang="sv-SE" dirty="0" err="1">
                <a:solidFill>
                  <a:schemeClr val="tx1"/>
                </a:solidFill>
                <a:sym typeface="Wingdings" panose="05000000000000000000" pitchFamily="2" charset="2"/>
              </a:rPr>
              <a:t>delayed</a:t>
            </a:r>
            <a:r>
              <a:rPr lang="sv-SE" dirty="0">
                <a:solidFill>
                  <a:schemeClr val="tx1"/>
                </a:solidFill>
                <a:sym typeface="Wingdings" panose="05000000000000000000" pitchFamily="2" charset="2"/>
              </a:rPr>
              <a:t> as </a:t>
            </a:r>
            <a:r>
              <a:rPr lang="sv-SE" dirty="0" err="1">
                <a:solidFill>
                  <a:schemeClr val="tx1"/>
                </a:solidFill>
                <a:sym typeface="Wingdings" panose="05000000000000000000" pitchFamily="2" charset="2"/>
              </a:rPr>
              <a:t>knockon</a:t>
            </a:r>
            <a:r>
              <a:rPr lang="sv-SE" dirty="0">
                <a:solidFill>
                  <a:schemeClr val="tx1"/>
                </a:solidFill>
                <a:sym typeface="Wingdings" panose="05000000000000000000" pitchFamily="2" charset="2"/>
              </a:rPr>
              <a:t> </a:t>
            </a:r>
            <a:r>
              <a:rPr lang="sv-SE" dirty="0" err="1">
                <a:solidFill>
                  <a:schemeClr val="tx1"/>
                </a:solidFill>
                <a:sym typeface="Wingdings" panose="05000000000000000000" pitchFamily="2" charset="2"/>
              </a:rPr>
              <a:t>effect</a:t>
            </a:r>
            <a:endParaRPr lang="sv-SE" dirty="0">
              <a:solidFill>
                <a:schemeClr val="tx1"/>
              </a:solidFill>
              <a:sym typeface="Wingdings" panose="05000000000000000000" pitchFamily="2" charset="2"/>
            </a:endParaRPr>
          </a:p>
          <a:p>
            <a:pPr lvl="1"/>
            <a:r>
              <a:rPr lang="sv-SE" dirty="0" err="1">
                <a:solidFill>
                  <a:schemeClr val="tx1"/>
                </a:solidFill>
                <a:sym typeface="Wingdings" panose="05000000000000000000" pitchFamily="2" charset="2"/>
              </a:rPr>
              <a:t>Reponsibility</a:t>
            </a:r>
            <a:r>
              <a:rPr lang="sv-SE" dirty="0">
                <a:solidFill>
                  <a:schemeClr val="tx1"/>
                </a:solidFill>
                <a:sym typeface="Wingdings" panose="05000000000000000000" pitchFamily="2" charset="2"/>
              </a:rPr>
              <a:t>/</a:t>
            </a:r>
            <a:r>
              <a:rPr lang="sv-SE" dirty="0" err="1">
                <a:solidFill>
                  <a:schemeClr val="tx1"/>
                </a:solidFill>
                <a:sym typeface="Wingdings" panose="05000000000000000000" pitchFamily="2" charset="2"/>
              </a:rPr>
              <a:t>willingness</a:t>
            </a:r>
            <a:r>
              <a:rPr lang="sv-SE" dirty="0">
                <a:solidFill>
                  <a:schemeClr val="tx1"/>
                </a:solidFill>
                <a:sym typeface="Wingdings" panose="05000000000000000000" pitchFamily="2" charset="2"/>
              </a:rPr>
              <a:t>/</a:t>
            </a:r>
            <a:r>
              <a:rPr lang="sv-SE" dirty="0" err="1">
                <a:solidFill>
                  <a:schemeClr val="tx1"/>
                </a:solidFill>
                <a:sym typeface="Wingdings" panose="05000000000000000000" pitchFamily="2" charset="2"/>
              </a:rPr>
              <a:t>ability</a:t>
            </a:r>
            <a:r>
              <a:rPr lang="sv-SE" dirty="0">
                <a:solidFill>
                  <a:schemeClr val="tx1"/>
                </a:solidFill>
                <a:sym typeface="Wingdings" panose="05000000000000000000" pitchFamily="2" charset="2"/>
              </a:rPr>
              <a:t> to </a:t>
            </a:r>
            <a:r>
              <a:rPr lang="sv-SE" dirty="0" err="1">
                <a:solidFill>
                  <a:schemeClr val="tx1"/>
                </a:solidFill>
                <a:sym typeface="Wingdings" panose="05000000000000000000" pitchFamily="2" charset="2"/>
              </a:rPr>
              <a:t>provide</a:t>
            </a:r>
            <a:r>
              <a:rPr lang="sv-SE" dirty="0">
                <a:solidFill>
                  <a:schemeClr val="tx1"/>
                </a:solidFill>
                <a:sym typeface="Wingdings" panose="05000000000000000000" pitchFamily="2" charset="2"/>
              </a:rPr>
              <a:t> </a:t>
            </a:r>
            <a:r>
              <a:rPr lang="sv-SE" dirty="0" err="1">
                <a:solidFill>
                  <a:schemeClr val="tx1"/>
                </a:solidFill>
                <a:sym typeface="Wingdings" panose="05000000000000000000" pitchFamily="2" charset="2"/>
              </a:rPr>
              <a:t>higher</a:t>
            </a:r>
            <a:r>
              <a:rPr lang="sv-SE" dirty="0">
                <a:solidFill>
                  <a:schemeClr val="tx1"/>
                </a:solidFill>
                <a:sym typeface="Wingdings" panose="05000000000000000000" pitchFamily="2" charset="2"/>
              </a:rPr>
              <a:t> </a:t>
            </a:r>
            <a:r>
              <a:rPr lang="sv-SE" dirty="0" err="1">
                <a:solidFill>
                  <a:schemeClr val="tx1"/>
                </a:solidFill>
                <a:sym typeface="Wingdings" panose="05000000000000000000" pitchFamily="2" charset="2"/>
              </a:rPr>
              <a:t>level</a:t>
            </a:r>
            <a:r>
              <a:rPr lang="sv-SE" dirty="0">
                <a:solidFill>
                  <a:schemeClr val="tx1"/>
                </a:solidFill>
                <a:sym typeface="Wingdings" panose="05000000000000000000" pitchFamily="2" charset="2"/>
              </a:rPr>
              <a:t> data (</a:t>
            </a:r>
            <a:r>
              <a:rPr lang="sv-SE" dirty="0" err="1">
                <a:solidFill>
                  <a:schemeClr val="tx1"/>
                </a:solidFill>
                <a:sym typeface="Wingdings" panose="05000000000000000000" pitchFamily="2" charset="2"/>
              </a:rPr>
              <a:t>core</a:t>
            </a:r>
            <a:r>
              <a:rPr lang="sv-SE" dirty="0">
                <a:solidFill>
                  <a:schemeClr val="tx1"/>
                </a:solidFill>
                <a:sym typeface="Wingdings" panose="05000000000000000000" pitchFamily="2" charset="2"/>
              </a:rPr>
              <a:t> </a:t>
            </a:r>
            <a:r>
              <a:rPr lang="sv-SE" dirty="0" err="1">
                <a:solidFill>
                  <a:schemeClr val="tx1"/>
                </a:solidFill>
                <a:sym typeface="Wingdings" panose="05000000000000000000" pitchFamily="2" charset="2"/>
              </a:rPr>
              <a:t>profiles</a:t>
            </a:r>
            <a:r>
              <a:rPr lang="sv-SE" dirty="0">
                <a:solidFill>
                  <a:schemeClr val="tx1"/>
                </a:solidFill>
                <a:sym typeface="Wingdings" panose="05000000000000000000" pitchFamily="2" charset="2"/>
              </a:rPr>
              <a:t> </a:t>
            </a:r>
            <a:r>
              <a:rPr lang="sv-SE" dirty="0" err="1">
                <a:solidFill>
                  <a:schemeClr val="tx1"/>
                </a:solidFill>
                <a:sym typeface="Wingdings" panose="05000000000000000000" pitchFamily="2" charset="2"/>
              </a:rPr>
              <a:t>etc</a:t>
            </a:r>
            <a:r>
              <a:rPr lang="sv-SE" dirty="0">
                <a:solidFill>
                  <a:schemeClr val="tx1"/>
                </a:solidFill>
                <a:sym typeface="Wingdings" panose="05000000000000000000" pitchFamily="2" charset="2"/>
              </a:rPr>
              <a:t>) </a:t>
            </a:r>
            <a:r>
              <a:rPr lang="sv-SE" dirty="0" err="1">
                <a:solidFill>
                  <a:schemeClr val="tx1"/>
                </a:solidFill>
                <a:sym typeface="Wingdings" panose="05000000000000000000" pitchFamily="2" charset="2"/>
              </a:rPr>
              <a:t>varies</a:t>
            </a:r>
            <a:r>
              <a:rPr lang="sv-SE" dirty="0">
                <a:solidFill>
                  <a:schemeClr val="tx1"/>
                </a:solidFill>
                <a:sym typeface="Wingdings" panose="05000000000000000000" pitchFamily="2" charset="2"/>
              </a:rPr>
              <a:t> </a:t>
            </a:r>
            <a:r>
              <a:rPr lang="sv-SE" dirty="0" err="1">
                <a:solidFill>
                  <a:schemeClr val="tx1"/>
                </a:solidFill>
                <a:sym typeface="Wingdings" panose="05000000000000000000" pitchFamily="2" charset="2"/>
              </a:rPr>
              <a:t>between</a:t>
            </a:r>
            <a:r>
              <a:rPr lang="sv-SE" dirty="0">
                <a:solidFill>
                  <a:schemeClr val="tx1"/>
                </a:solidFill>
                <a:sym typeface="Wingdings" panose="05000000000000000000" pitchFamily="2" charset="2"/>
              </a:rPr>
              <a:t> sites – </a:t>
            </a:r>
            <a:r>
              <a:rPr lang="sv-SE" dirty="0" err="1">
                <a:solidFill>
                  <a:schemeClr val="tx1"/>
                </a:solidFill>
                <a:sym typeface="Wingdings" panose="05000000000000000000" pitchFamily="2" charset="2"/>
              </a:rPr>
              <a:t>need</a:t>
            </a:r>
            <a:r>
              <a:rPr lang="sv-SE" dirty="0">
                <a:solidFill>
                  <a:schemeClr val="tx1"/>
                </a:solidFill>
                <a:sym typeface="Wingdings" panose="05000000000000000000" pitchFamily="2" charset="2"/>
              </a:rPr>
              <a:t> an </a:t>
            </a:r>
            <a:r>
              <a:rPr lang="sv-SE" dirty="0" err="1">
                <a:solidFill>
                  <a:schemeClr val="tx1"/>
                </a:solidFill>
                <a:sym typeface="Wingdings" panose="05000000000000000000" pitchFamily="2" charset="2"/>
              </a:rPr>
              <a:t>harmonized</a:t>
            </a:r>
            <a:r>
              <a:rPr lang="sv-SE" dirty="0">
                <a:solidFill>
                  <a:schemeClr val="tx1"/>
                </a:solidFill>
                <a:sym typeface="Wingdings" panose="05000000000000000000" pitchFamily="2" charset="2"/>
              </a:rPr>
              <a:t> approach. – </a:t>
            </a:r>
            <a:r>
              <a:rPr lang="sv-SE" dirty="0" err="1">
                <a:solidFill>
                  <a:schemeClr val="tx1"/>
                </a:solidFill>
                <a:sym typeface="Wingdings" panose="05000000000000000000" pitchFamily="2" charset="2"/>
              </a:rPr>
              <a:t>discussion</a:t>
            </a:r>
            <a:r>
              <a:rPr lang="sv-SE" dirty="0">
                <a:solidFill>
                  <a:schemeClr val="tx1"/>
                </a:solidFill>
                <a:sym typeface="Wingdings" panose="05000000000000000000" pitchFamily="2" charset="2"/>
              </a:rPr>
              <a:t> in </a:t>
            </a:r>
            <a:r>
              <a:rPr lang="sv-SE" dirty="0" err="1">
                <a:solidFill>
                  <a:schemeClr val="tx1"/>
                </a:solidFill>
                <a:sym typeface="Wingdings" panose="05000000000000000000" pitchFamily="2" charset="2"/>
              </a:rPr>
              <a:t>parallel</a:t>
            </a:r>
            <a:r>
              <a:rPr lang="sv-SE" dirty="0">
                <a:solidFill>
                  <a:schemeClr val="tx1"/>
                </a:solidFill>
                <a:sym typeface="Wingdings" panose="05000000000000000000" pitchFamily="2" charset="2"/>
              </a:rPr>
              <a:t> sessions</a:t>
            </a:r>
          </a:p>
          <a:p>
            <a:pPr marL="761981" lvl="1" indent="0">
              <a:buNone/>
            </a:pPr>
            <a:endParaRPr lang="sv-SE" dirty="0">
              <a:solidFill>
                <a:srgbClr val="00B050"/>
              </a:solidFill>
              <a:sym typeface="Wingdings" panose="05000000000000000000" pitchFamily="2" charset="2"/>
            </a:endParaRPr>
          </a:p>
          <a:p>
            <a:endParaRPr lang="sv-SE" dirty="0">
              <a:sym typeface="Wingdings" panose="05000000000000000000" pitchFamily="2" charset="2"/>
            </a:endParaRPr>
          </a:p>
          <a:p>
            <a:pPr lvl="1"/>
            <a:endParaRPr lang="sv-SE" dirty="0">
              <a:solidFill>
                <a:srgbClr val="00B050"/>
              </a:solidFill>
            </a:endParaRPr>
          </a:p>
        </p:txBody>
      </p:sp>
    </p:spTree>
    <p:extLst>
      <p:ext uri="{BB962C8B-B14F-4D97-AF65-F5344CB8AC3E}">
        <p14:creationId xmlns:p14="http://schemas.microsoft.com/office/powerpoint/2010/main" val="567088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B7C32F-ED34-75E2-F85D-B7811649CF9B}"/>
              </a:ext>
            </a:extLst>
          </p:cNvPr>
          <p:cNvSpPr>
            <a:spLocks noGrp="1"/>
          </p:cNvSpPr>
          <p:nvPr>
            <p:ph type="title"/>
          </p:nvPr>
        </p:nvSpPr>
        <p:spPr/>
        <p:txBody>
          <a:bodyPr/>
          <a:lstStyle/>
          <a:p>
            <a:r>
              <a:rPr lang="en-GB" dirty="0"/>
              <a:t>Intermediate Summary</a:t>
            </a:r>
          </a:p>
        </p:txBody>
      </p:sp>
      <p:sp>
        <p:nvSpPr>
          <p:cNvPr id="3" name="Platshållare för innehåll 2">
            <a:extLst>
              <a:ext uri="{FF2B5EF4-FFF2-40B4-BE49-F238E27FC236}">
                <a16:creationId xmlns:a16="http://schemas.microsoft.com/office/drawing/2014/main" id="{51C14CC6-0ADD-117D-EBCF-1E06A17C1A7D}"/>
              </a:ext>
            </a:extLst>
          </p:cNvPr>
          <p:cNvSpPr>
            <a:spLocks noGrp="1"/>
          </p:cNvSpPr>
          <p:nvPr>
            <p:ph idx="1"/>
          </p:nvPr>
        </p:nvSpPr>
        <p:spPr/>
        <p:txBody>
          <a:bodyPr>
            <a:normAutofit fontScale="92500" lnSpcReduction="10000"/>
          </a:bodyPr>
          <a:lstStyle/>
          <a:p>
            <a:pPr lvl="1"/>
            <a:endParaRPr lang="sv-SE" dirty="0">
              <a:sym typeface="Wingdings" panose="05000000000000000000" pitchFamily="2" charset="2"/>
            </a:endParaRPr>
          </a:p>
          <a:p>
            <a:pPr marL="42862" indent="0">
              <a:buNone/>
            </a:pPr>
            <a:r>
              <a:rPr lang="en-GB" sz="2000" b="1" dirty="0">
                <a:sym typeface="Wingdings" panose="05000000000000000000" pitchFamily="2" charset="2"/>
              </a:rPr>
              <a:t>Longer term vision: A one stop facility for researching, accessing, processing, analysing, and sharing experimental and modelling data. </a:t>
            </a:r>
          </a:p>
          <a:p>
            <a:pPr marL="135464" indent="0">
              <a:buNone/>
            </a:pPr>
            <a:r>
              <a:rPr lang="sv-SE" dirty="0">
                <a:sym typeface="Wingdings" panose="05000000000000000000" pitchFamily="2" charset="2"/>
              </a:rPr>
              <a:t>	</a:t>
            </a:r>
          </a:p>
          <a:p>
            <a:r>
              <a:rPr lang="sv-SE" dirty="0" err="1">
                <a:sym typeface="Wingdings" panose="05000000000000000000" pitchFamily="2" charset="2"/>
              </a:rPr>
              <a:t>Technology</a:t>
            </a:r>
            <a:r>
              <a:rPr lang="sv-SE" dirty="0">
                <a:sym typeface="Wingdings" panose="05000000000000000000" pitchFamily="2" charset="2"/>
              </a:rPr>
              <a:t> </a:t>
            </a:r>
            <a:r>
              <a:rPr lang="sv-SE" dirty="0" err="1">
                <a:sym typeface="Wingdings" panose="05000000000000000000" pitchFamily="2" charset="2"/>
              </a:rPr>
              <a:t>backend</a:t>
            </a:r>
            <a:r>
              <a:rPr lang="sv-SE" dirty="0">
                <a:sym typeface="Wingdings" panose="05000000000000000000" pitchFamily="2" charset="2"/>
              </a:rPr>
              <a:t> (</a:t>
            </a:r>
            <a:r>
              <a:rPr lang="sv-SE" dirty="0" err="1">
                <a:sym typeface="Wingdings" panose="05000000000000000000" pitchFamily="2" charset="2"/>
              </a:rPr>
              <a:t>almost</a:t>
            </a:r>
            <a:r>
              <a:rPr lang="sv-SE" dirty="0">
                <a:sym typeface="Wingdings" panose="05000000000000000000" pitchFamily="2" charset="2"/>
              </a:rPr>
              <a:t>) ready for full </a:t>
            </a:r>
            <a:r>
              <a:rPr lang="sv-SE" dirty="0" err="1">
                <a:sym typeface="Wingdings" panose="05000000000000000000" pitchFamily="2" charset="2"/>
              </a:rPr>
              <a:t>deployment</a:t>
            </a:r>
            <a:endParaRPr lang="sv-SE" dirty="0">
              <a:sym typeface="Wingdings" panose="05000000000000000000" pitchFamily="2" charset="2"/>
            </a:endParaRPr>
          </a:p>
          <a:p>
            <a:pPr lvl="1"/>
            <a:r>
              <a:rPr lang="sv-SE" dirty="0">
                <a:sym typeface="Wingdings" panose="05000000000000000000" pitchFamily="2" charset="2"/>
              </a:rPr>
              <a:t>Still </a:t>
            </a:r>
            <a:r>
              <a:rPr lang="sv-SE" dirty="0" err="1">
                <a:sym typeface="Wingdings" panose="05000000000000000000" pitchFamily="2" charset="2"/>
              </a:rPr>
              <a:t>need</a:t>
            </a:r>
            <a:r>
              <a:rPr lang="sv-SE" dirty="0">
                <a:sym typeface="Wingdings" panose="05000000000000000000" pitchFamily="2" charset="2"/>
              </a:rPr>
              <a:t> to </a:t>
            </a:r>
            <a:r>
              <a:rPr lang="sv-SE" dirty="0" err="1">
                <a:sym typeface="Wingdings" panose="05000000000000000000" pitchFamily="2" charset="2"/>
              </a:rPr>
              <a:t>provide</a:t>
            </a:r>
            <a:r>
              <a:rPr lang="sv-SE" dirty="0">
                <a:sym typeface="Wingdings" panose="05000000000000000000" pitchFamily="2" charset="2"/>
              </a:rPr>
              <a:t> </a:t>
            </a:r>
            <a:r>
              <a:rPr lang="sv-SE" dirty="0" err="1">
                <a:sym typeface="Wingdings" panose="05000000000000000000" pitchFamily="2" charset="2"/>
              </a:rPr>
              <a:t>authorisation</a:t>
            </a:r>
            <a:r>
              <a:rPr lang="sv-SE" dirty="0">
                <a:sym typeface="Wingdings" panose="05000000000000000000" pitchFamily="2" charset="2"/>
              </a:rPr>
              <a:t> </a:t>
            </a:r>
            <a:r>
              <a:rPr lang="sv-SE" dirty="0" err="1">
                <a:sym typeface="Wingdings" panose="05000000000000000000" pitchFamily="2" charset="2"/>
              </a:rPr>
              <a:t>layer</a:t>
            </a:r>
            <a:r>
              <a:rPr lang="sv-SE" dirty="0">
                <a:sym typeface="Wingdings" panose="05000000000000000000" pitchFamily="2" charset="2"/>
              </a:rPr>
              <a:t> </a:t>
            </a:r>
            <a:r>
              <a:rPr lang="sv-SE" dirty="0" err="1">
                <a:sym typeface="Wingdings" panose="05000000000000000000" pitchFamily="2" charset="2"/>
              </a:rPr>
              <a:t>beyond</a:t>
            </a:r>
            <a:r>
              <a:rPr lang="sv-SE" dirty="0">
                <a:sym typeface="Wingdings" panose="05000000000000000000" pitchFamily="2" charset="2"/>
              </a:rPr>
              <a:t> </a:t>
            </a:r>
            <a:r>
              <a:rPr lang="sv-SE" dirty="0" err="1">
                <a:sym typeface="Wingdings" panose="05000000000000000000" pitchFamily="2" charset="2"/>
              </a:rPr>
              <a:t>whitelisting</a:t>
            </a:r>
            <a:r>
              <a:rPr lang="sv-SE" dirty="0">
                <a:sym typeface="Wingdings" panose="05000000000000000000" pitchFamily="2" charset="2"/>
              </a:rPr>
              <a:t> on sites</a:t>
            </a:r>
          </a:p>
          <a:p>
            <a:r>
              <a:rPr lang="sv-SE" dirty="0" err="1">
                <a:sym typeface="Wingdings" panose="05000000000000000000" pitchFamily="2" charset="2"/>
              </a:rPr>
              <a:t>Now</a:t>
            </a:r>
            <a:r>
              <a:rPr lang="sv-SE" dirty="0">
                <a:sym typeface="Wingdings" panose="05000000000000000000" pitchFamily="2" charset="2"/>
              </a:rPr>
              <a:t> </a:t>
            </a:r>
            <a:r>
              <a:rPr lang="sv-SE" dirty="0" err="1">
                <a:sym typeface="Wingdings" panose="05000000000000000000" pitchFamily="2" charset="2"/>
              </a:rPr>
              <a:t>time</a:t>
            </a:r>
            <a:r>
              <a:rPr lang="sv-SE" dirty="0">
                <a:sym typeface="Wingdings" panose="05000000000000000000" pitchFamily="2" charset="2"/>
              </a:rPr>
              <a:t> to start population data and </a:t>
            </a:r>
            <a:r>
              <a:rPr lang="sv-SE" dirty="0" err="1">
                <a:sym typeface="Wingdings" panose="05000000000000000000" pitchFamily="2" charset="2"/>
              </a:rPr>
              <a:t>expand</a:t>
            </a:r>
            <a:r>
              <a:rPr lang="sv-SE" dirty="0">
                <a:sym typeface="Wingdings" panose="05000000000000000000" pitchFamily="2" charset="2"/>
              </a:rPr>
              <a:t> data </a:t>
            </a:r>
            <a:r>
              <a:rPr lang="sv-SE" dirty="0" err="1">
                <a:sym typeface="Wingdings" panose="05000000000000000000" pitchFamily="2" charset="2"/>
              </a:rPr>
              <a:t>mappings</a:t>
            </a:r>
            <a:r>
              <a:rPr lang="sv-SE" dirty="0">
                <a:sym typeface="Wingdings" panose="05000000000000000000" pitchFamily="2" charset="2"/>
              </a:rPr>
              <a:t> (site </a:t>
            </a:r>
            <a:r>
              <a:rPr lang="sv-SE" dirty="0" err="1">
                <a:sym typeface="Wingdings" panose="05000000000000000000" pitchFamily="2" charset="2"/>
              </a:rPr>
              <a:t>activitites</a:t>
            </a:r>
            <a:r>
              <a:rPr lang="sv-SE" dirty="0">
                <a:sym typeface="Wingdings" panose="05000000000000000000" pitchFamily="2" charset="2"/>
              </a:rPr>
              <a:t>!)</a:t>
            </a:r>
          </a:p>
          <a:p>
            <a:pPr lvl="1"/>
            <a:r>
              <a:rPr lang="sv-SE" dirty="0" err="1">
                <a:sym typeface="Wingdings" panose="05000000000000000000" pitchFamily="2" charset="2"/>
              </a:rPr>
              <a:t>Recommendations</a:t>
            </a:r>
            <a:r>
              <a:rPr lang="sv-SE" dirty="0">
                <a:sym typeface="Wingdings" panose="05000000000000000000" pitchFamily="2" charset="2"/>
              </a:rPr>
              <a:t> on minimum data </a:t>
            </a:r>
            <a:r>
              <a:rPr lang="sv-SE" dirty="0" err="1">
                <a:sym typeface="Wingdings" panose="05000000000000000000" pitchFamily="2" charset="2"/>
              </a:rPr>
              <a:t>requirements</a:t>
            </a:r>
            <a:endParaRPr lang="sv-SE" dirty="0">
              <a:sym typeface="Wingdings" panose="05000000000000000000" pitchFamily="2" charset="2"/>
            </a:endParaRPr>
          </a:p>
          <a:p>
            <a:pPr lvl="2"/>
            <a:r>
              <a:rPr lang="sv-SE" dirty="0">
                <a:sym typeface="Wingdings" panose="05000000000000000000" pitchFamily="2" charset="2"/>
              </a:rPr>
              <a:t>Standard data for metadata ”</a:t>
            </a:r>
            <a:r>
              <a:rPr lang="sv-SE" dirty="0" err="1">
                <a:sym typeface="Wingdings" panose="05000000000000000000" pitchFamily="2" charset="2"/>
              </a:rPr>
              <a:t>waveforms</a:t>
            </a:r>
            <a:r>
              <a:rPr lang="sv-SE" dirty="0">
                <a:sym typeface="Wingdings" panose="05000000000000000000" pitchFamily="2" charset="2"/>
              </a:rPr>
              <a:t>”</a:t>
            </a:r>
          </a:p>
          <a:p>
            <a:pPr lvl="2"/>
            <a:r>
              <a:rPr lang="sv-SE" dirty="0">
                <a:sym typeface="Wingdings" panose="05000000000000000000" pitchFamily="2" charset="2"/>
              </a:rPr>
              <a:t>Data </a:t>
            </a:r>
            <a:r>
              <a:rPr lang="sv-SE" dirty="0" err="1">
                <a:sym typeface="Wingdings" panose="05000000000000000000" pitchFamily="2" charset="2"/>
              </a:rPr>
              <a:t>mappings</a:t>
            </a:r>
            <a:r>
              <a:rPr lang="sv-SE" dirty="0">
                <a:sym typeface="Wingdings" panose="05000000000000000000" pitchFamily="2" charset="2"/>
              </a:rPr>
              <a:t> / data sets for TSVV data </a:t>
            </a:r>
            <a:r>
              <a:rPr lang="sv-SE" dirty="0" err="1">
                <a:sym typeface="Wingdings" panose="05000000000000000000" pitchFamily="2" charset="2"/>
              </a:rPr>
              <a:t>validation</a:t>
            </a:r>
            <a:r>
              <a:rPr lang="sv-SE" dirty="0">
                <a:sym typeface="Wingdings" panose="05000000000000000000" pitchFamily="2" charset="2"/>
              </a:rPr>
              <a:t>  - </a:t>
            </a:r>
          </a:p>
          <a:p>
            <a:pPr lvl="2"/>
            <a:r>
              <a:rPr lang="sv-SE" dirty="0" err="1">
                <a:sym typeface="Wingdings" panose="05000000000000000000" pitchFamily="2" charset="2"/>
              </a:rPr>
              <a:t>How</a:t>
            </a:r>
            <a:r>
              <a:rPr lang="sv-SE" dirty="0">
                <a:sym typeface="Wingdings" panose="05000000000000000000" pitchFamily="2" charset="2"/>
              </a:rPr>
              <a:t> to </a:t>
            </a:r>
            <a:r>
              <a:rPr lang="sv-SE" dirty="0" err="1">
                <a:sym typeface="Wingdings" panose="05000000000000000000" pitchFamily="2" charset="2"/>
              </a:rPr>
              <a:t>manage</a:t>
            </a:r>
            <a:r>
              <a:rPr lang="sv-SE" dirty="0">
                <a:sym typeface="Wingdings" panose="05000000000000000000" pitchFamily="2" charset="2"/>
              </a:rPr>
              <a:t> ”</a:t>
            </a:r>
            <a:r>
              <a:rPr lang="sv-SE" dirty="0" err="1">
                <a:sym typeface="Wingdings" panose="05000000000000000000" pitchFamily="2" charset="2"/>
              </a:rPr>
              <a:t>processed</a:t>
            </a:r>
            <a:r>
              <a:rPr lang="sv-SE" dirty="0">
                <a:sym typeface="Wingdings" panose="05000000000000000000" pitchFamily="2" charset="2"/>
              </a:rPr>
              <a:t> data” – </a:t>
            </a:r>
            <a:r>
              <a:rPr lang="sv-SE" dirty="0" err="1">
                <a:sym typeface="Wingdings" panose="05000000000000000000" pitchFamily="2" charset="2"/>
              </a:rPr>
              <a:t>core</a:t>
            </a:r>
            <a:r>
              <a:rPr lang="sv-SE" dirty="0">
                <a:sym typeface="Wingdings" panose="05000000000000000000" pitchFamily="2" charset="2"/>
              </a:rPr>
              <a:t> _</a:t>
            </a:r>
            <a:r>
              <a:rPr lang="sv-SE" dirty="0" err="1">
                <a:sym typeface="Wingdings" panose="05000000000000000000" pitchFamily="2" charset="2"/>
              </a:rPr>
              <a:t>profiles</a:t>
            </a:r>
            <a:r>
              <a:rPr lang="sv-SE" dirty="0">
                <a:sym typeface="Wingdings" panose="05000000000000000000" pitchFamily="2" charset="2"/>
              </a:rPr>
              <a:t> </a:t>
            </a:r>
            <a:r>
              <a:rPr lang="sv-SE" dirty="0" err="1">
                <a:sym typeface="Wingdings" panose="05000000000000000000" pitchFamily="2" charset="2"/>
              </a:rPr>
              <a:t>etc</a:t>
            </a:r>
            <a:r>
              <a:rPr lang="sv-SE" dirty="0">
                <a:sym typeface="Wingdings" panose="05000000000000000000" pitchFamily="2" charset="2"/>
              </a:rPr>
              <a:t> at </a:t>
            </a:r>
            <a:r>
              <a:rPr lang="sv-SE" dirty="0" err="1">
                <a:sym typeface="Wingdings" panose="05000000000000000000" pitchFamily="2" charset="2"/>
              </a:rPr>
              <a:t>scale</a:t>
            </a:r>
            <a:r>
              <a:rPr lang="sv-SE" dirty="0">
                <a:sym typeface="Wingdings" panose="05000000000000000000" pitchFamily="2" charset="2"/>
              </a:rPr>
              <a:t>? </a:t>
            </a:r>
            <a:r>
              <a:rPr lang="sv-SE" dirty="0" err="1">
                <a:sym typeface="Wingdings" panose="05000000000000000000" pitchFamily="2" charset="2"/>
              </a:rPr>
              <a:t>Who</a:t>
            </a:r>
            <a:r>
              <a:rPr lang="sv-SE" dirty="0">
                <a:sym typeface="Wingdings" panose="05000000000000000000" pitchFamily="2" charset="2"/>
              </a:rPr>
              <a:t> is </a:t>
            </a:r>
            <a:r>
              <a:rPr lang="sv-SE" dirty="0" err="1">
                <a:sym typeface="Wingdings" panose="05000000000000000000" pitchFamily="2" charset="2"/>
              </a:rPr>
              <a:t>responsible</a:t>
            </a:r>
            <a:r>
              <a:rPr lang="sv-SE" dirty="0">
                <a:sym typeface="Wingdings" panose="05000000000000000000" pitchFamily="2" charset="2"/>
              </a:rPr>
              <a:t>?</a:t>
            </a:r>
          </a:p>
          <a:p>
            <a:r>
              <a:rPr lang="sv-SE" dirty="0" err="1">
                <a:sym typeface="Wingdings" panose="05000000000000000000" pitchFamily="2" charset="2"/>
              </a:rPr>
              <a:t>Reasonable</a:t>
            </a:r>
            <a:r>
              <a:rPr lang="sv-SE" dirty="0">
                <a:sym typeface="Wingdings" panose="05000000000000000000" pitchFamily="2" charset="2"/>
              </a:rPr>
              <a:t> progress in the 1+ </a:t>
            </a:r>
            <a:r>
              <a:rPr lang="sv-SE" dirty="0" err="1">
                <a:sym typeface="Wingdings" panose="05000000000000000000" pitchFamily="2" charset="2"/>
              </a:rPr>
              <a:t>year</a:t>
            </a:r>
            <a:r>
              <a:rPr lang="sv-SE" dirty="0">
                <a:sym typeface="Wingdings" panose="05000000000000000000" pitchFamily="2" charset="2"/>
              </a:rPr>
              <a:t> </a:t>
            </a:r>
            <a:r>
              <a:rPr lang="sv-SE" dirty="0" err="1">
                <a:sym typeface="Wingdings" panose="05000000000000000000" pitchFamily="2" charset="2"/>
              </a:rPr>
              <a:t>of</a:t>
            </a:r>
            <a:r>
              <a:rPr lang="sv-SE" dirty="0">
                <a:sym typeface="Wingdings" panose="05000000000000000000" pitchFamily="2" charset="2"/>
              </a:rPr>
              <a:t> </a:t>
            </a:r>
            <a:r>
              <a:rPr lang="sv-SE" dirty="0" err="1">
                <a:sym typeface="Wingdings" panose="05000000000000000000" pitchFamily="2" charset="2"/>
              </a:rPr>
              <a:t>activity</a:t>
            </a:r>
            <a:r>
              <a:rPr lang="sv-SE" dirty="0">
                <a:sym typeface="Wingdings" panose="05000000000000000000" pitchFamily="2" charset="2"/>
              </a:rPr>
              <a:t>  </a:t>
            </a:r>
          </a:p>
          <a:p>
            <a:pPr lvl="1"/>
            <a:r>
              <a:rPr lang="sv-SE" dirty="0">
                <a:sym typeface="Wingdings" panose="05000000000000000000" pitchFamily="2" charset="2"/>
              </a:rPr>
              <a:t>Still </a:t>
            </a:r>
            <a:r>
              <a:rPr lang="sv-SE" dirty="0" err="1">
                <a:sym typeface="Wingdings" panose="05000000000000000000" pitchFamily="2" charset="2"/>
              </a:rPr>
              <a:t>some</a:t>
            </a:r>
            <a:r>
              <a:rPr lang="sv-SE" dirty="0">
                <a:sym typeface="Wingdings" panose="05000000000000000000" pitchFamily="2" charset="2"/>
              </a:rPr>
              <a:t> </a:t>
            </a:r>
            <a:r>
              <a:rPr lang="sv-SE" dirty="0" err="1">
                <a:sym typeface="Wingdings" panose="05000000000000000000" pitchFamily="2" charset="2"/>
              </a:rPr>
              <a:t>struggles</a:t>
            </a:r>
            <a:r>
              <a:rPr lang="sv-SE" dirty="0">
                <a:sym typeface="Wingdings" panose="05000000000000000000" pitchFamily="2" charset="2"/>
              </a:rPr>
              <a:t> </a:t>
            </a:r>
            <a:r>
              <a:rPr lang="sv-SE" dirty="0" err="1">
                <a:sym typeface="Wingdings" panose="05000000000000000000" pitchFamily="2" charset="2"/>
              </a:rPr>
              <a:t>with</a:t>
            </a:r>
            <a:r>
              <a:rPr lang="sv-SE" dirty="0">
                <a:sym typeface="Wingdings" panose="05000000000000000000" pitchFamily="2" charset="2"/>
              </a:rPr>
              <a:t> red tape and </a:t>
            </a:r>
            <a:r>
              <a:rPr lang="sv-SE" dirty="0" err="1">
                <a:sym typeface="Wingdings" panose="05000000000000000000" pitchFamily="2" charset="2"/>
              </a:rPr>
              <a:t>prioritisation</a:t>
            </a:r>
            <a:r>
              <a:rPr lang="sv-SE" dirty="0">
                <a:sym typeface="Wingdings" panose="05000000000000000000" pitchFamily="2" charset="2"/>
              </a:rPr>
              <a:t> at different sites</a:t>
            </a:r>
          </a:p>
          <a:p>
            <a:pPr lvl="1"/>
            <a:r>
              <a:rPr lang="sv-SE" dirty="0" err="1">
                <a:sym typeface="Wingdings" panose="05000000000000000000" pitchFamily="2" charset="2"/>
              </a:rPr>
              <a:t>Some</a:t>
            </a:r>
            <a:r>
              <a:rPr lang="sv-SE" dirty="0">
                <a:sym typeface="Wingdings" panose="05000000000000000000" pitchFamily="2" charset="2"/>
              </a:rPr>
              <a:t> </a:t>
            </a:r>
            <a:r>
              <a:rPr lang="sv-SE" dirty="0" err="1">
                <a:sym typeface="Wingdings" panose="05000000000000000000" pitchFamily="2" charset="2"/>
              </a:rPr>
              <a:t>concerns</a:t>
            </a:r>
            <a:r>
              <a:rPr lang="sv-SE" dirty="0">
                <a:sym typeface="Wingdings" panose="05000000000000000000" pitchFamily="2" charset="2"/>
              </a:rPr>
              <a:t> on </a:t>
            </a:r>
            <a:r>
              <a:rPr lang="sv-SE" dirty="0" err="1">
                <a:sym typeface="Wingdings" panose="05000000000000000000" pitchFamily="2" charset="2"/>
              </a:rPr>
              <a:t>longevity</a:t>
            </a:r>
            <a:r>
              <a:rPr lang="sv-SE" dirty="0">
                <a:sym typeface="Wingdings" panose="05000000000000000000" pitchFamily="2" charset="2"/>
              </a:rPr>
              <a:t> and support </a:t>
            </a:r>
            <a:r>
              <a:rPr lang="sv-SE" dirty="0" err="1">
                <a:sym typeface="Wingdings" panose="05000000000000000000" pitchFamily="2" charset="2"/>
              </a:rPr>
              <a:t>of</a:t>
            </a:r>
            <a:r>
              <a:rPr lang="sv-SE" dirty="0">
                <a:sym typeface="Wingdings" panose="05000000000000000000" pitchFamily="2" charset="2"/>
              </a:rPr>
              <a:t> </a:t>
            </a:r>
            <a:r>
              <a:rPr lang="sv-SE" dirty="0" err="1">
                <a:sym typeface="Wingdings" panose="05000000000000000000" pitchFamily="2" charset="2"/>
              </a:rPr>
              <a:t>some</a:t>
            </a:r>
            <a:r>
              <a:rPr lang="sv-SE" dirty="0">
                <a:sym typeface="Wingdings" panose="05000000000000000000" pitchFamily="2" charset="2"/>
              </a:rPr>
              <a:t> </a:t>
            </a:r>
            <a:r>
              <a:rPr lang="sv-SE" dirty="0" err="1">
                <a:sym typeface="Wingdings" panose="05000000000000000000" pitchFamily="2" charset="2"/>
              </a:rPr>
              <a:t>infrastructure</a:t>
            </a:r>
            <a:r>
              <a:rPr lang="sv-SE" dirty="0">
                <a:sym typeface="Wingdings" panose="05000000000000000000" pitchFamily="2" charset="2"/>
              </a:rPr>
              <a:t> </a:t>
            </a:r>
            <a:r>
              <a:rPr lang="sv-SE" dirty="0" err="1">
                <a:sym typeface="Wingdings" panose="05000000000000000000" pitchFamily="2" charset="2"/>
              </a:rPr>
              <a:t>components</a:t>
            </a:r>
            <a:endParaRPr lang="sv-SE" dirty="0">
              <a:sym typeface="Wingdings" panose="05000000000000000000" pitchFamily="2" charset="2"/>
            </a:endParaRPr>
          </a:p>
          <a:p>
            <a:pPr marL="342900" lvl="1" indent="0">
              <a:buNone/>
            </a:pPr>
            <a:endParaRPr lang="sv-SE" dirty="0">
              <a:sym typeface="Wingdings" panose="05000000000000000000" pitchFamily="2" charset="2"/>
            </a:endParaRPr>
          </a:p>
          <a:p>
            <a:r>
              <a:rPr lang="sv-SE" dirty="0" err="1">
                <a:sym typeface="Wingdings" panose="05000000000000000000" pitchFamily="2" charset="2"/>
              </a:rPr>
              <a:t>Next</a:t>
            </a:r>
            <a:r>
              <a:rPr lang="sv-SE" dirty="0">
                <a:sym typeface="Wingdings" panose="05000000000000000000" pitchFamily="2" charset="2"/>
              </a:rPr>
              <a:t> step: </a:t>
            </a:r>
            <a:r>
              <a:rPr lang="sv-SE" dirty="0" err="1">
                <a:sym typeface="Wingdings" panose="05000000000000000000" pitchFamily="2" charset="2"/>
              </a:rPr>
              <a:t>Develop</a:t>
            </a:r>
            <a:r>
              <a:rPr lang="sv-SE" dirty="0">
                <a:sym typeface="Wingdings" panose="05000000000000000000" pitchFamily="2" charset="2"/>
              </a:rPr>
              <a:t> the </a:t>
            </a:r>
            <a:r>
              <a:rPr lang="sv-SE" dirty="0" err="1">
                <a:sym typeface="Wingdings" panose="05000000000000000000" pitchFamily="2" charset="2"/>
              </a:rPr>
              <a:t>technology</a:t>
            </a:r>
            <a:r>
              <a:rPr lang="sv-SE" dirty="0">
                <a:sym typeface="Wingdings" panose="05000000000000000000" pitchFamily="2" charset="2"/>
              </a:rPr>
              <a:t> to </a:t>
            </a:r>
            <a:r>
              <a:rPr lang="sv-SE" dirty="0" err="1">
                <a:sym typeface="Wingdings" panose="05000000000000000000" pitchFamily="2" charset="2"/>
              </a:rPr>
              <a:t>integrate</a:t>
            </a:r>
            <a:r>
              <a:rPr lang="sv-SE" dirty="0">
                <a:sym typeface="Wingdings" panose="05000000000000000000" pitchFamily="2" charset="2"/>
              </a:rPr>
              <a:t> </a:t>
            </a:r>
            <a:r>
              <a:rPr lang="sv-SE" dirty="0" err="1">
                <a:sym typeface="Wingdings" panose="05000000000000000000" pitchFamily="2" charset="2"/>
              </a:rPr>
              <a:t>modelling</a:t>
            </a:r>
            <a:r>
              <a:rPr lang="sv-SE" dirty="0">
                <a:sym typeface="Wingdings" panose="05000000000000000000" pitchFamily="2" charset="2"/>
              </a:rPr>
              <a:t> data </a:t>
            </a:r>
            <a:r>
              <a:rPr lang="sv-SE" dirty="0" err="1">
                <a:sym typeface="Wingdings" panose="05000000000000000000" pitchFamily="2" charset="2"/>
              </a:rPr>
              <a:t>through</a:t>
            </a:r>
            <a:r>
              <a:rPr lang="sv-SE" dirty="0">
                <a:sym typeface="Wingdings" panose="05000000000000000000" pitchFamily="2" charset="2"/>
              </a:rPr>
              <a:t> </a:t>
            </a:r>
            <a:r>
              <a:rPr lang="sv-SE" dirty="0" err="1">
                <a:sym typeface="Wingdings" panose="05000000000000000000" pitchFamily="2" charset="2"/>
              </a:rPr>
              <a:t>SimDB</a:t>
            </a:r>
            <a:r>
              <a:rPr lang="sv-SE" dirty="0">
                <a:sym typeface="Wingdings" panose="05000000000000000000" pitchFamily="2" charset="2"/>
              </a:rPr>
              <a:t> as a site(</a:t>
            </a:r>
            <a:r>
              <a:rPr lang="sv-SE" dirty="0" err="1">
                <a:sym typeface="Wingdings" panose="05000000000000000000" pitchFamily="2" charset="2"/>
              </a:rPr>
              <a:t>facility</a:t>
            </a:r>
            <a:r>
              <a:rPr lang="sv-SE" dirty="0">
                <a:sym typeface="Wingdings" panose="05000000000000000000" pitchFamily="2" charset="2"/>
              </a:rPr>
              <a:t>) </a:t>
            </a:r>
            <a:r>
              <a:rPr lang="sv-SE" dirty="0" err="1">
                <a:sym typeface="Wingdings" panose="05000000000000000000" pitchFamily="2" charset="2"/>
              </a:rPr>
              <a:t>of</a:t>
            </a:r>
            <a:r>
              <a:rPr lang="sv-SE" dirty="0">
                <a:sym typeface="Wingdings" panose="05000000000000000000" pitchFamily="2" charset="2"/>
              </a:rPr>
              <a:t> </a:t>
            </a:r>
            <a:r>
              <a:rPr lang="sv-SE" dirty="0" err="1">
                <a:sym typeface="Wingdings" panose="05000000000000000000" pitchFamily="2" charset="2"/>
              </a:rPr>
              <a:t>its</a:t>
            </a:r>
            <a:r>
              <a:rPr lang="sv-SE" dirty="0">
                <a:sym typeface="Wingdings" panose="05000000000000000000" pitchFamily="2" charset="2"/>
              </a:rPr>
              <a:t> </a:t>
            </a:r>
            <a:r>
              <a:rPr lang="sv-SE" dirty="0" err="1">
                <a:sym typeface="Wingdings" panose="05000000000000000000" pitchFamily="2" charset="2"/>
              </a:rPr>
              <a:t>own</a:t>
            </a:r>
            <a:r>
              <a:rPr lang="sv-SE" dirty="0">
                <a:sym typeface="Wingdings" panose="05000000000000000000" pitchFamily="2" charset="2"/>
              </a:rPr>
              <a:t>. </a:t>
            </a:r>
            <a:r>
              <a:rPr lang="sv-SE" dirty="0" err="1">
                <a:sym typeface="Wingdings" panose="05000000000000000000" pitchFamily="2" charset="2"/>
              </a:rPr>
              <a:t>Closing</a:t>
            </a:r>
            <a:r>
              <a:rPr lang="sv-SE" dirty="0">
                <a:sym typeface="Wingdings" panose="05000000000000000000" pitchFamily="2" charset="2"/>
              </a:rPr>
              <a:t> the loop from data – </a:t>
            </a:r>
            <a:r>
              <a:rPr lang="sv-SE" dirty="0" err="1">
                <a:sym typeface="Wingdings" panose="05000000000000000000" pitchFamily="2" charset="2"/>
              </a:rPr>
              <a:t>modelling</a:t>
            </a:r>
            <a:r>
              <a:rPr lang="sv-SE" dirty="0">
                <a:sym typeface="Wingdings" panose="05000000000000000000" pitchFamily="2" charset="2"/>
              </a:rPr>
              <a:t>  - new data all </a:t>
            </a:r>
            <a:r>
              <a:rPr lang="sv-SE" dirty="0" err="1">
                <a:sym typeface="Wingdings" panose="05000000000000000000" pitchFamily="2" charset="2"/>
              </a:rPr>
              <a:t>available</a:t>
            </a:r>
            <a:r>
              <a:rPr lang="sv-SE" dirty="0">
                <a:sym typeface="Wingdings" panose="05000000000000000000" pitchFamily="2" charset="2"/>
              </a:rPr>
              <a:t> in an </a:t>
            </a:r>
            <a:r>
              <a:rPr lang="sv-SE" dirty="0" err="1">
                <a:sym typeface="Wingdings" panose="05000000000000000000" pitchFamily="2" charset="2"/>
              </a:rPr>
              <a:t>integrated</a:t>
            </a:r>
            <a:r>
              <a:rPr lang="sv-SE" dirty="0">
                <a:sym typeface="Wingdings" panose="05000000000000000000" pitchFamily="2" charset="2"/>
              </a:rPr>
              <a:t> </a:t>
            </a:r>
            <a:r>
              <a:rPr lang="sv-SE" dirty="0" err="1">
                <a:sym typeface="Wingdings" panose="05000000000000000000" pitchFamily="2" charset="2"/>
              </a:rPr>
              <a:t>structure</a:t>
            </a:r>
            <a:r>
              <a:rPr lang="sv-SE" dirty="0">
                <a:sym typeface="Wingdings" panose="05000000000000000000" pitchFamily="2" charset="2"/>
              </a:rPr>
              <a:t>.</a:t>
            </a:r>
          </a:p>
          <a:p>
            <a:pPr marL="42862" indent="0">
              <a:buNone/>
            </a:pPr>
            <a:endParaRPr lang="en-GB" sz="1800" b="1" dirty="0">
              <a:sym typeface="Wingdings" panose="05000000000000000000" pitchFamily="2" charset="2"/>
            </a:endParaRPr>
          </a:p>
          <a:p>
            <a:endParaRPr lang="en-GB" dirty="0"/>
          </a:p>
        </p:txBody>
      </p:sp>
      <p:sp>
        <p:nvSpPr>
          <p:cNvPr id="5" name="Platshållare för bildnummer 4">
            <a:extLst>
              <a:ext uri="{FF2B5EF4-FFF2-40B4-BE49-F238E27FC236}">
                <a16:creationId xmlns:a16="http://schemas.microsoft.com/office/drawing/2014/main" id="{347F09E5-3E71-8233-5B3B-FA97B3CC6765}"/>
              </a:ext>
            </a:extLst>
          </p:cNvPr>
          <p:cNvSpPr>
            <a:spLocks noGrp="1"/>
          </p:cNvSpPr>
          <p:nvPr>
            <p:ph type="sldNum" sz="quarter" idx="12"/>
          </p:nvPr>
        </p:nvSpPr>
        <p:spPr/>
        <p:txBody>
          <a:bodyPr/>
          <a:lstStyle/>
          <a:p>
            <a:fld id="{6A6D9FA1-99C7-4910-8E32-B85D378B0060}" type="slidenum">
              <a:rPr lang="en-GB" smtClean="0">
                <a:solidFill>
                  <a:prstClr val="white"/>
                </a:solidFill>
              </a:rPr>
              <a:pPr/>
              <a:t>5</a:t>
            </a:fld>
            <a:endParaRPr lang="en-GB" dirty="0">
              <a:solidFill>
                <a:prstClr val="white"/>
              </a:solidFill>
            </a:endParaRPr>
          </a:p>
        </p:txBody>
      </p:sp>
      <p:sp>
        <p:nvSpPr>
          <p:cNvPr id="6" name="Platshållare för sidfot 5">
            <a:extLst>
              <a:ext uri="{FF2B5EF4-FFF2-40B4-BE49-F238E27FC236}">
                <a16:creationId xmlns:a16="http://schemas.microsoft.com/office/drawing/2014/main" id="{A7130194-29FA-9BBE-DA18-0598BC3776E4}"/>
              </a:ext>
            </a:extLst>
          </p:cNvPr>
          <p:cNvSpPr>
            <a:spLocks noGrp="1"/>
          </p:cNvSpPr>
          <p:nvPr>
            <p:ph type="ftr" sz="quarter" idx="11"/>
          </p:nvPr>
        </p:nvSpPr>
        <p:spPr/>
        <p:txBody>
          <a:bodyPr/>
          <a:lstStyle/>
          <a:p>
            <a:r>
              <a:rPr lang="en-GB">
                <a:solidFill>
                  <a:prstClr val="white"/>
                </a:solidFill>
              </a:rPr>
              <a:t>Strand | 16th IMEG meeting</a:t>
            </a:r>
            <a:endParaRPr lang="en-GB" dirty="0">
              <a:solidFill>
                <a:prstClr val="white"/>
              </a:solidFill>
            </a:endParaRPr>
          </a:p>
        </p:txBody>
      </p:sp>
    </p:spTree>
    <p:extLst>
      <p:ext uri="{BB962C8B-B14F-4D97-AF65-F5344CB8AC3E}">
        <p14:creationId xmlns:p14="http://schemas.microsoft.com/office/powerpoint/2010/main" val="2416480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2EF267-86C2-E42E-DFA5-CF5B58AD8405}"/>
              </a:ext>
            </a:extLst>
          </p:cNvPr>
          <p:cNvSpPr>
            <a:spLocks noGrp="1"/>
          </p:cNvSpPr>
          <p:nvPr>
            <p:ph type="ctrTitle"/>
          </p:nvPr>
        </p:nvSpPr>
        <p:spPr/>
        <p:txBody>
          <a:bodyPr/>
          <a:lstStyle/>
          <a:p>
            <a:r>
              <a:rPr lang="sv-SE" dirty="0" err="1"/>
              <a:t>Background</a:t>
            </a:r>
            <a:r>
              <a:rPr lang="sv-SE" dirty="0"/>
              <a:t> for the </a:t>
            </a:r>
            <a:r>
              <a:rPr lang="sv-SE" dirty="0" err="1"/>
              <a:t>Discussions</a:t>
            </a:r>
            <a:endParaRPr lang="sv-SE" dirty="0"/>
          </a:p>
        </p:txBody>
      </p:sp>
      <p:sp>
        <p:nvSpPr>
          <p:cNvPr id="3" name="Underrubrik 2">
            <a:extLst>
              <a:ext uri="{FF2B5EF4-FFF2-40B4-BE49-F238E27FC236}">
                <a16:creationId xmlns:a16="http://schemas.microsoft.com/office/drawing/2014/main" id="{71040090-D9F3-5BA9-AE57-5DEC98DAAFEC}"/>
              </a:ext>
            </a:extLst>
          </p:cNvPr>
          <p:cNvSpPr>
            <a:spLocks noGrp="1"/>
          </p:cNvSpPr>
          <p:nvPr>
            <p:ph type="subTitle" idx="1"/>
          </p:nvPr>
        </p:nvSpPr>
        <p:spPr/>
        <p:txBody>
          <a:bodyPr/>
          <a:lstStyle/>
          <a:p>
            <a:endParaRPr lang="en-GB"/>
          </a:p>
        </p:txBody>
      </p:sp>
      <p:sp>
        <p:nvSpPr>
          <p:cNvPr id="4" name="Platshållare för bildnummer 3">
            <a:extLst>
              <a:ext uri="{FF2B5EF4-FFF2-40B4-BE49-F238E27FC236}">
                <a16:creationId xmlns:a16="http://schemas.microsoft.com/office/drawing/2014/main" id="{219F014F-FD6F-60AF-7383-67AD0A169926}"/>
              </a:ext>
            </a:extLst>
          </p:cNvPr>
          <p:cNvSpPr>
            <a:spLocks noGrp="1"/>
          </p:cNvSpPr>
          <p:nvPr>
            <p:ph type="sldNum" idx="12"/>
          </p:nvPr>
        </p:nvSpPr>
        <p:spPr/>
        <p:txBody>
          <a:bodyPr/>
          <a:lstStyle/>
          <a:p>
            <a:fld id="{00000000-1234-1234-1234-123412341234}" type="slidenum">
              <a:rPr lang="cs" smtClean="0"/>
              <a:pPr/>
              <a:t>6</a:t>
            </a:fld>
            <a:endParaRPr lang="cs"/>
          </a:p>
        </p:txBody>
      </p:sp>
    </p:spTree>
    <p:extLst>
      <p:ext uri="{BB962C8B-B14F-4D97-AF65-F5344CB8AC3E}">
        <p14:creationId xmlns:p14="http://schemas.microsoft.com/office/powerpoint/2010/main" val="2537752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AB8272-F2B5-B447-2529-F68D84854D4B}"/>
              </a:ext>
            </a:extLst>
          </p:cNvPr>
          <p:cNvSpPr>
            <a:spLocks noGrp="1"/>
          </p:cNvSpPr>
          <p:nvPr>
            <p:ph type="title"/>
          </p:nvPr>
        </p:nvSpPr>
        <p:spPr/>
        <p:txBody>
          <a:bodyPr/>
          <a:lstStyle/>
          <a:p>
            <a:r>
              <a:rPr lang="sv-SE" dirty="0"/>
              <a:t>Approach to the ”Scenarios”</a:t>
            </a:r>
          </a:p>
        </p:txBody>
      </p:sp>
      <p:sp>
        <p:nvSpPr>
          <p:cNvPr id="3" name="Platshållare för innehåll 2">
            <a:extLst>
              <a:ext uri="{FF2B5EF4-FFF2-40B4-BE49-F238E27FC236}">
                <a16:creationId xmlns:a16="http://schemas.microsoft.com/office/drawing/2014/main" id="{FE016B3C-1C53-8229-B083-E7415A6203FD}"/>
              </a:ext>
            </a:extLst>
          </p:cNvPr>
          <p:cNvSpPr>
            <a:spLocks noGrp="1"/>
          </p:cNvSpPr>
          <p:nvPr>
            <p:ph idx="1"/>
          </p:nvPr>
        </p:nvSpPr>
        <p:spPr/>
        <p:txBody>
          <a:bodyPr>
            <a:normAutofit lnSpcReduction="10000"/>
          </a:bodyPr>
          <a:lstStyle/>
          <a:p>
            <a:r>
              <a:rPr lang="sv-SE" dirty="0"/>
              <a:t>Scenario A: ”Metadata” </a:t>
            </a:r>
            <a:r>
              <a:rPr lang="sv-SE" dirty="0" err="1"/>
              <a:t>made</a:t>
            </a:r>
            <a:r>
              <a:rPr lang="sv-SE" dirty="0"/>
              <a:t> </a:t>
            </a:r>
            <a:r>
              <a:rPr lang="sv-SE" dirty="0" err="1"/>
              <a:t>available</a:t>
            </a:r>
            <a:r>
              <a:rPr lang="sv-SE" dirty="0"/>
              <a:t> from the fusion </a:t>
            </a:r>
            <a:r>
              <a:rPr lang="sv-SE" dirty="0" err="1"/>
              <a:t>devices</a:t>
            </a:r>
            <a:endParaRPr lang="sv-SE" dirty="0"/>
          </a:p>
          <a:p>
            <a:pPr lvl="1"/>
            <a:r>
              <a:rPr lang="sv-SE" dirty="0"/>
              <a:t>Metadata is </a:t>
            </a:r>
            <a:r>
              <a:rPr lang="sv-SE" dirty="0" err="1"/>
              <a:t>context</a:t>
            </a:r>
            <a:r>
              <a:rPr lang="sv-SE" dirty="0"/>
              <a:t> </a:t>
            </a:r>
            <a:r>
              <a:rPr lang="sv-SE" dirty="0" err="1"/>
              <a:t>dependent</a:t>
            </a:r>
            <a:r>
              <a:rPr lang="sv-SE" dirty="0"/>
              <a:t> – </a:t>
            </a:r>
            <a:r>
              <a:rPr lang="sv-SE" dirty="0" err="1"/>
              <a:t>someones</a:t>
            </a:r>
            <a:r>
              <a:rPr lang="sv-SE" dirty="0"/>
              <a:t> metadata is </a:t>
            </a:r>
            <a:r>
              <a:rPr lang="sv-SE" dirty="0" err="1"/>
              <a:t>someone</a:t>
            </a:r>
            <a:r>
              <a:rPr lang="sv-SE" dirty="0"/>
              <a:t> </a:t>
            </a:r>
            <a:r>
              <a:rPr lang="sv-SE" dirty="0" err="1"/>
              <a:t>else’s</a:t>
            </a:r>
            <a:r>
              <a:rPr lang="sv-SE" dirty="0"/>
              <a:t> data and </a:t>
            </a:r>
            <a:r>
              <a:rPr lang="sv-SE" dirty="0" err="1"/>
              <a:t>viceversa</a:t>
            </a:r>
            <a:r>
              <a:rPr lang="sv-SE" dirty="0"/>
              <a:t>:</a:t>
            </a:r>
          </a:p>
          <a:p>
            <a:pPr lvl="1"/>
            <a:r>
              <a:rPr lang="sv-SE" dirty="0" err="1"/>
              <a:t>Our</a:t>
            </a:r>
            <a:r>
              <a:rPr lang="sv-SE" dirty="0"/>
              <a:t> definition: ”metadata is the </a:t>
            </a:r>
            <a:r>
              <a:rPr lang="sv-SE" dirty="0" err="1"/>
              <a:t>waveforms</a:t>
            </a:r>
            <a:r>
              <a:rPr lang="sv-SE" dirty="0"/>
              <a:t> </a:t>
            </a:r>
            <a:r>
              <a:rPr lang="sv-SE" dirty="0" err="1"/>
              <a:t>needed</a:t>
            </a:r>
            <a:r>
              <a:rPr lang="sv-SE" dirty="0"/>
              <a:t> for a researcher to not </a:t>
            </a:r>
            <a:r>
              <a:rPr lang="sv-SE" dirty="0" err="1"/>
              <a:t>only</a:t>
            </a:r>
            <a:r>
              <a:rPr lang="sv-SE" dirty="0"/>
              <a:t> </a:t>
            </a:r>
            <a:r>
              <a:rPr lang="sv-SE" dirty="0" err="1"/>
              <a:t>know</a:t>
            </a:r>
            <a:r>
              <a:rPr lang="sv-SE" dirty="0"/>
              <a:t> </a:t>
            </a:r>
            <a:r>
              <a:rPr lang="sv-SE" dirty="0" err="1"/>
              <a:t>that</a:t>
            </a:r>
            <a:r>
              <a:rPr lang="sv-SE" dirty="0"/>
              <a:t> a </a:t>
            </a:r>
            <a:r>
              <a:rPr lang="sv-SE" dirty="0" err="1"/>
              <a:t>shot</a:t>
            </a:r>
            <a:r>
              <a:rPr lang="sv-SE" dirty="0"/>
              <a:t> </a:t>
            </a:r>
            <a:r>
              <a:rPr lang="sv-SE" dirty="0" err="1"/>
              <a:t>was</a:t>
            </a:r>
            <a:r>
              <a:rPr lang="sv-SE" dirty="0"/>
              <a:t> </a:t>
            </a:r>
            <a:r>
              <a:rPr lang="sv-SE" dirty="0" err="1"/>
              <a:t>performed</a:t>
            </a:r>
            <a:r>
              <a:rPr lang="sv-SE" dirty="0"/>
              <a:t> </a:t>
            </a:r>
            <a:r>
              <a:rPr lang="sv-SE" dirty="0" err="1"/>
              <a:t>but</a:t>
            </a:r>
            <a:r>
              <a:rPr lang="sv-SE" dirty="0"/>
              <a:t> </a:t>
            </a:r>
            <a:r>
              <a:rPr lang="sv-SE" dirty="0" err="1"/>
              <a:t>also</a:t>
            </a:r>
            <a:r>
              <a:rPr lang="sv-SE" dirty="0"/>
              <a:t> to </a:t>
            </a:r>
            <a:r>
              <a:rPr lang="sv-SE" dirty="0" err="1"/>
              <a:t>assess</a:t>
            </a:r>
            <a:r>
              <a:rPr lang="sv-SE" dirty="0"/>
              <a:t> the </a:t>
            </a:r>
            <a:r>
              <a:rPr lang="sv-SE" dirty="0" err="1"/>
              <a:t>shot</a:t>
            </a:r>
            <a:r>
              <a:rPr lang="sv-SE" dirty="0"/>
              <a:t> for </a:t>
            </a:r>
            <a:r>
              <a:rPr lang="sv-SE" dirty="0" err="1"/>
              <a:t>insights</a:t>
            </a:r>
            <a:r>
              <a:rPr lang="sv-SE" dirty="0"/>
              <a:t> and </a:t>
            </a:r>
            <a:r>
              <a:rPr lang="sv-SE" dirty="0" err="1"/>
              <a:t>future</a:t>
            </a:r>
            <a:r>
              <a:rPr lang="sv-SE" dirty="0"/>
              <a:t> </a:t>
            </a:r>
            <a:r>
              <a:rPr lang="sv-SE" dirty="0" err="1"/>
              <a:t>use</a:t>
            </a:r>
            <a:r>
              <a:rPr lang="sv-SE" dirty="0"/>
              <a:t>”.</a:t>
            </a:r>
          </a:p>
          <a:p>
            <a:pPr lvl="1"/>
            <a:r>
              <a:rPr lang="sv-SE" dirty="0" err="1"/>
              <a:t>Also</a:t>
            </a:r>
            <a:r>
              <a:rPr lang="sv-SE" dirty="0"/>
              <a:t> </a:t>
            </a:r>
            <a:r>
              <a:rPr lang="sv-SE" dirty="0" err="1"/>
              <a:t>planned</a:t>
            </a:r>
            <a:r>
              <a:rPr lang="sv-SE" dirty="0"/>
              <a:t> as  front end for </a:t>
            </a:r>
            <a:r>
              <a:rPr lang="sv-SE" dirty="0" err="1"/>
              <a:t>EUROfusion</a:t>
            </a:r>
            <a:r>
              <a:rPr lang="sv-SE" dirty="0"/>
              <a:t> </a:t>
            </a:r>
            <a:r>
              <a:rPr lang="sv-SE" dirty="0" err="1"/>
              <a:t>databases</a:t>
            </a:r>
            <a:r>
              <a:rPr lang="sv-SE" dirty="0"/>
              <a:t> on </a:t>
            </a:r>
            <a:r>
              <a:rPr lang="sv-SE" dirty="0" err="1"/>
              <a:t>pedestal</a:t>
            </a:r>
            <a:r>
              <a:rPr lang="sv-SE" dirty="0"/>
              <a:t>, </a:t>
            </a:r>
            <a:r>
              <a:rPr lang="sv-SE" dirty="0" err="1"/>
              <a:t>disruption</a:t>
            </a:r>
            <a:r>
              <a:rPr lang="sv-SE" dirty="0"/>
              <a:t>, </a:t>
            </a:r>
            <a:r>
              <a:rPr lang="sv-SE" dirty="0" err="1"/>
              <a:t>etc</a:t>
            </a:r>
            <a:endParaRPr lang="sv-SE" dirty="0"/>
          </a:p>
          <a:p>
            <a:pPr lvl="1"/>
            <a:r>
              <a:rPr lang="sv-SE" u="sng" dirty="0" err="1"/>
              <a:t>Core</a:t>
            </a:r>
            <a:r>
              <a:rPr lang="sv-SE" u="sng" dirty="0"/>
              <a:t> services </a:t>
            </a:r>
            <a:r>
              <a:rPr lang="sv-SE" dirty="0" err="1"/>
              <a:t>delivered</a:t>
            </a:r>
            <a:r>
              <a:rPr lang="sv-SE" dirty="0"/>
              <a:t> and </a:t>
            </a:r>
            <a:r>
              <a:rPr lang="sv-SE" dirty="0" err="1"/>
              <a:t>supported</a:t>
            </a:r>
            <a:r>
              <a:rPr lang="sv-SE" dirty="0"/>
              <a:t> by PSNC – </a:t>
            </a:r>
            <a:r>
              <a:rPr lang="sv-SE" dirty="0" err="1"/>
              <a:t>provides</a:t>
            </a:r>
            <a:r>
              <a:rPr lang="sv-SE" dirty="0"/>
              <a:t> a front end </a:t>
            </a:r>
          </a:p>
          <a:p>
            <a:pPr marL="342900" lvl="1" indent="0">
              <a:buNone/>
            </a:pPr>
            <a:r>
              <a:rPr lang="sv-SE" dirty="0"/>
              <a:t>    </a:t>
            </a:r>
            <a:r>
              <a:rPr lang="sv-SE" dirty="0" err="1"/>
              <a:t>dashboard</a:t>
            </a:r>
            <a:r>
              <a:rPr lang="sv-SE" dirty="0"/>
              <a:t> </a:t>
            </a:r>
            <a:r>
              <a:rPr lang="sv-SE" dirty="0" err="1"/>
              <a:t>providing</a:t>
            </a:r>
            <a:r>
              <a:rPr lang="sv-SE" dirty="0"/>
              <a:t> </a:t>
            </a:r>
            <a:r>
              <a:rPr lang="sv-SE" dirty="0" err="1"/>
              <a:t>search</a:t>
            </a:r>
            <a:r>
              <a:rPr lang="sv-SE" dirty="0"/>
              <a:t> option and </a:t>
            </a:r>
            <a:r>
              <a:rPr lang="sv-SE" dirty="0" err="1"/>
              <a:t>graphical</a:t>
            </a:r>
            <a:r>
              <a:rPr lang="sv-SE" dirty="0"/>
              <a:t> interfaces</a:t>
            </a:r>
          </a:p>
          <a:p>
            <a:pPr lvl="1"/>
            <a:r>
              <a:rPr lang="sv-SE" u="sng" dirty="0"/>
              <a:t>Sites</a:t>
            </a:r>
            <a:r>
              <a:rPr lang="sv-SE" dirty="0"/>
              <a:t> </a:t>
            </a:r>
            <a:r>
              <a:rPr lang="sv-SE" dirty="0" err="1"/>
              <a:t>provide</a:t>
            </a:r>
            <a:r>
              <a:rPr lang="sv-SE" dirty="0"/>
              <a:t> </a:t>
            </a:r>
            <a:r>
              <a:rPr lang="sv-SE" dirty="0" err="1"/>
              <a:t>summary</a:t>
            </a:r>
            <a:r>
              <a:rPr lang="sv-SE" dirty="0"/>
              <a:t> </a:t>
            </a:r>
            <a:r>
              <a:rPr lang="sv-SE" dirty="0" err="1"/>
              <a:t>waveforms</a:t>
            </a:r>
            <a:r>
              <a:rPr lang="sv-SE" dirty="0"/>
              <a:t>  - (down)</a:t>
            </a:r>
            <a:r>
              <a:rPr lang="sv-SE" dirty="0" err="1"/>
              <a:t>sampled</a:t>
            </a:r>
            <a:r>
              <a:rPr lang="sv-SE" dirty="0"/>
              <a:t> to a </a:t>
            </a:r>
            <a:r>
              <a:rPr lang="sv-SE" dirty="0" err="1"/>
              <a:t>single</a:t>
            </a:r>
            <a:r>
              <a:rPr lang="sv-SE" dirty="0"/>
              <a:t> </a:t>
            </a:r>
            <a:r>
              <a:rPr lang="sv-SE" dirty="0" err="1"/>
              <a:t>time</a:t>
            </a:r>
            <a:r>
              <a:rPr lang="sv-SE" dirty="0"/>
              <a:t> </a:t>
            </a:r>
          </a:p>
          <a:p>
            <a:pPr marL="342900" lvl="1" indent="0">
              <a:buNone/>
            </a:pPr>
            <a:r>
              <a:rPr lang="sv-SE" dirty="0"/>
              <a:t>     </a:t>
            </a:r>
            <a:r>
              <a:rPr lang="sv-SE" dirty="0" err="1"/>
              <a:t>array</a:t>
            </a:r>
            <a:r>
              <a:rPr lang="sv-SE" dirty="0"/>
              <a:t> /discharge </a:t>
            </a:r>
            <a:r>
              <a:rPr lang="sv-SE" dirty="0" err="1"/>
              <a:t>which</a:t>
            </a:r>
            <a:r>
              <a:rPr lang="sv-SE" dirty="0"/>
              <a:t> </a:t>
            </a:r>
            <a:r>
              <a:rPr lang="sv-SE" dirty="0" err="1"/>
              <a:t>are</a:t>
            </a:r>
            <a:r>
              <a:rPr lang="sv-SE" dirty="0"/>
              <a:t> </a:t>
            </a:r>
            <a:r>
              <a:rPr lang="sv-SE" dirty="0" err="1"/>
              <a:t>harvested</a:t>
            </a:r>
            <a:r>
              <a:rPr lang="sv-SE" dirty="0"/>
              <a:t> by </a:t>
            </a:r>
            <a:r>
              <a:rPr lang="sv-SE" dirty="0" err="1"/>
              <a:t>core</a:t>
            </a:r>
            <a:r>
              <a:rPr lang="sv-SE" dirty="0"/>
              <a:t> services</a:t>
            </a:r>
          </a:p>
          <a:p>
            <a:pPr lvl="1"/>
            <a:r>
              <a:rPr lang="sv-SE" dirty="0" err="1"/>
              <a:t>Provided</a:t>
            </a:r>
            <a:r>
              <a:rPr lang="sv-SE" dirty="0"/>
              <a:t> in IDS format </a:t>
            </a:r>
            <a:r>
              <a:rPr lang="sv-SE" dirty="0" err="1"/>
              <a:t>mainly</a:t>
            </a:r>
            <a:r>
              <a:rPr lang="sv-SE" dirty="0"/>
              <a:t> </a:t>
            </a:r>
            <a:r>
              <a:rPr lang="sv-SE" dirty="0" err="1"/>
              <a:t>through</a:t>
            </a:r>
            <a:r>
              <a:rPr lang="sv-SE" dirty="0"/>
              <a:t> ”</a:t>
            </a:r>
            <a:r>
              <a:rPr lang="sv-SE" dirty="0" err="1"/>
              <a:t>ids_summary</a:t>
            </a:r>
            <a:r>
              <a:rPr lang="sv-SE" dirty="0"/>
              <a:t>”, </a:t>
            </a:r>
            <a:r>
              <a:rPr lang="sv-SE" dirty="0" err="1"/>
              <a:t>dataset_description</a:t>
            </a:r>
            <a:endParaRPr lang="sv-SE" dirty="0"/>
          </a:p>
          <a:p>
            <a:r>
              <a:rPr lang="sv-SE" dirty="0" err="1"/>
              <a:t>Prototyped</a:t>
            </a:r>
            <a:r>
              <a:rPr lang="sv-SE" dirty="0"/>
              <a:t> and ready for </a:t>
            </a:r>
            <a:r>
              <a:rPr lang="sv-SE" dirty="0" err="1"/>
              <a:t>larger</a:t>
            </a:r>
            <a:r>
              <a:rPr lang="sv-SE" dirty="0"/>
              <a:t> </a:t>
            </a:r>
            <a:r>
              <a:rPr lang="sv-SE" dirty="0" err="1"/>
              <a:t>scale</a:t>
            </a:r>
            <a:r>
              <a:rPr lang="sv-SE" dirty="0"/>
              <a:t> </a:t>
            </a:r>
            <a:r>
              <a:rPr lang="sv-SE" dirty="0" err="1"/>
              <a:t>use</a:t>
            </a:r>
            <a:endParaRPr lang="sv-SE" dirty="0"/>
          </a:p>
          <a:p>
            <a:pPr lvl="1"/>
            <a:r>
              <a:rPr lang="sv-SE" dirty="0" err="1"/>
              <a:t>Waiting</a:t>
            </a:r>
            <a:r>
              <a:rPr lang="sv-SE" dirty="0"/>
              <a:t> for new hardware (EF/</a:t>
            </a:r>
            <a:r>
              <a:rPr lang="sv-SE" dirty="0" err="1"/>
              <a:t>gateway</a:t>
            </a:r>
            <a:r>
              <a:rPr lang="sv-SE" dirty="0"/>
              <a:t>) to be </a:t>
            </a:r>
            <a:r>
              <a:rPr lang="sv-SE" dirty="0" err="1"/>
              <a:t>made</a:t>
            </a:r>
            <a:r>
              <a:rPr lang="sv-SE" dirty="0"/>
              <a:t> </a:t>
            </a:r>
            <a:r>
              <a:rPr lang="sv-SE" dirty="0" err="1"/>
              <a:t>available</a:t>
            </a:r>
            <a:r>
              <a:rPr lang="sv-SE" dirty="0"/>
              <a:t> </a:t>
            </a:r>
            <a:r>
              <a:rPr lang="sv-SE" dirty="0">
                <a:sym typeface="Wingdings" panose="05000000000000000000" pitchFamily="2" charset="2"/>
              </a:rPr>
              <a:t> Q1 2025.</a:t>
            </a:r>
          </a:p>
          <a:p>
            <a:pPr lvl="1"/>
            <a:r>
              <a:rPr lang="sv-SE" dirty="0" err="1">
                <a:sym typeface="Wingdings" panose="05000000000000000000" pitchFamily="2" charset="2"/>
              </a:rPr>
              <a:t>Performance</a:t>
            </a:r>
            <a:r>
              <a:rPr lang="sv-SE" dirty="0">
                <a:sym typeface="Wingdings" panose="05000000000000000000" pitchFamily="2" charset="2"/>
              </a:rPr>
              <a:t> </a:t>
            </a:r>
            <a:r>
              <a:rPr lang="sv-SE" dirty="0" err="1">
                <a:sym typeface="Wingdings" panose="05000000000000000000" pitchFamily="2" charset="2"/>
              </a:rPr>
              <a:t>tuning</a:t>
            </a:r>
            <a:r>
              <a:rPr lang="sv-SE" dirty="0">
                <a:sym typeface="Wingdings" panose="05000000000000000000" pitchFamily="2" charset="2"/>
              </a:rPr>
              <a:t> and </a:t>
            </a:r>
            <a:r>
              <a:rPr lang="sv-SE" dirty="0" err="1">
                <a:sym typeface="Wingdings" panose="05000000000000000000" pitchFamily="2" charset="2"/>
              </a:rPr>
              <a:t>production</a:t>
            </a:r>
            <a:r>
              <a:rPr lang="sv-SE" dirty="0">
                <a:sym typeface="Wingdings" panose="05000000000000000000" pitchFamily="2" charset="2"/>
              </a:rPr>
              <a:t> release. </a:t>
            </a:r>
          </a:p>
          <a:p>
            <a:pPr lvl="1"/>
            <a:endParaRPr lang="sv-SE" dirty="0">
              <a:sym typeface="Wingdings" panose="05000000000000000000" pitchFamily="2" charset="2"/>
            </a:endParaRPr>
          </a:p>
          <a:p>
            <a:pPr lvl="1"/>
            <a:r>
              <a:rPr lang="sv-SE" dirty="0" err="1"/>
              <a:t>What</a:t>
            </a:r>
            <a:r>
              <a:rPr lang="sv-SE" dirty="0"/>
              <a:t> </a:t>
            </a:r>
            <a:r>
              <a:rPr lang="sv-SE" dirty="0" err="1"/>
              <a:t>are</a:t>
            </a:r>
            <a:r>
              <a:rPr lang="sv-SE" dirty="0"/>
              <a:t> the data /standard </a:t>
            </a:r>
            <a:r>
              <a:rPr lang="sv-SE" dirty="0" err="1"/>
              <a:t>searches</a:t>
            </a:r>
            <a:r>
              <a:rPr lang="sv-SE" dirty="0"/>
              <a:t> </a:t>
            </a:r>
            <a:r>
              <a:rPr lang="sv-SE" dirty="0" err="1"/>
              <a:t>that</a:t>
            </a:r>
            <a:r>
              <a:rPr lang="sv-SE" dirty="0"/>
              <a:t> </a:t>
            </a:r>
            <a:r>
              <a:rPr lang="sv-SE" dirty="0" err="1"/>
              <a:t>users</a:t>
            </a:r>
            <a:r>
              <a:rPr lang="sv-SE" dirty="0"/>
              <a:t> </a:t>
            </a:r>
            <a:r>
              <a:rPr lang="sv-SE" dirty="0" err="1"/>
              <a:t>are</a:t>
            </a:r>
            <a:r>
              <a:rPr lang="sv-SE" dirty="0"/>
              <a:t> </a:t>
            </a:r>
            <a:r>
              <a:rPr lang="sv-SE" dirty="0" err="1"/>
              <a:t>expecting</a:t>
            </a:r>
            <a:r>
              <a:rPr lang="sv-SE" dirty="0"/>
              <a:t>?</a:t>
            </a:r>
          </a:p>
          <a:p>
            <a:pPr marL="685800" lvl="2" indent="0">
              <a:buNone/>
            </a:pPr>
            <a:endParaRPr lang="sv-SE" dirty="0"/>
          </a:p>
          <a:p>
            <a:pPr lvl="1"/>
            <a:r>
              <a:rPr lang="sv-SE" dirty="0">
                <a:hlinkClick r:id="rId2"/>
              </a:rPr>
              <a:t>Demonstrator </a:t>
            </a:r>
            <a:r>
              <a:rPr lang="sv-SE" dirty="0" err="1">
                <a:hlinkClick r:id="rId2"/>
              </a:rPr>
              <a:t>Dashboard</a:t>
            </a:r>
            <a:r>
              <a:rPr lang="sv-SE" dirty="0">
                <a:hlinkClick r:id="rId2"/>
              </a:rPr>
              <a:t>  https://dmp.eufus.psnc.pl/dashboard/</a:t>
            </a:r>
            <a:endParaRPr lang="sv-SE" dirty="0"/>
          </a:p>
          <a:p>
            <a:pPr marL="342900" lvl="1" indent="0">
              <a:buNone/>
            </a:pPr>
            <a:endParaRPr lang="sv-SE" dirty="0"/>
          </a:p>
          <a:p>
            <a:pPr marL="342900" lvl="1" indent="0">
              <a:buNone/>
            </a:pPr>
            <a:endParaRPr lang="sv-SE" dirty="0"/>
          </a:p>
          <a:p>
            <a:pPr marL="342900" lvl="1" indent="0">
              <a:buNone/>
            </a:pPr>
            <a:endParaRPr lang="sv-SE" dirty="0"/>
          </a:p>
        </p:txBody>
      </p:sp>
      <p:sp>
        <p:nvSpPr>
          <p:cNvPr id="4" name="Platshållare för sidfot 3">
            <a:extLst>
              <a:ext uri="{FF2B5EF4-FFF2-40B4-BE49-F238E27FC236}">
                <a16:creationId xmlns:a16="http://schemas.microsoft.com/office/drawing/2014/main" id="{E9A5E0F2-61E7-5FCA-CFA0-685831153BC9}"/>
              </a:ext>
            </a:extLst>
          </p:cNvPr>
          <p:cNvSpPr>
            <a:spLocks noGrp="1"/>
          </p:cNvSpPr>
          <p:nvPr>
            <p:ph type="ftr" sz="quarter" idx="11"/>
          </p:nvPr>
        </p:nvSpPr>
        <p:spPr/>
        <p:txBody>
          <a:bodyPr/>
          <a:lstStyle/>
          <a:p>
            <a:r>
              <a:rPr lang="en-GB">
                <a:solidFill>
                  <a:prstClr val="white"/>
                </a:solidFill>
              </a:rPr>
              <a:t>Strand | 16th IMEG meeting</a:t>
            </a:r>
            <a:endParaRPr lang="en-GB" dirty="0">
              <a:solidFill>
                <a:prstClr val="white"/>
              </a:solidFill>
            </a:endParaRPr>
          </a:p>
        </p:txBody>
      </p:sp>
      <p:sp>
        <p:nvSpPr>
          <p:cNvPr id="5" name="Platshållare för bildnummer 4">
            <a:extLst>
              <a:ext uri="{FF2B5EF4-FFF2-40B4-BE49-F238E27FC236}">
                <a16:creationId xmlns:a16="http://schemas.microsoft.com/office/drawing/2014/main" id="{3D73D114-6851-0F66-D113-C88F218A3F4D}"/>
              </a:ext>
            </a:extLst>
          </p:cNvPr>
          <p:cNvSpPr>
            <a:spLocks noGrp="1"/>
          </p:cNvSpPr>
          <p:nvPr>
            <p:ph type="sldNum" sz="quarter" idx="12"/>
          </p:nvPr>
        </p:nvSpPr>
        <p:spPr/>
        <p:txBody>
          <a:bodyPr/>
          <a:lstStyle/>
          <a:p>
            <a:fld id="{6A6D9FA1-99C7-4910-8E32-B85D378B0060}" type="slidenum">
              <a:rPr lang="en-GB" smtClean="0">
                <a:solidFill>
                  <a:prstClr val="white"/>
                </a:solidFill>
              </a:rPr>
              <a:pPr/>
              <a:t>7</a:t>
            </a:fld>
            <a:endParaRPr lang="en-GB" dirty="0">
              <a:solidFill>
                <a:prstClr val="white"/>
              </a:solidFill>
            </a:endParaRPr>
          </a:p>
        </p:txBody>
      </p:sp>
      <p:pic>
        <p:nvPicPr>
          <p:cNvPr id="7" name="Bildobjekt 6">
            <a:extLst>
              <a:ext uri="{FF2B5EF4-FFF2-40B4-BE49-F238E27FC236}">
                <a16:creationId xmlns:a16="http://schemas.microsoft.com/office/drawing/2014/main" id="{3C3E2A92-2AB7-3BD7-A9D6-0683C266CE10}"/>
              </a:ext>
            </a:extLst>
          </p:cNvPr>
          <p:cNvPicPr>
            <a:picLocks noChangeAspect="1"/>
          </p:cNvPicPr>
          <p:nvPr/>
        </p:nvPicPr>
        <p:blipFill>
          <a:blip r:embed="rId3"/>
          <a:stretch>
            <a:fillRect/>
          </a:stretch>
        </p:blipFill>
        <p:spPr>
          <a:xfrm>
            <a:off x="9190560" y="2462608"/>
            <a:ext cx="2788655" cy="3196319"/>
          </a:xfrm>
          <a:prstGeom prst="rect">
            <a:avLst/>
          </a:prstGeom>
        </p:spPr>
      </p:pic>
    </p:spTree>
    <p:extLst>
      <p:ext uri="{BB962C8B-B14F-4D97-AF65-F5344CB8AC3E}">
        <p14:creationId xmlns:p14="http://schemas.microsoft.com/office/powerpoint/2010/main" val="746886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ktangel: rundade hörn 28">
            <a:extLst>
              <a:ext uri="{FF2B5EF4-FFF2-40B4-BE49-F238E27FC236}">
                <a16:creationId xmlns:a16="http://schemas.microsoft.com/office/drawing/2014/main" id="{A21A637A-7FDA-DF28-210C-011A96F1C7F2}"/>
              </a:ext>
            </a:extLst>
          </p:cNvPr>
          <p:cNvSpPr/>
          <p:nvPr/>
        </p:nvSpPr>
        <p:spPr>
          <a:xfrm>
            <a:off x="6635318" y="709958"/>
            <a:ext cx="2728259" cy="1562875"/>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12" name="Rektangel: rundade hörn 11">
            <a:extLst>
              <a:ext uri="{FF2B5EF4-FFF2-40B4-BE49-F238E27FC236}">
                <a16:creationId xmlns:a16="http://schemas.microsoft.com/office/drawing/2014/main" id="{192179F4-7788-F578-38EF-027475FC6720}"/>
              </a:ext>
            </a:extLst>
          </p:cNvPr>
          <p:cNvSpPr/>
          <p:nvPr/>
        </p:nvSpPr>
        <p:spPr>
          <a:xfrm>
            <a:off x="1621665" y="1003041"/>
            <a:ext cx="2728259" cy="1562875"/>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4" name="Platshållare för sidfot 3">
            <a:extLst>
              <a:ext uri="{FF2B5EF4-FFF2-40B4-BE49-F238E27FC236}">
                <a16:creationId xmlns:a16="http://schemas.microsoft.com/office/drawing/2014/main" id="{E1A5C47F-81FD-D739-B78F-14CB50407147}"/>
              </a:ext>
            </a:extLst>
          </p:cNvPr>
          <p:cNvSpPr>
            <a:spLocks noGrp="1"/>
          </p:cNvSpPr>
          <p:nvPr>
            <p:ph type="ftr" sz="quarter" idx="11"/>
          </p:nvPr>
        </p:nvSpPr>
        <p:spPr/>
        <p:txBody>
          <a:bodyPr/>
          <a:lstStyle/>
          <a:p>
            <a:r>
              <a:rPr lang="en-GB">
                <a:solidFill>
                  <a:prstClr val="white"/>
                </a:solidFill>
              </a:rPr>
              <a:t>Strand | 16th IMEG meeting</a:t>
            </a:r>
            <a:endParaRPr lang="en-GB" dirty="0">
              <a:solidFill>
                <a:prstClr val="white"/>
              </a:solidFill>
            </a:endParaRPr>
          </a:p>
        </p:txBody>
      </p:sp>
      <p:sp>
        <p:nvSpPr>
          <p:cNvPr id="5" name="Platshållare för bildnummer 4">
            <a:extLst>
              <a:ext uri="{FF2B5EF4-FFF2-40B4-BE49-F238E27FC236}">
                <a16:creationId xmlns:a16="http://schemas.microsoft.com/office/drawing/2014/main" id="{663DFDC5-3D19-E316-E249-D19BFFFE1AA2}"/>
              </a:ext>
            </a:extLst>
          </p:cNvPr>
          <p:cNvSpPr>
            <a:spLocks noGrp="1"/>
          </p:cNvSpPr>
          <p:nvPr>
            <p:ph type="sldNum" sz="quarter" idx="12"/>
          </p:nvPr>
        </p:nvSpPr>
        <p:spPr/>
        <p:txBody>
          <a:bodyPr/>
          <a:lstStyle/>
          <a:p>
            <a:fld id="{6A6D9FA1-99C7-4910-8E32-B85D378B0060}" type="slidenum">
              <a:rPr lang="en-GB" smtClean="0">
                <a:solidFill>
                  <a:prstClr val="white"/>
                </a:solidFill>
              </a:rPr>
              <a:pPr/>
              <a:t>8</a:t>
            </a:fld>
            <a:endParaRPr lang="en-GB" dirty="0">
              <a:solidFill>
                <a:prstClr val="white"/>
              </a:solidFill>
            </a:endParaRPr>
          </a:p>
        </p:txBody>
      </p:sp>
      <p:sp>
        <p:nvSpPr>
          <p:cNvPr id="6" name="Rektangel: rundade hörn 5">
            <a:extLst>
              <a:ext uri="{FF2B5EF4-FFF2-40B4-BE49-F238E27FC236}">
                <a16:creationId xmlns:a16="http://schemas.microsoft.com/office/drawing/2014/main" id="{0B49FA90-87E4-C78D-086E-4C60A7C3C2C8}"/>
              </a:ext>
            </a:extLst>
          </p:cNvPr>
          <p:cNvSpPr/>
          <p:nvPr/>
        </p:nvSpPr>
        <p:spPr>
          <a:xfrm>
            <a:off x="1567541" y="4035917"/>
            <a:ext cx="2836508" cy="163709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Bild 7" descr="Programmerare, hane med hel fyllning">
            <a:extLst>
              <a:ext uri="{FF2B5EF4-FFF2-40B4-BE49-F238E27FC236}">
                <a16:creationId xmlns:a16="http://schemas.microsoft.com/office/drawing/2014/main" id="{BEB35E98-9B99-A1D3-41F9-48B7DC49A54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77718" y="4427375"/>
            <a:ext cx="914400" cy="914400"/>
          </a:xfrm>
          <a:prstGeom prst="rect">
            <a:avLst/>
          </a:prstGeom>
        </p:spPr>
      </p:pic>
      <p:pic>
        <p:nvPicPr>
          <p:cNvPr id="10" name="Bild 9" descr="Databas med hel fyllning">
            <a:extLst>
              <a:ext uri="{FF2B5EF4-FFF2-40B4-BE49-F238E27FC236}">
                <a16:creationId xmlns:a16="http://schemas.microsoft.com/office/drawing/2014/main" id="{8A0BACCD-8574-7B79-9A71-E7A0A894446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12774" y="1327279"/>
            <a:ext cx="914400" cy="914400"/>
          </a:xfrm>
          <a:prstGeom prst="rect">
            <a:avLst/>
          </a:prstGeom>
        </p:spPr>
      </p:pic>
      <p:pic>
        <p:nvPicPr>
          <p:cNvPr id="14" name="Bild 13" descr="Laptop med hel fyllning">
            <a:extLst>
              <a:ext uri="{FF2B5EF4-FFF2-40B4-BE49-F238E27FC236}">
                <a16:creationId xmlns:a16="http://schemas.microsoft.com/office/drawing/2014/main" id="{BB3D8E44-2B1D-1E54-2909-1F2B578FAFD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04286" y="1327279"/>
            <a:ext cx="914400" cy="914400"/>
          </a:xfrm>
          <a:prstGeom prst="rect">
            <a:avLst/>
          </a:prstGeom>
        </p:spPr>
      </p:pic>
      <p:cxnSp>
        <p:nvCxnSpPr>
          <p:cNvPr id="19" name="Rak pilkoppling 18">
            <a:extLst>
              <a:ext uri="{FF2B5EF4-FFF2-40B4-BE49-F238E27FC236}">
                <a16:creationId xmlns:a16="http://schemas.microsoft.com/office/drawing/2014/main" id="{A178223D-E7B8-3E1B-CC7F-783968FCAC95}"/>
              </a:ext>
            </a:extLst>
          </p:cNvPr>
          <p:cNvCxnSpPr>
            <a:cxnSpLocks/>
            <a:stCxn id="12" idx="2"/>
            <a:endCxn id="6" idx="0"/>
          </p:cNvCxnSpPr>
          <p:nvPr/>
        </p:nvCxnSpPr>
        <p:spPr>
          <a:xfrm>
            <a:off x="2985795" y="2565916"/>
            <a:ext cx="0" cy="1470001"/>
          </a:xfrm>
          <a:prstGeom prst="straightConnector1">
            <a:avLst/>
          </a:prstGeom>
          <a:ln w="76200">
            <a:headEnd type="triangle"/>
            <a:tailEnd type="triangle"/>
          </a:ln>
        </p:spPr>
        <p:style>
          <a:lnRef idx="2">
            <a:schemeClr val="dk1"/>
          </a:lnRef>
          <a:fillRef idx="0">
            <a:schemeClr val="dk1"/>
          </a:fillRef>
          <a:effectRef idx="1">
            <a:schemeClr val="dk1"/>
          </a:effectRef>
          <a:fontRef idx="minor">
            <a:schemeClr val="tx1"/>
          </a:fontRef>
        </p:style>
      </p:cxnSp>
      <p:sp>
        <p:nvSpPr>
          <p:cNvPr id="23" name="textruta 22">
            <a:extLst>
              <a:ext uri="{FF2B5EF4-FFF2-40B4-BE49-F238E27FC236}">
                <a16:creationId xmlns:a16="http://schemas.microsoft.com/office/drawing/2014/main" id="{A38A8E2C-24DD-1C38-60A3-B250682C9E9A}"/>
              </a:ext>
            </a:extLst>
          </p:cNvPr>
          <p:cNvSpPr txBox="1"/>
          <p:nvPr/>
        </p:nvSpPr>
        <p:spPr>
          <a:xfrm>
            <a:off x="1207133" y="63840"/>
            <a:ext cx="4428072" cy="523220"/>
          </a:xfrm>
          <a:prstGeom prst="rect">
            <a:avLst/>
          </a:prstGeom>
          <a:noFill/>
        </p:spPr>
        <p:txBody>
          <a:bodyPr wrap="none" rtlCol="0">
            <a:spAutoFit/>
          </a:bodyPr>
          <a:lstStyle/>
          <a:p>
            <a:pPr algn="l"/>
            <a:r>
              <a:rPr lang="en-GB" sz="2800" b="1" dirty="0"/>
              <a:t>Dashboard/Metadata server</a:t>
            </a:r>
          </a:p>
        </p:txBody>
      </p:sp>
      <p:sp>
        <p:nvSpPr>
          <p:cNvPr id="24" name="textruta 23">
            <a:extLst>
              <a:ext uri="{FF2B5EF4-FFF2-40B4-BE49-F238E27FC236}">
                <a16:creationId xmlns:a16="http://schemas.microsoft.com/office/drawing/2014/main" id="{DD426998-219D-B35E-8CFA-660AEAC45659}"/>
              </a:ext>
            </a:extLst>
          </p:cNvPr>
          <p:cNvSpPr txBox="1"/>
          <p:nvPr/>
        </p:nvSpPr>
        <p:spPr>
          <a:xfrm>
            <a:off x="2550418" y="5802860"/>
            <a:ext cx="870751" cy="523220"/>
          </a:xfrm>
          <a:prstGeom prst="rect">
            <a:avLst/>
          </a:prstGeom>
          <a:noFill/>
        </p:spPr>
        <p:txBody>
          <a:bodyPr wrap="none" rtlCol="0">
            <a:spAutoFit/>
          </a:bodyPr>
          <a:lstStyle/>
          <a:p>
            <a:pPr algn="l"/>
            <a:r>
              <a:rPr lang="en-GB" sz="2800" b="1" dirty="0"/>
              <a:t>User</a:t>
            </a:r>
          </a:p>
        </p:txBody>
      </p:sp>
      <p:pic>
        <p:nvPicPr>
          <p:cNvPr id="26" name="Bild 25" descr="Atom med hel fyllning">
            <a:extLst>
              <a:ext uri="{FF2B5EF4-FFF2-40B4-BE49-F238E27FC236}">
                <a16:creationId xmlns:a16="http://schemas.microsoft.com/office/drawing/2014/main" id="{A2358777-C4CC-75D1-E024-96DC0A3793C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01072" y="991369"/>
            <a:ext cx="914400" cy="914400"/>
          </a:xfrm>
          <a:prstGeom prst="rect">
            <a:avLst/>
          </a:prstGeom>
        </p:spPr>
      </p:pic>
      <p:pic>
        <p:nvPicPr>
          <p:cNvPr id="28" name="Bild 27" descr="Server med hel fyllning">
            <a:extLst>
              <a:ext uri="{FF2B5EF4-FFF2-40B4-BE49-F238E27FC236}">
                <a16:creationId xmlns:a16="http://schemas.microsoft.com/office/drawing/2014/main" id="{4F9D2603-4914-8397-235A-5AFFB16CC50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20120" y="991369"/>
            <a:ext cx="914400" cy="914400"/>
          </a:xfrm>
          <a:prstGeom prst="rect">
            <a:avLst/>
          </a:prstGeom>
        </p:spPr>
      </p:pic>
      <p:sp>
        <p:nvSpPr>
          <p:cNvPr id="30" name="Rektangel: rundade hörn 29">
            <a:extLst>
              <a:ext uri="{FF2B5EF4-FFF2-40B4-BE49-F238E27FC236}">
                <a16:creationId xmlns:a16="http://schemas.microsoft.com/office/drawing/2014/main" id="{7C6BCFA2-AB89-2B48-A3E5-802A4367B011}"/>
              </a:ext>
            </a:extLst>
          </p:cNvPr>
          <p:cNvSpPr/>
          <p:nvPr/>
        </p:nvSpPr>
        <p:spPr>
          <a:xfrm>
            <a:off x="6787718" y="862358"/>
            <a:ext cx="2728259" cy="1562875"/>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pic>
        <p:nvPicPr>
          <p:cNvPr id="31" name="Bild 30" descr="Atom med hel fyllning">
            <a:extLst>
              <a:ext uri="{FF2B5EF4-FFF2-40B4-BE49-F238E27FC236}">
                <a16:creationId xmlns:a16="http://schemas.microsoft.com/office/drawing/2014/main" id="{0C9D3445-F131-7885-4A70-E7276689BF9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153472" y="1143769"/>
            <a:ext cx="914400" cy="914400"/>
          </a:xfrm>
          <a:prstGeom prst="rect">
            <a:avLst/>
          </a:prstGeom>
        </p:spPr>
      </p:pic>
      <p:pic>
        <p:nvPicPr>
          <p:cNvPr id="32" name="Bild 31" descr="Server med hel fyllning">
            <a:extLst>
              <a:ext uri="{FF2B5EF4-FFF2-40B4-BE49-F238E27FC236}">
                <a16:creationId xmlns:a16="http://schemas.microsoft.com/office/drawing/2014/main" id="{315586A6-E77C-409E-026F-801BC99A7BA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272520" y="1143769"/>
            <a:ext cx="914400" cy="914400"/>
          </a:xfrm>
          <a:prstGeom prst="rect">
            <a:avLst/>
          </a:prstGeom>
        </p:spPr>
      </p:pic>
      <p:sp>
        <p:nvSpPr>
          <p:cNvPr id="33" name="Rektangel: rundade hörn 32">
            <a:extLst>
              <a:ext uri="{FF2B5EF4-FFF2-40B4-BE49-F238E27FC236}">
                <a16:creationId xmlns:a16="http://schemas.microsoft.com/office/drawing/2014/main" id="{87577330-39D9-6879-A47A-D5DFD51FBF43}"/>
              </a:ext>
            </a:extLst>
          </p:cNvPr>
          <p:cNvSpPr/>
          <p:nvPr/>
        </p:nvSpPr>
        <p:spPr>
          <a:xfrm>
            <a:off x="6940118" y="1014758"/>
            <a:ext cx="2728259" cy="1562875"/>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pic>
        <p:nvPicPr>
          <p:cNvPr id="34" name="Bild 33" descr="Atom med hel fyllning">
            <a:extLst>
              <a:ext uri="{FF2B5EF4-FFF2-40B4-BE49-F238E27FC236}">
                <a16:creationId xmlns:a16="http://schemas.microsoft.com/office/drawing/2014/main" id="{E68E8C15-E57A-3552-C503-72BCCE69A48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305872" y="1296169"/>
            <a:ext cx="914400" cy="914400"/>
          </a:xfrm>
          <a:prstGeom prst="rect">
            <a:avLst/>
          </a:prstGeom>
        </p:spPr>
      </p:pic>
      <p:pic>
        <p:nvPicPr>
          <p:cNvPr id="35" name="Bild 34" descr="Server med hel fyllning">
            <a:extLst>
              <a:ext uri="{FF2B5EF4-FFF2-40B4-BE49-F238E27FC236}">
                <a16:creationId xmlns:a16="http://schemas.microsoft.com/office/drawing/2014/main" id="{BBD836E5-02A8-52BF-7180-07A41569167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424920" y="1296169"/>
            <a:ext cx="914400" cy="914400"/>
          </a:xfrm>
          <a:prstGeom prst="rect">
            <a:avLst/>
          </a:prstGeom>
        </p:spPr>
      </p:pic>
      <p:sp>
        <p:nvSpPr>
          <p:cNvPr id="36" name="Rektangel: rundade hörn 35">
            <a:extLst>
              <a:ext uri="{FF2B5EF4-FFF2-40B4-BE49-F238E27FC236}">
                <a16:creationId xmlns:a16="http://schemas.microsoft.com/office/drawing/2014/main" id="{18424002-1E33-7E28-B415-B80DD86C6D15}"/>
              </a:ext>
            </a:extLst>
          </p:cNvPr>
          <p:cNvSpPr/>
          <p:nvPr/>
        </p:nvSpPr>
        <p:spPr>
          <a:xfrm>
            <a:off x="7092518" y="1167158"/>
            <a:ext cx="2728259" cy="1562875"/>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pic>
        <p:nvPicPr>
          <p:cNvPr id="37" name="Bild 36" descr="Atom med hel fyllning">
            <a:extLst>
              <a:ext uri="{FF2B5EF4-FFF2-40B4-BE49-F238E27FC236}">
                <a16:creationId xmlns:a16="http://schemas.microsoft.com/office/drawing/2014/main" id="{6998D012-8BC6-AC0D-17A3-8F165B68215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58272" y="1448569"/>
            <a:ext cx="914400" cy="914400"/>
          </a:xfrm>
          <a:prstGeom prst="rect">
            <a:avLst/>
          </a:prstGeom>
        </p:spPr>
      </p:pic>
      <p:pic>
        <p:nvPicPr>
          <p:cNvPr id="38" name="Bild 37" descr="Server med hel fyllning">
            <a:extLst>
              <a:ext uri="{FF2B5EF4-FFF2-40B4-BE49-F238E27FC236}">
                <a16:creationId xmlns:a16="http://schemas.microsoft.com/office/drawing/2014/main" id="{84CC02A5-6218-8606-A44D-B1C2C6D5D7C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577320" y="1448569"/>
            <a:ext cx="914400" cy="914400"/>
          </a:xfrm>
          <a:prstGeom prst="rect">
            <a:avLst/>
          </a:prstGeom>
        </p:spPr>
      </p:pic>
      <p:sp>
        <p:nvSpPr>
          <p:cNvPr id="39" name="Rektangel: rundade hörn 38">
            <a:extLst>
              <a:ext uri="{FF2B5EF4-FFF2-40B4-BE49-F238E27FC236}">
                <a16:creationId xmlns:a16="http://schemas.microsoft.com/office/drawing/2014/main" id="{29B0D10D-4F5B-B82D-DD28-E8AC89B167D0}"/>
              </a:ext>
            </a:extLst>
          </p:cNvPr>
          <p:cNvSpPr/>
          <p:nvPr/>
        </p:nvSpPr>
        <p:spPr>
          <a:xfrm>
            <a:off x="7244918" y="1319558"/>
            <a:ext cx="2728259" cy="1562875"/>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pic>
        <p:nvPicPr>
          <p:cNvPr id="40" name="Bild 39" descr="Atom med hel fyllning">
            <a:extLst>
              <a:ext uri="{FF2B5EF4-FFF2-40B4-BE49-F238E27FC236}">
                <a16:creationId xmlns:a16="http://schemas.microsoft.com/office/drawing/2014/main" id="{1AC0B40F-83D1-35B0-6506-51DFBF8CB33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706388" y="1694365"/>
            <a:ext cx="914400" cy="914400"/>
          </a:xfrm>
          <a:prstGeom prst="rect">
            <a:avLst/>
          </a:prstGeom>
        </p:spPr>
      </p:pic>
      <p:pic>
        <p:nvPicPr>
          <p:cNvPr id="41" name="Bild 40" descr="Server med hel fyllning">
            <a:extLst>
              <a:ext uri="{FF2B5EF4-FFF2-40B4-BE49-F238E27FC236}">
                <a16:creationId xmlns:a16="http://schemas.microsoft.com/office/drawing/2014/main" id="{C2459C9A-66CD-3CE2-E77B-E1044B4F519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604141" y="1708301"/>
            <a:ext cx="914400" cy="914400"/>
          </a:xfrm>
          <a:prstGeom prst="rect">
            <a:avLst/>
          </a:prstGeom>
        </p:spPr>
      </p:pic>
      <p:cxnSp>
        <p:nvCxnSpPr>
          <p:cNvPr id="45" name="Rak pilkoppling 44">
            <a:extLst>
              <a:ext uri="{FF2B5EF4-FFF2-40B4-BE49-F238E27FC236}">
                <a16:creationId xmlns:a16="http://schemas.microsoft.com/office/drawing/2014/main" id="{14540672-383A-4178-5E67-4626A21F477E}"/>
              </a:ext>
            </a:extLst>
          </p:cNvPr>
          <p:cNvCxnSpPr>
            <a:stCxn id="12" idx="3"/>
            <a:endCxn id="33" idx="1"/>
          </p:cNvCxnSpPr>
          <p:nvPr/>
        </p:nvCxnSpPr>
        <p:spPr>
          <a:xfrm>
            <a:off x="4349924" y="1784479"/>
            <a:ext cx="2590194" cy="11717"/>
          </a:xfrm>
          <a:prstGeom prst="straightConnector1">
            <a:avLst/>
          </a:prstGeom>
          <a:ln w="76200">
            <a:headEnd type="triangle"/>
            <a:tailEnd type="triangle"/>
          </a:ln>
        </p:spPr>
        <p:style>
          <a:lnRef idx="2">
            <a:schemeClr val="dk1"/>
          </a:lnRef>
          <a:fillRef idx="0">
            <a:schemeClr val="dk1"/>
          </a:fillRef>
          <a:effectRef idx="1">
            <a:schemeClr val="dk1"/>
          </a:effectRef>
          <a:fontRef idx="minor">
            <a:schemeClr val="tx1"/>
          </a:fontRef>
        </p:style>
      </p:cxnSp>
      <p:sp>
        <p:nvSpPr>
          <p:cNvPr id="46" name="textruta 45">
            <a:extLst>
              <a:ext uri="{FF2B5EF4-FFF2-40B4-BE49-F238E27FC236}">
                <a16:creationId xmlns:a16="http://schemas.microsoft.com/office/drawing/2014/main" id="{A02055CB-101D-0C2C-3E47-0710A9B79BE6}"/>
              </a:ext>
            </a:extLst>
          </p:cNvPr>
          <p:cNvSpPr txBox="1"/>
          <p:nvPr/>
        </p:nvSpPr>
        <p:spPr>
          <a:xfrm>
            <a:off x="6198906" y="3970903"/>
            <a:ext cx="4818883" cy="3231654"/>
          </a:xfrm>
          <a:prstGeom prst="rect">
            <a:avLst/>
          </a:prstGeom>
          <a:noFill/>
        </p:spPr>
        <p:txBody>
          <a:bodyPr wrap="none" rtlCol="0">
            <a:spAutoFit/>
          </a:bodyPr>
          <a:lstStyle/>
          <a:p>
            <a:pPr algn="l"/>
            <a:r>
              <a:rPr lang="en-GB" sz="2000" dirty="0"/>
              <a:t>Metadata ingestions (“</a:t>
            </a:r>
            <a:r>
              <a:rPr lang="en-GB" sz="2000" dirty="0" err="1"/>
              <a:t>EUROfusion</a:t>
            </a:r>
            <a:r>
              <a:rPr lang="en-GB" sz="2000" dirty="0"/>
              <a:t>” data)</a:t>
            </a:r>
          </a:p>
          <a:p>
            <a:pPr marL="457200" indent="-457200" algn="l">
              <a:buFont typeface="Arial" panose="020B0604020202020204" pitchFamily="34" charset="0"/>
              <a:buChar char="•"/>
            </a:pPr>
            <a:r>
              <a:rPr lang="en-GB" sz="2000" dirty="0"/>
              <a:t>Notification from experiment</a:t>
            </a:r>
          </a:p>
          <a:p>
            <a:pPr marL="457200" indent="-457200" algn="l">
              <a:buFont typeface="Arial" panose="020B0604020202020204" pitchFamily="34" charset="0"/>
              <a:buChar char="•"/>
            </a:pPr>
            <a:r>
              <a:rPr lang="en-GB" sz="2000" dirty="0"/>
              <a:t>Pull from Core Site </a:t>
            </a:r>
          </a:p>
          <a:p>
            <a:pPr marL="457200" indent="-457200" algn="l">
              <a:buFont typeface="Arial" panose="020B0604020202020204" pitchFamily="34" charset="0"/>
              <a:buChar char="•"/>
            </a:pPr>
            <a:endParaRPr lang="en-GB" sz="2000" dirty="0"/>
          </a:p>
          <a:p>
            <a:pPr algn="l"/>
            <a:r>
              <a:rPr lang="en-GB" sz="2000" dirty="0"/>
              <a:t>IMAS formatted data from Experiments sites</a:t>
            </a:r>
          </a:p>
          <a:p>
            <a:pPr algn="l"/>
            <a:r>
              <a:rPr lang="en-GB" sz="2000" dirty="0"/>
              <a:t>SQL database on core services  </a:t>
            </a:r>
          </a:p>
          <a:p>
            <a:pPr marL="457200" indent="-457200" algn="l">
              <a:buFont typeface="Arial" panose="020B0604020202020204" pitchFamily="34" charset="0"/>
              <a:buChar char="•"/>
            </a:pPr>
            <a:endParaRPr lang="en-GB" sz="2800" b="1" dirty="0"/>
          </a:p>
          <a:p>
            <a:pPr marL="457200" indent="-457200" algn="l">
              <a:buFont typeface="Arial" panose="020B0604020202020204" pitchFamily="34" charset="0"/>
              <a:buChar char="•"/>
            </a:pPr>
            <a:endParaRPr lang="en-GB" sz="2800" b="1" dirty="0"/>
          </a:p>
          <a:p>
            <a:pPr marL="457200" indent="-457200" algn="l">
              <a:buFont typeface="Arial" panose="020B0604020202020204" pitchFamily="34" charset="0"/>
              <a:buChar char="•"/>
            </a:pPr>
            <a:endParaRPr lang="en-GB" sz="2800" b="1" dirty="0"/>
          </a:p>
        </p:txBody>
      </p:sp>
      <p:sp>
        <p:nvSpPr>
          <p:cNvPr id="47" name="textruta 46">
            <a:extLst>
              <a:ext uri="{FF2B5EF4-FFF2-40B4-BE49-F238E27FC236}">
                <a16:creationId xmlns:a16="http://schemas.microsoft.com/office/drawing/2014/main" id="{071319F0-5829-2A38-0154-7191F3CCC062}"/>
              </a:ext>
            </a:extLst>
          </p:cNvPr>
          <p:cNvSpPr txBox="1"/>
          <p:nvPr/>
        </p:nvSpPr>
        <p:spPr>
          <a:xfrm>
            <a:off x="6538951" y="63840"/>
            <a:ext cx="2920992" cy="523220"/>
          </a:xfrm>
          <a:prstGeom prst="rect">
            <a:avLst/>
          </a:prstGeom>
          <a:noFill/>
        </p:spPr>
        <p:txBody>
          <a:bodyPr wrap="none" rtlCol="0">
            <a:spAutoFit/>
          </a:bodyPr>
          <a:lstStyle/>
          <a:p>
            <a:pPr algn="l"/>
            <a:r>
              <a:rPr lang="en-GB" sz="2800" b="1" dirty="0"/>
              <a:t>Experimental sites</a:t>
            </a:r>
          </a:p>
        </p:txBody>
      </p:sp>
      <p:sp>
        <p:nvSpPr>
          <p:cNvPr id="2" name="textruta 1">
            <a:extLst>
              <a:ext uri="{FF2B5EF4-FFF2-40B4-BE49-F238E27FC236}">
                <a16:creationId xmlns:a16="http://schemas.microsoft.com/office/drawing/2014/main" id="{480B16B2-F296-B824-0E83-BFA5138F0FA7}"/>
              </a:ext>
            </a:extLst>
          </p:cNvPr>
          <p:cNvSpPr txBox="1"/>
          <p:nvPr/>
        </p:nvSpPr>
        <p:spPr>
          <a:xfrm>
            <a:off x="5043340" y="3345355"/>
            <a:ext cx="6696962" cy="461665"/>
          </a:xfrm>
          <a:prstGeom prst="rect">
            <a:avLst/>
          </a:prstGeom>
          <a:noFill/>
        </p:spPr>
        <p:txBody>
          <a:bodyPr wrap="none" rtlCol="0">
            <a:spAutoFit/>
          </a:bodyPr>
          <a:lstStyle/>
          <a:p>
            <a:pPr algn="l"/>
            <a:r>
              <a:rPr lang="en-GB" sz="2400" b="1" dirty="0"/>
              <a:t>Findable – searchable interface to multidevice data</a:t>
            </a:r>
          </a:p>
        </p:txBody>
      </p:sp>
      <p:sp>
        <p:nvSpPr>
          <p:cNvPr id="3" name="textruta 2">
            <a:extLst>
              <a:ext uri="{FF2B5EF4-FFF2-40B4-BE49-F238E27FC236}">
                <a16:creationId xmlns:a16="http://schemas.microsoft.com/office/drawing/2014/main" id="{F44B4C77-403F-C311-1A35-B061F4AFB40A}"/>
              </a:ext>
            </a:extLst>
          </p:cNvPr>
          <p:cNvSpPr txBox="1"/>
          <p:nvPr/>
        </p:nvSpPr>
        <p:spPr>
          <a:xfrm>
            <a:off x="4098972" y="5866631"/>
            <a:ext cx="8135689" cy="461665"/>
          </a:xfrm>
          <a:prstGeom prst="rect">
            <a:avLst/>
          </a:prstGeom>
          <a:noFill/>
        </p:spPr>
        <p:txBody>
          <a:bodyPr wrap="none" rtlCol="0">
            <a:spAutoFit/>
          </a:bodyPr>
          <a:lstStyle/>
          <a:p>
            <a:pPr algn="l"/>
            <a:r>
              <a:rPr lang="en-GB" sz="2400" b="1" dirty="0"/>
              <a:t>Interoperable  – common data specification – ontology - IMAS </a:t>
            </a:r>
          </a:p>
        </p:txBody>
      </p:sp>
    </p:spTree>
    <p:extLst>
      <p:ext uri="{BB962C8B-B14F-4D97-AF65-F5344CB8AC3E}">
        <p14:creationId xmlns:p14="http://schemas.microsoft.com/office/powerpoint/2010/main" val="1201011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A83145-6B27-732B-DDF3-0E655F088C41}"/>
              </a:ext>
            </a:extLst>
          </p:cNvPr>
          <p:cNvSpPr>
            <a:spLocks noGrp="1"/>
          </p:cNvSpPr>
          <p:nvPr>
            <p:ph type="title"/>
          </p:nvPr>
        </p:nvSpPr>
        <p:spPr/>
        <p:txBody>
          <a:bodyPr/>
          <a:lstStyle/>
          <a:p>
            <a:r>
              <a:rPr lang="sv-SE" dirty="0"/>
              <a:t>Approach to the ”Scenarios” – </a:t>
            </a:r>
            <a:r>
              <a:rPr lang="sv-SE" dirty="0" err="1"/>
              <a:t>cont’d</a:t>
            </a:r>
            <a:endParaRPr lang="sv-SE" dirty="0"/>
          </a:p>
        </p:txBody>
      </p:sp>
      <p:sp>
        <p:nvSpPr>
          <p:cNvPr id="3" name="Platshållare för innehåll 2">
            <a:extLst>
              <a:ext uri="{FF2B5EF4-FFF2-40B4-BE49-F238E27FC236}">
                <a16:creationId xmlns:a16="http://schemas.microsoft.com/office/drawing/2014/main" id="{981325D9-0834-6068-9D85-A019A9EECEEF}"/>
              </a:ext>
            </a:extLst>
          </p:cNvPr>
          <p:cNvSpPr>
            <a:spLocks noGrp="1"/>
          </p:cNvSpPr>
          <p:nvPr>
            <p:ph idx="1"/>
          </p:nvPr>
        </p:nvSpPr>
        <p:spPr/>
        <p:txBody>
          <a:bodyPr>
            <a:normAutofit lnSpcReduction="10000"/>
          </a:bodyPr>
          <a:lstStyle/>
          <a:p>
            <a:r>
              <a:rPr lang="sv-SE" sz="2800" dirty="0"/>
              <a:t>Scenario B: </a:t>
            </a:r>
            <a:r>
              <a:rPr lang="sv-SE" sz="2800" dirty="0" err="1"/>
              <a:t>Allow</a:t>
            </a:r>
            <a:r>
              <a:rPr lang="sv-SE" sz="2800" dirty="0"/>
              <a:t> for access to </a:t>
            </a:r>
            <a:r>
              <a:rPr lang="sv-SE" sz="2800" dirty="0" err="1"/>
              <a:t>higher</a:t>
            </a:r>
            <a:r>
              <a:rPr lang="sv-SE" sz="2800" dirty="0"/>
              <a:t> (1d, 2d,…) </a:t>
            </a:r>
            <a:r>
              <a:rPr lang="sv-SE" sz="2800" dirty="0" err="1"/>
              <a:t>dimensionality</a:t>
            </a:r>
            <a:r>
              <a:rPr lang="sv-SE" sz="2800" dirty="0"/>
              <a:t> data for </a:t>
            </a:r>
            <a:r>
              <a:rPr lang="sv-SE" sz="2800" dirty="0" err="1"/>
              <a:t>use</a:t>
            </a:r>
            <a:r>
              <a:rPr lang="sv-SE" sz="2800" dirty="0"/>
              <a:t> </a:t>
            </a:r>
            <a:r>
              <a:rPr lang="sv-SE" sz="2800" dirty="0" err="1"/>
              <a:t>with</a:t>
            </a:r>
            <a:r>
              <a:rPr lang="sv-SE" sz="2800" dirty="0"/>
              <a:t> common </a:t>
            </a:r>
            <a:r>
              <a:rPr lang="sv-SE" sz="2800" dirty="0" err="1"/>
              <a:t>modelling</a:t>
            </a:r>
            <a:r>
              <a:rPr lang="sv-SE" sz="2800" dirty="0"/>
              <a:t> </a:t>
            </a:r>
            <a:r>
              <a:rPr lang="sv-SE" sz="2800" dirty="0" err="1"/>
              <a:t>tools</a:t>
            </a:r>
            <a:r>
              <a:rPr lang="sv-SE" sz="2800" dirty="0"/>
              <a:t>.</a:t>
            </a:r>
          </a:p>
          <a:p>
            <a:pPr lvl="1"/>
            <a:r>
              <a:rPr lang="sv-SE" sz="2400" dirty="0" err="1"/>
              <a:t>Need</a:t>
            </a:r>
            <a:r>
              <a:rPr lang="sv-SE" sz="2400" dirty="0"/>
              <a:t> to limit data access to data </a:t>
            </a:r>
            <a:r>
              <a:rPr lang="sv-SE" sz="2400" dirty="0" err="1"/>
              <a:t>actually</a:t>
            </a:r>
            <a:r>
              <a:rPr lang="sv-SE" sz="2400" dirty="0"/>
              <a:t> </a:t>
            </a:r>
            <a:r>
              <a:rPr lang="sv-SE" sz="2400" dirty="0" err="1"/>
              <a:t>used</a:t>
            </a:r>
            <a:r>
              <a:rPr lang="sv-SE" sz="2400" dirty="0"/>
              <a:t>,  </a:t>
            </a:r>
            <a:r>
              <a:rPr lang="sv-SE" sz="2400" dirty="0" err="1"/>
              <a:t>based</a:t>
            </a:r>
            <a:r>
              <a:rPr lang="sv-SE" sz="2400" dirty="0"/>
              <a:t> on </a:t>
            </a:r>
            <a:r>
              <a:rPr lang="sv-SE" sz="2400" dirty="0" err="1"/>
              <a:t>use</a:t>
            </a:r>
            <a:r>
              <a:rPr lang="sv-SE" sz="2400" dirty="0"/>
              <a:t> </a:t>
            </a:r>
            <a:r>
              <a:rPr lang="sv-SE" sz="2400" dirty="0" err="1"/>
              <a:t>cases</a:t>
            </a:r>
            <a:r>
              <a:rPr lang="sv-SE" sz="2400" dirty="0"/>
              <a:t>.</a:t>
            </a:r>
          </a:p>
          <a:p>
            <a:pPr lvl="2"/>
            <a:r>
              <a:rPr lang="sv-SE" sz="2000" dirty="0" err="1"/>
              <a:t>Use</a:t>
            </a:r>
            <a:r>
              <a:rPr lang="sv-SE" sz="2000" dirty="0"/>
              <a:t> </a:t>
            </a:r>
            <a:r>
              <a:rPr lang="sv-SE" sz="2000" dirty="0" err="1"/>
              <a:t>cases</a:t>
            </a:r>
            <a:r>
              <a:rPr lang="sv-SE" sz="2000" dirty="0"/>
              <a:t> </a:t>
            </a:r>
            <a:r>
              <a:rPr lang="sv-SE" sz="2000" dirty="0">
                <a:sym typeface="Wingdings" panose="05000000000000000000" pitchFamily="2" charset="2"/>
              </a:rPr>
              <a:t></a:t>
            </a:r>
            <a:r>
              <a:rPr lang="sv-SE" sz="2000" dirty="0"/>
              <a:t>  data </a:t>
            </a:r>
            <a:r>
              <a:rPr lang="sv-SE" sz="2000" dirty="0" err="1"/>
              <a:t>needed</a:t>
            </a:r>
            <a:r>
              <a:rPr lang="sv-SE" sz="2000" dirty="0"/>
              <a:t> to be </a:t>
            </a:r>
            <a:r>
              <a:rPr lang="sv-SE" sz="2000" dirty="0" err="1"/>
              <a:t>available</a:t>
            </a:r>
            <a:r>
              <a:rPr lang="sv-SE" sz="2000" dirty="0"/>
              <a:t> to </a:t>
            </a:r>
            <a:r>
              <a:rPr lang="sv-SE" sz="2000" dirty="0" err="1"/>
              <a:t>run</a:t>
            </a:r>
            <a:r>
              <a:rPr lang="sv-SE" sz="2000" dirty="0"/>
              <a:t> a </a:t>
            </a:r>
            <a:r>
              <a:rPr lang="sv-SE" sz="2000" dirty="0" err="1"/>
              <a:t>particular</a:t>
            </a:r>
            <a:r>
              <a:rPr lang="sv-SE" sz="2000" dirty="0"/>
              <a:t> </a:t>
            </a:r>
            <a:r>
              <a:rPr lang="sv-SE" sz="2000" dirty="0" err="1"/>
              <a:t>code</a:t>
            </a:r>
            <a:r>
              <a:rPr lang="sv-SE" sz="2000" dirty="0"/>
              <a:t> or a ”</a:t>
            </a:r>
            <a:r>
              <a:rPr lang="sv-SE" sz="2000" dirty="0" err="1"/>
              <a:t>type</a:t>
            </a:r>
            <a:r>
              <a:rPr lang="sv-SE" sz="2000" dirty="0"/>
              <a:t>” </a:t>
            </a:r>
            <a:r>
              <a:rPr lang="sv-SE" sz="2000" dirty="0" err="1"/>
              <a:t>of</a:t>
            </a:r>
            <a:r>
              <a:rPr lang="sv-SE" sz="2000" dirty="0"/>
              <a:t> </a:t>
            </a:r>
            <a:r>
              <a:rPr lang="sv-SE" sz="2000" dirty="0" err="1"/>
              <a:t>codes</a:t>
            </a:r>
            <a:r>
              <a:rPr lang="sv-SE" sz="2000" dirty="0"/>
              <a:t>. </a:t>
            </a:r>
          </a:p>
          <a:p>
            <a:pPr lvl="2"/>
            <a:r>
              <a:rPr lang="sv-SE" sz="2000" dirty="0" err="1"/>
              <a:t>Need</a:t>
            </a:r>
            <a:r>
              <a:rPr lang="sv-SE" sz="2000" dirty="0"/>
              <a:t> to </a:t>
            </a:r>
            <a:r>
              <a:rPr lang="sv-SE" sz="2000" dirty="0" err="1"/>
              <a:t>avoid</a:t>
            </a:r>
            <a:r>
              <a:rPr lang="sv-SE" sz="2000" dirty="0"/>
              <a:t> </a:t>
            </a:r>
            <a:r>
              <a:rPr lang="sv-SE" sz="2000" dirty="0" err="1"/>
              <a:t>open</a:t>
            </a:r>
            <a:r>
              <a:rPr lang="sv-SE" sz="2000" dirty="0"/>
              <a:t> </a:t>
            </a:r>
            <a:r>
              <a:rPr lang="sv-SE" sz="2000" dirty="0" err="1"/>
              <a:t>ended</a:t>
            </a:r>
            <a:r>
              <a:rPr lang="sv-SE" sz="2000" dirty="0"/>
              <a:t> data </a:t>
            </a:r>
            <a:r>
              <a:rPr lang="sv-SE" sz="2000" dirty="0" err="1"/>
              <a:t>mapping</a:t>
            </a:r>
            <a:r>
              <a:rPr lang="sv-SE" sz="2000" dirty="0"/>
              <a:t> </a:t>
            </a:r>
            <a:r>
              <a:rPr lang="sv-SE" sz="2000" dirty="0" err="1"/>
              <a:t>requests</a:t>
            </a:r>
            <a:r>
              <a:rPr lang="sv-SE" sz="2000" dirty="0"/>
              <a:t> and </a:t>
            </a:r>
            <a:r>
              <a:rPr lang="sv-SE" sz="2000" dirty="0" err="1"/>
              <a:t>provide</a:t>
            </a:r>
            <a:r>
              <a:rPr lang="sv-SE" sz="2000" dirty="0"/>
              <a:t> a </a:t>
            </a:r>
            <a:r>
              <a:rPr lang="sv-SE" sz="2000" dirty="0" err="1"/>
              <a:t>clear</a:t>
            </a:r>
            <a:r>
              <a:rPr lang="sv-SE" sz="2000" dirty="0"/>
              <a:t> </a:t>
            </a:r>
            <a:r>
              <a:rPr lang="sv-SE" sz="2000" dirty="0" err="1"/>
              <a:t>pathway</a:t>
            </a:r>
            <a:r>
              <a:rPr lang="sv-SE" sz="2000" dirty="0"/>
              <a:t> for </a:t>
            </a:r>
            <a:r>
              <a:rPr lang="sv-SE" sz="2000" dirty="0" err="1"/>
              <a:t>validating</a:t>
            </a:r>
            <a:r>
              <a:rPr lang="sv-SE" sz="2000" dirty="0"/>
              <a:t> data </a:t>
            </a:r>
            <a:r>
              <a:rPr lang="sv-SE" sz="2000" dirty="0" err="1"/>
              <a:t>mappings</a:t>
            </a:r>
            <a:r>
              <a:rPr lang="sv-SE" sz="2000" dirty="0"/>
              <a:t>. </a:t>
            </a:r>
          </a:p>
          <a:p>
            <a:pPr lvl="2"/>
            <a:endParaRPr lang="sv-SE" sz="2000" dirty="0"/>
          </a:p>
          <a:p>
            <a:pPr lvl="1"/>
            <a:r>
              <a:rPr lang="sv-SE" sz="2400" dirty="0"/>
              <a:t>Ex </a:t>
            </a:r>
            <a:r>
              <a:rPr lang="sv-SE" sz="2400" dirty="0" err="1"/>
              <a:t>of</a:t>
            </a:r>
            <a:r>
              <a:rPr lang="sv-SE" sz="2400" dirty="0"/>
              <a:t> </a:t>
            </a:r>
            <a:r>
              <a:rPr lang="sv-SE" sz="2400" dirty="0" err="1"/>
              <a:t>Use</a:t>
            </a:r>
            <a:r>
              <a:rPr lang="sv-SE" sz="2400" dirty="0"/>
              <a:t> </a:t>
            </a:r>
            <a:r>
              <a:rPr lang="sv-SE" sz="2400" dirty="0" err="1"/>
              <a:t>cases</a:t>
            </a:r>
            <a:r>
              <a:rPr lang="sv-SE" sz="2400" dirty="0"/>
              <a:t> in the </a:t>
            </a:r>
            <a:r>
              <a:rPr lang="sv-SE" sz="2400" dirty="0" err="1"/>
              <a:t>EUROfusion</a:t>
            </a:r>
            <a:r>
              <a:rPr lang="sv-SE" sz="2400" dirty="0"/>
              <a:t> </a:t>
            </a:r>
            <a:r>
              <a:rPr lang="sv-SE" sz="2400" dirty="0" err="1"/>
              <a:t>environment</a:t>
            </a:r>
            <a:r>
              <a:rPr lang="sv-SE" sz="2400" dirty="0"/>
              <a:t>: </a:t>
            </a:r>
          </a:p>
          <a:p>
            <a:pPr marL="1028700" lvl="2" indent="-342900">
              <a:buFont typeface="+mj-lt"/>
              <a:buAutoNum type="arabicPeriod"/>
            </a:pPr>
            <a:r>
              <a:rPr lang="sv-SE" sz="2000" dirty="0" err="1"/>
              <a:t>Equilibrium</a:t>
            </a:r>
            <a:r>
              <a:rPr lang="sv-SE" sz="2000" dirty="0"/>
              <a:t>  and MHD </a:t>
            </a:r>
            <a:r>
              <a:rPr lang="sv-SE" sz="2000" dirty="0" err="1"/>
              <a:t>stability</a:t>
            </a:r>
            <a:endParaRPr lang="sv-SE" sz="2000" dirty="0"/>
          </a:p>
          <a:p>
            <a:pPr marL="1028700" lvl="2" indent="-342900">
              <a:buFont typeface="+mj-lt"/>
              <a:buAutoNum type="arabicPeriod"/>
            </a:pPr>
            <a:r>
              <a:rPr lang="sv-SE" sz="2000" dirty="0" err="1"/>
              <a:t>Predictive</a:t>
            </a:r>
            <a:r>
              <a:rPr lang="sv-SE" sz="2000" dirty="0"/>
              <a:t> transport </a:t>
            </a:r>
            <a:r>
              <a:rPr lang="sv-SE" sz="2000" dirty="0" err="1"/>
              <a:t>modelling</a:t>
            </a:r>
            <a:r>
              <a:rPr lang="sv-SE" sz="2000" dirty="0"/>
              <a:t> (TSVV-11, TSVV-15),  </a:t>
            </a:r>
          </a:p>
          <a:p>
            <a:pPr marL="1028700" lvl="2" indent="-342900">
              <a:buFont typeface="+mj-lt"/>
              <a:buAutoNum type="arabicPeriod"/>
            </a:pPr>
            <a:r>
              <a:rPr lang="sv-SE" sz="2000" dirty="0" err="1"/>
              <a:t>Turbulence</a:t>
            </a:r>
            <a:r>
              <a:rPr lang="sv-SE" sz="2000" dirty="0"/>
              <a:t> </a:t>
            </a:r>
            <a:r>
              <a:rPr lang="sv-SE" sz="2000" dirty="0" err="1"/>
              <a:t>modelling</a:t>
            </a:r>
            <a:r>
              <a:rPr lang="sv-SE" sz="2000" dirty="0"/>
              <a:t> (TSVV-1)  - </a:t>
            </a:r>
            <a:r>
              <a:rPr lang="sv-SE" sz="2000" dirty="0" err="1"/>
              <a:t>similar</a:t>
            </a:r>
            <a:r>
              <a:rPr lang="sv-SE" sz="2000" dirty="0"/>
              <a:t> data </a:t>
            </a:r>
            <a:r>
              <a:rPr lang="sv-SE" sz="2000" dirty="0" err="1"/>
              <a:t>needs</a:t>
            </a:r>
            <a:r>
              <a:rPr lang="sv-SE" sz="2000" dirty="0"/>
              <a:t> as TSVV-11 (</a:t>
            </a:r>
            <a:r>
              <a:rPr lang="sv-SE" sz="2000" dirty="0" err="1"/>
              <a:t>subset</a:t>
            </a:r>
            <a:r>
              <a:rPr lang="sv-SE" sz="2000" dirty="0"/>
              <a:t>)</a:t>
            </a:r>
          </a:p>
          <a:p>
            <a:pPr marL="1028700" lvl="2" indent="-342900">
              <a:buFont typeface="+mj-lt"/>
              <a:buAutoNum type="arabicPeriod"/>
            </a:pPr>
            <a:r>
              <a:rPr lang="sv-SE" sz="2000" dirty="0" err="1"/>
              <a:t>Energetic</a:t>
            </a:r>
            <a:r>
              <a:rPr lang="sv-SE" sz="2000" dirty="0"/>
              <a:t> </a:t>
            </a:r>
            <a:r>
              <a:rPr lang="sv-SE" sz="2000" dirty="0" err="1"/>
              <a:t>particle</a:t>
            </a:r>
            <a:r>
              <a:rPr lang="sv-SE" sz="2000" dirty="0"/>
              <a:t> </a:t>
            </a:r>
            <a:r>
              <a:rPr lang="sv-SE" sz="2000" dirty="0" err="1"/>
              <a:t>workflows</a:t>
            </a:r>
            <a:r>
              <a:rPr lang="sv-SE" sz="2000" dirty="0"/>
              <a:t> (TSVV-10) – as </a:t>
            </a:r>
            <a:r>
              <a:rPr lang="sv-SE" sz="2000" dirty="0" err="1"/>
              <a:t>above</a:t>
            </a:r>
            <a:r>
              <a:rPr lang="sv-SE" sz="2000" dirty="0"/>
              <a:t> </a:t>
            </a:r>
            <a:r>
              <a:rPr lang="sv-SE" sz="2000" dirty="0" err="1"/>
              <a:t>but</a:t>
            </a:r>
            <a:r>
              <a:rPr lang="sv-SE" sz="2000" dirty="0"/>
              <a:t> a </a:t>
            </a:r>
            <a:r>
              <a:rPr lang="sv-SE" sz="2000" dirty="0" err="1"/>
              <a:t>further</a:t>
            </a:r>
            <a:r>
              <a:rPr lang="sv-SE" sz="2000" dirty="0"/>
              <a:t> </a:t>
            </a:r>
            <a:r>
              <a:rPr lang="sv-SE" sz="2000" dirty="0" err="1"/>
              <a:t>need</a:t>
            </a:r>
            <a:r>
              <a:rPr lang="sv-SE" sz="2000" dirty="0"/>
              <a:t> for distribution IDS.</a:t>
            </a:r>
          </a:p>
          <a:p>
            <a:pPr marL="1028700" lvl="2" indent="-342900">
              <a:buFont typeface="+mj-lt"/>
              <a:buAutoNum type="arabicPeriod"/>
            </a:pPr>
            <a:r>
              <a:rPr lang="sv-SE" sz="2000" dirty="0" err="1"/>
              <a:t>Stellarators</a:t>
            </a:r>
            <a:r>
              <a:rPr lang="sv-SE" sz="2000" dirty="0"/>
              <a:t> ? IMAS </a:t>
            </a:r>
            <a:r>
              <a:rPr lang="sv-SE" sz="2000" dirty="0" err="1"/>
              <a:t>compatibility</a:t>
            </a:r>
            <a:r>
              <a:rPr lang="sv-SE" sz="2000" dirty="0"/>
              <a:t>? </a:t>
            </a:r>
          </a:p>
          <a:p>
            <a:pPr marL="1028700" lvl="2" indent="-342900">
              <a:buFont typeface="+mj-lt"/>
              <a:buAutoNum type="arabicPeriod"/>
            </a:pPr>
            <a:endParaRPr lang="sv-SE" sz="2000" dirty="0"/>
          </a:p>
          <a:p>
            <a:pPr lvl="1"/>
            <a:r>
              <a:rPr lang="sv-SE" sz="2200" dirty="0" err="1"/>
              <a:t>Aim</a:t>
            </a:r>
            <a:r>
              <a:rPr lang="sv-SE" sz="2200" dirty="0"/>
              <a:t> </a:t>
            </a:r>
            <a:r>
              <a:rPr lang="sv-SE" sz="2200" dirty="0" err="1"/>
              <a:t>of</a:t>
            </a:r>
            <a:r>
              <a:rPr lang="sv-SE" sz="2200" dirty="0"/>
              <a:t> the </a:t>
            </a:r>
            <a:r>
              <a:rPr lang="sv-SE" sz="2200" dirty="0" err="1"/>
              <a:t>paralellel</a:t>
            </a:r>
            <a:r>
              <a:rPr lang="sv-SE" sz="2200" dirty="0"/>
              <a:t> session: initial feedback, </a:t>
            </a:r>
            <a:r>
              <a:rPr lang="sv-SE" sz="2200" dirty="0" err="1"/>
              <a:t>contact</a:t>
            </a:r>
            <a:r>
              <a:rPr lang="sv-SE" sz="2200" dirty="0"/>
              <a:t> </a:t>
            </a:r>
            <a:r>
              <a:rPr lang="sv-SE" sz="2200" dirty="0" err="1"/>
              <a:t>points</a:t>
            </a:r>
            <a:r>
              <a:rPr lang="sv-SE" sz="2200" dirty="0"/>
              <a:t> and a process for </a:t>
            </a:r>
            <a:r>
              <a:rPr lang="sv-SE" sz="2200" dirty="0" err="1"/>
              <a:t>delivering</a:t>
            </a:r>
            <a:r>
              <a:rPr lang="sv-SE" sz="2200" dirty="0"/>
              <a:t> the data </a:t>
            </a:r>
            <a:r>
              <a:rPr lang="sv-SE" sz="2200" dirty="0" err="1"/>
              <a:t>mappings</a:t>
            </a:r>
            <a:r>
              <a:rPr lang="sv-SE" sz="2200" dirty="0"/>
              <a:t> as </a:t>
            </a:r>
            <a:r>
              <a:rPr lang="sv-SE" sz="2200" dirty="0" err="1"/>
              <a:t>needed</a:t>
            </a:r>
            <a:r>
              <a:rPr lang="sv-SE" sz="2200" dirty="0"/>
              <a:t> for </a:t>
            </a:r>
            <a:r>
              <a:rPr lang="sv-SE" sz="2200" dirty="0" err="1"/>
              <a:t>users</a:t>
            </a:r>
            <a:r>
              <a:rPr lang="sv-SE" sz="2200" dirty="0"/>
              <a:t> and all </a:t>
            </a:r>
            <a:r>
              <a:rPr lang="sv-SE" sz="2200" dirty="0" err="1"/>
              <a:t>TSVVs</a:t>
            </a:r>
            <a:r>
              <a:rPr lang="sv-SE" sz="2200" dirty="0"/>
              <a:t>.</a:t>
            </a:r>
          </a:p>
        </p:txBody>
      </p:sp>
      <p:sp>
        <p:nvSpPr>
          <p:cNvPr id="4" name="Platshållare för sidfot 3">
            <a:extLst>
              <a:ext uri="{FF2B5EF4-FFF2-40B4-BE49-F238E27FC236}">
                <a16:creationId xmlns:a16="http://schemas.microsoft.com/office/drawing/2014/main" id="{91A49A6B-7502-5BDC-B225-69A1EB81D396}"/>
              </a:ext>
            </a:extLst>
          </p:cNvPr>
          <p:cNvSpPr>
            <a:spLocks noGrp="1"/>
          </p:cNvSpPr>
          <p:nvPr>
            <p:ph type="ftr" sz="quarter" idx="11"/>
          </p:nvPr>
        </p:nvSpPr>
        <p:spPr/>
        <p:txBody>
          <a:bodyPr/>
          <a:lstStyle/>
          <a:p>
            <a:r>
              <a:rPr lang="en-GB">
                <a:solidFill>
                  <a:prstClr val="white"/>
                </a:solidFill>
              </a:rPr>
              <a:t>Strand | 16th IMEG meeting</a:t>
            </a:r>
            <a:endParaRPr lang="en-GB" dirty="0">
              <a:solidFill>
                <a:prstClr val="white"/>
              </a:solidFill>
            </a:endParaRPr>
          </a:p>
        </p:txBody>
      </p:sp>
      <p:sp>
        <p:nvSpPr>
          <p:cNvPr id="5" name="Platshållare för bildnummer 4">
            <a:extLst>
              <a:ext uri="{FF2B5EF4-FFF2-40B4-BE49-F238E27FC236}">
                <a16:creationId xmlns:a16="http://schemas.microsoft.com/office/drawing/2014/main" id="{20568C79-677C-CBAD-2B31-09979D4BA1BB}"/>
              </a:ext>
            </a:extLst>
          </p:cNvPr>
          <p:cNvSpPr>
            <a:spLocks noGrp="1"/>
          </p:cNvSpPr>
          <p:nvPr>
            <p:ph type="sldNum" sz="quarter" idx="12"/>
          </p:nvPr>
        </p:nvSpPr>
        <p:spPr/>
        <p:txBody>
          <a:bodyPr/>
          <a:lstStyle/>
          <a:p>
            <a:fld id="{6A6D9FA1-99C7-4910-8E32-B85D378B0060}" type="slidenum">
              <a:rPr lang="en-GB" smtClean="0">
                <a:solidFill>
                  <a:prstClr val="white"/>
                </a:solidFill>
              </a:rPr>
              <a:pPr/>
              <a:t>9</a:t>
            </a:fld>
            <a:endParaRPr lang="en-GB" dirty="0">
              <a:solidFill>
                <a:prstClr val="white"/>
              </a:solidFill>
            </a:endParaRPr>
          </a:p>
        </p:txBody>
      </p:sp>
    </p:spTree>
    <p:extLst>
      <p:ext uri="{BB962C8B-B14F-4D97-AF65-F5344CB8AC3E}">
        <p14:creationId xmlns:p14="http://schemas.microsoft.com/office/powerpoint/2010/main" val="1682124529"/>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581EFF-75CA-400B-8B14-07B3BB5FE4A6}">
  <ds:schemaRefs>
    <ds:schemaRef ds:uri="http://schemas.microsoft.com/office/2006/metadata/properties"/>
    <ds:schemaRef ds:uri="http://schemas.microsoft.com/office/infopath/2007/PartnerControls"/>
    <ds:schemaRef ds:uri="e5ba6352-0726-4226-96e7-82f7f1c59ac0"/>
    <ds:schemaRef ds:uri="cbbfa1f3-60c2-42de-b5b6-3ee8cb87d964"/>
  </ds:schemaRefs>
</ds:datastoreItem>
</file>

<file path=customXml/itemProps2.xml><?xml version="1.0" encoding="utf-8"?>
<ds:datastoreItem xmlns:ds="http://schemas.openxmlformats.org/officeDocument/2006/customXml" ds:itemID="{329BB5A6-9C9C-4509-BBBE-0C2B5904D093}">
  <ds:schemaRefs>
    <ds:schemaRef ds:uri="http://schemas.microsoft.com/sharepoint/v3/contenttype/forms"/>
  </ds:schemaRefs>
</ds:datastoreItem>
</file>

<file path=customXml/itemProps3.xml><?xml version="1.0" encoding="utf-8"?>
<ds:datastoreItem xmlns:ds="http://schemas.openxmlformats.org/officeDocument/2006/customXml" ds:itemID="{8620B528-A52D-4A7D-BA72-76895AB57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fa1f3-60c2-42de-b5b6-3ee8cb87d964"/>
    <ds:schemaRef ds:uri="e5ba6352-0726-4226-96e7-82f7f1c59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1957</TotalTime>
  <Words>2120</Words>
  <Application>Microsoft Macintosh PowerPoint</Application>
  <PresentationFormat>Widescreen</PresentationFormat>
  <Paragraphs>208</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Aptos</vt:lpstr>
      <vt:lpstr>Arial</vt:lpstr>
      <vt:lpstr>Calibri</vt:lpstr>
      <vt:lpstr>Roboto</vt:lpstr>
      <vt:lpstr>Wingdings</vt:lpstr>
      <vt:lpstr>EUROfusion.1line_5_3_2019</vt:lpstr>
      <vt:lpstr>Implementation and status of the EUROfusion Data Management plan</vt:lpstr>
      <vt:lpstr>FAIR based Implementation of the Data Managment Project</vt:lpstr>
      <vt:lpstr>EUROfusion Data management Plan – staged approach</vt:lpstr>
      <vt:lpstr>Status</vt:lpstr>
      <vt:lpstr>Intermediate Summary</vt:lpstr>
      <vt:lpstr>Background for the Discussions</vt:lpstr>
      <vt:lpstr>Approach to the ”Scenarios”</vt:lpstr>
      <vt:lpstr>PowerPoint Presentation</vt:lpstr>
      <vt:lpstr>Approach to the ”Scenarios” – cont’d</vt:lpstr>
      <vt:lpstr>PowerPoint Presentation</vt:lpstr>
      <vt:lpstr>Approach to the ”Scenarios” – cont’d</vt:lpstr>
      <vt:lpstr>PowerPoint Presentation</vt:lpstr>
      <vt:lpstr>Summary</vt:lpstr>
      <vt:lpstr>PowerPoint Presentation</vt:lpstr>
      <vt:lpstr>Core services – amalgation of EUROfusion and ITER software components</vt:lpstr>
      <vt:lpstr>User interfaces</vt:lpstr>
      <vt:lpstr>Providing WEST data</vt:lpstr>
      <vt:lpstr>Acknowledgment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Microsoft Office User</cp:lastModifiedBy>
  <cp:revision>27</cp:revision>
  <dcterms:created xsi:type="dcterms:W3CDTF">2023-11-15T09:40:03Z</dcterms:created>
  <dcterms:modified xsi:type="dcterms:W3CDTF">2025-04-24T14:59:00Z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ies>
</file>