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64" r:id="rId6"/>
    <p:sldId id="262" r:id="rId7"/>
    <p:sldId id="263" r:id="rId8"/>
    <p:sldId id="258" r:id="rId9"/>
    <p:sldId id="265" r:id="rId10"/>
    <p:sldId id="259"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p:scale>
          <a:sx n="88" d="100"/>
          <a:sy n="88" d="100"/>
        </p:scale>
        <p:origin x="3244" y="1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hyperlink" Target="https://www.jorek.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jorek.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jorek.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opscience.iop.org/article/10.1088/1741-4326/ad5a21" TargetMode="External"/><Relationship Id="rId2" Type="http://schemas.openxmlformats.org/officeDocument/2006/relationships/hyperlink" Target="https://doi.org/10.1088/1741-4326/abf99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402866"/>
            <a:ext cx="5544615" cy="1090738"/>
          </a:xfrm>
          <a:effectLst>
            <a:outerShdw blurRad="50800" dist="38100" dir="5400000" algn="ctr" rotWithShape="0">
              <a:schemeClr val="accent1">
                <a:lumMod val="75000"/>
                <a:alpha val="44000"/>
              </a:schemeClr>
            </a:outerShdw>
          </a:effectLst>
        </p:spPr>
        <p:txBody>
          <a:bodyPr>
            <a:noAutofit/>
          </a:bodyPr>
          <a:lstStyle/>
          <a:p>
            <a:r>
              <a:rPr lang="en-US" sz="3200" dirty="0">
                <a:effectLst>
                  <a:outerShdw blurRad="50800" dist="50800" dir="5400000" algn="ctr" rotWithShape="0">
                    <a:schemeClr val="bg1">
                      <a:lumMod val="75000"/>
                    </a:schemeClr>
                  </a:outerShdw>
                </a:effectLst>
              </a:rPr>
              <a:t>Quick overview of the JOREK</a:t>
            </a:r>
            <a:br>
              <a:rPr lang="en-US" sz="3200" dirty="0">
                <a:effectLst>
                  <a:outerShdw blurRad="50800" dist="50800" dir="5400000" algn="ctr" rotWithShape="0">
                    <a:schemeClr val="bg1">
                      <a:lumMod val="75000"/>
                    </a:schemeClr>
                  </a:outerShdw>
                </a:effectLst>
              </a:rPr>
            </a:br>
            <a:r>
              <a:rPr lang="en-US" sz="3200" dirty="0">
                <a:effectLst>
                  <a:outerShdw blurRad="50800" dist="50800" dir="5400000" algn="ctr" rotWithShape="0">
                    <a:schemeClr val="bg1">
                      <a:lumMod val="75000"/>
                    </a:schemeClr>
                  </a:outerShdw>
                </a:effectLst>
              </a:rPr>
              <a:t>code community</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8" y="4021752"/>
            <a:ext cx="4375150" cy="457848"/>
          </a:xfrm>
        </p:spPr>
        <p:txBody>
          <a:bodyPr/>
          <a:lstStyle/>
          <a:p>
            <a:r>
              <a:rPr lang="en-US" dirty="0"/>
              <a:t>Matthias </a:t>
            </a:r>
            <a:r>
              <a:rPr lang="en-US" dirty="0" err="1"/>
              <a:t>Hoelzl</a:t>
            </a:r>
            <a:endParaRPr lang="en-US" dirty="0"/>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8" y="4487938"/>
            <a:ext cx="4375150" cy="457848"/>
          </a:xfrm>
        </p:spPr>
        <p:txBody>
          <a:bodyPr>
            <a:normAutofit fontScale="85000" lnSpcReduction="10000"/>
          </a:bodyPr>
          <a:lstStyle/>
          <a:p>
            <a:r>
              <a:rPr lang="en-US" dirty="0"/>
              <a:t>Max Planck Institute for Plasma Physics</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a:xfrm>
            <a:off x="407368" y="1978964"/>
            <a:ext cx="5544614" cy="338554"/>
          </a:xfrm>
        </p:spPr>
        <p:txBody>
          <a:bodyPr/>
          <a:lstStyle/>
          <a:p>
            <a:r>
              <a:rPr lang="en-US" dirty="0"/>
              <a:t>E-TASC General Meeting 2024</a:t>
            </a:r>
          </a:p>
        </p:txBody>
      </p:sp>
      <p:pic>
        <p:nvPicPr>
          <p:cNvPr id="6" name="Picture 5">
            <a:extLst>
              <a:ext uri="{FF2B5EF4-FFF2-40B4-BE49-F238E27FC236}">
                <a16:creationId xmlns:a16="http://schemas.microsoft.com/office/drawing/2014/main" id="{1638D18D-1B82-4186-A31F-091A2D590B74}"/>
              </a:ext>
            </a:extLst>
          </p:cNvPr>
          <p:cNvPicPr>
            <a:picLocks noChangeAspect="1"/>
          </p:cNvPicPr>
          <p:nvPr/>
        </p:nvPicPr>
        <p:blipFill>
          <a:blip r:embed="rId2"/>
          <a:stretch>
            <a:fillRect/>
          </a:stretch>
        </p:blipFill>
        <p:spPr>
          <a:xfrm>
            <a:off x="9975091" y="59513"/>
            <a:ext cx="2167180" cy="1623901"/>
          </a:xfrm>
          <a:prstGeom prst="rect">
            <a:avLst/>
          </a:prstGeom>
        </p:spPr>
      </p:pic>
      <p:pic>
        <p:nvPicPr>
          <p:cNvPr id="7" name="Picture 8">
            <a:extLst>
              <a:ext uri="{FF2B5EF4-FFF2-40B4-BE49-F238E27FC236}">
                <a16:creationId xmlns:a16="http://schemas.microsoft.com/office/drawing/2014/main" id="{4FD7BB16-2705-4DC7-848D-A12510C09464}"/>
              </a:ext>
            </a:extLst>
          </p:cNvPr>
          <p:cNvPicPr>
            <a:picLocks noChangeAspect="1"/>
          </p:cNvPicPr>
          <p:nvPr/>
        </p:nvPicPr>
        <p:blipFill>
          <a:blip r:embed="rId3"/>
          <a:stretch>
            <a:fillRect/>
          </a:stretch>
        </p:blipFill>
        <p:spPr>
          <a:xfrm>
            <a:off x="6251587" y="59513"/>
            <a:ext cx="3461736" cy="3031707"/>
          </a:xfrm>
          <a:prstGeom prst="rect">
            <a:avLst/>
          </a:prstGeom>
        </p:spPr>
      </p:pic>
      <p:pic>
        <p:nvPicPr>
          <p:cNvPr id="8" name="Grafik 7">
            <a:extLst>
              <a:ext uri="{FF2B5EF4-FFF2-40B4-BE49-F238E27FC236}">
                <a16:creationId xmlns:a16="http://schemas.microsoft.com/office/drawing/2014/main" id="{1C1524F6-1D49-41EE-BD55-9A5295018DF6}"/>
              </a:ext>
            </a:extLst>
          </p:cNvPr>
          <p:cNvPicPr>
            <a:picLocks noChangeAspect="1"/>
          </p:cNvPicPr>
          <p:nvPr/>
        </p:nvPicPr>
        <p:blipFill>
          <a:blip r:embed="rId4"/>
          <a:stretch>
            <a:fillRect/>
          </a:stretch>
        </p:blipFill>
        <p:spPr>
          <a:xfrm>
            <a:off x="9656448" y="1869087"/>
            <a:ext cx="2485822" cy="2354751"/>
          </a:xfrm>
          <a:prstGeom prst="rect">
            <a:avLst/>
          </a:prstGeom>
        </p:spPr>
      </p:pic>
      <p:pic>
        <p:nvPicPr>
          <p:cNvPr id="9" name="Grafik 8">
            <a:extLst>
              <a:ext uri="{FF2B5EF4-FFF2-40B4-BE49-F238E27FC236}">
                <a16:creationId xmlns:a16="http://schemas.microsoft.com/office/drawing/2014/main" id="{71BC0056-E420-4D7B-A125-98193D823015}"/>
              </a:ext>
            </a:extLst>
          </p:cNvPr>
          <p:cNvPicPr>
            <a:picLocks noChangeAspect="1"/>
          </p:cNvPicPr>
          <p:nvPr/>
        </p:nvPicPr>
        <p:blipFill rotWithShape="1">
          <a:blip r:embed="rId5"/>
          <a:srcRect t="6428" r="10909"/>
          <a:stretch/>
        </p:blipFill>
        <p:spPr>
          <a:xfrm>
            <a:off x="10059167" y="4518437"/>
            <a:ext cx="2083103" cy="2280050"/>
          </a:xfrm>
          <a:prstGeom prst="rect">
            <a:avLst/>
          </a:prstGeom>
        </p:spPr>
      </p:pic>
      <p:pic>
        <p:nvPicPr>
          <p:cNvPr id="11" name="Grafik 10">
            <a:extLst>
              <a:ext uri="{FF2B5EF4-FFF2-40B4-BE49-F238E27FC236}">
                <a16:creationId xmlns:a16="http://schemas.microsoft.com/office/drawing/2014/main" id="{F8CFD605-EDB3-45D6-9F45-4583E06DD4BD}"/>
              </a:ext>
            </a:extLst>
          </p:cNvPr>
          <p:cNvPicPr>
            <a:picLocks noChangeAspect="1"/>
          </p:cNvPicPr>
          <p:nvPr/>
        </p:nvPicPr>
        <p:blipFill rotWithShape="1">
          <a:blip r:embed="rId6">
            <a:extLst>
              <a:ext uri="{28A0092B-C50C-407E-A947-70E740481C1C}">
                <a14:useLocalDpi xmlns:a14="http://schemas.microsoft.com/office/drawing/2010/main" val="0"/>
              </a:ext>
            </a:extLst>
          </a:blip>
          <a:srcRect l="6107" t="1365" r="51394" b="8017"/>
          <a:stretch/>
        </p:blipFill>
        <p:spPr>
          <a:xfrm>
            <a:off x="4166893" y="58088"/>
            <a:ext cx="1954614" cy="1891386"/>
          </a:xfrm>
          <a:prstGeom prst="rect">
            <a:avLst/>
          </a:prstGeom>
        </p:spPr>
      </p:pic>
      <p:pic>
        <p:nvPicPr>
          <p:cNvPr id="13" name="Grafik 12">
            <a:extLst>
              <a:ext uri="{FF2B5EF4-FFF2-40B4-BE49-F238E27FC236}">
                <a16:creationId xmlns:a16="http://schemas.microsoft.com/office/drawing/2014/main" id="{A21DAECF-9423-4A2B-BE82-C283D9A9B661}"/>
              </a:ext>
            </a:extLst>
          </p:cNvPr>
          <p:cNvPicPr>
            <a:picLocks noChangeAspect="1"/>
          </p:cNvPicPr>
          <p:nvPr/>
        </p:nvPicPr>
        <p:blipFill rotWithShape="1">
          <a:blip r:embed="rId7">
            <a:extLst>
              <a:ext uri="{28A0092B-C50C-407E-A947-70E740481C1C}">
                <a14:useLocalDpi xmlns:a14="http://schemas.microsoft.com/office/drawing/2010/main" val="0"/>
              </a:ext>
            </a:extLst>
          </a:blip>
          <a:srcRect l="12377" t="4707" r="6560" b="6534"/>
          <a:stretch/>
        </p:blipFill>
        <p:spPr>
          <a:xfrm>
            <a:off x="7524026" y="4839776"/>
            <a:ext cx="2451064" cy="1958711"/>
          </a:xfrm>
          <a:prstGeom prst="rect">
            <a:avLst/>
          </a:prstGeom>
        </p:spPr>
      </p:pic>
      <p:pic>
        <p:nvPicPr>
          <p:cNvPr id="15" name="Grafik 14">
            <a:extLst>
              <a:ext uri="{FF2B5EF4-FFF2-40B4-BE49-F238E27FC236}">
                <a16:creationId xmlns:a16="http://schemas.microsoft.com/office/drawing/2014/main" id="{B21AF3E3-5001-4F15-BEA3-38AC0206C103}"/>
              </a:ext>
            </a:extLst>
          </p:cNvPr>
          <p:cNvPicPr>
            <a:picLocks noChangeAspect="1"/>
          </p:cNvPicPr>
          <p:nvPr/>
        </p:nvPicPr>
        <p:blipFill rotWithShape="1">
          <a:blip r:embed="rId8">
            <a:extLst>
              <a:ext uri="{28A0092B-C50C-407E-A947-70E740481C1C}">
                <a14:useLocalDpi xmlns:a14="http://schemas.microsoft.com/office/drawing/2010/main" val="0"/>
              </a:ext>
            </a:extLst>
          </a:blip>
          <a:srcRect t="62351"/>
          <a:stretch/>
        </p:blipFill>
        <p:spPr>
          <a:xfrm>
            <a:off x="5302915" y="3164926"/>
            <a:ext cx="4540366" cy="1506539"/>
          </a:xfrm>
          <a:prstGeom prst="rect">
            <a:avLst/>
          </a:prstGeom>
        </p:spPr>
      </p:pic>
      <p:pic>
        <p:nvPicPr>
          <p:cNvPr id="17" name="Grafik 16">
            <a:extLst>
              <a:ext uri="{FF2B5EF4-FFF2-40B4-BE49-F238E27FC236}">
                <a16:creationId xmlns:a16="http://schemas.microsoft.com/office/drawing/2014/main" id="{65C24B90-60AC-40F6-9BC3-507607F4EE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2915" y="4757124"/>
            <a:ext cx="2061475" cy="2041363"/>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48B9-AD5A-465E-A6E5-4CB1A0EBD691}"/>
              </a:ext>
            </a:extLst>
          </p:cNvPr>
          <p:cNvSpPr>
            <a:spLocks noGrp="1"/>
          </p:cNvSpPr>
          <p:nvPr>
            <p:ph type="title"/>
          </p:nvPr>
        </p:nvSpPr>
        <p:spPr/>
        <p:txBody>
          <a:bodyPr/>
          <a:lstStyle/>
          <a:p>
            <a:r>
              <a:rPr lang="en-US" dirty="0"/>
              <a:t>Historic overview</a:t>
            </a:r>
            <a:endParaRPr lang="de-DE" dirty="0"/>
          </a:p>
        </p:txBody>
      </p:sp>
      <p:sp>
        <p:nvSpPr>
          <p:cNvPr id="3" name="Inhaltsplatzhalter 2">
            <a:extLst>
              <a:ext uri="{FF2B5EF4-FFF2-40B4-BE49-F238E27FC236}">
                <a16:creationId xmlns:a16="http://schemas.microsoft.com/office/drawing/2014/main" id="{DA2A8DA3-66F1-4D70-93AA-1DC63F1A4B89}"/>
              </a:ext>
            </a:extLst>
          </p:cNvPr>
          <p:cNvSpPr>
            <a:spLocks noGrp="1"/>
          </p:cNvSpPr>
          <p:nvPr>
            <p:ph idx="1"/>
          </p:nvPr>
        </p:nvSpPr>
        <p:spPr/>
        <p:txBody>
          <a:bodyPr>
            <a:normAutofit fontScale="85000" lnSpcReduction="20000"/>
          </a:bodyPr>
          <a:lstStyle/>
          <a:p>
            <a:r>
              <a:rPr lang="de-DE" dirty="0"/>
              <a:t>JOREK </a:t>
            </a:r>
            <a:r>
              <a:rPr lang="de-DE" dirty="0" err="1"/>
              <a:t>started</a:t>
            </a:r>
            <a:r>
              <a:rPr lang="de-DE" dirty="0"/>
              <a:t> </a:t>
            </a:r>
            <a:r>
              <a:rPr lang="de-DE" dirty="0" err="1"/>
              <a:t>around</a:t>
            </a:r>
            <a:r>
              <a:rPr lang="de-DE" dirty="0"/>
              <a:t> 2005 </a:t>
            </a:r>
            <a:r>
              <a:rPr lang="de-DE" dirty="0" err="1"/>
              <a:t>by</a:t>
            </a:r>
            <a:r>
              <a:rPr lang="de-DE" dirty="0"/>
              <a:t> Guido </a:t>
            </a:r>
            <a:r>
              <a:rPr lang="de-DE" dirty="0" err="1"/>
              <a:t>Huijsmans</a:t>
            </a:r>
            <a:r>
              <a:rPr lang="de-DE" dirty="0"/>
              <a:t> at CEA</a:t>
            </a:r>
          </a:p>
          <a:p>
            <a:r>
              <a:rPr lang="en-US" b="1" dirty="0"/>
              <a:t>After ~2010 a true community began to grow</a:t>
            </a:r>
            <a:r>
              <a:rPr lang="en-US" dirty="0"/>
              <a:t>, supported by </a:t>
            </a:r>
            <a:r>
              <a:rPr lang="en-US" dirty="0" err="1"/>
              <a:t>EnR</a:t>
            </a:r>
            <a:r>
              <a:rPr lang="en-US" dirty="0"/>
              <a:t> projects and later TSVV</a:t>
            </a:r>
            <a:endParaRPr lang="de-DE" dirty="0"/>
          </a:p>
          <a:p>
            <a:endParaRPr lang="de-DE" dirty="0"/>
          </a:p>
          <a:p>
            <a:r>
              <a:rPr lang="de-DE" dirty="0" err="1"/>
              <a:t>While</a:t>
            </a:r>
            <a:r>
              <a:rPr lang="de-DE" dirty="0"/>
              <a:t> </a:t>
            </a:r>
            <a:r>
              <a:rPr lang="de-DE" dirty="0" err="1"/>
              <a:t>the</a:t>
            </a:r>
            <a:r>
              <a:rPr lang="de-DE" dirty="0"/>
              <a:t> code </a:t>
            </a:r>
            <a:r>
              <a:rPr lang="de-DE" dirty="0" err="1"/>
              <a:t>initially</a:t>
            </a:r>
            <a:r>
              <a:rPr lang="de-DE" dirty="0"/>
              <a:t> </a:t>
            </a:r>
            <a:r>
              <a:rPr lang="de-DE" dirty="0" err="1"/>
              <a:t>aimed</a:t>
            </a:r>
            <a:r>
              <a:rPr lang="de-DE" dirty="0"/>
              <a:t> at </a:t>
            </a:r>
            <a:r>
              <a:rPr lang="de-DE" dirty="0" err="1"/>
              <a:t>pedestal</a:t>
            </a:r>
            <a:r>
              <a:rPr lang="de-DE" dirty="0"/>
              <a:t> </a:t>
            </a:r>
            <a:r>
              <a:rPr lang="de-DE" dirty="0" err="1"/>
              <a:t>physics</a:t>
            </a:r>
            <a:r>
              <a:rPr lang="de-DE" dirty="0"/>
              <a:t> </a:t>
            </a:r>
            <a:r>
              <a:rPr lang="de-DE" dirty="0" err="1"/>
              <a:t>only</a:t>
            </a:r>
            <a:r>
              <a:rPr lang="de-DE" dirty="0"/>
              <a:t>, </a:t>
            </a:r>
            <a:r>
              <a:rPr lang="de-DE" dirty="0" err="1"/>
              <a:t>it</a:t>
            </a:r>
            <a:r>
              <a:rPr lang="de-DE" dirty="0"/>
              <a:t> </a:t>
            </a:r>
            <a:r>
              <a:rPr lang="de-DE" dirty="0" err="1"/>
              <a:t>now</a:t>
            </a:r>
            <a:r>
              <a:rPr lang="de-DE" dirty="0"/>
              <a:t> </a:t>
            </a:r>
            <a:r>
              <a:rPr lang="de-DE" dirty="0" err="1"/>
              <a:t>addresses</a:t>
            </a:r>
            <a:r>
              <a:rPr lang="de-DE" dirty="0"/>
              <a:t>:</a:t>
            </a:r>
          </a:p>
          <a:p>
            <a:pPr lvl="1"/>
            <a:r>
              <a:rPr lang="de-DE" b="1" dirty="0" err="1"/>
              <a:t>Pedestal</a:t>
            </a:r>
            <a:r>
              <a:rPr lang="de-DE" dirty="0"/>
              <a:t> </a:t>
            </a:r>
            <a:r>
              <a:rPr lang="de-DE" dirty="0" err="1"/>
              <a:t>including</a:t>
            </a:r>
            <a:r>
              <a:rPr lang="de-DE" dirty="0"/>
              <a:t> ELMs, </a:t>
            </a:r>
            <a:r>
              <a:rPr lang="de-DE" dirty="0" err="1"/>
              <a:t>small</a:t>
            </a:r>
            <a:r>
              <a:rPr lang="de-DE" dirty="0"/>
              <a:t>-ELM, ELM-</a:t>
            </a:r>
            <a:r>
              <a:rPr lang="de-DE" dirty="0" err="1"/>
              <a:t>free</a:t>
            </a:r>
            <a:r>
              <a:rPr lang="de-DE" dirty="0"/>
              <a:t>, RMPs, </a:t>
            </a:r>
            <a:r>
              <a:rPr lang="de-DE" dirty="0" err="1"/>
              <a:t>pellets</a:t>
            </a:r>
            <a:endParaRPr lang="de-DE" dirty="0"/>
          </a:p>
          <a:p>
            <a:pPr lvl="1"/>
            <a:r>
              <a:rPr lang="de-DE" b="1" dirty="0" err="1"/>
              <a:t>Disruptions</a:t>
            </a:r>
            <a:r>
              <a:rPr lang="de-DE" dirty="0"/>
              <a:t> </a:t>
            </a:r>
            <a:r>
              <a:rPr lang="de-DE" dirty="0" err="1"/>
              <a:t>including</a:t>
            </a:r>
            <a:r>
              <a:rPr lang="de-DE" dirty="0"/>
              <a:t> </a:t>
            </a:r>
            <a:r>
              <a:rPr lang="de-DE" dirty="0" err="1"/>
              <a:t>natural</a:t>
            </a:r>
            <a:r>
              <a:rPr lang="de-DE" dirty="0"/>
              <a:t> </a:t>
            </a:r>
            <a:r>
              <a:rPr lang="de-DE" dirty="0" err="1"/>
              <a:t>disruptions</a:t>
            </a:r>
            <a:r>
              <a:rPr lang="de-DE" dirty="0"/>
              <a:t>, SPI, VDEs, REs</a:t>
            </a:r>
          </a:p>
          <a:p>
            <a:pPr lvl="1"/>
            <a:r>
              <a:rPr lang="de-DE" b="1" dirty="0"/>
              <a:t>Core</a:t>
            </a:r>
            <a:r>
              <a:rPr lang="de-DE" dirty="0"/>
              <a:t> </a:t>
            </a:r>
            <a:r>
              <a:rPr lang="de-DE" dirty="0" err="1"/>
              <a:t>including</a:t>
            </a:r>
            <a:r>
              <a:rPr lang="de-DE" dirty="0"/>
              <a:t> </a:t>
            </a:r>
            <a:r>
              <a:rPr lang="de-DE" dirty="0" err="1"/>
              <a:t>sawtooth</a:t>
            </a:r>
            <a:r>
              <a:rPr lang="de-DE" dirty="0"/>
              <a:t> </a:t>
            </a:r>
            <a:r>
              <a:rPr lang="de-DE" dirty="0" err="1"/>
              <a:t>control</a:t>
            </a:r>
            <a:r>
              <a:rPr lang="de-DE" dirty="0"/>
              <a:t> and EPs</a:t>
            </a:r>
          </a:p>
          <a:p>
            <a:pPr lvl="1"/>
            <a:r>
              <a:rPr lang="de-DE" b="1" dirty="0"/>
              <a:t>Stellarator</a:t>
            </a:r>
            <a:r>
              <a:rPr lang="de-DE" dirty="0"/>
              <a:t> MHD </a:t>
            </a:r>
            <a:r>
              <a:rPr lang="de-DE" dirty="0" err="1"/>
              <a:t>including</a:t>
            </a:r>
            <a:r>
              <a:rPr lang="de-DE" dirty="0"/>
              <a:t> soft </a:t>
            </a:r>
            <a:r>
              <a:rPr lang="de-DE" dirty="0" err="1"/>
              <a:t>beta</a:t>
            </a:r>
            <a:r>
              <a:rPr lang="de-DE" dirty="0"/>
              <a:t> </a:t>
            </a:r>
            <a:r>
              <a:rPr lang="de-DE" dirty="0" err="1"/>
              <a:t>limits</a:t>
            </a:r>
            <a:r>
              <a:rPr lang="de-DE" dirty="0"/>
              <a:t>, ECCD </a:t>
            </a:r>
            <a:r>
              <a:rPr lang="de-DE" dirty="0" err="1"/>
              <a:t>crashes</a:t>
            </a:r>
            <a:r>
              <a:rPr lang="de-DE" dirty="0"/>
              <a:t>, etc.</a:t>
            </a:r>
          </a:p>
          <a:p>
            <a:pPr lvl="1"/>
            <a:r>
              <a:rPr lang="de-DE" b="1" dirty="0" err="1"/>
              <a:t>Exhaust</a:t>
            </a:r>
            <a:r>
              <a:rPr lang="de-DE" dirty="0"/>
              <a:t> </a:t>
            </a:r>
            <a:r>
              <a:rPr lang="en-US" dirty="0"/>
              <a:t>/ divertor / SOL</a:t>
            </a:r>
            <a:endParaRPr lang="de-DE" dirty="0"/>
          </a:p>
          <a:p>
            <a:pPr lvl="1"/>
            <a:r>
              <a:rPr lang="de-DE" b="1" dirty="0" err="1"/>
              <a:t>Electrostatic</a:t>
            </a:r>
            <a:r>
              <a:rPr lang="de-DE" b="1" dirty="0"/>
              <a:t> ITG &amp; TEM </a:t>
            </a:r>
            <a:r>
              <a:rPr lang="de-DE" dirty="0" err="1"/>
              <a:t>turbulence</a:t>
            </a:r>
            <a:endParaRPr lang="en-US" dirty="0"/>
          </a:p>
          <a:p>
            <a:r>
              <a:rPr lang="en-US" dirty="0"/>
              <a:t>T</a:t>
            </a:r>
            <a:r>
              <a:rPr lang="de-DE" dirty="0"/>
              <a:t>he code </a:t>
            </a:r>
            <a:r>
              <a:rPr lang="de-DE" dirty="0" err="1"/>
              <a:t>has</a:t>
            </a:r>
            <a:r>
              <a:rPr lang="de-DE" dirty="0"/>
              <a:t> </a:t>
            </a:r>
            <a:r>
              <a:rPr lang="de-DE" dirty="0" err="1"/>
              <a:t>grown</a:t>
            </a:r>
            <a:r>
              <a:rPr lang="de-DE" dirty="0"/>
              <a:t> </a:t>
            </a:r>
            <a:r>
              <a:rPr lang="de-DE" dirty="0" err="1"/>
              <a:t>into</a:t>
            </a:r>
            <a:r>
              <a:rPr lang="de-DE" dirty="0"/>
              <a:t> an </a:t>
            </a:r>
            <a:r>
              <a:rPr lang="de-DE" b="1" dirty="0" err="1"/>
              <a:t>extended</a:t>
            </a:r>
            <a:r>
              <a:rPr lang="de-DE" b="1" dirty="0"/>
              <a:t> MHD and </a:t>
            </a:r>
            <a:r>
              <a:rPr lang="de-DE" b="1" dirty="0" err="1"/>
              <a:t>full</a:t>
            </a:r>
            <a:r>
              <a:rPr lang="de-DE" b="1" dirty="0"/>
              <a:t>-f PiC hybrid fluid-</a:t>
            </a:r>
            <a:r>
              <a:rPr lang="de-DE" b="1" dirty="0" err="1"/>
              <a:t>kinetic</a:t>
            </a:r>
            <a:r>
              <a:rPr lang="de-DE" b="1" dirty="0"/>
              <a:t> code </a:t>
            </a:r>
            <a:r>
              <a:rPr lang="de-DE" dirty="0"/>
              <a:t>(3D </a:t>
            </a:r>
            <a:r>
              <a:rPr lang="de-DE" dirty="0" err="1"/>
              <a:t>full</a:t>
            </a:r>
            <a:r>
              <a:rPr lang="de-DE" dirty="0"/>
              <a:t> </a:t>
            </a:r>
            <a:r>
              <a:rPr lang="de-DE" dirty="0" err="1"/>
              <a:t>domain</a:t>
            </a:r>
            <a:r>
              <a:rPr lang="de-DE" dirty="0"/>
              <a:t>)</a:t>
            </a:r>
          </a:p>
          <a:p>
            <a:r>
              <a:rPr lang="en-US" dirty="0"/>
              <a:t>C</a:t>
            </a:r>
            <a:r>
              <a:rPr lang="de-DE" dirty="0" err="1"/>
              <a:t>oupling</a:t>
            </a:r>
            <a:r>
              <a:rPr lang="de-DE" dirty="0"/>
              <a:t> </a:t>
            </a:r>
            <a:r>
              <a:rPr lang="de-DE" dirty="0" err="1"/>
              <a:t>to</a:t>
            </a:r>
            <a:r>
              <a:rPr lang="de-DE" dirty="0"/>
              <a:t> </a:t>
            </a:r>
            <a:r>
              <a:rPr lang="de-DE" b="1" dirty="0"/>
              <a:t>JOREK and CARIDDI_J </a:t>
            </a:r>
            <a:r>
              <a:rPr lang="de-DE" dirty="0" err="1"/>
              <a:t>allows</a:t>
            </a:r>
            <a:r>
              <a:rPr lang="de-DE" dirty="0"/>
              <a:t> </a:t>
            </a:r>
            <a:r>
              <a:rPr lang="de-DE" dirty="0" err="1"/>
              <a:t>to</a:t>
            </a:r>
            <a:r>
              <a:rPr lang="de-DE" dirty="0"/>
              <a:t> </a:t>
            </a:r>
            <a:r>
              <a:rPr lang="de-DE" dirty="0" err="1"/>
              <a:t>capture</a:t>
            </a:r>
            <a:r>
              <a:rPr lang="de-DE" dirty="0"/>
              <a:t> </a:t>
            </a:r>
            <a:r>
              <a:rPr lang="de-DE" dirty="0" err="1"/>
              <a:t>electromagnetic</a:t>
            </a:r>
            <a:r>
              <a:rPr lang="de-DE" dirty="0"/>
              <a:t> </a:t>
            </a:r>
            <a:r>
              <a:rPr lang="de-DE" dirty="0" err="1"/>
              <a:t>interactions</a:t>
            </a:r>
            <a:r>
              <a:rPr lang="de-DE" dirty="0"/>
              <a:t> </a:t>
            </a:r>
            <a:r>
              <a:rPr lang="de-DE" dirty="0" err="1"/>
              <a:t>with</a:t>
            </a:r>
            <a:r>
              <a:rPr lang="de-DE" dirty="0"/>
              <a:t> </a:t>
            </a:r>
            <a:r>
              <a:rPr lang="de-DE" dirty="0" err="1"/>
              <a:t>the</a:t>
            </a:r>
            <a:r>
              <a:rPr lang="de-DE" dirty="0"/>
              <a:t> wall</a:t>
            </a:r>
          </a:p>
          <a:p>
            <a:endParaRPr lang="de-DE" dirty="0">
              <a:solidFill>
                <a:schemeClr val="bg1"/>
              </a:solidFill>
            </a:endParaRPr>
          </a:p>
          <a:p>
            <a:r>
              <a:rPr lang="de-DE" dirty="0" err="1">
                <a:solidFill>
                  <a:schemeClr val="bg1"/>
                </a:solidFill>
              </a:rPr>
              <a:t>Initially</a:t>
            </a:r>
            <a:r>
              <a:rPr lang="de-DE" dirty="0">
                <a:solidFill>
                  <a:schemeClr val="bg1"/>
                </a:solidFill>
              </a:rPr>
              <a:t> </a:t>
            </a:r>
            <a:r>
              <a:rPr lang="de-DE" dirty="0" err="1">
                <a:solidFill>
                  <a:schemeClr val="bg1"/>
                </a:solidFill>
              </a:rPr>
              <a:t>there</a:t>
            </a:r>
            <a:r>
              <a:rPr lang="de-DE" dirty="0">
                <a:solidFill>
                  <a:schemeClr val="bg1"/>
                </a:solidFill>
              </a:rPr>
              <a:t> was </a:t>
            </a:r>
            <a:r>
              <a:rPr lang="de-DE" dirty="0" err="1">
                <a:solidFill>
                  <a:schemeClr val="bg1"/>
                </a:solidFill>
              </a:rPr>
              <a:t>only</a:t>
            </a:r>
            <a:r>
              <a:rPr lang="de-DE" dirty="0">
                <a:solidFill>
                  <a:schemeClr val="bg1"/>
                </a:solidFill>
              </a:rPr>
              <a:t> a </a:t>
            </a:r>
            <a:r>
              <a:rPr lang="de-DE" dirty="0" err="1">
                <a:solidFill>
                  <a:schemeClr val="bg1"/>
                </a:solidFill>
              </a:rPr>
              <a:t>poorly</a:t>
            </a:r>
            <a:r>
              <a:rPr lang="de-DE" dirty="0">
                <a:solidFill>
                  <a:schemeClr val="bg1"/>
                </a:solidFill>
              </a:rPr>
              <a:t> </a:t>
            </a:r>
            <a:r>
              <a:rPr lang="de-DE" dirty="0" err="1">
                <a:solidFill>
                  <a:schemeClr val="bg1"/>
                </a:solidFill>
              </a:rPr>
              <a:t>working</a:t>
            </a:r>
            <a:r>
              <a:rPr lang="de-DE" dirty="0">
                <a:solidFill>
                  <a:schemeClr val="bg1"/>
                </a:solidFill>
              </a:rPr>
              <a:t> SVN </a:t>
            </a:r>
            <a:r>
              <a:rPr lang="de-DE" dirty="0" err="1">
                <a:solidFill>
                  <a:schemeClr val="bg1"/>
                </a:solidFill>
              </a:rPr>
              <a:t>based</a:t>
            </a:r>
            <a:r>
              <a:rPr lang="de-DE" dirty="0">
                <a:solidFill>
                  <a:schemeClr val="bg1"/>
                </a:solidFill>
              </a:rPr>
              <a:t> </a:t>
            </a:r>
            <a:r>
              <a:rPr lang="de-DE" dirty="0" err="1">
                <a:solidFill>
                  <a:schemeClr val="bg1"/>
                </a:solidFill>
              </a:rPr>
              <a:t>version</a:t>
            </a:r>
            <a:r>
              <a:rPr lang="de-DE" dirty="0">
                <a:solidFill>
                  <a:schemeClr val="bg1"/>
                </a:solidFill>
              </a:rPr>
              <a:t> </a:t>
            </a:r>
            <a:r>
              <a:rPr lang="de-DE" dirty="0" err="1">
                <a:solidFill>
                  <a:schemeClr val="bg1"/>
                </a:solidFill>
              </a:rPr>
              <a:t>control</a:t>
            </a:r>
            <a:endParaRPr lang="de-DE" dirty="0">
              <a:solidFill>
                <a:schemeClr val="bg1"/>
              </a:solidFill>
            </a:endParaRPr>
          </a:p>
          <a:p>
            <a:r>
              <a:rPr lang="de-DE" dirty="0" err="1">
                <a:solidFill>
                  <a:schemeClr val="bg1"/>
                </a:solidFill>
              </a:rPr>
              <a:t>We</a:t>
            </a:r>
            <a:r>
              <a:rPr lang="de-DE" dirty="0">
                <a:solidFill>
                  <a:schemeClr val="bg1"/>
                </a:solidFill>
              </a:rPr>
              <a:t> </a:t>
            </a:r>
            <a:r>
              <a:rPr lang="de-DE" dirty="0" err="1">
                <a:solidFill>
                  <a:schemeClr val="bg1"/>
                </a:solidFill>
              </a:rPr>
              <a:t>moved</a:t>
            </a:r>
            <a:r>
              <a:rPr lang="de-DE" dirty="0">
                <a:solidFill>
                  <a:schemeClr val="bg1"/>
                </a:solidFill>
              </a:rPr>
              <a:t> </a:t>
            </a:r>
            <a:r>
              <a:rPr lang="de-DE" dirty="0" err="1">
                <a:solidFill>
                  <a:schemeClr val="bg1"/>
                </a:solidFill>
              </a:rPr>
              <a:t>the</a:t>
            </a:r>
            <a:r>
              <a:rPr lang="de-DE" dirty="0">
                <a:solidFill>
                  <a:schemeClr val="bg1"/>
                </a:solidFill>
              </a:rPr>
              <a:t> code </a:t>
            </a:r>
            <a:r>
              <a:rPr lang="de-DE" dirty="0" err="1">
                <a:solidFill>
                  <a:schemeClr val="bg1"/>
                </a:solidFill>
              </a:rPr>
              <a:t>to</a:t>
            </a:r>
            <a:r>
              <a:rPr lang="de-DE" dirty="0">
                <a:solidFill>
                  <a:schemeClr val="bg1"/>
                </a:solidFill>
              </a:rPr>
              <a:t> ITER </a:t>
            </a:r>
            <a:r>
              <a:rPr lang="de-DE" dirty="0" err="1">
                <a:solidFill>
                  <a:schemeClr val="bg1"/>
                </a:solidFill>
              </a:rPr>
              <a:t>Bitbucket</a:t>
            </a:r>
            <a:r>
              <a:rPr lang="de-DE" dirty="0">
                <a:solidFill>
                  <a:schemeClr val="bg1"/>
                </a:solidFill>
              </a:rPr>
              <a:t> (</a:t>
            </a:r>
            <a:r>
              <a:rPr lang="de-DE" dirty="0" err="1">
                <a:solidFill>
                  <a:schemeClr val="bg1"/>
                </a:solidFill>
              </a:rPr>
              <a:t>next</a:t>
            </a:r>
            <a:r>
              <a:rPr lang="de-DE" dirty="0">
                <a:solidFill>
                  <a:schemeClr val="bg1"/>
                </a:solidFill>
              </a:rPr>
              <a:t> </a:t>
            </a:r>
            <a:r>
              <a:rPr lang="de-DE" dirty="0" err="1">
                <a:solidFill>
                  <a:schemeClr val="bg1"/>
                </a:solidFill>
              </a:rPr>
              <a:t>slide</a:t>
            </a:r>
            <a:r>
              <a:rPr lang="de-DE" dirty="0">
                <a:solidFill>
                  <a:schemeClr val="bg1"/>
                </a:solidFill>
              </a:rPr>
              <a:t>)</a:t>
            </a:r>
          </a:p>
          <a:p>
            <a:endParaRPr lang="de-DE" dirty="0">
              <a:solidFill>
                <a:schemeClr val="bg1"/>
              </a:solidFill>
            </a:endParaRPr>
          </a:p>
          <a:p>
            <a:r>
              <a:rPr lang="de-DE" dirty="0" err="1">
                <a:solidFill>
                  <a:schemeClr val="bg1"/>
                </a:solidFill>
              </a:rPr>
              <a:t>We</a:t>
            </a:r>
            <a:r>
              <a:rPr lang="de-DE" dirty="0">
                <a:solidFill>
                  <a:schemeClr val="bg1"/>
                </a:solidFill>
              </a:rPr>
              <a:t> </a:t>
            </a:r>
            <a:r>
              <a:rPr lang="de-DE" dirty="0" err="1">
                <a:solidFill>
                  <a:schemeClr val="bg1"/>
                </a:solidFill>
              </a:rPr>
              <a:t>established</a:t>
            </a:r>
            <a:r>
              <a:rPr lang="de-DE" dirty="0">
                <a:solidFill>
                  <a:schemeClr val="bg1"/>
                </a:solidFill>
              </a:rPr>
              <a:t> a code </a:t>
            </a:r>
            <a:r>
              <a:rPr lang="de-DE" b="1" dirty="0">
                <a:solidFill>
                  <a:schemeClr val="bg1"/>
                </a:solidFill>
              </a:rPr>
              <a:t>Wiki, </a:t>
            </a:r>
            <a:r>
              <a:rPr lang="de-DE" b="1" dirty="0" err="1">
                <a:solidFill>
                  <a:schemeClr val="bg1"/>
                </a:solidFill>
                <a:hlinkClick r:id="rId2">
                  <a:extLst>
                    <a:ext uri="{A12FA001-AC4F-418D-AE19-62706E023703}">
                      <ahyp:hlinkClr xmlns:ahyp="http://schemas.microsoft.com/office/drawing/2018/hyperlinkcolor" val="tx"/>
                    </a:ext>
                  </a:extLst>
                </a:hlinkClick>
              </a:rPr>
              <a:t>public</a:t>
            </a:r>
            <a:r>
              <a:rPr lang="de-DE" b="1" dirty="0">
                <a:solidFill>
                  <a:schemeClr val="bg1"/>
                </a:solidFill>
                <a:hlinkClick r:id="rId2">
                  <a:extLst>
                    <a:ext uri="{A12FA001-AC4F-418D-AE19-62706E023703}">
                      <ahyp:hlinkClr xmlns:ahyp="http://schemas.microsoft.com/office/drawing/2018/hyperlinkcolor" val="tx"/>
                    </a:ext>
                  </a:extLst>
                </a:hlinkClick>
              </a:rPr>
              <a:t> </a:t>
            </a:r>
            <a:r>
              <a:rPr lang="de-DE" b="1" dirty="0" err="1">
                <a:solidFill>
                  <a:schemeClr val="bg1"/>
                </a:solidFill>
                <a:hlinkClick r:id="rId2">
                  <a:extLst>
                    <a:ext uri="{A12FA001-AC4F-418D-AE19-62706E023703}">
                      <ahyp:hlinkClr xmlns:ahyp="http://schemas.microsoft.com/office/drawing/2018/hyperlinkcolor" val="tx"/>
                    </a:ext>
                  </a:extLst>
                </a:hlinkClick>
              </a:rPr>
              <a:t>website</a:t>
            </a:r>
            <a:r>
              <a:rPr lang="de-DE" b="1" dirty="0">
                <a:solidFill>
                  <a:schemeClr val="bg1"/>
                </a:solidFill>
              </a:rPr>
              <a:t>, </a:t>
            </a:r>
            <a:r>
              <a:rPr lang="de-DE" b="1" dirty="0" err="1">
                <a:solidFill>
                  <a:schemeClr val="bg1"/>
                </a:solidFill>
              </a:rPr>
              <a:t>mailing</a:t>
            </a:r>
            <a:r>
              <a:rPr lang="de-DE" b="1" dirty="0">
                <a:solidFill>
                  <a:schemeClr val="bg1"/>
                </a:solidFill>
              </a:rPr>
              <a:t> </a:t>
            </a:r>
            <a:r>
              <a:rPr lang="de-DE" b="1" dirty="0" err="1">
                <a:solidFill>
                  <a:schemeClr val="bg1"/>
                </a:solidFill>
              </a:rPr>
              <a:t>lists</a:t>
            </a:r>
            <a:r>
              <a:rPr lang="de-DE" b="1" dirty="0">
                <a:solidFill>
                  <a:schemeClr val="bg1"/>
                </a:solidFill>
              </a:rPr>
              <a:t> </a:t>
            </a:r>
            <a:r>
              <a:rPr lang="de-DE" dirty="0">
                <a:solidFill>
                  <a:schemeClr val="bg1"/>
                </a:solidFill>
              </a:rPr>
              <a:t>etc.</a:t>
            </a:r>
          </a:p>
          <a:p>
            <a:r>
              <a:rPr lang="de-DE" dirty="0" err="1">
                <a:solidFill>
                  <a:schemeClr val="bg1"/>
                </a:solidFill>
              </a:rPr>
              <a:t>Now</a:t>
            </a:r>
            <a:r>
              <a:rPr lang="de-DE" dirty="0">
                <a:solidFill>
                  <a:schemeClr val="bg1"/>
                </a:solidFill>
              </a:rPr>
              <a:t> a large </a:t>
            </a:r>
            <a:r>
              <a:rPr lang="de-DE" dirty="0" err="1">
                <a:solidFill>
                  <a:schemeClr val="bg1"/>
                </a:solidFill>
              </a:rPr>
              <a:t>community</a:t>
            </a:r>
            <a:r>
              <a:rPr lang="de-DE" dirty="0">
                <a:solidFill>
                  <a:schemeClr val="bg1"/>
                </a:solidFill>
              </a:rPr>
              <a:t>, </a:t>
            </a:r>
            <a:r>
              <a:rPr lang="de-DE" dirty="0" err="1">
                <a:solidFill>
                  <a:schemeClr val="bg1"/>
                </a:solidFill>
              </a:rPr>
              <a:t>highly</a:t>
            </a:r>
            <a:r>
              <a:rPr lang="de-DE" dirty="0">
                <a:solidFill>
                  <a:schemeClr val="bg1"/>
                </a:solidFill>
              </a:rPr>
              <a:t> international, </a:t>
            </a:r>
            <a:r>
              <a:rPr lang="de-DE" dirty="0" err="1">
                <a:solidFill>
                  <a:schemeClr val="bg1"/>
                </a:solidFill>
              </a:rPr>
              <a:t>far</a:t>
            </a:r>
            <a:r>
              <a:rPr lang="de-DE" dirty="0">
                <a:solidFill>
                  <a:schemeClr val="bg1"/>
                </a:solidFill>
              </a:rPr>
              <a:t> </a:t>
            </a:r>
            <a:r>
              <a:rPr lang="de-DE" dirty="0" err="1">
                <a:solidFill>
                  <a:schemeClr val="bg1"/>
                </a:solidFill>
              </a:rPr>
              <a:t>beyond</a:t>
            </a:r>
            <a:r>
              <a:rPr lang="de-DE" dirty="0">
                <a:solidFill>
                  <a:schemeClr val="bg1"/>
                </a:solidFill>
              </a:rPr>
              <a:t> Europe</a:t>
            </a:r>
          </a:p>
          <a:p>
            <a:pPr lvl="1"/>
            <a:r>
              <a:rPr lang="en-US" dirty="0">
                <a:solidFill>
                  <a:schemeClr val="bg1"/>
                </a:solidFill>
              </a:rPr>
              <a:t>2</a:t>
            </a:r>
            <a:r>
              <a:rPr lang="de-DE" dirty="0">
                <a:solidFill>
                  <a:schemeClr val="bg1"/>
                </a:solidFill>
              </a:rPr>
              <a:t>40 registered </a:t>
            </a:r>
            <a:r>
              <a:rPr lang="de-DE" dirty="0" err="1">
                <a:solidFill>
                  <a:schemeClr val="bg1"/>
                </a:solidFill>
              </a:rPr>
              <a:t>users</a:t>
            </a:r>
            <a:r>
              <a:rPr lang="de-DE" dirty="0">
                <a:solidFill>
                  <a:schemeClr val="bg1"/>
                </a:solidFill>
              </a:rPr>
              <a:t> on </a:t>
            </a:r>
            <a:r>
              <a:rPr lang="de-DE" dirty="0" err="1">
                <a:solidFill>
                  <a:schemeClr val="bg1"/>
                </a:solidFill>
              </a:rPr>
              <a:t>our</a:t>
            </a:r>
            <a:r>
              <a:rPr lang="de-DE" dirty="0">
                <a:solidFill>
                  <a:schemeClr val="bg1"/>
                </a:solidFill>
              </a:rPr>
              <a:t> Wiki</a:t>
            </a:r>
          </a:p>
          <a:p>
            <a:pPr lvl="1"/>
            <a:r>
              <a:rPr lang="de-DE" dirty="0">
                <a:solidFill>
                  <a:schemeClr val="bg1"/>
                </a:solidFill>
              </a:rPr>
              <a:t>At </a:t>
            </a:r>
            <a:r>
              <a:rPr lang="de-DE" dirty="0" err="1">
                <a:solidFill>
                  <a:schemeClr val="bg1"/>
                </a:solidFill>
              </a:rPr>
              <a:t>the</a:t>
            </a:r>
            <a:r>
              <a:rPr lang="de-DE" dirty="0">
                <a:solidFill>
                  <a:schemeClr val="bg1"/>
                </a:solidFill>
              </a:rPr>
              <a:t> last annual </a:t>
            </a:r>
            <a:r>
              <a:rPr lang="de-DE" dirty="0" err="1">
                <a:solidFill>
                  <a:schemeClr val="bg1"/>
                </a:solidFill>
              </a:rPr>
              <a:t>meeting</a:t>
            </a:r>
            <a:r>
              <a:rPr lang="de-DE" dirty="0">
                <a:solidFill>
                  <a:schemeClr val="bg1"/>
                </a:solidFill>
              </a:rPr>
              <a:t> </a:t>
            </a:r>
            <a:r>
              <a:rPr lang="de-DE" dirty="0" err="1">
                <a:solidFill>
                  <a:schemeClr val="bg1"/>
                </a:solidFill>
              </a:rPr>
              <a:t>we</a:t>
            </a:r>
            <a:r>
              <a:rPr lang="de-DE" dirty="0">
                <a:solidFill>
                  <a:schemeClr val="bg1"/>
                </a:solidFill>
              </a:rPr>
              <a:t> </a:t>
            </a:r>
            <a:r>
              <a:rPr lang="de-DE" dirty="0" err="1">
                <a:solidFill>
                  <a:schemeClr val="bg1"/>
                </a:solidFill>
              </a:rPr>
              <a:t>had</a:t>
            </a:r>
            <a:r>
              <a:rPr lang="de-DE" dirty="0">
                <a:solidFill>
                  <a:schemeClr val="bg1"/>
                </a:solidFill>
              </a:rPr>
              <a:t> 61 </a:t>
            </a:r>
            <a:r>
              <a:rPr lang="de-DE" dirty="0" err="1">
                <a:solidFill>
                  <a:schemeClr val="bg1"/>
                </a:solidFill>
              </a:rPr>
              <a:t>participants</a:t>
            </a:r>
            <a:r>
              <a:rPr lang="de-DE" dirty="0">
                <a:solidFill>
                  <a:schemeClr val="bg1"/>
                </a:solidFill>
              </a:rPr>
              <a:t>, half in </a:t>
            </a:r>
            <a:r>
              <a:rPr lang="de-DE" dirty="0" err="1">
                <a:solidFill>
                  <a:schemeClr val="bg1"/>
                </a:solidFill>
              </a:rPr>
              <a:t>person</a:t>
            </a:r>
            <a:endParaRPr lang="de-DE" dirty="0">
              <a:solidFill>
                <a:schemeClr val="bg1"/>
              </a:solidFill>
            </a:endParaRPr>
          </a:p>
        </p:txBody>
      </p:sp>
      <p:sp>
        <p:nvSpPr>
          <p:cNvPr id="4" name="Fußzeilenplatzhalter 3">
            <a:extLst>
              <a:ext uri="{FF2B5EF4-FFF2-40B4-BE49-F238E27FC236}">
                <a16:creationId xmlns:a16="http://schemas.microsoft.com/office/drawing/2014/main" id="{69E284CE-066A-4897-A2FA-62188EADEDB4}"/>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
        <p:nvSpPr>
          <p:cNvPr id="5" name="Foliennummernplatzhalter 4">
            <a:extLst>
              <a:ext uri="{FF2B5EF4-FFF2-40B4-BE49-F238E27FC236}">
                <a16:creationId xmlns:a16="http://schemas.microsoft.com/office/drawing/2014/main" id="{97C0B4BD-C34A-4B13-9148-9253ED93BAE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266820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48B9-AD5A-465E-A6E5-4CB1A0EBD691}"/>
              </a:ext>
            </a:extLst>
          </p:cNvPr>
          <p:cNvSpPr>
            <a:spLocks noGrp="1"/>
          </p:cNvSpPr>
          <p:nvPr>
            <p:ph type="title"/>
          </p:nvPr>
        </p:nvSpPr>
        <p:spPr/>
        <p:txBody>
          <a:bodyPr/>
          <a:lstStyle/>
          <a:p>
            <a:r>
              <a:rPr lang="en-US" dirty="0"/>
              <a:t>Historic overview</a:t>
            </a:r>
            <a:endParaRPr lang="de-DE" dirty="0"/>
          </a:p>
        </p:txBody>
      </p:sp>
      <p:sp>
        <p:nvSpPr>
          <p:cNvPr id="3" name="Inhaltsplatzhalter 2">
            <a:extLst>
              <a:ext uri="{FF2B5EF4-FFF2-40B4-BE49-F238E27FC236}">
                <a16:creationId xmlns:a16="http://schemas.microsoft.com/office/drawing/2014/main" id="{DA2A8DA3-66F1-4D70-93AA-1DC63F1A4B89}"/>
              </a:ext>
            </a:extLst>
          </p:cNvPr>
          <p:cNvSpPr>
            <a:spLocks noGrp="1"/>
          </p:cNvSpPr>
          <p:nvPr>
            <p:ph idx="1"/>
          </p:nvPr>
        </p:nvSpPr>
        <p:spPr/>
        <p:txBody>
          <a:bodyPr>
            <a:normAutofit fontScale="85000" lnSpcReduction="20000"/>
          </a:bodyPr>
          <a:lstStyle/>
          <a:p>
            <a:r>
              <a:rPr lang="de-DE" dirty="0"/>
              <a:t>JOREK </a:t>
            </a:r>
            <a:r>
              <a:rPr lang="de-DE" dirty="0" err="1"/>
              <a:t>started</a:t>
            </a:r>
            <a:r>
              <a:rPr lang="de-DE" dirty="0"/>
              <a:t> </a:t>
            </a:r>
            <a:r>
              <a:rPr lang="de-DE" dirty="0" err="1"/>
              <a:t>around</a:t>
            </a:r>
            <a:r>
              <a:rPr lang="de-DE" dirty="0"/>
              <a:t> 2005 </a:t>
            </a:r>
            <a:r>
              <a:rPr lang="de-DE" dirty="0" err="1"/>
              <a:t>by</a:t>
            </a:r>
            <a:r>
              <a:rPr lang="de-DE" dirty="0"/>
              <a:t> Guido </a:t>
            </a:r>
            <a:r>
              <a:rPr lang="de-DE" dirty="0" err="1"/>
              <a:t>Huijsmans</a:t>
            </a:r>
            <a:r>
              <a:rPr lang="de-DE" dirty="0"/>
              <a:t> at CEA</a:t>
            </a:r>
          </a:p>
          <a:p>
            <a:r>
              <a:rPr lang="en-US" b="1" dirty="0"/>
              <a:t>After ~2010 a true community began to grow</a:t>
            </a:r>
            <a:r>
              <a:rPr lang="en-US" dirty="0"/>
              <a:t>, supported by </a:t>
            </a:r>
            <a:r>
              <a:rPr lang="en-US" dirty="0" err="1"/>
              <a:t>EnR</a:t>
            </a:r>
            <a:r>
              <a:rPr lang="en-US" dirty="0"/>
              <a:t> projects and later TSVV</a:t>
            </a:r>
            <a:endParaRPr lang="de-DE" dirty="0"/>
          </a:p>
          <a:p>
            <a:endParaRPr lang="de-DE" dirty="0"/>
          </a:p>
          <a:p>
            <a:r>
              <a:rPr lang="de-DE" dirty="0" err="1"/>
              <a:t>While</a:t>
            </a:r>
            <a:r>
              <a:rPr lang="de-DE" dirty="0"/>
              <a:t> </a:t>
            </a:r>
            <a:r>
              <a:rPr lang="de-DE" dirty="0" err="1"/>
              <a:t>the</a:t>
            </a:r>
            <a:r>
              <a:rPr lang="de-DE" dirty="0"/>
              <a:t> code </a:t>
            </a:r>
            <a:r>
              <a:rPr lang="de-DE" dirty="0" err="1"/>
              <a:t>initially</a:t>
            </a:r>
            <a:r>
              <a:rPr lang="de-DE" dirty="0"/>
              <a:t> </a:t>
            </a:r>
            <a:r>
              <a:rPr lang="de-DE" dirty="0" err="1"/>
              <a:t>aimed</a:t>
            </a:r>
            <a:r>
              <a:rPr lang="de-DE" dirty="0"/>
              <a:t> at </a:t>
            </a:r>
            <a:r>
              <a:rPr lang="de-DE" dirty="0" err="1"/>
              <a:t>pedestal</a:t>
            </a:r>
            <a:r>
              <a:rPr lang="de-DE" dirty="0"/>
              <a:t> </a:t>
            </a:r>
            <a:r>
              <a:rPr lang="de-DE" dirty="0" err="1"/>
              <a:t>physics</a:t>
            </a:r>
            <a:r>
              <a:rPr lang="de-DE" dirty="0"/>
              <a:t> </a:t>
            </a:r>
            <a:r>
              <a:rPr lang="de-DE" dirty="0" err="1"/>
              <a:t>only</a:t>
            </a:r>
            <a:r>
              <a:rPr lang="de-DE" dirty="0"/>
              <a:t>, </a:t>
            </a:r>
            <a:r>
              <a:rPr lang="de-DE" dirty="0" err="1"/>
              <a:t>it</a:t>
            </a:r>
            <a:r>
              <a:rPr lang="de-DE" dirty="0"/>
              <a:t> </a:t>
            </a:r>
            <a:r>
              <a:rPr lang="de-DE" dirty="0" err="1"/>
              <a:t>now</a:t>
            </a:r>
            <a:r>
              <a:rPr lang="de-DE" dirty="0"/>
              <a:t> </a:t>
            </a:r>
            <a:r>
              <a:rPr lang="de-DE" dirty="0" err="1"/>
              <a:t>addresses</a:t>
            </a:r>
            <a:r>
              <a:rPr lang="de-DE" dirty="0"/>
              <a:t>:</a:t>
            </a:r>
          </a:p>
          <a:p>
            <a:pPr lvl="1"/>
            <a:r>
              <a:rPr lang="de-DE" b="1" dirty="0" err="1"/>
              <a:t>Pedestal</a:t>
            </a:r>
            <a:r>
              <a:rPr lang="de-DE" dirty="0"/>
              <a:t> </a:t>
            </a:r>
            <a:r>
              <a:rPr lang="de-DE" dirty="0" err="1"/>
              <a:t>including</a:t>
            </a:r>
            <a:r>
              <a:rPr lang="de-DE" dirty="0"/>
              <a:t> ELMs, </a:t>
            </a:r>
            <a:r>
              <a:rPr lang="de-DE" dirty="0" err="1"/>
              <a:t>small</a:t>
            </a:r>
            <a:r>
              <a:rPr lang="de-DE" dirty="0"/>
              <a:t>-ELM, ELM-</a:t>
            </a:r>
            <a:r>
              <a:rPr lang="de-DE" dirty="0" err="1"/>
              <a:t>free</a:t>
            </a:r>
            <a:r>
              <a:rPr lang="de-DE" dirty="0"/>
              <a:t>, RMPs, </a:t>
            </a:r>
            <a:r>
              <a:rPr lang="de-DE" dirty="0" err="1"/>
              <a:t>pellets</a:t>
            </a:r>
            <a:endParaRPr lang="de-DE" dirty="0"/>
          </a:p>
          <a:p>
            <a:pPr lvl="1"/>
            <a:r>
              <a:rPr lang="de-DE" b="1" dirty="0" err="1"/>
              <a:t>Disruptions</a:t>
            </a:r>
            <a:r>
              <a:rPr lang="de-DE" dirty="0"/>
              <a:t> </a:t>
            </a:r>
            <a:r>
              <a:rPr lang="de-DE" dirty="0" err="1"/>
              <a:t>including</a:t>
            </a:r>
            <a:r>
              <a:rPr lang="de-DE" dirty="0"/>
              <a:t> </a:t>
            </a:r>
            <a:r>
              <a:rPr lang="de-DE" dirty="0" err="1"/>
              <a:t>natural</a:t>
            </a:r>
            <a:r>
              <a:rPr lang="de-DE" dirty="0"/>
              <a:t> </a:t>
            </a:r>
            <a:r>
              <a:rPr lang="de-DE" dirty="0" err="1"/>
              <a:t>disruptions</a:t>
            </a:r>
            <a:r>
              <a:rPr lang="de-DE" dirty="0"/>
              <a:t>, SPI, VDEs, REs</a:t>
            </a:r>
          </a:p>
          <a:p>
            <a:pPr lvl="1"/>
            <a:r>
              <a:rPr lang="de-DE" b="1" dirty="0"/>
              <a:t>Core</a:t>
            </a:r>
            <a:r>
              <a:rPr lang="de-DE" dirty="0"/>
              <a:t> </a:t>
            </a:r>
            <a:r>
              <a:rPr lang="de-DE" dirty="0" err="1"/>
              <a:t>including</a:t>
            </a:r>
            <a:r>
              <a:rPr lang="de-DE" dirty="0"/>
              <a:t> </a:t>
            </a:r>
            <a:r>
              <a:rPr lang="de-DE" dirty="0" err="1"/>
              <a:t>sawtooth</a:t>
            </a:r>
            <a:r>
              <a:rPr lang="de-DE" dirty="0"/>
              <a:t> </a:t>
            </a:r>
            <a:r>
              <a:rPr lang="de-DE" dirty="0" err="1"/>
              <a:t>control</a:t>
            </a:r>
            <a:r>
              <a:rPr lang="de-DE" dirty="0"/>
              <a:t> and EPs</a:t>
            </a:r>
          </a:p>
          <a:p>
            <a:pPr lvl="1"/>
            <a:r>
              <a:rPr lang="de-DE" b="1" dirty="0"/>
              <a:t>Stellarator</a:t>
            </a:r>
            <a:r>
              <a:rPr lang="de-DE" dirty="0"/>
              <a:t> MHD </a:t>
            </a:r>
            <a:r>
              <a:rPr lang="de-DE" dirty="0" err="1"/>
              <a:t>including</a:t>
            </a:r>
            <a:r>
              <a:rPr lang="de-DE" dirty="0"/>
              <a:t> soft </a:t>
            </a:r>
            <a:r>
              <a:rPr lang="de-DE" dirty="0" err="1"/>
              <a:t>beta</a:t>
            </a:r>
            <a:r>
              <a:rPr lang="de-DE" dirty="0"/>
              <a:t> </a:t>
            </a:r>
            <a:r>
              <a:rPr lang="de-DE" dirty="0" err="1"/>
              <a:t>limits</a:t>
            </a:r>
            <a:r>
              <a:rPr lang="de-DE" dirty="0"/>
              <a:t>, ECCD </a:t>
            </a:r>
            <a:r>
              <a:rPr lang="de-DE" dirty="0" err="1"/>
              <a:t>crashes</a:t>
            </a:r>
            <a:r>
              <a:rPr lang="de-DE" dirty="0"/>
              <a:t>, etc.</a:t>
            </a:r>
          </a:p>
          <a:p>
            <a:pPr lvl="1"/>
            <a:r>
              <a:rPr lang="de-DE" b="1" dirty="0" err="1"/>
              <a:t>Exhaust</a:t>
            </a:r>
            <a:r>
              <a:rPr lang="de-DE" dirty="0"/>
              <a:t> </a:t>
            </a:r>
            <a:r>
              <a:rPr lang="en-US" dirty="0"/>
              <a:t>/ divertor / SOL</a:t>
            </a:r>
            <a:endParaRPr lang="de-DE" dirty="0"/>
          </a:p>
          <a:p>
            <a:pPr lvl="1"/>
            <a:r>
              <a:rPr lang="de-DE" b="1" dirty="0" err="1"/>
              <a:t>Electrostatic</a:t>
            </a:r>
            <a:r>
              <a:rPr lang="de-DE" b="1" dirty="0"/>
              <a:t> ITG &amp; TEM </a:t>
            </a:r>
            <a:r>
              <a:rPr lang="de-DE" dirty="0" err="1"/>
              <a:t>turbulence</a:t>
            </a:r>
            <a:endParaRPr lang="en-US" dirty="0"/>
          </a:p>
          <a:p>
            <a:r>
              <a:rPr lang="en-US" dirty="0"/>
              <a:t>T</a:t>
            </a:r>
            <a:r>
              <a:rPr lang="de-DE" dirty="0"/>
              <a:t>he code </a:t>
            </a:r>
            <a:r>
              <a:rPr lang="de-DE" dirty="0" err="1"/>
              <a:t>has</a:t>
            </a:r>
            <a:r>
              <a:rPr lang="de-DE" dirty="0"/>
              <a:t> </a:t>
            </a:r>
            <a:r>
              <a:rPr lang="de-DE" dirty="0" err="1"/>
              <a:t>grown</a:t>
            </a:r>
            <a:r>
              <a:rPr lang="de-DE" dirty="0"/>
              <a:t> </a:t>
            </a:r>
            <a:r>
              <a:rPr lang="de-DE" dirty="0" err="1"/>
              <a:t>into</a:t>
            </a:r>
            <a:r>
              <a:rPr lang="de-DE" dirty="0"/>
              <a:t> an </a:t>
            </a:r>
            <a:r>
              <a:rPr lang="de-DE" b="1" dirty="0" err="1"/>
              <a:t>extended</a:t>
            </a:r>
            <a:r>
              <a:rPr lang="de-DE" b="1" dirty="0"/>
              <a:t> MHD and </a:t>
            </a:r>
            <a:r>
              <a:rPr lang="de-DE" b="1" dirty="0" err="1"/>
              <a:t>full</a:t>
            </a:r>
            <a:r>
              <a:rPr lang="de-DE" b="1" dirty="0"/>
              <a:t>-f PiC hybrid fluid-</a:t>
            </a:r>
            <a:r>
              <a:rPr lang="de-DE" b="1" dirty="0" err="1"/>
              <a:t>kinetic</a:t>
            </a:r>
            <a:r>
              <a:rPr lang="de-DE" b="1" dirty="0"/>
              <a:t> code </a:t>
            </a:r>
            <a:r>
              <a:rPr lang="de-DE" dirty="0"/>
              <a:t>(3D </a:t>
            </a:r>
            <a:r>
              <a:rPr lang="de-DE" dirty="0" err="1"/>
              <a:t>full</a:t>
            </a:r>
            <a:r>
              <a:rPr lang="de-DE" dirty="0"/>
              <a:t> </a:t>
            </a:r>
            <a:r>
              <a:rPr lang="de-DE" dirty="0" err="1"/>
              <a:t>domain</a:t>
            </a:r>
            <a:r>
              <a:rPr lang="de-DE" dirty="0"/>
              <a:t>)</a:t>
            </a:r>
          </a:p>
          <a:p>
            <a:r>
              <a:rPr lang="en-US" dirty="0"/>
              <a:t>C</a:t>
            </a:r>
            <a:r>
              <a:rPr lang="de-DE" dirty="0" err="1"/>
              <a:t>oupling</a:t>
            </a:r>
            <a:r>
              <a:rPr lang="de-DE" dirty="0"/>
              <a:t> </a:t>
            </a:r>
            <a:r>
              <a:rPr lang="de-DE" dirty="0" err="1"/>
              <a:t>to</a:t>
            </a:r>
            <a:r>
              <a:rPr lang="de-DE" dirty="0"/>
              <a:t> </a:t>
            </a:r>
            <a:r>
              <a:rPr lang="de-DE" b="1" dirty="0"/>
              <a:t>JOREK and CARIDDI_J </a:t>
            </a:r>
            <a:r>
              <a:rPr lang="de-DE" dirty="0" err="1"/>
              <a:t>allows</a:t>
            </a:r>
            <a:r>
              <a:rPr lang="de-DE" dirty="0"/>
              <a:t> </a:t>
            </a:r>
            <a:r>
              <a:rPr lang="de-DE" dirty="0" err="1"/>
              <a:t>to</a:t>
            </a:r>
            <a:r>
              <a:rPr lang="de-DE" dirty="0"/>
              <a:t> </a:t>
            </a:r>
            <a:r>
              <a:rPr lang="de-DE" dirty="0" err="1"/>
              <a:t>capture</a:t>
            </a:r>
            <a:r>
              <a:rPr lang="de-DE" dirty="0"/>
              <a:t> </a:t>
            </a:r>
            <a:r>
              <a:rPr lang="de-DE" dirty="0" err="1"/>
              <a:t>electromagnetic</a:t>
            </a:r>
            <a:r>
              <a:rPr lang="de-DE" dirty="0"/>
              <a:t> </a:t>
            </a:r>
            <a:r>
              <a:rPr lang="de-DE" dirty="0" err="1"/>
              <a:t>interactions</a:t>
            </a:r>
            <a:r>
              <a:rPr lang="de-DE" dirty="0"/>
              <a:t> </a:t>
            </a:r>
            <a:r>
              <a:rPr lang="de-DE" dirty="0" err="1"/>
              <a:t>with</a:t>
            </a:r>
            <a:r>
              <a:rPr lang="de-DE" dirty="0"/>
              <a:t> </a:t>
            </a:r>
            <a:r>
              <a:rPr lang="de-DE" dirty="0" err="1"/>
              <a:t>the</a:t>
            </a:r>
            <a:r>
              <a:rPr lang="de-DE" dirty="0"/>
              <a:t> wall</a:t>
            </a:r>
          </a:p>
          <a:p>
            <a:endParaRPr lang="de-DE" dirty="0">
              <a:solidFill>
                <a:schemeClr val="bg1"/>
              </a:solidFill>
            </a:endParaRPr>
          </a:p>
          <a:p>
            <a:r>
              <a:rPr lang="de-DE" dirty="0" err="1">
                <a:solidFill>
                  <a:schemeClr val="bg1"/>
                </a:solidFill>
              </a:rPr>
              <a:t>Initially</a:t>
            </a:r>
            <a:r>
              <a:rPr lang="de-DE" dirty="0">
                <a:solidFill>
                  <a:schemeClr val="bg1"/>
                </a:solidFill>
              </a:rPr>
              <a:t> </a:t>
            </a:r>
            <a:r>
              <a:rPr lang="de-DE" dirty="0" err="1">
                <a:solidFill>
                  <a:schemeClr val="bg1"/>
                </a:solidFill>
              </a:rPr>
              <a:t>there</a:t>
            </a:r>
            <a:r>
              <a:rPr lang="de-DE" dirty="0">
                <a:solidFill>
                  <a:schemeClr val="bg1"/>
                </a:solidFill>
              </a:rPr>
              <a:t> was </a:t>
            </a:r>
            <a:r>
              <a:rPr lang="de-DE" dirty="0" err="1">
                <a:solidFill>
                  <a:schemeClr val="bg1"/>
                </a:solidFill>
              </a:rPr>
              <a:t>only</a:t>
            </a:r>
            <a:r>
              <a:rPr lang="de-DE" dirty="0">
                <a:solidFill>
                  <a:schemeClr val="bg1"/>
                </a:solidFill>
              </a:rPr>
              <a:t> a </a:t>
            </a:r>
            <a:r>
              <a:rPr lang="de-DE" dirty="0" err="1">
                <a:solidFill>
                  <a:schemeClr val="bg1"/>
                </a:solidFill>
              </a:rPr>
              <a:t>poorly</a:t>
            </a:r>
            <a:r>
              <a:rPr lang="de-DE" dirty="0">
                <a:solidFill>
                  <a:schemeClr val="bg1"/>
                </a:solidFill>
              </a:rPr>
              <a:t> </a:t>
            </a:r>
            <a:r>
              <a:rPr lang="de-DE" dirty="0" err="1">
                <a:solidFill>
                  <a:schemeClr val="bg1"/>
                </a:solidFill>
              </a:rPr>
              <a:t>working</a:t>
            </a:r>
            <a:r>
              <a:rPr lang="de-DE" dirty="0">
                <a:solidFill>
                  <a:schemeClr val="bg1"/>
                </a:solidFill>
              </a:rPr>
              <a:t> SVN </a:t>
            </a:r>
            <a:r>
              <a:rPr lang="de-DE" dirty="0" err="1">
                <a:solidFill>
                  <a:schemeClr val="bg1"/>
                </a:solidFill>
              </a:rPr>
              <a:t>based</a:t>
            </a:r>
            <a:r>
              <a:rPr lang="de-DE" dirty="0">
                <a:solidFill>
                  <a:schemeClr val="bg1"/>
                </a:solidFill>
              </a:rPr>
              <a:t> </a:t>
            </a:r>
            <a:r>
              <a:rPr lang="de-DE" dirty="0" err="1">
                <a:solidFill>
                  <a:schemeClr val="bg1"/>
                </a:solidFill>
              </a:rPr>
              <a:t>version</a:t>
            </a:r>
            <a:r>
              <a:rPr lang="de-DE" dirty="0">
                <a:solidFill>
                  <a:schemeClr val="bg1"/>
                </a:solidFill>
              </a:rPr>
              <a:t> </a:t>
            </a:r>
            <a:r>
              <a:rPr lang="de-DE" dirty="0" err="1">
                <a:solidFill>
                  <a:schemeClr val="bg1"/>
                </a:solidFill>
              </a:rPr>
              <a:t>control</a:t>
            </a:r>
            <a:endParaRPr lang="de-DE" dirty="0">
              <a:solidFill>
                <a:schemeClr val="bg1"/>
              </a:solidFill>
            </a:endParaRPr>
          </a:p>
          <a:p>
            <a:r>
              <a:rPr lang="de-DE" dirty="0" err="1">
                <a:solidFill>
                  <a:schemeClr val="bg1"/>
                </a:solidFill>
              </a:rPr>
              <a:t>We</a:t>
            </a:r>
            <a:r>
              <a:rPr lang="de-DE" dirty="0">
                <a:solidFill>
                  <a:schemeClr val="bg1"/>
                </a:solidFill>
              </a:rPr>
              <a:t> </a:t>
            </a:r>
            <a:r>
              <a:rPr lang="de-DE" dirty="0" err="1">
                <a:solidFill>
                  <a:schemeClr val="bg1"/>
                </a:solidFill>
              </a:rPr>
              <a:t>moved</a:t>
            </a:r>
            <a:r>
              <a:rPr lang="de-DE" dirty="0">
                <a:solidFill>
                  <a:schemeClr val="bg1"/>
                </a:solidFill>
              </a:rPr>
              <a:t> </a:t>
            </a:r>
            <a:r>
              <a:rPr lang="de-DE" dirty="0" err="1">
                <a:solidFill>
                  <a:schemeClr val="bg1"/>
                </a:solidFill>
              </a:rPr>
              <a:t>the</a:t>
            </a:r>
            <a:r>
              <a:rPr lang="de-DE" dirty="0">
                <a:solidFill>
                  <a:schemeClr val="bg1"/>
                </a:solidFill>
              </a:rPr>
              <a:t> code </a:t>
            </a:r>
            <a:r>
              <a:rPr lang="de-DE" dirty="0" err="1">
                <a:solidFill>
                  <a:schemeClr val="bg1"/>
                </a:solidFill>
              </a:rPr>
              <a:t>to</a:t>
            </a:r>
            <a:r>
              <a:rPr lang="de-DE" dirty="0">
                <a:solidFill>
                  <a:schemeClr val="bg1"/>
                </a:solidFill>
              </a:rPr>
              <a:t> ITER </a:t>
            </a:r>
            <a:r>
              <a:rPr lang="de-DE" dirty="0" err="1">
                <a:solidFill>
                  <a:schemeClr val="bg1"/>
                </a:solidFill>
              </a:rPr>
              <a:t>Bitbucket</a:t>
            </a:r>
            <a:r>
              <a:rPr lang="de-DE" dirty="0">
                <a:solidFill>
                  <a:schemeClr val="bg1"/>
                </a:solidFill>
              </a:rPr>
              <a:t> (</a:t>
            </a:r>
            <a:r>
              <a:rPr lang="de-DE" dirty="0" err="1">
                <a:solidFill>
                  <a:schemeClr val="bg1"/>
                </a:solidFill>
              </a:rPr>
              <a:t>next</a:t>
            </a:r>
            <a:r>
              <a:rPr lang="de-DE" dirty="0">
                <a:solidFill>
                  <a:schemeClr val="bg1"/>
                </a:solidFill>
              </a:rPr>
              <a:t> </a:t>
            </a:r>
            <a:r>
              <a:rPr lang="de-DE" dirty="0" err="1">
                <a:solidFill>
                  <a:schemeClr val="bg1"/>
                </a:solidFill>
              </a:rPr>
              <a:t>slide</a:t>
            </a:r>
            <a:r>
              <a:rPr lang="de-DE" dirty="0">
                <a:solidFill>
                  <a:schemeClr val="bg1"/>
                </a:solidFill>
              </a:rPr>
              <a:t>)</a:t>
            </a:r>
          </a:p>
          <a:p>
            <a:endParaRPr lang="de-DE" dirty="0">
              <a:solidFill>
                <a:schemeClr val="bg1"/>
              </a:solidFill>
            </a:endParaRPr>
          </a:p>
          <a:p>
            <a:r>
              <a:rPr lang="de-DE" dirty="0" err="1">
                <a:solidFill>
                  <a:schemeClr val="bg1"/>
                </a:solidFill>
              </a:rPr>
              <a:t>We</a:t>
            </a:r>
            <a:r>
              <a:rPr lang="de-DE" dirty="0">
                <a:solidFill>
                  <a:schemeClr val="bg1"/>
                </a:solidFill>
              </a:rPr>
              <a:t> </a:t>
            </a:r>
            <a:r>
              <a:rPr lang="de-DE" dirty="0" err="1">
                <a:solidFill>
                  <a:schemeClr val="bg1"/>
                </a:solidFill>
              </a:rPr>
              <a:t>established</a:t>
            </a:r>
            <a:r>
              <a:rPr lang="de-DE" dirty="0">
                <a:solidFill>
                  <a:schemeClr val="bg1"/>
                </a:solidFill>
              </a:rPr>
              <a:t> a code </a:t>
            </a:r>
            <a:r>
              <a:rPr lang="de-DE" b="1" dirty="0">
                <a:solidFill>
                  <a:schemeClr val="bg1"/>
                </a:solidFill>
              </a:rPr>
              <a:t>Wiki, </a:t>
            </a:r>
            <a:r>
              <a:rPr lang="de-DE" b="1" dirty="0" err="1">
                <a:solidFill>
                  <a:schemeClr val="bg1"/>
                </a:solidFill>
                <a:hlinkClick r:id="rId2">
                  <a:extLst>
                    <a:ext uri="{A12FA001-AC4F-418D-AE19-62706E023703}">
                      <ahyp:hlinkClr xmlns:ahyp="http://schemas.microsoft.com/office/drawing/2018/hyperlinkcolor" val="tx"/>
                    </a:ext>
                  </a:extLst>
                </a:hlinkClick>
              </a:rPr>
              <a:t>public</a:t>
            </a:r>
            <a:r>
              <a:rPr lang="de-DE" b="1" dirty="0">
                <a:solidFill>
                  <a:schemeClr val="bg1"/>
                </a:solidFill>
                <a:hlinkClick r:id="rId2">
                  <a:extLst>
                    <a:ext uri="{A12FA001-AC4F-418D-AE19-62706E023703}">
                      <ahyp:hlinkClr xmlns:ahyp="http://schemas.microsoft.com/office/drawing/2018/hyperlinkcolor" val="tx"/>
                    </a:ext>
                  </a:extLst>
                </a:hlinkClick>
              </a:rPr>
              <a:t> </a:t>
            </a:r>
            <a:r>
              <a:rPr lang="de-DE" b="1" dirty="0" err="1">
                <a:solidFill>
                  <a:schemeClr val="bg1"/>
                </a:solidFill>
                <a:hlinkClick r:id="rId2">
                  <a:extLst>
                    <a:ext uri="{A12FA001-AC4F-418D-AE19-62706E023703}">
                      <ahyp:hlinkClr xmlns:ahyp="http://schemas.microsoft.com/office/drawing/2018/hyperlinkcolor" val="tx"/>
                    </a:ext>
                  </a:extLst>
                </a:hlinkClick>
              </a:rPr>
              <a:t>website</a:t>
            </a:r>
            <a:r>
              <a:rPr lang="de-DE" b="1" dirty="0">
                <a:solidFill>
                  <a:schemeClr val="bg1"/>
                </a:solidFill>
              </a:rPr>
              <a:t>, </a:t>
            </a:r>
            <a:r>
              <a:rPr lang="de-DE" b="1" dirty="0" err="1">
                <a:solidFill>
                  <a:schemeClr val="bg1"/>
                </a:solidFill>
              </a:rPr>
              <a:t>mailing</a:t>
            </a:r>
            <a:r>
              <a:rPr lang="de-DE" b="1" dirty="0">
                <a:solidFill>
                  <a:schemeClr val="bg1"/>
                </a:solidFill>
              </a:rPr>
              <a:t> </a:t>
            </a:r>
            <a:r>
              <a:rPr lang="de-DE" b="1" dirty="0" err="1">
                <a:solidFill>
                  <a:schemeClr val="bg1"/>
                </a:solidFill>
              </a:rPr>
              <a:t>lists</a:t>
            </a:r>
            <a:r>
              <a:rPr lang="de-DE" b="1" dirty="0">
                <a:solidFill>
                  <a:schemeClr val="bg1"/>
                </a:solidFill>
              </a:rPr>
              <a:t> </a:t>
            </a:r>
            <a:r>
              <a:rPr lang="de-DE" dirty="0">
                <a:solidFill>
                  <a:schemeClr val="bg1"/>
                </a:solidFill>
              </a:rPr>
              <a:t>etc.</a:t>
            </a:r>
          </a:p>
          <a:p>
            <a:r>
              <a:rPr lang="de-DE" dirty="0" err="1">
                <a:solidFill>
                  <a:schemeClr val="bg1"/>
                </a:solidFill>
              </a:rPr>
              <a:t>Now</a:t>
            </a:r>
            <a:r>
              <a:rPr lang="de-DE" dirty="0">
                <a:solidFill>
                  <a:schemeClr val="bg1"/>
                </a:solidFill>
              </a:rPr>
              <a:t> a large </a:t>
            </a:r>
            <a:r>
              <a:rPr lang="de-DE" dirty="0" err="1">
                <a:solidFill>
                  <a:schemeClr val="bg1"/>
                </a:solidFill>
              </a:rPr>
              <a:t>community</a:t>
            </a:r>
            <a:r>
              <a:rPr lang="de-DE" dirty="0">
                <a:solidFill>
                  <a:schemeClr val="bg1"/>
                </a:solidFill>
              </a:rPr>
              <a:t>, </a:t>
            </a:r>
            <a:r>
              <a:rPr lang="de-DE" dirty="0" err="1">
                <a:solidFill>
                  <a:schemeClr val="bg1"/>
                </a:solidFill>
              </a:rPr>
              <a:t>highly</a:t>
            </a:r>
            <a:r>
              <a:rPr lang="de-DE" dirty="0">
                <a:solidFill>
                  <a:schemeClr val="bg1"/>
                </a:solidFill>
              </a:rPr>
              <a:t> international, </a:t>
            </a:r>
            <a:r>
              <a:rPr lang="de-DE" dirty="0" err="1">
                <a:solidFill>
                  <a:schemeClr val="bg1"/>
                </a:solidFill>
              </a:rPr>
              <a:t>far</a:t>
            </a:r>
            <a:r>
              <a:rPr lang="de-DE" dirty="0">
                <a:solidFill>
                  <a:schemeClr val="bg1"/>
                </a:solidFill>
              </a:rPr>
              <a:t> </a:t>
            </a:r>
            <a:r>
              <a:rPr lang="de-DE" dirty="0" err="1">
                <a:solidFill>
                  <a:schemeClr val="bg1"/>
                </a:solidFill>
              </a:rPr>
              <a:t>beyond</a:t>
            </a:r>
            <a:r>
              <a:rPr lang="de-DE" dirty="0">
                <a:solidFill>
                  <a:schemeClr val="bg1"/>
                </a:solidFill>
              </a:rPr>
              <a:t> Europe</a:t>
            </a:r>
          </a:p>
          <a:p>
            <a:pPr lvl="1"/>
            <a:r>
              <a:rPr lang="en-US" dirty="0">
                <a:solidFill>
                  <a:schemeClr val="bg1"/>
                </a:solidFill>
              </a:rPr>
              <a:t>2</a:t>
            </a:r>
            <a:r>
              <a:rPr lang="de-DE" dirty="0">
                <a:solidFill>
                  <a:schemeClr val="bg1"/>
                </a:solidFill>
              </a:rPr>
              <a:t>40 registered </a:t>
            </a:r>
            <a:r>
              <a:rPr lang="de-DE" dirty="0" err="1">
                <a:solidFill>
                  <a:schemeClr val="bg1"/>
                </a:solidFill>
              </a:rPr>
              <a:t>users</a:t>
            </a:r>
            <a:r>
              <a:rPr lang="de-DE" dirty="0">
                <a:solidFill>
                  <a:schemeClr val="bg1"/>
                </a:solidFill>
              </a:rPr>
              <a:t> on </a:t>
            </a:r>
            <a:r>
              <a:rPr lang="de-DE" dirty="0" err="1">
                <a:solidFill>
                  <a:schemeClr val="bg1"/>
                </a:solidFill>
              </a:rPr>
              <a:t>our</a:t>
            </a:r>
            <a:r>
              <a:rPr lang="de-DE" dirty="0">
                <a:solidFill>
                  <a:schemeClr val="bg1"/>
                </a:solidFill>
              </a:rPr>
              <a:t> Wiki</a:t>
            </a:r>
          </a:p>
          <a:p>
            <a:pPr lvl="1"/>
            <a:r>
              <a:rPr lang="de-DE" dirty="0">
                <a:solidFill>
                  <a:schemeClr val="bg1"/>
                </a:solidFill>
              </a:rPr>
              <a:t>At </a:t>
            </a:r>
            <a:r>
              <a:rPr lang="de-DE" dirty="0" err="1">
                <a:solidFill>
                  <a:schemeClr val="bg1"/>
                </a:solidFill>
              </a:rPr>
              <a:t>the</a:t>
            </a:r>
            <a:r>
              <a:rPr lang="de-DE" dirty="0">
                <a:solidFill>
                  <a:schemeClr val="bg1"/>
                </a:solidFill>
              </a:rPr>
              <a:t> last annual </a:t>
            </a:r>
            <a:r>
              <a:rPr lang="de-DE" dirty="0" err="1">
                <a:solidFill>
                  <a:schemeClr val="bg1"/>
                </a:solidFill>
              </a:rPr>
              <a:t>meeting</a:t>
            </a:r>
            <a:r>
              <a:rPr lang="de-DE" dirty="0">
                <a:solidFill>
                  <a:schemeClr val="bg1"/>
                </a:solidFill>
              </a:rPr>
              <a:t> </a:t>
            </a:r>
            <a:r>
              <a:rPr lang="de-DE" dirty="0" err="1">
                <a:solidFill>
                  <a:schemeClr val="bg1"/>
                </a:solidFill>
              </a:rPr>
              <a:t>we</a:t>
            </a:r>
            <a:r>
              <a:rPr lang="de-DE" dirty="0">
                <a:solidFill>
                  <a:schemeClr val="bg1"/>
                </a:solidFill>
              </a:rPr>
              <a:t> </a:t>
            </a:r>
            <a:r>
              <a:rPr lang="de-DE" dirty="0" err="1">
                <a:solidFill>
                  <a:schemeClr val="bg1"/>
                </a:solidFill>
              </a:rPr>
              <a:t>had</a:t>
            </a:r>
            <a:r>
              <a:rPr lang="de-DE" dirty="0">
                <a:solidFill>
                  <a:schemeClr val="bg1"/>
                </a:solidFill>
              </a:rPr>
              <a:t> 61 </a:t>
            </a:r>
            <a:r>
              <a:rPr lang="de-DE" dirty="0" err="1">
                <a:solidFill>
                  <a:schemeClr val="bg1"/>
                </a:solidFill>
              </a:rPr>
              <a:t>participants</a:t>
            </a:r>
            <a:r>
              <a:rPr lang="de-DE" dirty="0">
                <a:solidFill>
                  <a:schemeClr val="bg1"/>
                </a:solidFill>
              </a:rPr>
              <a:t>, half in </a:t>
            </a:r>
            <a:r>
              <a:rPr lang="de-DE" dirty="0" err="1">
                <a:solidFill>
                  <a:schemeClr val="bg1"/>
                </a:solidFill>
              </a:rPr>
              <a:t>person</a:t>
            </a:r>
            <a:endParaRPr lang="de-DE" dirty="0">
              <a:solidFill>
                <a:schemeClr val="bg1"/>
              </a:solidFill>
            </a:endParaRPr>
          </a:p>
        </p:txBody>
      </p:sp>
      <p:sp>
        <p:nvSpPr>
          <p:cNvPr id="5" name="Foliennummernplatzhalter 4">
            <a:extLst>
              <a:ext uri="{FF2B5EF4-FFF2-40B4-BE49-F238E27FC236}">
                <a16:creationId xmlns:a16="http://schemas.microsoft.com/office/drawing/2014/main" id="{97C0B4BD-C34A-4B13-9148-9253ED93BAE9}"/>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Pfeil: nach links 5">
            <a:extLst>
              <a:ext uri="{FF2B5EF4-FFF2-40B4-BE49-F238E27FC236}">
                <a16:creationId xmlns:a16="http://schemas.microsoft.com/office/drawing/2014/main" id="{82CB4EDC-669D-40AC-BBB9-74B1F0D85200}"/>
              </a:ext>
            </a:extLst>
          </p:cNvPr>
          <p:cNvSpPr/>
          <p:nvPr/>
        </p:nvSpPr>
        <p:spPr>
          <a:xfrm>
            <a:off x="6386804" y="2108718"/>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links 6">
            <a:extLst>
              <a:ext uri="{FF2B5EF4-FFF2-40B4-BE49-F238E27FC236}">
                <a16:creationId xmlns:a16="http://schemas.microsoft.com/office/drawing/2014/main" id="{4C51B890-C0D2-4371-B47C-F15154C777EC}"/>
              </a:ext>
            </a:extLst>
          </p:cNvPr>
          <p:cNvSpPr/>
          <p:nvPr/>
        </p:nvSpPr>
        <p:spPr>
          <a:xfrm>
            <a:off x="6386804" y="2298130"/>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links 7">
            <a:extLst>
              <a:ext uri="{FF2B5EF4-FFF2-40B4-BE49-F238E27FC236}">
                <a16:creationId xmlns:a16="http://schemas.microsoft.com/office/drawing/2014/main" id="{B8BF663B-121B-4839-A3D7-9F28D3174818}"/>
              </a:ext>
            </a:extLst>
          </p:cNvPr>
          <p:cNvSpPr/>
          <p:nvPr/>
        </p:nvSpPr>
        <p:spPr>
          <a:xfrm>
            <a:off x="6386804" y="2539482"/>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8">
            <a:extLst>
              <a:ext uri="{FF2B5EF4-FFF2-40B4-BE49-F238E27FC236}">
                <a16:creationId xmlns:a16="http://schemas.microsoft.com/office/drawing/2014/main" id="{8E9A10EE-39D5-4D59-9028-08C45342A28E}"/>
              </a:ext>
            </a:extLst>
          </p:cNvPr>
          <p:cNvSpPr/>
          <p:nvPr/>
        </p:nvSpPr>
        <p:spPr>
          <a:xfrm>
            <a:off x="6386804" y="2775858"/>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a:extLst>
              <a:ext uri="{FF2B5EF4-FFF2-40B4-BE49-F238E27FC236}">
                <a16:creationId xmlns:a16="http://schemas.microsoft.com/office/drawing/2014/main" id="{BBD4806C-6C92-469B-80A7-61C66D58172D}"/>
              </a:ext>
            </a:extLst>
          </p:cNvPr>
          <p:cNvSpPr/>
          <p:nvPr/>
        </p:nvSpPr>
        <p:spPr>
          <a:xfrm>
            <a:off x="6386804" y="3020007"/>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B0365A8C-C0B3-49CC-8D1A-63DFE48AEEAC}"/>
              </a:ext>
            </a:extLst>
          </p:cNvPr>
          <p:cNvSpPr/>
          <p:nvPr/>
        </p:nvSpPr>
        <p:spPr>
          <a:xfrm>
            <a:off x="6386804" y="3226836"/>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DBAA054C-D405-4F8D-9168-B754F6D9DB6D}"/>
              </a:ext>
            </a:extLst>
          </p:cNvPr>
          <p:cNvSpPr/>
          <p:nvPr/>
        </p:nvSpPr>
        <p:spPr>
          <a:xfrm>
            <a:off x="7011956" y="2138590"/>
            <a:ext cx="72918" cy="1186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C3A19BE4-2F6A-41B9-BEE4-C28D5738D950}"/>
              </a:ext>
            </a:extLst>
          </p:cNvPr>
          <p:cNvSpPr txBox="1"/>
          <p:nvPr/>
        </p:nvSpPr>
        <p:spPr>
          <a:xfrm>
            <a:off x="7164336" y="2379283"/>
            <a:ext cx="2914259" cy="523220"/>
          </a:xfrm>
          <a:prstGeom prst="rect">
            <a:avLst/>
          </a:prstGeom>
          <a:noFill/>
        </p:spPr>
        <p:txBody>
          <a:bodyPr wrap="none" rtlCol="0">
            <a:spAutoFit/>
          </a:bodyPr>
          <a:lstStyle/>
          <a:p>
            <a:pPr algn="l"/>
            <a:r>
              <a:rPr lang="en-US" sz="1400" b="1" dirty="0">
                <a:solidFill>
                  <a:srgbClr val="C00000"/>
                </a:solidFill>
              </a:rPr>
              <a:t>JOREK is all about the self-consistent</a:t>
            </a:r>
            <a:br>
              <a:rPr lang="en-US" sz="1400" b="1" dirty="0">
                <a:solidFill>
                  <a:srgbClr val="C00000"/>
                </a:solidFill>
              </a:rPr>
            </a:br>
            <a:r>
              <a:rPr lang="en-US" sz="1400" b="1" dirty="0">
                <a:solidFill>
                  <a:srgbClr val="C00000"/>
                </a:solidFill>
              </a:rPr>
              <a:t>interaction of such processes in 3D</a:t>
            </a:r>
            <a:endParaRPr lang="de-DE" sz="1400" b="1" dirty="0">
              <a:solidFill>
                <a:srgbClr val="C00000"/>
              </a:solidFill>
            </a:endParaRPr>
          </a:p>
        </p:txBody>
      </p:sp>
      <p:sp>
        <p:nvSpPr>
          <p:cNvPr id="14" name="Fußzeilenplatzhalter 3">
            <a:extLst>
              <a:ext uri="{FF2B5EF4-FFF2-40B4-BE49-F238E27FC236}">
                <a16:creationId xmlns:a16="http://schemas.microsoft.com/office/drawing/2014/main" id="{33FA8DD5-2961-494C-ADB8-9DCD267CB8BE}"/>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142248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48B9-AD5A-465E-A6E5-4CB1A0EBD691}"/>
              </a:ext>
            </a:extLst>
          </p:cNvPr>
          <p:cNvSpPr>
            <a:spLocks noGrp="1"/>
          </p:cNvSpPr>
          <p:nvPr>
            <p:ph type="title"/>
          </p:nvPr>
        </p:nvSpPr>
        <p:spPr/>
        <p:txBody>
          <a:bodyPr/>
          <a:lstStyle/>
          <a:p>
            <a:r>
              <a:rPr lang="en-US" dirty="0"/>
              <a:t>Historic overview</a:t>
            </a:r>
            <a:endParaRPr lang="de-DE" dirty="0"/>
          </a:p>
        </p:txBody>
      </p:sp>
      <p:sp>
        <p:nvSpPr>
          <p:cNvPr id="3" name="Inhaltsplatzhalter 2">
            <a:extLst>
              <a:ext uri="{FF2B5EF4-FFF2-40B4-BE49-F238E27FC236}">
                <a16:creationId xmlns:a16="http://schemas.microsoft.com/office/drawing/2014/main" id="{DA2A8DA3-66F1-4D70-93AA-1DC63F1A4B89}"/>
              </a:ext>
            </a:extLst>
          </p:cNvPr>
          <p:cNvSpPr>
            <a:spLocks noGrp="1"/>
          </p:cNvSpPr>
          <p:nvPr>
            <p:ph idx="1"/>
          </p:nvPr>
        </p:nvSpPr>
        <p:spPr/>
        <p:txBody>
          <a:bodyPr>
            <a:normAutofit fontScale="85000" lnSpcReduction="20000"/>
          </a:bodyPr>
          <a:lstStyle/>
          <a:p>
            <a:r>
              <a:rPr lang="de-DE" dirty="0"/>
              <a:t>JOREK </a:t>
            </a:r>
            <a:r>
              <a:rPr lang="de-DE" dirty="0" err="1"/>
              <a:t>started</a:t>
            </a:r>
            <a:r>
              <a:rPr lang="de-DE" dirty="0"/>
              <a:t> </a:t>
            </a:r>
            <a:r>
              <a:rPr lang="de-DE" dirty="0" err="1"/>
              <a:t>around</a:t>
            </a:r>
            <a:r>
              <a:rPr lang="de-DE" dirty="0"/>
              <a:t> 2005 </a:t>
            </a:r>
            <a:r>
              <a:rPr lang="de-DE" dirty="0" err="1"/>
              <a:t>by</a:t>
            </a:r>
            <a:r>
              <a:rPr lang="de-DE" dirty="0"/>
              <a:t> Guido </a:t>
            </a:r>
            <a:r>
              <a:rPr lang="de-DE" dirty="0" err="1"/>
              <a:t>Huijsmans</a:t>
            </a:r>
            <a:r>
              <a:rPr lang="de-DE" dirty="0"/>
              <a:t> at CEA</a:t>
            </a:r>
          </a:p>
          <a:p>
            <a:r>
              <a:rPr lang="en-US" b="1" dirty="0"/>
              <a:t>After ~2010 a true community began to grow</a:t>
            </a:r>
            <a:r>
              <a:rPr lang="en-US" dirty="0"/>
              <a:t>, supported by </a:t>
            </a:r>
            <a:r>
              <a:rPr lang="en-US" dirty="0" err="1"/>
              <a:t>EnR</a:t>
            </a:r>
            <a:r>
              <a:rPr lang="en-US" dirty="0"/>
              <a:t> projects and later TSVV</a:t>
            </a:r>
            <a:endParaRPr lang="de-DE" dirty="0"/>
          </a:p>
          <a:p>
            <a:endParaRPr lang="de-DE" dirty="0"/>
          </a:p>
          <a:p>
            <a:r>
              <a:rPr lang="de-DE" dirty="0" err="1"/>
              <a:t>While</a:t>
            </a:r>
            <a:r>
              <a:rPr lang="de-DE" dirty="0"/>
              <a:t> </a:t>
            </a:r>
            <a:r>
              <a:rPr lang="de-DE" dirty="0" err="1"/>
              <a:t>the</a:t>
            </a:r>
            <a:r>
              <a:rPr lang="de-DE" dirty="0"/>
              <a:t> code </a:t>
            </a:r>
            <a:r>
              <a:rPr lang="de-DE" dirty="0" err="1"/>
              <a:t>initially</a:t>
            </a:r>
            <a:r>
              <a:rPr lang="de-DE" dirty="0"/>
              <a:t> </a:t>
            </a:r>
            <a:r>
              <a:rPr lang="de-DE" dirty="0" err="1"/>
              <a:t>aimed</a:t>
            </a:r>
            <a:r>
              <a:rPr lang="de-DE" dirty="0"/>
              <a:t> at </a:t>
            </a:r>
            <a:r>
              <a:rPr lang="de-DE" dirty="0" err="1"/>
              <a:t>pedestal</a:t>
            </a:r>
            <a:r>
              <a:rPr lang="de-DE" dirty="0"/>
              <a:t> </a:t>
            </a:r>
            <a:r>
              <a:rPr lang="de-DE" dirty="0" err="1"/>
              <a:t>physics</a:t>
            </a:r>
            <a:r>
              <a:rPr lang="de-DE" dirty="0"/>
              <a:t> </a:t>
            </a:r>
            <a:r>
              <a:rPr lang="de-DE" dirty="0" err="1"/>
              <a:t>only</a:t>
            </a:r>
            <a:r>
              <a:rPr lang="de-DE" dirty="0"/>
              <a:t>, </a:t>
            </a:r>
            <a:r>
              <a:rPr lang="de-DE" dirty="0" err="1"/>
              <a:t>it</a:t>
            </a:r>
            <a:r>
              <a:rPr lang="de-DE" dirty="0"/>
              <a:t> </a:t>
            </a:r>
            <a:r>
              <a:rPr lang="de-DE" dirty="0" err="1"/>
              <a:t>now</a:t>
            </a:r>
            <a:r>
              <a:rPr lang="de-DE" dirty="0"/>
              <a:t> </a:t>
            </a:r>
            <a:r>
              <a:rPr lang="de-DE" dirty="0" err="1"/>
              <a:t>addresses</a:t>
            </a:r>
            <a:r>
              <a:rPr lang="de-DE" dirty="0"/>
              <a:t>:</a:t>
            </a:r>
          </a:p>
          <a:p>
            <a:pPr lvl="1"/>
            <a:r>
              <a:rPr lang="de-DE" b="1" dirty="0" err="1"/>
              <a:t>Pedestal</a:t>
            </a:r>
            <a:r>
              <a:rPr lang="de-DE" dirty="0"/>
              <a:t> </a:t>
            </a:r>
            <a:r>
              <a:rPr lang="de-DE" dirty="0" err="1"/>
              <a:t>including</a:t>
            </a:r>
            <a:r>
              <a:rPr lang="de-DE" dirty="0"/>
              <a:t> ELMs, </a:t>
            </a:r>
            <a:r>
              <a:rPr lang="de-DE" dirty="0" err="1"/>
              <a:t>small</a:t>
            </a:r>
            <a:r>
              <a:rPr lang="de-DE" dirty="0"/>
              <a:t>-ELM, ELM-</a:t>
            </a:r>
            <a:r>
              <a:rPr lang="de-DE" dirty="0" err="1"/>
              <a:t>free</a:t>
            </a:r>
            <a:r>
              <a:rPr lang="de-DE" dirty="0"/>
              <a:t>, RMPs, </a:t>
            </a:r>
            <a:r>
              <a:rPr lang="de-DE" dirty="0" err="1"/>
              <a:t>pellets</a:t>
            </a:r>
            <a:endParaRPr lang="de-DE" dirty="0"/>
          </a:p>
          <a:p>
            <a:pPr lvl="1"/>
            <a:r>
              <a:rPr lang="de-DE" b="1" dirty="0" err="1"/>
              <a:t>Disruptions</a:t>
            </a:r>
            <a:r>
              <a:rPr lang="de-DE" dirty="0"/>
              <a:t> </a:t>
            </a:r>
            <a:r>
              <a:rPr lang="de-DE" dirty="0" err="1"/>
              <a:t>including</a:t>
            </a:r>
            <a:r>
              <a:rPr lang="de-DE" dirty="0"/>
              <a:t> </a:t>
            </a:r>
            <a:r>
              <a:rPr lang="de-DE" dirty="0" err="1"/>
              <a:t>natural</a:t>
            </a:r>
            <a:r>
              <a:rPr lang="de-DE" dirty="0"/>
              <a:t> </a:t>
            </a:r>
            <a:r>
              <a:rPr lang="de-DE" dirty="0" err="1"/>
              <a:t>disruptions</a:t>
            </a:r>
            <a:r>
              <a:rPr lang="de-DE" dirty="0"/>
              <a:t>, SPI, VDEs, REs</a:t>
            </a:r>
          </a:p>
          <a:p>
            <a:pPr lvl="1"/>
            <a:r>
              <a:rPr lang="de-DE" b="1" dirty="0"/>
              <a:t>Core</a:t>
            </a:r>
            <a:r>
              <a:rPr lang="de-DE" dirty="0"/>
              <a:t> </a:t>
            </a:r>
            <a:r>
              <a:rPr lang="de-DE" dirty="0" err="1"/>
              <a:t>including</a:t>
            </a:r>
            <a:r>
              <a:rPr lang="de-DE" dirty="0"/>
              <a:t> </a:t>
            </a:r>
            <a:r>
              <a:rPr lang="de-DE" dirty="0" err="1"/>
              <a:t>sawtooth</a:t>
            </a:r>
            <a:r>
              <a:rPr lang="de-DE" dirty="0"/>
              <a:t> </a:t>
            </a:r>
            <a:r>
              <a:rPr lang="de-DE" dirty="0" err="1"/>
              <a:t>control</a:t>
            </a:r>
            <a:r>
              <a:rPr lang="de-DE" dirty="0"/>
              <a:t> and EPs</a:t>
            </a:r>
          </a:p>
          <a:p>
            <a:pPr lvl="1"/>
            <a:r>
              <a:rPr lang="de-DE" b="1" dirty="0"/>
              <a:t>Stellarator</a:t>
            </a:r>
            <a:r>
              <a:rPr lang="de-DE" dirty="0"/>
              <a:t> MHD </a:t>
            </a:r>
            <a:r>
              <a:rPr lang="de-DE" dirty="0" err="1"/>
              <a:t>including</a:t>
            </a:r>
            <a:r>
              <a:rPr lang="de-DE" dirty="0"/>
              <a:t> soft </a:t>
            </a:r>
            <a:r>
              <a:rPr lang="de-DE" dirty="0" err="1"/>
              <a:t>beta</a:t>
            </a:r>
            <a:r>
              <a:rPr lang="de-DE" dirty="0"/>
              <a:t> </a:t>
            </a:r>
            <a:r>
              <a:rPr lang="de-DE" dirty="0" err="1"/>
              <a:t>limits</a:t>
            </a:r>
            <a:r>
              <a:rPr lang="de-DE" dirty="0"/>
              <a:t>, ECCD </a:t>
            </a:r>
            <a:r>
              <a:rPr lang="de-DE" dirty="0" err="1"/>
              <a:t>crashes</a:t>
            </a:r>
            <a:r>
              <a:rPr lang="de-DE" dirty="0"/>
              <a:t>, etc.</a:t>
            </a:r>
          </a:p>
          <a:p>
            <a:pPr lvl="1"/>
            <a:r>
              <a:rPr lang="de-DE" b="1" dirty="0" err="1"/>
              <a:t>Exhaust</a:t>
            </a:r>
            <a:r>
              <a:rPr lang="de-DE" dirty="0"/>
              <a:t> </a:t>
            </a:r>
            <a:r>
              <a:rPr lang="en-US" dirty="0"/>
              <a:t>/ divertor / SOL</a:t>
            </a:r>
            <a:endParaRPr lang="de-DE" dirty="0"/>
          </a:p>
          <a:p>
            <a:pPr lvl="1"/>
            <a:r>
              <a:rPr lang="de-DE" b="1" dirty="0" err="1"/>
              <a:t>Electrostatic</a:t>
            </a:r>
            <a:r>
              <a:rPr lang="de-DE" b="1" dirty="0"/>
              <a:t> ITG &amp; TEM </a:t>
            </a:r>
            <a:r>
              <a:rPr lang="de-DE" dirty="0" err="1"/>
              <a:t>turbulence</a:t>
            </a:r>
            <a:endParaRPr lang="en-US" dirty="0"/>
          </a:p>
          <a:p>
            <a:r>
              <a:rPr lang="en-US" dirty="0"/>
              <a:t>T</a:t>
            </a:r>
            <a:r>
              <a:rPr lang="de-DE" dirty="0"/>
              <a:t>he code </a:t>
            </a:r>
            <a:r>
              <a:rPr lang="de-DE" dirty="0" err="1"/>
              <a:t>has</a:t>
            </a:r>
            <a:r>
              <a:rPr lang="de-DE" dirty="0"/>
              <a:t> </a:t>
            </a:r>
            <a:r>
              <a:rPr lang="de-DE" dirty="0" err="1"/>
              <a:t>grown</a:t>
            </a:r>
            <a:r>
              <a:rPr lang="de-DE" dirty="0"/>
              <a:t> </a:t>
            </a:r>
            <a:r>
              <a:rPr lang="de-DE" dirty="0" err="1"/>
              <a:t>into</a:t>
            </a:r>
            <a:r>
              <a:rPr lang="de-DE" dirty="0"/>
              <a:t> an </a:t>
            </a:r>
            <a:r>
              <a:rPr lang="de-DE" b="1" dirty="0" err="1"/>
              <a:t>extended</a:t>
            </a:r>
            <a:r>
              <a:rPr lang="de-DE" b="1" dirty="0"/>
              <a:t> MHD and </a:t>
            </a:r>
            <a:r>
              <a:rPr lang="de-DE" b="1" dirty="0" err="1"/>
              <a:t>full</a:t>
            </a:r>
            <a:r>
              <a:rPr lang="de-DE" b="1" dirty="0"/>
              <a:t>-f PiC hybrid fluid-</a:t>
            </a:r>
            <a:r>
              <a:rPr lang="de-DE" b="1" dirty="0" err="1"/>
              <a:t>kinetic</a:t>
            </a:r>
            <a:r>
              <a:rPr lang="de-DE" b="1" dirty="0"/>
              <a:t> code </a:t>
            </a:r>
            <a:r>
              <a:rPr lang="de-DE" dirty="0"/>
              <a:t>(3D </a:t>
            </a:r>
            <a:r>
              <a:rPr lang="de-DE" dirty="0" err="1"/>
              <a:t>full</a:t>
            </a:r>
            <a:r>
              <a:rPr lang="de-DE" dirty="0"/>
              <a:t> </a:t>
            </a:r>
            <a:r>
              <a:rPr lang="de-DE" dirty="0" err="1"/>
              <a:t>domain</a:t>
            </a:r>
            <a:r>
              <a:rPr lang="de-DE" dirty="0"/>
              <a:t>)</a:t>
            </a:r>
          </a:p>
          <a:p>
            <a:r>
              <a:rPr lang="en-US" dirty="0"/>
              <a:t>C</a:t>
            </a:r>
            <a:r>
              <a:rPr lang="de-DE" dirty="0" err="1"/>
              <a:t>oupling</a:t>
            </a:r>
            <a:r>
              <a:rPr lang="de-DE" dirty="0"/>
              <a:t> </a:t>
            </a:r>
            <a:r>
              <a:rPr lang="de-DE" dirty="0" err="1"/>
              <a:t>to</a:t>
            </a:r>
            <a:r>
              <a:rPr lang="de-DE" dirty="0"/>
              <a:t> </a:t>
            </a:r>
            <a:r>
              <a:rPr lang="de-DE" b="1" dirty="0"/>
              <a:t>JOREK and CARIDDI_J </a:t>
            </a:r>
            <a:r>
              <a:rPr lang="de-DE" dirty="0" err="1"/>
              <a:t>allows</a:t>
            </a:r>
            <a:r>
              <a:rPr lang="de-DE" dirty="0"/>
              <a:t> </a:t>
            </a:r>
            <a:r>
              <a:rPr lang="de-DE" dirty="0" err="1"/>
              <a:t>to</a:t>
            </a:r>
            <a:r>
              <a:rPr lang="de-DE" dirty="0"/>
              <a:t> </a:t>
            </a:r>
            <a:r>
              <a:rPr lang="de-DE" dirty="0" err="1"/>
              <a:t>capture</a:t>
            </a:r>
            <a:r>
              <a:rPr lang="de-DE" dirty="0"/>
              <a:t> </a:t>
            </a:r>
            <a:r>
              <a:rPr lang="de-DE" dirty="0" err="1"/>
              <a:t>electromagnetic</a:t>
            </a:r>
            <a:r>
              <a:rPr lang="de-DE" dirty="0"/>
              <a:t> </a:t>
            </a:r>
            <a:r>
              <a:rPr lang="de-DE" dirty="0" err="1"/>
              <a:t>interactions</a:t>
            </a:r>
            <a:r>
              <a:rPr lang="de-DE" dirty="0"/>
              <a:t> </a:t>
            </a:r>
            <a:r>
              <a:rPr lang="de-DE" dirty="0" err="1"/>
              <a:t>with</a:t>
            </a:r>
            <a:r>
              <a:rPr lang="de-DE" dirty="0"/>
              <a:t> </a:t>
            </a:r>
            <a:r>
              <a:rPr lang="de-DE" dirty="0" err="1"/>
              <a:t>the</a:t>
            </a:r>
            <a:r>
              <a:rPr lang="de-DE" dirty="0"/>
              <a:t> wall</a:t>
            </a:r>
          </a:p>
          <a:p>
            <a:endParaRPr lang="de-DE" dirty="0"/>
          </a:p>
          <a:p>
            <a:r>
              <a:rPr lang="de-DE" dirty="0" err="1"/>
              <a:t>Initially</a:t>
            </a:r>
            <a:r>
              <a:rPr lang="de-DE" dirty="0"/>
              <a:t> </a:t>
            </a:r>
            <a:r>
              <a:rPr lang="de-DE" dirty="0" err="1"/>
              <a:t>there</a:t>
            </a:r>
            <a:r>
              <a:rPr lang="de-DE" dirty="0"/>
              <a:t> was </a:t>
            </a:r>
            <a:r>
              <a:rPr lang="de-DE" dirty="0" err="1"/>
              <a:t>only</a:t>
            </a:r>
            <a:r>
              <a:rPr lang="de-DE" dirty="0"/>
              <a:t> a </a:t>
            </a:r>
            <a:r>
              <a:rPr lang="de-DE" dirty="0" err="1"/>
              <a:t>poorly</a:t>
            </a:r>
            <a:r>
              <a:rPr lang="de-DE" dirty="0"/>
              <a:t> </a:t>
            </a:r>
            <a:r>
              <a:rPr lang="de-DE" dirty="0" err="1"/>
              <a:t>working</a:t>
            </a:r>
            <a:r>
              <a:rPr lang="de-DE" dirty="0"/>
              <a:t> SVN </a:t>
            </a:r>
            <a:r>
              <a:rPr lang="de-DE" dirty="0" err="1"/>
              <a:t>based</a:t>
            </a:r>
            <a:r>
              <a:rPr lang="de-DE" dirty="0"/>
              <a:t> </a:t>
            </a:r>
            <a:r>
              <a:rPr lang="de-DE" dirty="0" err="1"/>
              <a:t>version</a:t>
            </a:r>
            <a:r>
              <a:rPr lang="de-DE" dirty="0"/>
              <a:t> </a:t>
            </a:r>
            <a:r>
              <a:rPr lang="de-DE" dirty="0" err="1"/>
              <a:t>control</a:t>
            </a:r>
            <a:endParaRPr lang="de-DE" dirty="0"/>
          </a:p>
          <a:p>
            <a:r>
              <a:rPr lang="de-DE" dirty="0" err="1"/>
              <a:t>We</a:t>
            </a:r>
            <a:r>
              <a:rPr lang="de-DE" dirty="0"/>
              <a:t> </a:t>
            </a:r>
            <a:r>
              <a:rPr lang="de-DE" dirty="0" err="1"/>
              <a:t>moved</a:t>
            </a:r>
            <a:r>
              <a:rPr lang="de-DE" dirty="0"/>
              <a:t> </a:t>
            </a:r>
            <a:r>
              <a:rPr lang="de-DE" dirty="0" err="1"/>
              <a:t>the</a:t>
            </a:r>
            <a:r>
              <a:rPr lang="de-DE" dirty="0"/>
              <a:t> code </a:t>
            </a:r>
            <a:r>
              <a:rPr lang="de-DE" dirty="0" err="1"/>
              <a:t>to</a:t>
            </a:r>
            <a:r>
              <a:rPr lang="de-DE" dirty="0"/>
              <a:t> ITER </a:t>
            </a:r>
            <a:r>
              <a:rPr lang="de-DE" dirty="0" err="1"/>
              <a:t>Bitbucket</a:t>
            </a:r>
            <a:r>
              <a:rPr lang="de-DE" dirty="0"/>
              <a:t> (</a:t>
            </a:r>
            <a:r>
              <a:rPr lang="de-DE" dirty="0" err="1"/>
              <a:t>next</a:t>
            </a:r>
            <a:r>
              <a:rPr lang="de-DE" dirty="0"/>
              <a:t> </a:t>
            </a:r>
            <a:r>
              <a:rPr lang="de-DE" dirty="0" err="1"/>
              <a:t>slide</a:t>
            </a:r>
            <a:r>
              <a:rPr lang="de-DE" dirty="0"/>
              <a:t>)</a:t>
            </a:r>
          </a:p>
          <a:p>
            <a:endParaRPr lang="de-DE" dirty="0"/>
          </a:p>
          <a:p>
            <a:r>
              <a:rPr lang="de-DE" dirty="0" err="1"/>
              <a:t>We</a:t>
            </a:r>
            <a:r>
              <a:rPr lang="de-DE" dirty="0"/>
              <a:t> </a:t>
            </a:r>
            <a:r>
              <a:rPr lang="de-DE" dirty="0" err="1"/>
              <a:t>established</a:t>
            </a:r>
            <a:r>
              <a:rPr lang="de-DE" dirty="0"/>
              <a:t> a code </a:t>
            </a:r>
            <a:r>
              <a:rPr lang="de-DE" b="1" dirty="0"/>
              <a:t>Wiki, </a:t>
            </a:r>
            <a:r>
              <a:rPr lang="de-DE" b="1" dirty="0" err="1">
                <a:solidFill>
                  <a:schemeClr val="accent1">
                    <a:lumMod val="75000"/>
                  </a:schemeClr>
                </a:solidFill>
                <a:hlinkClick r:id="rId2">
                  <a:extLst>
                    <a:ext uri="{A12FA001-AC4F-418D-AE19-62706E023703}">
                      <ahyp:hlinkClr xmlns:ahyp="http://schemas.microsoft.com/office/drawing/2018/hyperlinkcolor" val="tx"/>
                    </a:ext>
                  </a:extLst>
                </a:hlinkClick>
              </a:rPr>
              <a:t>public</a:t>
            </a:r>
            <a:r>
              <a:rPr lang="de-DE" b="1" dirty="0">
                <a:solidFill>
                  <a:schemeClr val="accent1">
                    <a:lumMod val="75000"/>
                  </a:schemeClr>
                </a:solidFill>
                <a:hlinkClick r:id="rId2">
                  <a:extLst>
                    <a:ext uri="{A12FA001-AC4F-418D-AE19-62706E023703}">
                      <ahyp:hlinkClr xmlns:ahyp="http://schemas.microsoft.com/office/drawing/2018/hyperlinkcolor" val="tx"/>
                    </a:ext>
                  </a:extLst>
                </a:hlinkClick>
              </a:rPr>
              <a:t> </a:t>
            </a:r>
            <a:r>
              <a:rPr lang="de-DE" b="1" dirty="0" err="1">
                <a:solidFill>
                  <a:schemeClr val="accent1">
                    <a:lumMod val="75000"/>
                  </a:schemeClr>
                </a:solidFill>
                <a:hlinkClick r:id="rId2">
                  <a:extLst>
                    <a:ext uri="{A12FA001-AC4F-418D-AE19-62706E023703}">
                      <ahyp:hlinkClr xmlns:ahyp="http://schemas.microsoft.com/office/drawing/2018/hyperlinkcolor" val="tx"/>
                    </a:ext>
                  </a:extLst>
                </a:hlinkClick>
              </a:rPr>
              <a:t>website</a:t>
            </a:r>
            <a:r>
              <a:rPr lang="de-DE" b="1" dirty="0"/>
              <a:t>, </a:t>
            </a:r>
            <a:r>
              <a:rPr lang="de-DE" b="1" dirty="0" err="1"/>
              <a:t>mailing</a:t>
            </a:r>
            <a:r>
              <a:rPr lang="de-DE" b="1" dirty="0"/>
              <a:t> </a:t>
            </a:r>
            <a:r>
              <a:rPr lang="de-DE" b="1" dirty="0" err="1"/>
              <a:t>lists</a:t>
            </a:r>
            <a:r>
              <a:rPr lang="de-DE" b="1" dirty="0"/>
              <a:t> </a:t>
            </a:r>
            <a:r>
              <a:rPr lang="de-DE" dirty="0"/>
              <a:t>etc.</a:t>
            </a:r>
          </a:p>
          <a:p>
            <a:r>
              <a:rPr lang="de-DE" b="1" dirty="0" err="1"/>
              <a:t>Now</a:t>
            </a:r>
            <a:r>
              <a:rPr lang="de-DE" b="1" dirty="0"/>
              <a:t> a large </a:t>
            </a:r>
            <a:r>
              <a:rPr lang="de-DE" b="1" dirty="0" err="1"/>
              <a:t>community</a:t>
            </a:r>
            <a:r>
              <a:rPr lang="de-DE" b="1" dirty="0"/>
              <a:t>, </a:t>
            </a:r>
            <a:r>
              <a:rPr lang="de-DE" b="1" dirty="0" err="1"/>
              <a:t>highly</a:t>
            </a:r>
            <a:r>
              <a:rPr lang="de-DE" b="1" dirty="0"/>
              <a:t> international, </a:t>
            </a:r>
            <a:r>
              <a:rPr lang="de-DE" b="1" dirty="0" err="1"/>
              <a:t>far</a:t>
            </a:r>
            <a:r>
              <a:rPr lang="de-DE" b="1" dirty="0"/>
              <a:t> </a:t>
            </a:r>
            <a:r>
              <a:rPr lang="de-DE" b="1" dirty="0" err="1"/>
              <a:t>beyond</a:t>
            </a:r>
            <a:r>
              <a:rPr lang="de-DE" b="1" dirty="0"/>
              <a:t> Europe, </a:t>
            </a:r>
            <a:r>
              <a:rPr lang="de-DE" b="1" dirty="0" err="1"/>
              <a:t>numerous</a:t>
            </a:r>
            <a:r>
              <a:rPr lang="de-DE" b="1" dirty="0"/>
              <a:t> </a:t>
            </a:r>
            <a:r>
              <a:rPr lang="de-DE" b="1" dirty="0" err="1"/>
              <a:t>collaborations</a:t>
            </a:r>
            <a:endParaRPr lang="de-DE" b="1" dirty="0"/>
          </a:p>
          <a:p>
            <a:pPr lvl="1"/>
            <a:r>
              <a:rPr lang="en-US" dirty="0"/>
              <a:t>2</a:t>
            </a:r>
            <a:r>
              <a:rPr lang="de-DE" dirty="0"/>
              <a:t>40 registered </a:t>
            </a:r>
            <a:r>
              <a:rPr lang="de-DE" dirty="0" err="1"/>
              <a:t>users</a:t>
            </a:r>
            <a:r>
              <a:rPr lang="de-DE" dirty="0"/>
              <a:t> on </a:t>
            </a:r>
            <a:r>
              <a:rPr lang="de-DE" dirty="0" err="1"/>
              <a:t>our</a:t>
            </a:r>
            <a:r>
              <a:rPr lang="de-DE" dirty="0"/>
              <a:t> Wiki</a:t>
            </a:r>
          </a:p>
          <a:p>
            <a:pPr lvl="1"/>
            <a:r>
              <a:rPr lang="de-DE" dirty="0"/>
              <a:t>At </a:t>
            </a:r>
            <a:r>
              <a:rPr lang="de-DE" dirty="0" err="1"/>
              <a:t>the</a:t>
            </a:r>
            <a:r>
              <a:rPr lang="de-DE" dirty="0"/>
              <a:t> last annual </a:t>
            </a:r>
            <a:r>
              <a:rPr lang="de-DE" dirty="0" err="1"/>
              <a:t>meeting</a:t>
            </a:r>
            <a:r>
              <a:rPr lang="de-DE" dirty="0"/>
              <a:t> </a:t>
            </a:r>
            <a:r>
              <a:rPr lang="de-DE" dirty="0" err="1"/>
              <a:t>we</a:t>
            </a:r>
            <a:r>
              <a:rPr lang="de-DE" dirty="0"/>
              <a:t> </a:t>
            </a:r>
            <a:r>
              <a:rPr lang="de-DE" dirty="0" err="1"/>
              <a:t>had</a:t>
            </a:r>
            <a:r>
              <a:rPr lang="de-DE" dirty="0"/>
              <a:t> 61 </a:t>
            </a:r>
            <a:r>
              <a:rPr lang="de-DE" dirty="0" err="1"/>
              <a:t>participants</a:t>
            </a:r>
            <a:r>
              <a:rPr lang="de-DE" dirty="0"/>
              <a:t>, half in </a:t>
            </a:r>
            <a:r>
              <a:rPr lang="de-DE" dirty="0" err="1"/>
              <a:t>person</a:t>
            </a:r>
            <a:endParaRPr lang="de-DE" dirty="0"/>
          </a:p>
        </p:txBody>
      </p:sp>
      <p:sp>
        <p:nvSpPr>
          <p:cNvPr id="5" name="Foliennummernplatzhalter 4">
            <a:extLst>
              <a:ext uri="{FF2B5EF4-FFF2-40B4-BE49-F238E27FC236}">
                <a16:creationId xmlns:a16="http://schemas.microsoft.com/office/drawing/2014/main" id="{97C0B4BD-C34A-4B13-9148-9253ED93BAE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Pfeil: nach links 5">
            <a:extLst>
              <a:ext uri="{FF2B5EF4-FFF2-40B4-BE49-F238E27FC236}">
                <a16:creationId xmlns:a16="http://schemas.microsoft.com/office/drawing/2014/main" id="{82CB4EDC-669D-40AC-BBB9-74B1F0D85200}"/>
              </a:ext>
            </a:extLst>
          </p:cNvPr>
          <p:cNvSpPr/>
          <p:nvPr/>
        </p:nvSpPr>
        <p:spPr>
          <a:xfrm>
            <a:off x="6386804" y="2108718"/>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links 6">
            <a:extLst>
              <a:ext uri="{FF2B5EF4-FFF2-40B4-BE49-F238E27FC236}">
                <a16:creationId xmlns:a16="http://schemas.microsoft.com/office/drawing/2014/main" id="{4C51B890-C0D2-4371-B47C-F15154C777EC}"/>
              </a:ext>
            </a:extLst>
          </p:cNvPr>
          <p:cNvSpPr/>
          <p:nvPr/>
        </p:nvSpPr>
        <p:spPr>
          <a:xfrm>
            <a:off x="6386804" y="2298130"/>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links 7">
            <a:extLst>
              <a:ext uri="{FF2B5EF4-FFF2-40B4-BE49-F238E27FC236}">
                <a16:creationId xmlns:a16="http://schemas.microsoft.com/office/drawing/2014/main" id="{B8BF663B-121B-4839-A3D7-9F28D3174818}"/>
              </a:ext>
            </a:extLst>
          </p:cNvPr>
          <p:cNvSpPr/>
          <p:nvPr/>
        </p:nvSpPr>
        <p:spPr>
          <a:xfrm>
            <a:off x="6386804" y="2539482"/>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8">
            <a:extLst>
              <a:ext uri="{FF2B5EF4-FFF2-40B4-BE49-F238E27FC236}">
                <a16:creationId xmlns:a16="http://schemas.microsoft.com/office/drawing/2014/main" id="{8E9A10EE-39D5-4D59-9028-08C45342A28E}"/>
              </a:ext>
            </a:extLst>
          </p:cNvPr>
          <p:cNvSpPr/>
          <p:nvPr/>
        </p:nvSpPr>
        <p:spPr>
          <a:xfrm>
            <a:off x="6386804" y="2775858"/>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a:extLst>
              <a:ext uri="{FF2B5EF4-FFF2-40B4-BE49-F238E27FC236}">
                <a16:creationId xmlns:a16="http://schemas.microsoft.com/office/drawing/2014/main" id="{BBD4806C-6C92-469B-80A7-61C66D58172D}"/>
              </a:ext>
            </a:extLst>
          </p:cNvPr>
          <p:cNvSpPr/>
          <p:nvPr/>
        </p:nvSpPr>
        <p:spPr>
          <a:xfrm>
            <a:off x="6386804" y="3020007"/>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B0365A8C-C0B3-49CC-8D1A-63DFE48AEEAC}"/>
              </a:ext>
            </a:extLst>
          </p:cNvPr>
          <p:cNvSpPr/>
          <p:nvPr/>
        </p:nvSpPr>
        <p:spPr>
          <a:xfrm>
            <a:off x="6386804" y="3226836"/>
            <a:ext cx="671804" cy="1259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DBAA054C-D405-4F8D-9168-B754F6D9DB6D}"/>
              </a:ext>
            </a:extLst>
          </p:cNvPr>
          <p:cNvSpPr/>
          <p:nvPr/>
        </p:nvSpPr>
        <p:spPr>
          <a:xfrm>
            <a:off x="7011956" y="2138590"/>
            <a:ext cx="72918" cy="1186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C3A19BE4-2F6A-41B9-BEE4-C28D5738D950}"/>
              </a:ext>
            </a:extLst>
          </p:cNvPr>
          <p:cNvSpPr txBox="1"/>
          <p:nvPr/>
        </p:nvSpPr>
        <p:spPr>
          <a:xfrm>
            <a:off x="7164336" y="2379283"/>
            <a:ext cx="2914259" cy="523220"/>
          </a:xfrm>
          <a:prstGeom prst="rect">
            <a:avLst/>
          </a:prstGeom>
          <a:noFill/>
        </p:spPr>
        <p:txBody>
          <a:bodyPr wrap="none" rtlCol="0">
            <a:spAutoFit/>
          </a:bodyPr>
          <a:lstStyle/>
          <a:p>
            <a:pPr algn="l"/>
            <a:r>
              <a:rPr lang="en-US" sz="1400" b="1" dirty="0">
                <a:solidFill>
                  <a:srgbClr val="C00000"/>
                </a:solidFill>
              </a:rPr>
              <a:t>JOREK is all about the self-consistent</a:t>
            </a:r>
            <a:br>
              <a:rPr lang="en-US" sz="1400" b="1" dirty="0">
                <a:solidFill>
                  <a:srgbClr val="C00000"/>
                </a:solidFill>
              </a:rPr>
            </a:br>
            <a:r>
              <a:rPr lang="en-US" sz="1400" b="1" dirty="0">
                <a:solidFill>
                  <a:srgbClr val="C00000"/>
                </a:solidFill>
              </a:rPr>
              <a:t>interaction of such processes in 3D</a:t>
            </a:r>
            <a:endParaRPr lang="de-DE" sz="1400" b="1" dirty="0">
              <a:solidFill>
                <a:srgbClr val="C00000"/>
              </a:solidFill>
            </a:endParaRPr>
          </a:p>
        </p:txBody>
      </p:sp>
      <p:sp>
        <p:nvSpPr>
          <p:cNvPr id="14" name="Fußzeilenplatzhalter 3">
            <a:extLst>
              <a:ext uri="{FF2B5EF4-FFF2-40B4-BE49-F238E27FC236}">
                <a16:creationId xmlns:a16="http://schemas.microsoft.com/office/drawing/2014/main" id="{1BBA6EB8-8A7A-4E2D-90DA-88ADBB2C6EE1}"/>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291777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841D4-2ACC-436F-9F52-DC3E496CD02F}"/>
              </a:ext>
            </a:extLst>
          </p:cNvPr>
          <p:cNvSpPr>
            <a:spLocks noGrp="1"/>
          </p:cNvSpPr>
          <p:nvPr>
            <p:ph type="title"/>
          </p:nvPr>
        </p:nvSpPr>
        <p:spPr/>
        <p:txBody>
          <a:bodyPr/>
          <a:lstStyle/>
          <a:p>
            <a:r>
              <a:rPr lang="en-US" dirty="0"/>
              <a:t>Code development based on ITER Bitbucket / International</a:t>
            </a:r>
            <a:endParaRPr lang="de-DE" dirty="0"/>
          </a:p>
        </p:txBody>
      </p:sp>
      <p:sp>
        <p:nvSpPr>
          <p:cNvPr id="3" name="Inhaltsplatzhalter 2">
            <a:extLst>
              <a:ext uri="{FF2B5EF4-FFF2-40B4-BE49-F238E27FC236}">
                <a16:creationId xmlns:a16="http://schemas.microsoft.com/office/drawing/2014/main" id="{4FE075E4-64F1-4683-974A-966ABC311EF9}"/>
              </a:ext>
            </a:extLst>
          </p:cNvPr>
          <p:cNvSpPr>
            <a:spLocks noGrp="1"/>
          </p:cNvSpPr>
          <p:nvPr>
            <p:ph idx="1"/>
          </p:nvPr>
        </p:nvSpPr>
        <p:spPr/>
        <p:txBody>
          <a:bodyPr>
            <a:normAutofit lnSpcReduction="10000"/>
          </a:bodyPr>
          <a:lstStyle/>
          <a:p>
            <a:r>
              <a:rPr lang="en-US" dirty="0"/>
              <a:t>The code is hosted on the </a:t>
            </a:r>
            <a:r>
              <a:rPr lang="en-US" b="1" dirty="0"/>
              <a:t>ITER Bitbucket system</a:t>
            </a:r>
          </a:p>
          <a:p>
            <a:pPr lvl="1"/>
            <a:r>
              <a:rPr lang="en-US" dirty="0"/>
              <a:t>The STARWALL and CARIDDI_J codes coupled to JOREK are also hosted at ITER</a:t>
            </a:r>
          </a:p>
          <a:p>
            <a:pPr lvl="1"/>
            <a:r>
              <a:rPr lang="en-US" dirty="0"/>
              <a:t>Access requires an ITER account, but we have an easy solution in place to get it where needed</a:t>
            </a:r>
            <a:endParaRPr lang="de-DE" dirty="0"/>
          </a:p>
          <a:p>
            <a:endParaRPr lang="en-US" dirty="0"/>
          </a:p>
          <a:p>
            <a:r>
              <a:rPr lang="en-US" dirty="0"/>
              <a:t>Aim: </a:t>
            </a:r>
            <a:r>
              <a:rPr lang="en-US" b="1" dirty="0"/>
              <a:t>A single code version </a:t>
            </a:r>
            <a:r>
              <a:rPr lang="en-US" dirty="0"/>
              <a:t>for the whole community and for all applications</a:t>
            </a:r>
          </a:p>
          <a:p>
            <a:r>
              <a:rPr lang="en-US" dirty="0"/>
              <a:t>Many automatic regression </a:t>
            </a:r>
            <a:r>
              <a:rPr lang="en-US" b="1" dirty="0"/>
              <a:t>tests</a:t>
            </a:r>
            <a:r>
              <a:rPr lang="en-US" dirty="0"/>
              <a:t> in place </a:t>
            </a:r>
          </a:p>
          <a:p>
            <a:r>
              <a:rPr lang="en-US" dirty="0"/>
              <a:t>Code </a:t>
            </a:r>
            <a:r>
              <a:rPr lang="en-US" b="1" dirty="0"/>
              <a:t>reviewing</a:t>
            </a:r>
            <a:r>
              <a:rPr lang="en-US" dirty="0"/>
              <a:t> before merging into the main branch</a:t>
            </a:r>
          </a:p>
          <a:p>
            <a:r>
              <a:rPr lang="en-US" dirty="0"/>
              <a:t>Regular tags for </a:t>
            </a:r>
            <a:r>
              <a:rPr lang="en-US" b="1" dirty="0"/>
              <a:t>release versions </a:t>
            </a:r>
            <a:r>
              <a:rPr lang="en-US" dirty="0"/>
              <a:t>including release notes to the mailing list</a:t>
            </a:r>
          </a:p>
          <a:p>
            <a:r>
              <a:rPr lang="en-US" b="1" dirty="0"/>
              <a:t>Core developers team </a:t>
            </a:r>
            <a:r>
              <a:rPr lang="en-US" dirty="0"/>
              <a:t>meets before each release</a:t>
            </a:r>
          </a:p>
          <a:p>
            <a:r>
              <a:rPr lang="en-US" b="1" i="1" dirty="0"/>
              <a:t>Continuous</a:t>
            </a:r>
            <a:r>
              <a:rPr lang="en-US" b="1" dirty="0"/>
              <a:t> ACH support </a:t>
            </a:r>
            <a:r>
              <a:rPr lang="en-US" dirty="0"/>
              <a:t>with coding/HPC/</a:t>
            </a:r>
            <a:r>
              <a:rPr lang="en-US" dirty="0" err="1"/>
              <a:t>numerics</a:t>
            </a:r>
            <a:r>
              <a:rPr lang="en-US" dirty="0"/>
              <a:t> expertise helps a lot</a:t>
            </a:r>
          </a:p>
          <a:p>
            <a:endParaRPr lang="en-US" dirty="0"/>
          </a:p>
          <a:p>
            <a:r>
              <a:rPr lang="en-US" b="1" dirty="0">
                <a:solidFill>
                  <a:schemeClr val="bg1"/>
                </a:solidFill>
              </a:rPr>
              <a:t>Challenge</a:t>
            </a:r>
            <a:r>
              <a:rPr lang="en-US" dirty="0">
                <a:solidFill>
                  <a:schemeClr val="bg1"/>
                </a:solidFill>
              </a:rPr>
              <a:t> of keeping the code clean, stable, maintainable in spite of the flexibility</a:t>
            </a:r>
          </a:p>
          <a:p>
            <a:r>
              <a:rPr lang="en-US" b="1" dirty="0">
                <a:solidFill>
                  <a:schemeClr val="bg1"/>
                </a:solidFill>
              </a:rPr>
              <a:t>Challenge </a:t>
            </a:r>
            <a:r>
              <a:rPr lang="en-US" dirty="0">
                <a:solidFill>
                  <a:schemeClr val="bg1"/>
                </a:solidFill>
              </a:rPr>
              <a:t>of finding the time for development coordination, getting things merged</a:t>
            </a:r>
          </a:p>
          <a:p>
            <a:r>
              <a:rPr lang="en-US" b="1" dirty="0">
                <a:solidFill>
                  <a:schemeClr val="bg1"/>
                </a:solidFill>
              </a:rPr>
              <a:t>Challenge </a:t>
            </a:r>
            <a:r>
              <a:rPr lang="en-US" dirty="0">
                <a:solidFill>
                  <a:schemeClr val="bg1"/>
                </a:solidFill>
              </a:rPr>
              <a:t>of finding time for code refactoring</a:t>
            </a:r>
          </a:p>
          <a:p>
            <a:endParaRPr lang="en-US" dirty="0"/>
          </a:p>
        </p:txBody>
      </p:sp>
      <p:sp>
        <p:nvSpPr>
          <p:cNvPr id="5" name="Foliennummernplatzhalter 4">
            <a:extLst>
              <a:ext uri="{FF2B5EF4-FFF2-40B4-BE49-F238E27FC236}">
                <a16:creationId xmlns:a16="http://schemas.microsoft.com/office/drawing/2014/main" id="{CC13E80C-942E-4ACD-B717-907A8FEEA18C}"/>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Fußzeilenplatzhalter 3">
            <a:extLst>
              <a:ext uri="{FF2B5EF4-FFF2-40B4-BE49-F238E27FC236}">
                <a16:creationId xmlns:a16="http://schemas.microsoft.com/office/drawing/2014/main" id="{CA1895E0-8653-460C-860D-26D456E3587D}"/>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106679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841D4-2ACC-436F-9F52-DC3E496CD02F}"/>
              </a:ext>
            </a:extLst>
          </p:cNvPr>
          <p:cNvSpPr>
            <a:spLocks noGrp="1"/>
          </p:cNvSpPr>
          <p:nvPr>
            <p:ph type="title"/>
          </p:nvPr>
        </p:nvSpPr>
        <p:spPr/>
        <p:txBody>
          <a:bodyPr/>
          <a:lstStyle/>
          <a:p>
            <a:r>
              <a:rPr lang="en-US" dirty="0"/>
              <a:t>Code development based on ITER Bitbucket / International</a:t>
            </a:r>
            <a:endParaRPr lang="de-DE" dirty="0"/>
          </a:p>
        </p:txBody>
      </p:sp>
      <p:sp>
        <p:nvSpPr>
          <p:cNvPr id="3" name="Inhaltsplatzhalter 2">
            <a:extLst>
              <a:ext uri="{FF2B5EF4-FFF2-40B4-BE49-F238E27FC236}">
                <a16:creationId xmlns:a16="http://schemas.microsoft.com/office/drawing/2014/main" id="{4FE075E4-64F1-4683-974A-966ABC311EF9}"/>
              </a:ext>
            </a:extLst>
          </p:cNvPr>
          <p:cNvSpPr>
            <a:spLocks noGrp="1"/>
          </p:cNvSpPr>
          <p:nvPr>
            <p:ph idx="1"/>
          </p:nvPr>
        </p:nvSpPr>
        <p:spPr/>
        <p:txBody>
          <a:bodyPr>
            <a:normAutofit lnSpcReduction="10000"/>
          </a:bodyPr>
          <a:lstStyle/>
          <a:p>
            <a:r>
              <a:rPr lang="en-US" dirty="0"/>
              <a:t>The code is hosted on the </a:t>
            </a:r>
            <a:r>
              <a:rPr lang="en-US" b="1" dirty="0"/>
              <a:t>ITER Bitbucket system</a:t>
            </a:r>
          </a:p>
          <a:p>
            <a:pPr lvl="1"/>
            <a:r>
              <a:rPr lang="en-US" dirty="0"/>
              <a:t>The STARWALL and CARIDDI_J codes coupled to JOREK are also hosted at ITER</a:t>
            </a:r>
          </a:p>
          <a:p>
            <a:pPr lvl="1"/>
            <a:r>
              <a:rPr lang="en-US" dirty="0"/>
              <a:t>Access requires an ITER account, but we have an easy solution in place to get it where needed</a:t>
            </a:r>
            <a:endParaRPr lang="de-DE" dirty="0"/>
          </a:p>
          <a:p>
            <a:endParaRPr lang="en-US" dirty="0"/>
          </a:p>
          <a:p>
            <a:r>
              <a:rPr lang="en-US" dirty="0"/>
              <a:t>Aim: </a:t>
            </a:r>
            <a:r>
              <a:rPr lang="en-US" b="1" dirty="0"/>
              <a:t>A single code version </a:t>
            </a:r>
            <a:r>
              <a:rPr lang="en-US" dirty="0"/>
              <a:t>for the whole community and for all applications</a:t>
            </a:r>
          </a:p>
          <a:p>
            <a:r>
              <a:rPr lang="en-US" dirty="0"/>
              <a:t>Many automatic regression </a:t>
            </a:r>
            <a:r>
              <a:rPr lang="en-US" b="1" dirty="0"/>
              <a:t>tests</a:t>
            </a:r>
            <a:r>
              <a:rPr lang="en-US" dirty="0"/>
              <a:t> in place </a:t>
            </a:r>
          </a:p>
          <a:p>
            <a:r>
              <a:rPr lang="en-US" dirty="0"/>
              <a:t>Code </a:t>
            </a:r>
            <a:r>
              <a:rPr lang="en-US" b="1" dirty="0"/>
              <a:t>reviewing</a:t>
            </a:r>
            <a:r>
              <a:rPr lang="en-US" dirty="0"/>
              <a:t> before merging into the main branch</a:t>
            </a:r>
          </a:p>
          <a:p>
            <a:r>
              <a:rPr lang="en-US" dirty="0"/>
              <a:t>Regular tags for </a:t>
            </a:r>
            <a:r>
              <a:rPr lang="en-US" b="1" dirty="0"/>
              <a:t>release versions </a:t>
            </a:r>
            <a:r>
              <a:rPr lang="en-US" dirty="0"/>
              <a:t>including release notes to the mailing list</a:t>
            </a:r>
          </a:p>
          <a:p>
            <a:r>
              <a:rPr lang="en-US" b="1" dirty="0"/>
              <a:t>Core developers team </a:t>
            </a:r>
            <a:r>
              <a:rPr lang="en-US" dirty="0"/>
              <a:t>meets before each release</a:t>
            </a:r>
          </a:p>
          <a:p>
            <a:r>
              <a:rPr lang="en-US" b="1" i="1" dirty="0"/>
              <a:t>Continuous</a:t>
            </a:r>
            <a:r>
              <a:rPr lang="en-US" b="1" dirty="0"/>
              <a:t> ACH support </a:t>
            </a:r>
            <a:r>
              <a:rPr lang="en-US" dirty="0"/>
              <a:t>with coding/HPC/</a:t>
            </a:r>
            <a:r>
              <a:rPr lang="en-US" dirty="0" err="1"/>
              <a:t>numerics</a:t>
            </a:r>
            <a:r>
              <a:rPr lang="en-US" dirty="0"/>
              <a:t> expertise helps a lot</a:t>
            </a:r>
          </a:p>
          <a:p>
            <a:endParaRPr lang="en-US" dirty="0"/>
          </a:p>
          <a:p>
            <a:r>
              <a:rPr lang="en-US" b="1" dirty="0">
                <a:solidFill>
                  <a:srgbClr val="C00000"/>
                </a:solidFill>
              </a:rPr>
              <a:t>Challenge</a:t>
            </a:r>
            <a:r>
              <a:rPr lang="en-US" dirty="0">
                <a:solidFill>
                  <a:srgbClr val="C00000"/>
                </a:solidFill>
              </a:rPr>
              <a:t> of keeping the code clean, stable, maintainable in spite of the flexibility</a:t>
            </a:r>
          </a:p>
          <a:p>
            <a:r>
              <a:rPr lang="en-US" b="1" dirty="0">
                <a:solidFill>
                  <a:srgbClr val="C00000"/>
                </a:solidFill>
              </a:rPr>
              <a:t>Challenge </a:t>
            </a:r>
            <a:r>
              <a:rPr lang="en-US" dirty="0">
                <a:solidFill>
                  <a:srgbClr val="C00000"/>
                </a:solidFill>
              </a:rPr>
              <a:t>of finding the time for development coordination, getting things merged</a:t>
            </a:r>
          </a:p>
          <a:p>
            <a:r>
              <a:rPr lang="en-US" b="1" dirty="0">
                <a:solidFill>
                  <a:srgbClr val="C00000"/>
                </a:solidFill>
              </a:rPr>
              <a:t>Challenge </a:t>
            </a:r>
            <a:r>
              <a:rPr lang="en-US" dirty="0">
                <a:solidFill>
                  <a:srgbClr val="C00000"/>
                </a:solidFill>
              </a:rPr>
              <a:t>of finding time for code refactoring</a:t>
            </a:r>
          </a:p>
          <a:p>
            <a:endParaRPr lang="en-US" dirty="0"/>
          </a:p>
        </p:txBody>
      </p:sp>
      <p:sp>
        <p:nvSpPr>
          <p:cNvPr id="5" name="Foliennummernplatzhalter 4">
            <a:extLst>
              <a:ext uri="{FF2B5EF4-FFF2-40B4-BE49-F238E27FC236}">
                <a16:creationId xmlns:a16="http://schemas.microsoft.com/office/drawing/2014/main" id="{CC13E80C-942E-4ACD-B717-907A8FEEA18C}"/>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6" name="Fußzeilenplatzhalter 3">
            <a:extLst>
              <a:ext uri="{FF2B5EF4-FFF2-40B4-BE49-F238E27FC236}">
                <a16:creationId xmlns:a16="http://schemas.microsoft.com/office/drawing/2014/main" id="{D4EEFB82-3B25-489D-B07F-33917FC0850C}"/>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342297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3F0CD-B457-43D7-9DCE-EDC066DAF05B}"/>
              </a:ext>
            </a:extLst>
          </p:cNvPr>
          <p:cNvSpPr>
            <a:spLocks noGrp="1"/>
          </p:cNvSpPr>
          <p:nvPr>
            <p:ph type="title"/>
          </p:nvPr>
        </p:nvSpPr>
        <p:spPr/>
        <p:txBody>
          <a:bodyPr/>
          <a:lstStyle/>
          <a:p>
            <a:r>
              <a:rPr lang="en-US" dirty="0"/>
              <a:t>Code License and Dissemination</a:t>
            </a:r>
            <a:endParaRPr lang="de-DE" dirty="0"/>
          </a:p>
        </p:txBody>
      </p:sp>
      <p:sp>
        <p:nvSpPr>
          <p:cNvPr id="3" name="Inhaltsplatzhalter 2">
            <a:extLst>
              <a:ext uri="{FF2B5EF4-FFF2-40B4-BE49-F238E27FC236}">
                <a16:creationId xmlns:a16="http://schemas.microsoft.com/office/drawing/2014/main" id="{C5F32E72-DC4B-4454-BF51-E5EA1ADCD327}"/>
              </a:ext>
            </a:extLst>
          </p:cNvPr>
          <p:cNvSpPr>
            <a:spLocks noGrp="1"/>
          </p:cNvSpPr>
          <p:nvPr>
            <p:ph idx="1"/>
          </p:nvPr>
        </p:nvSpPr>
        <p:spPr/>
        <p:txBody>
          <a:bodyPr/>
          <a:lstStyle/>
          <a:p>
            <a:pPr marL="0" indent="0">
              <a:buNone/>
            </a:pPr>
            <a:r>
              <a:rPr lang="en-US" b="1" dirty="0"/>
              <a:t>JOREK has its own code license </a:t>
            </a:r>
            <a:r>
              <a:rPr lang="en-US" dirty="0"/>
              <a:t>created with CEA and IPP legal departments years ago</a:t>
            </a:r>
          </a:p>
          <a:p>
            <a:r>
              <a:rPr lang="en-US" b="1" dirty="0"/>
              <a:t>Available upon request </a:t>
            </a:r>
            <a:r>
              <a:rPr lang="en-US" dirty="0"/>
              <a:t>to the code owners (the main hubs)</a:t>
            </a:r>
          </a:p>
          <a:p>
            <a:r>
              <a:rPr lang="en-US" b="1" dirty="0"/>
              <a:t>Cannot be forked </a:t>
            </a:r>
            <a:r>
              <a:rPr lang="en-US" dirty="0"/>
              <a:t>or renamed</a:t>
            </a:r>
          </a:p>
          <a:p>
            <a:r>
              <a:rPr lang="en-US" b="1" dirty="0"/>
              <a:t>New developments must be shared with the community </a:t>
            </a:r>
            <a:r>
              <a:rPr lang="en-US" dirty="0"/>
              <a:t>via the git repository</a:t>
            </a:r>
          </a:p>
          <a:p>
            <a:r>
              <a:rPr lang="en-US" b="1" dirty="0"/>
              <a:t>“Publication rules” apply</a:t>
            </a:r>
          </a:p>
          <a:p>
            <a:pPr lvl="1"/>
            <a:r>
              <a:rPr lang="en-US" dirty="0"/>
              <a:t>references for JOREK and for key developments that are used in the work</a:t>
            </a:r>
          </a:p>
          <a:p>
            <a:pPr lvl="1"/>
            <a:r>
              <a:rPr lang="en-US" dirty="0"/>
              <a:t>“JOREK Team” as co-author</a:t>
            </a:r>
          </a:p>
          <a:p>
            <a:pPr lvl="1"/>
            <a:r>
              <a:rPr lang="en-US" dirty="0"/>
              <a:t>should inform the community before submission</a:t>
            </a:r>
          </a:p>
          <a:p>
            <a:pPr lvl="1"/>
            <a:endParaRPr lang="en-US" dirty="0"/>
          </a:p>
          <a:p>
            <a:r>
              <a:rPr lang="en-US" b="1" dirty="0"/>
              <a:t>Code Wiki </a:t>
            </a:r>
            <a:r>
              <a:rPr lang="en-US" dirty="0"/>
              <a:t>has instructions for running on various platforms</a:t>
            </a:r>
          </a:p>
          <a:p>
            <a:r>
              <a:rPr lang="en-US" b="1" dirty="0"/>
              <a:t>Helpdesk mailing list</a:t>
            </a:r>
          </a:p>
          <a:p>
            <a:pPr lvl="1"/>
            <a:r>
              <a:rPr lang="en-US" dirty="0"/>
              <a:t>Experimenting with other solutions, which cannot stop at EUROfusion boundaries!</a:t>
            </a:r>
          </a:p>
          <a:p>
            <a:r>
              <a:rPr lang="en-US" b="1" dirty="0"/>
              <a:t>Tutorials </a:t>
            </a:r>
            <a:r>
              <a:rPr lang="en-US" dirty="0"/>
              <a:t>available for getting started with the most basic things </a:t>
            </a:r>
            <a:r>
              <a:rPr lang="en-US" dirty="0">
                <a:solidFill>
                  <a:srgbClr val="C00000"/>
                </a:solidFill>
              </a:rPr>
              <a:t>(but need updates)</a:t>
            </a:r>
          </a:p>
        </p:txBody>
      </p:sp>
      <p:sp>
        <p:nvSpPr>
          <p:cNvPr id="5" name="Foliennummernplatzhalter 4">
            <a:extLst>
              <a:ext uri="{FF2B5EF4-FFF2-40B4-BE49-F238E27FC236}">
                <a16:creationId xmlns:a16="http://schemas.microsoft.com/office/drawing/2014/main" id="{89C7AFD8-9473-479C-9B82-86FC7F3EF6DC}"/>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6" name="Fußzeilenplatzhalter 3">
            <a:extLst>
              <a:ext uri="{FF2B5EF4-FFF2-40B4-BE49-F238E27FC236}">
                <a16:creationId xmlns:a16="http://schemas.microsoft.com/office/drawing/2014/main" id="{6FEFDE0C-ED22-4169-A268-CC29D8C1EC67}"/>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50762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C3527-6588-4C03-BB68-4F446671763B}"/>
              </a:ext>
            </a:extLst>
          </p:cNvPr>
          <p:cNvSpPr>
            <a:spLocks noGrp="1"/>
          </p:cNvSpPr>
          <p:nvPr>
            <p:ph type="title"/>
          </p:nvPr>
        </p:nvSpPr>
        <p:spPr/>
        <p:txBody>
          <a:bodyPr/>
          <a:lstStyle/>
          <a:p>
            <a:r>
              <a:rPr lang="en-US" dirty="0"/>
              <a:t>Training / Finding new users</a:t>
            </a:r>
            <a:endParaRPr lang="de-DE" dirty="0"/>
          </a:p>
        </p:txBody>
      </p:sp>
      <p:sp>
        <p:nvSpPr>
          <p:cNvPr id="3" name="Inhaltsplatzhalter 2">
            <a:extLst>
              <a:ext uri="{FF2B5EF4-FFF2-40B4-BE49-F238E27FC236}">
                <a16:creationId xmlns:a16="http://schemas.microsoft.com/office/drawing/2014/main" id="{4B39C2B1-345F-4A04-AC1E-C61E70F6FF91}"/>
              </a:ext>
            </a:extLst>
          </p:cNvPr>
          <p:cNvSpPr>
            <a:spLocks noGrp="1"/>
          </p:cNvSpPr>
          <p:nvPr>
            <p:ph idx="1"/>
          </p:nvPr>
        </p:nvSpPr>
        <p:spPr/>
        <p:txBody>
          <a:bodyPr>
            <a:normAutofit/>
          </a:bodyPr>
          <a:lstStyle/>
          <a:p>
            <a:r>
              <a:rPr lang="en-US" b="1" dirty="0"/>
              <a:t>JOREK is a high fidelity code that takes time for becoming productive</a:t>
            </a:r>
          </a:p>
          <a:p>
            <a:r>
              <a:rPr lang="en-US" b="1" dirty="0"/>
              <a:t>Tutorials and interfaces to </a:t>
            </a:r>
            <a:r>
              <a:rPr lang="en-US" b="1" dirty="0" err="1"/>
              <a:t>eqdsk</a:t>
            </a:r>
            <a:r>
              <a:rPr lang="en-US" b="1" dirty="0"/>
              <a:t>, IMAS, etc. simplify the start a bit</a:t>
            </a:r>
          </a:p>
          <a:p>
            <a:endParaRPr lang="en-US" dirty="0"/>
          </a:p>
          <a:p>
            <a:r>
              <a:rPr lang="en-US" b="1" dirty="0">
                <a:solidFill>
                  <a:srgbClr val="C00000"/>
                </a:solidFill>
              </a:rPr>
              <a:t>W</a:t>
            </a:r>
            <a:r>
              <a:rPr lang="de-DE" b="1" dirty="0">
                <a:solidFill>
                  <a:srgbClr val="C00000"/>
                </a:solidFill>
              </a:rPr>
              <a:t>e </a:t>
            </a:r>
            <a:r>
              <a:rPr lang="de-DE" b="1" dirty="0" err="1">
                <a:solidFill>
                  <a:srgbClr val="C00000"/>
                </a:solidFill>
              </a:rPr>
              <a:t>had</a:t>
            </a:r>
            <a:r>
              <a:rPr lang="de-DE" b="1" dirty="0">
                <a:solidFill>
                  <a:srgbClr val="C00000"/>
                </a:solidFill>
              </a:rPr>
              <a:t> </a:t>
            </a:r>
            <a:r>
              <a:rPr lang="de-DE" b="1" dirty="0" err="1">
                <a:solidFill>
                  <a:srgbClr val="C00000"/>
                </a:solidFill>
              </a:rPr>
              <a:t>one</a:t>
            </a:r>
            <a:r>
              <a:rPr lang="de-DE" b="1" dirty="0">
                <a:solidFill>
                  <a:srgbClr val="C00000"/>
                </a:solidFill>
              </a:rPr>
              <a:t> </a:t>
            </a:r>
            <a:r>
              <a:rPr lang="de-DE" b="1" dirty="0" err="1">
                <a:solidFill>
                  <a:srgbClr val="C00000"/>
                </a:solidFill>
              </a:rPr>
              <a:t>dedicated</a:t>
            </a:r>
            <a:r>
              <a:rPr lang="de-DE" b="1" dirty="0">
                <a:solidFill>
                  <a:srgbClr val="C00000"/>
                </a:solidFill>
              </a:rPr>
              <a:t> </a:t>
            </a:r>
            <a:r>
              <a:rPr lang="de-DE" b="1" dirty="0" err="1">
                <a:solidFill>
                  <a:srgbClr val="C00000"/>
                </a:solidFill>
              </a:rPr>
              <a:t>training</a:t>
            </a:r>
            <a:r>
              <a:rPr lang="de-DE" b="1" dirty="0">
                <a:solidFill>
                  <a:srgbClr val="C00000"/>
                </a:solidFill>
              </a:rPr>
              <a:t> </a:t>
            </a:r>
            <a:r>
              <a:rPr lang="de-DE" b="1" dirty="0" err="1">
                <a:solidFill>
                  <a:srgbClr val="C00000"/>
                </a:solidFill>
              </a:rPr>
              <a:t>event</a:t>
            </a:r>
            <a:r>
              <a:rPr lang="de-DE" b="1" dirty="0">
                <a:solidFill>
                  <a:srgbClr val="C00000"/>
                </a:solidFill>
              </a:rPr>
              <a:t> in </a:t>
            </a:r>
            <a:r>
              <a:rPr lang="de-DE" b="1" dirty="0" err="1">
                <a:solidFill>
                  <a:srgbClr val="C00000"/>
                </a:solidFill>
              </a:rPr>
              <a:t>the</a:t>
            </a:r>
            <a:r>
              <a:rPr lang="de-DE" b="1" dirty="0">
                <a:solidFill>
                  <a:srgbClr val="C00000"/>
                </a:solidFill>
              </a:rPr>
              <a:t> </a:t>
            </a:r>
            <a:r>
              <a:rPr lang="de-DE" b="1" dirty="0" err="1">
                <a:solidFill>
                  <a:srgbClr val="C00000"/>
                </a:solidFill>
              </a:rPr>
              <a:t>past</a:t>
            </a:r>
            <a:r>
              <a:rPr lang="de-DE" dirty="0">
                <a:solidFill>
                  <a:srgbClr val="C00000"/>
                </a:solidFill>
              </a:rPr>
              <a:t>. </a:t>
            </a:r>
            <a:r>
              <a:rPr lang="de-DE" dirty="0" err="1">
                <a:solidFill>
                  <a:srgbClr val="C00000"/>
                </a:solidFill>
              </a:rPr>
              <a:t>We</a:t>
            </a:r>
            <a:r>
              <a:rPr lang="de-DE" dirty="0">
                <a:solidFill>
                  <a:srgbClr val="C00000"/>
                </a:solidFill>
              </a:rPr>
              <a:t> </a:t>
            </a:r>
            <a:r>
              <a:rPr lang="de-DE" dirty="0" err="1">
                <a:solidFill>
                  <a:srgbClr val="C00000"/>
                </a:solidFill>
              </a:rPr>
              <a:t>invested</a:t>
            </a:r>
            <a:r>
              <a:rPr lang="de-DE" dirty="0">
                <a:solidFill>
                  <a:srgbClr val="C00000"/>
                </a:solidFill>
              </a:rPr>
              <a:t> a </a:t>
            </a:r>
            <a:r>
              <a:rPr lang="de-DE" dirty="0" err="1">
                <a:solidFill>
                  <a:srgbClr val="C00000"/>
                </a:solidFill>
              </a:rPr>
              <a:t>lot</a:t>
            </a:r>
            <a:r>
              <a:rPr lang="de-DE" dirty="0">
                <a:solidFill>
                  <a:srgbClr val="C00000"/>
                </a:solidFill>
              </a:rPr>
              <a:t> </a:t>
            </a:r>
            <a:r>
              <a:rPr lang="de-DE" dirty="0" err="1">
                <a:solidFill>
                  <a:srgbClr val="C00000"/>
                </a:solidFill>
              </a:rPr>
              <a:t>of</a:t>
            </a:r>
            <a:r>
              <a:rPr lang="de-DE" dirty="0">
                <a:solidFill>
                  <a:srgbClr val="C00000"/>
                </a:solidFill>
              </a:rPr>
              <a:t> </a:t>
            </a:r>
            <a:r>
              <a:rPr lang="de-DE" dirty="0" err="1">
                <a:solidFill>
                  <a:srgbClr val="C00000"/>
                </a:solidFill>
              </a:rPr>
              <a:t>energy</a:t>
            </a:r>
            <a:r>
              <a:rPr lang="de-DE" dirty="0">
                <a:solidFill>
                  <a:srgbClr val="C00000"/>
                </a:solidFill>
              </a:rPr>
              <a:t>. </a:t>
            </a:r>
            <a:r>
              <a:rPr lang="de-DE" dirty="0" err="1">
                <a:solidFill>
                  <a:srgbClr val="C00000"/>
                </a:solidFill>
              </a:rPr>
              <a:t>Nevertheless</a:t>
            </a:r>
            <a:r>
              <a:rPr lang="de-DE" dirty="0">
                <a:solidFill>
                  <a:srgbClr val="C00000"/>
                </a:solidFill>
              </a:rPr>
              <a:t>, </a:t>
            </a:r>
            <a:r>
              <a:rPr lang="de-DE" dirty="0" err="1">
                <a:solidFill>
                  <a:srgbClr val="C00000"/>
                </a:solidFill>
              </a:rPr>
              <a:t>only</a:t>
            </a:r>
            <a:r>
              <a:rPr lang="de-DE" dirty="0">
                <a:solidFill>
                  <a:srgbClr val="C00000"/>
                </a:solidFill>
              </a:rPr>
              <a:t> a </a:t>
            </a:r>
            <a:r>
              <a:rPr lang="de-DE" dirty="0" err="1">
                <a:solidFill>
                  <a:srgbClr val="C00000"/>
                </a:solidFill>
              </a:rPr>
              <a:t>small</a:t>
            </a:r>
            <a:r>
              <a:rPr lang="de-DE" dirty="0">
                <a:solidFill>
                  <a:srgbClr val="C00000"/>
                </a:solidFill>
              </a:rPr>
              <a:t> </a:t>
            </a:r>
            <a:r>
              <a:rPr lang="de-DE" dirty="0" err="1">
                <a:solidFill>
                  <a:srgbClr val="C00000"/>
                </a:solidFill>
              </a:rPr>
              <a:t>fraction</a:t>
            </a:r>
            <a:r>
              <a:rPr lang="de-DE" dirty="0">
                <a:solidFill>
                  <a:srgbClr val="C00000"/>
                </a:solidFill>
              </a:rPr>
              <a:t> </a:t>
            </a:r>
            <a:r>
              <a:rPr lang="de-DE" dirty="0" err="1">
                <a:solidFill>
                  <a:srgbClr val="C00000"/>
                </a:solidFill>
              </a:rPr>
              <a:t>of</a:t>
            </a:r>
            <a:r>
              <a:rPr lang="de-DE" dirty="0">
                <a:solidFill>
                  <a:srgbClr val="C00000"/>
                </a:solidFill>
              </a:rPr>
              <a:t> </a:t>
            </a:r>
            <a:r>
              <a:rPr lang="de-DE" dirty="0" err="1">
                <a:solidFill>
                  <a:srgbClr val="C00000"/>
                </a:solidFill>
              </a:rPr>
              <a:t>the</a:t>
            </a:r>
            <a:r>
              <a:rPr lang="de-DE" dirty="0">
                <a:solidFill>
                  <a:srgbClr val="C00000"/>
                </a:solidFill>
              </a:rPr>
              <a:t> </a:t>
            </a:r>
            <a:r>
              <a:rPr lang="de-DE" dirty="0" err="1">
                <a:solidFill>
                  <a:srgbClr val="C00000"/>
                </a:solidFill>
              </a:rPr>
              <a:t>trainees</a:t>
            </a:r>
            <a:r>
              <a:rPr lang="de-DE" dirty="0">
                <a:solidFill>
                  <a:srgbClr val="C00000"/>
                </a:solidFill>
              </a:rPr>
              <a:t> </a:t>
            </a:r>
            <a:r>
              <a:rPr lang="de-DE" dirty="0" err="1">
                <a:solidFill>
                  <a:srgbClr val="C00000"/>
                </a:solidFill>
              </a:rPr>
              <a:t>remained</a:t>
            </a:r>
            <a:r>
              <a:rPr lang="de-DE" dirty="0">
                <a:solidFill>
                  <a:srgbClr val="C00000"/>
                </a:solidFill>
              </a:rPr>
              <a:t> </a:t>
            </a:r>
            <a:r>
              <a:rPr lang="de-DE" dirty="0" err="1">
                <a:solidFill>
                  <a:srgbClr val="C00000"/>
                </a:solidFill>
              </a:rPr>
              <a:t>active</a:t>
            </a:r>
            <a:r>
              <a:rPr lang="de-DE" dirty="0">
                <a:solidFill>
                  <a:srgbClr val="C00000"/>
                </a:solidFill>
              </a:rPr>
              <a:t> in </a:t>
            </a:r>
            <a:r>
              <a:rPr lang="de-DE" dirty="0" err="1">
                <a:solidFill>
                  <a:srgbClr val="C00000"/>
                </a:solidFill>
              </a:rPr>
              <a:t>the</a:t>
            </a:r>
            <a:r>
              <a:rPr lang="de-DE" dirty="0">
                <a:solidFill>
                  <a:srgbClr val="C00000"/>
                </a:solidFill>
              </a:rPr>
              <a:t> </a:t>
            </a:r>
            <a:r>
              <a:rPr lang="de-DE" dirty="0" err="1">
                <a:solidFill>
                  <a:srgbClr val="C00000"/>
                </a:solidFill>
              </a:rPr>
              <a:t>community</a:t>
            </a:r>
            <a:r>
              <a:rPr lang="de-DE" dirty="0">
                <a:solidFill>
                  <a:srgbClr val="C00000"/>
                </a:solidFill>
              </a:rPr>
              <a:t>.</a:t>
            </a:r>
          </a:p>
          <a:p>
            <a:r>
              <a:rPr lang="en-US" b="1" dirty="0">
                <a:solidFill>
                  <a:schemeClr val="accent5">
                    <a:lumMod val="75000"/>
                  </a:schemeClr>
                </a:solidFill>
              </a:rPr>
              <a:t>Instead</a:t>
            </a:r>
            <a:r>
              <a:rPr lang="de-DE" b="1" dirty="0">
                <a:solidFill>
                  <a:schemeClr val="accent5">
                    <a:lumMod val="75000"/>
                  </a:schemeClr>
                </a:solidFill>
              </a:rPr>
              <a:t>, </a:t>
            </a:r>
            <a:r>
              <a:rPr lang="de-DE" b="1" dirty="0" err="1">
                <a:solidFill>
                  <a:schemeClr val="accent5">
                    <a:lumMod val="75000"/>
                  </a:schemeClr>
                </a:solidFill>
              </a:rPr>
              <a:t>we</a:t>
            </a:r>
            <a:r>
              <a:rPr lang="de-DE" b="1" dirty="0">
                <a:solidFill>
                  <a:schemeClr val="accent5">
                    <a:lumMod val="75000"/>
                  </a:schemeClr>
                </a:solidFill>
              </a:rPr>
              <a:t> </a:t>
            </a:r>
            <a:r>
              <a:rPr lang="de-DE" b="1" dirty="0" err="1">
                <a:solidFill>
                  <a:schemeClr val="accent5">
                    <a:lumMod val="75000"/>
                  </a:schemeClr>
                </a:solidFill>
              </a:rPr>
              <a:t>now</a:t>
            </a:r>
            <a:r>
              <a:rPr lang="de-DE" b="1" dirty="0">
                <a:solidFill>
                  <a:schemeClr val="accent5">
                    <a:lumMod val="75000"/>
                  </a:schemeClr>
                </a:solidFill>
              </a:rPr>
              <a:t> </a:t>
            </a:r>
            <a:r>
              <a:rPr lang="de-DE" b="1" dirty="0" err="1">
                <a:solidFill>
                  <a:schemeClr val="accent5">
                    <a:lumMod val="75000"/>
                  </a:schemeClr>
                </a:solidFill>
              </a:rPr>
              <a:t>train</a:t>
            </a:r>
            <a:r>
              <a:rPr lang="de-DE" b="1" dirty="0">
                <a:solidFill>
                  <a:schemeClr val="accent5">
                    <a:lumMod val="75000"/>
                  </a:schemeClr>
                </a:solidFill>
              </a:rPr>
              <a:t> </a:t>
            </a:r>
            <a:r>
              <a:rPr lang="de-DE" b="1" dirty="0" err="1">
                <a:solidFill>
                  <a:schemeClr val="accent5">
                    <a:lumMod val="75000"/>
                  </a:schemeClr>
                </a:solidFill>
              </a:rPr>
              <a:t>master</a:t>
            </a:r>
            <a:r>
              <a:rPr lang="de-DE" b="1" dirty="0">
                <a:solidFill>
                  <a:schemeClr val="accent5">
                    <a:lumMod val="75000"/>
                  </a:schemeClr>
                </a:solidFill>
              </a:rPr>
              <a:t> </a:t>
            </a:r>
            <a:r>
              <a:rPr lang="de-DE" b="1" dirty="0" err="1">
                <a:solidFill>
                  <a:schemeClr val="accent5">
                    <a:lumMod val="75000"/>
                  </a:schemeClr>
                </a:solidFill>
              </a:rPr>
              <a:t>students</a:t>
            </a:r>
            <a:r>
              <a:rPr lang="de-DE" b="1" dirty="0">
                <a:solidFill>
                  <a:schemeClr val="accent5">
                    <a:lumMod val="75000"/>
                  </a:schemeClr>
                </a:solidFill>
              </a:rPr>
              <a:t>, </a:t>
            </a:r>
            <a:r>
              <a:rPr lang="de-DE" b="1" dirty="0" err="1">
                <a:solidFill>
                  <a:schemeClr val="accent5">
                    <a:lumMod val="75000"/>
                  </a:schemeClr>
                </a:solidFill>
              </a:rPr>
              <a:t>PhDs</a:t>
            </a:r>
            <a:r>
              <a:rPr lang="de-DE" b="1" dirty="0">
                <a:solidFill>
                  <a:schemeClr val="accent5">
                    <a:lumMod val="75000"/>
                  </a:schemeClr>
                </a:solidFill>
              </a:rPr>
              <a:t>, and </a:t>
            </a:r>
            <a:r>
              <a:rPr lang="de-DE" b="1" dirty="0" err="1">
                <a:solidFill>
                  <a:schemeClr val="accent5">
                    <a:lumMod val="75000"/>
                  </a:schemeClr>
                </a:solidFill>
              </a:rPr>
              <a:t>postdocs</a:t>
            </a:r>
            <a:r>
              <a:rPr lang="de-DE" b="1" dirty="0">
                <a:solidFill>
                  <a:schemeClr val="accent5">
                    <a:lumMod val="75000"/>
                  </a:schemeClr>
                </a:solidFill>
              </a:rPr>
              <a:t> all </a:t>
            </a:r>
            <a:r>
              <a:rPr lang="de-DE" b="1" dirty="0" err="1">
                <a:solidFill>
                  <a:schemeClr val="accent5">
                    <a:lumMod val="75000"/>
                  </a:schemeClr>
                </a:solidFill>
              </a:rPr>
              <a:t>the</a:t>
            </a:r>
            <a:r>
              <a:rPr lang="de-DE" b="1" dirty="0">
                <a:solidFill>
                  <a:schemeClr val="accent5">
                    <a:lumMod val="75000"/>
                  </a:schemeClr>
                </a:solidFill>
              </a:rPr>
              <a:t> time</a:t>
            </a:r>
            <a:r>
              <a:rPr lang="de-DE" dirty="0">
                <a:solidFill>
                  <a:schemeClr val="accent5">
                    <a:lumMod val="75000"/>
                  </a:schemeClr>
                </a:solidFill>
              </a:rPr>
              <a:t>.</a:t>
            </a:r>
          </a:p>
          <a:p>
            <a:r>
              <a:rPr lang="de-DE" b="1" dirty="0">
                <a:solidFill>
                  <a:schemeClr val="accent5">
                    <a:lumMod val="75000"/>
                  </a:schemeClr>
                </a:solidFill>
              </a:rPr>
              <a:t>Co-</a:t>
            </a:r>
            <a:r>
              <a:rPr lang="de-DE" b="1" dirty="0" err="1">
                <a:solidFill>
                  <a:schemeClr val="accent5">
                    <a:lumMod val="75000"/>
                  </a:schemeClr>
                </a:solidFill>
              </a:rPr>
              <a:t>funded</a:t>
            </a:r>
            <a:r>
              <a:rPr lang="de-DE" b="1" dirty="0">
                <a:solidFill>
                  <a:schemeClr val="accent5">
                    <a:lumMod val="75000"/>
                  </a:schemeClr>
                </a:solidFill>
              </a:rPr>
              <a:t> PhD/PD </a:t>
            </a:r>
            <a:r>
              <a:rPr lang="de-DE" b="1" dirty="0" err="1">
                <a:solidFill>
                  <a:schemeClr val="accent5">
                    <a:lumMod val="75000"/>
                  </a:schemeClr>
                </a:solidFill>
              </a:rPr>
              <a:t>projects</a:t>
            </a:r>
            <a:r>
              <a:rPr lang="de-DE" b="1" dirty="0">
                <a:solidFill>
                  <a:schemeClr val="accent5">
                    <a:lumMod val="75000"/>
                  </a:schemeClr>
                </a:solidFill>
              </a:rPr>
              <a:t> </a:t>
            </a:r>
            <a:r>
              <a:rPr lang="de-DE" b="1" dirty="0" err="1">
                <a:solidFill>
                  <a:schemeClr val="accent5">
                    <a:lumMod val="75000"/>
                  </a:schemeClr>
                </a:solidFill>
              </a:rPr>
              <a:t>with</a:t>
            </a:r>
            <a:r>
              <a:rPr lang="de-DE" b="1" dirty="0">
                <a:solidFill>
                  <a:schemeClr val="accent5">
                    <a:lumMod val="75000"/>
                  </a:schemeClr>
                </a:solidFill>
              </a:rPr>
              <a:t> ITER </a:t>
            </a:r>
            <a:r>
              <a:rPr lang="de-DE" b="1" dirty="0" err="1">
                <a:solidFill>
                  <a:schemeClr val="accent5">
                    <a:lumMod val="75000"/>
                  </a:schemeClr>
                </a:solidFill>
              </a:rPr>
              <a:t>or</a:t>
            </a:r>
            <a:r>
              <a:rPr lang="de-DE" b="1" dirty="0">
                <a:solidFill>
                  <a:schemeClr val="accent5">
                    <a:lumMod val="75000"/>
                  </a:schemeClr>
                </a:solidFill>
              </a:rPr>
              <a:t> DEMO also </a:t>
            </a:r>
            <a:r>
              <a:rPr lang="de-DE" b="1" dirty="0" err="1">
                <a:solidFill>
                  <a:schemeClr val="accent5">
                    <a:lumMod val="75000"/>
                  </a:schemeClr>
                </a:solidFill>
              </a:rPr>
              <a:t>work</a:t>
            </a:r>
            <a:r>
              <a:rPr lang="de-DE" b="1" dirty="0">
                <a:solidFill>
                  <a:schemeClr val="accent5">
                    <a:lumMod val="75000"/>
                  </a:schemeClr>
                </a:solidFill>
              </a:rPr>
              <a:t> </a:t>
            </a:r>
            <a:r>
              <a:rPr lang="de-DE" b="1" dirty="0" err="1">
                <a:solidFill>
                  <a:schemeClr val="accent5">
                    <a:lumMod val="75000"/>
                  </a:schemeClr>
                </a:solidFill>
              </a:rPr>
              <a:t>very</a:t>
            </a:r>
            <a:r>
              <a:rPr lang="de-DE" b="1" dirty="0">
                <a:solidFill>
                  <a:schemeClr val="accent5">
                    <a:lumMod val="75000"/>
                  </a:schemeClr>
                </a:solidFill>
              </a:rPr>
              <a:t> </a:t>
            </a:r>
            <a:r>
              <a:rPr lang="de-DE" b="1" dirty="0" err="1">
                <a:solidFill>
                  <a:schemeClr val="accent5">
                    <a:lumMod val="75000"/>
                  </a:schemeClr>
                </a:solidFill>
              </a:rPr>
              <a:t>well</a:t>
            </a:r>
            <a:r>
              <a:rPr lang="de-DE" b="1" dirty="0">
                <a:solidFill>
                  <a:schemeClr val="accent5">
                    <a:lumMod val="75000"/>
                  </a:schemeClr>
                </a:solidFill>
              </a:rPr>
              <a:t>.</a:t>
            </a:r>
          </a:p>
          <a:p>
            <a:endParaRPr lang="en-US" dirty="0"/>
          </a:p>
          <a:p>
            <a:r>
              <a:rPr lang="en-US" dirty="0"/>
              <a:t>Training is by far most effective if the trainee</a:t>
            </a:r>
          </a:p>
          <a:p>
            <a:pPr lvl="1"/>
            <a:r>
              <a:rPr lang="en-US" dirty="0"/>
              <a:t>invests </a:t>
            </a:r>
            <a:r>
              <a:rPr lang="en-US" b="1" dirty="0"/>
              <a:t>nearly full-time</a:t>
            </a:r>
            <a:r>
              <a:rPr lang="en-US" dirty="0"/>
              <a:t> in the beginning, thus student/PhD/PD</a:t>
            </a:r>
          </a:p>
          <a:p>
            <a:pPr lvl="1"/>
            <a:r>
              <a:rPr lang="en-US" dirty="0"/>
              <a:t>has a </a:t>
            </a:r>
            <a:r>
              <a:rPr lang="en-US" b="1" dirty="0"/>
              <a:t>strong intrinsic interest </a:t>
            </a:r>
            <a:r>
              <a:rPr lang="en-US" dirty="0"/>
              <a:t>in the subject</a:t>
            </a:r>
          </a:p>
          <a:p>
            <a:pPr lvl="1"/>
            <a:r>
              <a:rPr lang="en-US" b="1" dirty="0"/>
              <a:t>physically stays at one of the main hubs </a:t>
            </a:r>
            <a:r>
              <a:rPr lang="en-US" dirty="0"/>
              <a:t>at least for a while</a:t>
            </a:r>
          </a:p>
          <a:p>
            <a:pPr lvl="1"/>
            <a:r>
              <a:rPr lang="en-US" dirty="0"/>
              <a:t>has </a:t>
            </a:r>
            <a:r>
              <a:rPr lang="en-US" b="1" dirty="0"/>
              <a:t>concrete contact persons </a:t>
            </a:r>
            <a:r>
              <a:rPr lang="en-US" dirty="0"/>
              <a:t>to move from basics to scientific production</a:t>
            </a:r>
          </a:p>
          <a:p>
            <a:pPr lvl="1"/>
            <a:endParaRPr lang="en-US" dirty="0"/>
          </a:p>
        </p:txBody>
      </p:sp>
      <p:sp>
        <p:nvSpPr>
          <p:cNvPr id="5" name="Foliennummernplatzhalter 4">
            <a:extLst>
              <a:ext uri="{FF2B5EF4-FFF2-40B4-BE49-F238E27FC236}">
                <a16:creationId xmlns:a16="http://schemas.microsoft.com/office/drawing/2014/main" id="{F8B56F26-834B-4B59-A326-3479397DF867}"/>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Fußzeilenplatzhalter 3">
            <a:extLst>
              <a:ext uri="{FF2B5EF4-FFF2-40B4-BE49-F238E27FC236}">
                <a16:creationId xmlns:a16="http://schemas.microsoft.com/office/drawing/2014/main" id="{66DE00F4-1EC5-4FA9-B31D-16BDBD4F5B79}"/>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315279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BA7DF-F754-4EC1-B355-A03E9E6F576D}"/>
              </a:ext>
            </a:extLst>
          </p:cNvPr>
          <p:cNvSpPr>
            <a:spLocks noGrp="1"/>
          </p:cNvSpPr>
          <p:nvPr>
            <p:ph type="title"/>
          </p:nvPr>
        </p:nvSpPr>
        <p:spPr/>
        <p:txBody>
          <a:bodyPr/>
          <a:lstStyle/>
          <a:p>
            <a:r>
              <a:rPr lang="en-US" dirty="0"/>
              <a:t>Outreach</a:t>
            </a:r>
            <a:endParaRPr lang="de-DE" dirty="0"/>
          </a:p>
        </p:txBody>
      </p:sp>
      <p:sp>
        <p:nvSpPr>
          <p:cNvPr id="3" name="Inhaltsplatzhalter 2">
            <a:extLst>
              <a:ext uri="{FF2B5EF4-FFF2-40B4-BE49-F238E27FC236}">
                <a16:creationId xmlns:a16="http://schemas.microsoft.com/office/drawing/2014/main" id="{9747865A-1C06-4669-B8C9-23662B8EADBF}"/>
              </a:ext>
            </a:extLst>
          </p:cNvPr>
          <p:cNvSpPr>
            <a:spLocks noGrp="1"/>
          </p:cNvSpPr>
          <p:nvPr>
            <p:ph idx="1"/>
          </p:nvPr>
        </p:nvSpPr>
        <p:spPr>
          <a:xfrm>
            <a:off x="609600" y="836712"/>
            <a:ext cx="6694122" cy="5688632"/>
          </a:xfrm>
        </p:spPr>
        <p:txBody>
          <a:bodyPr>
            <a:normAutofit/>
          </a:bodyPr>
          <a:lstStyle/>
          <a:p>
            <a:r>
              <a:rPr lang="en-US" b="1" dirty="0"/>
              <a:t>Comprehensive overview article for JOREK</a:t>
            </a:r>
            <a:r>
              <a:rPr lang="en-US" dirty="0"/>
              <a:t> covering </a:t>
            </a:r>
            <a:r>
              <a:rPr lang="en-US" dirty="0" err="1"/>
              <a:t>numerics</a:t>
            </a:r>
            <a:r>
              <a:rPr lang="en-US" dirty="0"/>
              <a:t>, models, verification, validation and applications </a:t>
            </a:r>
            <a:r>
              <a:rPr lang="en-US" sz="1400" dirty="0">
                <a:solidFill>
                  <a:schemeClr val="accent1">
                    <a:lumMod val="75000"/>
                  </a:schemeClr>
                </a:solidFill>
                <a:hlinkClick r:id="rId2">
                  <a:extLst>
                    <a:ext uri="{A12FA001-AC4F-418D-AE19-62706E023703}">
                      <ahyp:hlinkClr xmlns:ahyp="http://schemas.microsoft.com/office/drawing/2018/hyperlinkcolor" val="tx"/>
                    </a:ext>
                  </a:extLst>
                </a:hlinkClick>
              </a:rPr>
              <a:t>Nuclear Fusion 61, 065001 (2021)</a:t>
            </a:r>
            <a:endParaRPr lang="en-US" sz="1400" dirty="0">
              <a:solidFill>
                <a:schemeClr val="accent1">
                  <a:lumMod val="75000"/>
                </a:schemeClr>
              </a:solidFill>
            </a:endParaRPr>
          </a:p>
          <a:p>
            <a:endParaRPr lang="en-US" dirty="0"/>
          </a:p>
          <a:p>
            <a:r>
              <a:rPr lang="en-US" b="1" dirty="0"/>
              <a:t>IAEA proceedings with all recent developments</a:t>
            </a:r>
            <a:r>
              <a:rPr lang="en-US" dirty="0"/>
              <a:t> (following the example of the experiments);</a:t>
            </a:r>
            <a:r>
              <a:rPr lang="en-US" b="1" dirty="0"/>
              <a:t> </a:t>
            </a:r>
            <a:r>
              <a:rPr lang="en-US" dirty="0"/>
              <a:t>will keep doing this in the future </a:t>
            </a:r>
            <a:r>
              <a:rPr lang="en-US" sz="1400" dirty="0">
                <a:solidFill>
                  <a:schemeClr val="accent1">
                    <a:lumMod val="75000"/>
                  </a:schemeClr>
                </a:solidFill>
                <a:hlinkClick r:id="rId3">
                  <a:extLst>
                    <a:ext uri="{A12FA001-AC4F-418D-AE19-62706E023703}">
                      <ahyp:hlinkClr xmlns:ahyp="http://schemas.microsoft.com/office/drawing/2018/hyperlinkcolor" val="tx"/>
                    </a:ext>
                  </a:extLst>
                </a:hlinkClick>
              </a:rPr>
              <a:t>Nuclear Fusion 64, 112016 (2024)</a:t>
            </a:r>
            <a:endParaRPr lang="en-US" dirty="0">
              <a:solidFill>
                <a:schemeClr val="accent1">
                  <a:lumMod val="75000"/>
                </a:schemeClr>
              </a:solidFill>
            </a:endParaRPr>
          </a:p>
          <a:p>
            <a:endParaRPr lang="en-US" dirty="0"/>
          </a:p>
          <a:p>
            <a:r>
              <a:rPr lang="en-US" b="1" dirty="0"/>
              <a:t>We actively inform the community via LinkedIn </a:t>
            </a:r>
            <a:r>
              <a:rPr lang="en-US" dirty="0"/>
              <a:t>e.g. about new articles or PhD thesis and reach quite a broad audience this way</a:t>
            </a:r>
          </a:p>
          <a:p>
            <a:endParaRPr lang="en-US" dirty="0"/>
          </a:p>
          <a:p>
            <a:endParaRPr lang="de-DE" dirty="0"/>
          </a:p>
        </p:txBody>
      </p:sp>
      <p:sp>
        <p:nvSpPr>
          <p:cNvPr id="5" name="Foliennummernplatzhalter 4">
            <a:extLst>
              <a:ext uri="{FF2B5EF4-FFF2-40B4-BE49-F238E27FC236}">
                <a16:creationId xmlns:a16="http://schemas.microsoft.com/office/drawing/2014/main" id="{BD80CAA7-0F0B-4690-9761-AC83F8906779}"/>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6" name="Grafik 5">
            <a:extLst>
              <a:ext uri="{FF2B5EF4-FFF2-40B4-BE49-F238E27FC236}">
                <a16:creationId xmlns:a16="http://schemas.microsoft.com/office/drawing/2014/main" id="{5D6CC01A-1D31-4334-9745-1E343FBF4634}"/>
              </a:ext>
            </a:extLst>
          </p:cNvPr>
          <p:cNvPicPr>
            <a:picLocks noChangeAspect="1"/>
          </p:cNvPicPr>
          <p:nvPr/>
        </p:nvPicPr>
        <p:blipFill>
          <a:blip r:embed="rId4"/>
          <a:stretch>
            <a:fillRect/>
          </a:stretch>
        </p:blipFill>
        <p:spPr>
          <a:xfrm>
            <a:off x="8558631" y="0"/>
            <a:ext cx="3615515" cy="6773458"/>
          </a:xfrm>
          <a:prstGeom prst="rect">
            <a:avLst/>
          </a:prstGeom>
        </p:spPr>
      </p:pic>
      <p:cxnSp>
        <p:nvCxnSpPr>
          <p:cNvPr id="8" name="Gerader Verbinder 7">
            <a:extLst>
              <a:ext uri="{FF2B5EF4-FFF2-40B4-BE49-F238E27FC236}">
                <a16:creationId xmlns:a16="http://schemas.microsoft.com/office/drawing/2014/main" id="{1E9282D5-7EE0-4F21-9D5C-EA879C6E7E9B}"/>
              </a:ext>
            </a:extLst>
          </p:cNvPr>
          <p:cNvCxnSpPr>
            <a:cxnSpLocks/>
          </p:cNvCxnSpPr>
          <p:nvPr/>
        </p:nvCxnSpPr>
        <p:spPr>
          <a:xfrm flipV="1">
            <a:off x="6966857" y="3669078"/>
            <a:ext cx="1591774" cy="9101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Fußzeilenplatzhalter 3">
            <a:extLst>
              <a:ext uri="{FF2B5EF4-FFF2-40B4-BE49-F238E27FC236}">
                <a16:creationId xmlns:a16="http://schemas.microsoft.com/office/drawing/2014/main" id="{6FAE63E8-B956-421A-A9BA-9B777C1F7336}"/>
              </a:ext>
            </a:extLst>
          </p:cNvPr>
          <p:cNvSpPr>
            <a:spLocks noGrp="1"/>
          </p:cNvSpPr>
          <p:nvPr>
            <p:ph type="ftr" sz="quarter" idx="11"/>
          </p:nvPr>
        </p:nvSpPr>
        <p:spPr>
          <a:xfrm>
            <a:off x="825623" y="6555770"/>
            <a:ext cx="4131005" cy="329614"/>
          </a:xfrm>
        </p:spPr>
        <p:txBody>
          <a:bodyPr/>
          <a:lstStyle/>
          <a:p>
            <a:r>
              <a:rPr lang="en-GB" dirty="0">
                <a:solidFill>
                  <a:prstClr val="white"/>
                </a:solidFill>
              </a:rPr>
              <a:t>Matthias </a:t>
            </a:r>
            <a:r>
              <a:rPr lang="en-GB" dirty="0" err="1">
                <a:solidFill>
                  <a:prstClr val="white"/>
                </a:solidFill>
              </a:rPr>
              <a:t>Hoelzl</a:t>
            </a:r>
            <a:r>
              <a:rPr lang="en-GB" dirty="0">
                <a:solidFill>
                  <a:prstClr val="white"/>
                </a:solidFill>
              </a:rPr>
              <a:t> | E-TASC general meeting | Nov 14</a:t>
            </a:r>
            <a:r>
              <a:rPr lang="en-GB" baseline="30000" dirty="0">
                <a:solidFill>
                  <a:prstClr val="white"/>
                </a:solidFill>
              </a:rPr>
              <a:t>th</a:t>
            </a:r>
            <a:r>
              <a:rPr lang="en-GB" dirty="0">
                <a:solidFill>
                  <a:prstClr val="white"/>
                </a:solidFill>
              </a:rPr>
              <a:t> 2024</a:t>
            </a:r>
          </a:p>
        </p:txBody>
      </p:sp>
    </p:spTree>
    <p:extLst>
      <p:ext uri="{BB962C8B-B14F-4D97-AF65-F5344CB8AC3E}">
        <p14:creationId xmlns:p14="http://schemas.microsoft.com/office/powerpoint/2010/main" val="2991764608"/>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cbbfa1f3-60c2-42de-b5b6-3ee8cb87d964"/>
    <ds:schemaRef ds:uri="http://schemas.microsoft.com/office/infopath/2007/PartnerControls"/>
    <ds:schemaRef ds:uri="http://schemas.openxmlformats.org/package/2006/metadata/core-properties"/>
    <ds:schemaRef ds:uri="e5ba6352-0726-4226-96e7-82f7f1c59ac0"/>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1350</Words>
  <Application>Microsoft Office PowerPoint</Application>
  <PresentationFormat>Breitbild</PresentationFormat>
  <Paragraphs>148</Paragraphs>
  <Slides>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Calibri</vt:lpstr>
      <vt:lpstr>EUROfusion.1line_5_3_2019</vt:lpstr>
      <vt:lpstr>Quick overview of the JOREK code community</vt:lpstr>
      <vt:lpstr>Historic overview</vt:lpstr>
      <vt:lpstr>Historic overview</vt:lpstr>
      <vt:lpstr>Historic overview</vt:lpstr>
      <vt:lpstr>Code development based on ITER Bitbucket / International</vt:lpstr>
      <vt:lpstr>Code development based on ITER Bitbucket / International</vt:lpstr>
      <vt:lpstr>Code License and Dissemination</vt:lpstr>
      <vt:lpstr>Training / Finding new users</vt:lpstr>
      <vt:lpstr>Outreach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Matthias Hölzl</cp:lastModifiedBy>
  <cp:revision>31</cp:revision>
  <dcterms:created xsi:type="dcterms:W3CDTF">2023-11-15T09:40:03Z</dcterms:created>
  <dcterms:modified xsi:type="dcterms:W3CDTF">2024-11-14T07:38:43Z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