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3" r:id="rId7"/>
    <p:sldId id="262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9C0-FB7A-4720-BF8E-184F7E2FB8E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AEC7-1398-4003-A938-E496A9BAE3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9C0-FB7A-4720-BF8E-184F7E2FB8E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AEC7-1398-4003-A938-E496A9BAE3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8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9C0-FB7A-4720-BF8E-184F7E2FB8E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AEC7-1398-4003-A938-E496A9BAE3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5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9C0-FB7A-4720-BF8E-184F7E2FB8E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AEC7-1398-4003-A938-E496A9BAE3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9C0-FB7A-4720-BF8E-184F7E2FB8E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AEC7-1398-4003-A938-E496A9BAE3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9C0-FB7A-4720-BF8E-184F7E2FB8E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AEC7-1398-4003-A938-E496A9BAE3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9C0-FB7A-4720-BF8E-184F7E2FB8E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AEC7-1398-4003-A938-E496A9BAE3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7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9C0-FB7A-4720-BF8E-184F7E2FB8E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AEC7-1398-4003-A938-E496A9BAE3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9C0-FB7A-4720-BF8E-184F7E2FB8E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AEC7-1398-4003-A938-E496A9BAE3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5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9C0-FB7A-4720-BF8E-184F7E2FB8E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AEC7-1398-4003-A938-E496A9BAE3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9C0-FB7A-4720-BF8E-184F7E2FB8E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AEC7-1398-4003-A938-E496A9BAE3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9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1B9C0-FB7A-4720-BF8E-184F7E2FB8E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7AEC7-1398-4003-A938-E496A9BAE3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4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669" y="1121433"/>
            <a:ext cx="73404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Training on HFPS Jan 2023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preparation, call for participation, with Denis support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Reviewed with WPTE, participation selection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Reply to all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Announcement of part open to all EUROfusion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Training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Follow up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934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5223" y="552091"/>
            <a:ext cx="6122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Now, what is still on-going, since new users show up regularly:</a:t>
            </a:r>
          </a:p>
          <a:p>
            <a:endParaRPr lang="en-US" dirty="0"/>
          </a:p>
          <a:p>
            <a:r>
              <a:rPr lang="en-US" dirty="0" smtClean="0"/>
              <a:t>- We have very complete TSVV11 </a:t>
            </a:r>
            <a:r>
              <a:rPr lang="en-US" dirty="0" err="1" smtClean="0"/>
              <a:t>wikipage</a:t>
            </a:r>
            <a:r>
              <a:rPr lang="en-US" dirty="0" smtClean="0"/>
              <a:t>, and HFPS </a:t>
            </a:r>
            <a:r>
              <a:rPr lang="en-US" dirty="0" err="1" smtClean="0"/>
              <a:t>wikipages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06" y="1544128"/>
            <a:ext cx="4817715" cy="326015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752" y="2708695"/>
            <a:ext cx="5153763" cy="37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9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45390" y="767751"/>
            <a:ext cx="4088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well as TSVV11 dedicated to specific modules: technical and physics. So that we improve the HFPS </a:t>
            </a:r>
            <a:r>
              <a:rPr lang="en-US" dirty="0" err="1" smtClean="0"/>
              <a:t>wikipage</a:t>
            </a:r>
            <a:r>
              <a:rPr lang="en-US" dirty="0" smtClean="0"/>
              <a:t> on these modules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17" y="3011049"/>
            <a:ext cx="7059283" cy="37266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823" y="4261774"/>
            <a:ext cx="43965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And a dedicated slack channel on which we have immediate support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Any new users is guided to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the wiki (TSVV11 and HFPS)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slack in particular #</a:t>
            </a:r>
            <a:r>
              <a:rPr lang="en-US" dirty="0" err="1" smtClean="0">
                <a:solidFill>
                  <a:srgbClr val="FF0000"/>
                </a:solidFill>
              </a:rPr>
              <a:t>activehfpsusers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our regular TSVV11 meetings + in person </a:t>
            </a:r>
            <a:r>
              <a:rPr lang="en-US" dirty="0" smtClean="0"/>
              <a:t>(but here not </a:t>
            </a:r>
            <a:r>
              <a:rPr lang="en-US" dirty="0" err="1" smtClean="0"/>
              <a:t>necessarly</a:t>
            </a:r>
            <a:r>
              <a:rPr lang="en-US" dirty="0" smtClean="0"/>
              <a:t> in TSVV11 so back to need for flexible travel fond)</a:t>
            </a:r>
            <a:endParaRPr lang="en-US" dirty="0"/>
          </a:p>
        </p:txBody>
      </p:sp>
      <p:sp>
        <p:nvSpPr>
          <p:cNvPr id="5" name="Flèche droite 4"/>
          <p:cNvSpPr/>
          <p:nvPr/>
        </p:nvSpPr>
        <p:spPr>
          <a:xfrm>
            <a:off x="4330460" y="4537494"/>
            <a:ext cx="715993" cy="25879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922" y="166507"/>
            <a:ext cx="5229225" cy="2505075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4477109" y="1992702"/>
            <a:ext cx="836763" cy="1552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4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4008" y="873756"/>
            <a:ext cx="1131022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TSVV11 goal is to develop integrated modelling framework, extend features on physics driven question.</a:t>
            </a:r>
            <a:endParaRPr lang="fr-FR" dirty="0"/>
          </a:p>
          <a:p>
            <a:pPr lvl="0"/>
            <a:r>
              <a:rPr lang="en-US" dirty="0"/>
              <a:t>Interface with WPTE most welcome to support validation of experiments, even predict first approaches </a:t>
            </a:r>
            <a:endParaRPr lang="fr-FR" dirty="0"/>
          </a:p>
          <a:p>
            <a:pPr lvl="0"/>
            <a:r>
              <a:rPr lang="en-US" dirty="0"/>
              <a:t>Extension of integrated modelers needed</a:t>
            </a:r>
            <a:endParaRPr lang="fr-FR" dirty="0"/>
          </a:p>
          <a:p>
            <a:r>
              <a:rPr lang="en-US" b="1" dirty="0"/>
              <a:t>Proposed plan:</a:t>
            </a:r>
            <a:endParaRPr lang="fr-FR" dirty="0"/>
          </a:p>
          <a:p>
            <a:r>
              <a:rPr lang="en-US" dirty="0"/>
              <a:t>Modelling sessions targeted on physics topics twice a year coordinated by an SC and open to EF members having either already addressed the topic with integrated modelling tools or willing to learn on a precise plasma discharge. </a:t>
            </a:r>
            <a:endParaRPr lang="fr-FR" dirty="0"/>
          </a:p>
          <a:p>
            <a:r>
              <a:rPr lang="en-US" dirty="0"/>
              <a:t>The session would be aiming at 1/ improve the physics taken on-board integrated modelling thanks to ‘control room’ like multiple experts on-site in one room 2/ train new users motivated by the topic of the session.</a:t>
            </a:r>
            <a:endParaRPr lang="fr-FR" dirty="0"/>
          </a:p>
          <a:p>
            <a:r>
              <a:rPr lang="en-US" dirty="0"/>
              <a:t>Possible topics could be:</a:t>
            </a:r>
            <a:endParaRPr lang="fr-FR" dirty="0"/>
          </a:p>
          <a:p>
            <a:pPr lvl="0"/>
            <a:r>
              <a:rPr lang="en-US" b="1" dirty="0" err="1"/>
              <a:t>Ip</a:t>
            </a:r>
            <a:r>
              <a:rPr lang="en-US" b="1" dirty="0"/>
              <a:t> ramp up modelling</a:t>
            </a:r>
            <a:r>
              <a:rPr lang="en-US" dirty="0"/>
              <a:t> (</a:t>
            </a:r>
            <a:r>
              <a:rPr lang="en-US" dirty="0" err="1"/>
              <a:t>existing:TCV</a:t>
            </a:r>
            <a:r>
              <a:rPr lang="en-US" dirty="0"/>
              <a:t>, AUG, JET, WEST </a:t>
            </a:r>
            <a:r>
              <a:rPr lang="en-US" dirty="0" err="1"/>
              <a:t>etc</a:t>
            </a:r>
            <a:r>
              <a:rPr lang="en-US" dirty="0"/>
              <a:t> future: DTT, DEMO, ITER, JT60-SA) </a:t>
            </a:r>
            <a:endParaRPr lang="fr-FR" dirty="0"/>
          </a:p>
          <a:p>
            <a:pPr lvl="1"/>
            <a:r>
              <a:rPr lang="en-US" dirty="0"/>
              <a:t> A lot of work is existing, but using different model fidelity levels, but recently physics based models up to the LCFS have been used self-consistently with impurities and also with MHD stability checks. So worth exchanging on the various levels. </a:t>
            </a:r>
            <a:endParaRPr lang="fr-FR" dirty="0"/>
          </a:p>
          <a:p>
            <a:pPr lvl="1"/>
            <a:r>
              <a:rPr lang="en-US" dirty="0"/>
              <a:t>Obvious link with ITER needs at the moment when including W as well</a:t>
            </a:r>
            <a:endParaRPr lang="fr-FR" dirty="0"/>
          </a:p>
          <a:p>
            <a:pPr lvl="0"/>
            <a:r>
              <a:rPr lang="en-US" b="1" dirty="0"/>
              <a:t>High beta plasma modelling</a:t>
            </a:r>
            <a:r>
              <a:rPr lang="en-US" dirty="0"/>
              <a:t> (usually combined with presence of fast ions) JET hybrids in D and DT, JET in preparation of JT60-SA, AUG, and to come JT60-SA, BEST, ITER, DEMO</a:t>
            </a:r>
            <a:endParaRPr lang="fr-FR" dirty="0"/>
          </a:p>
          <a:p>
            <a:pPr lvl="1"/>
            <a:r>
              <a:rPr lang="en-US" dirty="0"/>
              <a:t>A lot of integrated modelling as been done using TGLF or </a:t>
            </a:r>
            <a:r>
              <a:rPr lang="en-US" dirty="0" err="1"/>
              <a:t>QuaLiKiz</a:t>
            </a:r>
            <a:r>
              <a:rPr lang="en-US" dirty="0"/>
              <a:t> + ad-hoc fix to mimic the fast ion stabilization. Stand alone verification has also been done to guide of TGLF settings to be used. As well as non-linear flux matching modelling using GENE-Tango.</a:t>
            </a:r>
            <a:endParaRPr lang="fr-FR" dirty="0"/>
          </a:p>
          <a:p>
            <a:pPr lvl="1"/>
            <a:r>
              <a:rPr lang="en-US" dirty="0"/>
              <a:t>Obvious link with burning plasma challenge (ITER, DEMO)</a:t>
            </a:r>
            <a:endParaRPr lang="fr-FR" dirty="0"/>
          </a:p>
          <a:p>
            <a:pPr lvl="0"/>
            <a:r>
              <a:rPr lang="en-US" b="1" dirty="0"/>
              <a:t>W radiation collapse modelling and actuators</a:t>
            </a:r>
            <a:r>
              <a:rPr lang="en-US" dirty="0"/>
              <a:t>. JET, AUG, WEST and preparation of ITER, VNS, DEMO</a:t>
            </a:r>
            <a:endParaRPr lang="fr-FR" dirty="0"/>
          </a:p>
          <a:p>
            <a:pPr lvl="1"/>
            <a:r>
              <a:rPr lang="en-US" dirty="0"/>
              <a:t>Radiation collapse have been modelled thanks to </a:t>
            </a:r>
            <a:r>
              <a:rPr lang="en-US" dirty="0" err="1"/>
              <a:t>turbulent+neoclassical</a:t>
            </a:r>
            <a:r>
              <a:rPr lang="en-US" dirty="0"/>
              <a:t> W transport </a:t>
            </a:r>
            <a:r>
              <a:rPr lang="en-US" dirty="0" err="1"/>
              <a:t>etc</a:t>
            </a:r>
            <a:r>
              <a:rPr lang="en-US" dirty="0"/>
              <a:t> on JET, AUG and WEST. Successfully. The same settings could be applied to more discharges? Or used further to optimize operation. And also to model the VNS, and ITER </a:t>
            </a:r>
            <a:r>
              <a:rPr lang="en-US" dirty="0" err="1"/>
              <a:t>etc</a:t>
            </a:r>
            <a:endParaRPr lang="fr-FR" dirty="0"/>
          </a:p>
          <a:p>
            <a:pPr lvl="1"/>
            <a:r>
              <a:rPr lang="en-US" dirty="0"/>
              <a:t>Link with VNS, ITER </a:t>
            </a:r>
            <a:r>
              <a:rPr lang="en-US" dirty="0" err="1"/>
              <a:t>etc</a:t>
            </a:r>
            <a:r>
              <a:rPr lang="en-US" dirty="0"/>
              <a:t> </a:t>
            </a:r>
            <a:endParaRPr lang="fr-FR" dirty="0"/>
          </a:p>
          <a:p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67419" y="284672"/>
            <a:ext cx="1024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Fresh from Yesterday, proposal I just made to Marco Wischmeier / Sara Moradi, will be discussed next week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0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2" y="270204"/>
            <a:ext cx="5743575" cy="65246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1" y="144154"/>
            <a:ext cx="4980317" cy="64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2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30577" y="1121433"/>
            <a:ext cx="71646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Training on HFPS Jan 2023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preparation, call for participation, with Denis support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Reviewed with WPTE, participation selection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Reply to all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Announcement of part open to all EUROfusion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Training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Follow up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165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7147" y="94890"/>
            <a:ext cx="306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replies, 13 persons selected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423" y="1387104"/>
            <a:ext cx="7932617" cy="4900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4142" y="474778"/>
            <a:ext cx="9020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 trainees on AUG cases, 8 on JET cases and 1 on TCV case </a:t>
            </a:r>
            <a:r>
              <a:rPr lang="en-US" dirty="0"/>
              <a:t>(WEST dealt with in house)</a:t>
            </a:r>
          </a:p>
        </p:txBody>
      </p:sp>
    </p:spTree>
    <p:extLst>
      <p:ext uri="{BB962C8B-B14F-4D97-AF65-F5344CB8AC3E}">
        <p14:creationId xmlns:p14="http://schemas.microsoft.com/office/powerpoint/2010/main" val="69670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30577" y="1121433"/>
            <a:ext cx="71646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Training on HFPS Jan 2023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preparation, call for participation, with Denis support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Reviewed with WPTE, participation selection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Reply to all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Announcement of part open to all EUROfusion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Training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Follow up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23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08083"/>
              </p:ext>
            </p:extLst>
          </p:nvPr>
        </p:nvGraphicFramePr>
        <p:xfrm>
          <a:off x="190309" y="296599"/>
          <a:ext cx="8302893" cy="1651000"/>
        </p:xfrm>
        <a:graphic>
          <a:graphicData uri="http://schemas.openxmlformats.org/drawingml/2006/table">
            <a:tbl>
              <a:tblPr/>
              <a:tblGrid>
                <a:gridCol w="2093284">
                  <a:extLst>
                    <a:ext uri="{9D8B030D-6E8A-4147-A177-3AD203B41FA5}">
                      <a16:colId xmlns:a16="http://schemas.microsoft.com/office/drawing/2014/main" val="866142253"/>
                    </a:ext>
                  </a:extLst>
                </a:gridCol>
                <a:gridCol w="6209609">
                  <a:extLst>
                    <a:ext uri="{9D8B030D-6E8A-4147-A177-3AD203B41FA5}">
                      <a16:colId xmlns:a16="http://schemas.microsoft.com/office/drawing/2014/main" val="750791214"/>
                    </a:ext>
                  </a:extLst>
                </a:gridCol>
              </a:tblGrid>
              <a:tr h="15867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Wed. Jan. 25</a:t>
                      </a:r>
                      <a:r>
                        <a:rPr lang="en-US" sz="20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10.30-12.30 CET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 introduction and overview (open to all, no registration needed)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0" indent="-1651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·     Recent achievements of integrated modelling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0" indent="-1651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·     What is the High Fidelity Pulse Simulator?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169432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66" y="2018581"/>
            <a:ext cx="4612295" cy="287230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908429" y="4692770"/>
            <a:ext cx="552091" cy="267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276047" y="2096219"/>
            <a:ext cx="296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69 participants to the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part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0816" y="5397150"/>
            <a:ext cx="396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available on the TSVV11 </a:t>
            </a:r>
            <a:r>
              <a:rPr lang="en-US" dirty="0" err="1" smtClean="0"/>
              <a:t>wikipage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671" y="5238750"/>
            <a:ext cx="59626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27558"/>
              </p:ext>
            </p:extLst>
          </p:nvPr>
        </p:nvGraphicFramePr>
        <p:xfrm>
          <a:off x="1144769" y="3336076"/>
          <a:ext cx="9116683" cy="2703874"/>
        </p:xfrm>
        <a:graphic>
          <a:graphicData uri="http://schemas.openxmlformats.org/drawingml/2006/table">
            <a:tbl>
              <a:tblPr/>
              <a:tblGrid>
                <a:gridCol w="2298453">
                  <a:extLst>
                    <a:ext uri="{9D8B030D-6E8A-4147-A177-3AD203B41FA5}">
                      <a16:colId xmlns:a16="http://schemas.microsoft.com/office/drawing/2014/main" val="259502520"/>
                    </a:ext>
                  </a:extLst>
                </a:gridCol>
                <a:gridCol w="6818230">
                  <a:extLst>
                    <a:ext uri="{9D8B030D-6E8A-4147-A177-3AD203B41FA5}">
                      <a16:colId xmlns:a16="http://schemas.microsoft.com/office/drawing/2014/main" val="2392939188"/>
                    </a:ext>
                  </a:extLst>
                </a:gridCol>
              </a:tblGrid>
              <a:tr h="135193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Wed. Jan. 25</a:t>
                      </a:r>
                      <a:r>
                        <a:rPr lang="en-US" sz="20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14.30-17.30 CET</a:t>
                      </a:r>
                      <a:endParaRPr 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 CET: all, Intro/demo interpretative case: F.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Casson</a:t>
                      </a:r>
                      <a:endParaRPr 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Breakout rooms as needed (ref. supervisor see table below)</a:t>
                      </a:r>
                      <a:endParaRPr 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pm CET: all, update on progresses/issues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789749"/>
                  </a:ext>
                </a:extLst>
              </a:tr>
              <a:tr h="135193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Thur. Jan. 26</a:t>
                      </a:r>
                      <a:r>
                        <a:rPr lang="en-US" sz="20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en-US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9.30-12.30 CET</a:t>
                      </a:r>
                      <a:endParaRPr lang="en-US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 CET: all, intro/demo predictive case with QLKNN</a:t>
                      </a:r>
                      <a:endParaRPr 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Breakout rooms as needed (ref. supervisor see table below)</a:t>
                      </a:r>
                      <a:endParaRPr 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 CET: all, update on progresses/issues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53785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794294" y="189781"/>
            <a:ext cx="8123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part started with a ‘how to’ on HFPS on the Gateway by Francis</a:t>
            </a:r>
          </a:p>
          <a:p>
            <a:endParaRPr lang="en-US" dirty="0" smtClean="0"/>
          </a:p>
          <a:p>
            <a:r>
              <a:rPr lang="en-US" dirty="0" smtClean="0"/>
              <a:t>Then all participants started their cases, and expert HFPS users were available to help</a:t>
            </a:r>
          </a:p>
          <a:p>
            <a:endParaRPr lang="en-US" dirty="0" smtClean="0"/>
          </a:p>
          <a:p>
            <a:r>
              <a:rPr lang="en-US" dirty="0" smtClean="0"/>
              <a:t>We had 4 cases on AUG that got stuck on the IMAS data preparation due to firewall issues between </a:t>
            </a:r>
            <a:r>
              <a:rPr lang="en-US" dirty="0" err="1" smtClean="0"/>
              <a:t>Garching</a:t>
            </a:r>
            <a:r>
              <a:rPr lang="en-US" dirty="0" smtClean="0"/>
              <a:t> and the Gateway, even today not solved, Giovanni sends data through e-mail to Francis for our benchmark case!</a:t>
            </a:r>
          </a:p>
          <a:p>
            <a:endParaRPr lang="en-US" dirty="0" smtClean="0"/>
          </a:p>
          <a:p>
            <a:r>
              <a:rPr lang="en-US" dirty="0" smtClean="0"/>
              <a:t>We used breakout rooms for one to one support, sharing screen etc. Very efficient and friendly despite using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4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30577" y="1121433"/>
            <a:ext cx="71646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Training on HFPS Jan 2023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preparation, call for participation, with Denis support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Reviewed with WPTE, participation selection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Reply to all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Announcement of part open to all EUROfusion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Training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Follow up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393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8959" y="293299"/>
            <a:ext cx="7867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had a follow up meeting ‘hands on’ March 3</a:t>
            </a:r>
            <a:r>
              <a:rPr lang="en-US" baseline="30000" dirty="0" smtClean="0"/>
              <a:t>rd </a:t>
            </a:r>
            <a:r>
              <a:rPr lang="en-US" dirty="0" smtClean="0"/>
              <a:t>via zoom</a:t>
            </a:r>
          </a:p>
          <a:p>
            <a:endParaRPr lang="en-US" dirty="0"/>
          </a:p>
          <a:p>
            <a:r>
              <a:rPr lang="en-US" dirty="0" smtClean="0"/>
              <a:t>The idea was to have them every 2 months or so, but actually the active new users were very few… And we just had a favorite contact person to be more flexible</a:t>
            </a:r>
          </a:p>
          <a:p>
            <a:endParaRPr lang="en-US" dirty="0"/>
          </a:p>
          <a:p>
            <a:r>
              <a:rPr lang="en-US" dirty="0" smtClean="0"/>
              <a:t>We had the idea to invite the most active participants to our I person meeting in Eindhoven, March 2023</a:t>
            </a:r>
          </a:p>
          <a:p>
            <a:r>
              <a:rPr lang="en-US" dirty="0" smtClean="0"/>
              <a:t>(thanks to NL </a:t>
            </a:r>
            <a:r>
              <a:rPr lang="en-US" dirty="0" err="1" smtClean="0"/>
              <a:t>eScience</a:t>
            </a:r>
            <a:r>
              <a:rPr lang="en-US" dirty="0" smtClean="0"/>
              <a:t> center project with DIFFER that included a lot of money for meetings)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083" y="163902"/>
            <a:ext cx="2251514" cy="40496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687" y="2691129"/>
            <a:ext cx="6862595" cy="389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10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974</Words>
  <Application>Microsoft Office PowerPoint</Application>
  <PresentationFormat>Grand écran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BOURDELLE Clarisse 165101</dc:creator>
  <cp:lastModifiedBy>BOURDELLE Clarisse 165101</cp:lastModifiedBy>
  <cp:revision>6</cp:revision>
  <dcterms:created xsi:type="dcterms:W3CDTF">2024-11-14T08:07:40Z</dcterms:created>
  <dcterms:modified xsi:type="dcterms:W3CDTF">2024-11-14T09:02:53Z</dcterms:modified>
</cp:coreProperties>
</file>