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98" r:id="rId6"/>
    <p:sldId id="299" r:id="rId7"/>
    <p:sldId id="301" r:id="rId8"/>
    <p:sldId id="300" r:id="rId9"/>
    <p:sldId id="303" r:id="rId10"/>
    <p:sldId id="302" r:id="rId11"/>
    <p:sldId id="295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orient="horz" pos="1117" userDrawn="1">
          <p15:clr>
            <a:srgbClr val="A4A3A4"/>
          </p15:clr>
        </p15:guide>
        <p15:guide id="3" orient="horz" pos="346" userDrawn="1">
          <p15:clr>
            <a:srgbClr val="A4A3A4"/>
          </p15:clr>
        </p15:guide>
        <p15:guide id="4" orient="horz" pos="2568" userDrawn="1">
          <p15:clr>
            <a:srgbClr val="A4A3A4"/>
          </p15:clr>
        </p15:guide>
        <p15:guide id="5" orient="horz" pos="4156" userDrawn="1">
          <p15:clr>
            <a:srgbClr val="A4A3A4"/>
          </p15:clr>
        </p15:guide>
        <p15:guide id="6" orient="horz" pos="3884" userDrawn="1">
          <p15:clr>
            <a:srgbClr val="A4A3A4"/>
          </p15:clr>
        </p15:guide>
        <p15:guide id="7" orient="horz" pos="1570" userDrawn="1">
          <p15:clr>
            <a:srgbClr val="A4A3A4"/>
          </p15:clr>
        </p15:guide>
        <p15:guide id="8" pos="272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575" userDrawn="1">
          <p15:clr>
            <a:srgbClr val="A4A3A4"/>
          </p15:clr>
        </p15:guide>
        <p15:guide id="11" pos="5896" userDrawn="1">
          <p15:clr>
            <a:srgbClr val="A4A3A4"/>
          </p15:clr>
        </p15:guide>
        <p15:guide id="12" pos="1663" userDrawn="1">
          <p15:clr>
            <a:srgbClr val="A4A3A4"/>
          </p15:clr>
        </p15:guide>
        <p15:guide id="13" pos="4565" userDrawn="1">
          <p15:clr>
            <a:srgbClr val="A4A3A4"/>
          </p15:clr>
        </p15:guide>
        <p15:guide id="14" pos="4475" userDrawn="1">
          <p15:clr>
            <a:srgbClr val="A4A3A4"/>
          </p15:clr>
        </p15:guide>
        <p15:guide id="15" pos="6017" userDrawn="1">
          <p15:clr>
            <a:srgbClr val="A4A3A4"/>
          </p15:clr>
        </p15:guide>
        <p15:guide id="16" pos="73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E5CFA9-F888-44D5-A179-3E9B98B221E8}" v="188" dt="2024-11-12T17:26:16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47" y="48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72"/>
        <p:guide pos="7408"/>
        <p:guide pos="575"/>
        <p:guide pos="5896"/>
        <p:guide pos="1663"/>
        <p:guide pos="4565"/>
        <p:guide pos="4475"/>
        <p:guide pos="6017"/>
        <p:guide pos="73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12.11.2024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2032674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12.11.2024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3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4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3" y="2349500"/>
            <a:ext cx="10367435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3" y="4292600"/>
            <a:ext cx="10367435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227277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11-15.11.2024</a:t>
            </a:r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5" y="6165850"/>
            <a:ext cx="5184707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524079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4" y="2349500"/>
            <a:ext cx="10367432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2" y="4292601"/>
            <a:ext cx="10367437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171645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11-15.11.2024</a:t>
            </a:r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6" y="6165850"/>
            <a:ext cx="518470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939751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84" y="1989139"/>
            <a:ext cx="10308717" cy="403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184705" cy="431800"/>
          </a:xfrm>
        </p:spPr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063553" y="549275"/>
            <a:ext cx="9696648" cy="115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8"/>
            <a:ext cx="4464051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6151" y="1989138"/>
            <a:ext cx="446404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483" y="1989138"/>
            <a:ext cx="9120717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639485" y="2492376"/>
            <a:ext cx="9120716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80716" cy="431800"/>
          </a:xfrm>
        </p:spPr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96152" y="1989138"/>
            <a:ext cx="4464049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3" y="4221163"/>
            <a:ext cx="9120716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2639485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4944534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724746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955251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2639485" y="2492376"/>
            <a:ext cx="2112433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4944534" y="2492376"/>
            <a:ext cx="2112433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7247468" y="2492376"/>
            <a:ext cx="2112433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9552518" y="2492376"/>
            <a:ext cx="2112433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472737" cy="431800"/>
          </a:xfrm>
        </p:spPr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939751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19537" y="549275"/>
            <a:ext cx="9840664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461" y="1989139"/>
            <a:ext cx="11328739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11-15.11.2024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1775603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19537" y="1773238"/>
            <a:ext cx="9840664" cy="1424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431461" y="6203674"/>
            <a:ext cx="1524079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5342" y="251149"/>
            <a:ext cx="8946992" cy="2736603"/>
          </a:xfrm>
        </p:spPr>
        <p:txBody>
          <a:bodyPr>
            <a:noAutofit/>
          </a:bodyPr>
          <a:lstStyle/>
          <a:p>
            <a:r>
              <a:rPr lang="en-US" sz="7200" dirty="0"/>
              <a:t>Perspectives for utilization of AI/ML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6479" y="3091831"/>
            <a:ext cx="8090553" cy="1760464"/>
          </a:xfrm>
        </p:spPr>
        <p:txBody>
          <a:bodyPr>
            <a:noAutofit/>
          </a:bodyPr>
          <a:lstStyle/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4000" dirty="0">
                <a:solidFill>
                  <a:srgbClr val="808080"/>
                </a:solidFill>
              </a:rPr>
              <a:t>Fredric Granberg</a:t>
            </a:r>
          </a:p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2400" dirty="0">
                <a:solidFill>
                  <a:srgbClr val="808080"/>
                </a:solidFill>
              </a:rPr>
              <a:t>And ACH-VTT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7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BE06E89-5947-4449-ADB3-33D5121169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4567184"/>
            <a:ext cx="4715799" cy="1476164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841D8F3E-0A91-46D9-B5A4-010EB6861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3" y="3519613"/>
            <a:ext cx="3331677" cy="9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AB05E309-290C-4782-9641-B8B972F9ED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" b="5618"/>
          <a:stretch/>
        </p:blipFill>
        <p:spPr bwMode="auto">
          <a:xfrm>
            <a:off x="155340" y="2357367"/>
            <a:ext cx="1597218" cy="106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4" descr="VTT_Logo_OnWhite_OrangeBlue_RGB">
            <a:extLst>
              <a:ext uri="{FF2B5EF4-FFF2-40B4-BE49-F238E27FC236}">
                <a16:creationId xmlns:a16="http://schemas.microsoft.com/office/drawing/2014/main" id="{44E81251-50E9-46C3-8E59-65A5AE467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50" y="5016758"/>
            <a:ext cx="2299087" cy="102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305EA2A9">
            <a:extLst>
              <a:ext uri="{FF2B5EF4-FFF2-40B4-BE49-F238E27FC236}">
                <a16:creationId xmlns:a16="http://schemas.microsoft.com/office/drawing/2014/main" id="{0EE2A6B4-892E-45E6-B6F5-05528A936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651" y="5016758"/>
            <a:ext cx="1266649" cy="10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0F0440D2-4CDB-4949-B8F4-AF7B2BBAA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43" y="4911970"/>
            <a:ext cx="1883169" cy="119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B4FF839F">
            <a:extLst>
              <a:ext uri="{FF2B5EF4-FFF2-40B4-BE49-F238E27FC236}">
                <a16:creationId xmlns:a16="http://schemas.microsoft.com/office/drawing/2014/main" id="{F38F1773-1BD0-4359-9544-8EAE7E253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014" y="5016758"/>
            <a:ext cx="827978" cy="10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330CF04B-93B9-2DE2-6C99-70B7B1CF0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aim</a:t>
            </a:r>
            <a:r>
              <a:rPr lang="fi-FI" dirty="0"/>
              <a:t> is to </a:t>
            </a:r>
            <a:r>
              <a:rPr lang="fi-FI" dirty="0" err="1"/>
              <a:t>raise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question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treat</a:t>
            </a:r>
            <a:r>
              <a:rPr lang="fi-FI" dirty="0"/>
              <a:t> AI/ML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fusion</a:t>
            </a:r>
            <a:r>
              <a:rPr lang="fi-FI" dirty="0"/>
              <a:t> </a:t>
            </a:r>
            <a:r>
              <a:rPr lang="fi-FI" dirty="0" err="1"/>
              <a:t>community</a:t>
            </a:r>
            <a:endParaRPr lang="fi-FI" dirty="0"/>
          </a:p>
          <a:p>
            <a:r>
              <a:rPr lang="fi-FI" dirty="0"/>
              <a:t>I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advocate</a:t>
            </a:r>
            <a:r>
              <a:rPr lang="fi-FI" dirty="0"/>
              <a:t> for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against</a:t>
            </a:r>
            <a:r>
              <a:rPr lang="fi-FI" dirty="0"/>
              <a:t>, </a:t>
            </a:r>
            <a:r>
              <a:rPr lang="fi-FI" dirty="0" err="1"/>
              <a:t>neither</a:t>
            </a:r>
            <a:r>
              <a:rPr lang="fi-FI" dirty="0"/>
              <a:t> am I an </a:t>
            </a:r>
            <a:r>
              <a:rPr lang="fi-FI" dirty="0" err="1"/>
              <a:t>expert</a:t>
            </a:r>
            <a:r>
              <a:rPr lang="fi-FI" dirty="0"/>
              <a:t>, and </a:t>
            </a:r>
            <a:r>
              <a:rPr lang="fi-FI" dirty="0" err="1"/>
              <a:t>probably</a:t>
            </a:r>
            <a:r>
              <a:rPr lang="fi-FI" dirty="0"/>
              <a:t> 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contradict</a:t>
            </a:r>
            <a:r>
              <a:rPr lang="fi-FI" dirty="0"/>
              <a:t> </a:t>
            </a:r>
            <a:r>
              <a:rPr lang="fi-FI" dirty="0" err="1"/>
              <a:t>myself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,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?</a:t>
            </a:r>
          </a:p>
          <a:p>
            <a:pPr lvl="1"/>
            <a:r>
              <a:rPr lang="fi-FI" dirty="0"/>
              <a:t>Wild </a:t>
            </a:r>
            <a:r>
              <a:rPr lang="fi-FI" dirty="0" err="1"/>
              <a:t>west</a:t>
            </a:r>
            <a:r>
              <a:rPr lang="fi-FI" dirty="0"/>
              <a:t>?</a:t>
            </a:r>
          </a:p>
          <a:p>
            <a:pPr lvl="1"/>
            <a:r>
              <a:rPr lang="fi-FI" dirty="0" err="1"/>
              <a:t>Guidelines</a:t>
            </a:r>
            <a:r>
              <a:rPr lang="fi-FI" dirty="0"/>
              <a:t>?</a:t>
            </a:r>
          </a:p>
          <a:p>
            <a:endParaRPr lang="fi-FI" dirty="0"/>
          </a:p>
          <a:p>
            <a:r>
              <a:rPr lang="fi-FI" dirty="0"/>
              <a:t>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moment</a:t>
            </a:r>
            <a:r>
              <a:rPr lang="fi-FI" dirty="0"/>
              <a:t> ”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proposals</a:t>
            </a:r>
            <a:r>
              <a:rPr lang="fi-FI" dirty="0"/>
              <a:t>” </a:t>
            </a:r>
            <a:r>
              <a:rPr lang="fi-FI" dirty="0" err="1"/>
              <a:t>needs</a:t>
            </a:r>
            <a:r>
              <a:rPr lang="fi-FI" dirty="0"/>
              <a:t> to </a:t>
            </a:r>
            <a:r>
              <a:rPr lang="fi-FI" dirty="0" err="1"/>
              <a:t>include</a:t>
            </a:r>
            <a:r>
              <a:rPr lang="fi-FI" dirty="0"/>
              <a:t> </a:t>
            </a:r>
            <a:r>
              <a:rPr lang="fi-FI" dirty="0" err="1"/>
              <a:t>aspects</a:t>
            </a:r>
            <a:r>
              <a:rPr lang="fi-FI" dirty="0"/>
              <a:t> of AI/ML</a:t>
            </a:r>
          </a:p>
          <a:p>
            <a:pPr lvl="1"/>
            <a:r>
              <a:rPr lang="fi-FI" dirty="0"/>
              <a:t>Can </a:t>
            </a:r>
            <a:r>
              <a:rPr lang="fi-FI" dirty="0" err="1"/>
              <a:t>be</a:t>
            </a:r>
            <a:r>
              <a:rPr lang="fi-FI" dirty="0"/>
              <a:t> trivial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32BE342-C530-946E-F1A4-31EE7905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09728B1-2552-6BEC-1651-40771CC3E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15798A-181B-C30E-27E3-5CBDE83B4B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DB2A89D7-8B95-E564-C737-11EDD0DCE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AI/ML in </a:t>
            </a:r>
            <a:r>
              <a:rPr lang="fi-FI" dirty="0" err="1"/>
              <a:t>fusion</a:t>
            </a:r>
            <a:r>
              <a:rPr lang="fi-FI" dirty="0"/>
              <a:t> </a:t>
            </a:r>
            <a:r>
              <a:rPr lang="fi-FI" dirty="0" err="1"/>
              <a:t>research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663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0D6FC81-1583-6905-4EF5-E76BA37EC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AI/ML/NN </a:t>
            </a:r>
            <a:r>
              <a:rPr lang="fi-FI" dirty="0" err="1"/>
              <a:t>fast</a:t>
            </a:r>
            <a:r>
              <a:rPr lang="fi-FI" dirty="0"/>
              <a:t> </a:t>
            </a:r>
            <a:r>
              <a:rPr lang="fi-FI" dirty="0" err="1"/>
              <a:t>surrogate</a:t>
            </a:r>
            <a:r>
              <a:rPr lang="fi-FI" dirty="0"/>
              <a:t> </a:t>
            </a:r>
            <a:r>
              <a:rPr lang="fi-FI" dirty="0" err="1"/>
              <a:t>models</a:t>
            </a:r>
            <a:r>
              <a:rPr lang="fi-FI" dirty="0"/>
              <a:t> to heavy </a:t>
            </a:r>
            <a:r>
              <a:rPr lang="fi-FI" dirty="0" err="1"/>
              <a:t>simulations</a:t>
            </a:r>
            <a:r>
              <a:rPr lang="fi-FI" dirty="0"/>
              <a:t>/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combinatorial</a:t>
            </a:r>
            <a:r>
              <a:rPr lang="fi-FI" dirty="0"/>
              <a:t> </a:t>
            </a:r>
            <a:r>
              <a:rPr lang="fi-FI" dirty="0" err="1"/>
              <a:t>problems</a:t>
            </a:r>
            <a:endParaRPr lang="fi-FI" dirty="0"/>
          </a:p>
          <a:p>
            <a:pPr lvl="1"/>
            <a:r>
              <a:rPr lang="fi-FI" dirty="0" err="1"/>
              <a:t>Speep-up</a:t>
            </a:r>
            <a:r>
              <a:rPr lang="fi-FI" dirty="0"/>
              <a:t> </a:t>
            </a:r>
            <a:r>
              <a:rPr lang="fi-FI" dirty="0" err="1"/>
              <a:t>simulations</a:t>
            </a:r>
            <a:endParaRPr lang="fi-FI" dirty="0"/>
          </a:p>
          <a:p>
            <a:pPr lvl="1"/>
            <a:r>
              <a:rPr lang="fi-FI" dirty="0" err="1"/>
              <a:t>Utilize</a:t>
            </a:r>
            <a:r>
              <a:rPr lang="fi-FI" dirty="0"/>
              <a:t> </a:t>
            </a:r>
            <a:r>
              <a:rPr lang="fi-FI" dirty="0" err="1"/>
              <a:t>accuracy</a:t>
            </a:r>
            <a:r>
              <a:rPr lang="fi-FI" dirty="0"/>
              <a:t> of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precice</a:t>
            </a:r>
            <a:r>
              <a:rPr lang="fi-FI" dirty="0"/>
              <a:t> </a:t>
            </a:r>
            <a:r>
              <a:rPr lang="fi-FI" dirty="0" err="1"/>
              <a:t>models</a:t>
            </a:r>
            <a:r>
              <a:rPr lang="fi-FI" dirty="0"/>
              <a:t> at </a:t>
            </a:r>
            <a:r>
              <a:rPr lang="fi-FI" dirty="0" err="1"/>
              <a:t>larger</a:t>
            </a:r>
            <a:r>
              <a:rPr lang="fi-FI" dirty="0"/>
              <a:t> </a:t>
            </a:r>
            <a:r>
              <a:rPr lang="fi-FI" dirty="0" err="1"/>
              <a:t>scale</a:t>
            </a:r>
            <a:endParaRPr lang="fi-FI" dirty="0"/>
          </a:p>
          <a:p>
            <a:pPr lvl="1"/>
            <a:endParaRPr lang="fi-FI" dirty="0"/>
          </a:p>
          <a:p>
            <a:r>
              <a:rPr lang="fi-FI" dirty="0"/>
              <a:t>AI </a:t>
            </a:r>
            <a:r>
              <a:rPr lang="fi-FI" dirty="0" err="1"/>
              <a:t>based</a:t>
            </a:r>
            <a:r>
              <a:rPr lang="fi-FI" dirty="0"/>
              <a:t> </a:t>
            </a:r>
            <a:r>
              <a:rPr lang="fi-FI" dirty="0" err="1"/>
              <a:t>algorithms</a:t>
            </a:r>
            <a:r>
              <a:rPr lang="fi-FI" dirty="0"/>
              <a:t> for </a:t>
            </a:r>
            <a:r>
              <a:rPr lang="fi-FI" dirty="0" err="1"/>
              <a:t>efficient</a:t>
            </a:r>
            <a:r>
              <a:rPr lang="fi-FI" dirty="0"/>
              <a:t> </a:t>
            </a:r>
            <a:r>
              <a:rPr lang="fi-FI" dirty="0" err="1"/>
              <a:t>sampling</a:t>
            </a:r>
            <a:r>
              <a:rPr lang="fi-FI" dirty="0"/>
              <a:t> of </a:t>
            </a:r>
            <a:r>
              <a:rPr lang="fi-FI" dirty="0" err="1"/>
              <a:t>paramater</a:t>
            </a:r>
            <a:r>
              <a:rPr lang="fi-FI" dirty="0"/>
              <a:t> </a:t>
            </a:r>
            <a:r>
              <a:rPr lang="fi-FI" dirty="0" err="1"/>
              <a:t>space</a:t>
            </a:r>
            <a:endParaRPr lang="fi-FI" dirty="0"/>
          </a:p>
          <a:p>
            <a:pPr lvl="1"/>
            <a:r>
              <a:rPr lang="fi-FI" dirty="0"/>
              <a:t>Can </a:t>
            </a:r>
            <a:r>
              <a:rPr lang="fi-FI" dirty="0" err="1"/>
              <a:t>reduce</a:t>
            </a:r>
            <a:r>
              <a:rPr lang="fi-FI" dirty="0"/>
              <a:t>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for </a:t>
            </a:r>
            <a:r>
              <a:rPr lang="fi-FI" dirty="0" err="1"/>
              <a:t>sampling</a:t>
            </a:r>
            <a:r>
              <a:rPr lang="fi-FI" dirty="0"/>
              <a:t>, and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a </a:t>
            </a:r>
            <a:r>
              <a:rPr lang="fi-FI" dirty="0" err="1"/>
              <a:t>grid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LLMs</a:t>
            </a:r>
            <a:r>
              <a:rPr lang="fi-FI" dirty="0"/>
              <a:t> for </a:t>
            </a:r>
            <a:r>
              <a:rPr lang="fi-FI" dirty="0" err="1"/>
              <a:t>language</a:t>
            </a:r>
            <a:r>
              <a:rPr lang="fi-FI" dirty="0"/>
              <a:t>/</a:t>
            </a:r>
            <a:r>
              <a:rPr lang="fi-FI" dirty="0" err="1"/>
              <a:t>spell</a:t>
            </a:r>
            <a:r>
              <a:rPr lang="fi-FI" dirty="0"/>
              <a:t> </a:t>
            </a:r>
            <a:r>
              <a:rPr lang="fi-FI" dirty="0" err="1"/>
              <a:t>checking</a:t>
            </a:r>
            <a:r>
              <a:rPr lang="fi-FI" dirty="0"/>
              <a:t> / </a:t>
            </a:r>
            <a:r>
              <a:rPr lang="fi-FI" dirty="0" err="1"/>
              <a:t>document</a:t>
            </a:r>
            <a:r>
              <a:rPr lang="fi-FI" dirty="0"/>
              <a:t> </a:t>
            </a:r>
            <a:r>
              <a:rPr lang="fi-FI" dirty="0" err="1"/>
              <a:t>searching</a:t>
            </a:r>
            <a:endParaRPr lang="fi-FI" dirty="0"/>
          </a:p>
          <a:p>
            <a:pPr lvl="1"/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starting</a:t>
            </a:r>
            <a:r>
              <a:rPr lang="fi-FI" dirty="0"/>
              <a:t> </a:t>
            </a:r>
            <a:r>
              <a:rPr lang="fi-FI" dirty="0" err="1"/>
              <a:t>point</a:t>
            </a:r>
            <a:r>
              <a:rPr lang="fi-FI" dirty="0"/>
              <a:t> for non-</a:t>
            </a:r>
            <a:r>
              <a:rPr lang="fi-FI" dirty="0" err="1"/>
              <a:t>native</a:t>
            </a:r>
            <a:r>
              <a:rPr lang="fi-FI" dirty="0"/>
              <a:t> </a:t>
            </a:r>
            <a:r>
              <a:rPr lang="fi-FI" dirty="0" err="1"/>
              <a:t>speakers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8A6EBC2-4335-B126-914D-C13C8E12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816EF3D-079A-0D23-9917-E6B6D552ED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9CEDB0-5800-F5AF-FB97-0188E66BA6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B2D0203-2116-3A09-B8FE-71C2C18A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Some </a:t>
            </a:r>
            <a:r>
              <a:rPr lang="fi-FI" dirty="0" err="1"/>
              <a:t>examples</a:t>
            </a:r>
            <a:r>
              <a:rPr lang="fi-FI" dirty="0"/>
              <a:t> on </a:t>
            </a:r>
            <a:r>
              <a:rPr lang="fi-FI" dirty="0" err="1"/>
              <a:t>success</a:t>
            </a:r>
            <a:r>
              <a:rPr lang="fi-FI" dirty="0"/>
              <a:t> </a:t>
            </a:r>
            <a:r>
              <a:rPr lang="fi-FI" dirty="0" err="1"/>
              <a:t>stories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228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FA4030C-ADEF-AA24-EAD7-7E9D93729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All</a:t>
            </a:r>
            <a:r>
              <a:rPr lang="fi-FI" dirty="0"/>
              <a:t> of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validated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at </a:t>
            </a:r>
            <a:r>
              <a:rPr lang="fi-FI" dirty="0" err="1"/>
              <a:t>least</a:t>
            </a:r>
            <a:r>
              <a:rPr lang="fi-FI" dirty="0"/>
              <a:t> </a:t>
            </a:r>
            <a:r>
              <a:rPr lang="fi-FI" dirty="0" err="1"/>
              <a:t>checked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a ”</a:t>
            </a:r>
            <a:r>
              <a:rPr lang="fi-FI" dirty="0" err="1"/>
              <a:t>accurate</a:t>
            </a:r>
            <a:r>
              <a:rPr lang="fi-FI" dirty="0"/>
              <a:t>” </a:t>
            </a:r>
            <a:r>
              <a:rPr lang="fi-FI" dirty="0" err="1"/>
              <a:t>model</a:t>
            </a:r>
            <a:endParaRPr lang="fi-FI" dirty="0"/>
          </a:p>
          <a:p>
            <a:pPr lvl="1"/>
            <a:r>
              <a:rPr lang="fi-FI" dirty="0"/>
              <a:t>If a </a:t>
            </a:r>
            <a:r>
              <a:rPr lang="fi-FI" dirty="0" err="1"/>
              <a:t>strange</a:t>
            </a:r>
            <a:r>
              <a:rPr lang="fi-FI" dirty="0"/>
              <a:t> </a:t>
            </a:r>
            <a:r>
              <a:rPr lang="fi-FI" dirty="0" err="1"/>
              <a:t>result</a:t>
            </a:r>
            <a:r>
              <a:rPr lang="fi-FI" dirty="0"/>
              <a:t> </a:t>
            </a:r>
            <a:r>
              <a:rPr lang="fi-FI" dirty="0" err="1"/>
              <a:t>arises</a:t>
            </a:r>
            <a:r>
              <a:rPr lang="fi-FI" dirty="0"/>
              <a:t>,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checked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a </a:t>
            </a:r>
            <a:r>
              <a:rPr lang="fi-FI" dirty="0" err="1"/>
              <a:t>existing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/</a:t>
            </a:r>
            <a:r>
              <a:rPr lang="fi-FI" dirty="0" err="1"/>
              <a:t>human</a:t>
            </a:r>
            <a:endParaRPr lang="fi-FI" dirty="0"/>
          </a:p>
          <a:p>
            <a:pPr lvl="1"/>
            <a:endParaRPr lang="fi-FI" dirty="0"/>
          </a:p>
          <a:p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AI/ML </a:t>
            </a:r>
            <a:r>
              <a:rPr lang="fi-FI" dirty="0" err="1"/>
              <a:t>papers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models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small</a:t>
            </a:r>
            <a:r>
              <a:rPr lang="fi-FI" dirty="0"/>
              <a:t> </a:t>
            </a:r>
            <a:r>
              <a:rPr lang="fi-FI" dirty="0" err="1"/>
              <a:t>validation</a:t>
            </a:r>
            <a:r>
              <a:rPr lang="fi-FI" dirty="0"/>
              <a:t> </a:t>
            </a:r>
            <a:r>
              <a:rPr lang="fi-FI" dirty="0" err="1"/>
              <a:t>errors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no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physics</a:t>
            </a:r>
            <a:r>
              <a:rPr lang="fi-FI" dirty="0"/>
              <a:t> </a:t>
            </a:r>
            <a:r>
              <a:rPr lang="fi-FI" dirty="0" err="1"/>
              <a:t>nor</a:t>
            </a:r>
            <a:r>
              <a:rPr lang="fi-FI" dirty="0"/>
              <a:t> </a:t>
            </a:r>
            <a:r>
              <a:rPr lang="fi-FI" dirty="0" err="1"/>
              <a:t>insights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A7EF220-424B-56B1-154F-4D2F4DED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5FFD00-AB25-93D4-91C3-AF59F74FE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C7AC1B-6CD6-D101-AB49-79E03BBE50A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5520BCF8-9DDE-285D-26EE-C18BC082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Common</a:t>
            </a:r>
            <a:r>
              <a:rPr lang="fi-FI" dirty="0"/>
              <a:t> </a:t>
            </a:r>
            <a:r>
              <a:rPr lang="fi-FI" dirty="0" err="1"/>
              <a:t>things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529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1381CA21-7EA8-BE99-CBFB-3B9FE5ACD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Error</a:t>
            </a:r>
            <a:r>
              <a:rPr lang="fi-FI" dirty="0"/>
              <a:t> </a:t>
            </a:r>
            <a:r>
              <a:rPr lang="fi-FI" dirty="0" err="1"/>
              <a:t>estimate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existing</a:t>
            </a:r>
            <a:r>
              <a:rPr lang="fi-FI" dirty="0"/>
              <a:t> in </a:t>
            </a:r>
            <a:r>
              <a:rPr lang="fi-FI" dirty="0" err="1"/>
              <a:t>many</a:t>
            </a:r>
            <a:r>
              <a:rPr lang="fi-FI" dirty="0"/>
              <a:t> of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models</a:t>
            </a:r>
            <a:endParaRPr lang="fi-FI" dirty="0"/>
          </a:p>
          <a:p>
            <a:pPr lvl="1"/>
            <a:r>
              <a:rPr lang="fi-FI" dirty="0"/>
              <a:t>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included</a:t>
            </a:r>
            <a:r>
              <a:rPr lang="fi-FI" dirty="0"/>
              <a:t> in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models</a:t>
            </a:r>
            <a:r>
              <a:rPr lang="fi-FI" dirty="0"/>
              <a:t>, to </a:t>
            </a:r>
            <a:r>
              <a:rPr lang="fi-FI" dirty="0" err="1"/>
              <a:t>have</a:t>
            </a:r>
            <a:r>
              <a:rPr lang="fi-FI" dirty="0"/>
              <a:t> an </a:t>
            </a:r>
            <a:r>
              <a:rPr lang="fi-FI" dirty="0" err="1"/>
              <a:t>estimate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certainty</a:t>
            </a:r>
            <a:r>
              <a:rPr lang="fi-FI" dirty="0"/>
              <a:t> of a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bullet-proof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a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start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improved</a:t>
            </a:r>
            <a:endParaRPr lang="fi-FI" dirty="0"/>
          </a:p>
          <a:p>
            <a:pPr lvl="2"/>
            <a:endParaRPr lang="fi-FI" dirty="0"/>
          </a:p>
          <a:p>
            <a:r>
              <a:rPr lang="fi-FI" dirty="0" err="1"/>
              <a:t>Example</a:t>
            </a:r>
            <a:r>
              <a:rPr lang="fi-FI" dirty="0"/>
              <a:t>:</a:t>
            </a:r>
          </a:p>
          <a:p>
            <a:pPr marL="0" indent="0">
              <a:buNone/>
            </a:pPr>
            <a:r>
              <a:rPr lang="fi-FI" dirty="0"/>
              <a:t>	A NN </a:t>
            </a:r>
            <a:r>
              <a:rPr lang="fi-FI" dirty="0" err="1"/>
              <a:t>estimate</a:t>
            </a:r>
            <a:r>
              <a:rPr lang="fi-FI" dirty="0"/>
              <a:t> of X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generated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training</a:t>
            </a:r>
            <a:r>
              <a:rPr lang="fi-FI" dirty="0"/>
              <a:t> of </a:t>
            </a:r>
            <a:r>
              <a:rPr lang="fi-FI" dirty="0" err="1"/>
              <a:t>experimental</a:t>
            </a:r>
            <a:r>
              <a:rPr lang="fi-FI" dirty="0"/>
              <a:t> X </a:t>
            </a:r>
            <a:r>
              <a:rPr lang="fi-FI" dirty="0" err="1"/>
              <a:t>by</a:t>
            </a:r>
            <a:r>
              <a:rPr lang="fi-FI" dirty="0"/>
              <a:t> 	</a:t>
            </a:r>
            <a:r>
              <a:rPr lang="fi-FI" dirty="0" err="1"/>
              <a:t>choosing</a:t>
            </a:r>
            <a:r>
              <a:rPr lang="fi-FI" dirty="0"/>
              <a:t> some </a:t>
            </a:r>
            <a:r>
              <a:rPr lang="fi-FI" dirty="0" err="1"/>
              <a:t>parameters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thought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affect</a:t>
            </a:r>
            <a:r>
              <a:rPr lang="fi-FI" dirty="0"/>
              <a:t> X.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	A </a:t>
            </a:r>
            <a:r>
              <a:rPr lang="fi-FI" dirty="0" err="1"/>
              <a:t>nice</a:t>
            </a:r>
            <a:r>
              <a:rPr lang="fi-FI" dirty="0"/>
              <a:t> </a:t>
            </a:r>
            <a:r>
              <a:rPr lang="fi-FI" dirty="0" err="1"/>
              <a:t>evolution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extrapolated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no </a:t>
            </a:r>
            <a:r>
              <a:rPr lang="fi-FI" dirty="0" err="1"/>
              <a:t>possibility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an </a:t>
            </a:r>
            <a:r>
              <a:rPr lang="fi-FI" dirty="0" err="1"/>
              <a:t>error</a:t>
            </a:r>
            <a:r>
              <a:rPr lang="fi-FI" dirty="0"/>
              <a:t> 	</a:t>
            </a:r>
            <a:r>
              <a:rPr lang="fi-FI" dirty="0" err="1"/>
              <a:t>estimate</a:t>
            </a:r>
            <a:r>
              <a:rPr lang="fi-FI" dirty="0"/>
              <a:t>, </a:t>
            </a:r>
            <a:r>
              <a:rPr lang="fi-FI" dirty="0" err="1"/>
              <a:t>neither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it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validated</a:t>
            </a:r>
            <a:r>
              <a:rPr lang="fi-FI" dirty="0"/>
              <a:t> (</a:t>
            </a:r>
            <a:r>
              <a:rPr lang="fi-FI" dirty="0" err="1"/>
              <a:t>within</a:t>
            </a:r>
            <a:r>
              <a:rPr lang="fi-FI" dirty="0"/>
              <a:t>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/</a:t>
            </a:r>
            <a:r>
              <a:rPr lang="fi-FI" dirty="0" err="1"/>
              <a:t>decades</a:t>
            </a:r>
            <a:r>
              <a:rPr lang="fi-FI" dirty="0"/>
              <a:t>)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643F507-6DF2-13C5-BB6E-20A154AE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1F3622-563F-F46C-5E0C-202F9BB2A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028E3C-EA5B-E106-5976-74014E5485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A351AF5A-D59F-636E-5140-72602C61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Problems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76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0758AE3-90C8-D48F-EB88-BDC82887B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Anything</a:t>
            </a:r>
            <a:r>
              <a:rPr lang="fi-FI" dirty="0"/>
              <a:t> </a:t>
            </a:r>
            <a:r>
              <a:rPr lang="fi-FI" dirty="0" err="1"/>
              <a:t>goes</a:t>
            </a:r>
            <a:r>
              <a:rPr lang="fi-FI" dirty="0"/>
              <a:t>, as long as it is AI/ML?</a:t>
            </a:r>
          </a:p>
          <a:p>
            <a:endParaRPr lang="fi-FI" dirty="0"/>
          </a:p>
          <a:p>
            <a:r>
              <a:rPr lang="fi-FI" dirty="0" err="1"/>
              <a:t>Guidelines</a:t>
            </a:r>
            <a:r>
              <a:rPr lang="fi-FI" dirty="0"/>
              <a:t>?</a:t>
            </a:r>
          </a:p>
          <a:p>
            <a:endParaRPr lang="fi-FI" dirty="0"/>
          </a:p>
          <a:p>
            <a:r>
              <a:rPr lang="fi-FI" dirty="0"/>
              <a:t>”Standard EUROfusion AI </a:t>
            </a:r>
            <a:r>
              <a:rPr lang="fi-FI" dirty="0" err="1"/>
              <a:t>methods</a:t>
            </a:r>
            <a:r>
              <a:rPr lang="fi-FI" dirty="0"/>
              <a:t>/software”?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BA48B3B-2E6B-A588-73D4-39403917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86FAD9-75F9-9DBA-9791-10A24DEB05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21E347-FC0A-97D9-3479-FAE21D15C09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E5728B3-6519-BA74-140E-7EAD3814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96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C4D0789-A0BB-1B21-3B09-DE1A5B928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/>
              <a:t>little</a:t>
            </a:r>
            <a:r>
              <a:rPr lang="fi-FI" dirty="0"/>
              <a:t> AI/ML </a:t>
            </a:r>
            <a:r>
              <a:rPr lang="fi-FI" dirty="0" err="1"/>
              <a:t>related</a:t>
            </a:r>
            <a:r>
              <a:rPr lang="fi-FI" dirty="0"/>
              <a:t> </a:t>
            </a:r>
            <a:r>
              <a:rPr lang="fi-FI" dirty="0" err="1"/>
              <a:t>tasks</a:t>
            </a:r>
            <a:endParaRPr lang="fi-FI" dirty="0"/>
          </a:p>
          <a:p>
            <a:pPr lvl="1"/>
            <a:r>
              <a:rPr lang="fi-FI" dirty="0"/>
              <a:t>I </a:t>
            </a:r>
            <a:r>
              <a:rPr lang="fi-FI" dirty="0" err="1"/>
              <a:t>think</a:t>
            </a:r>
            <a:r>
              <a:rPr lang="fi-FI" dirty="0"/>
              <a:t>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counted</a:t>
            </a:r>
            <a:r>
              <a:rPr lang="fi-FI" dirty="0"/>
              <a:t> on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hand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whole</a:t>
            </a:r>
            <a:r>
              <a:rPr lang="fi-FI" dirty="0"/>
              <a:t> E-TASC </a:t>
            </a:r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beginning</a:t>
            </a:r>
            <a:endParaRPr lang="fi-FI" dirty="0"/>
          </a:p>
          <a:p>
            <a:pPr lvl="1"/>
            <a:r>
              <a:rPr lang="fi-FI" dirty="0" err="1"/>
              <a:t>Maybe</a:t>
            </a:r>
            <a:r>
              <a:rPr lang="fi-FI" dirty="0"/>
              <a:t> </a:t>
            </a:r>
            <a:r>
              <a:rPr lang="fi-FI" dirty="0" err="1"/>
              <a:t>still</a:t>
            </a:r>
            <a:r>
              <a:rPr lang="fi-FI" dirty="0"/>
              <a:t> in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infancy</a:t>
            </a:r>
            <a:r>
              <a:rPr lang="fi-FI" dirty="0"/>
              <a:t>, </a:t>
            </a:r>
            <a:r>
              <a:rPr lang="fi-FI" dirty="0" err="1"/>
              <a:t>so</a:t>
            </a:r>
            <a:r>
              <a:rPr lang="fi-FI" dirty="0"/>
              <a:t> no </a:t>
            </a:r>
            <a:r>
              <a:rPr lang="fi-FI" dirty="0" err="1"/>
              <a:t>need</a:t>
            </a:r>
            <a:r>
              <a:rPr lang="fi-FI" dirty="0"/>
              <a:t> for </a:t>
            </a:r>
            <a:r>
              <a:rPr lang="fi-FI" dirty="0" err="1"/>
              <a:t>support</a:t>
            </a:r>
            <a:r>
              <a:rPr lang="fi-FI" dirty="0"/>
              <a:t>?</a:t>
            </a:r>
          </a:p>
          <a:p>
            <a:pPr lvl="1"/>
            <a:endParaRPr lang="fi-FI" dirty="0"/>
          </a:p>
          <a:p>
            <a:r>
              <a:rPr lang="fi-FI" dirty="0" err="1"/>
              <a:t>Examples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far</a:t>
            </a:r>
            <a:endParaRPr lang="fi-FI" dirty="0"/>
          </a:p>
          <a:p>
            <a:pPr lvl="1"/>
            <a:r>
              <a:rPr lang="fi-FI" dirty="0" err="1"/>
              <a:t>Anomaly</a:t>
            </a:r>
            <a:r>
              <a:rPr lang="fi-FI" dirty="0"/>
              <a:t> </a:t>
            </a:r>
            <a:r>
              <a:rPr lang="fi-FI" dirty="0" err="1"/>
              <a:t>detection</a:t>
            </a:r>
            <a:r>
              <a:rPr lang="fi-FI" dirty="0"/>
              <a:t> for </a:t>
            </a:r>
            <a:r>
              <a:rPr lang="fi-FI" dirty="0" err="1"/>
              <a:t>simulations</a:t>
            </a:r>
            <a:endParaRPr lang="fi-FI" dirty="0"/>
          </a:p>
          <a:p>
            <a:pPr lvl="1"/>
            <a:r>
              <a:rPr lang="fi-FI" dirty="0" err="1"/>
              <a:t>Bayesian</a:t>
            </a:r>
            <a:r>
              <a:rPr lang="fi-FI" dirty="0"/>
              <a:t> </a:t>
            </a:r>
            <a:r>
              <a:rPr lang="fi-FI" dirty="0" err="1"/>
              <a:t>optimization</a:t>
            </a:r>
            <a:endParaRPr lang="fi-FI" dirty="0"/>
          </a:p>
          <a:p>
            <a:pPr lvl="1"/>
            <a:r>
              <a:rPr lang="fi-FI" dirty="0" err="1"/>
              <a:t>Fast</a:t>
            </a:r>
            <a:r>
              <a:rPr lang="fi-FI" dirty="0"/>
              <a:t> </a:t>
            </a:r>
            <a:r>
              <a:rPr lang="fi-FI" dirty="0" err="1"/>
              <a:t>surrogate</a:t>
            </a:r>
            <a:r>
              <a:rPr lang="fi-FI" dirty="0"/>
              <a:t> </a:t>
            </a:r>
            <a:r>
              <a:rPr lang="fi-FI" dirty="0" err="1"/>
              <a:t>models</a:t>
            </a:r>
            <a:r>
              <a:rPr lang="fi-FI" dirty="0"/>
              <a:t> for heavy </a:t>
            </a:r>
            <a:r>
              <a:rPr lang="fi-FI" dirty="0" err="1"/>
              <a:t>codes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DA04B2F-4CFD-BBFF-2668-7887D2D4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EACE171-360A-87EE-7F39-58DAD1FF72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989BE9-76C3-ED87-EE53-8CC0724E4D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1591BED0-1EEF-0CB9-F2BD-52D4D3B1A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ACH-VTT</a:t>
            </a:r>
          </a:p>
        </p:txBody>
      </p:sp>
    </p:spTree>
    <p:extLst>
      <p:ext uri="{BB962C8B-B14F-4D97-AF65-F5344CB8AC3E}">
        <p14:creationId xmlns:p14="http://schemas.microsoft.com/office/powerpoint/2010/main" val="230164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094222A-BE0A-4E3D-58A4-E35A5457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11-15.11.2024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76C58CB-8E5F-4FD3-37F7-C3067D617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36AB38-DCA9-9F07-1D72-CA7AED0BDF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E-TASC GM I</a:t>
            </a:r>
            <a:endParaRPr lang="en-GB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E4073025-FA7C-E408-C834-32054E366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THANK YOU FOR YOUR ATTENTION</a:t>
            </a:r>
            <a:br>
              <a:rPr lang="fi-FI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i-FI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Happy</a:t>
            </a:r>
            <a:r>
              <a:rPr lang="fi-FI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fi-FI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</a:t>
            </a:r>
            <a:r>
              <a:rPr lang="fi-FI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lang="fi-FI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further</a:t>
            </a:r>
            <a:r>
              <a:rPr lang="fi-FI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during</a:t>
            </a:r>
            <a:r>
              <a:rPr lang="fi-FI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44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brea</a:t>
            </a:r>
            <a:endParaRPr lang="fi-FI" sz="6000" dirty="0"/>
          </a:p>
        </p:txBody>
      </p:sp>
      <p:pic>
        <p:nvPicPr>
          <p:cNvPr id="1026" name="Picture 2" descr="Kuva, joka sisältää kohteen taivas, revontuli, piha-, puu&#10;&#10;Kuvaus luotu automaattisesti">
            <a:extLst>
              <a:ext uri="{FF2B5EF4-FFF2-40B4-BE49-F238E27FC236}">
                <a16:creationId xmlns:a16="http://schemas.microsoft.com/office/drawing/2014/main" id="{E25531D7-C502-9888-6D2C-9530B7880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630" y="1836020"/>
            <a:ext cx="6820699" cy="454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15905"/>
      </p:ext>
    </p:extLst>
  </p:cSld>
  <p:clrMapOvr>
    <a:masterClrMapping/>
  </p:clrMapOvr>
</p:sld>
</file>

<file path=ppt/theme/theme1.xml><?xml version="1.0" encoding="utf-8"?>
<a:theme xmlns:a="http://schemas.openxmlformats.org/drawingml/2006/main" name="Helsingin Yliopisto">
  <a:themeElements>
    <a:clrScheme name="HY (ml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A311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EAD4F1C47F1247A643DACFE20C9223" ma:contentTypeVersion="20" ma:contentTypeDescription="Create a new document." ma:contentTypeScope="" ma:versionID="a72d8bd1b2366743613c641e9e1ced1f">
  <xsd:schema xmlns:xsd="http://www.w3.org/2001/XMLSchema" xmlns:xs="http://www.w3.org/2001/XMLSchema" xmlns:p="http://schemas.microsoft.com/office/2006/metadata/properties" xmlns:ns3="b95d4c91-4c37-40ea-a04a-c6f8139fc849" xmlns:ns4="bb400f50-552c-4823-bc3f-146433615514" targetNamespace="http://schemas.microsoft.com/office/2006/metadata/properties" ma:root="true" ma:fieldsID="8c276832d6f84f1bc57b3994cb68e9d7" ns3:_="" ns4:_="">
    <xsd:import namespace="b95d4c91-4c37-40ea-a04a-c6f8139fc849"/>
    <xsd:import namespace="bb400f50-552c-4823-bc3f-14643361551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d4c91-4c37-40ea-a04a-c6f8139fc8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00f50-552c-4823-bc3f-1464336155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7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b400f50-552c-4823-bc3f-146433615514" xsi:nil="true"/>
  </documentManagement>
</p:properties>
</file>

<file path=customXml/itemProps1.xml><?xml version="1.0" encoding="utf-8"?>
<ds:datastoreItem xmlns:ds="http://schemas.openxmlformats.org/officeDocument/2006/customXml" ds:itemID="{4348A8AB-F638-4988-B796-96D84DC8EE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73F114-1406-4887-AA42-F451ECCF1BA2}">
  <ds:schemaRefs>
    <ds:schemaRef ds:uri="b95d4c91-4c37-40ea-a04a-c6f8139fc849"/>
    <ds:schemaRef ds:uri="bb400f50-552c-4823-bc3f-1464336155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4EBC219-E827-4212-B0C4-4BCC5E8A1921}">
  <ds:schemaRefs>
    <ds:schemaRef ds:uri="http://schemas.microsoft.com/office/2006/metadata/properties"/>
    <ds:schemaRef ds:uri="http://purl.org/dc/elements/1.1/"/>
    <ds:schemaRef ds:uri="bb400f50-552c-4823-bc3f-146433615514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b95d4c91-4c37-40ea-a04a-c6f8139fc84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504</Words>
  <Application>Microsoft Office PowerPoint</Application>
  <PresentationFormat>Laajakuva</PresentationFormat>
  <Paragraphs>78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0" baseType="lpstr">
      <vt:lpstr>Arial</vt:lpstr>
      <vt:lpstr>Helsingin Yliopisto</vt:lpstr>
      <vt:lpstr>Perspectives for utilization of AI/ML</vt:lpstr>
      <vt:lpstr>AI/ML in fusion research</vt:lpstr>
      <vt:lpstr>Some examples on success stories</vt:lpstr>
      <vt:lpstr>Common things</vt:lpstr>
      <vt:lpstr>Problems</vt:lpstr>
      <vt:lpstr>What should we do?</vt:lpstr>
      <vt:lpstr>ACH-VTT</vt:lpstr>
      <vt:lpstr>THANK YOU FOR YOUR ATTENTION Happy to discuss this further during brea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PWIE</dc:title>
  <dc:subject/>
  <dc:creator/>
  <cp:revision>1</cp:revision>
  <dcterms:created xsi:type="dcterms:W3CDTF">2011-10-17T06:10:50Z</dcterms:created>
  <dcterms:modified xsi:type="dcterms:W3CDTF">2024-11-12T17:36:57Z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0x010100A0EAD4F1C47F1247A643DACFE20C9223</vt:lpwstr>
  </property>
</Properties>
</file>