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sldIdLst>
    <p:sldId id="256" r:id="rId5"/>
    <p:sldId id="258" r:id="rId6"/>
    <p:sldId id="266" r:id="rId7"/>
    <p:sldId id="265" r:id="rId8"/>
    <p:sldId id="263" r:id="rId9"/>
    <p:sldId id="259"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EUROfusion Values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0DF84-45A5-E8B6-2356-A083BD3B6272}"/>
              </a:ext>
            </a:extLst>
          </p:cNvPr>
          <p:cNvSpPr>
            <a:spLocks noGrp="1"/>
          </p:cNvSpPr>
          <p:nvPr>
            <p:ph type="title"/>
          </p:nvPr>
        </p:nvSpPr>
        <p:spPr/>
        <p:txBody>
          <a:bodyPr>
            <a:normAutofit fontScale="90000"/>
          </a:bodyPr>
          <a:lstStyle/>
          <a:p>
            <a:r>
              <a:rPr lang="en-US" dirty="0"/>
              <a:t>TSVV15 </a:t>
            </a:r>
            <a:r>
              <a:rPr lang="en-US" dirty="0" err="1" smtClean="0"/>
              <a:t>programme</a:t>
            </a:r>
            <a:r>
              <a:rPr lang="en-US" dirty="0" smtClean="0"/>
              <a:t> </a:t>
            </a:r>
            <a:r>
              <a:rPr lang="en-US" dirty="0" smtClean="0"/>
              <a:t>– focus on PDT relevant reduced models</a:t>
            </a:r>
            <a:endParaRPr lang="en-US" dirty="0"/>
          </a:p>
        </p:txBody>
      </p:sp>
      <p:sp>
        <p:nvSpPr>
          <p:cNvPr id="3" name="Text Placeholder 2">
            <a:extLst>
              <a:ext uri="{FF2B5EF4-FFF2-40B4-BE49-F238E27FC236}">
                <a16:creationId xmlns:a16="http://schemas.microsoft.com/office/drawing/2014/main" id="{68F44253-FAF4-4571-7B1E-85B86398C1C5}"/>
              </a:ext>
            </a:extLst>
          </p:cNvPr>
          <p:cNvSpPr>
            <a:spLocks noGrp="1"/>
          </p:cNvSpPr>
          <p:nvPr>
            <p:ph type="body" sz="quarter" idx="10"/>
          </p:nvPr>
        </p:nvSpPr>
        <p:spPr/>
        <p:txBody>
          <a:bodyPr>
            <a:normAutofit fontScale="70000" lnSpcReduction="20000"/>
          </a:bodyPr>
          <a:lstStyle/>
          <a:p>
            <a:r>
              <a:rPr lang="en-US" dirty="0"/>
              <a:t>F. Imbeaux, R. Coosemans, P. David, F. Jaulmes</a:t>
            </a:r>
          </a:p>
        </p:txBody>
      </p:sp>
    </p:spTree>
    <p:extLst>
      <p:ext uri="{BB962C8B-B14F-4D97-AF65-F5344CB8AC3E}">
        <p14:creationId xmlns:p14="http://schemas.microsoft.com/office/powerpoint/2010/main" val="24710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main </a:t>
            </a:r>
            <a:r>
              <a:rPr lang="en-GB" dirty="0"/>
              <a:t>principles</a:t>
            </a:r>
          </a:p>
        </p:txBody>
      </p:sp>
      <p:sp>
        <p:nvSpPr>
          <p:cNvPr id="3" name="Espace réservé du contenu 2"/>
          <p:cNvSpPr>
            <a:spLocks noGrp="1"/>
          </p:cNvSpPr>
          <p:nvPr>
            <p:ph idx="1"/>
          </p:nvPr>
        </p:nvSpPr>
        <p:spPr/>
        <p:txBody>
          <a:bodyPr/>
          <a:lstStyle/>
          <a:p>
            <a:r>
              <a:rPr lang="en-GB" dirty="0"/>
              <a:t>The present state of the community is that Pulse Design Tools have been developed by some experiments and used mostly for that experiment. </a:t>
            </a:r>
          </a:p>
          <a:p>
            <a:r>
              <a:rPr lang="en-GB" dirty="0"/>
              <a:t>The </a:t>
            </a:r>
            <a:r>
              <a:rPr lang="en-GB" dirty="0" smtClean="0"/>
              <a:t>new TSVV15 </a:t>
            </a:r>
            <a:r>
              <a:rPr lang="en-GB" dirty="0"/>
              <a:t>project </a:t>
            </a:r>
            <a:r>
              <a:rPr lang="en-GB" dirty="0" smtClean="0"/>
              <a:t>consists in </a:t>
            </a:r>
            <a:r>
              <a:rPr lang="en-GB" dirty="0" smtClean="0"/>
              <a:t>evolving </a:t>
            </a:r>
            <a:r>
              <a:rPr lang="en-GB" dirty="0"/>
              <a:t>from this situation to a more coordinated and harmonised landscape, by porting the existing tools to different experiments (task 1), develop interoperable components and framework that can benefit to all PDT prototypes (task 2 and 3), with a specific effort until the end of 2025 on </a:t>
            </a:r>
            <a:r>
              <a:rPr lang="en-GB" dirty="0" err="1"/>
              <a:t>transport+free</a:t>
            </a:r>
            <a:r>
              <a:rPr lang="en-GB" dirty="0"/>
              <a:t> boundary applications (task 4).</a:t>
            </a:r>
            <a:endParaRPr lang="fr-FR" dirty="0"/>
          </a:p>
          <a:p>
            <a:r>
              <a:rPr lang="en-GB" dirty="0"/>
              <a:t>Maximise the mutualisation of modules (e.g. transport, fuelling, H&amp;CD, equilibrium), coupling techniques and infrastructure solutions</a:t>
            </a:r>
          </a:p>
          <a:p>
            <a:r>
              <a:rPr lang="en-GB" dirty="0"/>
              <a:t>Apply the tools to multiple experiments and benchmark them</a:t>
            </a:r>
          </a:p>
          <a:p>
            <a:r>
              <a:rPr lang="en-GB" dirty="0"/>
              <a:t>Define a possible convergence strategy for the next period (2026-2027)</a:t>
            </a:r>
            <a:endParaRPr lang="fr-FR" dirty="0"/>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sp>
        <p:nvSpPr>
          <p:cNvPr id="6" name="ZoneTexte 5"/>
          <p:cNvSpPr txBox="1"/>
          <p:nvPr/>
        </p:nvSpPr>
        <p:spPr>
          <a:xfrm>
            <a:off x="9318576" y="3965847"/>
            <a:ext cx="2873424" cy="584775"/>
          </a:xfrm>
          <a:prstGeom prst="rect">
            <a:avLst/>
          </a:prstGeom>
          <a:noFill/>
        </p:spPr>
        <p:txBody>
          <a:bodyPr wrap="square" rtlCol="0">
            <a:spAutoFit/>
          </a:bodyPr>
          <a:lstStyle/>
          <a:p>
            <a:pPr algn="l"/>
            <a:r>
              <a:rPr lang="fr-FR" sz="3200" b="1" dirty="0">
                <a:solidFill>
                  <a:srgbClr val="00B050"/>
                </a:solidFill>
              </a:rPr>
              <a:t>IMAS interfaces</a:t>
            </a:r>
          </a:p>
        </p:txBody>
      </p:sp>
      <p:cxnSp>
        <p:nvCxnSpPr>
          <p:cNvPr id="8" name="Connecteur droit avec flèche 7"/>
          <p:cNvCxnSpPr/>
          <p:nvPr/>
        </p:nvCxnSpPr>
        <p:spPr>
          <a:xfrm>
            <a:off x="7342094" y="4141694"/>
            <a:ext cx="1976482" cy="62666"/>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8731624" y="4269053"/>
            <a:ext cx="586952" cy="367769"/>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sp>
        <p:nvSpPr>
          <p:cNvPr id="16" name="Espace réservé du pied de page 3"/>
          <p:cNvSpPr>
            <a:spLocks noGrp="1"/>
          </p:cNvSpPr>
          <p:nvPr>
            <p:ph type="ftr" sz="quarter" idx="11"/>
          </p:nvPr>
        </p:nvSpPr>
        <p:spPr>
          <a:xfrm>
            <a:off x="825624" y="6555770"/>
            <a:ext cx="3470176" cy="329614"/>
          </a:xfrm>
        </p:spPr>
        <p:txBody>
          <a:bodyPr/>
          <a:lstStyle/>
          <a:p>
            <a:r>
              <a:rPr lang="en-GB" dirty="0">
                <a:solidFill>
                  <a:prstClr val="white"/>
                </a:solidFill>
              </a:rPr>
              <a:t>F. Imbeaux et al | </a:t>
            </a:r>
            <a:r>
              <a:rPr lang="en-GB" dirty="0" smtClean="0">
                <a:solidFill>
                  <a:prstClr val="white"/>
                </a:solidFill>
              </a:rPr>
              <a:t>TSVV15</a:t>
            </a:r>
            <a:endParaRPr lang="en-GB" dirty="0">
              <a:solidFill>
                <a:prstClr val="white"/>
              </a:solidFill>
            </a:endParaRPr>
          </a:p>
        </p:txBody>
      </p:sp>
    </p:spTree>
    <p:extLst>
      <p:ext uri="{BB962C8B-B14F-4D97-AF65-F5344CB8AC3E}">
        <p14:creationId xmlns:p14="http://schemas.microsoft.com/office/powerpoint/2010/main" val="332344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Some</a:t>
            </a:r>
            <a:r>
              <a:rPr lang="fr-FR" dirty="0" smtClean="0"/>
              <a:t> </a:t>
            </a:r>
            <a:r>
              <a:rPr lang="fr-FR" dirty="0" err="1" smtClean="0"/>
              <a:t>orders</a:t>
            </a:r>
            <a:r>
              <a:rPr lang="fr-FR" dirty="0" smtClean="0"/>
              <a:t> of magnitude for a </a:t>
            </a:r>
            <a:r>
              <a:rPr lang="fr-FR" dirty="0" err="1" smtClean="0"/>
              <a:t>typical</a:t>
            </a:r>
            <a:r>
              <a:rPr lang="fr-FR" dirty="0" smtClean="0"/>
              <a:t> </a:t>
            </a:r>
            <a:r>
              <a:rPr lang="fr-FR" dirty="0" smtClean="0"/>
              <a:t>Pulse Design </a:t>
            </a:r>
            <a:r>
              <a:rPr lang="fr-FR" dirty="0" err="1" smtClean="0"/>
              <a:t>run</a:t>
            </a:r>
            <a:endParaRPr lang="en-GB" dirty="0"/>
          </a:p>
        </p:txBody>
      </p:sp>
      <p:sp>
        <p:nvSpPr>
          <p:cNvPr id="3" name="Espace réservé du contenu 2"/>
          <p:cNvSpPr>
            <a:spLocks noGrp="1"/>
          </p:cNvSpPr>
          <p:nvPr>
            <p:ph idx="1"/>
          </p:nvPr>
        </p:nvSpPr>
        <p:spPr/>
        <p:txBody>
          <a:bodyPr>
            <a:normAutofit fontScale="92500" lnSpcReduction="10000"/>
          </a:bodyPr>
          <a:lstStyle/>
          <a:p>
            <a:r>
              <a:rPr lang="fr-FR" dirty="0" smtClean="0"/>
              <a:t>Simulator time </a:t>
            </a:r>
            <a:r>
              <a:rPr lang="fr-FR" dirty="0" err="1" smtClean="0"/>
              <a:t>step</a:t>
            </a:r>
            <a:r>
              <a:rPr lang="fr-FR" dirty="0" smtClean="0"/>
              <a:t> : </a:t>
            </a:r>
            <a:r>
              <a:rPr lang="fr-FR" dirty="0" err="1" smtClean="0"/>
              <a:t>constrained</a:t>
            </a:r>
            <a:r>
              <a:rPr lang="fr-FR" dirty="0" smtClean="0"/>
              <a:t> by the communication time </a:t>
            </a:r>
            <a:r>
              <a:rPr lang="fr-FR" dirty="0" err="1" smtClean="0"/>
              <a:t>between</a:t>
            </a:r>
            <a:r>
              <a:rPr lang="fr-FR" dirty="0" smtClean="0"/>
              <a:t> Plant and the Plasma Control System: </a:t>
            </a:r>
            <a:r>
              <a:rPr lang="fr-FR" dirty="0" err="1" smtClean="0"/>
              <a:t>typically</a:t>
            </a:r>
            <a:r>
              <a:rPr lang="fr-FR" dirty="0" smtClean="0"/>
              <a:t> 10</a:t>
            </a:r>
            <a:r>
              <a:rPr lang="fr-FR" baseline="30000" dirty="0" smtClean="0"/>
              <a:t>-3</a:t>
            </a:r>
            <a:r>
              <a:rPr lang="fr-FR" dirty="0" smtClean="0"/>
              <a:t> s </a:t>
            </a:r>
            <a:r>
              <a:rPr lang="fr-FR" dirty="0" smtClean="0"/>
              <a:t>to </a:t>
            </a:r>
            <a:r>
              <a:rPr lang="fr-FR" dirty="0" smtClean="0"/>
              <a:t>control </a:t>
            </a:r>
            <a:r>
              <a:rPr lang="fr-FR" dirty="0" smtClean="0"/>
              <a:t>the</a:t>
            </a:r>
            <a:r>
              <a:rPr lang="fr-FR" dirty="0" smtClean="0"/>
              <a:t> </a:t>
            </a:r>
            <a:r>
              <a:rPr lang="fr-FR" dirty="0" smtClean="0"/>
              <a:t>plasma vertical </a:t>
            </a:r>
            <a:r>
              <a:rPr lang="fr-FR" dirty="0" err="1" smtClean="0"/>
              <a:t>instability</a:t>
            </a:r>
            <a:endParaRPr lang="fr-FR" dirty="0" smtClean="0"/>
          </a:p>
          <a:p>
            <a:r>
              <a:rPr lang="fr-FR" dirty="0" smtClean="0"/>
              <a:t>Pulse duration simulation: </a:t>
            </a:r>
            <a:r>
              <a:rPr lang="fr-FR" dirty="0" err="1" smtClean="0"/>
              <a:t>typically</a:t>
            </a:r>
            <a:r>
              <a:rPr lang="fr-FR" dirty="0" smtClean="0"/>
              <a:t> 10 s for a </a:t>
            </a:r>
            <a:r>
              <a:rPr lang="fr-FR" dirty="0" err="1" smtClean="0"/>
              <a:t>meaningful</a:t>
            </a:r>
            <a:r>
              <a:rPr lang="fr-FR" dirty="0" smtClean="0"/>
              <a:t> ITER plasma segment (i.e. </a:t>
            </a:r>
            <a:r>
              <a:rPr lang="fr-FR" dirty="0" err="1" smtClean="0"/>
              <a:t>with</a:t>
            </a:r>
            <a:r>
              <a:rPr lang="fr-FR" dirty="0" smtClean="0"/>
              <a:t> </a:t>
            </a:r>
            <a:r>
              <a:rPr lang="fr-FR" dirty="0" err="1" smtClean="0"/>
              <a:t>significant</a:t>
            </a:r>
            <a:r>
              <a:rPr lang="fr-FR" dirty="0" smtClean="0"/>
              <a:t> </a:t>
            </a:r>
            <a:r>
              <a:rPr lang="fr-FR" dirty="0" err="1" smtClean="0"/>
              <a:t>evolution</a:t>
            </a:r>
            <a:r>
              <a:rPr lang="fr-FR" dirty="0" smtClean="0"/>
              <a:t> of </a:t>
            </a:r>
            <a:r>
              <a:rPr lang="fr-FR" dirty="0" err="1" smtClean="0"/>
              <a:t>equilibrium</a:t>
            </a:r>
            <a:r>
              <a:rPr lang="fr-FR" dirty="0" smtClean="0"/>
              <a:t> and </a:t>
            </a:r>
            <a:r>
              <a:rPr lang="fr-FR" dirty="0" err="1" smtClean="0"/>
              <a:t>current</a:t>
            </a:r>
            <a:r>
              <a:rPr lang="fr-FR" dirty="0" smtClean="0"/>
              <a:t> profile) – PDT </a:t>
            </a:r>
            <a:r>
              <a:rPr lang="fr-FR" dirty="0" err="1" smtClean="0"/>
              <a:t>often</a:t>
            </a:r>
            <a:r>
              <a:rPr lang="fr-FR" dirty="0" smtClean="0"/>
              <a:t> </a:t>
            </a:r>
            <a:r>
              <a:rPr lang="fr-FR" dirty="0" err="1" smtClean="0"/>
              <a:t>used</a:t>
            </a:r>
            <a:r>
              <a:rPr lang="fr-FR" dirty="0" smtClean="0"/>
              <a:t> to design </a:t>
            </a:r>
            <a:r>
              <a:rPr lang="fr-FR" dirty="0" err="1" smtClean="0"/>
              <a:t>small</a:t>
            </a:r>
            <a:r>
              <a:rPr lang="fr-FR" dirty="0" smtClean="0"/>
              <a:t> segment – </a:t>
            </a:r>
            <a:r>
              <a:rPr lang="fr-FR" dirty="0" err="1" smtClean="0"/>
              <a:t>checkpointing</a:t>
            </a:r>
            <a:r>
              <a:rPr lang="fr-FR" dirty="0" smtClean="0"/>
              <a:t>/restart </a:t>
            </a:r>
            <a:r>
              <a:rPr lang="fr-FR" dirty="0" err="1" smtClean="0"/>
              <a:t>capability</a:t>
            </a:r>
            <a:r>
              <a:rPr lang="fr-FR" dirty="0" smtClean="0"/>
              <a:t> </a:t>
            </a:r>
            <a:r>
              <a:rPr lang="fr-FR" dirty="0" err="1" smtClean="0"/>
              <a:t>mandatory</a:t>
            </a:r>
            <a:r>
              <a:rPr lang="fr-FR" dirty="0" smtClean="0"/>
              <a:t> to assemble a full pulse</a:t>
            </a:r>
          </a:p>
          <a:p>
            <a:pPr marL="0" indent="0">
              <a:buNone/>
            </a:pPr>
            <a:r>
              <a:rPr lang="fr-FR" dirty="0" smtClean="0">
                <a:sym typeface="Wingdings" panose="05000000000000000000" pitchFamily="2" charset="2"/>
              </a:rPr>
              <a:t> </a:t>
            </a:r>
            <a:r>
              <a:rPr lang="fr-FR" dirty="0" err="1" smtClean="0"/>
              <a:t>Number</a:t>
            </a:r>
            <a:r>
              <a:rPr lang="fr-FR" dirty="0" smtClean="0"/>
              <a:t> of time </a:t>
            </a:r>
            <a:r>
              <a:rPr lang="fr-FR" dirty="0" err="1" smtClean="0"/>
              <a:t>steps</a:t>
            </a:r>
            <a:r>
              <a:rPr lang="fr-FR" dirty="0" smtClean="0"/>
              <a:t> : 10</a:t>
            </a:r>
            <a:r>
              <a:rPr lang="fr-FR" baseline="30000" dirty="0" smtClean="0"/>
              <a:t>4</a:t>
            </a:r>
          </a:p>
          <a:p>
            <a:r>
              <a:rPr lang="fr-FR" dirty="0" err="1" smtClean="0"/>
              <a:t>Reasonable</a:t>
            </a:r>
            <a:r>
              <a:rPr lang="fr-FR" dirty="0" smtClean="0"/>
              <a:t> </a:t>
            </a:r>
            <a:r>
              <a:rPr lang="fr-FR" dirty="0" err="1" smtClean="0"/>
              <a:t>waiting</a:t>
            </a:r>
            <a:r>
              <a:rPr lang="fr-FR" dirty="0" smtClean="0"/>
              <a:t> time for a </a:t>
            </a:r>
            <a:r>
              <a:rPr lang="fr-FR" dirty="0" err="1" smtClean="0"/>
              <a:t>human</a:t>
            </a:r>
            <a:r>
              <a:rPr lang="fr-FR" dirty="0" smtClean="0"/>
              <a:t> to </a:t>
            </a:r>
            <a:r>
              <a:rPr lang="fr-FR" dirty="0" err="1" smtClean="0"/>
              <a:t>get</a:t>
            </a:r>
            <a:r>
              <a:rPr lang="fr-FR" dirty="0" smtClean="0"/>
              <a:t> a PDT </a:t>
            </a:r>
            <a:r>
              <a:rPr lang="fr-FR" dirty="0" err="1" smtClean="0"/>
              <a:t>result</a:t>
            </a:r>
            <a:r>
              <a:rPr lang="fr-FR" dirty="0"/>
              <a:t> </a:t>
            </a:r>
            <a:r>
              <a:rPr lang="fr-FR" dirty="0" smtClean="0"/>
              <a:t>: 10</a:t>
            </a:r>
            <a:r>
              <a:rPr lang="fr-FR" baseline="30000" dirty="0" smtClean="0"/>
              <a:t>2</a:t>
            </a:r>
            <a:r>
              <a:rPr lang="fr-FR" dirty="0" smtClean="0"/>
              <a:t> s –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a:t>
            </a:r>
            <a:r>
              <a:rPr lang="fr-FR" dirty="0" smtClean="0"/>
              <a:t>to 10</a:t>
            </a:r>
            <a:r>
              <a:rPr lang="fr-FR" baseline="30000" dirty="0" smtClean="0"/>
              <a:t>3</a:t>
            </a:r>
            <a:r>
              <a:rPr lang="fr-FR" dirty="0" smtClean="0"/>
              <a:t> s </a:t>
            </a:r>
            <a:r>
              <a:rPr lang="fr-FR" dirty="0" err="1" smtClean="0"/>
              <a:t>with</a:t>
            </a:r>
            <a:r>
              <a:rPr lang="fr-FR" dirty="0" smtClean="0"/>
              <a:t> a </a:t>
            </a:r>
            <a:r>
              <a:rPr lang="fr-FR" dirty="0" smtClean="0"/>
              <a:t>good </a:t>
            </a:r>
            <a:r>
              <a:rPr lang="fr-FR" dirty="0" err="1" smtClean="0"/>
              <a:t>cup</a:t>
            </a:r>
            <a:r>
              <a:rPr lang="fr-FR" dirty="0" smtClean="0"/>
              <a:t> </a:t>
            </a:r>
            <a:r>
              <a:rPr lang="fr-FR" dirty="0" smtClean="0"/>
              <a:t>of </a:t>
            </a:r>
            <a:r>
              <a:rPr lang="fr-FR" dirty="0" smtClean="0"/>
              <a:t>coffee</a:t>
            </a:r>
            <a:endParaRPr lang="fr-FR" dirty="0" smtClean="0"/>
          </a:p>
          <a:p>
            <a:pPr marL="0" indent="0">
              <a:buNone/>
            </a:pPr>
            <a:r>
              <a:rPr lang="fr-FR" dirty="0" smtClean="0">
                <a:sym typeface="Wingdings" panose="05000000000000000000" pitchFamily="2" charset="2"/>
              </a:rPr>
              <a:t> </a:t>
            </a:r>
            <a:r>
              <a:rPr lang="fr-FR" b="1" dirty="0" smtClean="0">
                <a:sym typeface="Wingdings" panose="05000000000000000000" pitchFamily="2" charset="2"/>
              </a:rPr>
              <a:t>Wall </a:t>
            </a:r>
            <a:r>
              <a:rPr lang="fr-FR" b="1" dirty="0" err="1" smtClean="0">
                <a:sym typeface="Wingdings" panose="05000000000000000000" pitchFamily="2" charset="2"/>
              </a:rPr>
              <a:t>clock</a:t>
            </a:r>
            <a:r>
              <a:rPr lang="fr-FR" b="1" dirty="0" smtClean="0">
                <a:sym typeface="Wingdings" panose="05000000000000000000" pitchFamily="2" charset="2"/>
              </a:rPr>
              <a:t> time for a time </a:t>
            </a:r>
            <a:r>
              <a:rPr lang="fr-FR" b="1" dirty="0" err="1" smtClean="0">
                <a:sym typeface="Wingdings" panose="05000000000000000000" pitchFamily="2" charset="2"/>
              </a:rPr>
              <a:t>step</a:t>
            </a:r>
            <a:r>
              <a:rPr lang="fr-FR" b="1" dirty="0" smtClean="0">
                <a:sym typeface="Wingdings" panose="05000000000000000000" pitchFamily="2" charset="2"/>
              </a:rPr>
              <a:t>: 10</a:t>
            </a:r>
            <a:r>
              <a:rPr lang="fr-FR" b="1" baseline="30000" dirty="0" smtClean="0">
                <a:sym typeface="Wingdings" panose="05000000000000000000" pitchFamily="2" charset="2"/>
              </a:rPr>
              <a:t>-2</a:t>
            </a:r>
            <a:r>
              <a:rPr lang="fr-FR" b="1" dirty="0" smtClean="0">
                <a:sym typeface="Wingdings" panose="05000000000000000000" pitchFamily="2" charset="2"/>
              </a:rPr>
              <a:t> to 10</a:t>
            </a:r>
            <a:r>
              <a:rPr lang="fr-FR" b="1" baseline="30000" dirty="0" smtClean="0">
                <a:sym typeface="Wingdings" panose="05000000000000000000" pitchFamily="2" charset="2"/>
              </a:rPr>
              <a:t>-1</a:t>
            </a:r>
            <a:r>
              <a:rPr lang="fr-FR" b="1" dirty="0" smtClean="0">
                <a:sym typeface="Wingdings" panose="05000000000000000000" pitchFamily="2" charset="2"/>
              </a:rPr>
              <a:t> s</a:t>
            </a:r>
            <a:endParaRPr lang="fr-FR" b="1" dirty="0"/>
          </a:p>
          <a:p>
            <a:r>
              <a:rPr lang="fr-FR" dirty="0" smtClean="0"/>
              <a:t>Transport and </a:t>
            </a:r>
            <a:r>
              <a:rPr lang="fr-FR" dirty="0" err="1" smtClean="0"/>
              <a:t>equilibrium</a:t>
            </a:r>
            <a:r>
              <a:rPr lang="fr-FR" dirty="0" smtClean="0"/>
              <a:t> must </a:t>
            </a:r>
            <a:r>
              <a:rPr lang="fr-FR" dirty="0" err="1" smtClean="0"/>
              <a:t>be</a:t>
            </a:r>
            <a:r>
              <a:rPr lang="fr-FR" dirty="0" smtClean="0"/>
              <a:t> </a:t>
            </a:r>
            <a:r>
              <a:rPr lang="fr-FR" dirty="0" err="1" smtClean="0"/>
              <a:t>evaluated</a:t>
            </a:r>
            <a:r>
              <a:rPr lang="fr-FR" dirty="0" smtClean="0"/>
              <a:t> </a:t>
            </a:r>
            <a:r>
              <a:rPr lang="fr-FR" dirty="0" err="1" smtClean="0"/>
              <a:t>within</a:t>
            </a:r>
            <a:r>
              <a:rPr lang="fr-FR" dirty="0" smtClean="0"/>
              <a:t> </a:t>
            </a:r>
            <a:r>
              <a:rPr lang="fr-FR" dirty="0" err="1" smtClean="0"/>
              <a:t>this</a:t>
            </a:r>
            <a:r>
              <a:rPr lang="fr-FR" dirty="0" smtClean="0"/>
              <a:t> time </a:t>
            </a:r>
            <a:r>
              <a:rPr lang="fr-FR" dirty="0" err="1" smtClean="0"/>
              <a:t>scale</a:t>
            </a:r>
            <a:r>
              <a:rPr lang="fr-FR" dirty="0" smtClean="0"/>
              <a:t> – </a:t>
            </a:r>
            <a:r>
              <a:rPr lang="fr-FR" dirty="0" err="1" smtClean="0"/>
              <a:t>can</a:t>
            </a:r>
            <a:r>
              <a:rPr lang="fr-FR" dirty="0" smtClean="0"/>
              <a:t> </a:t>
            </a:r>
            <a:r>
              <a:rPr lang="fr-FR" dirty="0" err="1" smtClean="0"/>
              <a:t>be</a:t>
            </a:r>
            <a:r>
              <a:rPr lang="fr-FR" dirty="0" smtClean="0"/>
              <a:t> </a:t>
            </a:r>
            <a:r>
              <a:rPr lang="fr-FR" dirty="0" err="1" smtClean="0"/>
              <a:t>reached</a:t>
            </a:r>
            <a:r>
              <a:rPr lang="fr-FR" dirty="0" smtClean="0"/>
              <a:t> </a:t>
            </a:r>
            <a:r>
              <a:rPr lang="fr-FR" dirty="0" err="1" smtClean="0"/>
              <a:t>with</a:t>
            </a:r>
            <a:r>
              <a:rPr lang="fr-FR" dirty="0" smtClean="0"/>
              <a:t> </a:t>
            </a:r>
            <a:r>
              <a:rPr lang="fr-FR" dirty="0" err="1" smtClean="0"/>
              <a:t>present</a:t>
            </a:r>
            <a:r>
              <a:rPr lang="fr-FR" dirty="0" smtClean="0"/>
              <a:t> </a:t>
            </a:r>
            <a:r>
              <a:rPr lang="fr-FR" dirty="0" err="1" smtClean="0"/>
              <a:t>day</a:t>
            </a:r>
            <a:r>
              <a:rPr lang="fr-FR" dirty="0" smtClean="0"/>
              <a:t> </a:t>
            </a:r>
            <a:r>
              <a:rPr lang="fr-FR" dirty="0" err="1" smtClean="0"/>
              <a:t>tools</a:t>
            </a:r>
            <a:r>
              <a:rPr lang="fr-FR" dirty="0" smtClean="0"/>
              <a:t> </a:t>
            </a:r>
            <a:r>
              <a:rPr lang="fr-FR" dirty="0" err="1" smtClean="0"/>
              <a:t>with</a:t>
            </a:r>
            <a:r>
              <a:rPr lang="fr-FR" dirty="0" smtClean="0"/>
              <a:t> </a:t>
            </a:r>
            <a:r>
              <a:rPr lang="fr-FR" dirty="0" err="1" smtClean="0"/>
              <a:t>some</a:t>
            </a:r>
            <a:r>
              <a:rPr lang="fr-FR" dirty="0" smtClean="0"/>
              <a:t> </a:t>
            </a:r>
            <a:r>
              <a:rPr lang="fr-FR" dirty="0" err="1" smtClean="0"/>
              <a:t>further</a:t>
            </a:r>
            <a:r>
              <a:rPr lang="fr-FR" dirty="0" smtClean="0"/>
              <a:t> </a:t>
            </a:r>
            <a:r>
              <a:rPr lang="fr-FR" dirty="0" err="1" smtClean="0"/>
              <a:t>optimization</a:t>
            </a:r>
            <a:endParaRPr lang="fr-FR" dirty="0" smtClean="0"/>
          </a:p>
          <a:p>
            <a:r>
              <a:rPr lang="fr-FR" dirty="0" smtClean="0"/>
              <a:t>Source </a:t>
            </a:r>
            <a:r>
              <a:rPr lang="fr-FR" dirty="0" err="1" smtClean="0"/>
              <a:t>terms</a:t>
            </a:r>
            <a:r>
              <a:rPr lang="fr-FR" dirty="0" smtClean="0"/>
              <a:t> </a:t>
            </a:r>
            <a:r>
              <a:rPr lang="fr-FR" dirty="0" err="1" smtClean="0"/>
              <a:t>will</a:t>
            </a:r>
            <a:r>
              <a:rPr lang="fr-FR" dirty="0" smtClean="0"/>
              <a:t> </a:t>
            </a:r>
            <a:r>
              <a:rPr lang="fr-FR" dirty="0" err="1" smtClean="0"/>
              <a:t>require</a:t>
            </a:r>
            <a:r>
              <a:rPr lang="fr-FR" dirty="0" smtClean="0"/>
              <a:t> </a:t>
            </a:r>
            <a:r>
              <a:rPr lang="fr-FR" dirty="0" err="1" smtClean="0"/>
              <a:t>similar</a:t>
            </a:r>
            <a:r>
              <a:rPr lang="fr-FR" dirty="0" smtClean="0"/>
              <a:t> time </a:t>
            </a:r>
            <a:r>
              <a:rPr lang="fr-FR" dirty="0" err="1" smtClean="0"/>
              <a:t>scales</a:t>
            </a:r>
            <a:r>
              <a:rPr lang="fr-FR" dirty="0" smtClean="0"/>
              <a:t> or </a:t>
            </a:r>
            <a:r>
              <a:rPr lang="fr-FR" dirty="0" err="1" smtClean="0"/>
              <a:t>be</a:t>
            </a:r>
            <a:r>
              <a:rPr lang="fr-FR" dirty="0" smtClean="0"/>
              <a:t> </a:t>
            </a:r>
            <a:r>
              <a:rPr lang="fr-FR" dirty="0" err="1" smtClean="0"/>
              <a:t>evaluated</a:t>
            </a:r>
            <a:r>
              <a:rPr lang="fr-FR" dirty="0" smtClean="0"/>
              <a:t> </a:t>
            </a:r>
            <a:r>
              <a:rPr lang="fr-FR" dirty="0" err="1" smtClean="0"/>
              <a:t>less</a:t>
            </a:r>
            <a:r>
              <a:rPr lang="fr-FR" dirty="0" smtClean="0"/>
              <a:t> </a:t>
            </a:r>
            <a:r>
              <a:rPr lang="fr-FR" dirty="0" err="1" smtClean="0"/>
              <a:t>frequently</a:t>
            </a:r>
            <a:endParaRPr lang="fr-FR" dirty="0" smtClean="0"/>
          </a:p>
          <a:p>
            <a:r>
              <a:rPr lang="fr-FR" dirty="0" err="1" smtClean="0"/>
              <a:t>Optimize</a:t>
            </a:r>
            <a:r>
              <a:rPr lang="fr-FR" dirty="0" smtClean="0"/>
              <a:t> data </a:t>
            </a:r>
            <a:r>
              <a:rPr lang="fr-FR" dirty="0" err="1" smtClean="0"/>
              <a:t>transfer</a:t>
            </a:r>
            <a:r>
              <a:rPr lang="fr-FR" dirty="0" smtClean="0"/>
              <a:t> </a:t>
            </a:r>
            <a:r>
              <a:rPr lang="fr-FR" dirty="0" err="1" smtClean="0"/>
              <a:t>between</a:t>
            </a:r>
            <a:r>
              <a:rPr lang="fr-FR" dirty="0" smtClean="0"/>
              <a:t> components</a:t>
            </a:r>
          </a:p>
          <a:p>
            <a:r>
              <a:rPr lang="fr-FR" dirty="0" err="1" smtClean="0"/>
              <a:t>Possibility</a:t>
            </a:r>
            <a:r>
              <a:rPr lang="fr-FR" dirty="0" smtClean="0"/>
              <a:t> to </a:t>
            </a:r>
            <a:r>
              <a:rPr lang="fr-FR" dirty="0" err="1" smtClean="0"/>
              <a:t>increase</a:t>
            </a:r>
            <a:r>
              <a:rPr lang="fr-FR" dirty="0" smtClean="0"/>
              <a:t> the simulator time </a:t>
            </a:r>
            <a:r>
              <a:rPr lang="fr-FR" dirty="0" err="1" smtClean="0"/>
              <a:t>step</a:t>
            </a:r>
            <a:r>
              <a:rPr lang="fr-FR" dirty="0" smtClean="0"/>
              <a:t> by not </a:t>
            </a:r>
            <a:r>
              <a:rPr lang="fr-FR" dirty="0" err="1" smtClean="0"/>
              <a:t>solving</a:t>
            </a:r>
            <a:r>
              <a:rPr lang="fr-FR" dirty="0" smtClean="0"/>
              <a:t> for the vertical </a:t>
            </a:r>
            <a:r>
              <a:rPr lang="fr-FR" dirty="0" err="1" smtClean="0"/>
              <a:t>instability</a:t>
            </a:r>
            <a:r>
              <a:rPr lang="fr-FR" dirty="0" smtClean="0"/>
              <a:t> in the </a:t>
            </a:r>
            <a:r>
              <a:rPr lang="fr-FR" dirty="0" err="1" smtClean="0"/>
              <a:t>Grad-Shafranov</a:t>
            </a:r>
            <a:r>
              <a:rPr lang="fr-FR" dirty="0" smtClean="0"/>
              <a:t> </a:t>
            </a:r>
            <a:r>
              <a:rPr lang="fr-FR" dirty="0" err="1" smtClean="0"/>
              <a:t>solver</a:t>
            </a:r>
            <a:r>
              <a:rPr lang="fr-FR" dirty="0" smtClean="0"/>
              <a:t> but check </a:t>
            </a:r>
            <a:r>
              <a:rPr lang="fr-FR" dirty="0" err="1" smtClean="0"/>
              <a:t>it</a:t>
            </a:r>
            <a:r>
              <a:rPr lang="fr-FR" dirty="0" smtClean="0"/>
              <a:t> </a:t>
            </a:r>
            <a:r>
              <a:rPr lang="fr-FR" dirty="0" err="1" smtClean="0"/>
              <a:t>continuously</a:t>
            </a:r>
            <a:r>
              <a:rPr lang="fr-FR" dirty="0" smtClean="0"/>
              <a:t> </a:t>
            </a:r>
            <a:r>
              <a:rPr lang="fr-FR" dirty="0" err="1" smtClean="0"/>
              <a:t>with</a:t>
            </a:r>
            <a:r>
              <a:rPr lang="fr-FR" dirty="0" smtClean="0"/>
              <a:t> a </a:t>
            </a:r>
            <a:r>
              <a:rPr lang="fr-FR" dirty="0" err="1" smtClean="0"/>
              <a:t>linearized</a:t>
            </a:r>
            <a:r>
              <a:rPr lang="fr-FR" dirty="0" smtClean="0"/>
              <a:t> </a:t>
            </a:r>
            <a:r>
              <a:rPr lang="fr-FR" dirty="0" smtClean="0"/>
              <a:t>model. Works </a:t>
            </a:r>
            <a:r>
              <a:rPr lang="fr-FR" dirty="0" err="1" smtClean="0"/>
              <a:t>better</a:t>
            </a:r>
            <a:r>
              <a:rPr lang="fr-FR" dirty="0" smtClean="0"/>
              <a:t> in </a:t>
            </a:r>
            <a:r>
              <a:rPr lang="fr-FR" dirty="0" err="1" smtClean="0"/>
              <a:t>boring</a:t>
            </a:r>
            <a:r>
              <a:rPr lang="fr-FR" dirty="0" smtClean="0"/>
              <a:t> flat top phases </a:t>
            </a:r>
            <a:r>
              <a:rPr lang="fr-FR" dirty="0" err="1" smtClean="0"/>
              <a:t>than</a:t>
            </a:r>
            <a:r>
              <a:rPr lang="fr-FR" dirty="0" smtClean="0"/>
              <a:t> in phases </a:t>
            </a:r>
            <a:r>
              <a:rPr lang="fr-FR" dirty="0" err="1" smtClean="0"/>
              <a:t>with</a:t>
            </a:r>
            <a:r>
              <a:rPr lang="fr-FR" dirty="0" smtClean="0"/>
              <a:t> large </a:t>
            </a:r>
            <a:r>
              <a:rPr lang="fr-FR" dirty="0" err="1" smtClean="0"/>
              <a:t>transient</a:t>
            </a:r>
            <a:r>
              <a:rPr lang="fr-FR" dirty="0" smtClean="0"/>
              <a:t> </a:t>
            </a:r>
            <a:r>
              <a:rPr lang="fr-FR" dirty="0" err="1" smtClean="0"/>
              <a:t>events</a:t>
            </a:r>
            <a:endParaRPr lang="fr-FR" dirty="0"/>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
        <p:nvSpPr>
          <p:cNvPr id="16" name="Espace réservé du pied de page 3"/>
          <p:cNvSpPr>
            <a:spLocks noGrp="1"/>
          </p:cNvSpPr>
          <p:nvPr>
            <p:ph type="ftr" sz="quarter" idx="11"/>
          </p:nvPr>
        </p:nvSpPr>
        <p:spPr>
          <a:xfrm>
            <a:off x="825624" y="6555770"/>
            <a:ext cx="3470176" cy="329614"/>
          </a:xfrm>
        </p:spPr>
        <p:txBody>
          <a:bodyPr/>
          <a:lstStyle/>
          <a:p>
            <a:r>
              <a:rPr lang="en-GB" dirty="0">
                <a:solidFill>
                  <a:prstClr val="white"/>
                </a:solidFill>
              </a:rPr>
              <a:t>F. Imbeaux et al | </a:t>
            </a:r>
            <a:r>
              <a:rPr lang="en-GB" dirty="0" smtClean="0">
                <a:solidFill>
                  <a:prstClr val="white"/>
                </a:solidFill>
              </a:rPr>
              <a:t>TSVV15</a:t>
            </a:r>
            <a:endParaRPr lang="en-GB" dirty="0">
              <a:solidFill>
                <a:prstClr val="white"/>
              </a:solidFill>
            </a:endParaRPr>
          </a:p>
        </p:txBody>
      </p:sp>
    </p:spTree>
    <p:extLst>
      <p:ext uri="{BB962C8B-B14F-4D97-AF65-F5344CB8AC3E}">
        <p14:creationId xmlns:p14="http://schemas.microsoft.com/office/powerpoint/2010/main" val="3303651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Task</a:t>
            </a:r>
            <a:r>
              <a:rPr lang="fr-FR" dirty="0" smtClean="0"/>
              <a:t> 2 </a:t>
            </a:r>
            <a:r>
              <a:rPr lang="fr-FR" dirty="0" err="1" smtClean="0"/>
              <a:t>overview</a:t>
            </a:r>
            <a:r>
              <a:rPr lang="fr-FR" dirty="0" smtClean="0"/>
              <a:t> : </a:t>
            </a:r>
            <a:r>
              <a:rPr lang="en-GB" dirty="0"/>
              <a:t>Development of Reduced Models and Workflow (not covered by other TSVVs)</a:t>
            </a:r>
            <a:endParaRPr lang="fr-FR" dirty="0"/>
          </a:p>
        </p:txBody>
      </p:sp>
      <p:sp>
        <p:nvSpPr>
          <p:cNvPr id="3" name="Espace réservé du contenu 2"/>
          <p:cNvSpPr>
            <a:spLocks noGrp="1"/>
          </p:cNvSpPr>
          <p:nvPr>
            <p:ph idx="1"/>
          </p:nvPr>
        </p:nvSpPr>
        <p:spPr/>
        <p:txBody>
          <a:bodyPr>
            <a:normAutofit/>
          </a:bodyPr>
          <a:lstStyle/>
          <a:p>
            <a:r>
              <a:rPr lang="en-GB" dirty="0"/>
              <a:t>The </a:t>
            </a:r>
            <a:r>
              <a:rPr lang="en-GB"/>
              <a:t>TSVV-15 </a:t>
            </a:r>
            <a:r>
              <a:rPr lang="en-GB" smtClean="0"/>
              <a:t>task 2 </a:t>
            </a:r>
            <a:r>
              <a:rPr lang="en-GB" dirty="0"/>
              <a:t>will support the development and/or validation of </a:t>
            </a:r>
            <a:r>
              <a:rPr lang="en-GB" dirty="0" smtClean="0"/>
              <a:t>new surrogate models </a:t>
            </a:r>
            <a:r>
              <a:rPr lang="en-GB" dirty="0"/>
              <a:t>that fill-in the gaps identified within current PDT frameworks, </a:t>
            </a:r>
            <a:r>
              <a:rPr lang="en-GB" dirty="0" smtClean="0"/>
              <a:t>namely:</a:t>
            </a:r>
            <a:endParaRPr lang="en-GB" dirty="0"/>
          </a:p>
          <a:p>
            <a:pPr lvl="1"/>
            <a:r>
              <a:rPr lang="en-GB" dirty="0"/>
              <a:t>Heating and current drive </a:t>
            </a:r>
            <a:r>
              <a:rPr lang="en-GB" dirty="0" smtClean="0"/>
              <a:t>systems: Validation </a:t>
            </a:r>
            <a:r>
              <a:rPr lang="en-GB" dirty="0"/>
              <a:t>of model of EC and NBI deposition, interaction of NTM-EC wave (2 models will be developed and tested)</a:t>
            </a:r>
          </a:p>
          <a:p>
            <a:pPr lvl="1"/>
            <a:r>
              <a:rPr lang="en-GB" dirty="0"/>
              <a:t>Plasma fuelling and SOL-divertor </a:t>
            </a:r>
            <a:r>
              <a:rPr lang="en-GB" dirty="0" smtClean="0"/>
              <a:t>description: Surrogate </a:t>
            </a:r>
            <a:r>
              <a:rPr lang="en-GB" dirty="0"/>
              <a:t>model for pellet injection (1 model), SOL neutrals description, model for plasma density and integration into density feedback, improvement of divertor model and real-time exhaust model (3 models)</a:t>
            </a:r>
          </a:p>
          <a:p>
            <a:pPr lvl="1"/>
            <a:r>
              <a:rPr lang="en-GB" dirty="0"/>
              <a:t>MHD and transport for accurate power </a:t>
            </a:r>
            <a:r>
              <a:rPr lang="en-GB" dirty="0" smtClean="0"/>
              <a:t>balance: Prediction </a:t>
            </a:r>
            <a:r>
              <a:rPr lang="en-GB" dirty="0"/>
              <a:t>of NTM onset, surrogate model for prediction of no-wall beta limit and of error field induced locked-mode threshold (1 model)</a:t>
            </a:r>
          </a:p>
          <a:p>
            <a:r>
              <a:rPr lang="en-GB" dirty="0"/>
              <a:t>Milestone: For each new module, finalisation of complete physics models / databases / datasets (</a:t>
            </a:r>
            <a:r>
              <a:rPr lang="en-GB" dirty="0" err="1"/>
              <a:t>learning+testing</a:t>
            </a:r>
            <a:r>
              <a:rPr lang="en-GB" dirty="0"/>
              <a:t>) for at least one machine - March </a:t>
            </a:r>
            <a:r>
              <a:rPr lang="en-GB" dirty="0" smtClean="0"/>
              <a:t>2025. </a:t>
            </a:r>
          </a:p>
          <a:p>
            <a:r>
              <a:rPr lang="en-US" dirty="0" smtClean="0"/>
              <a:t>Deliverables:</a:t>
            </a:r>
            <a:endParaRPr lang="en-GB" dirty="0" smtClean="0"/>
          </a:p>
          <a:p>
            <a:pPr lvl="1"/>
            <a:r>
              <a:rPr lang="en-GB" dirty="0" smtClean="0"/>
              <a:t>D2.1</a:t>
            </a:r>
            <a:r>
              <a:rPr lang="en-GB" dirty="0"/>
              <a:t>: interim report on the task 2 activities – December 2024</a:t>
            </a:r>
          </a:p>
          <a:p>
            <a:pPr lvl="1"/>
            <a:r>
              <a:rPr lang="en-GB" dirty="0"/>
              <a:t>D2.2: successful simulation of the given functionality (within given machine / experimental parameters) in a single PDT prototype for all models - October 2025</a:t>
            </a:r>
          </a:p>
          <a:p>
            <a:pPr lvl="1"/>
            <a:r>
              <a:rPr lang="en-GB" dirty="0"/>
              <a:t>D2.3: evaluation of the relevance of the various reduced models, aiming at merging their functionalities to have a single model for each physics topic - December 2025</a:t>
            </a:r>
          </a:p>
          <a:p>
            <a:endParaRPr lang="en-US" dirty="0" smtClean="0"/>
          </a:p>
          <a:p>
            <a:endParaRPr lang="fr-FR" dirty="0"/>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4</a:t>
            </a:fld>
            <a:endParaRPr lang="en-GB" dirty="0">
              <a:solidFill>
                <a:prstClr val="white"/>
              </a:solidFill>
            </a:endParaRPr>
          </a:p>
        </p:txBody>
      </p:sp>
      <p:sp>
        <p:nvSpPr>
          <p:cNvPr id="7" name="Espace réservé du pied de page 3"/>
          <p:cNvSpPr>
            <a:spLocks noGrp="1"/>
          </p:cNvSpPr>
          <p:nvPr>
            <p:ph type="ftr" sz="quarter" idx="11"/>
          </p:nvPr>
        </p:nvSpPr>
        <p:spPr>
          <a:xfrm>
            <a:off x="825624" y="6555770"/>
            <a:ext cx="3470176" cy="329614"/>
          </a:xfrm>
        </p:spPr>
        <p:txBody>
          <a:bodyPr/>
          <a:lstStyle/>
          <a:p>
            <a:r>
              <a:rPr lang="en-GB" dirty="0" smtClean="0">
                <a:solidFill>
                  <a:prstClr val="white"/>
                </a:solidFill>
              </a:rPr>
              <a:t>F. Imbeaux et al | TSVV15</a:t>
            </a:r>
            <a:endParaRPr lang="en-GB" dirty="0">
              <a:solidFill>
                <a:prstClr val="white"/>
              </a:solidFill>
            </a:endParaRPr>
          </a:p>
        </p:txBody>
      </p:sp>
    </p:spTree>
    <p:extLst>
      <p:ext uri="{BB962C8B-B14F-4D97-AF65-F5344CB8AC3E}">
        <p14:creationId xmlns:p14="http://schemas.microsoft.com/office/powerpoint/2010/main" val="409341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Task</a:t>
            </a:r>
            <a:r>
              <a:rPr lang="fr-FR" dirty="0"/>
              <a:t> 3 </a:t>
            </a:r>
            <a:r>
              <a:rPr lang="fr-FR" dirty="0" err="1"/>
              <a:t>overview</a:t>
            </a:r>
            <a:r>
              <a:rPr lang="fr-FR" dirty="0"/>
              <a:t> : </a:t>
            </a:r>
            <a:r>
              <a:rPr lang="en-GB" dirty="0"/>
              <a:t>Design the PDT framework for integration of modules provided by other TSVVs</a:t>
            </a:r>
            <a:endParaRPr lang="fr-FR" dirty="0"/>
          </a:p>
        </p:txBody>
      </p:sp>
      <p:sp>
        <p:nvSpPr>
          <p:cNvPr id="3" name="Espace réservé du contenu 2"/>
          <p:cNvSpPr>
            <a:spLocks noGrp="1"/>
          </p:cNvSpPr>
          <p:nvPr>
            <p:ph idx="1"/>
          </p:nvPr>
        </p:nvSpPr>
        <p:spPr/>
        <p:txBody>
          <a:bodyPr>
            <a:normAutofit/>
          </a:bodyPr>
          <a:lstStyle/>
          <a:p>
            <a:r>
              <a:rPr lang="en-US" dirty="0" smtClean="0"/>
              <a:t>Reinforce </a:t>
            </a:r>
            <a:r>
              <a:rPr lang="en-US" dirty="0"/>
              <a:t>synergies i) between works proposed by the different teams in TSVV-15, </a:t>
            </a:r>
            <a:r>
              <a:rPr lang="en-US" b="1" dirty="0"/>
              <a:t>ii)</a:t>
            </a:r>
            <a:r>
              <a:rPr lang="en-US" dirty="0"/>
              <a:t> </a:t>
            </a:r>
            <a:r>
              <a:rPr lang="en-US" b="1" dirty="0"/>
              <a:t>between TSVVs </a:t>
            </a:r>
            <a:r>
              <a:rPr lang="en-US" dirty="0"/>
              <a:t>and iii) with external activities</a:t>
            </a:r>
          </a:p>
          <a:p>
            <a:pPr lvl="1"/>
            <a:r>
              <a:rPr lang="en-GB" sz="2200" b="1" dirty="0" smtClean="0"/>
              <a:t>Develop </a:t>
            </a:r>
            <a:r>
              <a:rPr lang="en-GB" sz="2200" b="1" dirty="0"/>
              <a:t>synergies with other TSVVs (in particular TSVV11</a:t>
            </a:r>
            <a:r>
              <a:rPr lang="en-GB" sz="2200" b="1" dirty="0" smtClean="0"/>
              <a:t>)</a:t>
            </a:r>
          </a:p>
          <a:p>
            <a:pPr lvl="2"/>
            <a:r>
              <a:rPr lang="en-GB" sz="2000" b="1" dirty="0" smtClean="0"/>
              <a:t>Discussion of what can be simplified for performance / what cannot be simplified for reliability</a:t>
            </a:r>
          </a:p>
          <a:p>
            <a:pPr lvl="2"/>
            <a:r>
              <a:rPr lang="en-GB" sz="2000" b="1" dirty="0" smtClean="0"/>
              <a:t>Find out what reduced model strategy already exists in the other TSVVs, and what we could steer together</a:t>
            </a:r>
          </a:p>
          <a:p>
            <a:pPr lvl="2"/>
            <a:r>
              <a:rPr lang="en-GB" sz="2000" b="1" dirty="0" smtClean="0"/>
              <a:t>We are just starting the TSVV15 activities, and eager to find out how to work together</a:t>
            </a:r>
            <a:endParaRPr lang="en-GB" sz="2200" dirty="0"/>
          </a:p>
          <a:p>
            <a:endParaRPr lang="en-GB" sz="2800" b="1" dirty="0"/>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5</a:t>
            </a:fld>
            <a:endParaRPr lang="en-GB" dirty="0">
              <a:solidFill>
                <a:prstClr val="white"/>
              </a:solidFill>
            </a:endParaRPr>
          </a:p>
        </p:txBody>
      </p:sp>
      <p:sp>
        <p:nvSpPr>
          <p:cNvPr id="7" name="Espace réservé du pied de page 3"/>
          <p:cNvSpPr>
            <a:spLocks noGrp="1"/>
          </p:cNvSpPr>
          <p:nvPr>
            <p:ph type="ftr" sz="quarter" idx="11"/>
          </p:nvPr>
        </p:nvSpPr>
        <p:spPr>
          <a:xfrm>
            <a:off x="825624" y="6555770"/>
            <a:ext cx="3470176" cy="329614"/>
          </a:xfrm>
        </p:spPr>
        <p:txBody>
          <a:bodyPr/>
          <a:lstStyle/>
          <a:p>
            <a:r>
              <a:rPr lang="en-GB" dirty="0">
                <a:solidFill>
                  <a:prstClr val="white"/>
                </a:solidFill>
              </a:rPr>
              <a:t>F. Imbeaux et al | </a:t>
            </a:r>
            <a:r>
              <a:rPr lang="en-GB" dirty="0" smtClean="0">
                <a:solidFill>
                  <a:prstClr val="white"/>
                </a:solidFill>
              </a:rPr>
              <a:t>TSVV15</a:t>
            </a:r>
            <a:endParaRPr lang="en-GB" dirty="0">
              <a:solidFill>
                <a:prstClr val="white"/>
              </a:solidFill>
            </a:endParaRPr>
          </a:p>
        </p:txBody>
      </p:sp>
    </p:spTree>
    <p:extLst>
      <p:ext uri="{BB962C8B-B14F-4D97-AF65-F5344CB8AC3E}">
        <p14:creationId xmlns:p14="http://schemas.microsoft.com/office/powerpoint/2010/main" val="93660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Task</a:t>
            </a:r>
            <a:r>
              <a:rPr lang="fr-FR" dirty="0"/>
              <a:t> 1 </a:t>
            </a:r>
            <a:r>
              <a:rPr lang="fr-FR" dirty="0" err="1"/>
              <a:t>overview</a:t>
            </a:r>
            <a:r>
              <a:rPr lang="fr-FR" dirty="0"/>
              <a:t> : </a:t>
            </a:r>
            <a:r>
              <a:rPr lang="en-GB" dirty="0"/>
              <a:t>Demonstration of PDT prototype (porting at existing machines)</a:t>
            </a:r>
            <a:endParaRPr lang="fr-FR" dirty="0"/>
          </a:p>
        </p:txBody>
      </p:sp>
      <p:sp>
        <p:nvSpPr>
          <p:cNvPr id="3" name="Espace réservé du contenu 2"/>
          <p:cNvSpPr>
            <a:spLocks noGrp="1"/>
          </p:cNvSpPr>
          <p:nvPr>
            <p:ph idx="1"/>
          </p:nvPr>
        </p:nvSpPr>
        <p:spPr/>
        <p:txBody>
          <a:bodyPr>
            <a:normAutofit/>
          </a:bodyPr>
          <a:lstStyle/>
          <a:p>
            <a:r>
              <a:rPr lang="en-US" dirty="0"/>
              <a:t>Application of PDT prototypes to new machines</a:t>
            </a:r>
          </a:p>
          <a:p>
            <a:pPr marL="557212" lvl="2" indent="-257175"/>
            <a:r>
              <a:rPr lang="en-US" sz="2200" dirty="0"/>
              <a:t>inform which parts of the physics need refinement and/or machine-specific tuning</a:t>
            </a:r>
          </a:p>
          <a:p>
            <a:pPr marL="557212" lvl="2" indent="-257175"/>
            <a:r>
              <a:rPr lang="en-US" sz="2200" dirty="0"/>
              <a:t>test of interoperability</a:t>
            </a:r>
          </a:p>
          <a:p>
            <a:r>
              <a:rPr lang="en-US" dirty="0"/>
              <a:t>IMAS (for input and output of the PDT at least)</a:t>
            </a:r>
          </a:p>
          <a:p>
            <a:pPr marL="557212" lvl="2" indent="-257175"/>
            <a:r>
              <a:rPr lang="en-US" sz="2200" dirty="0"/>
              <a:t>ease comparison of different PDT prototypes on different machines</a:t>
            </a:r>
          </a:p>
          <a:p>
            <a:pPr marL="557212" lvl="2" indent="-257175"/>
            <a:r>
              <a:rPr lang="en-US" sz="2200" dirty="0"/>
              <a:t>ease possible further integration</a:t>
            </a:r>
          </a:p>
          <a:p>
            <a:r>
              <a:rPr lang="en-GB" i="1" dirty="0"/>
              <a:t>Deliverables:</a:t>
            </a:r>
            <a:endParaRPr lang="fr-FR" dirty="0"/>
          </a:p>
          <a:p>
            <a:pPr lvl="1"/>
            <a:r>
              <a:rPr lang="en-GB" sz="2200" dirty="0"/>
              <a:t>D1.1 interim report on task 1 activities - December 2024</a:t>
            </a:r>
            <a:endParaRPr lang="fr-FR" sz="2200" dirty="0"/>
          </a:p>
          <a:p>
            <a:pPr lvl="1"/>
            <a:r>
              <a:rPr lang="en-US" sz="2200" dirty="0"/>
              <a:t>D1.2 PDT prototype (Fenix, ASTRA-MEQ-controller) validated for existing TCV data and ready for use for new discharges – July 2025</a:t>
            </a:r>
          </a:p>
          <a:p>
            <a:pPr lvl="1"/>
            <a:r>
              <a:rPr lang="en-US" sz="2200" dirty="0"/>
              <a:t>D1.3 PDT prototype (METIS/RAPTOR-MEQ) validated for existing COMPASS data, and ready for use on COMPASS Upgrade - December 2025</a:t>
            </a:r>
          </a:p>
          <a:p>
            <a:pPr lvl="1"/>
            <a:r>
              <a:rPr lang="en-US" sz="2200" dirty="0"/>
              <a:t>D1.4 PDT prototype (METIS-MEQ/NICE) validated for existing RFX-MOD data, and ready for use on RFX-MOD2 - December 2025</a:t>
            </a:r>
            <a:endParaRPr lang="en-US" dirty="0"/>
          </a:p>
          <a:p>
            <a:endParaRPr lang="fr-FR" dirty="0"/>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6</a:t>
            </a:fld>
            <a:endParaRPr lang="en-GB" dirty="0">
              <a:solidFill>
                <a:prstClr val="white"/>
              </a:solidFill>
            </a:endParaRPr>
          </a:p>
        </p:txBody>
      </p:sp>
      <p:sp>
        <p:nvSpPr>
          <p:cNvPr id="7" name="Espace réservé du pied de page 3"/>
          <p:cNvSpPr>
            <a:spLocks noGrp="1"/>
          </p:cNvSpPr>
          <p:nvPr>
            <p:ph type="ftr" sz="quarter" idx="11"/>
          </p:nvPr>
        </p:nvSpPr>
        <p:spPr>
          <a:xfrm>
            <a:off x="825624" y="6555770"/>
            <a:ext cx="3470176" cy="329614"/>
          </a:xfrm>
        </p:spPr>
        <p:txBody>
          <a:bodyPr/>
          <a:lstStyle/>
          <a:p>
            <a:r>
              <a:rPr lang="en-GB" dirty="0">
                <a:solidFill>
                  <a:prstClr val="white"/>
                </a:solidFill>
              </a:rPr>
              <a:t>F. Imbeaux et al | </a:t>
            </a:r>
            <a:r>
              <a:rPr lang="en-GB" dirty="0" smtClean="0">
                <a:solidFill>
                  <a:prstClr val="white"/>
                </a:solidFill>
              </a:rPr>
              <a:t>TSVV15</a:t>
            </a:r>
            <a:endParaRPr lang="en-GB" dirty="0">
              <a:solidFill>
                <a:prstClr val="white"/>
              </a:solidFill>
            </a:endParaRPr>
          </a:p>
        </p:txBody>
      </p:sp>
    </p:spTree>
    <p:extLst>
      <p:ext uri="{BB962C8B-B14F-4D97-AF65-F5344CB8AC3E}">
        <p14:creationId xmlns:p14="http://schemas.microsoft.com/office/powerpoint/2010/main" val="33537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Task</a:t>
            </a:r>
            <a:r>
              <a:rPr lang="fr-FR" dirty="0"/>
              <a:t> 4 </a:t>
            </a:r>
            <a:r>
              <a:rPr lang="fr-FR" dirty="0" err="1"/>
              <a:t>overview</a:t>
            </a:r>
            <a:r>
              <a:rPr lang="fr-FR" dirty="0"/>
              <a:t> : </a:t>
            </a:r>
            <a:r>
              <a:rPr lang="en-GB" dirty="0"/>
              <a:t>Magnetic Equilibrium and Control for PDT</a:t>
            </a:r>
            <a:endParaRPr lang="fr-FR" dirty="0"/>
          </a:p>
        </p:txBody>
      </p:sp>
      <p:sp>
        <p:nvSpPr>
          <p:cNvPr id="3" name="Espace réservé du contenu 2"/>
          <p:cNvSpPr>
            <a:spLocks noGrp="1"/>
          </p:cNvSpPr>
          <p:nvPr>
            <p:ph idx="1"/>
          </p:nvPr>
        </p:nvSpPr>
        <p:spPr/>
        <p:txBody>
          <a:bodyPr>
            <a:normAutofit/>
          </a:bodyPr>
          <a:lstStyle/>
          <a:p>
            <a:r>
              <a:rPr lang="en-US" dirty="0"/>
              <a:t>Group of codes for free boundary evolution, including (some) transients</a:t>
            </a:r>
          </a:p>
          <a:p>
            <a:r>
              <a:rPr lang="en-US" dirty="0"/>
              <a:t>Different initial targets for each group (connection to kinetic code, add breakdown phase, speed up,…)</a:t>
            </a:r>
          </a:p>
          <a:p>
            <a:r>
              <a:rPr lang="en-US" dirty="0"/>
              <a:t>Using existing code and ongoing development, but with the emphasis on interoperability (see also task 3)</a:t>
            </a:r>
          </a:p>
          <a:p>
            <a:r>
              <a:rPr lang="en-US" dirty="0"/>
              <a:t>Codes will be applied to at least one more device than the one it was originally made for</a:t>
            </a:r>
          </a:p>
          <a:p>
            <a:endParaRPr lang="en-GB" i="1" dirty="0"/>
          </a:p>
          <a:p>
            <a:r>
              <a:rPr lang="en-GB" i="1" dirty="0"/>
              <a:t>Deliverables:</a:t>
            </a:r>
            <a:endParaRPr lang="fr-FR" dirty="0"/>
          </a:p>
          <a:p>
            <a:pPr lvl="1"/>
            <a:r>
              <a:rPr lang="en-GB" dirty="0"/>
              <a:t>D4.1a Coupling between breakdown and early ramp-up for DYON-FIESTA &amp; CREATE-BD – Dec. 2024</a:t>
            </a:r>
          </a:p>
          <a:p>
            <a:pPr lvl="1"/>
            <a:r>
              <a:rPr lang="en-GB" dirty="0"/>
              <a:t>D4.1b Coupling between magnetic codes and kinetic codes for NICE-METIS &amp; RAPTOR-FBT – Dec. 2024</a:t>
            </a:r>
          </a:p>
          <a:p>
            <a:pPr lvl="1"/>
            <a:r>
              <a:rPr lang="en-GB" dirty="0"/>
              <a:t>D4.2 Test run with inputs and outputs for each code on their ‘home’ device – July 2025</a:t>
            </a:r>
          </a:p>
          <a:p>
            <a:pPr lvl="1"/>
            <a:r>
              <a:rPr lang="en-GB" dirty="0"/>
              <a:t>D4.3 Application of each code to a ‘foreign’ machine using D4.2 for comparison and cross-validation – Dec. 2024</a:t>
            </a:r>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7</a:t>
            </a:fld>
            <a:endParaRPr lang="en-GB" dirty="0">
              <a:solidFill>
                <a:prstClr val="white"/>
              </a:solidFill>
            </a:endParaRPr>
          </a:p>
        </p:txBody>
      </p:sp>
      <p:sp>
        <p:nvSpPr>
          <p:cNvPr id="7" name="Espace réservé du pied de page 3"/>
          <p:cNvSpPr>
            <a:spLocks noGrp="1"/>
          </p:cNvSpPr>
          <p:nvPr>
            <p:ph type="ftr" sz="quarter" idx="11"/>
          </p:nvPr>
        </p:nvSpPr>
        <p:spPr>
          <a:xfrm>
            <a:off x="825624" y="6555770"/>
            <a:ext cx="3470176" cy="329614"/>
          </a:xfrm>
        </p:spPr>
        <p:txBody>
          <a:bodyPr/>
          <a:lstStyle/>
          <a:p>
            <a:r>
              <a:rPr lang="en-GB" dirty="0">
                <a:solidFill>
                  <a:prstClr val="white"/>
                </a:solidFill>
              </a:rPr>
              <a:t>F. Imbeaux et al | </a:t>
            </a:r>
            <a:r>
              <a:rPr lang="en-GB" dirty="0" smtClean="0">
                <a:solidFill>
                  <a:prstClr val="white"/>
                </a:solidFill>
              </a:rPr>
              <a:t>TSVV15</a:t>
            </a:r>
            <a:endParaRPr lang="en-GB" dirty="0">
              <a:solidFill>
                <a:prstClr val="white"/>
              </a:solidFill>
            </a:endParaRPr>
          </a:p>
        </p:txBody>
      </p:sp>
    </p:spTree>
    <p:extLst>
      <p:ext uri="{BB962C8B-B14F-4D97-AF65-F5344CB8AC3E}">
        <p14:creationId xmlns:p14="http://schemas.microsoft.com/office/powerpoint/2010/main" val="4163825554"/>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5ba6352-0726-4226-96e7-82f7f1c59ac0" xsi:nil="true"/>
    <Dateofrelease xmlns="cbbfa1f3-60c2-42de-b5b6-3ee8cb87d964" xsi:nil="true"/>
    <lcf76f155ced4ddcb4097134ff3c332f xmlns="cbbfa1f3-60c2-42de-b5b6-3ee8cb87d96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5E97A0C0FEBC408E67B127B9678D93" ma:contentTypeVersion="16" ma:contentTypeDescription="Create a new document." ma:contentTypeScope="" ma:versionID="1d2a0d8c6deb6b6d65149e488cbe144b">
  <xsd:schema xmlns:xsd="http://www.w3.org/2001/XMLSchema" xmlns:xs="http://www.w3.org/2001/XMLSchema" xmlns:p="http://schemas.microsoft.com/office/2006/metadata/properties" xmlns:ns2="cbbfa1f3-60c2-42de-b5b6-3ee8cb87d964" xmlns:ns3="e5ba6352-0726-4226-96e7-82f7f1c59ac0" targetNamespace="http://schemas.microsoft.com/office/2006/metadata/properties" ma:root="true" ma:fieldsID="0760925279f4376d2d8626e0085fb012" ns2:_="" ns3:_="">
    <xsd:import namespace="cbbfa1f3-60c2-42de-b5b6-3ee8cb87d964"/>
    <xsd:import namespace="e5ba6352-0726-4226-96e7-82f7f1c59a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Dateofreleas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DateTake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bfa1f3-60c2-42de-b5b6-3ee8cb87d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ateofrelease" ma:index="14" nillable="true" ma:displayName="Date of release" ma:format="Dropdown" ma:internalName="Dateofrelease">
      <xsd:simpleType>
        <xsd:restriction base="dms:Text">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a6352-0726-4226-96e7-82f7f1c59a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5fc3690-ba4d-4b93-9ca3-ace776e65a5b}" ma:internalName="TaxCatchAll" ma:showField="CatchAllData" ma:web="e5ba6352-0726-4226-96e7-82f7f1c59a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2.xml><?xml version="1.0" encoding="utf-8"?>
<ds:datastoreItem xmlns:ds="http://schemas.openxmlformats.org/officeDocument/2006/customXml" ds:itemID="{E1581EFF-75CA-400B-8B14-07B3BB5FE4A6}">
  <ds:schemaRefs>
    <ds:schemaRef ds:uri="cbbfa1f3-60c2-42de-b5b6-3ee8cb87d964"/>
    <ds:schemaRef ds:uri="http://purl.org/dc/elements/1.1/"/>
    <ds:schemaRef ds:uri="http://schemas.openxmlformats.org/package/2006/metadata/core-properties"/>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e5ba6352-0726-4226-96e7-82f7f1c59ac0"/>
    <ds:schemaRef ds:uri="http://www.w3.org/XML/1998/namespace"/>
  </ds:schemaRefs>
</ds:datastoreItem>
</file>

<file path=customXml/itemProps3.xml><?xml version="1.0" encoding="utf-8"?>
<ds:datastoreItem xmlns:ds="http://schemas.openxmlformats.org/officeDocument/2006/customXml" ds:itemID="{8620B528-A52D-4A7D-BA72-76895AB57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bfa1f3-60c2-42de-b5b6-3ee8cb87d964"/>
    <ds:schemaRef ds:uri="e5ba6352-0726-4226-96e7-82f7f1c5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1106</TotalTime>
  <Words>1046</Words>
  <Application>Microsoft Office PowerPoint</Application>
  <PresentationFormat>Grand écran</PresentationFormat>
  <Paragraphs>70</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Wingdings</vt:lpstr>
      <vt:lpstr>EUROfusion.1line_5_3_2019</vt:lpstr>
      <vt:lpstr>TSVV15 programme – focus on PDT relevant reduced models</vt:lpstr>
      <vt:lpstr>The main principles</vt:lpstr>
      <vt:lpstr>Some orders of magnitude for a typical Pulse Design run</vt:lpstr>
      <vt:lpstr>Task 2 overview : Development of Reduced Models and Workflow (not covered by other TSVVs)</vt:lpstr>
      <vt:lpstr>Task 3 overview : Design the PDT framework for integration of modules provided by other TSVVs</vt:lpstr>
      <vt:lpstr>Task 1 overview : Demonstration of PDT prototype (porting at existing machines)</vt:lpstr>
      <vt:lpstr>Task 4 overview : Magnetic Equilibrium and Control for PDT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IMBEAUX Frederic 144135</cp:lastModifiedBy>
  <cp:revision>56</cp:revision>
  <dcterms:created xsi:type="dcterms:W3CDTF">2023-11-15T09:40:03Z</dcterms:created>
  <dcterms:modified xsi:type="dcterms:W3CDTF">2024-11-14T06:45:12Z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ies>
</file>