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81" r:id="rId4"/>
    <p:sldId id="292" r:id="rId5"/>
    <p:sldId id="293" r:id="rId6"/>
    <p:sldId id="294" r:id="rId7"/>
    <p:sldId id="295" r:id="rId8"/>
    <p:sldId id="296" r:id="rId9"/>
    <p:sldId id="297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FF"/>
    <a:srgbClr val="FF23FD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5814" autoAdjust="0"/>
  </p:normalViewPr>
  <p:slideViewPr>
    <p:cSldViewPr showGuides="1"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13/11/2024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0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7" y="-457199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40252897"/>
            <a:ext cx="9924896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40405297"/>
            <a:ext cx="9924896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40557697"/>
            <a:ext cx="9924896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40710097"/>
            <a:ext cx="9924896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5292080" y="5805264"/>
            <a:ext cx="3610184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10" y="116633"/>
            <a:ext cx="458197" cy="46570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1920" y="6453336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/>
              <a:t>R. Coelho | Reduced models in E-TASC  |  Nov.2024</a:t>
            </a:r>
            <a:endParaRPr lang="en-GB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388424" y="6473229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9A98-E2D1-0448-8A5C-13A8B4378C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9952" y="6453336"/>
            <a:ext cx="3960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/>
              <a:t>R. Coelho | Reduced models in E-TASC  |  Nov.2024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388424" y="6473229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9A98-E2D1-0448-8A5C-13A8B4378C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TSVV terms of reference on reduced models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4392488" cy="936104"/>
          </a:xfrm>
        </p:spPr>
        <p:txBody>
          <a:bodyPr>
            <a:normAutofit/>
          </a:bodyPr>
          <a:lstStyle/>
          <a:p>
            <a:r>
              <a:rPr lang="en-US" u="sng" dirty="0"/>
              <a:t>R. Coelho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of reference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122" y="908720"/>
            <a:ext cx="849694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/>
              <a:t>In </a:t>
            </a:r>
            <a:r>
              <a:rPr lang="pt-PT" sz="2200" dirty="0" err="1"/>
              <a:t>each</a:t>
            </a:r>
            <a:r>
              <a:rPr lang="pt-PT" sz="2200" dirty="0"/>
              <a:t> </a:t>
            </a:r>
            <a:r>
              <a:rPr lang="pt-PT" sz="2200" dirty="0" err="1"/>
              <a:t>proposal</a:t>
            </a:r>
            <a:r>
              <a:rPr lang="pt-PT" sz="2200" dirty="0"/>
              <a:t>, </a:t>
            </a:r>
            <a:r>
              <a:rPr lang="pt-PT" sz="2200" dirty="0" err="1"/>
              <a:t>the</a:t>
            </a:r>
            <a:r>
              <a:rPr lang="pt-PT" sz="2200" dirty="0"/>
              <a:t> </a:t>
            </a:r>
            <a:r>
              <a:rPr lang="pt-PT" sz="2200" dirty="0" err="1"/>
              <a:t>applicants</a:t>
            </a:r>
            <a:r>
              <a:rPr lang="pt-PT" sz="2200" dirty="0"/>
              <a:t> are to </a:t>
            </a:r>
            <a:r>
              <a:rPr lang="pt-PT" sz="2200" dirty="0" err="1"/>
              <a:t>describe</a:t>
            </a:r>
            <a:r>
              <a:rPr lang="pt-PT" sz="2200" dirty="0"/>
              <a:t> </a:t>
            </a:r>
            <a:r>
              <a:rPr lang="pt-PT" sz="2200" dirty="0" err="1"/>
              <a:t>their</a:t>
            </a:r>
            <a:r>
              <a:rPr lang="pt-PT" sz="2200" dirty="0"/>
              <a:t> </a:t>
            </a:r>
            <a:r>
              <a:rPr lang="pt-PT" sz="2200" dirty="0" err="1"/>
              <a:t>methodology</a:t>
            </a:r>
            <a:r>
              <a:rPr lang="pt-PT" sz="2200" dirty="0"/>
              <a:t> </a:t>
            </a:r>
            <a:r>
              <a:rPr lang="pt-PT" sz="2200" dirty="0" err="1"/>
              <a:t>and</a:t>
            </a:r>
            <a:r>
              <a:rPr lang="pt-PT" sz="2200" dirty="0"/>
              <a:t> </a:t>
            </a:r>
            <a:r>
              <a:rPr lang="pt-PT" sz="2200" dirty="0" err="1"/>
              <a:t>detailed</a:t>
            </a:r>
            <a:r>
              <a:rPr lang="pt-PT" sz="2200" dirty="0"/>
              <a:t> </a:t>
            </a:r>
            <a:r>
              <a:rPr lang="pt-PT" sz="2200" dirty="0" err="1"/>
              <a:t>implementation</a:t>
            </a:r>
            <a:r>
              <a:rPr lang="pt-PT" sz="2200" dirty="0"/>
              <a:t> </a:t>
            </a:r>
            <a:r>
              <a:rPr lang="pt-PT" sz="2200" dirty="0" err="1"/>
              <a:t>plan</a:t>
            </a:r>
            <a:r>
              <a:rPr lang="pt-PT" sz="2200" dirty="0"/>
              <a:t> (</a:t>
            </a:r>
            <a:r>
              <a:rPr lang="pt-PT" sz="2200" dirty="0" err="1"/>
              <a:t>including</a:t>
            </a:r>
            <a:r>
              <a:rPr lang="pt-PT" sz="2200" dirty="0"/>
              <a:t> </a:t>
            </a:r>
            <a:r>
              <a:rPr lang="pt-PT" sz="2200" dirty="0" err="1"/>
              <a:t>milestones</a:t>
            </a:r>
            <a:r>
              <a:rPr lang="pt-PT" sz="2200" dirty="0"/>
              <a:t> </a:t>
            </a:r>
            <a:r>
              <a:rPr lang="pt-PT" sz="2200" dirty="0" err="1"/>
              <a:t>and</a:t>
            </a:r>
            <a:r>
              <a:rPr lang="pt-PT" sz="2200" dirty="0"/>
              <a:t> SMART </a:t>
            </a:r>
            <a:r>
              <a:rPr lang="pt-PT" sz="2200" dirty="0" err="1"/>
              <a:t>deliverables</a:t>
            </a:r>
            <a:r>
              <a:rPr lang="pt-PT" sz="2200" dirty="0"/>
              <a:t>) for </a:t>
            </a:r>
            <a:r>
              <a:rPr lang="pt-PT" sz="2200" dirty="0" err="1"/>
              <a:t>successfully</a:t>
            </a:r>
            <a:r>
              <a:rPr lang="pt-PT" sz="2200" dirty="0"/>
              <a:t> </a:t>
            </a:r>
            <a:r>
              <a:rPr lang="pt-PT" sz="2200" dirty="0" err="1"/>
              <a:t>achieving</a:t>
            </a:r>
            <a:r>
              <a:rPr lang="pt-PT" sz="2200" dirty="0"/>
              <a:t> </a:t>
            </a:r>
            <a:r>
              <a:rPr lang="pt-PT" sz="2200" dirty="0" err="1"/>
              <a:t>the</a:t>
            </a:r>
            <a:r>
              <a:rPr lang="pt-PT" sz="2200" dirty="0"/>
              <a:t> </a:t>
            </a:r>
            <a:r>
              <a:rPr lang="pt-PT" sz="2200" dirty="0" err="1"/>
              <a:t>objectives</a:t>
            </a:r>
            <a:r>
              <a:rPr lang="pt-PT" sz="2200" dirty="0"/>
              <a:t> </a:t>
            </a:r>
            <a:r>
              <a:rPr lang="pt-PT" sz="2200" dirty="0" err="1"/>
              <a:t>of</a:t>
            </a:r>
            <a:r>
              <a:rPr lang="pt-PT" sz="2200" dirty="0"/>
              <a:t> </a:t>
            </a:r>
            <a:r>
              <a:rPr lang="pt-PT" sz="2200" dirty="0" err="1"/>
              <a:t>the</a:t>
            </a:r>
            <a:r>
              <a:rPr lang="pt-PT" sz="2200" dirty="0"/>
              <a:t> TSVV </a:t>
            </a:r>
            <a:r>
              <a:rPr lang="pt-PT" sz="2200" dirty="0" err="1"/>
              <a:t>Task</a:t>
            </a:r>
            <a:r>
              <a:rPr lang="pt-PT" sz="2200" dirty="0"/>
              <a:t> as </a:t>
            </a:r>
            <a:r>
              <a:rPr lang="pt-PT" sz="2200" dirty="0" err="1"/>
              <a:t>described</a:t>
            </a:r>
            <a:r>
              <a:rPr lang="pt-PT" sz="2200" dirty="0"/>
              <a:t> in Annex-2, as </a:t>
            </a:r>
            <a:r>
              <a:rPr lang="pt-PT" sz="2200" dirty="0" err="1"/>
              <a:t>well</a:t>
            </a:r>
            <a:r>
              <a:rPr lang="pt-PT" sz="2200" dirty="0"/>
              <a:t> as </a:t>
            </a:r>
            <a:r>
              <a:rPr lang="pt-PT" sz="2200" dirty="0" err="1"/>
              <a:t>the</a:t>
            </a:r>
            <a:r>
              <a:rPr lang="pt-PT" sz="2200" dirty="0"/>
              <a:t> </a:t>
            </a:r>
            <a:r>
              <a:rPr lang="pt-PT" sz="2200" dirty="0" err="1"/>
              <a:t>technical</a:t>
            </a:r>
            <a:r>
              <a:rPr lang="pt-PT" sz="2200" dirty="0"/>
              <a:t> </a:t>
            </a:r>
            <a:r>
              <a:rPr lang="pt-PT" sz="2200" dirty="0" err="1"/>
              <a:t>skills</a:t>
            </a:r>
            <a:r>
              <a:rPr lang="pt-PT" sz="2200" dirty="0"/>
              <a:t> </a:t>
            </a:r>
            <a:r>
              <a:rPr lang="pt-PT" sz="2200" dirty="0" err="1"/>
              <a:t>and</a:t>
            </a:r>
            <a:r>
              <a:rPr lang="pt-PT" sz="2200" dirty="0"/>
              <a:t> </a:t>
            </a:r>
            <a:r>
              <a:rPr lang="pt-PT" sz="2200" dirty="0" err="1"/>
              <a:t>availability</a:t>
            </a:r>
            <a:r>
              <a:rPr lang="pt-PT" sz="2200" dirty="0"/>
              <a:t> </a:t>
            </a:r>
            <a:r>
              <a:rPr lang="pt-PT" sz="2200" dirty="0" err="1"/>
              <a:t>of</a:t>
            </a:r>
            <a:r>
              <a:rPr lang="pt-PT" sz="2200" dirty="0"/>
              <a:t> </a:t>
            </a:r>
            <a:r>
              <a:rPr lang="pt-PT" sz="2200" dirty="0" err="1"/>
              <a:t>the</a:t>
            </a:r>
            <a:r>
              <a:rPr lang="pt-PT" sz="2200" dirty="0"/>
              <a:t> individual team </a:t>
            </a:r>
            <a:r>
              <a:rPr lang="pt-PT" sz="2200" dirty="0" err="1"/>
              <a:t>members</a:t>
            </a:r>
            <a:r>
              <a:rPr lang="pt-PT" sz="2200" dirty="0"/>
              <a:t> (in </a:t>
            </a:r>
            <a:r>
              <a:rPr lang="pt-PT" sz="2200" dirty="0" err="1"/>
              <a:t>terms</a:t>
            </a:r>
            <a:r>
              <a:rPr lang="pt-PT" sz="2200" dirty="0"/>
              <a:t> </a:t>
            </a:r>
            <a:r>
              <a:rPr lang="pt-PT" sz="2200" dirty="0" err="1"/>
              <a:t>of</a:t>
            </a:r>
            <a:r>
              <a:rPr lang="pt-PT" sz="2200" dirty="0"/>
              <a:t> </a:t>
            </a:r>
            <a:r>
              <a:rPr lang="pt-PT" sz="2200" dirty="0" err="1"/>
              <a:t>pm</a:t>
            </a:r>
            <a:r>
              <a:rPr lang="pt-PT" sz="2200" dirty="0"/>
              <a:t>/y for </a:t>
            </a:r>
            <a:r>
              <a:rPr lang="pt-PT" sz="2200" dirty="0" err="1"/>
              <a:t>the</a:t>
            </a:r>
            <a:r>
              <a:rPr lang="pt-PT" sz="2200" dirty="0"/>
              <a:t> </a:t>
            </a:r>
            <a:r>
              <a:rPr lang="pt-PT" sz="2200" dirty="0" err="1"/>
              <a:t>initial</a:t>
            </a:r>
            <a:r>
              <a:rPr lang="pt-PT" sz="2200" dirty="0"/>
              <a:t> </a:t>
            </a:r>
            <a:r>
              <a:rPr lang="pt-PT" sz="2200" dirty="0" err="1"/>
              <a:t>period</a:t>
            </a:r>
            <a:r>
              <a:rPr lang="pt-PT" sz="2200" dirty="0"/>
              <a:t> 2021-2023, </a:t>
            </a:r>
            <a:r>
              <a:rPr lang="pt-PT" sz="2200" dirty="0" err="1"/>
              <a:t>with</a:t>
            </a:r>
            <a:r>
              <a:rPr lang="pt-PT" sz="2200" dirty="0"/>
              <a:t> </a:t>
            </a:r>
            <a:r>
              <a:rPr lang="pt-PT" sz="2200" dirty="0" err="1"/>
              <a:t>indication</a:t>
            </a:r>
            <a:r>
              <a:rPr lang="pt-PT" sz="2200" dirty="0"/>
              <a:t> for 2024-2025). </a:t>
            </a:r>
          </a:p>
          <a:p>
            <a:pPr marL="285750" indent="-285750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 err="1"/>
              <a:t>The</a:t>
            </a:r>
            <a:r>
              <a:rPr lang="pt-PT" sz="2200" dirty="0"/>
              <a:t> </a:t>
            </a:r>
            <a:r>
              <a:rPr lang="pt-PT" sz="2200" b="1" dirty="0" err="1">
                <a:solidFill>
                  <a:srgbClr val="0000FF"/>
                </a:solidFill>
              </a:rPr>
              <a:t>scientific</a:t>
            </a:r>
            <a:r>
              <a:rPr lang="pt-PT" sz="2200" b="1" dirty="0">
                <a:solidFill>
                  <a:srgbClr val="0000FF"/>
                </a:solidFill>
              </a:rPr>
              <a:t> </a:t>
            </a:r>
            <a:r>
              <a:rPr lang="pt-PT" sz="2200" b="1" dirty="0" err="1">
                <a:solidFill>
                  <a:srgbClr val="0000FF"/>
                </a:solidFill>
              </a:rPr>
              <a:t>vision</a:t>
            </a:r>
            <a:r>
              <a:rPr lang="pt-PT" sz="2200" dirty="0"/>
              <a:t> </a:t>
            </a:r>
            <a:r>
              <a:rPr lang="pt-PT" sz="2200" dirty="0" err="1"/>
              <a:t>is</a:t>
            </a:r>
            <a:r>
              <a:rPr lang="pt-PT" sz="2200" dirty="0"/>
              <a:t> </a:t>
            </a:r>
            <a:r>
              <a:rPr lang="pt-PT" sz="2200" dirty="0" err="1"/>
              <a:t>generally</a:t>
            </a:r>
            <a:r>
              <a:rPr lang="pt-PT" sz="2200" dirty="0"/>
              <a:t> </a:t>
            </a:r>
            <a:r>
              <a:rPr lang="pt-PT" sz="2200" dirty="0" err="1"/>
              <a:t>expected</a:t>
            </a:r>
            <a:r>
              <a:rPr lang="pt-PT" sz="2200" dirty="0"/>
              <a:t> to </a:t>
            </a:r>
            <a:r>
              <a:rPr lang="pt-PT" sz="2200" dirty="0" err="1"/>
              <a:t>be</a:t>
            </a:r>
            <a:r>
              <a:rPr lang="pt-PT" sz="2200" dirty="0"/>
              <a:t> </a:t>
            </a:r>
            <a:r>
              <a:rPr lang="pt-PT" sz="2200" dirty="0" err="1"/>
              <a:t>based</a:t>
            </a:r>
            <a:r>
              <a:rPr lang="pt-PT" sz="2200" dirty="0"/>
              <a:t> </a:t>
            </a:r>
            <a:r>
              <a:rPr lang="pt-PT" sz="2200" dirty="0" err="1"/>
              <a:t>on</a:t>
            </a:r>
            <a:r>
              <a:rPr lang="pt-PT" sz="2200" dirty="0"/>
              <a:t> a </a:t>
            </a:r>
            <a:r>
              <a:rPr lang="pt-PT" sz="2200" b="1" dirty="0" err="1">
                <a:solidFill>
                  <a:srgbClr val="0000FF"/>
                </a:solidFill>
              </a:rPr>
              <a:t>multi-fidelity</a:t>
            </a:r>
            <a:r>
              <a:rPr lang="pt-PT" sz="2200" b="1" dirty="0">
                <a:solidFill>
                  <a:srgbClr val="0000FF"/>
                </a:solidFill>
              </a:rPr>
              <a:t> </a:t>
            </a:r>
            <a:r>
              <a:rPr lang="pt-PT" sz="2200" b="1" dirty="0" err="1">
                <a:solidFill>
                  <a:srgbClr val="0000FF"/>
                </a:solidFill>
              </a:rPr>
              <a:t>approach</a:t>
            </a:r>
            <a:r>
              <a:rPr lang="pt-PT" sz="2200" dirty="0"/>
              <a:t> (</a:t>
            </a:r>
            <a:r>
              <a:rPr lang="pt-PT" sz="2200" dirty="0" err="1"/>
              <a:t>ranging</a:t>
            </a:r>
            <a:r>
              <a:rPr lang="pt-PT" sz="2200" dirty="0"/>
              <a:t> </a:t>
            </a:r>
            <a:r>
              <a:rPr lang="pt-PT" sz="2200" b="1" i="1" dirty="0" err="1">
                <a:solidFill>
                  <a:srgbClr val="FF0000"/>
                </a:solidFill>
              </a:rPr>
              <a:t>from</a:t>
            </a:r>
            <a:r>
              <a:rPr lang="pt-PT" sz="2200" b="1" i="1" dirty="0">
                <a:solidFill>
                  <a:srgbClr val="FF0000"/>
                </a:solidFill>
              </a:rPr>
              <a:t> </a:t>
            </a:r>
            <a:r>
              <a:rPr lang="pt-PT" sz="2200" b="1" i="1" dirty="0" err="1">
                <a:solidFill>
                  <a:srgbClr val="FF0000"/>
                </a:solidFill>
              </a:rPr>
              <a:t>first</a:t>
            </a:r>
            <a:r>
              <a:rPr lang="pt-PT" sz="2200" b="1" i="1" dirty="0">
                <a:solidFill>
                  <a:srgbClr val="FF0000"/>
                </a:solidFill>
              </a:rPr>
              <a:t>- </a:t>
            </a:r>
            <a:r>
              <a:rPr lang="pt-PT" sz="2200" b="1" i="1" dirty="0" err="1">
                <a:solidFill>
                  <a:srgbClr val="FF0000"/>
                </a:solidFill>
              </a:rPr>
              <a:t>principles-based</a:t>
            </a:r>
            <a:r>
              <a:rPr lang="pt-PT" sz="2200" b="1" i="1" dirty="0">
                <a:solidFill>
                  <a:srgbClr val="FF0000"/>
                </a:solidFill>
              </a:rPr>
              <a:t> </a:t>
            </a:r>
            <a:r>
              <a:rPr lang="pt-PT" sz="2200" b="1" i="1" dirty="0" err="1">
                <a:solidFill>
                  <a:srgbClr val="FF0000"/>
                </a:solidFill>
              </a:rPr>
              <a:t>models</a:t>
            </a:r>
            <a:r>
              <a:rPr lang="pt-PT" sz="2200" b="1" i="1" dirty="0">
                <a:solidFill>
                  <a:srgbClr val="FF0000"/>
                </a:solidFill>
              </a:rPr>
              <a:t> to </a:t>
            </a:r>
            <a:r>
              <a:rPr lang="pt-PT" sz="2200" b="1" i="1" dirty="0" err="1">
                <a:solidFill>
                  <a:srgbClr val="FF0000"/>
                </a:solidFill>
              </a:rPr>
              <a:t>corresponding</a:t>
            </a:r>
            <a:r>
              <a:rPr lang="pt-PT" sz="2200" b="1" i="1" dirty="0">
                <a:solidFill>
                  <a:srgbClr val="FF0000"/>
                </a:solidFill>
              </a:rPr>
              <a:t> </a:t>
            </a:r>
            <a:r>
              <a:rPr lang="pt-PT" sz="2200" b="1" i="1" dirty="0" err="1">
                <a:solidFill>
                  <a:srgbClr val="FF0000"/>
                </a:solidFill>
              </a:rPr>
              <a:t>reduced</a:t>
            </a:r>
            <a:r>
              <a:rPr lang="pt-PT" sz="2200" b="1" i="1" dirty="0">
                <a:solidFill>
                  <a:srgbClr val="FF0000"/>
                </a:solidFill>
              </a:rPr>
              <a:t> </a:t>
            </a:r>
            <a:r>
              <a:rPr lang="pt-PT" sz="2200" b="1" i="1" dirty="0" err="1">
                <a:solidFill>
                  <a:srgbClr val="FF0000"/>
                </a:solidFill>
              </a:rPr>
              <a:t>models</a:t>
            </a:r>
            <a:r>
              <a:rPr lang="pt-PT" sz="2200" dirty="0"/>
              <a:t>, e.g., for real-time </a:t>
            </a:r>
            <a:r>
              <a:rPr lang="pt-PT" sz="2200" dirty="0" err="1"/>
              <a:t>control</a:t>
            </a:r>
            <a:r>
              <a:rPr lang="pt-PT" sz="2200" dirty="0"/>
              <a:t> </a:t>
            </a:r>
            <a:r>
              <a:rPr lang="pt-PT" sz="2200" dirty="0" err="1"/>
              <a:t>applications</a:t>
            </a:r>
            <a:r>
              <a:rPr lang="pt-PT" sz="2200" dirty="0"/>
              <a:t>), </a:t>
            </a:r>
            <a:r>
              <a:rPr lang="pt-PT" sz="2200" dirty="0" err="1"/>
              <a:t>including</a:t>
            </a:r>
            <a:r>
              <a:rPr lang="pt-PT" sz="2200" dirty="0"/>
              <a:t> </a:t>
            </a:r>
            <a:r>
              <a:rPr lang="pt-PT" sz="2200" dirty="0" err="1"/>
              <a:t>specific</a:t>
            </a:r>
            <a:r>
              <a:rPr lang="pt-PT" sz="2200" dirty="0"/>
              <a:t> </a:t>
            </a:r>
            <a:r>
              <a:rPr lang="pt-PT" sz="2200" dirty="0" err="1"/>
              <a:t>plans</a:t>
            </a:r>
            <a:r>
              <a:rPr lang="pt-PT" sz="2200" dirty="0"/>
              <a:t> for </a:t>
            </a:r>
            <a:r>
              <a:rPr lang="pt-PT" sz="2200" dirty="0" err="1"/>
              <a:t>Verification</a:t>
            </a:r>
            <a:r>
              <a:rPr lang="pt-PT" sz="2200" dirty="0"/>
              <a:t>, </a:t>
            </a:r>
            <a:r>
              <a:rPr lang="pt-PT" sz="2200" dirty="0" err="1"/>
              <a:t>Validation</a:t>
            </a:r>
            <a:r>
              <a:rPr lang="pt-PT" sz="2200" dirty="0"/>
              <a:t>, </a:t>
            </a:r>
            <a:r>
              <a:rPr lang="pt-PT" sz="2200" dirty="0" err="1"/>
              <a:t>and</a:t>
            </a:r>
            <a:r>
              <a:rPr lang="pt-PT" sz="2200" dirty="0"/>
              <a:t> </a:t>
            </a:r>
            <a:r>
              <a:rPr lang="pt-PT" sz="2200" dirty="0" err="1"/>
              <a:t>Uncertainty</a:t>
            </a:r>
            <a:r>
              <a:rPr lang="pt-PT" sz="2200" dirty="0"/>
              <a:t> </a:t>
            </a:r>
            <a:r>
              <a:rPr lang="pt-PT" sz="2200" dirty="0" err="1"/>
              <a:t>Quantification</a:t>
            </a:r>
            <a:r>
              <a:rPr lang="pt-PT" sz="2200" dirty="0"/>
              <a:t> (VVUQ).</a:t>
            </a:r>
            <a:endParaRPr lang="is-IS" sz="2000" dirty="0">
              <a:solidFill>
                <a:srgbClr val="002060"/>
              </a:solidFill>
              <a:sym typeface="Wingding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R. Coelho | Reduced models in E-TASC  |  Nov.2024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465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1: Physics of the L-H Transition and Pedestals</a:t>
            </a:r>
            <a:endParaRPr lang="en-US" sz="1800" dirty="0"/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A key aspect … the development of validated and fast reduced transport models – on the basis of the GK simulations – to be used in integrated modelling codes.</a:t>
            </a:r>
            <a:r>
              <a:rPr lang="en-US" sz="1700" dirty="0"/>
              <a:t> 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Reduced transport models for the pedestal on the basis of GK simulations, involving electron-scale, ion-scale, and macroscopic (MHD-like) instabilities; these can then be included in MHD and transport studies, exploiting synergies with TSVV Tasks 8 and 11.</a:t>
            </a:r>
            <a:endParaRPr lang="en-US" sz="17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2: Physics Properties of Strongly Shaped Configurations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Reduced models: extracted from the first-principles-based models – to be used in predictive and systems codes.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82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3: Plasma Particle/Heat Exhaust: Fluid/</a:t>
            </a:r>
            <a:r>
              <a:rPr lang="en-US" sz="1800" b="1" i="1" dirty="0" err="1"/>
              <a:t>Gyrofluid</a:t>
            </a:r>
            <a:r>
              <a:rPr lang="en-US" sz="1800" b="1" i="1" dirty="0"/>
              <a:t> Edge Codes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Accurate coupling to (kinetic and reduced) neutral gas models, providing a proper convergence metric.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5: Neutral Gas Dynamics in the Edge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Establishment of a multi-fidelity model hierarchy for the neutral gas phase in fusion devices; from first principles towards reduced models. Validation of the established models.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1600" b="1" i="1" dirty="0"/>
              <a:t>INTEGRATED MODELLING</a:t>
            </a:r>
          </a:p>
          <a:p>
            <a:pPr lvl="1">
              <a:spcBef>
                <a:spcPts val="1200"/>
              </a:spcBef>
            </a:pPr>
            <a:r>
              <a:rPr lang="en-US" sz="1700" i="1" dirty="0"/>
              <a:t>Strategy towards a validated predictive capability for integrated fusion reactor modelling for (semi-)detached divertor plasmas. Liaison with TSVV Tasks 3 and 4.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2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6: Impurity Sources, Transport, and Screening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1600" b="1" i="1" dirty="0"/>
              <a:t>INTEGRATED MODELLING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Establish an integrated modelling suite to predict the W impurity distribution in DEMO, including W source generation, W screening, W transport, W exhaust and its impact on the plasma performance.</a:t>
            </a:r>
            <a:endParaRPr lang="en-US" sz="1800" b="1" i="1" dirty="0"/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7: Plasma-Wall Interaction in DEMO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1600" b="1" i="1" dirty="0"/>
              <a:t>INTEGRATED MODELLING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Establish an integrated modelling suite to predict steady-state PWI in DEMO.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51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8: Integrated Modelling of Transient MHD Events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Establish a validated modelling hierarchy for MHD control from high fidelity to reduced models suitable for real-time applications.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Interface for including high-fidelity and reduced models of runaway electron dynamics in disruption modelling (see TSVV Task 9).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Tools and nonlinear MHD simulations used for the verification and validation of reduced MHD models for real-time applications for disruption prediction, prevention, and avoidance and for inclusion in integrated transport solvers.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1600" b="1" i="1" dirty="0"/>
              <a:t>INTEGRATED MODELLING</a:t>
            </a:r>
          </a:p>
          <a:p>
            <a:pPr marL="597600" lvl="2">
              <a:spcBef>
                <a:spcPts val="1200"/>
              </a:spcBef>
            </a:pPr>
            <a:r>
              <a:rPr lang="en-US" sz="1700" i="1" dirty="0"/>
              <a:t>Provide capabilities to couple high-fidelity MHD modelling to existing or future integrated modelling tools (e.g., transport solvers and boundary solvers).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8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9: Dynamics of Runaway Electrons in Tokamak Disruptions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Validated reduced models for RE generation (e.g., models based on a neural network fit to kinetic simulations).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A flexible interface for the high-fidelity and reduced RE models to sophisticated nonlinear MHD simulations as well as to integrated modelling tools, for validation in present experiments (see TSVV Tasks 8 and 11).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1600" b="1" i="1" dirty="0"/>
              <a:t>INTEGRATED MODELLING</a:t>
            </a:r>
          </a:p>
          <a:p>
            <a:pPr marL="597600" lvl="2">
              <a:spcBef>
                <a:spcPts val="1200"/>
              </a:spcBef>
            </a:pPr>
            <a:r>
              <a:rPr lang="en-US" sz="1700" i="1" dirty="0"/>
              <a:t>Develop and validate a model for the RE beam generation and losses to be used within the integrated modelling tools and nonlinear MHD codes for accurate prediction of unmitigated and mitigated disruptions.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28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764704"/>
            <a:ext cx="8229600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10: Physics of Burning Plasmas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Reduced AE/EPM stability and nonlinear dynamics models for use in predictive and systems codes, aiming, e.g., at predicting tritium burn-up rates and core plasma helium content.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12: Stellarator Optimization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Integration of fast reduced models of turbulent transport into stellarator optimization codes (synergy with TSVV Task 13).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Accurate numerical tools for the evaluation of energetic particle confinement and for the calculation of the bootstrap current that are sufficiently fast to be integrated into stellarator optimization codes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800" b="1" i="1" dirty="0">
                <a:effectLst/>
              </a:rPr>
              <a:t>TSVV Task 13: Stellarator Turbulence Simulation</a:t>
            </a:r>
            <a:r>
              <a:rPr lang="en-GB" sz="1800" b="1" dirty="0">
                <a:effectLst/>
              </a:rPr>
              <a:t> </a:t>
            </a:r>
            <a:endParaRPr lang="en-GB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598950" lvl="1">
              <a:spcBef>
                <a:spcPts val="0"/>
              </a:spcBef>
            </a:pPr>
            <a:r>
              <a:rPr lang="en-US" sz="1700" i="1" dirty="0"/>
              <a:t>Development of efficient reduced models (suitable for integration into stellarator optimization codes, see TSVV Task 12) capable of reliably predicting stellarator turbulent fluxes.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89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E746-46A7-82C8-6EC8-69BDFFDA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98" y="908720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TSVV Task 14: Multi-Fidelity Systems Code for DEMO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i="1" dirty="0"/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Implementation and validation of a cascade of reduced models for physics and engineering systems to be integrated into a whole-plant model.</a:t>
            </a:r>
          </a:p>
          <a:p>
            <a:pPr marL="598950" lvl="1">
              <a:spcBef>
                <a:spcPts val="1200"/>
              </a:spcBef>
            </a:pPr>
            <a:r>
              <a:rPr lang="en-US" sz="1700" i="1" dirty="0"/>
              <a:t>From high-fidelity physics models towards reduced models: identification and definition of tractable surrogate models for physics and plant systems, possibly employing machine learning techniques. Will involve liaison with other TSVV Tasks (in particular, TSVV Task 11), </a:t>
            </a:r>
            <a:r>
              <a:rPr lang="en-US" sz="1700" i="1" dirty="0" err="1"/>
              <a:t>modellers</a:t>
            </a:r>
            <a:r>
              <a:rPr lang="en-US" sz="1700" i="1" dirty="0"/>
              <a:t>, and DEMO engineers.</a:t>
            </a:r>
            <a:endParaRPr lang="en-US" sz="17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15080-E564-82EC-62E2-6DFF8BF4D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R. Coelho |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in E-TASC  |  Nov.2024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A41FF-3B05-C546-6BF2-4E73689F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649A98-E2D1-0448-8A5C-13A8B4378C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29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11955</TotalTime>
  <Words>940</Words>
  <Application>Microsoft Macintosh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TSVV terms of reference on reduced models</vt:lpstr>
      <vt:lpstr>Terms of 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Rui Miguel Dias Alves Coelho</cp:lastModifiedBy>
  <cp:revision>276</cp:revision>
  <cp:lastPrinted>2020-02-11T15:21:21Z</cp:lastPrinted>
  <dcterms:created xsi:type="dcterms:W3CDTF">2014-10-27T16:40:37Z</dcterms:created>
  <dcterms:modified xsi:type="dcterms:W3CDTF">2024-11-13T15:44:58Z</dcterms:modified>
</cp:coreProperties>
</file>