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1AFD-A105-455C-8CDA-B7C617482B2A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80C3-15D3-4F0F-A409-E0AE8237C6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25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1AFD-A105-455C-8CDA-B7C617482B2A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80C3-15D3-4F0F-A409-E0AE8237C6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1AFD-A105-455C-8CDA-B7C617482B2A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80C3-15D3-4F0F-A409-E0AE8237C6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59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1AFD-A105-455C-8CDA-B7C617482B2A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80C3-15D3-4F0F-A409-E0AE8237C6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24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1AFD-A105-455C-8CDA-B7C617482B2A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80C3-15D3-4F0F-A409-E0AE8237C6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43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1AFD-A105-455C-8CDA-B7C617482B2A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80C3-15D3-4F0F-A409-E0AE8237C6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2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1AFD-A105-455C-8CDA-B7C617482B2A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80C3-15D3-4F0F-A409-E0AE8237C6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91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1AFD-A105-455C-8CDA-B7C617482B2A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80C3-15D3-4F0F-A409-E0AE8237C6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1AFD-A105-455C-8CDA-B7C617482B2A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80C3-15D3-4F0F-A409-E0AE8237C6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82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1AFD-A105-455C-8CDA-B7C617482B2A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80C3-15D3-4F0F-A409-E0AE8237C6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88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1AFD-A105-455C-8CDA-B7C617482B2A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80C3-15D3-4F0F-A409-E0AE8237C6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2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11AFD-A105-455C-8CDA-B7C617482B2A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F80C3-15D3-4F0F-A409-E0AE8237C6B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7-rt.googleusercontent.com/docsz/AD_4nXem8wojTiqtmhUNv5GWS8jLHseyqyEPdRS8G_LwaHC3611dViTTPnMfWPT-0uDtbJ6RvhC2UoWIgFATp48EtyTH9YlmH8SJyld5WSbNxNUlUyxndcF_VEbiR6feXG3OjgDq-Unuz0OzCLijNNGf?key=i-TGLDr1QqsgXR9s5_cd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277" y="738424"/>
            <a:ext cx="8132377" cy="61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5372" y="0"/>
            <a:ext cx="1172244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</a:rPr>
              <a:t> </a:t>
            </a:r>
            <a:r>
              <a:rPr lang="fr-FR" dirty="0" err="1">
                <a:solidFill>
                  <a:srgbClr val="0000FF"/>
                </a:solidFill>
                <a:latin typeface="Arial" panose="020B0604020202020204" pitchFamily="34" charset="0"/>
              </a:rPr>
              <a:t>burning</a:t>
            </a:r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</a:rPr>
              <a:t> plasma </a:t>
            </a:r>
            <a:r>
              <a:rPr lang="fr-FR" dirty="0" err="1">
                <a:solidFill>
                  <a:srgbClr val="0000FF"/>
                </a:solidFill>
                <a:latin typeface="Arial" panose="020B0604020202020204" pitchFamily="34" charset="0"/>
              </a:rPr>
              <a:t>means</a:t>
            </a:r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</a:rPr>
              <a:t>: high beta + EP, </a:t>
            </a:r>
            <a:r>
              <a:rPr lang="fr-FR" dirty="0" err="1">
                <a:solidFill>
                  <a:srgbClr val="0000FF"/>
                </a:solidFill>
                <a:latin typeface="Arial" panose="020B0604020202020204" pitchFamily="34" charset="0"/>
              </a:rPr>
              <a:t>which</a:t>
            </a:r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0000FF"/>
                </a:solidFill>
                <a:latin typeface="Arial" panose="020B0604020202020204" pitchFamily="34" charset="0"/>
              </a:rPr>
              <a:t>means</a:t>
            </a:r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0000FF"/>
                </a:solidFill>
                <a:latin typeface="Arial" panose="020B0604020202020204" pitchFamily="34" charset="0"/>
              </a:rPr>
              <a:t>interplay</a:t>
            </a:r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</a:rPr>
              <a:t> KBM, AE modes, turbulence and EP distribution [Falessi, Zonca et al]</a:t>
            </a:r>
            <a:endParaRPr lang="fr-FR" b="0" dirty="0" smtClean="0">
              <a:effectLst/>
            </a:endParaRPr>
          </a:p>
          <a:p>
            <a:r>
              <a:rPr lang="fr-FR" dirty="0" smtClean="0"/>
              <a:t/>
            </a:r>
            <a:br>
              <a:rPr lang="fr-FR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594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465" y="67900"/>
            <a:ext cx="4843849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</a:rPr>
              <a:t>not accessible to reduced models, although TGLFsat2 stand alone not too bad for KBM in JET rho=0.15 75225 [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Najlaoui's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</a:rPr>
              <a:t>work see EUROfusion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pinboard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</a:rPr>
              <a:t>]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2" name="Picture 4" descr="https://lh7-rt.googleusercontent.com/docsz/AD_4nXdptug_91xhRD8w7omhFWV2CN4DDOT_EVwZQWcVnB_y2BsvatCxpDLrOKgg0SAnywmnVWkvYq1fmDOEjPMOX9nMXvlfBpGUckooKWar9OonlwesVZDpmupPKwcWxaBhxWjk0V1dB7ysrdFCNDk-Mg?key=i-TGLDr1QqsgXR9s5_cd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239" y="1"/>
            <a:ext cx="47956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701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702" y="330992"/>
            <a:ext cx="38223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</a:rPr>
              <a:t>global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</a:rPr>
              <a:t>el-mag GK models needed 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</a:rPr>
              <a:t>ORB5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</a:rPr>
              <a:t>, GENE 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</a:rPr>
              <a:t>to understand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</a:rPr>
              <a:t>more globally 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</a:rPr>
              <a:t>: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</a:rPr>
              <a:t>- where de/stabilizing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</a:rPr>
              <a:t>interplay 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</a:rPr>
              <a:t>exists between TAE,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fishbones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</a:rPr>
              <a:t>, KBM/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aITG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</a:rPr>
              <a:t>- where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</a:rPr>
              <a:t>in such 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</a:rPr>
              <a:t>map(s)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</a:rPr>
              <a:t>long lived zonal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e.m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</a:rPr>
              <a:t>. fields and PSZS are crucial for the saturation? </a:t>
            </a:r>
            <a:endParaRPr lang="en-US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- Role of : </a:t>
            </a:r>
            <a:r>
              <a:rPr lang="en-US" dirty="0" err="1" smtClean="0">
                <a:latin typeface="Symbol" panose="05050102010706020507" pitchFamily="18" charset="2"/>
              </a:rPr>
              <a:t>b</a:t>
            </a:r>
            <a:r>
              <a:rPr lang="en-US" baseline="-25000" dirty="0" err="1" smtClean="0"/>
              <a:t>tot</a:t>
            </a:r>
            <a:r>
              <a:rPr lang="en-US" dirty="0" smtClean="0"/>
              <a:t>, </a:t>
            </a:r>
            <a:r>
              <a:rPr lang="en-US" dirty="0" err="1" smtClean="0">
                <a:latin typeface="Symbol" panose="05050102010706020507" pitchFamily="18" charset="2"/>
              </a:rPr>
              <a:t>b</a:t>
            </a:r>
            <a:r>
              <a:rPr lang="en-US" baseline="-25000" dirty="0" err="1" smtClean="0"/>
              <a:t>fast</a:t>
            </a:r>
            <a:r>
              <a:rPr lang="en-US" dirty="0" smtClean="0"/>
              <a:t>/</a:t>
            </a:r>
            <a:r>
              <a:rPr lang="en-US" dirty="0" err="1" smtClean="0">
                <a:latin typeface="Symbol" panose="05050102010706020507" pitchFamily="18" charset="2"/>
              </a:rPr>
              <a:t>b</a:t>
            </a:r>
            <a:r>
              <a:rPr lang="en-US" baseline="-25000" dirty="0" err="1" smtClean="0"/>
              <a:t>tot</a:t>
            </a:r>
            <a:r>
              <a:rPr lang="en-US" dirty="0" smtClean="0"/>
              <a:t>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fast</a:t>
            </a:r>
            <a:r>
              <a:rPr lang="en-US" dirty="0" smtClean="0"/>
              <a:t>/</a:t>
            </a:r>
            <a:r>
              <a:rPr lang="en-US" dirty="0" err="1" smtClean="0"/>
              <a:t>T</a:t>
            </a:r>
            <a:r>
              <a:rPr lang="en-US" baseline="-25000" dirty="0" err="1" smtClean="0"/>
              <a:t>e</a:t>
            </a:r>
            <a:r>
              <a:rPr lang="en-US" dirty="0" smtClean="0"/>
              <a:t>, s </a:t>
            </a:r>
            <a:r>
              <a:rPr lang="en-US" dirty="0" err="1" smtClean="0"/>
              <a:t>etc</a:t>
            </a:r>
            <a:endParaRPr lang="en-US" dirty="0" smtClean="0"/>
          </a:p>
        </p:txBody>
      </p:sp>
      <p:pic>
        <p:nvPicPr>
          <p:cNvPr id="3074" name="Picture 2" descr="https://lh7-rt.googleusercontent.com/docsz/AD_4nXeaFPiVasR_utXRIoPCdvaDw5NDeS7DBgJo0b2xMKODpaw5eRvAmJ9QHqn0KDECsAIwlkX8Hpa1JDxMsodlbdVMx54DPFsfXheGkdGJqLeSoLmXB1K8z5czSqm2iCj2dLMDBLQA0lRseNeIFJJ5NA?key=i-TGLDr1QqsgXR9s5_cd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929" y="913668"/>
            <a:ext cx="7378097" cy="507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305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7-rt.googleusercontent.com/docsz/AD_4nXex4vJFBIAFWpVtnL_N6roz_bkIYxKBC7zZaiDoxDnr-7Ag1fvRAmN2KoDjzegjfJOdjIOKj9aOslXewFCWnqyv7B2JHAlgep4n2e58HXn5RxWjBf9xNRzuoSFpBWP5ffgYHTR3c1IjDZYtu-Q0Ag?key=i-TGLDr1QqsgXR9s5_cd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24" y="2133600"/>
            <a:ext cx="11523641" cy="331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7837" y="170929"/>
            <a:ext cx="6096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dirty="0" smtClean="0">
                <a:solidFill>
                  <a:srgbClr val="0000FF"/>
                </a:solidFill>
                <a:latin typeface="Arial" panose="020B0604020202020204" pitchFamily="34" charset="0"/>
              </a:rPr>
              <a:t>Flux </a:t>
            </a:r>
            <a:r>
              <a:rPr lang="fr-FR" dirty="0" err="1">
                <a:solidFill>
                  <a:srgbClr val="0000FF"/>
                </a:solidFill>
                <a:latin typeface="Arial" panose="020B0604020202020204" pitchFamily="34" charset="0"/>
              </a:rPr>
              <a:t>matching</a:t>
            </a:r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</a:rPr>
              <a:t> for ITER 15 MA </a:t>
            </a:r>
            <a:r>
              <a:rPr lang="fr-FR" dirty="0" err="1">
                <a:solidFill>
                  <a:srgbClr val="0000FF"/>
                </a:solidFill>
                <a:latin typeface="Arial" panose="020B0604020202020204" pitchFamily="34" charset="0"/>
              </a:rPr>
              <a:t>using</a:t>
            </a:r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</a:rPr>
              <a:t> GENE-Tango w/o EP alphas ‘</a:t>
            </a:r>
            <a:r>
              <a:rPr lang="fr-FR" dirty="0" err="1">
                <a:solidFill>
                  <a:srgbClr val="0000FF"/>
                </a:solidFill>
                <a:latin typeface="Arial" panose="020B0604020202020204" pitchFamily="34" charset="0"/>
              </a:rPr>
              <a:t>only</a:t>
            </a:r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</a:rPr>
              <a:t>’ </a:t>
            </a:r>
            <a:r>
              <a:rPr lang="fr-FR" dirty="0" err="1">
                <a:solidFill>
                  <a:srgbClr val="0000FF"/>
                </a:solidFill>
                <a:latin typeface="Arial" panose="020B0604020202020204" pitchFamily="34" charset="0"/>
              </a:rPr>
              <a:t>Pfus</a:t>
            </a:r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</a:rPr>
              <a:t> (talk Di Siena last </a:t>
            </a:r>
            <a:r>
              <a:rPr lang="fr-FR" dirty="0" err="1">
                <a:solidFill>
                  <a:srgbClr val="0000FF"/>
                </a:solidFill>
                <a:latin typeface="Arial" panose="020B0604020202020204" pitchFamily="34" charset="0"/>
              </a:rPr>
              <a:t>week</a:t>
            </a:r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</a:rPr>
              <a:t>) </a:t>
            </a:r>
            <a:endParaRPr lang="fr-FR" b="0" dirty="0" smtClean="0">
              <a:effectLst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</a:rPr>
              <a:t>- </a:t>
            </a:r>
            <a:r>
              <a:rPr lang="fr-FR" dirty="0" err="1">
                <a:solidFill>
                  <a:srgbClr val="0000FF"/>
                </a:solidFill>
                <a:latin typeface="Arial" panose="020B0604020202020204" pitchFamily="34" charset="0"/>
              </a:rPr>
              <a:t>existing</a:t>
            </a:r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0000FF"/>
                </a:solidFill>
                <a:latin typeface="Arial" panose="020B0604020202020204" pitchFamily="34" charset="0"/>
              </a:rPr>
              <a:t>reduced</a:t>
            </a:r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0000FF"/>
                </a:solidFill>
                <a:latin typeface="Arial" panose="020B0604020202020204" pitchFamily="34" charset="0"/>
              </a:rPr>
              <a:t>models</a:t>
            </a:r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0000FF"/>
                </a:solidFill>
                <a:latin typeface="Arial" panose="020B0604020202020204" pitchFamily="34" charset="0"/>
              </a:rPr>
              <a:t>even</a:t>
            </a:r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</a:rPr>
              <a:t> w/o </a:t>
            </a:r>
            <a:r>
              <a:rPr lang="fr-FR" dirty="0" err="1">
                <a:solidFill>
                  <a:srgbClr val="0000FF"/>
                </a:solidFill>
                <a:latin typeface="Arial" panose="020B0604020202020204" pitchFamily="34" charset="0"/>
              </a:rPr>
              <a:t>fast</a:t>
            </a:r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</a:rPr>
              <a:t> alphas not </a:t>
            </a:r>
            <a:r>
              <a:rPr lang="fr-FR" dirty="0" err="1">
                <a:solidFill>
                  <a:srgbClr val="0000FF"/>
                </a:solidFill>
                <a:latin typeface="Arial" panose="020B0604020202020204" pitchFamily="34" charset="0"/>
              </a:rPr>
              <a:t>agreeing</a:t>
            </a:r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0000FF"/>
                </a:solidFill>
                <a:latin typeface="Arial" panose="020B0604020202020204" pitchFamily="34" charset="0"/>
              </a:rPr>
              <a:t>with</a:t>
            </a:r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</a:rPr>
              <a:t> GENE-Tango</a:t>
            </a:r>
            <a:endParaRPr lang="fr-FR" b="0" dirty="0" smtClean="0">
              <a:effectLst/>
            </a:endParaRPr>
          </a:p>
          <a:p>
            <a:r>
              <a:rPr lang="fr-FR" dirty="0" smtClean="0"/>
              <a:t/>
            </a:r>
            <a:br>
              <a:rPr lang="fr-FR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208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0216" y="294953"/>
            <a:ext cx="997602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</a:rPr>
              <a:t>note of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Pfus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</a:rPr>
              <a:t> vs time modeled using int. modelling, since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Pfus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</a:rPr>
              <a:t> depends on T0^2n0^2, a zoo of results possible with available (not verified) reduced models (below ITER 15 MA). so real and strong need for physics based to prepare operational domain and control schemes on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Pfus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</a:rPr>
              <a:t> and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Psep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</a:rPr>
              <a:t> in ITER Q&gt;5 and beyond.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2" name="Picture 2" descr="https://lh7-rt.googleusercontent.com/docsz/AD_4nXfXkh1WWDa0o_ah9RPnp5YrdOXj3ykaj2sh1koCqlYnQNJUHsi1gpeZZoVK6qtwMPXqw1bTbN9OZ08LN1g2kn43D31cOCXT5GdJl19Znp6N1F5sLrFHdUis_GxNdOyKsUAn5b6zPW9OQKu8jGISHw?key=i-TGLDr1QqsgXR9s5_cd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76" y="2245968"/>
            <a:ext cx="11631415" cy="376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237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464" y="119093"/>
            <a:ext cx="113187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>
                <a:solidFill>
                  <a:srgbClr val="0000FF"/>
                </a:solidFill>
                <a:latin typeface="Arial" panose="020B0604020202020204" pitchFamily="34" charset="0"/>
              </a:rPr>
              <a:t>Methodology</a:t>
            </a:r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</a:rPr>
              <a:t> for </a:t>
            </a:r>
            <a:r>
              <a:rPr lang="fr-FR" dirty="0" err="1">
                <a:solidFill>
                  <a:srgbClr val="0000FF"/>
                </a:solidFill>
                <a:latin typeface="Arial" panose="020B0604020202020204" pitchFamily="34" charset="0"/>
              </a:rPr>
              <a:t>coupling</a:t>
            </a:r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</a:rPr>
              <a:t> of ATEP to transport codes:</a:t>
            </a:r>
            <a:endParaRPr lang="fr-FR" b="0" dirty="0" smtClean="0">
              <a:solidFill>
                <a:srgbClr val="0000FF"/>
              </a:solidFill>
              <a:effectLst/>
            </a:endParaRPr>
          </a:p>
          <a:p>
            <a:r>
              <a:rPr lang="fr-FR" b="0" dirty="0" smtClean="0">
                <a:solidFill>
                  <a:srgbClr val="0000FF"/>
                </a:solidFill>
                <a:effectLst/>
              </a:rPr>
              <a:t/>
            </a:r>
            <a:br>
              <a:rPr lang="fr-FR" b="0" dirty="0" smtClean="0">
                <a:solidFill>
                  <a:srgbClr val="0000FF"/>
                </a:solidFill>
                <a:effectLst/>
              </a:rPr>
            </a:br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</a:rPr>
              <a:t> </a:t>
            </a:r>
            <a:r>
              <a:rPr lang="fr-FR" dirty="0" err="1">
                <a:solidFill>
                  <a:srgbClr val="0000FF"/>
                </a:solidFill>
                <a:latin typeface="Arial" panose="020B0604020202020204" pitchFamily="34" charset="0"/>
              </a:rPr>
              <a:t>Embed</a:t>
            </a:r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</a:rPr>
              <a:t> the </a:t>
            </a:r>
            <a:r>
              <a:rPr lang="fr-FR" dirty="0" err="1">
                <a:solidFill>
                  <a:srgbClr val="0000FF"/>
                </a:solidFill>
                <a:latin typeface="Arial" panose="020B0604020202020204" pitchFamily="34" charset="0"/>
              </a:rPr>
              <a:t>present</a:t>
            </a:r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</a:rPr>
              <a:t> ATEP WF (</a:t>
            </a:r>
            <a:r>
              <a:rPr lang="fr-FR" dirty="0" err="1">
                <a:solidFill>
                  <a:srgbClr val="0000FF"/>
                </a:solidFill>
                <a:latin typeface="Arial" panose="020B0604020202020204" pitchFamily="34" charset="0"/>
              </a:rPr>
              <a:t>see</a:t>
            </a:r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0000FF"/>
                </a:solidFill>
                <a:latin typeface="Arial" panose="020B0604020202020204" pitchFamily="34" charset="0"/>
              </a:rPr>
              <a:t>scheme</a:t>
            </a:r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0000FF"/>
                </a:solidFill>
                <a:latin typeface="Arial" panose="020B0604020202020204" pitchFamily="34" charset="0"/>
              </a:rPr>
              <a:t>below</a:t>
            </a:r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</a:rPr>
              <a:t>) </a:t>
            </a:r>
            <a:r>
              <a:rPr lang="fr-FR" dirty="0" err="1">
                <a:solidFill>
                  <a:srgbClr val="0000FF"/>
                </a:solidFill>
                <a:latin typeface="Arial" panose="020B0604020202020204" pitchFamily="34" charset="0"/>
              </a:rPr>
              <a:t>into</a:t>
            </a:r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0000FF"/>
                </a:solidFill>
                <a:latin typeface="Arial" panose="020B0604020202020204" pitchFamily="34" charset="0"/>
              </a:rPr>
              <a:t>comprehensive</a:t>
            </a:r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</a:rPr>
              <a:t> transport codes on </a:t>
            </a:r>
            <a:r>
              <a:rPr lang="fr-FR" dirty="0" err="1">
                <a:solidFill>
                  <a:srgbClr val="0000FF"/>
                </a:solidFill>
                <a:latin typeface="Arial" panose="020B0604020202020204" pitchFamily="34" charset="0"/>
              </a:rPr>
              <a:t>various</a:t>
            </a:r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0000FF"/>
                </a:solidFill>
                <a:latin typeface="Arial" panose="020B0604020202020204" pitchFamily="34" charset="0"/>
              </a:rPr>
              <a:t>levels</a:t>
            </a:r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</a:rPr>
              <a:t>:</a:t>
            </a:r>
            <a:endParaRPr lang="fr-FR" b="0" dirty="0" smtClean="0">
              <a:solidFill>
                <a:srgbClr val="0000FF"/>
              </a:solidFill>
              <a:effectLst/>
            </a:endParaRPr>
          </a:p>
          <a:p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</a:rPr>
              <a:t>-</a:t>
            </a:r>
            <a:r>
              <a:rPr lang="fr-FR" dirty="0" err="1">
                <a:solidFill>
                  <a:srgbClr val="0000FF"/>
                </a:solidFill>
                <a:latin typeface="Arial" panose="020B0604020202020204" pitchFamily="34" charset="0"/>
              </a:rPr>
              <a:t>broadened</a:t>
            </a:r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0000FF"/>
                </a:solidFill>
                <a:latin typeface="Arial" panose="020B0604020202020204" pitchFamily="34" charset="0"/>
              </a:rPr>
              <a:t>heating</a:t>
            </a:r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</a:rPr>
              <a:t> profile</a:t>
            </a:r>
            <a:endParaRPr lang="fr-FR" b="0" dirty="0" smtClean="0">
              <a:solidFill>
                <a:srgbClr val="0000FF"/>
              </a:solidFill>
              <a:effectLst/>
            </a:endParaRPr>
          </a:p>
          <a:p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</a:rPr>
              <a:t>-diffusion coefficient</a:t>
            </a:r>
            <a:endParaRPr lang="fr-FR" b="0" dirty="0" smtClean="0">
              <a:solidFill>
                <a:srgbClr val="0000FF"/>
              </a:solidFill>
              <a:effectLst/>
            </a:endParaRPr>
          </a:p>
          <a:p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</a:rPr>
              <a:t>-moments of EP distribution </a:t>
            </a:r>
            <a:r>
              <a:rPr lang="fr-FR" dirty="0" err="1">
                <a:solidFill>
                  <a:srgbClr val="0000FF"/>
                </a:solidFill>
                <a:latin typeface="Arial" panose="020B0604020202020204" pitchFamily="34" charset="0"/>
              </a:rPr>
              <a:t>function</a:t>
            </a:r>
            <a:endParaRPr lang="fr-FR" b="0" dirty="0" smtClean="0">
              <a:solidFill>
                <a:srgbClr val="0000FF"/>
              </a:solidFill>
              <a:effectLst/>
            </a:endParaRPr>
          </a:p>
          <a:p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</a:rPr>
              <a:t>-EP distribution </a:t>
            </a:r>
            <a:r>
              <a:rPr lang="fr-FR" dirty="0" err="1">
                <a:solidFill>
                  <a:srgbClr val="0000FF"/>
                </a:solidFill>
                <a:latin typeface="Arial" panose="020B0604020202020204" pitchFamily="34" charset="0"/>
              </a:rPr>
              <a:t>itself</a:t>
            </a:r>
            <a:endParaRPr lang="fr-FR" b="0" dirty="0" smtClean="0">
              <a:solidFill>
                <a:srgbClr val="0000FF"/>
              </a:solidFill>
              <a:effectLst/>
            </a:endParaRPr>
          </a:p>
          <a:p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</a:rPr>
              <a:t>-zonal </a:t>
            </a:r>
            <a:r>
              <a:rPr lang="fr-FR" dirty="0" err="1">
                <a:solidFill>
                  <a:srgbClr val="0000FF"/>
                </a:solidFill>
                <a:latin typeface="Arial" panose="020B0604020202020204" pitchFamily="34" charset="0"/>
              </a:rPr>
              <a:t>fields</a:t>
            </a:r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0000FF"/>
                </a:solidFill>
                <a:latin typeface="Arial" panose="020B0604020202020204" pitchFamily="34" charset="0"/>
              </a:rPr>
              <a:t>generated</a:t>
            </a:r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</a:rPr>
              <a:t> by EP-</a:t>
            </a:r>
            <a:r>
              <a:rPr lang="fr-FR" dirty="0" err="1">
                <a:solidFill>
                  <a:srgbClr val="0000FF"/>
                </a:solidFill>
                <a:latin typeface="Arial" panose="020B0604020202020204" pitchFamily="34" charset="0"/>
              </a:rPr>
              <a:t>driven</a:t>
            </a:r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</a:rPr>
              <a:t> modes </a:t>
            </a:r>
            <a:endParaRPr lang="fr-FR" dirty="0" smtClean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fr-FR" dirty="0" smtClean="0">
                <a:solidFill>
                  <a:srgbClr val="0000FF"/>
                </a:solidFill>
                <a:latin typeface="Arial" panose="020B0604020202020204" pitchFamily="34" charset="0"/>
              </a:rPr>
              <a:t>- </a:t>
            </a:r>
            <a:r>
              <a:rPr lang="fr-FR" dirty="0" err="1">
                <a:solidFill>
                  <a:srgbClr val="0000FF"/>
                </a:solidFill>
                <a:latin typeface="Arial" panose="020B0604020202020204" pitchFamily="34" charset="0"/>
              </a:rPr>
              <a:t>develop</a:t>
            </a:r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0000FF"/>
                </a:solidFill>
                <a:latin typeface="Arial" panose="020B0604020202020204" pitchFamily="34" charset="0"/>
              </a:rPr>
              <a:t>methodology</a:t>
            </a:r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</a:rPr>
              <a:t> to couple to </a:t>
            </a:r>
            <a:r>
              <a:rPr lang="fr-FR" dirty="0" err="1">
                <a:solidFill>
                  <a:srgbClr val="0000FF"/>
                </a:solidFill>
                <a:latin typeface="Arial" panose="020B0604020202020204" pitchFamily="34" charset="0"/>
              </a:rPr>
              <a:t>reduced</a:t>
            </a:r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0000FF"/>
                </a:solidFill>
                <a:latin typeface="Arial" panose="020B0604020202020204" pitchFamily="34" charset="0"/>
              </a:rPr>
              <a:t>models</a:t>
            </a:r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0000FF"/>
                </a:solidFill>
                <a:latin typeface="Arial" panose="020B0604020202020204" pitchFamily="34" charset="0"/>
              </a:rPr>
              <a:t>e.g</a:t>
            </a:r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</a:rPr>
              <a:t>. TGLF (</a:t>
            </a:r>
            <a:r>
              <a:rPr lang="fr-FR" dirty="0" err="1">
                <a:solidFill>
                  <a:srgbClr val="0000FF"/>
                </a:solidFill>
                <a:latin typeface="Arial" panose="020B0604020202020204" pitchFamily="34" charset="0"/>
              </a:rPr>
              <a:t>difficulty</a:t>
            </a:r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</a:rPr>
              <a:t>: global/local; spectral shift </a:t>
            </a:r>
            <a:r>
              <a:rPr lang="fr-FR" dirty="0" err="1">
                <a:solidFill>
                  <a:srgbClr val="0000FF"/>
                </a:solidFill>
                <a:latin typeface="Arial" panose="020B0604020202020204" pitchFamily="34" charset="0"/>
              </a:rPr>
              <a:t>rules</a:t>
            </a:r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</a:rPr>
              <a:t> for </a:t>
            </a:r>
            <a:r>
              <a:rPr lang="fr-FR" dirty="0" err="1">
                <a:solidFill>
                  <a:srgbClr val="0000FF"/>
                </a:solidFill>
                <a:latin typeface="Arial" panose="020B0604020202020204" pitchFamily="34" charset="0"/>
              </a:rPr>
              <a:t>e.m</a:t>
            </a:r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</a:rPr>
              <a:t>. modes due to </a:t>
            </a:r>
            <a:r>
              <a:rPr lang="fr-FR" dirty="0" err="1">
                <a:solidFill>
                  <a:srgbClr val="0000FF"/>
                </a:solidFill>
                <a:latin typeface="Arial" panose="020B0604020202020204" pitchFamily="34" charset="0"/>
              </a:rPr>
              <a:t>ExB</a:t>
            </a:r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0000FF"/>
                </a:solidFill>
                <a:latin typeface="Arial" panose="020B0604020202020204" pitchFamily="34" charset="0"/>
              </a:rPr>
              <a:t>shearing</a:t>
            </a:r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</a:rPr>
              <a:t>). ZF data </a:t>
            </a:r>
            <a:r>
              <a:rPr lang="fr-FR" dirty="0" err="1">
                <a:solidFill>
                  <a:srgbClr val="0000FF"/>
                </a:solidFill>
                <a:latin typeface="Arial" panose="020B0604020202020204" pitchFamily="34" charset="0"/>
              </a:rPr>
              <a:t>available</a:t>
            </a:r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</a:rPr>
              <a:t> in MHD </a:t>
            </a:r>
            <a:r>
              <a:rPr lang="fr-FR" dirty="0" err="1">
                <a:solidFill>
                  <a:srgbClr val="0000FF"/>
                </a:solidFill>
                <a:latin typeface="Arial" panose="020B0604020202020204" pitchFamily="34" charset="0"/>
              </a:rPr>
              <a:t>linear</a:t>
            </a:r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</a:rPr>
              <a:t> IDS, </a:t>
            </a:r>
            <a:r>
              <a:rPr lang="fr-FR" dirty="0" err="1">
                <a:solidFill>
                  <a:srgbClr val="0000FF"/>
                </a:solidFill>
                <a:latin typeface="Arial" panose="020B0604020202020204" pitchFamily="34" charset="0"/>
              </a:rPr>
              <a:t>see</a:t>
            </a:r>
            <a:r>
              <a:rPr lang="fr-FR" dirty="0">
                <a:solidFill>
                  <a:srgbClr val="0000FF"/>
                </a:solidFill>
                <a:latin typeface="Arial" panose="020B0604020202020204" pitchFamily="34" charset="0"/>
              </a:rPr>
              <a:t> slide </a:t>
            </a:r>
            <a:r>
              <a:rPr lang="fr-FR" dirty="0" err="1">
                <a:solidFill>
                  <a:srgbClr val="0000FF"/>
                </a:solidFill>
                <a:latin typeface="Arial" panose="020B0604020202020204" pitchFamily="34" charset="0"/>
              </a:rPr>
              <a:t>below</a:t>
            </a:r>
            <a:endParaRPr lang="fr-FR" b="0" dirty="0" smtClean="0">
              <a:solidFill>
                <a:srgbClr val="0000FF"/>
              </a:solidFill>
              <a:effectLst/>
            </a:endParaRPr>
          </a:p>
          <a:p>
            <a:r>
              <a:rPr lang="fr-FR" dirty="0" smtClean="0">
                <a:solidFill>
                  <a:srgbClr val="0000FF"/>
                </a:solidFill>
              </a:rPr>
              <a:t/>
            </a:r>
            <a:br>
              <a:rPr lang="fr-FR" dirty="0" smtClean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36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lh7-rt.googleusercontent.com/docsz/AD_4nXdZxRsBozY3khwCVey0KcpKgYRICt_sJarMe-zcQcqHcHkghX73DpZjJhHYXBeNkubPEN373MlzhNsF63saatADc7-sk57g8QSMlNO1zIzTJKt9o2TwxNtCKdWO9JcNarurrrNMHWknLKMfHDC0kQ?key=i-TGLDr1QqsgXR9s5_cd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9" y="271850"/>
            <a:ext cx="12024757" cy="597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2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lh7-rt.googleusercontent.com/docsz/AD_4nXcahmNHlBtY1wgGqNyTaW2xl7B5ryYnwBDbqy7aiUajxnlWBnKZ5hLeANBK7p7jYlSvkLu0-hHFeoGHDv9o1WySE_XmgMFhfLWz_JJccYRoRUfS0cz-80zkUT5xSNh7UKszinfmVfvNjMTmPbHkLw?key=i-TGLDr1QqsgXR9s5_cd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9" y="304800"/>
            <a:ext cx="11888441" cy="576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995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305</Words>
  <Application>Microsoft Office PowerPoint</Application>
  <PresentationFormat>Grand écran</PresentationFormat>
  <Paragraphs>22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BOURDELLE Clarisse 165101</dc:creator>
  <cp:lastModifiedBy>BOURDELLE Clarisse 165101</cp:lastModifiedBy>
  <cp:revision>4</cp:revision>
  <dcterms:created xsi:type="dcterms:W3CDTF">2024-11-05T10:34:51Z</dcterms:created>
  <dcterms:modified xsi:type="dcterms:W3CDTF">2024-11-05T12:48:46Z</dcterms:modified>
</cp:coreProperties>
</file>