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png" ContentType="image/png"/>
  <Default Extension="tiff" ContentType="image/tiff"/>
  <Default Extension="wdp" ContentType="image/vnd.ms-photo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3884" r:id="rId4"/>
    <p:sldId id="1469" r:id="rId6"/>
    <p:sldId id="11089769" r:id="rId7"/>
    <p:sldId id="11090125" r:id="rId8"/>
    <p:sldId id="1424" r:id="rId9"/>
    <p:sldId id="11090061" r:id="rId10"/>
    <p:sldId id="11089777" r:id="rId11"/>
    <p:sldId id="11089778" r:id="rId12"/>
    <p:sldId id="11089779" r:id="rId13"/>
    <p:sldId id="11089780" r:id="rId14"/>
    <p:sldId id="11089781" r:id="rId15"/>
    <p:sldId id="11089731" r:id="rId16"/>
    <p:sldId id="3858" r:id="rId17"/>
    <p:sldId id="11090063" r:id="rId18"/>
    <p:sldId id="11089784" r:id="rId19"/>
    <p:sldId id="11090065" r:id="rId20"/>
    <p:sldId id="11089770" r:id="rId21"/>
    <p:sldId id="11090129" r:id="rId22"/>
    <p:sldId id="3800" r:id="rId23"/>
    <p:sldId id="3801" r:id="rId24"/>
    <p:sldId id="3808" r:id="rId25"/>
    <p:sldId id="3861" r:id="rId26"/>
    <p:sldId id="3768" r:id="rId27"/>
    <p:sldId id="3763" r:id="rId28"/>
    <p:sldId id="288" r:id="rId29"/>
    <p:sldId id="3811" r:id="rId30"/>
    <p:sldId id="11089774" r:id="rId31"/>
    <p:sldId id="463" r:id="rId32"/>
    <p:sldId id="507" r:id="rId33"/>
    <p:sldId id="11089713" r:id="rId34"/>
    <p:sldId id="310" r:id="rId35"/>
    <p:sldId id="11089716" r:id="rId36"/>
    <p:sldId id="508" r:id="rId37"/>
    <p:sldId id="312" r:id="rId38"/>
    <p:sldId id="11089789" r:id="rId39"/>
    <p:sldId id="1397" r:id="rId40"/>
    <p:sldId id="11089787" r:id="rId41"/>
    <p:sldId id="11089905" r:id="rId42"/>
    <p:sldId id="11089788" r:id="rId43"/>
    <p:sldId id="11090095" r:id="rId44"/>
    <p:sldId id="11089906" r:id="rId45"/>
    <p:sldId id="11090163" r:id="rId46"/>
  </p:sldIdLst>
  <p:sldSz cx="12192000" cy="6858000"/>
  <p:notesSz cx="6858000" cy="9144000"/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9EFF"/>
    <a:srgbClr val="2A942A"/>
    <a:srgbClr val="FFF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946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0" Type="http://schemas.openxmlformats.org/officeDocument/2006/relationships/tags" Target="tags/tag93.xml"/><Relationship Id="rId5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7AA13-5AC4-44DB-B375-D61FAEE3F6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908F7-12A8-418A-8F4E-A5309D3DD7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"/>
          <p:cNvSpPr>
            <a:spLocks noGrp="1"/>
          </p:cNvSpPr>
          <p:nvPr>
            <p:ph type="sldNum"/>
          </p:nvPr>
        </p:nvSpPr>
        <p:spPr>
          <a:xfrm>
            <a:off x="5179120" y="6515001"/>
            <a:ext cx="3964739" cy="34289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 upright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D2D6BD-DE1B-4B5F-8B41-2702339687B9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fld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3" name="对象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34" name="文本框"/>
          <p:cNvSpPr>
            <a:spLocks noGrp="1"/>
          </p:cNvSpPr>
          <p:nvPr>
            <p:ph type="body" idx="1"/>
          </p:nvPr>
        </p:nvSpPr>
        <p:spPr>
          <a:xfrm>
            <a:off x="1219182" y="3257501"/>
            <a:ext cx="6705495" cy="308605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"/>
          <p:cNvSpPr>
            <a:spLocks noGrp="1"/>
          </p:cNvSpPr>
          <p:nvPr>
            <p:ph type="sldNum"/>
          </p:nvPr>
        </p:nvSpPr>
        <p:spPr>
          <a:xfrm>
            <a:off x="5179120" y="6515001"/>
            <a:ext cx="3964739" cy="34289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 upright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D2D6BD-DE1B-4B5F-8B41-2702339687B9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fld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3" name="对象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34" name="文本框"/>
          <p:cNvSpPr>
            <a:spLocks noGrp="1"/>
          </p:cNvSpPr>
          <p:nvPr>
            <p:ph type="body" idx="1"/>
          </p:nvPr>
        </p:nvSpPr>
        <p:spPr>
          <a:xfrm>
            <a:off x="1219182" y="3257501"/>
            <a:ext cx="6705495" cy="308605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08315D-B02E-43EB-AF8F-D0B13F2332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908F7-12A8-418A-8F4E-A5309D3DD7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"/>
          <p:cNvSpPr>
            <a:spLocks noGrp="1"/>
          </p:cNvSpPr>
          <p:nvPr>
            <p:ph type="sldNum"/>
          </p:nvPr>
        </p:nvSpPr>
        <p:spPr>
          <a:xfrm>
            <a:off x="5179120" y="6515001"/>
            <a:ext cx="3964739" cy="34289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 upright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D2D6BD-DE1B-4B5F-8B41-2702339687B9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fld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3" name="对象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34" name="文本框"/>
          <p:cNvSpPr>
            <a:spLocks noGrp="1"/>
          </p:cNvSpPr>
          <p:nvPr>
            <p:ph type="body" idx="1"/>
          </p:nvPr>
        </p:nvSpPr>
        <p:spPr>
          <a:xfrm>
            <a:off x="1219182" y="3257501"/>
            <a:ext cx="6705495" cy="308605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E363F1-610A-484A-9740-E12CA92C6F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08315D-B02E-43EB-AF8F-D0B13F2332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"/>
          <p:cNvSpPr>
            <a:spLocks noGrp="1"/>
          </p:cNvSpPr>
          <p:nvPr>
            <p:ph type="sldNum"/>
          </p:nvPr>
        </p:nvSpPr>
        <p:spPr>
          <a:xfrm>
            <a:off x="5179120" y="6515001"/>
            <a:ext cx="3964739" cy="34289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 upright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D2D6BD-DE1B-4B5F-8B41-2702339687B9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fld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3" name="对象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34" name="文本框"/>
          <p:cNvSpPr>
            <a:spLocks noGrp="1"/>
          </p:cNvSpPr>
          <p:nvPr>
            <p:ph type="body" idx="1"/>
          </p:nvPr>
        </p:nvSpPr>
        <p:spPr>
          <a:xfrm>
            <a:off x="1219182" y="3257501"/>
            <a:ext cx="6705495" cy="308605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4EA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HL-3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4EA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创新成果入选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4EA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2023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4EA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年中关村论坛成果发布会“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4EA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4EA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大重大成果”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4EA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E363F1-610A-484A-9740-E12CA92C6F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14B33-38DB-4924-8021-428384530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E363F1-610A-484A-9740-E12CA92C6F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D0FF59-0BFF-48F3-BC5F-003603A7CD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"/>
          <p:cNvSpPr>
            <a:spLocks noGrp="1"/>
          </p:cNvSpPr>
          <p:nvPr>
            <p:ph type="sldNum"/>
          </p:nvPr>
        </p:nvSpPr>
        <p:spPr>
          <a:xfrm>
            <a:off x="5179120" y="6515001"/>
            <a:ext cx="3964739" cy="34289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 upright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D2D6BD-DE1B-4B5F-8B41-2702339687B9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fld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3" name="对象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34" name="文本框"/>
          <p:cNvSpPr>
            <a:spLocks noGrp="1"/>
          </p:cNvSpPr>
          <p:nvPr>
            <p:ph type="body" idx="1"/>
          </p:nvPr>
        </p:nvSpPr>
        <p:spPr>
          <a:xfrm>
            <a:off x="1219182" y="3257501"/>
            <a:ext cx="6705495" cy="308605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E363F1-610A-484A-9740-E12CA92C6F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FE187-6AF5-4D08-925A-43F0F8D00F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28F52-0014-4825-A53C-1911AD8E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FE187-6AF5-4D08-925A-43F0F8D00F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28F52-0014-4825-A53C-1911AD8E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FE187-6AF5-4D08-925A-43F0F8D00F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28F52-0014-4825-A53C-1911AD8E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 userDrawn="1"/>
        </p:nvGrpSpPr>
        <p:grpSpPr>
          <a:xfrm>
            <a:off x="469900" y="2143125"/>
            <a:ext cx="3338830" cy="1882775"/>
            <a:chOff x="469900" y="2122805"/>
            <a:chExt cx="3143885" cy="1938020"/>
          </a:xfrm>
        </p:grpSpPr>
        <p:grpSp>
          <p:nvGrpSpPr>
            <p:cNvPr id="19" name="组合 18"/>
            <p:cNvGrpSpPr/>
            <p:nvPr/>
          </p:nvGrpSpPr>
          <p:grpSpPr>
            <a:xfrm>
              <a:off x="469900" y="2122805"/>
              <a:ext cx="3143885" cy="1938020"/>
              <a:chOff x="1819275" y="1143000"/>
              <a:chExt cx="2867025" cy="1483273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1819275" y="1143000"/>
                <a:ext cx="2590800" cy="12668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2095500" y="1359448"/>
                <a:ext cx="2590800" cy="12668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EB796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680016" y="2738132"/>
              <a:ext cx="2770948" cy="680356"/>
            </a:xfrm>
            <a:prstGeom prst="rect">
              <a:avLst/>
            </a:prstGeom>
            <a:noFill/>
          </p:spPr>
          <p:txBody>
            <a:bodyPr wrap="square" lIns="86692" tIns="43345" rIns="86692" bIns="43345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73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CONTENTS</a:t>
              </a:r>
              <a:endParaRPr kumimoji="0" lang="zh-CN" altLang="en-US" sz="37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914267" y="6412605"/>
            <a:ext cx="1896908" cy="308879"/>
          </a:xfrm>
          <a:prstGeom prst="rect">
            <a:avLst/>
          </a:prstGeom>
        </p:spPr>
        <p:txBody>
          <a:bodyPr/>
          <a:lstStyle>
            <a:lvl1pPr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A86A42CE-E8AB-4794-B0F0-1D44032F48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"/>
          <p:cNvSpPr>
            <a:spLocks noGrp="1"/>
          </p:cNvSpPr>
          <p:nvPr>
            <p:ph type="title"/>
          </p:nvPr>
        </p:nvSpPr>
        <p:spPr>
          <a:xfrm>
            <a:off x="609600" y="274630"/>
            <a:ext cx="10972800" cy="114296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116816" tIns="58409" rIns="116816" bIns="58409"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4" name="文本框"/>
          <p:cNvSpPr>
            <a:spLocks noGrp="1"/>
          </p:cNvSpPr>
          <p:nvPr>
            <p:ph type="body" idx="1"/>
          </p:nvPr>
        </p:nvSpPr>
        <p:spPr>
          <a:xfrm>
            <a:off x="609600" y="1600152"/>
            <a:ext cx="10972800" cy="452582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116816" tIns="58409" rIns="116816" bIns="58409" anchor="t" anchorCtr="0"/>
          <a:lstStyle/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二级</a:t>
            </a:r>
            <a:endParaRPr lang="en-US" altLang="zh-CN"/>
          </a:p>
          <a:p>
            <a:pPr lvl="2"/>
            <a:r>
              <a:rPr lang="zh-CN" altLang="en-US"/>
              <a:t>三级</a:t>
            </a:r>
            <a:endParaRPr lang="en-US" altLang="zh-CN"/>
          </a:p>
          <a:p>
            <a:pPr lvl="3"/>
            <a:r>
              <a:rPr lang="zh-CN" altLang="en-US"/>
              <a:t>四级</a:t>
            </a:r>
            <a:endParaRPr lang="en-US" altLang="zh-CN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25" name="文本框"/>
          <p:cNvSpPr>
            <a:spLocks noGrp="1"/>
          </p:cNvSpPr>
          <p:nvPr>
            <p:ph type="dt" idx="10"/>
          </p:nvPr>
        </p:nvSpPr>
        <p:spPr>
          <a:xfrm>
            <a:off x="609601" y="6356154"/>
            <a:ext cx="2844800" cy="36511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116816" tIns="58409" rIns="116816" bIns="58409" anchor="ctr" anchorCtr="0"/>
          <a:lstStyle/>
          <a:p>
            <a:pPr algn="l"/>
            <a:endParaRPr lang="zh-CN" altLang="en-US" sz="2000" dirty="0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26" name="文本框"/>
          <p:cNvSpPr>
            <a:spLocks noGrp="1"/>
          </p:cNvSpPr>
          <p:nvPr>
            <p:ph type="ftr"/>
          </p:nvPr>
        </p:nvSpPr>
        <p:spPr>
          <a:xfrm>
            <a:off x="4165601" y="6356154"/>
            <a:ext cx="3860800" cy="36511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116816" tIns="58409" rIns="116816" bIns="58409" anchor="ctr" anchorCtr="0"/>
          <a:lstStyle/>
          <a:p>
            <a:pPr algn="ctr"/>
            <a:endParaRPr lang="zh-CN" altLang="en-US" sz="2000" dirty="0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27" name="文本框"/>
          <p:cNvSpPr>
            <a:spLocks noGrp="1"/>
          </p:cNvSpPr>
          <p:nvPr>
            <p:ph type="sldNum"/>
          </p:nvPr>
        </p:nvSpPr>
        <p:spPr>
          <a:xfrm>
            <a:off x="8737600" y="6356154"/>
            <a:ext cx="2844800" cy="36511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116816" tIns="58409" rIns="116816" bIns="58409" anchor="ctr" anchorCtr="0"/>
          <a:lstStyle/>
          <a:p>
            <a:pPr algn="r"/>
            <a:fld id="{CAD2D6BD-DE1B-4B5F-8B41-2702339687B9}" type="slidenum">
              <a:rPr lang="en-US" altLang="zh-CN" sz="2000" b="0" i="0" u="none" strike="noStrike" kern="1200" cap="none" spc="0" baseline="0">
                <a:solidFill>
                  <a:srgbClr val="898989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2000" dirty="0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543-FB01-466C-8F53-579380B993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8829-96A8-43BD-B257-1ACE657D1417}" type="slidenum">
              <a:rPr lang="zh-CN" altLang="en-US" smtClean="0"/>
            </a:fld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2978092" y="150099"/>
            <a:ext cx="6235816" cy="461665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 algn="r">
              <a:buFontTx/>
              <a:buNone/>
              <a:defRPr lang="zh-CN" altLang="en-US" sz="2400" b="1" dirty="0">
                <a:solidFill>
                  <a:schemeClr val="accent1"/>
                </a:solidFill>
              </a:defRPr>
            </a:lvl1pPr>
          </a:lstStyle>
          <a:p>
            <a:pPr marL="0" lvl="0" algn="ctr">
              <a:lnSpc>
                <a:spcPct val="100000"/>
              </a:lnSpc>
            </a:pPr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543-FB01-466C-8F53-579380B993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8829-96A8-43BD-B257-1ACE657D1417}" type="slidenum">
              <a:rPr lang="zh-CN" altLang="en-US" smtClean="0"/>
            </a:fld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5612497" y="150099"/>
            <a:ext cx="6235816" cy="461665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 algn="r">
              <a:buFontTx/>
              <a:buNone/>
              <a:defRPr lang="zh-CN" altLang="en-US" sz="2400" b="1" dirty="0">
                <a:solidFill>
                  <a:schemeClr val="accent1"/>
                </a:solidFill>
              </a:defRPr>
            </a:lvl1pPr>
          </a:lstStyle>
          <a:p>
            <a:pPr marL="0" lvl="0" algn="ctr">
              <a:lnSpc>
                <a:spcPct val="100000"/>
              </a:lnSpc>
            </a:pPr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543-FB01-466C-8F53-579380B993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8829-96A8-43BD-B257-1ACE657D14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543-FB01-466C-8F53-579380B993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8829-96A8-43BD-B257-1ACE657D14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543-FB01-466C-8F53-579380B993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8829-96A8-43BD-B257-1ACE657D14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543-FB01-466C-8F53-579380B993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8829-96A8-43BD-B257-1ACE657D14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FE187-6AF5-4D08-925A-43F0F8D00F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28F52-0014-4825-A53C-1911AD8E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543-FB01-466C-8F53-579380B993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8829-96A8-43BD-B257-1ACE657D14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543-FB01-466C-8F53-579380B993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8829-96A8-43BD-B257-1ACE657D14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543-FB01-466C-8F53-579380B993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8829-96A8-43BD-B257-1ACE657D14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543-FB01-466C-8F53-579380B993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8829-96A8-43BD-B257-1ACE657D14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3230950" y="116298"/>
            <a:ext cx="8481673" cy="5760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zh-CN" altLang="en-US" sz="3200" b="1" kern="1200" dirty="0" smtClean="0">
                <a:solidFill>
                  <a:srgbClr val="0066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3975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pic>
        <p:nvPicPr>
          <p:cNvPr id="3" name="图片 2" descr="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26164"/>
            <a:ext cx="12192000" cy="26032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543-FB01-466C-8F53-579380B993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8829-96A8-43BD-B257-1ACE657D14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80081" y="2803738"/>
            <a:ext cx="2996986" cy="2996986"/>
          </a:xfrm>
          <a:custGeom>
            <a:avLst/>
            <a:gdLst>
              <a:gd name="connsiteX0" fmla="*/ 0 w 2996986"/>
              <a:gd name="connsiteY0" fmla="*/ 0 h 2996986"/>
              <a:gd name="connsiteX1" fmla="*/ 2996986 w 2996986"/>
              <a:gd name="connsiteY1" fmla="*/ 0 h 2996986"/>
              <a:gd name="connsiteX2" fmla="*/ 2996986 w 2996986"/>
              <a:gd name="connsiteY2" fmla="*/ 2996986 h 2996986"/>
              <a:gd name="connsiteX3" fmla="*/ 0 w 2996986"/>
              <a:gd name="connsiteY3" fmla="*/ 2996986 h 299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6986" h="2996986">
                <a:moveTo>
                  <a:pt x="0" y="0"/>
                </a:moveTo>
                <a:lnTo>
                  <a:pt x="2996986" y="0"/>
                </a:lnTo>
                <a:lnTo>
                  <a:pt x="2996986" y="2996986"/>
                </a:lnTo>
                <a:lnTo>
                  <a:pt x="0" y="2996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/>
              <a:t>单击图标添加图片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914267" y="6412605"/>
            <a:ext cx="1896908" cy="308879"/>
          </a:xfrm>
          <a:prstGeom prst="rect">
            <a:avLst/>
          </a:prstGeom>
        </p:spPr>
        <p:txBody>
          <a:bodyPr/>
          <a:lstStyle>
            <a:lvl1pPr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A86A42CE-E8AB-4794-B0F0-1D44032F48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 userDrawn="1"/>
        </p:nvGrpSpPr>
        <p:grpSpPr>
          <a:xfrm>
            <a:off x="469900" y="2143125"/>
            <a:ext cx="3338830" cy="1882775"/>
            <a:chOff x="469900" y="2122805"/>
            <a:chExt cx="3143885" cy="1938020"/>
          </a:xfrm>
        </p:grpSpPr>
        <p:grpSp>
          <p:nvGrpSpPr>
            <p:cNvPr id="19" name="组合 18"/>
            <p:cNvGrpSpPr/>
            <p:nvPr/>
          </p:nvGrpSpPr>
          <p:grpSpPr>
            <a:xfrm>
              <a:off x="469900" y="2122805"/>
              <a:ext cx="3143885" cy="1938020"/>
              <a:chOff x="1819275" y="1143000"/>
              <a:chExt cx="2867025" cy="1483273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1819275" y="1143000"/>
                <a:ext cx="2590800" cy="12668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2095500" y="1359448"/>
                <a:ext cx="2590800" cy="12668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EB796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680016" y="2738132"/>
              <a:ext cx="2770948" cy="680356"/>
            </a:xfrm>
            <a:prstGeom prst="rect">
              <a:avLst/>
            </a:prstGeom>
            <a:noFill/>
          </p:spPr>
          <p:txBody>
            <a:bodyPr wrap="square" lIns="86692" tIns="43345" rIns="86692" bIns="43345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73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CONTENTS</a:t>
              </a:r>
              <a:endParaRPr kumimoji="0" lang="zh-CN" altLang="en-US" sz="37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914267" y="6412605"/>
            <a:ext cx="1896908" cy="308879"/>
          </a:xfrm>
          <a:prstGeom prst="rect">
            <a:avLst/>
          </a:prstGeom>
        </p:spPr>
        <p:txBody>
          <a:bodyPr/>
          <a:lstStyle>
            <a:lvl1pPr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A86A42CE-E8AB-4794-B0F0-1D44032F48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62313" y="178435"/>
            <a:ext cx="7140787" cy="623570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0560A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04858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0786322" y="6559550"/>
            <a:ext cx="1220047" cy="339725"/>
          </a:xfrm>
        </p:spPr>
        <p:txBody>
          <a:bodyPr/>
          <a:lstStyle>
            <a:lvl1pPr>
              <a:defRPr sz="1400">
                <a:latin typeface="黑体" panose="02010609060101010101" pitchFamily="2" charset="-122"/>
                <a:ea typeface="黑体" panose="02010609060101010101" pitchFamily="2" charset="-122"/>
              </a:defRPr>
            </a:lvl1pPr>
          </a:lstStyle>
          <a:p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FE187-6AF5-4D08-925A-43F0F8D00F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28F52-0014-4825-A53C-1911AD8E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正文版式-无文本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"/>
          <p:cNvSpPr>
            <a:spLocks noGrp="1"/>
          </p:cNvSpPr>
          <p:nvPr>
            <p:ph type="title"/>
          </p:nvPr>
        </p:nvSpPr>
        <p:spPr>
          <a:xfrm>
            <a:off x="609600" y="274630"/>
            <a:ext cx="10972800" cy="114296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116816" tIns="58409" rIns="116816" bIns="58409"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4" name="文本框"/>
          <p:cNvSpPr>
            <a:spLocks noGrp="1"/>
          </p:cNvSpPr>
          <p:nvPr>
            <p:ph type="body" idx="1"/>
          </p:nvPr>
        </p:nvSpPr>
        <p:spPr>
          <a:xfrm>
            <a:off x="609600" y="1600152"/>
            <a:ext cx="10972800" cy="452582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116816" tIns="58409" rIns="116816" bIns="58409" anchor="t" anchorCtr="0"/>
          <a:lstStyle/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二级</a:t>
            </a:r>
            <a:endParaRPr lang="en-US" altLang="zh-CN"/>
          </a:p>
          <a:p>
            <a:pPr lvl="2"/>
            <a:r>
              <a:rPr lang="zh-CN" altLang="en-US"/>
              <a:t>三级</a:t>
            </a:r>
            <a:endParaRPr lang="en-US" altLang="zh-CN"/>
          </a:p>
          <a:p>
            <a:pPr lvl="3"/>
            <a:r>
              <a:rPr lang="zh-CN" altLang="en-US"/>
              <a:t>四级</a:t>
            </a:r>
            <a:endParaRPr lang="en-US" altLang="zh-CN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25" name="文本框"/>
          <p:cNvSpPr>
            <a:spLocks noGrp="1"/>
          </p:cNvSpPr>
          <p:nvPr>
            <p:ph type="dt" idx="10"/>
          </p:nvPr>
        </p:nvSpPr>
        <p:spPr>
          <a:xfrm>
            <a:off x="609601" y="6356154"/>
            <a:ext cx="2844800" cy="36511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116816" tIns="58409" rIns="116816" bIns="58409" anchor="ctr" anchorCtr="0"/>
          <a:lstStyle/>
          <a:p>
            <a:pPr algn="l"/>
            <a:endParaRPr lang="zh-CN" altLang="en-US" sz="2000" dirty="0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26" name="文本框"/>
          <p:cNvSpPr>
            <a:spLocks noGrp="1"/>
          </p:cNvSpPr>
          <p:nvPr>
            <p:ph type="ftr"/>
          </p:nvPr>
        </p:nvSpPr>
        <p:spPr>
          <a:xfrm>
            <a:off x="4165601" y="6356154"/>
            <a:ext cx="3860800" cy="36511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116816" tIns="58409" rIns="116816" bIns="58409" anchor="ctr" anchorCtr="0"/>
          <a:lstStyle/>
          <a:p>
            <a:pPr algn="ctr"/>
            <a:endParaRPr lang="zh-CN" altLang="en-US" sz="2000" dirty="0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27" name="文本框"/>
          <p:cNvSpPr>
            <a:spLocks noGrp="1"/>
          </p:cNvSpPr>
          <p:nvPr>
            <p:ph type="sldNum"/>
          </p:nvPr>
        </p:nvSpPr>
        <p:spPr>
          <a:xfrm>
            <a:off x="8737600" y="6356154"/>
            <a:ext cx="2844800" cy="36511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116816" tIns="58409" rIns="116816" bIns="58409" anchor="ctr" anchorCtr="0"/>
          <a:lstStyle/>
          <a:p>
            <a:pPr algn="r"/>
            <a:fld id="{CAD2D6BD-DE1B-4B5F-8B41-2702339687B9}" type="slidenum">
              <a:rPr lang="en-US" altLang="zh-CN" sz="2000" b="0" i="0" u="none" strike="noStrike" kern="1200" cap="none" spc="0" baseline="0">
                <a:solidFill>
                  <a:srgbClr val="898989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2000" dirty="0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FE187-6AF5-4D08-925A-43F0F8D00F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28F52-0014-4825-A53C-1911AD8E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FE187-6AF5-4D08-925A-43F0F8D00F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28F52-0014-4825-A53C-1911AD8E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FE187-6AF5-4D08-925A-43F0F8D00F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28F52-0014-4825-A53C-1911AD8E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FE187-6AF5-4D08-925A-43F0F8D00F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28F52-0014-4825-A53C-1911AD8E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FE187-6AF5-4D08-925A-43F0F8D00F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28F52-0014-4825-A53C-1911AD8E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FE187-6AF5-4D08-925A-43F0F8D00F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28F52-0014-4825-A53C-1911AD8E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1" Type="http://schemas.openxmlformats.org/officeDocument/2006/relationships/theme" Target="../theme/theme2.xml"/><Relationship Id="rId20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9" Type="http://schemas.openxmlformats.org/officeDocument/2006/relationships/image" Target="../media/image2.png"/><Relationship Id="rId18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FE187-6AF5-4D08-925A-43F0F8D00F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28F52-0014-4825-A53C-1911AD8E8C3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543-FB01-466C-8F53-579380B993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88829-96A8-43BD-B257-1ACE657D1417}" type="slidenum">
              <a:rPr lang="zh-CN" altLang="en-US" smtClean="0"/>
            </a:fld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0" y="6736360"/>
            <a:ext cx="12192000" cy="129259"/>
          </a:xfrm>
          <a:prstGeom prst="rect">
            <a:avLst/>
          </a:prstGeom>
          <a:solidFill>
            <a:srgbClr val="0168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0" y="0"/>
            <a:ext cx="2986481" cy="7298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 descr="1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41102" y="56380"/>
            <a:ext cx="1409898" cy="577618"/>
          </a:xfrm>
          <a:prstGeom prst="rect">
            <a:avLst/>
          </a:prstGeom>
        </p:spPr>
      </p:pic>
      <p:pic>
        <p:nvPicPr>
          <p:cNvPr id="12" name="图片 11" descr="院中英文标识-1"/>
          <p:cNvPicPr>
            <a:picLocks noChangeAspect="1"/>
          </p:cNvPicPr>
          <p:nvPr userDrawn="1"/>
        </p:nvPicPr>
        <p:blipFill rotWithShape="1">
          <a:blip r:embed="rId20" cstate="print"/>
          <a:srcRect r="18580"/>
          <a:stretch>
            <a:fillRect/>
          </a:stretch>
        </p:blipFill>
        <p:spPr>
          <a:xfrm>
            <a:off x="120551" y="15375"/>
            <a:ext cx="2354201" cy="672293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0" y="690834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tags" Target="../tags/tag35.xml"/><Relationship Id="rId7" Type="http://schemas.openxmlformats.org/officeDocument/2006/relationships/image" Target="../media/image25.png"/><Relationship Id="rId6" Type="http://schemas.openxmlformats.org/officeDocument/2006/relationships/tags" Target="../tags/tag34.xml"/><Relationship Id="rId5" Type="http://schemas.openxmlformats.org/officeDocument/2006/relationships/image" Target="../media/image24.png"/><Relationship Id="rId4" Type="http://schemas.openxmlformats.org/officeDocument/2006/relationships/tags" Target="../tags/tag33.xml"/><Relationship Id="rId3" Type="http://schemas.openxmlformats.org/officeDocument/2006/relationships/image" Target="../media/image23.png"/><Relationship Id="rId2" Type="http://schemas.openxmlformats.org/officeDocument/2006/relationships/tags" Target="../tags/tag32.xml"/><Relationship Id="rId16" Type="http://schemas.openxmlformats.org/officeDocument/2006/relationships/notesSlide" Target="../notesSlides/notesSlide5.xml"/><Relationship Id="rId15" Type="http://schemas.openxmlformats.org/officeDocument/2006/relationships/slideLayout" Target="../slideLayouts/slideLayout25.xml"/><Relationship Id="rId14" Type="http://schemas.openxmlformats.org/officeDocument/2006/relationships/tags" Target="../tags/tag38.xml"/><Relationship Id="rId13" Type="http://schemas.openxmlformats.org/officeDocument/2006/relationships/image" Target="../media/image28.png"/><Relationship Id="rId12" Type="http://schemas.openxmlformats.org/officeDocument/2006/relationships/tags" Target="../tags/tag37.xml"/><Relationship Id="rId11" Type="http://schemas.openxmlformats.org/officeDocument/2006/relationships/image" Target="../media/image27.png"/><Relationship Id="rId10" Type="http://schemas.openxmlformats.org/officeDocument/2006/relationships/tags" Target="../tags/tag36.xml"/><Relationship Id="rId1" Type="http://schemas.openxmlformats.org/officeDocument/2006/relationships/tags" Target="../tags/tag3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image" Target="../media/image32.wmf"/><Relationship Id="rId7" Type="http://schemas.openxmlformats.org/officeDocument/2006/relationships/tags" Target="../tags/tag42.xml"/><Relationship Id="rId6" Type="http://schemas.openxmlformats.org/officeDocument/2006/relationships/image" Target="../media/image31.emf"/><Relationship Id="rId5" Type="http://schemas.openxmlformats.org/officeDocument/2006/relationships/tags" Target="../tags/tag41.xml"/><Relationship Id="rId4" Type="http://schemas.openxmlformats.org/officeDocument/2006/relationships/image" Target="../media/image30.png"/><Relationship Id="rId3" Type="http://schemas.openxmlformats.org/officeDocument/2006/relationships/tags" Target="../tags/tag40.xml"/><Relationship Id="rId2" Type="http://schemas.openxmlformats.org/officeDocument/2006/relationships/image" Target="../media/image29.png"/><Relationship Id="rId19" Type="http://schemas.openxmlformats.org/officeDocument/2006/relationships/slideLayout" Target="../slideLayouts/slideLayout25.xml"/><Relationship Id="rId18" Type="http://schemas.openxmlformats.org/officeDocument/2006/relationships/tags" Target="../tags/tag48.xml"/><Relationship Id="rId17" Type="http://schemas.openxmlformats.org/officeDocument/2006/relationships/tags" Target="../tags/tag47.xml"/><Relationship Id="rId16" Type="http://schemas.openxmlformats.org/officeDocument/2006/relationships/image" Target="../media/image36.wmf"/><Relationship Id="rId15" Type="http://schemas.openxmlformats.org/officeDocument/2006/relationships/tags" Target="../tags/tag46.xml"/><Relationship Id="rId14" Type="http://schemas.openxmlformats.org/officeDocument/2006/relationships/image" Target="../media/image35.wmf"/><Relationship Id="rId13" Type="http://schemas.openxmlformats.org/officeDocument/2006/relationships/tags" Target="../tags/tag45.xml"/><Relationship Id="rId12" Type="http://schemas.openxmlformats.org/officeDocument/2006/relationships/image" Target="../media/image34.png"/><Relationship Id="rId11" Type="http://schemas.openxmlformats.org/officeDocument/2006/relationships/tags" Target="../tags/tag44.xml"/><Relationship Id="rId10" Type="http://schemas.openxmlformats.org/officeDocument/2006/relationships/image" Target="../media/image33.emf"/><Relationship Id="rId1" Type="http://schemas.openxmlformats.org/officeDocument/2006/relationships/tags" Target="../tags/tag39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jpeg"/><Relationship Id="rId8" Type="http://schemas.openxmlformats.org/officeDocument/2006/relationships/image" Target="../media/image47.jpeg"/><Relationship Id="rId7" Type="http://schemas.openxmlformats.org/officeDocument/2006/relationships/image" Target="../media/image46.jpe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27.xml"/><Relationship Id="rId12" Type="http://schemas.openxmlformats.org/officeDocument/2006/relationships/image" Target="../media/image51.jpeg"/><Relationship Id="rId11" Type="http://schemas.openxmlformats.org/officeDocument/2006/relationships/image" Target="../media/image50.jpeg"/><Relationship Id="rId10" Type="http://schemas.openxmlformats.org/officeDocument/2006/relationships/image" Target="../media/image49.jpeg"/><Relationship Id="rId1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image" Target="../media/image55.png"/><Relationship Id="rId7" Type="http://schemas.openxmlformats.org/officeDocument/2006/relationships/tags" Target="../tags/tag52.xml"/><Relationship Id="rId6" Type="http://schemas.openxmlformats.org/officeDocument/2006/relationships/image" Target="../media/image54.jpeg"/><Relationship Id="rId5" Type="http://schemas.openxmlformats.org/officeDocument/2006/relationships/tags" Target="../tags/tag51.xml"/><Relationship Id="rId4" Type="http://schemas.openxmlformats.org/officeDocument/2006/relationships/image" Target="../media/image53.jpeg"/><Relationship Id="rId3" Type="http://schemas.openxmlformats.org/officeDocument/2006/relationships/tags" Target="../tags/tag50.xml"/><Relationship Id="rId2" Type="http://schemas.openxmlformats.org/officeDocument/2006/relationships/image" Target="../media/image52.jpeg"/><Relationship Id="rId10" Type="http://schemas.openxmlformats.org/officeDocument/2006/relationships/slideLayout" Target="../slideLayouts/slideLayout27.xml"/><Relationship Id="rId1" Type="http://schemas.openxmlformats.org/officeDocument/2006/relationships/tags" Target="../tags/tag49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7.xml"/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tags" Target="../tags/tag54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5.xml"/><Relationship Id="rId4" Type="http://schemas.openxmlformats.org/officeDocument/2006/relationships/tags" Target="../tags/tag57.xml"/><Relationship Id="rId3" Type="http://schemas.openxmlformats.org/officeDocument/2006/relationships/image" Target="../media/image58.jpeg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65.png"/><Relationship Id="rId7" Type="http://schemas.openxmlformats.org/officeDocument/2006/relationships/image" Target="../media/image64.png"/><Relationship Id="rId6" Type="http://schemas.openxmlformats.org/officeDocument/2006/relationships/image" Target="../media/image63.wmf"/><Relationship Id="rId5" Type="http://schemas.openxmlformats.org/officeDocument/2006/relationships/oleObject" Target="file:///E:\&#36164;&#26009;\2015 &#19977;&#32500;&#30913;&#22330;&#29289;&#29702;&#25928;&#24212;\&#32447;&#22280;&#23433;&#35013;\&#25903;&#25745;&#28938;&#25509;&#34917;&#20805;&#37319;&#36141;\PBS-DS(55)-DSMMM-V11.3.CATProduct" TargetMode="External"/><Relationship Id="rId4" Type="http://schemas.openxmlformats.org/officeDocument/2006/relationships/image" Target="../media/image62.wmf"/><Relationship Id="rId3" Type="http://schemas.openxmlformats.org/officeDocument/2006/relationships/oleObject" Target="file:///E:\&#36164;&#26009;\2015 &#19977;&#32500;&#30913;&#22330;&#29289;&#29702;&#25928;&#24212;\RMP space\&#26368;&#26032;&#24635;&#22270;\phai80part\HL-2M-RMP202108\RMP-Assemble.CATProduct" TargetMode="External"/><Relationship Id="rId2" Type="http://schemas.openxmlformats.org/officeDocument/2006/relationships/image" Target="../media/image61.png"/><Relationship Id="rId13" Type="http://schemas.openxmlformats.org/officeDocument/2006/relationships/vmlDrawing" Target="../drawings/vmlDrawing1.vml"/><Relationship Id="rId12" Type="http://schemas.openxmlformats.org/officeDocument/2006/relationships/slideLayout" Target="../slideLayouts/slideLayout17.xml"/><Relationship Id="rId11" Type="http://schemas.openxmlformats.org/officeDocument/2006/relationships/image" Target="../media/image68.png"/><Relationship Id="rId10" Type="http://schemas.openxmlformats.org/officeDocument/2006/relationships/image" Target="../media/image67.png"/><Relationship Id="rId1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image" Target="../media/image6.png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7" Type="http://schemas.openxmlformats.org/officeDocument/2006/relationships/slideLayout" Target="../slideLayouts/slideLayout12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image" Target="../media/image75.jpeg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8.xml"/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image" Target="../media/image76.tiff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microsoft.com/office/2007/relationships/hdphoto" Target="../media/image82.wdp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tiff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image" Target="../media/image91.png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1" Type="http://schemas.openxmlformats.org/officeDocument/2006/relationships/slideLayout" Target="../slideLayouts/slideLayout28.xml"/><Relationship Id="rId10" Type="http://schemas.openxmlformats.org/officeDocument/2006/relationships/image" Target="../media/image92.png"/><Relationship Id="rId1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8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3" Type="http://schemas.openxmlformats.org/officeDocument/2006/relationships/image" Target="../media/image95.png"/><Relationship Id="rId2" Type="http://schemas.microsoft.com/office/2007/relationships/hdphoto" Target="../media/image94.wdp"/><Relationship Id="rId1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image" Target="../media/image98.jpeg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73.xml"/><Relationship Id="rId16" Type="http://schemas.openxmlformats.org/officeDocument/2006/relationships/image" Target="../media/image100.png"/><Relationship Id="rId15" Type="http://schemas.openxmlformats.org/officeDocument/2006/relationships/tags" Target="../tags/tag72.xml"/><Relationship Id="rId14" Type="http://schemas.openxmlformats.org/officeDocument/2006/relationships/image" Target="../media/image99.png"/><Relationship Id="rId13" Type="http://schemas.openxmlformats.org/officeDocument/2006/relationships/tags" Target="../tags/tag71.xml"/><Relationship Id="rId12" Type="http://schemas.openxmlformats.org/officeDocument/2006/relationships/tags" Target="../tags/tag70.xml"/><Relationship Id="rId11" Type="http://schemas.openxmlformats.org/officeDocument/2006/relationships/tags" Target="../tags/tag69.xml"/><Relationship Id="rId10" Type="http://schemas.openxmlformats.org/officeDocument/2006/relationships/tags" Target="../tags/tag68.xml"/><Relationship Id="rId1" Type="http://schemas.openxmlformats.org/officeDocument/2006/relationships/tags" Target="../tags/tag60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image" Target="../media/image109.png"/><Relationship Id="rId7" Type="http://schemas.openxmlformats.org/officeDocument/2006/relationships/tags" Target="../tags/tag77.xml"/><Relationship Id="rId6" Type="http://schemas.openxmlformats.org/officeDocument/2006/relationships/image" Target="../media/image108.png"/><Relationship Id="rId5" Type="http://schemas.openxmlformats.org/officeDocument/2006/relationships/tags" Target="../tags/tag76.xml"/><Relationship Id="rId4" Type="http://schemas.openxmlformats.org/officeDocument/2006/relationships/image" Target="../media/image107.png"/><Relationship Id="rId3" Type="http://schemas.openxmlformats.org/officeDocument/2006/relationships/tags" Target="../tags/tag75.xml"/><Relationship Id="rId2" Type="http://schemas.openxmlformats.org/officeDocument/2006/relationships/image" Target="../media/image106.png"/><Relationship Id="rId16" Type="http://schemas.openxmlformats.org/officeDocument/2006/relationships/slideLayout" Target="../slideLayouts/slideLayout29.xml"/><Relationship Id="rId15" Type="http://schemas.openxmlformats.org/officeDocument/2006/relationships/tags" Target="../tags/tag83.xml"/><Relationship Id="rId14" Type="http://schemas.openxmlformats.org/officeDocument/2006/relationships/image" Target="../media/image110.png"/><Relationship Id="rId13" Type="http://schemas.openxmlformats.org/officeDocument/2006/relationships/tags" Target="../tags/tag82.xml"/><Relationship Id="rId12" Type="http://schemas.openxmlformats.org/officeDocument/2006/relationships/tags" Target="../tags/tag81.xml"/><Relationship Id="rId11" Type="http://schemas.openxmlformats.org/officeDocument/2006/relationships/tags" Target="../tags/tag80.xml"/><Relationship Id="rId10" Type="http://schemas.openxmlformats.org/officeDocument/2006/relationships/tags" Target="../tags/tag79.xml"/><Relationship Id="rId1" Type="http://schemas.openxmlformats.org/officeDocument/2006/relationships/tags" Target="../tags/tag74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8.xml"/><Relationship Id="rId3" Type="http://schemas.openxmlformats.org/officeDocument/2006/relationships/image" Target="../media/image113.tiff"/><Relationship Id="rId2" Type="http://schemas.openxmlformats.org/officeDocument/2006/relationships/image" Target="../media/image112.tiff"/><Relationship Id="rId1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108.png"/><Relationship Id="rId2" Type="http://schemas.openxmlformats.org/officeDocument/2006/relationships/tags" Target="../tags/tag84.xml"/><Relationship Id="rId1" Type="http://schemas.openxmlformats.org/officeDocument/2006/relationships/image" Target="../media/image114.jpe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5.xml"/><Relationship Id="rId6" Type="http://schemas.openxmlformats.org/officeDocument/2006/relationships/image" Target="../media/image117.png"/><Relationship Id="rId5" Type="http://schemas.openxmlformats.org/officeDocument/2006/relationships/tags" Target="../tags/tag87.xml"/><Relationship Id="rId4" Type="http://schemas.openxmlformats.org/officeDocument/2006/relationships/image" Target="../media/image116.png"/><Relationship Id="rId3" Type="http://schemas.openxmlformats.org/officeDocument/2006/relationships/tags" Target="../tags/tag86.xml"/><Relationship Id="rId2" Type="http://schemas.openxmlformats.org/officeDocument/2006/relationships/image" Target="../media/image115.jpeg"/><Relationship Id="rId1" Type="http://schemas.openxmlformats.org/officeDocument/2006/relationships/tags" Target="../tags/tag8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19.png"/><Relationship Id="rId1" Type="http://schemas.openxmlformats.org/officeDocument/2006/relationships/image" Target="../media/image1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image" Target="../media/image121.jpeg"/><Relationship Id="rId1" Type="http://schemas.openxmlformats.org/officeDocument/2006/relationships/image" Target="../media/image12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7" Type="http://schemas.openxmlformats.org/officeDocument/2006/relationships/image" Target="../media/image124.png"/><Relationship Id="rId6" Type="http://schemas.openxmlformats.org/officeDocument/2006/relationships/tags" Target="../tags/tag91.xml"/><Relationship Id="rId5" Type="http://schemas.openxmlformats.org/officeDocument/2006/relationships/image" Target="../media/image123.png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image" Target="../media/image122.png"/><Relationship Id="rId1" Type="http://schemas.openxmlformats.org/officeDocument/2006/relationships/tags" Target="../tags/tag88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1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Relationship Id="rId3" Type="http://schemas.openxmlformats.org/officeDocument/2006/relationships/image" Target="../media/image127.tiff"/><Relationship Id="rId2" Type="http://schemas.openxmlformats.org/officeDocument/2006/relationships/image" Target="../media/image126.tiff"/><Relationship Id="rId1" Type="http://schemas.openxmlformats.org/officeDocument/2006/relationships/image" Target="../media/image125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130.png"/><Relationship Id="rId1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7.xml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tags" Target="../tags/tag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9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30.xml"/><Relationship Id="rId7" Type="http://schemas.openxmlformats.org/officeDocument/2006/relationships/tags" Target="../tags/tag21.xml"/><Relationship Id="rId6" Type="http://schemas.microsoft.com/office/2007/relationships/hdphoto" Target="../media/image12.wdp"/><Relationship Id="rId5" Type="http://schemas.openxmlformats.org/officeDocument/2006/relationships/image" Target="../media/image11.png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7.xml"/><Relationship Id="rId6" Type="http://schemas.openxmlformats.org/officeDocument/2006/relationships/tags" Target="../tags/tag24.xml"/><Relationship Id="rId5" Type="http://schemas.openxmlformats.org/officeDocument/2006/relationships/image" Target="../media/image15.png"/><Relationship Id="rId4" Type="http://schemas.openxmlformats.org/officeDocument/2006/relationships/tags" Target="../tags/tag23.xml"/><Relationship Id="rId3" Type="http://schemas.openxmlformats.org/officeDocument/2006/relationships/image" Target="../media/image14.png"/><Relationship Id="rId2" Type="http://schemas.openxmlformats.org/officeDocument/2006/relationships/tags" Target="../tags/tag22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tags" Target="../tags/tag25.xml"/><Relationship Id="rId4" Type="http://schemas.openxmlformats.org/officeDocument/2006/relationships/image" Target="../media/image19.png"/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5.xml"/><Relationship Id="rId5" Type="http://schemas.openxmlformats.org/officeDocument/2006/relationships/tags" Target="../tags/tag28.xml"/><Relationship Id="rId4" Type="http://schemas.openxmlformats.org/officeDocument/2006/relationships/image" Target="../media/image21.png"/><Relationship Id="rId3" Type="http://schemas.openxmlformats.org/officeDocument/2006/relationships/tags" Target="../tags/tag27.xml"/><Relationship Id="rId2" Type="http://schemas.openxmlformats.org/officeDocument/2006/relationships/image" Target="../media/image20.png"/><Relationship Id="rId1" Type="http://schemas.openxmlformats.org/officeDocument/2006/relationships/tags" Target="../tags/tag2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tags" Target="../tags/tag30.xml"/><Relationship Id="rId2" Type="http://schemas.openxmlformats.org/officeDocument/2006/relationships/image" Target="../media/image22.png"/><Relationship Id="rId1" Type="http://schemas.openxmlformats.org/officeDocument/2006/relationships/tags" Target="../tags/tag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alphaModFix amt="35000"/>
          </a:blip>
          <a:stretch>
            <a:fillRect/>
          </a:stretch>
        </p:blipFill>
        <p:spPr>
          <a:xfrm>
            <a:off x="0" y="11719"/>
            <a:ext cx="12192000" cy="6824527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/>
        </p:nvSpPr>
        <p:spPr>
          <a:xfrm>
            <a:off x="546266" y="1444149"/>
            <a:ext cx="10982344" cy="309435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marL="179705" marR="0" lvl="0" indent="0" defTabSz="914400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Overview of HL-3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179705" marR="0" lvl="0" indent="0" defTabSz="914400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Lijun CAI</a:t>
            </a:r>
            <a:endParaRPr kumimoji="0" lang="en-US" altLang="zh-CN" sz="2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179705" marR="0" lvl="0" indent="0" defTabSz="914400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on behalf of HL-3 Team</a:t>
            </a:r>
            <a:endParaRPr kumimoji="0" lang="en-US" altLang="zh-CN" sz="2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179705" marR="0" lvl="0" algn="ctr" defTabSz="914400" rtl="0" eaLnBrk="1" fontAlgn="base" latinLnBrk="0" hangingPunct="1">
              <a:lnSpc>
                <a:spcPct val="150000"/>
              </a:lnSpc>
              <a:spcBef>
                <a:spcPts val="600"/>
              </a:spcBef>
              <a:buClrTx/>
              <a:buSzTx/>
              <a:buFontTx/>
              <a:buNone/>
              <a:defRPr/>
            </a:pPr>
            <a:r>
              <a:rPr lang="en-US" altLang="zh-CN" sz="260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Southwestern Institute of Physics, CNNC</a:t>
            </a:r>
            <a:endParaRPr kumimoji="0" lang="en-US" altLang="zh-CN" sz="2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691" y="349977"/>
            <a:ext cx="3546614" cy="100419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048000" y="4772813"/>
            <a:ext cx="6096000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Arial" panose="020B0604020202020204" pitchFamily="34" charset="0"/>
              </a:rPr>
              <a:t>Karlsruhe, Germany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Arial" panose="020B0604020202020204" pitchFamily="34" charset="0"/>
              </a:rPr>
              <a:t>，</a:t>
            </a:r>
            <a:r>
              <a:rPr lang="en-US" altLang="zh-CN" sz="2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Arial" panose="020B0604020202020204" pitchFamily="34" charset="0"/>
              </a:rPr>
              <a:t>Mar</a:t>
            </a:r>
            <a:r>
              <a:rPr lang="en-US" altLang="zh-CN" sz="2200" b="1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Arial" panose="020B0604020202020204" pitchFamily="34" charset="0"/>
              </a:rPr>
              <a:t>.19</a:t>
            </a:r>
            <a:r>
              <a:rPr lang="zh-CN" altLang="en-US" sz="2200" b="1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Arial" panose="020B0604020202020204" pitchFamily="34" charset="0"/>
              </a:rPr>
              <a:t>，</a:t>
            </a:r>
            <a:r>
              <a:rPr lang="en-US" altLang="zh-CN" sz="2200" b="1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Arial" panose="020B0604020202020204" pitchFamily="34" charset="0"/>
              </a:rPr>
              <a:t>2024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j-cs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/>
          <p:cNvGraphicFramePr/>
          <p:nvPr>
            <p:custDataLst>
              <p:tags r:id="rId1"/>
            </p:custDataLst>
          </p:nvPr>
        </p:nvGraphicFramePr>
        <p:xfrm>
          <a:off x="655607" y="1988840"/>
          <a:ext cx="4264660" cy="4336806"/>
        </p:xfrm>
        <a:graphic>
          <a:graphicData uri="http://schemas.openxmlformats.org/drawingml/2006/table">
            <a:tbl>
              <a:tblPr firstRow="1" firstCol="1" bandRow="1"/>
              <a:tblGrid>
                <a:gridCol w="1771015"/>
                <a:gridCol w="1256030"/>
                <a:gridCol w="1237615"/>
              </a:tblGrid>
              <a:tr h="267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Ip(MA)/ </a:t>
                      </a: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B</a:t>
                      </a:r>
                      <a:r>
                        <a:rPr lang="en-US" sz="1600" b="1" i="1" kern="100" baseline="-250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t</a:t>
                      </a: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(T)</a:t>
                      </a:r>
                      <a:endParaRPr lang="en-US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1.2/1.7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1.0/1.85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κ/δ</a:t>
                      </a:r>
                      <a:endParaRPr lang="en-US" sz="1600" b="1" i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1.8/0.5</a:t>
                      </a:r>
                      <a:endParaRPr lang="en-US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1.8/0.5</a:t>
                      </a:r>
                      <a:endParaRPr lang="en-US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77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a/R</a:t>
                      </a: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(m)</a:t>
                      </a:r>
                      <a:endParaRPr lang="en-US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0.65/1.78</a:t>
                      </a:r>
                      <a:endParaRPr lang="en-US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0.65/1.78</a:t>
                      </a:r>
                      <a:endParaRPr lang="en-US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f</a:t>
                      </a:r>
                      <a:r>
                        <a:rPr lang="en-US" sz="1600" b="1" i="1" kern="100" baseline="-250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G</a:t>
                      </a:r>
                      <a:endParaRPr lang="en-US" sz="1600" b="1" i="1" kern="100" dirty="0" err="1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0.5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0.73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P</a:t>
                      </a:r>
                      <a:r>
                        <a:rPr lang="en-US" sz="1600" b="1" i="1" kern="100" baseline="-250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NBI</a:t>
                      </a: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/P</a:t>
                      </a:r>
                      <a:r>
                        <a:rPr lang="en-US" sz="1600" b="1" i="1" kern="100" baseline="-250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EC1</a:t>
                      </a:r>
                      <a:r>
                        <a:rPr lang="en-US" altLang="zh-CN" sz="1600" b="1" i="1" kern="100" baseline="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/P</a:t>
                      </a:r>
                      <a:r>
                        <a:rPr lang="en-US" altLang="zh-CN" sz="1600" b="1" i="1" kern="100" baseline="-250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LH </a:t>
                      </a:r>
                      <a:endParaRPr lang="en-US" sz="1600" b="1" i="1" kern="100" baseline="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10 /5.5 </a:t>
                      </a: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/-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1.5 /3.5 </a:t>
                      </a: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/4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X</a:t>
                      </a:r>
                      <a:r>
                        <a:rPr lang="en-US" sz="1600" b="1" i="1" kern="100" baseline="-250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EC</a:t>
                      </a:r>
                      <a:r>
                        <a:rPr lang="en-US" altLang="zh-CN" sz="1600" b="1" i="1" kern="100" baseline="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/X</a:t>
                      </a:r>
                      <a:r>
                        <a:rPr lang="en-US" altLang="zh-CN" sz="1600" b="1" i="1" kern="100" baseline="-250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LH</a:t>
                      </a:r>
                      <a:endParaRPr lang="en-US" sz="1600" b="1" i="1" kern="100" baseline="-250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0.42 </a:t>
                      </a: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/-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685800" rtl="0" fontAlgn="auto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0.45 /0.6</a:t>
                      </a:r>
                      <a:endParaRPr lang="en-US" altLang="zh-C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q</a:t>
                      </a:r>
                      <a:r>
                        <a:rPr lang="en-US" sz="1600" b="1" i="1" kern="100" baseline="-25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95</a:t>
                      </a:r>
                      <a:endParaRPr lang="en-US" sz="1600" b="1" i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5.1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4.8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189"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i="1" kern="10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q</a:t>
                      </a:r>
                      <a:r>
                        <a:rPr lang="en-US" altLang="zh-CN" sz="1600" b="1" i="1" kern="100" baseline="-25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 </a:t>
                      </a:r>
                      <a:r>
                        <a:rPr lang="en-US" altLang="zh-CN" sz="1600" b="1" i="1" kern="10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/ </a:t>
                      </a:r>
                      <a:r>
                        <a:rPr lang="en-US" altLang="zh-CN" sz="1600" b="1" i="1" kern="100" baseline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q</a:t>
                      </a:r>
                      <a:r>
                        <a:rPr lang="en-US" altLang="zh-CN" sz="1600" b="1" i="1" kern="100" baseline="-25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min</a:t>
                      </a:r>
                      <a:endParaRPr lang="en-US" altLang="zh-CN" sz="1600" b="1" i="1" kern="100" baseline="-25000" dirty="0">
                        <a:solidFill>
                          <a:schemeClr val="bg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1.0 /1.0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1.10 /1.00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β</a:t>
                      </a:r>
                      <a:r>
                        <a:rPr lang="en-US" sz="1600" b="1" i="1" kern="100" baseline="-250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p</a:t>
                      </a:r>
                      <a:endParaRPr lang="en-US" sz="1600" b="1" i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1.8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1.9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77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β</a:t>
                      </a:r>
                      <a:r>
                        <a:rPr lang="en-US" sz="1600" b="1" i="1" kern="100" baseline="-250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N </a:t>
                      </a: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/4li</a:t>
                      </a:r>
                      <a:endParaRPr lang="en-US" sz="1600" b="1" i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3.4 /4.0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2.3 /3.2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f</a:t>
                      </a:r>
                      <a:r>
                        <a:rPr lang="en-US" sz="1600" b="1" i="1" kern="100" baseline="-250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BS</a:t>
                      </a:r>
                      <a:r>
                        <a:rPr lang="en-US" sz="1600" b="1" i="1" kern="100" baseline="-250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</a:t>
                      </a: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f</a:t>
                      </a:r>
                      <a:r>
                        <a:rPr lang="en-US" sz="1600" b="1" i="1" kern="100" baseline="-250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ni</a:t>
                      </a:r>
                      <a:endParaRPr lang="en-US" sz="1600" b="1" i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0.55 /1.00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0.63 /1.00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Te0/Ti0 </a:t>
                      </a: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(keV)</a:t>
                      </a:r>
                      <a:endParaRPr lang="en-US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7.5/12.0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4.0 /4.0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Teped</a:t>
                      </a: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</a:t>
                      </a: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Tiped</a:t>
                      </a: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(keV)</a:t>
                      </a:r>
                      <a:endParaRPr lang="en-US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1.1</a:t>
                      </a:r>
                      <a:r>
                        <a:rPr lang="en-US" altLang="zh-CN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/0.79</a:t>
                      </a:r>
                      <a:endParaRPr lang="en-US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0.57 /0.35</a:t>
                      </a:r>
                      <a:endParaRPr lang="en-US" altLang="zh-CN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neped</a:t>
                      </a: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</a:t>
                      </a: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nesep</a:t>
                      </a: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(1e19)</a:t>
                      </a:r>
                      <a:endParaRPr lang="en-US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2.9 </a:t>
                      </a: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/0.93</a:t>
                      </a:r>
                      <a:endParaRPr lang="en-US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3.0 /1.0</a:t>
                      </a:r>
                      <a:endParaRPr lang="en-US" altLang="zh-CN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77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W</a:t>
                      </a:r>
                      <a:r>
                        <a:rPr lang="en-US" sz="1600" b="1" i="1" kern="100" baseline="-250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th</a:t>
                      </a: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(MJ)</a:t>
                      </a:r>
                      <a:endParaRPr lang="en-US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1.3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0.95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H</a:t>
                      </a:r>
                      <a:r>
                        <a:rPr lang="en-US" sz="1600" b="1" i="1" kern="100" baseline="-250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98</a:t>
                      </a: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(y,2)</a:t>
                      </a:r>
                      <a:endParaRPr lang="en-US" sz="1600" b="1" i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1.29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1.32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  <p:grpSp>
        <p:nvGrpSpPr>
          <p:cNvPr id="2" name="组合 1"/>
          <p:cNvGrpSpPr/>
          <p:nvPr/>
        </p:nvGrpSpPr>
        <p:grpSpPr>
          <a:xfrm>
            <a:off x="5074732" y="2059694"/>
            <a:ext cx="6820259" cy="4515248"/>
            <a:chOff x="8024" y="2666"/>
            <a:chExt cx="10942" cy="7244"/>
          </a:xfrm>
        </p:grpSpPr>
        <p:grpSp>
          <p:nvGrpSpPr>
            <p:cNvPr id="18" name="组合 17"/>
            <p:cNvGrpSpPr/>
            <p:nvPr/>
          </p:nvGrpSpPr>
          <p:grpSpPr>
            <a:xfrm>
              <a:off x="8024" y="6369"/>
              <a:ext cx="10942" cy="3541"/>
              <a:chOff x="4939894" y="4217060"/>
              <a:chExt cx="6964219" cy="2089105"/>
            </a:xfrm>
          </p:grpSpPr>
          <p:pic>
            <p:nvPicPr>
              <p:cNvPr id="6" name="图片 5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3"/>
              <a:stretch>
                <a:fillRect/>
              </a:stretch>
            </p:blipFill>
            <p:spPr>
              <a:xfrm>
                <a:off x="4939894" y="4217061"/>
                <a:ext cx="2312212" cy="2089104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tretch>
                <a:fillRect/>
              </a:stretch>
            </p:blipFill>
            <p:spPr>
              <a:xfrm>
                <a:off x="9564318" y="4217060"/>
                <a:ext cx="2339795" cy="2089103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7"/>
              <a:stretch>
                <a:fillRect/>
              </a:stretch>
            </p:blipFill>
            <p:spPr>
              <a:xfrm>
                <a:off x="7252106" y="4217060"/>
                <a:ext cx="2330700" cy="2089103"/>
              </a:xfrm>
              <a:prstGeom prst="rect">
                <a:avLst/>
              </a:prstGeom>
            </p:spPr>
          </p:pic>
        </p:grpSp>
        <p:grpSp>
          <p:nvGrpSpPr>
            <p:cNvPr id="17" name="组合 16"/>
            <p:cNvGrpSpPr/>
            <p:nvPr/>
          </p:nvGrpSpPr>
          <p:grpSpPr>
            <a:xfrm>
              <a:off x="8042" y="2666"/>
              <a:ext cx="10905" cy="3582"/>
              <a:chOff x="4935258" y="1675179"/>
              <a:chExt cx="6924859" cy="2274665"/>
            </a:xfrm>
          </p:grpSpPr>
          <p:pic>
            <p:nvPicPr>
              <p:cNvPr id="12" name="图片 11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4935258" y="1675179"/>
                <a:ext cx="2345610" cy="2270534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1"/>
              <a:stretch>
                <a:fillRect/>
              </a:stretch>
            </p:blipFill>
            <p:spPr>
              <a:xfrm>
                <a:off x="9564318" y="1701434"/>
                <a:ext cx="2295799" cy="2248407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3"/>
              <a:stretch>
                <a:fillRect/>
              </a:stretch>
            </p:blipFill>
            <p:spPr>
              <a:xfrm>
                <a:off x="7252106" y="1701437"/>
                <a:ext cx="2312212" cy="2248407"/>
              </a:xfrm>
              <a:prstGeom prst="rect">
                <a:avLst/>
              </a:prstGeom>
            </p:spPr>
          </p:pic>
        </p:grpSp>
      </p:grpSp>
      <p:sp>
        <p:nvSpPr>
          <p:cNvPr id="22" name="ZoneTexte 7"/>
          <p:cNvSpPr txBox="1"/>
          <p:nvPr/>
        </p:nvSpPr>
        <p:spPr>
          <a:xfrm>
            <a:off x="655606" y="908309"/>
            <a:ext cx="11201033" cy="9220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q"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Reversed magnetic shear profile features</a:t>
            </a:r>
            <a:endParaRPr kumimoji="0" lang="fr-FR" altLang="zh-CN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q"/>
              <a:defRPr/>
            </a:pPr>
            <a:r>
              <a:rPr kumimoji="0" lang="fr-FR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</a:t>
            </a:r>
            <a:r>
              <a:rPr kumimoji="0" lang="fr-FR" altLang="zh-CN" sz="18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BS</a:t>
            </a:r>
            <a:r>
              <a:rPr kumimoji="0" lang="fr-FR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&gt;50% 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kumimoji="0" lang="en-US" altLang="zh-CN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</a:t>
            </a:r>
            <a:r>
              <a:rPr kumimoji="0" lang="en-US" altLang="zh-CN" sz="1800" b="1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ni</a:t>
            </a:r>
            <a:r>
              <a:rPr kumimoji="0" lang="en-US" altLang="zh-CN" sz="18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fr-FR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~100%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kumimoji="0" lang="en-US" altLang="zh-CN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</a:t>
            </a:r>
            <a:r>
              <a:rPr kumimoji="0" lang="en-US" altLang="zh-CN" sz="1800" b="1" i="0" u="none" strike="noStrike" kern="1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98</a:t>
            </a:r>
            <a:r>
              <a:rPr kumimoji="0" lang="en-US" altLang="zh-CN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(y,2)~1.3</a:t>
            </a:r>
            <a:r>
              <a:rPr kumimoji="0" lang="fr-FR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</a:t>
            </a:r>
            <a:endParaRPr kumimoji="0" lang="fr-FR" altLang="zh-CN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矩形 14"/>
          <p:cNvSpPr/>
          <p:nvPr>
            <p:custDataLst>
              <p:tags r:id="rId14"/>
            </p:custDataLst>
          </p:nvPr>
        </p:nvSpPr>
        <p:spPr>
          <a:xfrm>
            <a:off x="-1" y="6796815"/>
            <a:ext cx="12191991" cy="88569"/>
          </a:xfrm>
          <a:prstGeom prst="rect">
            <a:avLst/>
          </a:prstGeom>
          <a:solidFill>
            <a:srgbClr val="0168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03568" y="1900139"/>
            <a:ext cx="6125894" cy="308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Flat magnetic shear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03568" y="4217850"/>
            <a:ext cx="6125894" cy="308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Diamagnetic shear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文本占位符 1"/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Full non-inductive with MA plasma current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3"/>
          <p:cNvSpPr txBox="1"/>
          <p:nvPr/>
        </p:nvSpPr>
        <p:spPr>
          <a:xfrm>
            <a:off x="6194372" y="6174759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47C2DB-BE4C-4979-AA11-3635D344B50F}" type="slidenum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rPr>
            </a:fld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Picture 9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"/>
          <a:stretch>
            <a:fillRect/>
          </a:stretch>
        </p:blipFill>
        <p:spPr bwMode="auto">
          <a:xfrm>
            <a:off x="869636" y="3575999"/>
            <a:ext cx="1819222" cy="2751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2"/>
          <p:cNvPicPr preferRelativeResize="0"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45649" y="3575999"/>
            <a:ext cx="1766434" cy="2751492"/>
          </a:xfrm>
          <a:prstGeom prst="rect">
            <a:avLst/>
          </a:prstGeom>
        </p:spPr>
      </p:pic>
      <p:sp>
        <p:nvSpPr>
          <p:cNvPr id="5" name="矩形 43"/>
          <p:cNvSpPr/>
          <p:nvPr/>
        </p:nvSpPr>
        <p:spPr>
          <a:xfrm>
            <a:off x="764346" y="1045474"/>
            <a:ext cx="4163253" cy="1910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r"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Heat flow width </a:t>
            </a:r>
            <a:r>
              <a:rPr kumimoji="0" lang="en-US" altLang="zh-CN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Symbol" panose="05050102010706020507" pitchFamily="18" charset="2"/>
              </a:rPr>
              <a:t></a:t>
            </a:r>
            <a:r>
              <a:rPr kumimoji="0" lang="en-US" altLang="zh-CN" sz="1600" b="1" i="1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Symbol" panose="05050102010706020507" pitchFamily="18" charset="2"/>
              </a:rPr>
              <a:t>q</a:t>
            </a:r>
            <a:r>
              <a:rPr kumimoji="0" lang="en-US" altLang="zh-CN" sz="16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: 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1~10mm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r"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In SN </a:t>
            </a:r>
            <a:r>
              <a:rPr kumimoji="0" lang="en-US" altLang="zh-CN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divertor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, deposited target plate heat load &gt;14MW/m</a:t>
            </a:r>
            <a:r>
              <a:rPr kumimoji="0" lang="en-US" altLang="zh-CN" sz="16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r"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Multiple advanced </a:t>
            </a:r>
            <a:r>
              <a:rPr kumimoji="0" lang="en-US" altLang="zh-CN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divertor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configuration discharges, with MA Plasma </a:t>
            </a:r>
            <a:r>
              <a:rPr kumimoji="0" lang="en-US" altLang="zh-CN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Ip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2"/>
          <p:cNvPicPr>
            <a:picLocks noChangeArrowheads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64" b="4741"/>
          <a:stretch>
            <a:fillRect/>
          </a:stretch>
        </p:blipFill>
        <p:spPr bwMode="auto">
          <a:xfrm>
            <a:off x="5558075" y="976525"/>
            <a:ext cx="180000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5705782" y="998990"/>
            <a:ext cx="1697038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Standard snowflake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Picture 5"/>
          <p:cNvPicPr>
            <a:picLocks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r="65546" b="5568"/>
          <a:stretch>
            <a:fillRect/>
          </a:stretch>
        </p:blipFill>
        <p:spPr bwMode="auto">
          <a:xfrm>
            <a:off x="5558075" y="3730599"/>
            <a:ext cx="180000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5874859" y="3744594"/>
            <a:ext cx="1302332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Tripod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Picture 2"/>
          <p:cNvPicPr>
            <a:picLocks noChangeArrowheads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40" b="4022"/>
          <a:stretch>
            <a:fillRect/>
          </a:stretch>
        </p:blipFill>
        <p:spPr bwMode="auto">
          <a:xfrm>
            <a:off x="9840416" y="3730599"/>
            <a:ext cx="180000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rrowheads="1"/>
          </p:cNvPicPr>
          <p:nvPr>
            <p:custDataLst>
              <p:tags r:id="rId1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"/>
          <a:stretch>
            <a:fillRect/>
          </a:stretch>
        </p:blipFill>
        <p:spPr bwMode="auto">
          <a:xfrm>
            <a:off x="7634745" y="3730599"/>
            <a:ext cx="180000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rrowheads="1"/>
          </p:cNvPicPr>
          <p:nvPr>
            <p:custDataLst>
              <p:tags r:id="rId1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745" y="976525"/>
            <a:ext cx="1800000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rrowheads="1"/>
          </p:cNvPicPr>
          <p:nvPr>
            <p:custDataLst>
              <p:tags r:id="rId1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776" y="976525"/>
            <a:ext cx="1800000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869636" y="3201426"/>
            <a:ext cx="41272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Conventional single null divertor configuration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7759106" y="1005942"/>
            <a:ext cx="1630894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Snowflake Plus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10497017" y="976525"/>
            <a:ext cx="11732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雪花右减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8031192" y="3730599"/>
            <a:ext cx="1403553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Double null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9998015" y="3730599"/>
            <a:ext cx="186330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Negative triangular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5070" y="1070489"/>
            <a:ext cx="4373245" cy="5419090"/>
          </a:xfrm>
          <a:prstGeom prst="rect">
            <a:avLst/>
          </a:prstGeom>
          <a:noFill/>
          <a:ln w="19050">
            <a:solidFill>
              <a:srgbClr val="01549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Picture 4"/>
          <p:cNvPicPr>
            <a:picLocks noChangeArrowheads="1"/>
          </p:cNvPicPr>
          <p:nvPr>
            <p:custDataLst>
              <p:tags r:id="rId1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976525"/>
            <a:ext cx="1800000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9903125" y="976525"/>
            <a:ext cx="173729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Snowflake minus 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矩形 6"/>
          <p:cNvSpPr/>
          <p:nvPr>
            <p:custDataLst>
              <p:tags r:id="rId18"/>
            </p:custDataLst>
          </p:nvPr>
        </p:nvSpPr>
        <p:spPr>
          <a:xfrm>
            <a:off x="-1" y="6796815"/>
            <a:ext cx="12191991" cy="88569"/>
          </a:xfrm>
          <a:prstGeom prst="rect">
            <a:avLst/>
          </a:prstGeom>
          <a:solidFill>
            <a:srgbClr val="0168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431704" y="3609352"/>
            <a:ext cx="504056" cy="2625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vert="horz" wrap="square" lIns="97200" tIns="45720" rIns="97200" bIns="48600" numCol="1" rtlCol="0" anchor="ctr" anchorCtr="0" compatLnSpc="1"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90000"/>
              <a:buFontTx/>
              <a:buNone/>
              <a:defRPr/>
            </a:pP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文本占位符 1"/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Advanced divertor configuration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YPO | YPO AND B LAB ANNOUNCE GLOBAL IMPACT PARTNERSHIP | YPO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 b="86644"/>
          <a:stretch>
            <a:fillRect/>
          </a:stretch>
        </p:blipFill>
        <p:spPr bwMode="auto">
          <a:xfrm>
            <a:off x="4" y="-5450"/>
            <a:ext cx="12191996" cy="2678187"/>
          </a:xfrm>
          <a:prstGeom prst="rect">
            <a:avLst/>
          </a:prstGeom>
          <a:noFill/>
        </p:spPr>
      </p:pic>
      <p:pic>
        <p:nvPicPr>
          <p:cNvPr id="4" name="图片 3" descr="YPO | YPO AND B LAB ANNOUNCE GLOBAL IMPACT PARTNERSHIP | YPO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 b="34706"/>
          <a:stretch>
            <a:fillRect/>
          </a:stretch>
        </p:blipFill>
        <p:spPr bwMode="auto">
          <a:xfrm>
            <a:off x="0" y="2179372"/>
            <a:ext cx="12191996" cy="4672317"/>
          </a:xfrm>
          <a:custGeom>
            <a:avLst/>
            <a:gdLst>
              <a:gd name="connsiteX0" fmla="*/ 0 w 12191996"/>
              <a:gd name="connsiteY0" fmla="*/ 0 h 5210247"/>
              <a:gd name="connsiteX1" fmla="*/ 12191996 w 12191996"/>
              <a:gd name="connsiteY1" fmla="*/ 0 h 5210247"/>
              <a:gd name="connsiteX2" fmla="*/ 12191996 w 12191996"/>
              <a:gd name="connsiteY2" fmla="*/ 5210247 h 5210247"/>
              <a:gd name="connsiteX3" fmla="*/ 0 w 12191996"/>
              <a:gd name="connsiteY3" fmla="*/ 5210247 h 5210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6" h="5210247">
                <a:moveTo>
                  <a:pt x="0" y="0"/>
                </a:moveTo>
                <a:lnTo>
                  <a:pt x="12191996" y="0"/>
                </a:lnTo>
                <a:lnTo>
                  <a:pt x="12191996" y="5210247"/>
                </a:lnTo>
                <a:lnTo>
                  <a:pt x="0" y="521024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标题 1"/>
          <p:cNvSpPr txBox="1"/>
          <p:nvPr/>
        </p:nvSpPr>
        <p:spPr>
          <a:xfrm>
            <a:off x="199855" y="520844"/>
            <a:ext cx="6430436" cy="6627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-228600" algn="ctr" defTabSz="914400" rtl="0" eaLnBrk="1" fontAlgn="base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HL-3 Research Plan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任意多边形: 形状 29"/>
          <p:cNvSpPr/>
          <p:nvPr/>
        </p:nvSpPr>
        <p:spPr>
          <a:xfrm>
            <a:off x="806552" y="4944237"/>
            <a:ext cx="2282879" cy="1023620"/>
          </a:xfrm>
          <a:custGeom>
            <a:avLst/>
            <a:gdLst>
              <a:gd name="connsiteX0" fmla="*/ 0 w 1828472"/>
              <a:gd name="connsiteY0" fmla="*/ 0 h 1602763"/>
              <a:gd name="connsiteX1" fmla="*/ 1828472 w 1828472"/>
              <a:gd name="connsiteY1" fmla="*/ 0 h 1602763"/>
              <a:gd name="connsiteX2" fmla="*/ 1828472 w 1828472"/>
              <a:gd name="connsiteY2" fmla="*/ 1602763 h 1602763"/>
              <a:gd name="connsiteX3" fmla="*/ 0 w 1828472"/>
              <a:gd name="connsiteY3" fmla="*/ 1602763 h 1602763"/>
              <a:gd name="connsiteX4" fmla="*/ 0 w 1828472"/>
              <a:gd name="connsiteY4" fmla="*/ 0 h 160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472" h="1602763">
                <a:moveTo>
                  <a:pt x="0" y="0"/>
                </a:moveTo>
                <a:lnTo>
                  <a:pt x="1828472" y="0"/>
                </a:lnTo>
                <a:lnTo>
                  <a:pt x="1828472" y="1602763"/>
                </a:lnTo>
                <a:lnTo>
                  <a:pt x="0" y="1602763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114300" marR="0" lvl="1" indent="-144145" algn="l" defTabSz="533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Char char="•"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2020.12.04 first plasma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114300" marR="0" lvl="1" indent="-144145" algn="l" defTabSz="533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Char char="•"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Limiter/divertor  configuration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任意多边形: 形状 32"/>
          <p:cNvSpPr/>
          <p:nvPr/>
        </p:nvSpPr>
        <p:spPr>
          <a:xfrm>
            <a:off x="3069633" y="3088506"/>
            <a:ext cx="2198137" cy="838835"/>
          </a:xfrm>
          <a:custGeom>
            <a:avLst/>
            <a:gdLst>
              <a:gd name="connsiteX0" fmla="*/ 0 w 1828472"/>
              <a:gd name="connsiteY0" fmla="*/ 0 h 1602763"/>
              <a:gd name="connsiteX1" fmla="*/ 1828472 w 1828472"/>
              <a:gd name="connsiteY1" fmla="*/ 0 h 1602763"/>
              <a:gd name="connsiteX2" fmla="*/ 1828472 w 1828472"/>
              <a:gd name="connsiteY2" fmla="*/ 1602763 h 1602763"/>
              <a:gd name="connsiteX3" fmla="*/ 0 w 1828472"/>
              <a:gd name="connsiteY3" fmla="*/ 1602763 h 1602763"/>
              <a:gd name="connsiteX4" fmla="*/ 0 w 1828472"/>
              <a:gd name="connsiteY4" fmla="*/ 0 h 160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472" h="1602763">
                <a:moveTo>
                  <a:pt x="0" y="0"/>
                </a:moveTo>
                <a:lnTo>
                  <a:pt x="1828472" y="0"/>
                </a:lnTo>
                <a:lnTo>
                  <a:pt x="1828472" y="1602763"/>
                </a:lnTo>
                <a:lnTo>
                  <a:pt x="0" y="160276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182880" rIns="0" bIns="68580" numCol="1" spcCol="127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II. Initial research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85206" y="3929881"/>
            <a:ext cx="2052287" cy="13468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2pPr marL="114300" lvl="1" indent="-144145" defTabSz="533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50000"/>
              <a:buChar char="•"/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</a:lstStyle>
          <a:p>
            <a:pPr marL="114300" marR="0" lvl="1" indent="-144145" algn="l" defTabSz="533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Char char="•"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Ip 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≥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 MA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114300" marR="0" lvl="1" indent="-144145" algn="l" defTabSz="533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Char char="•"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 mode discharge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114300" marR="0" lvl="1" indent="-144145" algn="l" defTabSz="533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Char char="•"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Advanced divertor control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4482" y="4126276"/>
            <a:ext cx="2043039" cy="51181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182880" rIns="0" bIns="68580" numCol="1" spcCol="1270" anchor="t" anchorCtr="0">
            <a:noAutofit/>
          </a:bodyPr>
          <a:lstStyle>
            <a:defPPr>
              <a:defRPr lang="zh-CN"/>
            </a:defPPr>
            <a:lvl1pPr algn="ctr"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114300" lvl="1" indent="-114300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  <a:defRPr sz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3pPr>
            <a:lvl4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4pPr>
            <a:lvl5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5pPr>
            <a:lvl6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6pPr>
            <a:lvl7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7pPr>
            <a:lvl8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8pPr>
            <a:lvl9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I. First plasma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497123" y="2212690"/>
            <a:ext cx="2712318" cy="723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III. Integrated research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414407" y="1218435"/>
            <a:ext cx="3292974" cy="3695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ts val="600"/>
              </a:spcBef>
              <a:defRPr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IV. Extended Research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    </a:t>
            </a:r>
            <a:endParaRPr kumimoji="0" lang="zh-CN" altLang="en-US" sz="1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801991" y="2906110"/>
            <a:ext cx="2309675" cy="16700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2pPr marL="114300" lvl="1" indent="-144145" defTabSz="533400">
              <a:lnSpc>
                <a:spcPct val="90000"/>
              </a:lnSpc>
              <a:spcBef>
                <a:spcPts val="600"/>
              </a:spcBef>
              <a:spcAft>
                <a:spcPct val="15000"/>
              </a:spcAft>
              <a:buSzPct val="150000"/>
              <a:buChar char="•"/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</a:lstStyle>
          <a:p>
            <a:pPr marL="114300" marR="0" lvl="1" indent="-144145" algn="l" defTabSz="533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Char char="•"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I</a:t>
            </a:r>
            <a:r>
              <a:rPr kumimoji="0" lang="en-US" altLang="zh-CN" sz="14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≥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 MA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114300" marR="0" lvl="1" indent="-144145" algn="l" defTabSz="533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Char char="•"/>
              <a:defRPr/>
            </a:pP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</a:t>
            </a:r>
            <a:r>
              <a:rPr kumimoji="0" lang="en-US" altLang="zh-CN" sz="1400" b="1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i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~ 10keV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114300" marR="0" lvl="1" indent="-144145" algn="l" defTabSz="533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Char char="•"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Advanced scenario 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114300" marR="0" lvl="1" indent="-144145" algn="l" defTabSz="533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Char char="•"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Heat/particle control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114300" marR="0" lvl="1" indent="-144145" algn="l" defTabSz="533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Char char="•"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Configuration control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466487" y="1831845"/>
            <a:ext cx="3227688" cy="23145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114300" lvl="1" indent="-144145" defTabSz="533400">
              <a:lnSpc>
                <a:spcPct val="90000"/>
              </a:lnSpc>
              <a:spcBef>
                <a:spcPts val="600"/>
              </a:spcBef>
              <a:spcAft>
                <a:spcPct val="15000"/>
              </a:spcAft>
              <a:buSzPct val="150000"/>
              <a:buChar char="•"/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</a:lstStyle>
          <a:p>
            <a:pPr marL="114300" marR="0" lvl="1" indent="-144145" algn="l" defTabSz="533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Char char="•"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Triple product 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＞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10</a:t>
            </a:r>
            <a:r>
              <a:rPr kumimoji="0" lang="en-US" altLang="zh-CN" sz="1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m</a:t>
            </a:r>
            <a:r>
              <a:rPr kumimoji="0" lang="en-US" altLang="zh-CN" sz="1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-3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·keV·s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114300" marR="0" lvl="1" indent="-144145" algn="l" defTabSz="533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Char char="•"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Fusion reactor grade plasma operation and physics research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114300" marR="0" lvl="1" indent="-144145" algn="l" defTabSz="533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Char char="•"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Fusion reactor related integration scheme verification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114300" marR="0" lvl="1" indent="-144145" algn="l" defTabSz="533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Char char="•"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Fusion reactor related critical components/diagnostic tests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2" name="íšļiḓè"/>
          <p:cNvSpPr txBox="1"/>
          <p:nvPr/>
        </p:nvSpPr>
        <p:spPr>
          <a:xfrm>
            <a:off x="5346812" y="5962232"/>
            <a:ext cx="776122" cy="339005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2025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3" name="íṣḻïďé"/>
          <p:cNvSpPr txBox="1"/>
          <p:nvPr/>
        </p:nvSpPr>
        <p:spPr>
          <a:xfrm>
            <a:off x="10243842" y="5959299"/>
            <a:ext cx="796763" cy="339005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2030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136" name="直接连接符 135"/>
          <p:cNvCxnSpPr/>
          <p:nvPr/>
        </p:nvCxnSpPr>
        <p:spPr>
          <a:xfrm>
            <a:off x="1533700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接连接符 136"/>
          <p:cNvCxnSpPr/>
          <p:nvPr/>
        </p:nvCxnSpPr>
        <p:spPr>
          <a:xfrm>
            <a:off x="1729245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接连接符 137"/>
          <p:cNvCxnSpPr/>
          <p:nvPr/>
        </p:nvCxnSpPr>
        <p:spPr>
          <a:xfrm>
            <a:off x="1924789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接连接符 138"/>
          <p:cNvCxnSpPr/>
          <p:nvPr/>
        </p:nvCxnSpPr>
        <p:spPr>
          <a:xfrm>
            <a:off x="2120333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接连接符 142"/>
          <p:cNvCxnSpPr/>
          <p:nvPr/>
        </p:nvCxnSpPr>
        <p:spPr>
          <a:xfrm>
            <a:off x="1240384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接连接符 146"/>
          <p:cNvCxnSpPr/>
          <p:nvPr/>
        </p:nvCxnSpPr>
        <p:spPr>
          <a:xfrm>
            <a:off x="1142612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接连接符 147"/>
          <p:cNvCxnSpPr/>
          <p:nvPr/>
        </p:nvCxnSpPr>
        <p:spPr>
          <a:xfrm>
            <a:off x="1338156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接连接符 148"/>
          <p:cNvCxnSpPr/>
          <p:nvPr/>
        </p:nvCxnSpPr>
        <p:spPr>
          <a:xfrm>
            <a:off x="2315877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/>
          <p:cNvCxnSpPr/>
          <p:nvPr/>
        </p:nvCxnSpPr>
        <p:spPr>
          <a:xfrm>
            <a:off x="2511421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连接符 150"/>
          <p:cNvCxnSpPr/>
          <p:nvPr/>
        </p:nvCxnSpPr>
        <p:spPr>
          <a:xfrm>
            <a:off x="2706966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1"/>
          <p:cNvCxnSpPr/>
          <p:nvPr/>
        </p:nvCxnSpPr>
        <p:spPr>
          <a:xfrm>
            <a:off x="2902510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接连接符 152"/>
          <p:cNvCxnSpPr/>
          <p:nvPr/>
        </p:nvCxnSpPr>
        <p:spPr>
          <a:xfrm>
            <a:off x="1435928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53"/>
          <p:cNvCxnSpPr/>
          <p:nvPr/>
        </p:nvCxnSpPr>
        <p:spPr>
          <a:xfrm>
            <a:off x="1631472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4"/>
          <p:cNvCxnSpPr/>
          <p:nvPr/>
        </p:nvCxnSpPr>
        <p:spPr>
          <a:xfrm>
            <a:off x="1827017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/>
          <p:cNvCxnSpPr/>
          <p:nvPr/>
        </p:nvCxnSpPr>
        <p:spPr>
          <a:xfrm>
            <a:off x="2022561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6"/>
          <p:cNvCxnSpPr/>
          <p:nvPr/>
        </p:nvCxnSpPr>
        <p:spPr>
          <a:xfrm>
            <a:off x="3391370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/>
          <p:nvPr/>
        </p:nvCxnSpPr>
        <p:spPr>
          <a:xfrm>
            <a:off x="3586915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接连接符 158"/>
          <p:cNvCxnSpPr/>
          <p:nvPr/>
        </p:nvCxnSpPr>
        <p:spPr>
          <a:xfrm>
            <a:off x="3782459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接连接符 159"/>
          <p:cNvCxnSpPr/>
          <p:nvPr/>
        </p:nvCxnSpPr>
        <p:spPr>
          <a:xfrm>
            <a:off x="3978003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连接符 160"/>
          <p:cNvCxnSpPr/>
          <p:nvPr/>
        </p:nvCxnSpPr>
        <p:spPr>
          <a:xfrm>
            <a:off x="4369091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接连接符 161"/>
          <p:cNvCxnSpPr/>
          <p:nvPr/>
        </p:nvCxnSpPr>
        <p:spPr>
          <a:xfrm>
            <a:off x="4760180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接连接符 162"/>
          <p:cNvCxnSpPr/>
          <p:nvPr/>
        </p:nvCxnSpPr>
        <p:spPr>
          <a:xfrm>
            <a:off x="5151268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接连接符 169"/>
          <p:cNvCxnSpPr/>
          <p:nvPr/>
        </p:nvCxnSpPr>
        <p:spPr>
          <a:xfrm>
            <a:off x="4173547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接连接符 170"/>
          <p:cNvCxnSpPr/>
          <p:nvPr/>
        </p:nvCxnSpPr>
        <p:spPr>
          <a:xfrm>
            <a:off x="4564636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接连接符 171"/>
          <p:cNvCxnSpPr/>
          <p:nvPr/>
        </p:nvCxnSpPr>
        <p:spPr>
          <a:xfrm>
            <a:off x="4955724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直接连接符 183"/>
          <p:cNvCxnSpPr/>
          <p:nvPr/>
        </p:nvCxnSpPr>
        <p:spPr>
          <a:xfrm>
            <a:off x="2218105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直接连接符 184"/>
          <p:cNvCxnSpPr/>
          <p:nvPr/>
        </p:nvCxnSpPr>
        <p:spPr>
          <a:xfrm>
            <a:off x="3880231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接连接符 185"/>
          <p:cNvCxnSpPr/>
          <p:nvPr/>
        </p:nvCxnSpPr>
        <p:spPr>
          <a:xfrm>
            <a:off x="4271319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接连接符 186"/>
          <p:cNvCxnSpPr/>
          <p:nvPr/>
        </p:nvCxnSpPr>
        <p:spPr>
          <a:xfrm>
            <a:off x="4662408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直接连接符 187"/>
          <p:cNvCxnSpPr/>
          <p:nvPr/>
        </p:nvCxnSpPr>
        <p:spPr>
          <a:xfrm>
            <a:off x="5053496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直接连接符 188"/>
          <p:cNvCxnSpPr/>
          <p:nvPr/>
        </p:nvCxnSpPr>
        <p:spPr>
          <a:xfrm>
            <a:off x="2413649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直接连接符 189"/>
          <p:cNvCxnSpPr/>
          <p:nvPr/>
        </p:nvCxnSpPr>
        <p:spPr>
          <a:xfrm>
            <a:off x="2609194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直接连接符 190"/>
          <p:cNvCxnSpPr/>
          <p:nvPr/>
        </p:nvCxnSpPr>
        <p:spPr>
          <a:xfrm>
            <a:off x="3000282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连接符 191"/>
          <p:cNvCxnSpPr/>
          <p:nvPr/>
        </p:nvCxnSpPr>
        <p:spPr>
          <a:xfrm>
            <a:off x="3293598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直接连接符 192"/>
          <p:cNvCxnSpPr/>
          <p:nvPr/>
        </p:nvCxnSpPr>
        <p:spPr>
          <a:xfrm>
            <a:off x="2804738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直接连接符 193"/>
          <p:cNvCxnSpPr/>
          <p:nvPr/>
        </p:nvCxnSpPr>
        <p:spPr>
          <a:xfrm>
            <a:off x="3098054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直接连接符 194"/>
          <p:cNvCxnSpPr/>
          <p:nvPr/>
        </p:nvCxnSpPr>
        <p:spPr>
          <a:xfrm>
            <a:off x="3195826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直接连接符 195"/>
          <p:cNvCxnSpPr/>
          <p:nvPr/>
        </p:nvCxnSpPr>
        <p:spPr>
          <a:xfrm>
            <a:off x="3489142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直接连接符 196"/>
          <p:cNvCxnSpPr/>
          <p:nvPr/>
        </p:nvCxnSpPr>
        <p:spPr>
          <a:xfrm>
            <a:off x="5249040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直接连接符 200"/>
          <p:cNvCxnSpPr/>
          <p:nvPr/>
        </p:nvCxnSpPr>
        <p:spPr>
          <a:xfrm>
            <a:off x="3684687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直接连接符 201"/>
          <p:cNvCxnSpPr/>
          <p:nvPr/>
        </p:nvCxnSpPr>
        <p:spPr>
          <a:xfrm>
            <a:off x="4075775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直接连接符 202"/>
          <p:cNvCxnSpPr/>
          <p:nvPr/>
        </p:nvCxnSpPr>
        <p:spPr>
          <a:xfrm>
            <a:off x="4466863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直接连接符 203"/>
          <p:cNvCxnSpPr/>
          <p:nvPr/>
        </p:nvCxnSpPr>
        <p:spPr>
          <a:xfrm>
            <a:off x="4857952" y="6095734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íšļiḓè"/>
          <p:cNvSpPr txBox="1"/>
          <p:nvPr/>
        </p:nvSpPr>
        <p:spPr>
          <a:xfrm>
            <a:off x="268718" y="5962232"/>
            <a:ext cx="776122" cy="339005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2020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27" name="直接连接符 226"/>
          <p:cNvCxnSpPr/>
          <p:nvPr/>
        </p:nvCxnSpPr>
        <p:spPr>
          <a:xfrm>
            <a:off x="6500343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直接连接符 227"/>
          <p:cNvCxnSpPr/>
          <p:nvPr/>
        </p:nvCxnSpPr>
        <p:spPr>
          <a:xfrm>
            <a:off x="6695887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直接连接符 228"/>
          <p:cNvCxnSpPr/>
          <p:nvPr/>
        </p:nvCxnSpPr>
        <p:spPr>
          <a:xfrm>
            <a:off x="6891431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直接连接符 229"/>
          <p:cNvCxnSpPr/>
          <p:nvPr/>
        </p:nvCxnSpPr>
        <p:spPr>
          <a:xfrm>
            <a:off x="7086975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直接连接符 230"/>
          <p:cNvCxnSpPr/>
          <p:nvPr/>
        </p:nvCxnSpPr>
        <p:spPr>
          <a:xfrm>
            <a:off x="6207026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直接连接符 231"/>
          <p:cNvCxnSpPr/>
          <p:nvPr/>
        </p:nvCxnSpPr>
        <p:spPr>
          <a:xfrm>
            <a:off x="6109254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直接连接符 232"/>
          <p:cNvCxnSpPr/>
          <p:nvPr/>
        </p:nvCxnSpPr>
        <p:spPr>
          <a:xfrm>
            <a:off x="6304799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直接连接符 233"/>
          <p:cNvCxnSpPr/>
          <p:nvPr/>
        </p:nvCxnSpPr>
        <p:spPr>
          <a:xfrm>
            <a:off x="7282520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直接连接符 234"/>
          <p:cNvCxnSpPr/>
          <p:nvPr/>
        </p:nvCxnSpPr>
        <p:spPr>
          <a:xfrm>
            <a:off x="7478064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直接连接符 235"/>
          <p:cNvCxnSpPr/>
          <p:nvPr/>
        </p:nvCxnSpPr>
        <p:spPr>
          <a:xfrm>
            <a:off x="7673608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直接连接符 236"/>
          <p:cNvCxnSpPr/>
          <p:nvPr/>
        </p:nvCxnSpPr>
        <p:spPr>
          <a:xfrm>
            <a:off x="7869152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直接连接符 237"/>
          <p:cNvCxnSpPr/>
          <p:nvPr/>
        </p:nvCxnSpPr>
        <p:spPr>
          <a:xfrm>
            <a:off x="6402571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直接连接符 238"/>
          <p:cNvCxnSpPr/>
          <p:nvPr/>
        </p:nvCxnSpPr>
        <p:spPr>
          <a:xfrm>
            <a:off x="6598115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直接连接符 239"/>
          <p:cNvCxnSpPr/>
          <p:nvPr/>
        </p:nvCxnSpPr>
        <p:spPr>
          <a:xfrm>
            <a:off x="6793659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直接连接符 240"/>
          <p:cNvCxnSpPr/>
          <p:nvPr/>
        </p:nvCxnSpPr>
        <p:spPr>
          <a:xfrm>
            <a:off x="6989203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直接连接符 241"/>
          <p:cNvCxnSpPr/>
          <p:nvPr/>
        </p:nvCxnSpPr>
        <p:spPr>
          <a:xfrm>
            <a:off x="8358013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直接连接符 242"/>
          <p:cNvCxnSpPr/>
          <p:nvPr/>
        </p:nvCxnSpPr>
        <p:spPr>
          <a:xfrm>
            <a:off x="8553557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直接连接符 243"/>
          <p:cNvCxnSpPr/>
          <p:nvPr/>
        </p:nvCxnSpPr>
        <p:spPr>
          <a:xfrm>
            <a:off x="8749101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直接连接符 244"/>
          <p:cNvCxnSpPr/>
          <p:nvPr/>
        </p:nvCxnSpPr>
        <p:spPr>
          <a:xfrm>
            <a:off x="8944645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直接连接符 245"/>
          <p:cNvCxnSpPr/>
          <p:nvPr/>
        </p:nvCxnSpPr>
        <p:spPr>
          <a:xfrm>
            <a:off x="9335734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直接连接符 246"/>
          <p:cNvCxnSpPr/>
          <p:nvPr/>
        </p:nvCxnSpPr>
        <p:spPr>
          <a:xfrm>
            <a:off x="9726822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直接连接符 247"/>
          <p:cNvCxnSpPr/>
          <p:nvPr/>
        </p:nvCxnSpPr>
        <p:spPr>
          <a:xfrm>
            <a:off x="10117911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直接连接符 248"/>
          <p:cNvCxnSpPr/>
          <p:nvPr/>
        </p:nvCxnSpPr>
        <p:spPr>
          <a:xfrm>
            <a:off x="9140190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直接连接符 249"/>
          <p:cNvCxnSpPr/>
          <p:nvPr/>
        </p:nvCxnSpPr>
        <p:spPr>
          <a:xfrm>
            <a:off x="9531278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直接连接符 250"/>
          <p:cNvCxnSpPr/>
          <p:nvPr/>
        </p:nvCxnSpPr>
        <p:spPr>
          <a:xfrm>
            <a:off x="9922366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直接连接符 251"/>
          <p:cNvCxnSpPr/>
          <p:nvPr/>
        </p:nvCxnSpPr>
        <p:spPr>
          <a:xfrm>
            <a:off x="7184747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直接连接符 252"/>
          <p:cNvCxnSpPr/>
          <p:nvPr/>
        </p:nvCxnSpPr>
        <p:spPr>
          <a:xfrm>
            <a:off x="8846873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直接连接符 253"/>
          <p:cNvCxnSpPr/>
          <p:nvPr/>
        </p:nvCxnSpPr>
        <p:spPr>
          <a:xfrm>
            <a:off x="9237962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直接连接符 254"/>
          <p:cNvCxnSpPr/>
          <p:nvPr/>
        </p:nvCxnSpPr>
        <p:spPr>
          <a:xfrm>
            <a:off x="9629050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直接连接符 255"/>
          <p:cNvCxnSpPr/>
          <p:nvPr/>
        </p:nvCxnSpPr>
        <p:spPr>
          <a:xfrm>
            <a:off x="10020139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直接连接符 256"/>
          <p:cNvCxnSpPr/>
          <p:nvPr/>
        </p:nvCxnSpPr>
        <p:spPr>
          <a:xfrm>
            <a:off x="7380292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直接连接符 257"/>
          <p:cNvCxnSpPr/>
          <p:nvPr/>
        </p:nvCxnSpPr>
        <p:spPr>
          <a:xfrm>
            <a:off x="7575836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直接连接符 258"/>
          <p:cNvCxnSpPr/>
          <p:nvPr/>
        </p:nvCxnSpPr>
        <p:spPr>
          <a:xfrm>
            <a:off x="7966924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直接连接符 259"/>
          <p:cNvCxnSpPr/>
          <p:nvPr/>
        </p:nvCxnSpPr>
        <p:spPr>
          <a:xfrm>
            <a:off x="8260241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直接连接符 260"/>
          <p:cNvCxnSpPr/>
          <p:nvPr/>
        </p:nvCxnSpPr>
        <p:spPr>
          <a:xfrm>
            <a:off x="7771380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直接连接符 261"/>
          <p:cNvCxnSpPr/>
          <p:nvPr/>
        </p:nvCxnSpPr>
        <p:spPr>
          <a:xfrm>
            <a:off x="8064696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直接连接符 262"/>
          <p:cNvCxnSpPr/>
          <p:nvPr/>
        </p:nvCxnSpPr>
        <p:spPr>
          <a:xfrm>
            <a:off x="8162469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直接连接符 263"/>
          <p:cNvCxnSpPr/>
          <p:nvPr/>
        </p:nvCxnSpPr>
        <p:spPr>
          <a:xfrm>
            <a:off x="8455785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直接连接符 264"/>
          <p:cNvCxnSpPr/>
          <p:nvPr/>
        </p:nvCxnSpPr>
        <p:spPr>
          <a:xfrm>
            <a:off x="10215683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直接连接符 265"/>
          <p:cNvCxnSpPr/>
          <p:nvPr/>
        </p:nvCxnSpPr>
        <p:spPr>
          <a:xfrm>
            <a:off x="8651329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直接连接符 266"/>
          <p:cNvCxnSpPr/>
          <p:nvPr/>
        </p:nvCxnSpPr>
        <p:spPr>
          <a:xfrm>
            <a:off x="9042417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直接连接符 267"/>
          <p:cNvCxnSpPr/>
          <p:nvPr/>
        </p:nvCxnSpPr>
        <p:spPr>
          <a:xfrm>
            <a:off x="9433506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直接连接符 268"/>
          <p:cNvCxnSpPr/>
          <p:nvPr/>
        </p:nvCxnSpPr>
        <p:spPr>
          <a:xfrm>
            <a:off x="9824594" y="6092802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直接连接符 269"/>
          <p:cNvCxnSpPr/>
          <p:nvPr/>
        </p:nvCxnSpPr>
        <p:spPr>
          <a:xfrm>
            <a:off x="11074460" y="6096749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直接连接符 270"/>
          <p:cNvCxnSpPr/>
          <p:nvPr/>
        </p:nvCxnSpPr>
        <p:spPr>
          <a:xfrm>
            <a:off x="11172232" y="6096749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直接连接符 271"/>
          <p:cNvCxnSpPr/>
          <p:nvPr/>
        </p:nvCxnSpPr>
        <p:spPr>
          <a:xfrm>
            <a:off x="11270004" y="6096749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直接连接符 272"/>
          <p:cNvCxnSpPr/>
          <p:nvPr/>
        </p:nvCxnSpPr>
        <p:spPr>
          <a:xfrm>
            <a:off x="11367790" y="6096749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直接连接符 273"/>
          <p:cNvCxnSpPr/>
          <p:nvPr/>
        </p:nvCxnSpPr>
        <p:spPr>
          <a:xfrm>
            <a:off x="11468296" y="6096749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直接连接符 274"/>
          <p:cNvCxnSpPr/>
          <p:nvPr/>
        </p:nvCxnSpPr>
        <p:spPr>
          <a:xfrm>
            <a:off x="11566082" y="6096749"/>
            <a:ext cx="0" cy="72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形 24" descr="天使的脸轮廓 纯色填充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7621" y="2119666"/>
            <a:ext cx="656379" cy="648733"/>
          </a:xfrm>
          <a:prstGeom prst="rect">
            <a:avLst/>
          </a:prstGeom>
        </p:spPr>
      </p:pic>
      <p:sp>
        <p:nvSpPr>
          <p:cNvPr id="23" name="手杖形箭头 106"/>
          <p:cNvSpPr/>
          <p:nvPr/>
        </p:nvSpPr>
        <p:spPr>
          <a:xfrm>
            <a:off x="1721485" y="2833370"/>
            <a:ext cx="3716020" cy="1385570"/>
          </a:xfrm>
          <a:prstGeom prst="uturnArrow">
            <a:avLst>
              <a:gd name="adj1" fmla="val 10018"/>
              <a:gd name="adj2" fmla="val 12393"/>
              <a:gd name="adj3" fmla="val 15479"/>
              <a:gd name="adj4" fmla="val 43750"/>
              <a:gd name="adj5" fmla="val 3930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5497123" y="2659130"/>
            <a:ext cx="0" cy="2194994"/>
          </a:xfrm>
          <a:prstGeom prst="line">
            <a:avLst/>
          </a:prstGeom>
          <a:ln w="9525">
            <a:gradFill>
              <a:gsLst>
                <a:gs pos="0">
                  <a:srgbClr val="0166FD"/>
                </a:gs>
                <a:gs pos="100000">
                  <a:srgbClr val="02E5CB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8258734" y="1615627"/>
            <a:ext cx="0" cy="3000375"/>
          </a:xfrm>
          <a:prstGeom prst="line">
            <a:avLst/>
          </a:prstGeom>
          <a:ln w="9525">
            <a:gradFill>
              <a:gsLst>
                <a:gs pos="0">
                  <a:srgbClr val="0166FD"/>
                </a:gs>
                <a:gs pos="100000">
                  <a:srgbClr val="02E5CB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3034328" y="3636829"/>
            <a:ext cx="0" cy="1906722"/>
          </a:xfrm>
          <a:prstGeom prst="line">
            <a:avLst/>
          </a:prstGeom>
          <a:ln w="9525">
            <a:gradFill>
              <a:gsLst>
                <a:gs pos="0">
                  <a:srgbClr val="0166FD"/>
                </a:gs>
                <a:gs pos="100000">
                  <a:srgbClr val="02E5CB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H="1">
            <a:off x="597502" y="4795838"/>
            <a:ext cx="7970" cy="1445512"/>
          </a:xfrm>
          <a:prstGeom prst="line">
            <a:avLst/>
          </a:prstGeom>
          <a:ln w="9525">
            <a:gradFill>
              <a:gsLst>
                <a:gs pos="0">
                  <a:srgbClr val="0166FD"/>
                </a:gs>
                <a:gs pos="100000">
                  <a:srgbClr val="02E5CB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L 形 5"/>
          <p:cNvSpPr/>
          <p:nvPr/>
        </p:nvSpPr>
        <p:spPr>
          <a:xfrm rot="5400000">
            <a:off x="1118213" y="4152202"/>
            <a:ext cx="1304068" cy="2335526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778495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L 形 7"/>
          <p:cNvSpPr/>
          <p:nvPr/>
        </p:nvSpPr>
        <p:spPr>
          <a:xfrm rot="5400000">
            <a:off x="3524749" y="3146409"/>
            <a:ext cx="1217295" cy="2198136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8E7EF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L 形 9"/>
          <p:cNvSpPr/>
          <p:nvPr/>
        </p:nvSpPr>
        <p:spPr>
          <a:xfrm rot="5400000">
            <a:off x="6149280" y="1964785"/>
            <a:ext cx="1217295" cy="2511937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06BB9A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L 形 10"/>
          <p:cNvSpPr/>
          <p:nvPr/>
        </p:nvSpPr>
        <p:spPr>
          <a:xfrm rot="5400000">
            <a:off x="9303760" y="570602"/>
            <a:ext cx="1217295" cy="3307347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F4B919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826917" y="2202508"/>
            <a:ext cx="221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We are here now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170749" y="1236624"/>
            <a:ext cx="53617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—— Key Facility for Fusion Science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sp>
        <p:nvSpPr>
          <p:cNvPr id="21" name="灯片编号占位符 20"/>
          <p:cNvSpPr>
            <a:spLocks noGrp="1"/>
          </p:cNvSpPr>
          <p:nvPr>
            <p:ph type="sldNum" sz="quarter" idx="4"/>
          </p:nvPr>
        </p:nvSpPr>
        <p:spPr>
          <a:xfrm>
            <a:off x="9914267" y="6412605"/>
            <a:ext cx="1896908" cy="308879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4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6A42CE-E8AB-4794-B0F0-1D44032F4833}" type="slidenum">
              <a:rPr kumimoji="0" lang="zh-CN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1114733" y="2564284"/>
            <a:ext cx="20045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Machine Support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13"/>
          <p:cNvSpPr txBox="1">
            <a:spLocks noChangeArrowheads="1"/>
          </p:cNvSpPr>
          <p:nvPr/>
        </p:nvSpPr>
        <p:spPr bwMode="auto">
          <a:xfrm>
            <a:off x="667180" y="4228921"/>
            <a:ext cx="2231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CS, TF and PF coils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088032" y="5758714"/>
            <a:ext cx="1718807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Vacuum chamber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115" y="1422182"/>
            <a:ext cx="1624665" cy="1142102"/>
          </a:xfrm>
          <a:prstGeom prst="rect">
            <a:avLst/>
          </a:prstGeom>
          <a:noFill/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559" y="2507563"/>
            <a:ext cx="4442881" cy="238785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951" y="4739317"/>
            <a:ext cx="1304657" cy="9388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843" y="2904933"/>
            <a:ext cx="1816765" cy="1353429"/>
          </a:xfrm>
          <a:prstGeom prst="rect">
            <a:avLst/>
          </a:prstGeom>
        </p:spPr>
      </p:pic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9284276" y="2796580"/>
            <a:ext cx="13583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First Wall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9077698" y="4504023"/>
            <a:ext cx="1771539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Divertor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793" y="928507"/>
            <a:ext cx="1771539" cy="124519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8988" y="1481641"/>
            <a:ext cx="1627773" cy="129856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9765" y="5014795"/>
            <a:ext cx="2400460" cy="1400239"/>
          </a:xfrm>
          <a:prstGeom prst="rect">
            <a:avLst/>
          </a:prstGeom>
        </p:spPr>
      </p:pic>
      <p:pic>
        <p:nvPicPr>
          <p:cNvPr id="32" name="图片 31" descr="图片包含 室内, 餐桌, 墙壁, 厨房&#10;&#10;描述已自动生成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70562" y="4986120"/>
            <a:ext cx="2739138" cy="1427697"/>
          </a:xfrm>
          <a:prstGeom prst="rect">
            <a:avLst/>
          </a:prstGeom>
        </p:spPr>
      </p:pic>
      <p:pic>
        <p:nvPicPr>
          <p:cNvPr id="33" name="Picture 3"/>
          <p:cNvPicPr>
            <a:picLocks noGrp="1" noChangeAspect="1" noChangeArrowheads="1"/>
          </p:cNvPicPr>
          <p:nvPr/>
        </p:nvPicPr>
        <p:blipFill>
          <a:blip r:embed="rId9" cstate="hqprint"/>
          <a:srcRect/>
          <a:stretch>
            <a:fillRect/>
          </a:stretch>
        </p:blipFill>
        <p:spPr bwMode="auto">
          <a:xfrm>
            <a:off x="9433587" y="3311057"/>
            <a:ext cx="2043620" cy="162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" name="组合 33"/>
          <p:cNvGrpSpPr/>
          <p:nvPr/>
        </p:nvGrpSpPr>
        <p:grpSpPr>
          <a:xfrm>
            <a:off x="5947619" y="814440"/>
            <a:ext cx="2591272" cy="1372398"/>
            <a:chOff x="6522329" y="4184137"/>
            <a:chExt cx="4289051" cy="2173160"/>
          </a:xfrm>
        </p:grpSpPr>
        <p:pic>
          <p:nvPicPr>
            <p:cNvPr id="43" name="Picture 2" descr="гир2-2"/>
            <p:cNvPicPr>
              <a:picLocks noChangeAspect="1" noChangeArrowheads="1"/>
            </p:cNvPicPr>
            <p:nvPr/>
          </p:nvPicPr>
          <p:blipFill rotWithShape="1">
            <a:blip r:embed="rId10" cstate="hqprint"/>
            <a:srcRect/>
            <a:stretch>
              <a:fillRect/>
            </a:stretch>
          </p:blipFill>
          <p:spPr bwMode="auto">
            <a:xfrm>
              <a:off x="9549284" y="5370785"/>
              <a:ext cx="1262096" cy="98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图片 5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549284" y="4184137"/>
              <a:ext cx="1262096" cy="1147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55"/>
            <a:stretch>
              <a:fillRect/>
            </a:stretch>
          </p:blipFill>
          <p:spPr>
            <a:xfrm>
              <a:off x="6522329" y="4204913"/>
              <a:ext cx="2830821" cy="1992296"/>
            </a:xfrm>
            <a:prstGeom prst="rect">
              <a:avLst/>
            </a:prstGeom>
          </p:spPr>
        </p:pic>
      </p:grpSp>
      <p:sp>
        <p:nvSpPr>
          <p:cNvPr id="45" name="矩形 44"/>
          <p:cNvSpPr>
            <a:spLocks noChangeArrowheads="1"/>
          </p:cNvSpPr>
          <p:nvPr/>
        </p:nvSpPr>
        <p:spPr bwMode="auto">
          <a:xfrm>
            <a:off x="3327327" y="6413817"/>
            <a:ext cx="22428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Central control room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" name="矩形 45"/>
          <p:cNvSpPr>
            <a:spLocks noChangeArrowheads="1"/>
          </p:cNvSpPr>
          <p:nvPr/>
        </p:nvSpPr>
        <p:spPr bwMode="auto">
          <a:xfrm>
            <a:off x="6721771" y="6423281"/>
            <a:ext cx="16733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Power Supply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7" name="矩形 46"/>
          <p:cNvSpPr>
            <a:spLocks noChangeArrowheads="1"/>
          </p:cNvSpPr>
          <p:nvPr/>
        </p:nvSpPr>
        <p:spPr bwMode="auto">
          <a:xfrm>
            <a:off x="9719982" y="4950784"/>
            <a:ext cx="13583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Diagnostics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" name="TextBox 13"/>
          <p:cNvSpPr txBox="1">
            <a:spLocks noChangeArrowheads="1"/>
          </p:cNvSpPr>
          <p:nvPr/>
        </p:nvSpPr>
        <p:spPr bwMode="auto">
          <a:xfrm>
            <a:off x="3496255" y="2208033"/>
            <a:ext cx="17206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Divertor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9" name="TextBox 13"/>
          <p:cNvSpPr txBox="1">
            <a:spLocks noChangeArrowheads="1"/>
          </p:cNvSpPr>
          <p:nvPr/>
        </p:nvSpPr>
        <p:spPr bwMode="auto">
          <a:xfrm>
            <a:off x="6385067" y="2132139"/>
            <a:ext cx="17206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Heating System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文本占位符 1"/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HL-3 device and auxiliary systems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/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592" y="4030455"/>
            <a:ext cx="3771719" cy="23760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8629849" y="1112520"/>
            <a:ext cx="2797610" cy="2909570"/>
            <a:chOff x="2980086" y="2172970"/>
            <a:chExt cx="2129124" cy="2550160"/>
          </a:xfrm>
        </p:grpSpPr>
        <p:pic>
          <p:nvPicPr>
            <p:cNvPr id="15" name="图片 14" descr="C:/Users/tangyw/AppData/Roaming/JisuOffice/ETemp/11488_17917784/fImage45251913696334.jpe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2885440" y="2499360"/>
              <a:ext cx="2550160" cy="189738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6" name="文本框 15"/>
            <p:cNvSpPr txBox="1"/>
            <p:nvPr/>
          </p:nvSpPr>
          <p:spPr>
            <a:xfrm>
              <a:off x="4420235" y="3094355"/>
              <a:ext cx="575310" cy="21205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anchor="t">
              <a:spAutoFit/>
            </a:bodyPr>
            <a:lstStyle/>
            <a:p>
              <a:pPr marL="0" marR="0" lvl="0" indent="0" algn="l" defTabSz="914400" rtl="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ko-KR" sz="975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中心段</a:t>
              </a:r>
              <a:endParaRPr kumimoji="0" lang="ko-KR" altLang="en-US" sz="975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3195955" y="3036570"/>
              <a:ext cx="591820" cy="21205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anchor="t">
              <a:spAutoFit/>
            </a:bodyPr>
            <a:lstStyle/>
            <a:p>
              <a:pPr marL="0" marR="0" lvl="0" indent="0" algn="l" defTabSz="914400" rtl="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ko-KR" sz="975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外弧段</a:t>
              </a:r>
              <a:endParaRPr kumimoji="0" lang="ko-KR" altLang="en-US" sz="975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18" name="形状 43019"/>
            <p:cNvCxnSpPr/>
            <p:nvPr/>
          </p:nvCxnSpPr>
          <p:spPr>
            <a:xfrm>
              <a:off x="3214370" y="2192655"/>
              <a:ext cx="16510" cy="2510790"/>
            </a:xfrm>
            <a:prstGeom prst="straightConnector1">
              <a:avLst/>
            </a:prstGeom>
            <a:ln w="19050" cap="flat" cmpd="sng">
              <a:solidFill>
                <a:srgbClr val="FF0000">
                  <a:alpha val="100000"/>
                </a:srgbClr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/>
          </p:nvSpPr>
          <p:spPr>
            <a:xfrm rot="16200000">
              <a:off x="2839750" y="3176196"/>
              <a:ext cx="537288" cy="256615"/>
            </a:xfrm>
            <a:prstGeom prst="rect">
              <a:avLst/>
            </a:prstGeom>
            <a:noFill/>
          </p:spPr>
          <p:txBody>
            <a:bodyPr vert="horz" wrap="square" lIns="91440" tIns="45720" rIns="91440" bIns="45720" anchor="t">
              <a:spAutoFit/>
            </a:bodyPr>
            <a:lstStyle/>
            <a:p>
              <a:pPr marL="0" marR="0" lvl="0" indent="0" algn="l" defTabSz="914400" rtl="0" eaLnBrk="0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charset="0"/>
                  <a:ea typeface="微软雅黑" panose="020B0503020204020204" pitchFamily="34" charset="-122"/>
                  <a:cs typeface="+mn-cs"/>
                </a:rPr>
                <a:t>5.1m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cxnSp>
          <p:nvCxnSpPr>
            <p:cNvPr id="20" name="形状 43021"/>
            <p:cNvCxnSpPr/>
            <p:nvPr/>
          </p:nvCxnSpPr>
          <p:spPr>
            <a:xfrm>
              <a:off x="3496945" y="3410585"/>
              <a:ext cx="1071880" cy="635"/>
            </a:xfrm>
            <a:prstGeom prst="straightConnector1">
              <a:avLst/>
            </a:prstGeom>
            <a:ln w="9525" cap="flat" cmpd="sng">
              <a:solidFill>
                <a:srgbClr val="FF0000">
                  <a:alpha val="100000"/>
                </a:srgbClr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形状 43022"/>
            <p:cNvSpPr/>
            <p:nvPr/>
          </p:nvSpPr>
          <p:spPr>
            <a:xfrm>
              <a:off x="3838574" y="3193415"/>
              <a:ext cx="575310" cy="322805"/>
            </a:xfrm>
            <a:prstGeom prst="rect">
              <a:avLst/>
            </a:prstGeom>
            <a:ln w="0">
              <a:noFill/>
            </a:ln>
          </p:spPr>
          <p:txBody>
            <a:bodyPr vert="horz" wrap="square" lIns="91440" tIns="45720" rIns="91440" bIns="45720" anchor="t">
              <a:spAutoFit/>
            </a:bodyPr>
            <a:lstStyle/>
            <a:p>
              <a:pPr marL="0" marR="0" lvl="0" indent="0" algn="l" defTabSz="914400" rtl="0" eaLnBrk="0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charset="0"/>
                  <a:ea typeface="Calibri" panose="020F0502020204030204" charset="0"/>
                  <a:cs typeface="+mn-cs"/>
                </a:rPr>
                <a:t>2.97</a:t>
              </a: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charset="0"/>
                  <a:ea typeface="Calibri" panose="020F0502020204030204" charset="0"/>
                  <a:cs typeface="+mn-cs"/>
                </a:rPr>
                <a:t> m</a:t>
              </a: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Calibri" panose="020F0502020204030204" charset="0"/>
                <a:cs typeface="+mn-cs"/>
              </a:endParaRPr>
            </a:p>
          </p:txBody>
        </p:sp>
      </p:grpSp>
      <p:pic>
        <p:nvPicPr>
          <p:cNvPr id="22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260" y="4086690"/>
            <a:ext cx="2512695" cy="237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文本框 22"/>
          <p:cNvSpPr txBox="1"/>
          <p:nvPr/>
        </p:nvSpPr>
        <p:spPr>
          <a:xfrm>
            <a:off x="558799" y="4030455"/>
            <a:ext cx="4083539" cy="2375535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>
                <a:lumMod val="65000"/>
              </a:schemeClr>
            </a:solidFill>
            <a:prstDash val="sysDash"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360680" indent="-360680" fontAlgn="base">
              <a:lnSpc>
                <a:spcPct val="120000"/>
              </a:lnSpc>
              <a:spcBef>
                <a:spcPts val="600"/>
              </a:spcBef>
              <a:buFont typeface="Wingdings" panose="05000000000000000000" charset="0"/>
              <a:buChar char="q"/>
              <a:defRPr kumimoji="1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504825" marR="0" lvl="0" indent="-342900" algn="l" defTabSz="914400" rtl="0" eaLnBrk="1" fontAlgn="base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1" lang="en-US" altLang="zh-CN" sz="14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Adopting a topology structure where the TF coils are detachable and the PF coils are integrated within the TF coils</a:t>
            </a:r>
            <a:endParaRPr kumimoji="1" lang="en-US" altLang="zh-CN" sz="14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504825" marR="0" lvl="0" indent="-342900" algn="l" defTabSz="914400" rtl="0" eaLnBrk="1" fontAlgn="base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1" lang="en-US" altLang="zh-CN" sz="14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Improving the coupling efficiency between the magnets and plasma, enhancing the capability of physical research</a:t>
            </a:r>
            <a:endParaRPr kumimoji="1" lang="zh-CN" altLang="zh-CN" sz="14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705734" y="871956"/>
            <a:ext cx="3480435" cy="2890520"/>
            <a:chOff x="3687445" y="2225675"/>
            <a:chExt cx="4918710" cy="3879850"/>
          </a:xfrm>
        </p:grpSpPr>
        <p:pic>
          <p:nvPicPr>
            <p:cNvPr id="25" name="图片 2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83"/>
            <a:stretch>
              <a:fillRect/>
            </a:stretch>
          </p:blipFill>
          <p:spPr>
            <a:xfrm>
              <a:off x="3687445" y="2225675"/>
              <a:ext cx="4918710" cy="3879850"/>
            </a:xfrm>
            <a:prstGeom prst="rect">
              <a:avLst/>
            </a:prstGeom>
          </p:spPr>
        </p:pic>
        <p:sp>
          <p:nvSpPr>
            <p:cNvPr id="26" name="Rectangle 5"/>
            <p:cNvSpPr>
              <a:spLocks noChangeArrowheads="1"/>
            </p:cNvSpPr>
            <p:nvPr/>
          </p:nvSpPr>
          <p:spPr bwMode="auto">
            <a:xfrm>
              <a:off x="4535860" y="2327910"/>
              <a:ext cx="1076270" cy="371807"/>
            </a:xfrm>
            <a:prstGeom prst="rect">
              <a:avLst/>
            </a:prstGeom>
            <a:gradFill>
              <a:gsLst>
                <a:gs pos="0">
                  <a:srgbClr val="FBFB11"/>
                </a:gs>
                <a:gs pos="100000">
                  <a:srgbClr val="838309"/>
                </a:gs>
              </a:gsLst>
              <a:lin scaled="0"/>
            </a:gradFill>
            <a:ln w="9525" cmpd="sng">
              <a:noFill/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华文中宋" panose="02010600040101010101" charset="-122"/>
                </a:rPr>
                <a:t>TF coils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charset="-122"/>
              </a:endParaRPr>
            </a:p>
          </p:txBody>
        </p:sp>
        <p:sp>
          <p:nvSpPr>
            <p:cNvPr id="27" name="Rectangle 6"/>
            <p:cNvSpPr>
              <a:spLocks noChangeArrowheads="1"/>
            </p:cNvSpPr>
            <p:nvPr/>
          </p:nvSpPr>
          <p:spPr bwMode="auto">
            <a:xfrm>
              <a:off x="5960570" y="3183571"/>
              <a:ext cx="1208726" cy="371807"/>
            </a:xfrm>
            <a:prstGeom prst="rect">
              <a:avLst/>
            </a:prstGeom>
            <a:gradFill>
              <a:gsLst>
                <a:gs pos="0">
                  <a:srgbClr val="FBFB11"/>
                </a:gs>
                <a:gs pos="100000">
                  <a:srgbClr val="838309"/>
                </a:gs>
              </a:gsLst>
              <a:lin scaled="0"/>
            </a:gradFill>
            <a:ln w="9525" cmpd="sng">
              <a:noFill/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PF coils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8" name="Rectangle 8"/>
            <p:cNvSpPr>
              <a:spLocks noChangeArrowheads="1"/>
            </p:cNvSpPr>
            <p:nvPr/>
          </p:nvSpPr>
          <p:spPr bwMode="auto">
            <a:xfrm>
              <a:off x="5362434" y="5223337"/>
              <a:ext cx="1208726" cy="371807"/>
            </a:xfrm>
            <a:prstGeom prst="rect">
              <a:avLst/>
            </a:prstGeom>
            <a:gradFill>
              <a:gsLst>
                <a:gs pos="0">
                  <a:srgbClr val="FBFB11"/>
                </a:gs>
                <a:gs pos="100000">
                  <a:srgbClr val="838309"/>
                </a:gs>
              </a:gsLst>
              <a:lin scaled="0"/>
            </a:gradFill>
            <a:ln w="9525" cmpd="sng">
              <a:noFill/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CS coils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4748530" y="1026795"/>
            <a:ext cx="3769995" cy="90995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80000" tIns="108000" rIns="180000" bIns="144000" anchor="ctr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charset="0"/>
              <a:buChar char="u"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20-piece (140turns) detachable D-shaped toroidal field (TF) coil (190kA/turn).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748592" y="3086606"/>
            <a:ext cx="3795680" cy="7016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80000" tIns="108000" rIns="180000" bIns="144000" anchor="ctr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charset="0"/>
              <a:buChar char="u"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A/B dual sets of built-in ohmic solenoid (CS) coils (220 kA)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748592" y="2124581"/>
            <a:ext cx="3769872" cy="7747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80000" tIns="108000" rIns="180000" bIns="144000" anchor="ctr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charset="0"/>
              <a:buChar char="u"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16-piece integrated and built-in poloidal field (PF) coil (14.5~40 kA/turn)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>
            <p:custDataLst>
              <p:tags r:id="rId9"/>
            </p:custDataLst>
          </p:nvPr>
        </p:nvSpPr>
        <p:spPr>
          <a:xfrm>
            <a:off x="-1" y="6796815"/>
            <a:ext cx="12191991" cy="88569"/>
          </a:xfrm>
          <a:prstGeom prst="rect">
            <a:avLst/>
          </a:prstGeom>
          <a:solidFill>
            <a:srgbClr val="0168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灯片编号占位符 1"/>
          <p:cNvSpPr txBox="1"/>
          <p:nvPr/>
        </p:nvSpPr>
        <p:spPr>
          <a:xfrm>
            <a:off x="9428278" y="6431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文本占位符 1"/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Magnet system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2" cstate="print"/>
          <a:srcRect l="4878" t="5861" b="11685"/>
          <a:stretch>
            <a:fillRect/>
          </a:stretch>
        </p:blipFill>
        <p:spPr bwMode="auto">
          <a:xfrm>
            <a:off x="263352" y="934146"/>
            <a:ext cx="5705271" cy="325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263352" y="4320627"/>
            <a:ext cx="5712955" cy="2332173"/>
          </a:xfrm>
          <a:prstGeom prst="rect">
            <a:avLst/>
          </a:prstGeom>
          <a:solidFill>
            <a:srgbClr val="0070C0"/>
          </a:solidFill>
          <a:ln w="19050">
            <a:noFill/>
            <a:prstDash val="sysDash"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504825" indent="-342900" fontAlgn="base">
              <a:lnSpc>
                <a:spcPct val="130000"/>
              </a:lnSpc>
              <a:spcBef>
                <a:spcPts val="600"/>
              </a:spcBef>
              <a:buFont typeface="Wingdings" panose="05000000000000000000" pitchFamily="2" charset="2"/>
              <a:buChar char="l"/>
              <a:defRPr kumimoji="1" sz="20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504825" marR="0" lvl="0" indent="-342900" algn="l" defTabSz="914400" rtl="0" eaLnBrk="1" fontAlgn="base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V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acuum 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vessel: 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D-shaped cross-section double-thin-walled structure with 20 sector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s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. Material: Inconel625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(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high nickel alloy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)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.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504825" marR="0" lvl="0" indent="-342900" algn="l" defTabSz="914400" rtl="0" eaLnBrk="1" fontAlgn="base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1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Precision manufacturing technolog</a:t>
            </a:r>
            <a:r>
              <a:rPr kumimoji="1" lang="en-US" altLang="zh-CN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ies</a:t>
            </a:r>
            <a:r>
              <a:rPr kumimoji="1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:</a:t>
            </a:r>
            <a:r>
              <a:rPr kumimoji="1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difficulty of f</a:t>
            </a:r>
            <a:r>
              <a:rPr kumimoji="1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orm</a:t>
            </a:r>
            <a:r>
              <a:rPr kumimoji="1" lang="en-US" altLang="zh-CN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ing</a:t>
            </a:r>
            <a:r>
              <a:rPr kumimoji="1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, high design precision, complex structure </a:t>
            </a:r>
            <a:r>
              <a:rPr kumimoji="1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and</a:t>
            </a:r>
            <a:r>
              <a:rPr kumimoji="1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welding deformation </a:t>
            </a:r>
            <a:r>
              <a:rPr kumimoji="1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control.</a:t>
            </a:r>
            <a:endParaRPr kumimoji="1" lang="en-US" altLang="zh-CN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6096000" y="4322445"/>
            <a:ext cx="5892800" cy="2325370"/>
          </a:xfrm>
          <a:prstGeom prst="rect">
            <a:avLst/>
          </a:prstGeom>
          <a:solidFill>
            <a:srgbClr val="0070C0"/>
          </a:solidFill>
          <a:ln w="19050">
            <a:noFill/>
            <a:prstDash val="sysDash"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504825" indent="-342900" fontAlgn="base">
              <a:lnSpc>
                <a:spcPct val="130000"/>
              </a:lnSpc>
              <a:spcBef>
                <a:spcPts val="600"/>
              </a:spcBef>
              <a:buFont typeface="Wingdings" panose="05000000000000000000" pitchFamily="2" charset="2"/>
              <a:buChar char="l"/>
              <a:defRPr kumimoji="1" sz="20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504825" marR="0" lvl="0" indent="-342900" algn="l" defTabSz="914400" rtl="0" eaLnBrk="1" fontAlgn="base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Main vessel: Height ~3.2m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Dia. ~ 5.2 m；</a:t>
            </a: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cs typeface="+mn-cs"/>
            </a:endParaRPr>
          </a:p>
          <a:p>
            <a:pPr marL="504825" marR="0" lvl="0" indent="-342900" algn="l" defTabSz="914400" rtl="0" eaLnBrk="1" fontAlgn="base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Volume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42m</a:t>
            </a:r>
            <a:r>
              <a:rPr kumimoji="1" lang="en-US" altLang="zh-CN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endParaRPr kumimoji="1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504825" marR="0" lvl="0" indent="-342900" algn="l" defTabSz="914400" rtl="0" eaLnBrk="1" fontAlgn="base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Shell thickness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5.4mm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，No. of Ports:128</a:t>
            </a: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cs typeface="+mn-cs"/>
            </a:endParaRPr>
          </a:p>
          <a:p>
            <a:pPr marL="504825" marR="0" lvl="0" indent="-342900" algn="l" defTabSz="914400" rtl="0" eaLnBrk="1" fontAlgn="base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Baking Tem.(with hot nitrogen)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300℃</a:t>
            </a:r>
            <a:endParaRPr kumimoji="1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504825" marR="0" lvl="0" indent="-342900" algn="l" defTabSz="914400" rtl="0" eaLnBrk="1" fontAlgn="base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Limited Vacuum：3×10</a:t>
            </a:r>
            <a:r>
              <a:rPr kumimoji="1" lang="en-US" altLang="ko-KR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-6</a:t>
            </a: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Pa</a:t>
            </a:r>
            <a:endParaRPr kumimoji="1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970" y="908685"/>
            <a:ext cx="5878830" cy="3277235"/>
          </a:xfrm>
          <a:prstGeom prst="rect">
            <a:avLst/>
          </a:prstGeom>
        </p:spPr>
      </p:pic>
      <p:sp>
        <p:nvSpPr>
          <p:cNvPr id="9" name="灯片编号占位符 4"/>
          <p:cNvSpPr txBox="1"/>
          <p:nvPr/>
        </p:nvSpPr>
        <p:spPr>
          <a:xfrm>
            <a:off x="9408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占位符 1"/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Vacuum vessel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6"/>
          <p:cNvSpPr txBox="1"/>
          <p:nvPr>
            <p:custDataLst>
              <p:tags r:id="rId1"/>
            </p:custDataLst>
          </p:nvPr>
        </p:nvSpPr>
        <p:spPr>
          <a:xfrm>
            <a:off x="606425" y="1844675"/>
            <a:ext cx="5810209" cy="4724644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161925" marR="0" lvl="0" indent="0" algn="l" defTabSz="5143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It is the first high power vertical-shaft 6-phase pulsed MG in China, and the overall parameters have reached the international advanced level.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+mn-ea"/>
            </a:endParaRPr>
          </a:p>
          <a:p>
            <a:pPr marL="161925" marR="0" lvl="0" indent="0" algn="l" defTabSz="5143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Main parameters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：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+mn-ea"/>
            </a:endParaRPr>
          </a:p>
          <a:p>
            <a:pPr marL="161925" marR="0" lvl="0" indent="0" algn="l" defTabSz="5143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Rated capacity 				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300MVA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+mn-ea"/>
            </a:endParaRPr>
          </a:p>
          <a:p>
            <a:pPr marL="161925" marR="0" lvl="0" indent="0" algn="l" defTabSz="5143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Rated released energy 		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1.35GJ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+mn-ea"/>
            </a:endParaRPr>
          </a:p>
          <a:p>
            <a:pPr marL="161925" marR="0" lvl="0" indent="0" algn="l" defTabSz="5143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Rated speed 				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500r/min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+mn-ea"/>
            </a:endParaRPr>
          </a:p>
          <a:p>
            <a:pPr marL="161925" marR="0" lvl="0" indent="0" algn="l" defTabSz="5143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Total weight				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800t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+mn-ea"/>
            </a:endParaRPr>
          </a:p>
          <a:p>
            <a:pPr marL="161925" marR="0" lvl="0" indent="0" algn="l" defTabSz="5143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Rotor weight 				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400t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+mn-ea"/>
            </a:endParaRPr>
          </a:p>
          <a:p>
            <a:pPr marL="161925" marR="0" lvl="0" indent="0" algn="l" defTabSz="5143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Total height 				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15.5m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+mn-ea"/>
            </a:endParaRPr>
          </a:p>
          <a:p>
            <a:pPr marL="161925" marR="0" lvl="0" indent="0" algn="l" defTabSz="5143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Diameter					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10.6m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+mn-ea"/>
            </a:endParaRPr>
          </a:p>
          <a:p>
            <a:pPr marL="161925" marR="0" lvl="0" indent="0" algn="l" defTabSz="5143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Output current, 				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29kA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+mn-ea"/>
            </a:endParaRPr>
          </a:p>
          <a:p>
            <a:pPr marL="161925" marR="0" lvl="0" indent="0" algn="l" defTabSz="5143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Six-phase				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 (double Y shift 30°)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6425" y="905510"/>
            <a:ext cx="10963910" cy="864235"/>
          </a:xfrm>
          <a:prstGeom prst="rect">
            <a:avLst/>
          </a:prstGeom>
          <a:solidFill>
            <a:srgbClr val="2266AF"/>
          </a:solidFill>
        </p:spPr>
        <p:txBody>
          <a:bodyPr wrap="square" lIns="72000" rIns="72000" bIns="72000" anchor="ctr" anchorCtr="0">
            <a:noAutofit/>
          </a:bodyPr>
          <a:lstStyle>
            <a:defPPr>
              <a:defRPr lang="zh-CN"/>
            </a:defPPr>
            <a:lvl1pPr marL="161925" lvl="0" defTabSz="5143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 sz="2000" b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161925" marR="0" lvl="0" indent="0" algn="ctr" defTabSz="5143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The 300MVA/1.35GJ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MG was developed to meet the requirements of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high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power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and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high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stor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ed energy of HL-3 Tokamak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-1" y="6796815"/>
            <a:ext cx="12191991" cy="88569"/>
          </a:xfrm>
          <a:prstGeom prst="rect">
            <a:avLst/>
          </a:prstGeom>
          <a:solidFill>
            <a:srgbClr val="0168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01 300兆安伏交流脉冲发电机组"/>
          <p:cNvPicPr>
            <a:picLocks noChangeAspect="1"/>
          </p:cNvPicPr>
          <p:nvPr/>
        </p:nvPicPr>
        <p:blipFill rotWithShape="1">
          <a:blip r:embed="rId3"/>
          <a:srcRect l="10847" r="1417" b="12374"/>
          <a:stretch>
            <a:fillRect/>
          </a:stretch>
        </p:blipFill>
        <p:spPr>
          <a:xfrm>
            <a:off x="6456045" y="1844675"/>
            <a:ext cx="5086985" cy="4382770"/>
          </a:xfrm>
          <a:prstGeom prst="rect">
            <a:avLst/>
          </a:prstGeom>
        </p:spPr>
      </p:pic>
      <p:sp>
        <p:nvSpPr>
          <p:cNvPr id="6" name="文本占位符 1"/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300MVA Motor Generator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custDataLst>
      <p:tags r:id="rId4"/>
    </p:custData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1714969"/>
            <a:ext cx="12192000" cy="316060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84415" y="2931673"/>
            <a:ext cx="473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HL-3 upgrades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38514" y="2483742"/>
            <a:ext cx="1768433" cy="17135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Bold" panose="020B0800000000000000" charset="-122"/>
                <a:cs typeface="Arial" panose="020B0604020202020204" pitchFamily="34" charset="0"/>
              </a:rPr>
              <a:t>02</a:t>
            </a:r>
            <a:endParaRPr kumimoji="0" lang="en-US" altLang="zh-CN" sz="105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思源黑体 CN Bold" panose="020B0800000000000000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320" y="219710"/>
            <a:ext cx="4258945" cy="104707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6688" y="-49696"/>
            <a:ext cx="12712061" cy="695739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87459" y="253333"/>
            <a:ext cx="8155555" cy="439864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67310" tIns="34925" rIns="67310" bIns="34925" anchor="t">
            <a:spAutoFit/>
          </a:bodyPr>
          <a:lstStyle>
            <a:defPPr>
              <a:defRPr lang="zh-CN"/>
            </a:defPPr>
            <a:lvl1pPr indent="0" algn="ctr" eaLnBrk="0" fontAlgn="base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Tx/>
              <a:buNone/>
              <a:defRPr sz="2300" b="1" strike="noStrike" cap="none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0" marR="0" lvl="0" indent="-22860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1" i="0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HL-3 u</a:t>
            </a:r>
            <a:r>
              <a:rPr kumimoji="1" lang="en-US" altLang="zh-CN" sz="2400" b="1" i="0" u="none" strike="noStrike" kern="1200" cap="none" spc="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pgrades</a:t>
            </a:r>
            <a:r>
              <a:rPr kumimoji="1" lang="en-US" altLang="zh-CN" sz="2400" b="1" i="0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and operation from 2022-2023</a:t>
            </a:r>
            <a:endParaRPr kumimoji="1" lang="zh-CN" altLang="en-US" sz="2400" b="1" i="0" u="none" strike="noStrike" kern="1200" cap="none" spc="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5878" y="4802194"/>
            <a:ext cx="6377502" cy="1422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en-US" altLang="zh-CN" sz="20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15 task forces</a:t>
            </a:r>
            <a:endParaRPr kumimoji="0" lang="en-US" altLang="zh-CN" sz="20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en-US" altLang="zh-CN" sz="20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&gt;1000 construction tasks of subsystems</a:t>
            </a:r>
            <a:endParaRPr kumimoji="0" lang="en-US" altLang="zh-CN" sz="20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en-US" altLang="zh-CN" sz="20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&gt;150 subsystem commissioning tasks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8.jpg"/>
          <p:cNvPicPr>
            <a:picLocks noChangeAspect="1"/>
          </p:cNvPicPr>
          <p:nvPr/>
        </p:nvPicPr>
        <p:blipFill>
          <a:blip r:embed="rId1" cstate="print"/>
          <a:srcRect l="10500" r="12822" b="2716"/>
          <a:stretch>
            <a:fillRect/>
          </a:stretch>
        </p:blipFill>
        <p:spPr>
          <a:xfrm>
            <a:off x="2757448" y="1053392"/>
            <a:ext cx="6538153" cy="3877990"/>
          </a:xfrm>
          <a:prstGeom prst="rect">
            <a:avLst/>
          </a:prstGeom>
        </p:spPr>
      </p:pic>
      <p:pic>
        <p:nvPicPr>
          <p:cNvPr id="7" name="Picture 6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9484" y="4797352"/>
            <a:ext cx="2376000" cy="18000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9559457" y="2845523"/>
          <a:ext cx="2296231" cy="213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产品" r:id="rId3" imgW="22402800" imgH="20831175" progId="CATIA.Product">
                  <p:link updateAutomatic="1"/>
                </p:oleObj>
              </mc:Choice>
              <mc:Fallback>
                <p:oleObj name="产品" r:id="rId3" imgW="22402800" imgH="20831175" progId="CATIA.Product">
                  <p:link updateAutomatic="1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59457" y="2845523"/>
                        <a:ext cx="2296231" cy="2134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9616542" y="4908618"/>
          <a:ext cx="2312106" cy="1671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产品" r:id="rId5" imgW="23183850" imgH="19792950" progId="CATIA.Product">
                  <p:link updateAutomatic="1"/>
                </p:oleObj>
              </mc:Choice>
              <mc:Fallback>
                <p:oleObj name="产品" r:id="rId5" imgW="23183850" imgH="19792950" progId="CATIA.Product">
                  <p:link updateAutomatic="1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16542" y="4908618"/>
                        <a:ext cx="2312106" cy="16717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图片 1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0" t="62407" r="35298"/>
          <a:stretch>
            <a:fillRect/>
          </a:stretch>
        </p:blipFill>
        <p:spPr bwMode="auto">
          <a:xfrm>
            <a:off x="309484" y="2938133"/>
            <a:ext cx="2376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rrowheads="1"/>
          </p:cNvPicPr>
          <p:nvPr/>
        </p:nvPicPr>
        <p:blipFill rotWithShape="1">
          <a:blip r:embed="rId8" cstate="print"/>
          <a:srcRect l="73033" t="63751" r="5765" b="10071"/>
          <a:stretch>
            <a:fillRect/>
          </a:stretch>
        </p:blipFill>
        <p:spPr bwMode="auto">
          <a:xfrm>
            <a:off x="309484" y="1039694"/>
            <a:ext cx="2376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561" y="1044066"/>
            <a:ext cx="2411525" cy="185326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99740" y="4778202"/>
            <a:ext cx="1918655" cy="178907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0"/>
          <p:cNvSpPr txBox="1"/>
          <p:nvPr/>
        </p:nvSpPr>
        <p:spPr>
          <a:xfrm>
            <a:off x="606706" y="983876"/>
            <a:ext cx="178155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First wall (new)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TextBox 10"/>
          <p:cNvSpPr txBox="1"/>
          <p:nvPr/>
        </p:nvSpPr>
        <p:spPr>
          <a:xfrm>
            <a:off x="414875" y="2938133"/>
            <a:ext cx="21652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Lower divertor (new)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TextBox 10"/>
          <p:cNvSpPr txBox="1"/>
          <p:nvPr/>
        </p:nvSpPr>
        <p:spPr>
          <a:xfrm>
            <a:off x="272074" y="6226254"/>
            <a:ext cx="251423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Toroidal Cryopump (new) 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TextBox 10"/>
          <p:cNvSpPr txBox="1"/>
          <p:nvPr/>
        </p:nvSpPr>
        <p:spPr>
          <a:xfrm>
            <a:off x="9335781" y="880602"/>
            <a:ext cx="231210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25 diagnostic systems (new)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TextBox 10"/>
          <p:cNvSpPr txBox="1"/>
          <p:nvPr/>
        </p:nvSpPr>
        <p:spPr>
          <a:xfrm>
            <a:off x="9769248" y="2991934"/>
            <a:ext cx="20464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RMP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coils (new)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TextBox 10"/>
          <p:cNvSpPr txBox="1"/>
          <p:nvPr/>
        </p:nvSpPr>
        <p:spPr>
          <a:xfrm>
            <a:off x="9576998" y="4516592"/>
            <a:ext cx="243093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Magnetic measurement (upgrade)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TextBox 10"/>
          <p:cNvSpPr txBox="1"/>
          <p:nvPr/>
        </p:nvSpPr>
        <p:spPr>
          <a:xfrm>
            <a:off x="3285216" y="4991247"/>
            <a:ext cx="19331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Wall conditioning (upgrade)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4" name="连接符: 肘形 2"/>
          <p:cNvCxnSpPr/>
          <p:nvPr/>
        </p:nvCxnSpPr>
        <p:spPr>
          <a:xfrm>
            <a:off x="2612493" y="1932637"/>
            <a:ext cx="822325" cy="615938"/>
          </a:xfrm>
          <a:prstGeom prst="bent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连接符: 肘形 26"/>
          <p:cNvCxnSpPr/>
          <p:nvPr/>
        </p:nvCxnSpPr>
        <p:spPr>
          <a:xfrm>
            <a:off x="2273325" y="3843447"/>
            <a:ext cx="1657994" cy="285673"/>
          </a:xfrm>
          <a:prstGeom prst="bent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连接符: 肘形 28"/>
          <p:cNvCxnSpPr/>
          <p:nvPr/>
        </p:nvCxnSpPr>
        <p:spPr>
          <a:xfrm flipV="1">
            <a:off x="2419530" y="4356277"/>
            <a:ext cx="1511789" cy="899569"/>
          </a:xfrm>
          <a:prstGeom prst="bentConnector3">
            <a:avLst>
              <a:gd name="adj1" fmla="val 38659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连接符: 肘形 31"/>
          <p:cNvCxnSpPr/>
          <p:nvPr/>
        </p:nvCxnSpPr>
        <p:spPr>
          <a:xfrm rot="10800000">
            <a:off x="8386619" y="3672939"/>
            <a:ext cx="1502258" cy="623022"/>
          </a:xfrm>
          <a:prstGeom prst="bent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连接符: 肘形 34"/>
          <p:cNvCxnSpPr/>
          <p:nvPr/>
        </p:nvCxnSpPr>
        <p:spPr>
          <a:xfrm rot="16200000" flipV="1">
            <a:off x="7942889" y="4158523"/>
            <a:ext cx="1949186" cy="1539394"/>
          </a:xfrm>
          <a:prstGeom prst="bentConnector3">
            <a:avLst>
              <a:gd name="adj1" fmla="val 65637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连接符: 肘形 39"/>
          <p:cNvCxnSpPr/>
          <p:nvPr/>
        </p:nvCxnSpPr>
        <p:spPr>
          <a:xfrm rot="10800000" flipV="1">
            <a:off x="8510331" y="2004468"/>
            <a:ext cx="1049126" cy="882917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008" y="4897071"/>
            <a:ext cx="2269933" cy="1683300"/>
          </a:xfrm>
          <a:prstGeom prst="rect">
            <a:avLst/>
          </a:prstGeom>
        </p:spPr>
      </p:pic>
      <p:sp>
        <p:nvSpPr>
          <p:cNvPr id="24" name="TextBox 10"/>
          <p:cNvSpPr txBox="1"/>
          <p:nvPr/>
        </p:nvSpPr>
        <p:spPr>
          <a:xfrm>
            <a:off x="6045007" y="4945080"/>
            <a:ext cx="226993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Pellet injection (new)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占位符 1"/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Main upgraded Systems of HL-3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剪去单角的矩形 22"/>
          <p:cNvSpPr/>
          <p:nvPr>
            <p:custDataLst>
              <p:tags r:id="rId1"/>
            </p:custDataLst>
          </p:nvPr>
        </p:nvSpPr>
        <p:spPr>
          <a:xfrm>
            <a:off x="5724942" y="1691826"/>
            <a:ext cx="5552657" cy="576683"/>
          </a:xfrm>
          <a:custGeom>
            <a:avLst/>
            <a:gdLst>
              <a:gd name="connsiteX0" fmla="*/ 0 w 4648200"/>
              <a:gd name="connsiteY0" fmla="*/ 0 h 476250"/>
              <a:gd name="connsiteX1" fmla="*/ 4568823 w 4648200"/>
              <a:gd name="connsiteY1" fmla="*/ 0 h 476250"/>
              <a:gd name="connsiteX2" fmla="*/ 4648200 w 4648200"/>
              <a:gd name="connsiteY2" fmla="*/ 79377 h 476250"/>
              <a:gd name="connsiteX3" fmla="*/ 4648200 w 4648200"/>
              <a:gd name="connsiteY3" fmla="*/ 476250 h 476250"/>
              <a:gd name="connsiteX4" fmla="*/ 0 w 4648200"/>
              <a:gd name="connsiteY4" fmla="*/ 476250 h 476250"/>
              <a:gd name="connsiteX5" fmla="*/ 0 w 4648200"/>
              <a:gd name="connsiteY5" fmla="*/ 0 h 476250"/>
              <a:gd name="connsiteX0-1" fmla="*/ 0 w 4772025"/>
              <a:gd name="connsiteY0-2" fmla="*/ 0 h 476250"/>
              <a:gd name="connsiteX1-3" fmla="*/ 4568823 w 4772025"/>
              <a:gd name="connsiteY1-4" fmla="*/ 0 h 476250"/>
              <a:gd name="connsiteX2-5" fmla="*/ 4772025 w 4772025"/>
              <a:gd name="connsiteY2-6" fmla="*/ 241302 h 476250"/>
              <a:gd name="connsiteX3-7" fmla="*/ 4648200 w 4772025"/>
              <a:gd name="connsiteY3-8" fmla="*/ 476250 h 476250"/>
              <a:gd name="connsiteX4-9" fmla="*/ 0 w 4772025"/>
              <a:gd name="connsiteY4-10" fmla="*/ 476250 h 476250"/>
              <a:gd name="connsiteX5-11" fmla="*/ 0 w 4772025"/>
              <a:gd name="connsiteY5-12" fmla="*/ 0 h 476250"/>
              <a:gd name="connsiteX0-13" fmla="*/ 0 w 4767262"/>
              <a:gd name="connsiteY0-14" fmla="*/ 0 h 476250"/>
              <a:gd name="connsiteX1-15" fmla="*/ 4568823 w 4767262"/>
              <a:gd name="connsiteY1-16" fmla="*/ 0 h 476250"/>
              <a:gd name="connsiteX2-17" fmla="*/ 4767262 w 4767262"/>
              <a:gd name="connsiteY2-18" fmla="*/ 207964 h 476250"/>
              <a:gd name="connsiteX3-19" fmla="*/ 4648200 w 4767262"/>
              <a:gd name="connsiteY3-20" fmla="*/ 476250 h 476250"/>
              <a:gd name="connsiteX4-21" fmla="*/ 0 w 4767262"/>
              <a:gd name="connsiteY4-22" fmla="*/ 476250 h 476250"/>
              <a:gd name="connsiteX5-23" fmla="*/ 0 w 4767262"/>
              <a:gd name="connsiteY5-24" fmla="*/ 0 h 476250"/>
              <a:gd name="connsiteX0-25" fmla="*/ 0 w 4872037"/>
              <a:gd name="connsiteY0-26" fmla="*/ 0 h 476250"/>
              <a:gd name="connsiteX1-27" fmla="*/ 4568823 w 4872037"/>
              <a:gd name="connsiteY1-28" fmla="*/ 0 h 476250"/>
              <a:gd name="connsiteX2-29" fmla="*/ 4872037 w 4872037"/>
              <a:gd name="connsiteY2-30" fmla="*/ 231777 h 476250"/>
              <a:gd name="connsiteX3-31" fmla="*/ 4648200 w 4872037"/>
              <a:gd name="connsiteY3-32" fmla="*/ 476250 h 476250"/>
              <a:gd name="connsiteX4-33" fmla="*/ 0 w 4872037"/>
              <a:gd name="connsiteY4-34" fmla="*/ 476250 h 476250"/>
              <a:gd name="connsiteX5-35" fmla="*/ 0 w 4872037"/>
              <a:gd name="connsiteY5-36" fmla="*/ 0 h 476250"/>
              <a:gd name="connsiteX0-37" fmla="*/ 0 w 4872037"/>
              <a:gd name="connsiteY0-38" fmla="*/ 0 h 481012"/>
              <a:gd name="connsiteX1-39" fmla="*/ 4568823 w 4872037"/>
              <a:gd name="connsiteY1-40" fmla="*/ 0 h 481012"/>
              <a:gd name="connsiteX2-41" fmla="*/ 4872037 w 4872037"/>
              <a:gd name="connsiteY2-42" fmla="*/ 231777 h 481012"/>
              <a:gd name="connsiteX3-43" fmla="*/ 4586288 w 4872037"/>
              <a:gd name="connsiteY3-44" fmla="*/ 481012 h 481012"/>
              <a:gd name="connsiteX4-45" fmla="*/ 0 w 4872037"/>
              <a:gd name="connsiteY4-46" fmla="*/ 476250 h 481012"/>
              <a:gd name="connsiteX5-47" fmla="*/ 0 w 4872037"/>
              <a:gd name="connsiteY5-48" fmla="*/ 0 h 481012"/>
              <a:gd name="connsiteX0-49" fmla="*/ 0 w 4872037"/>
              <a:gd name="connsiteY0-50" fmla="*/ 0 h 485775"/>
              <a:gd name="connsiteX1-51" fmla="*/ 4568823 w 4872037"/>
              <a:gd name="connsiteY1-52" fmla="*/ 0 h 485775"/>
              <a:gd name="connsiteX2-53" fmla="*/ 4872037 w 4872037"/>
              <a:gd name="connsiteY2-54" fmla="*/ 231777 h 485775"/>
              <a:gd name="connsiteX3-55" fmla="*/ 4581525 w 4872037"/>
              <a:gd name="connsiteY3-56" fmla="*/ 485775 h 485775"/>
              <a:gd name="connsiteX4-57" fmla="*/ 0 w 4872037"/>
              <a:gd name="connsiteY4-58" fmla="*/ 476250 h 485775"/>
              <a:gd name="connsiteX5-59" fmla="*/ 0 w 4872037"/>
              <a:gd name="connsiteY5-60" fmla="*/ 0 h 485775"/>
              <a:gd name="connsiteX0-61" fmla="*/ 0 w 4872037"/>
              <a:gd name="connsiteY0-62" fmla="*/ 0 h 490538"/>
              <a:gd name="connsiteX1-63" fmla="*/ 4568823 w 4872037"/>
              <a:gd name="connsiteY1-64" fmla="*/ 0 h 490538"/>
              <a:gd name="connsiteX2-65" fmla="*/ 4872037 w 4872037"/>
              <a:gd name="connsiteY2-66" fmla="*/ 231777 h 490538"/>
              <a:gd name="connsiteX3-67" fmla="*/ 4567237 w 4872037"/>
              <a:gd name="connsiteY3-68" fmla="*/ 490538 h 490538"/>
              <a:gd name="connsiteX4-69" fmla="*/ 0 w 4872037"/>
              <a:gd name="connsiteY4-70" fmla="*/ 476250 h 490538"/>
              <a:gd name="connsiteX5-71" fmla="*/ 0 w 4872037"/>
              <a:gd name="connsiteY5-72" fmla="*/ 0 h 490538"/>
              <a:gd name="connsiteX0-73" fmla="*/ 0 w 4876800"/>
              <a:gd name="connsiteY0-74" fmla="*/ 0 h 490538"/>
              <a:gd name="connsiteX1-75" fmla="*/ 4568823 w 4876800"/>
              <a:gd name="connsiteY1-76" fmla="*/ 0 h 490538"/>
              <a:gd name="connsiteX2-77" fmla="*/ 4876800 w 4876800"/>
              <a:gd name="connsiteY2-78" fmla="*/ 236540 h 490538"/>
              <a:gd name="connsiteX3-79" fmla="*/ 4567237 w 4876800"/>
              <a:gd name="connsiteY3-80" fmla="*/ 490538 h 490538"/>
              <a:gd name="connsiteX4-81" fmla="*/ 0 w 4876800"/>
              <a:gd name="connsiteY4-82" fmla="*/ 476250 h 490538"/>
              <a:gd name="connsiteX5-83" fmla="*/ 0 w 4876800"/>
              <a:gd name="connsiteY5-84" fmla="*/ 0 h 4905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876800" h="490538">
                <a:moveTo>
                  <a:pt x="0" y="0"/>
                </a:moveTo>
                <a:lnTo>
                  <a:pt x="4568823" y="0"/>
                </a:lnTo>
                <a:lnTo>
                  <a:pt x="4876800" y="236540"/>
                </a:lnTo>
                <a:lnTo>
                  <a:pt x="4567237" y="490538"/>
                </a:lnTo>
                <a:lnTo>
                  <a:pt x="0" y="47625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63B1"/>
              </a:gs>
              <a:gs pos="100000">
                <a:srgbClr val="004EA2"/>
              </a:gs>
            </a:gsLst>
            <a:path path="rect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2" tIns="43345" rIns="86692" bIns="4334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6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六边形 26"/>
          <p:cNvSpPr/>
          <p:nvPr>
            <p:custDataLst>
              <p:tags r:id="rId2"/>
            </p:custDataLst>
          </p:nvPr>
        </p:nvSpPr>
        <p:spPr>
          <a:xfrm>
            <a:off x="5061503" y="1652458"/>
            <a:ext cx="931470" cy="655421"/>
          </a:xfrm>
          <a:prstGeom prst="hexagon">
            <a:avLst/>
          </a:prstGeom>
          <a:gradFill>
            <a:gsLst>
              <a:gs pos="0">
                <a:srgbClr val="0063B1"/>
              </a:gs>
              <a:gs pos="100000">
                <a:srgbClr val="004EA2"/>
              </a:gs>
            </a:gsLst>
            <a:path path="rect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2" tIns="43345" rIns="86692" bIns="4334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矩形 27"/>
          <p:cNvSpPr/>
          <p:nvPr>
            <p:custDataLst>
              <p:tags r:id="rId3"/>
            </p:custDataLst>
          </p:nvPr>
        </p:nvSpPr>
        <p:spPr>
          <a:xfrm>
            <a:off x="5992973" y="1764036"/>
            <a:ext cx="4564960" cy="395313"/>
          </a:xfrm>
          <a:prstGeom prst="rect">
            <a:avLst/>
          </a:prstGeom>
          <a:noFill/>
          <a:effectLst/>
        </p:spPr>
        <p:txBody>
          <a:bodyPr wrap="square" lIns="86692" tIns="43345" rIns="86692" bIns="43345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Introduction of HL-3 Tokamak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" y="787286"/>
            <a:ext cx="4066224" cy="6070714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l"/>
          </a:blip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2" tIns="43345" rIns="86692" bIns="4334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76628" y="3072836"/>
            <a:ext cx="3251971" cy="1608030"/>
            <a:chOff x="772799" y="2405613"/>
            <a:chExt cx="2840986" cy="1655213"/>
          </a:xfrm>
        </p:grpSpPr>
        <p:sp>
          <p:nvSpPr>
            <p:cNvPr id="19" name="矩形 18"/>
            <p:cNvSpPr/>
            <p:nvPr/>
          </p:nvSpPr>
          <p:spPr>
            <a:xfrm>
              <a:off x="772799" y="2405613"/>
              <a:ext cx="2840986" cy="1655213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EB79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72799" y="2830804"/>
              <a:ext cx="2770948" cy="723720"/>
            </a:xfrm>
            <a:prstGeom prst="rect">
              <a:avLst/>
            </a:prstGeom>
            <a:noFill/>
          </p:spPr>
          <p:txBody>
            <a:bodyPr wrap="square" lIns="86692" tIns="43345" rIns="86692" bIns="43345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CONTENTS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5" name="剪去单角的矩形 22"/>
          <p:cNvSpPr/>
          <p:nvPr>
            <p:custDataLst>
              <p:tags r:id="rId5"/>
            </p:custDataLst>
          </p:nvPr>
        </p:nvSpPr>
        <p:spPr>
          <a:xfrm>
            <a:off x="5724942" y="2409515"/>
            <a:ext cx="5552657" cy="576683"/>
          </a:xfrm>
          <a:custGeom>
            <a:avLst/>
            <a:gdLst>
              <a:gd name="connsiteX0" fmla="*/ 0 w 4648200"/>
              <a:gd name="connsiteY0" fmla="*/ 0 h 476250"/>
              <a:gd name="connsiteX1" fmla="*/ 4568823 w 4648200"/>
              <a:gd name="connsiteY1" fmla="*/ 0 h 476250"/>
              <a:gd name="connsiteX2" fmla="*/ 4648200 w 4648200"/>
              <a:gd name="connsiteY2" fmla="*/ 79377 h 476250"/>
              <a:gd name="connsiteX3" fmla="*/ 4648200 w 4648200"/>
              <a:gd name="connsiteY3" fmla="*/ 476250 h 476250"/>
              <a:gd name="connsiteX4" fmla="*/ 0 w 4648200"/>
              <a:gd name="connsiteY4" fmla="*/ 476250 h 476250"/>
              <a:gd name="connsiteX5" fmla="*/ 0 w 4648200"/>
              <a:gd name="connsiteY5" fmla="*/ 0 h 476250"/>
              <a:gd name="connsiteX0-1" fmla="*/ 0 w 4772025"/>
              <a:gd name="connsiteY0-2" fmla="*/ 0 h 476250"/>
              <a:gd name="connsiteX1-3" fmla="*/ 4568823 w 4772025"/>
              <a:gd name="connsiteY1-4" fmla="*/ 0 h 476250"/>
              <a:gd name="connsiteX2-5" fmla="*/ 4772025 w 4772025"/>
              <a:gd name="connsiteY2-6" fmla="*/ 241302 h 476250"/>
              <a:gd name="connsiteX3-7" fmla="*/ 4648200 w 4772025"/>
              <a:gd name="connsiteY3-8" fmla="*/ 476250 h 476250"/>
              <a:gd name="connsiteX4-9" fmla="*/ 0 w 4772025"/>
              <a:gd name="connsiteY4-10" fmla="*/ 476250 h 476250"/>
              <a:gd name="connsiteX5-11" fmla="*/ 0 w 4772025"/>
              <a:gd name="connsiteY5-12" fmla="*/ 0 h 476250"/>
              <a:gd name="connsiteX0-13" fmla="*/ 0 w 4767262"/>
              <a:gd name="connsiteY0-14" fmla="*/ 0 h 476250"/>
              <a:gd name="connsiteX1-15" fmla="*/ 4568823 w 4767262"/>
              <a:gd name="connsiteY1-16" fmla="*/ 0 h 476250"/>
              <a:gd name="connsiteX2-17" fmla="*/ 4767262 w 4767262"/>
              <a:gd name="connsiteY2-18" fmla="*/ 207964 h 476250"/>
              <a:gd name="connsiteX3-19" fmla="*/ 4648200 w 4767262"/>
              <a:gd name="connsiteY3-20" fmla="*/ 476250 h 476250"/>
              <a:gd name="connsiteX4-21" fmla="*/ 0 w 4767262"/>
              <a:gd name="connsiteY4-22" fmla="*/ 476250 h 476250"/>
              <a:gd name="connsiteX5-23" fmla="*/ 0 w 4767262"/>
              <a:gd name="connsiteY5-24" fmla="*/ 0 h 476250"/>
              <a:gd name="connsiteX0-25" fmla="*/ 0 w 4872037"/>
              <a:gd name="connsiteY0-26" fmla="*/ 0 h 476250"/>
              <a:gd name="connsiteX1-27" fmla="*/ 4568823 w 4872037"/>
              <a:gd name="connsiteY1-28" fmla="*/ 0 h 476250"/>
              <a:gd name="connsiteX2-29" fmla="*/ 4872037 w 4872037"/>
              <a:gd name="connsiteY2-30" fmla="*/ 231777 h 476250"/>
              <a:gd name="connsiteX3-31" fmla="*/ 4648200 w 4872037"/>
              <a:gd name="connsiteY3-32" fmla="*/ 476250 h 476250"/>
              <a:gd name="connsiteX4-33" fmla="*/ 0 w 4872037"/>
              <a:gd name="connsiteY4-34" fmla="*/ 476250 h 476250"/>
              <a:gd name="connsiteX5-35" fmla="*/ 0 w 4872037"/>
              <a:gd name="connsiteY5-36" fmla="*/ 0 h 476250"/>
              <a:gd name="connsiteX0-37" fmla="*/ 0 w 4872037"/>
              <a:gd name="connsiteY0-38" fmla="*/ 0 h 481012"/>
              <a:gd name="connsiteX1-39" fmla="*/ 4568823 w 4872037"/>
              <a:gd name="connsiteY1-40" fmla="*/ 0 h 481012"/>
              <a:gd name="connsiteX2-41" fmla="*/ 4872037 w 4872037"/>
              <a:gd name="connsiteY2-42" fmla="*/ 231777 h 481012"/>
              <a:gd name="connsiteX3-43" fmla="*/ 4586288 w 4872037"/>
              <a:gd name="connsiteY3-44" fmla="*/ 481012 h 481012"/>
              <a:gd name="connsiteX4-45" fmla="*/ 0 w 4872037"/>
              <a:gd name="connsiteY4-46" fmla="*/ 476250 h 481012"/>
              <a:gd name="connsiteX5-47" fmla="*/ 0 w 4872037"/>
              <a:gd name="connsiteY5-48" fmla="*/ 0 h 481012"/>
              <a:gd name="connsiteX0-49" fmla="*/ 0 w 4872037"/>
              <a:gd name="connsiteY0-50" fmla="*/ 0 h 485775"/>
              <a:gd name="connsiteX1-51" fmla="*/ 4568823 w 4872037"/>
              <a:gd name="connsiteY1-52" fmla="*/ 0 h 485775"/>
              <a:gd name="connsiteX2-53" fmla="*/ 4872037 w 4872037"/>
              <a:gd name="connsiteY2-54" fmla="*/ 231777 h 485775"/>
              <a:gd name="connsiteX3-55" fmla="*/ 4581525 w 4872037"/>
              <a:gd name="connsiteY3-56" fmla="*/ 485775 h 485775"/>
              <a:gd name="connsiteX4-57" fmla="*/ 0 w 4872037"/>
              <a:gd name="connsiteY4-58" fmla="*/ 476250 h 485775"/>
              <a:gd name="connsiteX5-59" fmla="*/ 0 w 4872037"/>
              <a:gd name="connsiteY5-60" fmla="*/ 0 h 485775"/>
              <a:gd name="connsiteX0-61" fmla="*/ 0 w 4872037"/>
              <a:gd name="connsiteY0-62" fmla="*/ 0 h 490538"/>
              <a:gd name="connsiteX1-63" fmla="*/ 4568823 w 4872037"/>
              <a:gd name="connsiteY1-64" fmla="*/ 0 h 490538"/>
              <a:gd name="connsiteX2-65" fmla="*/ 4872037 w 4872037"/>
              <a:gd name="connsiteY2-66" fmla="*/ 231777 h 490538"/>
              <a:gd name="connsiteX3-67" fmla="*/ 4567237 w 4872037"/>
              <a:gd name="connsiteY3-68" fmla="*/ 490538 h 490538"/>
              <a:gd name="connsiteX4-69" fmla="*/ 0 w 4872037"/>
              <a:gd name="connsiteY4-70" fmla="*/ 476250 h 490538"/>
              <a:gd name="connsiteX5-71" fmla="*/ 0 w 4872037"/>
              <a:gd name="connsiteY5-72" fmla="*/ 0 h 490538"/>
              <a:gd name="connsiteX0-73" fmla="*/ 0 w 4876800"/>
              <a:gd name="connsiteY0-74" fmla="*/ 0 h 490538"/>
              <a:gd name="connsiteX1-75" fmla="*/ 4568823 w 4876800"/>
              <a:gd name="connsiteY1-76" fmla="*/ 0 h 490538"/>
              <a:gd name="connsiteX2-77" fmla="*/ 4876800 w 4876800"/>
              <a:gd name="connsiteY2-78" fmla="*/ 236540 h 490538"/>
              <a:gd name="connsiteX3-79" fmla="*/ 4567237 w 4876800"/>
              <a:gd name="connsiteY3-80" fmla="*/ 490538 h 490538"/>
              <a:gd name="connsiteX4-81" fmla="*/ 0 w 4876800"/>
              <a:gd name="connsiteY4-82" fmla="*/ 476250 h 490538"/>
              <a:gd name="connsiteX5-83" fmla="*/ 0 w 4876800"/>
              <a:gd name="connsiteY5-84" fmla="*/ 0 h 4905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876800" h="490538">
                <a:moveTo>
                  <a:pt x="0" y="0"/>
                </a:moveTo>
                <a:lnTo>
                  <a:pt x="4568823" y="0"/>
                </a:lnTo>
                <a:lnTo>
                  <a:pt x="4876800" y="236540"/>
                </a:lnTo>
                <a:lnTo>
                  <a:pt x="4567237" y="490538"/>
                </a:lnTo>
                <a:lnTo>
                  <a:pt x="0" y="47625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63B1"/>
              </a:gs>
              <a:gs pos="100000">
                <a:srgbClr val="004EA2"/>
              </a:gs>
            </a:gsLst>
            <a:path path="rect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2" tIns="43345" rIns="86692" bIns="4334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6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六边形 35"/>
          <p:cNvSpPr/>
          <p:nvPr>
            <p:custDataLst>
              <p:tags r:id="rId6"/>
            </p:custDataLst>
          </p:nvPr>
        </p:nvSpPr>
        <p:spPr>
          <a:xfrm>
            <a:off x="5061503" y="2370147"/>
            <a:ext cx="931470" cy="655421"/>
          </a:xfrm>
          <a:prstGeom prst="hexagon">
            <a:avLst/>
          </a:prstGeom>
          <a:gradFill>
            <a:gsLst>
              <a:gs pos="0">
                <a:srgbClr val="0063B1"/>
              </a:gs>
              <a:gs pos="100000">
                <a:srgbClr val="004EA2"/>
              </a:gs>
            </a:gsLst>
            <a:path path="rect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2" tIns="43345" rIns="86692" bIns="4334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矩形 36"/>
          <p:cNvSpPr/>
          <p:nvPr>
            <p:custDataLst>
              <p:tags r:id="rId7"/>
            </p:custDataLst>
          </p:nvPr>
        </p:nvSpPr>
        <p:spPr>
          <a:xfrm>
            <a:off x="5992973" y="2481725"/>
            <a:ext cx="4196413" cy="395313"/>
          </a:xfrm>
          <a:prstGeom prst="rect">
            <a:avLst/>
          </a:prstGeom>
          <a:gradFill>
            <a:gsLst>
              <a:gs pos="0">
                <a:srgbClr val="0063B1"/>
              </a:gs>
              <a:gs pos="100000">
                <a:srgbClr val="004EA2"/>
              </a:gs>
            </a:gsLst>
            <a:path path="rect">
              <a:fillToRect l="100000" t="100000"/>
            </a:path>
          </a:gradFill>
          <a:effectLst/>
        </p:spPr>
        <p:txBody>
          <a:bodyPr wrap="square" lIns="86692" tIns="43345" rIns="86692" bIns="43345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HL-3 upgrades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剪去单角的矩形 22"/>
          <p:cNvSpPr/>
          <p:nvPr>
            <p:custDataLst>
              <p:tags r:id="rId8"/>
            </p:custDataLst>
          </p:nvPr>
        </p:nvSpPr>
        <p:spPr>
          <a:xfrm>
            <a:off x="5724942" y="3132500"/>
            <a:ext cx="5552657" cy="576683"/>
          </a:xfrm>
          <a:custGeom>
            <a:avLst/>
            <a:gdLst>
              <a:gd name="connsiteX0" fmla="*/ 0 w 4648200"/>
              <a:gd name="connsiteY0" fmla="*/ 0 h 476250"/>
              <a:gd name="connsiteX1" fmla="*/ 4568823 w 4648200"/>
              <a:gd name="connsiteY1" fmla="*/ 0 h 476250"/>
              <a:gd name="connsiteX2" fmla="*/ 4648200 w 4648200"/>
              <a:gd name="connsiteY2" fmla="*/ 79377 h 476250"/>
              <a:gd name="connsiteX3" fmla="*/ 4648200 w 4648200"/>
              <a:gd name="connsiteY3" fmla="*/ 476250 h 476250"/>
              <a:gd name="connsiteX4" fmla="*/ 0 w 4648200"/>
              <a:gd name="connsiteY4" fmla="*/ 476250 h 476250"/>
              <a:gd name="connsiteX5" fmla="*/ 0 w 4648200"/>
              <a:gd name="connsiteY5" fmla="*/ 0 h 476250"/>
              <a:gd name="connsiteX0-1" fmla="*/ 0 w 4772025"/>
              <a:gd name="connsiteY0-2" fmla="*/ 0 h 476250"/>
              <a:gd name="connsiteX1-3" fmla="*/ 4568823 w 4772025"/>
              <a:gd name="connsiteY1-4" fmla="*/ 0 h 476250"/>
              <a:gd name="connsiteX2-5" fmla="*/ 4772025 w 4772025"/>
              <a:gd name="connsiteY2-6" fmla="*/ 241302 h 476250"/>
              <a:gd name="connsiteX3-7" fmla="*/ 4648200 w 4772025"/>
              <a:gd name="connsiteY3-8" fmla="*/ 476250 h 476250"/>
              <a:gd name="connsiteX4-9" fmla="*/ 0 w 4772025"/>
              <a:gd name="connsiteY4-10" fmla="*/ 476250 h 476250"/>
              <a:gd name="connsiteX5-11" fmla="*/ 0 w 4772025"/>
              <a:gd name="connsiteY5-12" fmla="*/ 0 h 476250"/>
              <a:gd name="connsiteX0-13" fmla="*/ 0 w 4767262"/>
              <a:gd name="connsiteY0-14" fmla="*/ 0 h 476250"/>
              <a:gd name="connsiteX1-15" fmla="*/ 4568823 w 4767262"/>
              <a:gd name="connsiteY1-16" fmla="*/ 0 h 476250"/>
              <a:gd name="connsiteX2-17" fmla="*/ 4767262 w 4767262"/>
              <a:gd name="connsiteY2-18" fmla="*/ 207964 h 476250"/>
              <a:gd name="connsiteX3-19" fmla="*/ 4648200 w 4767262"/>
              <a:gd name="connsiteY3-20" fmla="*/ 476250 h 476250"/>
              <a:gd name="connsiteX4-21" fmla="*/ 0 w 4767262"/>
              <a:gd name="connsiteY4-22" fmla="*/ 476250 h 476250"/>
              <a:gd name="connsiteX5-23" fmla="*/ 0 w 4767262"/>
              <a:gd name="connsiteY5-24" fmla="*/ 0 h 476250"/>
              <a:gd name="connsiteX0-25" fmla="*/ 0 w 4872037"/>
              <a:gd name="connsiteY0-26" fmla="*/ 0 h 476250"/>
              <a:gd name="connsiteX1-27" fmla="*/ 4568823 w 4872037"/>
              <a:gd name="connsiteY1-28" fmla="*/ 0 h 476250"/>
              <a:gd name="connsiteX2-29" fmla="*/ 4872037 w 4872037"/>
              <a:gd name="connsiteY2-30" fmla="*/ 231777 h 476250"/>
              <a:gd name="connsiteX3-31" fmla="*/ 4648200 w 4872037"/>
              <a:gd name="connsiteY3-32" fmla="*/ 476250 h 476250"/>
              <a:gd name="connsiteX4-33" fmla="*/ 0 w 4872037"/>
              <a:gd name="connsiteY4-34" fmla="*/ 476250 h 476250"/>
              <a:gd name="connsiteX5-35" fmla="*/ 0 w 4872037"/>
              <a:gd name="connsiteY5-36" fmla="*/ 0 h 476250"/>
              <a:gd name="connsiteX0-37" fmla="*/ 0 w 4872037"/>
              <a:gd name="connsiteY0-38" fmla="*/ 0 h 481012"/>
              <a:gd name="connsiteX1-39" fmla="*/ 4568823 w 4872037"/>
              <a:gd name="connsiteY1-40" fmla="*/ 0 h 481012"/>
              <a:gd name="connsiteX2-41" fmla="*/ 4872037 w 4872037"/>
              <a:gd name="connsiteY2-42" fmla="*/ 231777 h 481012"/>
              <a:gd name="connsiteX3-43" fmla="*/ 4586288 w 4872037"/>
              <a:gd name="connsiteY3-44" fmla="*/ 481012 h 481012"/>
              <a:gd name="connsiteX4-45" fmla="*/ 0 w 4872037"/>
              <a:gd name="connsiteY4-46" fmla="*/ 476250 h 481012"/>
              <a:gd name="connsiteX5-47" fmla="*/ 0 w 4872037"/>
              <a:gd name="connsiteY5-48" fmla="*/ 0 h 481012"/>
              <a:gd name="connsiteX0-49" fmla="*/ 0 w 4872037"/>
              <a:gd name="connsiteY0-50" fmla="*/ 0 h 485775"/>
              <a:gd name="connsiteX1-51" fmla="*/ 4568823 w 4872037"/>
              <a:gd name="connsiteY1-52" fmla="*/ 0 h 485775"/>
              <a:gd name="connsiteX2-53" fmla="*/ 4872037 w 4872037"/>
              <a:gd name="connsiteY2-54" fmla="*/ 231777 h 485775"/>
              <a:gd name="connsiteX3-55" fmla="*/ 4581525 w 4872037"/>
              <a:gd name="connsiteY3-56" fmla="*/ 485775 h 485775"/>
              <a:gd name="connsiteX4-57" fmla="*/ 0 w 4872037"/>
              <a:gd name="connsiteY4-58" fmla="*/ 476250 h 485775"/>
              <a:gd name="connsiteX5-59" fmla="*/ 0 w 4872037"/>
              <a:gd name="connsiteY5-60" fmla="*/ 0 h 485775"/>
              <a:gd name="connsiteX0-61" fmla="*/ 0 w 4872037"/>
              <a:gd name="connsiteY0-62" fmla="*/ 0 h 490538"/>
              <a:gd name="connsiteX1-63" fmla="*/ 4568823 w 4872037"/>
              <a:gd name="connsiteY1-64" fmla="*/ 0 h 490538"/>
              <a:gd name="connsiteX2-65" fmla="*/ 4872037 w 4872037"/>
              <a:gd name="connsiteY2-66" fmla="*/ 231777 h 490538"/>
              <a:gd name="connsiteX3-67" fmla="*/ 4567237 w 4872037"/>
              <a:gd name="connsiteY3-68" fmla="*/ 490538 h 490538"/>
              <a:gd name="connsiteX4-69" fmla="*/ 0 w 4872037"/>
              <a:gd name="connsiteY4-70" fmla="*/ 476250 h 490538"/>
              <a:gd name="connsiteX5-71" fmla="*/ 0 w 4872037"/>
              <a:gd name="connsiteY5-72" fmla="*/ 0 h 490538"/>
              <a:gd name="connsiteX0-73" fmla="*/ 0 w 4876800"/>
              <a:gd name="connsiteY0-74" fmla="*/ 0 h 490538"/>
              <a:gd name="connsiteX1-75" fmla="*/ 4568823 w 4876800"/>
              <a:gd name="connsiteY1-76" fmla="*/ 0 h 490538"/>
              <a:gd name="connsiteX2-77" fmla="*/ 4876800 w 4876800"/>
              <a:gd name="connsiteY2-78" fmla="*/ 236540 h 490538"/>
              <a:gd name="connsiteX3-79" fmla="*/ 4567237 w 4876800"/>
              <a:gd name="connsiteY3-80" fmla="*/ 490538 h 490538"/>
              <a:gd name="connsiteX4-81" fmla="*/ 0 w 4876800"/>
              <a:gd name="connsiteY4-82" fmla="*/ 476250 h 490538"/>
              <a:gd name="connsiteX5-83" fmla="*/ 0 w 4876800"/>
              <a:gd name="connsiteY5-84" fmla="*/ 0 h 4905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876800" h="490538">
                <a:moveTo>
                  <a:pt x="0" y="0"/>
                </a:moveTo>
                <a:lnTo>
                  <a:pt x="4568823" y="0"/>
                </a:lnTo>
                <a:lnTo>
                  <a:pt x="4876800" y="236540"/>
                </a:lnTo>
                <a:lnTo>
                  <a:pt x="4567237" y="490538"/>
                </a:lnTo>
                <a:lnTo>
                  <a:pt x="0" y="47625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63B1"/>
              </a:gs>
              <a:gs pos="100000">
                <a:srgbClr val="004EA2"/>
              </a:gs>
            </a:gsLst>
            <a:path path="rect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2" tIns="43345" rIns="86692" bIns="4334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6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六边形 39"/>
          <p:cNvSpPr/>
          <p:nvPr>
            <p:custDataLst>
              <p:tags r:id="rId9"/>
            </p:custDataLst>
          </p:nvPr>
        </p:nvSpPr>
        <p:spPr>
          <a:xfrm>
            <a:off x="5061503" y="3093132"/>
            <a:ext cx="931470" cy="655421"/>
          </a:xfrm>
          <a:prstGeom prst="hexagon">
            <a:avLst/>
          </a:prstGeom>
          <a:gradFill>
            <a:gsLst>
              <a:gs pos="0">
                <a:srgbClr val="0063B1"/>
              </a:gs>
              <a:gs pos="100000">
                <a:srgbClr val="004EA2"/>
              </a:gs>
            </a:gsLst>
            <a:path path="rect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2" tIns="43345" rIns="86692" bIns="4334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矩形 40"/>
          <p:cNvSpPr/>
          <p:nvPr>
            <p:custDataLst>
              <p:tags r:id="rId10"/>
            </p:custDataLst>
          </p:nvPr>
        </p:nvSpPr>
        <p:spPr>
          <a:xfrm>
            <a:off x="5992973" y="3204710"/>
            <a:ext cx="5035346" cy="395313"/>
          </a:xfrm>
          <a:prstGeom prst="rect">
            <a:avLst/>
          </a:prstGeom>
          <a:gradFill>
            <a:gsLst>
              <a:gs pos="0">
                <a:srgbClr val="0063B1"/>
              </a:gs>
              <a:gs pos="100000">
                <a:srgbClr val="004EA2"/>
              </a:gs>
            </a:gsLst>
            <a:path path="rect">
              <a:fillToRect l="100000" t="100000"/>
            </a:path>
          </a:gradFill>
          <a:effectLst/>
        </p:spPr>
        <p:txBody>
          <a:bodyPr wrap="square" lIns="86692" tIns="43345" rIns="86692" bIns="43345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Recent milestones and experiments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3" name="剪去单角的矩形 22"/>
          <p:cNvSpPr/>
          <p:nvPr>
            <p:custDataLst>
              <p:tags r:id="rId11"/>
            </p:custDataLst>
          </p:nvPr>
        </p:nvSpPr>
        <p:spPr>
          <a:xfrm>
            <a:off x="5663132" y="3858510"/>
            <a:ext cx="5614467" cy="576683"/>
          </a:xfrm>
          <a:custGeom>
            <a:avLst/>
            <a:gdLst>
              <a:gd name="connsiteX0" fmla="*/ 0 w 4648200"/>
              <a:gd name="connsiteY0" fmla="*/ 0 h 476250"/>
              <a:gd name="connsiteX1" fmla="*/ 4568823 w 4648200"/>
              <a:gd name="connsiteY1" fmla="*/ 0 h 476250"/>
              <a:gd name="connsiteX2" fmla="*/ 4648200 w 4648200"/>
              <a:gd name="connsiteY2" fmla="*/ 79377 h 476250"/>
              <a:gd name="connsiteX3" fmla="*/ 4648200 w 4648200"/>
              <a:gd name="connsiteY3" fmla="*/ 476250 h 476250"/>
              <a:gd name="connsiteX4" fmla="*/ 0 w 4648200"/>
              <a:gd name="connsiteY4" fmla="*/ 476250 h 476250"/>
              <a:gd name="connsiteX5" fmla="*/ 0 w 4648200"/>
              <a:gd name="connsiteY5" fmla="*/ 0 h 476250"/>
              <a:gd name="connsiteX0-1" fmla="*/ 0 w 4772025"/>
              <a:gd name="connsiteY0-2" fmla="*/ 0 h 476250"/>
              <a:gd name="connsiteX1-3" fmla="*/ 4568823 w 4772025"/>
              <a:gd name="connsiteY1-4" fmla="*/ 0 h 476250"/>
              <a:gd name="connsiteX2-5" fmla="*/ 4772025 w 4772025"/>
              <a:gd name="connsiteY2-6" fmla="*/ 241302 h 476250"/>
              <a:gd name="connsiteX3-7" fmla="*/ 4648200 w 4772025"/>
              <a:gd name="connsiteY3-8" fmla="*/ 476250 h 476250"/>
              <a:gd name="connsiteX4-9" fmla="*/ 0 w 4772025"/>
              <a:gd name="connsiteY4-10" fmla="*/ 476250 h 476250"/>
              <a:gd name="connsiteX5-11" fmla="*/ 0 w 4772025"/>
              <a:gd name="connsiteY5-12" fmla="*/ 0 h 476250"/>
              <a:gd name="connsiteX0-13" fmla="*/ 0 w 4767262"/>
              <a:gd name="connsiteY0-14" fmla="*/ 0 h 476250"/>
              <a:gd name="connsiteX1-15" fmla="*/ 4568823 w 4767262"/>
              <a:gd name="connsiteY1-16" fmla="*/ 0 h 476250"/>
              <a:gd name="connsiteX2-17" fmla="*/ 4767262 w 4767262"/>
              <a:gd name="connsiteY2-18" fmla="*/ 207964 h 476250"/>
              <a:gd name="connsiteX3-19" fmla="*/ 4648200 w 4767262"/>
              <a:gd name="connsiteY3-20" fmla="*/ 476250 h 476250"/>
              <a:gd name="connsiteX4-21" fmla="*/ 0 w 4767262"/>
              <a:gd name="connsiteY4-22" fmla="*/ 476250 h 476250"/>
              <a:gd name="connsiteX5-23" fmla="*/ 0 w 4767262"/>
              <a:gd name="connsiteY5-24" fmla="*/ 0 h 476250"/>
              <a:gd name="connsiteX0-25" fmla="*/ 0 w 4872037"/>
              <a:gd name="connsiteY0-26" fmla="*/ 0 h 476250"/>
              <a:gd name="connsiteX1-27" fmla="*/ 4568823 w 4872037"/>
              <a:gd name="connsiteY1-28" fmla="*/ 0 h 476250"/>
              <a:gd name="connsiteX2-29" fmla="*/ 4872037 w 4872037"/>
              <a:gd name="connsiteY2-30" fmla="*/ 231777 h 476250"/>
              <a:gd name="connsiteX3-31" fmla="*/ 4648200 w 4872037"/>
              <a:gd name="connsiteY3-32" fmla="*/ 476250 h 476250"/>
              <a:gd name="connsiteX4-33" fmla="*/ 0 w 4872037"/>
              <a:gd name="connsiteY4-34" fmla="*/ 476250 h 476250"/>
              <a:gd name="connsiteX5-35" fmla="*/ 0 w 4872037"/>
              <a:gd name="connsiteY5-36" fmla="*/ 0 h 476250"/>
              <a:gd name="connsiteX0-37" fmla="*/ 0 w 4872037"/>
              <a:gd name="connsiteY0-38" fmla="*/ 0 h 481012"/>
              <a:gd name="connsiteX1-39" fmla="*/ 4568823 w 4872037"/>
              <a:gd name="connsiteY1-40" fmla="*/ 0 h 481012"/>
              <a:gd name="connsiteX2-41" fmla="*/ 4872037 w 4872037"/>
              <a:gd name="connsiteY2-42" fmla="*/ 231777 h 481012"/>
              <a:gd name="connsiteX3-43" fmla="*/ 4586288 w 4872037"/>
              <a:gd name="connsiteY3-44" fmla="*/ 481012 h 481012"/>
              <a:gd name="connsiteX4-45" fmla="*/ 0 w 4872037"/>
              <a:gd name="connsiteY4-46" fmla="*/ 476250 h 481012"/>
              <a:gd name="connsiteX5-47" fmla="*/ 0 w 4872037"/>
              <a:gd name="connsiteY5-48" fmla="*/ 0 h 481012"/>
              <a:gd name="connsiteX0-49" fmla="*/ 0 w 4872037"/>
              <a:gd name="connsiteY0-50" fmla="*/ 0 h 485775"/>
              <a:gd name="connsiteX1-51" fmla="*/ 4568823 w 4872037"/>
              <a:gd name="connsiteY1-52" fmla="*/ 0 h 485775"/>
              <a:gd name="connsiteX2-53" fmla="*/ 4872037 w 4872037"/>
              <a:gd name="connsiteY2-54" fmla="*/ 231777 h 485775"/>
              <a:gd name="connsiteX3-55" fmla="*/ 4581525 w 4872037"/>
              <a:gd name="connsiteY3-56" fmla="*/ 485775 h 485775"/>
              <a:gd name="connsiteX4-57" fmla="*/ 0 w 4872037"/>
              <a:gd name="connsiteY4-58" fmla="*/ 476250 h 485775"/>
              <a:gd name="connsiteX5-59" fmla="*/ 0 w 4872037"/>
              <a:gd name="connsiteY5-60" fmla="*/ 0 h 485775"/>
              <a:gd name="connsiteX0-61" fmla="*/ 0 w 4872037"/>
              <a:gd name="connsiteY0-62" fmla="*/ 0 h 490538"/>
              <a:gd name="connsiteX1-63" fmla="*/ 4568823 w 4872037"/>
              <a:gd name="connsiteY1-64" fmla="*/ 0 h 490538"/>
              <a:gd name="connsiteX2-65" fmla="*/ 4872037 w 4872037"/>
              <a:gd name="connsiteY2-66" fmla="*/ 231777 h 490538"/>
              <a:gd name="connsiteX3-67" fmla="*/ 4567237 w 4872037"/>
              <a:gd name="connsiteY3-68" fmla="*/ 490538 h 490538"/>
              <a:gd name="connsiteX4-69" fmla="*/ 0 w 4872037"/>
              <a:gd name="connsiteY4-70" fmla="*/ 476250 h 490538"/>
              <a:gd name="connsiteX5-71" fmla="*/ 0 w 4872037"/>
              <a:gd name="connsiteY5-72" fmla="*/ 0 h 490538"/>
              <a:gd name="connsiteX0-73" fmla="*/ 0 w 4876800"/>
              <a:gd name="connsiteY0-74" fmla="*/ 0 h 490538"/>
              <a:gd name="connsiteX1-75" fmla="*/ 4568823 w 4876800"/>
              <a:gd name="connsiteY1-76" fmla="*/ 0 h 490538"/>
              <a:gd name="connsiteX2-77" fmla="*/ 4876800 w 4876800"/>
              <a:gd name="connsiteY2-78" fmla="*/ 236540 h 490538"/>
              <a:gd name="connsiteX3-79" fmla="*/ 4567237 w 4876800"/>
              <a:gd name="connsiteY3-80" fmla="*/ 490538 h 490538"/>
              <a:gd name="connsiteX4-81" fmla="*/ 0 w 4876800"/>
              <a:gd name="connsiteY4-82" fmla="*/ 476250 h 490538"/>
              <a:gd name="connsiteX5-83" fmla="*/ 0 w 4876800"/>
              <a:gd name="connsiteY5-84" fmla="*/ 0 h 4905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876800" h="490538">
                <a:moveTo>
                  <a:pt x="0" y="0"/>
                </a:moveTo>
                <a:lnTo>
                  <a:pt x="4568823" y="0"/>
                </a:lnTo>
                <a:lnTo>
                  <a:pt x="4876800" y="236540"/>
                </a:lnTo>
                <a:lnTo>
                  <a:pt x="4567237" y="490538"/>
                </a:lnTo>
                <a:lnTo>
                  <a:pt x="0" y="47625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63B1"/>
              </a:gs>
              <a:gs pos="100000">
                <a:srgbClr val="004EA2"/>
              </a:gs>
            </a:gsLst>
            <a:path path="rect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2" tIns="43345" rIns="86692" bIns="4334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6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六边形 43"/>
          <p:cNvSpPr/>
          <p:nvPr>
            <p:custDataLst>
              <p:tags r:id="rId12"/>
            </p:custDataLst>
          </p:nvPr>
        </p:nvSpPr>
        <p:spPr>
          <a:xfrm>
            <a:off x="5061503" y="3819142"/>
            <a:ext cx="931470" cy="655421"/>
          </a:xfrm>
          <a:prstGeom prst="hexagon">
            <a:avLst/>
          </a:prstGeom>
          <a:gradFill>
            <a:gsLst>
              <a:gs pos="0">
                <a:srgbClr val="0063B1"/>
              </a:gs>
              <a:gs pos="100000">
                <a:srgbClr val="004EA2"/>
              </a:gs>
            </a:gsLst>
            <a:path path="rect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2" tIns="43345" rIns="86692" bIns="4334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矩形 44"/>
          <p:cNvSpPr/>
          <p:nvPr>
            <p:custDataLst>
              <p:tags r:id="rId13"/>
            </p:custDataLst>
          </p:nvPr>
        </p:nvSpPr>
        <p:spPr>
          <a:xfrm>
            <a:off x="5992973" y="3930720"/>
            <a:ext cx="5035346" cy="393700"/>
          </a:xfrm>
          <a:prstGeom prst="rect">
            <a:avLst/>
          </a:prstGeom>
          <a:gradFill>
            <a:gsLst>
              <a:gs pos="0">
                <a:srgbClr val="0063B1"/>
              </a:gs>
              <a:gs pos="100000">
                <a:srgbClr val="004EA2"/>
              </a:gs>
            </a:gsLst>
            <a:path path="rect">
              <a:fillToRect l="100000" t="100000"/>
            </a:path>
          </a:gradFill>
          <a:effectLst/>
        </p:spPr>
        <p:txBody>
          <a:bodyPr wrap="square" lIns="86692" tIns="43345" rIns="86692" bIns="43345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DT 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operation 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plan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7" name="剪去单角的矩形 22"/>
          <p:cNvSpPr/>
          <p:nvPr>
            <p:custDataLst>
              <p:tags r:id="rId14"/>
            </p:custDataLst>
          </p:nvPr>
        </p:nvSpPr>
        <p:spPr>
          <a:xfrm>
            <a:off x="5724942" y="4579190"/>
            <a:ext cx="5552657" cy="576683"/>
          </a:xfrm>
          <a:custGeom>
            <a:avLst/>
            <a:gdLst>
              <a:gd name="connsiteX0" fmla="*/ 0 w 4648200"/>
              <a:gd name="connsiteY0" fmla="*/ 0 h 476250"/>
              <a:gd name="connsiteX1" fmla="*/ 4568823 w 4648200"/>
              <a:gd name="connsiteY1" fmla="*/ 0 h 476250"/>
              <a:gd name="connsiteX2" fmla="*/ 4648200 w 4648200"/>
              <a:gd name="connsiteY2" fmla="*/ 79377 h 476250"/>
              <a:gd name="connsiteX3" fmla="*/ 4648200 w 4648200"/>
              <a:gd name="connsiteY3" fmla="*/ 476250 h 476250"/>
              <a:gd name="connsiteX4" fmla="*/ 0 w 4648200"/>
              <a:gd name="connsiteY4" fmla="*/ 476250 h 476250"/>
              <a:gd name="connsiteX5" fmla="*/ 0 w 4648200"/>
              <a:gd name="connsiteY5" fmla="*/ 0 h 476250"/>
              <a:gd name="connsiteX0-1" fmla="*/ 0 w 4772025"/>
              <a:gd name="connsiteY0-2" fmla="*/ 0 h 476250"/>
              <a:gd name="connsiteX1-3" fmla="*/ 4568823 w 4772025"/>
              <a:gd name="connsiteY1-4" fmla="*/ 0 h 476250"/>
              <a:gd name="connsiteX2-5" fmla="*/ 4772025 w 4772025"/>
              <a:gd name="connsiteY2-6" fmla="*/ 241302 h 476250"/>
              <a:gd name="connsiteX3-7" fmla="*/ 4648200 w 4772025"/>
              <a:gd name="connsiteY3-8" fmla="*/ 476250 h 476250"/>
              <a:gd name="connsiteX4-9" fmla="*/ 0 w 4772025"/>
              <a:gd name="connsiteY4-10" fmla="*/ 476250 h 476250"/>
              <a:gd name="connsiteX5-11" fmla="*/ 0 w 4772025"/>
              <a:gd name="connsiteY5-12" fmla="*/ 0 h 476250"/>
              <a:gd name="connsiteX0-13" fmla="*/ 0 w 4767262"/>
              <a:gd name="connsiteY0-14" fmla="*/ 0 h 476250"/>
              <a:gd name="connsiteX1-15" fmla="*/ 4568823 w 4767262"/>
              <a:gd name="connsiteY1-16" fmla="*/ 0 h 476250"/>
              <a:gd name="connsiteX2-17" fmla="*/ 4767262 w 4767262"/>
              <a:gd name="connsiteY2-18" fmla="*/ 207964 h 476250"/>
              <a:gd name="connsiteX3-19" fmla="*/ 4648200 w 4767262"/>
              <a:gd name="connsiteY3-20" fmla="*/ 476250 h 476250"/>
              <a:gd name="connsiteX4-21" fmla="*/ 0 w 4767262"/>
              <a:gd name="connsiteY4-22" fmla="*/ 476250 h 476250"/>
              <a:gd name="connsiteX5-23" fmla="*/ 0 w 4767262"/>
              <a:gd name="connsiteY5-24" fmla="*/ 0 h 476250"/>
              <a:gd name="connsiteX0-25" fmla="*/ 0 w 4872037"/>
              <a:gd name="connsiteY0-26" fmla="*/ 0 h 476250"/>
              <a:gd name="connsiteX1-27" fmla="*/ 4568823 w 4872037"/>
              <a:gd name="connsiteY1-28" fmla="*/ 0 h 476250"/>
              <a:gd name="connsiteX2-29" fmla="*/ 4872037 w 4872037"/>
              <a:gd name="connsiteY2-30" fmla="*/ 231777 h 476250"/>
              <a:gd name="connsiteX3-31" fmla="*/ 4648200 w 4872037"/>
              <a:gd name="connsiteY3-32" fmla="*/ 476250 h 476250"/>
              <a:gd name="connsiteX4-33" fmla="*/ 0 w 4872037"/>
              <a:gd name="connsiteY4-34" fmla="*/ 476250 h 476250"/>
              <a:gd name="connsiteX5-35" fmla="*/ 0 w 4872037"/>
              <a:gd name="connsiteY5-36" fmla="*/ 0 h 476250"/>
              <a:gd name="connsiteX0-37" fmla="*/ 0 w 4872037"/>
              <a:gd name="connsiteY0-38" fmla="*/ 0 h 481012"/>
              <a:gd name="connsiteX1-39" fmla="*/ 4568823 w 4872037"/>
              <a:gd name="connsiteY1-40" fmla="*/ 0 h 481012"/>
              <a:gd name="connsiteX2-41" fmla="*/ 4872037 w 4872037"/>
              <a:gd name="connsiteY2-42" fmla="*/ 231777 h 481012"/>
              <a:gd name="connsiteX3-43" fmla="*/ 4586288 w 4872037"/>
              <a:gd name="connsiteY3-44" fmla="*/ 481012 h 481012"/>
              <a:gd name="connsiteX4-45" fmla="*/ 0 w 4872037"/>
              <a:gd name="connsiteY4-46" fmla="*/ 476250 h 481012"/>
              <a:gd name="connsiteX5-47" fmla="*/ 0 w 4872037"/>
              <a:gd name="connsiteY5-48" fmla="*/ 0 h 481012"/>
              <a:gd name="connsiteX0-49" fmla="*/ 0 w 4872037"/>
              <a:gd name="connsiteY0-50" fmla="*/ 0 h 485775"/>
              <a:gd name="connsiteX1-51" fmla="*/ 4568823 w 4872037"/>
              <a:gd name="connsiteY1-52" fmla="*/ 0 h 485775"/>
              <a:gd name="connsiteX2-53" fmla="*/ 4872037 w 4872037"/>
              <a:gd name="connsiteY2-54" fmla="*/ 231777 h 485775"/>
              <a:gd name="connsiteX3-55" fmla="*/ 4581525 w 4872037"/>
              <a:gd name="connsiteY3-56" fmla="*/ 485775 h 485775"/>
              <a:gd name="connsiteX4-57" fmla="*/ 0 w 4872037"/>
              <a:gd name="connsiteY4-58" fmla="*/ 476250 h 485775"/>
              <a:gd name="connsiteX5-59" fmla="*/ 0 w 4872037"/>
              <a:gd name="connsiteY5-60" fmla="*/ 0 h 485775"/>
              <a:gd name="connsiteX0-61" fmla="*/ 0 w 4872037"/>
              <a:gd name="connsiteY0-62" fmla="*/ 0 h 490538"/>
              <a:gd name="connsiteX1-63" fmla="*/ 4568823 w 4872037"/>
              <a:gd name="connsiteY1-64" fmla="*/ 0 h 490538"/>
              <a:gd name="connsiteX2-65" fmla="*/ 4872037 w 4872037"/>
              <a:gd name="connsiteY2-66" fmla="*/ 231777 h 490538"/>
              <a:gd name="connsiteX3-67" fmla="*/ 4567237 w 4872037"/>
              <a:gd name="connsiteY3-68" fmla="*/ 490538 h 490538"/>
              <a:gd name="connsiteX4-69" fmla="*/ 0 w 4872037"/>
              <a:gd name="connsiteY4-70" fmla="*/ 476250 h 490538"/>
              <a:gd name="connsiteX5-71" fmla="*/ 0 w 4872037"/>
              <a:gd name="connsiteY5-72" fmla="*/ 0 h 490538"/>
              <a:gd name="connsiteX0-73" fmla="*/ 0 w 4876800"/>
              <a:gd name="connsiteY0-74" fmla="*/ 0 h 490538"/>
              <a:gd name="connsiteX1-75" fmla="*/ 4568823 w 4876800"/>
              <a:gd name="connsiteY1-76" fmla="*/ 0 h 490538"/>
              <a:gd name="connsiteX2-77" fmla="*/ 4876800 w 4876800"/>
              <a:gd name="connsiteY2-78" fmla="*/ 236540 h 490538"/>
              <a:gd name="connsiteX3-79" fmla="*/ 4567237 w 4876800"/>
              <a:gd name="connsiteY3-80" fmla="*/ 490538 h 490538"/>
              <a:gd name="connsiteX4-81" fmla="*/ 0 w 4876800"/>
              <a:gd name="connsiteY4-82" fmla="*/ 476250 h 490538"/>
              <a:gd name="connsiteX5-83" fmla="*/ 0 w 4876800"/>
              <a:gd name="connsiteY5-84" fmla="*/ 0 h 4905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876800" h="490538">
                <a:moveTo>
                  <a:pt x="0" y="0"/>
                </a:moveTo>
                <a:lnTo>
                  <a:pt x="4568823" y="0"/>
                </a:lnTo>
                <a:lnTo>
                  <a:pt x="4876800" y="236540"/>
                </a:lnTo>
                <a:lnTo>
                  <a:pt x="4567237" y="490538"/>
                </a:lnTo>
                <a:lnTo>
                  <a:pt x="0" y="47625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63B1"/>
              </a:gs>
              <a:gs pos="100000">
                <a:srgbClr val="004EA2"/>
              </a:gs>
            </a:gsLst>
            <a:path path="rect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2" tIns="43345" rIns="86692" bIns="4334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6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六边形 47"/>
          <p:cNvSpPr/>
          <p:nvPr>
            <p:custDataLst>
              <p:tags r:id="rId15"/>
            </p:custDataLst>
          </p:nvPr>
        </p:nvSpPr>
        <p:spPr>
          <a:xfrm>
            <a:off x="5061503" y="4539822"/>
            <a:ext cx="931470" cy="655421"/>
          </a:xfrm>
          <a:prstGeom prst="hexagon">
            <a:avLst/>
          </a:prstGeom>
          <a:gradFill>
            <a:gsLst>
              <a:gs pos="0">
                <a:srgbClr val="0063B1"/>
              </a:gs>
              <a:gs pos="100000">
                <a:srgbClr val="004EA2"/>
              </a:gs>
            </a:gsLst>
            <a:path path="rect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2" tIns="43345" rIns="86692" bIns="4334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05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9" name="矩形 48"/>
          <p:cNvSpPr/>
          <p:nvPr>
            <p:custDataLst>
              <p:tags r:id="rId16"/>
            </p:custDataLst>
          </p:nvPr>
        </p:nvSpPr>
        <p:spPr>
          <a:xfrm>
            <a:off x="5992973" y="4651400"/>
            <a:ext cx="4672486" cy="395313"/>
          </a:xfrm>
          <a:prstGeom prst="rect">
            <a:avLst/>
          </a:prstGeom>
          <a:gradFill>
            <a:gsLst>
              <a:gs pos="0">
                <a:srgbClr val="0063B1"/>
              </a:gs>
              <a:gs pos="100000">
                <a:srgbClr val="004EA2"/>
              </a:gs>
            </a:gsLst>
            <a:path path="rect">
              <a:fillToRect l="100000" t="100000"/>
            </a:path>
          </a:gradFill>
          <a:effectLst/>
        </p:spPr>
        <p:txBody>
          <a:bodyPr wrap="square" lIns="86692" tIns="43345" rIns="86692" bIns="43345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Summary and outlook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.jpg"/>
          <p:cNvPicPr>
            <a:picLocks noChangeAspect="1"/>
          </p:cNvPicPr>
          <p:nvPr/>
        </p:nvPicPr>
        <p:blipFill>
          <a:blip r:embed="rId1" cstate="print"/>
          <a:srcRect l="16883" r="27830" b="848"/>
          <a:stretch>
            <a:fillRect/>
          </a:stretch>
        </p:blipFill>
        <p:spPr>
          <a:xfrm>
            <a:off x="2469049" y="875506"/>
            <a:ext cx="6618647" cy="5549258"/>
          </a:xfrm>
          <a:prstGeom prst="rect">
            <a:avLst/>
          </a:prstGeom>
        </p:spPr>
      </p:pic>
      <p:pic>
        <p:nvPicPr>
          <p:cNvPr id="8" name="图片 7" descr="低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31442" y="4730108"/>
            <a:ext cx="2653190" cy="1722891"/>
          </a:xfrm>
          <a:prstGeom prst="rect">
            <a:avLst/>
          </a:prstGeom>
        </p:spPr>
      </p:pic>
      <p:pic>
        <p:nvPicPr>
          <p:cNvPr id="9" name="图片 8" descr="整体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27855" y="875506"/>
            <a:ext cx="2460364" cy="172289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306885" y="1744975"/>
            <a:ext cx="3019358" cy="165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31997" y="654073"/>
            <a:ext cx="177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Power supply (upgrade)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12849" y="2367984"/>
            <a:ext cx="284663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Cooling system (upgrade)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36120" y="6293743"/>
            <a:ext cx="2936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Cryogenic system (new)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71" y="5040638"/>
            <a:ext cx="2228141" cy="1419255"/>
          </a:xfrm>
          <a:prstGeom prst="rect">
            <a:avLst/>
          </a:prstGeom>
          <a:solidFill>
            <a:srgbClr val="0000FF"/>
          </a:solidFill>
        </p:spPr>
      </p:pic>
      <p:sp>
        <p:nvSpPr>
          <p:cNvPr id="16" name="TextBox 10"/>
          <p:cNvSpPr txBox="1"/>
          <p:nvPr/>
        </p:nvSpPr>
        <p:spPr>
          <a:xfrm>
            <a:off x="267533" y="4587313"/>
            <a:ext cx="2148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PCS (new)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043" y="2942607"/>
            <a:ext cx="2711589" cy="1771741"/>
          </a:xfrm>
          <a:prstGeom prst="rect">
            <a:avLst/>
          </a:prstGeom>
        </p:spPr>
      </p:pic>
      <p:sp>
        <p:nvSpPr>
          <p:cNvPr id="14" name="TextBox 11"/>
          <p:cNvSpPr txBox="1"/>
          <p:nvPr/>
        </p:nvSpPr>
        <p:spPr>
          <a:xfrm>
            <a:off x="9148691" y="4448939"/>
            <a:ext cx="271158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Baking system (upgrade)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TextBox 11"/>
          <p:cNvSpPr txBox="1"/>
          <p:nvPr/>
        </p:nvSpPr>
        <p:spPr>
          <a:xfrm>
            <a:off x="5407078" y="741921"/>
            <a:ext cx="264045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ECRH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LHCD (new)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TextBox 12"/>
          <p:cNvSpPr txBox="1"/>
          <p:nvPr/>
        </p:nvSpPr>
        <p:spPr>
          <a:xfrm>
            <a:off x="3000450" y="3086117"/>
            <a:ext cx="177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NBI (new)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17" descr="QQ图片201909200913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105" y="1243989"/>
            <a:ext cx="2051566" cy="164393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/>
          <p:cNvSpPr txBox="1"/>
          <p:nvPr/>
        </p:nvSpPr>
        <p:spPr>
          <a:xfrm>
            <a:off x="2415913" y="687037"/>
            <a:ext cx="2164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Pumping system (upgrade)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占位符 1"/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Main upgraded Systems of HL-3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第一壁整体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46967" y="856527"/>
            <a:ext cx="3059839" cy="2521295"/>
          </a:xfrm>
          <a:prstGeom prst="rect">
            <a:avLst/>
          </a:prstGeom>
        </p:spPr>
      </p:pic>
      <p:pic>
        <p:nvPicPr>
          <p:cNvPr id="13" name="图片 12" descr="5. 未标题1A...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34752" y="3341464"/>
            <a:ext cx="4673748" cy="3124721"/>
          </a:xfrm>
          <a:prstGeom prst="rect">
            <a:avLst/>
          </a:prstGeom>
        </p:spPr>
      </p:pic>
      <p:sp>
        <p:nvSpPr>
          <p:cNvPr id="12" name="任意多边形: 形状 11"/>
          <p:cNvSpPr/>
          <p:nvPr/>
        </p:nvSpPr>
        <p:spPr>
          <a:xfrm>
            <a:off x="628795" y="1095313"/>
            <a:ext cx="6964197" cy="1885168"/>
          </a:xfrm>
          <a:custGeom>
            <a:avLst/>
            <a:gdLst>
              <a:gd name="connsiteX0" fmla="*/ 127441 w 5109210"/>
              <a:gd name="connsiteY0" fmla="*/ 0 h 1462321"/>
              <a:gd name="connsiteX1" fmla="*/ 5109210 w 5109210"/>
              <a:gd name="connsiteY1" fmla="*/ 0 h 1462321"/>
              <a:gd name="connsiteX2" fmla="*/ 5109210 w 5109210"/>
              <a:gd name="connsiteY2" fmla="*/ 1462321 h 1462321"/>
              <a:gd name="connsiteX3" fmla="*/ 127441 w 5109210"/>
              <a:gd name="connsiteY3" fmla="*/ 1462321 h 1462321"/>
              <a:gd name="connsiteX4" fmla="*/ 0 w 5109210"/>
              <a:gd name="connsiteY4" fmla="*/ 1334880 h 1462321"/>
              <a:gd name="connsiteX5" fmla="*/ 0 w 5109210"/>
              <a:gd name="connsiteY5" fmla="*/ 127441 h 1462321"/>
              <a:gd name="connsiteX6" fmla="*/ 127441 w 5109210"/>
              <a:gd name="connsiteY6" fmla="*/ 0 h 146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09210" h="1462321">
                <a:moveTo>
                  <a:pt x="127441" y="0"/>
                </a:moveTo>
                <a:lnTo>
                  <a:pt x="5109210" y="0"/>
                </a:lnTo>
                <a:lnTo>
                  <a:pt x="5109210" y="1462321"/>
                </a:lnTo>
                <a:lnTo>
                  <a:pt x="127441" y="1462321"/>
                </a:lnTo>
                <a:cubicBezTo>
                  <a:pt x="57057" y="1462321"/>
                  <a:pt x="0" y="1405264"/>
                  <a:pt x="0" y="1334880"/>
                </a:cubicBezTo>
                <a:lnTo>
                  <a:pt x="0" y="127441"/>
                </a:lnTo>
                <a:cubicBezTo>
                  <a:pt x="0" y="57057"/>
                  <a:pt x="57057" y="0"/>
                  <a:pt x="127441" y="0"/>
                </a:cubicBezTo>
                <a:close/>
              </a:path>
            </a:pathLst>
          </a:custGeom>
          <a:gradFill flip="none" rotWithShape="1">
            <a:gsLst>
              <a:gs pos="0">
                <a:srgbClr val="2290FC">
                  <a:lumMod val="20000"/>
                  <a:lumOff val="80000"/>
                  <a:alpha val="0"/>
                </a:srgbClr>
              </a:gs>
              <a:gs pos="100000">
                <a:srgbClr val="2290FC">
                  <a:lumMod val="40000"/>
                  <a:lumOff val="60000"/>
                  <a:alpha val="80000"/>
                </a:srgbClr>
              </a:gs>
            </a:gsLst>
            <a:lin ang="10800000" scaled="1"/>
            <a:tileRect/>
          </a:gradFill>
          <a:ln w="12700" cap="flat">
            <a:noFill/>
            <a:prstDash val="dash"/>
            <a:miter/>
          </a:ln>
          <a:effectLst>
            <a:outerShdw blurRad="254000" dist="38100" dir="5400000" sx="101000" sy="101000" algn="t" rotWithShape="0">
              <a:srgbClr val="2290FC">
                <a:lumMod val="50000"/>
                <a:alpha val="40000"/>
              </a:srgbClr>
            </a:outerShdw>
          </a:effectLst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TextBox 37"/>
          <p:cNvSpPr txBox="1"/>
          <p:nvPr/>
        </p:nvSpPr>
        <p:spPr>
          <a:xfrm>
            <a:off x="694065" y="1187203"/>
            <a:ext cx="6766354" cy="1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华文中宋" panose="02010600040101010101" charset="-122"/>
                <a:cs typeface="Arial" panose="020B0604020202020204" pitchFamily="34" charset="0"/>
              </a:rPr>
              <a:t>Full carbon wall has been installed in 2022.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华文中宋" panose="02010600040101010101" charset="-122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entury Gothic" panose="020B0502020202020204" pitchFamily="34" charset="0"/>
              <a:buChar char="−"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华文中宋" panose="02010600040101010101" charset="-122"/>
                <a:cs typeface="Arial" panose="020B0604020202020204" pitchFamily="34" charset="0"/>
              </a:rPr>
              <a:t>Heat load: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华文中宋" panose="02010600040101010101" charset="-122"/>
                <a:cs typeface="Arial" panose="020B0604020202020204" pitchFamily="34" charset="0"/>
              </a:rPr>
              <a:t>~ 1MW/m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华文中宋" panose="02010600040101010101" charset="-122"/>
                <a:cs typeface="Arial" panose="020B0604020202020204" pitchFamily="34" charset="0"/>
              </a:rPr>
              <a:t>2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华文中宋" panose="02010600040101010101" charset="-122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entury Gothic" panose="020B0502020202020204" pitchFamily="34" charset="0"/>
              <a:buChar char="−"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华文中宋" panose="02010600040101010101" charset="-122"/>
                <a:cs typeface="Arial" panose="020B0604020202020204" pitchFamily="34" charset="0"/>
              </a:rPr>
              <a:t>Accuracy: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华文中宋" panose="02010600040101010101" charset="-122"/>
                <a:cs typeface="Arial" panose="020B0604020202020204" pitchFamily="34" charset="0"/>
              </a:rPr>
              <a:t>&lt;±2 mm,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华文中宋" panose="02010600040101010101" charset="-122"/>
                <a:cs typeface="Arial" panose="020B0604020202020204" pitchFamily="34" charset="0"/>
              </a:rPr>
              <a:t>height difference of adjacent graphite tiles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华文中宋" panose="02010600040101010101" charset="-122"/>
                <a:cs typeface="Arial" panose="020B0604020202020204" pitchFamily="34" charset="0"/>
              </a:rPr>
              <a:t>:  &lt; ±0.25 mm.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华文中宋" panose="02010600040101010101" charset="-122"/>
              <a:cs typeface="Arial" panose="020B0604020202020204" pitchFamily="34" charset="0"/>
            </a:endParaRPr>
          </a:p>
        </p:txBody>
      </p:sp>
      <p:sp>
        <p:nvSpPr>
          <p:cNvPr id="11" name="箭头: 虚尾 10"/>
          <p:cNvSpPr/>
          <p:nvPr/>
        </p:nvSpPr>
        <p:spPr>
          <a:xfrm>
            <a:off x="5791199" y="4190021"/>
            <a:ext cx="1055225" cy="1164453"/>
          </a:xfrm>
          <a:prstGeom prst="striped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华文中宋" panose="02010600040101010101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29532" y="5405755"/>
            <a:ext cx="3898900" cy="872490"/>
          </a:xfrm>
          <a:prstGeom prst="rect">
            <a:avLst/>
          </a:prstGeom>
          <a:solidFill>
            <a:schemeClr val="bg1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TextBox 31"/>
          <p:cNvSpPr txBox="1"/>
          <p:nvPr/>
        </p:nvSpPr>
        <p:spPr>
          <a:xfrm>
            <a:off x="6994292" y="5489995"/>
            <a:ext cx="496937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华文中宋" panose="02010600040101010101" charset="-122"/>
                <a:cs typeface="+mn-cs"/>
              </a:rPr>
              <a:t>Carbon-based first wall 2022.08.31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华文中宋" panose="02010600040101010101" charset="-122"/>
              <a:cs typeface="+mn-c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056" y="3341463"/>
            <a:ext cx="5308957" cy="312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/>
          <p:nvPr/>
        </p:nvSpPr>
        <p:spPr>
          <a:xfrm>
            <a:off x="1060084" y="5405755"/>
            <a:ext cx="3898900" cy="872490"/>
          </a:xfrm>
          <a:prstGeom prst="rect">
            <a:avLst/>
          </a:prstGeom>
          <a:solidFill>
            <a:schemeClr val="bg1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华文中宋" panose="02010600040101010101" charset="-122"/>
                <a:cs typeface="+mn-cs"/>
              </a:rPr>
              <a:t>Stainless steel first wall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华文中宋" panose="02010600040101010101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华文中宋" panose="02010600040101010101" charset="-122"/>
                <a:cs typeface="+mn-cs"/>
              </a:rPr>
              <a:t>2020-2021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华文中宋" panose="02010600040101010101" charset="-122"/>
              <a:cs typeface="+mn-cs"/>
            </a:endParaRPr>
          </a:p>
        </p:txBody>
      </p:sp>
      <p:sp>
        <p:nvSpPr>
          <p:cNvPr id="4" name="文本占位符 1"/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First wall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9" r="-18" b="12259"/>
          <a:stretch>
            <a:fillRect/>
          </a:stretch>
        </p:blipFill>
        <p:spPr>
          <a:xfrm>
            <a:off x="7185660" y="1075588"/>
            <a:ext cx="4600320" cy="25278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492647" y="979129"/>
                <a:ext cx="6429735" cy="161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楷体" panose="02010609060101010101" pitchFamily="49" charset="-122"/>
                    <a:cs typeface="Arial" panose="020B0604020202020204" pitchFamily="34" charset="0"/>
                  </a:rPr>
                  <a:t>Lower Divertor :</a:t>
                </a:r>
                <a:endPara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楷体" panose="02010609060101010101" pitchFamily="49" charset="-122"/>
                  <a:cs typeface="Arial" panose="020B0604020202020204" pitchFamily="34" charset="0"/>
                </a:endParaRPr>
              </a:p>
              <a:p>
                <a:pPr marL="50419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Char char="−"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楷体" panose="02010609060101010101" pitchFamily="49" charset="-122"/>
                    <a:cs typeface="Arial" panose="020B0604020202020204" pitchFamily="34" charset="0"/>
                  </a:rPr>
                  <a:t>Flexible divertor configurations 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楷体" panose="02010609060101010101" pitchFamily="49" charset="-122"/>
                    <a:cs typeface="Arial" panose="020B0604020202020204" pitchFamily="34" charset="0"/>
                  </a:rPr>
                  <a:t>for heat and particle flux control.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楷体" panose="02010609060101010101" pitchFamily="49" charset="-122"/>
                  <a:cs typeface="Arial" panose="020B0604020202020204" pitchFamily="34" charset="0"/>
                </a:endParaRPr>
              </a:p>
              <a:p>
                <a:pPr marL="50419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Char char="−"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楷体" panose="02010609060101010101" pitchFamily="49" charset="-122"/>
                    <a:cs typeface="Arial" panose="020B0604020202020204" pitchFamily="34" charset="0"/>
                  </a:rPr>
                  <a:t>Tolerable heat flux: </a:t>
                </a:r>
                <a14:m>
                  <m:oMath xmlns:m="http://schemas.openxmlformats.org/officeDocument/2006/math">
                    <m:r>
                      <a:rPr kumimoji="0" lang="en-US" altLang="zh-CN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>
                            <a:lumMod val="85000"/>
                            <a:lumOff val="1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</m:oMath>
                </a14:m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楷体" panose="02010609060101010101" pitchFamily="49" charset="-122"/>
                    <a:cs typeface="Arial" panose="020B0604020202020204" pitchFamily="34" charset="0"/>
                  </a:rPr>
                  <a:t> 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楷体" panose="02010609060101010101" pitchFamily="49" charset="-122"/>
                    <a:cs typeface="Arial" panose="020B0604020202020204" pitchFamily="34" charset="0"/>
                  </a:rPr>
                  <a:t>7 MW/m</a:t>
                </a:r>
                <a:r>
                  <a:rPr kumimoji="0" lang="en-US" altLang="zh-CN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楷体" panose="02010609060101010101" pitchFamily="49" charset="-122"/>
                    <a:cs typeface="Arial" panose="020B0604020202020204" pitchFamily="34" charset="0"/>
                  </a:rPr>
                  <a:t>2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楷体" panose="02010609060101010101" pitchFamily="49" charset="-122"/>
                    <a:cs typeface="Arial" panose="020B0604020202020204" pitchFamily="34" charset="0"/>
                  </a:rPr>
                  <a:t> for t 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楷体" panose="02010609060101010101" pitchFamily="49" charset="-122"/>
                    <a:cs typeface="Arial" panose="020B0604020202020204" pitchFamily="34" charset="0"/>
                  </a:rPr>
                  <a:t>≥ 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楷体" panose="02010609060101010101" pitchFamily="49" charset="-122"/>
                    <a:cs typeface="Arial" panose="020B0604020202020204" pitchFamily="34" charset="0"/>
                  </a:rPr>
                  <a:t>5 s &amp; Ip &gt;1.8 MA.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楷体" panose="02010609060101010101" pitchFamily="49" charset="-122"/>
                  <a:cs typeface="Arial" panose="020B0604020202020204" pitchFamily="34" charset="0"/>
                </a:endParaRPr>
              </a:p>
              <a:p>
                <a:pPr marL="50419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Char char="−"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楷体" panose="02010609060101010101" pitchFamily="49" charset="-122"/>
                    <a:cs typeface="Arial" panose="020B0604020202020204" pitchFamily="34" charset="0"/>
                  </a:rPr>
                  <a:t>High accuracy: 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楷体" panose="02010609060101010101" pitchFamily="49" charset="-122"/>
                    <a:cs typeface="Arial" panose="020B0604020202020204" pitchFamily="34" charset="0"/>
                    <a:sym typeface="+mn-ea"/>
                  </a:rPr>
                  <a:t>±0.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楷体" panose="02010609060101010101" pitchFamily="49" charset="-122"/>
                    <a:cs typeface="Arial" panose="020B0604020202020204" pitchFamily="34" charset="0"/>
                    <a:sym typeface="+mn-ea"/>
                  </a:rPr>
                  <a:t>2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楷体" panose="02010609060101010101" pitchFamily="49" charset="-122"/>
                    <a:cs typeface="Arial" panose="020B0604020202020204" pitchFamily="34" charset="0"/>
                    <a:sym typeface="+mn-ea"/>
                  </a:rPr>
                  <a:t>5mm 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楷体" panose="02010609060101010101" pitchFamily="49" charset="-122"/>
                    <a:cs typeface="Arial" panose="020B0604020202020204" pitchFamily="34" charset="0"/>
                    <a:sym typeface="+mn-ea"/>
                  </a:rPr>
                  <a:t>at striking point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楷体" panose="02010609060101010101" pitchFamily="49" charset="-122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47" y="979129"/>
                <a:ext cx="6429735" cy="1614805"/>
              </a:xfrm>
              <a:prstGeom prst="rect">
                <a:avLst/>
              </a:prstGeom>
              <a:blipFill rotWithShape="1">
                <a:blip r:embed="rId2"/>
                <a:stretch>
                  <a:fillRect l="-8" t="-37" r="4" b="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/>
        </p:nvSpPr>
        <p:spPr>
          <a:xfrm>
            <a:off x="492647" y="3860032"/>
            <a:ext cx="3822995" cy="2465535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9000" contrast="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" r="-3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华文中宋" panose="02010600040101010101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1258" y="6386144"/>
            <a:ext cx="52027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华文中宋" panose="02010600040101010101" charset="-122"/>
                <a:cs typeface="Arial" panose="020B0604020202020204" pitchFamily="34" charset="0"/>
              </a:rPr>
              <a:t>Installation of the final Divertor component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华文中宋" panose="02010600040101010101" charset="-122"/>
              <a:cs typeface="Arial" panose="020B0604020202020204" pitchFamily="34" charset="0"/>
            </a:endParaRPr>
          </a:p>
        </p:txBody>
      </p:sp>
      <p:pic>
        <p:nvPicPr>
          <p:cNvPr id="27" name="图片 26" descr="IMG_428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904166" y="3851242"/>
            <a:ext cx="3230953" cy="2474324"/>
          </a:xfrm>
          <a:prstGeom prst="rect">
            <a:avLst/>
          </a:prstGeom>
        </p:spPr>
      </p:pic>
      <p:sp>
        <p:nvSpPr>
          <p:cNvPr id="29" name="任意多边形: 形状 28"/>
          <p:cNvSpPr/>
          <p:nvPr/>
        </p:nvSpPr>
        <p:spPr>
          <a:xfrm>
            <a:off x="4889781" y="4889226"/>
            <a:ext cx="3232433" cy="1399926"/>
          </a:xfrm>
          <a:custGeom>
            <a:avLst/>
            <a:gdLst>
              <a:gd name="connsiteX0" fmla="*/ 0 w 3312160"/>
              <a:gd name="connsiteY0" fmla="*/ 204295 h 1428575"/>
              <a:gd name="connsiteX1" fmla="*/ 1600200 w 3312160"/>
              <a:gd name="connsiteY1" fmla="*/ 97615 h 1428575"/>
              <a:gd name="connsiteX2" fmla="*/ 3312160 w 3312160"/>
              <a:gd name="connsiteY2" fmla="*/ 1428575 h 1428575"/>
              <a:gd name="connsiteX0-1" fmla="*/ 0 w 3312160"/>
              <a:gd name="connsiteY0-2" fmla="*/ 204295 h 1428575"/>
              <a:gd name="connsiteX1-3" fmla="*/ 1600200 w 3312160"/>
              <a:gd name="connsiteY1-4" fmla="*/ 97615 h 1428575"/>
              <a:gd name="connsiteX2-5" fmla="*/ 2527289 w 3312160"/>
              <a:gd name="connsiteY2-6" fmla="*/ 525605 h 1428575"/>
              <a:gd name="connsiteX3" fmla="*/ 3312160 w 3312160"/>
              <a:gd name="connsiteY3" fmla="*/ 1428575 h 1428575"/>
              <a:gd name="connsiteX0-7" fmla="*/ 0 w 3312160"/>
              <a:gd name="connsiteY0-8" fmla="*/ 272350 h 1496630"/>
              <a:gd name="connsiteX1-9" fmla="*/ 1588727 w 3312160"/>
              <a:gd name="connsiteY1-10" fmla="*/ 78040 h 1496630"/>
              <a:gd name="connsiteX2-11" fmla="*/ 2527289 w 3312160"/>
              <a:gd name="connsiteY2-12" fmla="*/ 593660 h 1496630"/>
              <a:gd name="connsiteX3-13" fmla="*/ 3312160 w 3312160"/>
              <a:gd name="connsiteY3-14" fmla="*/ 1496630 h 1496630"/>
              <a:gd name="connsiteX0-15" fmla="*/ 0 w 3312160"/>
              <a:gd name="connsiteY0-16" fmla="*/ 272350 h 1496630"/>
              <a:gd name="connsiteX1-17" fmla="*/ 1588727 w 3312160"/>
              <a:gd name="connsiteY1-18" fmla="*/ 78040 h 1496630"/>
              <a:gd name="connsiteX2-19" fmla="*/ 2527289 w 3312160"/>
              <a:gd name="connsiteY2-20" fmla="*/ 593660 h 1496630"/>
              <a:gd name="connsiteX3-21" fmla="*/ 3312160 w 3312160"/>
              <a:gd name="connsiteY3-22" fmla="*/ 1496630 h 1496630"/>
              <a:gd name="connsiteX0-23" fmla="*/ 0 w 3312160"/>
              <a:gd name="connsiteY0-24" fmla="*/ 226243 h 1450523"/>
              <a:gd name="connsiteX1-25" fmla="*/ 1588727 w 3312160"/>
              <a:gd name="connsiteY1-26" fmla="*/ 31933 h 1450523"/>
              <a:gd name="connsiteX2-27" fmla="*/ 2527289 w 3312160"/>
              <a:gd name="connsiteY2-28" fmla="*/ 547553 h 1450523"/>
              <a:gd name="connsiteX3-29" fmla="*/ 3312160 w 3312160"/>
              <a:gd name="connsiteY3-30" fmla="*/ 1450523 h 1450523"/>
              <a:gd name="connsiteX0-31" fmla="*/ 0 w 3312160"/>
              <a:gd name="connsiteY0-32" fmla="*/ 226243 h 1450523"/>
              <a:gd name="connsiteX1-33" fmla="*/ 1588727 w 3312160"/>
              <a:gd name="connsiteY1-34" fmla="*/ 31933 h 1450523"/>
              <a:gd name="connsiteX2-35" fmla="*/ 2527289 w 3312160"/>
              <a:gd name="connsiteY2-36" fmla="*/ 547553 h 1450523"/>
              <a:gd name="connsiteX3-37" fmla="*/ 3312160 w 3312160"/>
              <a:gd name="connsiteY3-38" fmla="*/ 1450523 h 1450523"/>
              <a:gd name="connsiteX0-39" fmla="*/ 0 w 3312160"/>
              <a:gd name="connsiteY0-40" fmla="*/ 226243 h 1450523"/>
              <a:gd name="connsiteX1-41" fmla="*/ 1588727 w 3312160"/>
              <a:gd name="connsiteY1-42" fmla="*/ 31933 h 1450523"/>
              <a:gd name="connsiteX2-43" fmla="*/ 2550236 w 3312160"/>
              <a:gd name="connsiteY2-44" fmla="*/ 562793 h 1450523"/>
              <a:gd name="connsiteX3-45" fmla="*/ 3312160 w 3312160"/>
              <a:gd name="connsiteY3-46" fmla="*/ 1450523 h 1450523"/>
              <a:gd name="connsiteX0-47" fmla="*/ 0 w 3312160"/>
              <a:gd name="connsiteY0-48" fmla="*/ 226243 h 1450523"/>
              <a:gd name="connsiteX1-49" fmla="*/ 1588727 w 3312160"/>
              <a:gd name="connsiteY1-50" fmla="*/ 31933 h 1450523"/>
              <a:gd name="connsiteX2-51" fmla="*/ 2550236 w 3312160"/>
              <a:gd name="connsiteY2-52" fmla="*/ 562793 h 1450523"/>
              <a:gd name="connsiteX3-53" fmla="*/ 3312160 w 3312160"/>
              <a:gd name="connsiteY3-54" fmla="*/ 1450523 h 14505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13" y="connsiteY3-14"/>
              </a:cxn>
            </a:cxnLst>
            <a:rect l="l" t="t" r="r" b="b"/>
            <a:pathLst>
              <a:path w="3312160" h="1450523">
                <a:moveTo>
                  <a:pt x="0" y="226243"/>
                </a:moveTo>
                <a:cubicBezTo>
                  <a:pt x="524086" y="70879"/>
                  <a:pt x="929617" y="-63529"/>
                  <a:pt x="1588727" y="31933"/>
                </a:cubicBezTo>
                <a:cubicBezTo>
                  <a:pt x="1992095" y="155335"/>
                  <a:pt x="2264909" y="340966"/>
                  <a:pt x="2550236" y="562793"/>
                </a:cubicBezTo>
                <a:cubicBezTo>
                  <a:pt x="2835563" y="784620"/>
                  <a:pt x="3203658" y="1242243"/>
                  <a:pt x="3312160" y="145052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华文中宋" panose="02010600040101010101" charset="-122"/>
              <a:cs typeface="+mn-cs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021416" y="4308477"/>
            <a:ext cx="79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楷体" panose="02010609060101010101" pitchFamily="49" charset="-122"/>
                <a:cs typeface="+mn-cs"/>
              </a:rPr>
              <a:t>TCP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楷体" panose="02010609060101010101" pitchFamily="49" charset="-122"/>
              <a:cs typeface="+mn-cs"/>
            </a:endParaRPr>
          </a:p>
        </p:txBody>
      </p:sp>
      <p:cxnSp>
        <p:nvCxnSpPr>
          <p:cNvPr id="31" name="直接箭头连接符 30"/>
          <p:cNvCxnSpPr>
            <a:stCxn id="30" idx="2"/>
          </p:cNvCxnSpPr>
          <p:nvPr/>
        </p:nvCxnSpPr>
        <p:spPr>
          <a:xfrm flipH="1">
            <a:off x="7245671" y="4677809"/>
            <a:ext cx="171658" cy="451899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任意多边形: 形状 33"/>
          <p:cNvSpPr/>
          <p:nvPr/>
        </p:nvSpPr>
        <p:spPr>
          <a:xfrm>
            <a:off x="4915380" y="4736134"/>
            <a:ext cx="3206835" cy="1161776"/>
          </a:xfrm>
          <a:custGeom>
            <a:avLst/>
            <a:gdLst>
              <a:gd name="connsiteX0" fmla="*/ 0 w 3312160"/>
              <a:gd name="connsiteY0" fmla="*/ 204295 h 1428575"/>
              <a:gd name="connsiteX1" fmla="*/ 1600200 w 3312160"/>
              <a:gd name="connsiteY1" fmla="*/ 97615 h 1428575"/>
              <a:gd name="connsiteX2" fmla="*/ 3312160 w 3312160"/>
              <a:gd name="connsiteY2" fmla="*/ 1428575 h 1428575"/>
              <a:gd name="connsiteX0-1" fmla="*/ 0 w 3312160"/>
              <a:gd name="connsiteY0-2" fmla="*/ 204295 h 1428575"/>
              <a:gd name="connsiteX1-3" fmla="*/ 1600200 w 3312160"/>
              <a:gd name="connsiteY1-4" fmla="*/ 97615 h 1428575"/>
              <a:gd name="connsiteX2-5" fmla="*/ 2527289 w 3312160"/>
              <a:gd name="connsiteY2-6" fmla="*/ 525605 h 1428575"/>
              <a:gd name="connsiteX3" fmla="*/ 3312160 w 3312160"/>
              <a:gd name="connsiteY3" fmla="*/ 1428575 h 1428575"/>
              <a:gd name="connsiteX0-7" fmla="*/ 0 w 3312160"/>
              <a:gd name="connsiteY0-8" fmla="*/ 272350 h 1496630"/>
              <a:gd name="connsiteX1-9" fmla="*/ 1588727 w 3312160"/>
              <a:gd name="connsiteY1-10" fmla="*/ 78040 h 1496630"/>
              <a:gd name="connsiteX2-11" fmla="*/ 2527289 w 3312160"/>
              <a:gd name="connsiteY2-12" fmla="*/ 593660 h 1496630"/>
              <a:gd name="connsiteX3-13" fmla="*/ 3312160 w 3312160"/>
              <a:gd name="connsiteY3-14" fmla="*/ 1496630 h 1496630"/>
              <a:gd name="connsiteX0-15" fmla="*/ 0 w 3312160"/>
              <a:gd name="connsiteY0-16" fmla="*/ 272350 h 1496630"/>
              <a:gd name="connsiteX1-17" fmla="*/ 1588727 w 3312160"/>
              <a:gd name="connsiteY1-18" fmla="*/ 78040 h 1496630"/>
              <a:gd name="connsiteX2-19" fmla="*/ 2527289 w 3312160"/>
              <a:gd name="connsiteY2-20" fmla="*/ 593660 h 1496630"/>
              <a:gd name="connsiteX3-21" fmla="*/ 3312160 w 3312160"/>
              <a:gd name="connsiteY3-22" fmla="*/ 1496630 h 1496630"/>
              <a:gd name="connsiteX0-23" fmla="*/ 0 w 3312160"/>
              <a:gd name="connsiteY0-24" fmla="*/ 226243 h 1450523"/>
              <a:gd name="connsiteX1-25" fmla="*/ 1588727 w 3312160"/>
              <a:gd name="connsiteY1-26" fmla="*/ 31933 h 1450523"/>
              <a:gd name="connsiteX2-27" fmla="*/ 2527289 w 3312160"/>
              <a:gd name="connsiteY2-28" fmla="*/ 547553 h 1450523"/>
              <a:gd name="connsiteX3-29" fmla="*/ 3312160 w 3312160"/>
              <a:gd name="connsiteY3-30" fmla="*/ 1450523 h 1450523"/>
              <a:gd name="connsiteX0-31" fmla="*/ 0 w 3312160"/>
              <a:gd name="connsiteY0-32" fmla="*/ 226243 h 1450523"/>
              <a:gd name="connsiteX1-33" fmla="*/ 1588727 w 3312160"/>
              <a:gd name="connsiteY1-34" fmla="*/ 31933 h 1450523"/>
              <a:gd name="connsiteX2-35" fmla="*/ 2527289 w 3312160"/>
              <a:gd name="connsiteY2-36" fmla="*/ 547553 h 1450523"/>
              <a:gd name="connsiteX3-37" fmla="*/ 3312160 w 3312160"/>
              <a:gd name="connsiteY3-38" fmla="*/ 1450523 h 1450523"/>
              <a:gd name="connsiteX0-39" fmla="*/ 0 w 3312160"/>
              <a:gd name="connsiteY0-40" fmla="*/ 226243 h 1450523"/>
              <a:gd name="connsiteX1-41" fmla="*/ 1588727 w 3312160"/>
              <a:gd name="connsiteY1-42" fmla="*/ 31933 h 1450523"/>
              <a:gd name="connsiteX2-43" fmla="*/ 2550236 w 3312160"/>
              <a:gd name="connsiteY2-44" fmla="*/ 562793 h 1450523"/>
              <a:gd name="connsiteX3-45" fmla="*/ 3312160 w 3312160"/>
              <a:gd name="connsiteY3-46" fmla="*/ 1450523 h 1450523"/>
              <a:gd name="connsiteX0-47" fmla="*/ 0 w 3312160"/>
              <a:gd name="connsiteY0-48" fmla="*/ 226243 h 1450523"/>
              <a:gd name="connsiteX1-49" fmla="*/ 1588727 w 3312160"/>
              <a:gd name="connsiteY1-50" fmla="*/ 31933 h 1450523"/>
              <a:gd name="connsiteX2-51" fmla="*/ 2550236 w 3312160"/>
              <a:gd name="connsiteY2-52" fmla="*/ 562793 h 1450523"/>
              <a:gd name="connsiteX3-53" fmla="*/ 3312160 w 3312160"/>
              <a:gd name="connsiteY3-54" fmla="*/ 1450523 h 14505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13" y="connsiteY3-14"/>
              </a:cxn>
            </a:cxnLst>
            <a:rect l="l" t="t" r="r" b="b"/>
            <a:pathLst>
              <a:path w="3312160" h="1450523">
                <a:moveTo>
                  <a:pt x="0" y="226243"/>
                </a:moveTo>
                <a:cubicBezTo>
                  <a:pt x="524086" y="70879"/>
                  <a:pt x="929617" y="-63529"/>
                  <a:pt x="1588727" y="31933"/>
                </a:cubicBezTo>
                <a:cubicBezTo>
                  <a:pt x="1992095" y="155335"/>
                  <a:pt x="2264909" y="340966"/>
                  <a:pt x="2550236" y="562793"/>
                </a:cubicBezTo>
                <a:cubicBezTo>
                  <a:pt x="2835563" y="784620"/>
                  <a:pt x="3203658" y="1242243"/>
                  <a:pt x="3312160" y="145052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华文中宋" panose="02010600040101010101" charset="-122"/>
              <a:cs typeface="+mn-cs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92647" y="2773731"/>
            <a:ext cx="50318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华文中宋" panose="02010600040101010101" charset="-122"/>
                <a:cs typeface="Arial" panose="020B0604020202020204" pitchFamily="34" charset="0"/>
              </a:rPr>
              <a:t>Toroidal Cryopump (TCP)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华文中宋" panose="02010600040101010101" charset="-122"/>
              <a:cs typeface="Arial" panose="020B0604020202020204" pitchFamily="3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46652" y="3203822"/>
            <a:ext cx="5951991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Century Gothic" panose="020B0502020202020204" pitchFamily="34" charset="0"/>
              <a:buChar char="−"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楷体" panose="02010609060101010101" pitchFamily="49" charset="-122"/>
                <a:cs typeface="+mn-cs"/>
              </a:rPr>
              <a:t>P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楷体" panose="02010609060101010101" pitchFamily="49" charset="-122"/>
                <a:cs typeface="+mn-cs"/>
              </a:rPr>
              <a:t>umping speed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楷体" panose="02010609060101010101" pitchFamily="49" charset="-122"/>
                <a:cs typeface="+mn-cs"/>
              </a:rPr>
              <a:t>: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楷体" panose="02010609060101010101" pitchFamily="49" charset="-122"/>
                <a:cs typeface="+mn-cs"/>
              </a:rPr>
              <a:t>5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楷体" panose="02010609060101010101" pitchFamily="49" charset="-122"/>
                <a:cs typeface="+mn-cs"/>
              </a:rPr>
              <a:t>0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楷体" panose="02010609060101010101" pitchFamily="49" charset="-122"/>
                <a:cs typeface="+mn-cs"/>
              </a:rPr>
              <a:t>m</a:t>
            </a:r>
            <a:r>
              <a:rPr kumimoji="0" lang="zh-CN" alt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楷体" panose="02010609060101010101" pitchFamily="49" charset="-122"/>
                <a:cs typeface="+mn-cs"/>
              </a:rPr>
              <a:t>3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楷体" panose="02010609060101010101" pitchFamily="49" charset="-122"/>
                <a:cs typeface="+mn-cs"/>
              </a:rPr>
              <a:t>/s for H</a:t>
            </a:r>
            <a:r>
              <a:rPr kumimoji="0" lang="zh-CN" alt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楷体" panose="02010609060101010101" pitchFamily="49" charset="-122"/>
                <a:cs typeface="+mn-cs"/>
              </a:rPr>
              <a:t>2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楷体" panose="02010609060101010101" pitchFamily="49" charset="-122"/>
                <a:cs typeface="+mn-cs"/>
              </a:rPr>
              <a:t>,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楷体" panose="02010609060101010101" pitchFamily="49" charset="-122"/>
                <a:cs typeface="+mn-cs"/>
              </a:rPr>
              <a:t>200 W/4.5K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9" t="7367" r="8288" b="-1"/>
          <a:stretch>
            <a:fillRect/>
          </a:stretch>
        </p:blipFill>
        <p:spPr>
          <a:xfrm>
            <a:off x="8477250" y="3827097"/>
            <a:ext cx="3067050" cy="2507742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6922382" y="6379390"/>
            <a:ext cx="28406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华文中宋" panose="02010600040101010101" charset="-122"/>
                <a:cs typeface="Arial" panose="020B0604020202020204" pitchFamily="34" charset="0"/>
              </a:rPr>
              <a:t>Welding pipes of TCP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华文中宋" panose="02010600040101010101" charset="-122"/>
              <a:cs typeface="Arial" panose="020B0604020202020204" pitchFamily="34" charset="0"/>
            </a:endParaRPr>
          </a:p>
        </p:txBody>
      </p:sp>
      <p:sp>
        <p:nvSpPr>
          <p:cNvPr id="2" name="文本占位符 1"/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Lower Divertor and Toroidal Cryopump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37627" y="914719"/>
            <a:ext cx="11371045" cy="953135"/>
          </a:xfrm>
          <a:prstGeom prst="rect">
            <a:avLst/>
          </a:prstGeom>
          <a:solidFill>
            <a:srgbClr val="035BA9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inden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More than 20 diagnostics installed for plasma control and measurements of profiles, impurity, heat and particle flux.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141165" y="2025948"/>
            <a:ext cx="6656750" cy="41757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/>
              <a:ea typeface="华文中宋" panose="02010600040101010101" charset="-122"/>
              <a:cs typeface="+mn-cs"/>
            </a:endParaRPr>
          </a:p>
        </p:txBody>
      </p:sp>
      <p:pic>
        <p:nvPicPr>
          <p:cNvPr id="22" name="图片 21" descr="Fig11"/>
          <p:cNvPicPr>
            <a:picLocks noChangeAspect="1"/>
          </p:cNvPicPr>
          <p:nvPr/>
        </p:nvPicPr>
        <p:blipFill rotWithShape="1">
          <a:blip r:embed="rId1"/>
          <a:srcRect r="52368"/>
          <a:stretch>
            <a:fillRect/>
          </a:stretch>
        </p:blipFill>
        <p:spPr>
          <a:xfrm>
            <a:off x="5311801" y="4678754"/>
            <a:ext cx="1573896" cy="141167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6507" y="2187075"/>
            <a:ext cx="2907489" cy="387786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4"/>
          <a:stretch>
            <a:fillRect/>
          </a:stretch>
        </p:blipFill>
        <p:spPr>
          <a:xfrm>
            <a:off x="5283255" y="3317160"/>
            <a:ext cx="1518503" cy="1292550"/>
          </a:xfrm>
          <a:prstGeom prst="rect">
            <a:avLst/>
          </a:prstGeom>
        </p:spPr>
      </p:pic>
      <p:pic>
        <p:nvPicPr>
          <p:cNvPr id="25" name="Picture 9" descr="F:\聚变所工作\项目申请参与\404厂\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352" y="2187075"/>
            <a:ext cx="1489495" cy="938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14" descr="F:\聚变所工作\光机系统设计\极向电荷交换复合谱系统\极向镜头资料(光电所）\谢老师图片\IMG_9376.jpg"/>
          <p:cNvPicPr>
            <a:picLocks noChangeAspect="1"/>
          </p:cNvPicPr>
          <p:nvPr/>
        </p:nvPicPr>
        <p:blipFill rotWithShape="1">
          <a:blip r:embed="rId5"/>
          <a:srcRect l="6398" r="7546"/>
          <a:stretch>
            <a:fillRect/>
          </a:stretch>
        </p:blipFill>
        <p:spPr>
          <a:xfrm>
            <a:off x="6964217" y="3321620"/>
            <a:ext cx="1668465" cy="1292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6"/>
          <p:cNvPicPr>
            <a:picLocks noGrp="1" noChangeAspect="1" noChangeArrowheads="1"/>
          </p:cNvPicPr>
          <p:nvPr/>
        </p:nvPicPr>
        <p:blipFill>
          <a:blip r:embed="rId6" cstate="print"/>
          <a:srcRect t="19297"/>
          <a:stretch>
            <a:fillRect/>
          </a:stretch>
        </p:blipFill>
        <p:spPr>
          <a:xfrm>
            <a:off x="6956597" y="2187075"/>
            <a:ext cx="1652998" cy="1008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9170" y="4678754"/>
            <a:ext cx="1197930" cy="14116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/>
              <p:cNvGraphicFramePr>
                <a:graphicFrameLocks noGrp="1"/>
              </p:cNvGraphicFramePr>
              <p:nvPr>
                <p:custDataLst>
                  <p:tags r:id="rId8"/>
                </p:custDataLst>
              </p:nvPr>
            </p:nvGraphicFramePr>
            <p:xfrm>
              <a:off x="437515" y="2025650"/>
              <a:ext cx="4530090" cy="4181475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113790"/>
                    <a:gridCol w="1590675"/>
                    <a:gridCol w="1825625"/>
                  </a:tblGrid>
                  <a:tr h="54038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400" dirty="0">
                              <a:latin typeface="+mj-lt"/>
                            </a:rPr>
                            <a:t>Parameter</a:t>
                          </a:r>
                          <a:endParaRPr lang="en-US" altLang="zh-CN" sz="1400" dirty="0">
                            <a:latin typeface="+mj-lt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400" dirty="0">
                              <a:latin typeface="+mj-lt"/>
                            </a:rPr>
                            <a:t>Diagnostic techniques</a:t>
                          </a:r>
                          <a:endParaRPr lang="en-US" altLang="zh-CN" sz="1400" dirty="0"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400" dirty="0">
                              <a:latin typeface="+mj-lt"/>
                            </a:rPr>
                            <a:t>Channels, Resolution</a:t>
                          </a:r>
                          <a:endParaRPr lang="en-US" altLang="zh-CN" sz="1400" dirty="0"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</a:tr>
                  <a:tr h="62039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n</a:t>
                          </a:r>
                          <a:r>
                            <a:rPr lang="en-US" altLang="zh-CN" sz="1100" baseline="-25000" dirty="0">
                              <a:latin typeface="+mj-lt"/>
                            </a:rPr>
                            <a:t>e</a:t>
                          </a:r>
                          <a:endParaRPr lang="en-US" altLang="zh-CN" sz="1100" baseline="-25000" dirty="0">
                            <a:latin typeface="+mj-lt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FIR interferometer  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FMCW reflectometer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100" dirty="0">
                              <a:latin typeface="+mj-lt"/>
                            </a:rPr>
                            <a:t>THz interferometer 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5 </a:t>
                          </a:r>
                          <a:r>
                            <a:rPr lang="en-US" altLang="zh-CN" sz="1100" dirty="0" err="1">
                              <a:latin typeface="+mj-lt"/>
                            </a:rPr>
                            <a:t>chs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, 0.1ms, 10 cm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Edge,10 </a:t>
                          </a:r>
                          <a:r>
                            <a:rPr lang="en-US" altLang="zh-CN" sz="1100" dirty="0" err="1">
                              <a:latin typeface="+mj-lt"/>
                            </a:rPr>
                            <a:t>μs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, 1 cm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1 </a:t>
                          </a:r>
                          <a:r>
                            <a:rPr lang="en-US" altLang="zh-CN" sz="1100" dirty="0" err="1">
                              <a:latin typeface="+mj-lt"/>
                            </a:rPr>
                            <a:t>ch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, 306.9 GHz, 5 </a:t>
                          </a:r>
                          <a:r>
                            <a:rPr lang="el-GR" altLang="zh-CN" sz="1100" dirty="0">
                              <a:latin typeface="+mj-lt"/>
                            </a:rPr>
                            <a:t>μ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s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61976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100" dirty="0" err="1">
                              <a:latin typeface="+mj-lt"/>
                            </a:rPr>
                            <a:t>T</a:t>
                          </a:r>
                          <a:r>
                            <a:rPr lang="en-US" altLang="zh-CN" sz="1100" kern="1200" baseline="-25000" dirty="0" err="1">
                              <a:latin typeface="+mj-lt"/>
                            </a:rPr>
                            <a:t>e</a:t>
                          </a:r>
                          <a:endParaRPr lang="en-US" altLang="zh-CN" sz="1100" kern="1200" baseline="-25000" dirty="0" err="1">
                            <a:latin typeface="+mj-lt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100" kern="1200" dirty="0">
                              <a:latin typeface="+mj-lt"/>
                            </a:rPr>
                            <a:t>Thomson scattering</a:t>
                          </a:r>
                          <a:endParaRPr lang="en-US" altLang="zh-CN" sz="1100" kern="1200" dirty="0">
                            <a:latin typeface="+mj-lt"/>
                          </a:endParaRPr>
                        </a:p>
                        <a:p>
                          <a:pPr marL="0" algn="ctr" defTabSz="914400" rtl="0" eaLnBrk="1" latinLnBrk="0" hangingPunct="1"/>
                          <a:r>
                            <a:rPr lang="en-US" altLang="zh-CN" sz="1100" kern="1200" dirty="0">
                              <a:latin typeface="+mj-lt"/>
                            </a:rPr>
                            <a:t>ECE</a:t>
                          </a:r>
                          <a:endParaRPr lang="en-US" altLang="zh-CN" sz="1100" kern="1200" dirty="0"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100" dirty="0">
                              <a:latin typeface="+mj-lt"/>
                            </a:rPr>
                            <a:t>5 </a:t>
                          </a:r>
                          <a:r>
                            <a:rPr lang="en-US" altLang="zh-CN" sz="1100" dirty="0" err="1">
                              <a:latin typeface="+mj-lt"/>
                            </a:rPr>
                            <a:t>chs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, 100 </a:t>
                          </a:r>
                          <a:r>
                            <a:rPr lang="en-US" altLang="zh-CN" sz="1100" dirty="0" err="1">
                              <a:latin typeface="+mj-lt"/>
                            </a:rPr>
                            <a:t>ms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, &gt; 1cm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60 </a:t>
                          </a:r>
                          <a:r>
                            <a:rPr lang="en-US" altLang="zh-CN" sz="1100" dirty="0" err="1">
                              <a:latin typeface="+mj-lt"/>
                            </a:rPr>
                            <a:t>chs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, 5</a:t>
                          </a:r>
                          <a:r>
                            <a:rPr lang="el-GR" altLang="zh-CN" sz="1100" dirty="0">
                              <a:latin typeface="+mj-lt"/>
                            </a:rPr>
                            <a:t>μ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s, 1.5 cm (~ 30m corrugated WG)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4513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I</a:t>
                          </a:r>
                          <a:r>
                            <a:rPr lang="en-US" altLang="zh-CN" sz="1100" baseline="-25000" dirty="0">
                              <a:latin typeface="+mj-lt"/>
                            </a:rPr>
                            <a:t>p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, </a:t>
                          </a:r>
                          <a:r>
                            <a:rPr lang="en-US" altLang="zh-CN" sz="1100" dirty="0" err="1">
                              <a:latin typeface="+mj-lt"/>
                            </a:rPr>
                            <a:t>V</a:t>
                          </a:r>
                          <a:r>
                            <a:rPr lang="en-US" altLang="zh-CN" sz="900" dirty="0" err="1">
                              <a:latin typeface="+mj-lt"/>
                            </a:rPr>
                            <a:t>loop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, </a:t>
                          </a:r>
                          <a:r>
                            <a:rPr lang="en-US" altLang="zh-CN" sz="1100" dirty="0" err="1">
                              <a:latin typeface="+mj-lt"/>
                            </a:rPr>
                            <a:t>W</a:t>
                          </a:r>
                          <a:r>
                            <a:rPr lang="en-US" altLang="zh-CN" sz="800" dirty="0" err="1">
                              <a:latin typeface="+mj-lt"/>
                            </a:rPr>
                            <a:t>dia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, </a:t>
                          </a:r>
                          <a:r>
                            <a:rPr lang="en-US" altLang="zh-CN" sz="1100" dirty="0" err="1">
                              <a:latin typeface="+mj-lt"/>
                            </a:rPr>
                            <a:t>R</a:t>
                          </a:r>
                          <a:r>
                            <a:rPr lang="en-US" altLang="zh-CN" sz="1100" baseline="-25000" dirty="0" err="1">
                              <a:latin typeface="+mj-lt"/>
                            </a:rPr>
                            <a:t>dis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, </a:t>
                          </a:r>
                          <a:r>
                            <a:rPr lang="en-US" altLang="zh-CN" sz="1100" dirty="0" err="1">
                              <a:latin typeface="+mj-lt"/>
                            </a:rPr>
                            <a:t>Z</a:t>
                          </a:r>
                          <a:r>
                            <a:rPr lang="en-US" altLang="zh-CN" sz="1100" baseline="-25000" dirty="0" err="1">
                              <a:latin typeface="+mj-lt"/>
                            </a:rPr>
                            <a:t>dis</a:t>
                          </a:r>
                          <a:endParaRPr lang="en-US" altLang="zh-CN" sz="1100" baseline="-25000" dirty="0" err="1">
                            <a:latin typeface="+mj-lt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marL="0" algn="ctr" defTabSz="914400" rtl="0" eaLnBrk="1" latinLnBrk="0" hangingPunct="1"/>
                          <a:r>
                            <a:rPr lang="en-US" altLang="zh-CN" sz="1100" kern="1200" dirty="0">
                              <a:latin typeface="+mj-lt"/>
                            </a:rPr>
                            <a:t>Magnetic probes</a:t>
                          </a:r>
                          <a:endParaRPr lang="en-US" altLang="zh-CN" sz="1100" kern="1200" dirty="0"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100" kern="1200" dirty="0">
                              <a:effectLst/>
                              <a:latin typeface="+mj-lt"/>
                            </a:rPr>
                            <a:t>&gt;10us</a:t>
                          </a:r>
                          <a:endParaRPr lang="en-US" altLang="zh-CN" sz="1100" kern="1200" dirty="0">
                            <a:effectLst/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62039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Impurity 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marL="0" algn="ctr" defTabSz="914400" rtl="0" eaLnBrk="1" latinLnBrk="0" hangingPunct="1"/>
                          <a:r>
                            <a:rPr lang="en-US" altLang="zh-CN" sz="1100" kern="1200" dirty="0">
                              <a:latin typeface="+mj-lt"/>
                            </a:rPr>
                            <a:t>VUV</a:t>
                          </a:r>
                          <a:endParaRPr lang="en-US" altLang="zh-CN" sz="1100" kern="1200" dirty="0">
                            <a:latin typeface="+mj-lt"/>
                          </a:endParaRPr>
                        </a:p>
                        <a:p>
                          <a:pPr marL="0" algn="ctr" defTabSz="914400" rtl="0" eaLnBrk="1" latinLnBrk="0" hangingPunct="1"/>
                          <a:r>
                            <a:rPr lang="en-US" altLang="zh-CN" sz="1100" kern="1200" dirty="0">
                              <a:latin typeface="+mj-lt"/>
                            </a:rPr>
                            <a:t>SX array</a:t>
                          </a:r>
                          <a:endParaRPr lang="en-US" altLang="zh-CN" sz="1100" kern="1200" dirty="0">
                            <a:latin typeface="+mj-lt"/>
                          </a:endParaRPr>
                        </a:p>
                        <a:p>
                          <a:pPr marL="0" algn="ctr" defTabSz="914400" rtl="0" eaLnBrk="1" latinLnBrk="0" hangingPunct="1"/>
                          <a:r>
                            <a:rPr lang="en-US" altLang="zh-CN" sz="1100" kern="1200" dirty="0">
                              <a:latin typeface="+mj-lt"/>
                            </a:rPr>
                            <a:t>Bolometer </a:t>
                          </a:r>
                          <a:endParaRPr lang="en-US" altLang="zh-CN" sz="1100" kern="1200" dirty="0"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500-2000Å, 1 </a:t>
                          </a:r>
                          <a:r>
                            <a:rPr lang="en-US" altLang="zh-CN" sz="1100" dirty="0" err="1">
                              <a:latin typeface="+mj-lt"/>
                            </a:rPr>
                            <a:t>ch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, 2 MHz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Poloidally 6 arrays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80 </a:t>
                          </a:r>
                          <a:r>
                            <a:rPr lang="en-US" altLang="zh-CN" sz="1100" dirty="0" err="1">
                              <a:latin typeface="+mj-lt"/>
                            </a:rPr>
                            <a:t>chs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, 50 </a:t>
                          </a:r>
                          <a:r>
                            <a:rPr lang="el-GR" altLang="zh-CN" sz="1100" dirty="0">
                              <a:latin typeface="+mj-lt"/>
                            </a:rPr>
                            <a:t>μ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s, 2 cm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445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Images 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marL="0" algn="ctr" defTabSz="914400" rtl="0" eaLnBrk="1" latinLnBrk="0" hangingPunct="1"/>
                          <a:r>
                            <a:rPr lang="en-US" altLang="zh-CN" sz="1100" kern="1200" dirty="0">
                              <a:latin typeface="+mj-lt"/>
                            </a:rPr>
                            <a:t>CCD</a:t>
                          </a:r>
                          <a:endParaRPr lang="en-US" altLang="zh-CN" sz="1100" kern="1200" dirty="0"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tangential, </a:t>
                          </a:r>
                          <a:r>
                            <a:rPr lang="en-US" altLang="zh-CN" sz="1100" dirty="0" err="1">
                              <a:latin typeface="+mj-lt"/>
                            </a:rPr>
                            <a:t>topview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, wide field in midplane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4577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Divertor parameters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marL="0" algn="ctr" defTabSz="914400" rtl="0" eaLnBrk="1" latinLnBrk="0" hangingPunct="1"/>
                          <a:r>
                            <a:rPr lang="en-US" altLang="zh-CN" sz="1100" kern="1200" dirty="0">
                              <a:latin typeface="+mj-lt"/>
                            </a:rPr>
                            <a:t>Target Langmuir probes</a:t>
                          </a:r>
                          <a:endParaRPr lang="en-US" altLang="zh-CN" sz="1100" kern="1200" dirty="0"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516 </a:t>
                          </a:r>
                          <a:r>
                            <a:rPr lang="en-US" altLang="zh-CN" sz="1100" dirty="0" err="1">
                              <a:latin typeface="+mj-lt"/>
                            </a:rPr>
                            <a:t>chs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, 1.8 cm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4513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Fueling 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marL="0" algn="ctr" defTabSz="914400" rtl="0" eaLnBrk="1" latinLnBrk="0" hangingPunct="1"/>
                          <a:r>
                            <a:rPr lang="en-US" altLang="zh-CN" sz="1100" kern="1200" dirty="0">
                              <a:latin typeface="+mj-lt"/>
                            </a:rPr>
                            <a:t>SMBI</a:t>
                          </a:r>
                          <a:endParaRPr lang="en-US" altLang="zh-CN" sz="1100" kern="1200" dirty="0"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10 Hz, duration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100">
                                  <a:latin typeface="Cambria Math" panose="02040503050406030204" pitchFamily="18" charset="0"/>
                                  <a:ea typeface="MS Mincho" charset="0"/>
                                  <a:cs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US" altLang="zh-CN" sz="1100" dirty="0">
                              <a:latin typeface="+mj-lt"/>
                            </a:rPr>
                            <a:t>0.5 </a:t>
                          </a:r>
                          <a:r>
                            <a:rPr lang="en-US" altLang="zh-CN" sz="1100" dirty="0" err="1">
                              <a:latin typeface="+mj-lt"/>
                            </a:rPr>
                            <a:t>ms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, </a:t>
                          </a:r>
                          <a:r>
                            <a:rPr lang="en-US" altLang="zh-CN" sz="1100" dirty="0" err="1">
                              <a:latin typeface="+mj-lt"/>
                            </a:rPr>
                            <a:t>midplane&amp;divertors</a:t>
                          </a:r>
                          <a:endParaRPr lang="en-US" altLang="zh-CN" sz="1100" dirty="0" err="1"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/>
              <p:cNvGraphicFramePr>
                <a:graphicFrameLocks noGrp="1"/>
              </p:cNvGraphicFramePr>
              <p:nvPr>
                <p:custDataLst>
                  <p:tags r:id="rId9"/>
                </p:custDataLst>
              </p:nvPr>
            </p:nvGraphicFramePr>
            <p:xfrm>
              <a:off x="437515" y="2025650"/>
              <a:ext cx="4530090" cy="4181475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113790"/>
                    <a:gridCol w="1590675"/>
                    <a:gridCol w="1825625"/>
                  </a:tblGrid>
                  <a:tr h="54038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400" dirty="0">
                              <a:latin typeface="+mj-lt"/>
                            </a:rPr>
                            <a:t>Parameter</a:t>
                          </a:r>
                          <a:endParaRPr lang="en-US" altLang="zh-CN" sz="1400" dirty="0">
                            <a:latin typeface="+mj-lt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400" dirty="0">
                              <a:latin typeface="+mj-lt"/>
                            </a:rPr>
                            <a:t>Diagnostic techniques</a:t>
                          </a:r>
                          <a:endParaRPr lang="en-US" altLang="zh-CN" sz="1400" dirty="0"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400" dirty="0">
                              <a:latin typeface="+mj-lt"/>
                            </a:rPr>
                            <a:t>Channels, Resolution</a:t>
                          </a:r>
                          <a:endParaRPr lang="en-US" altLang="zh-CN" sz="1400" dirty="0"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</a:tr>
                  <a:tr h="62039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n</a:t>
                          </a:r>
                          <a:r>
                            <a:rPr lang="en-US" altLang="zh-CN" sz="1100" baseline="-25000" dirty="0">
                              <a:latin typeface="+mj-lt"/>
                            </a:rPr>
                            <a:t>e</a:t>
                          </a:r>
                          <a:endParaRPr lang="en-US" altLang="zh-CN" sz="1100" baseline="-25000" dirty="0">
                            <a:latin typeface="+mj-lt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FIR interferometer  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FMCW reflectometer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100" dirty="0">
                              <a:latin typeface="+mj-lt"/>
                            </a:rPr>
                            <a:t>THz interferometer 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5 </a:t>
                          </a:r>
                          <a:r>
                            <a:rPr lang="en-US" altLang="zh-CN" sz="1100" dirty="0" err="1">
                              <a:latin typeface="+mj-lt"/>
                            </a:rPr>
                            <a:t>chs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, 0.1ms, 10 cm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Edge,10 </a:t>
                          </a:r>
                          <a:r>
                            <a:rPr lang="en-US" altLang="zh-CN" sz="1100" dirty="0" err="1">
                              <a:latin typeface="+mj-lt"/>
                            </a:rPr>
                            <a:t>μs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, 1 cm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1 </a:t>
                          </a:r>
                          <a:r>
                            <a:rPr lang="en-US" altLang="zh-CN" sz="1100" dirty="0" err="1">
                              <a:latin typeface="+mj-lt"/>
                            </a:rPr>
                            <a:t>ch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, 306.9 GHz, 5 </a:t>
                          </a:r>
                          <a:r>
                            <a:rPr lang="el-GR" altLang="zh-CN" sz="1100" dirty="0">
                              <a:latin typeface="+mj-lt"/>
                            </a:rPr>
                            <a:t>μ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s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61976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100" dirty="0" err="1">
                              <a:latin typeface="+mj-lt"/>
                            </a:rPr>
                            <a:t>T</a:t>
                          </a:r>
                          <a:r>
                            <a:rPr lang="en-US" altLang="zh-CN" sz="1100" kern="1200" baseline="-25000" dirty="0" err="1">
                              <a:latin typeface="+mj-lt"/>
                            </a:rPr>
                            <a:t>e</a:t>
                          </a:r>
                          <a:endParaRPr lang="en-US" altLang="zh-CN" sz="1100" kern="1200" baseline="-25000" dirty="0" err="1">
                            <a:latin typeface="+mj-lt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100" kern="1200" dirty="0">
                              <a:latin typeface="+mj-lt"/>
                            </a:rPr>
                            <a:t>Thomson scattering</a:t>
                          </a:r>
                          <a:endParaRPr lang="en-US" altLang="zh-CN" sz="1100" kern="1200" dirty="0">
                            <a:latin typeface="+mj-lt"/>
                          </a:endParaRPr>
                        </a:p>
                        <a:p>
                          <a:pPr marL="0" algn="ctr" defTabSz="914400" rtl="0" eaLnBrk="1" latinLnBrk="0" hangingPunct="1"/>
                          <a:r>
                            <a:rPr lang="en-US" altLang="zh-CN" sz="1100" kern="1200" dirty="0">
                              <a:latin typeface="+mj-lt"/>
                            </a:rPr>
                            <a:t>ECE</a:t>
                          </a:r>
                          <a:endParaRPr lang="en-US" altLang="zh-CN" sz="1100" kern="1200" dirty="0"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100" dirty="0">
                              <a:latin typeface="+mj-lt"/>
                            </a:rPr>
                            <a:t>5 </a:t>
                          </a:r>
                          <a:r>
                            <a:rPr lang="en-US" altLang="zh-CN" sz="1100" dirty="0" err="1">
                              <a:latin typeface="+mj-lt"/>
                            </a:rPr>
                            <a:t>chs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, 100 </a:t>
                          </a:r>
                          <a:r>
                            <a:rPr lang="en-US" altLang="zh-CN" sz="1100" dirty="0" err="1">
                              <a:latin typeface="+mj-lt"/>
                            </a:rPr>
                            <a:t>ms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, &gt; 1cm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60 </a:t>
                          </a:r>
                          <a:r>
                            <a:rPr lang="en-US" altLang="zh-CN" sz="1100" dirty="0" err="1">
                              <a:latin typeface="+mj-lt"/>
                            </a:rPr>
                            <a:t>chs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, 5</a:t>
                          </a:r>
                          <a:r>
                            <a:rPr lang="el-GR" altLang="zh-CN" sz="1100" dirty="0">
                              <a:latin typeface="+mj-lt"/>
                            </a:rPr>
                            <a:t>μ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s, 1.5 cm (~ 30m corrugated WG)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4513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I</a:t>
                          </a:r>
                          <a:r>
                            <a:rPr lang="en-US" altLang="zh-CN" sz="1100" baseline="-25000" dirty="0">
                              <a:latin typeface="+mj-lt"/>
                            </a:rPr>
                            <a:t>p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, </a:t>
                          </a:r>
                          <a:r>
                            <a:rPr lang="en-US" altLang="zh-CN" sz="1100" dirty="0" err="1">
                              <a:latin typeface="+mj-lt"/>
                            </a:rPr>
                            <a:t>V</a:t>
                          </a:r>
                          <a:r>
                            <a:rPr lang="en-US" altLang="zh-CN" sz="900" dirty="0" err="1">
                              <a:latin typeface="+mj-lt"/>
                            </a:rPr>
                            <a:t>loop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, </a:t>
                          </a:r>
                          <a:r>
                            <a:rPr lang="en-US" altLang="zh-CN" sz="1100" dirty="0" err="1">
                              <a:latin typeface="+mj-lt"/>
                            </a:rPr>
                            <a:t>W</a:t>
                          </a:r>
                          <a:r>
                            <a:rPr lang="en-US" altLang="zh-CN" sz="800" dirty="0" err="1">
                              <a:latin typeface="+mj-lt"/>
                            </a:rPr>
                            <a:t>dia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, </a:t>
                          </a:r>
                          <a:r>
                            <a:rPr lang="en-US" altLang="zh-CN" sz="1100" dirty="0" err="1">
                              <a:latin typeface="+mj-lt"/>
                            </a:rPr>
                            <a:t>R</a:t>
                          </a:r>
                          <a:r>
                            <a:rPr lang="en-US" altLang="zh-CN" sz="1100" baseline="-25000" dirty="0" err="1">
                              <a:latin typeface="+mj-lt"/>
                            </a:rPr>
                            <a:t>dis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, </a:t>
                          </a:r>
                          <a:r>
                            <a:rPr lang="en-US" altLang="zh-CN" sz="1100" dirty="0" err="1">
                              <a:latin typeface="+mj-lt"/>
                            </a:rPr>
                            <a:t>Z</a:t>
                          </a:r>
                          <a:r>
                            <a:rPr lang="en-US" altLang="zh-CN" sz="1100" baseline="-25000" dirty="0" err="1">
                              <a:latin typeface="+mj-lt"/>
                            </a:rPr>
                            <a:t>dis</a:t>
                          </a:r>
                          <a:endParaRPr lang="en-US" altLang="zh-CN" sz="1100" baseline="-25000" dirty="0" err="1">
                            <a:latin typeface="+mj-lt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marL="0" algn="ctr" defTabSz="914400" rtl="0" eaLnBrk="1" latinLnBrk="0" hangingPunct="1"/>
                          <a:r>
                            <a:rPr lang="en-US" altLang="zh-CN" sz="1100" kern="1200" dirty="0">
                              <a:latin typeface="+mj-lt"/>
                            </a:rPr>
                            <a:t>Magnetic probes</a:t>
                          </a:r>
                          <a:endParaRPr lang="en-US" altLang="zh-CN" sz="1100" kern="1200" dirty="0"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100" kern="1200" dirty="0">
                              <a:effectLst/>
                              <a:latin typeface="+mj-lt"/>
                            </a:rPr>
                            <a:t>&gt;10us</a:t>
                          </a:r>
                          <a:endParaRPr lang="en-US" altLang="zh-CN" sz="1100" kern="1200" dirty="0">
                            <a:effectLst/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62039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Impurity 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marL="0" algn="ctr" defTabSz="914400" rtl="0" eaLnBrk="1" latinLnBrk="0" hangingPunct="1"/>
                          <a:r>
                            <a:rPr lang="en-US" altLang="zh-CN" sz="1100" kern="1200" dirty="0">
                              <a:latin typeface="+mj-lt"/>
                            </a:rPr>
                            <a:t>VUV</a:t>
                          </a:r>
                          <a:endParaRPr lang="en-US" altLang="zh-CN" sz="1100" kern="1200" dirty="0">
                            <a:latin typeface="+mj-lt"/>
                          </a:endParaRPr>
                        </a:p>
                        <a:p>
                          <a:pPr marL="0" algn="ctr" defTabSz="914400" rtl="0" eaLnBrk="1" latinLnBrk="0" hangingPunct="1"/>
                          <a:r>
                            <a:rPr lang="en-US" altLang="zh-CN" sz="1100" kern="1200" dirty="0">
                              <a:latin typeface="+mj-lt"/>
                            </a:rPr>
                            <a:t>SX array</a:t>
                          </a:r>
                          <a:endParaRPr lang="en-US" altLang="zh-CN" sz="1100" kern="1200" dirty="0">
                            <a:latin typeface="+mj-lt"/>
                          </a:endParaRPr>
                        </a:p>
                        <a:p>
                          <a:pPr marL="0" algn="ctr" defTabSz="914400" rtl="0" eaLnBrk="1" latinLnBrk="0" hangingPunct="1"/>
                          <a:r>
                            <a:rPr lang="en-US" altLang="zh-CN" sz="1100" kern="1200" dirty="0">
                              <a:latin typeface="+mj-lt"/>
                            </a:rPr>
                            <a:t>Bolometer </a:t>
                          </a:r>
                          <a:endParaRPr lang="en-US" altLang="zh-CN" sz="1100" kern="1200" dirty="0"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500-2000Å, 1 </a:t>
                          </a:r>
                          <a:r>
                            <a:rPr lang="en-US" altLang="zh-CN" sz="1100" dirty="0" err="1">
                              <a:latin typeface="+mj-lt"/>
                            </a:rPr>
                            <a:t>ch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, 2 MHz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Poloidally 6 arrays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80 </a:t>
                          </a:r>
                          <a:r>
                            <a:rPr lang="en-US" altLang="zh-CN" sz="1100" dirty="0" err="1">
                              <a:latin typeface="+mj-lt"/>
                            </a:rPr>
                            <a:t>chs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, 50 </a:t>
                          </a:r>
                          <a:r>
                            <a:rPr lang="el-GR" altLang="zh-CN" sz="1100" dirty="0">
                              <a:latin typeface="+mj-lt"/>
                            </a:rPr>
                            <a:t>μ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s, 2 cm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445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Images 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marL="0" algn="ctr" defTabSz="914400" rtl="0" eaLnBrk="1" latinLnBrk="0" hangingPunct="1"/>
                          <a:r>
                            <a:rPr lang="en-US" altLang="zh-CN" sz="1100" kern="1200" dirty="0">
                              <a:latin typeface="+mj-lt"/>
                            </a:rPr>
                            <a:t>CCD</a:t>
                          </a:r>
                          <a:endParaRPr lang="en-US" altLang="zh-CN" sz="1100" kern="1200" dirty="0"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tangential, </a:t>
                          </a:r>
                          <a:r>
                            <a:rPr lang="en-US" altLang="zh-CN" sz="1100" dirty="0" err="1">
                              <a:latin typeface="+mj-lt"/>
                            </a:rPr>
                            <a:t>topview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, wide field in midplane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4577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Divertor parameters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marL="0" algn="ctr" defTabSz="914400" rtl="0" eaLnBrk="1" latinLnBrk="0" hangingPunct="1"/>
                          <a:r>
                            <a:rPr lang="en-US" altLang="zh-CN" sz="1100" kern="1200" dirty="0">
                              <a:latin typeface="+mj-lt"/>
                            </a:rPr>
                            <a:t>Target Langmuir probes</a:t>
                          </a:r>
                          <a:endParaRPr lang="en-US" altLang="zh-CN" sz="1100" kern="1200" dirty="0"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516 </a:t>
                          </a:r>
                          <a:r>
                            <a:rPr lang="en-US" altLang="zh-CN" sz="1100" dirty="0" err="1">
                              <a:latin typeface="+mj-lt"/>
                            </a:rPr>
                            <a:t>chs</a:t>
                          </a:r>
                          <a:r>
                            <a:rPr lang="en-US" altLang="zh-CN" sz="1100" dirty="0">
                              <a:latin typeface="+mj-lt"/>
                            </a:rPr>
                            <a:t>, 1.8 cm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4513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100" dirty="0">
                              <a:latin typeface="+mj-lt"/>
                            </a:rPr>
                            <a:t>Fueling </a:t>
                          </a:r>
                          <a:endParaRPr lang="en-US" altLang="zh-CN" sz="1100" dirty="0">
                            <a:latin typeface="+mj-lt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10600030101010101" charset="-122"/>
                            </a:defRPr>
                          </a:lvl9pPr>
                        </a:lstStyle>
                        <a:p>
                          <a:pPr marL="0" algn="ctr" defTabSz="914400" rtl="0" eaLnBrk="1" latinLnBrk="0" hangingPunct="1"/>
                          <a:r>
                            <a:rPr lang="en-US" altLang="zh-CN" sz="1100" kern="1200" dirty="0">
                              <a:latin typeface="+mj-lt"/>
                            </a:rPr>
                            <a:t>SMBI</a:t>
                          </a:r>
                          <a:endParaRPr lang="en-US" altLang="zh-CN" sz="1100" kern="1200" dirty="0">
                            <a:latin typeface="+mj-lt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0"/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文本占位符 1"/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Diagnostics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圆角 26"/>
          <p:cNvSpPr/>
          <p:nvPr/>
        </p:nvSpPr>
        <p:spPr>
          <a:xfrm>
            <a:off x="6309271" y="4178813"/>
            <a:ext cx="5133327" cy="2221987"/>
          </a:xfrm>
          <a:prstGeom prst="roundRect">
            <a:avLst/>
          </a:prstGeom>
          <a:solidFill>
            <a:srgbClr val="0083C7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矩形: 圆角 25"/>
          <p:cNvSpPr/>
          <p:nvPr/>
        </p:nvSpPr>
        <p:spPr>
          <a:xfrm>
            <a:off x="428153" y="4178813"/>
            <a:ext cx="4732558" cy="2221987"/>
          </a:xfrm>
          <a:prstGeom prst="roundRect">
            <a:avLst/>
          </a:prstGeom>
          <a:solidFill>
            <a:srgbClr val="005CA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31096" y="4260914"/>
            <a:ext cx="4529615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9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Present Status</a:t>
            </a:r>
            <a:endParaRPr kumimoji="0" lang="en-US" altLang="zh-CN" sz="19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522605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−"/>
              <a:defRPr/>
            </a:pPr>
            <a:r>
              <a:rPr kumimoji="0" lang="en-US" altLang="zh-CN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Coil number: 2x8=16</a:t>
            </a:r>
            <a:endParaRPr kumimoji="0" lang="en-US" altLang="zh-CN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522605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−"/>
              <a:defRPr/>
            </a:pPr>
            <a:r>
              <a:rPr kumimoji="0" lang="en-US" altLang="zh-CN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Dominant perturbation: n=1, 2, 4</a:t>
            </a:r>
            <a:endParaRPr kumimoji="0" lang="en-US" altLang="zh-CN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522605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−"/>
              <a:defRPr/>
            </a:pPr>
            <a:r>
              <a:rPr kumimoji="0" lang="en-US" altLang="zh-CN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Chirikov</a:t>
            </a:r>
            <a:r>
              <a:rPr kumimoji="0" lang="en-US" altLang="zh-CN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factor: σ&gt;1.1</a:t>
            </a:r>
            <a:endParaRPr kumimoji="0" lang="en-US" altLang="zh-CN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522605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−"/>
              <a:defRPr/>
            </a:pPr>
            <a:r>
              <a:rPr kumimoji="0" lang="en-US" altLang="zh-CN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RMP current: 10kAt</a:t>
            </a:r>
            <a:endParaRPr kumimoji="0" lang="en-US" altLang="zh-CN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522605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−"/>
              <a:defRPr/>
            </a:pPr>
            <a:r>
              <a:rPr kumimoji="0" lang="en-US" altLang="zh-CN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Perturbation: 0~100 Gs</a:t>
            </a:r>
            <a:endParaRPr kumimoji="0" lang="en-US" altLang="zh-CN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496138" y="4362714"/>
            <a:ext cx="494646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Next step </a:t>
            </a:r>
            <a:endParaRPr kumimoji="0" lang="en-US" altLang="zh-CN" sz="2200" b="1" i="0" u="sng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53975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−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Power debugging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53975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−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ELM/RWM Suppression Experiments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53975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−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Error field compensation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53975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−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92378" y="1056778"/>
            <a:ext cx="4673364" cy="2969686"/>
            <a:chOff x="663599" y="924909"/>
            <a:chExt cx="5303143" cy="366280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1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3599" y="924909"/>
              <a:ext cx="5303143" cy="3662800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2531745" y="2011957"/>
              <a:ext cx="1648399" cy="493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RMP coils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30" name="直接箭头连接符 29"/>
            <p:cNvCxnSpPr/>
            <p:nvPr/>
          </p:nvCxnSpPr>
          <p:spPr>
            <a:xfrm>
              <a:off x="3867367" y="2212012"/>
              <a:ext cx="968793" cy="3723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/>
            <p:nvPr/>
          </p:nvCxnSpPr>
          <p:spPr>
            <a:xfrm>
              <a:off x="3867367" y="2249248"/>
              <a:ext cx="1051474" cy="683138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/>
            <p:cNvCxnSpPr/>
            <p:nvPr/>
          </p:nvCxnSpPr>
          <p:spPr>
            <a:xfrm flipH="1" flipV="1">
              <a:off x="1216256" y="2123090"/>
              <a:ext cx="1335622" cy="44461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/>
            <p:nvPr/>
          </p:nvCxnSpPr>
          <p:spPr>
            <a:xfrm flipH="1">
              <a:off x="1363546" y="2355458"/>
              <a:ext cx="1224007" cy="696517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133" y="972872"/>
            <a:ext cx="3020636" cy="296968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8424339" y="2420126"/>
            <a:ext cx="3046683" cy="1649183"/>
            <a:chOff x="8806338" y="1039500"/>
            <a:chExt cx="3046683" cy="1649183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2" t="7994" r="8084" b="8009"/>
            <a:stretch>
              <a:fillRect/>
            </a:stretch>
          </p:blipFill>
          <p:spPr bwMode="auto">
            <a:xfrm>
              <a:off x="9606993" y="1039500"/>
              <a:ext cx="2246028" cy="1649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文本框 36"/>
            <p:cNvSpPr txBox="1"/>
            <p:nvPr/>
          </p:nvSpPr>
          <p:spPr>
            <a:xfrm>
              <a:off x="8806338" y="1578443"/>
              <a:ext cx="6848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n=4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421847" y="1056778"/>
            <a:ext cx="3046683" cy="1569011"/>
            <a:chOff x="8806338" y="2730299"/>
            <a:chExt cx="3046683" cy="1569011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7" t="10794" r="8214" b="10001"/>
            <a:stretch>
              <a:fillRect/>
            </a:stretch>
          </p:blipFill>
          <p:spPr bwMode="auto">
            <a:xfrm>
              <a:off x="9606993" y="2730299"/>
              <a:ext cx="2246028" cy="1569011"/>
            </a:xfrm>
            <a:prstGeom prst="rect">
              <a:avLst/>
            </a:prstGeom>
            <a:noFill/>
          </p:spPr>
        </p:pic>
        <p:sp>
          <p:nvSpPr>
            <p:cNvPr id="40" name="文本框 39"/>
            <p:cNvSpPr txBox="1"/>
            <p:nvPr/>
          </p:nvSpPr>
          <p:spPr>
            <a:xfrm>
              <a:off x="8806338" y="3228945"/>
              <a:ext cx="6848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n=1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3" name="箭头: 虚尾 2"/>
          <p:cNvSpPr/>
          <p:nvPr/>
        </p:nvSpPr>
        <p:spPr>
          <a:xfrm>
            <a:off x="5287351" y="4583954"/>
            <a:ext cx="874389" cy="1143058"/>
          </a:xfrm>
          <a:prstGeom prst="stripedRightArrow">
            <a:avLst/>
          </a:prstGeom>
          <a:gradFill flip="none" rotWithShape="1">
            <a:gsLst>
              <a:gs pos="0">
                <a:srgbClr val="4472C4">
                  <a:lumMod val="0"/>
                  <a:lumOff val="100000"/>
                </a:srgbClr>
              </a:gs>
              <a:gs pos="35000">
                <a:srgbClr val="4472C4">
                  <a:lumMod val="0"/>
                  <a:lumOff val="100000"/>
                </a:srgbClr>
              </a:gs>
              <a:gs pos="100000">
                <a:srgbClr val="4472C4">
                  <a:lumMod val="100000"/>
                </a:srgb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占位符 1"/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Resonant magnetic perturbation (RMP)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52120" y="899160"/>
            <a:ext cx="11099165" cy="1422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j-lt"/>
              </a:rPr>
              <a:t>Gas puffing : </a:t>
            </a:r>
            <a:r>
              <a:rPr kumimoji="0" lang="es-E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j-lt"/>
              </a:rPr>
              <a:t>4 sets </a:t>
            </a:r>
            <a:endParaRPr kumimoji="0" lang="es-E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宋体" panose="02010600030101010101" pitchFamily="2" charset="-122"/>
              <a:cs typeface="+mj-lt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j-lt"/>
              </a:rPr>
              <a:t>SMBI: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j-lt"/>
              </a:rPr>
              <a:t>3 </a:t>
            </a:r>
            <a:r>
              <a:rPr kumimoji="0" lang="es-E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j-lt"/>
              </a:rPr>
              <a:t>sets</a:t>
            </a:r>
            <a:r>
              <a:rPr kumimoji="0" lang="en-US" alt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j-lt"/>
              </a:rPr>
              <a:t>, LFS, HFS, Divertor</a:t>
            </a:r>
            <a:r>
              <a:rPr kumimoji="0" lang="es-E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j-lt"/>
              </a:rPr>
              <a:t> </a:t>
            </a:r>
            <a:r>
              <a:rPr kumimoji="0" lang="en-US" alt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j-lt"/>
              </a:rPr>
              <a:t> </a:t>
            </a:r>
            <a:r>
              <a:rPr kumimoji="0" lang="en-US" alt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j-lt"/>
              </a:rPr>
              <a:t>(Multi-channel, mixture gas with different ratio)</a:t>
            </a:r>
            <a:endParaRPr kumimoji="0" lang="es-E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宋体" panose="02010600030101010101" pitchFamily="2" charset="-122"/>
              <a:cs typeface="+mj-lt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j-lt"/>
              </a:rPr>
              <a:t>Pellet: 2 set, 1 for fueling </a:t>
            </a:r>
            <a:r>
              <a:rPr kumimoji="0" lang="en-US" alt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j-lt"/>
              </a:rPr>
              <a:t>(1mm, 60Hz, 100-300m/s)</a:t>
            </a:r>
            <a:r>
              <a:rPr kumimoji="0" lang="en-US" alt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j-lt"/>
              </a:rPr>
              <a:t>, and 1 for shattered pellet injection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l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843541" y="2418229"/>
            <a:ext cx="4608195" cy="3806190"/>
            <a:chOff x="-31" y="3870"/>
            <a:chExt cx="7257" cy="5994"/>
          </a:xfrm>
        </p:grpSpPr>
        <p:grpSp>
          <p:nvGrpSpPr>
            <p:cNvPr id="10" name="组合 9"/>
            <p:cNvGrpSpPr/>
            <p:nvPr/>
          </p:nvGrpSpPr>
          <p:grpSpPr>
            <a:xfrm>
              <a:off x="993" y="3870"/>
              <a:ext cx="6233" cy="5994"/>
              <a:chOff x="993" y="3870"/>
              <a:chExt cx="6233" cy="5994"/>
            </a:xfrm>
          </p:grpSpPr>
          <p:pic>
            <p:nvPicPr>
              <p:cNvPr id="2" name="图片 1" descr="2M俯视模型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2"/>
              <a:stretch>
                <a:fillRect/>
              </a:stretch>
            </p:blipFill>
            <p:spPr>
              <a:xfrm>
                <a:off x="993" y="3870"/>
                <a:ext cx="6233" cy="5994"/>
              </a:xfrm>
              <a:prstGeom prst="rect">
                <a:avLst/>
              </a:prstGeom>
            </p:spPr>
          </p:pic>
          <p:sp>
            <p:nvSpPr>
              <p:cNvPr id="4" name="文本框 3"/>
              <p:cNvSpPr txBox="1"/>
              <p:nvPr/>
            </p:nvSpPr>
            <p:spPr>
              <a:xfrm>
                <a:off x="4956" y="6257"/>
                <a:ext cx="869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#1</a:t>
                </a:r>
                <a:endPara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4087" y="7617"/>
                <a:ext cx="869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#5</a:t>
                </a:r>
                <a:endPara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2294" y="6627"/>
                <a:ext cx="869" cy="52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#10</a:t>
                </a:r>
                <a:endPara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文本框 8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3218" y="5110"/>
                <a:ext cx="869" cy="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#15</a:t>
                </a:r>
                <a:endPara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2" name="文本框 11"/>
            <p:cNvSpPr txBox="1"/>
            <p:nvPr>
              <p:custDataLst>
                <p:tags r:id="rId6"/>
              </p:custDataLst>
            </p:nvPr>
          </p:nvSpPr>
          <p:spPr>
            <a:xfrm>
              <a:off x="4956" y="6627"/>
              <a:ext cx="123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GP1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7"/>
              </p:custDataLst>
            </p:nvPr>
          </p:nvSpPr>
          <p:spPr>
            <a:xfrm>
              <a:off x="4288" y="7207"/>
              <a:ext cx="123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GP2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8"/>
              </p:custDataLst>
            </p:nvPr>
          </p:nvSpPr>
          <p:spPr>
            <a:xfrm>
              <a:off x="1601" y="6808"/>
              <a:ext cx="123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GP3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9"/>
              </p:custDataLst>
            </p:nvPr>
          </p:nvSpPr>
          <p:spPr>
            <a:xfrm>
              <a:off x="3472" y="4603"/>
              <a:ext cx="123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GP4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0"/>
              </p:custDataLst>
            </p:nvPr>
          </p:nvSpPr>
          <p:spPr>
            <a:xfrm>
              <a:off x="4376" y="7787"/>
              <a:ext cx="202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100000">
                        <a:srgbClr val="E06A6D"/>
                      </a:gs>
                      <a:gs pos="0">
                        <a:srgbClr val="FDB0BA"/>
                      </a:gs>
                    </a:gsLst>
                    <a:lin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SMBI_1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100000">
                      <a:srgbClr val="E06A6D"/>
                    </a:gs>
                    <a:gs pos="0">
                      <a:srgbClr val="FDB0BA"/>
                    </a:gs>
                  </a:gsLst>
                  <a:lin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1"/>
              </p:custDataLst>
            </p:nvPr>
          </p:nvSpPr>
          <p:spPr>
            <a:xfrm>
              <a:off x="2683" y="5905"/>
              <a:ext cx="241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100000">
                        <a:srgbClr val="E06A6D"/>
                      </a:gs>
                      <a:gs pos="0">
                        <a:srgbClr val="FDB0BA"/>
                      </a:gs>
                    </a:gsLst>
                    <a:lin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SMBI_HFS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100000">
                      <a:srgbClr val="E06A6D"/>
                    </a:gs>
                    <a:gs pos="0">
                      <a:srgbClr val="FDB0BA"/>
                    </a:gs>
                  </a:gsLst>
                  <a:lin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2"/>
              </p:custDataLst>
            </p:nvPr>
          </p:nvSpPr>
          <p:spPr>
            <a:xfrm>
              <a:off x="186" y="5110"/>
              <a:ext cx="1333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100000">
                        <a:srgbClr val="E06A6D"/>
                      </a:gs>
                      <a:gs pos="0">
                        <a:srgbClr val="FDB0BA"/>
                      </a:gs>
                    </a:gsLst>
                    <a:lin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SMBI_DIV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100000">
                      <a:srgbClr val="E06A6D"/>
                    </a:gs>
                    <a:gs pos="0">
                      <a:srgbClr val="FDB0BA"/>
                    </a:gs>
                  </a:gsLst>
                  <a:lin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3"/>
              </p:custDataLst>
            </p:nvPr>
          </p:nvSpPr>
          <p:spPr>
            <a:xfrm>
              <a:off x="-31" y="7149"/>
              <a:ext cx="145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Pellet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14"/>
          <a:srcRect b="4723"/>
          <a:stretch>
            <a:fillRect/>
          </a:stretch>
        </p:blipFill>
        <p:spPr>
          <a:xfrm>
            <a:off x="7471036" y="4336564"/>
            <a:ext cx="3087370" cy="199834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938271" y="2284879"/>
            <a:ext cx="4001770" cy="196596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281681" y="4288304"/>
            <a:ext cx="30492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lt"/>
              </a:rPr>
              <a:t>Pellet injection system</a:t>
            </a:r>
            <a:endParaRPr kumimoji="0" lang="en-US" altLang="zh-C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lt"/>
            </a:endParaRPr>
          </a:p>
        </p:txBody>
      </p:sp>
      <p:sp>
        <p:nvSpPr>
          <p:cNvPr id="25" name="文本框 24"/>
          <p:cNvSpPr txBox="1"/>
          <p:nvPr>
            <p:custDataLst>
              <p:tags r:id="rId17"/>
            </p:custDataLst>
          </p:nvPr>
        </p:nvSpPr>
        <p:spPr>
          <a:xfrm>
            <a:off x="6281681" y="2284879"/>
            <a:ext cx="30492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lt"/>
              </a:rPr>
              <a:t>SMBI system</a:t>
            </a:r>
            <a:endParaRPr kumimoji="0" lang="en-US" altLang="zh-C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lt"/>
            </a:endParaRPr>
          </a:p>
        </p:txBody>
      </p:sp>
      <p:sp>
        <p:nvSpPr>
          <p:cNvPr id="3" name="文本占位符 1"/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Fueling systems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40432" y="798600"/>
                <a:ext cx="3761064" cy="13735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22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70C0"/>
                  </a:buClr>
                  <a:buSzTx/>
                  <a:buFontTx/>
                  <a:buNone/>
                  <a:defRPr/>
                </a:pP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NBI: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22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70C0"/>
                  </a:buClr>
                  <a:buSzTx/>
                  <a:buFontTx/>
                  <a:buNone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5 MW </a:t>
                </a: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(80keV/45A</a:t>
                </a:r>
                <a:r>
                  <a:rPr lang="en-US" altLang="zh-CN" sz="16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/5s</a:t>
                </a: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 for D</a:t>
                </a:r>
                <a:r>
                  <a:rPr kumimoji="0" lang="en-US" altLang="zh-CN" sz="16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2</a:t>
                </a: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)</a:t>
                </a:r>
                <a:endPara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ts val="2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Co (2) &amp; counter(1) injection</a:t>
                </a:r>
                <a:endPara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342900" indent="-342900">
                  <a:lnSpc>
                    <a:spcPts val="22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16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Injection direction:</a:t>
                </a:r>
                <a:r>
                  <a:rPr lang="zh-CN" altLang="en-US" sz="16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1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38.6</a:t>
                </a:r>
                <a14:m>
                  <m:oMath xmlns:m="http://schemas.openxmlformats.org/officeDocument/2006/math">
                    <m:r>
                      <a:rPr lang="en-US" altLang="zh-CN" sz="1600" b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m:t>°</m:t>
                    </m:r>
                  </m:oMath>
                </a14:m>
                <a:endPara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2" y="798600"/>
                <a:ext cx="3761064" cy="1373505"/>
              </a:xfrm>
              <a:prstGeom prst="rect">
                <a:avLst/>
              </a:prstGeom>
              <a:blipFill rotWithShape="1">
                <a:blip r:embed="rId1"/>
                <a:stretch>
                  <a:fillRect l="-11" t="-3821" r="10" b="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组合 16"/>
          <p:cNvGrpSpPr/>
          <p:nvPr/>
        </p:nvGrpSpPr>
        <p:grpSpPr>
          <a:xfrm>
            <a:off x="229375" y="2803934"/>
            <a:ext cx="3494324" cy="3167283"/>
            <a:chOff x="0" y="3899382"/>
            <a:chExt cx="2431991" cy="2322492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776"/>
            <a:stretch>
              <a:fillRect/>
            </a:stretch>
          </p:blipFill>
          <p:spPr>
            <a:xfrm>
              <a:off x="0" y="3899382"/>
              <a:ext cx="2431991" cy="2322492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0" y="3917582"/>
              <a:ext cx="2360645" cy="229533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文本框 12"/>
            <p:cNvSpPr txBox="1"/>
            <p:nvPr/>
          </p:nvSpPr>
          <p:spPr>
            <a:xfrm>
              <a:off x="221211" y="4908393"/>
              <a:ext cx="1093259" cy="491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NBI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Text Box 39937"/>
          <p:cNvSpPr txBox="1"/>
          <p:nvPr/>
        </p:nvSpPr>
        <p:spPr>
          <a:xfrm>
            <a:off x="4006905" y="99052"/>
            <a:ext cx="8144663" cy="56297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67310" tIns="34925" rIns="67310" bIns="34925" anchor="t">
            <a:spAutoFit/>
          </a:bodyPr>
          <a:lstStyle/>
          <a:p>
            <a:pPr indent="-228600" algn="r" defTabSz="457200" fontAlgn="base">
              <a:spcBef>
                <a:spcPts val="1000"/>
              </a:spcBef>
              <a:buClrTx/>
              <a:buSzTx/>
              <a:buFontTx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Heating &amp; Current Drive System(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Now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endParaRPr kumimoji="1" lang="zh-CN" altLang="en-US" sz="3200" b="1" spc="150" dirty="0">
              <a:solidFill>
                <a:srgbClr val="005BA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3"/>
          <a:srcRect l="11330" r="11082"/>
          <a:stretch>
            <a:fillRect/>
          </a:stretch>
        </p:blipFill>
        <p:spPr>
          <a:xfrm>
            <a:off x="4020019" y="2787688"/>
            <a:ext cx="3302313" cy="319977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"/>
          <p:cNvSpPr txBox="1"/>
          <p:nvPr/>
        </p:nvSpPr>
        <p:spPr>
          <a:xfrm>
            <a:off x="3669786" y="798600"/>
            <a:ext cx="4048537" cy="186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LHCD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 MW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(3.7GHz)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Fully Active Multi-junction launcher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Peak parallel refractive index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</a:t>
            </a:r>
            <a:r>
              <a:rPr kumimoji="0" lang="en-US" altLang="zh-CN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//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(0)= 2.25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TextBox 28"/>
          <p:cNvSpPr txBox="1"/>
          <p:nvPr/>
        </p:nvSpPr>
        <p:spPr>
          <a:xfrm>
            <a:off x="7657923" y="798600"/>
            <a:ext cx="4433245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ECRH</a:t>
            </a:r>
            <a:r>
              <a:rPr lang="zh-CN" altLang="en-US" dirty="0"/>
              <a:t>：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C00000"/>
                </a:solidFill>
              </a:rPr>
              <a:t>2MW</a:t>
            </a:r>
            <a:r>
              <a:rPr lang="en-US" altLang="zh-CN" sz="1600" dirty="0">
                <a:solidFill>
                  <a:schemeClr val="tx1"/>
                </a:solidFill>
              </a:rPr>
              <a:t> equatorial launcher(</a:t>
            </a:r>
            <a:r>
              <a:rPr lang="en-US" altLang="zh-CN" sz="1600" dirty="0">
                <a:solidFill>
                  <a:srgbClr val="C00000"/>
                </a:solidFill>
              </a:rPr>
              <a:t>105 GHz/3s</a:t>
            </a:r>
            <a:r>
              <a:rPr lang="en-US" altLang="zh-CN" sz="1600" dirty="0">
                <a:solidFill>
                  <a:schemeClr val="tx1"/>
                </a:solidFill>
              </a:rPr>
              <a:t>)</a:t>
            </a:r>
            <a:endParaRPr lang="en-US" altLang="zh-CN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C00000"/>
                </a:solidFill>
              </a:rPr>
              <a:t>2MW</a:t>
            </a:r>
            <a:r>
              <a:rPr lang="en-US" altLang="zh-CN" sz="1600" dirty="0">
                <a:solidFill>
                  <a:schemeClr val="tx1"/>
                </a:solidFill>
              </a:rPr>
              <a:t> upper launcher(</a:t>
            </a:r>
            <a:r>
              <a:rPr lang="en-US" altLang="zh-CN" sz="1600" dirty="0">
                <a:solidFill>
                  <a:srgbClr val="C00000"/>
                </a:solidFill>
              </a:rPr>
              <a:t>105 GHz/3s</a:t>
            </a:r>
            <a:r>
              <a:rPr lang="en-US" altLang="zh-CN" sz="1600" dirty="0">
                <a:solidFill>
                  <a:schemeClr val="tx1"/>
                </a:solidFill>
              </a:rPr>
              <a:t>)</a:t>
            </a:r>
            <a:endParaRPr lang="en-US" altLang="zh-CN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C00000"/>
                </a:solidFill>
              </a:rPr>
              <a:t>0.5MW</a:t>
            </a:r>
            <a:r>
              <a:rPr lang="en-US" altLang="zh-CN" sz="1600" dirty="0">
                <a:solidFill>
                  <a:schemeClr val="tx1"/>
                </a:solidFill>
              </a:rPr>
              <a:t> equatorial launcher(</a:t>
            </a:r>
            <a:r>
              <a:rPr lang="en-US" altLang="zh-CN" sz="1600" dirty="0">
                <a:solidFill>
                  <a:srgbClr val="C00000"/>
                </a:solidFill>
              </a:rPr>
              <a:t>68 GHz/1s</a:t>
            </a:r>
            <a:r>
              <a:rPr lang="en-US" altLang="zh-CN" sz="1600" dirty="0">
                <a:solidFill>
                  <a:schemeClr val="tx1"/>
                </a:solidFill>
              </a:rPr>
              <a:t>)</a:t>
            </a:r>
            <a:endParaRPr lang="en-US" altLang="zh-CN" sz="1600" dirty="0">
              <a:solidFill>
                <a:schemeClr val="tx1"/>
              </a:solidFill>
            </a:endParaRPr>
          </a:p>
        </p:txBody>
      </p:sp>
      <p:pic>
        <p:nvPicPr>
          <p:cNvPr id="10" name="图片 3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57923" y="2803935"/>
            <a:ext cx="2347217" cy="3128400"/>
          </a:xfrm>
          <a:prstGeom prst="rect">
            <a:avLst/>
          </a:prstGeom>
        </p:spPr>
      </p:pic>
      <p:pic>
        <p:nvPicPr>
          <p:cNvPr id="11" name="图片 33"/>
          <p:cNvPicPr>
            <a:picLocks noChangeAspect="1"/>
          </p:cNvPicPr>
          <p:nvPr/>
        </p:nvPicPr>
        <p:blipFill rotWithShape="1">
          <a:blip r:embed="rId5"/>
          <a:srcRect l="25047" t="13553" r="15865" b="13553"/>
          <a:stretch>
            <a:fillRect/>
          </a:stretch>
        </p:blipFill>
        <p:spPr>
          <a:xfrm>
            <a:off x="10059964" y="2803935"/>
            <a:ext cx="1902661" cy="3128400"/>
          </a:xfrm>
          <a:prstGeom prst="rect">
            <a:avLst/>
          </a:prstGeom>
        </p:spPr>
      </p:pic>
      <p:sp>
        <p:nvSpPr>
          <p:cNvPr id="12" name="文本框 14"/>
          <p:cNvSpPr txBox="1"/>
          <p:nvPr/>
        </p:nvSpPr>
        <p:spPr>
          <a:xfrm>
            <a:off x="7618653" y="5632664"/>
            <a:ext cx="2188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Equatorial launcher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5"/>
          <p:cNvSpPr txBox="1"/>
          <p:nvPr/>
        </p:nvSpPr>
        <p:spPr>
          <a:xfrm>
            <a:off x="10044410" y="5593781"/>
            <a:ext cx="2030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Upper launcher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1714969"/>
            <a:ext cx="12192000" cy="316060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84415" y="2639574"/>
            <a:ext cx="4730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Recent milestones and experiments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38514" y="2483742"/>
            <a:ext cx="1768433" cy="17135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Bold" panose="020B0800000000000000" charset="-122"/>
                <a:cs typeface="Arial" panose="020B0604020202020204" pitchFamily="34" charset="0"/>
              </a:rPr>
              <a:t>03</a:t>
            </a:r>
            <a:endParaRPr kumimoji="0" lang="en-US" altLang="zh-CN" sz="105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思源黑体 CN Bold" panose="020B0800000000000000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320" y="219710"/>
            <a:ext cx="4258945" cy="104707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0" r="52831"/>
          <a:stretch>
            <a:fillRect/>
          </a:stretch>
        </p:blipFill>
        <p:spPr>
          <a:xfrm>
            <a:off x="9885045" y="1157132"/>
            <a:ext cx="1743075" cy="254701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1257146"/>
            <a:ext cx="2436495" cy="2339975"/>
          </a:xfrm>
          <a:prstGeom prst="rect">
            <a:avLst/>
          </a:prstGeom>
          <a:ln>
            <a:noFill/>
          </a:ln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614285" y="1199042"/>
            <a:ext cx="1946275" cy="263499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5672416" y="1257133"/>
            <a:ext cx="1485265" cy="2340000"/>
          </a:xfrm>
          <a:prstGeom prst="rect">
            <a:avLst/>
          </a:prstGeom>
        </p:spPr>
      </p:pic>
      <p:sp>
        <p:nvSpPr>
          <p:cNvPr id="3" name="燕尾形箭头 2"/>
          <p:cNvSpPr/>
          <p:nvPr/>
        </p:nvSpPr>
        <p:spPr>
          <a:xfrm>
            <a:off x="374650" y="3665331"/>
            <a:ext cx="11577955" cy="692150"/>
          </a:xfrm>
          <a:prstGeom prst="notchedRightArrow">
            <a:avLst/>
          </a:prstGeom>
          <a:solidFill>
            <a:srgbClr val="055AA8">
              <a:alpha val="4100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9105" y="4285726"/>
            <a:ext cx="2094230" cy="1437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Century Gothic" panose="020B0502020202020204" pitchFamily="34" charset="0"/>
                <a:sym typeface="+mn-ea"/>
              </a:rPr>
              <a:t>4 Dec.,2020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Century Gothic" panose="020B0502020202020204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Century Gothic" panose="020B0502020202020204" pitchFamily="34" charset="0"/>
                <a:sym typeface="+mn-ea"/>
              </a:rPr>
              <a:t>First Plasma</a:t>
            </a:r>
            <a:endParaRPr kumimoji="0" lang="en-US" altLang="zh-C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Century Gothic" panose="020B0502020202020204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Century Gothic" panose="020B0502020202020204" pitchFamily="34" charset="0"/>
                <a:sym typeface="+mn-ea"/>
              </a:rPr>
              <a:t> &gt;100 kA, &gt;100 ms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Century Gothic" panose="020B0502020202020204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Century Gothic" panose="020B0502020202020204" pitchFamily="34" charset="0"/>
                <a:sym typeface="+mn-ea"/>
              </a:rPr>
              <a:t>feedback control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Century Gothic" panose="020B0502020202020204" pitchFamily="34" charset="0"/>
                <a:sym typeface="+mn-ea"/>
              </a:rPr>
              <a:t> 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5382895" y="4285409"/>
            <a:ext cx="2456815" cy="166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Century Gothic" panose="020B0502020202020204" pitchFamily="34" charset="0"/>
                <a:sym typeface="+mn-ea"/>
              </a:rPr>
              <a:t>29 March,2023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Century Gothic" panose="020B0502020202020204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Century Gothic" panose="020B0502020202020204" pitchFamily="34" charset="0"/>
                <a:sym typeface="+mn-ea"/>
              </a:rPr>
              <a:t>Advanced divertor configuration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Century Gothic" panose="020B0502020202020204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Century Gothic" panose="020B0502020202020204" pitchFamily="34" charset="0"/>
                <a:sym typeface="+mn-ea"/>
              </a:rPr>
              <a:t>Tripod configuration 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Century Gothic" panose="020B0502020202020204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Century Gothic" panose="020B0502020202020204" pitchFamily="34" charset="0"/>
              </a:rPr>
              <a:t>~0.6 MA 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Century Gothic" panose="020B0502020202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2939415" y="4285409"/>
            <a:ext cx="2307590" cy="1360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Century Gothic" panose="020B0502020202020204" pitchFamily="34" charset="0"/>
                <a:sym typeface="+mn-ea"/>
              </a:rPr>
              <a:t>19 Oct.,2022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Century Gothic" panose="020B0502020202020204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Century Gothic" panose="020B0502020202020204" pitchFamily="34" charset="0"/>
                <a:sym typeface="+mn-ea"/>
              </a:rPr>
              <a:t>1MA plasma current</a:t>
            </a:r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Century Gothic" panose="020B0502020202020204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Century Gothic" panose="020B0502020202020204" pitchFamily="34" charset="0"/>
                <a:sym typeface="+mn-ea"/>
              </a:rPr>
              <a:t>I</a:t>
            </a:r>
            <a:r>
              <a:rPr kumimoji="0" lang="en-US" altLang="zh-CN" sz="1600" b="0" i="0" u="none" strike="noStrike" kern="1200" cap="none" spc="0" normalizeH="0" baseline="-2500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Century Gothic" panose="020B0502020202020204" pitchFamily="34" charset="0"/>
                <a:sym typeface="+mn-ea"/>
              </a:rPr>
              <a:t>p, max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Century Gothic" panose="020B0502020202020204" pitchFamily="34" charset="0"/>
                <a:sym typeface="+mn-ea"/>
              </a:rPr>
              <a:t>= 1.15MA, 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Century Gothic" panose="020B0502020202020204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Century Gothic" panose="020B0502020202020204" pitchFamily="34" charset="0"/>
                <a:sym typeface="+mn-ea"/>
              </a:rPr>
              <a:t> κ= 1.25,   δ= 0.14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1"/>
            </p:custDataLst>
          </p:nvPr>
        </p:nvSpPr>
        <p:spPr>
          <a:xfrm>
            <a:off x="9885045" y="4285409"/>
            <a:ext cx="2296795" cy="1052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Century Gothic" panose="020B0502020202020204" pitchFamily="34" charset="0"/>
                <a:sym typeface="+mn-ea"/>
              </a:rPr>
              <a:t>25 Aug, 2023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Century Gothic" panose="020B0502020202020204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Century Gothic" panose="020B0502020202020204" pitchFamily="34" charset="0"/>
                <a:sym typeface="+mn-ea"/>
              </a:rPr>
              <a:t>H-mode discharge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Century Gothic" panose="020B0502020202020204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Century Gothic" panose="020B0502020202020204" pitchFamily="34" charset="0"/>
                <a:sym typeface="+mn-ea"/>
              </a:rPr>
              <a:t>I</a:t>
            </a:r>
            <a:r>
              <a:rPr kumimoji="0" lang="en-US" altLang="zh-CN" sz="1600" b="0" i="0" u="none" strike="noStrike" kern="1200" cap="none" spc="0" normalizeH="0" baseline="-25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Century Gothic" panose="020B0502020202020204" pitchFamily="34" charset="0"/>
                <a:sym typeface="+mn-ea"/>
              </a:rPr>
              <a:t>p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Century Gothic" panose="020B0502020202020204" pitchFamily="34" charset="0"/>
                <a:sym typeface="+mn-ea"/>
              </a:rPr>
              <a:t>：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Century Gothic" panose="020B0502020202020204" pitchFamily="34" charset="0"/>
                <a:sym typeface="+mn-ea"/>
              </a:rPr>
              <a:t>0.5MA-1MA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2"/>
            </p:custDataLst>
          </p:nvPr>
        </p:nvSpPr>
        <p:spPr>
          <a:xfrm>
            <a:off x="7898765" y="4285409"/>
            <a:ext cx="1942465" cy="1360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Century Gothic" panose="020B0502020202020204" pitchFamily="34" charset="0"/>
                <a:sym typeface="+mn-ea"/>
              </a:rPr>
              <a:t>11 July,2023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Century Gothic" panose="020B0502020202020204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Century Gothic" panose="020B0502020202020204" pitchFamily="34" charset="0"/>
                <a:sym typeface="+mn-ea"/>
              </a:rPr>
              <a:t>1MA divertor discharge</a:t>
            </a:r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Century Gothic" panose="020B0502020202020204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Century Gothic" panose="020B0502020202020204" pitchFamily="34" charset="0"/>
              </a:rPr>
              <a:t>1.05MA, ~750ms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Century Gothic" panose="020B0502020202020204" pitchFamily="3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3"/>
            </p:custDataLst>
          </p:nvPr>
        </p:nvSpPr>
        <p:spPr>
          <a:xfrm>
            <a:off x="7762240" y="3843131"/>
            <a:ext cx="353314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Heating systems commissioning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94672" y="1334246"/>
            <a:ext cx="2091929" cy="226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文本占位符 1"/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Recent milestones of HL-3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5"/>
            </p:custDataLst>
          </p:nvPr>
        </p:nvSpPr>
        <p:spPr>
          <a:xfrm>
            <a:off x="1400175" y="3843020"/>
            <a:ext cx="194183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Upgrade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f821219aa1380d49798d4d8390d7d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388" y="1084703"/>
            <a:ext cx="4624070" cy="4925760"/>
          </a:xfrm>
          <a:prstGeom prst="rect">
            <a:avLst/>
          </a:prstGeom>
        </p:spPr>
      </p:pic>
      <p:sp>
        <p:nvSpPr>
          <p:cNvPr id="4" name="标题 10"/>
          <p:cNvSpPr txBox="1"/>
          <p:nvPr/>
        </p:nvSpPr>
        <p:spPr>
          <a:xfrm>
            <a:off x="2537634" y="607648"/>
            <a:ext cx="9273541" cy="62357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5475" algn="l"/>
              </a:tabLst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2703" y="866294"/>
            <a:ext cx="3420398" cy="30845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任意多边形: 形状 6"/>
          <p:cNvSpPr/>
          <p:nvPr/>
        </p:nvSpPr>
        <p:spPr>
          <a:xfrm>
            <a:off x="4978648" y="4167367"/>
            <a:ext cx="7057964" cy="1914697"/>
          </a:xfrm>
          <a:custGeom>
            <a:avLst/>
            <a:gdLst>
              <a:gd name="connsiteX0" fmla="*/ 127441 w 5109210"/>
              <a:gd name="connsiteY0" fmla="*/ 0 h 1462321"/>
              <a:gd name="connsiteX1" fmla="*/ 5109210 w 5109210"/>
              <a:gd name="connsiteY1" fmla="*/ 0 h 1462321"/>
              <a:gd name="connsiteX2" fmla="*/ 5109210 w 5109210"/>
              <a:gd name="connsiteY2" fmla="*/ 1462321 h 1462321"/>
              <a:gd name="connsiteX3" fmla="*/ 127441 w 5109210"/>
              <a:gd name="connsiteY3" fmla="*/ 1462321 h 1462321"/>
              <a:gd name="connsiteX4" fmla="*/ 0 w 5109210"/>
              <a:gd name="connsiteY4" fmla="*/ 1334880 h 1462321"/>
              <a:gd name="connsiteX5" fmla="*/ 0 w 5109210"/>
              <a:gd name="connsiteY5" fmla="*/ 127441 h 1462321"/>
              <a:gd name="connsiteX6" fmla="*/ 127441 w 5109210"/>
              <a:gd name="connsiteY6" fmla="*/ 0 h 146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09210" h="1462321">
                <a:moveTo>
                  <a:pt x="127441" y="0"/>
                </a:moveTo>
                <a:lnTo>
                  <a:pt x="5109210" y="0"/>
                </a:lnTo>
                <a:lnTo>
                  <a:pt x="5109210" y="1462321"/>
                </a:lnTo>
                <a:lnTo>
                  <a:pt x="127441" y="1462321"/>
                </a:lnTo>
                <a:cubicBezTo>
                  <a:pt x="57057" y="1462321"/>
                  <a:pt x="0" y="1405264"/>
                  <a:pt x="0" y="1334880"/>
                </a:cubicBezTo>
                <a:lnTo>
                  <a:pt x="0" y="127441"/>
                </a:lnTo>
                <a:cubicBezTo>
                  <a:pt x="0" y="57057"/>
                  <a:pt x="57057" y="0"/>
                  <a:pt x="127441" y="0"/>
                </a:cubicBezTo>
                <a:close/>
              </a:path>
            </a:pathLst>
          </a:custGeom>
          <a:gradFill flip="none" rotWithShape="1">
            <a:gsLst>
              <a:gs pos="0">
                <a:srgbClr val="2290FC">
                  <a:lumMod val="20000"/>
                  <a:lumOff val="80000"/>
                  <a:alpha val="0"/>
                </a:srgbClr>
              </a:gs>
              <a:gs pos="100000">
                <a:srgbClr val="2290FC">
                  <a:lumMod val="40000"/>
                  <a:lumOff val="60000"/>
                  <a:alpha val="70000"/>
                </a:srgbClr>
              </a:gs>
            </a:gsLst>
            <a:lin ang="10800000" scaled="1"/>
            <a:tileRect/>
          </a:gradFill>
          <a:ln w="12700" cap="flat">
            <a:noFill/>
            <a:prstDash val="dash"/>
            <a:miter/>
          </a:ln>
          <a:effectLst>
            <a:outerShdw blurRad="254000" dist="38100" dir="5400000" sx="101000" sy="101000" algn="t" rotWithShape="0">
              <a:srgbClr val="2290FC">
                <a:lumMod val="50000"/>
                <a:alpha val="40000"/>
              </a:srgbClr>
            </a:outerShdw>
          </a:effectLst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961315" y="4485566"/>
            <a:ext cx="7331911" cy="14046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eaLnBrk="0" fontAlgn="auto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Pct val="90000"/>
              <a:buFontTx/>
              <a:buNone/>
              <a:defRPr kumimoji="0" sz="2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ea typeface="华文中宋" panose="02010600040101010101" charset="-122"/>
                <a:cs typeface="Times New Roman" panose="02020603050405020304"/>
              </a:defRPr>
            </a:lvl1pPr>
            <a:lvl2pPr marR="0" lvl="1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Narrow" panose="020B0606020202030204" pitchFamily="34" charset="0"/>
              <a:buChar char="─"/>
              <a:defRPr kumimoji="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ea typeface="华文中宋" panose="02010600040101010101" charset="-122"/>
                <a:cs typeface="Times New Roman" panose="02020603050405020304"/>
              </a:defRPr>
            </a:lvl2pPr>
          </a:lstStyle>
          <a:p>
            <a:pPr marL="0" marR="0" lvl="0" indent="0" algn="l" defTabSz="914400" rtl="0" eaLnBrk="0" fontAlgn="auto" latinLnBrk="0" hangingPunc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Two advanced divertor configurations, the snowflake-minus (SF-) and snowflake-plus (SF+) achieved for the first time in HL-3. 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504190" marR="0" lvl="0" indent="-28575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90000"/>
              <a:buFont typeface="Wingdings" panose="05000000000000000000" pitchFamily="2" charset="2"/>
              <a:buChar char="l"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magnetic surface broadening in the advanced configurations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504190" marR="0" lvl="0" indent="-28575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90000"/>
              <a:buFont typeface="Wingdings" panose="05000000000000000000" pitchFamily="2" charset="2"/>
              <a:buChar char="l"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increased contact area effectively reduced the heat flux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306" y="892363"/>
            <a:ext cx="3154718" cy="313880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917145" y="1538435"/>
            <a:ext cx="21021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SN</a:t>
            </a:r>
            <a:r>
              <a:rPr kumimoji="0" lang="en-GB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 (red line, #1737)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191091" y="2852901"/>
            <a:ext cx="21021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SF</a:t>
            </a:r>
            <a:r>
              <a:rPr kumimoji="0" lang="en-GB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charset="0"/>
                <a:ea typeface="Times New Roman" panose="02020603050405020304" charset="0"/>
                <a:cs typeface="+mn-cs"/>
              </a:rPr>
              <a:t> (blue line, #1797)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文本占位符 1"/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625475" algn="l"/>
              </a:tabLst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Advanced divertor configurations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1714969"/>
            <a:ext cx="12192000" cy="316060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84415" y="2584541"/>
            <a:ext cx="47307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Introduction of HL-3 Tokamak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38514" y="2483742"/>
            <a:ext cx="1768433" cy="17135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Bold" panose="020B0800000000000000" charset="-122"/>
                <a:cs typeface="Arial" panose="020B0604020202020204" pitchFamily="34" charset="0"/>
              </a:rPr>
              <a:t>01</a:t>
            </a:r>
            <a:endParaRPr kumimoji="0" lang="en-US" altLang="zh-CN" sz="105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思源黑体 CN Bold" panose="020B0800000000000000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320" y="219710"/>
            <a:ext cx="4258945" cy="104707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867266"/>
            <a:ext cx="12192000" cy="87357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The first discharge with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1MA plasma current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and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divertor configuration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July 11, 2023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占位符 1"/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625475" algn="l"/>
              </a:tabLst>
              <a:defRPr/>
            </a:pPr>
            <a:r>
              <a:rPr kumimoji="0" lang="en-US" altLang="zh-CN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1MA plasma current and divertor configuration </a:t>
            </a:r>
            <a:endParaRPr kumimoji="0" lang="en-US" altLang="zh-CN" sz="3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7" name="图片 26" descr="3786parameter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7470" y="1853565"/>
            <a:ext cx="7818120" cy="4744720"/>
          </a:xfrm>
          <a:prstGeom prst="rect">
            <a:avLst/>
          </a:prstGeom>
        </p:spPr>
      </p:pic>
      <p:cxnSp>
        <p:nvCxnSpPr>
          <p:cNvPr id="28" name="直接连接符 27"/>
          <p:cNvCxnSpPr/>
          <p:nvPr/>
        </p:nvCxnSpPr>
        <p:spPr>
          <a:xfrm>
            <a:off x="4960412" y="2353803"/>
            <a:ext cx="6025515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04287" y="1853565"/>
            <a:ext cx="3596005" cy="48672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5317"/>
          <a:stretch>
            <a:fillRect/>
          </a:stretch>
        </p:blipFill>
        <p:spPr>
          <a:xfrm>
            <a:off x="1036743" y="2183129"/>
            <a:ext cx="3187065" cy="4069080"/>
          </a:xfrm>
          <a:prstGeom prst="rect">
            <a:avLst/>
          </a:prstGeom>
          <a:ln>
            <a:noFill/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59748" y="2181859"/>
            <a:ext cx="2903855" cy="39852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57938" y="2183129"/>
            <a:ext cx="2957830" cy="3983355"/>
          </a:xfrm>
          <a:prstGeom prst="rect">
            <a:avLst/>
          </a:prstGeom>
        </p:spPr>
      </p:pic>
      <p:sp>
        <p:nvSpPr>
          <p:cNvPr id="103" name="文本框 102"/>
          <p:cNvSpPr txBox="1"/>
          <p:nvPr/>
        </p:nvSpPr>
        <p:spPr>
          <a:xfrm>
            <a:off x="1255395" y="973878"/>
            <a:ext cx="10097770" cy="14439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Arial Narrow" panose="020B0606020202030204" pitchFamily="34" charset="0"/>
              </a:rPr>
              <a:t>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 Narrow" panose="020B0606020202030204" pitchFamily="34" charset="0"/>
              </a:rPr>
              <a:t>iv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Arial Narrow" panose="020B0606020202030204" pitchFamily="34" charset="0"/>
              </a:rPr>
              <a:t>erted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 Narrow" panose="020B0606020202030204" pitchFamily="34" charset="0"/>
              </a:rPr>
              <a:t>plasma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Arial Narrow" panose="020B0606020202030204" pitchFamily="34" charset="0"/>
              </a:rPr>
              <a:t>discharges (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Arial Narrow" panose="020B0606020202030204" pitchFamily="34" charset="0"/>
              </a:rPr>
              <a:t>I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Arial Narrow" panose="020B0606020202030204" pitchFamily="34" charset="0"/>
              </a:rPr>
              <a:t>p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Arial Narrow" panose="020B0606020202030204" pitchFamily="34" charset="0"/>
              </a:rPr>
              <a:t>~ 1.1 MA)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 Narrow" panose="020B0606020202030204" pitchFamily="34" charset="0"/>
              </a:rPr>
              <a:t> and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=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 Narrow" panose="020B0606020202030204" pitchFamily="34" charset="0"/>
              </a:rPr>
              <a:t>1.5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Arial Narrow" panose="020B0606020202030204" pitchFamily="34" charset="0"/>
              </a:rPr>
              <a:t>.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宋体" panose="02010600030101010101" pitchFamily="2" charset="-122"/>
              <a:cs typeface="Arial Narrow" panose="020B060602020203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Arial Narrow" panose="020B0606020202030204" pitchFamily="34" charset="0"/>
                <a:sym typeface="+mn-ea"/>
              </a:rPr>
              <a:t>Flat-top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Arial Narrow" panose="020B0606020202030204" pitchFamily="34" charset="0"/>
                <a:sym typeface="+mn-ea"/>
              </a:rPr>
              <a:t>q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Arial Narrow" panose="020B0606020202030204" pitchFamily="34" charset="0"/>
                <a:sym typeface="+mn-ea"/>
              </a:rPr>
              <a:t>95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Arial Narrow" panose="020B0606020202030204" pitchFamily="34" charset="0"/>
                <a:sym typeface="+mn-ea"/>
              </a:rPr>
              <a:t> = 2.6 - 3.4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Arial Narrow" panose="020B0606020202030204" pitchFamily="34" charset="0"/>
                <a:sym typeface="+mn-ea"/>
              </a:rPr>
              <a:t>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宋体" panose="02010600030101010101" pitchFamily="2" charset="-122"/>
              <a:cs typeface="Arial Narrow" panose="020B0606020202030204" pitchFamily="34" charset="0"/>
              <a:sym typeface="+mn-ea"/>
            </a:endParaRPr>
          </a:p>
        </p:txBody>
      </p:sp>
      <p:sp>
        <p:nvSpPr>
          <p:cNvPr id="2" name="文本占位符 1"/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625475" algn="l"/>
              </a:tabLst>
              <a:defRPr/>
            </a:pPr>
            <a:r>
              <a:rPr kumimoji="0" lang="fr-FR" altLang="zh-CN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1MA plasma current and divertor configuration </a:t>
            </a:r>
            <a:endParaRPr kumimoji="0" lang="fr-FR" altLang="zh-CN" sz="3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0" r="52831"/>
          <a:stretch>
            <a:fillRect/>
          </a:stretch>
        </p:blipFill>
        <p:spPr>
          <a:xfrm>
            <a:off x="8619539" y="991799"/>
            <a:ext cx="3522407" cy="514474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0" y="721458"/>
            <a:ext cx="12192000" cy="49962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Realization of H-mode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15 days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after combined commissioning of NBI, ECRH and LHCD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占位符 1"/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625475" algn="l"/>
              </a:tabLst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First H-mode on HL-3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6737" y="5715710"/>
            <a:ext cx="9340243" cy="479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 solid foundation for high current H-mode operation</a:t>
            </a:r>
            <a:endParaRPr kumimoji="0" lang="en-US" altLang="zh-CN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7" y="1438519"/>
            <a:ext cx="7398961" cy="425130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5688973f556209779ce6c2fcbd2d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69" y="949111"/>
            <a:ext cx="6021231" cy="5260168"/>
          </a:xfrm>
          <a:prstGeom prst="rect">
            <a:avLst/>
          </a:prstGeom>
        </p:spPr>
      </p:pic>
      <p:pic>
        <p:nvPicPr>
          <p:cNvPr id="4" name="图片 3" descr="8199a68eddc59540fd5b1b084d8c35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711" y="908721"/>
            <a:ext cx="4276725" cy="337463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266385" y="6034810"/>
            <a:ext cx="6128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任意多边形: 形状 9"/>
          <p:cNvSpPr/>
          <p:nvPr/>
        </p:nvSpPr>
        <p:spPr>
          <a:xfrm>
            <a:off x="6173576" y="4325313"/>
            <a:ext cx="6018424" cy="1709497"/>
          </a:xfrm>
          <a:custGeom>
            <a:avLst/>
            <a:gdLst>
              <a:gd name="connsiteX0" fmla="*/ 127441 w 5109210"/>
              <a:gd name="connsiteY0" fmla="*/ 0 h 1462321"/>
              <a:gd name="connsiteX1" fmla="*/ 5109210 w 5109210"/>
              <a:gd name="connsiteY1" fmla="*/ 0 h 1462321"/>
              <a:gd name="connsiteX2" fmla="*/ 5109210 w 5109210"/>
              <a:gd name="connsiteY2" fmla="*/ 1462321 h 1462321"/>
              <a:gd name="connsiteX3" fmla="*/ 127441 w 5109210"/>
              <a:gd name="connsiteY3" fmla="*/ 1462321 h 1462321"/>
              <a:gd name="connsiteX4" fmla="*/ 0 w 5109210"/>
              <a:gd name="connsiteY4" fmla="*/ 1334880 h 1462321"/>
              <a:gd name="connsiteX5" fmla="*/ 0 w 5109210"/>
              <a:gd name="connsiteY5" fmla="*/ 127441 h 1462321"/>
              <a:gd name="connsiteX6" fmla="*/ 127441 w 5109210"/>
              <a:gd name="connsiteY6" fmla="*/ 0 h 146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09210" h="1462321">
                <a:moveTo>
                  <a:pt x="127441" y="0"/>
                </a:moveTo>
                <a:lnTo>
                  <a:pt x="5109210" y="0"/>
                </a:lnTo>
                <a:lnTo>
                  <a:pt x="5109210" y="1462321"/>
                </a:lnTo>
                <a:lnTo>
                  <a:pt x="127441" y="1462321"/>
                </a:lnTo>
                <a:cubicBezTo>
                  <a:pt x="57057" y="1462321"/>
                  <a:pt x="0" y="1405264"/>
                  <a:pt x="0" y="1334880"/>
                </a:cubicBezTo>
                <a:lnTo>
                  <a:pt x="0" y="127441"/>
                </a:lnTo>
                <a:cubicBezTo>
                  <a:pt x="0" y="57057"/>
                  <a:pt x="57057" y="0"/>
                  <a:pt x="127441" y="0"/>
                </a:cubicBezTo>
                <a:close/>
              </a:path>
            </a:pathLst>
          </a:custGeom>
          <a:gradFill flip="none" rotWithShape="1">
            <a:gsLst>
              <a:gs pos="0">
                <a:srgbClr val="2290FC">
                  <a:lumMod val="20000"/>
                  <a:lumOff val="80000"/>
                  <a:alpha val="0"/>
                </a:srgbClr>
              </a:gs>
              <a:gs pos="100000">
                <a:srgbClr val="2290FC">
                  <a:lumMod val="40000"/>
                  <a:lumOff val="60000"/>
                  <a:alpha val="70000"/>
                </a:srgbClr>
              </a:gs>
            </a:gsLst>
            <a:lin ang="10800000" scaled="1"/>
            <a:tileRect/>
          </a:gradFill>
          <a:ln w="12700" cap="flat">
            <a:noFill/>
            <a:prstDash val="dash"/>
            <a:miter/>
          </a:ln>
          <a:effectLst>
            <a:outerShdw blurRad="254000" dist="38100" dir="5400000" sx="101000" sy="101000" algn="t" rotWithShape="0">
              <a:srgbClr val="2290FC">
                <a:lumMod val="50000"/>
                <a:alpha val="40000"/>
              </a:srgbClr>
            </a:outerShdw>
          </a:effectLst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213333" y="4520906"/>
            <a:ext cx="6077112" cy="15645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eaLnBrk="0" fontAlgn="auto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Pct val="90000"/>
              <a:buFontTx/>
              <a:buNone/>
              <a:defRPr kumimoji="0" sz="2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ea typeface="华文中宋" panose="02010600040101010101" charset="-122"/>
                <a:cs typeface="Times New Roman" panose="02020603050405020304"/>
              </a:defRPr>
            </a:lvl1pPr>
            <a:lvl2pPr marR="0" lvl="1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Narrow" panose="020B0606020202030204" pitchFamily="34" charset="0"/>
              <a:buChar char="─"/>
              <a:defRPr kumimoji="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ea typeface="华文中宋" panose="02010600040101010101" charset="-122"/>
                <a:cs typeface="Times New Roman" panose="02020603050405020304"/>
              </a:defRPr>
            </a:lvl2pPr>
          </a:lstStyle>
          <a:p>
            <a:pPr marL="0" marR="0" lvl="0" indent="0" algn="l" defTabSz="914400" rtl="0" eaLnBrk="0" fontAlgn="auto" latinLnBrk="0" hangingPunc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H-mode operation achieved for the first time in HL-3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266700" marR="0" lvl="0" indent="-26670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90000"/>
              <a:buFont typeface="Wingdings" panose="05000000000000000000" pitchFamily="2" charset="2"/>
              <a:buChar char="l"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H-mode achieved with 0.5-1MA plasma current at total auxiliary heating power around 2.4 MW (NBI+EC+LHW)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266700" marR="0" lvl="0" indent="-26670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90000"/>
              <a:buFont typeface="Wingdings" panose="05000000000000000000" pitchFamily="2" charset="2"/>
              <a:buChar char="l"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 MA H-mode discharge operated at q</a:t>
            </a:r>
            <a:r>
              <a:rPr kumimoji="0" lang="en-US" altLang="zh-CN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95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&lt; 3 and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</a:t>
            </a:r>
            <a:r>
              <a:rPr kumimoji="0" lang="en-US" altLang="zh-CN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min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&lt;1, with notable sawtooth and internal kink mode.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文本占位符 1"/>
          <p:cNvSpPr txBox="1"/>
          <p:nvPr/>
        </p:nvSpPr>
        <p:spPr>
          <a:xfrm>
            <a:off x="1069832" y="288721"/>
            <a:ext cx="10287000" cy="72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文本占位符 1"/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625475" algn="l"/>
              </a:tabLst>
              <a:defRPr/>
            </a:pPr>
            <a:r>
              <a:rPr kumimoji="0" lang="fr-FR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H-mode with plasma current&gt;1MA </a:t>
            </a:r>
            <a:endParaRPr kumimoji="0" lang="fr-FR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B82D15-D933-4E2B-9323-EC5B94FD219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14" y="1500930"/>
            <a:ext cx="3411220" cy="47358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89704" y="1016425"/>
            <a:ext cx="323723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anose="020B0606020202030204" pitchFamily="34" charset="0"/>
                <a:ea typeface="微软雅黑" panose="020B0503020204020204" pitchFamily="34" charset="-122"/>
                <a:cs typeface="Arial Narrow" panose="020B0606020202030204" pitchFamily="34" charset="0"/>
                <a:sym typeface="+mn-ea"/>
              </a:rPr>
              <a:t>H-mode Operation (Ip=0.5 MA)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微软雅黑" panose="020B0503020204020204" pitchFamily="34" charset="-122"/>
              <a:cs typeface="Arial Narrow" panose="020B0606020202030204" pitchFamily="3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20304" y="1016425"/>
            <a:ext cx="322834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anose="020B0606020202030204" pitchFamily="34" charset="0"/>
                <a:ea typeface="微软雅黑" panose="020B0503020204020204" pitchFamily="34" charset="-122"/>
                <a:cs typeface="Arial Narrow" panose="020B0606020202030204" pitchFamily="34" charset="0"/>
                <a:sym typeface="+mn-ea"/>
              </a:rPr>
              <a:t>H-mode Operation (Ip=1.0 MA)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微软雅黑" panose="020B0503020204020204" pitchFamily="34" charset="-122"/>
              <a:cs typeface="Arial Narrow" panose="020B0606020202030204" pitchFamily="34" charset="0"/>
              <a:sym typeface="+mn-ea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3"/>
            </p:custDataLst>
          </p:nvPr>
        </p:nvGraphicFramePr>
        <p:xfrm>
          <a:off x="7713980" y="3496945"/>
          <a:ext cx="4065905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5255"/>
                <a:gridCol w="1294765"/>
                <a:gridCol w="1365885"/>
              </a:tblGrid>
              <a:tr h="3352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Parameters</a:t>
                      </a:r>
                      <a:endParaRPr lang="en-US" altLang="zh-CN" sz="1600">
                        <a:latin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179705" indent="0" fontAlgn="auto">
                        <a:buNone/>
                      </a:pPr>
                      <a:r>
                        <a:rPr lang="en-US" altLang="zh-CN" sz="1600"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Shot 3331</a:t>
                      </a:r>
                      <a:endParaRPr lang="en-US" altLang="zh-CN" sz="1600">
                        <a:latin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179705" indent="0" fontAlgn="auto">
                        <a:buNone/>
                      </a:pPr>
                      <a:r>
                        <a:rPr lang="en-US" altLang="zh-CN" sz="1600"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Shot 4077</a:t>
                      </a:r>
                      <a:endParaRPr lang="en-US" altLang="zh-CN" sz="1600">
                        <a:latin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b="1" i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I</a:t>
                      </a:r>
                      <a:r>
                        <a:rPr lang="en-US" altLang="zh-CN" sz="1600" b="1" baseline="-250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p</a:t>
                      </a:r>
                      <a:r>
                        <a:rPr lang="en-US" altLang="zh-CN" sz="1600" b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 (MA)</a:t>
                      </a:r>
                      <a:endParaRPr lang="en-US" altLang="zh-CN" sz="1600" b="1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179705" indent="0" fontAlgn="auto">
                        <a:buNone/>
                      </a:pPr>
                      <a:r>
                        <a:rPr lang="en-US" altLang="zh-CN" sz="1600" b="1"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0.5</a:t>
                      </a:r>
                      <a:endParaRPr lang="en-US" altLang="zh-CN" sz="1600" b="1">
                        <a:latin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9705" indent="0" fontAlgn="auto">
                        <a:buNone/>
                      </a:pPr>
                      <a:r>
                        <a:rPr lang="en-US" altLang="zh-CN" sz="1600" b="1"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1.0</a:t>
                      </a:r>
                      <a:endParaRPr lang="en-US" altLang="zh-CN" sz="1600" b="1">
                        <a:latin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b="1" i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B</a:t>
                      </a:r>
                      <a:r>
                        <a:rPr lang="en-US" altLang="zh-CN" sz="1600" b="1" baseline="-250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T </a:t>
                      </a:r>
                      <a:r>
                        <a:rPr lang="en-US" altLang="zh-CN" sz="1600" b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(T)</a:t>
                      </a:r>
                      <a:endParaRPr lang="en-US" altLang="zh-CN" sz="1600" b="1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179705" indent="0" fontAlgn="auto">
                        <a:buNone/>
                      </a:pPr>
                      <a:r>
                        <a:rPr lang="en-US" altLang="zh-CN" sz="1600" b="1"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1.7</a:t>
                      </a:r>
                      <a:endParaRPr lang="en-US" altLang="zh-CN" sz="1600" b="1">
                        <a:latin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9705" indent="0" fontAlgn="auto">
                        <a:buNone/>
                      </a:pPr>
                      <a:r>
                        <a:rPr lang="en-US" altLang="zh-CN" sz="1600" b="1"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1.6</a:t>
                      </a:r>
                      <a:endParaRPr lang="en-US" altLang="zh-CN" sz="1600" b="1">
                        <a:latin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b="1" i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R</a:t>
                      </a:r>
                      <a:r>
                        <a:rPr lang="en-US" altLang="zh-CN" sz="1600" b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 (m)</a:t>
                      </a:r>
                      <a:endParaRPr lang="en-US" altLang="zh-CN" sz="1600" b="1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179705" indent="0" fontAlgn="auto">
                        <a:buNone/>
                      </a:pPr>
                      <a:r>
                        <a:rPr lang="en-US" altLang="zh-CN" sz="1600" b="1"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1.75</a:t>
                      </a:r>
                      <a:endParaRPr lang="en-US" altLang="zh-CN" sz="1600" b="1">
                        <a:latin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9705" indent="0" fontAlgn="auto">
                        <a:buNone/>
                      </a:pPr>
                      <a:r>
                        <a:rPr lang="en-US" altLang="zh-CN" sz="1600" b="1"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1.79</a:t>
                      </a:r>
                      <a:endParaRPr lang="en-US" altLang="zh-CN" sz="1600" b="1">
                        <a:latin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b="1" i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a</a:t>
                      </a:r>
                      <a:r>
                        <a:rPr lang="en-US" altLang="zh-CN" sz="1600" b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 (m)</a:t>
                      </a:r>
                      <a:endParaRPr lang="en-US" altLang="zh-CN" sz="1600" b="1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179705" indent="0" fontAlgn="auto">
                        <a:buNone/>
                      </a:pPr>
                      <a:r>
                        <a:rPr lang="en-US" altLang="zh-CN" sz="1600" b="1"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0.54</a:t>
                      </a:r>
                      <a:endParaRPr lang="en-US" altLang="zh-CN" sz="1600" b="1">
                        <a:latin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9705" indent="0" fontAlgn="auto">
                        <a:buNone/>
                      </a:pPr>
                      <a:r>
                        <a:rPr lang="en-US" altLang="zh-CN" sz="1600" b="1"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0.62</a:t>
                      </a:r>
                      <a:endParaRPr lang="en-US" altLang="zh-CN" sz="1600" b="1">
                        <a:latin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b="1" i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n</a:t>
                      </a:r>
                      <a:r>
                        <a:rPr lang="en-US" altLang="zh-CN" sz="1600" b="1" baseline="-250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e </a:t>
                      </a:r>
                      <a:r>
                        <a:rPr lang="en-US" altLang="zh-CN" sz="1600" b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(10</a:t>
                      </a:r>
                      <a:r>
                        <a:rPr lang="en-US" altLang="zh-CN" sz="1600" b="1" baseline="300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19</a:t>
                      </a:r>
                      <a:r>
                        <a:rPr lang="en-US" altLang="zh-CN" sz="1600" b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m</a:t>
                      </a:r>
                      <a:r>
                        <a:rPr lang="en-US" altLang="zh-CN" sz="1600" b="1" baseline="300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-3</a:t>
                      </a:r>
                      <a:r>
                        <a:rPr lang="en-US" altLang="zh-CN" sz="1600" b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)</a:t>
                      </a:r>
                      <a:endParaRPr lang="en-US" altLang="zh-CN" sz="1600" b="1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179705" indent="0" fontAlgn="auto">
                        <a:buNone/>
                      </a:pPr>
                      <a:r>
                        <a:rPr lang="en-US" altLang="zh-CN" sz="1600" b="1"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2.9</a:t>
                      </a:r>
                      <a:endParaRPr lang="en-US" altLang="zh-CN" sz="1600" b="1">
                        <a:latin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9705" indent="0" fontAlgn="auto">
                        <a:buNone/>
                      </a:pPr>
                      <a:r>
                        <a:rPr lang="en-US" altLang="zh-CN" sz="1600" b="1"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4.53</a:t>
                      </a:r>
                      <a:endParaRPr lang="en-US" altLang="zh-CN" sz="1600" b="1">
                        <a:latin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b="1" i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P</a:t>
                      </a:r>
                      <a:r>
                        <a:rPr lang="en-US" altLang="zh-CN" sz="1600" b="1" baseline="-250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oh </a:t>
                      </a:r>
                      <a:r>
                        <a:rPr lang="en-US" altLang="zh-CN" sz="1600" b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(MW)</a:t>
                      </a:r>
                      <a:endParaRPr lang="en-US" altLang="zh-CN" sz="1600" b="1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179705" indent="0" fontAlgn="auto">
                        <a:buNone/>
                      </a:pPr>
                      <a:r>
                        <a:rPr lang="en-US" altLang="zh-CN" sz="1600" b="1"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0.22</a:t>
                      </a:r>
                      <a:endParaRPr lang="en-US" altLang="zh-CN" sz="1600" b="1">
                        <a:latin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9705" indent="0" fontAlgn="auto">
                        <a:buNone/>
                      </a:pPr>
                      <a:r>
                        <a:rPr lang="en-US" altLang="zh-CN" sz="1600" b="1"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0.45</a:t>
                      </a:r>
                      <a:endParaRPr lang="en-US" altLang="zh-CN" sz="1600" b="1">
                        <a:latin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b="1" i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 Narrow" panose="020B0606020202030204" pitchFamily="34" charset="0"/>
                          <a:sym typeface="+mn-ea"/>
                        </a:rPr>
                        <a:t>P</a:t>
                      </a:r>
                      <a:r>
                        <a:rPr lang="en-US" altLang="zh-CN" sz="1600" b="1" baseline="-250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 Narrow" panose="020B0606020202030204" pitchFamily="34" charset="0"/>
                          <a:sym typeface="+mn-ea"/>
                        </a:rPr>
                        <a:t>aux </a:t>
                      </a:r>
                      <a:r>
                        <a:rPr lang="en-US" altLang="zh-CN" sz="1600" b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 Narrow" panose="020B0606020202030204" pitchFamily="34" charset="0"/>
                          <a:sym typeface="+mn-ea"/>
                        </a:rPr>
                        <a:t>(MW)</a:t>
                      </a:r>
                      <a:endParaRPr lang="en-US" altLang="zh-CN" sz="1600" b="1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rial Narrow" panose="020B0606020202030204" pitchFamily="34" charset="0"/>
                        <a:sym typeface="+mn-ea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179705" indent="0" fontAlgn="auto">
                        <a:buNone/>
                      </a:pPr>
                      <a:r>
                        <a:rPr lang="en-US" altLang="zh-CN" sz="1600" b="1"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1.64</a:t>
                      </a:r>
                      <a:endParaRPr lang="en-US" altLang="zh-CN" sz="1600" b="1">
                        <a:latin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9705" indent="0" fontAlgn="auto">
                        <a:buNone/>
                      </a:pPr>
                      <a:r>
                        <a:rPr lang="en-US" altLang="zh-CN" sz="1600" b="1"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2.32</a:t>
                      </a:r>
                      <a:endParaRPr lang="en-US" altLang="zh-CN" sz="1600" b="1">
                        <a:latin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b="1" i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q</a:t>
                      </a:r>
                      <a:r>
                        <a:rPr lang="en-US" altLang="zh-CN" sz="1600" b="1" baseline="-250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95</a:t>
                      </a:r>
                      <a:endParaRPr lang="en-US" altLang="zh-CN" sz="1600" b="1" baseline="-25000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179705" indent="0" fontAlgn="auto">
                        <a:buNone/>
                      </a:pPr>
                      <a:r>
                        <a:rPr lang="en-US" altLang="zh-CN" sz="1600" b="1"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4.6</a:t>
                      </a:r>
                      <a:endParaRPr lang="en-US" altLang="zh-CN" sz="1600" b="1">
                        <a:latin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9705" indent="0" fontAlgn="auto">
                        <a:buNone/>
                      </a:pPr>
                      <a:r>
                        <a:rPr lang="en-US" altLang="zh-CN" sz="1600" b="1">
                          <a:latin typeface="Arial Narrow" panose="020B0606020202030204" pitchFamily="34" charset="0"/>
                          <a:cs typeface="Arial Narrow" panose="020B0606020202030204" pitchFamily="34" charset="0"/>
                        </a:rPr>
                        <a:t>2.8</a:t>
                      </a:r>
                      <a:endParaRPr lang="en-US" altLang="zh-CN" sz="1600" b="1">
                        <a:latin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934" y="1500930"/>
            <a:ext cx="3522345" cy="47358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905" y="934720"/>
            <a:ext cx="2938780" cy="2519045"/>
          </a:xfrm>
          <a:prstGeom prst="rect">
            <a:avLst/>
          </a:prstGeom>
        </p:spPr>
      </p:pic>
      <p:sp>
        <p:nvSpPr>
          <p:cNvPr id="2" name="文本占位符 1"/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625475" algn="l"/>
              </a:tabLst>
              <a:defRPr/>
            </a:pPr>
            <a:r>
              <a:rPr kumimoji="0" lang="fr-FR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H-mode with plasma current&gt;1MA </a:t>
            </a:r>
            <a:endParaRPr kumimoji="0" lang="fr-FR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1714969"/>
            <a:ext cx="12192000" cy="316060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84415" y="2584541"/>
            <a:ext cx="47307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en-US" altLang="zh-CN"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D-T operation plan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38514" y="2483742"/>
            <a:ext cx="1768433" cy="17135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Bold" panose="020B0800000000000000" charset="-122"/>
                <a:cs typeface="Arial" panose="020B0604020202020204" pitchFamily="34" charset="0"/>
              </a:rPr>
              <a:t>04</a:t>
            </a:r>
            <a:endParaRPr kumimoji="0" lang="en-US" altLang="zh-CN" sz="105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思源黑体 CN Bold" panose="020B0800000000000000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320" y="219710"/>
            <a:ext cx="4258945" cy="104707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73" y="2453190"/>
            <a:ext cx="3032498" cy="37788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" t="6806" r="7902" b="8843"/>
          <a:stretch>
            <a:fillRect/>
          </a:stretch>
        </p:blipFill>
        <p:spPr>
          <a:xfrm>
            <a:off x="4244296" y="2684191"/>
            <a:ext cx="2954279" cy="3547878"/>
          </a:xfrm>
          <a:prstGeom prst="rect">
            <a:avLst/>
          </a:prstGeom>
          <a:noFill/>
        </p:spPr>
      </p:pic>
      <p:cxnSp>
        <p:nvCxnSpPr>
          <p:cNvPr id="16" name="直接连接符 15"/>
          <p:cNvCxnSpPr/>
          <p:nvPr/>
        </p:nvCxnSpPr>
        <p:spPr>
          <a:xfrm>
            <a:off x="957569" y="3110305"/>
            <a:ext cx="6182051" cy="0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970669" y="4665272"/>
            <a:ext cx="6168951" cy="443129"/>
          </a:xfrm>
          <a:prstGeom prst="rect">
            <a:avLst/>
          </a:prstGeom>
          <a:solidFill>
            <a:srgbClr val="FFC000">
              <a:alpha val="1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22" name="直接连接符 21"/>
          <p:cNvCxnSpPr/>
          <p:nvPr/>
        </p:nvCxnSpPr>
        <p:spPr>
          <a:xfrm>
            <a:off x="970670" y="4254440"/>
            <a:ext cx="6168950" cy="0"/>
          </a:xfrm>
          <a:prstGeom prst="line">
            <a:avLst/>
          </a:prstGeom>
          <a:ln w="190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5465646" y="2444287"/>
            <a:ext cx="1728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1200" b="1">
                <a:latin typeface="Arial Narrow" panose="020B0606020202030204" pitchFamily="34" charset="0"/>
              </a:defRPr>
            </a:lvl1pPr>
          </a:lstStyle>
          <a:p>
            <a:r>
              <a:rPr lang="en-US" altLang="zh-CN" dirty="0"/>
              <a:t>Simulated by METIS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4604575" y="2452037"/>
            <a:ext cx="968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b="1" dirty="0">
                <a:latin typeface="Arial Narrow" panose="020B0606020202030204" pitchFamily="34" charset="0"/>
              </a:rPr>
              <a:t>D</a:t>
            </a:r>
            <a:r>
              <a:rPr lang="zh-CN" altLang="en-US" sz="1200" b="1" dirty="0">
                <a:latin typeface="Arial Narrow" panose="020B0606020202030204" pitchFamily="34" charset="0"/>
              </a:rPr>
              <a:t>：</a:t>
            </a:r>
            <a:r>
              <a:rPr lang="en-US" altLang="zh-CN" sz="1200" b="1" dirty="0">
                <a:latin typeface="Arial Narrow" panose="020B0606020202030204" pitchFamily="34" charset="0"/>
              </a:rPr>
              <a:t>T=50:50</a:t>
            </a:r>
            <a:endParaRPr lang="zh-CN" altLang="en-US" sz="1200" b="1" dirty="0">
              <a:latin typeface="Arial Narrow" panose="020B060602020203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01369" y="932084"/>
            <a:ext cx="110162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ea typeface="微软雅黑" panose="020B0503020204020204" pitchFamily="34" charset="-122"/>
              </a:rPr>
              <a:t>The JET DT operation experiment has been verified through METIS, and </a:t>
            </a:r>
            <a:r>
              <a:rPr lang="en-US" altLang="zh-CN" sz="2000" b="1" dirty="0">
                <a:solidFill>
                  <a:srgbClr val="FF0000"/>
                </a:solidFill>
                <a:ea typeface="微软雅黑" panose="020B0503020204020204" pitchFamily="34" charset="-122"/>
              </a:rPr>
              <a:t>the experiment is basically consistent with the simulated fusion power.</a:t>
            </a:r>
            <a:r>
              <a:rPr lang="en-US" altLang="zh-CN" sz="2000" dirty="0">
                <a:ea typeface="微软雅黑" panose="020B0503020204020204" pitchFamily="34" charset="-122"/>
              </a:rPr>
              <a:t> </a:t>
            </a:r>
            <a:endParaRPr lang="en-US" altLang="zh-CN" sz="2000" b="1" dirty="0">
              <a:solidFill>
                <a:srgbClr val="0000FF"/>
              </a:solidFill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ea typeface="微软雅黑" panose="020B0503020204020204" pitchFamily="34" charset="-122"/>
              </a:rPr>
              <a:t>Simulated by METIS</a:t>
            </a:r>
            <a:r>
              <a:rPr lang="en-US" altLang="zh-CN" sz="2000" dirty="0">
                <a:ea typeface="微软雅黑" panose="020B0503020204020204" pitchFamily="34" charset="-122"/>
              </a:rPr>
              <a:t>, HL-3 has the feasibility to </a:t>
            </a:r>
            <a:r>
              <a:rPr lang="en-US" altLang="zh-CN" sz="2000" b="1" dirty="0">
                <a:solidFill>
                  <a:srgbClr val="FF0000"/>
                </a:solidFill>
                <a:ea typeface="微软雅黑" panose="020B0503020204020204" pitchFamily="34" charset="-122"/>
              </a:rPr>
              <a:t>produce fusion power to</a:t>
            </a:r>
            <a:r>
              <a:rPr lang="zh-CN" altLang="en-US" sz="2000" b="1" dirty="0">
                <a:solidFill>
                  <a:srgbClr val="FF000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ea typeface="微软雅黑" panose="020B0503020204020204" pitchFamily="34" charset="-122"/>
              </a:rPr>
              <a:t>10</a:t>
            </a:r>
            <a:r>
              <a:rPr lang="zh-CN" altLang="en-US" sz="2000" b="1" dirty="0">
                <a:solidFill>
                  <a:srgbClr val="FF000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ea typeface="微软雅黑" panose="020B0503020204020204" pitchFamily="34" charset="-122"/>
              </a:rPr>
              <a:t>MW.</a:t>
            </a:r>
            <a:endParaRPr lang="zh-CN" altLang="en-US" sz="2000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4752" r="8025" b="12538"/>
          <a:stretch>
            <a:fillRect/>
          </a:stretch>
        </p:blipFill>
        <p:spPr>
          <a:xfrm>
            <a:off x="7878200" y="2663256"/>
            <a:ext cx="3253350" cy="3358746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77719" y="6173077"/>
            <a:ext cx="3854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Arial Narrow" panose="020B0606020202030204" pitchFamily="34" charset="0"/>
              </a:rPr>
              <a:t> Fusion power produced by HL-3 has been simulated by METIS.</a:t>
            </a:r>
            <a:endParaRPr lang="zh-CN" altLang="en-US" sz="16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89143" y="6173077"/>
            <a:ext cx="2518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 Narrow" panose="020B0606020202030204" pitchFamily="34" charset="0"/>
              </a:rPr>
              <a:t>D-T operation of JET</a:t>
            </a:r>
            <a:endParaRPr lang="zh-CN" altLang="en-US" sz="1600" b="1" dirty="0">
              <a:latin typeface="Arial Narrow" panose="020B060602020203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381757" y="6173077"/>
            <a:ext cx="3032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latin typeface="Arial Narrow" panose="020B0606020202030204" pitchFamily="34" charset="0"/>
              </a:defRPr>
            </a:lvl1pPr>
          </a:lstStyle>
          <a:p>
            <a:r>
              <a:rPr lang="en-US" altLang="zh-CN" dirty="0"/>
              <a:t>Check the reliability of METIS</a:t>
            </a:r>
            <a:endParaRPr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8493760" y="2452037"/>
            <a:ext cx="2479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 b="1">
                <a:latin typeface="Arial Narrow" panose="020B0606020202030204" pitchFamily="34" charset="0"/>
              </a:defRPr>
            </a:lvl1pPr>
          </a:lstStyle>
          <a:p>
            <a:r>
              <a:rPr lang="en-US" altLang="zh-CN" sz="1600" dirty="0"/>
              <a:t>HL-3 3MA</a:t>
            </a:r>
            <a:r>
              <a:rPr lang="zh-CN" altLang="en-US" sz="1600" dirty="0"/>
              <a:t>，</a:t>
            </a:r>
            <a:r>
              <a:rPr lang="en-US" altLang="zh-CN" sz="1600" dirty="0"/>
              <a:t>3T</a:t>
            </a:r>
            <a:endParaRPr lang="zh-CN" altLang="en-US" sz="1600" dirty="0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3289300" y="3352"/>
            <a:ext cx="8902700" cy="6826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Bef>
                <a:spcPts val="600"/>
              </a:spcBef>
              <a:buFont typeface="Arial" panose="020B0604020202020204" pitchFamily="34" charset="0"/>
              <a:tabLst>
                <a:tab pos="625475" algn="l"/>
              </a:tabLst>
            </a:pPr>
            <a:r>
              <a:rPr lang="en-US" altLang="zh-CN" sz="3600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D-T operation plan of HL-3 tokamak</a:t>
            </a:r>
            <a:endParaRPr lang="zh-CN" altLang="en-US" sz="36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02114" y="2745362"/>
            <a:ext cx="98777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</a:rPr>
              <a:t>NBI power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88862" y="3945445"/>
            <a:ext cx="98777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050" b="1" dirty="0">
                <a:solidFill>
                  <a:srgbClr val="0000FF"/>
                </a:solidFill>
                <a:ea typeface="微软雅黑" panose="020B0503020204020204" pitchFamily="34" charset="-122"/>
              </a:rPr>
              <a:t>ICRH</a:t>
            </a:r>
            <a:r>
              <a:rPr lang="en-US" altLang="zh-CN" sz="600" dirty="0">
                <a:solidFill>
                  <a:srgbClr val="FF0000"/>
                </a:solidFill>
              </a:rPr>
              <a:t> </a:t>
            </a:r>
            <a:r>
              <a:rPr lang="en-US" altLang="zh-CN" sz="1050" b="1" dirty="0">
                <a:solidFill>
                  <a:srgbClr val="0000FF"/>
                </a:solidFill>
                <a:ea typeface="微软雅黑" panose="020B0503020204020204" pitchFamily="34" charset="-122"/>
              </a:rPr>
              <a:t>power</a:t>
            </a:r>
            <a:endParaRPr lang="zh-CN" altLang="en-US" sz="1050" b="1" dirty="0">
              <a:solidFill>
                <a:srgbClr val="0000FF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89885" y="4631609"/>
            <a:ext cx="549735" cy="369332"/>
          </a:xfrm>
          <a:prstGeom prst="rect">
            <a:avLst/>
          </a:prstGeom>
          <a:solidFill>
            <a:srgbClr val="FFF9E5"/>
          </a:solidFill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solidFill>
                  <a:srgbClr val="FF0000"/>
                </a:solidFill>
                <a:ea typeface="微软雅黑" panose="020B0503020204020204" pitchFamily="34" charset="-122"/>
              </a:rPr>
              <a:t>Fusion power</a:t>
            </a:r>
            <a:endParaRPr lang="zh-CN" altLang="en-US" sz="900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/>
          <a:srcRect l="29180" t="11382" b="12782"/>
          <a:stretch>
            <a:fillRect/>
          </a:stretch>
        </p:blipFill>
        <p:spPr>
          <a:xfrm>
            <a:off x="10311391" y="2909060"/>
            <a:ext cx="661409" cy="44494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/>
          <a:srcRect r="10130" b="18923"/>
          <a:stretch>
            <a:fillRect/>
          </a:stretch>
        </p:blipFill>
        <p:spPr>
          <a:xfrm>
            <a:off x="10396889" y="4461274"/>
            <a:ext cx="1035142" cy="20399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/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625475" algn="l"/>
              </a:tabLst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D-T operation plan of HL-3 tokamak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" y="888257"/>
            <a:ext cx="12169423" cy="3057764"/>
          </a:xfrm>
          <a:prstGeom prst="rect">
            <a:avLst/>
          </a:prstGeom>
        </p:spPr>
      </p:pic>
      <p:sp>
        <p:nvSpPr>
          <p:cNvPr id="6" name="圆角矩形 81"/>
          <p:cNvSpPr/>
          <p:nvPr/>
        </p:nvSpPr>
        <p:spPr>
          <a:xfrm>
            <a:off x="262157" y="4335298"/>
            <a:ext cx="1253383" cy="1344317"/>
          </a:xfrm>
          <a:prstGeom prst="roundRect">
            <a:avLst/>
          </a:prstGeom>
          <a:noFill/>
          <a:ln>
            <a:solidFill>
              <a:srgbClr val="537DC9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1547" tIns="64224" rIns="31547" bIns="64224" anchor="t" anchorCtr="0"/>
          <a:lstStyle/>
          <a:p>
            <a:pPr marL="0" marR="0" lvl="0" indent="0" algn="l" defTabSz="20732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I</a:t>
            </a:r>
            <a:r>
              <a:rPr kumimoji="0" lang="en-US" altLang="zh-CN" sz="124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p</a:t>
            </a:r>
            <a:r>
              <a:rPr kumimoji="0" lang="en-US" altLang="zh-CN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&gt;1MA</a:t>
            </a:r>
            <a:r>
              <a:rPr kumimoji="0" lang="zh-CN" altLang="en-US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，</a:t>
            </a:r>
            <a:endParaRPr kumimoji="0" lang="en-US" altLang="zh-CN" sz="124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</a:endParaRPr>
          </a:p>
          <a:p>
            <a:pPr marL="0" marR="0" lvl="0" indent="0" algn="l" defTabSz="20732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Advanced divertor,</a:t>
            </a:r>
            <a:endParaRPr kumimoji="0" lang="en-US" altLang="zh-CN" sz="124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</a:endParaRPr>
          </a:p>
          <a:p>
            <a:pPr marL="0" marR="0" lvl="0" indent="0" algn="l" defTabSz="20732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H mode</a:t>
            </a:r>
            <a:endParaRPr kumimoji="0" lang="en-US" altLang="zh-CN" sz="124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</a:endParaRPr>
          </a:p>
        </p:txBody>
      </p:sp>
      <p:sp>
        <p:nvSpPr>
          <p:cNvPr id="9" name="圆角矩形 81"/>
          <p:cNvSpPr/>
          <p:nvPr/>
        </p:nvSpPr>
        <p:spPr>
          <a:xfrm>
            <a:off x="1620302" y="4335298"/>
            <a:ext cx="1393093" cy="1351125"/>
          </a:xfrm>
          <a:prstGeom prst="roundRect">
            <a:avLst/>
          </a:prstGeom>
          <a:noFill/>
          <a:ln>
            <a:solidFill>
              <a:srgbClr val="537DC9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1547" tIns="64224" rIns="31547" bIns="64224" anchor="t" anchorCtr="0"/>
          <a:lstStyle/>
          <a:p>
            <a:pPr marL="0" marR="0" lvl="0" indent="0" algn="l" defTabSz="20732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I</a:t>
            </a:r>
            <a:r>
              <a:rPr kumimoji="0" lang="en-US" altLang="zh-CN" sz="124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p</a:t>
            </a:r>
            <a:r>
              <a:rPr kumimoji="0" lang="en-US" altLang="zh-CN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~1.5MA </a:t>
            </a:r>
            <a:r>
              <a:rPr kumimoji="0" lang="zh-CN" altLang="en-US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，</a:t>
            </a:r>
            <a:r>
              <a:rPr kumimoji="0" lang="en-US" altLang="zh-CN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 Advanced divertor,</a:t>
            </a:r>
            <a:endParaRPr kumimoji="0" lang="en-US" altLang="zh-CN" sz="124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</a:endParaRPr>
          </a:p>
          <a:p>
            <a:pPr marL="0" marR="0" lvl="0" indent="0" algn="l" defTabSz="20732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H mode</a:t>
            </a:r>
            <a:endParaRPr kumimoji="0" lang="en-US" altLang="zh-CN" sz="124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</a:endParaRPr>
          </a:p>
        </p:txBody>
      </p:sp>
      <p:sp>
        <p:nvSpPr>
          <p:cNvPr id="10" name="圆角矩形 81"/>
          <p:cNvSpPr/>
          <p:nvPr/>
        </p:nvSpPr>
        <p:spPr>
          <a:xfrm>
            <a:off x="6308845" y="4335298"/>
            <a:ext cx="1209369" cy="1348231"/>
          </a:xfrm>
          <a:prstGeom prst="roundRect">
            <a:avLst/>
          </a:prstGeom>
          <a:solidFill>
            <a:srgbClr val="537DC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1547" tIns="64224" rIns="31547" bIns="64224" anchor="t" anchorCtr="0"/>
          <a:lstStyle/>
          <a:p>
            <a:pPr marL="0" marR="0" lvl="0" indent="0" algn="l" defTabSz="20732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4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P</a:t>
            </a:r>
            <a:r>
              <a:rPr kumimoji="0" lang="en-US" altLang="zh-CN" sz="124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fus</a:t>
            </a:r>
            <a:r>
              <a:rPr kumimoji="0" lang="en-US" altLang="zh-CN" sz="124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~1MW</a:t>
            </a:r>
            <a:endParaRPr kumimoji="0" lang="en-US" altLang="zh-CN" sz="124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</a:endParaRPr>
          </a:p>
        </p:txBody>
      </p:sp>
      <p:sp>
        <p:nvSpPr>
          <p:cNvPr id="11" name="圆角矩形 81"/>
          <p:cNvSpPr/>
          <p:nvPr/>
        </p:nvSpPr>
        <p:spPr>
          <a:xfrm>
            <a:off x="7998851" y="4335298"/>
            <a:ext cx="1031795" cy="1351125"/>
          </a:xfrm>
          <a:prstGeom prst="roundRect">
            <a:avLst/>
          </a:prstGeom>
          <a:noFill/>
          <a:ln>
            <a:solidFill>
              <a:srgbClr val="537DC9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1547" tIns="64224" rIns="31547" bIns="64224" anchor="t" anchorCtr="0"/>
          <a:lstStyle/>
          <a:p>
            <a:pPr marL="0" marR="0" lvl="0" indent="0" algn="l" defTabSz="20732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I</a:t>
            </a:r>
            <a:r>
              <a:rPr kumimoji="0" lang="en-US" altLang="zh-CN" sz="124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p</a:t>
            </a:r>
            <a:r>
              <a:rPr kumimoji="0" lang="zh-CN" altLang="en-US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≥</a:t>
            </a:r>
            <a:r>
              <a:rPr kumimoji="0" lang="en-US" altLang="zh-CN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2.5MA</a:t>
            </a:r>
            <a:endParaRPr kumimoji="0" lang="en-US" altLang="zh-CN" sz="124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</a:endParaRPr>
          </a:p>
          <a:p>
            <a:pPr marL="0" marR="0" lvl="0" indent="0" algn="l" defTabSz="20732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4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B</a:t>
            </a:r>
            <a:r>
              <a:rPr kumimoji="0" lang="en-US" altLang="zh-CN" sz="124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t</a:t>
            </a:r>
            <a:r>
              <a:rPr kumimoji="0" lang="zh-CN" altLang="en-US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≥</a:t>
            </a:r>
            <a:r>
              <a:rPr kumimoji="0" lang="en-US" altLang="zh-CN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2.2T</a:t>
            </a:r>
            <a:endParaRPr kumimoji="0" lang="en-US" altLang="zh-CN" sz="124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</a:endParaRPr>
          </a:p>
        </p:txBody>
      </p:sp>
      <p:sp>
        <p:nvSpPr>
          <p:cNvPr id="12" name="圆角矩形 81"/>
          <p:cNvSpPr/>
          <p:nvPr/>
        </p:nvSpPr>
        <p:spPr>
          <a:xfrm>
            <a:off x="9213747" y="4335298"/>
            <a:ext cx="1031795" cy="1351125"/>
          </a:xfrm>
          <a:prstGeom prst="roundRect">
            <a:avLst/>
          </a:prstGeom>
          <a:noFill/>
          <a:ln>
            <a:solidFill>
              <a:srgbClr val="537DC9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1547" tIns="64224" rIns="31547" bIns="64224" anchor="t" anchorCtr="0"/>
          <a:lstStyle/>
          <a:p>
            <a:pPr marL="0" marR="0" lvl="0" indent="0" algn="l" defTabSz="20732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𝒏</a:t>
            </a:r>
            <a:r>
              <a:rPr kumimoji="0" lang="zh-CN" altLang="en-US" sz="124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𝒊</a:t>
            </a:r>
            <a:r>
              <a:rPr kumimoji="0" lang="zh-CN" altLang="en-US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 𝑻</a:t>
            </a:r>
            <a:r>
              <a:rPr kumimoji="0" lang="zh-CN" altLang="en-US" sz="124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𝒊</a:t>
            </a:r>
            <a:r>
              <a:rPr kumimoji="0" lang="zh-CN" altLang="en-US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 𝝉</a:t>
            </a:r>
            <a:r>
              <a:rPr kumimoji="0" lang="zh-CN" altLang="en-US" sz="124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𝑬</a:t>
            </a:r>
            <a:r>
              <a:rPr kumimoji="0" lang="en-US" altLang="zh-CN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~ 10</a:t>
            </a:r>
            <a:r>
              <a:rPr kumimoji="0" lang="en-US" altLang="zh-CN" sz="124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21</a:t>
            </a:r>
            <a:r>
              <a:rPr kumimoji="0" lang="en-US" altLang="zh-CN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 </a:t>
            </a:r>
            <a:endParaRPr kumimoji="0" lang="en-US" altLang="zh-CN" sz="124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</a:endParaRPr>
          </a:p>
          <a:p>
            <a:pPr marL="0" marR="0" lvl="0" indent="0" algn="l" defTabSz="20732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m</a:t>
            </a:r>
            <a:r>
              <a:rPr kumimoji="0" lang="en-US" altLang="zh-CN" sz="124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-3</a:t>
            </a:r>
            <a:r>
              <a:rPr kumimoji="0" lang="en-US" altLang="zh-CN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·keV·s</a:t>
            </a:r>
            <a:endParaRPr kumimoji="0" lang="en-US" altLang="zh-CN" sz="124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</a:endParaRPr>
          </a:p>
        </p:txBody>
      </p:sp>
      <p:sp>
        <p:nvSpPr>
          <p:cNvPr id="13" name="圆角矩形 81"/>
          <p:cNvSpPr/>
          <p:nvPr/>
        </p:nvSpPr>
        <p:spPr>
          <a:xfrm>
            <a:off x="3225139" y="4335298"/>
            <a:ext cx="1395501" cy="1351125"/>
          </a:xfrm>
          <a:prstGeom prst="roundRect">
            <a:avLst/>
          </a:prstGeom>
          <a:solidFill>
            <a:srgbClr val="537DC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1547" tIns="64224" rIns="31547" bIns="64224" anchor="t" anchorCtr="0"/>
          <a:lstStyle/>
          <a:p>
            <a:pPr marL="0" marR="0" lvl="0" indent="0" algn="l" defTabSz="20732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4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Ti~10 keV</a:t>
            </a:r>
            <a:endParaRPr kumimoji="0" lang="en-US" altLang="zh-CN" sz="124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</a:endParaRPr>
          </a:p>
          <a:p>
            <a:pPr marL="0" marR="0" lvl="0" indent="0" algn="l" defTabSz="20732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4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 </a:t>
            </a:r>
            <a:endParaRPr kumimoji="0" lang="en-US" altLang="zh-CN" sz="124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</a:endParaRPr>
          </a:p>
        </p:txBody>
      </p:sp>
      <p:sp>
        <p:nvSpPr>
          <p:cNvPr id="14" name="圆角矩形 81"/>
          <p:cNvSpPr/>
          <p:nvPr/>
        </p:nvSpPr>
        <p:spPr>
          <a:xfrm>
            <a:off x="4887447" y="4335298"/>
            <a:ext cx="1031795" cy="1351125"/>
          </a:xfrm>
          <a:prstGeom prst="roundRect">
            <a:avLst/>
          </a:prstGeom>
          <a:noFill/>
          <a:ln>
            <a:solidFill>
              <a:srgbClr val="537DC9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1547" tIns="64224" rIns="31547" bIns="64224" anchor="t" anchorCtr="0"/>
          <a:lstStyle/>
          <a:p>
            <a:pPr marL="0" marR="0" lvl="0" indent="0" algn="l" defTabSz="20732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𝒏</a:t>
            </a:r>
            <a:r>
              <a:rPr kumimoji="0" lang="zh-CN" altLang="en-US" sz="124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𝒊 </a:t>
            </a:r>
            <a:r>
              <a:rPr kumimoji="0" lang="zh-CN" altLang="en-US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𝑻</a:t>
            </a:r>
            <a:r>
              <a:rPr kumimoji="0" lang="zh-CN" altLang="en-US" sz="124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𝒊</a:t>
            </a:r>
            <a:r>
              <a:rPr kumimoji="0" lang="zh-CN" altLang="en-US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 𝝉</a:t>
            </a:r>
            <a:r>
              <a:rPr kumimoji="0" lang="zh-CN" altLang="en-US" sz="124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𝑬</a:t>
            </a:r>
            <a:r>
              <a:rPr kumimoji="0" lang="zh-CN" altLang="en-US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≥</a:t>
            </a:r>
            <a:r>
              <a:rPr kumimoji="0" lang="en-US" altLang="zh-CN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 1×10</a:t>
            </a:r>
            <a:r>
              <a:rPr kumimoji="0" lang="en-US" altLang="zh-CN" sz="124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20 </a:t>
            </a:r>
            <a:r>
              <a:rPr kumimoji="0" lang="en-US" altLang="zh-CN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m</a:t>
            </a:r>
            <a:r>
              <a:rPr kumimoji="0" lang="en-US" altLang="zh-CN" sz="124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-3</a:t>
            </a:r>
            <a:r>
              <a:rPr kumimoji="0" lang="en-US" altLang="zh-CN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·keV·s</a:t>
            </a:r>
            <a:r>
              <a:rPr kumimoji="0" lang="zh-CN" altLang="en-US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；</a:t>
            </a:r>
            <a:endParaRPr kumimoji="0" lang="en-US" altLang="zh-CN" sz="124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</a:endParaRPr>
          </a:p>
          <a:p>
            <a:pPr marL="0" marR="0" lvl="0" indent="0" algn="l" defTabSz="20732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β</a:t>
            </a:r>
            <a:r>
              <a:rPr kumimoji="0" lang="en-US" altLang="zh-CN" sz="124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N</a:t>
            </a:r>
            <a:r>
              <a:rPr kumimoji="0" lang="en-US" altLang="zh-CN" sz="12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&gt;3</a:t>
            </a:r>
            <a:endParaRPr kumimoji="0" lang="en-US" altLang="zh-CN" sz="124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4749" y="5752284"/>
            <a:ext cx="11164288" cy="430267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53553" y="1152862"/>
            <a:ext cx="11484893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1560830">
              <a:lnSpc>
                <a:spcPct val="150000"/>
              </a:lnSpc>
              <a:defRPr sz="2135" b="1" kern="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defRPr>
            </a:lvl1pPr>
          </a:lstStyle>
          <a:p>
            <a:pPr marL="0" marR="0" lvl="0" indent="0" algn="l" defTabSz="15589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To demonstrate D-T plasma operation and advanced control with fusion power up to 10 MW on HL-3 tokamak.</a:t>
            </a:r>
            <a:endParaRPr kumimoji="0" lang="en-US" altLang="zh-CN" sz="20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7" name="左大括号 16"/>
          <p:cNvSpPr/>
          <p:nvPr/>
        </p:nvSpPr>
        <p:spPr>
          <a:xfrm>
            <a:off x="2836334" y="2620418"/>
            <a:ext cx="191013" cy="988693"/>
          </a:xfrm>
          <a:prstGeom prst="leftBrac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555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0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65468" y="2620419"/>
            <a:ext cx="2108753" cy="502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555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v-SE" altLang="zh-CN" sz="26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Milestones</a:t>
            </a:r>
            <a:endParaRPr kumimoji="0" lang="zh-CN" altLang="en-US" sz="2665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箭头: 五边形 18"/>
          <p:cNvSpPr/>
          <p:nvPr/>
        </p:nvSpPr>
        <p:spPr>
          <a:xfrm flipV="1">
            <a:off x="2195266" y="2877686"/>
            <a:ext cx="9383772" cy="60847"/>
          </a:xfrm>
          <a:prstGeom prst="homePlate">
            <a:avLst/>
          </a:prstGeom>
          <a:gradFill flip="none" rotWithShape="1">
            <a:gsLst>
              <a:gs pos="27000">
                <a:srgbClr val="FFFFFF"/>
              </a:gs>
              <a:gs pos="100000">
                <a:schemeClr val="bg1"/>
              </a:gs>
              <a:gs pos="0">
                <a:schemeClr val="bg1">
                  <a:shade val="100000"/>
                  <a:satMod val="115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55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06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836334" y="2757047"/>
            <a:ext cx="293369" cy="28250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55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06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5458198" y="2757047"/>
            <a:ext cx="293369" cy="28250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55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06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8182196" y="2757047"/>
            <a:ext cx="293369" cy="28250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55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06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059243" y="2399901"/>
            <a:ext cx="1727292" cy="461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555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395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2025</a:t>
            </a:r>
            <a:endParaRPr kumimoji="0" lang="zh-CN" altLang="en-US" sz="2395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041008" y="2925864"/>
            <a:ext cx="6139037" cy="417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32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595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20000"/>
                    <a:lumOff val="8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 &gt; 10keV</a:t>
            </a:r>
            <a:endParaRPr kumimoji="0" lang="zh-CN" altLang="en-US" sz="1595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20000"/>
                  <a:lumOff val="8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677694" y="2398075"/>
            <a:ext cx="1727292" cy="461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555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395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2027</a:t>
            </a:r>
            <a:endParaRPr kumimoji="0" lang="zh-CN" altLang="en-US" sz="2395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659458" y="2924037"/>
            <a:ext cx="2339394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32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595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20000"/>
                    <a:lumOff val="8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First DT experiment </a:t>
            </a:r>
            <a:endParaRPr kumimoji="0" lang="en-US" altLang="zh-CN" sz="1595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20000"/>
                  <a:lumOff val="8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390726" y="2412568"/>
            <a:ext cx="1727292" cy="461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555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395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~2030</a:t>
            </a:r>
            <a:endParaRPr kumimoji="0" lang="zh-CN" altLang="en-US" sz="2395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372490" y="2938532"/>
            <a:ext cx="3465956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32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595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20000"/>
                    <a:lumOff val="8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Fusion power up to 10 MW</a:t>
            </a:r>
            <a:endParaRPr kumimoji="0" lang="zh-CN" altLang="en-US" sz="1595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20000"/>
                  <a:lumOff val="8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圆角矩形 81"/>
          <p:cNvSpPr/>
          <p:nvPr/>
        </p:nvSpPr>
        <p:spPr>
          <a:xfrm>
            <a:off x="10578528" y="4335298"/>
            <a:ext cx="1031795" cy="1351125"/>
          </a:xfrm>
          <a:prstGeom prst="roundRect">
            <a:avLst/>
          </a:prstGeom>
          <a:solidFill>
            <a:srgbClr val="537DC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1547" tIns="64224" rIns="31547" bIns="64224" anchor="t" anchorCtr="0"/>
          <a:lstStyle/>
          <a:p>
            <a:pPr marL="0" marR="0" lvl="0" indent="0" algn="l" defTabSz="20732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Pfus~10MW</a:t>
            </a:r>
            <a:endParaRPr kumimoji="0" lang="en-US" altLang="zh-CN" sz="16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460500" y="5790081"/>
            <a:ext cx="538050" cy="307777"/>
            <a:chOff x="1455420" y="5790585"/>
            <a:chExt cx="538050" cy="307777"/>
          </a:xfrm>
        </p:grpSpPr>
        <p:sp>
          <p:nvSpPr>
            <p:cNvPr id="31" name="椭圆 30"/>
            <p:cNvSpPr/>
            <p:nvPr/>
          </p:nvSpPr>
          <p:spPr>
            <a:xfrm>
              <a:off x="1455420" y="5813248"/>
              <a:ext cx="491490" cy="26245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455420" y="5790585"/>
              <a:ext cx="5380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rPr>
                <a:t>Dec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604882" y="5790081"/>
            <a:ext cx="538050" cy="307777"/>
            <a:chOff x="1455420" y="5790585"/>
            <a:chExt cx="538050" cy="307777"/>
          </a:xfrm>
        </p:grpSpPr>
        <p:sp>
          <p:nvSpPr>
            <p:cNvPr id="34" name="椭圆 33"/>
            <p:cNvSpPr/>
            <p:nvPr/>
          </p:nvSpPr>
          <p:spPr>
            <a:xfrm>
              <a:off x="1455420" y="5813248"/>
              <a:ext cx="491490" cy="26245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455420" y="5790585"/>
              <a:ext cx="5380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rPr>
                <a:t>Dec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954558" y="5790081"/>
            <a:ext cx="538050" cy="307777"/>
            <a:chOff x="1455420" y="5790585"/>
            <a:chExt cx="538050" cy="307777"/>
          </a:xfrm>
        </p:grpSpPr>
        <p:sp>
          <p:nvSpPr>
            <p:cNvPr id="37" name="椭圆 36"/>
            <p:cNvSpPr/>
            <p:nvPr/>
          </p:nvSpPr>
          <p:spPr>
            <a:xfrm>
              <a:off x="1455420" y="5813248"/>
              <a:ext cx="491490" cy="26245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455420" y="5790585"/>
              <a:ext cx="5380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rPr>
                <a:t>Dec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42101" y="5790081"/>
            <a:ext cx="538050" cy="307777"/>
            <a:chOff x="1455420" y="5790585"/>
            <a:chExt cx="538050" cy="307777"/>
          </a:xfrm>
        </p:grpSpPr>
        <p:sp>
          <p:nvSpPr>
            <p:cNvPr id="40" name="椭圆 39"/>
            <p:cNvSpPr/>
            <p:nvPr/>
          </p:nvSpPr>
          <p:spPr>
            <a:xfrm>
              <a:off x="1455420" y="5813248"/>
              <a:ext cx="491490" cy="26245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455420" y="5790585"/>
              <a:ext cx="5380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rPr>
                <a:t>Dec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9729644" y="5790081"/>
            <a:ext cx="538050" cy="307777"/>
            <a:chOff x="1455420" y="5790585"/>
            <a:chExt cx="538050" cy="307777"/>
          </a:xfrm>
        </p:grpSpPr>
        <p:sp>
          <p:nvSpPr>
            <p:cNvPr id="43" name="椭圆 42"/>
            <p:cNvSpPr/>
            <p:nvPr/>
          </p:nvSpPr>
          <p:spPr>
            <a:xfrm>
              <a:off x="1455420" y="5813248"/>
              <a:ext cx="491490" cy="26245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455420" y="5790585"/>
              <a:ext cx="5380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rPr>
                <a:t>Dec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1117187" y="5790081"/>
            <a:ext cx="538050" cy="307777"/>
            <a:chOff x="1455420" y="5790585"/>
            <a:chExt cx="538050" cy="307777"/>
          </a:xfrm>
        </p:grpSpPr>
        <p:sp>
          <p:nvSpPr>
            <p:cNvPr id="46" name="椭圆 45"/>
            <p:cNvSpPr/>
            <p:nvPr/>
          </p:nvSpPr>
          <p:spPr>
            <a:xfrm>
              <a:off x="1455420" y="5813248"/>
              <a:ext cx="491490" cy="26245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455420" y="5790585"/>
              <a:ext cx="5380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rPr>
                <a:t>Dec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237661" y="5790081"/>
            <a:ext cx="538050" cy="307777"/>
            <a:chOff x="1455420" y="5790585"/>
            <a:chExt cx="538050" cy="307777"/>
          </a:xfrm>
        </p:grpSpPr>
        <p:sp>
          <p:nvSpPr>
            <p:cNvPr id="49" name="椭圆 48"/>
            <p:cNvSpPr/>
            <p:nvPr/>
          </p:nvSpPr>
          <p:spPr>
            <a:xfrm>
              <a:off x="1455420" y="5813248"/>
              <a:ext cx="491490" cy="26245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455420" y="5790585"/>
              <a:ext cx="5380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rPr>
                <a:t>Dec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2848043" y="5790081"/>
            <a:ext cx="538050" cy="307777"/>
            <a:chOff x="1455420" y="5790585"/>
            <a:chExt cx="538050" cy="307777"/>
          </a:xfrm>
        </p:grpSpPr>
        <p:sp>
          <p:nvSpPr>
            <p:cNvPr id="52" name="椭圆 51"/>
            <p:cNvSpPr/>
            <p:nvPr/>
          </p:nvSpPr>
          <p:spPr>
            <a:xfrm>
              <a:off x="1455420" y="5813248"/>
              <a:ext cx="491490" cy="26245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455420" y="5790585"/>
              <a:ext cx="5380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rPr>
                <a:t>Dec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32000" y="-150691"/>
            <a:ext cx="10159999" cy="1153091"/>
          </a:xfrm>
        </p:spPr>
        <p:txBody>
          <a:bodyPr anchor="ctr"/>
          <a:lstStyle/>
          <a:p>
            <a:pPr algn="r">
              <a:spcBef>
                <a:spcPts val="600"/>
              </a:spcBef>
              <a:buFont typeface="Arial" panose="020B0604020202020204" pitchFamily="34" charset="0"/>
              <a:tabLst>
                <a:tab pos="625475" algn="l"/>
              </a:tabLst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Device upgrade plan of HL-3 tokamak</a:t>
            </a:r>
            <a:endParaRPr lang="zh-CN" altLang="en-US" sz="36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3512" y="1002400"/>
            <a:ext cx="12024976" cy="5281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2B5BA9"/>
                </a:solidFill>
                <a:latin typeface="+mn-ea"/>
                <a:sym typeface="+mn-ea"/>
              </a:rPr>
              <a:t>Heating and </a:t>
            </a:r>
            <a:r>
              <a:rPr lang="en-US" altLang="zh-CN" sz="2400" b="1" dirty="0">
                <a:solidFill>
                  <a:srgbClr val="2B5BA9"/>
                </a:solidFill>
                <a:latin typeface="+mn-ea"/>
              </a:rPr>
              <a:t>Current Drive power</a:t>
            </a:r>
            <a:r>
              <a:rPr lang="en-US" altLang="zh-CN" sz="2400" b="1" dirty="0">
                <a:solidFill>
                  <a:srgbClr val="2B5BA9"/>
                </a:solidFill>
                <a:latin typeface="+mn-ea"/>
                <a:sym typeface="+mn-ea"/>
              </a:rPr>
              <a:t> </a:t>
            </a:r>
            <a:r>
              <a:rPr lang="zh-CN" altLang="en-US" sz="2400" b="1" dirty="0">
                <a:solidFill>
                  <a:srgbClr val="2B5BA9"/>
                </a:solidFill>
                <a:latin typeface="+mn-ea"/>
                <a:sym typeface="+mn-ea"/>
              </a:rPr>
              <a:t>：</a:t>
            </a:r>
            <a:r>
              <a:rPr lang="en-US" altLang="zh-CN" sz="2400" b="1" dirty="0">
                <a:solidFill>
                  <a:srgbClr val="2B5BA9"/>
                </a:solidFill>
                <a:latin typeface="+mn-ea"/>
                <a:sym typeface="+mn-ea"/>
              </a:rPr>
              <a:t>11MW---&gt;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  <a:sym typeface="+mn-ea"/>
              </a:rPr>
              <a:t>44MW</a:t>
            </a:r>
            <a:r>
              <a:rPr lang="en-US" altLang="zh-CN" sz="2400" b="1" dirty="0">
                <a:solidFill>
                  <a:srgbClr val="2B5BA9"/>
                </a:solidFill>
                <a:latin typeface="+mn-ea"/>
                <a:sym typeface="+mn-ea"/>
              </a:rPr>
              <a:t> </a:t>
            </a:r>
            <a:endParaRPr lang="en-US" altLang="zh-CN" sz="2400" b="1" dirty="0">
              <a:solidFill>
                <a:srgbClr val="2B5BA9"/>
              </a:solidFill>
              <a:latin typeface="+mn-ea"/>
              <a:sym typeface="+mn-ea"/>
            </a:endParaRPr>
          </a:p>
          <a:p>
            <a:pPr marL="285750" indent="-285750">
              <a:lnSpc>
                <a:spcPct val="1400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2B5BA9"/>
                </a:solidFill>
                <a:latin typeface="+mn-ea"/>
                <a:sym typeface="+mn-ea"/>
              </a:rPr>
              <a:t>Plasma current</a:t>
            </a:r>
            <a:r>
              <a:rPr lang="zh-CN" altLang="en-US" sz="2400" b="1" dirty="0">
                <a:solidFill>
                  <a:srgbClr val="2B5BA9"/>
                </a:solidFill>
                <a:latin typeface="+mn-ea"/>
                <a:sym typeface="+mn-ea"/>
              </a:rPr>
              <a:t>（</a:t>
            </a:r>
            <a:r>
              <a:rPr lang="en-US" altLang="zh-CN" sz="2400" b="1" dirty="0">
                <a:solidFill>
                  <a:srgbClr val="2B5BA9"/>
                </a:solidFill>
                <a:latin typeface="+mn-ea"/>
                <a:sym typeface="+mn-ea"/>
              </a:rPr>
              <a:t>I</a:t>
            </a:r>
            <a:r>
              <a:rPr lang="en-US" altLang="zh-CN" sz="2400" b="1" baseline="-25000" dirty="0">
                <a:solidFill>
                  <a:srgbClr val="2B5BA9"/>
                </a:solidFill>
                <a:latin typeface="+mn-ea"/>
                <a:sym typeface="+mn-ea"/>
              </a:rPr>
              <a:t>p</a:t>
            </a:r>
            <a:r>
              <a:rPr lang="zh-CN" altLang="en-US" sz="2400" b="1" dirty="0">
                <a:solidFill>
                  <a:srgbClr val="2B5BA9"/>
                </a:solidFill>
                <a:latin typeface="+mn-ea"/>
                <a:sym typeface="+mn-ea"/>
              </a:rPr>
              <a:t>）</a:t>
            </a:r>
            <a:r>
              <a:rPr lang="en-US" altLang="zh-CN" sz="2400" b="1" dirty="0">
                <a:solidFill>
                  <a:srgbClr val="2B5BA9"/>
                </a:solidFill>
                <a:latin typeface="+mn-ea"/>
                <a:sym typeface="+mn-ea"/>
              </a:rPr>
              <a:t>and toroidal magnetic field(</a:t>
            </a:r>
            <a:r>
              <a:rPr lang="en-US" altLang="zh-CN" sz="2400" b="1" dirty="0" err="1">
                <a:solidFill>
                  <a:srgbClr val="2B5BA9"/>
                </a:solidFill>
                <a:latin typeface="+mn-ea"/>
                <a:sym typeface="+mn-ea"/>
              </a:rPr>
              <a:t>B</a:t>
            </a:r>
            <a:r>
              <a:rPr lang="en-US" altLang="zh-CN" sz="2400" b="1" baseline="-25000" dirty="0" err="1">
                <a:solidFill>
                  <a:srgbClr val="2B5BA9"/>
                </a:solidFill>
                <a:latin typeface="+mn-ea"/>
                <a:sym typeface="+mn-ea"/>
              </a:rPr>
              <a:t>t</a:t>
            </a:r>
            <a:r>
              <a:rPr lang="en-US" altLang="zh-CN" sz="2400" b="1" dirty="0">
                <a:solidFill>
                  <a:srgbClr val="2B5BA9"/>
                </a:solidFill>
                <a:latin typeface="+mn-ea"/>
                <a:sym typeface="+mn-ea"/>
              </a:rPr>
              <a:t> </a:t>
            </a:r>
            <a:r>
              <a:rPr lang="zh-CN" altLang="en-US" sz="2400" b="1" dirty="0">
                <a:solidFill>
                  <a:srgbClr val="2B5BA9"/>
                </a:solidFill>
                <a:latin typeface="+mn-ea"/>
                <a:sym typeface="+mn-ea"/>
              </a:rPr>
              <a:t>）：</a:t>
            </a:r>
            <a:r>
              <a:rPr lang="en-US" altLang="zh-CN" sz="2400" b="1" dirty="0">
                <a:solidFill>
                  <a:srgbClr val="2B5BA9"/>
                </a:solidFill>
                <a:latin typeface="+mn-ea"/>
                <a:sym typeface="+mn-ea"/>
              </a:rPr>
              <a:t>Ip</a:t>
            </a:r>
            <a:r>
              <a:rPr lang="zh-CN" altLang="en-US" sz="2400" b="1" dirty="0">
                <a:solidFill>
                  <a:srgbClr val="2B5BA9"/>
                </a:solidFill>
                <a:latin typeface="+mn-ea"/>
                <a:sym typeface="+mn-ea"/>
              </a:rPr>
              <a:t>≥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  <a:sym typeface="+mn-ea"/>
              </a:rPr>
              <a:t>2.5MA</a:t>
            </a:r>
            <a:r>
              <a:rPr lang="zh-CN" altLang="en-US" sz="2400" b="1" dirty="0">
                <a:solidFill>
                  <a:srgbClr val="2B5BA9"/>
                </a:solidFill>
                <a:latin typeface="+mn-ea"/>
                <a:sym typeface="+mn-ea"/>
              </a:rPr>
              <a:t>，</a:t>
            </a:r>
            <a:r>
              <a:rPr lang="en-US" altLang="zh-CN" sz="2400" b="1" dirty="0" err="1">
                <a:solidFill>
                  <a:srgbClr val="2B5BA9"/>
                </a:solidFill>
                <a:latin typeface="+mn-ea"/>
                <a:sym typeface="+mn-ea"/>
              </a:rPr>
              <a:t>Bt</a:t>
            </a:r>
            <a:r>
              <a:rPr lang="zh-CN" altLang="en-US" sz="2400" b="1" dirty="0">
                <a:solidFill>
                  <a:srgbClr val="2B5BA9"/>
                </a:solidFill>
                <a:latin typeface="+mn-ea"/>
                <a:sym typeface="+mn-ea"/>
              </a:rPr>
              <a:t>≥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  <a:sym typeface="+mn-ea"/>
              </a:rPr>
              <a:t>2.2T</a:t>
            </a:r>
            <a:endParaRPr lang="en-US" altLang="zh-CN" sz="2400" dirty="0">
              <a:solidFill>
                <a:srgbClr val="C00000"/>
              </a:solidFill>
              <a:latin typeface="+mn-ea"/>
              <a:sym typeface="+mn-ea"/>
            </a:endParaRPr>
          </a:p>
          <a:p>
            <a:pPr marL="285750" indent="-285750">
              <a:lnSpc>
                <a:spcPct val="1400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2B5BA9"/>
                </a:solidFill>
                <a:latin typeface="+mn-ea"/>
                <a:sym typeface="+mn-ea"/>
              </a:rPr>
              <a:t>Power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2B5BA9"/>
                </a:solidFill>
                <a:latin typeface="+mn-ea"/>
              </a:rPr>
              <a:t>supply system: 460MVA---&gt;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600MVA</a:t>
            </a:r>
            <a:endParaRPr lang="en-US" altLang="zh-CN" sz="2400" b="1" dirty="0">
              <a:solidFill>
                <a:srgbClr val="C00000"/>
              </a:solidFill>
              <a:latin typeface="+mn-ea"/>
            </a:endParaRPr>
          </a:p>
          <a:p>
            <a:pPr marL="285750" indent="-285750">
              <a:lnSpc>
                <a:spcPct val="1400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2B5BA9"/>
                </a:solidFill>
                <a:latin typeface="+mn-ea"/>
                <a:sym typeface="+mn-ea"/>
              </a:rPr>
              <a:t>Plasma control system</a:t>
            </a:r>
            <a:r>
              <a:rPr lang="zh-CN" altLang="en-US" sz="2400" b="1" dirty="0">
                <a:solidFill>
                  <a:srgbClr val="2B5BA9"/>
                </a:solidFill>
                <a:latin typeface="+mn-ea"/>
                <a:sym typeface="+mn-ea"/>
              </a:rPr>
              <a:t>：</a:t>
            </a:r>
            <a:r>
              <a:rPr lang="en-US" altLang="zh-CN" sz="2400" b="1" dirty="0">
                <a:solidFill>
                  <a:srgbClr val="2B5BA9"/>
                </a:solidFill>
                <a:latin typeface="+mn-ea"/>
                <a:sym typeface="+mn-ea"/>
              </a:rPr>
              <a:t>AI control </a:t>
            </a:r>
            <a:endParaRPr lang="en-US" altLang="zh-CN" sz="2400" b="1" dirty="0">
              <a:solidFill>
                <a:srgbClr val="2B5BA9"/>
              </a:solidFill>
              <a:latin typeface="+mn-ea"/>
              <a:sym typeface="+mn-ea"/>
            </a:endParaRPr>
          </a:p>
          <a:p>
            <a:pPr marL="285750" indent="-285750">
              <a:lnSpc>
                <a:spcPct val="1400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2B5BA9"/>
                </a:solidFill>
                <a:latin typeface="+mn-ea"/>
              </a:rPr>
              <a:t>Diagnostics</a:t>
            </a:r>
            <a:r>
              <a:rPr lang="zh-CN" altLang="en-US" sz="2400" b="1" dirty="0">
                <a:solidFill>
                  <a:srgbClr val="2B5BA9"/>
                </a:solidFill>
                <a:latin typeface="+mn-ea"/>
              </a:rPr>
              <a:t>：</a:t>
            </a:r>
            <a:r>
              <a:rPr lang="en-US" altLang="zh-CN" sz="2400" b="1" dirty="0">
                <a:solidFill>
                  <a:srgbClr val="2B5BA9"/>
                </a:solidFill>
                <a:latin typeface="+mn-ea"/>
              </a:rPr>
              <a:t>diagnostics of 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fusion products</a:t>
            </a:r>
            <a:r>
              <a:rPr lang="en-US" altLang="zh-CN" sz="2400" b="1" dirty="0">
                <a:solidFill>
                  <a:srgbClr val="2B5BA9"/>
                </a:solidFill>
                <a:latin typeface="+mn-ea"/>
              </a:rPr>
              <a:t>, profiles, impurity, heat and particle flux</a:t>
            </a:r>
            <a:endParaRPr lang="en-US" altLang="zh-CN" sz="2400" b="1" dirty="0">
              <a:solidFill>
                <a:srgbClr val="2B5BA9"/>
              </a:solidFill>
              <a:latin typeface="+mn-ea"/>
            </a:endParaRPr>
          </a:p>
          <a:p>
            <a:pPr marL="285750" indent="-285750">
              <a:lnSpc>
                <a:spcPct val="1400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2B5BA9"/>
                </a:solidFill>
                <a:latin typeface="+mn-ea"/>
              </a:rPr>
              <a:t>Tritium cycle and safety containment system</a:t>
            </a:r>
            <a:endParaRPr lang="en-US" altLang="zh-CN" sz="2400" dirty="0">
              <a:solidFill>
                <a:srgbClr val="C00000"/>
              </a:solidFill>
              <a:latin typeface="+mn-ea"/>
            </a:endParaRPr>
          </a:p>
          <a:p>
            <a:pPr marL="285750" indent="-285750">
              <a:lnSpc>
                <a:spcPct val="1400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2B5BA9"/>
                </a:solidFill>
                <a:latin typeface="+mn-ea"/>
              </a:rPr>
              <a:t>Radiation protection system </a:t>
            </a:r>
            <a:endParaRPr lang="en-US" altLang="zh-CN" sz="2400" b="1" dirty="0">
              <a:solidFill>
                <a:srgbClr val="2B5BA9"/>
              </a:solidFill>
              <a:latin typeface="+mn-ea"/>
            </a:endParaRPr>
          </a:p>
          <a:p>
            <a:pPr marL="285750" indent="-285750">
              <a:lnSpc>
                <a:spcPct val="1400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2B5BA9"/>
                </a:solidFill>
                <a:latin typeface="+mn-ea"/>
              </a:rPr>
              <a:t>Divertor, first wall, cooling system, Cryogenic system</a:t>
            </a:r>
            <a:r>
              <a:rPr lang="zh-CN" altLang="en-US" sz="2400" b="1" dirty="0">
                <a:solidFill>
                  <a:srgbClr val="2B5BA9"/>
                </a:solidFill>
                <a:latin typeface="+mn-ea"/>
              </a:rPr>
              <a:t>，</a:t>
            </a:r>
            <a:r>
              <a:rPr lang="en-US" altLang="zh-CN" sz="2400" b="1" dirty="0">
                <a:solidFill>
                  <a:srgbClr val="2B5BA9"/>
                </a:solidFill>
                <a:latin typeface="+mn-ea"/>
              </a:rPr>
              <a:t>……</a:t>
            </a:r>
            <a:endParaRPr lang="en-US" altLang="zh-CN" sz="2400" b="1" dirty="0">
              <a:solidFill>
                <a:srgbClr val="2B5BA9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1714969"/>
            <a:ext cx="12192000" cy="316060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84415" y="2584541"/>
            <a:ext cx="47307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Summary and outlook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38514" y="2483742"/>
            <a:ext cx="1768433" cy="17135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Bold" panose="020B0800000000000000" charset="-122"/>
                <a:cs typeface="Arial" panose="020B0604020202020204" pitchFamily="34" charset="0"/>
              </a:rPr>
              <a:t>05</a:t>
            </a:r>
            <a:endParaRPr kumimoji="0" lang="en-US" altLang="zh-CN" sz="105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思源黑体 CN Bold" panose="020B0800000000000000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320" y="219710"/>
            <a:ext cx="4258945" cy="104707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 txBox="1"/>
          <p:nvPr/>
        </p:nvSpPr>
        <p:spPr bwMode="auto">
          <a:xfrm>
            <a:off x="4655840" y="136525"/>
            <a:ext cx="7346032" cy="484801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</a:ln>
          <a:effectLst/>
        </p:spPr>
        <p:txBody>
          <a:bodyPr vert="horz" wrap="square" lIns="51245" tIns="25623" rIns="51245" bIns="25623" numCol="1" anchor="ctr" anchorCtr="0" compatLnSpc="1"/>
          <a:lstStyle>
            <a:defPPr>
              <a:defRPr lang="zh-CN"/>
            </a:defPPr>
            <a:lvl1pPr defTabSz="1168400">
              <a:spcBef>
                <a:spcPts val="65"/>
              </a:spcBef>
              <a:buFont typeface="Arial" panose="020B0604020202020204" pitchFamily="34" charset="0"/>
              <a:defRPr sz="2670" b="1">
                <a:solidFill>
                  <a:srgbClr val="00669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defRPr>
            </a:lvl1pPr>
            <a:lvl2pPr marL="403860" defTabSz="793115">
              <a:spcBef>
                <a:spcPts val="65"/>
              </a:spcBef>
              <a:buFont typeface="Arial" panose="020B0604020202020204" pitchFamily="34" charset="0"/>
              <a:defRPr sz="2445">
                <a:latin typeface="Calibri" panose="020F0502020204030204" charset="0"/>
                <a:cs typeface="Calibri" panose="020F0502020204030204" charset="0"/>
              </a:defRPr>
            </a:lvl2pPr>
            <a:lvl3pPr marL="991870" indent="-198120" defTabSz="793115">
              <a:spcBef>
                <a:spcPts val="65"/>
              </a:spcBef>
              <a:buFont typeface="Arial" panose="020B0604020202020204" pitchFamily="34" charset="0"/>
              <a:buChar char="•"/>
              <a:defRPr sz="2035">
                <a:latin typeface="Calibri" panose="020F0502020204030204" charset="0"/>
                <a:cs typeface="Calibri" panose="020F0502020204030204" charset="0"/>
              </a:defRPr>
            </a:lvl3pPr>
            <a:lvl4pPr marL="1388110" indent="-198120" defTabSz="793115">
              <a:spcBef>
                <a:spcPts val="65"/>
              </a:spcBef>
              <a:buFont typeface="Arial" panose="020B0604020202020204" pitchFamily="34" charset="0"/>
              <a:buChar char="–"/>
              <a:defRPr sz="1765">
                <a:latin typeface="Calibri" panose="020F0502020204030204" charset="0"/>
                <a:cs typeface="Calibri" panose="020F0502020204030204" charset="0"/>
              </a:defRPr>
            </a:lvl4pPr>
            <a:lvl5pPr marL="1784350" indent="-198120" defTabSz="793115">
              <a:spcBef>
                <a:spcPts val="65"/>
              </a:spcBef>
              <a:buFont typeface="Arial" panose="020B0604020202020204" pitchFamily="34" charset="0"/>
              <a:buChar char="»"/>
              <a:defRPr sz="1765">
                <a:latin typeface="Calibri" panose="020F0502020204030204" charset="0"/>
                <a:cs typeface="Calibri" panose="020F0502020204030204" charset="0"/>
              </a:defRPr>
            </a:lvl5pPr>
            <a:lvl6pPr marL="2181225" indent="-198120" defTabSz="793115">
              <a:spcBef>
                <a:spcPts val="65"/>
              </a:spcBef>
              <a:defRPr sz="1765">
                <a:latin typeface="Calibri" panose="020F0502020204030204" charset="0"/>
                <a:cs typeface="Calibri" panose="020F0502020204030204" charset="0"/>
              </a:defRPr>
            </a:lvl6pPr>
            <a:lvl7pPr marL="2578100" indent="-198120" defTabSz="793115">
              <a:spcBef>
                <a:spcPts val="65"/>
              </a:spcBef>
              <a:defRPr sz="1765">
                <a:latin typeface="Calibri" panose="020F0502020204030204" charset="0"/>
                <a:cs typeface="Calibri" panose="020F0502020204030204" charset="0"/>
              </a:defRPr>
            </a:lvl7pPr>
            <a:lvl8pPr marL="2974340" indent="-198120" defTabSz="793115">
              <a:spcBef>
                <a:spcPts val="65"/>
              </a:spcBef>
              <a:defRPr sz="1765">
                <a:latin typeface="Calibri" panose="020F0502020204030204" charset="0"/>
                <a:cs typeface="Calibri" panose="020F0502020204030204" charset="0"/>
              </a:defRPr>
            </a:lvl8pPr>
            <a:lvl9pPr marL="2974340" indent="-198120" defTabSz="793115">
              <a:spcBef>
                <a:spcPts val="65"/>
              </a:spcBef>
              <a:defRPr sz="1765">
                <a:latin typeface="Calibri" panose="020F0502020204030204" charset="0"/>
                <a:cs typeface="Calibri" panose="020F050202020403020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HL-2M renamed as HL-3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-1" y="6796815"/>
            <a:ext cx="12191991" cy="88569"/>
          </a:xfrm>
          <a:prstGeom prst="rect">
            <a:avLst/>
          </a:prstGeom>
          <a:solidFill>
            <a:srgbClr val="0168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6490126" y="987420"/>
            <a:ext cx="5405537" cy="2281186"/>
          </a:xfrm>
          <a:prstGeom prst="rect">
            <a:avLst/>
          </a:prstGeom>
        </p:spPr>
      </p:pic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294389" y="3514825"/>
          <a:ext cx="5867049" cy="2890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7243"/>
                <a:gridCol w="4019806"/>
              </a:tblGrid>
              <a:tr h="6748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800" b="1" dirty="0">
                          <a:ln w="3175">
                            <a:solidFill>
                              <a:schemeClr val="bg1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Mar, 2019</a:t>
                      </a:r>
                      <a:endParaRPr lang="zh-CN" altLang="en-US" sz="1800" b="1" dirty="0">
                        <a:ln w="3175"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defTabSz="684530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Tokamak assembly began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748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800" b="1" dirty="0">
                          <a:ln w="3175">
                            <a:solidFill>
                              <a:schemeClr val="bg1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Oct, 2020</a:t>
                      </a:r>
                      <a:endParaRPr lang="zh-CN" altLang="en-US" sz="1800" b="1" dirty="0">
                        <a:ln w="3175"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defTabSz="684530" rtl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F0000"/>
                        </a:buClr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Assembly complete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748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800" b="1" dirty="0">
                          <a:ln w="3175">
                            <a:solidFill>
                              <a:schemeClr val="bg1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Dec, 2020</a:t>
                      </a:r>
                      <a:endParaRPr lang="zh-CN" altLang="en-US" sz="1800" b="1" dirty="0">
                        <a:ln w="3175"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4530" rtl="0" eaLnBrk="1" fontAlgn="auto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F0000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First plasma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748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800" b="1" dirty="0">
                          <a:ln w="3175">
                            <a:solidFill>
                              <a:schemeClr val="bg1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Mar, 2021</a:t>
                      </a:r>
                      <a:endParaRPr lang="zh-CN" altLang="en-US" sz="1800" b="1" dirty="0">
                        <a:ln w="3175"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defTabSz="684530" rtl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F0000"/>
                        </a:buClr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Project passed the Acceptance Test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" name="文本框 20"/>
          <p:cNvSpPr txBox="1"/>
          <p:nvPr/>
        </p:nvSpPr>
        <p:spPr>
          <a:xfrm>
            <a:off x="294389" y="987421"/>
            <a:ext cx="5867049" cy="228118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altLang="zh-CN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HL-3 tokamak (known as HL-2M before) constructed in Chengdu, 2020</a:t>
            </a:r>
            <a:endParaRPr lang="en-US" altLang="zh-CN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HL-3 was officially named at the ZGC Forum in Beijing in May, 2023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127" y="3500398"/>
            <a:ext cx="5405537" cy="2733121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 flipH="1">
            <a:off x="0" y="832485"/>
            <a:ext cx="12192000" cy="5775325"/>
          </a:xfrm>
          <a:prstGeom prst="rect">
            <a:avLst/>
          </a:prstGeom>
          <a:gradFill flip="none" rotWithShape="1"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6940214" y="550135"/>
            <a:ext cx="4545330" cy="8686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-228600" algn="r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2800" b="1" i="0" u="none" strike="noStrike" kern="1200" cap="none" spc="150" normalizeH="0" baseline="0" noProof="0" dirty="0">
              <a:ln>
                <a:noFill/>
              </a:ln>
              <a:solidFill>
                <a:srgbClr val="005BA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9085" y="975920"/>
            <a:ext cx="11877040" cy="531737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Tx/>
              <a:buFont typeface="Wingdings" panose="05000000000000000000" charset="0"/>
              <a:buChar char="q"/>
              <a:defRPr/>
            </a:pPr>
            <a:r>
              <a:rPr kumimoji="1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HL-3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Tokamak has the</a:t>
            </a:r>
            <a:r>
              <a:rPr kumimoji="1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ability</a:t>
            </a:r>
            <a:r>
              <a:rPr kumimoji="1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of</a:t>
            </a:r>
            <a:r>
              <a:rPr kumimoji="1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burning</a:t>
            </a:r>
            <a:r>
              <a:rPr kumimoji="1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plasma operation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(</a:t>
            </a:r>
            <a:r>
              <a:rPr kumimoji="1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ion temperature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T</a:t>
            </a:r>
            <a:r>
              <a:rPr kumimoji="1" lang="en-US" sz="20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i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&gt;10KeV, </a:t>
            </a:r>
            <a:r>
              <a:rPr kumimoji="1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plasma current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I</a:t>
            </a:r>
            <a:r>
              <a:rPr kumimoji="1" lang="en-US" sz="20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p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~</a:t>
            </a:r>
            <a:r>
              <a:rPr kumimoji="1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3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MA). V</a:t>
            </a:r>
            <a:r>
              <a:rPr kumimoji="1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arious advanced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divertor </a:t>
            </a:r>
            <a:r>
              <a:rPr kumimoji="1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configuration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s can be tested, and </a:t>
            </a:r>
            <a:r>
              <a:rPr kumimoji="1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high-performance plasma physics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research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can be done.</a:t>
            </a:r>
            <a:endParaRPr kumimoji="1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Tx/>
              <a:buFont typeface="Wingdings" panose="05000000000000000000" charset="0"/>
              <a:buChar char="q"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The installation of first wall, divertor, diagnostic systems, and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auxiliary heating systems (ECRH, LHCD, NBI, total 11MW) is complete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and commissioning is underway. The following milestones have been realized:  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  <a:p>
            <a:pPr marL="72009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charset="0"/>
              <a:buChar char="è"/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Divertor configuration with </a:t>
            </a: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1.2 MA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plasma current</a:t>
            </a: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  <a:p>
            <a:pPr marL="72009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charset="0"/>
              <a:buChar char="è"/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H mode confinement operation with 0.5-</a:t>
            </a: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1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.0</a:t>
            </a: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MA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plasma current</a:t>
            </a: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  <a:p>
            <a:pPr marL="72009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charset="0"/>
              <a:buChar char="è"/>
              <a:defRPr/>
            </a:pP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snowflake divertor configuration</a:t>
            </a: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  <a:buClr>
                <a:srgbClr val="FFFFFF"/>
              </a:buClr>
              <a:buSzTx/>
              <a:buFont typeface="Wingdings" panose="05000000000000000000" charset="0"/>
              <a:buChar char="q"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Next step</a:t>
            </a:r>
            <a:r>
              <a:rPr kumimoji="1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: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Further i</a:t>
            </a:r>
            <a:r>
              <a:rPr kumimoji="1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mprove the heating power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(to 44MW)and operation capability, </a:t>
            </a:r>
            <a:r>
              <a:rPr kumimoji="1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achiev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e</a:t>
            </a:r>
            <a:r>
              <a:rPr kumimoji="1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high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performance plasma, and a</a:t>
            </a:r>
            <a:r>
              <a:rPr kumimoji="1" sz="20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ddress critical physics and technology issues for ITER &amp; fusion reactors </a:t>
            </a:r>
            <a:r>
              <a:rPr kumimoji="1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.</a:t>
            </a:r>
            <a:endParaRPr kumimoji="1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-1" y="6796815"/>
            <a:ext cx="12191991" cy="88569"/>
          </a:xfrm>
          <a:prstGeom prst="rect">
            <a:avLst/>
          </a:prstGeom>
          <a:solidFill>
            <a:srgbClr val="0168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占位符 1"/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625475" algn="l"/>
              </a:tabLst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S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ummary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 and outlook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/>
          <p:cNvSpPr txBox="1"/>
          <p:nvPr/>
        </p:nvSpPr>
        <p:spPr>
          <a:xfrm>
            <a:off x="-30401" y="0"/>
            <a:ext cx="12192000" cy="72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625475" algn="l"/>
              </a:tabLst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Experimental campaigns </a:t>
            </a:r>
            <a:r>
              <a:rPr kumimoji="0" lang="pt-BR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2024-2025</a:t>
            </a:r>
            <a:endParaRPr kumimoji="0" lang="pt-BR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20000"/>
            <a:ext cx="12192000" cy="1842789"/>
          </a:xfrm>
          <a:prstGeom prst="rect">
            <a:avLst/>
          </a:prstGeom>
        </p:spPr>
      </p:pic>
      <p:sp>
        <p:nvSpPr>
          <p:cNvPr id="9" name="左大括号 8"/>
          <p:cNvSpPr/>
          <p:nvPr/>
        </p:nvSpPr>
        <p:spPr>
          <a:xfrm>
            <a:off x="2815733" y="1572261"/>
            <a:ext cx="191368" cy="990528"/>
          </a:xfrm>
          <a:prstGeom prst="leftBrac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557655">
              <a:defRPr/>
            </a:pPr>
            <a:endParaRPr lang="zh-CN" altLang="en-US" sz="3065">
              <a:solidFill>
                <a:srgbClr val="000000"/>
              </a:solidFill>
            </a:endParaRPr>
          </a:p>
        </p:txBody>
      </p:sp>
      <p:sp>
        <p:nvSpPr>
          <p:cNvPr id="11" name="箭头: 五边形 10"/>
          <p:cNvSpPr/>
          <p:nvPr/>
        </p:nvSpPr>
        <p:spPr>
          <a:xfrm flipV="1">
            <a:off x="78345" y="1756936"/>
            <a:ext cx="11918590" cy="68949"/>
          </a:xfrm>
          <a:prstGeom prst="homePlate">
            <a:avLst/>
          </a:prstGeom>
          <a:gradFill flip="none" rotWithShape="1">
            <a:gsLst>
              <a:gs pos="27000">
                <a:srgbClr val="FFFFFF"/>
              </a:gs>
              <a:gs pos="100000">
                <a:schemeClr val="bg1"/>
              </a:gs>
              <a:gs pos="0">
                <a:schemeClr val="bg1">
                  <a:shade val="100000"/>
                  <a:satMod val="115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57655">
              <a:defRPr/>
            </a:pPr>
            <a:endParaRPr lang="zh-CN" altLang="en-US" sz="3065">
              <a:solidFill>
                <a:srgbClr val="FFFFFF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80573" y="1625320"/>
            <a:ext cx="293913" cy="283025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57655">
              <a:defRPr/>
            </a:pPr>
            <a:endParaRPr lang="zh-CN" altLang="en-US" sz="3065">
              <a:solidFill>
                <a:srgbClr val="FFFFFF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702939" y="1661966"/>
            <a:ext cx="293913" cy="283025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57655">
              <a:defRPr/>
            </a:pPr>
            <a:endParaRPr lang="zh-CN" altLang="en-US" sz="3065" dirty="0">
              <a:solidFill>
                <a:srgbClr val="FFFFFF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8045883" y="1625320"/>
            <a:ext cx="293913" cy="283025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57655">
              <a:defRPr/>
            </a:pPr>
            <a:endParaRPr lang="zh-CN" altLang="en-US" sz="3065">
              <a:solidFill>
                <a:srgbClr val="FFFFFF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28823" y="2079543"/>
            <a:ext cx="697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557655">
              <a:defRPr/>
            </a:pPr>
            <a:r>
              <a:rPr lang="en-US" altLang="zh-CN" b="1" dirty="0">
                <a:solidFill>
                  <a:srgbClr val="F79646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1/3</a:t>
            </a:r>
            <a:endParaRPr lang="zh-CN" altLang="en-US" dirty="0">
              <a:solidFill>
                <a:srgbClr val="F79646">
                  <a:lumMod val="75000"/>
                </a:srgb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795219" y="1677970"/>
            <a:ext cx="293913" cy="283025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57655">
              <a:defRPr/>
            </a:pPr>
            <a:endParaRPr lang="zh-CN" altLang="en-US" sz="3065">
              <a:solidFill>
                <a:srgbClr val="FFFFFF"/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3877654" y="1625320"/>
            <a:ext cx="293913" cy="283025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57655">
              <a:defRPr/>
            </a:pPr>
            <a:endParaRPr lang="zh-CN" altLang="en-US" sz="3065">
              <a:solidFill>
                <a:srgbClr val="FFFFFF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616694" y="2032329"/>
            <a:ext cx="747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557655">
              <a:defRPr/>
            </a:pPr>
            <a:r>
              <a:rPr lang="en-US" altLang="zh-CN" b="1" dirty="0">
                <a:solidFill>
                  <a:srgbClr val="F79646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20/6</a:t>
            </a:r>
            <a:endParaRPr lang="zh-CN" altLang="en-US" dirty="0">
              <a:solidFill>
                <a:srgbClr val="F79646">
                  <a:lumMod val="75000"/>
                </a:srgb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699996" y="2018073"/>
            <a:ext cx="10182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557655">
              <a:defRPr/>
            </a:pPr>
            <a:r>
              <a:rPr lang="en-US" altLang="zh-CN" b="1" dirty="0">
                <a:solidFill>
                  <a:srgbClr val="F79646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31/10</a:t>
            </a:r>
            <a:endParaRPr lang="zh-CN" altLang="en-US" dirty="0">
              <a:solidFill>
                <a:srgbClr val="F79646">
                  <a:lumMod val="75000"/>
                </a:srgb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11582323" y="1640892"/>
            <a:ext cx="293913" cy="283025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57655">
              <a:defRPr/>
            </a:pPr>
            <a:endParaRPr lang="zh-CN" altLang="en-US" sz="3065">
              <a:solidFill>
                <a:srgbClr val="FFFFFF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669846" y="2026277"/>
            <a:ext cx="1522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557655">
              <a:defRPr/>
            </a:pPr>
            <a:r>
              <a:rPr lang="en-US" altLang="zh-CN" b="1" dirty="0">
                <a:solidFill>
                  <a:srgbClr val="F79646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30/4/2025</a:t>
            </a:r>
            <a:endParaRPr lang="zh-CN" altLang="en-US" dirty="0">
              <a:solidFill>
                <a:srgbClr val="F79646">
                  <a:lumMod val="75000"/>
                </a:srgb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80573" y="711225"/>
            <a:ext cx="1724880" cy="50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557655">
              <a:lnSpc>
                <a:spcPct val="150000"/>
              </a:lnSpc>
              <a:defRPr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1</a:t>
            </a:r>
            <a:r>
              <a:rPr lang="en-US" altLang="zh-CN" b="1" baseline="30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st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 campaign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493050" y="2087067"/>
            <a:ext cx="852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557655">
              <a:defRPr/>
            </a:pPr>
            <a:r>
              <a:rPr lang="en-US" altLang="zh-CN" b="1" dirty="0">
                <a:solidFill>
                  <a:srgbClr val="F79646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30/4</a:t>
            </a:r>
            <a:endParaRPr lang="zh-CN" altLang="en-US" dirty="0">
              <a:solidFill>
                <a:srgbClr val="F79646">
                  <a:lumMod val="75000"/>
                </a:srgb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5502735" y="2009671"/>
            <a:ext cx="747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557655">
              <a:defRPr/>
            </a:pPr>
            <a:r>
              <a:rPr lang="en-US" altLang="zh-CN" b="1" dirty="0">
                <a:solidFill>
                  <a:srgbClr val="F79646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31/8</a:t>
            </a:r>
            <a:endParaRPr lang="zh-CN" altLang="en-US" dirty="0">
              <a:solidFill>
                <a:srgbClr val="F79646">
                  <a:lumMod val="75000"/>
                </a:srgb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3732062" y="700172"/>
            <a:ext cx="2362304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557655">
              <a:lnSpc>
                <a:spcPct val="150000"/>
              </a:lnSpc>
              <a:defRPr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2</a:t>
            </a:r>
            <a:r>
              <a:rPr lang="en-US" altLang="zh-CN" b="1" baseline="30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nd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  campaign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ctr" defTabSz="1557655">
              <a:lnSpc>
                <a:spcPct val="150000"/>
              </a:lnSpc>
              <a:defRPr/>
            </a:pPr>
            <a:endParaRPr lang="zh-CN" altLang="en-US" dirty="0">
              <a:solidFill>
                <a:schemeClr val="bg1">
                  <a:lumMod val="65000"/>
                </a:scheme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8491789" y="699891"/>
            <a:ext cx="2362304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557655">
              <a:lnSpc>
                <a:spcPct val="150000"/>
              </a:lnSpc>
              <a:defRPr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3</a:t>
            </a:r>
            <a:r>
              <a:rPr lang="en-US" altLang="zh-CN" b="1" baseline="30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rd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   campaign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ctr" defTabSz="1557655">
              <a:lnSpc>
                <a:spcPct val="150000"/>
              </a:lnSpc>
              <a:defRPr/>
            </a:pPr>
            <a:endParaRPr lang="zh-CN" altLang="en-US" dirty="0">
              <a:solidFill>
                <a:schemeClr val="bg1">
                  <a:lumMod val="65000"/>
                </a:scheme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78345" y="2858045"/>
            <a:ext cx="5094454" cy="26748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256540" indent="-256540">
              <a:lnSpc>
                <a:spcPct val="150000"/>
              </a:lnSpc>
              <a:buSzPct val="90000"/>
              <a:buFont typeface="Wingdings" panose="05000000000000000000" pitchFamily="2" charset="2"/>
              <a:buChar char="q"/>
              <a:defRPr sz="1495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None/>
              <a:defRPr/>
            </a:pPr>
            <a:r>
              <a:rPr lang="en-US" sz="2400" dirty="0"/>
              <a:t>Experimental topics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56540" marR="0" lvl="0" indent="-2565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n"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Plasma control optimization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56540" marR="0" lvl="0" indent="-2565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n"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High Heating power commissioning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56540" marR="0" lvl="0" indent="-2565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n"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Advanced Scenarios and experiment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56540" marR="0" lvl="0" indent="-2565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n"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MHD control (Disruption, ELMs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etc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)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56540" marR="0" lvl="0" indent="-2565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n"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Divertor high heat flux control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1" name="文本占位符 1"/>
          <p:cNvSpPr txBox="1"/>
          <p:nvPr/>
        </p:nvSpPr>
        <p:spPr>
          <a:xfrm>
            <a:off x="78105" y="5753100"/>
            <a:ext cx="11798300" cy="84201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  <a:tabLst>
                <a:tab pos="625475" algn="l"/>
              </a:tabLst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Joint experiments are highly welcome!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5326486" y="2877874"/>
            <a:ext cx="6629400" cy="4603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1</a:t>
            </a:r>
            <a:r>
              <a:rPr lang="en-US" altLang="zh-CN" sz="2400" b="1" baseline="30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st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 campaign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experimental conditions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 </a:t>
            </a:r>
            <a:endParaRPr kumimoji="0" lang="en-US" altLang="zh-CN" sz="2400" b="1" i="0" u="none" strike="noStrike" kern="1200" cap="none" spc="0" normalizeH="0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Symbol" panose="05050102010706020507" pitchFamily="18" charset="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5398770" y="3561715"/>
            <a:ext cx="6557010" cy="21913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50000"/>
              </a:lnSpc>
              <a:buClr>
                <a:schemeClr val="tx1"/>
              </a:buClr>
              <a:buSzTx/>
              <a:buFont typeface="Wingdings" panose="05000000000000000000" pitchFamily="2" charset="2"/>
              <a:buChar char="n"/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=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0.5~1.2MA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Bt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=1.0~1.7T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</a:t>
            </a:r>
            <a:r>
              <a:rPr kumimoji="0" lang="en-US" altLang="zh-CN" sz="20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e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=2~4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x10</a:t>
            </a:r>
            <a:r>
              <a:rPr kumimoji="0" lang="en-US" altLang="zh-CN" sz="20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/m</a:t>
            </a:r>
            <a:r>
              <a:rPr kumimoji="0" lang="en-US" altLang="zh-CN" sz="20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marR="0" lvl="0" indent="-285750" defTabSz="914400" rtl="0" eaLnBrk="1" fontAlgn="auto" latinLnBrk="0" hangingPunct="1">
              <a:lnSpc>
                <a:spcPct val="150000"/>
              </a:lnSpc>
              <a:buClr>
                <a:schemeClr val="tx1"/>
              </a:buClr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ECRH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~1.2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MW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NBI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≥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1.5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MW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LH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CD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~0.5MW</a:t>
            </a:r>
            <a:endParaRPr lang="en-US" altLang="zh-CN" sz="2000" b="1" noProof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marR="0" lvl="0" indent="-285750" defTabSz="914400" rtl="0" eaLnBrk="1" fontAlgn="auto" latinLnBrk="0" hangingPunct="1">
              <a:lnSpc>
                <a:spcPct val="150000"/>
              </a:lnSpc>
              <a:buClr>
                <a:schemeClr val="tx1"/>
              </a:buClr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Single null, snowflake divertor configuration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8535904" y="1917727"/>
            <a:ext cx="2362304" cy="41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557655">
              <a:lnSpc>
                <a:spcPct val="150000"/>
              </a:lnSpc>
              <a:defRPr/>
            </a:pPr>
            <a:r>
              <a:rPr lang="en-US" altLang="zh-CN" sz="1400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Ip</a:t>
            </a:r>
            <a:r>
              <a:rPr lang="zh-CN" altLang="en-US" sz="1400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≥</a:t>
            </a:r>
            <a:r>
              <a:rPr lang="en-US" altLang="zh-CN" sz="1400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1.6MA</a:t>
            </a:r>
            <a:r>
              <a:rPr lang="zh-CN" altLang="en-US" sz="1400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，</a:t>
            </a:r>
            <a:r>
              <a:rPr lang="en-US" altLang="zh-CN" sz="1400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T</a:t>
            </a:r>
            <a:r>
              <a:rPr lang="en-US" altLang="zh-CN" sz="1400" b="1" baseline="-25000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i</a:t>
            </a:r>
            <a:r>
              <a:rPr lang="zh-CN" altLang="en-US" sz="1400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≥</a:t>
            </a:r>
            <a:r>
              <a:rPr lang="en-US" altLang="zh-CN" sz="1400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10 keV </a:t>
            </a:r>
            <a:endParaRPr lang="en-US" altLang="zh-CN" sz="1400" b="1" dirty="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117013" y="1877626"/>
            <a:ext cx="1564363" cy="700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557655">
              <a:lnSpc>
                <a:spcPct val="150000"/>
              </a:lnSpc>
              <a:defRPr/>
            </a:pPr>
            <a:r>
              <a:rPr lang="en-US" altLang="zh-CN" sz="1400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Engineering </a:t>
            </a:r>
            <a:endParaRPr lang="en-US" altLang="zh-CN" sz="1400" b="1" dirty="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ctr" defTabSz="1557655">
              <a:lnSpc>
                <a:spcPct val="150000"/>
              </a:lnSpc>
              <a:defRPr/>
            </a:pPr>
            <a:r>
              <a:rPr lang="en-US" altLang="zh-CN" sz="1400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commissioning</a:t>
            </a:r>
            <a:endParaRPr lang="en-US" altLang="zh-CN" sz="1400" b="1" dirty="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alphaModFix amt="35000"/>
          </a:blip>
          <a:stretch>
            <a:fillRect/>
          </a:stretch>
        </p:blipFill>
        <p:spPr>
          <a:xfrm>
            <a:off x="0" y="11719"/>
            <a:ext cx="12192000" cy="6824527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/>
        </p:nvSpPr>
        <p:spPr>
          <a:xfrm>
            <a:off x="546266" y="1444149"/>
            <a:ext cx="10982344" cy="309435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marL="179705" marR="0" lvl="0" indent="0" defTabSz="914400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Thank you for your attention!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179705" marR="0" lvl="0" indent="0" defTabSz="914400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Lijun CAI</a:t>
            </a:r>
            <a:endParaRPr kumimoji="0" lang="en-US" altLang="zh-CN" sz="2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179705" marR="0" lvl="0" indent="0" defTabSz="914400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on behalf of HL-3 Team</a:t>
            </a:r>
            <a:endParaRPr kumimoji="0" lang="en-US" altLang="zh-CN" sz="2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179705" marR="0" lvl="0" algn="ctr" defTabSz="914400" rtl="0" eaLnBrk="1" fontAlgn="base" latinLnBrk="0" hangingPunct="1">
              <a:lnSpc>
                <a:spcPct val="150000"/>
              </a:lnSpc>
              <a:spcBef>
                <a:spcPts val="600"/>
              </a:spcBef>
              <a:buClrTx/>
              <a:buSzTx/>
              <a:buFontTx/>
              <a:buNone/>
              <a:defRPr/>
            </a:pPr>
            <a:r>
              <a:rPr lang="en-US" altLang="zh-CN" sz="260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Southwestern Institute of Physics, CNNC</a:t>
            </a:r>
            <a:endParaRPr kumimoji="0" lang="en-US" altLang="zh-CN" sz="2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691" y="349977"/>
            <a:ext cx="3546614" cy="100419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048000" y="4772813"/>
            <a:ext cx="6096000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Arial" panose="020B0604020202020204" pitchFamily="34" charset="0"/>
              </a:rPr>
              <a:t>Karlsruhe, Germany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Arial" panose="020B0604020202020204" pitchFamily="34" charset="0"/>
              </a:rPr>
              <a:t>，</a:t>
            </a:r>
            <a:r>
              <a:rPr lang="en-US" altLang="zh-CN" sz="2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Arial" panose="020B0604020202020204" pitchFamily="34" charset="0"/>
              </a:rPr>
              <a:t>Mar</a:t>
            </a:r>
            <a:r>
              <a:rPr lang="en-US" altLang="zh-CN" sz="2200" b="1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Arial" panose="020B0604020202020204" pitchFamily="34" charset="0"/>
              </a:rPr>
              <a:t>.19</a:t>
            </a:r>
            <a:r>
              <a:rPr lang="zh-CN" altLang="en-US" sz="2200" b="1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Arial" panose="020B0604020202020204" pitchFamily="34" charset="0"/>
              </a:rPr>
              <a:t>，</a:t>
            </a:r>
            <a:r>
              <a:rPr lang="en-US" altLang="zh-CN" sz="2200" b="1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Arial" panose="020B0604020202020204" pitchFamily="34" charset="0"/>
              </a:rPr>
              <a:t>2024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j-cs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流程图: 可选过程 37"/>
          <p:cNvSpPr/>
          <p:nvPr>
            <p:custDataLst>
              <p:tags r:id="rId1"/>
            </p:custDataLst>
          </p:nvPr>
        </p:nvSpPr>
        <p:spPr>
          <a:xfrm>
            <a:off x="3109238" y="5523477"/>
            <a:ext cx="2871832" cy="929437"/>
          </a:xfrm>
          <a:prstGeom prst="flowChartAlternateProcess">
            <a:avLst/>
          </a:prstGeom>
          <a:solidFill>
            <a:srgbClr val="004EA2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7" name="流程图: 可选过程 36"/>
          <p:cNvSpPr/>
          <p:nvPr>
            <p:custDataLst>
              <p:tags r:id="rId2"/>
            </p:custDataLst>
          </p:nvPr>
        </p:nvSpPr>
        <p:spPr>
          <a:xfrm>
            <a:off x="113297" y="5523477"/>
            <a:ext cx="2871832" cy="929437"/>
          </a:xfrm>
          <a:prstGeom prst="flowChartAlternateProcess">
            <a:avLst/>
          </a:prstGeom>
          <a:solidFill>
            <a:srgbClr val="004EA2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6" name="流程图: 可选过程 35"/>
          <p:cNvSpPr/>
          <p:nvPr>
            <p:custDataLst>
              <p:tags r:id="rId3"/>
            </p:custDataLst>
          </p:nvPr>
        </p:nvSpPr>
        <p:spPr>
          <a:xfrm>
            <a:off x="6103504" y="5523477"/>
            <a:ext cx="2871832" cy="929437"/>
          </a:xfrm>
          <a:prstGeom prst="flowChartAlternateProcess">
            <a:avLst/>
          </a:prstGeom>
          <a:solidFill>
            <a:srgbClr val="004EA2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33" name="表格 32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18440" y="1259840"/>
          <a:ext cx="6166485" cy="3874770"/>
        </p:xfrm>
        <a:graphic>
          <a:graphicData uri="http://schemas.openxmlformats.org/drawingml/2006/table">
            <a:tbl>
              <a:tblPr/>
              <a:tblGrid>
                <a:gridCol w="2115820"/>
                <a:gridCol w="2025015"/>
                <a:gridCol w="2025650"/>
              </a:tblGrid>
              <a:tr h="71628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3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Main parameters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2176" marR="72176" marT="34041" marB="34041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3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HL-3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2176" marR="72176" marT="34041" marB="34041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3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HL-2A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2176" marR="72176" marT="34041" marB="34041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958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3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Major</a:t>
                      </a: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radius, R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2176" marR="72176" marT="34041" marB="34041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3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1.78m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2176" marR="72176" marT="34041" marB="34041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3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1.65m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2176" marR="72176" marT="34041" marB="34041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895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3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Minor</a:t>
                      </a: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radius, a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2176" marR="72176" marT="34041" marB="34041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3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0.65m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2176" marR="72176" marT="34041" marB="34041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3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0.4m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2176" marR="72176" marT="34041" marB="34041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68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3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Aspect ratio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2176" marR="72176" marT="34041" marB="34041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3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2.8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2176" marR="72176" marT="34041" marB="34041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3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4.1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2176" marR="72176" marT="34041" marB="34041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68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3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Plasma current, I</a:t>
                      </a:r>
                      <a:r>
                        <a:rPr kumimoji="0" lang="en-US" altLang="zh-CN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</a:t>
                      </a:r>
                      <a:endParaRPr kumimoji="0" lang="en-US" altLang="zh-CN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2176" marR="72176" marT="34041" marB="34041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3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MA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2176" marR="72176" marT="34041" marB="34041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3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0.45MA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2176" marR="72176" marT="34041" marB="34041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628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3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  <a:sym typeface="SymbolPS" pitchFamily="18" charset="2"/>
                        </a:rPr>
                        <a:t>Toroidal</a:t>
                      </a: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  <a:sym typeface="SymbolPS" pitchFamily="18" charset="2"/>
                        </a:rPr>
                        <a:t> </a:t>
                      </a: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  <a:sym typeface="SymbolPS" pitchFamily="18" charset="2"/>
                        </a:rPr>
                        <a:t>magnetic field, </a:t>
                      </a:r>
                      <a:r>
                        <a:rPr kumimoji="0" lang="en-US" altLang="zh-CN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  <a:sym typeface="SymbolPS" pitchFamily="18" charset="2"/>
                        </a:rPr>
                        <a:t>Bt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  <a:sym typeface="SymbolPS" pitchFamily="18" charset="2"/>
                      </a:endParaRPr>
                    </a:p>
                  </a:txBody>
                  <a:tcPr marL="72176" marR="72176" marT="34041" marB="34041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3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T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2176" marR="72176" marT="34041" marB="34041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3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3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  <a:sym typeface="SymbolPS" pitchFamily="18" charset="2"/>
                        </a:rPr>
                        <a:t>2.8T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  <a:sym typeface="SymbolPS" pitchFamily="18" charset="2"/>
                      </a:endParaRPr>
                    </a:p>
                  </a:txBody>
                  <a:tcPr marL="72176" marR="72176" marT="34041" marB="34041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83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  <a:sym typeface="SymbolPS" pitchFamily="18" charset="2"/>
                        </a:rPr>
                        <a:t>Elongation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  <a:sym typeface="SymbolPS" pitchFamily="18" charset="2"/>
                      </a:endParaRPr>
                    </a:p>
                  </a:txBody>
                  <a:tcPr marL="72176" marR="72176" marT="34041" marB="34041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1" i="0" u="none" strike="noStrike" cap="none" normalizeH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&gt;1.8</a:t>
                      </a:r>
                      <a:endParaRPr kumimoji="0" lang="en-US" altLang="zh-CN" sz="1800" b="1" i="0" u="none" strike="noStrike" cap="none" normalizeH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2176" marR="72176" marT="34041" marB="34041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  <a:sym typeface="SymbolPS" pitchFamily="18" charset="2"/>
                        </a:rPr>
                        <a:t>&lt;1.3</a:t>
                      </a:r>
                      <a:endParaRPr kumimoji="0" lang="en-US" altLang="zh-CN" sz="18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  <a:sym typeface="SymbolPS" pitchFamily="18" charset="2"/>
                      </a:endParaRPr>
                    </a:p>
                  </a:txBody>
                  <a:tcPr marL="72176" marR="72176" marT="34041" marB="34041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235" y="1276985"/>
            <a:ext cx="5633720" cy="3755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组合 15"/>
          <p:cNvGrpSpPr/>
          <p:nvPr/>
        </p:nvGrpSpPr>
        <p:grpSpPr bwMode="auto">
          <a:xfrm>
            <a:off x="218244" y="5631825"/>
            <a:ext cx="627136" cy="628014"/>
            <a:chOff x="6613923" y="2373123"/>
            <a:chExt cx="520968" cy="520965"/>
          </a:xfrm>
        </p:grpSpPr>
        <p:sp>
          <p:nvSpPr>
            <p:cNvPr id="30" name="Oval 23"/>
            <p:cNvSpPr/>
            <p:nvPr/>
          </p:nvSpPr>
          <p:spPr bwMode="auto">
            <a:xfrm>
              <a:off x="6613923" y="2373123"/>
              <a:ext cx="520968" cy="520965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bg-BG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28" name="Freeform 891"/>
            <p:cNvSpPr>
              <a:spLocks noChangeAspect="1" noEditPoints="1"/>
            </p:cNvSpPr>
            <p:nvPr/>
          </p:nvSpPr>
          <p:spPr bwMode="auto">
            <a:xfrm>
              <a:off x="6751495" y="2524226"/>
              <a:ext cx="266122" cy="214251"/>
            </a:xfrm>
            <a:custGeom>
              <a:avLst/>
              <a:gdLst>
                <a:gd name="T0" fmla="*/ 433 w 510"/>
                <a:gd name="T1" fmla="*/ 77 h 410"/>
                <a:gd name="T2" fmla="*/ 408 w 510"/>
                <a:gd name="T3" fmla="*/ 51 h 410"/>
                <a:gd name="T4" fmla="*/ 102 w 510"/>
                <a:gd name="T5" fmla="*/ 51 h 410"/>
                <a:gd name="T6" fmla="*/ 77 w 510"/>
                <a:gd name="T7" fmla="*/ 77 h 410"/>
                <a:gd name="T8" fmla="*/ 77 w 510"/>
                <a:gd name="T9" fmla="*/ 103 h 410"/>
                <a:gd name="T10" fmla="*/ 433 w 510"/>
                <a:gd name="T11" fmla="*/ 103 h 410"/>
                <a:gd name="T12" fmla="*/ 433 w 510"/>
                <a:gd name="T13" fmla="*/ 77 h 410"/>
                <a:gd name="T14" fmla="*/ 357 w 510"/>
                <a:gd name="T15" fmla="*/ 0 h 410"/>
                <a:gd name="T16" fmla="*/ 153 w 510"/>
                <a:gd name="T17" fmla="*/ 0 h 410"/>
                <a:gd name="T18" fmla="*/ 128 w 510"/>
                <a:gd name="T19" fmla="*/ 26 h 410"/>
                <a:gd name="T20" fmla="*/ 382 w 510"/>
                <a:gd name="T21" fmla="*/ 26 h 410"/>
                <a:gd name="T22" fmla="*/ 357 w 510"/>
                <a:gd name="T23" fmla="*/ 0 h 410"/>
                <a:gd name="T24" fmla="*/ 484 w 510"/>
                <a:gd name="T25" fmla="*/ 103 h 410"/>
                <a:gd name="T26" fmla="*/ 469 w 510"/>
                <a:gd name="T27" fmla="*/ 87 h 410"/>
                <a:gd name="T28" fmla="*/ 469 w 510"/>
                <a:gd name="T29" fmla="*/ 128 h 410"/>
                <a:gd name="T30" fmla="*/ 41 w 510"/>
                <a:gd name="T31" fmla="*/ 128 h 410"/>
                <a:gd name="T32" fmla="*/ 41 w 510"/>
                <a:gd name="T33" fmla="*/ 87 h 410"/>
                <a:gd name="T34" fmla="*/ 26 w 510"/>
                <a:gd name="T35" fmla="*/ 103 h 410"/>
                <a:gd name="T36" fmla="*/ 6 w 510"/>
                <a:gd name="T37" fmla="*/ 154 h 410"/>
                <a:gd name="T38" fmla="*/ 45 w 510"/>
                <a:gd name="T39" fmla="*/ 384 h 410"/>
                <a:gd name="T40" fmla="*/ 77 w 510"/>
                <a:gd name="T41" fmla="*/ 410 h 410"/>
                <a:gd name="T42" fmla="*/ 433 w 510"/>
                <a:gd name="T43" fmla="*/ 410 h 410"/>
                <a:gd name="T44" fmla="*/ 465 w 510"/>
                <a:gd name="T45" fmla="*/ 384 h 410"/>
                <a:gd name="T46" fmla="*/ 504 w 510"/>
                <a:gd name="T47" fmla="*/ 154 h 410"/>
                <a:gd name="T48" fmla="*/ 484 w 510"/>
                <a:gd name="T49" fmla="*/ 103 h 410"/>
                <a:gd name="T50" fmla="*/ 357 w 510"/>
                <a:gd name="T51" fmla="*/ 241 h 410"/>
                <a:gd name="T52" fmla="*/ 331 w 510"/>
                <a:gd name="T53" fmla="*/ 266 h 410"/>
                <a:gd name="T54" fmla="*/ 179 w 510"/>
                <a:gd name="T55" fmla="*/ 266 h 410"/>
                <a:gd name="T56" fmla="*/ 153 w 510"/>
                <a:gd name="T57" fmla="*/ 241 h 410"/>
                <a:gd name="T58" fmla="*/ 153 w 510"/>
                <a:gd name="T59" fmla="*/ 190 h 410"/>
                <a:gd name="T60" fmla="*/ 189 w 510"/>
                <a:gd name="T61" fmla="*/ 190 h 410"/>
                <a:gd name="T62" fmla="*/ 189 w 510"/>
                <a:gd name="T63" fmla="*/ 231 h 410"/>
                <a:gd name="T64" fmla="*/ 321 w 510"/>
                <a:gd name="T65" fmla="*/ 231 h 410"/>
                <a:gd name="T66" fmla="*/ 321 w 510"/>
                <a:gd name="T67" fmla="*/ 190 h 410"/>
                <a:gd name="T68" fmla="*/ 357 w 510"/>
                <a:gd name="T69" fmla="*/ 190 h 410"/>
                <a:gd name="T70" fmla="*/ 357 w 510"/>
                <a:gd name="T71" fmla="*/ 24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10" h="410">
                  <a:moveTo>
                    <a:pt x="433" y="77"/>
                  </a:moveTo>
                  <a:cubicBezTo>
                    <a:pt x="433" y="51"/>
                    <a:pt x="408" y="51"/>
                    <a:pt x="408" y="51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1"/>
                    <a:pt x="77" y="51"/>
                    <a:pt x="77" y="77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433" y="103"/>
                    <a:pt x="433" y="103"/>
                    <a:pt x="433" y="103"/>
                  </a:cubicBezTo>
                  <a:lnTo>
                    <a:pt x="433" y="77"/>
                  </a:lnTo>
                  <a:close/>
                  <a:moveTo>
                    <a:pt x="357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3" y="0"/>
                    <a:pt x="128" y="0"/>
                    <a:pt x="128" y="26"/>
                  </a:cubicBezTo>
                  <a:cubicBezTo>
                    <a:pt x="382" y="26"/>
                    <a:pt x="382" y="26"/>
                    <a:pt x="382" y="26"/>
                  </a:cubicBezTo>
                  <a:cubicBezTo>
                    <a:pt x="382" y="0"/>
                    <a:pt x="357" y="0"/>
                    <a:pt x="357" y="0"/>
                  </a:cubicBezTo>
                  <a:close/>
                  <a:moveTo>
                    <a:pt x="484" y="103"/>
                  </a:moveTo>
                  <a:cubicBezTo>
                    <a:pt x="469" y="87"/>
                    <a:pt x="469" y="87"/>
                    <a:pt x="469" y="87"/>
                  </a:cubicBezTo>
                  <a:cubicBezTo>
                    <a:pt x="469" y="128"/>
                    <a:pt x="469" y="128"/>
                    <a:pt x="469" y="128"/>
                  </a:cubicBezTo>
                  <a:cubicBezTo>
                    <a:pt x="41" y="128"/>
                    <a:pt x="41" y="128"/>
                    <a:pt x="41" y="128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41" y="87"/>
                    <a:pt x="41" y="87"/>
                    <a:pt x="26" y="103"/>
                  </a:cubicBezTo>
                  <a:cubicBezTo>
                    <a:pt x="11" y="118"/>
                    <a:pt x="0" y="122"/>
                    <a:pt x="6" y="154"/>
                  </a:cubicBezTo>
                  <a:cubicBezTo>
                    <a:pt x="12" y="186"/>
                    <a:pt x="41" y="361"/>
                    <a:pt x="45" y="384"/>
                  </a:cubicBezTo>
                  <a:cubicBezTo>
                    <a:pt x="50" y="410"/>
                    <a:pt x="77" y="410"/>
                    <a:pt x="77" y="410"/>
                  </a:cubicBezTo>
                  <a:cubicBezTo>
                    <a:pt x="433" y="410"/>
                    <a:pt x="433" y="410"/>
                    <a:pt x="433" y="410"/>
                  </a:cubicBezTo>
                  <a:cubicBezTo>
                    <a:pt x="433" y="410"/>
                    <a:pt x="460" y="410"/>
                    <a:pt x="465" y="384"/>
                  </a:cubicBezTo>
                  <a:cubicBezTo>
                    <a:pt x="469" y="361"/>
                    <a:pt x="498" y="186"/>
                    <a:pt x="504" y="154"/>
                  </a:cubicBezTo>
                  <a:cubicBezTo>
                    <a:pt x="510" y="122"/>
                    <a:pt x="499" y="118"/>
                    <a:pt x="484" y="103"/>
                  </a:cubicBezTo>
                  <a:close/>
                  <a:moveTo>
                    <a:pt x="357" y="241"/>
                  </a:moveTo>
                  <a:cubicBezTo>
                    <a:pt x="357" y="241"/>
                    <a:pt x="357" y="266"/>
                    <a:pt x="331" y="266"/>
                  </a:cubicBezTo>
                  <a:cubicBezTo>
                    <a:pt x="179" y="266"/>
                    <a:pt x="179" y="266"/>
                    <a:pt x="179" y="266"/>
                  </a:cubicBezTo>
                  <a:cubicBezTo>
                    <a:pt x="153" y="266"/>
                    <a:pt x="153" y="241"/>
                    <a:pt x="153" y="241"/>
                  </a:cubicBezTo>
                  <a:cubicBezTo>
                    <a:pt x="153" y="190"/>
                    <a:pt x="153" y="190"/>
                    <a:pt x="153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89" y="231"/>
                    <a:pt x="189" y="231"/>
                    <a:pt x="189" y="231"/>
                  </a:cubicBezTo>
                  <a:cubicBezTo>
                    <a:pt x="321" y="231"/>
                    <a:pt x="321" y="231"/>
                    <a:pt x="321" y="231"/>
                  </a:cubicBezTo>
                  <a:cubicBezTo>
                    <a:pt x="321" y="190"/>
                    <a:pt x="321" y="190"/>
                    <a:pt x="321" y="190"/>
                  </a:cubicBezTo>
                  <a:cubicBezTo>
                    <a:pt x="357" y="190"/>
                    <a:pt x="357" y="190"/>
                    <a:pt x="357" y="190"/>
                  </a:cubicBezTo>
                  <a:cubicBezTo>
                    <a:pt x="357" y="241"/>
                    <a:pt x="357" y="241"/>
                    <a:pt x="357" y="241"/>
                  </a:cubicBezTo>
                  <a:close/>
                </a:path>
              </a:pathLst>
            </a:custGeom>
            <a:solidFill>
              <a:srgbClr val="189A8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6" name="Rectangle 29"/>
          <p:cNvSpPr>
            <a:spLocks noChangeArrowheads="1"/>
          </p:cNvSpPr>
          <p:nvPr/>
        </p:nvSpPr>
        <p:spPr bwMode="auto">
          <a:xfrm>
            <a:off x="863968" y="5597845"/>
            <a:ext cx="21920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Plasma Volume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7" name="TextBox 33"/>
          <p:cNvSpPr txBox="1">
            <a:spLocks noChangeArrowheads="1"/>
          </p:cNvSpPr>
          <p:nvPr/>
        </p:nvSpPr>
        <p:spPr bwMode="auto">
          <a:xfrm>
            <a:off x="857956" y="5898297"/>
            <a:ext cx="2127174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~40 m</a:t>
            </a:r>
            <a:r>
              <a:rPr kumimoji="0" lang="en-US" altLang="zh-CN" sz="1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3</a:t>
            </a:r>
            <a:endParaRPr kumimoji="0" lang="en-US" altLang="zh-CN" sz="1600" b="0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8" name="Rectangle 28"/>
          <p:cNvSpPr>
            <a:spLocks noChangeArrowheads="1"/>
          </p:cNvSpPr>
          <p:nvPr/>
        </p:nvSpPr>
        <p:spPr bwMode="auto">
          <a:xfrm>
            <a:off x="6897282" y="5627374"/>
            <a:ext cx="21729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Ion Temperature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9" name="TextBox 32"/>
          <p:cNvSpPr txBox="1">
            <a:spLocks noChangeArrowheads="1"/>
          </p:cNvSpPr>
          <p:nvPr/>
        </p:nvSpPr>
        <p:spPr bwMode="auto">
          <a:xfrm>
            <a:off x="6900457" y="6010667"/>
            <a:ext cx="2055632" cy="33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150 million degree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grpSp>
        <p:nvGrpSpPr>
          <p:cNvPr id="10" name="组合 5"/>
          <p:cNvGrpSpPr/>
          <p:nvPr/>
        </p:nvGrpSpPr>
        <p:grpSpPr bwMode="auto">
          <a:xfrm>
            <a:off x="6246118" y="5651315"/>
            <a:ext cx="607673" cy="608524"/>
            <a:chOff x="6613922" y="1588993"/>
            <a:chExt cx="520968" cy="520965"/>
          </a:xfrm>
        </p:grpSpPr>
        <p:sp>
          <p:nvSpPr>
            <p:cNvPr id="26" name="Oval 25"/>
            <p:cNvSpPr/>
            <p:nvPr/>
          </p:nvSpPr>
          <p:spPr bwMode="auto">
            <a:xfrm>
              <a:off x="6613922" y="1588993"/>
              <a:ext cx="520968" cy="520965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bg-BG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endParaRPr>
            </a:p>
          </p:txBody>
        </p:sp>
        <p:grpSp>
          <p:nvGrpSpPr>
            <p:cNvPr id="19" name="组合 140"/>
            <p:cNvGrpSpPr>
              <a:grpSpLocks noChangeAspect="1"/>
            </p:cNvGrpSpPr>
            <p:nvPr/>
          </p:nvGrpSpPr>
          <p:grpSpPr>
            <a:xfrm>
              <a:off x="6790067" y="1707732"/>
              <a:ext cx="208149" cy="306103"/>
              <a:chOff x="3646942" y="4592263"/>
              <a:chExt cx="226537" cy="333144"/>
            </a:xfrm>
            <a:solidFill>
              <a:srgbClr val="189A80"/>
            </a:solidFill>
          </p:grpSpPr>
          <p:sp>
            <p:nvSpPr>
              <p:cNvPr id="20" name="Freeform 115"/>
              <p:cNvSpPr/>
              <p:nvPr/>
            </p:nvSpPr>
            <p:spPr bwMode="auto">
              <a:xfrm>
                <a:off x="3646942" y="4592263"/>
                <a:ext cx="127547" cy="333144"/>
              </a:xfrm>
              <a:custGeom>
                <a:avLst/>
                <a:gdLst>
                  <a:gd name="T0" fmla="*/ 82 w 111"/>
                  <a:gd name="T1" fmla="*/ 184 h 288"/>
                  <a:gd name="T2" fmla="*/ 79 w 111"/>
                  <a:gd name="T3" fmla="*/ 182 h 288"/>
                  <a:gd name="T4" fmla="*/ 79 w 111"/>
                  <a:gd name="T5" fmla="*/ 24 h 288"/>
                  <a:gd name="T6" fmla="*/ 55 w 111"/>
                  <a:gd name="T7" fmla="*/ 0 h 288"/>
                  <a:gd name="T8" fmla="*/ 31 w 111"/>
                  <a:gd name="T9" fmla="*/ 24 h 288"/>
                  <a:gd name="T10" fmla="*/ 31 w 111"/>
                  <a:gd name="T11" fmla="*/ 182 h 288"/>
                  <a:gd name="T12" fmla="*/ 28 w 111"/>
                  <a:gd name="T13" fmla="*/ 184 h 288"/>
                  <a:gd name="T14" fmla="*/ 0 w 111"/>
                  <a:gd name="T15" fmla="*/ 232 h 288"/>
                  <a:gd name="T16" fmla="*/ 55 w 111"/>
                  <a:gd name="T17" fmla="*/ 288 h 288"/>
                  <a:gd name="T18" fmla="*/ 110 w 111"/>
                  <a:gd name="T19" fmla="*/ 232 h 288"/>
                  <a:gd name="T20" fmla="*/ 82 w 111"/>
                  <a:gd name="T21" fmla="*/ 184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1" h="288">
                    <a:moveTo>
                      <a:pt x="82" y="184"/>
                    </a:moveTo>
                    <a:cubicBezTo>
                      <a:pt x="79" y="182"/>
                      <a:pt x="79" y="182"/>
                      <a:pt x="79" y="182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79" y="11"/>
                      <a:pt x="68" y="0"/>
                      <a:pt x="55" y="0"/>
                    </a:cubicBezTo>
                    <a:cubicBezTo>
                      <a:pt x="42" y="0"/>
                      <a:pt x="31" y="11"/>
                      <a:pt x="31" y="24"/>
                    </a:cubicBezTo>
                    <a:cubicBezTo>
                      <a:pt x="31" y="182"/>
                      <a:pt x="31" y="182"/>
                      <a:pt x="31" y="182"/>
                    </a:cubicBezTo>
                    <a:cubicBezTo>
                      <a:pt x="28" y="184"/>
                      <a:pt x="28" y="184"/>
                      <a:pt x="28" y="184"/>
                    </a:cubicBezTo>
                    <a:cubicBezTo>
                      <a:pt x="11" y="193"/>
                      <a:pt x="0" y="211"/>
                      <a:pt x="0" y="232"/>
                    </a:cubicBezTo>
                    <a:cubicBezTo>
                      <a:pt x="0" y="263"/>
                      <a:pt x="25" y="287"/>
                      <a:pt x="55" y="288"/>
                    </a:cubicBezTo>
                    <a:cubicBezTo>
                      <a:pt x="86" y="287"/>
                      <a:pt x="110" y="263"/>
                      <a:pt x="110" y="232"/>
                    </a:cubicBezTo>
                    <a:cubicBezTo>
                      <a:pt x="111" y="211"/>
                      <a:pt x="99" y="193"/>
                      <a:pt x="82" y="18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21" name="Freeform 116"/>
              <p:cNvSpPr/>
              <p:nvPr/>
            </p:nvSpPr>
            <p:spPr bwMode="auto">
              <a:xfrm>
                <a:off x="3782102" y="4624626"/>
                <a:ext cx="91377" cy="19037"/>
              </a:xfrm>
              <a:custGeom>
                <a:avLst/>
                <a:gdLst>
                  <a:gd name="T0" fmla="*/ 8 w 79"/>
                  <a:gd name="T1" fmla="*/ 16 h 16"/>
                  <a:gd name="T2" fmla="*/ 71 w 79"/>
                  <a:gd name="T3" fmla="*/ 16 h 16"/>
                  <a:gd name="T4" fmla="*/ 79 w 79"/>
                  <a:gd name="T5" fmla="*/ 8 h 16"/>
                  <a:gd name="T6" fmla="*/ 71 w 79"/>
                  <a:gd name="T7" fmla="*/ 0 h 16"/>
                  <a:gd name="T8" fmla="*/ 8 w 79"/>
                  <a:gd name="T9" fmla="*/ 0 h 16"/>
                  <a:gd name="T10" fmla="*/ 0 w 79"/>
                  <a:gd name="T11" fmla="*/ 8 h 16"/>
                  <a:gd name="T12" fmla="*/ 8 w 79"/>
                  <a:gd name="T1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16">
                    <a:moveTo>
                      <a:pt x="8" y="16"/>
                    </a:moveTo>
                    <a:cubicBezTo>
                      <a:pt x="71" y="16"/>
                      <a:pt x="71" y="16"/>
                      <a:pt x="71" y="16"/>
                    </a:cubicBezTo>
                    <a:cubicBezTo>
                      <a:pt x="76" y="16"/>
                      <a:pt x="79" y="12"/>
                      <a:pt x="79" y="8"/>
                    </a:cubicBezTo>
                    <a:cubicBezTo>
                      <a:pt x="79" y="3"/>
                      <a:pt x="76" y="0"/>
                      <a:pt x="7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8"/>
                    </a:cubicBezTo>
                    <a:cubicBezTo>
                      <a:pt x="0" y="12"/>
                      <a:pt x="4" y="16"/>
                      <a:pt x="8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22" name="Freeform 117"/>
              <p:cNvSpPr/>
              <p:nvPr/>
            </p:nvSpPr>
            <p:spPr bwMode="auto">
              <a:xfrm>
                <a:off x="3782102" y="4676024"/>
                <a:ext cx="91377" cy="17134"/>
              </a:xfrm>
              <a:custGeom>
                <a:avLst/>
                <a:gdLst>
                  <a:gd name="T0" fmla="*/ 71 w 79"/>
                  <a:gd name="T1" fmla="*/ 0 h 16"/>
                  <a:gd name="T2" fmla="*/ 8 w 79"/>
                  <a:gd name="T3" fmla="*/ 0 h 16"/>
                  <a:gd name="T4" fmla="*/ 0 w 79"/>
                  <a:gd name="T5" fmla="*/ 8 h 16"/>
                  <a:gd name="T6" fmla="*/ 8 w 79"/>
                  <a:gd name="T7" fmla="*/ 16 h 16"/>
                  <a:gd name="T8" fmla="*/ 71 w 79"/>
                  <a:gd name="T9" fmla="*/ 16 h 16"/>
                  <a:gd name="T10" fmla="*/ 79 w 79"/>
                  <a:gd name="T11" fmla="*/ 8 h 16"/>
                  <a:gd name="T12" fmla="*/ 71 w 79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16">
                    <a:moveTo>
                      <a:pt x="71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8"/>
                    </a:cubicBezTo>
                    <a:cubicBezTo>
                      <a:pt x="0" y="12"/>
                      <a:pt x="4" y="16"/>
                      <a:pt x="8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6" y="16"/>
                      <a:pt x="79" y="12"/>
                      <a:pt x="79" y="8"/>
                    </a:cubicBezTo>
                    <a:cubicBezTo>
                      <a:pt x="79" y="3"/>
                      <a:pt x="76" y="0"/>
                      <a:pt x="7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23" name="Freeform 118"/>
              <p:cNvSpPr/>
              <p:nvPr/>
            </p:nvSpPr>
            <p:spPr bwMode="auto">
              <a:xfrm>
                <a:off x="3782102" y="4727424"/>
                <a:ext cx="91377" cy="17134"/>
              </a:xfrm>
              <a:custGeom>
                <a:avLst/>
                <a:gdLst>
                  <a:gd name="T0" fmla="*/ 71 w 79"/>
                  <a:gd name="T1" fmla="*/ 0 h 16"/>
                  <a:gd name="T2" fmla="*/ 8 w 79"/>
                  <a:gd name="T3" fmla="*/ 0 h 16"/>
                  <a:gd name="T4" fmla="*/ 0 w 79"/>
                  <a:gd name="T5" fmla="*/ 8 h 16"/>
                  <a:gd name="T6" fmla="*/ 8 w 79"/>
                  <a:gd name="T7" fmla="*/ 16 h 16"/>
                  <a:gd name="T8" fmla="*/ 71 w 79"/>
                  <a:gd name="T9" fmla="*/ 16 h 16"/>
                  <a:gd name="T10" fmla="*/ 79 w 79"/>
                  <a:gd name="T11" fmla="*/ 8 h 16"/>
                  <a:gd name="T12" fmla="*/ 71 w 79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16">
                    <a:moveTo>
                      <a:pt x="71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13"/>
                      <a:pt x="4" y="16"/>
                      <a:pt x="8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6" y="16"/>
                      <a:pt x="79" y="13"/>
                      <a:pt x="79" y="8"/>
                    </a:cubicBezTo>
                    <a:cubicBezTo>
                      <a:pt x="79" y="4"/>
                      <a:pt x="76" y="0"/>
                      <a:pt x="7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24" name="Freeform 119"/>
              <p:cNvSpPr/>
              <p:nvPr/>
            </p:nvSpPr>
            <p:spPr bwMode="auto">
              <a:xfrm>
                <a:off x="3782102" y="4776920"/>
                <a:ext cx="91377" cy="19037"/>
              </a:xfrm>
              <a:custGeom>
                <a:avLst/>
                <a:gdLst>
                  <a:gd name="T0" fmla="*/ 71 w 79"/>
                  <a:gd name="T1" fmla="*/ 0 h 16"/>
                  <a:gd name="T2" fmla="*/ 8 w 79"/>
                  <a:gd name="T3" fmla="*/ 0 h 16"/>
                  <a:gd name="T4" fmla="*/ 0 w 79"/>
                  <a:gd name="T5" fmla="*/ 8 h 16"/>
                  <a:gd name="T6" fmla="*/ 8 w 79"/>
                  <a:gd name="T7" fmla="*/ 16 h 16"/>
                  <a:gd name="T8" fmla="*/ 71 w 79"/>
                  <a:gd name="T9" fmla="*/ 16 h 16"/>
                  <a:gd name="T10" fmla="*/ 79 w 79"/>
                  <a:gd name="T11" fmla="*/ 8 h 16"/>
                  <a:gd name="T12" fmla="*/ 71 w 79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16">
                    <a:moveTo>
                      <a:pt x="71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8"/>
                    </a:cubicBezTo>
                    <a:cubicBezTo>
                      <a:pt x="0" y="12"/>
                      <a:pt x="4" y="16"/>
                      <a:pt x="8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6" y="16"/>
                      <a:pt x="79" y="12"/>
                      <a:pt x="79" y="8"/>
                    </a:cubicBezTo>
                    <a:cubicBezTo>
                      <a:pt x="79" y="3"/>
                      <a:pt x="76" y="0"/>
                      <a:pt x="7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endParaRPr>
              </a:p>
            </p:txBody>
          </p:sp>
        </p:grpSp>
      </p:grpSp>
      <p:sp>
        <p:nvSpPr>
          <p:cNvPr id="11" name="Rectangle 30"/>
          <p:cNvSpPr>
            <a:spLocks noChangeArrowheads="1"/>
          </p:cNvSpPr>
          <p:nvPr/>
        </p:nvSpPr>
        <p:spPr bwMode="auto">
          <a:xfrm>
            <a:off x="3857846" y="5605345"/>
            <a:ext cx="21729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Plasma Current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2" name="TextBox 34"/>
          <p:cNvSpPr txBox="1">
            <a:spLocks noChangeArrowheads="1"/>
          </p:cNvSpPr>
          <p:nvPr/>
        </p:nvSpPr>
        <p:spPr bwMode="auto">
          <a:xfrm>
            <a:off x="3924101" y="5898296"/>
            <a:ext cx="2106715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3 MA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grpSp>
        <p:nvGrpSpPr>
          <p:cNvPr id="13" name="组合 16"/>
          <p:cNvGrpSpPr/>
          <p:nvPr/>
        </p:nvGrpSpPr>
        <p:grpSpPr bwMode="auto">
          <a:xfrm>
            <a:off x="3252489" y="5631825"/>
            <a:ext cx="627136" cy="628014"/>
            <a:chOff x="6613923" y="3153682"/>
            <a:chExt cx="520968" cy="520965"/>
          </a:xfrm>
        </p:grpSpPr>
        <p:sp>
          <p:nvSpPr>
            <p:cNvPr id="17" name="Oval 21"/>
            <p:cNvSpPr/>
            <p:nvPr/>
          </p:nvSpPr>
          <p:spPr bwMode="auto">
            <a:xfrm>
              <a:off x="6613923" y="3153682"/>
              <a:ext cx="520968" cy="520965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bg-BG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15" name="Freeform 549"/>
            <p:cNvSpPr>
              <a:spLocks noChangeAspect="1"/>
            </p:cNvSpPr>
            <p:nvPr/>
          </p:nvSpPr>
          <p:spPr bwMode="auto">
            <a:xfrm>
              <a:off x="6722175" y="3275466"/>
              <a:ext cx="322504" cy="275142"/>
            </a:xfrm>
            <a:custGeom>
              <a:avLst/>
              <a:gdLst>
                <a:gd name="T0" fmla="*/ 261 w 288"/>
                <a:gd name="T1" fmla="*/ 195 h 247"/>
                <a:gd name="T2" fmla="*/ 261 w 288"/>
                <a:gd name="T3" fmla="*/ 169 h 247"/>
                <a:gd name="T4" fmla="*/ 241 w 288"/>
                <a:gd name="T5" fmla="*/ 124 h 247"/>
                <a:gd name="T6" fmla="*/ 187 w 288"/>
                <a:gd name="T7" fmla="*/ 70 h 247"/>
                <a:gd name="T8" fmla="*/ 167 w 288"/>
                <a:gd name="T9" fmla="*/ 47 h 247"/>
                <a:gd name="T10" fmla="*/ 161 w 288"/>
                <a:gd name="T11" fmla="*/ 29 h 247"/>
                <a:gd name="T12" fmla="*/ 161 w 288"/>
                <a:gd name="T13" fmla="*/ 29 h 247"/>
                <a:gd name="T14" fmla="*/ 161 w 288"/>
                <a:gd name="T15" fmla="*/ 0 h 247"/>
                <a:gd name="T16" fmla="*/ 128 w 288"/>
                <a:gd name="T17" fmla="*/ 0 h 247"/>
                <a:gd name="T18" fmla="*/ 128 w 288"/>
                <a:gd name="T19" fmla="*/ 0 h 247"/>
                <a:gd name="T20" fmla="*/ 128 w 288"/>
                <a:gd name="T21" fmla="*/ 0 h 247"/>
                <a:gd name="T22" fmla="*/ 128 w 288"/>
                <a:gd name="T23" fmla="*/ 29 h 247"/>
                <a:gd name="T24" fmla="*/ 128 w 288"/>
                <a:gd name="T25" fmla="*/ 29 h 247"/>
                <a:gd name="T26" fmla="*/ 121 w 288"/>
                <a:gd name="T27" fmla="*/ 47 h 247"/>
                <a:gd name="T28" fmla="*/ 101 w 288"/>
                <a:gd name="T29" fmla="*/ 70 h 247"/>
                <a:gd name="T30" fmla="*/ 47 w 288"/>
                <a:gd name="T31" fmla="*/ 124 h 247"/>
                <a:gd name="T32" fmla="*/ 28 w 288"/>
                <a:gd name="T33" fmla="*/ 169 h 247"/>
                <a:gd name="T34" fmla="*/ 28 w 288"/>
                <a:gd name="T35" fmla="*/ 195 h 247"/>
                <a:gd name="T36" fmla="*/ 0 w 288"/>
                <a:gd name="T37" fmla="*/ 195 h 247"/>
                <a:gd name="T38" fmla="*/ 44 w 288"/>
                <a:gd name="T39" fmla="*/ 247 h 247"/>
                <a:gd name="T40" fmla="*/ 88 w 288"/>
                <a:gd name="T41" fmla="*/ 195 h 247"/>
                <a:gd name="T42" fmla="*/ 61 w 288"/>
                <a:gd name="T43" fmla="*/ 195 h 247"/>
                <a:gd name="T44" fmla="*/ 61 w 288"/>
                <a:gd name="T45" fmla="*/ 169 h 247"/>
                <a:gd name="T46" fmla="*/ 61 w 288"/>
                <a:gd name="T47" fmla="*/ 169 h 247"/>
                <a:gd name="T48" fmla="*/ 67 w 288"/>
                <a:gd name="T49" fmla="*/ 152 h 247"/>
                <a:gd name="T50" fmla="*/ 88 w 288"/>
                <a:gd name="T51" fmla="*/ 129 h 247"/>
                <a:gd name="T52" fmla="*/ 127 w 288"/>
                <a:gd name="T53" fmla="*/ 91 h 247"/>
                <a:gd name="T54" fmla="*/ 127 w 288"/>
                <a:gd name="T55" fmla="*/ 195 h 247"/>
                <a:gd name="T56" fmla="*/ 101 w 288"/>
                <a:gd name="T57" fmla="*/ 195 h 247"/>
                <a:gd name="T58" fmla="*/ 144 w 288"/>
                <a:gd name="T59" fmla="*/ 247 h 247"/>
                <a:gd name="T60" fmla="*/ 188 w 288"/>
                <a:gd name="T61" fmla="*/ 195 h 247"/>
                <a:gd name="T62" fmla="*/ 161 w 288"/>
                <a:gd name="T63" fmla="*/ 195 h 247"/>
                <a:gd name="T64" fmla="*/ 161 w 288"/>
                <a:gd name="T65" fmla="*/ 90 h 247"/>
                <a:gd name="T66" fmla="*/ 201 w 288"/>
                <a:gd name="T67" fmla="*/ 129 h 247"/>
                <a:gd name="T68" fmla="*/ 221 w 288"/>
                <a:gd name="T69" fmla="*/ 152 h 247"/>
                <a:gd name="T70" fmla="*/ 227 w 288"/>
                <a:gd name="T71" fmla="*/ 169 h 247"/>
                <a:gd name="T72" fmla="*/ 227 w 288"/>
                <a:gd name="T73" fmla="*/ 169 h 247"/>
                <a:gd name="T74" fmla="*/ 227 w 288"/>
                <a:gd name="T75" fmla="*/ 195 h 247"/>
                <a:gd name="T76" fmla="*/ 201 w 288"/>
                <a:gd name="T77" fmla="*/ 195 h 247"/>
                <a:gd name="T78" fmla="*/ 244 w 288"/>
                <a:gd name="T79" fmla="*/ 247 h 247"/>
                <a:gd name="T80" fmla="*/ 288 w 288"/>
                <a:gd name="T81" fmla="*/ 195 h 247"/>
                <a:gd name="T82" fmla="*/ 261 w 288"/>
                <a:gd name="T83" fmla="*/ 19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8" h="247">
                  <a:moveTo>
                    <a:pt x="261" y="195"/>
                  </a:moveTo>
                  <a:cubicBezTo>
                    <a:pt x="261" y="188"/>
                    <a:pt x="261" y="182"/>
                    <a:pt x="261" y="169"/>
                  </a:cubicBezTo>
                  <a:cubicBezTo>
                    <a:pt x="260" y="151"/>
                    <a:pt x="252" y="136"/>
                    <a:pt x="241" y="124"/>
                  </a:cubicBezTo>
                  <a:cubicBezTo>
                    <a:pt x="226" y="104"/>
                    <a:pt x="204" y="87"/>
                    <a:pt x="187" y="70"/>
                  </a:cubicBezTo>
                  <a:cubicBezTo>
                    <a:pt x="179" y="62"/>
                    <a:pt x="172" y="54"/>
                    <a:pt x="167" y="47"/>
                  </a:cubicBezTo>
                  <a:cubicBezTo>
                    <a:pt x="163" y="40"/>
                    <a:pt x="161" y="34"/>
                    <a:pt x="161" y="29"/>
                  </a:cubicBezTo>
                  <a:cubicBezTo>
                    <a:pt x="161" y="29"/>
                    <a:pt x="161" y="29"/>
                    <a:pt x="161" y="29"/>
                  </a:cubicBezTo>
                  <a:cubicBezTo>
                    <a:pt x="161" y="16"/>
                    <a:pt x="161" y="7"/>
                    <a:pt x="161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7"/>
                    <a:pt x="128" y="16"/>
                    <a:pt x="128" y="29"/>
                  </a:cubicBezTo>
                  <a:cubicBezTo>
                    <a:pt x="128" y="29"/>
                    <a:pt x="128" y="29"/>
                    <a:pt x="128" y="29"/>
                  </a:cubicBezTo>
                  <a:cubicBezTo>
                    <a:pt x="128" y="34"/>
                    <a:pt x="126" y="40"/>
                    <a:pt x="121" y="47"/>
                  </a:cubicBezTo>
                  <a:cubicBezTo>
                    <a:pt x="116" y="54"/>
                    <a:pt x="109" y="62"/>
                    <a:pt x="101" y="70"/>
                  </a:cubicBezTo>
                  <a:cubicBezTo>
                    <a:pt x="84" y="87"/>
                    <a:pt x="63" y="104"/>
                    <a:pt x="47" y="124"/>
                  </a:cubicBezTo>
                  <a:cubicBezTo>
                    <a:pt x="37" y="136"/>
                    <a:pt x="28" y="151"/>
                    <a:pt x="28" y="169"/>
                  </a:cubicBezTo>
                  <a:cubicBezTo>
                    <a:pt x="28" y="182"/>
                    <a:pt x="28" y="188"/>
                    <a:pt x="28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44" y="247"/>
                    <a:pt x="44" y="247"/>
                    <a:pt x="44" y="247"/>
                  </a:cubicBezTo>
                  <a:cubicBezTo>
                    <a:pt x="88" y="195"/>
                    <a:pt x="88" y="195"/>
                    <a:pt x="88" y="195"/>
                  </a:cubicBezTo>
                  <a:cubicBezTo>
                    <a:pt x="61" y="195"/>
                    <a:pt x="61" y="195"/>
                    <a:pt x="61" y="195"/>
                  </a:cubicBezTo>
                  <a:cubicBezTo>
                    <a:pt x="61" y="188"/>
                    <a:pt x="61" y="182"/>
                    <a:pt x="61" y="169"/>
                  </a:cubicBezTo>
                  <a:cubicBezTo>
                    <a:pt x="61" y="169"/>
                    <a:pt x="61" y="169"/>
                    <a:pt x="61" y="169"/>
                  </a:cubicBezTo>
                  <a:cubicBezTo>
                    <a:pt x="61" y="165"/>
                    <a:pt x="63" y="159"/>
                    <a:pt x="67" y="152"/>
                  </a:cubicBezTo>
                  <a:cubicBezTo>
                    <a:pt x="72" y="145"/>
                    <a:pt x="79" y="137"/>
                    <a:pt x="88" y="129"/>
                  </a:cubicBezTo>
                  <a:cubicBezTo>
                    <a:pt x="100" y="116"/>
                    <a:pt x="114" y="104"/>
                    <a:pt x="127" y="91"/>
                  </a:cubicBezTo>
                  <a:cubicBezTo>
                    <a:pt x="127" y="195"/>
                    <a:pt x="127" y="195"/>
                    <a:pt x="127" y="195"/>
                  </a:cubicBezTo>
                  <a:cubicBezTo>
                    <a:pt x="101" y="195"/>
                    <a:pt x="101" y="195"/>
                    <a:pt x="101" y="195"/>
                  </a:cubicBezTo>
                  <a:cubicBezTo>
                    <a:pt x="144" y="247"/>
                    <a:pt x="144" y="247"/>
                    <a:pt x="144" y="247"/>
                  </a:cubicBezTo>
                  <a:cubicBezTo>
                    <a:pt x="188" y="195"/>
                    <a:pt x="188" y="195"/>
                    <a:pt x="188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1" y="90"/>
                    <a:pt x="161" y="90"/>
                    <a:pt x="161" y="90"/>
                  </a:cubicBezTo>
                  <a:cubicBezTo>
                    <a:pt x="174" y="104"/>
                    <a:pt x="189" y="116"/>
                    <a:pt x="201" y="129"/>
                  </a:cubicBezTo>
                  <a:cubicBezTo>
                    <a:pt x="209" y="137"/>
                    <a:pt x="216" y="145"/>
                    <a:pt x="221" y="152"/>
                  </a:cubicBezTo>
                  <a:cubicBezTo>
                    <a:pt x="226" y="159"/>
                    <a:pt x="227" y="164"/>
                    <a:pt x="227" y="169"/>
                  </a:cubicBezTo>
                  <a:cubicBezTo>
                    <a:pt x="227" y="169"/>
                    <a:pt x="227" y="169"/>
                    <a:pt x="227" y="169"/>
                  </a:cubicBezTo>
                  <a:cubicBezTo>
                    <a:pt x="227" y="182"/>
                    <a:pt x="227" y="188"/>
                    <a:pt x="227" y="195"/>
                  </a:cubicBezTo>
                  <a:cubicBezTo>
                    <a:pt x="201" y="195"/>
                    <a:pt x="201" y="195"/>
                    <a:pt x="201" y="195"/>
                  </a:cubicBezTo>
                  <a:cubicBezTo>
                    <a:pt x="244" y="247"/>
                    <a:pt x="244" y="247"/>
                    <a:pt x="244" y="247"/>
                  </a:cubicBezTo>
                  <a:cubicBezTo>
                    <a:pt x="288" y="195"/>
                    <a:pt x="288" y="195"/>
                    <a:pt x="288" y="195"/>
                  </a:cubicBezTo>
                  <a:lnTo>
                    <a:pt x="261" y="195"/>
                  </a:lnTo>
                  <a:close/>
                </a:path>
              </a:pathLst>
            </a:custGeom>
            <a:solidFill>
              <a:srgbClr val="189A8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39" name="流程图: 可选过程 38"/>
          <p:cNvSpPr/>
          <p:nvPr>
            <p:custDataLst>
              <p:tags r:id="rId7"/>
            </p:custDataLst>
          </p:nvPr>
        </p:nvSpPr>
        <p:spPr>
          <a:xfrm>
            <a:off x="9134666" y="5523477"/>
            <a:ext cx="2871832" cy="929437"/>
          </a:xfrm>
          <a:prstGeom prst="flowChartAlternateProcess">
            <a:avLst/>
          </a:prstGeom>
          <a:solidFill>
            <a:srgbClr val="004EA2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0" name="Rectangle 30"/>
          <p:cNvSpPr>
            <a:spLocks noChangeArrowheads="1"/>
          </p:cNvSpPr>
          <p:nvPr/>
        </p:nvSpPr>
        <p:spPr bwMode="auto">
          <a:xfrm>
            <a:off x="9883274" y="5605345"/>
            <a:ext cx="21729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n × T</a:t>
            </a:r>
            <a:r>
              <a:rPr kumimoji="0" lang="en-US" altLang="zh-CN" sz="18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i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 × </a:t>
            </a:r>
            <a:r>
              <a:rPr kumimoji="0" lang="el-GR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τ</a:t>
            </a:r>
            <a:r>
              <a:rPr kumimoji="0" lang="en-US" altLang="zh-CN" sz="18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E</a:t>
            </a:r>
            <a:endParaRPr kumimoji="0" lang="zh-CN" alt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41" name="TextBox 34"/>
          <p:cNvSpPr txBox="1">
            <a:spLocks noChangeArrowheads="1"/>
          </p:cNvSpPr>
          <p:nvPr/>
        </p:nvSpPr>
        <p:spPr bwMode="auto">
          <a:xfrm>
            <a:off x="9949529" y="6027449"/>
            <a:ext cx="20569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~10</a:t>
            </a:r>
            <a:r>
              <a:rPr kumimoji="0" lang="en-US" altLang="zh-CN" sz="1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21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m</a:t>
            </a:r>
            <a:r>
              <a:rPr kumimoji="0" lang="en-US" altLang="zh-CN" sz="1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-3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·keV·s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43" name="Oval 21"/>
          <p:cNvSpPr/>
          <p:nvPr/>
        </p:nvSpPr>
        <p:spPr bwMode="auto">
          <a:xfrm>
            <a:off x="9277917" y="5631825"/>
            <a:ext cx="627136" cy="628014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bg-BG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9363879" y="5739128"/>
            <a:ext cx="457906" cy="432051"/>
            <a:chOff x="828948" y="3784839"/>
            <a:chExt cx="482451" cy="455210"/>
          </a:xfrm>
          <a:solidFill>
            <a:srgbClr val="189A80"/>
          </a:solidFill>
        </p:grpSpPr>
        <p:sp>
          <p:nvSpPr>
            <p:cNvPr id="46" name="Freeform 349"/>
            <p:cNvSpPr/>
            <p:nvPr/>
          </p:nvSpPr>
          <p:spPr bwMode="auto">
            <a:xfrm>
              <a:off x="844604" y="3784839"/>
              <a:ext cx="466795" cy="294536"/>
            </a:xfrm>
            <a:custGeom>
              <a:avLst/>
              <a:gdLst>
                <a:gd name="T0" fmla="*/ 880 w 921"/>
                <a:gd name="T1" fmla="*/ 447 h 581"/>
                <a:gd name="T2" fmla="*/ 879 w 921"/>
                <a:gd name="T3" fmla="*/ 427 h 581"/>
                <a:gd name="T4" fmla="*/ 431 w 921"/>
                <a:gd name="T5" fmla="*/ 0 h 581"/>
                <a:gd name="T6" fmla="*/ 3 w 921"/>
                <a:gd name="T7" fmla="*/ 317 h 581"/>
                <a:gd name="T8" fmla="*/ 0 w 921"/>
                <a:gd name="T9" fmla="*/ 326 h 581"/>
                <a:gd name="T10" fmla="*/ 108 w 921"/>
                <a:gd name="T11" fmla="*/ 326 h 581"/>
                <a:gd name="T12" fmla="*/ 109 w 921"/>
                <a:gd name="T13" fmla="*/ 322 h 581"/>
                <a:gd name="T14" fmla="*/ 431 w 921"/>
                <a:gd name="T15" fmla="*/ 102 h 581"/>
                <a:gd name="T16" fmla="*/ 776 w 921"/>
                <a:gd name="T17" fmla="*/ 424 h 581"/>
                <a:gd name="T18" fmla="*/ 778 w 921"/>
                <a:gd name="T19" fmla="*/ 447 h 581"/>
                <a:gd name="T20" fmla="*/ 729 w 921"/>
                <a:gd name="T21" fmla="*/ 447 h 581"/>
                <a:gd name="T22" fmla="*/ 826 w 921"/>
                <a:gd name="T23" fmla="*/ 581 h 581"/>
                <a:gd name="T24" fmla="*/ 921 w 921"/>
                <a:gd name="T25" fmla="*/ 447 h 581"/>
                <a:gd name="T26" fmla="*/ 880 w 921"/>
                <a:gd name="T27" fmla="*/ 447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1" h="581">
                  <a:moveTo>
                    <a:pt x="880" y="447"/>
                  </a:moveTo>
                  <a:cubicBezTo>
                    <a:pt x="879" y="427"/>
                    <a:pt x="879" y="427"/>
                    <a:pt x="879" y="427"/>
                  </a:cubicBezTo>
                  <a:cubicBezTo>
                    <a:pt x="867" y="187"/>
                    <a:pt x="670" y="0"/>
                    <a:pt x="431" y="0"/>
                  </a:cubicBezTo>
                  <a:cubicBezTo>
                    <a:pt x="236" y="0"/>
                    <a:pt x="60" y="130"/>
                    <a:pt x="3" y="317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108" y="326"/>
                    <a:pt x="108" y="326"/>
                    <a:pt x="108" y="326"/>
                  </a:cubicBezTo>
                  <a:cubicBezTo>
                    <a:pt x="109" y="322"/>
                    <a:pt x="109" y="322"/>
                    <a:pt x="109" y="322"/>
                  </a:cubicBezTo>
                  <a:cubicBezTo>
                    <a:pt x="162" y="188"/>
                    <a:pt x="288" y="102"/>
                    <a:pt x="431" y="102"/>
                  </a:cubicBezTo>
                  <a:cubicBezTo>
                    <a:pt x="612" y="102"/>
                    <a:pt x="763" y="244"/>
                    <a:pt x="776" y="424"/>
                  </a:cubicBezTo>
                  <a:cubicBezTo>
                    <a:pt x="778" y="447"/>
                    <a:pt x="778" y="447"/>
                    <a:pt x="778" y="447"/>
                  </a:cubicBezTo>
                  <a:cubicBezTo>
                    <a:pt x="729" y="447"/>
                    <a:pt x="729" y="447"/>
                    <a:pt x="729" y="447"/>
                  </a:cubicBezTo>
                  <a:cubicBezTo>
                    <a:pt x="826" y="581"/>
                    <a:pt x="826" y="581"/>
                    <a:pt x="826" y="581"/>
                  </a:cubicBezTo>
                  <a:cubicBezTo>
                    <a:pt x="921" y="447"/>
                    <a:pt x="921" y="447"/>
                    <a:pt x="921" y="447"/>
                  </a:cubicBezTo>
                  <a:lnTo>
                    <a:pt x="880" y="4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" name="Freeform 350"/>
            <p:cNvSpPr/>
            <p:nvPr/>
          </p:nvSpPr>
          <p:spPr bwMode="auto">
            <a:xfrm>
              <a:off x="828948" y="4019093"/>
              <a:ext cx="424749" cy="220956"/>
            </a:xfrm>
            <a:custGeom>
              <a:avLst/>
              <a:gdLst>
                <a:gd name="T0" fmla="*/ 704 w 838"/>
                <a:gd name="T1" fmla="*/ 235 h 436"/>
                <a:gd name="T2" fmla="*/ 462 w 838"/>
                <a:gd name="T3" fmla="*/ 334 h 436"/>
                <a:gd name="T4" fmla="*/ 166 w 838"/>
                <a:gd name="T5" fmla="*/ 166 h 436"/>
                <a:gd name="T6" fmla="*/ 147 w 838"/>
                <a:gd name="T7" fmla="*/ 134 h 436"/>
                <a:gd name="T8" fmla="*/ 192 w 838"/>
                <a:gd name="T9" fmla="*/ 134 h 436"/>
                <a:gd name="T10" fmla="*/ 95 w 838"/>
                <a:gd name="T11" fmla="*/ 0 h 436"/>
                <a:gd name="T12" fmla="*/ 0 w 838"/>
                <a:gd name="T13" fmla="*/ 134 h 436"/>
                <a:gd name="T14" fmla="*/ 38 w 838"/>
                <a:gd name="T15" fmla="*/ 134 h 436"/>
                <a:gd name="T16" fmla="*/ 43 w 838"/>
                <a:gd name="T17" fmla="*/ 147 h 436"/>
                <a:gd name="T18" fmla="*/ 462 w 838"/>
                <a:gd name="T19" fmla="*/ 436 h 436"/>
                <a:gd name="T20" fmla="*/ 830 w 838"/>
                <a:gd name="T21" fmla="*/ 244 h 436"/>
                <a:gd name="T22" fmla="*/ 838 w 838"/>
                <a:gd name="T23" fmla="*/ 233 h 436"/>
                <a:gd name="T24" fmla="*/ 706 w 838"/>
                <a:gd name="T25" fmla="*/ 233 h 436"/>
                <a:gd name="T26" fmla="*/ 704 w 838"/>
                <a:gd name="T27" fmla="*/ 235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8" h="436">
                  <a:moveTo>
                    <a:pt x="704" y="235"/>
                  </a:moveTo>
                  <a:cubicBezTo>
                    <a:pt x="640" y="298"/>
                    <a:pt x="551" y="334"/>
                    <a:pt x="462" y="334"/>
                  </a:cubicBezTo>
                  <a:cubicBezTo>
                    <a:pt x="342" y="334"/>
                    <a:pt x="228" y="270"/>
                    <a:pt x="166" y="166"/>
                  </a:cubicBezTo>
                  <a:cubicBezTo>
                    <a:pt x="147" y="134"/>
                    <a:pt x="147" y="134"/>
                    <a:pt x="147" y="134"/>
                  </a:cubicBezTo>
                  <a:cubicBezTo>
                    <a:pt x="192" y="134"/>
                    <a:pt x="192" y="134"/>
                    <a:pt x="192" y="134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43" y="147"/>
                    <a:pt x="43" y="147"/>
                    <a:pt x="43" y="147"/>
                  </a:cubicBezTo>
                  <a:cubicBezTo>
                    <a:pt x="109" y="320"/>
                    <a:pt x="278" y="436"/>
                    <a:pt x="462" y="436"/>
                  </a:cubicBezTo>
                  <a:cubicBezTo>
                    <a:pt x="609" y="436"/>
                    <a:pt x="746" y="364"/>
                    <a:pt x="830" y="244"/>
                  </a:cubicBezTo>
                  <a:cubicBezTo>
                    <a:pt x="838" y="233"/>
                    <a:pt x="838" y="233"/>
                    <a:pt x="838" y="233"/>
                  </a:cubicBezTo>
                  <a:cubicBezTo>
                    <a:pt x="706" y="233"/>
                    <a:pt x="706" y="233"/>
                    <a:pt x="706" y="233"/>
                  </a:cubicBezTo>
                  <a:lnTo>
                    <a:pt x="704" y="2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" name="Freeform 351"/>
            <p:cNvSpPr>
              <a:spLocks noEditPoints="1"/>
            </p:cNvSpPr>
            <p:nvPr/>
          </p:nvSpPr>
          <p:spPr bwMode="auto">
            <a:xfrm>
              <a:off x="917972" y="3875154"/>
              <a:ext cx="285955" cy="278876"/>
            </a:xfrm>
            <a:custGeom>
              <a:avLst/>
              <a:gdLst>
                <a:gd name="T0" fmla="*/ 0 w 564"/>
                <a:gd name="T1" fmla="*/ 227 h 550"/>
                <a:gd name="T2" fmla="*/ 0 w 564"/>
                <a:gd name="T3" fmla="*/ 327 h 550"/>
                <a:gd name="T4" fmla="*/ 46 w 564"/>
                <a:gd name="T5" fmla="*/ 327 h 550"/>
                <a:gd name="T6" fmla="*/ 80 w 564"/>
                <a:gd name="T7" fmla="*/ 407 h 550"/>
                <a:gd name="T8" fmla="*/ 48 w 564"/>
                <a:gd name="T9" fmla="*/ 439 h 550"/>
                <a:gd name="T10" fmla="*/ 119 w 564"/>
                <a:gd name="T11" fmla="*/ 510 h 550"/>
                <a:gd name="T12" fmla="*/ 151 w 564"/>
                <a:gd name="T13" fmla="*/ 478 h 550"/>
                <a:gd name="T14" fmla="*/ 230 w 564"/>
                <a:gd name="T15" fmla="*/ 511 h 550"/>
                <a:gd name="T16" fmla="*/ 230 w 564"/>
                <a:gd name="T17" fmla="*/ 550 h 550"/>
                <a:gd name="T18" fmla="*/ 330 w 564"/>
                <a:gd name="T19" fmla="*/ 550 h 550"/>
                <a:gd name="T20" fmla="*/ 330 w 564"/>
                <a:gd name="T21" fmla="*/ 512 h 550"/>
                <a:gd name="T22" fmla="*/ 414 w 564"/>
                <a:gd name="T23" fmla="*/ 478 h 550"/>
                <a:gd name="T24" fmla="*/ 444 w 564"/>
                <a:gd name="T25" fmla="*/ 509 h 550"/>
                <a:gd name="T26" fmla="*/ 515 w 564"/>
                <a:gd name="T27" fmla="*/ 438 h 550"/>
                <a:gd name="T28" fmla="*/ 485 w 564"/>
                <a:gd name="T29" fmla="*/ 408 h 550"/>
                <a:gd name="T30" fmla="*/ 520 w 564"/>
                <a:gd name="T31" fmla="*/ 327 h 550"/>
                <a:gd name="T32" fmla="*/ 564 w 564"/>
                <a:gd name="T33" fmla="*/ 327 h 550"/>
                <a:gd name="T34" fmla="*/ 564 w 564"/>
                <a:gd name="T35" fmla="*/ 227 h 550"/>
                <a:gd name="T36" fmla="*/ 521 w 564"/>
                <a:gd name="T37" fmla="*/ 227 h 550"/>
                <a:gd name="T38" fmla="*/ 486 w 564"/>
                <a:gd name="T39" fmla="*/ 143 h 550"/>
                <a:gd name="T40" fmla="*/ 518 w 564"/>
                <a:gd name="T41" fmla="*/ 111 h 550"/>
                <a:gd name="T42" fmla="*/ 447 w 564"/>
                <a:gd name="T43" fmla="*/ 40 h 550"/>
                <a:gd name="T44" fmla="*/ 415 w 564"/>
                <a:gd name="T45" fmla="*/ 72 h 550"/>
                <a:gd name="T46" fmla="*/ 330 w 564"/>
                <a:gd name="T47" fmla="*/ 38 h 550"/>
                <a:gd name="T48" fmla="*/ 330 w 564"/>
                <a:gd name="T49" fmla="*/ 0 h 550"/>
                <a:gd name="T50" fmla="*/ 230 w 564"/>
                <a:gd name="T51" fmla="*/ 0 h 550"/>
                <a:gd name="T52" fmla="*/ 230 w 564"/>
                <a:gd name="T53" fmla="*/ 39 h 550"/>
                <a:gd name="T54" fmla="*/ 150 w 564"/>
                <a:gd name="T55" fmla="*/ 73 h 550"/>
                <a:gd name="T56" fmla="*/ 116 w 564"/>
                <a:gd name="T57" fmla="*/ 39 h 550"/>
                <a:gd name="T58" fmla="*/ 45 w 564"/>
                <a:gd name="T59" fmla="*/ 110 h 550"/>
                <a:gd name="T60" fmla="*/ 79 w 564"/>
                <a:gd name="T61" fmla="*/ 144 h 550"/>
                <a:gd name="T62" fmla="*/ 45 w 564"/>
                <a:gd name="T63" fmla="*/ 227 h 550"/>
                <a:gd name="T64" fmla="*/ 0 w 564"/>
                <a:gd name="T65" fmla="*/ 227 h 550"/>
                <a:gd name="T66" fmla="*/ 283 w 564"/>
                <a:gd name="T67" fmla="*/ 104 h 550"/>
                <a:gd name="T68" fmla="*/ 456 w 564"/>
                <a:gd name="T69" fmla="*/ 275 h 550"/>
                <a:gd name="T70" fmla="*/ 283 w 564"/>
                <a:gd name="T71" fmla="*/ 446 h 550"/>
                <a:gd name="T72" fmla="*/ 110 w 564"/>
                <a:gd name="T73" fmla="*/ 275 h 550"/>
                <a:gd name="T74" fmla="*/ 283 w 564"/>
                <a:gd name="T75" fmla="*/ 104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4" h="550">
                  <a:moveTo>
                    <a:pt x="0" y="227"/>
                  </a:moveTo>
                  <a:cubicBezTo>
                    <a:pt x="0" y="327"/>
                    <a:pt x="0" y="327"/>
                    <a:pt x="0" y="327"/>
                  </a:cubicBezTo>
                  <a:cubicBezTo>
                    <a:pt x="46" y="327"/>
                    <a:pt x="46" y="327"/>
                    <a:pt x="46" y="327"/>
                  </a:cubicBezTo>
                  <a:cubicBezTo>
                    <a:pt x="52" y="356"/>
                    <a:pt x="64" y="383"/>
                    <a:pt x="80" y="407"/>
                  </a:cubicBezTo>
                  <a:cubicBezTo>
                    <a:pt x="48" y="439"/>
                    <a:pt x="48" y="439"/>
                    <a:pt x="48" y="439"/>
                  </a:cubicBezTo>
                  <a:cubicBezTo>
                    <a:pt x="119" y="510"/>
                    <a:pt x="119" y="510"/>
                    <a:pt x="119" y="510"/>
                  </a:cubicBezTo>
                  <a:cubicBezTo>
                    <a:pt x="151" y="478"/>
                    <a:pt x="151" y="478"/>
                    <a:pt x="151" y="478"/>
                  </a:cubicBezTo>
                  <a:cubicBezTo>
                    <a:pt x="175" y="493"/>
                    <a:pt x="202" y="504"/>
                    <a:pt x="230" y="511"/>
                  </a:cubicBezTo>
                  <a:cubicBezTo>
                    <a:pt x="230" y="550"/>
                    <a:pt x="230" y="550"/>
                    <a:pt x="230" y="550"/>
                  </a:cubicBezTo>
                  <a:cubicBezTo>
                    <a:pt x="330" y="550"/>
                    <a:pt x="330" y="550"/>
                    <a:pt x="330" y="550"/>
                  </a:cubicBezTo>
                  <a:cubicBezTo>
                    <a:pt x="330" y="512"/>
                    <a:pt x="330" y="512"/>
                    <a:pt x="330" y="512"/>
                  </a:cubicBezTo>
                  <a:cubicBezTo>
                    <a:pt x="360" y="506"/>
                    <a:pt x="389" y="494"/>
                    <a:pt x="414" y="478"/>
                  </a:cubicBezTo>
                  <a:cubicBezTo>
                    <a:pt x="444" y="509"/>
                    <a:pt x="444" y="509"/>
                    <a:pt x="444" y="509"/>
                  </a:cubicBezTo>
                  <a:cubicBezTo>
                    <a:pt x="515" y="438"/>
                    <a:pt x="515" y="438"/>
                    <a:pt x="515" y="438"/>
                  </a:cubicBezTo>
                  <a:cubicBezTo>
                    <a:pt x="485" y="408"/>
                    <a:pt x="485" y="408"/>
                    <a:pt x="485" y="408"/>
                  </a:cubicBezTo>
                  <a:cubicBezTo>
                    <a:pt x="502" y="384"/>
                    <a:pt x="514" y="356"/>
                    <a:pt x="520" y="327"/>
                  </a:cubicBezTo>
                  <a:cubicBezTo>
                    <a:pt x="564" y="327"/>
                    <a:pt x="564" y="327"/>
                    <a:pt x="564" y="327"/>
                  </a:cubicBezTo>
                  <a:cubicBezTo>
                    <a:pt x="564" y="227"/>
                    <a:pt x="564" y="227"/>
                    <a:pt x="564" y="227"/>
                  </a:cubicBezTo>
                  <a:cubicBezTo>
                    <a:pt x="521" y="227"/>
                    <a:pt x="521" y="227"/>
                    <a:pt x="521" y="227"/>
                  </a:cubicBezTo>
                  <a:cubicBezTo>
                    <a:pt x="515" y="196"/>
                    <a:pt x="503" y="168"/>
                    <a:pt x="486" y="143"/>
                  </a:cubicBezTo>
                  <a:cubicBezTo>
                    <a:pt x="518" y="111"/>
                    <a:pt x="518" y="111"/>
                    <a:pt x="518" y="111"/>
                  </a:cubicBezTo>
                  <a:cubicBezTo>
                    <a:pt x="447" y="40"/>
                    <a:pt x="447" y="40"/>
                    <a:pt x="447" y="40"/>
                  </a:cubicBezTo>
                  <a:cubicBezTo>
                    <a:pt x="415" y="72"/>
                    <a:pt x="415" y="72"/>
                    <a:pt x="415" y="72"/>
                  </a:cubicBezTo>
                  <a:cubicBezTo>
                    <a:pt x="389" y="56"/>
                    <a:pt x="361" y="44"/>
                    <a:pt x="330" y="38"/>
                  </a:cubicBezTo>
                  <a:cubicBezTo>
                    <a:pt x="330" y="0"/>
                    <a:pt x="330" y="0"/>
                    <a:pt x="33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30" y="39"/>
                    <a:pt x="230" y="39"/>
                    <a:pt x="230" y="39"/>
                  </a:cubicBezTo>
                  <a:cubicBezTo>
                    <a:pt x="201" y="46"/>
                    <a:pt x="174" y="57"/>
                    <a:pt x="150" y="73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45" y="110"/>
                    <a:pt x="45" y="110"/>
                    <a:pt x="45" y="110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63" y="169"/>
                    <a:pt x="51" y="197"/>
                    <a:pt x="45" y="227"/>
                  </a:cubicBezTo>
                  <a:lnTo>
                    <a:pt x="0" y="227"/>
                  </a:lnTo>
                  <a:close/>
                  <a:moveTo>
                    <a:pt x="283" y="104"/>
                  </a:moveTo>
                  <a:cubicBezTo>
                    <a:pt x="378" y="104"/>
                    <a:pt x="456" y="181"/>
                    <a:pt x="456" y="275"/>
                  </a:cubicBezTo>
                  <a:cubicBezTo>
                    <a:pt x="456" y="369"/>
                    <a:pt x="378" y="446"/>
                    <a:pt x="283" y="446"/>
                  </a:cubicBezTo>
                  <a:cubicBezTo>
                    <a:pt x="188" y="446"/>
                    <a:pt x="110" y="369"/>
                    <a:pt x="110" y="275"/>
                  </a:cubicBezTo>
                  <a:cubicBezTo>
                    <a:pt x="110" y="181"/>
                    <a:pt x="188" y="104"/>
                    <a:pt x="283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" name="Freeform 352"/>
            <p:cNvSpPr>
              <a:spLocks noEditPoints="1"/>
            </p:cNvSpPr>
            <p:nvPr/>
          </p:nvSpPr>
          <p:spPr bwMode="auto">
            <a:xfrm>
              <a:off x="994556" y="3949161"/>
              <a:ext cx="132359" cy="131286"/>
            </a:xfrm>
            <a:custGeom>
              <a:avLst/>
              <a:gdLst>
                <a:gd name="T0" fmla="*/ 131 w 261"/>
                <a:gd name="T1" fmla="*/ 259 h 259"/>
                <a:gd name="T2" fmla="*/ 261 w 261"/>
                <a:gd name="T3" fmla="*/ 129 h 259"/>
                <a:gd name="T4" fmla="*/ 131 w 261"/>
                <a:gd name="T5" fmla="*/ 0 h 259"/>
                <a:gd name="T6" fmla="*/ 0 w 261"/>
                <a:gd name="T7" fmla="*/ 129 h 259"/>
                <a:gd name="T8" fmla="*/ 131 w 261"/>
                <a:gd name="T9" fmla="*/ 259 h 259"/>
                <a:gd name="T10" fmla="*/ 131 w 261"/>
                <a:gd name="T11" fmla="*/ 42 h 259"/>
                <a:gd name="T12" fmla="*/ 219 w 261"/>
                <a:gd name="T13" fmla="*/ 129 h 259"/>
                <a:gd name="T14" fmla="*/ 131 w 261"/>
                <a:gd name="T15" fmla="*/ 217 h 259"/>
                <a:gd name="T16" fmla="*/ 42 w 261"/>
                <a:gd name="T17" fmla="*/ 129 h 259"/>
                <a:gd name="T18" fmla="*/ 131 w 261"/>
                <a:gd name="T19" fmla="*/ 4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31" y="259"/>
                  </a:moveTo>
                  <a:cubicBezTo>
                    <a:pt x="203" y="259"/>
                    <a:pt x="261" y="201"/>
                    <a:pt x="261" y="129"/>
                  </a:cubicBezTo>
                  <a:cubicBezTo>
                    <a:pt x="261" y="58"/>
                    <a:pt x="203" y="0"/>
                    <a:pt x="131" y="0"/>
                  </a:cubicBezTo>
                  <a:cubicBezTo>
                    <a:pt x="58" y="0"/>
                    <a:pt x="0" y="58"/>
                    <a:pt x="0" y="129"/>
                  </a:cubicBezTo>
                  <a:cubicBezTo>
                    <a:pt x="0" y="201"/>
                    <a:pt x="58" y="259"/>
                    <a:pt x="131" y="259"/>
                  </a:cubicBezTo>
                  <a:close/>
                  <a:moveTo>
                    <a:pt x="131" y="42"/>
                  </a:moveTo>
                  <a:cubicBezTo>
                    <a:pt x="179" y="42"/>
                    <a:pt x="219" y="81"/>
                    <a:pt x="219" y="129"/>
                  </a:cubicBezTo>
                  <a:cubicBezTo>
                    <a:pt x="219" y="177"/>
                    <a:pt x="179" y="217"/>
                    <a:pt x="131" y="217"/>
                  </a:cubicBezTo>
                  <a:cubicBezTo>
                    <a:pt x="82" y="217"/>
                    <a:pt x="42" y="177"/>
                    <a:pt x="42" y="129"/>
                  </a:cubicBezTo>
                  <a:cubicBezTo>
                    <a:pt x="42" y="81"/>
                    <a:pt x="82" y="42"/>
                    <a:pt x="131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" name="Oval 353"/>
            <p:cNvSpPr>
              <a:spLocks noChangeArrowheads="1"/>
            </p:cNvSpPr>
            <p:nvPr/>
          </p:nvSpPr>
          <p:spPr bwMode="auto">
            <a:xfrm>
              <a:off x="1037245" y="3991636"/>
              <a:ext cx="46980" cy="4569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3" name="文本占位符 1"/>
          <p:cNvSpPr txBox="1"/>
          <p:nvPr/>
        </p:nvSpPr>
        <p:spPr>
          <a:xfrm>
            <a:off x="-152400" y="0"/>
            <a:ext cx="12192000" cy="72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Parameter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of HL-3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89527" y="908720"/>
            <a:ext cx="11020425" cy="617347"/>
          </a:xfrm>
          <a:prstGeom prst="rect">
            <a:avLst/>
          </a:prstGeom>
          <a:solidFill>
            <a:srgbClr val="007AD2"/>
          </a:solidFill>
          <a:ln w="9525">
            <a:solidFill>
              <a:srgbClr val="FBEDEB"/>
            </a:solidFill>
            <a:miter lim="800000"/>
          </a:ln>
        </p:spPr>
        <p:txBody>
          <a:bodyPr vert="horz" wrap="square" lIns="97200" tIns="45720" rIns="97200" bIns="48600" numCol="1" anchor="ctr" anchorCtr="0" compatLnSpc="1">
            <a:noAutofit/>
          </a:bodyPr>
          <a:lstStyle/>
          <a:p>
            <a:pPr marL="539115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90000"/>
              <a:buFontTx/>
              <a:buNone/>
              <a:defRPr/>
            </a:pPr>
            <a:endParaRPr kumimoji="1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占位符 2"/>
          <p:cNvSpPr txBox="1"/>
          <p:nvPr/>
        </p:nvSpPr>
        <p:spPr bwMode="auto">
          <a:xfrm>
            <a:off x="3123322" y="188503"/>
            <a:ext cx="7557437" cy="57606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rtlCol="0" anchor="ctr" anchorCtr="0" compatLnSpc="1">
            <a:noAutofit/>
          </a:bodyPr>
          <a:lstStyle>
            <a:defPPr>
              <a:defRPr lang="zh-CN"/>
            </a:defPPr>
            <a:lvl1pPr indent="0"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spc="150">
                <a:solidFill>
                  <a:srgbClr val="3F3F3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Open Sans Condensed Light" panose="020B0306030504020204" pitchFamily="34" charset="0"/>
                <a:ea typeface="华康俪金黑W8(P)" panose="020B0800000000000000" pitchFamily="34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-228600" algn="ctr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15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2659" y="3429000"/>
            <a:ext cx="4989035" cy="3171422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585781" y="1558498"/>
            <a:ext cx="11020425" cy="1796876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 w="9525">
            <a:solidFill>
              <a:srgbClr val="FBEDEB"/>
            </a:solidFill>
            <a:miter lim="800000"/>
          </a:ln>
        </p:spPr>
        <p:txBody>
          <a:bodyPr vert="horz" wrap="square" lIns="97200" tIns="45720" rIns="97200" bIns="48600" numCol="1" anchor="ctr" anchorCtr="0" compatLnSpc="1">
            <a:noAutofit/>
          </a:bodyPr>
          <a:lstStyle/>
          <a:p>
            <a:pPr marL="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Char char="n"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ITER-related scenarios, such as baseline H-mode, hybrid &amp; steady state; high-performance operation regimes toward fusion reactors, such as  </a:t>
            </a:r>
            <a:r>
              <a:rPr kumimoji="0" lang="es-E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charset="-122"/>
                <a:cs typeface="+mn-cs"/>
                <a:sym typeface="Symbol" panose="05050102010706020507" pitchFamily="18" charset="2"/>
              </a:rPr>
              <a:t></a:t>
            </a:r>
            <a:r>
              <a:rPr kumimoji="0" lang="es-ES" altLang="zh-CN" sz="14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charset="-122"/>
                <a:cs typeface="+mn-cs"/>
              </a:rPr>
              <a:t>N 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&gt;3, high density with Greenwald fraction &gt;1, etc.</a:t>
            </a:r>
            <a:endParaRPr kumimoji="1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Char char="n"/>
              <a:defRPr/>
            </a:pPr>
            <a:r>
              <a:rPr kumimoji="1" lang="en-US" altLang="zh-CN" sz="14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ITER-related key plasma physics and technologies, including EP / VDE / NTM / ELM control, disruption alerting &amp; mitigation, etc.  </a:t>
            </a:r>
            <a:endParaRPr kumimoji="1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Char char="n"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Advanced divertor configuration concept and physics</a:t>
            </a: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test and validation 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of high heat flux </a:t>
            </a:r>
            <a:r>
              <a:rPr kumimoji="1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PFCs.</a:t>
            </a:r>
            <a:endParaRPr kumimoji="1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Char char="n"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D-T fusion experiments to explore burning plasma physics and technologies.</a:t>
            </a:r>
            <a:endParaRPr kumimoji="1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29461" r="27360" b="3927"/>
          <a:stretch>
            <a:fillRect/>
          </a:stretch>
        </p:blipFill>
        <p:spPr>
          <a:xfrm>
            <a:off x="6722779" y="3486576"/>
            <a:ext cx="1970885" cy="3080826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6253" b="4236"/>
          <a:stretch>
            <a:fillRect/>
          </a:stretch>
        </p:blipFill>
        <p:spPr>
          <a:xfrm>
            <a:off x="9539639" y="3535056"/>
            <a:ext cx="1930430" cy="3027266"/>
          </a:xfrm>
          <a:prstGeom prst="rect">
            <a:avLst/>
          </a:prstGeom>
        </p:spPr>
      </p:pic>
      <p:sp>
        <p:nvSpPr>
          <p:cNvPr id="15" name="矩形 14"/>
          <p:cNvSpPr/>
          <p:nvPr>
            <p:custDataLst>
              <p:tags r:id="rId6"/>
            </p:custDataLst>
          </p:nvPr>
        </p:nvSpPr>
        <p:spPr>
          <a:xfrm>
            <a:off x="-1" y="6796815"/>
            <a:ext cx="12191991" cy="88569"/>
          </a:xfrm>
          <a:prstGeom prst="rect">
            <a:avLst/>
          </a:prstGeom>
          <a:solidFill>
            <a:srgbClr val="0168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733618" y="992612"/>
            <a:ext cx="10801200" cy="461448"/>
          </a:xfrm>
          <a:prstGeom prst="round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vert="horz" wrap="square" lIns="97200" tIns="45720" rIns="97200" bIns="48600" numCol="1" rtlCol="0" anchor="ctr" anchorCtr="0" compatLnSpc="1"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90000"/>
              <a:buFontTx/>
              <a:buNone/>
              <a:defRPr/>
            </a:pP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49642" y="992395"/>
            <a:ext cx="103691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90000"/>
              <a:buFontTx/>
              <a:buNone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Addressing critical physics and technology issues for ITER &amp; fusion reactors </a:t>
            </a:r>
            <a:endParaRPr kumimoji="1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5BA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文本占位符 1"/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Mission of HL-3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816080" y="735409"/>
            <a:ext cx="5341623" cy="2749512"/>
            <a:chOff x="7173870" y="1138691"/>
            <a:chExt cx="4676457" cy="231031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812414" y="1558378"/>
              <a:ext cx="1587765" cy="1334894"/>
            </a:xfrm>
            <a:prstGeom prst="rect">
              <a:avLst/>
            </a:prstGeom>
          </p:spPr>
        </p:pic>
        <p:sp>
          <p:nvSpPr>
            <p:cNvPr id="7" name="箭头: 右 6"/>
            <p:cNvSpPr/>
            <p:nvPr/>
          </p:nvSpPr>
          <p:spPr>
            <a:xfrm rot="14179811">
              <a:off x="8825772" y="3020202"/>
              <a:ext cx="584788" cy="272823"/>
            </a:xfrm>
            <a:prstGeom prst="rightArrow">
              <a:avLst/>
            </a:prstGeom>
            <a:solidFill>
              <a:srgbClr val="E127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268389" y="1375948"/>
              <a:ext cx="675816" cy="29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ITER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173870" y="3038127"/>
              <a:ext cx="1315989" cy="21982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Support ITER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099714" y="2920808"/>
              <a:ext cx="1750613" cy="481278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algn="ctr">
                <a:defRPr sz="16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11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Support fusion reactor design and construction</a:t>
              </a:r>
              <a:endParaRPr lang="en-US" altLang="zh-CN" sz="11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pic>
          <p:nvPicPr>
            <p:cNvPr id="12" name="图片 74" descr="11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186324" y="1386046"/>
              <a:ext cx="1581356" cy="1454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文本框 12"/>
            <p:cNvSpPr txBox="1"/>
            <p:nvPr/>
          </p:nvSpPr>
          <p:spPr>
            <a:xfrm>
              <a:off x="10219387" y="1138691"/>
              <a:ext cx="1515229" cy="258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 b="1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Fusion Reactor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" name="箭头: 右 13"/>
            <p:cNvSpPr/>
            <p:nvPr/>
          </p:nvSpPr>
          <p:spPr>
            <a:xfrm rot="19398189">
              <a:off x="9478185" y="2955489"/>
              <a:ext cx="928953" cy="280123"/>
            </a:xfrm>
            <a:prstGeom prst="rightArrow">
              <a:avLst>
                <a:gd name="adj1" fmla="val 50000"/>
                <a:gd name="adj2" fmla="val 6149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872720" y="3633543"/>
            <a:ext cx="3693392" cy="2898869"/>
            <a:chOff x="6592269" y="3348400"/>
            <a:chExt cx="2262888" cy="202481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print"/>
            <a:srcRect/>
            <a:stretch>
              <a:fillRect/>
            </a:stretch>
          </p:blipFill>
          <p:spPr>
            <a:xfrm>
              <a:off x="6592269" y="3348400"/>
              <a:ext cx="2262888" cy="2003476"/>
            </a:xfrm>
            <a:prstGeom prst="rect">
              <a:avLst/>
            </a:prstGeom>
          </p:spPr>
        </p:pic>
        <p:sp>
          <p:nvSpPr>
            <p:cNvPr id="17" name="TextBox 8"/>
            <p:cNvSpPr txBox="1">
              <a:spLocks noChangeArrowheads="1"/>
            </p:cNvSpPr>
            <p:nvPr/>
          </p:nvSpPr>
          <p:spPr bwMode="auto">
            <a:xfrm>
              <a:off x="6592269" y="4918109"/>
              <a:ext cx="2262888" cy="455108"/>
            </a:xfrm>
            <a:prstGeom prst="rect">
              <a:avLst/>
            </a:prstGeom>
            <a:solidFill>
              <a:srgbClr val="D34132">
                <a:alpha val="90000"/>
              </a:srgbClr>
            </a:solidFill>
            <a:ln>
              <a:noFill/>
            </a:ln>
          </p:spPr>
          <p:txBody>
            <a:bodyPr wrap="square" tIns="13500" bIns="13500" anchor="ctr" anchorCtr="0">
              <a:noAutofit/>
            </a:bodyPr>
            <a:lstStyle>
              <a:defPPr>
                <a:defRPr lang="zh-CN"/>
              </a:defPPr>
              <a:lvl1pPr algn="ctr">
                <a:spcBef>
                  <a:spcPct val="0"/>
                </a:spcBef>
                <a:buNone/>
                <a:defRPr sz="1200" b="1">
                  <a:solidFill>
                    <a:srgbClr val="FFFF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 Condensed" panose="020B0806030504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200"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700"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300"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300"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HL-3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本框 17"/>
              <p:cNvSpPr txBox="1"/>
              <p:nvPr/>
            </p:nvSpPr>
            <p:spPr>
              <a:xfrm>
                <a:off x="172529" y="819822"/>
                <a:ext cx="6519486" cy="58547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70C0"/>
                  </a:buClr>
                  <a:buSzTx/>
                  <a:buFont typeface="Wingdings" panose="05000000000000000000" pitchFamily="2" charset="2"/>
                  <a:buChar char="q"/>
                  <a:defRPr/>
                </a:pPr>
                <a:r>
                  <a:rPr kumimoji="0" lang="en-US" altLang="zh-CN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Mega-ampere plasma current operation</a:t>
                </a:r>
                <a:endPara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575945" marR="0" lvl="1" indent="-179705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 typeface="Wingdings" panose="05000000000000000000" pitchFamily="2" charset="2"/>
                  <a:buChar char="l"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High current → Increase plasma density and energy confinement time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575945" marR="0" lvl="1" indent="-179705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 typeface="Wingdings" panose="05000000000000000000" pitchFamily="2" charset="2"/>
                  <a:buChar char="l"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Fusion Reactor</a:t>
                </a: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de-DE" altLang="zh-CN" sz="1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𝑷</m:t>
                        </m:r>
                      </m:e>
                      <m:sub>
                        <m:r>
                          <a:rPr kumimoji="0" lang="de-DE" altLang="zh-CN" sz="1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𝒇𝒖𝒔</m:t>
                        </m:r>
                      </m:sub>
                    </m:sSub>
                  </m:oMath>
                </a14:m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/>
                    <a:ea typeface="微软雅黑" panose="020B0503020204020204" pitchFamily="34" charset="-122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zh-CN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∝</m:t>
                    </m:r>
                    <m:sSub>
                      <m:sSubPr>
                        <m:ctrlPr>
                          <a:rPr kumimoji="0" lang="en-US" altLang="zh-CN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𝒏</m:t>
                        </m:r>
                      </m:e>
                      <m:sub>
                        <m:r>
                          <a:rPr kumimoji="0" lang="en-US" altLang="zh-CN" sz="1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𝒊</m:t>
                        </m:r>
                      </m:sub>
                    </m:sSub>
                    <m:sSub>
                      <m:sSubPr>
                        <m:ctrlPr>
                          <a:rPr kumimoji="0" lang="en-US" altLang="zh-CN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𝑻</m:t>
                        </m:r>
                      </m:e>
                      <m:sub>
                        <m:r>
                          <a:rPr kumimoji="0" lang="en-US" altLang="zh-CN" sz="1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𝒊</m:t>
                        </m:r>
                      </m:sub>
                    </m:sSub>
                    <m:r>
                      <a:rPr kumimoji="0" lang="zh-CN" alt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𝝉</m:t>
                    </m:r>
                    <m:r>
                      <a:rPr kumimoji="0" lang="en-US" altLang="zh-CN" sz="1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∝</m:t>
                    </m:r>
                    <m:sSup>
                      <m:sSupPr>
                        <m:ctrlPr>
                          <a:rPr kumimoji="0" lang="de-DE" altLang="zh-CN" sz="1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1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𝑰</m:t>
                        </m:r>
                      </m:e>
                      <m:sup>
                        <m:r>
                          <a:rPr kumimoji="0" lang="en-US" altLang="zh-CN" sz="1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kumimoji="0" lang="de-DE" altLang="zh-CN" sz="1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1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𝑩</m:t>
                        </m:r>
                      </m:e>
                      <m:sup>
                        <m:r>
                          <a:rPr kumimoji="0" lang="en-US" altLang="zh-CN" sz="1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𝟒</m:t>
                        </m:r>
                      </m:sup>
                    </m:sSup>
                    <m:sSup>
                      <m:sSupPr>
                        <m:ctrlPr>
                          <a:rPr kumimoji="0" lang="de-DE" altLang="zh-CN" sz="1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de-DE" altLang="zh-CN" sz="1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𝑹</m:t>
                        </m:r>
                      </m:e>
                      <m:sup>
                        <m:r>
                          <a:rPr kumimoji="0" lang="de-DE" altLang="zh-CN" sz="1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sup>
                    </m:sSup>
                  </m:oMath>
                </a14:m>
                <a:endPara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70C0"/>
                  </a:buClr>
                  <a:buSzTx/>
                  <a:buFont typeface="Wingdings" panose="05000000000000000000" pitchFamily="2" charset="2"/>
                  <a:buChar char="q"/>
                  <a:defRPr/>
                </a:pPr>
                <a:r>
                  <a:rPr kumimoji="0" lang="en-US" altLang="zh-CN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Highly deformable, flexible plasma configuration</a:t>
                </a:r>
                <a:endPara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575945" marR="0" lvl="1" indent="-179705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 typeface="Wingdings" panose="05000000000000000000" pitchFamily="2" charset="2"/>
                  <a:buChar char="l"/>
                  <a:defRPr/>
                </a:pPr>
                <a:r>
                  <a:rPr lang="en-US" altLang="zh-CN" sz="12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 Strong shaped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 SN</a:t>
                </a: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，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DN configuration 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575945" marR="0" lvl="1" indent="-179705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 typeface="Wingdings" panose="05000000000000000000" pitchFamily="2" charset="2"/>
                  <a:buChar char="l"/>
                  <a:defRPr/>
                </a:pPr>
                <a:r>
                  <a:rPr lang="en-US" altLang="zh-CN" sz="12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 Advanced </a:t>
                </a:r>
                <a:r>
                  <a:rPr lang="en-US" altLang="zh-CN" sz="12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divertor</a:t>
                </a:r>
                <a:r>
                  <a:rPr lang="en-US" altLang="zh-CN" sz="12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 configuration</a:t>
                </a: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，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SF, Tripod, 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/>
                    <a:ea typeface="微软雅黑" panose="020B0503020204020204" pitchFamily="34" charset="-122"/>
                    <a:cs typeface="+mn-cs"/>
                  </a:rPr>
                  <a:t> 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Negative Triangular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70C0"/>
                  </a:buClr>
                  <a:buSzTx/>
                  <a:buFont typeface="Wingdings" panose="05000000000000000000" pitchFamily="2" charset="2"/>
                  <a:buChar char="q"/>
                  <a:defRPr/>
                </a:pPr>
                <a:r>
                  <a:rPr kumimoji="0" lang="en-US" altLang="zh-CN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Powerful plasma heating/current drive capability</a:t>
                </a:r>
                <a:endPara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575945" marR="0" lvl="1" indent="-179705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 typeface="Wingdings" panose="05000000000000000000" pitchFamily="2" charset="2"/>
                  <a:buChar char="l"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NBI+ECRH</a:t>
                </a: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＋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LHW</a:t>
                </a: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＋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ICRF </a:t>
                </a: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，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Total power ~44MW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575945" marR="0" lvl="1" indent="-179705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 typeface="Wingdings" panose="05000000000000000000" pitchFamily="2" charset="2"/>
                  <a:buChar char="l"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ECCD injection Angle real-time feedback control, LHCD spectrum adjustable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70C0"/>
                  </a:buClr>
                  <a:buSzTx/>
                  <a:buFont typeface="Wingdings" panose="05000000000000000000" pitchFamily="2" charset="2"/>
                  <a:buChar char="q"/>
                  <a:defRPr/>
                </a:pPr>
                <a:r>
                  <a:rPr kumimoji="0" lang="en-US" altLang="zh-CN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Flexible heat flow and particle flow control</a:t>
                </a:r>
                <a:endPara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575945" marR="0" lvl="1" indent="-179705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prstClr val="black"/>
                  </a:buClr>
                  <a:buSzTx/>
                  <a:buFont typeface="Wingdings" panose="05000000000000000000" pitchFamily="2" charset="2"/>
                  <a:buChar char="l"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The geometry is compatible with a variety of advanced </a:t>
                </a:r>
                <a:r>
                  <a:rPr kumimoji="0" lang="en-US" altLang="zh-CN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divertor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 configurations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575945" marR="0" lvl="1" indent="-179705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prstClr val="black"/>
                  </a:buClr>
                  <a:buSzTx/>
                  <a:buFont typeface="Wingdings" panose="05000000000000000000" pitchFamily="2" charset="2"/>
                  <a:buChar char="l"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Active cooling, a single ring cryogenic pump for deuterium pumping speed up to 38m</a:t>
                </a:r>
                <a:r>
                  <a:rPr kumimoji="0" lang="en-US" altLang="zh-CN" sz="12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3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/s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70C0"/>
                  </a:buClr>
                  <a:buSzTx/>
                  <a:buFont typeface="Wingdings" panose="05000000000000000000" pitchFamily="2" charset="2"/>
                  <a:buChar char="q"/>
                  <a:defRPr/>
                </a:pPr>
                <a:r>
                  <a:rPr kumimoji="0" lang="en-US" altLang="zh-CN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Physical research is flexible</a:t>
                </a:r>
                <a:endPara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575945" marR="0" lvl="1" indent="-179705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prstClr val="black"/>
                  </a:buClr>
                  <a:buSzTx/>
                  <a:buFont typeface="Wingdings" panose="05000000000000000000" pitchFamily="2" charset="2"/>
                  <a:buChar char="l"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The device is compact and thus plasma is more accessible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575945" marR="0" lvl="1" indent="-179705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prstClr val="black"/>
                  </a:buClr>
                  <a:buSzTx/>
                  <a:buFont typeface="Wingdings" panose="05000000000000000000" pitchFamily="2" charset="2"/>
                  <a:buChar char="l"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128 Windows can be used for the flexible arrangement of high spatiotemporal resolution diagnosis and operation control system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mc:Choice>
        <mc:Fallback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29" y="819822"/>
                <a:ext cx="6519486" cy="5854700"/>
              </a:xfrm>
              <a:prstGeom prst="rect">
                <a:avLst/>
              </a:prstGeom>
              <a:blipFill rotWithShape="1">
                <a:blip r:embed="rId4"/>
                <a:stretch>
                  <a:fillRect l="-7" t="-1" r="6" b="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矩形 19"/>
          <p:cNvSpPr/>
          <p:nvPr>
            <p:custDataLst>
              <p:tags r:id="rId5"/>
            </p:custDataLst>
          </p:nvPr>
        </p:nvSpPr>
        <p:spPr>
          <a:xfrm>
            <a:off x="-1" y="6796815"/>
            <a:ext cx="12191991" cy="88569"/>
          </a:xfrm>
          <a:prstGeom prst="rect">
            <a:avLst/>
          </a:prstGeom>
          <a:solidFill>
            <a:srgbClr val="0168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文本占位符 1"/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Characteristics of HL-3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2365314" y="114190"/>
            <a:ext cx="8209596" cy="6627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-228600" algn="ctr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150" normalizeH="0" baseline="0" noProof="0" dirty="0">
              <a:ln>
                <a:noFill/>
              </a:ln>
              <a:solidFill>
                <a:srgbClr val="0055D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graphicFrame>
        <p:nvGraphicFramePr>
          <p:cNvPr id="3" name="内容占位符 3"/>
          <p:cNvGraphicFramePr/>
          <p:nvPr>
            <p:custDataLst>
              <p:tags r:id="rId1"/>
            </p:custDataLst>
          </p:nvPr>
        </p:nvGraphicFramePr>
        <p:xfrm>
          <a:off x="536242" y="2204864"/>
          <a:ext cx="5733414" cy="4287520"/>
        </p:xfrm>
        <a:graphic>
          <a:graphicData uri="http://schemas.openxmlformats.org/drawingml/2006/table">
            <a:tbl>
              <a:tblPr firstRow="1" firstCol="1" bandRow="1"/>
              <a:tblGrid>
                <a:gridCol w="2319398"/>
                <a:gridCol w="1152128"/>
                <a:gridCol w="1152128"/>
                <a:gridCol w="1109760"/>
              </a:tblGrid>
              <a:tr h="267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Ip(MA)/ </a:t>
                      </a: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B</a:t>
                      </a:r>
                      <a:r>
                        <a:rPr lang="en-US" sz="1600" b="1" i="1" kern="100" baseline="-250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t</a:t>
                      </a: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(T)</a:t>
                      </a:r>
                      <a:endParaRPr lang="en-US" sz="1600" b="1" i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2.5/2.</a:t>
                      </a: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2.5/2.</a:t>
                      </a: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2.5/2.</a:t>
                      </a: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κ/δ</a:t>
                      </a:r>
                      <a:endParaRPr lang="en-US" sz="1600" b="1" i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1.8/0.5</a:t>
                      </a:r>
                      <a:endParaRPr lang="en-US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1.8/0.5</a:t>
                      </a:r>
                      <a:endParaRPr lang="en-US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1.8/0.5</a:t>
                      </a:r>
                      <a:endParaRPr lang="en-US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a/R(m)</a:t>
                      </a:r>
                      <a:endParaRPr lang="en-US" sz="1600" b="1" i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0.65/1.78</a:t>
                      </a:r>
                      <a:endParaRPr lang="en-US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0.65/1.78</a:t>
                      </a:r>
                      <a:endParaRPr lang="en-US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0.65/1.78</a:t>
                      </a:r>
                      <a:endParaRPr lang="en-US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f</a:t>
                      </a:r>
                      <a:r>
                        <a:rPr lang="en-US" sz="1600" b="1" i="1" kern="100" baseline="-250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G</a:t>
                      </a:r>
                      <a:endParaRPr lang="en-US" sz="1600" b="1" i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0.</a:t>
                      </a: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6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0.</a:t>
                      </a: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6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0.5</a:t>
                      </a:r>
                      <a:endParaRPr lang="en-US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P</a:t>
                      </a:r>
                      <a:r>
                        <a:rPr lang="en-US" sz="1600" b="1" i="1" kern="100" baseline="-250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NBI</a:t>
                      </a: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/P</a:t>
                      </a:r>
                      <a:r>
                        <a:rPr lang="en-US" sz="1600" b="1" i="1" kern="100" baseline="-250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EC</a:t>
                      </a:r>
                      <a:r>
                        <a:rPr lang="en-US" altLang="zh-CN" sz="1600" b="1" i="1" kern="100" baseline="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/P</a:t>
                      </a:r>
                      <a:r>
                        <a:rPr lang="en-US" altLang="zh-CN" sz="1600" b="1" i="1" kern="100" baseline="-250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LH</a:t>
                      </a:r>
                      <a:endParaRPr lang="en-US" sz="1600" b="1" i="1" kern="100" baseline="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15 /8 </a:t>
                      </a: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/2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15 /8 </a:t>
                      </a: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/4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15 /8 /4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X</a:t>
                      </a:r>
                      <a:r>
                        <a:rPr lang="en-US" sz="1600" b="1" i="1" kern="100" baseline="-250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EC</a:t>
                      </a:r>
                      <a:r>
                        <a:rPr lang="en-US" altLang="zh-CN" sz="1600" b="1" i="1" kern="100" baseline="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/X</a:t>
                      </a:r>
                      <a:r>
                        <a:rPr lang="en-US" altLang="zh-CN" sz="1600" b="1" i="1" kern="100" baseline="-250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LH</a:t>
                      </a:r>
                      <a:endParaRPr lang="en-US" sz="1600" b="1" i="1" kern="100" baseline="-250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0.3 </a:t>
                      </a: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/0.7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685800" rtl="0" fontAlgn="auto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0.3 /0.7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685800" rtl="0" fontAlgn="auto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0.3 /0.7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q</a:t>
                      </a:r>
                      <a:r>
                        <a:rPr lang="en-US" sz="1600" b="1" i="1" kern="100" baseline="-25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95</a:t>
                      </a:r>
                      <a:endParaRPr lang="en-US" sz="1600" b="1" i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3</a:t>
                      </a:r>
                      <a:endParaRPr lang="en-US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3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3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β</a:t>
                      </a:r>
                      <a:r>
                        <a:rPr lang="en-US" sz="1600" b="1" i="1" kern="100" baseline="-250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p</a:t>
                      </a:r>
                      <a:endParaRPr lang="en-US" sz="1600" b="1" i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0.98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1.00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0.95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β</a:t>
                      </a:r>
                      <a:r>
                        <a:rPr lang="en-US" sz="1600" b="1" i="1" kern="100" baseline="-250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N </a:t>
                      </a: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/4li</a:t>
                      </a:r>
                      <a:endParaRPr lang="en-US" sz="1600" b="1" i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2.</a:t>
                      </a: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8 </a:t>
                      </a:r>
                      <a:r>
                        <a:rPr lang="en-US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/3.6</a:t>
                      </a:r>
                      <a:endParaRPr lang="en-US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2.9 /3.5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2.8 /3.4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f</a:t>
                      </a:r>
                      <a:r>
                        <a:rPr lang="en-US" sz="1600" b="1" i="1" kern="100" baseline="-250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BS</a:t>
                      </a:r>
                      <a:r>
                        <a:rPr lang="en-US" sz="1600" b="1" i="1" kern="100" baseline="-250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</a:t>
                      </a: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f</a:t>
                      </a:r>
                      <a:r>
                        <a:rPr lang="en-US" sz="1600" b="1" i="1" kern="100" baseline="-250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ni</a:t>
                      </a:r>
                      <a:endParaRPr lang="en-US" sz="1600" b="1" i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0.2</a:t>
                      </a: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6 </a:t>
                      </a:r>
                      <a:r>
                        <a:rPr lang="en-US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/0.3</a:t>
                      </a: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0.28 /0.35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0.28 /0.37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Te0/Ti0 (keV)</a:t>
                      </a:r>
                      <a:endParaRPr lang="en-US" sz="1600" b="1" i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8.5</a:t>
                      </a:r>
                      <a:r>
                        <a:rPr lang="en-US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</a:t>
                      </a: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9.2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8.7 /9.4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9.2 /11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Teped</a:t>
                      </a: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</a:t>
                      </a: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Tiped</a:t>
                      </a: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(keV)</a:t>
                      </a:r>
                      <a:endParaRPr lang="en-US" sz="1600" b="1" i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1.</a:t>
                      </a:r>
                      <a:r>
                        <a:rPr lang="en-US" altLang="zh-CN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5 </a:t>
                      </a: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/1.</a:t>
                      </a:r>
                      <a:r>
                        <a:rPr lang="en-US" altLang="zh-CN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4</a:t>
                      </a:r>
                      <a:endParaRPr lang="en-US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1.6 /1.5</a:t>
                      </a:r>
                      <a:endParaRPr lang="en-US" altLang="zh-CN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2.2 /2</a:t>
                      </a:r>
                      <a:endParaRPr lang="en-US" altLang="zh-CN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neped</a:t>
                      </a: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</a:t>
                      </a: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nesep</a:t>
                      </a: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(1e19)</a:t>
                      </a:r>
                      <a:endParaRPr lang="en-US" sz="1600" b="1" i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7.3 </a:t>
                      </a: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</a:t>
                      </a:r>
                      <a:r>
                        <a:rPr lang="en-US" altLang="zh-CN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4.1</a:t>
                      </a:r>
                      <a:endParaRPr lang="en-US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7.3 /4.1</a:t>
                      </a:r>
                      <a:endParaRPr lang="en-US" altLang="zh-CN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5.4 /2.9</a:t>
                      </a:r>
                      <a:endParaRPr lang="en-US" altLang="zh-CN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W</a:t>
                      </a:r>
                      <a:r>
                        <a:rPr lang="en-US" sz="1600" b="1" i="1" kern="100" baseline="-250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th</a:t>
                      </a: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(MJ)</a:t>
                      </a:r>
                      <a:endParaRPr lang="en-US" sz="1600" b="1" i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2F5597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3.</a:t>
                      </a:r>
                      <a:r>
                        <a:rPr lang="en-US" altLang="zh-CN" sz="1600" b="1" kern="100" dirty="0">
                          <a:solidFill>
                            <a:srgbClr val="2F5597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3</a:t>
                      </a:r>
                      <a:endParaRPr lang="en-US" altLang="zh-CN" sz="1600" b="1" kern="100" dirty="0">
                        <a:solidFill>
                          <a:srgbClr val="2F5597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2F5597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3.5</a:t>
                      </a:r>
                      <a:endParaRPr lang="en-US" altLang="zh-CN" sz="1600" b="1" kern="100" dirty="0">
                        <a:solidFill>
                          <a:srgbClr val="2F5597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2F5597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3.3</a:t>
                      </a:r>
                      <a:endParaRPr lang="en-US" altLang="zh-CN" sz="1600" b="1" kern="100" dirty="0">
                        <a:solidFill>
                          <a:srgbClr val="2F5597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H</a:t>
                      </a:r>
                      <a:r>
                        <a:rPr lang="en-US" sz="1600" b="1" i="1" kern="100" baseline="-250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98</a:t>
                      </a:r>
                      <a:r>
                        <a:rPr lang="en-US" sz="1600" b="1" i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(y,2)</a:t>
                      </a:r>
                      <a:endParaRPr lang="en-US" sz="1600" b="1" i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2F5597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  <a:endParaRPr lang="en-US" sz="1600" b="1" kern="100" dirty="0">
                        <a:solidFill>
                          <a:srgbClr val="2F5597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2F5597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</a:t>
                      </a:r>
                      <a:endParaRPr lang="en-US" altLang="zh-CN" sz="1600" b="1" kern="100" dirty="0">
                        <a:solidFill>
                          <a:srgbClr val="2F5597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2F5597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</a:t>
                      </a:r>
                      <a:endParaRPr lang="en-US" altLang="zh-CN" sz="1600" b="1" kern="100" dirty="0">
                        <a:solidFill>
                          <a:srgbClr val="2F5597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970"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i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n(0)</a:t>
                      </a:r>
                      <a:r>
                        <a:rPr lang="en-US" altLang="zh-CN" sz="1600" b="1" i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Symbol" panose="05050102010706020507" pitchFamily="18" charset="2"/>
                        </a:rPr>
                        <a:t></a:t>
                      </a:r>
                      <a:r>
                        <a:rPr lang="en-US" altLang="zh-CN" sz="1600" b="1" i="1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T</a:t>
                      </a:r>
                      <a:r>
                        <a:rPr lang="en-US" altLang="zh-CN" sz="1600" b="1" i="1" kern="100" baseline="-25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i</a:t>
                      </a:r>
                      <a:r>
                        <a:rPr lang="en-US" altLang="zh-CN" sz="1600" b="1" i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(0) (1e19m</a:t>
                      </a:r>
                      <a:r>
                        <a:rPr lang="en-US" altLang="zh-CN" sz="1600" b="1" i="1" kern="100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-3</a:t>
                      </a:r>
                      <a:r>
                        <a:rPr lang="en-US" altLang="zh-CN" sz="1600" b="1" i="1" kern="10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s</a:t>
                      </a:r>
                      <a:r>
                        <a:rPr lang="en-US" altLang="zh-CN" sz="1600" b="1" i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keV)</a:t>
                      </a:r>
                      <a:endParaRPr lang="en-US" altLang="zh-CN" sz="1600" b="1" i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2F5597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18.0</a:t>
                      </a:r>
                      <a:endParaRPr lang="en-US" altLang="zh-CN" sz="1600" b="1" kern="100" dirty="0">
                        <a:solidFill>
                          <a:srgbClr val="2F5597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2F5597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18.4</a:t>
                      </a:r>
                      <a:endParaRPr lang="en-US" altLang="zh-CN" sz="1600" b="1" kern="100" dirty="0">
                        <a:solidFill>
                          <a:srgbClr val="2F5597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2F5597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17.2</a:t>
                      </a:r>
                      <a:endParaRPr lang="en-US" altLang="zh-CN" sz="1600" b="1" kern="100" dirty="0">
                        <a:solidFill>
                          <a:srgbClr val="2F5597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544725" y="792074"/>
            <a:ext cx="11089818" cy="13379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q"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</a:t>
            </a:r>
            <a:r>
              <a:rPr kumimoji="0" lang="en-US" altLang="zh-CN" sz="18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i0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&gt;10keV, at </a:t>
            </a:r>
            <a:r>
              <a:rPr kumimoji="0" lang="en-US" altLang="zh-CN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</a:t>
            </a:r>
            <a:r>
              <a:rPr kumimoji="0" lang="en-US" altLang="zh-CN" sz="1800" b="1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=0.5 (linear density 9.4×10</a:t>
            </a:r>
            <a:r>
              <a:rPr kumimoji="0" lang="en-US" altLang="zh-CN" sz="18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19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m</a:t>
            </a:r>
            <a:r>
              <a:rPr kumimoji="0" lang="en-US" altLang="zh-CN" sz="18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-3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)</a:t>
            </a:r>
            <a:endParaRPr kumimoji="0" lang="fr-FR" altLang="zh-CN" sz="1800" b="1" i="0" u="none" strike="noStrike" kern="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q"/>
              <a:defRPr/>
            </a:pPr>
            <a:r>
              <a:rPr kumimoji="0" lang="en-US" altLang="zh-CN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The fusion triple product can reach the order of 10</a:t>
            </a:r>
            <a:r>
              <a:rPr kumimoji="0" lang="en-US" altLang="zh-CN" sz="1800" b="1" i="0" u="none" strike="noStrike" kern="1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20</a:t>
            </a:r>
            <a:r>
              <a:rPr kumimoji="0" lang="en-US" altLang="zh-CN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 m</a:t>
            </a:r>
            <a:r>
              <a:rPr kumimoji="0" lang="en-US" altLang="zh-CN" sz="1800" b="1" i="0" u="none" strike="noStrike" kern="1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-3</a:t>
            </a:r>
            <a:r>
              <a:rPr kumimoji="0" lang="en-US" altLang="zh-CN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skeV </a:t>
            </a:r>
            <a:endParaRPr kumimoji="0" lang="en-US" altLang="zh-CN" sz="18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q"/>
              <a:defRPr/>
            </a:pPr>
            <a:r>
              <a:rPr kumimoji="0" lang="el-GR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β</a:t>
            </a:r>
            <a:r>
              <a:rPr kumimoji="0" lang="fr-FR" altLang="zh-CN" sz="18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</a:t>
            </a:r>
            <a:r>
              <a:rPr kumimoji="0" lang="fr-FR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~ </a:t>
            </a:r>
            <a:r>
              <a:rPr kumimoji="0" lang="fr-FR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</a:t>
            </a:r>
            <a:endParaRPr kumimoji="0" lang="fr-FR" altLang="zh-CN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319611" y="2097427"/>
            <a:ext cx="5583555" cy="4502393"/>
            <a:chOff x="9454" y="2480"/>
            <a:chExt cx="8956" cy="7213"/>
          </a:xfrm>
        </p:grpSpPr>
        <p:grpSp>
          <p:nvGrpSpPr>
            <p:cNvPr id="4" name="组合 3"/>
            <p:cNvGrpSpPr/>
            <p:nvPr/>
          </p:nvGrpSpPr>
          <p:grpSpPr>
            <a:xfrm>
              <a:off x="9454" y="3287"/>
              <a:ext cx="8956" cy="6406"/>
              <a:chOff x="6003489" y="2306866"/>
              <a:chExt cx="5879976" cy="4346274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003489" y="2306866"/>
                <a:ext cx="5879976" cy="434627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>
                <a:off x="9716629" y="4805265"/>
                <a:ext cx="2064906" cy="1773230"/>
              </a:xfrm>
              <a:prstGeom prst="rect">
                <a:avLst/>
              </a:prstGeom>
            </p:spPr>
          </p:pic>
        </p:grpSp>
        <p:sp>
          <p:nvSpPr>
            <p:cNvPr id="7" name="文本框 6"/>
            <p:cNvSpPr txBox="1"/>
            <p:nvPr/>
          </p:nvSpPr>
          <p:spPr>
            <a:xfrm>
              <a:off x="9564" y="2480"/>
              <a:ext cx="8736" cy="9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Plasma parameter evolution and flat-top temperature density profile (</a:t>
              </a:r>
              <a:r>
                <a:rPr kumimoji="0" lang="en-US" altLang="zh-C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Ip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=2.5MA,Bt=2.2T,Paux=27mw, </a:t>
              </a:r>
              <a:r>
                <a:rPr kumimoji="0" lang="en-US" altLang="zh-C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f</a:t>
              </a:r>
              <a:r>
                <a:rPr kumimoji="0" lang="en-US" altLang="zh-CN" sz="1400" b="1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G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=0.5)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15" name="矩形 14"/>
          <p:cNvSpPr/>
          <p:nvPr>
            <p:custDataLst>
              <p:tags r:id="rId5"/>
            </p:custDataLst>
          </p:nvPr>
        </p:nvSpPr>
        <p:spPr>
          <a:xfrm>
            <a:off x="-1" y="6796815"/>
            <a:ext cx="12191991" cy="88569"/>
          </a:xfrm>
          <a:prstGeom prst="rect">
            <a:avLst/>
          </a:prstGeom>
          <a:solidFill>
            <a:srgbClr val="0168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占位符 1"/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Scenario of high parameter plasma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3131128" y="229040"/>
            <a:ext cx="8793239" cy="6627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4" name="内容占位符 3"/>
          <p:cNvGraphicFramePr/>
          <p:nvPr>
            <p:custDataLst>
              <p:tags r:id="rId1"/>
            </p:custDataLst>
          </p:nvPr>
        </p:nvGraphicFramePr>
        <p:xfrm>
          <a:off x="427355" y="2033892"/>
          <a:ext cx="5159375" cy="4542790"/>
        </p:xfrm>
        <a:graphic>
          <a:graphicData uri="http://schemas.openxmlformats.org/drawingml/2006/table">
            <a:tbl>
              <a:tblPr firstRow="1" firstCol="1" bandRow="1"/>
              <a:tblGrid>
                <a:gridCol w="1818640"/>
                <a:gridCol w="1208405"/>
                <a:gridCol w="1085215"/>
                <a:gridCol w="1047115"/>
              </a:tblGrid>
              <a:tr h="267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Ip(MA)/ Bt(T)</a:t>
                      </a:r>
                      <a:endParaRPr lang="en-US" sz="1600" b="1" i="1" kern="100" dirty="0" err="1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1.4/2.</a:t>
                      </a: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1.0/2.0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1.0/2.</a:t>
                      </a: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0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κ/δ</a:t>
                      </a:r>
                      <a:endParaRPr lang="en-US" sz="1600" b="1" i="1" kern="100" dirty="0" err="1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1.8/0.5</a:t>
                      </a:r>
                      <a:endParaRPr lang="en-US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1.8/0.5</a:t>
                      </a:r>
                      <a:endParaRPr lang="en-US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1.8/0.5</a:t>
                      </a:r>
                      <a:endParaRPr lang="en-US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a/R(m)</a:t>
                      </a:r>
                      <a:endParaRPr lang="en-US" sz="1600" b="1" i="1" kern="100" dirty="0" err="1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0.65/1.78</a:t>
                      </a:r>
                      <a:endParaRPr lang="en-US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0.65/1.78</a:t>
                      </a:r>
                      <a:endParaRPr lang="en-US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0.65/1.78</a:t>
                      </a:r>
                      <a:endParaRPr lang="en-US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552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fG</a:t>
                      </a:r>
                      <a:endParaRPr lang="en-US" sz="1600" b="1" i="1" kern="100" dirty="0" err="1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0.47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0.5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0.5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5359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PNBI/PEC1</a:t>
                      </a:r>
                      <a:r>
                        <a:rPr lang="en-US" sz="1600" b="1" i="1" kern="100" baseline="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/P</a:t>
                      </a: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LH </a:t>
                      </a:r>
                      <a:r>
                        <a:rPr lang="en-US" sz="1600" b="1" i="1" kern="100" baseline="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(P</a:t>
                      </a: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EC2</a:t>
                      </a:r>
                      <a:r>
                        <a:rPr lang="en-US" sz="1600" b="1" i="1" kern="100" baseline="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)</a:t>
                      </a:r>
                      <a:endParaRPr lang="en-US" sz="1600" b="1" i="1" kern="100" baseline="0" dirty="0" err="1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10 /5 </a:t>
                      </a: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/(2)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6 /7 </a:t>
                      </a: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/(1)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6 /6 /3</a:t>
                      </a:r>
                      <a:endParaRPr lang="en-US" altLang="zh-C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XEC</a:t>
                      </a:r>
                      <a:r>
                        <a:rPr lang="en-US" sz="1600" b="1" i="1" kern="100" baseline="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/X</a:t>
                      </a: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LH</a:t>
                      </a:r>
                      <a:endParaRPr lang="en-US" sz="1600" b="1" i="1" kern="100" dirty="0" err="1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0.34 </a:t>
                      </a: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/(0.28)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685800" rtl="0" fontAlgn="auto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0.4 /(0.2)</a:t>
                      </a:r>
                      <a:endParaRPr lang="en-US" altLang="zh-C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685800" rtl="0" fontAlgn="auto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0.3 /0.7</a:t>
                      </a:r>
                      <a:endParaRPr lang="en-US" altLang="zh-C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q95</a:t>
                      </a:r>
                      <a:endParaRPr lang="en-US" sz="1600" b="1" i="1" kern="100" dirty="0" err="1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5.5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4.8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4.7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970"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sz="1600" b="1" i="1" kern="100" baseline="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q</a:t>
                      </a:r>
                      <a:r>
                        <a:rPr lang="en-US" sz="1600" b="1" i="1" kern="1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0 </a:t>
                      </a:r>
                      <a:r>
                        <a:rPr lang="en-US" sz="1600" b="1" i="1" kern="100" baseline="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 q</a:t>
                      </a:r>
                      <a:r>
                        <a:rPr lang="en-US" sz="1600" b="1" i="1" kern="1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min</a:t>
                      </a:r>
                      <a:endParaRPr lang="en-US" sz="1600" b="1" i="1" kern="100" dirty="0" err="1">
                        <a:solidFill>
                          <a:schemeClr val="lt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1.10 /0.80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1.10 /1.00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0.93 / 0.88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βp</a:t>
                      </a:r>
                      <a:endParaRPr lang="en-US" sz="1600" b="1" i="1" kern="100" dirty="0" err="1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1.3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1.7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1.6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βN /4li</a:t>
                      </a:r>
                      <a:endParaRPr lang="en-US" sz="1600" b="1" i="1" kern="100" dirty="0" err="1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2.3 /3.8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2.5 /3.9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2.4 /3.4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fBS /fni</a:t>
                      </a:r>
                      <a:endParaRPr lang="en-US" sz="1600" b="1" i="1" kern="100" dirty="0" err="1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0.33 /0.76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0.40 /0.86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0.41 /0.89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Te0/Ti0 (keV)</a:t>
                      </a:r>
                      <a:endParaRPr lang="en-US" sz="1600" b="1" i="1" kern="100" dirty="0" err="1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8.4/9.2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6.7 /6.1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6.5 /5.8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Teped/Tiped (keV)</a:t>
                      </a:r>
                      <a:endParaRPr lang="en-US" sz="1600" b="1" i="1" kern="100" dirty="0" err="1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1.0</a:t>
                      </a:r>
                      <a:r>
                        <a:rPr lang="en-US" altLang="zh-CN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/0.87</a:t>
                      </a:r>
                      <a:endParaRPr lang="en-US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1.2 /0.86</a:t>
                      </a:r>
                      <a:endParaRPr lang="en-US" altLang="zh-CN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1.3 /0.89</a:t>
                      </a:r>
                      <a:endParaRPr lang="en-US" altLang="zh-CN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neped/nesep (1e19)</a:t>
                      </a:r>
                      <a:endParaRPr lang="en-US" sz="1600" b="1" i="1" kern="100" dirty="0" err="1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3.9 </a:t>
                      </a:r>
                      <a:r>
                        <a:rPr lang="en-US" sz="1600" b="1" kern="1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/1.1</a:t>
                      </a:r>
                      <a:endParaRPr lang="en-US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2.7 /1.1</a:t>
                      </a:r>
                      <a:endParaRPr lang="en-US" altLang="zh-CN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2.5 /1.3</a:t>
                      </a:r>
                      <a:endParaRPr lang="en-US" altLang="zh-CN" sz="1600" b="1" kern="100" dirty="0"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Wth (MJ)</a:t>
                      </a:r>
                      <a:endParaRPr lang="en-US" sz="1600" b="1" i="1" kern="100" dirty="0" err="1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1.3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0.85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0.82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67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sz="1600" b="1" i="1" kern="100" dirty="0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H98(y,2)</a:t>
                      </a:r>
                      <a:endParaRPr lang="en-US" sz="1600" b="1" i="1" kern="100" dirty="0" err="1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1.05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1.1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1" kern="100" dirty="0">
                          <a:solidFill>
                            <a:srgbClr val="0045A2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1.03</a:t>
                      </a:r>
                      <a:endParaRPr lang="en-US" altLang="zh-CN" sz="1600" b="1" kern="100" dirty="0">
                        <a:solidFill>
                          <a:srgbClr val="0045A2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5586730" y="2202815"/>
            <a:ext cx="6125894" cy="4466590"/>
            <a:chOff x="8798" y="2981"/>
            <a:chExt cx="9350" cy="6424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63" y="3353"/>
              <a:ext cx="8620" cy="6052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8798" y="2981"/>
              <a:ext cx="9350" cy="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Ip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=1.4MA, The heating and current waveforms 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6089284" y="4296885"/>
            <a:ext cx="579275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Plasma temperature, density, safety factor and current profile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ZoneTexte 7"/>
          <p:cNvSpPr txBox="1"/>
          <p:nvPr/>
        </p:nvSpPr>
        <p:spPr>
          <a:xfrm>
            <a:off x="427355" y="874997"/>
            <a:ext cx="11504489" cy="9988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q"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~0.5 ,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NBI+ECRH&amp;CD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+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LHCD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kumimoji="0" lang="en-US" altLang="zh-CN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Ip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=1.0~1.4MA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, Hybrid scenario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q"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</a:t>
            </a:r>
            <a:r>
              <a:rPr kumimoji="0" lang="en-US" altLang="zh-CN" sz="18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BS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: 30%~45%,</a:t>
            </a:r>
            <a:r>
              <a:rPr kumimoji="0" lang="en-US" altLang="zh-CN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</a:t>
            </a:r>
            <a:r>
              <a:rPr kumimoji="0" lang="en-US" altLang="zh-CN" sz="1800" b="1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ni</a:t>
            </a:r>
            <a:r>
              <a:rPr kumimoji="0" lang="en-US" altLang="zh-CN" sz="18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:70%~90%, 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Symbol" panose="05050102010706020507" pitchFamily="18" charset="2"/>
              </a:rPr>
              <a:t></a:t>
            </a:r>
            <a:r>
              <a:rPr kumimoji="0" lang="en-US" altLang="zh-CN" sz="18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Symbol" panose="05050102010706020507" pitchFamily="18" charset="2"/>
              </a:rPr>
              <a:t>N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Symbol" panose="05050102010706020507" pitchFamily="18" charset="2"/>
              </a:rPr>
              <a:t> ~2.5, </a:t>
            </a:r>
            <a:r>
              <a:rPr kumimoji="0" lang="en-US" altLang="zh-CN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</a:t>
            </a:r>
            <a:r>
              <a:rPr kumimoji="0" lang="en-US" altLang="zh-CN" sz="1800" b="1" i="0" u="none" strike="noStrike" kern="1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98</a:t>
            </a:r>
            <a:r>
              <a:rPr kumimoji="0" lang="en-US" altLang="zh-CN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(y,2)~1.1</a:t>
            </a:r>
            <a:endParaRPr kumimoji="0" lang="fr-FR" altLang="zh-CN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-1" y="6796815"/>
            <a:ext cx="12191991" cy="88569"/>
          </a:xfrm>
          <a:prstGeom prst="rect">
            <a:avLst/>
          </a:prstGeom>
          <a:solidFill>
            <a:srgbClr val="0168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占位符 1"/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it-IT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Hybrid scenario with MA plasma current</a:t>
            </a:r>
            <a:endParaRPr kumimoji="0" lang="it-IT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KSO_WM_DIAGRAM_VIRTUALLY_FRAME" val="{&quot;height&quot;:278.9594488188976,&quot;left&quot;:398.5435433070866,&quot;top&quot;:130.1148031496063,&quot;width&quot;:489.4563779527558}"/>
</p:tagLst>
</file>

<file path=ppt/tags/tag10.xml><?xml version="1.0" encoding="utf-8"?>
<p:tagLst xmlns:p="http://schemas.openxmlformats.org/presentationml/2006/main">
  <p:tag name="KSO_WM_DIAGRAM_VIRTUALLY_FRAME" val="{&quot;height&quot;:278.9594488188976,&quot;left&quot;:398.5435433070866,&quot;top&quot;:130.1148031496063,&quot;width&quot;:489.4563779527558}"/>
</p:tagLst>
</file>

<file path=ppt/tags/tag11.xml><?xml version="1.0" encoding="utf-8"?>
<p:tagLst xmlns:p="http://schemas.openxmlformats.org/presentationml/2006/main">
  <p:tag name="KSO_WM_DIAGRAM_VIRTUALLY_FRAME" val="{&quot;height&quot;:278.9594488188976,&quot;left&quot;:398.5435433070866,&quot;top&quot;:130.1148031496063,&quot;width&quot;:489.4563779527558}"/>
</p:tagLst>
</file>

<file path=ppt/tags/tag12.xml><?xml version="1.0" encoding="utf-8"?>
<p:tagLst xmlns:p="http://schemas.openxmlformats.org/presentationml/2006/main">
  <p:tag name="KSO_WM_DIAGRAM_VIRTUALLY_FRAME" val="{&quot;height&quot;:278.9594488188976,&quot;left&quot;:398.5435433070866,&quot;top&quot;:130.1148031496063,&quot;width&quot;:489.4563779527558}"/>
</p:tagLst>
</file>

<file path=ppt/tags/tag13.xml><?xml version="1.0" encoding="utf-8"?>
<p:tagLst xmlns:p="http://schemas.openxmlformats.org/presentationml/2006/main">
  <p:tag name="KSO_WM_DIAGRAM_VIRTUALLY_FRAME" val="{&quot;height&quot;:278.9594488188976,&quot;left&quot;:398.5435433070866,&quot;top&quot;:130.1148031496063,&quot;width&quot;:489.4563779527558}"/>
</p:tagLst>
</file>

<file path=ppt/tags/tag14.xml><?xml version="1.0" encoding="utf-8"?>
<p:tagLst xmlns:p="http://schemas.openxmlformats.org/presentationml/2006/main">
  <p:tag name="KSO_WM_DIAGRAM_VIRTUALLY_FRAME" val="{&quot;height&quot;:278.9594488188976,&quot;left&quot;:398.5435433070866,&quot;top&quot;:130.1148031496063,&quot;width&quot;:489.4563779527558}"/>
</p:tagLst>
</file>

<file path=ppt/tags/tag15.xml><?xml version="1.0" encoding="utf-8"?>
<p:tagLst xmlns:p="http://schemas.openxmlformats.org/presentationml/2006/main">
  <p:tag name="KSO_WM_DIAGRAM_VIRTUALLY_FRAME" val="{&quot;height&quot;:278.9594488188976,&quot;left&quot;:398.5435433070866,&quot;top&quot;:130.1148031496063,&quot;width&quot;:489.4563779527558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DIAGRAM_VIRTUALLY_FRAME" val="{&quot;height&quot;:278.9594488188976,&quot;left&quot;:398.5435433070866,&quot;top&quot;:130.1148031496063,&quot;width&quot;:489.4563779527558}"/>
</p:tagLst>
</file>

<file path=ppt/tags/tag20.xml><?xml version="1.0" encoding="utf-8"?>
<p:tagLst xmlns:p="http://schemas.openxmlformats.org/presentationml/2006/main">
  <p:tag name="KSO_WM_UNIT_TABLE_BEAUTIFY" val="smartTable{ec0efed6-5adb-432a-b680-ede0654a10f2}"/>
  <p:tag name="TABLE_ENDDRAG_ORIGIN_RECT" val="485*305"/>
  <p:tag name="TABLE_ENDDRAG_RECT" val="17*130*485*305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TABLE_BEAUTIFY" val="smartTable{bcb9257f-2708-4822-81c7-4e539328697f}"/>
  <p:tag name="TABLE_ENDDRAG_ORIGIN_RECT" val="423*358"/>
  <p:tag name="TABLE_ENDDRAG_RECT" val="37*162*423*358"/>
</p:tagLst>
</file>

<file path=ppt/tags/tag27.xml><?xml version="1.0" encoding="utf-8"?>
<p:tagLst xmlns:p="http://schemas.openxmlformats.org/presentationml/2006/main">
  <p:tag name="KSO_WM_UNIT_PLACING_PICTURE_USER_VIEWPORT" val="{&quot;height&quot;:2792.488188976378,&quot;width&quot;:3251.8204724409447}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TABLE_BEAUTIFY" val="smartTable{124b0f35-e2bc-4ad5-b930-653a895a3a36}"/>
  <p:tag name="TABLE_ENDDRAG_ORIGIN_RECT" val="406*291"/>
  <p:tag name="TABLE_ENDDRAG_RECT" val="46*170*406*291"/>
</p:tagLst>
</file>

<file path=ppt/tags/tag3.xml><?xml version="1.0" encoding="utf-8"?>
<p:tagLst xmlns:p="http://schemas.openxmlformats.org/presentationml/2006/main">
  <p:tag name="KSO_WM_DIAGRAM_VIRTUALLY_FRAME" val="{&quot;height&quot;:278.9594488188976,&quot;left&quot;:398.5435433070866,&quot;top&quot;:130.1148031496063,&quot;width&quot;:489.4563779527558}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TABLE_BEAUTIFY" val="smartTable{c676d899-5755-427b-be83-388f447f05e0}"/>
</p:tagLst>
</file>

<file path=ppt/tags/tag32.xml><?xml version="1.0" encoding="utf-8"?>
<p:tagLst xmlns:p="http://schemas.openxmlformats.org/presentationml/2006/main">
  <p:tag name="KSO_WM_UNIT_PLACING_PICTURE_USER_VIEWPORT" val="{&quot;height&quot;:3540.7967303091236,&quot;width&quot;:3632.740513282827}"/>
</p:tagLst>
</file>

<file path=ppt/tags/tag33.xml><?xml version="1.0" encoding="utf-8"?>
<p:tagLst xmlns:p="http://schemas.openxmlformats.org/presentationml/2006/main">
  <p:tag name="KSO_WM_UNIT_PLACING_PICTURE_USER_VIEWPORT" val="{&quot;height&quot;:3540.7950354213963,&quot;width&quot;:3676.076453749307}"/>
</p:tagLst>
</file>

<file path=ppt/tags/tag34.xml><?xml version="1.0" encoding="utf-8"?>
<p:tagLst xmlns:p="http://schemas.openxmlformats.org/presentationml/2006/main">
  <p:tag name="KSO_WM_UNIT_PLACING_PICTURE_USER_VIEWPORT" val="{&quot;height&quot;:3540.7950354213963,&quot;width&quot;:3661.7872039018416}"/>
</p:tagLst>
</file>

<file path=ppt/tags/tag35.xml><?xml version="1.0" encoding="utf-8"?>
<p:tagLst xmlns:p="http://schemas.openxmlformats.org/presentationml/2006/main">
  <p:tag name="KSO_WM_UNIT_PLACING_PICTURE_USER_VIEWPORT" val="{&quot;height&quot;:3575.644094488189,&quot;width&quot;:3693.8740157480315}"/>
</p:tagLst>
</file>

<file path=ppt/tags/tag36.xml><?xml version="1.0" encoding="utf-8"?>
<p:tagLst xmlns:p="http://schemas.openxmlformats.org/presentationml/2006/main">
  <p:tag name="KSO_WM_UNIT_PLACING_PICTURE_USER_VIEWPORT" val="{&quot;height&quot;:3540.7984251968505,&quot;width&quot;:3615.431496062992}"/>
</p:tagLst>
</file>

<file path=ppt/tags/tag37.xml><?xml version="1.0" encoding="utf-8"?>
<p:tagLst xmlns:p="http://schemas.openxmlformats.org/presentationml/2006/main">
  <p:tag name="KSO_WM_UNIT_PLACING_PICTURE_USER_VIEWPORT" val="{&quot;height&quot;:3540.7984251968505,&quot;width&quot;:3641.27874015748}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UNIT_PLACING_PICTURE_USER_VIEWPORT" val="{&quot;height&quot;:4333.058267716536,&quot;width&quot;:2864.9165354330707}"/>
</p:tagLst>
</file>

<file path=ppt/tags/tag4.xml><?xml version="1.0" encoding="utf-8"?>
<p:tagLst xmlns:p="http://schemas.openxmlformats.org/presentationml/2006/main">
  <p:tag name="KSO_WM_DIAGRAM_VIRTUALLY_FRAME" val="{&quot;height&quot;:278.9594488188976,&quot;left&quot;:398.5435433070866,&quot;top&quot;:130.1148031496063,&quot;width&quot;:489.4563779527558}"/>
</p:tagLst>
</file>

<file path=ppt/tags/tag40.xml><?xml version="1.0" encoding="utf-8"?>
<p:tagLst xmlns:p="http://schemas.openxmlformats.org/presentationml/2006/main">
  <p:tag name="KSO_WM_UNIT_PLACING_PICTURE_USER_VIEWPORT" val="{&quot;height&quot;:4333.058267716536,&quot;width&quot;:2781.7858267716533}"/>
</p:tagLst>
</file>

<file path=ppt/tags/tag41.xml><?xml version="1.0" encoding="utf-8"?>
<p:tagLst xmlns:p="http://schemas.openxmlformats.org/presentationml/2006/main">
  <p:tag name="KSO_WM_UNIT_PLACING_PICTURE_USER_VIEWPORT" val="{&quot;height&quot;:4341.737007874016,&quot;width&quot;:2826.9622047244093}"/>
</p:tagLst>
</file>

<file path=ppt/tags/tag42.xml><?xml version="1.0" encoding="utf-8"?>
<p:tagLst xmlns:p="http://schemas.openxmlformats.org/presentationml/2006/main">
  <p:tag name="KSO_WM_UNIT_PLACING_PICTURE_USER_VIEWPORT" val="{&quot;height&quot;:4289.511811023622,&quot;width&quot;:2874.7685039370076}"/>
</p:tagLst>
</file>

<file path=ppt/tags/tag43.xml><?xml version="1.0" encoding="utf-8"?>
<p:tagLst xmlns:p="http://schemas.openxmlformats.org/presentationml/2006/main">
  <p:tag name="KSO_WM_UNIT_PLACING_PICTURE_USER_VIEWPORT" val="{&quot;height&quot;:4466.864566929134,&quot;width&quot;:3044.946456692913}"/>
</p:tagLst>
</file>

<file path=ppt/tags/tag44.xml><?xml version="1.0" encoding="utf-8"?>
<p:tagLst xmlns:p="http://schemas.openxmlformats.org/presentationml/2006/main">
  <p:tag name="KSO_WM_UNIT_PLACING_PICTURE_USER_VIEWPORT" val="{&quot;height&quot;:4187.8535433070865,&quot;width&quot;:2809.508661417323}"/>
</p:tagLst>
</file>

<file path=ppt/tags/tag45.xml><?xml version="1.0" encoding="utf-8"?>
<p:tagLst xmlns:p="http://schemas.openxmlformats.org/presentationml/2006/main">
  <p:tag name="KSO_WM_UNIT_PLACING_PICTURE_USER_VIEWPORT" val="{&quot;height&quot;:4434.215748031496,&quot;width&quot;:2809.508661417323}"/>
</p:tagLst>
</file>

<file path=ppt/tags/tag46.xml><?xml version="1.0" encoding="utf-8"?>
<p:tagLst xmlns:p="http://schemas.openxmlformats.org/presentationml/2006/main">
  <p:tag name="KSO_WM_UNIT_PLACING_PICTURE_USER_VIEWPORT" val="{&quot;height&quot;:4407.625196850394,&quot;width&quot;:2792.659842519685}"/>
</p:tagLst>
</file>

<file path=ppt/tags/tag47.xml><?xml version="1.0" encoding="utf-8"?>
<p:tagLst xmlns:p="http://schemas.openxmlformats.org/presentationml/2006/main">
  <p:tag name="KSO_WM_UNIT_PLACING_PICTURE_USER_VIEWPORT" val="{&quot;height&quot;:4407.625196850394,&quot;width&quot;:2792.659842519685}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UNIT_PLACING_PICTURE_USER_VIEWPORT" val="{&quot;height&quot;:4151.305511811023,&quot;width&quot;:6165.59842519685}"/>
</p:tagLst>
</file>

<file path=ppt/tags/tag5.xml><?xml version="1.0" encoding="utf-8"?>
<p:tagLst xmlns:p="http://schemas.openxmlformats.org/presentationml/2006/main">
  <p:tag name="KSO_WM_DIAGRAM_VIRTUALLY_FRAME" val="{&quot;height&quot;:278.9594488188976,&quot;left&quot;:398.5435433070866,&quot;top&quot;:130.1148031496063,&quot;width&quot;:489.4563779527558}"/>
</p:tagLst>
</file>

<file path=ppt/tags/tag50.xml><?xml version="1.0" encoding="utf-8"?>
<p:tagLst xmlns:p="http://schemas.openxmlformats.org/presentationml/2006/main">
  <p:tag name="KSO_WM_UNIT_PLACING_PICTURE_USER_VIEWPORT" val="{&quot;height&quot;:3921.6616139040807,&quot;width&quot;:4780.31968503937}"/>
</p:tagLst>
</file>

<file path=ppt/tags/tag51.xml><?xml version="1.0" encoding="utf-8"?>
<p:tagLst xmlns:p="http://schemas.openxmlformats.org/presentationml/2006/main">
  <p:tag name="KSO_WM_UNIT_PLACING_PICTURE_USER_VIEWPORT" val="{&quot;height&quot;:3912.2346456692912,&quot;width&quot;:4137.801574803149}"/>
</p:tagLst>
</file>

<file path=ppt/tags/tag52.xml><?xml version="1.0" encoding="utf-8"?>
<p:tagLst xmlns:p="http://schemas.openxmlformats.org/presentationml/2006/main">
  <p:tag name="KSO_WM_UNIT_PLACING_PICTURE_USER_VIEWPORT" val="{&quot;height&quot;:4489.804724409449,&quot;width&quot;:5390.229921259843}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UNIT_PLACING_PICTURE_USER_VIEWPORT" val="{&quot;height&quot;:4785,&quot;width&quot;:7058}"/>
</p:tagLst>
</file>

<file path=ppt/tags/tag55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3262_1*f*1"/>
  <p:tag name="KSO_WM_TEMPLATE_CATEGORY" val="diagram"/>
  <p:tag name="KSO_WM_TEMPLATE_INDEX" val="2021326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20"/>
  <p:tag name="KSO_WM_UNIT_SHOW_EDIT_AREA_INDICATION" val="1"/>
  <p:tag name="KSO_WM_CHIP_GROUPID" val="5e6b05596848fb12bee65ac8"/>
  <p:tag name="KSO_WM_CHIP_XID" val="5e6b05596848fb12bee65aca"/>
  <p:tag name="KSO_WM_UNIT_DEC_AREA_ID" val="718fb6286b6a46df98872195a391d4a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bf9c54ae9f34c4d832ff200c4ed8894"/>
  <p:tag name="KSO_WM_UNIT_TEXT_FILL_FORE_SCHEMECOLOR_INDEX_BRIGHTNESS" val="0.25"/>
  <p:tag name="KSO_WM_UNIT_TEXT_FILL_FORE_SCHEMECOLOR_INDEX" val="13"/>
  <p:tag name="KSO_WM_UNIT_TEXT_FILL_TYPE" val="1"/>
  <p:tag name="KSO_WM_TEMPLATE_ASSEMBLE_XID" val="60656ed84054ed1e2fb8008b"/>
  <p:tag name="KSO_WM_TEMPLATE_ASSEMBLE_GROUPID" val="60656ed84054ed1e2fb8008b"/>
  <p:tag name="KSO_WM_UNIT_PLACING_PICTURE_USER_VIEWPORT" val="{&quot;height&quot;:6240,&quot;width&quot;:8207}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SLIDE_ID" val="diagram2021326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3262"/>
  <p:tag name="KSO_WM_SLIDE_LAYOUT" val="a_d_f"/>
  <p:tag name="KSO_WM_SLIDE_LAYOUT_CNT" val="1_1_1"/>
  <p:tag name="KSO_WM_TEMPLATE_THUMBS_INDEX" val="1、4、7、12、13、14、15、16、17、18、20、24、25、28、33、36、40、43、44"/>
  <p:tag name="KSO_WM_SLIDE_SIZE" val="888*444"/>
  <p:tag name="KSO_WM_SLIDE_POSITION" val="36*4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75f553136823a5e62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20:27&quot;,&quot;maxSize&quot;:{&quot;size1&quot;:30.1},&quot;minSize&quot;:{&quot;size1&quot;:19},&quot;normalSize&quot;:{&quot;size1&quot;:19},&quot;subLayout&quot;:[{&quot;id&quot;:&quot;2021-04-01T15:20:27&quot;,&quot;margin&quot;:{&quot;bottom&quot;:0.02600000612437725,&quot;left&quot;:1.6929999589920044,&quot;right&quot;:1.6929999589920044,&quot;top&quot;:1.6929999589920044},&quot;type&quot;:0},{&quot;direction&quot;:1,&quot;id&quot;:&quot;2021-04-01T15:20:27&quot;,&quot;maxSize&quot;:{&quot;size1&quot;:63.799815286176575},&quot;minSize&quot;:{&quot;size1&quot;:38.799815286176575},&quot;normalSize&quot;:{&quot;size1&quot;:49.48106528617658},&quot;subLayout&quot;:[{&quot;id&quot;:&quot;2021-04-01T15:20:27&quot;,&quot;margin&quot;:{&quot;bottom&quot;:2.5399999618530273,&quot;left&quot;:2.117000102996826,&quot;right&quot;:0.8199999928474426,&quot;top&quot;:1.878999948501587},&quot;type&quot;:0},{&quot;id&quot;:&quot;2021-04-01T15:20:27&quot;,&quot;margin&quot;:{&quot;bottom&quot;:2.5399999618530273,&quot;left&quot;:0.02600000612437725,&quot;right&quot;:2.117000102996826,&quot;top&quot;:1.878999948501587},&quot;type&quot;:0}],&quot;type&quot;:0}],&quot;type&quot;:0}"/>
  <p:tag name="KSO_WM_SLIDE_BACKGROUND" val="[&quot;general&quot;]"/>
  <p:tag name="KSO_WM_SLIDE_RATIO" val="1.777778"/>
  <p:tag name="KSO_WM_CHIP_FILLPROP" val="[[{&quot;text_align&quot;:&quot;ct&quot;,&quot;text_direction&quot;:&quot;horizontal&quot;,&quot;support_big_font&quot;:false,&quot;fill_id&quot;:&quot;deca2c856a2c479fa3af2fcbe1e54fdb&quot;,&quot;fill_align&quot;:&quot;ct&quot;,&quot;chip_types&quot;:[&quot;header&quot;]},{&quot;text_align&quot;:&quot;lm&quot;,&quot;text_direction&quot;:&quot;horizontal&quot;,&quot;support_features&quot;:[&quot;collage&quot;],&quot;support_big_font&quot;:false,&quot;fill_id&quot;:&quot;355c1d48380143b687f0639f79f2cda7&quot;,&quot;fill_align&quot;:&quot;cm&quot;,&quot;chip_types&quot;:[&quot;picture&quot;,&quot;chart&quot;,&quot;table&quot;,&quot;video&quot;]},{&quot;text_align&quot;:&quot;lm&quot;,&quot;text_direction&quot;:&quot;horizontal&quot;,&quot;support_features&quot;:[&quot;collage&quot;],&quot;support_big_font&quot;:false,&quot;fill_id&quot;:&quot;89c751b6f8ef4d4fb1124231b0a29aea&quot;,&quot;fill_align&quot;:&quot;cm&quot;,&quot;chip_types&quot;:[&quot;text&quot;,&quot;picture&quot;,&quot;chart&quot;,&quot;table&quot;,&quot;video&quot;]}],[{&quot;text_align&quot;:&quot;ct&quot;,&quot;text_direction&quot;:&quot;horizontal&quot;,&quot;support_big_font&quot;:false,&quot;fill_id&quot;:&quot;deca2c856a2c479fa3af2fcbe1e54fdb&quot;,&quot;fill_align&quot;:&quot;ct&quot;,&quot;chip_types&quot;:[&quot;header&quot;]},{&quot;text_align&quot;:&quot;lm&quot;,&quot;text_direction&quot;:&quot;horizontal&quot;,&quot;support_big_font&quot;:false,&quot;fill_id&quot;:&quot;355c1d48380143b687f0639f79f2cda7&quot;,&quot;fill_align&quot;:&quot;cm&quot;,&quot;chip_types&quot;:[&quot;text&quot;]},{&quot;text_align&quot;:&quot;lm&quot;,&quot;text_direction&quot;:&quot;horizontal&quot;,&quot;support_features&quot;:[&quot;collage&quot;],&quot;support_big_font&quot;:false,&quot;fill_id&quot;:&quot;89c751b6f8ef4d4fb1124231b0a29aea&quot;,&quot;fill_align&quot;:&quot;cm&quot;,&quot;chip_types&quot;:[&quot;picture&quot;,&quot;chart&quot;,&quot;table&quot;,&quot;video&quot;]}]]"/>
  <p:tag name="FIXED_XID_TMP" val="5f5ee1ca4d6848d78f644aed"/>
  <p:tag name="KSO_WM_CHIP_DECFILLPROP" val="[]"/>
  <p:tag name="KSO_WM_CHIP_GROUPID" val="5f5ee1ca4d6848d78f644aed"/>
  <p:tag name="KSO_WM_SLIDE_BK_DARK_LIGHT" val="2"/>
  <p:tag name="KSO_WM_SLIDE_BACKGROUND_TYPE" val="general"/>
  <p:tag name="KSO_WM_SLIDE_SUPPORT_FEATURE_TYPE" val="1"/>
  <p:tag name="KSO_WM_SLIDE_SAME_FONT_SIZE" val="1"/>
  <p:tag name="KSO_WM_TEMPLATE_ASSEMBLE_XID" val="60656ed84054ed1e2fb8008b"/>
  <p:tag name="KSO_WM_TEMPLATE_ASSEMBLE_GROUPID" val="60656ed84054ed1e2fb8008b"/>
</p:tagLst>
</file>

<file path=ppt/tags/tag58.xml><?xml version="1.0" encoding="utf-8"?>
<p:tagLst xmlns:p="http://schemas.openxmlformats.org/presentationml/2006/main">
  <p:tag name="KSO_WM_UNIT_TABLE_BEAUTIFY" val="smartTable{df005904-e857-462f-99ac-99f35b223341}"/>
  <p:tag name="TABLE_ENDDRAG_ORIGIN_RECT" val="356*329"/>
  <p:tag name="TABLE_ENDDRAG_RECT" val="34*159*356*329"/>
</p:tagLst>
</file>

<file path=ppt/tags/tag59.xml><?xml version="1.0" encoding="utf-8"?>
<p:tagLst xmlns:p="http://schemas.openxmlformats.org/presentationml/2006/main">
  <p:tag name="KSO_WM_UNIT_TABLE_BEAUTIFY" val="smartTable{df005904-e857-462f-99ac-99f35b223341}"/>
  <p:tag name="TABLE_ENDDRAG_ORIGIN_RECT" val="356*329"/>
  <p:tag name="TABLE_ENDDRAG_RECT" val="34*159*356*329"/>
</p:tagLst>
</file>

<file path=ppt/tags/tag6.xml><?xml version="1.0" encoding="utf-8"?>
<p:tagLst xmlns:p="http://schemas.openxmlformats.org/presentationml/2006/main">
  <p:tag name="KSO_WM_DIAGRAM_VIRTUALLY_FRAME" val="{&quot;height&quot;:278.9594488188976,&quot;left&quot;:398.5435433070866,&quot;top&quot;:130.1148031496063,&quot;width&quot;:489.4563779527558}"/>
</p:tagLst>
</file>

<file path=ppt/tags/tag60.xml><?xml version="1.0" encoding="utf-8"?>
<p:tagLst xmlns:p="http://schemas.openxmlformats.org/presentationml/2006/main">
  <p:tag name="KSO_WM_UNIT_PLACING_PICTURE_USER_VIEWPORT" val="{&quot;height&quot;:10800,&quot;width&quot;:11231}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8.9594488188976,&quot;left&quot;:398.5435433070866,&quot;top&quot;:130.1148031496063,&quot;width&quot;:489.4563779527558}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  <p:tag name="KSO_WM_UNIT_PLACING_PICTURE_USER_VIEWPORT" val="{&quot;height&quot;:3900,&quot;width&quot;:2669}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DIAGRAM_VIRTUALLY_FRAME" val="{&quot;height&quot;:278.9594488188976,&quot;left&quot;:398.5435433070866,&quot;top&quot;:130.1148031496063,&quot;width&quot;:489.4563779527558}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TABLE_ENDDRAG_ORIGIN_RECT" val="320*147"/>
  <p:tag name="TABLE_ENDDRAG_RECT" val="604*302*320*147"/>
</p:tagLst>
</file>

<file path=ppt/tags/tag9.xml><?xml version="1.0" encoding="utf-8"?>
<p:tagLst xmlns:p="http://schemas.openxmlformats.org/presentationml/2006/main">
  <p:tag name="KSO_WM_DIAGRAM_VIRTUALLY_FRAME" val="{&quot;height&quot;:278.9594488188976,&quot;left&quot;:398.5435433070866,&quot;top&quot;:130.1148031496063,&quot;width&quot;:489.4563779527558}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commondata" val="eyJoZGlkIjoiNjM1ODgxOGJhNGJhMGFiYjBjZDMyNjI0NTNiN2E3NjM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3主题">
  <a:themeElements>
    <a:clrScheme name="科技蓝2022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雅黑Time雅黑雅黑">
      <a:majorFont>
        <a:latin typeface="微软雅黑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13861</Words>
  <Application>WPS 演示</Application>
  <PresentationFormat>宽屏</PresentationFormat>
  <Paragraphs>1174</Paragraphs>
  <Slides>42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42</vt:i4>
      </vt:variant>
    </vt:vector>
  </HeadingPairs>
  <TitlesOfParts>
    <vt:vector size="74" baseType="lpstr">
      <vt:lpstr>Arial</vt:lpstr>
      <vt:lpstr>宋体</vt:lpstr>
      <vt:lpstr>Wingdings</vt:lpstr>
      <vt:lpstr>微软雅黑</vt:lpstr>
      <vt:lpstr>Calibri</vt:lpstr>
      <vt:lpstr>黑体</vt:lpstr>
      <vt:lpstr>思源黑体 CN Bold</vt:lpstr>
      <vt:lpstr>Times New Roman</vt:lpstr>
      <vt:lpstr>Times New Roman</vt:lpstr>
      <vt:lpstr>等线</vt:lpstr>
      <vt:lpstr>SymbolPS</vt:lpstr>
      <vt:lpstr>Segoe Print</vt:lpstr>
      <vt:lpstr>Segoe UI</vt:lpstr>
      <vt:lpstr>Calibri</vt:lpstr>
      <vt:lpstr>Open Sans Condensed Light</vt:lpstr>
      <vt:lpstr>Yu Gothic UI Light</vt:lpstr>
      <vt:lpstr>华康俪金黑W8(P)</vt:lpstr>
      <vt:lpstr>Arial Narrow</vt:lpstr>
      <vt:lpstr>Symbol</vt:lpstr>
      <vt:lpstr>Open Sans Condensed</vt:lpstr>
      <vt:lpstr>Yu Gothic UI Semibold</vt:lpstr>
      <vt:lpstr>Cambria Math</vt:lpstr>
      <vt:lpstr>Arial Unicode MS</vt:lpstr>
      <vt:lpstr>等线 Light</vt:lpstr>
      <vt:lpstr>Wingdings</vt:lpstr>
      <vt:lpstr>华文中宋</vt:lpstr>
      <vt:lpstr>Century Gothic</vt:lpstr>
      <vt:lpstr>楷体</vt:lpstr>
      <vt:lpstr>MS Mincho</vt:lpstr>
      <vt:lpstr>BatangChe</vt:lpstr>
      <vt:lpstr>Office 主题​​</vt:lpstr>
      <vt:lpstr>23主题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D-T operation plan of HL-3 tokamak</vt:lpstr>
      <vt:lpstr>PowerPoint 演示文稿</vt:lpstr>
      <vt:lpstr>Device upgrade plan of HL-3 tokamak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龙 张</dc:creator>
  <cp:lastModifiedBy>蔡立君</cp:lastModifiedBy>
  <cp:revision>74</cp:revision>
  <dcterms:created xsi:type="dcterms:W3CDTF">2024-03-09T07:30:00Z</dcterms:created>
  <dcterms:modified xsi:type="dcterms:W3CDTF">2024-03-18T19:38:13Z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715E9A65D9CE408E914AAD3B29C1F835_12</vt:lpwstr>
  </property>
  <property fmtid="{D5CDD505-2E9C-101B-9397-08002B2CF9AE}" pid="3" name="KSOProductBuildVer">
    <vt:lpwstr>2052-12.1.0.16412</vt:lpwstr>
  </property>
</Properties>
</file>