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4"/>
  </p:sldMasterIdLst>
  <p:sldIdLst>
    <p:sldId id="256" r:id="rId5"/>
    <p:sldId id="272" r:id="rId6"/>
    <p:sldId id="280" r:id="rId7"/>
    <p:sldId id="270" r:id="rId8"/>
    <p:sldId id="281" r:id="rId9"/>
    <p:sldId id="259" r:id="rId10"/>
    <p:sldId id="276" r:id="rId11"/>
    <p:sldId id="267" r:id="rId12"/>
    <p:sldId id="261" r:id="rId13"/>
    <p:sldId id="271" r:id="rId14"/>
    <p:sldId id="283" r:id="rId15"/>
    <p:sldId id="278" r:id="rId16"/>
    <p:sldId id="277" r:id="rId17"/>
    <p:sldId id="279" r:id="rId18"/>
    <p:sldId id="289" r:id="rId19"/>
    <p:sldId id="269" r:id="rId20"/>
    <p:sldId id="282" r:id="rId21"/>
    <p:sldId id="262" r:id="rId22"/>
    <p:sldId id="290" r:id="rId23"/>
    <p:sldId id="266" r:id="rId24"/>
    <p:sldId id="291" r:id="rId25"/>
    <p:sldId id="286" r:id="rId26"/>
    <p:sldId id="287" r:id="rId27"/>
    <p:sldId id="274" r:id="rId28"/>
    <p:sldId id="288" r:id="rId29"/>
    <p:sldId id="263"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689B26C-E908-4269-9C3A-9F9C236D5060}">
          <p14:sldIdLst>
            <p14:sldId id="256"/>
            <p14:sldId id="272"/>
            <p14:sldId id="280"/>
            <p14:sldId id="270"/>
            <p14:sldId id="281"/>
            <p14:sldId id="259"/>
            <p14:sldId id="276"/>
            <p14:sldId id="267"/>
            <p14:sldId id="261"/>
            <p14:sldId id="271"/>
            <p14:sldId id="283"/>
            <p14:sldId id="278"/>
            <p14:sldId id="277"/>
            <p14:sldId id="279"/>
            <p14:sldId id="289"/>
            <p14:sldId id="269"/>
            <p14:sldId id="282"/>
            <p14:sldId id="262"/>
            <p14:sldId id="290"/>
            <p14:sldId id="266"/>
            <p14:sldId id="291"/>
            <p14:sldId id="286"/>
            <p14:sldId id="287"/>
            <p14:sldId id="274"/>
            <p14:sldId id="288"/>
            <p14:sldId id="26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A810"/>
    <a:srgbClr val="1F0EF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009" autoAdjust="0"/>
    <p:restoredTop sz="94660"/>
  </p:normalViewPr>
  <p:slideViewPr>
    <p:cSldViewPr snapToGrid="0">
      <p:cViewPr varScale="1">
        <p:scale>
          <a:sx n="114" d="100"/>
          <a:sy n="114" d="100"/>
        </p:scale>
        <p:origin x="58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8" Type="http://schemas.openxmlformats.org/officeDocument/2006/relationships/slide" Target="slides/slide4.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UROfusion_cover">
    <p:spTree>
      <p:nvGrpSpPr>
        <p:cNvPr id="1" name=""/>
        <p:cNvGrpSpPr/>
        <p:nvPr/>
      </p:nvGrpSpPr>
      <p:grpSpPr>
        <a:xfrm>
          <a:off x="0" y="0"/>
          <a:ext cx="0" cy="0"/>
          <a:chOff x="0" y="0"/>
          <a:chExt cx="0" cy="0"/>
        </a:xfrm>
      </p:grpSpPr>
      <p:grpSp>
        <p:nvGrpSpPr>
          <p:cNvPr id="4" name="Gruppieren 3"/>
          <p:cNvGrpSpPr/>
          <p:nvPr userDrawn="1"/>
        </p:nvGrpSpPr>
        <p:grpSpPr>
          <a:xfrm>
            <a:off x="411869" y="6034962"/>
            <a:ext cx="4392488" cy="497895"/>
            <a:chOff x="5735960" y="5717361"/>
            <a:chExt cx="6120680" cy="713919"/>
          </a:xfrm>
        </p:grpSpPr>
        <p:pic>
          <p:nvPicPr>
            <p:cNvPr id="25" name="Grafik 24"/>
            <p:cNvPicPr preferRelativeResize="0">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auto">
            <a:xfrm>
              <a:off x="5735960" y="5774784"/>
              <a:ext cx="997207" cy="656496"/>
            </a:xfrm>
            <a:prstGeom prst="rect">
              <a:avLst/>
            </a:prstGeom>
            <a:noFill/>
            <a:ln>
              <a:noFill/>
            </a:ln>
          </p:spPr>
        </p:pic>
        <p:sp>
          <p:nvSpPr>
            <p:cNvPr id="3" name="Rechteck 2"/>
            <p:cNvSpPr/>
            <p:nvPr userDrawn="1"/>
          </p:nvSpPr>
          <p:spPr>
            <a:xfrm>
              <a:off x="6744072" y="5717361"/>
              <a:ext cx="5112568" cy="480131"/>
            </a:xfrm>
            <a:prstGeom prst="rect">
              <a:avLst/>
            </a:prstGeom>
          </p:spPr>
          <p:txBody>
            <a:bodyPr wrap="square">
              <a:spAutoFit/>
            </a:bodyPr>
            <a:lstStyle/>
            <a:p>
              <a:pPr marL="0" marR="0" lvl="0" indent="0" algn="just" defTabSz="914400" rtl="0" eaLnBrk="1" fontAlgn="auto" latinLnBrk="0" hangingPunct="1">
                <a:lnSpc>
                  <a:spcPct val="9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Calibri"/>
                  <a:ea typeface="+mn-ea"/>
                  <a:cs typeface="+mn-cs"/>
                </a:rPr>
                <a:t>This work has been carried out within the framework of the EUROfusion Consortium, funded by the European Union via the Euratom Research and Training Programme (Grant Agreement No 101052200 — EUROfusion). Views and opinions expressed are however those of the author(s) only and do not necessarily reflect those of the European Union or the European Commission. Neither the European Union nor the European Commission can be held responsible for them.</a:t>
              </a:r>
            </a:p>
          </p:txBody>
        </p:sp>
      </p:grpSp>
      <p:pic>
        <p:nvPicPr>
          <p:cNvPr id="2060" name="Picture 12" descr="Contract between EC and EUROfusion is signed | FuseNet">
            <a:extLst>
              <a:ext uri="{FF2B5EF4-FFF2-40B4-BE49-F238E27FC236}">
                <a16:creationId xmlns:a16="http://schemas.microsoft.com/office/drawing/2014/main" id="{E55ACA25-9DC9-FAB0-0545-200C2AAAE0C4}"/>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445066" y="325143"/>
            <a:ext cx="2304256" cy="596340"/>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20">
            <a:extLst>
              <a:ext uri="{FF2B5EF4-FFF2-40B4-BE49-F238E27FC236}">
                <a16:creationId xmlns:a16="http://schemas.microsoft.com/office/drawing/2014/main" id="{596FC8EF-089A-D210-0D75-51A8CBEF1EC8}"/>
              </a:ext>
            </a:extLst>
          </p:cNvPr>
          <p:cNvSpPr>
            <a:spLocks noGrp="1"/>
          </p:cNvSpPr>
          <p:nvPr>
            <p:ph type="title"/>
          </p:nvPr>
        </p:nvSpPr>
        <p:spPr>
          <a:xfrm>
            <a:off x="407368" y="2074188"/>
            <a:ext cx="5544615" cy="620251"/>
          </a:xfrm>
        </p:spPr>
        <p:txBody>
          <a:bodyPr/>
          <a:lstStyle>
            <a:lvl1pPr algn="l">
              <a:defRPr b="1"/>
            </a:lvl1pPr>
          </a:lstStyle>
          <a:p>
            <a:r>
              <a:rPr lang="en-US" dirty="0"/>
              <a:t>Click to edit Master title style</a:t>
            </a:r>
            <a:endParaRPr lang="en-DE" dirty="0"/>
          </a:p>
        </p:txBody>
      </p:sp>
      <p:sp>
        <p:nvSpPr>
          <p:cNvPr id="14" name="Text Placeholder 22">
            <a:extLst>
              <a:ext uri="{FF2B5EF4-FFF2-40B4-BE49-F238E27FC236}">
                <a16:creationId xmlns:a16="http://schemas.microsoft.com/office/drawing/2014/main" id="{A1DB4B7A-0368-ADFA-B0E8-5A32A1976D23}"/>
              </a:ext>
            </a:extLst>
          </p:cNvPr>
          <p:cNvSpPr>
            <a:spLocks noGrp="1"/>
          </p:cNvSpPr>
          <p:nvPr>
            <p:ph type="body" sz="quarter" idx="10" hasCustomPrompt="1"/>
          </p:nvPr>
        </p:nvSpPr>
        <p:spPr>
          <a:xfrm>
            <a:off x="407368" y="3693074"/>
            <a:ext cx="4375150" cy="457848"/>
          </a:xfrm>
        </p:spPr>
        <p:txBody>
          <a:bodyPr/>
          <a:lstStyle>
            <a:lvl1pPr marL="0" indent="0">
              <a:buNone/>
              <a:defRPr b="1"/>
            </a:lvl1pPr>
            <a:lvl2pPr marL="342900" indent="0">
              <a:buNone/>
              <a:defRPr/>
            </a:lvl2pPr>
          </a:lstStyle>
          <a:p>
            <a:pPr lvl="0"/>
            <a:r>
              <a:rPr lang="en-US" dirty="0"/>
              <a:t>Click to edit Lecturer’s name</a:t>
            </a:r>
          </a:p>
        </p:txBody>
      </p:sp>
      <p:sp>
        <p:nvSpPr>
          <p:cNvPr id="15" name="Text Placeholder 22">
            <a:extLst>
              <a:ext uri="{FF2B5EF4-FFF2-40B4-BE49-F238E27FC236}">
                <a16:creationId xmlns:a16="http://schemas.microsoft.com/office/drawing/2014/main" id="{29BB6B8D-6CB9-54B7-0DF9-DBDB0E37634E}"/>
              </a:ext>
            </a:extLst>
          </p:cNvPr>
          <p:cNvSpPr>
            <a:spLocks noGrp="1"/>
          </p:cNvSpPr>
          <p:nvPr>
            <p:ph type="body" sz="quarter" idx="11" hasCustomPrompt="1"/>
          </p:nvPr>
        </p:nvSpPr>
        <p:spPr>
          <a:xfrm>
            <a:off x="407368" y="4159260"/>
            <a:ext cx="4375150" cy="457848"/>
          </a:xfrm>
        </p:spPr>
        <p:txBody>
          <a:bodyPr/>
          <a:lstStyle>
            <a:lvl1pPr marL="0" indent="0">
              <a:buNone/>
              <a:defRPr b="0"/>
            </a:lvl1pPr>
            <a:lvl2pPr marL="342900" indent="0">
              <a:buNone/>
              <a:defRPr/>
            </a:lvl2pPr>
          </a:lstStyle>
          <a:p>
            <a:pPr lvl="0"/>
            <a:r>
              <a:rPr lang="en-US" dirty="0"/>
              <a:t>Click to edit Lecturer’s affiliation</a:t>
            </a:r>
          </a:p>
        </p:txBody>
      </p:sp>
      <p:sp>
        <p:nvSpPr>
          <p:cNvPr id="20" name="Text Placeholder 22">
            <a:extLst>
              <a:ext uri="{FF2B5EF4-FFF2-40B4-BE49-F238E27FC236}">
                <a16:creationId xmlns:a16="http://schemas.microsoft.com/office/drawing/2014/main" id="{4EC3B6D3-D545-C458-117A-3FC426AC87B1}"/>
              </a:ext>
            </a:extLst>
          </p:cNvPr>
          <p:cNvSpPr>
            <a:spLocks noGrp="1"/>
          </p:cNvSpPr>
          <p:nvPr>
            <p:ph type="body" sz="quarter" idx="12" hasCustomPrompt="1"/>
          </p:nvPr>
        </p:nvSpPr>
        <p:spPr>
          <a:xfrm>
            <a:off x="407368" y="1650286"/>
            <a:ext cx="5544614" cy="338554"/>
          </a:xfrm>
        </p:spPr>
        <p:txBody>
          <a:bodyPr>
            <a:normAutofit/>
          </a:bodyPr>
          <a:lstStyle>
            <a:lvl1pPr marL="0" indent="0">
              <a:buNone/>
              <a:defRPr sz="1600" b="0"/>
            </a:lvl1pPr>
            <a:lvl2pPr marL="342900" indent="0">
              <a:buNone/>
              <a:defRPr/>
            </a:lvl2pPr>
          </a:lstStyle>
          <a:p>
            <a:pPr lvl="0"/>
            <a:r>
              <a:rPr lang="en-US" dirty="0"/>
              <a:t>Click to edit Event title</a:t>
            </a:r>
          </a:p>
        </p:txBody>
      </p:sp>
      <p:pic>
        <p:nvPicPr>
          <p:cNvPr id="2" name="Picture 1">
            <a:extLst>
              <a:ext uri="{FF2B5EF4-FFF2-40B4-BE49-F238E27FC236}">
                <a16:creationId xmlns:a16="http://schemas.microsoft.com/office/drawing/2014/main" id="{54C79CBA-5ECC-767B-846D-8D461051DE87}"/>
              </a:ext>
            </a:extLst>
          </p:cNvPr>
          <p:cNvPicPr>
            <a:picLocks noChangeAspect="1"/>
          </p:cNvPicPr>
          <p:nvPr userDrawn="1"/>
        </p:nvPicPr>
        <p:blipFill>
          <a:blip r:embed="rId4" cstate="email">
            <a:alphaModFix/>
            <a:extLst>
              <a:ext uri="{28A0092B-C50C-407E-A947-70E740481C1C}">
                <a14:useLocalDpi xmlns:a14="http://schemas.microsoft.com/office/drawing/2010/main"/>
              </a:ext>
            </a:extLst>
          </a:blip>
          <a:srcRect/>
          <a:stretch>
            <a:fillRect/>
          </a:stretch>
        </p:blipFill>
        <p:spPr>
          <a:xfrm>
            <a:off x="7247890" y="252412"/>
            <a:ext cx="4944110" cy="6353175"/>
          </a:xfrm>
          <a:prstGeom prst="rect">
            <a:avLst/>
          </a:prstGeom>
          <a:solidFill>
            <a:schemeClr val="bg1"/>
          </a:solidFill>
        </p:spPr>
      </p:pic>
    </p:spTree>
    <p:extLst>
      <p:ext uri="{BB962C8B-B14F-4D97-AF65-F5344CB8AC3E}">
        <p14:creationId xmlns:p14="http://schemas.microsoft.com/office/powerpoint/2010/main" val="6407043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EUROfusion_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983432" y="192515"/>
            <a:ext cx="9451776" cy="457200"/>
          </a:xfrm>
        </p:spPr>
        <p:txBody>
          <a:bodyPr>
            <a:noAutofit/>
          </a:bodyPr>
          <a:lstStyle>
            <a:lvl1pPr algn="l">
              <a:lnSpc>
                <a:spcPts val="2400"/>
              </a:lnSpc>
              <a:defRPr sz="2800" b="1">
                <a:solidFill>
                  <a:schemeClr val="tx2"/>
                </a:solidFill>
                <a:latin typeface="+mn-lt"/>
                <a:cs typeface="Arial" panose="020B0604020202020204" pitchFamily="34" charset="0"/>
              </a:defRPr>
            </a:lvl1pPr>
          </a:lstStyle>
          <a:p>
            <a:r>
              <a:rPr lang="en-US" dirty="0"/>
              <a:t>Click to edit Master title style</a:t>
            </a:r>
            <a:endParaRPr lang="en-GB" dirty="0"/>
          </a:p>
        </p:txBody>
      </p:sp>
      <p:sp>
        <p:nvSpPr>
          <p:cNvPr id="3" name="Content Placeholder 2"/>
          <p:cNvSpPr>
            <a:spLocks noGrp="1"/>
          </p:cNvSpPr>
          <p:nvPr>
            <p:ph idx="1"/>
          </p:nvPr>
        </p:nvSpPr>
        <p:spPr>
          <a:xfrm>
            <a:off x="609600" y="836712"/>
            <a:ext cx="11103024" cy="5688632"/>
          </a:xfrm>
        </p:spPr>
        <p:txBody>
          <a:bodyPr>
            <a:normAutofit/>
          </a:bodyPr>
          <a:lstStyle>
            <a:lvl1pPr marL="257175" indent="-257175">
              <a:buFont typeface="Arial" panose="020B0604020202020204" pitchFamily="34" charset="0"/>
              <a:buChar char="•"/>
              <a:defRPr sz="2400">
                <a:latin typeface="+mn-lt"/>
                <a:cs typeface="Arial" panose="020B0604020202020204" pitchFamily="34" charset="0"/>
              </a:defRPr>
            </a:lvl1pPr>
            <a:lvl2pPr marL="557213" indent="-214313">
              <a:buFont typeface="Arial" panose="020B0604020202020204" pitchFamily="34" charset="0"/>
              <a:buChar char="•"/>
              <a:defRPr sz="1800">
                <a:latin typeface="+mn-lt"/>
                <a:cs typeface="Arial" panose="020B0604020202020204" pitchFamily="34" charset="0"/>
              </a:defRPr>
            </a:lvl2pPr>
            <a:lvl3pPr marL="857250" indent="-171450">
              <a:buFont typeface="Arial" panose="020B0604020202020204" pitchFamily="34" charset="0"/>
              <a:buChar char="•"/>
              <a:defRPr sz="1600">
                <a:latin typeface="+mn-lt"/>
                <a:cs typeface="Arial" panose="020B0604020202020204" pitchFamily="34" charset="0"/>
              </a:defRPr>
            </a:lvl3pPr>
            <a:lvl4pPr>
              <a:defRPr/>
            </a:lvl4pPr>
            <a:lvl5pPr>
              <a:defRPr/>
            </a:lvl5pPr>
          </a:lstStyle>
          <a:p>
            <a:pPr lvl="0"/>
            <a:r>
              <a:rPr lang="en-US" dirty="0"/>
              <a:t>Click to edit Master text styles</a:t>
            </a:r>
          </a:p>
          <a:p>
            <a:pPr lvl="1"/>
            <a:r>
              <a:rPr lang="en-US" dirty="0"/>
              <a:t>Second level</a:t>
            </a:r>
          </a:p>
          <a:p>
            <a:pPr lvl="2"/>
            <a:r>
              <a:rPr lang="en-US" dirty="0"/>
              <a:t>Third level</a:t>
            </a:r>
          </a:p>
        </p:txBody>
      </p:sp>
      <p:sp>
        <p:nvSpPr>
          <p:cNvPr id="8" name="Footer Placeholder 7"/>
          <p:cNvSpPr>
            <a:spLocks noGrp="1"/>
          </p:cNvSpPr>
          <p:nvPr>
            <p:ph type="ftr" sz="quarter" idx="11"/>
          </p:nvPr>
        </p:nvSpPr>
        <p:spPr>
          <a:xfrm>
            <a:off x="825623" y="6555770"/>
            <a:ext cx="5270377" cy="329614"/>
          </a:xfrm>
          <a:prstGeom prst="rect">
            <a:avLst/>
          </a:prstGeom>
        </p:spPr>
        <p:txBody>
          <a:bodyPr anchor="t"/>
          <a:lstStyle>
            <a:lvl1pPr>
              <a:defRPr sz="1200">
                <a:solidFill>
                  <a:schemeClr val="bg1"/>
                </a:solidFill>
              </a:defRPr>
            </a:lvl1pPr>
          </a:lstStyle>
          <a:p>
            <a:r>
              <a:rPr lang="en-GB" dirty="0">
                <a:solidFill>
                  <a:prstClr val="white"/>
                </a:solidFill>
              </a:rPr>
              <a:t>M. Coleman | EU – China 4</a:t>
            </a:r>
            <a:r>
              <a:rPr lang="en-GB" baseline="30000" dirty="0">
                <a:solidFill>
                  <a:prstClr val="white"/>
                </a:solidFill>
              </a:rPr>
              <a:t>th </a:t>
            </a:r>
            <a:r>
              <a:rPr lang="en-GB" dirty="0">
                <a:solidFill>
                  <a:prstClr val="white"/>
                </a:solidFill>
              </a:rPr>
              <a:t>Technical Exchange Meeting  | 19 March 2024</a:t>
            </a: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a:t>
            </a:fld>
            <a:endParaRPr lang="en-GB" dirty="0">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0CFE93D-B60A-5519-67CA-2FB5FDAACE49}"/>
              </a:ext>
            </a:extLst>
          </p:cNvPr>
          <p:cNvPicPr>
            <a:picLocks noChangeAspect="1"/>
          </p:cNvPicPr>
          <p:nvPr userDrawn="1"/>
        </p:nvPicPr>
        <p:blipFill>
          <a:blip r:embed="rId3" cstate="email">
            <a:alphaModFix amt="65000"/>
            <a:extLst>
              <a:ext uri="{28A0092B-C50C-407E-A947-70E740481C1C}">
                <a14:useLocalDpi xmlns:a14="http://schemas.microsoft.com/office/drawing/2010/main"/>
              </a:ext>
            </a:extLst>
          </a:blip>
          <a:srcRect/>
          <a:stretch>
            <a:fillRect/>
          </a:stretch>
        </p:blipFill>
        <p:spPr>
          <a:xfrm>
            <a:off x="7247890" y="252412"/>
            <a:ext cx="4944110" cy="6353175"/>
          </a:xfrm>
          <a:prstGeom prst="rect">
            <a:avLst/>
          </a:prstGeom>
          <a:noFill/>
        </p:spPr>
      </p:pic>
    </p:spTree>
    <p:extLst>
      <p:ext uri="{BB962C8B-B14F-4D97-AF65-F5344CB8AC3E}">
        <p14:creationId xmlns:p14="http://schemas.microsoft.com/office/powerpoint/2010/main" val="4285183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UROfusion_content_empt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983432" y="192515"/>
            <a:ext cx="9451776" cy="457200"/>
          </a:xfrm>
        </p:spPr>
        <p:txBody>
          <a:bodyPr>
            <a:noAutofit/>
          </a:bodyPr>
          <a:lstStyle>
            <a:lvl1pPr algn="l">
              <a:lnSpc>
                <a:spcPts val="2400"/>
              </a:lnSpc>
              <a:defRPr sz="2800" b="1">
                <a:solidFill>
                  <a:schemeClr val="tx2"/>
                </a:solidFill>
                <a:latin typeface="+mn-lt"/>
                <a:cs typeface="Arial" panose="020B0604020202020204" pitchFamily="34" charset="0"/>
              </a:defRPr>
            </a:lvl1pPr>
          </a:lstStyle>
          <a:p>
            <a:r>
              <a:rPr lang="en-US" dirty="0"/>
              <a:t>Click to edit Master title style</a:t>
            </a:r>
            <a:endParaRPr lang="en-GB" dirty="0"/>
          </a:p>
        </p:txBody>
      </p:sp>
      <p:sp>
        <p:nvSpPr>
          <p:cNvPr id="8" name="Footer Placeholder 7"/>
          <p:cNvSpPr>
            <a:spLocks noGrp="1"/>
          </p:cNvSpPr>
          <p:nvPr>
            <p:ph type="ftr" sz="quarter" idx="11"/>
          </p:nvPr>
        </p:nvSpPr>
        <p:spPr>
          <a:xfrm>
            <a:off x="825624" y="6555770"/>
            <a:ext cx="3470176" cy="329614"/>
          </a:xfrm>
          <a:prstGeom prst="rect">
            <a:avLst/>
          </a:prstGeom>
        </p:spPr>
        <p:txBody>
          <a:bodyPr anchor="t"/>
          <a:lstStyle>
            <a:lvl1pPr>
              <a:defRPr sz="1200">
                <a:solidFill>
                  <a:schemeClr val="bg1"/>
                </a:solidFill>
              </a:defRPr>
            </a:lvl1pPr>
          </a:lstStyle>
          <a:p>
            <a:r>
              <a:rPr lang="en-GB" dirty="0">
                <a:solidFill>
                  <a:prstClr val="white"/>
                </a:solidFill>
              </a:rPr>
              <a:t>Author | Event | dd Month </a:t>
            </a:r>
            <a:r>
              <a:rPr lang="en-GB" dirty="0" err="1">
                <a:solidFill>
                  <a:prstClr val="white"/>
                </a:solidFill>
              </a:rPr>
              <a:t>yyyy</a:t>
            </a:r>
            <a:endParaRPr lang="en-GB" dirty="0">
              <a:solidFill>
                <a:prstClr val="white"/>
              </a:solidFill>
            </a:endParaRP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a:t>
            </a:fld>
            <a:endParaRPr lang="en-GB" dirty="0">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0CFE93D-B60A-5519-67CA-2FB5FDAACE49}"/>
              </a:ext>
            </a:extLst>
          </p:cNvPr>
          <p:cNvPicPr>
            <a:picLocks noChangeAspect="1"/>
          </p:cNvPicPr>
          <p:nvPr userDrawn="1"/>
        </p:nvPicPr>
        <p:blipFill>
          <a:blip r:embed="rId3" cstate="email">
            <a:alphaModFix amt="65000"/>
            <a:extLst>
              <a:ext uri="{28A0092B-C50C-407E-A947-70E740481C1C}">
                <a14:useLocalDpi xmlns:a14="http://schemas.microsoft.com/office/drawing/2010/main"/>
              </a:ext>
            </a:extLst>
          </a:blip>
          <a:srcRect/>
          <a:stretch>
            <a:fillRect/>
          </a:stretch>
        </p:blipFill>
        <p:spPr>
          <a:xfrm>
            <a:off x="7247890" y="252412"/>
            <a:ext cx="4944110" cy="6353175"/>
          </a:xfrm>
          <a:prstGeom prst="rect">
            <a:avLst/>
          </a:prstGeom>
          <a:noFill/>
        </p:spPr>
      </p:pic>
    </p:spTree>
    <p:extLst>
      <p:ext uri="{BB962C8B-B14F-4D97-AF65-F5344CB8AC3E}">
        <p14:creationId xmlns:p14="http://schemas.microsoft.com/office/powerpoint/2010/main" val="16964596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UROfusion_Value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0CFE93D-B60A-5519-67CA-2FB5FDAACE49}"/>
              </a:ext>
            </a:extLst>
          </p:cNvPr>
          <p:cNvPicPr>
            <a:picLocks noChangeAspect="1"/>
          </p:cNvPicPr>
          <p:nvPr userDrawn="1"/>
        </p:nvPicPr>
        <p:blipFill>
          <a:blip r:embed="rId2" cstate="email">
            <a:alphaModFix amt="65000"/>
            <a:extLst>
              <a:ext uri="{28A0092B-C50C-407E-A947-70E740481C1C}">
                <a14:useLocalDpi xmlns:a14="http://schemas.microsoft.com/office/drawing/2010/main"/>
              </a:ext>
            </a:extLst>
          </a:blip>
          <a:srcRect/>
          <a:stretch>
            <a:fillRect/>
          </a:stretch>
        </p:blipFill>
        <p:spPr>
          <a:xfrm>
            <a:off x="7247890" y="252412"/>
            <a:ext cx="4944110" cy="6353175"/>
          </a:xfrm>
          <a:prstGeom prst="rect">
            <a:avLst/>
          </a:prstGeom>
          <a:noFill/>
        </p:spPr>
      </p:pic>
      <p:sp>
        <p:nvSpPr>
          <p:cNvPr id="5" name="Rectangle 4">
            <a:extLst>
              <a:ext uri="{FF2B5EF4-FFF2-40B4-BE49-F238E27FC236}">
                <a16:creationId xmlns:a16="http://schemas.microsoft.com/office/drawing/2014/main" id="{A136BB05-CDE1-71D8-95B1-3A5C6CD699AD}"/>
              </a:ext>
            </a:extLst>
          </p:cNvPr>
          <p:cNvSpPr/>
          <p:nvPr userDrawn="1"/>
        </p:nvSpPr>
        <p:spPr>
          <a:xfrm>
            <a:off x="6408751" y="2146852"/>
            <a:ext cx="2170706" cy="161411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55464233-290E-F450-429D-1C58FA6BE3BA}"/>
              </a:ext>
            </a:extLst>
          </p:cNvPr>
          <p:cNvSpPr/>
          <p:nvPr userDrawn="1"/>
        </p:nvSpPr>
        <p:spPr>
          <a:xfrm>
            <a:off x="9129423" y="1957346"/>
            <a:ext cx="2170706" cy="187518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hasCustomPrompt="1"/>
          </p:nvPr>
        </p:nvSpPr>
        <p:spPr>
          <a:xfrm>
            <a:off x="983432" y="192515"/>
            <a:ext cx="9451776" cy="457200"/>
          </a:xfrm>
        </p:spPr>
        <p:txBody>
          <a:bodyPr>
            <a:noAutofit/>
          </a:bodyPr>
          <a:lstStyle>
            <a:lvl1pPr algn="l">
              <a:lnSpc>
                <a:spcPts val="2400"/>
              </a:lnSpc>
              <a:defRPr sz="2800" b="1">
                <a:solidFill>
                  <a:schemeClr val="tx2"/>
                </a:solidFill>
                <a:latin typeface="+mn-lt"/>
                <a:cs typeface="Arial" panose="020B0604020202020204" pitchFamily="34" charset="0"/>
              </a:defRPr>
            </a:lvl1pPr>
          </a:lstStyle>
          <a:p>
            <a:r>
              <a:rPr lang="en-US" dirty="0"/>
              <a:t>EUROfusion Values</a:t>
            </a:r>
            <a:endParaRPr lang="en-GB" dirty="0"/>
          </a:p>
        </p:txBody>
      </p:sp>
      <p:sp>
        <p:nvSpPr>
          <p:cNvPr id="8" name="Footer Placeholder 7"/>
          <p:cNvSpPr>
            <a:spLocks noGrp="1"/>
          </p:cNvSpPr>
          <p:nvPr>
            <p:ph type="ftr" sz="quarter" idx="11"/>
          </p:nvPr>
        </p:nvSpPr>
        <p:spPr>
          <a:xfrm>
            <a:off x="825624" y="6555770"/>
            <a:ext cx="3470176" cy="329614"/>
          </a:xfrm>
          <a:prstGeom prst="rect">
            <a:avLst/>
          </a:prstGeom>
        </p:spPr>
        <p:txBody>
          <a:bodyPr anchor="t"/>
          <a:lstStyle>
            <a:lvl1pPr>
              <a:defRPr sz="1200">
                <a:solidFill>
                  <a:schemeClr val="bg1"/>
                </a:solidFill>
              </a:defRPr>
            </a:lvl1pPr>
          </a:lstStyle>
          <a:p>
            <a:r>
              <a:rPr lang="en-GB" dirty="0">
                <a:solidFill>
                  <a:prstClr val="white"/>
                </a:solidFill>
              </a:rPr>
              <a:t>EUROfusion Values | Event | dd Month </a:t>
            </a:r>
            <a:r>
              <a:rPr lang="en-GB" dirty="0" err="1">
                <a:solidFill>
                  <a:prstClr val="white"/>
                </a:solidFill>
              </a:rPr>
              <a:t>yyyy</a:t>
            </a:r>
            <a:endParaRPr lang="en-GB" dirty="0">
              <a:solidFill>
                <a:prstClr val="white"/>
              </a:solidFill>
            </a:endParaRP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a:t>
            </a:fld>
            <a:endParaRPr lang="en-GB" dirty="0">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E8D0878B-E5A6-2FA4-87BE-E46364DC8E55}"/>
              </a:ext>
            </a:extLst>
          </p:cNvPr>
          <p:cNvPicPr>
            <a:picLocks noChangeAspect="1"/>
          </p:cNvPicPr>
          <p:nvPr userDrawn="1"/>
        </p:nvPicPr>
        <p:blipFill rotWithShape="1">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5414" y="979851"/>
            <a:ext cx="12181172" cy="5577840"/>
          </a:xfrm>
          <a:prstGeom prst="rect">
            <a:avLst/>
          </a:prstGeom>
        </p:spPr>
      </p:pic>
    </p:spTree>
    <p:extLst>
      <p:ext uri="{BB962C8B-B14F-4D97-AF65-F5344CB8AC3E}">
        <p14:creationId xmlns:p14="http://schemas.microsoft.com/office/powerpoint/2010/main" val="1308084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4"/>
          </p:nvPr>
        </p:nvSpPr>
        <p:spPr>
          <a:xfrm>
            <a:off x="10848528" y="6356353"/>
            <a:ext cx="733872" cy="365125"/>
          </a:xfrm>
          <a:prstGeom prst="rect">
            <a:avLst/>
          </a:prstGeom>
        </p:spPr>
        <p:txBody>
          <a:bodyPr vert="horz" lIns="91440" tIns="45720" rIns="91440" bIns="45720" rtlCol="0" anchor="ctr"/>
          <a:lstStyle>
            <a:lvl1pPr algn="r">
              <a:defRPr sz="1000">
                <a:solidFill>
                  <a:schemeClr val="tx1">
                    <a:tint val="75000"/>
                  </a:schemeClr>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A6D9FA1-99C7-4910-8E32-B85D378B0060}" type="slidenum">
              <a:rPr kumimoji="0" lang="en-GB" sz="10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0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402646876"/>
      </p:ext>
    </p:extLst>
  </p:cSld>
  <p:clrMap bg1="lt1" tx1="dk1" bg2="lt2" tx2="dk2" accent1="accent1" accent2="accent2" accent3="accent3" accent4="accent4" accent5="accent5" accent6="accent6" hlink="hlink" folHlink="folHlink"/>
  <p:sldLayoutIdLst>
    <p:sldLayoutId id="2147483658" r:id="rId1"/>
    <p:sldLayoutId id="2147483663" r:id="rId2"/>
    <p:sldLayoutId id="2147483664" r:id="rId3"/>
    <p:sldLayoutId id="2147483669" r:id="rId4"/>
  </p:sldLayoutIdLst>
  <p:hf hd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0.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idm.euro-fusion.org/default.aspx?uid=2NDSKT" TargetMode="External"/><Relationship Id="rId7" Type="http://schemas.openxmlformats.org/officeDocument/2006/relationships/hyperlink" Target="https://idm.euro-fusion.org/?uid=2QV33T&amp;version=v1.0" TargetMode="External"/><Relationship Id="rId2" Type="http://schemas.openxmlformats.org/officeDocument/2006/relationships/hyperlink" Target="https://idm.euro-fusion.org/?uid=2NDSKT&amp;version=v1.0&amp;action=get_document" TargetMode="External"/><Relationship Id="rId1" Type="http://schemas.openxmlformats.org/officeDocument/2006/relationships/slideLayout" Target="../slideLayouts/slideLayout2.xml"/><Relationship Id="rId6" Type="http://schemas.openxmlformats.org/officeDocument/2006/relationships/hyperlink" Target="https://idm.euro-fusion.org/?uid=2P7SFG&amp;version=v1.2" TargetMode="External"/><Relationship Id="rId5" Type="http://schemas.openxmlformats.org/officeDocument/2006/relationships/hyperlink" Target="https://idm.euro-fusion.org/?uid=2P46UG&amp;version=v1.1" TargetMode="External"/><Relationship Id="rId4" Type="http://schemas.openxmlformats.org/officeDocument/2006/relationships/hyperlink" Target="https://idm.euro-fusion.org/?uid=2PD458&amp;version=v1.0"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88816-4186-B21F-7DF7-DB8D5CD48CA5}"/>
              </a:ext>
            </a:extLst>
          </p:cNvPr>
          <p:cNvSpPr>
            <a:spLocks noGrp="1"/>
          </p:cNvSpPr>
          <p:nvPr>
            <p:ph type="title"/>
          </p:nvPr>
        </p:nvSpPr>
        <p:spPr/>
        <p:txBody>
          <a:bodyPr/>
          <a:lstStyle/>
          <a:p>
            <a:r>
              <a:rPr lang="en-US" dirty="0"/>
              <a:t>EU-DEMO Design Exploration</a:t>
            </a:r>
            <a:endParaRPr lang="en-GB" dirty="0"/>
          </a:p>
        </p:txBody>
      </p:sp>
      <p:sp>
        <p:nvSpPr>
          <p:cNvPr id="3" name="Text Placeholder 2">
            <a:extLst>
              <a:ext uri="{FF2B5EF4-FFF2-40B4-BE49-F238E27FC236}">
                <a16:creationId xmlns:a16="http://schemas.microsoft.com/office/drawing/2014/main" id="{64F82456-5776-8306-A3ED-7399D84C374E}"/>
              </a:ext>
            </a:extLst>
          </p:cNvPr>
          <p:cNvSpPr>
            <a:spLocks noGrp="1"/>
          </p:cNvSpPr>
          <p:nvPr>
            <p:ph type="body" sz="quarter" idx="10"/>
          </p:nvPr>
        </p:nvSpPr>
        <p:spPr>
          <a:xfrm>
            <a:off x="407367" y="3179428"/>
            <a:ext cx="6212508" cy="971494"/>
          </a:xfrm>
        </p:spPr>
        <p:txBody>
          <a:bodyPr>
            <a:normAutofit fontScale="85000" lnSpcReduction="20000"/>
          </a:bodyPr>
          <a:lstStyle/>
          <a:p>
            <a:r>
              <a:rPr lang="en-US" u="sng" dirty="0"/>
              <a:t>M. Coleman</a:t>
            </a:r>
            <a:r>
              <a:rPr lang="en-US" u="sng" baseline="30000" dirty="0"/>
              <a:t>1,2</a:t>
            </a:r>
            <a:r>
              <a:rPr lang="en-US" dirty="0"/>
              <a:t>, H. Zohm</a:t>
            </a:r>
            <a:r>
              <a:rPr lang="en-US" baseline="30000" dirty="0"/>
              <a:t>1,3</a:t>
            </a:r>
            <a:r>
              <a:rPr lang="en-US" dirty="0"/>
              <a:t>, C. Bourdelle</a:t>
            </a:r>
            <a:r>
              <a:rPr lang="en-US" baseline="30000" dirty="0"/>
              <a:t>1,4</a:t>
            </a:r>
            <a:r>
              <a:rPr lang="en-US" dirty="0"/>
              <a:t>, G. Graziosi</a:t>
            </a:r>
            <a:r>
              <a:rPr lang="en-US" baseline="30000" dirty="0"/>
              <a:t>1,5</a:t>
            </a:r>
            <a:r>
              <a:rPr lang="en-US" dirty="0"/>
              <a:t>,</a:t>
            </a:r>
          </a:p>
          <a:p>
            <a:r>
              <a:rPr lang="en-US" dirty="0"/>
              <a:t>F. Maviglia</a:t>
            </a:r>
            <a:r>
              <a:rPr lang="en-US" baseline="30000" dirty="0"/>
              <a:t>1,6</a:t>
            </a:r>
            <a:r>
              <a:rPr lang="en-US" dirty="0"/>
              <a:t>, A. Pearce</a:t>
            </a:r>
            <a:r>
              <a:rPr lang="en-US" baseline="30000" dirty="0"/>
              <a:t>2</a:t>
            </a:r>
            <a:r>
              <a:rPr lang="en-US" dirty="0"/>
              <a:t>, M. Siccinio</a:t>
            </a:r>
            <a:r>
              <a:rPr lang="en-US" baseline="30000" dirty="0"/>
              <a:t>1,3</a:t>
            </a:r>
            <a:r>
              <a:rPr lang="en-US" dirty="0"/>
              <a:t>, A. Spagnuolo</a:t>
            </a:r>
            <a:r>
              <a:rPr lang="en-US" baseline="30000" dirty="0"/>
              <a:t>1,7</a:t>
            </a:r>
            <a:r>
              <a:rPr lang="en-US" dirty="0"/>
              <a:t>, S. Wiesen</a:t>
            </a:r>
            <a:r>
              <a:rPr lang="en-US" baseline="30000" dirty="0"/>
              <a:t>1,8</a:t>
            </a:r>
            <a:endParaRPr lang="en-GB" dirty="0"/>
          </a:p>
        </p:txBody>
      </p:sp>
      <p:sp>
        <p:nvSpPr>
          <p:cNvPr id="4" name="Text Placeholder 3">
            <a:extLst>
              <a:ext uri="{FF2B5EF4-FFF2-40B4-BE49-F238E27FC236}">
                <a16:creationId xmlns:a16="http://schemas.microsoft.com/office/drawing/2014/main" id="{BD077503-B380-70E7-BC42-87D83E70B0B9}"/>
              </a:ext>
            </a:extLst>
          </p:cNvPr>
          <p:cNvSpPr>
            <a:spLocks noGrp="1"/>
          </p:cNvSpPr>
          <p:nvPr>
            <p:ph type="body" sz="quarter" idx="11"/>
          </p:nvPr>
        </p:nvSpPr>
        <p:spPr>
          <a:xfrm>
            <a:off x="407367" y="4159259"/>
            <a:ext cx="8484706" cy="1503309"/>
          </a:xfrm>
        </p:spPr>
        <p:txBody>
          <a:bodyPr>
            <a:normAutofit fontScale="47500" lnSpcReduction="20000"/>
          </a:bodyPr>
          <a:lstStyle/>
          <a:p>
            <a:r>
              <a:rPr lang="en-US" dirty="0"/>
              <a:t>1: </a:t>
            </a:r>
            <a:r>
              <a:rPr lang="en-US" dirty="0" err="1"/>
              <a:t>EUROfusion</a:t>
            </a:r>
            <a:r>
              <a:rPr lang="en-US" dirty="0"/>
              <a:t> Consortium, </a:t>
            </a:r>
            <a:r>
              <a:rPr lang="en-US" dirty="0" err="1"/>
              <a:t>Boltzmannstr</a:t>
            </a:r>
            <a:r>
              <a:rPr lang="en-US" dirty="0"/>
              <a:t>. 2, 85748 </a:t>
            </a:r>
            <a:r>
              <a:rPr lang="en-US" dirty="0" err="1"/>
              <a:t>Garching</a:t>
            </a:r>
            <a:r>
              <a:rPr lang="en-US" dirty="0"/>
              <a:t>, Germany</a:t>
            </a:r>
          </a:p>
          <a:p>
            <a:r>
              <a:rPr lang="en-US" dirty="0"/>
              <a:t>2: United Kingdom Atomic Energy Authority, </a:t>
            </a:r>
            <a:r>
              <a:rPr lang="en-US" dirty="0" err="1"/>
              <a:t>Culham</a:t>
            </a:r>
            <a:r>
              <a:rPr lang="en-US" dirty="0"/>
              <a:t> Science Centre, Abingdon, Oxfordshire, OX14 3DB, United Kingdom</a:t>
            </a:r>
          </a:p>
          <a:p>
            <a:r>
              <a:rPr lang="en-US" dirty="0"/>
              <a:t>3: Max-Planck-Institute for Plasma Physics, 85748 </a:t>
            </a:r>
            <a:r>
              <a:rPr lang="en-US" dirty="0" err="1"/>
              <a:t>Garching</a:t>
            </a:r>
            <a:r>
              <a:rPr lang="en-US" dirty="0"/>
              <a:t>, Germany</a:t>
            </a:r>
          </a:p>
          <a:p>
            <a:r>
              <a:rPr lang="en-US" dirty="0"/>
              <a:t>4: CEA, </a:t>
            </a:r>
            <a:r>
              <a:rPr lang="en-GB" dirty="0"/>
              <a:t>Alternative and Atomic Energies Agency,</a:t>
            </a:r>
            <a:r>
              <a:rPr lang="en-US" dirty="0"/>
              <a:t> F-13108 St. Paul-Lez-Durance, France</a:t>
            </a:r>
          </a:p>
          <a:p>
            <a:r>
              <a:rPr lang="en-US" dirty="0"/>
              <a:t>5: Ansaldo </a:t>
            </a:r>
            <a:r>
              <a:rPr lang="en-US" dirty="0" err="1"/>
              <a:t>Nucleare</a:t>
            </a:r>
            <a:r>
              <a:rPr lang="en-US" dirty="0"/>
              <a:t> S.p.A., Via Nicola </a:t>
            </a:r>
            <a:r>
              <a:rPr lang="en-US" dirty="0" err="1"/>
              <a:t>Lorenzi</a:t>
            </a:r>
            <a:r>
              <a:rPr lang="en-US" dirty="0"/>
              <a:t> 8, 16152, Genoa, Italy</a:t>
            </a:r>
          </a:p>
          <a:p>
            <a:r>
              <a:rPr lang="en-US" dirty="0"/>
              <a:t>6: </a:t>
            </a:r>
            <a:r>
              <a:rPr lang="en-US" dirty="0" err="1"/>
              <a:t>Associazone</a:t>
            </a:r>
            <a:r>
              <a:rPr lang="en-US" dirty="0"/>
              <a:t> EURATOM-ENEA </a:t>
            </a:r>
            <a:r>
              <a:rPr lang="en-US" dirty="0" err="1"/>
              <a:t>sulla</a:t>
            </a:r>
            <a:r>
              <a:rPr lang="en-US" dirty="0"/>
              <a:t> </a:t>
            </a:r>
            <a:r>
              <a:rPr lang="en-US" dirty="0" err="1"/>
              <a:t>Fusione</a:t>
            </a:r>
            <a:r>
              <a:rPr lang="en-US" dirty="0"/>
              <a:t>, C. R. Frascati, C.P. 65-00044, Frascati, Rome, Italy</a:t>
            </a:r>
          </a:p>
          <a:p>
            <a:r>
              <a:rPr lang="en-US" dirty="0"/>
              <a:t>7: Karlsruhe Institute for Technology, Hermann-von-Helmholtz-Platz 1, 76344 </a:t>
            </a:r>
            <a:r>
              <a:rPr lang="en-US" dirty="0" err="1"/>
              <a:t>Eggenstein-Leopoldshafen</a:t>
            </a:r>
            <a:r>
              <a:rPr lang="en-US" dirty="0"/>
              <a:t>, Germany</a:t>
            </a:r>
          </a:p>
          <a:p>
            <a:r>
              <a:rPr lang="en-US" dirty="0"/>
              <a:t>8: DIFFER – Dutch Institute for Fundamental Energy Research, Eindhoven, The Netherlands</a:t>
            </a:r>
            <a:endParaRPr lang="en-GB" dirty="0"/>
          </a:p>
        </p:txBody>
      </p:sp>
      <p:sp>
        <p:nvSpPr>
          <p:cNvPr id="5" name="Text Placeholder 4">
            <a:extLst>
              <a:ext uri="{FF2B5EF4-FFF2-40B4-BE49-F238E27FC236}">
                <a16:creationId xmlns:a16="http://schemas.microsoft.com/office/drawing/2014/main" id="{E6F308F5-8043-350B-6BDD-3304199871D3}"/>
              </a:ext>
            </a:extLst>
          </p:cNvPr>
          <p:cNvSpPr>
            <a:spLocks noGrp="1"/>
          </p:cNvSpPr>
          <p:nvPr>
            <p:ph type="body" sz="quarter" idx="12"/>
          </p:nvPr>
        </p:nvSpPr>
        <p:spPr>
          <a:xfrm>
            <a:off x="407368" y="1650285"/>
            <a:ext cx="7394393" cy="423903"/>
          </a:xfrm>
        </p:spPr>
        <p:txBody>
          <a:bodyPr>
            <a:normAutofit fontScale="85000" lnSpcReduction="10000"/>
          </a:bodyPr>
          <a:lstStyle/>
          <a:p>
            <a:r>
              <a:rPr lang="en-US" dirty="0"/>
              <a:t>EU – China collaboration on CFETR and EU-DEMO Reactor Design 4</a:t>
            </a:r>
            <a:r>
              <a:rPr lang="en-US" baseline="30000" dirty="0"/>
              <a:t>th</a:t>
            </a:r>
            <a:r>
              <a:rPr lang="en-US" dirty="0"/>
              <a:t> Technical Exchange Meeting</a:t>
            </a:r>
            <a:endParaRPr lang="en-GB" dirty="0"/>
          </a:p>
        </p:txBody>
      </p:sp>
    </p:spTree>
    <p:extLst>
      <p:ext uri="{BB962C8B-B14F-4D97-AF65-F5344CB8AC3E}">
        <p14:creationId xmlns:p14="http://schemas.microsoft.com/office/powerpoint/2010/main" val="7683495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BF053-9655-F46E-2305-DC828695F06B}"/>
              </a:ext>
            </a:extLst>
          </p:cNvPr>
          <p:cNvSpPr>
            <a:spLocks noGrp="1"/>
          </p:cNvSpPr>
          <p:nvPr>
            <p:ph type="title"/>
          </p:nvPr>
        </p:nvSpPr>
        <p:spPr/>
        <p:txBody>
          <a:bodyPr/>
          <a:lstStyle/>
          <a:p>
            <a:r>
              <a:rPr lang="en-US" dirty="0"/>
              <a:t>Parameter space</a:t>
            </a:r>
            <a:endParaRPr lang="en-GB"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55024EA-2BE2-DEA4-4CBE-DA1CCD9E3DFD}"/>
                  </a:ext>
                </a:extLst>
              </p:cNvPr>
              <p:cNvSpPr>
                <a:spLocks noGrp="1"/>
              </p:cNvSpPr>
              <p:nvPr>
                <p:ph idx="1"/>
              </p:nvPr>
            </p:nvSpPr>
            <p:spPr/>
            <p:txBody>
              <a:bodyPr/>
              <a:lstStyle/>
              <a:p>
                <a:r>
                  <a:rPr lang="en-US" dirty="0"/>
                  <a:t>Preliminary design space exploration studies identified the region of interest as:</a:t>
                </a:r>
              </a:p>
              <a:p>
                <a:pPr lvl="1"/>
                <a:r>
                  <a:rPr lang="en-US" b="0" dirty="0"/>
                  <a:t>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ea typeface="Cambria Math" panose="02040503050406030204" pitchFamily="18" charset="0"/>
                      </a:rPr>
                      <m:t>∈</m:t>
                    </m:r>
                  </m:oMath>
                </a14:m>
                <a:r>
                  <a:rPr lang="en-GB" dirty="0"/>
                  <a:t> [2.7 – 2.9]</a:t>
                </a:r>
              </a:p>
              <a:p>
                <a:pPr lvl="1"/>
                <a:r>
                  <a:rPr lang="en-US" b="0" dirty="0"/>
                  <a:t>      </a:t>
                </a:r>
                <a14:m>
                  <m:oMath xmlns:m="http://schemas.openxmlformats.org/officeDocument/2006/math">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0</m:t>
                        </m:r>
                      </m:sub>
                    </m:sSub>
                    <m:r>
                      <a:rPr lang="en-US" b="0" i="1" smtClean="0">
                        <a:latin typeface="Cambria Math" panose="02040503050406030204" pitchFamily="18" charset="0"/>
                      </a:rPr>
                      <m:t>∈</m:t>
                    </m:r>
                  </m:oMath>
                </a14:m>
                <a:r>
                  <a:rPr lang="en-GB" dirty="0"/>
                  <a:t> [8.5 – 8.9] m</a:t>
                </a:r>
              </a:p>
              <a:p>
                <a:pPr lvl="1"/>
                <a:r>
                  <a:rPr lang="en-US" b="0" dirty="0"/>
                  <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95</m:t>
                        </m:r>
                      </m:sub>
                    </m:sSub>
                    <m:r>
                      <a:rPr lang="en-US" b="0" i="1" smtClean="0">
                        <a:latin typeface="Cambria Math" panose="02040503050406030204" pitchFamily="18" charset="0"/>
                      </a:rPr>
                      <m:t>∈</m:t>
                    </m:r>
                  </m:oMath>
                </a14:m>
                <a:r>
                  <a:rPr lang="en-GB" dirty="0"/>
                  <a:t> [3.3 – 3.8]</a:t>
                </a:r>
              </a:p>
              <a:p>
                <a:pPr marL="342900" lvl="1" indent="0">
                  <a:buNone/>
                </a:pPr>
                <a:endParaRPr lang="en-GB" dirty="0"/>
              </a:p>
              <a:p>
                <a:r>
                  <a:rPr lang="en-GB" dirty="0"/>
                  <a:t>Combined with the “stakeholder requirement” of:</a:t>
                </a:r>
              </a:p>
              <a:p>
                <a:pPr lvl="1"/>
                <a:r>
                  <a:rPr lang="en-US" b="0" dirty="0"/>
                  <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𝑒𝑙</m:t>
                        </m:r>
                        <m:r>
                          <a:rPr lang="en-US" b="0" i="1" smtClean="0">
                            <a:latin typeface="Cambria Math" panose="02040503050406030204" pitchFamily="18" charset="0"/>
                          </a:rPr>
                          <m:t>,</m:t>
                        </m:r>
                        <m:r>
                          <a:rPr lang="en-US" b="0" i="1" smtClean="0">
                            <a:latin typeface="Cambria Math" panose="02040503050406030204" pitchFamily="18" charset="0"/>
                          </a:rPr>
                          <m:t>𝑛𝑒𝑡</m:t>
                        </m:r>
                      </m:sub>
                    </m:sSub>
                    <m:r>
                      <a:rPr lang="en-US" b="0" i="1" smtClean="0">
                        <a:latin typeface="Cambria Math" panose="02040503050406030204" pitchFamily="18" charset="0"/>
                      </a:rPr>
                      <m:t>∈</m:t>
                    </m:r>
                  </m:oMath>
                </a14:m>
                <a:r>
                  <a:rPr lang="en-GB" dirty="0"/>
                  <a:t> [300 – 500] MWe</a:t>
                </a:r>
              </a:p>
              <a:p>
                <a:pPr lvl="1"/>
                <a:endParaRPr lang="en-GB" dirty="0"/>
              </a:p>
              <a:p>
                <a:r>
                  <a:rPr lang="en-GB" dirty="0"/>
                  <a:t>This 4-D space was scanned with PROCESS [6,7], solving the aforementioned optimisation problem at each point.</a:t>
                </a:r>
              </a:p>
              <a:p>
                <a:endParaRPr lang="en-GB" dirty="0"/>
              </a:p>
              <a:p>
                <a:r>
                  <a:rPr lang="en-GB" dirty="0"/>
                  <a:t>Results are shown in 2-D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m:t>
                        </m:r>
                        <m:r>
                          <a:rPr lang="en-US" b="0" i="1" smtClean="0">
                            <a:latin typeface="Cambria Math" panose="02040503050406030204" pitchFamily="18" charset="0"/>
                          </a:rPr>
                          <m:t>𝑞</m:t>
                        </m:r>
                      </m:e>
                      <m:sub>
                        <m:r>
                          <a:rPr lang="en-US" b="0" i="1" smtClean="0">
                            <a:latin typeface="Cambria Math" panose="02040503050406030204" pitchFamily="18" charset="0"/>
                          </a:rPr>
                          <m:t>95</m:t>
                        </m:r>
                      </m:sub>
                    </m:sSub>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𝑒𝑙</m:t>
                        </m:r>
                        <m:r>
                          <a:rPr lang="en-US" b="0" i="1" smtClean="0">
                            <a:latin typeface="Cambria Math" panose="02040503050406030204" pitchFamily="18" charset="0"/>
                          </a:rPr>
                          <m:t>,</m:t>
                        </m:r>
                        <m:r>
                          <a:rPr lang="en-US" b="0" i="1" smtClean="0">
                            <a:latin typeface="Cambria Math" panose="02040503050406030204" pitchFamily="18" charset="0"/>
                          </a:rPr>
                          <m:t>𝑛𝑒𝑡</m:t>
                        </m:r>
                      </m:sub>
                    </m:sSub>
                    <m:r>
                      <a:rPr lang="en-US" b="0" i="1" smtClean="0">
                        <a:latin typeface="Cambria Math" panose="02040503050406030204" pitchFamily="18" charset="0"/>
                      </a:rPr>
                      <m:t>}</m:t>
                    </m:r>
                  </m:oMath>
                </a14:m>
                <a:r>
                  <a:rPr lang="en-GB" dirty="0"/>
                  <a:t> for a combination of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𝐴</m:t>
                    </m:r>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0</m:t>
                        </m:r>
                      </m:sub>
                    </m:sSub>
                    <m:r>
                      <a:rPr lang="en-US" b="0" i="1" smtClean="0">
                        <a:latin typeface="Cambria Math" panose="02040503050406030204" pitchFamily="18" charset="0"/>
                      </a:rPr>
                      <m:t>}</m:t>
                    </m:r>
                  </m:oMath>
                </a14:m>
                <a:r>
                  <a:rPr lang="en-GB" dirty="0"/>
                  <a:t>.</a:t>
                </a:r>
              </a:p>
            </p:txBody>
          </p:sp>
        </mc:Choice>
        <mc:Fallback xmlns="">
          <p:sp>
            <p:nvSpPr>
              <p:cNvPr id="3" name="Content Placeholder 2">
                <a:extLst>
                  <a:ext uri="{FF2B5EF4-FFF2-40B4-BE49-F238E27FC236}">
                    <a16:creationId xmlns:a16="http://schemas.microsoft.com/office/drawing/2014/main" id="{E55024EA-2BE2-DEA4-4CBE-DA1CCD9E3DFD}"/>
                  </a:ext>
                </a:extLst>
              </p:cNvPr>
              <p:cNvSpPr>
                <a:spLocks noGrp="1" noRot="1" noChangeAspect="1" noMove="1" noResize="1" noEditPoints="1" noAdjustHandles="1" noChangeArrowheads="1" noChangeShapeType="1" noTextEdit="1"/>
              </p:cNvSpPr>
              <p:nvPr>
                <p:ph idx="1"/>
              </p:nvPr>
            </p:nvSpPr>
            <p:spPr>
              <a:blipFill>
                <a:blip r:embed="rId2"/>
                <a:stretch>
                  <a:fillRect l="-714" t="-857"/>
                </a:stretch>
              </a:blipFill>
            </p:spPr>
            <p:txBody>
              <a:bodyPr/>
              <a:lstStyle/>
              <a:p>
                <a:r>
                  <a:rPr lang="en-GB">
                    <a:noFill/>
                  </a:rPr>
                  <a:t> </a:t>
                </a:r>
              </a:p>
            </p:txBody>
          </p:sp>
        </mc:Fallback>
      </mc:AlternateContent>
      <p:sp>
        <p:nvSpPr>
          <p:cNvPr id="4" name="Footer Placeholder 3">
            <a:extLst>
              <a:ext uri="{FF2B5EF4-FFF2-40B4-BE49-F238E27FC236}">
                <a16:creationId xmlns:a16="http://schemas.microsoft.com/office/drawing/2014/main" id="{EB7FB56E-BBF5-E7CF-8DF8-0813A3AAEB5D}"/>
              </a:ext>
            </a:extLst>
          </p:cNvPr>
          <p:cNvSpPr>
            <a:spLocks noGrp="1"/>
          </p:cNvSpPr>
          <p:nvPr>
            <p:ph type="ftr" sz="quarter" idx="11"/>
          </p:nvPr>
        </p:nvSpPr>
        <p:spPr/>
        <p:txBody>
          <a:bodyPr/>
          <a:lstStyle/>
          <a:p>
            <a:r>
              <a:rPr lang="en-GB">
                <a:solidFill>
                  <a:prstClr val="white"/>
                </a:solidFill>
              </a:rPr>
              <a:t>M. Coleman | EU – China 4</a:t>
            </a:r>
            <a:r>
              <a:rPr lang="en-GB" baseline="30000">
                <a:solidFill>
                  <a:prstClr val="white"/>
                </a:solidFill>
              </a:rPr>
              <a:t>th </a:t>
            </a:r>
            <a:r>
              <a:rPr lang="en-GB">
                <a:solidFill>
                  <a:prstClr val="white"/>
                </a:solidFill>
              </a:rPr>
              <a:t>Technical Exchange Meeting  | 19 March 2024</a:t>
            </a:r>
            <a:endParaRPr lang="en-GB" dirty="0">
              <a:solidFill>
                <a:prstClr val="white"/>
              </a:solidFill>
            </a:endParaRPr>
          </a:p>
        </p:txBody>
      </p:sp>
      <p:sp>
        <p:nvSpPr>
          <p:cNvPr id="5" name="Slide Number Placeholder 4">
            <a:extLst>
              <a:ext uri="{FF2B5EF4-FFF2-40B4-BE49-F238E27FC236}">
                <a16:creationId xmlns:a16="http://schemas.microsoft.com/office/drawing/2014/main" id="{3A9D06D0-9083-A702-289E-7114CFCD43EE}"/>
              </a:ext>
            </a:extLst>
          </p:cNvPr>
          <p:cNvSpPr>
            <a:spLocks noGrp="1"/>
          </p:cNvSpPr>
          <p:nvPr>
            <p:ph type="sldNum" sz="quarter" idx="12"/>
          </p:nvPr>
        </p:nvSpPr>
        <p:spPr/>
        <p:txBody>
          <a:bodyPr/>
          <a:lstStyle/>
          <a:p>
            <a:fld id="{6A6D9FA1-99C7-4910-8E32-B85D378B0060}" type="slidenum">
              <a:rPr lang="en-GB" smtClean="0">
                <a:solidFill>
                  <a:prstClr val="white"/>
                </a:solidFill>
              </a:rPr>
              <a:pPr/>
              <a:t>10</a:t>
            </a:fld>
            <a:endParaRPr lang="en-GB" dirty="0">
              <a:solidFill>
                <a:prstClr val="white"/>
              </a:solidFill>
            </a:endParaRPr>
          </a:p>
        </p:txBody>
      </p:sp>
    </p:spTree>
    <p:extLst>
      <p:ext uri="{BB962C8B-B14F-4D97-AF65-F5344CB8AC3E}">
        <p14:creationId xmlns:p14="http://schemas.microsoft.com/office/powerpoint/2010/main" val="1663345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6" end="6"/>
                                            </p:txEl>
                                          </p:spTgt>
                                        </p:tgtEl>
                                        <p:attrNameLst>
                                          <p:attrName>style.visibility</p:attrName>
                                        </p:attrNameLst>
                                      </p:cBhvr>
                                      <p:to>
                                        <p:strVal val="visible"/>
                                      </p:to>
                                    </p:set>
                                    <p:animEffect transition="in" filter="fade">
                                      <p:cBhvr>
                                        <p:cTn id="10" dur="500"/>
                                        <p:tgtEl>
                                          <p:spTgt spid="3">
                                            <p:txEl>
                                              <p:pRg st="6" end="6"/>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animEffect transition="in" filter="fade">
                                      <p:cBhvr>
                                        <p:cTn id="15" dur="500"/>
                                        <p:tgtEl>
                                          <p:spTgt spid="3">
                                            <p:txEl>
                                              <p:pRg st="8" end="8"/>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10" end="10"/>
                                            </p:txEl>
                                          </p:spTgt>
                                        </p:tgtEl>
                                        <p:attrNameLst>
                                          <p:attrName>style.visibility</p:attrName>
                                        </p:attrNameLst>
                                      </p:cBhvr>
                                      <p:to>
                                        <p:strVal val="visible"/>
                                      </p:to>
                                    </p:set>
                                    <p:animEffect transition="in" filter="fade">
                                      <p:cBhvr>
                                        <p:cTn id="20"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F21F669B-E7D7-086C-B7D0-8087558D2292}"/>
                  </a:ext>
                </a:extLst>
              </p:cNvPr>
              <p:cNvSpPr>
                <a:spLocks noGrp="1"/>
              </p:cNvSpPr>
              <p:nvPr>
                <p:ph type="title"/>
              </p:nvPr>
            </p:nvSpPr>
            <p:spPr/>
            <p:txBody>
              <a:bodyPr/>
              <a:lstStyle/>
              <a:p>
                <a:r>
                  <a:rPr lang="en-US" dirty="0"/>
                  <a:t>Design space for </a:t>
                </a:r>
                <a14:m>
                  <m:oMath xmlns:m="http://schemas.openxmlformats.org/officeDocument/2006/math">
                    <m:r>
                      <a:rPr lang="en-US" b="1" i="1" smtClean="0">
                        <a:latin typeface="Cambria Math" panose="02040503050406030204" pitchFamily="18" charset="0"/>
                      </a:rPr>
                      <m:t>𝑨</m:t>
                    </m:r>
                  </m:oMath>
                </a14:m>
                <a:r>
                  <a:rPr lang="en-GB" dirty="0"/>
                  <a:t> = 2.8, </a:t>
                </a:r>
                <a14:m>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𝑹</m:t>
                        </m:r>
                      </m:e>
                      <m:sub>
                        <m:r>
                          <a:rPr lang="en-US" b="1" i="1" smtClean="0">
                            <a:latin typeface="Cambria Math" panose="02040503050406030204" pitchFamily="18" charset="0"/>
                          </a:rPr>
                          <m:t>𝟎</m:t>
                        </m:r>
                      </m:sub>
                    </m:sSub>
                  </m:oMath>
                </a14:m>
                <a:r>
                  <a:rPr lang="en-GB" dirty="0"/>
                  <a:t> = 8.6 m</a:t>
                </a:r>
              </a:p>
            </p:txBody>
          </p:sp>
        </mc:Choice>
        <mc:Fallback xmlns="">
          <p:sp>
            <p:nvSpPr>
              <p:cNvPr id="2" name="Title 1">
                <a:extLst>
                  <a:ext uri="{FF2B5EF4-FFF2-40B4-BE49-F238E27FC236}">
                    <a16:creationId xmlns:a16="http://schemas.microsoft.com/office/drawing/2014/main" id="{F21F669B-E7D7-086C-B7D0-8087558D2292}"/>
                  </a:ext>
                </a:extLst>
              </p:cNvPr>
              <p:cNvSpPr>
                <a:spLocks noGrp="1" noRot="1" noChangeAspect="1" noMove="1" noResize="1" noEditPoints="1" noAdjustHandles="1" noChangeArrowheads="1" noChangeShapeType="1" noTextEdit="1"/>
              </p:cNvSpPr>
              <p:nvPr>
                <p:ph type="title"/>
              </p:nvPr>
            </p:nvSpPr>
            <p:spPr>
              <a:blipFill>
                <a:blip r:embed="rId2"/>
                <a:stretch>
                  <a:fillRect l="-1289" t="-30667" b="-33333"/>
                </a:stretch>
              </a:blipFill>
            </p:spPr>
            <p:txBody>
              <a:bodyPr/>
              <a:lstStyle/>
              <a:p>
                <a:r>
                  <a:rPr lang="en-GB">
                    <a:noFill/>
                  </a:rPr>
                  <a:t> </a:t>
                </a:r>
              </a:p>
            </p:txBody>
          </p:sp>
        </mc:Fallback>
      </mc:AlternateContent>
      <p:sp>
        <p:nvSpPr>
          <p:cNvPr id="4" name="Footer Placeholder 3">
            <a:extLst>
              <a:ext uri="{FF2B5EF4-FFF2-40B4-BE49-F238E27FC236}">
                <a16:creationId xmlns:a16="http://schemas.microsoft.com/office/drawing/2014/main" id="{83E3ED74-B87F-48AF-CE65-110A6A4407F3}"/>
              </a:ext>
            </a:extLst>
          </p:cNvPr>
          <p:cNvSpPr>
            <a:spLocks noGrp="1"/>
          </p:cNvSpPr>
          <p:nvPr>
            <p:ph type="ftr" sz="quarter" idx="11"/>
          </p:nvPr>
        </p:nvSpPr>
        <p:spPr/>
        <p:txBody>
          <a:bodyPr/>
          <a:lstStyle/>
          <a:p>
            <a:r>
              <a:rPr lang="en-GB">
                <a:solidFill>
                  <a:prstClr val="white"/>
                </a:solidFill>
              </a:rPr>
              <a:t>M. Coleman | EU – China 4</a:t>
            </a:r>
            <a:r>
              <a:rPr lang="en-GB" baseline="30000">
                <a:solidFill>
                  <a:prstClr val="white"/>
                </a:solidFill>
              </a:rPr>
              <a:t>th </a:t>
            </a:r>
            <a:r>
              <a:rPr lang="en-GB">
                <a:solidFill>
                  <a:prstClr val="white"/>
                </a:solidFill>
              </a:rPr>
              <a:t>Technical Exchange Meeting  | 19 March 2024</a:t>
            </a:r>
            <a:endParaRPr lang="en-GB" dirty="0">
              <a:solidFill>
                <a:prstClr val="white"/>
              </a:solidFill>
            </a:endParaRPr>
          </a:p>
        </p:txBody>
      </p:sp>
      <p:sp>
        <p:nvSpPr>
          <p:cNvPr id="5" name="Slide Number Placeholder 4">
            <a:extLst>
              <a:ext uri="{FF2B5EF4-FFF2-40B4-BE49-F238E27FC236}">
                <a16:creationId xmlns:a16="http://schemas.microsoft.com/office/drawing/2014/main" id="{7DD03984-FC70-A67C-B8F9-9E0FF4D2FBA4}"/>
              </a:ext>
            </a:extLst>
          </p:cNvPr>
          <p:cNvSpPr>
            <a:spLocks noGrp="1"/>
          </p:cNvSpPr>
          <p:nvPr>
            <p:ph type="sldNum" sz="quarter" idx="12"/>
          </p:nvPr>
        </p:nvSpPr>
        <p:spPr/>
        <p:txBody>
          <a:bodyPr/>
          <a:lstStyle/>
          <a:p>
            <a:fld id="{6A6D9FA1-99C7-4910-8E32-B85D378B0060}" type="slidenum">
              <a:rPr lang="en-GB" smtClean="0">
                <a:solidFill>
                  <a:prstClr val="white"/>
                </a:solidFill>
              </a:rPr>
              <a:pPr/>
              <a:t>11</a:t>
            </a:fld>
            <a:endParaRPr lang="en-GB" dirty="0">
              <a:solidFill>
                <a:prstClr val="white"/>
              </a:solidFill>
            </a:endParaRPr>
          </a:p>
        </p:txBody>
      </p:sp>
      <p:pic>
        <p:nvPicPr>
          <p:cNvPr id="7" name="Picture 6">
            <a:extLst>
              <a:ext uri="{FF2B5EF4-FFF2-40B4-BE49-F238E27FC236}">
                <a16:creationId xmlns:a16="http://schemas.microsoft.com/office/drawing/2014/main" id="{FCCB610F-13E7-4533-E9C1-A57A202CFE1C}"/>
              </a:ext>
            </a:extLst>
          </p:cNvPr>
          <p:cNvPicPr>
            <a:picLocks noChangeAspect="1"/>
          </p:cNvPicPr>
          <p:nvPr/>
        </p:nvPicPr>
        <p:blipFill rotWithShape="1">
          <a:blip r:embed="rId3"/>
          <a:srcRect l="4257" t="10601" r="22812" b="2908"/>
          <a:stretch/>
        </p:blipFill>
        <p:spPr>
          <a:xfrm>
            <a:off x="4548907" y="649715"/>
            <a:ext cx="6423894" cy="5713763"/>
          </a:xfrm>
          <a:prstGeom prst="rect">
            <a:avLst/>
          </a:prstGeom>
        </p:spPr>
      </p:pic>
      <p:pic>
        <p:nvPicPr>
          <p:cNvPr id="9" name="Picture 8">
            <a:extLst>
              <a:ext uri="{FF2B5EF4-FFF2-40B4-BE49-F238E27FC236}">
                <a16:creationId xmlns:a16="http://schemas.microsoft.com/office/drawing/2014/main" id="{A7F8E131-4FE1-A2D5-6B81-BE5531EF4D5A}"/>
              </a:ext>
            </a:extLst>
          </p:cNvPr>
          <p:cNvPicPr>
            <a:picLocks noChangeAspect="1"/>
          </p:cNvPicPr>
          <p:nvPr/>
        </p:nvPicPr>
        <p:blipFill rotWithShape="1">
          <a:blip r:embed="rId4"/>
          <a:srcRect l="4306" t="10601" r="22840" b="2908"/>
          <a:stretch/>
        </p:blipFill>
        <p:spPr>
          <a:xfrm>
            <a:off x="4548907" y="649715"/>
            <a:ext cx="6423894" cy="5713763"/>
          </a:xfrm>
          <a:prstGeom prst="rect">
            <a:avLst/>
          </a:prstGeom>
        </p:spPr>
      </p:pic>
      <p:pic>
        <p:nvPicPr>
          <p:cNvPr id="11" name="Picture 10">
            <a:extLst>
              <a:ext uri="{FF2B5EF4-FFF2-40B4-BE49-F238E27FC236}">
                <a16:creationId xmlns:a16="http://schemas.microsoft.com/office/drawing/2014/main" id="{8ACCB0CC-D602-8CA8-881F-D8A5E4833D44}"/>
              </a:ext>
            </a:extLst>
          </p:cNvPr>
          <p:cNvPicPr>
            <a:picLocks noChangeAspect="1"/>
          </p:cNvPicPr>
          <p:nvPr/>
        </p:nvPicPr>
        <p:blipFill rotWithShape="1">
          <a:blip r:embed="rId5"/>
          <a:srcRect l="4295" t="10601" r="22832" b="2908"/>
          <a:stretch/>
        </p:blipFill>
        <p:spPr>
          <a:xfrm>
            <a:off x="4548907" y="649715"/>
            <a:ext cx="6423894" cy="5713763"/>
          </a:xfrm>
          <a:prstGeom prst="rect">
            <a:avLst/>
          </a:prstGeom>
        </p:spPr>
      </p:pic>
      <p:pic>
        <p:nvPicPr>
          <p:cNvPr id="13" name="Picture 12">
            <a:extLst>
              <a:ext uri="{FF2B5EF4-FFF2-40B4-BE49-F238E27FC236}">
                <a16:creationId xmlns:a16="http://schemas.microsoft.com/office/drawing/2014/main" id="{3CC808FF-D08E-AE29-FD31-C899B6A159DA}"/>
              </a:ext>
            </a:extLst>
          </p:cNvPr>
          <p:cNvPicPr>
            <a:picLocks noChangeAspect="1"/>
          </p:cNvPicPr>
          <p:nvPr/>
        </p:nvPicPr>
        <p:blipFill rotWithShape="1">
          <a:blip r:embed="rId6"/>
          <a:srcRect l="4271" t="10601" r="11342" b="2908"/>
          <a:stretch/>
        </p:blipFill>
        <p:spPr>
          <a:xfrm>
            <a:off x="4553339" y="649715"/>
            <a:ext cx="7427167" cy="5713763"/>
          </a:xfrm>
          <a:prstGeom prst="rect">
            <a:avLst/>
          </a:prstGeom>
        </p:spPr>
      </p:pic>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DB96459-F27D-8832-7AAB-68CF90FF012A}"/>
                  </a:ext>
                </a:extLst>
              </p:cNvPr>
              <p:cNvSpPr>
                <a:spLocks noGrp="1"/>
              </p:cNvSpPr>
              <p:nvPr>
                <p:ph idx="1"/>
              </p:nvPr>
            </p:nvSpPr>
            <p:spPr>
              <a:xfrm>
                <a:off x="609601" y="1942702"/>
                <a:ext cx="3830390" cy="2528327"/>
              </a:xfrm>
            </p:spPr>
            <p:txBody>
              <a:bodyPr>
                <a:normAutofit/>
              </a:bodyPr>
              <a:lstStyle/>
              <a:p>
                <a:pPr marL="0" indent="0">
                  <a:buNone/>
                </a:pPr>
                <a:r>
                  <a:rPr lang="en-US" dirty="0"/>
                  <a:t>White: no solution</a:t>
                </a:r>
              </a:p>
              <a:p>
                <a:pPr marL="0" indent="0">
                  <a:buNone/>
                </a:pPr>
                <a:r>
                  <a:rPr lang="en-US" dirty="0"/>
                  <a:t>          </a:t>
                </a:r>
                <a14:m>
                  <m:oMath xmlns:m="http://schemas.openxmlformats.org/officeDocument/2006/math">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𝜏</m:t>
                                </m:r>
                              </m:e>
                              <m:sub>
                                <m:r>
                                  <a:rPr lang="en-US" b="0" i="1" smtClean="0">
                                    <a:latin typeface="Cambria Math" panose="02040503050406030204" pitchFamily="18" charset="0"/>
                                  </a:rPr>
                                  <m:t>𝑝𝑢𝑙𝑠𝑒</m:t>
                                </m:r>
                              </m:sub>
                            </m:sSub>
                          </m:e>
                        </m:d>
                      </m:e>
                      <m:sup>
                        <m:r>
                          <a:rPr lang="en-US" b="0" i="1" smtClean="0">
                            <a:latin typeface="Cambria Math" panose="02040503050406030204" pitchFamily="18" charset="0"/>
                          </a:rPr>
                          <m:t>∗</m:t>
                        </m:r>
                      </m:sup>
                    </m:sSup>
                    <m:r>
                      <a:rPr lang="en-US" b="0" i="1" smtClean="0">
                        <a:latin typeface="Cambria Math" panose="02040503050406030204" pitchFamily="18" charset="0"/>
                      </a:rPr>
                      <m:t>≤</m:t>
                    </m:r>
                  </m:oMath>
                </a14:m>
                <a:r>
                  <a:rPr lang="en-GB" dirty="0"/>
                  <a:t> 2.0 hours</a:t>
                </a:r>
              </a:p>
              <a:p>
                <a:pPr marL="0" indent="0">
                  <a:buNone/>
                </a:pPr>
                <a:r>
                  <a:rPr lang="en-GB" dirty="0"/>
                  <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𝑒𝑙</m:t>
                        </m:r>
                        <m:r>
                          <a:rPr lang="en-US" b="0" i="1" smtClean="0">
                            <a:latin typeface="Cambria Math" panose="02040503050406030204" pitchFamily="18" charset="0"/>
                          </a:rPr>
                          <m:t>,</m:t>
                        </m:r>
                        <m:r>
                          <a:rPr lang="en-US" b="0" i="1" smtClean="0">
                            <a:latin typeface="Cambria Math" panose="02040503050406030204" pitchFamily="18" charset="0"/>
                          </a:rPr>
                          <m:t>𝑛𝑒𝑡</m:t>
                        </m:r>
                      </m:sub>
                    </m:sSub>
                    <m:r>
                      <a:rPr lang="en-US" b="0" i="1" smtClean="0">
                        <a:latin typeface="Cambria Math" panose="02040503050406030204" pitchFamily="18" charset="0"/>
                      </a:rPr>
                      <m:t>    ≤</m:t>
                    </m:r>
                  </m:oMath>
                </a14:m>
                <a:r>
                  <a:rPr lang="en-GB" dirty="0"/>
                  <a:t> 350 MWe</a:t>
                </a:r>
              </a:p>
              <a:p>
                <a:pPr marL="0" indent="0">
                  <a:buNone/>
                </a:pPr>
                <a:r>
                  <a:rPr lang="en-GB" dirty="0"/>
                  <a:t>           viable design space</a:t>
                </a:r>
              </a:p>
              <a:p>
                <a:pPr marL="0" indent="0">
                  <a:buNone/>
                </a:pPr>
                <a:r>
                  <a:rPr lang="en-GB" dirty="0"/>
                  <a:t>           selected point</a:t>
                </a:r>
              </a:p>
              <a:p>
                <a:pPr marL="0" indent="0">
                  <a:buNone/>
                </a:pPr>
                <a:endParaRPr lang="en-GB" dirty="0"/>
              </a:p>
            </p:txBody>
          </p:sp>
        </mc:Choice>
        <mc:Fallback xmlns="">
          <p:sp>
            <p:nvSpPr>
              <p:cNvPr id="3" name="Content Placeholder 2">
                <a:extLst>
                  <a:ext uri="{FF2B5EF4-FFF2-40B4-BE49-F238E27FC236}">
                    <a16:creationId xmlns:a16="http://schemas.microsoft.com/office/drawing/2014/main" id="{CDB96459-F27D-8832-7AAB-68CF90FF012A}"/>
                  </a:ext>
                </a:extLst>
              </p:cNvPr>
              <p:cNvSpPr>
                <a:spLocks noGrp="1" noRot="1" noChangeAspect="1" noMove="1" noResize="1" noEditPoints="1" noAdjustHandles="1" noChangeArrowheads="1" noChangeShapeType="1" noTextEdit="1"/>
              </p:cNvSpPr>
              <p:nvPr>
                <p:ph idx="1"/>
              </p:nvPr>
            </p:nvSpPr>
            <p:spPr>
              <a:xfrm>
                <a:off x="609601" y="1942702"/>
                <a:ext cx="3830390" cy="2528327"/>
              </a:xfrm>
              <a:blipFill>
                <a:blip r:embed="rId7"/>
                <a:stretch>
                  <a:fillRect l="-2389" t="-1932"/>
                </a:stretch>
              </a:blipFill>
            </p:spPr>
            <p:txBody>
              <a:bodyPr/>
              <a:lstStyle/>
              <a:p>
                <a:r>
                  <a:rPr lang="en-GB">
                    <a:noFill/>
                  </a:rPr>
                  <a:t> </a:t>
                </a:r>
              </a:p>
            </p:txBody>
          </p:sp>
        </mc:Fallback>
      </mc:AlternateContent>
      <p:grpSp>
        <p:nvGrpSpPr>
          <p:cNvPr id="20" name="Group 19">
            <a:extLst>
              <a:ext uri="{FF2B5EF4-FFF2-40B4-BE49-F238E27FC236}">
                <a16:creationId xmlns:a16="http://schemas.microsoft.com/office/drawing/2014/main" id="{CEE2A6EC-D67B-A877-5C81-DB5D5DDDE37A}"/>
              </a:ext>
            </a:extLst>
          </p:cNvPr>
          <p:cNvGrpSpPr/>
          <p:nvPr/>
        </p:nvGrpSpPr>
        <p:grpSpPr>
          <a:xfrm>
            <a:off x="5541369" y="1060255"/>
            <a:ext cx="3270442" cy="4459505"/>
            <a:chOff x="5541369" y="1060255"/>
            <a:chExt cx="3270442" cy="4459505"/>
          </a:xfrm>
        </p:grpSpPr>
        <p:cxnSp>
          <p:nvCxnSpPr>
            <p:cNvPr id="8" name="Straight Arrow Connector 7">
              <a:extLst>
                <a:ext uri="{FF2B5EF4-FFF2-40B4-BE49-F238E27FC236}">
                  <a16:creationId xmlns:a16="http://schemas.microsoft.com/office/drawing/2014/main" id="{C11E8152-EEDB-1AAA-3AA4-8F077173115C}"/>
                </a:ext>
              </a:extLst>
            </p:cNvPr>
            <p:cNvCxnSpPr>
              <a:cxnSpLocks/>
            </p:cNvCxnSpPr>
            <p:nvPr/>
          </p:nvCxnSpPr>
          <p:spPr>
            <a:xfrm flipV="1">
              <a:off x="5541369" y="1060255"/>
              <a:ext cx="214302" cy="149296"/>
            </a:xfrm>
            <a:prstGeom prst="straightConnector1">
              <a:avLst/>
            </a:prstGeom>
            <a:ln w="28575">
              <a:solidFill>
                <a:srgbClr val="1F0EF8"/>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226A56EF-AA22-F19E-FB62-B0726314F7A2}"/>
                </a:ext>
              </a:extLst>
            </p:cNvPr>
            <p:cNvCxnSpPr>
              <a:cxnSpLocks/>
            </p:cNvCxnSpPr>
            <p:nvPr/>
          </p:nvCxnSpPr>
          <p:spPr>
            <a:xfrm flipV="1">
              <a:off x="5988849" y="1789531"/>
              <a:ext cx="215607" cy="183890"/>
            </a:xfrm>
            <a:prstGeom prst="straightConnector1">
              <a:avLst/>
            </a:prstGeom>
            <a:ln w="28575">
              <a:solidFill>
                <a:srgbClr val="1F0EF8"/>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F68BDCD1-E14C-4E2B-5E39-F87A78F9834A}"/>
                </a:ext>
              </a:extLst>
            </p:cNvPr>
            <p:cNvCxnSpPr>
              <a:cxnSpLocks/>
            </p:cNvCxnSpPr>
            <p:nvPr/>
          </p:nvCxnSpPr>
          <p:spPr>
            <a:xfrm flipV="1">
              <a:off x="6472227" y="2519743"/>
              <a:ext cx="215607" cy="183890"/>
            </a:xfrm>
            <a:prstGeom prst="straightConnector1">
              <a:avLst/>
            </a:prstGeom>
            <a:ln w="28575">
              <a:solidFill>
                <a:srgbClr val="1F0EF8"/>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0804AC5B-0E11-6B4E-E1E3-0E0C2B11CA34}"/>
                </a:ext>
              </a:extLst>
            </p:cNvPr>
            <p:cNvCxnSpPr>
              <a:cxnSpLocks/>
            </p:cNvCxnSpPr>
            <p:nvPr/>
          </p:nvCxnSpPr>
          <p:spPr>
            <a:xfrm flipV="1">
              <a:off x="6988331" y="3230761"/>
              <a:ext cx="215607" cy="183890"/>
            </a:xfrm>
            <a:prstGeom prst="straightConnector1">
              <a:avLst/>
            </a:prstGeom>
            <a:ln w="28575">
              <a:solidFill>
                <a:srgbClr val="1F0EF8"/>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41BEFA1A-A62F-E216-6FD0-67159660A0EE}"/>
                </a:ext>
              </a:extLst>
            </p:cNvPr>
            <p:cNvCxnSpPr>
              <a:cxnSpLocks/>
            </p:cNvCxnSpPr>
            <p:nvPr/>
          </p:nvCxnSpPr>
          <p:spPr>
            <a:xfrm flipV="1">
              <a:off x="7459556" y="3922196"/>
              <a:ext cx="215607" cy="183890"/>
            </a:xfrm>
            <a:prstGeom prst="straightConnector1">
              <a:avLst/>
            </a:prstGeom>
            <a:ln w="28575">
              <a:solidFill>
                <a:srgbClr val="1F0EF8"/>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5C59152C-21CF-325A-D62A-9E9027C0755F}"/>
                </a:ext>
              </a:extLst>
            </p:cNvPr>
            <p:cNvCxnSpPr>
              <a:cxnSpLocks/>
            </p:cNvCxnSpPr>
            <p:nvPr/>
          </p:nvCxnSpPr>
          <p:spPr>
            <a:xfrm flipV="1">
              <a:off x="8004161" y="4600983"/>
              <a:ext cx="215607" cy="183890"/>
            </a:xfrm>
            <a:prstGeom prst="straightConnector1">
              <a:avLst/>
            </a:prstGeom>
            <a:ln w="28575">
              <a:solidFill>
                <a:srgbClr val="1F0EF8"/>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AD11D000-1A42-05E5-4E44-D046FBE340DA}"/>
                </a:ext>
              </a:extLst>
            </p:cNvPr>
            <p:cNvCxnSpPr>
              <a:cxnSpLocks/>
            </p:cNvCxnSpPr>
            <p:nvPr/>
          </p:nvCxnSpPr>
          <p:spPr>
            <a:xfrm flipV="1">
              <a:off x="8596204" y="5335870"/>
              <a:ext cx="215607" cy="183890"/>
            </a:xfrm>
            <a:prstGeom prst="straightConnector1">
              <a:avLst/>
            </a:prstGeom>
            <a:ln w="28575">
              <a:solidFill>
                <a:srgbClr val="1F0EF8"/>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42FE40A0-CE23-F662-7693-3D46CCC3299F}"/>
              </a:ext>
            </a:extLst>
          </p:cNvPr>
          <p:cNvGrpSpPr/>
          <p:nvPr/>
        </p:nvGrpSpPr>
        <p:grpSpPr>
          <a:xfrm>
            <a:off x="5434218" y="4570036"/>
            <a:ext cx="4073485" cy="265625"/>
            <a:chOff x="5434218" y="4570036"/>
            <a:chExt cx="4073485" cy="265625"/>
          </a:xfrm>
        </p:grpSpPr>
        <p:cxnSp>
          <p:nvCxnSpPr>
            <p:cNvPr id="21" name="Straight Arrow Connector 20">
              <a:extLst>
                <a:ext uri="{FF2B5EF4-FFF2-40B4-BE49-F238E27FC236}">
                  <a16:creationId xmlns:a16="http://schemas.microsoft.com/office/drawing/2014/main" id="{07F16B34-1CF9-1492-A5F1-4DEF21FA7339}"/>
                </a:ext>
              </a:extLst>
            </p:cNvPr>
            <p:cNvCxnSpPr>
              <a:cxnSpLocks/>
            </p:cNvCxnSpPr>
            <p:nvPr/>
          </p:nvCxnSpPr>
          <p:spPr>
            <a:xfrm>
              <a:off x="5434218" y="4573142"/>
              <a:ext cx="0" cy="26251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005D8D02-2B3B-B2B7-B7F4-9DE9B7E64B9D}"/>
                </a:ext>
              </a:extLst>
            </p:cNvPr>
            <p:cNvCxnSpPr>
              <a:cxnSpLocks/>
            </p:cNvCxnSpPr>
            <p:nvPr/>
          </p:nvCxnSpPr>
          <p:spPr>
            <a:xfrm>
              <a:off x="6096000" y="4571589"/>
              <a:ext cx="0" cy="26251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97A8A91E-32DC-6193-9A44-F2AF03866C49}"/>
                </a:ext>
              </a:extLst>
            </p:cNvPr>
            <p:cNvCxnSpPr>
              <a:cxnSpLocks/>
            </p:cNvCxnSpPr>
            <p:nvPr/>
          </p:nvCxnSpPr>
          <p:spPr>
            <a:xfrm>
              <a:off x="6910358" y="4571589"/>
              <a:ext cx="0" cy="26251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6E8BD2E0-DD8E-2220-3E14-01480F2F7326}"/>
                </a:ext>
              </a:extLst>
            </p:cNvPr>
            <p:cNvCxnSpPr>
              <a:cxnSpLocks/>
            </p:cNvCxnSpPr>
            <p:nvPr/>
          </p:nvCxnSpPr>
          <p:spPr>
            <a:xfrm>
              <a:off x="7760854" y="4571588"/>
              <a:ext cx="0" cy="26251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E968846A-DC46-F94E-80D4-5F267EADDB40}"/>
                </a:ext>
              </a:extLst>
            </p:cNvPr>
            <p:cNvCxnSpPr>
              <a:cxnSpLocks/>
            </p:cNvCxnSpPr>
            <p:nvPr/>
          </p:nvCxnSpPr>
          <p:spPr>
            <a:xfrm>
              <a:off x="8600879" y="4571588"/>
              <a:ext cx="0" cy="26251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E1F88790-E8F8-1FB4-D59F-C8B4F60FF868}"/>
                </a:ext>
              </a:extLst>
            </p:cNvPr>
            <p:cNvCxnSpPr>
              <a:cxnSpLocks/>
            </p:cNvCxnSpPr>
            <p:nvPr/>
          </p:nvCxnSpPr>
          <p:spPr>
            <a:xfrm>
              <a:off x="9507703" y="4570036"/>
              <a:ext cx="0" cy="26251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AB869945-4AC8-7212-6602-A88AAB26EE13}"/>
              </a:ext>
            </a:extLst>
          </p:cNvPr>
          <p:cNvGrpSpPr/>
          <p:nvPr/>
        </p:nvGrpSpPr>
        <p:grpSpPr>
          <a:xfrm>
            <a:off x="783133" y="2479572"/>
            <a:ext cx="479258" cy="415949"/>
            <a:chOff x="983432" y="1373582"/>
            <a:chExt cx="479258" cy="415949"/>
          </a:xfrm>
        </p:grpSpPr>
        <p:cxnSp>
          <p:nvCxnSpPr>
            <p:cNvPr id="30" name="Straight Connector 29">
              <a:extLst>
                <a:ext uri="{FF2B5EF4-FFF2-40B4-BE49-F238E27FC236}">
                  <a16:creationId xmlns:a16="http://schemas.microsoft.com/office/drawing/2014/main" id="{3FB8CC99-ABB1-8F8F-8E7F-285B10EFF989}"/>
                </a:ext>
              </a:extLst>
            </p:cNvPr>
            <p:cNvCxnSpPr>
              <a:cxnSpLocks/>
            </p:cNvCxnSpPr>
            <p:nvPr/>
          </p:nvCxnSpPr>
          <p:spPr>
            <a:xfrm>
              <a:off x="983432" y="1438275"/>
              <a:ext cx="479258" cy="351256"/>
            </a:xfrm>
            <a:prstGeom prst="line">
              <a:avLst/>
            </a:prstGeom>
            <a:ln w="28575">
              <a:solidFill>
                <a:srgbClr val="1F0EF8"/>
              </a:solidFill>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DECA5E38-666F-0F99-BAC5-699CA8AF0691}"/>
                </a:ext>
              </a:extLst>
            </p:cNvPr>
            <p:cNvCxnSpPr>
              <a:cxnSpLocks/>
            </p:cNvCxnSpPr>
            <p:nvPr/>
          </p:nvCxnSpPr>
          <p:spPr>
            <a:xfrm flipV="1">
              <a:off x="1112048" y="1373582"/>
              <a:ext cx="107151" cy="149296"/>
            </a:xfrm>
            <a:prstGeom prst="straightConnector1">
              <a:avLst/>
            </a:prstGeom>
            <a:ln w="28575">
              <a:solidFill>
                <a:srgbClr val="1F0EF8"/>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761FF3DF-164A-6DEB-84A0-36D34C8EA10B}"/>
                </a:ext>
              </a:extLst>
            </p:cNvPr>
            <p:cNvCxnSpPr>
              <a:cxnSpLocks/>
            </p:cNvCxnSpPr>
            <p:nvPr/>
          </p:nvCxnSpPr>
          <p:spPr>
            <a:xfrm flipV="1">
              <a:off x="1350209" y="1560328"/>
              <a:ext cx="107151" cy="149296"/>
            </a:xfrm>
            <a:prstGeom prst="straightConnector1">
              <a:avLst/>
            </a:prstGeom>
            <a:ln w="28575">
              <a:solidFill>
                <a:srgbClr val="1F0EF8"/>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7" name="Group 36">
            <a:extLst>
              <a:ext uri="{FF2B5EF4-FFF2-40B4-BE49-F238E27FC236}">
                <a16:creationId xmlns:a16="http://schemas.microsoft.com/office/drawing/2014/main" id="{5110607E-8585-7D8A-C125-83F74CC9C34E}"/>
              </a:ext>
            </a:extLst>
          </p:cNvPr>
          <p:cNvGrpSpPr/>
          <p:nvPr/>
        </p:nvGrpSpPr>
        <p:grpSpPr>
          <a:xfrm>
            <a:off x="740671" y="2987466"/>
            <a:ext cx="479258" cy="415949"/>
            <a:chOff x="983432" y="1373582"/>
            <a:chExt cx="479258" cy="415949"/>
          </a:xfrm>
        </p:grpSpPr>
        <p:cxnSp>
          <p:nvCxnSpPr>
            <p:cNvPr id="38" name="Straight Connector 37">
              <a:extLst>
                <a:ext uri="{FF2B5EF4-FFF2-40B4-BE49-F238E27FC236}">
                  <a16:creationId xmlns:a16="http://schemas.microsoft.com/office/drawing/2014/main" id="{857B2EF2-5B48-D708-6431-0A508F601DA1}"/>
                </a:ext>
              </a:extLst>
            </p:cNvPr>
            <p:cNvCxnSpPr>
              <a:cxnSpLocks/>
            </p:cNvCxnSpPr>
            <p:nvPr/>
          </p:nvCxnSpPr>
          <p:spPr>
            <a:xfrm>
              <a:off x="983432" y="1438275"/>
              <a:ext cx="479258" cy="35125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3896D5BC-3241-2094-102C-6588D0295901}"/>
                </a:ext>
              </a:extLst>
            </p:cNvPr>
            <p:cNvCxnSpPr>
              <a:cxnSpLocks/>
            </p:cNvCxnSpPr>
            <p:nvPr/>
          </p:nvCxnSpPr>
          <p:spPr>
            <a:xfrm flipV="1">
              <a:off x="1112048" y="1373582"/>
              <a:ext cx="107151" cy="14929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198DBD8A-250A-0C55-D0FA-313776434EBF}"/>
                </a:ext>
              </a:extLst>
            </p:cNvPr>
            <p:cNvCxnSpPr>
              <a:cxnSpLocks/>
            </p:cNvCxnSpPr>
            <p:nvPr/>
          </p:nvCxnSpPr>
          <p:spPr>
            <a:xfrm flipV="1">
              <a:off x="1350209" y="1553504"/>
              <a:ext cx="107151" cy="14929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41" name="Isosceles Triangle 40">
            <a:extLst>
              <a:ext uri="{FF2B5EF4-FFF2-40B4-BE49-F238E27FC236}">
                <a16:creationId xmlns:a16="http://schemas.microsoft.com/office/drawing/2014/main" id="{757298FD-101A-AA96-48DD-E8E0CA1DB97D}"/>
              </a:ext>
            </a:extLst>
          </p:cNvPr>
          <p:cNvSpPr/>
          <p:nvPr/>
        </p:nvSpPr>
        <p:spPr>
          <a:xfrm>
            <a:off x="5282457" y="836712"/>
            <a:ext cx="2520859" cy="3733324"/>
          </a:xfrm>
          <a:prstGeom prst="triangle">
            <a:avLst>
              <a:gd name="adj" fmla="val 0"/>
            </a:avLst>
          </a:prstGeom>
          <a:solidFill>
            <a:srgbClr val="92D050">
              <a:alpha val="42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extLst>
              <a:ext uri="{FF2B5EF4-FFF2-40B4-BE49-F238E27FC236}">
                <a16:creationId xmlns:a16="http://schemas.microsoft.com/office/drawing/2014/main" id="{BF76DD7E-C610-E39E-BF1B-6110C9B5FAB4}"/>
              </a:ext>
            </a:extLst>
          </p:cNvPr>
          <p:cNvSpPr/>
          <p:nvPr/>
        </p:nvSpPr>
        <p:spPr>
          <a:xfrm>
            <a:off x="722723" y="3497084"/>
            <a:ext cx="534338" cy="312540"/>
          </a:xfrm>
          <a:prstGeom prst="rect">
            <a:avLst/>
          </a:prstGeom>
          <a:solidFill>
            <a:srgbClr val="92D050">
              <a:alpha val="42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Oval 42">
            <a:extLst>
              <a:ext uri="{FF2B5EF4-FFF2-40B4-BE49-F238E27FC236}">
                <a16:creationId xmlns:a16="http://schemas.microsoft.com/office/drawing/2014/main" id="{FD55AF47-74E0-0EB5-BA6D-273A1D2EE885}"/>
              </a:ext>
            </a:extLst>
          </p:cNvPr>
          <p:cNvSpPr/>
          <p:nvPr/>
        </p:nvSpPr>
        <p:spPr>
          <a:xfrm>
            <a:off x="7944291" y="4471029"/>
            <a:ext cx="166560" cy="184811"/>
          </a:xfrm>
          <a:prstGeom prst="ellipse">
            <a:avLst/>
          </a:prstGeom>
          <a:solidFill>
            <a:srgbClr val="08A81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4" name="Oval 43">
            <a:extLst>
              <a:ext uri="{FF2B5EF4-FFF2-40B4-BE49-F238E27FC236}">
                <a16:creationId xmlns:a16="http://schemas.microsoft.com/office/drawing/2014/main" id="{3E2D5187-8851-BE7C-8DA7-955EAAA125C2}"/>
              </a:ext>
            </a:extLst>
          </p:cNvPr>
          <p:cNvSpPr/>
          <p:nvPr/>
        </p:nvSpPr>
        <p:spPr>
          <a:xfrm>
            <a:off x="935620" y="3990024"/>
            <a:ext cx="166560" cy="184811"/>
          </a:xfrm>
          <a:prstGeom prst="ellipse">
            <a:avLst/>
          </a:prstGeom>
          <a:solidFill>
            <a:srgbClr val="08A81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45" name="Straight Arrow Connector 44">
            <a:extLst>
              <a:ext uri="{FF2B5EF4-FFF2-40B4-BE49-F238E27FC236}">
                <a16:creationId xmlns:a16="http://schemas.microsoft.com/office/drawing/2014/main" id="{7A5C26B6-E6A0-3371-9AF8-16F0DEE4650F}"/>
              </a:ext>
            </a:extLst>
          </p:cNvPr>
          <p:cNvCxnSpPr>
            <a:cxnSpLocks/>
          </p:cNvCxnSpPr>
          <p:nvPr/>
        </p:nvCxnSpPr>
        <p:spPr>
          <a:xfrm>
            <a:off x="10094319" y="5067176"/>
            <a:ext cx="0" cy="200149"/>
          </a:xfrm>
          <a:prstGeom prst="straightConnector1">
            <a:avLst/>
          </a:prstGeom>
          <a:ln w="28575">
            <a:solidFill>
              <a:srgbClr val="1F0EF8"/>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7108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fade">
                                      <p:cBhvr>
                                        <p:cTn id="16" dur="500"/>
                                        <p:tgtEl>
                                          <p:spTgt spid="36"/>
                                        </p:tgtEl>
                                      </p:cBhvr>
                                    </p:animEffect>
                                  </p:childTnLst>
                                </p:cTn>
                              </p:par>
                              <p:par>
                                <p:cTn id="17" presetID="10" presetClass="entr" presetSubtype="0" fill="hold" nodeType="withEffect">
                                  <p:stCondLst>
                                    <p:cond delay="0"/>
                                  </p:stCondLst>
                                  <p:childTnLst>
                                    <p:set>
                                      <p:cBhvr>
                                        <p:cTn id="18" dur="1" fill="hold">
                                          <p:stCondLst>
                                            <p:cond delay="0"/>
                                          </p:stCondLst>
                                        </p:cTn>
                                        <p:tgtEl>
                                          <p:spTgt spid="45"/>
                                        </p:tgtEl>
                                        <p:attrNameLst>
                                          <p:attrName>style.visibility</p:attrName>
                                        </p:attrNameLst>
                                      </p:cBhvr>
                                      <p:to>
                                        <p:strVal val="visible"/>
                                      </p:to>
                                    </p:set>
                                    <p:animEffect transition="in" filter="fade">
                                      <p:cBhvr>
                                        <p:cTn id="19" dur="500"/>
                                        <p:tgtEl>
                                          <p:spTgt spid="4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par>
                                <p:cTn id="25" presetID="10" presetClass="entr" presetSubtype="0" fill="hold" nodeType="with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500"/>
                                        <p:tgtEl>
                                          <p:spTgt spid="28"/>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Effect transition="in" filter="fade">
                                      <p:cBhvr>
                                        <p:cTn id="30" dur="500"/>
                                        <p:tgtEl>
                                          <p:spTgt spid="3">
                                            <p:txEl>
                                              <p:pRg st="2" end="2"/>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fade">
                                      <p:cBhvr>
                                        <p:cTn id="33" dur="500"/>
                                        <p:tgtEl>
                                          <p:spTgt spid="37"/>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fade">
                                      <p:cBhvr>
                                        <p:cTn id="43" dur="500"/>
                                        <p:tgtEl>
                                          <p:spTgt spid="41"/>
                                        </p:tgtEl>
                                      </p:cBhvr>
                                    </p:animEffect>
                                  </p:childTnLst>
                                </p:cTn>
                              </p:par>
                              <p:par>
                                <p:cTn id="44" presetID="10" presetClass="entr" presetSubtype="0" fill="hold" nodeType="withEffect">
                                  <p:stCondLst>
                                    <p:cond delay="0"/>
                                  </p:stCondLst>
                                  <p:childTnLst>
                                    <p:set>
                                      <p:cBhvr>
                                        <p:cTn id="45" dur="1" fill="hold">
                                          <p:stCondLst>
                                            <p:cond delay="0"/>
                                          </p:stCondLst>
                                        </p:cTn>
                                        <p:tgtEl>
                                          <p:spTgt spid="3">
                                            <p:txEl>
                                              <p:pRg st="3" end="3"/>
                                            </p:txEl>
                                          </p:spTgt>
                                        </p:tgtEl>
                                        <p:attrNameLst>
                                          <p:attrName>style.visibility</p:attrName>
                                        </p:attrNameLst>
                                      </p:cBhvr>
                                      <p:to>
                                        <p:strVal val="visible"/>
                                      </p:to>
                                    </p:set>
                                    <p:animEffect transition="in" filter="fade">
                                      <p:cBhvr>
                                        <p:cTn id="46" dur="500"/>
                                        <p:tgtEl>
                                          <p:spTgt spid="3">
                                            <p:txEl>
                                              <p:pRg st="3" end="3"/>
                                            </p:txEl>
                                          </p:spTgt>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500"/>
                                        <p:tgtEl>
                                          <p:spTgt spid="42"/>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3">
                                            <p:txEl>
                                              <p:pRg st="4" end="4"/>
                                            </p:txEl>
                                          </p:spTgt>
                                        </p:tgtEl>
                                        <p:attrNameLst>
                                          <p:attrName>style.visibility</p:attrName>
                                        </p:attrNameLst>
                                      </p:cBhvr>
                                      <p:to>
                                        <p:strVal val="visible"/>
                                      </p:to>
                                    </p:set>
                                    <p:animEffect transition="in" filter="fade">
                                      <p:cBhvr>
                                        <p:cTn id="54" dur="500"/>
                                        <p:tgtEl>
                                          <p:spTgt spid="3">
                                            <p:txEl>
                                              <p:pRg st="4" end="4"/>
                                            </p:txEl>
                                          </p:spTgt>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fade">
                                      <p:cBhvr>
                                        <p:cTn id="57" dur="500"/>
                                        <p:tgtEl>
                                          <p:spTgt spid="43"/>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44"/>
                                        </p:tgtEl>
                                        <p:attrNameLst>
                                          <p:attrName>style.visibility</p:attrName>
                                        </p:attrNameLst>
                                      </p:cBhvr>
                                      <p:to>
                                        <p:strVal val="visible"/>
                                      </p:to>
                                    </p:set>
                                    <p:animEffect transition="in" filter="fade">
                                      <p:cBhvr>
                                        <p:cTn id="60"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2" grpId="0" animBg="1"/>
      <p:bldP spid="43" grpId="0" animBg="1"/>
      <p:bldP spid="4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EA1AA-0A20-43C2-AFD8-A8D25055C462}"/>
              </a:ext>
            </a:extLst>
          </p:cNvPr>
          <p:cNvSpPr>
            <a:spLocks noGrp="1"/>
          </p:cNvSpPr>
          <p:nvPr>
            <p:ph type="title"/>
          </p:nvPr>
        </p:nvSpPr>
        <p:spPr/>
        <p:txBody>
          <a:bodyPr/>
          <a:lstStyle/>
          <a:p>
            <a:r>
              <a:rPr lang="en-US" dirty="0"/>
              <a:t>EU-DEMO 2024 proposal (nominal performance)</a:t>
            </a:r>
            <a:endParaRPr lang="en-GB" dirty="0"/>
          </a:p>
        </p:txBody>
      </p:sp>
      <p:sp>
        <p:nvSpPr>
          <p:cNvPr id="4" name="Footer Placeholder 3">
            <a:extLst>
              <a:ext uri="{FF2B5EF4-FFF2-40B4-BE49-F238E27FC236}">
                <a16:creationId xmlns:a16="http://schemas.microsoft.com/office/drawing/2014/main" id="{6EA5341F-48A2-CB95-B4A6-A5BC0E52F026}"/>
              </a:ext>
            </a:extLst>
          </p:cNvPr>
          <p:cNvSpPr>
            <a:spLocks noGrp="1"/>
          </p:cNvSpPr>
          <p:nvPr>
            <p:ph type="ftr" sz="quarter" idx="11"/>
          </p:nvPr>
        </p:nvSpPr>
        <p:spPr/>
        <p:txBody>
          <a:bodyPr/>
          <a:lstStyle/>
          <a:p>
            <a:r>
              <a:rPr lang="en-GB">
                <a:solidFill>
                  <a:prstClr val="white"/>
                </a:solidFill>
              </a:rPr>
              <a:t>M. Coleman | EU – China 4</a:t>
            </a:r>
            <a:r>
              <a:rPr lang="en-GB" baseline="30000">
                <a:solidFill>
                  <a:prstClr val="white"/>
                </a:solidFill>
              </a:rPr>
              <a:t>th </a:t>
            </a:r>
            <a:r>
              <a:rPr lang="en-GB">
                <a:solidFill>
                  <a:prstClr val="white"/>
                </a:solidFill>
              </a:rPr>
              <a:t>Technical Exchange Meeting  | 19 March 2024</a:t>
            </a:r>
            <a:endParaRPr lang="en-GB" dirty="0">
              <a:solidFill>
                <a:prstClr val="white"/>
              </a:solidFill>
            </a:endParaRPr>
          </a:p>
        </p:txBody>
      </p:sp>
      <p:sp>
        <p:nvSpPr>
          <p:cNvPr id="5" name="Slide Number Placeholder 4">
            <a:extLst>
              <a:ext uri="{FF2B5EF4-FFF2-40B4-BE49-F238E27FC236}">
                <a16:creationId xmlns:a16="http://schemas.microsoft.com/office/drawing/2014/main" id="{A210920B-18AC-C8A8-CD89-457C31B4E9AB}"/>
              </a:ext>
            </a:extLst>
          </p:cNvPr>
          <p:cNvSpPr>
            <a:spLocks noGrp="1"/>
          </p:cNvSpPr>
          <p:nvPr>
            <p:ph type="sldNum" sz="quarter" idx="12"/>
          </p:nvPr>
        </p:nvSpPr>
        <p:spPr/>
        <p:txBody>
          <a:bodyPr/>
          <a:lstStyle/>
          <a:p>
            <a:fld id="{6A6D9FA1-99C7-4910-8E32-B85D378B0060}" type="slidenum">
              <a:rPr lang="en-GB" smtClean="0">
                <a:solidFill>
                  <a:prstClr val="white"/>
                </a:solidFill>
              </a:rPr>
              <a:pPr/>
              <a:t>12</a:t>
            </a:fld>
            <a:endParaRPr lang="en-GB" dirty="0">
              <a:solidFill>
                <a:prstClr val="white"/>
              </a:solidFill>
            </a:endParaRPr>
          </a:p>
        </p:txBody>
      </p:sp>
      <p:grpSp>
        <p:nvGrpSpPr>
          <p:cNvPr id="9" name="Group 8">
            <a:extLst>
              <a:ext uri="{FF2B5EF4-FFF2-40B4-BE49-F238E27FC236}">
                <a16:creationId xmlns:a16="http://schemas.microsoft.com/office/drawing/2014/main" id="{EE70DEE8-923B-6160-C2B6-40819F8E3B82}"/>
              </a:ext>
            </a:extLst>
          </p:cNvPr>
          <p:cNvGrpSpPr/>
          <p:nvPr/>
        </p:nvGrpSpPr>
        <p:grpSpPr>
          <a:xfrm>
            <a:off x="8191501" y="-1"/>
            <a:ext cx="3895725" cy="6515820"/>
            <a:chOff x="5514976" y="-1"/>
            <a:chExt cx="3895725" cy="6515820"/>
          </a:xfrm>
        </p:grpSpPr>
        <p:pic>
          <p:nvPicPr>
            <p:cNvPr id="7" name="Picture 6">
              <a:extLst>
                <a:ext uri="{FF2B5EF4-FFF2-40B4-BE49-F238E27FC236}">
                  <a16:creationId xmlns:a16="http://schemas.microsoft.com/office/drawing/2014/main" id="{3635D5F9-989B-A148-032A-47F4E2D73586}"/>
                </a:ext>
              </a:extLst>
            </p:cNvPr>
            <p:cNvPicPr>
              <a:picLocks noChangeAspect="1"/>
            </p:cNvPicPr>
            <p:nvPr/>
          </p:nvPicPr>
          <p:blipFill rotWithShape="1">
            <a:blip r:embed="rId2"/>
            <a:srcRect r="67140"/>
            <a:stretch/>
          </p:blipFill>
          <p:spPr>
            <a:xfrm>
              <a:off x="5514976" y="0"/>
              <a:ext cx="2190750" cy="6515819"/>
            </a:xfrm>
            <a:prstGeom prst="rect">
              <a:avLst/>
            </a:prstGeom>
          </p:spPr>
        </p:pic>
        <p:pic>
          <p:nvPicPr>
            <p:cNvPr id="8" name="Picture 7">
              <a:extLst>
                <a:ext uri="{FF2B5EF4-FFF2-40B4-BE49-F238E27FC236}">
                  <a16:creationId xmlns:a16="http://schemas.microsoft.com/office/drawing/2014/main" id="{73C5A160-D556-4256-7EF4-8258A4B97052}"/>
                </a:ext>
              </a:extLst>
            </p:cNvPr>
            <p:cNvPicPr>
              <a:picLocks noChangeAspect="1"/>
            </p:cNvPicPr>
            <p:nvPr/>
          </p:nvPicPr>
          <p:blipFill rotWithShape="1">
            <a:blip r:embed="rId2"/>
            <a:srcRect l="50719" r="22707"/>
            <a:stretch/>
          </p:blipFill>
          <p:spPr>
            <a:xfrm>
              <a:off x="7639051" y="-1"/>
              <a:ext cx="1771650" cy="6515819"/>
            </a:xfrm>
            <a:prstGeom prst="rect">
              <a:avLst/>
            </a:prstGeom>
          </p:spPr>
        </p:pic>
      </p:grpSp>
      <p:pic>
        <p:nvPicPr>
          <p:cNvPr id="1026" name="Picture 2">
            <a:extLst>
              <a:ext uri="{FF2B5EF4-FFF2-40B4-BE49-F238E27FC236}">
                <a16:creationId xmlns:a16="http://schemas.microsoft.com/office/drawing/2014/main" id="{E82B193D-91BE-EFF0-7BC1-06D2E6A70F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593" y="830041"/>
            <a:ext cx="7606951" cy="5505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91398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05B8A5CF-AD00-E943-1C27-0D04641B0350}"/>
                  </a:ext>
                </a:extLst>
              </p:cNvPr>
              <p:cNvSpPr>
                <a:spLocks noGrp="1"/>
              </p:cNvSpPr>
              <p:nvPr>
                <p:ph type="title"/>
              </p:nvPr>
            </p:nvSpPr>
            <p:spPr>
              <a:xfrm>
                <a:off x="983432" y="192515"/>
                <a:ext cx="10123592" cy="457200"/>
              </a:xfrm>
            </p:spPr>
            <p:txBody>
              <a:bodyPr/>
              <a:lstStyle/>
              <a:p>
                <a:r>
                  <a:rPr lang="en-US" dirty="0"/>
                  <a:t>0-D quantification of the plasma physics margin, in terms of </a:t>
                </a:r>
                <a14:m>
                  <m:oMath xmlns:m="http://schemas.openxmlformats.org/officeDocument/2006/math">
                    <m:r>
                      <a:rPr lang="en-US" b="1" i="1" smtClean="0">
                        <a:latin typeface="Cambria Math" panose="02040503050406030204" pitchFamily="18" charset="0"/>
                      </a:rPr>
                      <m:t>𝑯</m:t>
                    </m:r>
                  </m:oMath>
                </a14:m>
                <a:r>
                  <a:rPr lang="en-GB" dirty="0"/>
                  <a:t>98</a:t>
                </a:r>
              </a:p>
            </p:txBody>
          </p:sp>
        </mc:Choice>
        <mc:Fallback xmlns="">
          <p:sp>
            <p:nvSpPr>
              <p:cNvPr id="2" name="Title 1">
                <a:extLst>
                  <a:ext uri="{FF2B5EF4-FFF2-40B4-BE49-F238E27FC236}">
                    <a16:creationId xmlns:a16="http://schemas.microsoft.com/office/drawing/2014/main" id="{05B8A5CF-AD00-E943-1C27-0D04641B0350}"/>
                  </a:ext>
                </a:extLst>
              </p:cNvPr>
              <p:cNvSpPr>
                <a:spLocks noGrp="1" noRot="1" noChangeAspect="1" noMove="1" noResize="1" noEditPoints="1" noAdjustHandles="1" noChangeArrowheads="1" noChangeShapeType="1" noTextEdit="1"/>
              </p:cNvSpPr>
              <p:nvPr>
                <p:ph type="title"/>
              </p:nvPr>
            </p:nvSpPr>
            <p:spPr>
              <a:xfrm>
                <a:off x="983432" y="192515"/>
                <a:ext cx="10123592" cy="457200"/>
              </a:xfrm>
              <a:blipFill>
                <a:blip r:embed="rId2"/>
                <a:stretch>
                  <a:fillRect l="-1204" t="-30667" b="-333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3C3CBB7-268D-1262-8034-85BD912A8B51}"/>
                  </a:ext>
                </a:extLst>
              </p:cNvPr>
              <p:cNvSpPr>
                <a:spLocks noGrp="1"/>
              </p:cNvSpPr>
              <p:nvPr>
                <p:ph idx="1"/>
              </p:nvPr>
            </p:nvSpPr>
            <p:spPr/>
            <p:txBody>
              <a:bodyPr/>
              <a:lstStyle/>
              <a:p>
                <a:r>
                  <a:rPr lang="en-US" dirty="0"/>
                  <a:t>In this approach,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95</m:t>
                        </m:r>
                      </m:sub>
                    </m:sSub>
                  </m:oMath>
                </a14:m>
                <a:r>
                  <a:rPr lang="en-GB" dirty="0"/>
                  <a:t> as been used explicitly as the “margin” parameter for the epistemic uncertainties in plasma physics.</a:t>
                </a:r>
              </a:p>
              <a:p>
                <a:pPr lvl="1"/>
                <a:endParaRPr lang="en-GB" dirty="0"/>
              </a:p>
              <a:p>
                <a:r>
                  <a:rPr lang="en-GB" dirty="0"/>
                  <a:t>It is useful to relate this to more well-known H-factor, which has a similar role.</a:t>
                </a:r>
              </a:p>
              <a:p>
                <a:endParaRPr lang="en-GB" dirty="0"/>
              </a:p>
              <a:p>
                <a:r>
                  <a:rPr lang="en-GB" dirty="0"/>
                  <a:t>The fictional scenario is as follows:</a:t>
                </a:r>
              </a:p>
              <a:p>
                <a:pPr lvl="1"/>
                <a:r>
                  <a:rPr lang="en-GB" dirty="0"/>
                  <a:t>EU-DEMO is built as per the 0-D specification, with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95</m:t>
                        </m:r>
                      </m:sub>
                    </m:sSub>
                  </m:oMath>
                </a14:m>
                <a:r>
                  <a:rPr lang="en-GB" dirty="0"/>
                  <a:t>= 3.6 and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𝑓𝑢𝑠</m:t>
                        </m:r>
                      </m:sub>
                    </m:sSub>
                  </m:oMath>
                </a14:m>
                <a:r>
                  <a:rPr lang="en-GB" dirty="0"/>
                  <a:t> = 1652 MW.</a:t>
                </a:r>
              </a:p>
              <a:p>
                <a:pPr lvl="1"/>
                <a:r>
                  <a:rPr lang="en-GB" dirty="0"/>
                  <a:t>It is then discovered that the reference operational scenario 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95</m:t>
                        </m:r>
                      </m:sub>
                    </m:sSub>
                  </m:oMath>
                </a14:m>
                <a:r>
                  <a:rPr lang="en-GB" dirty="0"/>
                  <a:t> = 3.6 leads to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𝑓𝑢𝑠</m:t>
                        </m:r>
                      </m:sub>
                    </m:sSub>
                    <m:r>
                      <a:rPr lang="en-US" b="0" i="1" smtClean="0">
                        <a:latin typeface="Cambria Math" panose="02040503050406030204" pitchFamily="18" charset="0"/>
                      </a:rPr>
                      <m:t>≪</m:t>
                    </m:r>
                  </m:oMath>
                </a14:m>
                <a:r>
                  <a:rPr lang="en-GB" dirty="0"/>
                  <a:t> 1652 MW</a:t>
                </a:r>
              </a:p>
              <a:p>
                <a:pPr lvl="1"/>
                <a:r>
                  <a:rPr lang="en-GB" dirty="0"/>
                  <a:t>We assume that reducing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95</m:t>
                        </m:r>
                      </m:sub>
                    </m:sSub>
                    <m:r>
                      <a:rPr lang="en-US" b="0" i="1" smtClean="0">
                        <a:latin typeface="Cambria Math" panose="02040503050406030204" pitchFamily="18" charset="0"/>
                      </a:rPr>
                      <m:t> </m:t>
                    </m:r>
                    <m:groupChr>
                      <m:groupChrPr>
                        <m:chr m:val="→"/>
                        <m:pos m:val="top"/>
                        <m:ctrlPr>
                          <a:rPr lang="en-US" b="0" i="1" smtClean="0">
                            <a:latin typeface="Cambria Math" panose="02040503050406030204" pitchFamily="18" charset="0"/>
                          </a:rPr>
                        </m:ctrlPr>
                      </m:groupChrPr>
                      <m:e/>
                    </m:groupChr>
                  </m:oMath>
                </a14:m>
                <a:r>
                  <a:rPr lang="en-GB" dirty="0"/>
                  <a:t>  </a:t>
                </a:r>
                <a14:m>
                  <m:oMath xmlns:m="http://schemas.openxmlformats.org/officeDocument/2006/math">
                    <m:sSub>
                      <m:sSubPr>
                        <m:ctrlPr>
                          <a:rPr lang="en-US" b="0" i="1" smtClean="0">
                            <a:latin typeface="Cambria Math" panose="02040503050406030204" pitchFamily="18" charset="0"/>
                          </a:rPr>
                        </m:ctrlPr>
                      </m:sSub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95</m:t>
                            </m:r>
                          </m:sub>
                        </m:sSub>
                      </m:e>
                      <m:sub>
                        <m:r>
                          <a:rPr lang="en-US" b="0" i="1" smtClean="0">
                            <a:latin typeface="Cambria Math" panose="02040503050406030204" pitchFamily="18" charset="0"/>
                          </a:rPr>
                          <m:t>𝑚𝑖𝑛</m:t>
                        </m:r>
                      </m:sub>
                    </m:sSub>
                  </m:oMath>
                </a14:m>
                <a:r>
                  <a:rPr lang="en-GB" dirty="0"/>
                  <a:t> = 3.3 recovers </a:t>
                </a:r>
                <a14:m>
                  <m:oMath xmlns:m="http://schemas.openxmlformats.org/officeDocument/2006/math">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𝑓𝑢𝑠</m:t>
                                </m:r>
                              </m:sub>
                            </m:sSub>
                          </m:e>
                        </m:d>
                      </m:e>
                      <m:sup>
                        <m:r>
                          <a:rPr lang="en-US" b="0" i="1" smtClean="0">
                            <a:latin typeface="Cambria Math" panose="02040503050406030204" pitchFamily="18" charset="0"/>
                          </a:rPr>
                          <m:t>∗</m:t>
                        </m:r>
                      </m:sup>
                    </m:sSup>
                  </m:oMath>
                </a14:m>
                <a:r>
                  <a:rPr lang="en-GB" dirty="0"/>
                  <a:t> =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𝑓𝑢𝑠</m:t>
                        </m:r>
                      </m:sub>
                    </m:sSub>
                  </m:oMath>
                </a14:m>
                <a:endParaRPr lang="en-US" b="0" dirty="0"/>
              </a:p>
              <a:p>
                <a:endParaRPr lang="en-GB" dirty="0"/>
              </a:p>
              <a:p>
                <a:r>
                  <a:rPr lang="en-GB" dirty="0"/>
                  <a:t>In order to relate this to </a:t>
                </a:r>
                <a14:m>
                  <m:oMath xmlns:m="http://schemas.openxmlformats.org/officeDocument/2006/math">
                    <m:r>
                      <a:rPr lang="en-US" b="0" i="1" smtClean="0">
                        <a:latin typeface="Cambria Math" panose="02040503050406030204" pitchFamily="18" charset="0"/>
                      </a:rPr>
                      <m:t>𝐻</m:t>
                    </m:r>
                  </m:oMath>
                </a14:m>
                <a:r>
                  <a:rPr lang="en-GB" dirty="0"/>
                  <a:t>, we (artificially) declare that this difference is due solely to poor confinement</a:t>
                </a:r>
              </a:p>
              <a:p>
                <a:pPr lvl="1"/>
                <a:endParaRPr lang="en-GB" dirty="0"/>
              </a:p>
              <a:p>
                <a:endParaRPr lang="en-GB" dirty="0"/>
              </a:p>
            </p:txBody>
          </p:sp>
        </mc:Choice>
        <mc:Fallback xmlns="">
          <p:sp>
            <p:nvSpPr>
              <p:cNvPr id="3" name="Content Placeholder 2">
                <a:extLst>
                  <a:ext uri="{FF2B5EF4-FFF2-40B4-BE49-F238E27FC236}">
                    <a16:creationId xmlns:a16="http://schemas.microsoft.com/office/drawing/2014/main" id="{E3C3CBB7-268D-1262-8034-85BD912A8B51}"/>
                  </a:ext>
                </a:extLst>
              </p:cNvPr>
              <p:cNvSpPr>
                <a:spLocks noGrp="1" noRot="1" noChangeAspect="1" noMove="1" noResize="1" noEditPoints="1" noAdjustHandles="1" noChangeArrowheads="1" noChangeShapeType="1" noTextEdit="1"/>
              </p:cNvSpPr>
              <p:nvPr>
                <p:ph idx="1"/>
              </p:nvPr>
            </p:nvSpPr>
            <p:spPr>
              <a:blipFill>
                <a:blip r:embed="rId3"/>
                <a:stretch>
                  <a:fillRect l="-714" t="-857" r="-165"/>
                </a:stretch>
              </a:blipFill>
            </p:spPr>
            <p:txBody>
              <a:bodyPr/>
              <a:lstStyle/>
              <a:p>
                <a:r>
                  <a:rPr lang="en-GB">
                    <a:noFill/>
                  </a:rPr>
                  <a:t> </a:t>
                </a:r>
              </a:p>
            </p:txBody>
          </p:sp>
        </mc:Fallback>
      </mc:AlternateContent>
      <p:sp>
        <p:nvSpPr>
          <p:cNvPr id="4" name="Footer Placeholder 3">
            <a:extLst>
              <a:ext uri="{FF2B5EF4-FFF2-40B4-BE49-F238E27FC236}">
                <a16:creationId xmlns:a16="http://schemas.microsoft.com/office/drawing/2014/main" id="{925A9B5A-3714-7587-F2F5-F78D539F8A79}"/>
              </a:ext>
            </a:extLst>
          </p:cNvPr>
          <p:cNvSpPr>
            <a:spLocks noGrp="1"/>
          </p:cNvSpPr>
          <p:nvPr>
            <p:ph type="ftr" sz="quarter" idx="11"/>
          </p:nvPr>
        </p:nvSpPr>
        <p:spPr/>
        <p:txBody>
          <a:bodyPr/>
          <a:lstStyle/>
          <a:p>
            <a:r>
              <a:rPr lang="en-GB">
                <a:solidFill>
                  <a:prstClr val="white"/>
                </a:solidFill>
              </a:rPr>
              <a:t>M. Coleman | EU – China 4</a:t>
            </a:r>
            <a:r>
              <a:rPr lang="en-GB" baseline="30000">
                <a:solidFill>
                  <a:prstClr val="white"/>
                </a:solidFill>
              </a:rPr>
              <a:t>th </a:t>
            </a:r>
            <a:r>
              <a:rPr lang="en-GB">
                <a:solidFill>
                  <a:prstClr val="white"/>
                </a:solidFill>
              </a:rPr>
              <a:t>Technical Exchange Meeting  | 19 March 2024</a:t>
            </a:r>
            <a:endParaRPr lang="en-GB" dirty="0">
              <a:solidFill>
                <a:prstClr val="white"/>
              </a:solidFill>
            </a:endParaRPr>
          </a:p>
        </p:txBody>
      </p:sp>
      <p:sp>
        <p:nvSpPr>
          <p:cNvPr id="5" name="Slide Number Placeholder 4">
            <a:extLst>
              <a:ext uri="{FF2B5EF4-FFF2-40B4-BE49-F238E27FC236}">
                <a16:creationId xmlns:a16="http://schemas.microsoft.com/office/drawing/2014/main" id="{9547869C-6A11-A1AD-0E12-461CC2839D9A}"/>
              </a:ext>
            </a:extLst>
          </p:cNvPr>
          <p:cNvSpPr>
            <a:spLocks noGrp="1"/>
          </p:cNvSpPr>
          <p:nvPr>
            <p:ph type="sldNum" sz="quarter" idx="12"/>
          </p:nvPr>
        </p:nvSpPr>
        <p:spPr/>
        <p:txBody>
          <a:bodyPr/>
          <a:lstStyle/>
          <a:p>
            <a:fld id="{6A6D9FA1-99C7-4910-8E32-B85D378B0060}" type="slidenum">
              <a:rPr lang="en-GB" smtClean="0">
                <a:solidFill>
                  <a:prstClr val="white"/>
                </a:solidFill>
              </a:rPr>
              <a:pPr/>
              <a:t>13</a:t>
            </a:fld>
            <a:endParaRPr lang="en-GB" dirty="0">
              <a:solidFill>
                <a:prstClr val="white"/>
              </a:solidFill>
            </a:endParaRPr>
          </a:p>
        </p:txBody>
      </p:sp>
    </p:spTree>
    <p:extLst>
      <p:ext uri="{BB962C8B-B14F-4D97-AF65-F5344CB8AC3E}">
        <p14:creationId xmlns:p14="http://schemas.microsoft.com/office/powerpoint/2010/main" val="3129817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fade">
                                      <p:cBhvr>
                                        <p:cTn id="3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05B8A5CF-AD00-E943-1C27-0D04641B0350}"/>
                  </a:ext>
                </a:extLst>
              </p:cNvPr>
              <p:cNvSpPr>
                <a:spLocks noGrp="1"/>
              </p:cNvSpPr>
              <p:nvPr>
                <p:ph type="title"/>
              </p:nvPr>
            </p:nvSpPr>
            <p:spPr>
              <a:xfrm>
                <a:off x="983431" y="192515"/>
                <a:ext cx="9897089" cy="457200"/>
              </a:xfrm>
            </p:spPr>
            <p:txBody>
              <a:bodyPr/>
              <a:lstStyle/>
              <a:p>
                <a:r>
                  <a:rPr lang="en-US" dirty="0"/>
                  <a:t>0-D quantification of the plasma physics margin, in terms of </a:t>
                </a:r>
                <a14:m>
                  <m:oMath xmlns:m="http://schemas.openxmlformats.org/officeDocument/2006/math">
                    <m:r>
                      <a:rPr lang="en-US" b="1" i="1" smtClean="0">
                        <a:latin typeface="Cambria Math" panose="02040503050406030204" pitchFamily="18" charset="0"/>
                      </a:rPr>
                      <m:t>𝑯</m:t>
                    </m:r>
                  </m:oMath>
                </a14:m>
                <a:r>
                  <a:rPr lang="en-GB" dirty="0"/>
                  <a:t>98</a:t>
                </a:r>
              </a:p>
            </p:txBody>
          </p:sp>
        </mc:Choice>
        <mc:Fallback xmlns="">
          <p:sp>
            <p:nvSpPr>
              <p:cNvPr id="2" name="Title 1">
                <a:extLst>
                  <a:ext uri="{FF2B5EF4-FFF2-40B4-BE49-F238E27FC236}">
                    <a16:creationId xmlns:a16="http://schemas.microsoft.com/office/drawing/2014/main" id="{05B8A5CF-AD00-E943-1C27-0D04641B0350}"/>
                  </a:ext>
                </a:extLst>
              </p:cNvPr>
              <p:cNvSpPr>
                <a:spLocks noGrp="1" noRot="1" noChangeAspect="1" noMove="1" noResize="1" noEditPoints="1" noAdjustHandles="1" noChangeArrowheads="1" noChangeShapeType="1" noTextEdit="1"/>
              </p:cNvSpPr>
              <p:nvPr>
                <p:ph type="title"/>
              </p:nvPr>
            </p:nvSpPr>
            <p:spPr>
              <a:xfrm>
                <a:off x="983431" y="192515"/>
                <a:ext cx="9897089" cy="457200"/>
              </a:xfrm>
              <a:blipFill>
                <a:blip r:embed="rId2"/>
                <a:stretch>
                  <a:fillRect l="-1232" t="-30667" b="-333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3C3CBB7-268D-1262-8034-85BD912A8B51}"/>
                  </a:ext>
                </a:extLst>
              </p:cNvPr>
              <p:cNvSpPr>
                <a:spLocks noGrp="1"/>
              </p:cNvSpPr>
              <p:nvPr>
                <p:ph idx="1"/>
              </p:nvPr>
            </p:nvSpPr>
            <p:spPr/>
            <p:txBody>
              <a:bodyPr>
                <a:normAutofit fontScale="77500" lnSpcReduction="20000"/>
              </a:bodyPr>
              <a:lstStyle/>
              <a:p>
                <a:pPr marL="0" indent="0">
                  <a:buNone/>
                </a:pPr>
                <a:r>
                  <a:rPr lang="en-GB" dirty="0"/>
                  <a:t>The operational response in the case of unexpectedly low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𝑓𝑢𝑠</m:t>
                        </m:r>
                      </m:sub>
                    </m:sSub>
                  </m:oMath>
                </a14:m>
                <a:r>
                  <a:rPr lang="en-GB" dirty="0"/>
                  <a:t> would be:</a:t>
                </a:r>
              </a:p>
              <a:p>
                <a:r>
                  <a:rPr lang="en-GB" dirty="0"/>
                  <a:t>Decrease from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95</m:t>
                        </m:r>
                      </m:sub>
                    </m:sSub>
                  </m:oMath>
                </a14:m>
                <a:r>
                  <a:rPr lang="en-GB" dirty="0"/>
                  <a:t> = 3.6 to </a:t>
                </a:r>
                <a14:m>
                  <m:oMath xmlns:m="http://schemas.openxmlformats.org/officeDocument/2006/math">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95</m:t>
                                </m:r>
                              </m:sub>
                            </m:sSub>
                          </m:e>
                        </m:d>
                      </m:e>
                      <m:sup>
                        <m:r>
                          <a:rPr lang="en-US" b="0" i="1" smtClean="0">
                            <a:latin typeface="Cambria Math" panose="02040503050406030204" pitchFamily="18" charset="0"/>
                          </a:rPr>
                          <m:t>∗</m:t>
                        </m:r>
                      </m:sup>
                    </m:sSup>
                  </m:oMath>
                </a14:m>
                <a:r>
                  <a:rPr lang="en-GB" dirty="0"/>
                  <a:t> = 3.3</a:t>
                </a:r>
              </a:p>
              <a:p>
                <a:r>
                  <a:rPr lang="en-GB" dirty="0"/>
                  <a:t>Increasing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𝐼</m:t>
                        </m:r>
                      </m:e>
                      <m:sub>
                        <m:r>
                          <a:rPr lang="en-US" b="0" i="1" smtClean="0">
                            <a:latin typeface="Cambria Math" panose="02040503050406030204" pitchFamily="18" charset="0"/>
                          </a:rPr>
                          <m:t>𝑝</m:t>
                        </m:r>
                      </m:sub>
                    </m:sSub>
                  </m:oMath>
                </a14:m>
                <a:r>
                  <a:rPr lang="en-GB" dirty="0"/>
                  <a:t> commensurately: </a:t>
                </a:r>
              </a:p>
              <a:p>
                <a:pPr marL="42862" indent="0">
                  <a:buNone/>
                </a:pPr>
                <a:r>
                  <a:rPr lang="en-GB" b="0" dirty="0"/>
                  <a:t>	</a:t>
                </a:r>
                <a14:m>
                  <m:oMath xmlns:m="http://schemas.openxmlformats.org/officeDocument/2006/math">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𝐼</m:t>
                                </m:r>
                              </m:e>
                              <m:sub>
                                <m:r>
                                  <a:rPr lang="en-US" b="0" i="1" smtClean="0">
                                    <a:latin typeface="Cambria Math" panose="02040503050406030204" pitchFamily="18" charset="0"/>
                                  </a:rPr>
                                  <m:t>𝑝</m:t>
                                </m:r>
                              </m:sub>
                            </m:sSub>
                          </m:e>
                        </m:d>
                      </m:e>
                      <m:sup>
                        <m:r>
                          <a:rPr lang="en-US" b="0" i="1" smtClean="0">
                            <a:latin typeface="Cambria Math" panose="02040503050406030204" pitchFamily="18" charset="0"/>
                          </a:rPr>
                          <m:t>∗</m:t>
                        </m:r>
                      </m:sup>
                    </m:sSup>
                    <m:r>
                      <a:rPr lang="en-US" b="0" i="1"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95</m:t>
                            </m:r>
                          </m:sub>
                        </m:sSub>
                      </m:num>
                      <m:den>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95</m:t>
                                    </m:r>
                                  </m:sub>
                                </m:sSub>
                              </m:e>
                            </m:d>
                          </m:e>
                          <m:sup>
                            <m:r>
                              <a:rPr lang="en-US" b="0" i="1" smtClean="0">
                                <a:latin typeface="Cambria Math" panose="02040503050406030204" pitchFamily="18" charset="0"/>
                              </a:rPr>
                              <m:t>∗</m:t>
                            </m:r>
                          </m:sup>
                        </m:sSup>
                      </m:den>
                    </m:f>
                    <m:sSub>
                      <m:sSubPr>
                        <m:ctrlPr>
                          <a:rPr lang="en-US" b="0" i="1" smtClean="0">
                            <a:latin typeface="Cambria Math" panose="02040503050406030204" pitchFamily="18" charset="0"/>
                          </a:rPr>
                        </m:ctrlPr>
                      </m:sSubPr>
                      <m:e>
                        <m:r>
                          <a:rPr lang="en-US" b="0" i="1" smtClean="0">
                            <a:latin typeface="Cambria Math" panose="02040503050406030204" pitchFamily="18" charset="0"/>
                          </a:rPr>
                          <m:t>𝐼</m:t>
                        </m:r>
                      </m:e>
                      <m:sub>
                        <m:r>
                          <a:rPr lang="en-US" b="0" i="1" smtClean="0">
                            <a:latin typeface="Cambria Math" panose="02040503050406030204" pitchFamily="18" charset="0"/>
                          </a:rPr>
                          <m:t>𝑝</m:t>
                        </m:r>
                      </m:sub>
                    </m:sSub>
                  </m:oMath>
                </a14:m>
                <a:endParaRPr lang="en-GB" dirty="0"/>
              </a:p>
              <a:p>
                <a:r>
                  <a:rPr lang="en-GB" dirty="0"/>
                  <a:t>Increasing density at fixed Greenwald fraction:</a:t>
                </a:r>
              </a:p>
              <a:p>
                <a:pPr marL="42862" indent="0">
                  <a:buNone/>
                </a:pPr>
                <a:r>
                  <a:rPr lang="en-US" b="0" dirty="0"/>
                  <a:t>	</a:t>
                </a:r>
                <a14:m>
                  <m:oMath xmlns:m="http://schemas.openxmlformats.org/officeDocument/2006/math">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𝑒</m:t>
                                </m:r>
                              </m:sub>
                            </m:sSub>
                          </m:e>
                        </m:d>
                      </m:e>
                      <m:sup>
                        <m:r>
                          <a:rPr lang="en-US" b="0" i="1" smtClean="0">
                            <a:latin typeface="Cambria Math" panose="02040503050406030204" pitchFamily="18" charset="0"/>
                          </a:rPr>
                          <m:t>∗</m:t>
                        </m:r>
                      </m:sup>
                    </m:sSup>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𝐺𝑊</m:t>
                        </m:r>
                      </m:sub>
                    </m:sSub>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𝐼</m:t>
                                    </m:r>
                                  </m:e>
                                  <m:sub>
                                    <m:r>
                                      <a:rPr lang="en-US" b="0" i="1" smtClean="0">
                                        <a:latin typeface="Cambria Math" panose="02040503050406030204" pitchFamily="18" charset="0"/>
                                      </a:rPr>
                                      <m:t>𝑝</m:t>
                                    </m:r>
                                  </m:sub>
                                </m:sSub>
                              </m:e>
                            </m:d>
                          </m:e>
                          <m:sup>
                            <m:r>
                              <a:rPr lang="en-US" b="0" i="1" smtClean="0">
                                <a:latin typeface="Cambria Math" panose="02040503050406030204" pitchFamily="18" charset="0"/>
                              </a:rPr>
                              <m:t>∗</m:t>
                            </m:r>
                          </m:sup>
                        </m:sSup>
                      </m:num>
                      <m:den>
                        <m:r>
                          <a:rPr lang="en-US" b="0" i="1" smtClean="0">
                            <a:latin typeface="Cambria Math" panose="02040503050406030204" pitchFamily="18" charset="0"/>
                          </a:rPr>
                          <m:t>𝜋</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𝑎</m:t>
                            </m:r>
                          </m:e>
                          <m:sup>
                            <m:r>
                              <a:rPr lang="en-US" b="0" i="1" smtClean="0">
                                <a:latin typeface="Cambria Math" panose="02040503050406030204" pitchFamily="18" charset="0"/>
                              </a:rPr>
                              <m:t>2</m:t>
                            </m:r>
                          </m:sup>
                        </m:sSup>
                      </m:den>
                    </m:f>
                  </m:oMath>
                </a14:m>
                <a:r>
                  <a:rPr lang="en-GB" dirty="0"/>
                  <a:t> </a:t>
                </a:r>
              </a:p>
              <a:p>
                <a:r>
                  <a:rPr lang="en-GB" dirty="0"/>
                  <a:t>Ignoring changes to Ohmic heating power, Bremsstrahlung, synchrotron, and core radiation terms, we have:</a:t>
                </a:r>
              </a:p>
              <a:p>
                <a:pPr marL="42862" indent="0">
                  <a:buNone/>
                </a:pPr>
                <a:r>
                  <a:rPr lang="en-GB" dirty="0"/>
                  <a:t>	</a:t>
                </a:r>
                <a14:m>
                  <m:oMath xmlns:m="http://schemas.openxmlformats.org/officeDocument/2006/math">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𝑛𝑒𝑡</m:t>
                                </m:r>
                              </m:sub>
                            </m:sSub>
                          </m:e>
                        </m:d>
                      </m:e>
                      <m:sup>
                        <m:r>
                          <a:rPr lang="en-US" b="0" i="1" smtClean="0">
                            <a:latin typeface="Cambria Math" panose="02040503050406030204" pitchFamily="18" charset="0"/>
                          </a:rPr>
                          <m:t>∗</m:t>
                        </m:r>
                      </m:sup>
                    </m:sSup>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𝑛𝑒𝑡</m:t>
                        </m:r>
                      </m:sub>
                    </m:sSub>
                  </m:oMath>
                </a14:m>
                <a:r>
                  <a:rPr lang="en-US" b="0" dirty="0"/>
                  <a:t> and</a:t>
                </a:r>
                <a14:m>
                  <m:oMath xmlns:m="http://schemas.openxmlformats.org/officeDocument/2006/math">
                    <m:r>
                      <a:rPr lang="en-US" b="0" i="0" smtClean="0">
                        <a:latin typeface="Cambria Math" panose="02040503050406030204" pitchFamily="18" charset="0"/>
                      </a:rPr>
                      <m:t>  </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𝑊</m:t>
                            </m:r>
                          </m:e>
                          <m:sub>
                            <m:r>
                              <a:rPr lang="en-US" b="0" i="1" smtClean="0">
                                <a:latin typeface="Cambria Math" panose="02040503050406030204" pitchFamily="18" charset="0"/>
                              </a:rPr>
                              <m:t>𝑡h</m:t>
                            </m:r>
                          </m:sub>
                        </m:sSub>
                      </m:num>
                      <m:den>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𝜏</m:t>
                                    </m:r>
                                  </m:e>
                                  <m:sub>
                                    <m:r>
                                      <a:rPr lang="en-US" b="0" i="1" smtClean="0">
                                        <a:latin typeface="Cambria Math" panose="02040503050406030204" pitchFamily="18" charset="0"/>
                                      </a:rPr>
                                      <m:t>𝐸</m:t>
                                    </m:r>
                                  </m:sub>
                                </m:sSub>
                              </m:e>
                            </m:d>
                          </m:e>
                          <m:sup>
                            <m:r>
                              <a:rPr lang="en-US" b="0" i="1" smtClean="0">
                                <a:latin typeface="Cambria Math" panose="02040503050406030204" pitchFamily="18" charset="0"/>
                              </a:rPr>
                              <m:t>∗</m:t>
                            </m:r>
                          </m:sup>
                        </m:sSup>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𝑊</m:t>
                            </m:r>
                          </m:e>
                          <m:sub>
                            <m:r>
                              <a:rPr lang="en-US" b="0" i="1" smtClean="0">
                                <a:latin typeface="Cambria Math" panose="02040503050406030204" pitchFamily="18" charset="0"/>
                              </a:rPr>
                              <m:t>𝑡h</m:t>
                            </m:r>
                          </m:sub>
                        </m:sSub>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𝜏</m:t>
                            </m:r>
                          </m:e>
                          <m:sub>
                            <m:r>
                              <a:rPr lang="en-US" b="0" i="1" smtClean="0">
                                <a:latin typeface="Cambria Math" panose="02040503050406030204" pitchFamily="18" charset="0"/>
                              </a:rPr>
                              <m:t>𝐸</m:t>
                            </m:r>
                          </m:sub>
                        </m:sSub>
                      </m:den>
                    </m:f>
                  </m:oMath>
                </a14:m>
                <a:r>
                  <a:rPr lang="en-GB" dirty="0"/>
                  <a:t>, thus </a:t>
                </a:r>
                <a14:m>
                  <m:oMath xmlns:m="http://schemas.openxmlformats.org/officeDocument/2006/math">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𝜏</m:t>
                                </m:r>
                              </m:e>
                              <m:sub>
                                <m:r>
                                  <a:rPr lang="en-US" b="0" i="1" smtClean="0">
                                    <a:latin typeface="Cambria Math" panose="02040503050406030204" pitchFamily="18" charset="0"/>
                                  </a:rPr>
                                  <m:t>𝐸</m:t>
                                </m:r>
                              </m:sub>
                            </m:sSub>
                          </m:e>
                        </m:d>
                      </m:e>
                      <m:sup>
                        <m:r>
                          <a:rPr lang="en-US" b="0" i="1" smtClean="0">
                            <a:latin typeface="Cambria Math" panose="02040503050406030204" pitchFamily="18" charset="0"/>
                          </a:rPr>
                          <m:t>∗</m:t>
                        </m:r>
                      </m:sup>
                    </m:sSup>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𝜏</m:t>
                        </m:r>
                      </m:e>
                      <m:sub>
                        <m:r>
                          <a:rPr lang="en-US" b="0" i="1" smtClean="0">
                            <a:latin typeface="Cambria Math" panose="02040503050406030204" pitchFamily="18" charset="0"/>
                          </a:rPr>
                          <m:t>𝐸</m:t>
                        </m:r>
                      </m:sub>
                    </m:sSub>
                  </m:oMath>
                </a14:m>
                <a:endParaRPr lang="en-GB" dirty="0"/>
              </a:p>
              <a:p>
                <a:r>
                  <a:rPr lang="en-GB" dirty="0"/>
                  <a:t>Separating out the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𝐼</m:t>
                        </m:r>
                      </m:e>
                      <m:sub>
                        <m:r>
                          <a:rPr lang="en-US" b="0" i="1" smtClean="0">
                            <a:latin typeface="Cambria Math" panose="02040503050406030204" pitchFamily="18" charset="0"/>
                          </a:rPr>
                          <m:t>𝑝</m:t>
                        </m:r>
                      </m:sub>
                    </m:sSub>
                  </m:oMath>
                </a14:m>
                <a:r>
                  <a:rPr lang="en-GB" dirty="0"/>
                  <a:t> and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𝑒</m:t>
                        </m:r>
                      </m:sub>
                    </m:sSub>
                  </m:oMath>
                </a14:m>
                <a:r>
                  <a:rPr lang="en-GB" dirty="0"/>
                  <a:t> terms in the IPB98(y,2) scaling law [11], we have:</a:t>
                </a:r>
              </a:p>
              <a:p>
                <a:pPr marL="42862" indent="0">
                  <a:buNone/>
                </a:pPr>
                <a:r>
                  <a:rPr lang="en-US" b="0" dirty="0"/>
                  <a:t>	</a:t>
                </a:r>
                <a14:m>
                  <m:oMath xmlns:m="http://schemas.openxmlformats.org/officeDocument/2006/math">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𝜏</m:t>
                                </m:r>
                              </m:e>
                              <m:sub>
                                <m:r>
                                  <a:rPr lang="en-US" b="0" i="1" smtClean="0">
                                    <a:latin typeface="Cambria Math" panose="02040503050406030204" pitchFamily="18" charset="0"/>
                                  </a:rPr>
                                  <m:t>𝐸</m:t>
                                </m:r>
                              </m:sub>
                            </m:sSub>
                          </m:e>
                        </m:d>
                      </m:e>
                      <m:sup>
                        <m:r>
                          <a:rPr lang="en-US" b="0" i="1" smtClean="0">
                            <a:latin typeface="Cambria Math" panose="02040503050406030204" pitchFamily="18" charset="0"/>
                          </a:rPr>
                          <m:t>∗</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f>
                              <m:fPr>
                                <m:ctrlPr>
                                  <a:rPr lang="en-US" i="1">
                                    <a:latin typeface="Cambria Math" panose="02040503050406030204" pitchFamily="18" charset="0"/>
                                  </a:rPr>
                                </m:ctrlPr>
                              </m:fPr>
                              <m:num>
                                <m:sSup>
                                  <m:sSupPr>
                                    <m:ctrlPr>
                                      <a:rPr lang="en-US" i="1">
                                        <a:latin typeface="Cambria Math" panose="02040503050406030204" pitchFamily="18" charset="0"/>
                                      </a:rPr>
                                    </m:ctrlPr>
                                  </m:sSupPr>
                                  <m:e>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𝑝</m:t>
                                            </m:r>
                                          </m:sub>
                                        </m:sSub>
                                      </m:e>
                                    </m:d>
                                  </m:e>
                                  <m:sup>
                                    <m:r>
                                      <a:rPr lang="en-US" i="1">
                                        <a:latin typeface="Cambria Math" panose="02040503050406030204" pitchFamily="18" charset="0"/>
                                      </a:rPr>
                                      <m:t>∗</m:t>
                                    </m:r>
                                  </m:sup>
                                </m:sSup>
                              </m:num>
                              <m:den>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𝑝</m:t>
                                    </m:r>
                                  </m:sub>
                                </m:sSub>
                              </m:den>
                            </m:f>
                          </m:e>
                        </m:d>
                      </m:e>
                      <m:sup>
                        <m:r>
                          <a:rPr lang="en-US" b="0" i="1" smtClean="0">
                            <a:latin typeface="Cambria Math" panose="02040503050406030204" pitchFamily="18" charset="0"/>
                          </a:rPr>
                          <m:t>0.93</m:t>
                        </m:r>
                      </m:sup>
                    </m:sSup>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f>
                              <m:fPr>
                                <m:ctrlPr>
                                  <a:rPr lang="en-US" i="1">
                                    <a:latin typeface="Cambria Math" panose="02040503050406030204" pitchFamily="18" charset="0"/>
                                  </a:rPr>
                                </m:ctrlPr>
                              </m:fPr>
                              <m:num>
                                <m:sSup>
                                  <m:sSupPr>
                                    <m:ctrlPr>
                                      <a:rPr lang="en-US" i="1">
                                        <a:latin typeface="Cambria Math" panose="02040503050406030204" pitchFamily="18" charset="0"/>
                                      </a:rPr>
                                    </m:ctrlPr>
                                  </m:sSupPr>
                                  <m:e>
                                    <m:d>
                                      <m:dPr>
                                        <m:ctrlPr>
                                          <a:rPr lang="en-US" i="1">
                                            <a:latin typeface="Cambria Math" panose="02040503050406030204" pitchFamily="18" charset="0"/>
                                          </a:rPr>
                                        </m:ctrlPr>
                                      </m:dPr>
                                      <m:e>
                                        <m:acc>
                                          <m:accPr>
                                            <m:chr m:val="̅"/>
                                            <m:ctrlPr>
                                              <a:rPr lang="en-US" i="1">
                                                <a:latin typeface="Cambria Math" panose="02040503050406030204" pitchFamily="18" charset="0"/>
                                              </a:rPr>
                                            </m:ctrlPr>
                                          </m:accPr>
                                          <m:e>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𝑒</m:t>
                                                </m:r>
                                              </m:sub>
                                            </m:sSub>
                                          </m:e>
                                        </m:acc>
                                      </m:e>
                                    </m:d>
                                  </m:e>
                                  <m:sup>
                                    <m:r>
                                      <a:rPr lang="en-US" i="1">
                                        <a:latin typeface="Cambria Math" panose="02040503050406030204" pitchFamily="18" charset="0"/>
                                      </a:rPr>
                                      <m:t>∗</m:t>
                                    </m:r>
                                  </m:sup>
                                </m:sSup>
                              </m:num>
                              <m:den>
                                <m:acc>
                                  <m:accPr>
                                    <m:chr m:val="̅"/>
                                    <m:ctrlPr>
                                      <a:rPr lang="en-US" i="1">
                                        <a:latin typeface="Cambria Math" panose="02040503050406030204" pitchFamily="18" charset="0"/>
                                      </a:rPr>
                                    </m:ctrlPr>
                                  </m:accPr>
                                  <m:e>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𝑒</m:t>
                                        </m:r>
                                      </m:sub>
                                    </m:sSub>
                                  </m:e>
                                </m:acc>
                              </m:den>
                            </m:f>
                          </m:e>
                        </m:d>
                      </m:e>
                      <m:sup>
                        <m:r>
                          <a:rPr lang="en-US" b="0" i="1" smtClean="0">
                            <a:latin typeface="Cambria Math" panose="02040503050406030204" pitchFamily="18" charset="0"/>
                          </a:rPr>
                          <m:t>0.4</m:t>
                        </m:r>
                      </m:sup>
                    </m:sSup>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𝐻</m:t>
                                </m:r>
                              </m:e>
                            </m:d>
                          </m:e>
                          <m:sup>
                            <m:r>
                              <a:rPr lang="en-US" b="0" i="1" smtClean="0">
                                <a:latin typeface="Cambria Math" panose="02040503050406030204" pitchFamily="18" charset="0"/>
                              </a:rPr>
                              <m:t>∗</m:t>
                            </m:r>
                          </m:sup>
                        </m:sSup>
                      </m:num>
                      <m:den>
                        <m:r>
                          <a:rPr lang="en-US" b="0" i="1" smtClean="0">
                            <a:latin typeface="Cambria Math" panose="02040503050406030204" pitchFamily="18" charset="0"/>
                          </a:rPr>
                          <m:t>𝐻</m:t>
                        </m:r>
                      </m:den>
                    </m:f>
                    <m:sSub>
                      <m:sSubPr>
                        <m:ctrlPr>
                          <a:rPr lang="en-US" b="0" i="1" smtClean="0">
                            <a:latin typeface="Cambria Math" panose="02040503050406030204" pitchFamily="18" charset="0"/>
                          </a:rPr>
                        </m:ctrlPr>
                      </m:sSubPr>
                      <m:e>
                        <m:r>
                          <a:rPr lang="en-US" b="0" i="1" smtClean="0">
                            <a:latin typeface="Cambria Math" panose="02040503050406030204" pitchFamily="18" charset="0"/>
                          </a:rPr>
                          <m:t>𝜏</m:t>
                        </m:r>
                      </m:e>
                      <m:sub>
                        <m:r>
                          <a:rPr lang="en-US" b="0" i="1" smtClean="0">
                            <a:latin typeface="Cambria Math" panose="02040503050406030204" pitchFamily="18" charset="0"/>
                          </a:rPr>
                          <m:t>𝐸</m:t>
                        </m:r>
                      </m:sub>
                    </m:sSub>
                  </m:oMath>
                </a14:m>
                <a:r>
                  <a:rPr lang="en-GB" dirty="0"/>
                  <a:t> </a:t>
                </a:r>
              </a:p>
              <a:p>
                <a:r>
                  <a:rPr lang="en-GB" dirty="0"/>
                  <a:t>Finally:</a:t>
                </a:r>
              </a:p>
              <a:p>
                <a:pPr marL="42862" indent="0">
                  <a:buNone/>
                </a:pPr>
                <a:r>
                  <a:rPr lang="en-US" b="0" dirty="0"/>
                  <a:t>	</a:t>
                </a:r>
                <a14:m>
                  <m:oMath xmlns:m="http://schemas.openxmlformats.org/officeDocument/2006/math">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𝐻</m:t>
                            </m:r>
                          </m:e>
                        </m:d>
                      </m:e>
                      <m:sup>
                        <m:r>
                          <a:rPr lang="en-US" b="0" i="1" smtClean="0">
                            <a:latin typeface="Cambria Math" panose="02040503050406030204" pitchFamily="18" charset="0"/>
                          </a:rPr>
                          <m:t>∗</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95</m:t>
                                    </m:r>
                                  </m:sub>
                                </m:sSub>
                              </m:num>
                              <m:den>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95</m:t>
                                            </m:r>
                                          </m:sub>
                                        </m:sSub>
                                      </m:e>
                                    </m:d>
                                  </m:e>
                                  <m:sup>
                                    <m:r>
                                      <a:rPr lang="en-US" b="0" i="1" smtClean="0">
                                        <a:latin typeface="Cambria Math" panose="02040503050406030204" pitchFamily="18" charset="0"/>
                                      </a:rPr>
                                      <m:t>∗</m:t>
                                    </m:r>
                                  </m:sup>
                                </m:sSup>
                              </m:den>
                            </m:f>
                          </m:e>
                        </m:d>
                      </m:e>
                      <m:sup>
                        <m:r>
                          <a:rPr lang="en-US" b="0" i="1" smtClean="0">
                            <a:latin typeface="Cambria Math" panose="02040503050406030204" pitchFamily="18" charset="0"/>
                          </a:rPr>
                          <m:t>−1.33</m:t>
                        </m:r>
                      </m:sup>
                    </m:sSup>
                    <m:r>
                      <a:rPr lang="en-US" b="0" i="1" smtClean="0">
                        <a:latin typeface="Cambria Math" panose="02040503050406030204" pitchFamily="18" charset="0"/>
                      </a:rPr>
                      <m:t>𝐻</m:t>
                    </m:r>
                    <m:r>
                      <a:rPr lang="en-US" b="0" i="1" smtClean="0">
                        <a:latin typeface="Cambria Math" panose="02040503050406030204" pitchFamily="18" charset="0"/>
                      </a:rPr>
                      <m:t>=</m:t>
                    </m:r>
                  </m:oMath>
                </a14:m>
                <a:r>
                  <a:rPr lang="en-GB" dirty="0"/>
                  <a:t> 0.89 </a:t>
                </a:r>
                <a14:m>
                  <m:oMath xmlns:m="http://schemas.openxmlformats.org/officeDocument/2006/math">
                    <m:r>
                      <a:rPr lang="en-US" b="0" i="1" smtClean="0">
                        <a:latin typeface="Cambria Math" panose="02040503050406030204" pitchFamily="18" charset="0"/>
                      </a:rPr>
                      <m:t>𝐻</m:t>
                    </m:r>
                  </m:oMath>
                </a14:m>
                <a:endParaRPr lang="en-GB" dirty="0"/>
              </a:p>
              <a:p>
                <a:r>
                  <a:rPr lang="en-GB" dirty="0"/>
                  <a:t>As such, the tolerable underperformance in terms of H98 is:</a:t>
                </a:r>
              </a:p>
              <a:p>
                <a:pPr marL="42862" indent="0">
                  <a:buNone/>
                </a:pPr>
                <a:r>
                  <a:rPr lang="en-US" b="0" dirty="0"/>
                  <a:t>	</a:t>
                </a:r>
                <a14:m>
                  <m:oMath xmlns:m="http://schemas.openxmlformats.org/officeDocument/2006/math">
                    <m:r>
                      <m:rPr>
                        <m:sty m:val="p"/>
                      </m:rPr>
                      <a:rPr lang="en-US" b="0" i="0" smtClean="0">
                        <a:latin typeface="Cambria Math" panose="02040503050406030204" pitchFamily="18" charset="0"/>
                      </a:rPr>
                      <m:t>Δ</m:t>
                    </m:r>
                    <m:r>
                      <a:rPr lang="en-US" b="0" i="1" smtClean="0">
                        <a:latin typeface="Cambria Math" panose="02040503050406030204" pitchFamily="18" charset="0"/>
                      </a:rPr>
                      <m:t>𝐻</m:t>
                    </m:r>
                    <m:r>
                      <a:rPr lang="en-US" b="0" i="1" smtClean="0">
                        <a:latin typeface="Cambria Math" panose="02040503050406030204" pitchFamily="18" charset="0"/>
                      </a:rPr>
                      <m:t>=</m:t>
                    </m:r>
                    <m:r>
                      <a:rPr lang="en-US" b="0" i="1" smtClean="0">
                        <a:latin typeface="Cambria Math" panose="02040503050406030204" pitchFamily="18" charset="0"/>
                      </a:rPr>
                      <m:t>𝐻</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𝐻</m:t>
                            </m:r>
                          </m:e>
                        </m:d>
                      </m:e>
                      <m:sup>
                        <m:r>
                          <a:rPr lang="en-US" b="0" i="1" smtClean="0">
                            <a:latin typeface="Cambria Math" panose="02040503050406030204" pitchFamily="18" charset="0"/>
                          </a:rPr>
                          <m:t>∗</m:t>
                        </m:r>
                      </m:sup>
                    </m:sSup>
                    <m:r>
                      <a:rPr lang="en-US" b="0" i="1" smtClean="0">
                        <a:latin typeface="Cambria Math" panose="02040503050406030204" pitchFamily="18" charset="0"/>
                      </a:rPr>
                      <m:t>=</m:t>
                    </m:r>
                  </m:oMath>
                </a14:m>
                <a:r>
                  <a:rPr lang="en-GB" dirty="0"/>
                  <a:t> 0.11 </a:t>
                </a:r>
              </a:p>
              <a:p>
                <a:pPr marL="342900" lvl="1" indent="0">
                  <a:buNone/>
                </a:pPr>
                <a:r>
                  <a:rPr lang="en-GB" dirty="0"/>
                  <a:t>	</a:t>
                </a:r>
              </a:p>
              <a:p>
                <a:pPr lvl="1"/>
                <a:endParaRPr lang="en-GB" dirty="0"/>
              </a:p>
              <a:p>
                <a:endParaRPr lang="en-GB" dirty="0"/>
              </a:p>
            </p:txBody>
          </p:sp>
        </mc:Choice>
        <mc:Fallback xmlns="">
          <p:sp>
            <p:nvSpPr>
              <p:cNvPr id="3" name="Content Placeholder 2">
                <a:extLst>
                  <a:ext uri="{FF2B5EF4-FFF2-40B4-BE49-F238E27FC236}">
                    <a16:creationId xmlns:a16="http://schemas.microsoft.com/office/drawing/2014/main" id="{E3C3CBB7-268D-1262-8034-85BD912A8B51}"/>
                  </a:ext>
                </a:extLst>
              </p:cNvPr>
              <p:cNvSpPr>
                <a:spLocks noGrp="1" noRot="1" noChangeAspect="1" noMove="1" noResize="1" noEditPoints="1" noAdjustHandles="1" noChangeArrowheads="1" noChangeShapeType="1" noTextEdit="1"/>
              </p:cNvSpPr>
              <p:nvPr>
                <p:ph idx="1"/>
              </p:nvPr>
            </p:nvSpPr>
            <p:spPr>
              <a:blipFill>
                <a:blip r:embed="rId3"/>
                <a:stretch>
                  <a:fillRect l="-494" t="-1286"/>
                </a:stretch>
              </a:blipFill>
            </p:spPr>
            <p:txBody>
              <a:bodyPr/>
              <a:lstStyle/>
              <a:p>
                <a:r>
                  <a:rPr lang="en-GB">
                    <a:noFill/>
                  </a:rPr>
                  <a:t> </a:t>
                </a:r>
              </a:p>
            </p:txBody>
          </p:sp>
        </mc:Fallback>
      </mc:AlternateContent>
      <p:sp>
        <p:nvSpPr>
          <p:cNvPr id="4" name="Footer Placeholder 3">
            <a:extLst>
              <a:ext uri="{FF2B5EF4-FFF2-40B4-BE49-F238E27FC236}">
                <a16:creationId xmlns:a16="http://schemas.microsoft.com/office/drawing/2014/main" id="{925A9B5A-3714-7587-F2F5-F78D539F8A79}"/>
              </a:ext>
            </a:extLst>
          </p:cNvPr>
          <p:cNvSpPr>
            <a:spLocks noGrp="1"/>
          </p:cNvSpPr>
          <p:nvPr>
            <p:ph type="ftr" sz="quarter" idx="11"/>
          </p:nvPr>
        </p:nvSpPr>
        <p:spPr/>
        <p:txBody>
          <a:bodyPr/>
          <a:lstStyle/>
          <a:p>
            <a:r>
              <a:rPr lang="en-GB">
                <a:solidFill>
                  <a:prstClr val="white"/>
                </a:solidFill>
              </a:rPr>
              <a:t>M. Coleman | EU – China 4</a:t>
            </a:r>
            <a:r>
              <a:rPr lang="en-GB" baseline="30000">
                <a:solidFill>
                  <a:prstClr val="white"/>
                </a:solidFill>
              </a:rPr>
              <a:t>th </a:t>
            </a:r>
            <a:r>
              <a:rPr lang="en-GB">
                <a:solidFill>
                  <a:prstClr val="white"/>
                </a:solidFill>
              </a:rPr>
              <a:t>Technical Exchange Meeting  | 19 March 2024</a:t>
            </a:r>
            <a:endParaRPr lang="en-GB" dirty="0">
              <a:solidFill>
                <a:prstClr val="white"/>
              </a:solidFill>
            </a:endParaRPr>
          </a:p>
        </p:txBody>
      </p:sp>
      <p:sp>
        <p:nvSpPr>
          <p:cNvPr id="5" name="Slide Number Placeholder 4">
            <a:extLst>
              <a:ext uri="{FF2B5EF4-FFF2-40B4-BE49-F238E27FC236}">
                <a16:creationId xmlns:a16="http://schemas.microsoft.com/office/drawing/2014/main" id="{9547869C-6A11-A1AD-0E12-461CC2839D9A}"/>
              </a:ext>
            </a:extLst>
          </p:cNvPr>
          <p:cNvSpPr>
            <a:spLocks noGrp="1"/>
          </p:cNvSpPr>
          <p:nvPr>
            <p:ph type="sldNum" sz="quarter" idx="12"/>
          </p:nvPr>
        </p:nvSpPr>
        <p:spPr/>
        <p:txBody>
          <a:bodyPr/>
          <a:lstStyle/>
          <a:p>
            <a:fld id="{6A6D9FA1-99C7-4910-8E32-B85D378B0060}" type="slidenum">
              <a:rPr lang="en-GB" smtClean="0">
                <a:solidFill>
                  <a:prstClr val="white"/>
                </a:solidFill>
              </a:rPr>
              <a:pPr/>
              <a:t>14</a:t>
            </a:fld>
            <a:endParaRPr lang="en-GB" dirty="0">
              <a:solidFill>
                <a:prstClr val="white"/>
              </a:solidFill>
            </a:endParaRPr>
          </a:p>
        </p:txBody>
      </p:sp>
    </p:spTree>
    <p:extLst>
      <p:ext uri="{BB962C8B-B14F-4D97-AF65-F5344CB8AC3E}">
        <p14:creationId xmlns:p14="http://schemas.microsoft.com/office/powerpoint/2010/main" val="3329882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500"/>
                                        <p:tgtEl>
                                          <p:spTgt spid="3">
                                            <p:txEl>
                                              <p:pRg st="6" end="6"/>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fade">
                                      <p:cBhvr>
                                        <p:cTn id="31" dur="500"/>
                                        <p:tgtEl>
                                          <p:spTgt spid="3">
                                            <p:txEl>
                                              <p:pRg st="7" end="7"/>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8" end="8"/>
                                            </p:txEl>
                                          </p:spTgt>
                                        </p:tgtEl>
                                        <p:attrNameLst>
                                          <p:attrName>style.visibility</p:attrName>
                                        </p:attrNameLst>
                                      </p:cBhvr>
                                      <p:to>
                                        <p:strVal val="visible"/>
                                      </p:to>
                                    </p:set>
                                    <p:animEffect transition="in" filter="fade">
                                      <p:cBhvr>
                                        <p:cTn id="36" dur="500"/>
                                        <p:tgtEl>
                                          <p:spTgt spid="3">
                                            <p:txEl>
                                              <p:pRg st="8" end="8"/>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animEffect transition="in" filter="fade">
                                      <p:cBhvr>
                                        <p:cTn id="39" dur="500"/>
                                        <p:tgtEl>
                                          <p:spTgt spid="3">
                                            <p:txEl>
                                              <p:pRg st="9" end="9"/>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
                                            <p:txEl>
                                              <p:pRg st="10" end="10"/>
                                            </p:txEl>
                                          </p:spTgt>
                                        </p:tgtEl>
                                        <p:attrNameLst>
                                          <p:attrName>style.visibility</p:attrName>
                                        </p:attrNameLst>
                                      </p:cBhvr>
                                      <p:to>
                                        <p:strVal val="visible"/>
                                      </p:to>
                                    </p:set>
                                    <p:animEffect transition="in" filter="fade">
                                      <p:cBhvr>
                                        <p:cTn id="44" dur="500"/>
                                        <p:tgtEl>
                                          <p:spTgt spid="3">
                                            <p:txEl>
                                              <p:pRg st="10" end="10"/>
                                            </p:txEl>
                                          </p:spTgt>
                                        </p:tgtEl>
                                      </p:cBhvr>
                                    </p:animEffect>
                                  </p:childTnLst>
                                </p:cTn>
                              </p:par>
                              <p:par>
                                <p:cTn id="45" presetID="10" presetClass="entr" presetSubtype="0" fill="hold" nodeType="with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animEffect transition="in" filter="fade">
                                      <p:cBhvr>
                                        <p:cTn id="47" dur="500"/>
                                        <p:tgtEl>
                                          <p:spTgt spid="3">
                                            <p:txEl>
                                              <p:pRg st="11" end="1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12" end="12"/>
                                            </p:txEl>
                                          </p:spTgt>
                                        </p:tgtEl>
                                        <p:attrNameLst>
                                          <p:attrName>style.visibility</p:attrName>
                                        </p:attrNameLst>
                                      </p:cBhvr>
                                      <p:to>
                                        <p:strVal val="visible"/>
                                      </p:to>
                                    </p:set>
                                    <p:animEffect transition="in" filter="fade">
                                      <p:cBhvr>
                                        <p:cTn id="52" dur="500"/>
                                        <p:tgtEl>
                                          <p:spTgt spid="3">
                                            <p:txEl>
                                              <p:pRg st="12" end="12"/>
                                            </p:txEl>
                                          </p:spTgt>
                                        </p:tgtEl>
                                      </p:cBhvr>
                                    </p:animEffect>
                                  </p:childTnLst>
                                </p:cTn>
                              </p:par>
                              <p:par>
                                <p:cTn id="53" presetID="10" presetClass="entr" presetSubtype="0" fill="hold" nodeType="withEffect">
                                  <p:stCondLst>
                                    <p:cond delay="0"/>
                                  </p:stCondLst>
                                  <p:childTnLst>
                                    <p:set>
                                      <p:cBhvr>
                                        <p:cTn id="54" dur="1" fill="hold">
                                          <p:stCondLst>
                                            <p:cond delay="0"/>
                                          </p:stCondLst>
                                        </p:cTn>
                                        <p:tgtEl>
                                          <p:spTgt spid="3">
                                            <p:txEl>
                                              <p:pRg st="13" end="13"/>
                                            </p:txEl>
                                          </p:spTgt>
                                        </p:tgtEl>
                                        <p:attrNameLst>
                                          <p:attrName>style.visibility</p:attrName>
                                        </p:attrNameLst>
                                      </p:cBhvr>
                                      <p:to>
                                        <p:strVal val="visible"/>
                                      </p:to>
                                    </p:set>
                                    <p:animEffect transition="in" filter="fade">
                                      <p:cBhvr>
                                        <p:cTn id="55"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FAA1CDCF-A1EC-476F-A4C3-6F976F4F6F30}"/>
                  </a:ext>
                </a:extLst>
              </p:cNvPr>
              <p:cNvSpPr>
                <a:spLocks noGrp="1"/>
              </p:cNvSpPr>
              <p:nvPr>
                <p:ph type="title"/>
              </p:nvPr>
            </p:nvSpPr>
            <p:spPr/>
            <p:txBody>
              <a:bodyPr/>
              <a:lstStyle/>
              <a:p>
                <a:r>
                  <a:rPr lang="en-US" dirty="0"/>
                  <a:t>What happens if </a:t>
                </a:r>
                <a14:m>
                  <m:oMath xmlns:m="http://schemas.openxmlformats.org/officeDocument/2006/math">
                    <m:r>
                      <a:rPr lang="en-US" b="1" i="1" smtClean="0">
                        <a:latin typeface="Cambria Math" panose="02040503050406030204" pitchFamily="18" charset="0"/>
                      </a:rPr>
                      <m:t>𝑯</m:t>
                    </m:r>
                  </m:oMath>
                </a14:m>
                <a:r>
                  <a:rPr lang="en-US" dirty="0"/>
                  <a:t> = 0.89 ? </a:t>
                </a:r>
                <a:endParaRPr lang="en-GB" dirty="0"/>
              </a:p>
            </p:txBody>
          </p:sp>
        </mc:Choice>
        <mc:Fallback xmlns="">
          <p:sp>
            <p:nvSpPr>
              <p:cNvPr id="2" name="Title 1">
                <a:extLst>
                  <a:ext uri="{FF2B5EF4-FFF2-40B4-BE49-F238E27FC236}">
                    <a16:creationId xmlns:a16="http://schemas.microsoft.com/office/drawing/2014/main" id="{FAA1CDCF-A1EC-476F-A4C3-6F976F4F6F30}"/>
                  </a:ext>
                </a:extLst>
              </p:cNvPr>
              <p:cNvSpPr>
                <a:spLocks noGrp="1" noRot="1" noChangeAspect="1" noMove="1" noResize="1" noEditPoints="1" noAdjustHandles="1" noChangeArrowheads="1" noChangeShapeType="1" noTextEdit="1"/>
              </p:cNvSpPr>
              <p:nvPr>
                <p:ph type="title"/>
              </p:nvPr>
            </p:nvSpPr>
            <p:spPr>
              <a:blipFill>
                <a:blip r:embed="rId2"/>
                <a:stretch>
                  <a:fillRect l="-1289" t="-30667" b="-33333"/>
                </a:stretch>
              </a:blipFill>
            </p:spPr>
            <p:txBody>
              <a:bodyPr/>
              <a:lstStyle/>
              <a:p>
                <a:r>
                  <a:rPr lang="en-GB">
                    <a:noFill/>
                  </a:rPr>
                  <a:t> </a:t>
                </a:r>
              </a:p>
            </p:txBody>
          </p:sp>
        </mc:Fallback>
      </mc:AlternateContent>
      <p:sp>
        <p:nvSpPr>
          <p:cNvPr id="3" name="Content Placeholder 2">
            <a:extLst>
              <a:ext uri="{FF2B5EF4-FFF2-40B4-BE49-F238E27FC236}">
                <a16:creationId xmlns:a16="http://schemas.microsoft.com/office/drawing/2014/main" id="{65B59343-FA48-11A8-4C8B-96721907BE03}"/>
              </a:ext>
            </a:extLst>
          </p:cNvPr>
          <p:cNvSpPr>
            <a:spLocks noGrp="1"/>
          </p:cNvSpPr>
          <p:nvPr>
            <p:ph idx="1"/>
          </p:nvPr>
        </p:nvSpPr>
        <p:spPr>
          <a:xfrm>
            <a:off x="619125" y="867138"/>
            <a:ext cx="11103024" cy="1293529"/>
          </a:xfrm>
        </p:spPr>
        <p:txBody>
          <a:bodyPr/>
          <a:lstStyle/>
          <a:p>
            <a:pPr marL="0" indent="0">
              <a:buNone/>
            </a:pPr>
            <a:r>
              <a:rPr lang="en-US" dirty="0"/>
              <a:t>Using the simple 0-D model described, we can assess the impact on machine parameters</a:t>
            </a:r>
          </a:p>
          <a:p>
            <a:r>
              <a:rPr lang="en-US" dirty="0"/>
              <a:t>Grey rows indicate the prescribed changes</a:t>
            </a:r>
          </a:p>
          <a:p>
            <a:endParaRPr lang="en-US" dirty="0"/>
          </a:p>
          <a:p>
            <a:endParaRPr lang="en-GB" dirty="0"/>
          </a:p>
        </p:txBody>
      </p:sp>
      <p:sp>
        <p:nvSpPr>
          <p:cNvPr id="4" name="Footer Placeholder 3">
            <a:extLst>
              <a:ext uri="{FF2B5EF4-FFF2-40B4-BE49-F238E27FC236}">
                <a16:creationId xmlns:a16="http://schemas.microsoft.com/office/drawing/2014/main" id="{FA5A376D-3D01-D2D0-422A-5FA622635A84}"/>
              </a:ext>
            </a:extLst>
          </p:cNvPr>
          <p:cNvSpPr>
            <a:spLocks noGrp="1"/>
          </p:cNvSpPr>
          <p:nvPr>
            <p:ph type="ftr" sz="quarter" idx="11"/>
          </p:nvPr>
        </p:nvSpPr>
        <p:spPr/>
        <p:txBody>
          <a:bodyPr/>
          <a:lstStyle/>
          <a:p>
            <a:r>
              <a:rPr lang="en-GB">
                <a:solidFill>
                  <a:prstClr val="white"/>
                </a:solidFill>
              </a:rPr>
              <a:t>M. Coleman | EU – China 4</a:t>
            </a:r>
            <a:r>
              <a:rPr lang="en-GB" baseline="30000">
                <a:solidFill>
                  <a:prstClr val="white"/>
                </a:solidFill>
              </a:rPr>
              <a:t>th </a:t>
            </a:r>
            <a:r>
              <a:rPr lang="en-GB">
                <a:solidFill>
                  <a:prstClr val="white"/>
                </a:solidFill>
              </a:rPr>
              <a:t>Technical Exchange Meeting  | 19 March 2024</a:t>
            </a:r>
            <a:endParaRPr lang="en-GB" dirty="0">
              <a:solidFill>
                <a:prstClr val="white"/>
              </a:solidFill>
            </a:endParaRPr>
          </a:p>
        </p:txBody>
      </p:sp>
      <p:sp>
        <p:nvSpPr>
          <p:cNvPr id="5" name="Slide Number Placeholder 4">
            <a:extLst>
              <a:ext uri="{FF2B5EF4-FFF2-40B4-BE49-F238E27FC236}">
                <a16:creationId xmlns:a16="http://schemas.microsoft.com/office/drawing/2014/main" id="{5F29DADD-ABB3-7D28-DB80-1AB85397828D}"/>
              </a:ext>
            </a:extLst>
          </p:cNvPr>
          <p:cNvSpPr>
            <a:spLocks noGrp="1"/>
          </p:cNvSpPr>
          <p:nvPr>
            <p:ph type="sldNum" sz="quarter" idx="12"/>
          </p:nvPr>
        </p:nvSpPr>
        <p:spPr/>
        <p:txBody>
          <a:bodyPr/>
          <a:lstStyle/>
          <a:p>
            <a:fld id="{6A6D9FA1-99C7-4910-8E32-B85D378B0060}" type="slidenum">
              <a:rPr lang="en-GB" smtClean="0">
                <a:solidFill>
                  <a:prstClr val="white"/>
                </a:solidFill>
              </a:rPr>
              <a:pPr/>
              <a:t>15</a:t>
            </a:fld>
            <a:endParaRPr lang="en-GB" dirty="0">
              <a:solidFill>
                <a:prstClr val="white"/>
              </a:solidFill>
            </a:endParaRPr>
          </a:p>
        </p:txBody>
      </p:sp>
      <p:pic>
        <p:nvPicPr>
          <p:cNvPr id="9" name="Picture 8">
            <a:extLst>
              <a:ext uri="{FF2B5EF4-FFF2-40B4-BE49-F238E27FC236}">
                <a16:creationId xmlns:a16="http://schemas.microsoft.com/office/drawing/2014/main" id="{35305814-3BF1-2FBC-8A1E-B01899C5E592}"/>
              </a:ext>
            </a:extLst>
          </p:cNvPr>
          <p:cNvPicPr>
            <a:picLocks noChangeAspect="1"/>
          </p:cNvPicPr>
          <p:nvPr/>
        </p:nvPicPr>
        <p:blipFill>
          <a:blip r:embed="rId3"/>
          <a:stretch>
            <a:fillRect/>
          </a:stretch>
        </p:blipFill>
        <p:spPr>
          <a:xfrm>
            <a:off x="4205287" y="2200618"/>
            <a:ext cx="7920038" cy="4315201"/>
          </a:xfrm>
          <a:prstGeom prst="rect">
            <a:avLst/>
          </a:prstGeom>
        </p:spPr>
      </p:pic>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D06D0983-45BF-D04B-46D2-770D945B7927}"/>
                  </a:ext>
                </a:extLst>
              </p:cNvPr>
              <p:cNvSpPr txBox="1"/>
              <p:nvPr/>
            </p:nvSpPr>
            <p:spPr>
              <a:xfrm>
                <a:off x="628650" y="2562225"/>
                <a:ext cx="3448050" cy="5632311"/>
              </a:xfrm>
              <a:prstGeom prst="rect">
                <a:avLst/>
              </a:prstGeom>
            </p:spPr>
            <p:txBody>
              <a:bodyPr vert="horz" lIns="91440" tIns="45720" rIns="91440" bIns="45720" rtlCol="0">
                <a:normAutofit/>
              </a:bodyPr>
              <a:lstStyle>
                <a:lvl1pPr indent="0" defTabSz="685800">
                  <a:spcBef>
                    <a:spcPct val="20000"/>
                  </a:spcBef>
                  <a:buFont typeface="Arial" panose="020B0604020202020204" pitchFamily="34" charset="0"/>
                  <a:buNone/>
                  <a:defRPr sz="2400">
                    <a:cs typeface="Arial" panose="020B0604020202020204" pitchFamily="34" charset="0"/>
                  </a:defRPr>
                </a:lvl1pPr>
                <a:lvl2pPr marL="557213" indent="-214313" defTabSz="685800">
                  <a:spcBef>
                    <a:spcPct val="20000"/>
                  </a:spcBef>
                  <a:buFont typeface="Arial" panose="020B0604020202020204" pitchFamily="34" charset="0"/>
                  <a:buChar char="•"/>
                  <a:defRPr>
                    <a:cs typeface="Arial" panose="020B0604020202020204" pitchFamily="34" charset="0"/>
                  </a:defRPr>
                </a:lvl2pPr>
                <a:lvl3pPr marL="857250" indent="-171450" defTabSz="685800">
                  <a:spcBef>
                    <a:spcPct val="20000"/>
                  </a:spcBef>
                  <a:buFont typeface="Arial" panose="020B0604020202020204" pitchFamily="34" charset="0"/>
                  <a:buChar char="•"/>
                  <a:defRPr sz="1600">
                    <a:cs typeface="Arial" panose="020B0604020202020204" pitchFamily="34" charset="0"/>
                  </a:defRPr>
                </a:lvl3pPr>
                <a:lvl4pPr marL="1200150" indent="-171450" defTabSz="685800">
                  <a:spcBef>
                    <a:spcPct val="20000"/>
                  </a:spcBef>
                  <a:buFont typeface="Arial" panose="020B0604020202020204" pitchFamily="34" charset="0"/>
                  <a:buChar char="–"/>
                  <a:defRPr sz="1500"/>
                </a:lvl4pPr>
                <a:lvl5pPr marL="1543050" indent="-171450" defTabSz="685800">
                  <a:spcBef>
                    <a:spcPct val="20000"/>
                  </a:spcBef>
                  <a:buFont typeface="Arial" panose="020B0604020202020204" pitchFamily="34" charset="0"/>
                  <a:buChar char="»"/>
                  <a:defRPr sz="1500"/>
                </a:lvl5pPr>
                <a:lvl6pPr marL="1885950" indent="-171450" defTabSz="685800">
                  <a:spcBef>
                    <a:spcPct val="20000"/>
                  </a:spcBef>
                  <a:buFont typeface="Arial" panose="020B0604020202020204" pitchFamily="34" charset="0"/>
                  <a:buChar char="•"/>
                  <a:defRPr sz="1500"/>
                </a:lvl6pPr>
                <a:lvl7pPr marL="2228850" indent="-171450" defTabSz="685800">
                  <a:spcBef>
                    <a:spcPct val="20000"/>
                  </a:spcBef>
                  <a:buFont typeface="Arial" panose="020B0604020202020204" pitchFamily="34" charset="0"/>
                  <a:buChar char="•"/>
                  <a:defRPr sz="1500"/>
                </a:lvl7pPr>
                <a:lvl8pPr marL="2571750" indent="-171450" defTabSz="685800">
                  <a:spcBef>
                    <a:spcPct val="20000"/>
                  </a:spcBef>
                  <a:buFont typeface="Arial" panose="020B0604020202020204" pitchFamily="34" charset="0"/>
                  <a:buChar char="•"/>
                  <a:defRPr sz="1500"/>
                </a:lvl8pPr>
                <a:lvl9pPr marL="2914650" indent="-171450" defTabSz="685800">
                  <a:spcBef>
                    <a:spcPct val="20000"/>
                  </a:spcBef>
                  <a:buFont typeface="Arial" panose="020B0604020202020204" pitchFamily="34" charset="0"/>
                  <a:buChar char="•"/>
                  <a:defRPr sz="1500"/>
                </a:lvl9pPr>
              </a:lstStyle>
              <a:p>
                <a:r>
                  <a:rPr lang="en-US" b="1" u="sng" dirty="0"/>
                  <a:t>Note:</a:t>
                </a:r>
              </a:p>
              <a:p>
                <a:pPr marL="342900" indent="-342900">
                  <a:buFont typeface="Arial" panose="020B0604020202020204" pitchFamily="34" charset="0"/>
                  <a:buChar char="•"/>
                </a:pPr>
                <a:r>
                  <a:rPr lang="en-US" dirty="0"/>
                  <a:t>Geometry is fixed</a:t>
                </a:r>
              </a:p>
              <a:p>
                <a:pPr marL="342900" indent="-342900">
                  <a:buFont typeface="Arial" panose="020B0604020202020204" pitchFamily="34" charset="0"/>
                  <a:buChar char="•"/>
                </a:pPr>
                <a:r>
                  <a:rPr lang="en-US" dirty="0"/>
                  <a:t>Coil performance is fixed</a:t>
                </a:r>
              </a:p>
              <a:p>
                <a:endParaRPr lang="en-US" dirty="0"/>
              </a:p>
              <a:p>
                <a14:m>
                  <m:oMath xmlns:m="http://schemas.openxmlformats.org/officeDocument/2006/math">
                    <m:sSub>
                      <m:sSubPr>
                        <m:ctrlPr>
                          <a:rPr lang="en-US" i="1">
                            <a:latin typeface="Cambria Math" panose="02040503050406030204" pitchFamily="18" charset="0"/>
                          </a:rPr>
                        </m:ctrlPr>
                      </m:sSubPr>
                      <m:e>
                        <m:r>
                          <a:rPr lang="en-US">
                            <a:latin typeface="Cambria Math" panose="02040503050406030204" pitchFamily="18" charset="0"/>
                          </a:rPr>
                          <m:t>𝑓</m:t>
                        </m:r>
                      </m:e>
                      <m:sub>
                        <m:r>
                          <a:rPr lang="en-US">
                            <a:latin typeface="Cambria Math" panose="02040503050406030204" pitchFamily="18" charset="0"/>
                          </a:rPr>
                          <m:t>𝐿𝐻</m:t>
                        </m:r>
                      </m:sub>
                    </m:sSub>
                  </m:oMath>
                </a14:m>
                <a:r>
                  <a:rPr lang="en-US" dirty="0"/>
                  <a:t> falls slightly below 1.1, but well within the error bars for the Martin [12] scaling</a:t>
                </a:r>
              </a:p>
            </p:txBody>
          </p:sp>
        </mc:Choice>
        <mc:Fallback xmlns="">
          <p:sp>
            <p:nvSpPr>
              <p:cNvPr id="10" name="TextBox 9">
                <a:extLst>
                  <a:ext uri="{FF2B5EF4-FFF2-40B4-BE49-F238E27FC236}">
                    <a16:creationId xmlns:a16="http://schemas.microsoft.com/office/drawing/2014/main" id="{D06D0983-45BF-D04B-46D2-770D945B7927}"/>
                  </a:ext>
                </a:extLst>
              </p:cNvPr>
              <p:cNvSpPr txBox="1">
                <a:spLocks noRot="1" noChangeAspect="1" noMove="1" noResize="1" noEditPoints="1" noAdjustHandles="1" noChangeArrowheads="1" noChangeShapeType="1" noTextEdit="1"/>
              </p:cNvSpPr>
              <p:nvPr/>
            </p:nvSpPr>
            <p:spPr>
              <a:xfrm>
                <a:off x="628650" y="2562225"/>
                <a:ext cx="3448050" cy="5632311"/>
              </a:xfrm>
              <a:prstGeom prst="rect">
                <a:avLst/>
              </a:prstGeom>
              <a:blipFill>
                <a:blip r:embed="rId4"/>
                <a:stretch>
                  <a:fillRect l="-2650" t="-866"/>
                </a:stretch>
              </a:blipFill>
            </p:spPr>
            <p:txBody>
              <a:bodyPr/>
              <a:lstStyle/>
              <a:p>
                <a:r>
                  <a:rPr lang="en-GB">
                    <a:noFill/>
                  </a:rPr>
                  <a:t> </a:t>
                </a:r>
              </a:p>
            </p:txBody>
          </p:sp>
        </mc:Fallback>
      </mc:AlternateContent>
    </p:spTree>
    <p:extLst>
      <p:ext uri="{BB962C8B-B14F-4D97-AF65-F5344CB8AC3E}">
        <p14:creationId xmlns:p14="http://schemas.microsoft.com/office/powerpoint/2010/main" val="169800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
                                            <p:txEl>
                                              <p:pRg st="1" end="1"/>
                                            </p:txEl>
                                          </p:spTgt>
                                        </p:tgtEl>
                                        <p:attrNameLst>
                                          <p:attrName>style.visibility</p:attrName>
                                        </p:attrNameLst>
                                      </p:cBhvr>
                                      <p:to>
                                        <p:strVal val="visible"/>
                                      </p:to>
                                    </p:set>
                                    <p:animEffect transition="in" filter="fade">
                                      <p:cBhvr>
                                        <p:cTn id="10" dur="500"/>
                                        <p:tgtEl>
                                          <p:spTgt spid="10">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animEffect transition="in" filter="fade">
                                      <p:cBhvr>
                                        <p:cTn id="13" dur="500"/>
                                        <p:tgtEl>
                                          <p:spTgt spid="10">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0">
                                            <p:txEl>
                                              <p:pRg st="4" end="4"/>
                                            </p:txEl>
                                          </p:spTgt>
                                        </p:tgtEl>
                                        <p:attrNameLst>
                                          <p:attrName>style.visibility</p:attrName>
                                        </p:attrNameLst>
                                      </p:cBhvr>
                                      <p:to>
                                        <p:strVal val="visible"/>
                                      </p:to>
                                    </p:set>
                                    <p:animEffect transition="in" filter="fade">
                                      <p:cBhvr>
                                        <p:cTn id="18"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CA32A0-D59F-472F-4A9D-23AFE74AA13D}"/>
              </a:ext>
            </a:extLst>
          </p:cNvPr>
          <p:cNvSpPr>
            <a:spLocks noGrp="1"/>
          </p:cNvSpPr>
          <p:nvPr>
            <p:ph type="title"/>
          </p:nvPr>
        </p:nvSpPr>
        <p:spPr/>
        <p:txBody>
          <a:bodyPr/>
          <a:lstStyle/>
          <a:p>
            <a:r>
              <a:rPr lang="en-US" dirty="0"/>
              <a:t>Comparison with EU-DEMO G1 (2017)</a:t>
            </a:r>
            <a:endParaRPr lang="en-GB"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B6FC827-4056-454E-1020-C19FE1DFD479}"/>
                  </a:ext>
                </a:extLst>
              </p:cNvPr>
              <p:cNvSpPr>
                <a:spLocks noGrp="1"/>
              </p:cNvSpPr>
              <p:nvPr>
                <p:ph idx="1"/>
              </p:nvPr>
            </p:nvSpPr>
            <p:spPr>
              <a:xfrm>
                <a:off x="720080" y="4314648"/>
                <a:ext cx="11103024" cy="1893637"/>
              </a:xfrm>
            </p:spPr>
            <p:txBody>
              <a:bodyPr>
                <a:normAutofit/>
              </a:bodyPr>
              <a:lstStyle/>
              <a:p>
                <a:pPr marL="0" indent="0">
                  <a:buNone/>
                </a:pPr>
                <a:r>
                  <a:rPr lang="en-US" sz="1800" baseline="30000"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In the G1 baseline, </a:t>
                </a:r>
                <a14:m>
                  <m:oMath xmlns:m="http://schemas.openxmlformats.org/officeDocument/2006/math">
                    <m:sSub>
                      <m:sSubPr>
                        <m:ctrlPr>
                          <a:rPr lang="en-US" sz="1800" b="0" i="1" smtClean="0">
                            <a:effectLst/>
                            <a:latin typeface="Cambria Math" panose="02040503050406030204" pitchFamily="18" charset="0"/>
                            <a:ea typeface="Calibri" panose="020F0502020204030204" pitchFamily="34" charset="0"/>
                          </a:rPr>
                        </m:ctrlPr>
                      </m:sSubPr>
                      <m:e>
                        <m:r>
                          <a:rPr lang="en-US" sz="1800" b="0" i="1" smtClean="0">
                            <a:effectLst/>
                            <a:latin typeface="Cambria Math" panose="02040503050406030204" pitchFamily="18" charset="0"/>
                            <a:ea typeface="Calibri" panose="020F0502020204030204" pitchFamily="34" charset="0"/>
                          </a:rPr>
                          <m:t>𝑞</m:t>
                        </m:r>
                      </m:e>
                      <m:sub>
                        <m:r>
                          <a:rPr lang="en-US" sz="1800" b="0" i="1" smtClean="0">
                            <a:effectLst/>
                            <a:latin typeface="Cambria Math" panose="02040503050406030204" pitchFamily="18" charset="0"/>
                            <a:ea typeface="Calibri" panose="020F0502020204030204" pitchFamily="34" charset="0"/>
                          </a:rPr>
                          <m:t>95</m:t>
                        </m:r>
                      </m:sub>
                    </m:sSub>
                  </m:oMath>
                </a14:m>
                <a:r>
                  <a:rPr lang="en-GB" dirty="0"/>
                  <a:t> </a:t>
                </a:r>
                <a:r>
                  <a:rPr lang="en-GB" sz="1800" dirty="0">
                    <a:latin typeface="Calibri" panose="020F0502020204030204" pitchFamily="34" charset="0"/>
                    <a:ea typeface="Calibri" panose="020F0502020204030204" pitchFamily="34" charset="0"/>
                  </a:rPr>
                  <a:t>=</a:t>
                </a:r>
                <a:r>
                  <a:rPr lang="en-GB" sz="1800" i="1" dirty="0">
                    <a:latin typeface="Cambria Math" panose="02040503050406030204" pitchFamily="18" charset="0"/>
                    <a:ea typeface="Calibri" panose="020F0502020204030204" pitchFamily="34" charset="0"/>
                  </a:rPr>
                  <a:t> </a:t>
                </a:r>
                <a14:m>
                  <m:oMath xmlns:m="http://schemas.openxmlformats.org/officeDocument/2006/math">
                    <m:sSub>
                      <m:sSubPr>
                        <m:ctrlPr>
                          <a:rPr lang="en-US" sz="1800" i="1">
                            <a:latin typeface="Cambria Math" panose="02040503050406030204" pitchFamily="18" charset="0"/>
                            <a:ea typeface="Calibri" panose="020F0502020204030204" pitchFamily="34" charset="0"/>
                          </a:rPr>
                        </m:ctrlPr>
                      </m:sSubPr>
                      <m:e>
                        <m:sSub>
                          <m:sSubPr>
                            <m:ctrlPr>
                              <a:rPr lang="en-US" sz="1800" i="1">
                                <a:latin typeface="Cambria Math" panose="02040503050406030204" pitchFamily="18" charset="0"/>
                                <a:ea typeface="Calibri" panose="020F0502020204030204" pitchFamily="34" charset="0"/>
                              </a:rPr>
                            </m:ctrlPr>
                          </m:sSubPr>
                          <m:e>
                            <m:r>
                              <a:rPr lang="en-US" sz="1800" i="1">
                                <a:latin typeface="Cambria Math" panose="02040503050406030204" pitchFamily="18" charset="0"/>
                                <a:ea typeface="Calibri" panose="020F0502020204030204" pitchFamily="34" charset="0"/>
                              </a:rPr>
                              <m:t>𝑞</m:t>
                            </m:r>
                          </m:e>
                          <m:sub>
                            <m:r>
                              <a:rPr lang="en-US" sz="1800" i="1">
                                <a:latin typeface="Cambria Math" panose="02040503050406030204" pitchFamily="18" charset="0"/>
                                <a:ea typeface="Calibri" panose="020F0502020204030204" pitchFamily="34" charset="0"/>
                              </a:rPr>
                              <m:t>95</m:t>
                            </m:r>
                          </m:sub>
                        </m:sSub>
                      </m:e>
                      <m:sub>
                        <m:r>
                          <a:rPr lang="en-US" sz="1800" i="1">
                            <a:latin typeface="Cambria Math" panose="02040503050406030204" pitchFamily="18" charset="0"/>
                            <a:ea typeface="Calibri" panose="020F0502020204030204" pitchFamily="34" charset="0"/>
                          </a:rPr>
                          <m:t>𝑚𝑖𝑛</m:t>
                        </m:r>
                      </m:sub>
                    </m:sSub>
                  </m:oMath>
                </a14:m>
                <a:r>
                  <a:rPr lang="en-GB" sz="1800" i="1" dirty="0">
                    <a:latin typeface="Cambria Math" panose="02040503050406030204" pitchFamily="18" charset="0"/>
                    <a:ea typeface="Calibri" panose="020F0502020204030204" pitchFamily="34" charset="0"/>
                  </a:rPr>
                  <a:t> </a:t>
                </a:r>
                <a:r>
                  <a:rPr lang="en-GB" sz="1800" dirty="0">
                    <a:latin typeface="Calibri" panose="020F0502020204030204" pitchFamily="34" charset="0"/>
                    <a:ea typeface="Calibri" panose="020F0502020204030204" pitchFamily="34" charset="0"/>
                  </a:rPr>
                  <a:t>= 3.0, </a:t>
                </a:r>
                <a:r>
                  <a:rPr lang="en-US" sz="1800" dirty="0">
                    <a:latin typeface="Calibri" panose="020F0502020204030204" pitchFamily="34" charset="0"/>
                    <a:ea typeface="Calibri" panose="020F0502020204030204" pitchFamily="34" charset="0"/>
                  </a:rPr>
                  <a:t>meaning no margin to recover the nominal fusion power in the case of poor confinement.</a:t>
                </a:r>
              </a:p>
              <a:p>
                <a:pPr marL="0" indent="0">
                  <a:buNone/>
                </a:pPr>
                <a:r>
                  <a:rPr lang="en-US" sz="1800" baseline="30000" dirty="0">
                    <a:effectLst/>
                    <a:latin typeface="Calibri" panose="020F0502020204030204" pitchFamily="34" charset="0"/>
                    <a:ea typeface="Calibri" panose="020F0502020204030204" pitchFamily="34" charset="0"/>
                  </a:rPr>
                  <a:t>††</a:t>
                </a:r>
                <a:r>
                  <a:rPr lang="en-US" sz="1800" dirty="0">
                    <a:effectLst/>
                    <a:latin typeface="Calibri" panose="020F0502020204030204" pitchFamily="34" charset="0"/>
                    <a:ea typeface="Calibri" panose="020F0502020204030204" pitchFamily="34" charset="0"/>
                  </a:rPr>
                  <a:t> If confinement is as anticipated (i.e. </a:t>
                </a:r>
                <a14:m>
                  <m:oMath xmlns:m="http://schemas.openxmlformats.org/officeDocument/2006/math">
                    <m:r>
                      <a:rPr lang="en-US" sz="1800" b="0" i="1" smtClean="0">
                        <a:effectLst/>
                        <a:latin typeface="Cambria Math" panose="02040503050406030204" pitchFamily="18" charset="0"/>
                        <a:ea typeface="Calibri" panose="020F0502020204030204" pitchFamily="34" charset="0"/>
                      </a:rPr>
                      <m:t>𝐻</m:t>
                    </m:r>
                  </m:oMath>
                </a14:m>
                <a:r>
                  <a:rPr lang="en-GB" sz="1800" dirty="0">
                    <a:latin typeface="Calibri" panose="020F0502020204030204" pitchFamily="34" charset="0"/>
                    <a:ea typeface="Calibri" panose="020F0502020204030204" pitchFamily="34" charset="0"/>
                  </a:rPr>
                  <a:t> = 1.0), it would theoretically be possible to increase </a:t>
                </a:r>
                <a14:m>
                  <m:oMath xmlns:m="http://schemas.openxmlformats.org/officeDocument/2006/math">
                    <m:sSub>
                      <m:sSubPr>
                        <m:ctrlPr>
                          <a:rPr lang="en-US" sz="1800" b="0" i="1" smtClean="0">
                            <a:latin typeface="Cambria Math" panose="02040503050406030204" pitchFamily="18" charset="0"/>
                            <a:ea typeface="Calibri" panose="020F0502020204030204" pitchFamily="34" charset="0"/>
                          </a:rPr>
                        </m:ctrlPr>
                      </m:sSubPr>
                      <m:e>
                        <m:r>
                          <a:rPr lang="en-US" sz="1800" b="0" i="1" smtClean="0">
                            <a:latin typeface="Cambria Math" panose="02040503050406030204" pitchFamily="18" charset="0"/>
                            <a:ea typeface="Calibri" panose="020F0502020204030204" pitchFamily="34" charset="0"/>
                          </a:rPr>
                          <m:t>𝑃</m:t>
                        </m:r>
                      </m:e>
                      <m:sub>
                        <m:r>
                          <a:rPr lang="en-US" sz="1800" b="0" i="1" smtClean="0">
                            <a:latin typeface="Cambria Math" panose="02040503050406030204" pitchFamily="18" charset="0"/>
                            <a:ea typeface="Calibri" panose="020F0502020204030204" pitchFamily="34" charset="0"/>
                          </a:rPr>
                          <m:t>𝑒𝑙</m:t>
                        </m:r>
                        <m:r>
                          <a:rPr lang="en-US" sz="1800" b="0" i="1" smtClean="0">
                            <a:latin typeface="Cambria Math" panose="02040503050406030204" pitchFamily="18" charset="0"/>
                            <a:ea typeface="Calibri" panose="020F0502020204030204" pitchFamily="34" charset="0"/>
                          </a:rPr>
                          <m:t>,</m:t>
                        </m:r>
                        <m:r>
                          <a:rPr lang="en-US" sz="1800" b="0" i="1" smtClean="0">
                            <a:latin typeface="Cambria Math" panose="02040503050406030204" pitchFamily="18" charset="0"/>
                            <a:ea typeface="Calibri" panose="020F0502020204030204" pitchFamily="34" charset="0"/>
                          </a:rPr>
                          <m:t>𝑛𝑒𝑡</m:t>
                        </m:r>
                      </m:sub>
                    </m:sSub>
                  </m:oMath>
                </a14:m>
                <a:r>
                  <a:rPr lang="en-GB" sz="1800" dirty="0">
                    <a:latin typeface="Calibri" panose="020F0502020204030204" pitchFamily="34" charset="0"/>
                    <a:ea typeface="Calibri" panose="020F0502020204030204" pitchFamily="34" charset="0"/>
                  </a:rPr>
                  <a:t> by approximately 15% to ~ 400 MWe [13].</a:t>
                </a:r>
              </a:p>
              <a:p>
                <a:pPr marL="0" indent="0">
                  <a:buNone/>
                </a:pPr>
                <a:r>
                  <a:rPr lang="en-US" sz="1800" baseline="30000" dirty="0">
                    <a:effectLst/>
                    <a:latin typeface="Calibri" panose="020F0502020204030204" pitchFamily="34" charset="0"/>
                    <a:ea typeface="Calibri" panose="020F0502020204030204" pitchFamily="34" charset="0"/>
                  </a:rPr>
                  <a:t>‡‡</a:t>
                </a:r>
                <a:r>
                  <a:rPr lang="en-US" sz="1800" dirty="0">
                    <a:effectLst/>
                    <a:latin typeface="Calibri" panose="020F0502020204030204" pitchFamily="34" charset="0"/>
                    <a:ea typeface="Calibri" panose="020F0502020204030204" pitchFamily="34" charset="0"/>
                  </a:rPr>
                  <a:t> Value above emergency reattachment sweeping </a:t>
                </a:r>
                <a:r>
                  <a:rPr lang="en-US" sz="1800" dirty="0" err="1">
                    <a:effectLst/>
                    <a:latin typeface="Calibri" panose="020F0502020204030204" pitchFamily="34" charset="0"/>
                    <a:ea typeface="Calibri" panose="020F0502020204030204" pitchFamily="34" charset="0"/>
                  </a:rPr>
                  <a:t>manoeuvre</a:t>
                </a:r>
                <a:r>
                  <a:rPr lang="en-US" sz="1800" dirty="0">
                    <a:effectLst/>
                    <a:latin typeface="Calibri" panose="020F0502020204030204" pitchFamily="34" charset="0"/>
                    <a:ea typeface="Calibri" panose="020F0502020204030204" pitchFamily="34" charset="0"/>
                  </a:rPr>
                  <a:t> ~60-70 MW/m</a:t>
                </a:r>
                <a:r>
                  <a:rPr lang="en-US" sz="1800" baseline="30000" dirty="0">
                    <a:effectLst/>
                    <a:latin typeface="Calibri" panose="020F0502020204030204" pitchFamily="34" charset="0"/>
                    <a:ea typeface="Calibri" panose="020F0502020204030204" pitchFamily="34" charset="0"/>
                  </a:rPr>
                  <a:t>2</a:t>
                </a:r>
                <a:r>
                  <a:rPr lang="en-US" sz="1800" dirty="0">
                    <a:effectLst/>
                    <a:latin typeface="Calibri" panose="020F0502020204030204" pitchFamily="34" charset="0"/>
                    <a:ea typeface="Calibri" panose="020F0502020204030204" pitchFamily="34" charset="0"/>
                  </a:rPr>
                  <a:t> [10]</a:t>
                </a:r>
                <a:endParaRPr lang="en-GB" sz="1800" dirty="0">
                  <a:latin typeface="Calibri" panose="020F0502020204030204" pitchFamily="34" charset="0"/>
                  <a:ea typeface="Calibri" panose="020F0502020204030204" pitchFamily="34" charset="0"/>
                </a:endParaRPr>
              </a:p>
            </p:txBody>
          </p:sp>
        </mc:Choice>
        <mc:Fallback xmlns="">
          <p:sp>
            <p:nvSpPr>
              <p:cNvPr id="3" name="Content Placeholder 2">
                <a:extLst>
                  <a:ext uri="{FF2B5EF4-FFF2-40B4-BE49-F238E27FC236}">
                    <a16:creationId xmlns:a16="http://schemas.microsoft.com/office/drawing/2014/main" id="{3B6FC827-4056-454E-1020-C19FE1DFD479}"/>
                  </a:ext>
                </a:extLst>
              </p:cNvPr>
              <p:cNvSpPr>
                <a:spLocks noGrp="1" noRot="1" noChangeAspect="1" noMove="1" noResize="1" noEditPoints="1" noAdjustHandles="1" noChangeArrowheads="1" noChangeShapeType="1" noTextEdit="1"/>
              </p:cNvSpPr>
              <p:nvPr>
                <p:ph idx="1"/>
              </p:nvPr>
            </p:nvSpPr>
            <p:spPr>
              <a:xfrm>
                <a:off x="720080" y="4314648"/>
                <a:ext cx="11103024" cy="1893637"/>
              </a:xfrm>
              <a:blipFill>
                <a:blip r:embed="rId2"/>
                <a:stretch>
                  <a:fillRect l="-439" r="-439"/>
                </a:stretch>
              </a:blipFill>
            </p:spPr>
            <p:txBody>
              <a:bodyPr/>
              <a:lstStyle/>
              <a:p>
                <a:r>
                  <a:rPr lang="en-GB">
                    <a:noFill/>
                  </a:rPr>
                  <a:t> </a:t>
                </a:r>
              </a:p>
            </p:txBody>
          </p:sp>
        </mc:Fallback>
      </mc:AlternateContent>
      <p:sp>
        <p:nvSpPr>
          <p:cNvPr id="4" name="Footer Placeholder 3">
            <a:extLst>
              <a:ext uri="{FF2B5EF4-FFF2-40B4-BE49-F238E27FC236}">
                <a16:creationId xmlns:a16="http://schemas.microsoft.com/office/drawing/2014/main" id="{62E4E029-0D18-022A-6796-FD8A3E8658BB}"/>
              </a:ext>
            </a:extLst>
          </p:cNvPr>
          <p:cNvSpPr>
            <a:spLocks noGrp="1"/>
          </p:cNvSpPr>
          <p:nvPr>
            <p:ph type="ftr" sz="quarter" idx="11"/>
          </p:nvPr>
        </p:nvSpPr>
        <p:spPr/>
        <p:txBody>
          <a:bodyPr/>
          <a:lstStyle/>
          <a:p>
            <a:r>
              <a:rPr lang="en-GB">
                <a:solidFill>
                  <a:prstClr val="white"/>
                </a:solidFill>
              </a:rPr>
              <a:t>M. Coleman | EU – China 4</a:t>
            </a:r>
            <a:r>
              <a:rPr lang="en-GB" baseline="30000">
                <a:solidFill>
                  <a:prstClr val="white"/>
                </a:solidFill>
              </a:rPr>
              <a:t>th </a:t>
            </a:r>
            <a:r>
              <a:rPr lang="en-GB">
                <a:solidFill>
                  <a:prstClr val="white"/>
                </a:solidFill>
              </a:rPr>
              <a:t>Technical Exchange Meeting  | 19 March 2024</a:t>
            </a:r>
            <a:endParaRPr lang="en-GB" dirty="0">
              <a:solidFill>
                <a:prstClr val="white"/>
              </a:solidFill>
            </a:endParaRPr>
          </a:p>
        </p:txBody>
      </p:sp>
      <p:sp>
        <p:nvSpPr>
          <p:cNvPr id="5" name="Slide Number Placeholder 4">
            <a:extLst>
              <a:ext uri="{FF2B5EF4-FFF2-40B4-BE49-F238E27FC236}">
                <a16:creationId xmlns:a16="http://schemas.microsoft.com/office/drawing/2014/main" id="{4A78E708-D190-5D56-EFA9-57DF439FCD1B}"/>
              </a:ext>
            </a:extLst>
          </p:cNvPr>
          <p:cNvSpPr>
            <a:spLocks noGrp="1"/>
          </p:cNvSpPr>
          <p:nvPr>
            <p:ph type="sldNum" sz="quarter" idx="12"/>
          </p:nvPr>
        </p:nvSpPr>
        <p:spPr/>
        <p:txBody>
          <a:bodyPr/>
          <a:lstStyle/>
          <a:p>
            <a:fld id="{6A6D9FA1-99C7-4910-8E32-B85D378B0060}" type="slidenum">
              <a:rPr lang="en-GB" smtClean="0">
                <a:solidFill>
                  <a:prstClr val="white"/>
                </a:solidFill>
              </a:rPr>
              <a:pPr/>
              <a:t>16</a:t>
            </a:fld>
            <a:endParaRPr lang="en-GB" dirty="0">
              <a:solidFill>
                <a:prstClr val="white"/>
              </a:solidFill>
            </a:endParaRPr>
          </a:p>
        </p:txBody>
      </p:sp>
      <p:grpSp>
        <p:nvGrpSpPr>
          <p:cNvPr id="21" name="Group 20">
            <a:extLst>
              <a:ext uri="{FF2B5EF4-FFF2-40B4-BE49-F238E27FC236}">
                <a16:creationId xmlns:a16="http://schemas.microsoft.com/office/drawing/2014/main" id="{BB904192-6A15-35A9-4AA0-3D0A5CC362F5}"/>
              </a:ext>
            </a:extLst>
          </p:cNvPr>
          <p:cNvGrpSpPr/>
          <p:nvPr/>
        </p:nvGrpSpPr>
        <p:grpSpPr>
          <a:xfrm>
            <a:off x="825623" y="735966"/>
            <a:ext cx="9384502" cy="3614771"/>
            <a:chOff x="825623" y="735966"/>
            <a:chExt cx="9384502" cy="3614771"/>
          </a:xfrm>
        </p:grpSpPr>
        <p:pic>
          <p:nvPicPr>
            <p:cNvPr id="17" name="Picture 16">
              <a:extLst>
                <a:ext uri="{FF2B5EF4-FFF2-40B4-BE49-F238E27FC236}">
                  <a16:creationId xmlns:a16="http://schemas.microsoft.com/office/drawing/2014/main" id="{A77CC0F5-FDCF-6149-0773-B90E511184D3}"/>
                </a:ext>
              </a:extLst>
            </p:cNvPr>
            <p:cNvPicPr>
              <a:picLocks noChangeAspect="1"/>
            </p:cNvPicPr>
            <p:nvPr/>
          </p:nvPicPr>
          <p:blipFill>
            <a:blip r:embed="rId3"/>
            <a:stretch>
              <a:fillRect/>
            </a:stretch>
          </p:blipFill>
          <p:spPr>
            <a:xfrm>
              <a:off x="825623" y="735966"/>
              <a:ext cx="9384502" cy="3614771"/>
            </a:xfrm>
            <a:prstGeom prst="rect">
              <a:avLst/>
            </a:prstGeom>
          </p:spPr>
        </p:pic>
        <p:sp>
          <p:nvSpPr>
            <p:cNvPr id="18" name="Rectangle 17">
              <a:extLst>
                <a:ext uri="{FF2B5EF4-FFF2-40B4-BE49-F238E27FC236}">
                  <a16:creationId xmlns:a16="http://schemas.microsoft.com/office/drawing/2014/main" id="{1A8CE2C8-CD7C-1CA5-7E42-C0BE65A95C58}"/>
                </a:ext>
              </a:extLst>
            </p:cNvPr>
            <p:cNvSpPr/>
            <p:nvPr/>
          </p:nvSpPr>
          <p:spPr>
            <a:xfrm>
              <a:off x="1278081" y="2269249"/>
              <a:ext cx="147783" cy="22502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A4265293-A074-608B-8426-FBF1686D10C2}"/>
                </a:ext>
              </a:extLst>
            </p:cNvPr>
            <p:cNvSpPr/>
            <p:nvPr/>
          </p:nvSpPr>
          <p:spPr>
            <a:xfrm>
              <a:off x="2821131" y="3179437"/>
              <a:ext cx="147783" cy="22502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2D6C2322-22B5-3443-9C5B-6514284A57C5}"/>
                </a:ext>
              </a:extLst>
            </p:cNvPr>
            <p:cNvSpPr/>
            <p:nvPr/>
          </p:nvSpPr>
          <p:spPr>
            <a:xfrm>
              <a:off x="2116281" y="4046499"/>
              <a:ext cx="147783" cy="22502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146185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17A08-8C96-5699-02C7-0A833C145E5F}"/>
              </a:ext>
            </a:extLst>
          </p:cNvPr>
          <p:cNvSpPr>
            <a:spLocks noGrp="1"/>
          </p:cNvSpPr>
          <p:nvPr>
            <p:ph type="title"/>
          </p:nvPr>
        </p:nvSpPr>
        <p:spPr/>
        <p:txBody>
          <a:bodyPr/>
          <a:lstStyle/>
          <a:p>
            <a:r>
              <a:rPr lang="en-US" dirty="0"/>
              <a:t>Discussion</a:t>
            </a:r>
            <a:endParaRPr lang="en-GB"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DD5E9E2-83FC-93E0-8BCF-F5AF5C25F1EE}"/>
                  </a:ext>
                </a:extLst>
              </p:cNvPr>
              <p:cNvSpPr>
                <a:spLocks noGrp="1"/>
              </p:cNvSpPr>
              <p:nvPr>
                <p:ph idx="1"/>
              </p:nvPr>
            </p:nvSpPr>
            <p:spPr/>
            <p:txBody>
              <a:bodyPr>
                <a:normAutofit lnSpcReduction="10000"/>
              </a:bodyPr>
              <a:lstStyle/>
              <a:p>
                <a:r>
                  <a:rPr lang="en-US" dirty="0"/>
                  <a:t>Reducing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95</m:t>
                        </m:r>
                      </m:sub>
                    </m:sSub>
                  </m:oMath>
                </a14:m>
                <a:r>
                  <a:rPr lang="en-GB" dirty="0"/>
                  <a:t> implies increasing in plasma current and density, and indeed changing many other plasma quantities.</a:t>
                </a:r>
              </a:p>
              <a:p>
                <a:endParaRPr lang="en-GB" dirty="0"/>
              </a:p>
              <a:p>
                <a:r>
                  <a:rPr lang="en-GB" dirty="0"/>
                  <a:t>Many systems are unaffected by these changes during nominal operation.</a:t>
                </a:r>
              </a:p>
              <a:p>
                <a:pPr lvl="1"/>
                <a:r>
                  <a:rPr lang="en-GB" dirty="0"/>
                  <a:t>Many systems can preserve their operational strategy and procedures (e.g. balance of plant, magnets, vacuum system, remote maintenance, etc.)</a:t>
                </a:r>
              </a:p>
              <a:p>
                <a:pPr lvl="1"/>
                <a:r>
                  <a:rPr lang="en-GB" dirty="0"/>
                  <a:t>No “upgrades” to commissioned systems are required.</a:t>
                </a:r>
              </a:p>
              <a:p>
                <a:pPr lvl="1"/>
                <a:r>
                  <a:rPr lang="en-GB" dirty="0"/>
                  <a:t>No new systems are required.</a:t>
                </a:r>
              </a:p>
              <a:p>
                <a:pPr lvl="1"/>
                <a:endParaRPr lang="en-GB" dirty="0"/>
              </a:p>
              <a:p>
                <a:r>
                  <a:rPr lang="en-GB" dirty="0"/>
                  <a:t>However, such modifications to the plasma will affect the reactor sub-systems in several ways:</a:t>
                </a:r>
              </a:p>
              <a:p>
                <a:pPr lvl="1"/>
                <a:r>
                  <a:rPr lang="en-GB" dirty="0"/>
                  <a:t>Some load cases during off-normal operation are increased (e.g. disruptions, HALO currents, VDEs, etc.) because of the larger plasma current.</a:t>
                </a:r>
              </a:p>
              <a:p>
                <a:pPr lvl="1"/>
                <a:r>
                  <a:rPr lang="en-GB" dirty="0"/>
                  <a:t>Some systems have to be designed with the “worst-case” as a reference for nominal operation, e.g.:</a:t>
                </a:r>
              </a:p>
              <a:p>
                <a:pPr lvl="2"/>
                <a:r>
                  <a:rPr lang="en-GB" dirty="0"/>
                  <a:t>Fuelling to maintain higher density,</a:t>
                </a:r>
              </a:p>
              <a:p>
                <a:pPr lvl="2"/>
                <a:r>
                  <a:rPr lang="en-GB" dirty="0"/>
                  <a:t>Plasma stability control at higher density and current,</a:t>
                </a:r>
              </a:p>
              <a:p>
                <a:pPr lvl="2"/>
                <a:r>
                  <a:rPr lang="en-GB" dirty="0"/>
                  <a:t>EC current drive efficiency will potentially decrease, so sufficient gyrotrons must be installed for the worst-case.</a:t>
                </a:r>
              </a:p>
              <a:p>
                <a:pPr lvl="1"/>
                <a:endParaRPr lang="en-GB" dirty="0"/>
              </a:p>
              <a:p>
                <a:pPr lvl="1"/>
                <a:endParaRPr lang="en-GB" dirty="0"/>
              </a:p>
              <a:p>
                <a:pPr lvl="1"/>
                <a:endParaRPr lang="en-GB" dirty="0"/>
              </a:p>
            </p:txBody>
          </p:sp>
        </mc:Choice>
        <mc:Fallback xmlns="">
          <p:sp>
            <p:nvSpPr>
              <p:cNvPr id="3" name="Content Placeholder 2">
                <a:extLst>
                  <a:ext uri="{FF2B5EF4-FFF2-40B4-BE49-F238E27FC236}">
                    <a16:creationId xmlns:a16="http://schemas.microsoft.com/office/drawing/2014/main" id="{BDD5E9E2-83FC-93E0-8BCF-F5AF5C25F1EE}"/>
                  </a:ext>
                </a:extLst>
              </p:cNvPr>
              <p:cNvSpPr>
                <a:spLocks noGrp="1" noRot="1" noChangeAspect="1" noMove="1" noResize="1" noEditPoints="1" noAdjustHandles="1" noChangeArrowheads="1" noChangeShapeType="1" noTextEdit="1"/>
              </p:cNvSpPr>
              <p:nvPr>
                <p:ph idx="1"/>
              </p:nvPr>
            </p:nvSpPr>
            <p:spPr>
              <a:blipFill>
                <a:blip r:embed="rId2"/>
                <a:stretch>
                  <a:fillRect l="-714" t="-1501"/>
                </a:stretch>
              </a:blipFill>
            </p:spPr>
            <p:txBody>
              <a:bodyPr/>
              <a:lstStyle/>
              <a:p>
                <a:r>
                  <a:rPr lang="en-GB">
                    <a:noFill/>
                  </a:rPr>
                  <a:t> </a:t>
                </a:r>
              </a:p>
            </p:txBody>
          </p:sp>
        </mc:Fallback>
      </mc:AlternateContent>
      <p:sp>
        <p:nvSpPr>
          <p:cNvPr id="4" name="Footer Placeholder 3">
            <a:extLst>
              <a:ext uri="{FF2B5EF4-FFF2-40B4-BE49-F238E27FC236}">
                <a16:creationId xmlns:a16="http://schemas.microsoft.com/office/drawing/2014/main" id="{2F6DB482-50D7-A68F-CEB5-64867D2D9544}"/>
              </a:ext>
            </a:extLst>
          </p:cNvPr>
          <p:cNvSpPr>
            <a:spLocks noGrp="1"/>
          </p:cNvSpPr>
          <p:nvPr>
            <p:ph type="ftr" sz="quarter" idx="11"/>
          </p:nvPr>
        </p:nvSpPr>
        <p:spPr/>
        <p:txBody>
          <a:bodyPr/>
          <a:lstStyle/>
          <a:p>
            <a:r>
              <a:rPr lang="en-GB">
                <a:solidFill>
                  <a:prstClr val="white"/>
                </a:solidFill>
              </a:rPr>
              <a:t>M. Coleman | EU – China 4</a:t>
            </a:r>
            <a:r>
              <a:rPr lang="en-GB" baseline="30000">
                <a:solidFill>
                  <a:prstClr val="white"/>
                </a:solidFill>
              </a:rPr>
              <a:t>th </a:t>
            </a:r>
            <a:r>
              <a:rPr lang="en-GB">
                <a:solidFill>
                  <a:prstClr val="white"/>
                </a:solidFill>
              </a:rPr>
              <a:t>Technical Exchange Meeting  | 19 March 2024</a:t>
            </a:r>
            <a:endParaRPr lang="en-GB" dirty="0">
              <a:solidFill>
                <a:prstClr val="white"/>
              </a:solidFill>
            </a:endParaRPr>
          </a:p>
        </p:txBody>
      </p:sp>
      <p:sp>
        <p:nvSpPr>
          <p:cNvPr id="5" name="Slide Number Placeholder 4">
            <a:extLst>
              <a:ext uri="{FF2B5EF4-FFF2-40B4-BE49-F238E27FC236}">
                <a16:creationId xmlns:a16="http://schemas.microsoft.com/office/drawing/2014/main" id="{3525EF6D-084B-B939-2289-7D1D3DDC0F62}"/>
              </a:ext>
            </a:extLst>
          </p:cNvPr>
          <p:cNvSpPr>
            <a:spLocks noGrp="1"/>
          </p:cNvSpPr>
          <p:nvPr>
            <p:ph type="sldNum" sz="quarter" idx="12"/>
          </p:nvPr>
        </p:nvSpPr>
        <p:spPr/>
        <p:txBody>
          <a:bodyPr/>
          <a:lstStyle/>
          <a:p>
            <a:fld id="{6A6D9FA1-99C7-4910-8E32-B85D378B0060}" type="slidenum">
              <a:rPr lang="en-GB" smtClean="0">
                <a:solidFill>
                  <a:prstClr val="white"/>
                </a:solidFill>
              </a:rPr>
              <a:pPr/>
              <a:t>17</a:t>
            </a:fld>
            <a:endParaRPr lang="en-GB" dirty="0">
              <a:solidFill>
                <a:prstClr val="white"/>
              </a:solidFill>
            </a:endParaRPr>
          </a:p>
        </p:txBody>
      </p:sp>
    </p:spTree>
    <p:extLst>
      <p:ext uri="{BB962C8B-B14F-4D97-AF65-F5344CB8AC3E}">
        <p14:creationId xmlns:p14="http://schemas.microsoft.com/office/powerpoint/2010/main" val="143273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500"/>
                                        <p:tgtEl>
                                          <p:spTgt spid="3">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animEffect transition="in" filter="fade">
                                      <p:cBhvr>
                                        <p:cTn id="23" dur="500"/>
                                        <p:tgtEl>
                                          <p:spTgt spid="3">
                                            <p:txEl>
                                              <p:pRg st="7" end="7"/>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fade">
                                      <p:cBhvr>
                                        <p:cTn id="28" dur="500"/>
                                        <p:tgtEl>
                                          <p:spTgt spid="3">
                                            <p:txEl>
                                              <p:pRg st="8" end="8"/>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animEffect transition="in" filter="fade">
                                      <p:cBhvr>
                                        <p:cTn id="33" dur="500"/>
                                        <p:tgtEl>
                                          <p:spTgt spid="3">
                                            <p:txEl>
                                              <p:pRg st="9" end="9"/>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
                                            <p:txEl>
                                              <p:pRg st="10" end="10"/>
                                            </p:txEl>
                                          </p:spTgt>
                                        </p:tgtEl>
                                        <p:attrNameLst>
                                          <p:attrName>style.visibility</p:attrName>
                                        </p:attrNameLst>
                                      </p:cBhvr>
                                      <p:to>
                                        <p:strVal val="visible"/>
                                      </p:to>
                                    </p:set>
                                    <p:animEffect transition="in" filter="fade">
                                      <p:cBhvr>
                                        <p:cTn id="38" dur="500"/>
                                        <p:tgtEl>
                                          <p:spTgt spid="3">
                                            <p:txEl>
                                              <p:pRg st="10" end="10"/>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3">
                                            <p:txEl>
                                              <p:pRg st="11" end="11"/>
                                            </p:txEl>
                                          </p:spTgt>
                                        </p:tgtEl>
                                        <p:attrNameLst>
                                          <p:attrName>style.visibility</p:attrName>
                                        </p:attrNameLst>
                                      </p:cBhvr>
                                      <p:to>
                                        <p:strVal val="visible"/>
                                      </p:to>
                                    </p:set>
                                    <p:animEffect transition="in" filter="fade">
                                      <p:cBhvr>
                                        <p:cTn id="41" dur="500"/>
                                        <p:tgtEl>
                                          <p:spTgt spid="3">
                                            <p:txEl>
                                              <p:pRg st="11" end="11"/>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3">
                                            <p:txEl>
                                              <p:pRg st="12" end="12"/>
                                            </p:txEl>
                                          </p:spTgt>
                                        </p:tgtEl>
                                        <p:attrNameLst>
                                          <p:attrName>style.visibility</p:attrName>
                                        </p:attrNameLst>
                                      </p:cBhvr>
                                      <p:to>
                                        <p:strVal val="visible"/>
                                      </p:to>
                                    </p:set>
                                    <p:animEffect transition="in" filter="fade">
                                      <p:cBhvr>
                                        <p:cTn id="44"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D7074-2754-CF26-3E65-AAD43459EDF0}"/>
              </a:ext>
            </a:extLst>
          </p:cNvPr>
          <p:cNvSpPr>
            <a:spLocks noGrp="1"/>
          </p:cNvSpPr>
          <p:nvPr>
            <p:ph type="title"/>
          </p:nvPr>
        </p:nvSpPr>
        <p:spPr/>
        <p:txBody>
          <a:bodyPr/>
          <a:lstStyle/>
          <a:p>
            <a:r>
              <a:rPr lang="en-US" dirty="0"/>
              <a:t>Conclusions</a:t>
            </a:r>
            <a:endParaRPr lang="en-GB"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449BD40-A1E0-706B-14D0-05D8A95E74AA}"/>
                  </a:ext>
                </a:extLst>
              </p:cNvPr>
              <p:cNvSpPr>
                <a:spLocks noGrp="1"/>
              </p:cNvSpPr>
              <p:nvPr>
                <p:ph idx="1"/>
              </p:nvPr>
            </p:nvSpPr>
            <p:spPr/>
            <p:txBody>
              <a:bodyPr>
                <a:normAutofit/>
              </a:bodyPr>
              <a:lstStyle/>
              <a:p>
                <a:r>
                  <a:rPr lang="en-US" dirty="0"/>
                  <a:t>The previous EU-DEMO “G1” design point from 2017 exhibits several major issues:</a:t>
                </a:r>
              </a:p>
              <a:p>
                <a:pPr lvl="1"/>
                <a:r>
                  <a:rPr lang="en-US" b="1" dirty="0">
                    <a:solidFill>
                      <a:srgbClr val="C00000"/>
                    </a:solidFill>
                  </a:rPr>
                  <a:t>No margin for plasma physics uncertainties</a:t>
                </a:r>
                <a:r>
                  <a:rPr lang="en-US" dirty="0"/>
                  <a:t>.</a:t>
                </a:r>
              </a:p>
              <a:p>
                <a:pPr lvl="1"/>
                <a:r>
                  <a:rPr lang="en-US" b="1" dirty="0">
                    <a:solidFill>
                      <a:srgbClr val="C00000"/>
                    </a:solidFill>
                  </a:rPr>
                  <a:t>Unacceptably high divertor heat fluxes </a:t>
                </a:r>
                <a:r>
                  <a:rPr lang="en-US" dirty="0"/>
                  <a:t>during inevitable re-attachment events.</a:t>
                </a:r>
              </a:p>
              <a:p>
                <a:pPr lvl="1"/>
                <a:r>
                  <a:rPr lang="en-US" b="1" dirty="0">
                    <a:solidFill>
                      <a:srgbClr val="C00000"/>
                    </a:solidFill>
                  </a:rPr>
                  <a:t>High toroidal field and high EM loads</a:t>
                </a:r>
                <a:r>
                  <a:rPr lang="en-US" dirty="0"/>
                  <a:t> require large and expensive mechanical structures.</a:t>
                </a:r>
              </a:p>
              <a:p>
                <a:pPr lvl="1"/>
                <a:r>
                  <a:rPr lang="en-US" b="1" dirty="0">
                    <a:solidFill>
                      <a:srgbClr val="C00000"/>
                    </a:solidFill>
                  </a:rPr>
                  <a:t>Lack of a viable solution for breeding blanket maintenance</a:t>
                </a:r>
                <a:r>
                  <a:rPr lang="en-US" dirty="0"/>
                  <a:t>.</a:t>
                </a:r>
              </a:p>
              <a:p>
                <a:pPr lvl="1"/>
                <a:endParaRPr lang="en-US" dirty="0"/>
              </a:p>
              <a:p>
                <a:r>
                  <a:rPr lang="en-US" dirty="0"/>
                  <a:t>The new proposed 0-D design point for EU-DEMO addresses some of these weaknesses:</a:t>
                </a:r>
              </a:p>
              <a:p>
                <a:pPr lvl="1"/>
                <a:r>
                  <a:rPr lang="en-US" b="1" dirty="0">
                    <a:solidFill>
                      <a:schemeClr val="tx2">
                        <a:lumMod val="60000"/>
                        <a:lumOff val="40000"/>
                      </a:schemeClr>
                    </a:solidFill>
                  </a:rPr>
                  <a:t>A robust plasma physics margin has been included, by means of </a:t>
                </a:r>
                <a14:m>
                  <m:oMath xmlns:m="http://schemas.openxmlformats.org/officeDocument/2006/math">
                    <m:sSub>
                      <m:sSubPr>
                        <m:ctrlPr>
                          <a:rPr lang="en-US" b="1" i="1" smtClean="0">
                            <a:solidFill>
                              <a:schemeClr val="tx2">
                                <a:lumMod val="60000"/>
                                <a:lumOff val="40000"/>
                              </a:schemeClr>
                            </a:solidFill>
                            <a:latin typeface="Cambria Math" panose="02040503050406030204" pitchFamily="18" charset="0"/>
                          </a:rPr>
                        </m:ctrlPr>
                      </m:sSubPr>
                      <m:e>
                        <m:r>
                          <a:rPr lang="en-US" b="1" i="1" smtClean="0">
                            <a:solidFill>
                              <a:schemeClr val="tx2">
                                <a:lumMod val="60000"/>
                                <a:lumOff val="40000"/>
                              </a:schemeClr>
                            </a:solidFill>
                            <a:latin typeface="Cambria Math" panose="02040503050406030204" pitchFamily="18" charset="0"/>
                          </a:rPr>
                          <m:t>𝒒</m:t>
                        </m:r>
                      </m:e>
                      <m:sub>
                        <m:r>
                          <a:rPr lang="en-US" b="1" i="1" smtClean="0">
                            <a:solidFill>
                              <a:schemeClr val="tx2">
                                <a:lumMod val="60000"/>
                                <a:lumOff val="40000"/>
                              </a:schemeClr>
                            </a:solidFill>
                            <a:latin typeface="Cambria Math" panose="02040503050406030204" pitchFamily="18" charset="0"/>
                          </a:rPr>
                          <m:t>𝟗𝟓</m:t>
                        </m:r>
                      </m:sub>
                    </m:sSub>
                  </m:oMath>
                </a14:m>
                <a:r>
                  <a:rPr lang="en-US" b="1" dirty="0">
                    <a:solidFill>
                      <a:schemeClr val="tx2">
                        <a:lumMod val="60000"/>
                        <a:lumOff val="40000"/>
                      </a:schemeClr>
                    </a:solidFill>
                  </a:rPr>
                  <a:t>, ~ 10 % margin on </a:t>
                </a:r>
                <a14:m>
                  <m:oMath xmlns:m="http://schemas.openxmlformats.org/officeDocument/2006/math">
                    <m:r>
                      <a:rPr lang="en-US" b="1" i="1" smtClean="0">
                        <a:solidFill>
                          <a:schemeClr val="tx2">
                            <a:lumMod val="60000"/>
                            <a:lumOff val="40000"/>
                          </a:schemeClr>
                        </a:solidFill>
                        <a:latin typeface="Cambria Math" panose="02040503050406030204" pitchFamily="18" charset="0"/>
                      </a:rPr>
                      <m:t>𝑯</m:t>
                    </m:r>
                    <m:r>
                      <m:rPr>
                        <m:nor/>
                      </m:rPr>
                      <a:rPr lang="en-US" dirty="0"/>
                      <m:t>.</m:t>
                    </m:r>
                  </m:oMath>
                </a14:m>
                <a:endParaRPr lang="en-US" b="1" dirty="0">
                  <a:solidFill>
                    <a:schemeClr val="tx2">
                      <a:lumMod val="60000"/>
                      <a:lumOff val="40000"/>
                    </a:schemeClr>
                  </a:solidFill>
                </a:endParaRPr>
              </a:p>
              <a:p>
                <a:pPr lvl="1"/>
                <a:r>
                  <a:rPr lang="en-US" b="1" dirty="0">
                    <a:solidFill>
                      <a:schemeClr val="tx2">
                        <a:lumMod val="60000"/>
                        <a:lumOff val="40000"/>
                      </a:schemeClr>
                    </a:solidFill>
                  </a:rPr>
                  <a:t>The divertor heat fluxes during reattachment are almost a factor 2 lower</a:t>
                </a:r>
                <a:r>
                  <a:rPr lang="en-US" dirty="0"/>
                  <a:t>.</a:t>
                </a:r>
                <a:endParaRPr lang="en-US" b="1" dirty="0">
                  <a:solidFill>
                    <a:schemeClr val="tx2">
                      <a:lumMod val="60000"/>
                      <a:lumOff val="40000"/>
                    </a:schemeClr>
                  </a:solidFill>
                </a:endParaRPr>
              </a:p>
              <a:p>
                <a:pPr lvl="1"/>
                <a:r>
                  <a:rPr lang="en-US" b="1" dirty="0">
                    <a:solidFill>
                      <a:schemeClr val="accent1">
                        <a:lumMod val="40000"/>
                        <a:lumOff val="60000"/>
                      </a:schemeClr>
                    </a:solidFill>
                  </a:rPr>
                  <a:t>The toroidal field on axis is 10% lower</a:t>
                </a:r>
                <a:r>
                  <a:rPr lang="en-US" dirty="0"/>
                  <a:t>, with little variation in the peak toroidal field.</a:t>
                </a:r>
              </a:p>
              <a:p>
                <a:pPr lvl="1"/>
                <a:r>
                  <a:rPr lang="en-US" b="1" dirty="0">
                    <a:solidFill>
                      <a:srgbClr val="C00000"/>
                    </a:solidFill>
                  </a:rPr>
                  <a:t>Breeding blanket maintenance has not been addressed</a:t>
                </a:r>
                <a:r>
                  <a:rPr lang="en-US" dirty="0"/>
                  <a:t>.</a:t>
                </a:r>
              </a:p>
              <a:p>
                <a:endParaRPr lang="en-US" dirty="0"/>
              </a:p>
              <a:p>
                <a:r>
                  <a:rPr lang="en-GB" dirty="0"/>
                  <a:t>This proposal is undergoing more in-depth analysis and is still subject to change.</a:t>
                </a:r>
              </a:p>
              <a:p>
                <a:pPr lvl="1"/>
                <a:r>
                  <a:rPr lang="en-GB" dirty="0"/>
                  <a:t>It has not yet been approved by the DEMO Project Board.</a:t>
                </a:r>
              </a:p>
            </p:txBody>
          </p:sp>
        </mc:Choice>
        <mc:Fallback xmlns="">
          <p:sp>
            <p:nvSpPr>
              <p:cNvPr id="3" name="Content Placeholder 2">
                <a:extLst>
                  <a:ext uri="{FF2B5EF4-FFF2-40B4-BE49-F238E27FC236}">
                    <a16:creationId xmlns:a16="http://schemas.microsoft.com/office/drawing/2014/main" id="{3449BD40-A1E0-706B-14D0-05D8A95E74AA}"/>
                  </a:ext>
                </a:extLst>
              </p:cNvPr>
              <p:cNvSpPr>
                <a:spLocks noGrp="1" noRot="1" noChangeAspect="1" noMove="1" noResize="1" noEditPoints="1" noAdjustHandles="1" noChangeArrowheads="1" noChangeShapeType="1" noTextEdit="1"/>
              </p:cNvSpPr>
              <p:nvPr>
                <p:ph idx="1"/>
              </p:nvPr>
            </p:nvSpPr>
            <p:spPr>
              <a:blipFill>
                <a:blip r:embed="rId2"/>
                <a:stretch>
                  <a:fillRect l="-714" t="-857"/>
                </a:stretch>
              </a:blipFill>
            </p:spPr>
            <p:txBody>
              <a:bodyPr/>
              <a:lstStyle/>
              <a:p>
                <a:r>
                  <a:rPr lang="en-GB">
                    <a:noFill/>
                  </a:rPr>
                  <a:t> </a:t>
                </a:r>
              </a:p>
            </p:txBody>
          </p:sp>
        </mc:Fallback>
      </mc:AlternateContent>
      <p:sp>
        <p:nvSpPr>
          <p:cNvPr id="4" name="Footer Placeholder 3">
            <a:extLst>
              <a:ext uri="{FF2B5EF4-FFF2-40B4-BE49-F238E27FC236}">
                <a16:creationId xmlns:a16="http://schemas.microsoft.com/office/drawing/2014/main" id="{FA5802D7-DAB1-D033-9FC7-20B45F77FE02}"/>
              </a:ext>
            </a:extLst>
          </p:cNvPr>
          <p:cNvSpPr>
            <a:spLocks noGrp="1"/>
          </p:cNvSpPr>
          <p:nvPr>
            <p:ph type="ftr" sz="quarter" idx="11"/>
          </p:nvPr>
        </p:nvSpPr>
        <p:spPr/>
        <p:txBody>
          <a:bodyPr/>
          <a:lstStyle/>
          <a:p>
            <a:r>
              <a:rPr lang="en-GB">
                <a:solidFill>
                  <a:prstClr val="white"/>
                </a:solidFill>
              </a:rPr>
              <a:t>M. Coleman | EU – China 4</a:t>
            </a:r>
            <a:r>
              <a:rPr lang="en-GB" baseline="30000">
                <a:solidFill>
                  <a:prstClr val="white"/>
                </a:solidFill>
              </a:rPr>
              <a:t>th </a:t>
            </a:r>
            <a:r>
              <a:rPr lang="en-GB">
                <a:solidFill>
                  <a:prstClr val="white"/>
                </a:solidFill>
              </a:rPr>
              <a:t>Technical Exchange Meeting  | 19 March 2024</a:t>
            </a:r>
            <a:endParaRPr lang="en-GB" dirty="0">
              <a:solidFill>
                <a:prstClr val="white"/>
              </a:solidFill>
            </a:endParaRPr>
          </a:p>
        </p:txBody>
      </p:sp>
      <p:sp>
        <p:nvSpPr>
          <p:cNvPr id="5" name="Slide Number Placeholder 4">
            <a:extLst>
              <a:ext uri="{FF2B5EF4-FFF2-40B4-BE49-F238E27FC236}">
                <a16:creationId xmlns:a16="http://schemas.microsoft.com/office/drawing/2014/main" id="{00A5E336-043C-7B57-0828-92E994E6F232}"/>
              </a:ext>
            </a:extLst>
          </p:cNvPr>
          <p:cNvSpPr>
            <a:spLocks noGrp="1"/>
          </p:cNvSpPr>
          <p:nvPr>
            <p:ph type="sldNum" sz="quarter" idx="12"/>
          </p:nvPr>
        </p:nvSpPr>
        <p:spPr/>
        <p:txBody>
          <a:bodyPr/>
          <a:lstStyle/>
          <a:p>
            <a:fld id="{6A6D9FA1-99C7-4910-8E32-B85D378B0060}" type="slidenum">
              <a:rPr lang="en-GB" smtClean="0">
                <a:solidFill>
                  <a:prstClr val="white"/>
                </a:solidFill>
              </a:rPr>
              <a:pPr/>
              <a:t>18</a:t>
            </a:fld>
            <a:endParaRPr lang="en-GB" dirty="0">
              <a:solidFill>
                <a:prstClr val="white"/>
              </a:solidFill>
            </a:endParaRPr>
          </a:p>
        </p:txBody>
      </p:sp>
    </p:spTree>
    <p:extLst>
      <p:ext uri="{BB962C8B-B14F-4D97-AF65-F5344CB8AC3E}">
        <p14:creationId xmlns:p14="http://schemas.microsoft.com/office/powerpoint/2010/main" val="946334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500"/>
                                        <p:tgtEl>
                                          <p:spTgt spid="3">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Effect transition="in" filter="fade">
                                      <p:cBhvr>
                                        <p:cTn id="47" dur="500"/>
                                        <p:tgtEl>
                                          <p:spTgt spid="3">
                                            <p:txEl>
                                              <p:pRg st="10" end="1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12" end="12"/>
                                            </p:txEl>
                                          </p:spTgt>
                                        </p:tgtEl>
                                        <p:attrNameLst>
                                          <p:attrName>style.visibility</p:attrName>
                                        </p:attrNameLst>
                                      </p:cBhvr>
                                      <p:to>
                                        <p:strVal val="visible"/>
                                      </p:to>
                                    </p:set>
                                    <p:animEffect transition="in" filter="fade">
                                      <p:cBhvr>
                                        <p:cTn id="52" dur="500"/>
                                        <p:tgtEl>
                                          <p:spTgt spid="3">
                                            <p:txEl>
                                              <p:pRg st="12" end="12"/>
                                            </p:txEl>
                                          </p:spTgt>
                                        </p:tgtEl>
                                      </p:cBhvr>
                                    </p:animEffect>
                                  </p:childTnLst>
                                </p:cTn>
                              </p:par>
                              <p:par>
                                <p:cTn id="53" presetID="10" presetClass="entr" presetSubtype="0" fill="hold" nodeType="withEffect">
                                  <p:stCondLst>
                                    <p:cond delay="0"/>
                                  </p:stCondLst>
                                  <p:childTnLst>
                                    <p:set>
                                      <p:cBhvr>
                                        <p:cTn id="54" dur="1" fill="hold">
                                          <p:stCondLst>
                                            <p:cond delay="0"/>
                                          </p:stCondLst>
                                        </p:cTn>
                                        <p:tgtEl>
                                          <p:spTgt spid="3">
                                            <p:txEl>
                                              <p:pRg st="13" end="13"/>
                                            </p:txEl>
                                          </p:spTgt>
                                        </p:tgtEl>
                                        <p:attrNameLst>
                                          <p:attrName>style.visibility</p:attrName>
                                        </p:attrNameLst>
                                      </p:cBhvr>
                                      <p:to>
                                        <p:strVal val="visible"/>
                                      </p:to>
                                    </p:set>
                                    <p:animEffect transition="in" filter="fade">
                                      <p:cBhvr>
                                        <p:cTn id="55"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88816-4186-B21F-7DF7-DB8D5CD48CA5}"/>
              </a:ext>
            </a:extLst>
          </p:cNvPr>
          <p:cNvSpPr>
            <a:spLocks noGrp="1"/>
          </p:cNvSpPr>
          <p:nvPr>
            <p:ph type="title"/>
          </p:nvPr>
        </p:nvSpPr>
        <p:spPr/>
        <p:txBody>
          <a:bodyPr/>
          <a:lstStyle/>
          <a:p>
            <a:r>
              <a:rPr lang="en-US" dirty="0"/>
              <a:t>Thank you</a:t>
            </a:r>
            <a:endParaRPr lang="en-GB" dirty="0"/>
          </a:p>
        </p:txBody>
      </p:sp>
      <p:sp>
        <p:nvSpPr>
          <p:cNvPr id="3" name="Text Placeholder 2">
            <a:extLst>
              <a:ext uri="{FF2B5EF4-FFF2-40B4-BE49-F238E27FC236}">
                <a16:creationId xmlns:a16="http://schemas.microsoft.com/office/drawing/2014/main" id="{64F82456-5776-8306-A3ED-7399D84C374E}"/>
              </a:ext>
            </a:extLst>
          </p:cNvPr>
          <p:cNvSpPr>
            <a:spLocks noGrp="1"/>
          </p:cNvSpPr>
          <p:nvPr>
            <p:ph type="body" sz="quarter" idx="10"/>
          </p:nvPr>
        </p:nvSpPr>
        <p:spPr>
          <a:xfrm>
            <a:off x="407367" y="3179428"/>
            <a:ext cx="6212508" cy="971494"/>
          </a:xfrm>
        </p:spPr>
        <p:txBody>
          <a:bodyPr>
            <a:normAutofit fontScale="85000" lnSpcReduction="20000"/>
          </a:bodyPr>
          <a:lstStyle/>
          <a:p>
            <a:r>
              <a:rPr lang="en-US" u="sng" dirty="0"/>
              <a:t>M. Coleman</a:t>
            </a:r>
            <a:r>
              <a:rPr lang="en-US" u="sng" baseline="30000" dirty="0"/>
              <a:t>1,2</a:t>
            </a:r>
            <a:r>
              <a:rPr lang="en-US" dirty="0"/>
              <a:t>, H. Zohm</a:t>
            </a:r>
            <a:r>
              <a:rPr lang="en-US" baseline="30000" dirty="0"/>
              <a:t>1,3</a:t>
            </a:r>
            <a:r>
              <a:rPr lang="en-US" dirty="0"/>
              <a:t>, C. Bourdelle</a:t>
            </a:r>
            <a:r>
              <a:rPr lang="en-US" baseline="30000" dirty="0"/>
              <a:t>1,4</a:t>
            </a:r>
            <a:r>
              <a:rPr lang="en-US" dirty="0"/>
              <a:t>, G. Graziosi</a:t>
            </a:r>
            <a:r>
              <a:rPr lang="en-US" baseline="30000" dirty="0"/>
              <a:t>1,5</a:t>
            </a:r>
            <a:r>
              <a:rPr lang="en-US" dirty="0"/>
              <a:t>,</a:t>
            </a:r>
          </a:p>
          <a:p>
            <a:r>
              <a:rPr lang="en-US" dirty="0"/>
              <a:t>F. Maviglia</a:t>
            </a:r>
            <a:r>
              <a:rPr lang="en-US" baseline="30000" dirty="0"/>
              <a:t>1,6</a:t>
            </a:r>
            <a:r>
              <a:rPr lang="en-US" dirty="0"/>
              <a:t>, A. Pearce</a:t>
            </a:r>
            <a:r>
              <a:rPr lang="en-US" baseline="30000" dirty="0"/>
              <a:t>2</a:t>
            </a:r>
            <a:r>
              <a:rPr lang="en-US" dirty="0"/>
              <a:t>, M. Siccinio</a:t>
            </a:r>
            <a:r>
              <a:rPr lang="en-US" baseline="30000" dirty="0"/>
              <a:t>1,3</a:t>
            </a:r>
            <a:r>
              <a:rPr lang="en-US" dirty="0"/>
              <a:t>, A. Spagnuolo</a:t>
            </a:r>
            <a:r>
              <a:rPr lang="en-US" baseline="30000" dirty="0"/>
              <a:t>1,7</a:t>
            </a:r>
            <a:r>
              <a:rPr lang="en-US" dirty="0"/>
              <a:t>, S. Wiesen</a:t>
            </a:r>
            <a:r>
              <a:rPr lang="en-US" baseline="30000" dirty="0"/>
              <a:t>1,8</a:t>
            </a:r>
            <a:endParaRPr lang="en-GB" dirty="0"/>
          </a:p>
        </p:txBody>
      </p:sp>
      <p:sp>
        <p:nvSpPr>
          <p:cNvPr id="4" name="Text Placeholder 3">
            <a:extLst>
              <a:ext uri="{FF2B5EF4-FFF2-40B4-BE49-F238E27FC236}">
                <a16:creationId xmlns:a16="http://schemas.microsoft.com/office/drawing/2014/main" id="{BD077503-B380-70E7-BC42-87D83E70B0B9}"/>
              </a:ext>
            </a:extLst>
          </p:cNvPr>
          <p:cNvSpPr>
            <a:spLocks noGrp="1"/>
          </p:cNvSpPr>
          <p:nvPr>
            <p:ph type="body" sz="quarter" idx="11"/>
          </p:nvPr>
        </p:nvSpPr>
        <p:spPr>
          <a:xfrm>
            <a:off x="407367" y="4159259"/>
            <a:ext cx="8484706" cy="1503309"/>
          </a:xfrm>
        </p:spPr>
        <p:txBody>
          <a:bodyPr>
            <a:normAutofit fontScale="47500" lnSpcReduction="20000"/>
          </a:bodyPr>
          <a:lstStyle/>
          <a:p>
            <a:r>
              <a:rPr lang="en-US" dirty="0"/>
              <a:t>1: </a:t>
            </a:r>
            <a:r>
              <a:rPr lang="en-US" dirty="0" err="1"/>
              <a:t>EUROfusion</a:t>
            </a:r>
            <a:r>
              <a:rPr lang="en-US" dirty="0"/>
              <a:t> Consortium, </a:t>
            </a:r>
            <a:r>
              <a:rPr lang="en-US" dirty="0" err="1"/>
              <a:t>Boltzmannstr</a:t>
            </a:r>
            <a:r>
              <a:rPr lang="en-US" dirty="0"/>
              <a:t>. 2, 85748 </a:t>
            </a:r>
            <a:r>
              <a:rPr lang="en-US" dirty="0" err="1"/>
              <a:t>Garching</a:t>
            </a:r>
            <a:r>
              <a:rPr lang="en-US" dirty="0"/>
              <a:t>, Germany</a:t>
            </a:r>
          </a:p>
          <a:p>
            <a:r>
              <a:rPr lang="en-US" dirty="0"/>
              <a:t>2: United Kingdom Atomic Energy Authority, </a:t>
            </a:r>
            <a:r>
              <a:rPr lang="en-US" dirty="0" err="1"/>
              <a:t>Culham</a:t>
            </a:r>
            <a:r>
              <a:rPr lang="en-US" dirty="0"/>
              <a:t> Science Centre, Abingdon, Oxfordshire, OX14 3DB, United Kingdom</a:t>
            </a:r>
          </a:p>
          <a:p>
            <a:r>
              <a:rPr lang="en-US" dirty="0"/>
              <a:t>3: Max-Planck-Institute for Plasma Physics, 85748 </a:t>
            </a:r>
            <a:r>
              <a:rPr lang="en-US" dirty="0" err="1"/>
              <a:t>Garching</a:t>
            </a:r>
            <a:r>
              <a:rPr lang="en-US" dirty="0"/>
              <a:t>, Germany</a:t>
            </a:r>
          </a:p>
          <a:p>
            <a:r>
              <a:rPr lang="en-US" dirty="0"/>
              <a:t>4: CEA, </a:t>
            </a:r>
            <a:r>
              <a:rPr lang="en-GB" dirty="0"/>
              <a:t>Alternative and Atomic Energies Agency,</a:t>
            </a:r>
            <a:r>
              <a:rPr lang="en-US" dirty="0"/>
              <a:t> F-13108 St. Paul-Lez-Durance, France</a:t>
            </a:r>
          </a:p>
          <a:p>
            <a:r>
              <a:rPr lang="en-US" dirty="0"/>
              <a:t>5: Ansaldo </a:t>
            </a:r>
            <a:r>
              <a:rPr lang="en-US" dirty="0" err="1"/>
              <a:t>Nucleare</a:t>
            </a:r>
            <a:r>
              <a:rPr lang="en-US" dirty="0"/>
              <a:t> S.p.A., Via Nicola </a:t>
            </a:r>
            <a:r>
              <a:rPr lang="en-US" dirty="0" err="1"/>
              <a:t>Lorenzi</a:t>
            </a:r>
            <a:r>
              <a:rPr lang="en-US" dirty="0"/>
              <a:t> 8, 16152, Genoa, Italy</a:t>
            </a:r>
          </a:p>
          <a:p>
            <a:r>
              <a:rPr lang="en-US" dirty="0"/>
              <a:t>6: </a:t>
            </a:r>
            <a:r>
              <a:rPr lang="en-US" dirty="0" err="1"/>
              <a:t>Associazone</a:t>
            </a:r>
            <a:r>
              <a:rPr lang="en-US" dirty="0"/>
              <a:t> EURATOM-ENEA </a:t>
            </a:r>
            <a:r>
              <a:rPr lang="en-US" dirty="0" err="1"/>
              <a:t>sulla</a:t>
            </a:r>
            <a:r>
              <a:rPr lang="en-US" dirty="0"/>
              <a:t> </a:t>
            </a:r>
            <a:r>
              <a:rPr lang="en-US" dirty="0" err="1"/>
              <a:t>Fusione</a:t>
            </a:r>
            <a:r>
              <a:rPr lang="en-US" dirty="0"/>
              <a:t>, C. R. Frascati, C.P. 65-00044, Frascati, Rome, Italy</a:t>
            </a:r>
          </a:p>
          <a:p>
            <a:r>
              <a:rPr lang="en-US" dirty="0"/>
              <a:t>7: Karlsruhe Institute for Technology, Hermann-von-Helmholtz-Platz 1, 76344 </a:t>
            </a:r>
            <a:r>
              <a:rPr lang="en-US" dirty="0" err="1"/>
              <a:t>Eggenstein-Leopoldshafen</a:t>
            </a:r>
            <a:r>
              <a:rPr lang="en-US" dirty="0"/>
              <a:t>, Germany</a:t>
            </a:r>
          </a:p>
          <a:p>
            <a:r>
              <a:rPr lang="en-US" dirty="0"/>
              <a:t>8: DIFFER – Dutch Institute for Fundamental Energy Research, Eindhoven, The Netherlands</a:t>
            </a:r>
            <a:endParaRPr lang="en-GB" dirty="0"/>
          </a:p>
        </p:txBody>
      </p:sp>
      <p:sp>
        <p:nvSpPr>
          <p:cNvPr id="5" name="Text Placeholder 4">
            <a:extLst>
              <a:ext uri="{FF2B5EF4-FFF2-40B4-BE49-F238E27FC236}">
                <a16:creationId xmlns:a16="http://schemas.microsoft.com/office/drawing/2014/main" id="{E6F308F5-8043-350B-6BDD-3304199871D3}"/>
              </a:ext>
            </a:extLst>
          </p:cNvPr>
          <p:cNvSpPr>
            <a:spLocks noGrp="1"/>
          </p:cNvSpPr>
          <p:nvPr>
            <p:ph type="body" sz="quarter" idx="12"/>
          </p:nvPr>
        </p:nvSpPr>
        <p:spPr>
          <a:xfrm>
            <a:off x="407368" y="1650285"/>
            <a:ext cx="7394393" cy="423903"/>
          </a:xfrm>
        </p:spPr>
        <p:txBody>
          <a:bodyPr>
            <a:normAutofit fontScale="85000" lnSpcReduction="10000"/>
          </a:bodyPr>
          <a:lstStyle/>
          <a:p>
            <a:r>
              <a:rPr lang="en-US" dirty="0"/>
              <a:t>EU – China collaboration on CFETR and EU-DEMO Reactor Design 4</a:t>
            </a:r>
            <a:r>
              <a:rPr lang="en-US" baseline="30000" dirty="0"/>
              <a:t>th</a:t>
            </a:r>
            <a:r>
              <a:rPr lang="en-US" dirty="0"/>
              <a:t> Technical Exchange Meeting</a:t>
            </a:r>
            <a:endParaRPr lang="en-GB" dirty="0"/>
          </a:p>
        </p:txBody>
      </p:sp>
    </p:spTree>
    <p:extLst>
      <p:ext uri="{BB962C8B-B14F-4D97-AF65-F5344CB8AC3E}">
        <p14:creationId xmlns:p14="http://schemas.microsoft.com/office/powerpoint/2010/main" val="2340195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36EDF-74FF-7F5B-6B8A-FB55970FC04D}"/>
              </a:ext>
            </a:extLst>
          </p:cNvPr>
          <p:cNvSpPr>
            <a:spLocks noGrp="1"/>
          </p:cNvSpPr>
          <p:nvPr>
            <p:ph type="title"/>
          </p:nvPr>
        </p:nvSpPr>
        <p:spPr/>
        <p:txBody>
          <a:bodyPr/>
          <a:lstStyle/>
          <a:p>
            <a:r>
              <a:rPr lang="en-US" dirty="0"/>
              <a:t>Outline</a:t>
            </a:r>
            <a:endParaRPr lang="en-GB"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C21A38F-C736-8E63-8C7E-B2699B9B073E}"/>
                  </a:ext>
                </a:extLst>
              </p:cNvPr>
              <p:cNvSpPr>
                <a:spLocks noGrp="1"/>
              </p:cNvSpPr>
              <p:nvPr>
                <p:ph idx="1"/>
              </p:nvPr>
            </p:nvSpPr>
            <p:spPr/>
            <p:txBody>
              <a:bodyPr>
                <a:normAutofit lnSpcReduction="10000"/>
              </a:bodyPr>
              <a:lstStyle/>
              <a:p>
                <a:r>
                  <a:rPr lang="en-US" dirty="0"/>
                  <a:t>Motivations for changing the EU-DEMO baseline</a:t>
                </a:r>
              </a:p>
              <a:p>
                <a:endParaRPr lang="en-US" dirty="0"/>
              </a:p>
              <a:p>
                <a:r>
                  <a:rPr lang="en-US" dirty="0"/>
                  <a:t>Design philosophy</a:t>
                </a:r>
              </a:p>
              <a:p>
                <a:endParaRPr lang="en-US" dirty="0"/>
              </a:p>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95</m:t>
                        </m:r>
                      </m:sub>
                    </m:sSub>
                  </m:oMath>
                </a14:m>
                <a:r>
                  <a:rPr lang="en-US" dirty="0"/>
                  <a:t> as a plasma physics “margin”</a:t>
                </a:r>
              </a:p>
              <a:p>
                <a:endParaRPr lang="en-US" dirty="0"/>
              </a:p>
              <a:p>
                <a:r>
                  <a:rPr lang="en-US" dirty="0"/>
                  <a:t>0-D design </a:t>
                </a:r>
                <a:r>
                  <a:rPr lang="en-US" dirty="0" err="1"/>
                  <a:t>optimisation</a:t>
                </a:r>
                <a:r>
                  <a:rPr lang="en-US" dirty="0"/>
                  <a:t> problem</a:t>
                </a:r>
              </a:p>
              <a:p>
                <a:endParaRPr lang="en-US" dirty="0"/>
              </a:p>
              <a:p>
                <a:r>
                  <a:rPr lang="en-US" dirty="0"/>
                  <a:t>Results </a:t>
                </a:r>
              </a:p>
              <a:p>
                <a:endParaRPr lang="en-US" dirty="0"/>
              </a:p>
              <a:p>
                <a:r>
                  <a:rPr lang="en-US" dirty="0"/>
                  <a:t>Discussion</a:t>
                </a:r>
              </a:p>
              <a:p>
                <a:endParaRPr lang="en-US" dirty="0"/>
              </a:p>
              <a:p>
                <a:r>
                  <a:rPr lang="en-US" dirty="0"/>
                  <a:t>Conclusions</a:t>
                </a:r>
              </a:p>
              <a:p>
                <a:endParaRPr lang="en-US" dirty="0"/>
              </a:p>
              <a:p>
                <a:endParaRPr lang="en-US" dirty="0"/>
              </a:p>
              <a:p>
                <a:endParaRPr lang="en-US" dirty="0"/>
              </a:p>
              <a:p>
                <a:endParaRPr lang="en-US" dirty="0"/>
              </a:p>
              <a:p>
                <a:pPr lvl="1"/>
                <a:endParaRPr lang="en-US" dirty="0"/>
              </a:p>
              <a:p>
                <a:pPr lvl="1"/>
                <a:endParaRPr lang="en-GB" dirty="0"/>
              </a:p>
            </p:txBody>
          </p:sp>
        </mc:Choice>
        <mc:Fallback xmlns="">
          <p:sp>
            <p:nvSpPr>
              <p:cNvPr id="3" name="Content Placeholder 2">
                <a:extLst>
                  <a:ext uri="{FF2B5EF4-FFF2-40B4-BE49-F238E27FC236}">
                    <a16:creationId xmlns:a16="http://schemas.microsoft.com/office/drawing/2014/main" id="{EC21A38F-C736-8E63-8C7E-B2699B9B073E}"/>
                  </a:ext>
                </a:extLst>
              </p:cNvPr>
              <p:cNvSpPr>
                <a:spLocks noGrp="1" noRot="1" noChangeAspect="1" noMove="1" noResize="1" noEditPoints="1" noAdjustHandles="1" noChangeArrowheads="1" noChangeShapeType="1" noTextEdit="1"/>
              </p:cNvSpPr>
              <p:nvPr>
                <p:ph idx="1"/>
              </p:nvPr>
            </p:nvSpPr>
            <p:spPr>
              <a:blipFill>
                <a:blip r:embed="rId2"/>
                <a:stretch>
                  <a:fillRect l="-714" t="-1501"/>
                </a:stretch>
              </a:blipFill>
            </p:spPr>
            <p:txBody>
              <a:bodyPr/>
              <a:lstStyle/>
              <a:p>
                <a:r>
                  <a:rPr lang="en-GB">
                    <a:noFill/>
                  </a:rPr>
                  <a:t> </a:t>
                </a:r>
              </a:p>
            </p:txBody>
          </p:sp>
        </mc:Fallback>
      </mc:AlternateContent>
      <p:sp>
        <p:nvSpPr>
          <p:cNvPr id="4" name="Footer Placeholder 3">
            <a:extLst>
              <a:ext uri="{FF2B5EF4-FFF2-40B4-BE49-F238E27FC236}">
                <a16:creationId xmlns:a16="http://schemas.microsoft.com/office/drawing/2014/main" id="{C03C7E7B-FCEF-5323-526B-5AFC9D859644}"/>
              </a:ext>
            </a:extLst>
          </p:cNvPr>
          <p:cNvSpPr>
            <a:spLocks noGrp="1"/>
          </p:cNvSpPr>
          <p:nvPr>
            <p:ph type="ftr" sz="quarter" idx="11"/>
          </p:nvPr>
        </p:nvSpPr>
        <p:spPr/>
        <p:txBody>
          <a:bodyPr/>
          <a:lstStyle/>
          <a:p>
            <a:r>
              <a:rPr lang="en-GB">
                <a:solidFill>
                  <a:prstClr val="white"/>
                </a:solidFill>
              </a:rPr>
              <a:t>M. Coleman | EU – China 4</a:t>
            </a:r>
            <a:r>
              <a:rPr lang="en-GB" baseline="30000">
                <a:solidFill>
                  <a:prstClr val="white"/>
                </a:solidFill>
              </a:rPr>
              <a:t>th </a:t>
            </a:r>
            <a:r>
              <a:rPr lang="en-GB">
                <a:solidFill>
                  <a:prstClr val="white"/>
                </a:solidFill>
              </a:rPr>
              <a:t>Technical Exchange Meeting  | 19 March 2024</a:t>
            </a:r>
            <a:endParaRPr lang="en-GB" dirty="0">
              <a:solidFill>
                <a:prstClr val="white"/>
              </a:solidFill>
            </a:endParaRPr>
          </a:p>
        </p:txBody>
      </p:sp>
      <p:sp>
        <p:nvSpPr>
          <p:cNvPr id="5" name="Slide Number Placeholder 4">
            <a:extLst>
              <a:ext uri="{FF2B5EF4-FFF2-40B4-BE49-F238E27FC236}">
                <a16:creationId xmlns:a16="http://schemas.microsoft.com/office/drawing/2014/main" id="{19159AFC-B54B-3B61-94D6-9624DBA12261}"/>
              </a:ext>
            </a:extLst>
          </p:cNvPr>
          <p:cNvSpPr>
            <a:spLocks noGrp="1"/>
          </p:cNvSpPr>
          <p:nvPr>
            <p:ph type="sldNum" sz="quarter" idx="12"/>
          </p:nvPr>
        </p:nvSpPr>
        <p:spPr/>
        <p:txBody>
          <a:bodyPr/>
          <a:lstStyle/>
          <a:p>
            <a:fld id="{6A6D9FA1-99C7-4910-8E32-B85D378B0060}" type="slidenum">
              <a:rPr lang="en-GB" smtClean="0">
                <a:solidFill>
                  <a:prstClr val="white"/>
                </a:solidFill>
              </a:rPr>
              <a:pPr/>
              <a:t>2</a:t>
            </a:fld>
            <a:endParaRPr lang="en-GB" dirty="0">
              <a:solidFill>
                <a:prstClr val="white"/>
              </a:solidFill>
            </a:endParaRPr>
          </a:p>
        </p:txBody>
      </p:sp>
    </p:spTree>
    <p:extLst>
      <p:ext uri="{BB962C8B-B14F-4D97-AF65-F5344CB8AC3E}">
        <p14:creationId xmlns:p14="http://schemas.microsoft.com/office/powerpoint/2010/main" val="32121451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D7074-2754-CF26-3E65-AAD43459EDF0}"/>
              </a:ext>
            </a:extLst>
          </p:cNvPr>
          <p:cNvSpPr>
            <a:spLocks noGrp="1"/>
          </p:cNvSpPr>
          <p:nvPr>
            <p:ph type="title"/>
          </p:nvPr>
        </p:nvSpPr>
        <p:spPr/>
        <p:txBody>
          <a:bodyPr/>
          <a:lstStyle/>
          <a:p>
            <a:r>
              <a:rPr lang="en-US" dirty="0"/>
              <a:t>References</a:t>
            </a:r>
            <a:endParaRPr lang="en-GB" dirty="0"/>
          </a:p>
        </p:txBody>
      </p:sp>
      <p:sp>
        <p:nvSpPr>
          <p:cNvPr id="3" name="Content Placeholder 2">
            <a:extLst>
              <a:ext uri="{FF2B5EF4-FFF2-40B4-BE49-F238E27FC236}">
                <a16:creationId xmlns:a16="http://schemas.microsoft.com/office/drawing/2014/main" id="{3449BD40-A1E0-706B-14D0-05D8A95E74AA}"/>
              </a:ext>
            </a:extLst>
          </p:cNvPr>
          <p:cNvSpPr>
            <a:spLocks noGrp="1"/>
          </p:cNvSpPr>
          <p:nvPr>
            <p:ph idx="1"/>
          </p:nvPr>
        </p:nvSpPr>
        <p:spPr/>
        <p:txBody>
          <a:bodyPr/>
          <a:lstStyle/>
          <a:p>
            <a:pPr marL="0" indent="0">
              <a:buNone/>
            </a:pPr>
            <a:r>
              <a:rPr lang="en-US" sz="1800" dirty="0">
                <a:latin typeface="Calibri" panose="020F0502020204030204" pitchFamily="34" charset="0"/>
              </a:rPr>
              <a:t>[1] </a:t>
            </a:r>
            <a:r>
              <a:rPr lang="en-GB" sz="1800" b="1" u="sng" dirty="0">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2"/>
              </a:rPr>
              <a:t>DEMO1 Reference Design – 2017 March (“EU DEMO1 2017”) – PROCESS Full Output </a:t>
            </a:r>
            <a:r>
              <a:rPr lang="en-GB" sz="1800" u="sng" dirty="0">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3"/>
              </a:rPr>
              <a:t>https://idm.euro-fusion.org/default.aspx?uid=2NDSKT</a:t>
            </a:r>
            <a:r>
              <a:rPr lang="en-GB" sz="1800" dirty="0">
                <a:effectLst/>
                <a:latin typeface="Calibri" panose="020F0502020204030204" pitchFamily="34" charset="0"/>
                <a:ea typeface="Calibri" panose="020F0502020204030204" pitchFamily="34" charset="0"/>
                <a:cs typeface="Arial" panose="020B0604020202020204" pitchFamily="34" charset="0"/>
              </a:rPr>
              <a:t>, Wenninger, 2017.</a:t>
            </a:r>
          </a:p>
          <a:p>
            <a:pPr marL="0" indent="0">
              <a:buNone/>
            </a:pPr>
            <a:r>
              <a:rPr lang="en-GB" sz="1800" dirty="0">
                <a:latin typeface="Calibri" panose="020F0502020204030204" pitchFamily="34" charset="0"/>
                <a:ea typeface="Calibri" panose="020F0502020204030204" pitchFamily="34" charset="0"/>
              </a:rPr>
              <a:t>[2] </a:t>
            </a:r>
            <a:r>
              <a:rPr lang="en-GB" sz="1800" u="sng" dirty="0">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4"/>
              </a:rPr>
              <a:t>https://idm.euro-fusion.org/?uid=2PD458&amp;version=v1.0</a:t>
            </a:r>
            <a:r>
              <a:rPr lang="en-GB" sz="1800" dirty="0">
                <a:effectLst/>
                <a:latin typeface="Calibri" panose="020F0502020204030204" pitchFamily="34" charset="0"/>
                <a:ea typeface="Calibri" panose="020F0502020204030204" pitchFamily="34" charset="0"/>
                <a:cs typeface="Arial" panose="020B0604020202020204" pitchFamily="34" charset="0"/>
              </a:rPr>
              <a:t> </a:t>
            </a:r>
            <a:endParaRPr lang="en-GB" sz="1800" dirty="0">
              <a:latin typeface="Calibri" panose="020F0502020204030204" pitchFamily="34" charset="0"/>
              <a:ea typeface="Calibri" panose="020F0502020204030204" pitchFamily="34" charset="0"/>
            </a:endParaRPr>
          </a:p>
          <a:p>
            <a:pPr marL="0" indent="0">
              <a:buNone/>
            </a:pPr>
            <a:r>
              <a:rPr lang="en-GB" sz="1800" dirty="0">
                <a:effectLst/>
                <a:latin typeface="Calibri" panose="020F0502020204030204" pitchFamily="34" charset="0"/>
                <a:ea typeface="Calibri" panose="020F0502020204030204" pitchFamily="34" charset="0"/>
                <a:cs typeface="Arial" panose="020B0604020202020204" pitchFamily="34" charset="0"/>
              </a:rPr>
              <a:t>[3] </a:t>
            </a:r>
            <a:r>
              <a:rPr lang="en-GB" sz="1800" u="sng" dirty="0">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5"/>
              </a:rPr>
              <a:t>https://idm.euro-fusion.org/?uid=2P46UG&amp;version=v1.1</a:t>
            </a:r>
            <a:r>
              <a:rPr lang="en-GB" sz="1800" dirty="0">
                <a:effectLst/>
                <a:latin typeface="Calibri" panose="020F0502020204030204" pitchFamily="34" charset="0"/>
                <a:ea typeface="Calibri" panose="020F0502020204030204" pitchFamily="34" charset="0"/>
                <a:cs typeface="Arial" panose="020B0604020202020204" pitchFamily="34" charset="0"/>
              </a:rPr>
              <a:t> </a:t>
            </a:r>
          </a:p>
          <a:p>
            <a:pPr marL="0" indent="0">
              <a:buNone/>
            </a:pPr>
            <a:r>
              <a:rPr lang="en-GB" sz="1800" dirty="0">
                <a:latin typeface="Calibri" panose="020F0502020204030204" pitchFamily="34" charset="0"/>
                <a:ea typeface="Calibri" panose="020F0502020204030204" pitchFamily="34" charset="0"/>
              </a:rPr>
              <a:t>[4] </a:t>
            </a:r>
            <a:r>
              <a:rPr lang="en-GB" sz="1800" u="sng" dirty="0">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6"/>
              </a:rPr>
              <a:t>https://idm.euro-fusion.org/?uid=2P7SFG&amp;version=v1.2</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indent="0">
              <a:buNone/>
            </a:pPr>
            <a:r>
              <a:rPr lang="en-US" sz="1800" dirty="0">
                <a:latin typeface="Calibri" panose="020F0502020204030204" pitchFamily="34" charset="0"/>
              </a:rPr>
              <a:t>[5] </a:t>
            </a:r>
            <a:r>
              <a:rPr lang="en-GB" sz="1800" dirty="0">
                <a:effectLst/>
                <a:latin typeface="Calibri" panose="020F0502020204030204" pitchFamily="34" charset="0"/>
                <a:ea typeface="Calibri" panose="020F0502020204030204" pitchFamily="34" charset="0"/>
                <a:cs typeface="Arial" panose="020B0604020202020204" pitchFamily="34" charset="0"/>
              </a:rPr>
              <a:t>C. </a:t>
            </a:r>
            <a:r>
              <a:rPr lang="en-GB" sz="1800" dirty="0" err="1">
                <a:effectLst/>
                <a:latin typeface="Calibri" panose="020F0502020204030204" pitchFamily="34" charset="0"/>
                <a:ea typeface="Calibri" panose="020F0502020204030204" pitchFamily="34" charset="0"/>
                <a:cs typeface="Arial" panose="020B0604020202020204" pitchFamily="34" charset="0"/>
              </a:rPr>
              <a:t>Bourdelle</a:t>
            </a:r>
            <a:r>
              <a:rPr lang="en-GB" sz="1800" dirty="0">
                <a:effectLst/>
                <a:latin typeface="Calibri" panose="020F0502020204030204" pitchFamily="34" charset="0"/>
                <a:ea typeface="Calibri" panose="020F0502020204030204" pitchFamily="34" charset="0"/>
                <a:cs typeface="Arial" panose="020B0604020202020204" pitchFamily="34" charset="0"/>
              </a:rPr>
              <a:t> </a:t>
            </a:r>
            <a:r>
              <a:rPr lang="en-GB" sz="1800" i="1" dirty="0">
                <a:effectLst/>
                <a:latin typeface="Calibri" panose="020F0502020204030204" pitchFamily="34" charset="0"/>
                <a:ea typeface="Calibri" panose="020F0502020204030204" pitchFamily="34" charset="0"/>
                <a:cs typeface="Arial" panose="020B0604020202020204" pitchFamily="34" charset="0"/>
              </a:rPr>
              <a:t>et al.</a:t>
            </a:r>
            <a:r>
              <a:rPr lang="en-GB" sz="1800" dirty="0">
                <a:effectLst/>
                <a:latin typeface="Calibri" panose="020F0502020204030204" pitchFamily="34" charset="0"/>
                <a:ea typeface="Calibri" panose="020F0502020204030204" pitchFamily="34" charset="0"/>
                <a:cs typeface="Arial" panose="020B0604020202020204" pitchFamily="34" charset="0"/>
              </a:rPr>
              <a:t> 2023 </a:t>
            </a:r>
            <a:r>
              <a:rPr lang="en-GB" sz="1800" u="sng" dirty="0">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7"/>
              </a:rPr>
              <a:t>https://idm.euro-fusion.org/?uid=2QV33T&amp;version=v1.0</a:t>
            </a:r>
            <a:r>
              <a:rPr lang="en-GB" sz="1800" dirty="0">
                <a:effectLst/>
                <a:latin typeface="Calibri" panose="020F0502020204030204" pitchFamily="34" charset="0"/>
                <a:ea typeface="Calibri" panose="020F0502020204030204" pitchFamily="34" charset="0"/>
                <a:cs typeface="Arial" panose="020B0604020202020204" pitchFamily="34" charset="0"/>
              </a:rPr>
              <a:t> </a:t>
            </a:r>
          </a:p>
          <a:p>
            <a:pPr marL="0" indent="0">
              <a:buNone/>
            </a:pPr>
            <a:r>
              <a:rPr lang="en-GB" sz="1800" dirty="0">
                <a:latin typeface="Calibri" panose="020F0502020204030204" pitchFamily="34" charset="0"/>
                <a:ea typeface="Calibri" panose="020F0502020204030204" pitchFamily="34" charset="0"/>
              </a:rPr>
              <a:t>[6] M. </a:t>
            </a:r>
            <a:r>
              <a:rPr lang="en-GB" sz="1800" dirty="0" err="1">
                <a:latin typeface="Calibri" panose="020F0502020204030204" pitchFamily="34" charset="0"/>
                <a:ea typeface="Calibri" panose="020F0502020204030204" pitchFamily="34" charset="0"/>
              </a:rPr>
              <a:t>Kovari</a:t>
            </a:r>
            <a:r>
              <a:rPr lang="en-GB" sz="1800" dirty="0">
                <a:latin typeface="Calibri" panose="020F0502020204030204" pitchFamily="34" charset="0"/>
                <a:ea typeface="Calibri" panose="020F0502020204030204" pitchFamily="34" charset="0"/>
              </a:rPr>
              <a:t> et al. 2014 </a:t>
            </a:r>
            <a:r>
              <a:rPr lang="en-GB" sz="1800" i="1" dirty="0" err="1">
                <a:latin typeface="Calibri" panose="020F0502020204030204" pitchFamily="34" charset="0"/>
                <a:ea typeface="Calibri" panose="020F0502020204030204" pitchFamily="34" charset="0"/>
              </a:rPr>
              <a:t>Fus</a:t>
            </a:r>
            <a:r>
              <a:rPr lang="en-GB" sz="1800" i="1" dirty="0">
                <a:latin typeface="Calibri" panose="020F0502020204030204" pitchFamily="34" charset="0"/>
                <a:ea typeface="Calibri" panose="020F0502020204030204" pitchFamily="34" charset="0"/>
              </a:rPr>
              <a:t>. Eng. Design </a:t>
            </a:r>
            <a:r>
              <a:rPr lang="en-GB" sz="1800" b="1" dirty="0">
                <a:latin typeface="Calibri" panose="020F0502020204030204" pitchFamily="34" charset="0"/>
                <a:ea typeface="Calibri" panose="020F0502020204030204" pitchFamily="34" charset="0"/>
              </a:rPr>
              <a:t>89</a:t>
            </a:r>
            <a:r>
              <a:rPr lang="en-GB" sz="1800" dirty="0">
                <a:latin typeface="Calibri" panose="020F0502020204030204" pitchFamily="34" charset="0"/>
                <a:ea typeface="Calibri" panose="020F0502020204030204" pitchFamily="34" charset="0"/>
              </a:rPr>
              <a:t> pp 3054-3069</a:t>
            </a:r>
          </a:p>
          <a:p>
            <a:pPr marL="0" indent="0">
              <a:buNone/>
            </a:pPr>
            <a:r>
              <a:rPr lang="en-GB" sz="1800" dirty="0">
                <a:effectLst/>
                <a:latin typeface="Calibri" panose="020F0502020204030204" pitchFamily="34" charset="0"/>
                <a:ea typeface="Calibri" panose="020F0502020204030204" pitchFamily="34" charset="0"/>
                <a:cs typeface="Arial" panose="020B0604020202020204" pitchFamily="34" charset="0"/>
              </a:rPr>
              <a:t>[7] </a:t>
            </a:r>
            <a:r>
              <a:rPr lang="en-GB" sz="1800" dirty="0">
                <a:latin typeface="Calibri" panose="020F0502020204030204" pitchFamily="34" charset="0"/>
                <a:ea typeface="Calibri" panose="020F0502020204030204" pitchFamily="34" charset="0"/>
              </a:rPr>
              <a:t>M. </a:t>
            </a:r>
            <a:r>
              <a:rPr lang="en-GB" sz="1800" dirty="0" err="1">
                <a:latin typeface="Calibri" panose="020F0502020204030204" pitchFamily="34" charset="0"/>
                <a:ea typeface="Calibri" panose="020F0502020204030204" pitchFamily="34" charset="0"/>
              </a:rPr>
              <a:t>Kovari</a:t>
            </a:r>
            <a:r>
              <a:rPr lang="en-GB" sz="1800" dirty="0">
                <a:latin typeface="Calibri" panose="020F0502020204030204" pitchFamily="34" charset="0"/>
                <a:ea typeface="Calibri" panose="020F0502020204030204" pitchFamily="34" charset="0"/>
              </a:rPr>
              <a:t> et al. 2016 </a:t>
            </a:r>
            <a:r>
              <a:rPr lang="en-GB" sz="1800" i="1" dirty="0" err="1">
                <a:latin typeface="Calibri" panose="020F0502020204030204" pitchFamily="34" charset="0"/>
                <a:ea typeface="Calibri" panose="020F0502020204030204" pitchFamily="34" charset="0"/>
              </a:rPr>
              <a:t>Fus</a:t>
            </a:r>
            <a:r>
              <a:rPr lang="en-GB" sz="1800" i="1" dirty="0">
                <a:latin typeface="Calibri" panose="020F0502020204030204" pitchFamily="34" charset="0"/>
                <a:ea typeface="Calibri" panose="020F0502020204030204" pitchFamily="34" charset="0"/>
              </a:rPr>
              <a:t>. Eng. Design </a:t>
            </a:r>
            <a:r>
              <a:rPr lang="en-GB" sz="1800" b="1" dirty="0">
                <a:latin typeface="Calibri" panose="020F0502020204030204" pitchFamily="34" charset="0"/>
                <a:ea typeface="Calibri" panose="020F0502020204030204" pitchFamily="34" charset="0"/>
              </a:rPr>
              <a:t>104</a:t>
            </a:r>
            <a:r>
              <a:rPr lang="en-GB" sz="1800" dirty="0">
                <a:latin typeface="Calibri" panose="020F0502020204030204" pitchFamily="34" charset="0"/>
                <a:ea typeface="Calibri" panose="020F0502020204030204" pitchFamily="34" charset="0"/>
              </a:rPr>
              <a:t> pp 9-20</a:t>
            </a:r>
          </a:p>
          <a:p>
            <a:pPr marL="0" indent="0">
              <a:buNone/>
            </a:pPr>
            <a:r>
              <a:rPr lang="en-GB" sz="1800" dirty="0">
                <a:effectLst/>
                <a:latin typeface="Calibri" panose="020F0502020204030204" pitchFamily="34" charset="0"/>
                <a:ea typeface="Calibri" panose="020F0502020204030204" pitchFamily="34" charset="0"/>
                <a:cs typeface="Arial" panose="020B0604020202020204" pitchFamily="34" charset="0"/>
              </a:rPr>
              <a:t>[8] </a:t>
            </a:r>
            <a:r>
              <a:rPr lang="it-IT" sz="1800" dirty="0">
                <a:effectLst/>
                <a:latin typeface="Calibri" panose="020F0502020204030204" pitchFamily="34" charset="0"/>
                <a:ea typeface="Calibri" panose="020F0502020204030204" pitchFamily="34" charset="0"/>
                <a:cs typeface="Arial" panose="020B0604020202020204" pitchFamily="34" charset="0"/>
              </a:rPr>
              <a:t>H. Zohm </a:t>
            </a:r>
            <a:r>
              <a:rPr lang="it-IT" sz="1800" i="1" dirty="0">
                <a:effectLst/>
                <a:latin typeface="Calibri" panose="020F0502020204030204" pitchFamily="34" charset="0"/>
                <a:ea typeface="Calibri" panose="020F0502020204030204" pitchFamily="34" charset="0"/>
                <a:cs typeface="Arial" panose="020B0604020202020204" pitchFamily="34" charset="0"/>
              </a:rPr>
              <a:t>et al. </a:t>
            </a:r>
            <a:r>
              <a:rPr lang="it-IT" sz="1800" dirty="0">
                <a:effectLst/>
                <a:latin typeface="Calibri" panose="020F0502020204030204" pitchFamily="34" charset="0"/>
                <a:ea typeface="Calibri" panose="020F0502020204030204" pitchFamily="34" charset="0"/>
                <a:cs typeface="Arial" panose="020B0604020202020204" pitchFamily="34" charset="0"/>
              </a:rPr>
              <a:t>2017 </a:t>
            </a:r>
            <a:r>
              <a:rPr lang="it-IT" sz="1800" i="1" dirty="0">
                <a:effectLst/>
                <a:latin typeface="Calibri" panose="020F0502020204030204" pitchFamily="34" charset="0"/>
                <a:ea typeface="Calibri" panose="020F0502020204030204" pitchFamily="34" charset="0"/>
                <a:cs typeface="Arial" panose="020B0604020202020204" pitchFamily="34" charset="0"/>
              </a:rPr>
              <a:t>Nucl. Fusion</a:t>
            </a:r>
            <a:r>
              <a:rPr lang="it-IT" sz="1800" dirty="0">
                <a:effectLst/>
                <a:latin typeface="Calibri" panose="020F0502020204030204" pitchFamily="34" charset="0"/>
                <a:ea typeface="Calibri" panose="020F0502020204030204" pitchFamily="34" charset="0"/>
                <a:cs typeface="Arial" panose="020B0604020202020204" pitchFamily="34" charset="0"/>
              </a:rPr>
              <a:t> </a:t>
            </a:r>
            <a:r>
              <a:rPr lang="it-IT" sz="1800" b="1" dirty="0">
                <a:effectLst/>
                <a:latin typeface="Calibri" panose="020F0502020204030204" pitchFamily="34" charset="0"/>
                <a:ea typeface="Calibri" panose="020F0502020204030204" pitchFamily="34" charset="0"/>
                <a:cs typeface="Arial" panose="020B0604020202020204" pitchFamily="34" charset="0"/>
              </a:rPr>
              <a:t>57</a:t>
            </a:r>
            <a:r>
              <a:rPr lang="it-IT" sz="1800" dirty="0">
                <a:effectLst/>
                <a:latin typeface="Calibri" panose="020F0502020204030204" pitchFamily="34" charset="0"/>
                <a:ea typeface="Calibri" panose="020F0502020204030204" pitchFamily="34" charset="0"/>
                <a:cs typeface="Arial" panose="020B0604020202020204" pitchFamily="34" charset="0"/>
              </a:rPr>
              <a:t> 086002</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0" indent="0">
              <a:buNone/>
            </a:pPr>
            <a:r>
              <a:rPr lang="en-GB" sz="1800" dirty="0">
                <a:latin typeface="Calibri" panose="020F0502020204030204" pitchFamily="34" charset="0"/>
              </a:rPr>
              <a:t>[9] </a:t>
            </a:r>
            <a:r>
              <a:rPr lang="it-IT" sz="1800" dirty="0">
                <a:effectLst/>
                <a:latin typeface="Calibri" panose="020F0502020204030204" pitchFamily="34" charset="0"/>
                <a:ea typeface="Calibri" panose="020F0502020204030204" pitchFamily="34" charset="0"/>
                <a:cs typeface="Arial" panose="020B0604020202020204" pitchFamily="34" charset="0"/>
              </a:rPr>
              <a:t>T. Eich </a:t>
            </a:r>
            <a:r>
              <a:rPr lang="it-IT" sz="1800" i="1" dirty="0">
                <a:effectLst/>
                <a:latin typeface="Calibri" panose="020F0502020204030204" pitchFamily="34" charset="0"/>
                <a:ea typeface="Calibri" panose="020F0502020204030204" pitchFamily="34" charset="0"/>
                <a:cs typeface="Arial" panose="020B0604020202020204" pitchFamily="34" charset="0"/>
              </a:rPr>
              <a:t>et al. </a:t>
            </a:r>
            <a:r>
              <a:rPr lang="it-IT" sz="1800" dirty="0">
                <a:effectLst/>
                <a:latin typeface="Calibri" panose="020F0502020204030204" pitchFamily="34" charset="0"/>
                <a:ea typeface="Calibri" panose="020F0502020204030204" pitchFamily="34" charset="0"/>
                <a:cs typeface="Arial" panose="020B0604020202020204" pitchFamily="34" charset="0"/>
              </a:rPr>
              <a:t>2013 </a:t>
            </a:r>
            <a:r>
              <a:rPr lang="it-IT" sz="1800" i="1" dirty="0">
                <a:effectLst/>
                <a:latin typeface="Calibri" panose="020F0502020204030204" pitchFamily="34" charset="0"/>
                <a:ea typeface="Calibri" panose="020F0502020204030204" pitchFamily="34" charset="0"/>
                <a:cs typeface="Arial" panose="020B0604020202020204" pitchFamily="34" charset="0"/>
              </a:rPr>
              <a:t>Nucl. Fusion</a:t>
            </a:r>
            <a:r>
              <a:rPr lang="it-IT" sz="1800" dirty="0">
                <a:effectLst/>
                <a:latin typeface="Calibri" panose="020F0502020204030204" pitchFamily="34" charset="0"/>
                <a:ea typeface="Calibri" panose="020F0502020204030204" pitchFamily="34" charset="0"/>
                <a:cs typeface="Arial" panose="020B0604020202020204" pitchFamily="34" charset="0"/>
              </a:rPr>
              <a:t> </a:t>
            </a:r>
            <a:r>
              <a:rPr lang="it-IT" sz="1800" b="1" dirty="0">
                <a:effectLst/>
                <a:latin typeface="Calibri" panose="020F0502020204030204" pitchFamily="34" charset="0"/>
                <a:ea typeface="Calibri" panose="020F0502020204030204" pitchFamily="34" charset="0"/>
                <a:cs typeface="Arial" panose="020B0604020202020204" pitchFamily="34" charset="0"/>
              </a:rPr>
              <a:t>53</a:t>
            </a:r>
            <a:r>
              <a:rPr lang="it-IT" sz="1800" dirty="0">
                <a:effectLst/>
                <a:latin typeface="Calibri" panose="020F0502020204030204" pitchFamily="34" charset="0"/>
                <a:ea typeface="Calibri" panose="020F0502020204030204" pitchFamily="34" charset="0"/>
                <a:cs typeface="Arial" panose="020B0604020202020204" pitchFamily="34" charset="0"/>
              </a:rPr>
              <a:t> 093031</a:t>
            </a:r>
            <a:endParaRPr lang="en-GB" sz="1800" dirty="0">
              <a:latin typeface="Calibri" panose="020F0502020204030204" pitchFamily="34" charset="0"/>
            </a:endParaRPr>
          </a:p>
          <a:p>
            <a:pPr marL="0" indent="0">
              <a:buNone/>
            </a:pPr>
            <a:r>
              <a:rPr lang="en-GB" sz="1800" dirty="0">
                <a:latin typeface="Calibri" panose="020F0502020204030204" pitchFamily="34" charset="0"/>
              </a:rPr>
              <a:t>[10] </a:t>
            </a:r>
            <a:r>
              <a:rPr lang="en-GB" sz="1800" dirty="0">
                <a:effectLst/>
                <a:latin typeface="Calibri" panose="020F0502020204030204" pitchFamily="34" charset="0"/>
                <a:ea typeface="Calibri" panose="020F0502020204030204" pitchFamily="34" charset="0"/>
                <a:cs typeface="Arial" panose="020B0604020202020204" pitchFamily="34" charset="0"/>
              </a:rPr>
              <a:t>M. </a:t>
            </a:r>
            <a:r>
              <a:rPr lang="en-GB" sz="1800" dirty="0" err="1">
                <a:effectLst/>
                <a:latin typeface="Calibri" panose="020F0502020204030204" pitchFamily="34" charset="0"/>
                <a:ea typeface="Calibri" panose="020F0502020204030204" pitchFamily="34" charset="0"/>
                <a:cs typeface="Arial" panose="020B0604020202020204" pitchFamily="34" charset="0"/>
              </a:rPr>
              <a:t>Siccinio</a:t>
            </a:r>
            <a:r>
              <a:rPr lang="en-GB" sz="1800" dirty="0">
                <a:effectLst/>
                <a:latin typeface="Calibri" panose="020F0502020204030204" pitchFamily="34" charset="0"/>
                <a:ea typeface="Calibri" panose="020F0502020204030204" pitchFamily="34" charset="0"/>
                <a:cs typeface="Arial" panose="020B0604020202020204" pitchFamily="34" charset="0"/>
              </a:rPr>
              <a:t> </a:t>
            </a:r>
            <a:r>
              <a:rPr lang="en-GB" sz="1800" i="1" dirty="0">
                <a:effectLst/>
                <a:latin typeface="Calibri" panose="020F0502020204030204" pitchFamily="34" charset="0"/>
                <a:ea typeface="Calibri" panose="020F0502020204030204" pitchFamily="34" charset="0"/>
                <a:cs typeface="Arial" panose="020B0604020202020204" pitchFamily="34" charset="0"/>
              </a:rPr>
              <a:t>et al.</a:t>
            </a:r>
            <a:r>
              <a:rPr lang="en-GB" sz="1800" dirty="0">
                <a:effectLst/>
                <a:latin typeface="Calibri" panose="020F0502020204030204" pitchFamily="34" charset="0"/>
                <a:ea typeface="Calibri" panose="020F0502020204030204" pitchFamily="34" charset="0"/>
                <a:cs typeface="Arial" panose="020B0604020202020204" pitchFamily="34" charset="0"/>
              </a:rPr>
              <a:t> 2019 </a:t>
            </a:r>
            <a:r>
              <a:rPr lang="en-GB" sz="1800" i="1" dirty="0" err="1">
                <a:effectLst/>
                <a:latin typeface="Calibri" panose="020F0502020204030204" pitchFamily="34" charset="0"/>
                <a:ea typeface="Calibri" panose="020F0502020204030204" pitchFamily="34" charset="0"/>
                <a:cs typeface="Arial" panose="020B0604020202020204" pitchFamily="34" charset="0"/>
              </a:rPr>
              <a:t>Nucl</a:t>
            </a:r>
            <a:r>
              <a:rPr lang="en-GB" sz="1800" i="1" dirty="0">
                <a:effectLst/>
                <a:latin typeface="Calibri" panose="020F0502020204030204" pitchFamily="34" charset="0"/>
                <a:ea typeface="Calibri" panose="020F0502020204030204" pitchFamily="34" charset="0"/>
                <a:cs typeface="Arial" panose="020B0604020202020204" pitchFamily="34" charset="0"/>
              </a:rPr>
              <a:t>. Fusion</a:t>
            </a:r>
            <a:r>
              <a:rPr lang="en-GB" sz="1800" dirty="0">
                <a:effectLst/>
                <a:latin typeface="Calibri" panose="020F0502020204030204" pitchFamily="34" charset="0"/>
                <a:ea typeface="Calibri" panose="020F0502020204030204" pitchFamily="34" charset="0"/>
                <a:cs typeface="Arial" panose="020B0604020202020204" pitchFamily="34" charset="0"/>
              </a:rPr>
              <a:t> </a:t>
            </a:r>
            <a:r>
              <a:rPr lang="en-GB" sz="1800" b="1" dirty="0">
                <a:effectLst/>
                <a:latin typeface="Calibri" panose="020F0502020204030204" pitchFamily="34" charset="0"/>
                <a:ea typeface="Calibri" panose="020F0502020204030204" pitchFamily="34" charset="0"/>
                <a:cs typeface="Arial" panose="020B0604020202020204" pitchFamily="34" charset="0"/>
              </a:rPr>
              <a:t>59</a:t>
            </a:r>
            <a:r>
              <a:rPr lang="en-GB" sz="1800" dirty="0">
                <a:effectLst/>
                <a:latin typeface="Calibri" panose="020F0502020204030204" pitchFamily="34" charset="0"/>
                <a:ea typeface="Calibri" panose="020F0502020204030204" pitchFamily="34" charset="0"/>
                <a:cs typeface="Arial" panose="020B0604020202020204" pitchFamily="34" charset="0"/>
              </a:rPr>
              <a:t> 106026</a:t>
            </a:r>
          </a:p>
          <a:p>
            <a:pPr marL="0" indent="0">
              <a:buNone/>
            </a:pPr>
            <a:r>
              <a:rPr lang="en-GB" sz="1800" dirty="0">
                <a:latin typeface="Calibri" panose="020F0502020204030204" pitchFamily="34" charset="0"/>
                <a:ea typeface="Calibri" panose="020F0502020204030204" pitchFamily="34" charset="0"/>
              </a:rPr>
              <a:t>[11] ITER Physics Expert Group on Confinement and Transport et al. 1999 </a:t>
            </a:r>
            <a:r>
              <a:rPr lang="en-GB" sz="1800" i="1" dirty="0" err="1">
                <a:latin typeface="Calibri" panose="020F0502020204030204" pitchFamily="34" charset="0"/>
                <a:ea typeface="Calibri" panose="020F0502020204030204" pitchFamily="34" charset="0"/>
              </a:rPr>
              <a:t>Nucl</a:t>
            </a:r>
            <a:r>
              <a:rPr lang="en-GB" sz="1800" i="1" dirty="0">
                <a:latin typeface="Calibri" panose="020F0502020204030204" pitchFamily="34" charset="0"/>
                <a:ea typeface="Calibri" panose="020F0502020204030204" pitchFamily="34" charset="0"/>
              </a:rPr>
              <a:t>. Fusion </a:t>
            </a:r>
            <a:r>
              <a:rPr lang="en-GB" sz="1800" b="1" dirty="0">
                <a:latin typeface="Calibri" panose="020F0502020204030204" pitchFamily="34" charset="0"/>
                <a:ea typeface="Calibri" panose="020F0502020204030204" pitchFamily="34" charset="0"/>
              </a:rPr>
              <a:t>39</a:t>
            </a:r>
            <a:r>
              <a:rPr lang="en-GB" sz="1800" dirty="0">
                <a:latin typeface="Calibri" panose="020F0502020204030204" pitchFamily="34" charset="0"/>
                <a:ea typeface="Calibri" panose="020F0502020204030204" pitchFamily="34" charset="0"/>
              </a:rPr>
              <a:t> 2175</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0" indent="0">
              <a:buNone/>
            </a:pPr>
            <a:r>
              <a:rPr lang="en-GB" sz="1800" dirty="0">
                <a:latin typeface="Calibri" panose="020F0502020204030204" pitchFamily="34" charset="0"/>
                <a:ea typeface="Calibri" panose="020F0502020204030204" pitchFamily="34" charset="0"/>
              </a:rPr>
              <a:t>[12] </a:t>
            </a:r>
            <a:r>
              <a:rPr lang="en-GB" sz="1800" dirty="0">
                <a:effectLst/>
                <a:latin typeface="Calibri" panose="020F0502020204030204" pitchFamily="34" charset="0"/>
                <a:ea typeface="Calibri" panose="020F0502020204030204" pitchFamily="34" charset="0"/>
                <a:cs typeface="Arial" panose="020B0604020202020204" pitchFamily="34" charset="0"/>
              </a:rPr>
              <a:t>Y. Martin </a:t>
            </a:r>
            <a:r>
              <a:rPr lang="en-GB" sz="1800" i="1" dirty="0">
                <a:effectLst/>
                <a:latin typeface="Calibri" panose="020F0502020204030204" pitchFamily="34" charset="0"/>
                <a:ea typeface="Calibri" panose="020F0502020204030204" pitchFamily="34" charset="0"/>
                <a:cs typeface="Arial" panose="020B0604020202020204" pitchFamily="34" charset="0"/>
              </a:rPr>
              <a:t>et al.</a:t>
            </a:r>
            <a:r>
              <a:rPr lang="en-GB" sz="1800" dirty="0">
                <a:effectLst/>
                <a:latin typeface="Calibri" panose="020F0502020204030204" pitchFamily="34" charset="0"/>
                <a:ea typeface="Calibri" panose="020F0502020204030204" pitchFamily="34" charset="0"/>
                <a:cs typeface="Arial" panose="020B0604020202020204" pitchFamily="34" charset="0"/>
              </a:rPr>
              <a:t> 2008 </a:t>
            </a:r>
            <a:r>
              <a:rPr lang="en-GB" sz="1800" i="1" dirty="0">
                <a:effectLst/>
                <a:latin typeface="Calibri" panose="020F0502020204030204" pitchFamily="34" charset="0"/>
                <a:ea typeface="Calibri" panose="020F0502020204030204" pitchFamily="34" charset="0"/>
                <a:cs typeface="Arial" panose="020B0604020202020204" pitchFamily="34" charset="0"/>
              </a:rPr>
              <a:t>J. Phys.: Conf. Ser.</a:t>
            </a:r>
            <a:r>
              <a:rPr lang="en-GB" sz="1800" dirty="0">
                <a:effectLst/>
                <a:latin typeface="Calibri" panose="020F0502020204030204" pitchFamily="34" charset="0"/>
                <a:ea typeface="Calibri" panose="020F0502020204030204" pitchFamily="34" charset="0"/>
                <a:cs typeface="Arial" panose="020B0604020202020204" pitchFamily="34" charset="0"/>
              </a:rPr>
              <a:t> </a:t>
            </a:r>
            <a:r>
              <a:rPr lang="en-GB" sz="1800" b="1" dirty="0">
                <a:effectLst/>
                <a:latin typeface="Calibri" panose="020F0502020204030204" pitchFamily="34" charset="0"/>
                <a:ea typeface="Calibri" panose="020F0502020204030204" pitchFamily="34" charset="0"/>
                <a:cs typeface="Arial" panose="020B0604020202020204" pitchFamily="34" charset="0"/>
              </a:rPr>
              <a:t>123</a:t>
            </a:r>
            <a:r>
              <a:rPr lang="en-GB" sz="1800" dirty="0">
                <a:effectLst/>
                <a:latin typeface="Calibri" panose="020F0502020204030204" pitchFamily="34" charset="0"/>
                <a:ea typeface="Calibri" panose="020F0502020204030204" pitchFamily="34" charset="0"/>
                <a:cs typeface="Arial" panose="020B0604020202020204" pitchFamily="34" charset="0"/>
              </a:rPr>
              <a:t> 012033</a:t>
            </a:r>
          </a:p>
          <a:p>
            <a:pPr marL="0" indent="0">
              <a:buNone/>
            </a:pPr>
            <a:r>
              <a:rPr lang="en-GB" sz="1800" dirty="0">
                <a:latin typeface="Calibri" panose="020F0502020204030204" pitchFamily="34" charset="0"/>
                <a:ea typeface="Calibri" panose="020F0502020204030204" pitchFamily="34" charset="0"/>
              </a:rPr>
              <a:t>[13] M. </a:t>
            </a:r>
            <a:r>
              <a:rPr lang="en-GB" sz="1800" dirty="0" err="1">
                <a:latin typeface="Calibri" panose="020F0502020204030204" pitchFamily="34" charset="0"/>
                <a:ea typeface="Calibri" panose="020F0502020204030204" pitchFamily="34" charset="0"/>
              </a:rPr>
              <a:t>Siccinio</a:t>
            </a:r>
            <a:r>
              <a:rPr lang="en-GB" sz="1800" dirty="0">
                <a:latin typeface="Calibri" panose="020F0502020204030204" pitchFamily="34" charset="0"/>
                <a:ea typeface="Calibri" panose="020F0502020204030204" pitchFamily="34" charset="0"/>
              </a:rPr>
              <a:t> 2024 </a:t>
            </a:r>
            <a:r>
              <a:rPr lang="en-GB" sz="1800" i="1" dirty="0">
                <a:latin typeface="Calibri" panose="020F0502020204030204" pitchFamily="34" charset="0"/>
                <a:ea typeface="Calibri" panose="020F0502020204030204" pitchFamily="34" charset="0"/>
              </a:rPr>
              <a:t>private communication - METIS study</a:t>
            </a:r>
            <a:endParaRPr lang="en-GB" sz="1800" i="1" dirty="0">
              <a:effectLst/>
              <a:latin typeface="Calibri" panose="020F0502020204030204" pitchFamily="34" charset="0"/>
              <a:ea typeface="Calibri" panose="020F0502020204030204" pitchFamily="34" charset="0"/>
              <a:cs typeface="Arial" panose="020B0604020202020204" pitchFamily="34" charset="0"/>
            </a:endParaRPr>
          </a:p>
          <a:p>
            <a:pPr marL="0" indent="0">
              <a:buNone/>
            </a:pPr>
            <a:endParaRPr lang="en-GB" dirty="0"/>
          </a:p>
        </p:txBody>
      </p:sp>
      <p:sp>
        <p:nvSpPr>
          <p:cNvPr id="4" name="Footer Placeholder 3">
            <a:extLst>
              <a:ext uri="{FF2B5EF4-FFF2-40B4-BE49-F238E27FC236}">
                <a16:creationId xmlns:a16="http://schemas.microsoft.com/office/drawing/2014/main" id="{FA5802D7-DAB1-D033-9FC7-20B45F77FE02}"/>
              </a:ext>
            </a:extLst>
          </p:cNvPr>
          <p:cNvSpPr>
            <a:spLocks noGrp="1"/>
          </p:cNvSpPr>
          <p:nvPr>
            <p:ph type="ftr" sz="quarter" idx="11"/>
          </p:nvPr>
        </p:nvSpPr>
        <p:spPr/>
        <p:txBody>
          <a:bodyPr/>
          <a:lstStyle/>
          <a:p>
            <a:r>
              <a:rPr lang="en-GB">
                <a:solidFill>
                  <a:prstClr val="white"/>
                </a:solidFill>
              </a:rPr>
              <a:t>M. Coleman | EU – China 4</a:t>
            </a:r>
            <a:r>
              <a:rPr lang="en-GB" baseline="30000">
                <a:solidFill>
                  <a:prstClr val="white"/>
                </a:solidFill>
              </a:rPr>
              <a:t>th </a:t>
            </a:r>
            <a:r>
              <a:rPr lang="en-GB">
                <a:solidFill>
                  <a:prstClr val="white"/>
                </a:solidFill>
              </a:rPr>
              <a:t>Technical Exchange Meeting  | 19 March 2024</a:t>
            </a:r>
            <a:endParaRPr lang="en-GB" dirty="0">
              <a:solidFill>
                <a:prstClr val="white"/>
              </a:solidFill>
            </a:endParaRPr>
          </a:p>
        </p:txBody>
      </p:sp>
      <p:sp>
        <p:nvSpPr>
          <p:cNvPr id="5" name="Slide Number Placeholder 4">
            <a:extLst>
              <a:ext uri="{FF2B5EF4-FFF2-40B4-BE49-F238E27FC236}">
                <a16:creationId xmlns:a16="http://schemas.microsoft.com/office/drawing/2014/main" id="{00A5E336-043C-7B57-0828-92E994E6F232}"/>
              </a:ext>
            </a:extLst>
          </p:cNvPr>
          <p:cNvSpPr>
            <a:spLocks noGrp="1"/>
          </p:cNvSpPr>
          <p:nvPr>
            <p:ph type="sldNum" sz="quarter" idx="12"/>
          </p:nvPr>
        </p:nvSpPr>
        <p:spPr/>
        <p:txBody>
          <a:bodyPr/>
          <a:lstStyle/>
          <a:p>
            <a:fld id="{6A6D9FA1-99C7-4910-8E32-B85D378B0060}" type="slidenum">
              <a:rPr lang="en-GB" smtClean="0">
                <a:solidFill>
                  <a:prstClr val="white"/>
                </a:solidFill>
              </a:rPr>
              <a:pPr/>
              <a:t>20</a:t>
            </a:fld>
            <a:endParaRPr lang="en-GB" dirty="0">
              <a:solidFill>
                <a:prstClr val="white"/>
              </a:solidFill>
            </a:endParaRPr>
          </a:p>
        </p:txBody>
      </p:sp>
    </p:spTree>
    <p:extLst>
      <p:ext uri="{BB962C8B-B14F-4D97-AF65-F5344CB8AC3E}">
        <p14:creationId xmlns:p14="http://schemas.microsoft.com/office/powerpoint/2010/main" val="4077510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88816-4186-B21F-7DF7-DB8D5CD48CA5}"/>
              </a:ext>
            </a:extLst>
          </p:cNvPr>
          <p:cNvSpPr>
            <a:spLocks noGrp="1"/>
          </p:cNvSpPr>
          <p:nvPr>
            <p:ph type="title"/>
          </p:nvPr>
        </p:nvSpPr>
        <p:spPr/>
        <p:txBody>
          <a:bodyPr/>
          <a:lstStyle/>
          <a:p>
            <a:r>
              <a:rPr lang="en-US" dirty="0"/>
              <a:t>Back-up slides</a:t>
            </a:r>
            <a:endParaRPr lang="en-GB" dirty="0"/>
          </a:p>
        </p:txBody>
      </p:sp>
      <p:sp>
        <p:nvSpPr>
          <p:cNvPr id="3" name="Text Placeholder 2">
            <a:extLst>
              <a:ext uri="{FF2B5EF4-FFF2-40B4-BE49-F238E27FC236}">
                <a16:creationId xmlns:a16="http://schemas.microsoft.com/office/drawing/2014/main" id="{64F82456-5776-8306-A3ED-7399D84C374E}"/>
              </a:ext>
            </a:extLst>
          </p:cNvPr>
          <p:cNvSpPr>
            <a:spLocks noGrp="1"/>
          </p:cNvSpPr>
          <p:nvPr>
            <p:ph type="body" sz="quarter" idx="10"/>
          </p:nvPr>
        </p:nvSpPr>
        <p:spPr>
          <a:xfrm>
            <a:off x="407367" y="3179428"/>
            <a:ext cx="6212508" cy="971494"/>
          </a:xfrm>
        </p:spPr>
        <p:txBody>
          <a:bodyPr>
            <a:normAutofit fontScale="85000" lnSpcReduction="20000"/>
          </a:bodyPr>
          <a:lstStyle/>
          <a:p>
            <a:r>
              <a:rPr lang="en-US" u="sng" dirty="0"/>
              <a:t>M. Coleman</a:t>
            </a:r>
            <a:r>
              <a:rPr lang="en-US" u="sng" baseline="30000" dirty="0"/>
              <a:t>1,2</a:t>
            </a:r>
            <a:r>
              <a:rPr lang="en-US" dirty="0"/>
              <a:t>, H. Zohm</a:t>
            </a:r>
            <a:r>
              <a:rPr lang="en-US" baseline="30000" dirty="0"/>
              <a:t>1,3</a:t>
            </a:r>
            <a:r>
              <a:rPr lang="en-US" dirty="0"/>
              <a:t>, C. Bourdelle</a:t>
            </a:r>
            <a:r>
              <a:rPr lang="en-US" baseline="30000" dirty="0"/>
              <a:t>1,4</a:t>
            </a:r>
            <a:r>
              <a:rPr lang="en-US" dirty="0"/>
              <a:t>, G. Graziosi</a:t>
            </a:r>
            <a:r>
              <a:rPr lang="en-US" baseline="30000" dirty="0"/>
              <a:t>1,5</a:t>
            </a:r>
            <a:r>
              <a:rPr lang="en-US" dirty="0"/>
              <a:t>,</a:t>
            </a:r>
          </a:p>
          <a:p>
            <a:r>
              <a:rPr lang="en-US" dirty="0"/>
              <a:t>F. Maviglia</a:t>
            </a:r>
            <a:r>
              <a:rPr lang="en-US" baseline="30000" dirty="0"/>
              <a:t>1,6</a:t>
            </a:r>
            <a:r>
              <a:rPr lang="en-US" dirty="0"/>
              <a:t>, A. Pearce</a:t>
            </a:r>
            <a:r>
              <a:rPr lang="en-US" baseline="30000" dirty="0"/>
              <a:t>2</a:t>
            </a:r>
            <a:r>
              <a:rPr lang="en-US" dirty="0"/>
              <a:t>, M. Siccinio</a:t>
            </a:r>
            <a:r>
              <a:rPr lang="en-US" baseline="30000" dirty="0"/>
              <a:t>1,3</a:t>
            </a:r>
            <a:r>
              <a:rPr lang="en-US" dirty="0"/>
              <a:t>, A. Spagnuolo</a:t>
            </a:r>
            <a:r>
              <a:rPr lang="en-US" baseline="30000" dirty="0"/>
              <a:t>1,7</a:t>
            </a:r>
            <a:r>
              <a:rPr lang="en-US" dirty="0"/>
              <a:t>, S. Wiesen</a:t>
            </a:r>
            <a:r>
              <a:rPr lang="en-US" baseline="30000" dirty="0"/>
              <a:t>1,8</a:t>
            </a:r>
            <a:endParaRPr lang="en-GB" dirty="0"/>
          </a:p>
        </p:txBody>
      </p:sp>
      <p:sp>
        <p:nvSpPr>
          <p:cNvPr id="4" name="Text Placeholder 3">
            <a:extLst>
              <a:ext uri="{FF2B5EF4-FFF2-40B4-BE49-F238E27FC236}">
                <a16:creationId xmlns:a16="http://schemas.microsoft.com/office/drawing/2014/main" id="{BD077503-B380-70E7-BC42-87D83E70B0B9}"/>
              </a:ext>
            </a:extLst>
          </p:cNvPr>
          <p:cNvSpPr>
            <a:spLocks noGrp="1"/>
          </p:cNvSpPr>
          <p:nvPr>
            <p:ph type="body" sz="quarter" idx="11"/>
          </p:nvPr>
        </p:nvSpPr>
        <p:spPr>
          <a:xfrm>
            <a:off x="407367" y="4159259"/>
            <a:ext cx="8484706" cy="1503309"/>
          </a:xfrm>
        </p:spPr>
        <p:txBody>
          <a:bodyPr>
            <a:normAutofit fontScale="47500" lnSpcReduction="20000"/>
          </a:bodyPr>
          <a:lstStyle/>
          <a:p>
            <a:r>
              <a:rPr lang="en-US" dirty="0"/>
              <a:t>1: </a:t>
            </a:r>
            <a:r>
              <a:rPr lang="en-US" dirty="0" err="1"/>
              <a:t>EUROfusion</a:t>
            </a:r>
            <a:r>
              <a:rPr lang="en-US" dirty="0"/>
              <a:t> Consortium, </a:t>
            </a:r>
            <a:r>
              <a:rPr lang="en-US" dirty="0" err="1"/>
              <a:t>Boltzmannstr</a:t>
            </a:r>
            <a:r>
              <a:rPr lang="en-US" dirty="0"/>
              <a:t>. 2, 85748 </a:t>
            </a:r>
            <a:r>
              <a:rPr lang="en-US" dirty="0" err="1"/>
              <a:t>Garching</a:t>
            </a:r>
            <a:r>
              <a:rPr lang="en-US" dirty="0"/>
              <a:t>, Germany</a:t>
            </a:r>
          </a:p>
          <a:p>
            <a:r>
              <a:rPr lang="en-US" dirty="0"/>
              <a:t>2: United Kingdom Atomic Energy Authority, </a:t>
            </a:r>
            <a:r>
              <a:rPr lang="en-US" dirty="0" err="1"/>
              <a:t>Culham</a:t>
            </a:r>
            <a:r>
              <a:rPr lang="en-US" dirty="0"/>
              <a:t> Science Centre, Abingdon, Oxfordshire, OX14 3DB, United Kingdom</a:t>
            </a:r>
          </a:p>
          <a:p>
            <a:r>
              <a:rPr lang="en-US" dirty="0"/>
              <a:t>3: Max-Planck-Institute for Plasma Physics, 85748 </a:t>
            </a:r>
            <a:r>
              <a:rPr lang="en-US" dirty="0" err="1"/>
              <a:t>Garching</a:t>
            </a:r>
            <a:r>
              <a:rPr lang="en-US" dirty="0"/>
              <a:t>, Germany</a:t>
            </a:r>
          </a:p>
          <a:p>
            <a:r>
              <a:rPr lang="en-US" dirty="0"/>
              <a:t>4: CEA, </a:t>
            </a:r>
            <a:r>
              <a:rPr lang="en-GB" dirty="0"/>
              <a:t>Alternative and Atomic Energies Agency,</a:t>
            </a:r>
            <a:r>
              <a:rPr lang="en-US" dirty="0"/>
              <a:t> F-13108 St. Paul-Lez-Durance, France</a:t>
            </a:r>
          </a:p>
          <a:p>
            <a:r>
              <a:rPr lang="en-US" dirty="0"/>
              <a:t>5: Ansaldo </a:t>
            </a:r>
            <a:r>
              <a:rPr lang="en-US" dirty="0" err="1"/>
              <a:t>Nucleare</a:t>
            </a:r>
            <a:r>
              <a:rPr lang="en-US" dirty="0"/>
              <a:t> S.p.A., Via Nicola </a:t>
            </a:r>
            <a:r>
              <a:rPr lang="en-US" dirty="0" err="1"/>
              <a:t>Lorenzi</a:t>
            </a:r>
            <a:r>
              <a:rPr lang="en-US" dirty="0"/>
              <a:t> 8, 16152, Genoa, Italy</a:t>
            </a:r>
          </a:p>
          <a:p>
            <a:r>
              <a:rPr lang="en-US" dirty="0"/>
              <a:t>6: </a:t>
            </a:r>
            <a:r>
              <a:rPr lang="en-US" dirty="0" err="1"/>
              <a:t>Associazone</a:t>
            </a:r>
            <a:r>
              <a:rPr lang="en-US" dirty="0"/>
              <a:t> EURATOM-ENEA </a:t>
            </a:r>
            <a:r>
              <a:rPr lang="en-US" dirty="0" err="1"/>
              <a:t>sulla</a:t>
            </a:r>
            <a:r>
              <a:rPr lang="en-US" dirty="0"/>
              <a:t> </a:t>
            </a:r>
            <a:r>
              <a:rPr lang="en-US" dirty="0" err="1"/>
              <a:t>Fusione</a:t>
            </a:r>
            <a:r>
              <a:rPr lang="en-US" dirty="0"/>
              <a:t>, C. R. Frascati, C.P. 65-00044, Frascati, Rome, Italy</a:t>
            </a:r>
          </a:p>
          <a:p>
            <a:r>
              <a:rPr lang="en-US" dirty="0"/>
              <a:t>7: Karlsruhe Institute for Technology, Hermann-von-Helmholtz-Platz 1, 76344 </a:t>
            </a:r>
            <a:r>
              <a:rPr lang="en-US" dirty="0" err="1"/>
              <a:t>Eggenstein-Leopoldshafen</a:t>
            </a:r>
            <a:r>
              <a:rPr lang="en-US" dirty="0"/>
              <a:t>, Germany</a:t>
            </a:r>
          </a:p>
          <a:p>
            <a:r>
              <a:rPr lang="en-US" dirty="0"/>
              <a:t>8: DIFFER – Dutch Institute for Fundamental Energy Research, Eindhoven, The Netherlands</a:t>
            </a:r>
            <a:endParaRPr lang="en-GB" dirty="0"/>
          </a:p>
        </p:txBody>
      </p:sp>
      <p:sp>
        <p:nvSpPr>
          <p:cNvPr id="5" name="Text Placeholder 4">
            <a:extLst>
              <a:ext uri="{FF2B5EF4-FFF2-40B4-BE49-F238E27FC236}">
                <a16:creationId xmlns:a16="http://schemas.microsoft.com/office/drawing/2014/main" id="{E6F308F5-8043-350B-6BDD-3304199871D3}"/>
              </a:ext>
            </a:extLst>
          </p:cNvPr>
          <p:cNvSpPr>
            <a:spLocks noGrp="1"/>
          </p:cNvSpPr>
          <p:nvPr>
            <p:ph type="body" sz="quarter" idx="12"/>
          </p:nvPr>
        </p:nvSpPr>
        <p:spPr>
          <a:xfrm>
            <a:off x="407368" y="1650285"/>
            <a:ext cx="7394393" cy="423903"/>
          </a:xfrm>
        </p:spPr>
        <p:txBody>
          <a:bodyPr>
            <a:normAutofit fontScale="85000" lnSpcReduction="10000"/>
          </a:bodyPr>
          <a:lstStyle/>
          <a:p>
            <a:r>
              <a:rPr lang="en-US" dirty="0"/>
              <a:t>EU – China collaboration on CFETR and EU-DEMO Reactor Design 4</a:t>
            </a:r>
            <a:r>
              <a:rPr lang="en-US" baseline="30000" dirty="0"/>
              <a:t>th</a:t>
            </a:r>
            <a:r>
              <a:rPr lang="en-US" dirty="0"/>
              <a:t> Technical Exchange Meeting</a:t>
            </a:r>
            <a:endParaRPr lang="en-GB" dirty="0"/>
          </a:p>
        </p:txBody>
      </p:sp>
    </p:spTree>
    <p:extLst>
      <p:ext uri="{BB962C8B-B14F-4D97-AF65-F5344CB8AC3E}">
        <p14:creationId xmlns:p14="http://schemas.microsoft.com/office/powerpoint/2010/main" val="9648010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389D7417-7EBA-DD4D-0B36-DAEB3ED7D0C1}"/>
                  </a:ext>
                </a:extLst>
              </p:cNvPr>
              <p:cNvSpPr>
                <a:spLocks noGrp="1"/>
              </p:cNvSpPr>
              <p:nvPr>
                <p:ph type="title"/>
              </p:nvPr>
            </p:nvSpPr>
            <p:spPr/>
            <p:txBody>
              <a:bodyPr/>
              <a:lstStyle/>
              <a:p>
                <a:r>
                  <a:rPr lang="en-US" dirty="0"/>
                  <a:t>Design space for </a:t>
                </a:r>
                <a14:m>
                  <m:oMath xmlns:m="http://schemas.openxmlformats.org/officeDocument/2006/math">
                    <m:r>
                      <a:rPr lang="en-US" b="1" i="1" smtClean="0">
                        <a:latin typeface="Cambria Math" panose="02040503050406030204" pitchFamily="18" charset="0"/>
                      </a:rPr>
                      <m:t>𝑨</m:t>
                    </m:r>
                  </m:oMath>
                </a14:m>
                <a:r>
                  <a:rPr lang="en-GB" dirty="0"/>
                  <a:t> = 2.7, </a:t>
                </a:r>
                <a14:m>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𝑹</m:t>
                        </m:r>
                      </m:e>
                      <m:sub>
                        <m:r>
                          <a:rPr lang="en-US" b="1" i="1" smtClean="0">
                            <a:latin typeface="Cambria Math" panose="02040503050406030204" pitchFamily="18" charset="0"/>
                          </a:rPr>
                          <m:t>𝟎</m:t>
                        </m:r>
                      </m:sub>
                    </m:sSub>
                  </m:oMath>
                </a14:m>
                <a:r>
                  <a:rPr lang="en-GB" dirty="0"/>
                  <a:t> = 8.7 m</a:t>
                </a:r>
              </a:p>
            </p:txBody>
          </p:sp>
        </mc:Choice>
        <mc:Fallback xmlns="">
          <p:sp>
            <p:nvSpPr>
              <p:cNvPr id="2" name="Title 1">
                <a:extLst>
                  <a:ext uri="{FF2B5EF4-FFF2-40B4-BE49-F238E27FC236}">
                    <a16:creationId xmlns:a16="http://schemas.microsoft.com/office/drawing/2014/main" id="{389D7417-7EBA-DD4D-0B36-DAEB3ED7D0C1}"/>
                  </a:ext>
                </a:extLst>
              </p:cNvPr>
              <p:cNvSpPr>
                <a:spLocks noGrp="1" noRot="1" noChangeAspect="1" noMove="1" noResize="1" noEditPoints="1" noAdjustHandles="1" noChangeArrowheads="1" noChangeShapeType="1" noTextEdit="1"/>
              </p:cNvSpPr>
              <p:nvPr>
                <p:ph type="title"/>
              </p:nvPr>
            </p:nvSpPr>
            <p:spPr>
              <a:blipFill>
                <a:blip r:embed="rId2"/>
                <a:stretch>
                  <a:fillRect l="-1289" t="-30667" b="-33333"/>
                </a:stretch>
              </a:blipFill>
            </p:spPr>
            <p:txBody>
              <a:bodyPr/>
              <a:lstStyle/>
              <a:p>
                <a:r>
                  <a:rPr lang="en-GB">
                    <a:noFill/>
                  </a:rPr>
                  <a:t> </a:t>
                </a:r>
              </a:p>
            </p:txBody>
          </p:sp>
        </mc:Fallback>
      </mc:AlternateContent>
      <p:sp>
        <p:nvSpPr>
          <p:cNvPr id="4" name="Footer Placeholder 3">
            <a:extLst>
              <a:ext uri="{FF2B5EF4-FFF2-40B4-BE49-F238E27FC236}">
                <a16:creationId xmlns:a16="http://schemas.microsoft.com/office/drawing/2014/main" id="{F81AE338-4AA9-2E16-72FB-2B3B176A042A}"/>
              </a:ext>
            </a:extLst>
          </p:cNvPr>
          <p:cNvSpPr>
            <a:spLocks noGrp="1"/>
          </p:cNvSpPr>
          <p:nvPr>
            <p:ph type="ftr" sz="quarter" idx="11"/>
          </p:nvPr>
        </p:nvSpPr>
        <p:spPr/>
        <p:txBody>
          <a:bodyPr/>
          <a:lstStyle/>
          <a:p>
            <a:r>
              <a:rPr lang="en-GB">
                <a:solidFill>
                  <a:prstClr val="white"/>
                </a:solidFill>
              </a:rPr>
              <a:t>M. Coleman | EU – China 4</a:t>
            </a:r>
            <a:r>
              <a:rPr lang="en-GB" baseline="30000">
                <a:solidFill>
                  <a:prstClr val="white"/>
                </a:solidFill>
              </a:rPr>
              <a:t>th </a:t>
            </a:r>
            <a:r>
              <a:rPr lang="en-GB">
                <a:solidFill>
                  <a:prstClr val="white"/>
                </a:solidFill>
              </a:rPr>
              <a:t>Technical Exchange Meeting  | 19 March 2024</a:t>
            </a:r>
            <a:endParaRPr lang="en-GB" dirty="0">
              <a:solidFill>
                <a:prstClr val="white"/>
              </a:solidFill>
            </a:endParaRPr>
          </a:p>
        </p:txBody>
      </p:sp>
      <p:sp>
        <p:nvSpPr>
          <p:cNvPr id="5" name="Slide Number Placeholder 4">
            <a:extLst>
              <a:ext uri="{FF2B5EF4-FFF2-40B4-BE49-F238E27FC236}">
                <a16:creationId xmlns:a16="http://schemas.microsoft.com/office/drawing/2014/main" id="{87741BB7-BB01-F865-252D-B0FE5495443B}"/>
              </a:ext>
            </a:extLst>
          </p:cNvPr>
          <p:cNvSpPr>
            <a:spLocks noGrp="1"/>
          </p:cNvSpPr>
          <p:nvPr>
            <p:ph type="sldNum" sz="quarter" idx="12"/>
          </p:nvPr>
        </p:nvSpPr>
        <p:spPr/>
        <p:txBody>
          <a:bodyPr/>
          <a:lstStyle/>
          <a:p>
            <a:fld id="{6A6D9FA1-99C7-4910-8E32-B85D378B0060}" type="slidenum">
              <a:rPr lang="en-GB" smtClean="0">
                <a:solidFill>
                  <a:prstClr val="white"/>
                </a:solidFill>
              </a:rPr>
              <a:pPr/>
              <a:t>22</a:t>
            </a:fld>
            <a:endParaRPr lang="en-GB" dirty="0">
              <a:solidFill>
                <a:prstClr val="white"/>
              </a:solidFill>
            </a:endParaRPr>
          </a:p>
        </p:txBody>
      </p:sp>
      <p:pic>
        <p:nvPicPr>
          <p:cNvPr id="7" name="Picture 6">
            <a:extLst>
              <a:ext uri="{FF2B5EF4-FFF2-40B4-BE49-F238E27FC236}">
                <a16:creationId xmlns:a16="http://schemas.microsoft.com/office/drawing/2014/main" id="{7496121D-08B8-FC4C-6E9E-1A338AF0EE5F}"/>
              </a:ext>
            </a:extLst>
          </p:cNvPr>
          <p:cNvPicPr>
            <a:picLocks noChangeAspect="1"/>
          </p:cNvPicPr>
          <p:nvPr/>
        </p:nvPicPr>
        <p:blipFill>
          <a:blip r:embed="rId3"/>
          <a:stretch>
            <a:fillRect/>
          </a:stretch>
        </p:blipFill>
        <p:spPr>
          <a:xfrm>
            <a:off x="4535586" y="649715"/>
            <a:ext cx="7656414" cy="5829473"/>
          </a:xfrm>
          <a:prstGeom prst="rect">
            <a:avLst/>
          </a:prstGeom>
        </p:spPr>
      </p:pic>
      <mc:AlternateContent xmlns:mc="http://schemas.openxmlformats.org/markup-compatibility/2006" xmlns:a14="http://schemas.microsoft.com/office/drawing/2010/main">
        <mc:Choice Requires="a14">
          <p:sp>
            <p:nvSpPr>
              <p:cNvPr id="8" name="Content Placeholder 2">
                <a:extLst>
                  <a:ext uri="{FF2B5EF4-FFF2-40B4-BE49-F238E27FC236}">
                    <a16:creationId xmlns:a16="http://schemas.microsoft.com/office/drawing/2014/main" id="{A48A5563-9E1B-81AC-52B0-D81C74EF0A20}"/>
                  </a:ext>
                </a:extLst>
              </p:cNvPr>
              <p:cNvSpPr>
                <a:spLocks noGrp="1"/>
              </p:cNvSpPr>
              <p:nvPr>
                <p:ph idx="1"/>
              </p:nvPr>
            </p:nvSpPr>
            <p:spPr>
              <a:xfrm>
                <a:off x="609601" y="1942702"/>
                <a:ext cx="3830390" cy="2528327"/>
              </a:xfrm>
            </p:spPr>
            <p:txBody>
              <a:bodyPr>
                <a:normAutofit/>
              </a:bodyPr>
              <a:lstStyle/>
              <a:p>
                <a:pPr marL="0" indent="0">
                  <a:buNone/>
                </a:pPr>
                <a:r>
                  <a:rPr lang="en-US" dirty="0"/>
                  <a:t>White: no solution</a:t>
                </a:r>
              </a:p>
              <a:p>
                <a:pPr marL="0" indent="0">
                  <a:buNone/>
                </a:pPr>
                <a:r>
                  <a:rPr lang="en-US" dirty="0"/>
                  <a:t>          </a:t>
                </a:r>
                <a14:m>
                  <m:oMath xmlns:m="http://schemas.openxmlformats.org/officeDocument/2006/math">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𝜏</m:t>
                                </m:r>
                              </m:e>
                              <m:sub>
                                <m:r>
                                  <a:rPr lang="en-US" b="0" i="1" smtClean="0">
                                    <a:latin typeface="Cambria Math" panose="02040503050406030204" pitchFamily="18" charset="0"/>
                                  </a:rPr>
                                  <m:t>𝑝𝑢𝑙𝑠𝑒</m:t>
                                </m:r>
                              </m:sub>
                            </m:sSub>
                          </m:e>
                        </m:d>
                      </m:e>
                      <m:sup>
                        <m:r>
                          <a:rPr lang="en-US" b="0" i="1" smtClean="0">
                            <a:latin typeface="Cambria Math" panose="02040503050406030204" pitchFamily="18" charset="0"/>
                          </a:rPr>
                          <m:t>∗</m:t>
                        </m:r>
                      </m:sup>
                    </m:sSup>
                    <m:r>
                      <a:rPr lang="en-US" b="0" i="1" smtClean="0">
                        <a:latin typeface="Cambria Math" panose="02040503050406030204" pitchFamily="18" charset="0"/>
                      </a:rPr>
                      <m:t>≤</m:t>
                    </m:r>
                  </m:oMath>
                </a14:m>
                <a:r>
                  <a:rPr lang="en-GB" dirty="0"/>
                  <a:t> 2.0 hours</a:t>
                </a:r>
              </a:p>
              <a:p>
                <a:pPr marL="0" indent="0">
                  <a:buNone/>
                </a:pPr>
                <a:r>
                  <a:rPr lang="en-GB" dirty="0"/>
                  <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𝑒𝑙</m:t>
                        </m:r>
                        <m:r>
                          <a:rPr lang="en-US" b="0" i="1" smtClean="0">
                            <a:latin typeface="Cambria Math" panose="02040503050406030204" pitchFamily="18" charset="0"/>
                          </a:rPr>
                          <m:t>,</m:t>
                        </m:r>
                        <m:r>
                          <a:rPr lang="en-US" b="0" i="1" smtClean="0">
                            <a:latin typeface="Cambria Math" panose="02040503050406030204" pitchFamily="18" charset="0"/>
                          </a:rPr>
                          <m:t>𝑛𝑒𝑡</m:t>
                        </m:r>
                      </m:sub>
                    </m:sSub>
                    <m:r>
                      <a:rPr lang="en-US" b="0" i="1" smtClean="0">
                        <a:latin typeface="Cambria Math" panose="02040503050406030204" pitchFamily="18" charset="0"/>
                      </a:rPr>
                      <m:t>    ≤</m:t>
                    </m:r>
                  </m:oMath>
                </a14:m>
                <a:r>
                  <a:rPr lang="en-GB" dirty="0"/>
                  <a:t> 350 MWe</a:t>
                </a:r>
              </a:p>
              <a:p>
                <a:pPr marL="0" indent="0">
                  <a:buNone/>
                </a:pPr>
                <a:r>
                  <a:rPr lang="en-GB" dirty="0"/>
                  <a:t>           </a:t>
                </a:r>
              </a:p>
            </p:txBody>
          </p:sp>
        </mc:Choice>
        <mc:Fallback xmlns="">
          <p:sp>
            <p:nvSpPr>
              <p:cNvPr id="8" name="Content Placeholder 2">
                <a:extLst>
                  <a:ext uri="{FF2B5EF4-FFF2-40B4-BE49-F238E27FC236}">
                    <a16:creationId xmlns:a16="http://schemas.microsoft.com/office/drawing/2014/main" id="{A48A5563-9E1B-81AC-52B0-D81C74EF0A20}"/>
                  </a:ext>
                </a:extLst>
              </p:cNvPr>
              <p:cNvSpPr>
                <a:spLocks noGrp="1" noRot="1" noChangeAspect="1" noMove="1" noResize="1" noEditPoints="1" noAdjustHandles="1" noChangeArrowheads="1" noChangeShapeType="1" noTextEdit="1"/>
              </p:cNvSpPr>
              <p:nvPr>
                <p:ph idx="1"/>
              </p:nvPr>
            </p:nvSpPr>
            <p:spPr>
              <a:xfrm>
                <a:off x="609601" y="1942702"/>
                <a:ext cx="3830390" cy="2528327"/>
              </a:xfrm>
              <a:blipFill>
                <a:blip r:embed="rId4"/>
                <a:stretch>
                  <a:fillRect l="-2389" t="-1932"/>
                </a:stretch>
              </a:blipFill>
            </p:spPr>
            <p:txBody>
              <a:bodyPr/>
              <a:lstStyle/>
              <a:p>
                <a:r>
                  <a:rPr lang="en-GB">
                    <a:noFill/>
                  </a:rPr>
                  <a:t> </a:t>
                </a:r>
              </a:p>
            </p:txBody>
          </p:sp>
        </mc:Fallback>
      </mc:AlternateContent>
      <p:grpSp>
        <p:nvGrpSpPr>
          <p:cNvPr id="9" name="Group 8">
            <a:extLst>
              <a:ext uri="{FF2B5EF4-FFF2-40B4-BE49-F238E27FC236}">
                <a16:creationId xmlns:a16="http://schemas.microsoft.com/office/drawing/2014/main" id="{99988632-333E-F2CC-D937-E76C158C6C3D}"/>
              </a:ext>
            </a:extLst>
          </p:cNvPr>
          <p:cNvGrpSpPr/>
          <p:nvPr/>
        </p:nvGrpSpPr>
        <p:grpSpPr>
          <a:xfrm>
            <a:off x="783133" y="2479572"/>
            <a:ext cx="479258" cy="415949"/>
            <a:chOff x="983432" y="1373582"/>
            <a:chExt cx="479258" cy="415949"/>
          </a:xfrm>
        </p:grpSpPr>
        <p:cxnSp>
          <p:nvCxnSpPr>
            <p:cNvPr id="10" name="Straight Connector 9">
              <a:extLst>
                <a:ext uri="{FF2B5EF4-FFF2-40B4-BE49-F238E27FC236}">
                  <a16:creationId xmlns:a16="http://schemas.microsoft.com/office/drawing/2014/main" id="{4DEB271D-FBDD-9FCA-AA51-57F9EBF268C7}"/>
                </a:ext>
              </a:extLst>
            </p:cNvPr>
            <p:cNvCxnSpPr>
              <a:cxnSpLocks/>
            </p:cNvCxnSpPr>
            <p:nvPr/>
          </p:nvCxnSpPr>
          <p:spPr>
            <a:xfrm>
              <a:off x="983432" y="1438275"/>
              <a:ext cx="479258" cy="351256"/>
            </a:xfrm>
            <a:prstGeom prst="line">
              <a:avLst/>
            </a:prstGeom>
            <a:ln w="28575">
              <a:solidFill>
                <a:srgbClr val="1F0EF8"/>
              </a:solidFill>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8983B135-07B2-A9C3-6EFB-8A3B813E6EF6}"/>
                </a:ext>
              </a:extLst>
            </p:cNvPr>
            <p:cNvCxnSpPr>
              <a:cxnSpLocks/>
            </p:cNvCxnSpPr>
            <p:nvPr/>
          </p:nvCxnSpPr>
          <p:spPr>
            <a:xfrm flipV="1">
              <a:off x="1112048" y="1373582"/>
              <a:ext cx="107151" cy="149296"/>
            </a:xfrm>
            <a:prstGeom prst="straightConnector1">
              <a:avLst/>
            </a:prstGeom>
            <a:ln w="28575">
              <a:solidFill>
                <a:srgbClr val="1F0EF8"/>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C71A18F5-EA96-C145-AC3B-F94D60036F5A}"/>
                </a:ext>
              </a:extLst>
            </p:cNvPr>
            <p:cNvCxnSpPr>
              <a:cxnSpLocks/>
            </p:cNvCxnSpPr>
            <p:nvPr/>
          </p:nvCxnSpPr>
          <p:spPr>
            <a:xfrm flipV="1">
              <a:off x="1350209" y="1560328"/>
              <a:ext cx="107151" cy="149296"/>
            </a:xfrm>
            <a:prstGeom prst="straightConnector1">
              <a:avLst/>
            </a:prstGeom>
            <a:ln w="28575">
              <a:solidFill>
                <a:srgbClr val="1F0EF8"/>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3" name="Group 12">
            <a:extLst>
              <a:ext uri="{FF2B5EF4-FFF2-40B4-BE49-F238E27FC236}">
                <a16:creationId xmlns:a16="http://schemas.microsoft.com/office/drawing/2014/main" id="{E78F1493-992A-957A-9360-707398E5EDD6}"/>
              </a:ext>
            </a:extLst>
          </p:cNvPr>
          <p:cNvGrpSpPr/>
          <p:nvPr/>
        </p:nvGrpSpPr>
        <p:grpSpPr>
          <a:xfrm>
            <a:off x="740671" y="2987466"/>
            <a:ext cx="479258" cy="415949"/>
            <a:chOff x="983432" y="1373582"/>
            <a:chExt cx="479258" cy="415949"/>
          </a:xfrm>
        </p:grpSpPr>
        <p:cxnSp>
          <p:nvCxnSpPr>
            <p:cNvPr id="14" name="Straight Connector 13">
              <a:extLst>
                <a:ext uri="{FF2B5EF4-FFF2-40B4-BE49-F238E27FC236}">
                  <a16:creationId xmlns:a16="http://schemas.microsoft.com/office/drawing/2014/main" id="{284E47A6-1C54-13E2-4E54-7DBA314C0D12}"/>
                </a:ext>
              </a:extLst>
            </p:cNvPr>
            <p:cNvCxnSpPr>
              <a:cxnSpLocks/>
            </p:cNvCxnSpPr>
            <p:nvPr/>
          </p:nvCxnSpPr>
          <p:spPr>
            <a:xfrm>
              <a:off x="983432" y="1438275"/>
              <a:ext cx="479258" cy="35125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515B4489-FCDA-344A-564F-BCEE7DAF2C98}"/>
                </a:ext>
              </a:extLst>
            </p:cNvPr>
            <p:cNvCxnSpPr>
              <a:cxnSpLocks/>
            </p:cNvCxnSpPr>
            <p:nvPr/>
          </p:nvCxnSpPr>
          <p:spPr>
            <a:xfrm flipV="1">
              <a:off x="1112048" y="1373582"/>
              <a:ext cx="107151" cy="14929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B49D3534-73A7-19D3-396C-F5D55F1A7456}"/>
                </a:ext>
              </a:extLst>
            </p:cNvPr>
            <p:cNvCxnSpPr>
              <a:cxnSpLocks/>
            </p:cNvCxnSpPr>
            <p:nvPr/>
          </p:nvCxnSpPr>
          <p:spPr>
            <a:xfrm flipV="1">
              <a:off x="1350209" y="1553504"/>
              <a:ext cx="107151" cy="14929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573260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389D7417-7EBA-DD4D-0B36-DAEB3ED7D0C1}"/>
                  </a:ext>
                </a:extLst>
              </p:cNvPr>
              <p:cNvSpPr>
                <a:spLocks noGrp="1"/>
              </p:cNvSpPr>
              <p:nvPr>
                <p:ph type="title"/>
              </p:nvPr>
            </p:nvSpPr>
            <p:spPr/>
            <p:txBody>
              <a:bodyPr/>
              <a:lstStyle/>
              <a:p>
                <a:r>
                  <a:rPr lang="en-US" dirty="0"/>
                  <a:t>Design space for </a:t>
                </a:r>
                <a14:m>
                  <m:oMath xmlns:m="http://schemas.openxmlformats.org/officeDocument/2006/math">
                    <m:r>
                      <a:rPr lang="en-US" b="1" i="1" smtClean="0">
                        <a:latin typeface="Cambria Math" panose="02040503050406030204" pitchFamily="18" charset="0"/>
                      </a:rPr>
                      <m:t>𝑨</m:t>
                    </m:r>
                  </m:oMath>
                </a14:m>
                <a:r>
                  <a:rPr lang="en-GB" dirty="0"/>
                  <a:t> = 2.9, </a:t>
                </a:r>
                <a14:m>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𝑹</m:t>
                        </m:r>
                      </m:e>
                      <m:sub>
                        <m:r>
                          <a:rPr lang="en-US" b="1" i="1" smtClean="0">
                            <a:latin typeface="Cambria Math" panose="02040503050406030204" pitchFamily="18" charset="0"/>
                          </a:rPr>
                          <m:t>𝟎</m:t>
                        </m:r>
                      </m:sub>
                    </m:sSub>
                  </m:oMath>
                </a14:m>
                <a:r>
                  <a:rPr lang="en-GB" dirty="0"/>
                  <a:t> = 8.8 m</a:t>
                </a:r>
              </a:p>
            </p:txBody>
          </p:sp>
        </mc:Choice>
        <mc:Fallback xmlns="">
          <p:sp>
            <p:nvSpPr>
              <p:cNvPr id="2" name="Title 1">
                <a:extLst>
                  <a:ext uri="{FF2B5EF4-FFF2-40B4-BE49-F238E27FC236}">
                    <a16:creationId xmlns:a16="http://schemas.microsoft.com/office/drawing/2014/main" id="{389D7417-7EBA-DD4D-0B36-DAEB3ED7D0C1}"/>
                  </a:ext>
                </a:extLst>
              </p:cNvPr>
              <p:cNvSpPr>
                <a:spLocks noGrp="1" noRot="1" noChangeAspect="1" noMove="1" noResize="1" noEditPoints="1" noAdjustHandles="1" noChangeArrowheads="1" noChangeShapeType="1" noTextEdit="1"/>
              </p:cNvSpPr>
              <p:nvPr>
                <p:ph type="title"/>
              </p:nvPr>
            </p:nvSpPr>
            <p:spPr>
              <a:blipFill>
                <a:blip r:embed="rId2"/>
                <a:stretch>
                  <a:fillRect l="-1289" t="-30667" b="-33333"/>
                </a:stretch>
              </a:blipFill>
            </p:spPr>
            <p:txBody>
              <a:bodyPr/>
              <a:lstStyle/>
              <a:p>
                <a:r>
                  <a:rPr lang="en-GB">
                    <a:noFill/>
                  </a:rPr>
                  <a:t> </a:t>
                </a:r>
              </a:p>
            </p:txBody>
          </p:sp>
        </mc:Fallback>
      </mc:AlternateContent>
      <p:sp>
        <p:nvSpPr>
          <p:cNvPr id="4" name="Footer Placeholder 3">
            <a:extLst>
              <a:ext uri="{FF2B5EF4-FFF2-40B4-BE49-F238E27FC236}">
                <a16:creationId xmlns:a16="http://schemas.microsoft.com/office/drawing/2014/main" id="{F81AE338-4AA9-2E16-72FB-2B3B176A042A}"/>
              </a:ext>
            </a:extLst>
          </p:cNvPr>
          <p:cNvSpPr>
            <a:spLocks noGrp="1"/>
          </p:cNvSpPr>
          <p:nvPr>
            <p:ph type="ftr" sz="quarter" idx="11"/>
          </p:nvPr>
        </p:nvSpPr>
        <p:spPr/>
        <p:txBody>
          <a:bodyPr/>
          <a:lstStyle/>
          <a:p>
            <a:r>
              <a:rPr lang="en-GB">
                <a:solidFill>
                  <a:prstClr val="white"/>
                </a:solidFill>
              </a:rPr>
              <a:t>M. Coleman | EU – China 4</a:t>
            </a:r>
            <a:r>
              <a:rPr lang="en-GB" baseline="30000">
                <a:solidFill>
                  <a:prstClr val="white"/>
                </a:solidFill>
              </a:rPr>
              <a:t>th </a:t>
            </a:r>
            <a:r>
              <a:rPr lang="en-GB">
                <a:solidFill>
                  <a:prstClr val="white"/>
                </a:solidFill>
              </a:rPr>
              <a:t>Technical Exchange Meeting  | 19 March 2024</a:t>
            </a:r>
            <a:endParaRPr lang="en-GB" dirty="0">
              <a:solidFill>
                <a:prstClr val="white"/>
              </a:solidFill>
            </a:endParaRPr>
          </a:p>
        </p:txBody>
      </p:sp>
      <p:sp>
        <p:nvSpPr>
          <p:cNvPr id="5" name="Slide Number Placeholder 4">
            <a:extLst>
              <a:ext uri="{FF2B5EF4-FFF2-40B4-BE49-F238E27FC236}">
                <a16:creationId xmlns:a16="http://schemas.microsoft.com/office/drawing/2014/main" id="{87741BB7-BB01-F865-252D-B0FE5495443B}"/>
              </a:ext>
            </a:extLst>
          </p:cNvPr>
          <p:cNvSpPr>
            <a:spLocks noGrp="1"/>
          </p:cNvSpPr>
          <p:nvPr>
            <p:ph type="sldNum" sz="quarter" idx="12"/>
          </p:nvPr>
        </p:nvSpPr>
        <p:spPr/>
        <p:txBody>
          <a:bodyPr/>
          <a:lstStyle/>
          <a:p>
            <a:fld id="{6A6D9FA1-99C7-4910-8E32-B85D378B0060}" type="slidenum">
              <a:rPr lang="en-GB" smtClean="0">
                <a:solidFill>
                  <a:prstClr val="white"/>
                </a:solidFill>
              </a:rPr>
              <a:pPr/>
              <a:t>23</a:t>
            </a:fld>
            <a:endParaRPr lang="en-GB" dirty="0">
              <a:solidFill>
                <a:prstClr val="white"/>
              </a:solidFill>
            </a:endParaRPr>
          </a:p>
        </p:txBody>
      </p:sp>
      <p:pic>
        <p:nvPicPr>
          <p:cNvPr id="6" name="Picture 5">
            <a:extLst>
              <a:ext uri="{FF2B5EF4-FFF2-40B4-BE49-F238E27FC236}">
                <a16:creationId xmlns:a16="http://schemas.microsoft.com/office/drawing/2014/main" id="{3074AC94-DE1B-5208-3C58-C6D40E5622F9}"/>
              </a:ext>
            </a:extLst>
          </p:cNvPr>
          <p:cNvPicPr>
            <a:picLocks noChangeAspect="1"/>
          </p:cNvPicPr>
          <p:nvPr/>
        </p:nvPicPr>
        <p:blipFill>
          <a:blip r:embed="rId3"/>
          <a:stretch>
            <a:fillRect/>
          </a:stretch>
        </p:blipFill>
        <p:spPr>
          <a:xfrm>
            <a:off x="4535586" y="649715"/>
            <a:ext cx="7580214" cy="5786370"/>
          </a:xfrm>
          <a:prstGeom prst="rect">
            <a:avLst/>
          </a:prstGeom>
        </p:spPr>
      </p:pic>
      <mc:AlternateContent xmlns:mc="http://schemas.openxmlformats.org/markup-compatibility/2006" xmlns:a14="http://schemas.microsoft.com/office/drawing/2010/main">
        <mc:Choice Requires="a14">
          <p:sp>
            <p:nvSpPr>
              <p:cNvPr id="8" name="Content Placeholder 2">
                <a:extLst>
                  <a:ext uri="{FF2B5EF4-FFF2-40B4-BE49-F238E27FC236}">
                    <a16:creationId xmlns:a16="http://schemas.microsoft.com/office/drawing/2014/main" id="{A73D420A-4405-FF15-E671-5045288C5BCB}"/>
                  </a:ext>
                </a:extLst>
              </p:cNvPr>
              <p:cNvSpPr>
                <a:spLocks noGrp="1"/>
              </p:cNvSpPr>
              <p:nvPr>
                <p:ph idx="1"/>
              </p:nvPr>
            </p:nvSpPr>
            <p:spPr>
              <a:xfrm>
                <a:off x="609601" y="1942702"/>
                <a:ext cx="3830390" cy="2528327"/>
              </a:xfrm>
            </p:spPr>
            <p:txBody>
              <a:bodyPr>
                <a:normAutofit/>
              </a:bodyPr>
              <a:lstStyle/>
              <a:p>
                <a:pPr marL="0" indent="0">
                  <a:buNone/>
                </a:pPr>
                <a:r>
                  <a:rPr lang="en-US" dirty="0"/>
                  <a:t>White: no solution</a:t>
                </a:r>
              </a:p>
              <a:p>
                <a:pPr marL="0" indent="0">
                  <a:buNone/>
                </a:pPr>
                <a:r>
                  <a:rPr lang="en-US" dirty="0"/>
                  <a:t>          </a:t>
                </a:r>
                <a14:m>
                  <m:oMath xmlns:m="http://schemas.openxmlformats.org/officeDocument/2006/math">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𝜏</m:t>
                                </m:r>
                              </m:e>
                              <m:sub>
                                <m:r>
                                  <a:rPr lang="en-US" b="0" i="1" smtClean="0">
                                    <a:latin typeface="Cambria Math" panose="02040503050406030204" pitchFamily="18" charset="0"/>
                                  </a:rPr>
                                  <m:t>𝑝𝑢𝑙𝑠𝑒</m:t>
                                </m:r>
                              </m:sub>
                            </m:sSub>
                          </m:e>
                        </m:d>
                      </m:e>
                      <m:sup>
                        <m:r>
                          <a:rPr lang="en-US" b="0" i="1" smtClean="0">
                            <a:latin typeface="Cambria Math" panose="02040503050406030204" pitchFamily="18" charset="0"/>
                          </a:rPr>
                          <m:t>∗</m:t>
                        </m:r>
                      </m:sup>
                    </m:sSup>
                    <m:r>
                      <a:rPr lang="en-US" b="0" i="1" smtClean="0">
                        <a:latin typeface="Cambria Math" panose="02040503050406030204" pitchFamily="18" charset="0"/>
                      </a:rPr>
                      <m:t>≤</m:t>
                    </m:r>
                  </m:oMath>
                </a14:m>
                <a:r>
                  <a:rPr lang="en-GB" dirty="0"/>
                  <a:t> 2.0 hours</a:t>
                </a:r>
              </a:p>
              <a:p>
                <a:pPr marL="0" indent="0">
                  <a:buNone/>
                </a:pPr>
                <a:r>
                  <a:rPr lang="en-GB" dirty="0"/>
                  <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𝑒𝑙</m:t>
                        </m:r>
                        <m:r>
                          <a:rPr lang="en-US" b="0" i="1" smtClean="0">
                            <a:latin typeface="Cambria Math" panose="02040503050406030204" pitchFamily="18" charset="0"/>
                          </a:rPr>
                          <m:t>,</m:t>
                        </m:r>
                        <m:r>
                          <a:rPr lang="en-US" b="0" i="1" smtClean="0">
                            <a:latin typeface="Cambria Math" panose="02040503050406030204" pitchFamily="18" charset="0"/>
                          </a:rPr>
                          <m:t>𝑛𝑒𝑡</m:t>
                        </m:r>
                      </m:sub>
                    </m:sSub>
                    <m:r>
                      <a:rPr lang="en-US" b="0" i="1" smtClean="0">
                        <a:latin typeface="Cambria Math" panose="02040503050406030204" pitchFamily="18" charset="0"/>
                      </a:rPr>
                      <m:t>    ≤</m:t>
                    </m:r>
                  </m:oMath>
                </a14:m>
                <a:r>
                  <a:rPr lang="en-GB" dirty="0"/>
                  <a:t> 350 MWe</a:t>
                </a:r>
              </a:p>
              <a:p>
                <a:pPr marL="0" indent="0">
                  <a:buNone/>
                </a:pPr>
                <a:r>
                  <a:rPr lang="en-GB" dirty="0"/>
                  <a:t>           </a:t>
                </a:r>
              </a:p>
            </p:txBody>
          </p:sp>
        </mc:Choice>
        <mc:Fallback xmlns="">
          <p:sp>
            <p:nvSpPr>
              <p:cNvPr id="8" name="Content Placeholder 2">
                <a:extLst>
                  <a:ext uri="{FF2B5EF4-FFF2-40B4-BE49-F238E27FC236}">
                    <a16:creationId xmlns:a16="http://schemas.microsoft.com/office/drawing/2014/main" id="{A73D420A-4405-FF15-E671-5045288C5BCB}"/>
                  </a:ext>
                </a:extLst>
              </p:cNvPr>
              <p:cNvSpPr>
                <a:spLocks noGrp="1" noRot="1" noChangeAspect="1" noMove="1" noResize="1" noEditPoints="1" noAdjustHandles="1" noChangeArrowheads="1" noChangeShapeType="1" noTextEdit="1"/>
              </p:cNvSpPr>
              <p:nvPr>
                <p:ph idx="1"/>
              </p:nvPr>
            </p:nvSpPr>
            <p:spPr>
              <a:xfrm>
                <a:off x="609601" y="1942702"/>
                <a:ext cx="3830390" cy="2528327"/>
              </a:xfrm>
              <a:blipFill>
                <a:blip r:embed="rId4"/>
                <a:stretch>
                  <a:fillRect l="-2389" t="-1932"/>
                </a:stretch>
              </a:blipFill>
            </p:spPr>
            <p:txBody>
              <a:bodyPr/>
              <a:lstStyle/>
              <a:p>
                <a:r>
                  <a:rPr lang="en-GB">
                    <a:noFill/>
                  </a:rPr>
                  <a:t> </a:t>
                </a:r>
              </a:p>
            </p:txBody>
          </p:sp>
        </mc:Fallback>
      </mc:AlternateContent>
      <p:grpSp>
        <p:nvGrpSpPr>
          <p:cNvPr id="9" name="Group 8">
            <a:extLst>
              <a:ext uri="{FF2B5EF4-FFF2-40B4-BE49-F238E27FC236}">
                <a16:creationId xmlns:a16="http://schemas.microsoft.com/office/drawing/2014/main" id="{1CEC472F-14A2-6071-EB75-AF067D6584BC}"/>
              </a:ext>
            </a:extLst>
          </p:cNvPr>
          <p:cNvGrpSpPr/>
          <p:nvPr/>
        </p:nvGrpSpPr>
        <p:grpSpPr>
          <a:xfrm>
            <a:off x="783133" y="2479572"/>
            <a:ext cx="479258" cy="415949"/>
            <a:chOff x="983432" y="1373582"/>
            <a:chExt cx="479258" cy="415949"/>
          </a:xfrm>
        </p:grpSpPr>
        <p:cxnSp>
          <p:nvCxnSpPr>
            <p:cNvPr id="10" name="Straight Connector 9">
              <a:extLst>
                <a:ext uri="{FF2B5EF4-FFF2-40B4-BE49-F238E27FC236}">
                  <a16:creationId xmlns:a16="http://schemas.microsoft.com/office/drawing/2014/main" id="{672CBE3D-FE49-79D2-CE9A-87F4A51CF4BA}"/>
                </a:ext>
              </a:extLst>
            </p:cNvPr>
            <p:cNvCxnSpPr>
              <a:cxnSpLocks/>
            </p:cNvCxnSpPr>
            <p:nvPr/>
          </p:nvCxnSpPr>
          <p:spPr>
            <a:xfrm>
              <a:off x="983432" y="1438275"/>
              <a:ext cx="479258" cy="351256"/>
            </a:xfrm>
            <a:prstGeom prst="line">
              <a:avLst/>
            </a:prstGeom>
            <a:ln w="28575">
              <a:solidFill>
                <a:srgbClr val="1F0EF8"/>
              </a:solidFill>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3AF05C03-3365-AED2-C797-7A0F9B7345AE}"/>
                </a:ext>
              </a:extLst>
            </p:cNvPr>
            <p:cNvCxnSpPr>
              <a:cxnSpLocks/>
            </p:cNvCxnSpPr>
            <p:nvPr/>
          </p:nvCxnSpPr>
          <p:spPr>
            <a:xfrm flipV="1">
              <a:off x="1112048" y="1373582"/>
              <a:ext cx="107151" cy="149296"/>
            </a:xfrm>
            <a:prstGeom prst="straightConnector1">
              <a:avLst/>
            </a:prstGeom>
            <a:ln w="28575">
              <a:solidFill>
                <a:srgbClr val="1F0EF8"/>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1028416A-18F4-AB37-B04B-05A0AD178658}"/>
                </a:ext>
              </a:extLst>
            </p:cNvPr>
            <p:cNvCxnSpPr>
              <a:cxnSpLocks/>
            </p:cNvCxnSpPr>
            <p:nvPr/>
          </p:nvCxnSpPr>
          <p:spPr>
            <a:xfrm flipV="1">
              <a:off x="1350209" y="1560328"/>
              <a:ext cx="107151" cy="149296"/>
            </a:xfrm>
            <a:prstGeom prst="straightConnector1">
              <a:avLst/>
            </a:prstGeom>
            <a:ln w="28575">
              <a:solidFill>
                <a:srgbClr val="1F0EF8"/>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3" name="Group 12">
            <a:extLst>
              <a:ext uri="{FF2B5EF4-FFF2-40B4-BE49-F238E27FC236}">
                <a16:creationId xmlns:a16="http://schemas.microsoft.com/office/drawing/2014/main" id="{1242BB31-07DC-B2E1-05A5-13D09CD11B87}"/>
              </a:ext>
            </a:extLst>
          </p:cNvPr>
          <p:cNvGrpSpPr/>
          <p:nvPr/>
        </p:nvGrpSpPr>
        <p:grpSpPr>
          <a:xfrm>
            <a:off x="740671" y="2987466"/>
            <a:ext cx="479258" cy="415949"/>
            <a:chOff x="983432" y="1373582"/>
            <a:chExt cx="479258" cy="415949"/>
          </a:xfrm>
        </p:grpSpPr>
        <p:cxnSp>
          <p:nvCxnSpPr>
            <p:cNvPr id="14" name="Straight Connector 13">
              <a:extLst>
                <a:ext uri="{FF2B5EF4-FFF2-40B4-BE49-F238E27FC236}">
                  <a16:creationId xmlns:a16="http://schemas.microsoft.com/office/drawing/2014/main" id="{9184ABAB-C1CB-9DD1-FD4C-A405939A9B16}"/>
                </a:ext>
              </a:extLst>
            </p:cNvPr>
            <p:cNvCxnSpPr>
              <a:cxnSpLocks/>
            </p:cNvCxnSpPr>
            <p:nvPr/>
          </p:nvCxnSpPr>
          <p:spPr>
            <a:xfrm>
              <a:off x="983432" y="1438275"/>
              <a:ext cx="479258" cy="35125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2270C47C-B7BB-8A23-6FB7-C6A5FF014504}"/>
                </a:ext>
              </a:extLst>
            </p:cNvPr>
            <p:cNvCxnSpPr>
              <a:cxnSpLocks/>
            </p:cNvCxnSpPr>
            <p:nvPr/>
          </p:nvCxnSpPr>
          <p:spPr>
            <a:xfrm flipV="1">
              <a:off x="1112048" y="1373582"/>
              <a:ext cx="107151" cy="14929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D9A11AA3-EDA0-D922-E4C2-BF1F2159EBB3}"/>
                </a:ext>
              </a:extLst>
            </p:cNvPr>
            <p:cNvCxnSpPr>
              <a:cxnSpLocks/>
            </p:cNvCxnSpPr>
            <p:nvPr/>
          </p:nvCxnSpPr>
          <p:spPr>
            <a:xfrm flipV="1">
              <a:off x="1350209" y="1553504"/>
              <a:ext cx="107151" cy="14929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194935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29C8E-149A-08CD-2823-99257D17A9BD}"/>
              </a:ext>
            </a:extLst>
          </p:cNvPr>
          <p:cNvSpPr>
            <a:spLocks noGrp="1"/>
          </p:cNvSpPr>
          <p:nvPr>
            <p:ph type="title"/>
          </p:nvPr>
        </p:nvSpPr>
        <p:spPr/>
        <p:txBody>
          <a:bodyPr/>
          <a:lstStyle/>
          <a:p>
            <a:r>
              <a:rPr lang="en-US" dirty="0"/>
              <a:t>Consistency	</a:t>
            </a:r>
            <a:endParaRPr lang="en-GB"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448A6F6-A543-5E0F-03F9-84EC671F40B0}"/>
                  </a:ext>
                </a:extLst>
              </p:cNvPr>
              <p:cNvSpPr>
                <a:spLocks noGrp="1"/>
              </p:cNvSpPr>
              <p:nvPr>
                <p:ph idx="1"/>
              </p:nvPr>
            </p:nvSpPr>
            <p:spPr/>
            <p:txBody>
              <a:bodyPr/>
              <a:lstStyle/>
              <a:p>
                <a:pPr marL="0" indent="0">
                  <a:buNone/>
                </a:pPr>
                <a:r>
                  <a:rPr lang="en-US" dirty="0"/>
                  <a:t>Since EU-DEMO 2017, several detailed studies have led to new inputs / constraints in 0-D models:</a:t>
                </a:r>
              </a:p>
              <a:p>
                <a:r>
                  <a:rPr lang="en-US" dirty="0"/>
                  <a:t>Fatigue was found to be a design-driving issue in the central solenoid (CS)</a:t>
                </a:r>
              </a:p>
              <a:p>
                <a:r>
                  <a:rPr lang="en-US" dirty="0"/>
                  <a:t>HCPB and WCLL blanket design has progressed: new numbers for energy multiplication,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𝑒</m:t>
                        </m:r>
                      </m:e>
                      <m:sub>
                        <m:r>
                          <a:rPr lang="en-US" b="0" i="1" smtClean="0">
                            <a:latin typeface="Cambria Math" panose="02040503050406030204" pitchFamily="18" charset="0"/>
                          </a:rPr>
                          <m:t>𝑚𝑢𝑙𝑡</m:t>
                        </m:r>
                      </m:sub>
                    </m:sSub>
                  </m:oMath>
                </a14:m>
                <a:r>
                  <a:rPr lang="en-US" dirty="0"/>
                  <a:t>, thermal to electric conversion efficiency,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𝜂</m:t>
                        </m:r>
                      </m:e>
                      <m:sub>
                        <m:r>
                          <a:rPr lang="en-US" b="0" i="1" smtClean="0">
                            <a:latin typeface="Cambria Math" panose="02040503050406030204" pitchFamily="18" charset="0"/>
                          </a:rPr>
                          <m:t>𝑡h𝑒𝑟𝑚𝑎𝑙</m:t>
                        </m:r>
                      </m:sub>
                    </m:sSub>
                  </m:oMath>
                </a14:m>
                <a:r>
                  <a:rPr lang="en-US" dirty="0"/>
                  <a:t>, and pressure drop now mean that the two designs are no longer roughly equivalent in terms of plant electrical power output.</a:t>
                </a:r>
              </a:p>
              <a:p>
                <a:pPr lvl="1"/>
                <a:r>
                  <a:rPr lang="en-US" dirty="0"/>
                  <a:t>The previous G1 0-D baseline was HCPB, and at the time was very similar to a WCLL baseline in terms of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𝑒𝑙</m:t>
                        </m:r>
                        <m:r>
                          <a:rPr lang="en-US" b="0" i="1" smtClean="0">
                            <a:latin typeface="Cambria Math" panose="02040503050406030204" pitchFamily="18" charset="0"/>
                          </a:rPr>
                          <m:t>,</m:t>
                        </m:r>
                        <m:r>
                          <a:rPr lang="en-US" b="0" i="1" smtClean="0">
                            <a:latin typeface="Cambria Math" panose="02040503050406030204" pitchFamily="18" charset="0"/>
                          </a:rPr>
                          <m:t>𝑛𝑒𝑡</m:t>
                        </m:r>
                      </m:sub>
                    </m:sSub>
                  </m:oMath>
                </a14:m>
                <a:r>
                  <a:rPr lang="en-US" dirty="0"/>
                  <a:t>.</a:t>
                </a:r>
              </a:p>
              <a:p>
                <a:pPr lvl="1"/>
                <a:r>
                  <a:rPr lang="en-US" dirty="0"/>
                  <a:t>Since 2017, the WCLL blanket was chosen as a reference.</a:t>
                </a:r>
              </a:p>
              <a:p>
                <a:pPr lvl="1"/>
                <a:endParaRPr lang="en-GB" dirty="0"/>
              </a:p>
            </p:txBody>
          </p:sp>
        </mc:Choice>
        <mc:Fallback xmlns="">
          <p:sp>
            <p:nvSpPr>
              <p:cNvPr id="3" name="Content Placeholder 2">
                <a:extLst>
                  <a:ext uri="{FF2B5EF4-FFF2-40B4-BE49-F238E27FC236}">
                    <a16:creationId xmlns:a16="http://schemas.microsoft.com/office/drawing/2014/main" id="{E448A6F6-A543-5E0F-03F9-84EC671F40B0}"/>
                  </a:ext>
                </a:extLst>
              </p:cNvPr>
              <p:cNvSpPr>
                <a:spLocks noGrp="1" noRot="1" noChangeAspect="1" noMove="1" noResize="1" noEditPoints="1" noAdjustHandles="1" noChangeArrowheads="1" noChangeShapeType="1" noTextEdit="1"/>
              </p:cNvSpPr>
              <p:nvPr>
                <p:ph idx="1"/>
              </p:nvPr>
            </p:nvSpPr>
            <p:spPr>
              <a:blipFill>
                <a:blip r:embed="rId2"/>
                <a:stretch>
                  <a:fillRect l="-824" t="-857" r="-659"/>
                </a:stretch>
              </a:blipFill>
            </p:spPr>
            <p:txBody>
              <a:bodyPr/>
              <a:lstStyle/>
              <a:p>
                <a:r>
                  <a:rPr lang="en-GB">
                    <a:noFill/>
                  </a:rPr>
                  <a:t> </a:t>
                </a:r>
              </a:p>
            </p:txBody>
          </p:sp>
        </mc:Fallback>
      </mc:AlternateContent>
      <p:sp>
        <p:nvSpPr>
          <p:cNvPr id="4" name="Footer Placeholder 3">
            <a:extLst>
              <a:ext uri="{FF2B5EF4-FFF2-40B4-BE49-F238E27FC236}">
                <a16:creationId xmlns:a16="http://schemas.microsoft.com/office/drawing/2014/main" id="{841B2CD4-1C05-2855-FB3A-71D804AEB798}"/>
              </a:ext>
            </a:extLst>
          </p:cNvPr>
          <p:cNvSpPr>
            <a:spLocks noGrp="1"/>
          </p:cNvSpPr>
          <p:nvPr>
            <p:ph type="ftr" sz="quarter" idx="11"/>
          </p:nvPr>
        </p:nvSpPr>
        <p:spPr/>
        <p:txBody>
          <a:bodyPr/>
          <a:lstStyle/>
          <a:p>
            <a:r>
              <a:rPr lang="en-GB">
                <a:solidFill>
                  <a:prstClr val="white"/>
                </a:solidFill>
              </a:rPr>
              <a:t>M. Coleman | EU – China 4</a:t>
            </a:r>
            <a:r>
              <a:rPr lang="en-GB" baseline="30000">
                <a:solidFill>
                  <a:prstClr val="white"/>
                </a:solidFill>
              </a:rPr>
              <a:t>th </a:t>
            </a:r>
            <a:r>
              <a:rPr lang="en-GB">
                <a:solidFill>
                  <a:prstClr val="white"/>
                </a:solidFill>
              </a:rPr>
              <a:t>Technical Exchange Meeting  | 19 March 2024</a:t>
            </a:r>
            <a:endParaRPr lang="en-GB" dirty="0">
              <a:solidFill>
                <a:prstClr val="white"/>
              </a:solidFill>
            </a:endParaRPr>
          </a:p>
        </p:txBody>
      </p:sp>
      <p:sp>
        <p:nvSpPr>
          <p:cNvPr id="5" name="Slide Number Placeholder 4">
            <a:extLst>
              <a:ext uri="{FF2B5EF4-FFF2-40B4-BE49-F238E27FC236}">
                <a16:creationId xmlns:a16="http://schemas.microsoft.com/office/drawing/2014/main" id="{FB0A85D2-E16C-5883-E2F2-DFB2B97D6CB3}"/>
              </a:ext>
            </a:extLst>
          </p:cNvPr>
          <p:cNvSpPr>
            <a:spLocks noGrp="1"/>
          </p:cNvSpPr>
          <p:nvPr>
            <p:ph type="sldNum" sz="quarter" idx="12"/>
          </p:nvPr>
        </p:nvSpPr>
        <p:spPr/>
        <p:txBody>
          <a:bodyPr/>
          <a:lstStyle/>
          <a:p>
            <a:fld id="{6A6D9FA1-99C7-4910-8E32-B85D378B0060}" type="slidenum">
              <a:rPr lang="en-GB" smtClean="0">
                <a:solidFill>
                  <a:prstClr val="white"/>
                </a:solidFill>
              </a:rPr>
              <a:pPr/>
              <a:t>24</a:t>
            </a:fld>
            <a:endParaRPr lang="en-GB" dirty="0">
              <a:solidFill>
                <a:prstClr val="white"/>
              </a:solidFill>
            </a:endParaRPr>
          </a:p>
        </p:txBody>
      </p:sp>
    </p:spTree>
    <p:extLst>
      <p:ext uri="{BB962C8B-B14F-4D97-AF65-F5344CB8AC3E}">
        <p14:creationId xmlns:p14="http://schemas.microsoft.com/office/powerpoint/2010/main" val="40391265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2BE84-307F-F4FA-2697-03573DD23C19}"/>
              </a:ext>
            </a:extLst>
          </p:cNvPr>
          <p:cNvSpPr>
            <a:spLocks noGrp="1"/>
          </p:cNvSpPr>
          <p:nvPr>
            <p:ph type="title"/>
          </p:nvPr>
        </p:nvSpPr>
        <p:spPr/>
        <p:txBody>
          <a:bodyPr/>
          <a:lstStyle/>
          <a:p>
            <a:r>
              <a:rPr lang="en-US" dirty="0"/>
              <a:t>Detailed comparison with G1</a:t>
            </a:r>
            <a:endParaRPr lang="en-GB" dirty="0"/>
          </a:p>
        </p:txBody>
      </p:sp>
      <p:sp>
        <p:nvSpPr>
          <p:cNvPr id="3" name="Content Placeholder 2">
            <a:extLst>
              <a:ext uri="{FF2B5EF4-FFF2-40B4-BE49-F238E27FC236}">
                <a16:creationId xmlns:a16="http://schemas.microsoft.com/office/drawing/2014/main" id="{8474858F-E7E7-3C2C-D223-799A20E6D2F2}"/>
              </a:ext>
            </a:extLst>
          </p:cNvPr>
          <p:cNvSpPr>
            <a:spLocks noGrp="1"/>
          </p:cNvSpPr>
          <p:nvPr>
            <p:ph idx="1"/>
          </p:nvPr>
        </p:nvSpPr>
        <p:spPr>
          <a:xfrm>
            <a:off x="609600" y="836712"/>
            <a:ext cx="4905375" cy="5688632"/>
          </a:xfrm>
        </p:spPr>
        <p:txBody>
          <a:bodyPr/>
          <a:lstStyle/>
          <a:p>
            <a:endParaRPr lang="en-GB" dirty="0"/>
          </a:p>
        </p:txBody>
      </p:sp>
      <p:sp>
        <p:nvSpPr>
          <p:cNvPr id="4" name="Footer Placeholder 3">
            <a:extLst>
              <a:ext uri="{FF2B5EF4-FFF2-40B4-BE49-F238E27FC236}">
                <a16:creationId xmlns:a16="http://schemas.microsoft.com/office/drawing/2014/main" id="{AF74CF00-AAB7-224F-67A1-76DFB9FE5918}"/>
              </a:ext>
            </a:extLst>
          </p:cNvPr>
          <p:cNvSpPr>
            <a:spLocks noGrp="1"/>
          </p:cNvSpPr>
          <p:nvPr>
            <p:ph type="ftr" sz="quarter" idx="11"/>
          </p:nvPr>
        </p:nvSpPr>
        <p:spPr/>
        <p:txBody>
          <a:bodyPr/>
          <a:lstStyle/>
          <a:p>
            <a:r>
              <a:rPr lang="en-GB">
                <a:solidFill>
                  <a:prstClr val="white"/>
                </a:solidFill>
              </a:rPr>
              <a:t>M. Coleman | EU – China 4</a:t>
            </a:r>
            <a:r>
              <a:rPr lang="en-GB" baseline="30000">
                <a:solidFill>
                  <a:prstClr val="white"/>
                </a:solidFill>
              </a:rPr>
              <a:t>th </a:t>
            </a:r>
            <a:r>
              <a:rPr lang="en-GB">
                <a:solidFill>
                  <a:prstClr val="white"/>
                </a:solidFill>
              </a:rPr>
              <a:t>Technical Exchange Meeting  | 19 March 2024</a:t>
            </a:r>
            <a:endParaRPr lang="en-GB" dirty="0">
              <a:solidFill>
                <a:prstClr val="white"/>
              </a:solidFill>
            </a:endParaRPr>
          </a:p>
        </p:txBody>
      </p:sp>
      <p:sp>
        <p:nvSpPr>
          <p:cNvPr id="5" name="Slide Number Placeholder 4">
            <a:extLst>
              <a:ext uri="{FF2B5EF4-FFF2-40B4-BE49-F238E27FC236}">
                <a16:creationId xmlns:a16="http://schemas.microsoft.com/office/drawing/2014/main" id="{F16E1769-02B0-AA5F-2CF8-B3BBF082D49B}"/>
              </a:ext>
            </a:extLst>
          </p:cNvPr>
          <p:cNvSpPr>
            <a:spLocks noGrp="1"/>
          </p:cNvSpPr>
          <p:nvPr>
            <p:ph type="sldNum" sz="quarter" idx="12"/>
          </p:nvPr>
        </p:nvSpPr>
        <p:spPr/>
        <p:txBody>
          <a:bodyPr/>
          <a:lstStyle/>
          <a:p>
            <a:fld id="{6A6D9FA1-99C7-4910-8E32-B85D378B0060}" type="slidenum">
              <a:rPr lang="en-GB" smtClean="0">
                <a:solidFill>
                  <a:prstClr val="white"/>
                </a:solidFill>
              </a:rPr>
              <a:pPr/>
              <a:t>25</a:t>
            </a:fld>
            <a:endParaRPr lang="en-GB" dirty="0">
              <a:solidFill>
                <a:prstClr val="white"/>
              </a:solidFill>
            </a:endParaRPr>
          </a:p>
        </p:txBody>
      </p:sp>
      <p:pic>
        <p:nvPicPr>
          <p:cNvPr id="6" name="Picture 5">
            <a:extLst>
              <a:ext uri="{FF2B5EF4-FFF2-40B4-BE49-F238E27FC236}">
                <a16:creationId xmlns:a16="http://schemas.microsoft.com/office/drawing/2014/main" id="{07BFD084-5B20-729E-A88D-7715E4F9B519}"/>
              </a:ext>
            </a:extLst>
          </p:cNvPr>
          <p:cNvPicPr>
            <a:picLocks noChangeAspect="1"/>
          </p:cNvPicPr>
          <p:nvPr/>
        </p:nvPicPr>
        <p:blipFill>
          <a:blip r:embed="rId2"/>
          <a:stretch>
            <a:fillRect/>
          </a:stretch>
        </p:blipFill>
        <p:spPr>
          <a:xfrm>
            <a:off x="5514975" y="0"/>
            <a:ext cx="6666959" cy="6515819"/>
          </a:xfrm>
          <a:prstGeom prst="rect">
            <a:avLst/>
          </a:prstGeom>
        </p:spPr>
      </p:pic>
    </p:spTree>
    <p:extLst>
      <p:ext uri="{BB962C8B-B14F-4D97-AF65-F5344CB8AC3E}">
        <p14:creationId xmlns:p14="http://schemas.microsoft.com/office/powerpoint/2010/main" val="30542828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48C4DBB-2E8D-E935-BBF4-48F4036AF77D}"/>
              </a:ext>
            </a:extLst>
          </p:cNvPr>
          <p:cNvSpPr>
            <a:spLocks noGrp="1"/>
          </p:cNvSpPr>
          <p:nvPr>
            <p:ph type="title"/>
          </p:nvPr>
        </p:nvSpPr>
        <p:spPr/>
        <p:txBody>
          <a:bodyPr/>
          <a:lstStyle/>
          <a:p>
            <a:endParaRPr lang="en-GB"/>
          </a:p>
        </p:txBody>
      </p:sp>
      <p:sp>
        <p:nvSpPr>
          <p:cNvPr id="4" name="Footer Placeholder 3">
            <a:extLst>
              <a:ext uri="{FF2B5EF4-FFF2-40B4-BE49-F238E27FC236}">
                <a16:creationId xmlns:a16="http://schemas.microsoft.com/office/drawing/2014/main" id="{B5A4D9D4-A304-AF46-5D72-834E3AE14233}"/>
              </a:ext>
            </a:extLst>
          </p:cNvPr>
          <p:cNvSpPr>
            <a:spLocks noGrp="1"/>
          </p:cNvSpPr>
          <p:nvPr>
            <p:ph type="ftr" sz="quarter" idx="11"/>
          </p:nvPr>
        </p:nvSpPr>
        <p:spPr>
          <a:xfrm>
            <a:off x="825623" y="6555770"/>
            <a:ext cx="5207623" cy="329614"/>
          </a:xfrm>
        </p:spPr>
        <p:txBody>
          <a:bodyPr/>
          <a:lstStyle/>
          <a:p>
            <a:r>
              <a:rPr lang="en-GB" dirty="0">
                <a:solidFill>
                  <a:prstClr val="white"/>
                </a:solidFill>
              </a:rPr>
              <a:t>M. Coleman | EU – China 4</a:t>
            </a:r>
            <a:r>
              <a:rPr lang="en-GB" baseline="30000" dirty="0">
                <a:solidFill>
                  <a:prstClr val="white"/>
                </a:solidFill>
              </a:rPr>
              <a:t>th </a:t>
            </a:r>
            <a:r>
              <a:rPr lang="en-GB" dirty="0">
                <a:solidFill>
                  <a:prstClr val="white"/>
                </a:solidFill>
              </a:rPr>
              <a:t>Technical Exchange Meeting  | 19 March 2024</a:t>
            </a:r>
          </a:p>
        </p:txBody>
      </p:sp>
      <p:sp>
        <p:nvSpPr>
          <p:cNvPr id="5" name="Slide Number Placeholder 4">
            <a:extLst>
              <a:ext uri="{FF2B5EF4-FFF2-40B4-BE49-F238E27FC236}">
                <a16:creationId xmlns:a16="http://schemas.microsoft.com/office/drawing/2014/main" id="{EA3EDB3B-90A7-D8A4-FD67-0860C85672F4}"/>
              </a:ext>
            </a:extLst>
          </p:cNvPr>
          <p:cNvSpPr>
            <a:spLocks noGrp="1"/>
          </p:cNvSpPr>
          <p:nvPr>
            <p:ph type="sldNum" sz="quarter" idx="12"/>
          </p:nvPr>
        </p:nvSpPr>
        <p:spPr/>
        <p:txBody>
          <a:bodyPr/>
          <a:lstStyle/>
          <a:p>
            <a:fld id="{6A6D9FA1-99C7-4910-8E32-B85D378B0060}" type="slidenum">
              <a:rPr lang="en-GB" smtClean="0">
                <a:solidFill>
                  <a:prstClr val="white"/>
                </a:solidFill>
              </a:rPr>
              <a:pPr/>
              <a:t>26</a:t>
            </a:fld>
            <a:endParaRPr lang="en-GB" dirty="0">
              <a:solidFill>
                <a:prstClr val="white"/>
              </a:solidFill>
            </a:endParaRPr>
          </a:p>
        </p:txBody>
      </p:sp>
    </p:spTree>
    <p:extLst>
      <p:ext uri="{BB962C8B-B14F-4D97-AF65-F5344CB8AC3E}">
        <p14:creationId xmlns:p14="http://schemas.microsoft.com/office/powerpoint/2010/main" val="35726376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36EDF-74FF-7F5B-6B8A-FB55970FC04D}"/>
              </a:ext>
            </a:extLst>
          </p:cNvPr>
          <p:cNvSpPr>
            <a:spLocks noGrp="1"/>
          </p:cNvSpPr>
          <p:nvPr>
            <p:ph type="title"/>
          </p:nvPr>
        </p:nvSpPr>
        <p:spPr/>
        <p:txBody>
          <a:bodyPr/>
          <a:lstStyle/>
          <a:p>
            <a:r>
              <a:rPr lang="en-US" dirty="0"/>
              <a:t>Motivations</a:t>
            </a:r>
            <a:endParaRPr lang="en-GB"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C21A38F-C736-8E63-8C7E-B2699B9B073E}"/>
                  </a:ext>
                </a:extLst>
              </p:cNvPr>
              <p:cNvSpPr>
                <a:spLocks noGrp="1"/>
              </p:cNvSpPr>
              <p:nvPr>
                <p:ph idx="1"/>
              </p:nvPr>
            </p:nvSpPr>
            <p:spPr/>
            <p:txBody>
              <a:bodyPr>
                <a:normAutofit lnSpcReduction="10000"/>
              </a:bodyPr>
              <a:lstStyle/>
              <a:p>
                <a:r>
                  <a:rPr lang="en-US" dirty="0"/>
                  <a:t>The last official 0-D baseline for EU-DEMO was produced in 2017 [1], in anticipation of the G1 Gate Review (2020).</a:t>
                </a:r>
              </a:p>
              <a:p>
                <a:r>
                  <a:rPr lang="en-US" dirty="0"/>
                  <a:t>The G1 Gate Review identified several major issues with the EU-DEMO baseline [2, 3, 4]:</a:t>
                </a:r>
              </a:p>
              <a:p>
                <a:pPr lvl="1"/>
                <a:r>
                  <a:rPr lang="en-US" dirty="0"/>
                  <a:t>The </a:t>
                </a:r>
                <a:r>
                  <a:rPr lang="en-US" b="1" dirty="0">
                    <a:solidFill>
                      <a:srgbClr val="C00000"/>
                    </a:solidFill>
                  </a:rPr>
                  <a:t>strong sensitivity of plasma performance to confinement assumptions</a:t>
                </a:r>
                <a:r>
                  <a:rPr lang="en-US" dirty="0"/>
                  <a:t>, as validated by transport calculations.</a:t>
                </a:r>
              </a:p>
              <a:p>
                <a:pPr lvl="1"/>
                <a:r>
                  <a:rPr lang="en-US" dirty="0"/>
                  <a:t>The </a:t>
                </a:r>
                <a:r>
                  <a:rPr lang="en-US" b="1" dirty="0">
                    <a:solidFill>
                      <a:srgbClr val="C00000"/>
                    </a:solidFill>
                  </a:rPr>
                  <a:t>unacceptably high divertor heat fluxes </a:t>
                </a:r>
                <a:r>
                  <a:rPr lang="en-US" dirty="0"/>
                  <a:t>during inevitable re-attachment events.</a:t>
                </a:r>
              </a:p>
              <a:p>
                <a:pPr lvl="1"/>
                <a:r>
                  <a:rPr lang="en-US" dirty="0"/>
                  <a:t>The relatively </a:t>
                </a:r>
                <a:r>
                  <a:rPr lang="en-US" b="1" dirty="0">
                    <a:solidFill>
                      <a:srgbClr val="C00000"/>
                    </a:solidFill>
                  </a:rPr>
                  <a:t>high toroidal field and high EM loads</a:t>
                </a:r>
                <a:r>
                  <a:rPr lang="en-US" dirty="0"/>
                  <a:t> require large and expensive mechanical structures.</a:t>
                </a:r>
              </a:p>
              <a:p>
                <a:pPr lvl="1"/>
                <a:r>
                  <a:rPr lang="en-US" dirty="0"/>
                  <a:t>The </a:t>
                </a:r>
                <a:r>
                  <a:rPr lang="en-US" b="1" dirty="0">
                    <a:solidFill>
                      <a:srgbClr val="C00000"/>
                    </a:solidFill>
                  </a:rPr>
                  <a:t>lack of a viable solution for breeding blanket maintenance</a:t>
                </a:r>
                <a:r>
                  <a:rPr lang="en-US" dirty="0"/>
                  <a:t>.</a:t>
                </a:r>
              </a:p>
              <a:p>
                <a:pPr lvl="1"/>
                <a:endParaRPr lang="en-US" dirty="0"/>
              </a:p>
              <a:p>
                <a:r>
                  <a:rPr lang="en-US" dirty="0"/>
                  <a:t>Furthermore, there is a general desire to keep machine size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0</m:t>
                        </m:r>
                      </m:sub>
                    </m:sSub>
                  </m:oMath>
                </a14:m>
                <a:r>
                  <a:rPr lang="en-US" dirty="0"/>
                  <a:t>) low, in response to market forces.</a:t>
                </a:r>
              </a:p>
              <a:p>
                <a:pPr marL="0" indent="0">
                  <a:buNone/>
                </a:pPr>
                <a:endParaRPr lang="en-US" dirty="0"/>
              </a:p>
              <a:p>
                <a:r>
                  <a:rPr lang="en-US" dirty="0"/>
                  <a:t>Finally, the EU-DEMO stakeholder requirements were also re-assessed:</a:t>
                </a:r>
              </a:p>
              <a:p>
                <a:pPr lvl="1"/>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𝑒𝑙</m:t>
                        </m:r>
                        <m:r>
                          <a:rPr lang="en-US" b="0" i="1" smtClean="0">
                            <a:latin typeface="Cambria Math" panose="02040503050406030204" pitchFamily="18" charset="0"/>
                          </a:rPr>
                          <m:t>,</m:t>
                        </m:r>
                        <m:r>
                          <a:rPr lang="en-US" b="0" i="1" smtClean="0">
                            <a:latin typeface="Cambria Math" panose="02040503050406030204" pitchFamily="18" charset="0"/>
                          </a:rPr>
                          <m:t>𝑛𝑒𝑡</m:t>
                        </m:r>
                        <m:r>
                          <a:rPr lang="en-US" b="0" i="1" smtClean="0">
                            <a:latin typeface="Cambria Math" panose="02040503050406030204" pitchFamily="18" charset="0"/>
                          </a:rPr>
                          <m:t> </m:t>
                        </m:r>
                      </m:sub>
                    </m:sSub>
                  </m:oMath>
                </a14:m>
                <a:r>
                  <a:rPr lang="en-US" dirty="0"/>
                  <a:t>= 300 – 500 MWe</a:t>
                </a:r>
              </a:p>
              <a:p>
                <a:pPr lvl="1"/>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𝜏</m:t>
                        </m:r>
                      </m:e>
                      <m:sub>
                        <m:r>
                          <a:rPr lang="en-US" b="0" i="1" smtClean="0">
                            <a:latin typeface="Cambria Math" panose="02040503050406030204" pitchFamily="18" charset="0"/>
                          </a:rPr>
                          <m:t>𝑝𝑢𝑙𝑠𝑒</m:t>
                        </m:r>
                      </m:sub>
                    </m:sSub>
                    <m:r>
                      <a:rPr lang="en-US" b="0" i="1" smtClean="0">
                        <a:latin typeface="Cambria Math" panose="02040503050406030204" pitchFamily="18" charset="0"/>
                        <a:ea typeface="Cambria Math" panose="02040503050406030204" pitchFamily="18" charset="0"/>
                      </a:rPr>
                      <m:t>≥</m:t>
                    </m:r>
                  </m:oMath>
                </a14:m>
                <a:r>
                  <a:rPr lang="en-US" dirty="0"/>
                  <a:t> 2 hours</a:t>
                </a:r>
              </a:p>
              <a:p>
                <a:pPr marL="0" indent="0">
                  <a:buNone/>
                </a:pPr>
                <a:endParaRPr lang="en-US" dirty="0"/>
              </a:p>
              <a:p>
                <a:pPr lvl="1"/>
                <a:endParaRPr lang="en-US" dirty="0"/>
              </a:p>
              <a:p>
                <a:pPr lvl="1"/>
                <a:endParaRPr lang="en-GB" dirty="0"/>
              </a:p>
            </p:txBody>
          </p:sp>
        </mc:Choice>
        <mc:Fallback xmlns="">
          <p:sp>
            <p:nvSpPr>
              <p:cNvPr id="3" name="Content Placeholder 2">
                <a:extLst>
                  <a:ext uri="{FF2B5EF4-FFF2-40B4-BE49-F238E27FC236}">
                    <a16:creationId xmlns:a16="http://schemas.microsoft.com/office/drawing/2014/main" id="{EC21A38F-C736-8E63-8C7E-B2699B9B073E}"/>
                  </a:ext>
                </a:extLst>
              </p:cNvPr>
              <p:cNvSpPr>
                <a:spLocks noGrp="1" noRot="1" noChangeAspect="1" noMove="1" noResize="1" noEditPoints="1" noAdjustHandles="1" noChangeArrowheads="1" noChangeShapeType="1" noTextEdit="1"/>
              </p:cNvSpPr>
              <p:nvPr>
                <p:ph idx="1"/>
              </p:nvPr>
            </p:nvSpPr>
            <p:spPr>
              <a:blipFill>
                <a:blip r:embed="rId2"/>
                <a:stretch>
                  <a:fillRect l="-714" t="-1501" r="-1043"/>
                </a:stretch>
              </a:blipFill>
            </p:spPr>
            <p:txBody>
              <a:bodyPr/>
              <a:lstStyle/>
              <a:p>
                <a:r>
                  <a:rPr lang="en-GB">
                    <a:noFill/>
                  </a:rPr>
                  <a:t> </a:t>
                </a:r>
              </a:p>
            </p:txBody>
          </p:sp>
        </mc:Fallback>
      </mc:AlternateContent>
      <p:sp>
        <p:nvSpPr>
          <p:cNvPr id="4" name="Footer Placeholder 3">
            <a:extLst>
              <a:ext uri="{FF2B5EF4-FFF2-40B4-BE49-F238E27FC236}">
                <a16:creationId xmlns:a16="http://schemas.microsoft.com/office/drawing/2014/main" id="{C03C7E7B-FCEF-5323-526B-5AFC9D859644}"/>
              </a:ext>
            </a:extLst>
          </p:cNvPr>
          <p:cNvSpPr>
            <a:spLocks noGrp="1"/>
          </p:cNvSpPr>
          <p:nvPr>
            <p:ph type="ftr" sz="quarter" idx="11"/>
          </p:nvPr>
        </p:nvSpPr>
        <p:spPr/>
        <p:txBody>
          <a:bodyPr/>
          <a:lstStyle/>
          <a:p>
            <a:r>
              <a:rPr lang="en-GB">
                <a:solidFill>
                  <a:prstClr val="white"/>
                </a:solidFill>
              </a:rPr>
              <a:t>M. Coleman | EU – China 4</a:t>
            </a:r>
            <a:r>
              <a:rPr lang="en-GB" baseline="30000">
                <a:solidFill>
                  <a:prstClr val="white"/>
                </a:solidFill>
              </a:rPr>
              <a:t>th </a:t>
            </a:r>
            <a:r>
              <a:rPr lang="en-GB">
                <a:solidFill>
                  <a:prstClr val="white"/>
                </a:solidFill>
              </a:rPr>
              <a:t>Technical Exchange Meeting  | 19 March 2024</a:t>
            </a:r>
            <a:endParaRPr lang="en-GB" dirty="0">
              <a:solidFill>
                <a:prstClr val="white"/>
              </a:solidFill>
            </a:endParaRPr>
          </a:p>
        </p:txBody>
      </p:sp>
      <p:sp>
        <p:nvSpPr>
          <p:cNvPr id="5" name="Slide Number Placeholder 4">
            <a:extLst>
              <a:ext uri="{FF2B5EF4-FFF2-40B4-BE49-F238E27FC236}">
                <a16:creationId xmlns:a16="http://schemas.microsoft.com/office/drawing/2014/main" id="{19159AFC-B54B-3B61-94D6-9624DBA12261}"/>
              </a:ext>
            </a:extLst>
          </p:cNvPr>
          <p:cNvSpPr>
            <a:spLocks noGrp="1"/>
          </p:cNvSpPr>
          <p:nvPr>
            <p:ph type="sldNum" sz="quarter" idx="12"/>
          </p:nvPr>
        </p:nvSpPr>
        <p:spPr/>
        <p:txBody>
          <a:bodyPr/>
          <a:lstStyle/>
          <a:p>
            <a:fld id="{6A6D9FA1-99C7-4910-8E32-B85D378B0060}" type="slidenum">
              <a:rPr lang="en-GB" smtClean="0">
                <a:solidFill>
                  <a:prstClr val="white"/>
                </a:solidFill>
              </a:rPr>
              <a:pPr/>
              <a:t>3</a:t>
            </a:fld>
            <a:endParaRPr lang="en-GB" dirty="0">
              <a:solidFill>
                <a:prstClr val="white"/>
              </a:solidFill>
            </a:endParaRPr>
          </a:p>
        </p:txBody>
      </p:sp>
    </p:spTree>
    <p:extLst>
      <p:ext uri="{BB962C8B-B14F-4D97-AF65-F5344CB8AC3E}">
        <p14:creationId xmlns:p14="http://schemas.microsoft.com/office/powerpoint/2010/main" val="1828435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fade">
                                      <p:cBhvr>
                                        <p:cTn id="37" dur="500"/>
                                        <p:tgtEl>
                                          <p:spTgt spid="3">
                                            <p:txEl>
                                              <p:pRg st="9" end="9"/>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3">
                                            <p:txEl>
                                              <p:pRg st="10" end="10"/>
                                            </p:txEl>
                                          </p:spTgt>
                                        </p:tgtEl>
                                        <p:attrNameLst>
                                          <p:attrName>style.visibility</p:attrName>
                                        </p:attrNameLst>
                                      </p:cBhvr>
                                      <p:to>
                                        <p:strVal val="visible"/>
                                      </p:to>
                                    </p:set>
                                    <p:animEffect transition="in" filter="fade">
                                      <p:cBhvr>
                                        <p:cTn id="40" dur="500"/>
                                        <p:tgtEl>
                                          <p:spTgt spid="3">
                                            <p:txEl>
                                              <p:pRg st="10" end="10"/>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animEffect transition="in" filter="fade">
                                      <p:cBhvr>
                                        <p:cTn id="43"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59B35-E34D-B35A-BCBE-EC157DB480A2}"/>
              </a:ext>
            </a:extLst>
          </p:cNvPr>
          <p:cNvSpPr>
            <a:spLocks noGrp="1"/>
          </p:cNvSpPr>
          <p:nvPr>
            <p:ph type="title"/>
          </p:nvPr>
        </p:nvSpPr>
        <p:spPr/>
        <p:txBody>
          <a:bodyPr/>
          <a:lstStyle/>
          <a:p>
            <a:r>
              <a:rPr lang="en-US" dirty="0"/>
              <a:t>Design philosophy</a:t>
            </a:r>
            <a:endParaRPr lang="en-GB"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DBCBB18-BF10-4928-95CD-D896F9528C78}"/>
                  </a:ext>
                </a:extLst>
              </p:cNvPr>
              <p:cNvSpPr>
                <a:spLocks noGrp="1"/>
              </p:cNvSpPr>
              <p:nvPr>
                <p:ph idx="1"/>
              </p:nvPr>
            </p:nvSpPr>
            <p:spPr/>
            <p:txBody>
              <a:bodyPr>
                <a:normAutofit lnSpcReduction="10000"/>
              </a:bodyPr>
              <a:lstStyle/>
              <a:p>
                <a:r>
                  <a:rPr lang="en-US" dirty="0"/>
                  <a:t>Aspect ratio, </a:t>
                </a:r>
                <a14:m>
                  <m:oMath xmlns:m="http://schemas.openxmlformats.org/officeDocument/2006/math">
                    <m:r>
                      <a:rPr lang="en-US" b="0" i="1" smtClean="0">
                        <a:latin typeface="Cambria Math" panose="02040503050406030204" pitchFamily="18" charset="0"/>
                      </a:rPr>
                      <m:t>𝐴</m:t>
                    </m:r>
                  </m:oMath>
                </a14:m>
                <a:r>
                  <a:rPr lang="en-GB" dirty="0"/>
                  <a:t>, was identified early-on as a key parameter which could relax the technological demands on:</a:t>
                </a:r>
              </a:p>
              <a:p>
                <a:pPr lvl="1"/>
                <a:r>
                  <a:rPr lang="en-GB" dirty="0"/>
                  <a:t>The divertor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𝑠𝑒𝑝</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𝐵</m:t>
                        </m:r>
                      </m:e>
                      <m:sub>
                        <m:r>
                          <m:rPr>
                            <m:sty m:val="p"/>
                          </m:rPr>
                          <a:rPr lang="en-US" b="0" i="0" smtClean="0">
                            <a:latin typeface="Cambria Math" panose="02040503050406030204" pitchFamily="18" charset="0"/>
                          </a:rPr>
                          <m:t>T</m:t>
                        </m:r>
                      </m:sub>
                    </m:sSub>
                    <m:r>
                      <a:rPr lang="en-US" b="0" i="0" smtClean="0">
                        <a:latin typeface="Cambria Math" panose="02040503050406030204" pitchFamily="18" charset="0"/>
                      </a:rPr>
                      <m:t>/</m:t>
                    </m:r>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q</m:t>
                        </m:r>
                      </m:e>
                      <m:sub>
                        <m:r>
                          <a:rPr lang="en-US" b="0" i="0" smtClean="0">
                            <a:latin typeface="Cambria Math" panose="02040503050406030204" pitchFamily="18" charset="0"/>
                          </a:rPr>
                          <m:t>95</m:t>
                        </m:r>
                      </m:sub>
                    </m:sSub>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AR</m:t>
                        </m:r>
                      </m:e>
                      <m:sub>
                        <m:r>
                          <a:rPr lang="en-US" b="0" i="0" smtClean="0">
                            <a:latin typeface="Cambria Math" panose="02040503050406030204" pitchFamily="18" charset="0"/>
                          </a:rPr>
                          <m:t>0</m:t>
                        </m:r>
                      </m:sub>
                    </m:sSub>
                  </m:oMath>
                </a14:m>
                <a:r>
                  <a:rPr lang="en-GB" dirty="0"/>
                  <a:t>)</a:t>
                </a:r>
              </a:p>
              <a:p>
                <a:pPr lvl="1"/>
                <a:r>
                  <a:rPr lang="en-GB" dirty="0"/>
                  <a:t>The TF coils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𝐵</m:t>
                        </m:r>
                      </m:e>
                      <m:sub>
                        <m:r>
                          <a:rPr lang="en-US" b="0" i="1" smtClean="0">
                            <a:latin typeface="Cambria Math" panose="02040503050406030204" pitchFamily="18" charset="0"/>
                          </a:rPr>
                          <m:t>𝑇</m:t>
                        </m:r>
                      </m:sub>
                    </m:sSub>
                  </m:oMath>
                </a14:m>
                <a:r>
                  <a:rPr lang="en-GB" dirty="0"/>
                  <a:t>)</a:t>
                </a:r>
              </a:p>
              <a:p>
                <a:pPr lvl="1"/>
                <a:endParaRPr lang="en-GB" dirty="0"/>
              </a:p>
              <a:p>
                <a:r>
                  <a:rPr lang="en-GB" dirty="0"/>
                  <a:t>This was confirmed in preliminary design space exploration studies, where the “classical” EU-DEMO design optimisation problem was solved – minimising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0</m:t>
                        </m:r>
                      </m:sub>
                    </m:sSub>
                  </m:oMath>
                </a14:m>
                <a:r>
                  <a:rPr lang="en-GB" dirty="0"/>
                  <a:t>.</a:t>
                </a:r>
              </a:p>
              <a:p>
                <a:endParaRPr lang="en-GB" dirty="0"/>
              </a:p>
              <a:p>
                <a:r>
                  <a:rPr lang="en-US" dirty="0"/>
                  <a:t>The uncertainties in the quality of the plasma confinement are significant.</a:t>
                </a:r>
              </a:p>
              <a:p>
                <a:pPr lvl="1"/>
                <a:r>
                  <a:rPr lang="en-US" dirty="0"/>
                  <a:t>Different assumptions in the same codes result in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𝑓𝑢𝑠</m:t>
                        </m:r>
                      </m:sub>
                    </m:sSub>
                  </m:oMath>
                </a14:m>
                <a:r>
                  <a:rPr lang="en-US" dirty="0"/>
                  <a:t> ~ 2000 MW </a:t>
                </a:r>
                <a14:m>
                  <m:oMath xmlns:m="http://schemas.openxmlformats.org/officeDocument/2006/math">
                    <m:r>
                      <a:rPr lang="en-US" b="0" i="1" smtClean="0">
                        <a:latin typeface="Cambria Math" panose="02040503050406030204" pitchFamily="18" charset="0"/>
                      </a:rPr>
                      <m:t>±</m:t>
                    </m:r>
                  </m:oMath>
                </a14:m>
                <a:r>
                  <a:rPr lang="en-GB" dirty="0"/>
                  <a:t> 50% [5]</a:t>
                </a:r>
              </a:p>
              <a:p>
                <a:pPr lvl="1"/>
                <a:r>
                  <a:rPr lang="en-GB" dirty="0"/>
                  <a:t>Such a large variation cannot be accommodated for in engineering design.</a:t>
                </a:r>
              </a:p>
              <a:p>
                <a:pPr lvl="1"/>
                <a:r>
                  <a:rPr lang="en-GB" dirty="0"/>
                  <a:t>We must have margin on the performance of the plasma.</a:t>
                </a:r>
              </a:p>
              <a:p>
                <a:endParaRPr lang="en-GB" dirty="0"/>
              </a:p>
              <a:p>
                <a:r>
                  <a:rPr lang="en-GB" dirty="0"/>
                  <a:t>The plasma safety factor,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95</m:t>
                        </m:r>
                      </m:sub>
                    </m:sSub>
                  </m:oMath>
                </a14:m>
                <a:r>
                  <a:rPr lang="en-GB" dirty="0"/>
                  <a:t>, was selected as the design parameter in which the margin for plasma physics uncertainties is encapsulated. </a:t>
                </a:r>
              </a:p>
            </p:txBody>
          </p:sp>
        </mc:Choice>
        <mc:Fallback xmlns="">
          <p:sp>
            <p:nvSpPr>
              <p:cNvPr id="3" name="Content Placeholder 2">
                <a:extLst>
                  <a:ext uri="{FF2B5EF4-FFF2-40B4-BE49-F238E27FC236}">
                    <a16:creationId xmlns:a16="http://schemas.microsoft.com/office/drawing/2014/main" id="{EDBCBB18-BF10-4928-95CD-D896F9528C78}"/>
                  </a:ext>
                </a:extLst>
              </p:cNvPr>
              <p:cNvSpPr>
                <a:spLocks noGrp="1" noRot="1" noChangeAspect="1" noMove="1" noResize="1" noEditPoints="1" noAdjustHandles="1" noChangeArrowheads="1" noChangeShapeType="1" noTextEdit="1"/>
              </p:cNvSpPr>
              <p:nvPr>
                <p:ph idx="1"/>
              </p:nvPr>
            </p:nvSpPr>
            <p:spPr>
              <a:blipFill>
                <a:blip r:embed="rId2"/>
                <a:stretch>
                  <a:fillRect l="-714" t="-1501"/>
                </a:stretch>
              </a:blipFill>
            </p:spPr>
            <p:txBody>
              <a:bodyPr/>
              <a:lstStyle/>
              <a:p>
                <a:r>
                  <a:rPr lang="en-GB">
                    <a:noFill/>
                  </a:rPr>
                  <a:t> </a:t>
                </a:r>
              </a:p>
            </p:txBody>
          </p:sp>
        </mc:Fallback>
      </mc:AlternateContent>
      <p:sp>
        <p:nvSpPr>
          <p:cNvPr id="4" name="Footer Placeholder 3">
            <a:extLst>
              <a:ext uri="{FF2B5EF4-FFF2-40B4-BE49-F238E27FC236}">
                <a16:creationId xmlns:a16="http://schemas.microsoft.com/office/drawing/2014/main" id="{E9FF09F1-1268-06D5-53A6-C26CB292D2AE}"/>
              </a:ext>
            </a:extLst>
          </p:cNvPr>
          <p:cNvSpPr>
            <a:spLocks noGrp="1"/>
          </p:cNvSpPr>
          <p:nvPr>
            <p:ph type="ftr" sz="quarter" idx="11"/>
          </p:nvPr>
        </p:nvSpPr>
        <p:spPr/>
        <p:txBody>
          <a:bodyPr/>
          <a:lstStyle/>
          <a:p>
            <a:r>
              <a:rPr lang="en-GB">
                <a:solidFill>
                  <a:prstClr val="white"/>
                </a:solidFill>
              </a:rPr>
              <a:t>M. Coleman | EU – China 4</a:t>
            </a:r>
            <a:r>
              <a:rPr lang="en-GB" baseline="30000">
                <a:solidFill>
                  <a:prstClr val="white"/>
                </a:solidFill>
              </a:rPr>
              <a:t>th </a:t>
            </a:r>
            <a:r>
              <a:rPr lang="en-GB">
                <a:solidFill>
                  <a:prstClr val="white"/>
                </a:solidFill>
              </a:rPr>
              <a:t>Technical Exchange Meeting  | 19 March 2024</a:t>
            </a:r>
            <a:endParaRPr lang="en-GB" dirty="0">
              <a:solidFill>
                <a:prstClr val="white"/>
              </a:solidFill>
            </a:endParaRPr>
          </a:p>
        </p:txBody>
      </p:sp>
      <p:sp>
        <p:nvSpPr>
          <p:cNvPr id="5" name="Slide Number Placeholder 4">
            <a:extLst>
              <a:ext uri="{FF2B5EF4-FFF2-40B4-BE49-F238E27FC236}">
                <a16:creationId xmlns:a16="http://schemas.microsoft.com/office/drawing/2014/main" id="{343F0E8B-13A0-0EC9-5EE4-CEFF7708CBE6}"/>
              </a:ext>
            </a:extLst>
          </p:cNvPr>
          <p:cNvSpPr>
            <a:spLocks noGrp="1"/>
          </p:cNvSpPr>
          <p:nvPr>
            <p:ph type="sldNum" sz="quarter" idx="12"/>
          </p:nvPr>
        </p:nvSpPr>
        <p:spPr/>
        <p:txBody>
          <a:bodyPr/>
          <a:lstStyle/>
          <a:p>
            <a:fld id="{6A6D9FA1-99C7-4910-8E32-B85D378B0060}" type="slidenum">
              <a:rPr lang="en-GB" smtClean="0">
                <a:solidFill>
                  <a:prstClr val="white"/>
                </a:solidFill>
              </a:rPr>
              <a:pPr/>
              <a:t>4</a:t>
            </a:fld>
            <a:endParaRPr lang="en-GB" dirty="0">
              <a:solidFill>
                <a:prstClr val="white"/>
              </a:solidFill>
            </a:endParaRPr>
          </a:p>
        </p:txBody>
      </p:sp>
    </p:spTree>
    <p:extLst>
      <p:ext uri="{BB962C8B-B14F-4D97-AF65-F5344CB8AC3E}">
        <p14:creationId xmlns:p14="http://schemas.microsoft.com/office/powerpoint/2010/main" val="997495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fade">
                                      <p:cBhvr>
                                        <p:cTn id="12" dur="500"/>
                                        <p:tgtEl>
                                          <p:spTgt spid="3">
                                            <p:txEl>
                                              <p:pRg st="6" end="6"/>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animEffect transition="in" filter="fade">
                                      <p:cBhvr>
                                        <p:cTn id="15" dur="500"/>
                                        <p:tgtEl>
                                          <p:spTgt spid="3">
                                            <p:txEl>
                                              <p:pRg st="7" end="7"/>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8" end="8"/>
                                            </p:txEl>
                                          </p:spTgt>
                                        </p:tgtEl>
                                        <p:attrNameLst>
                                          <p:attrName>style.visibility</p:attrName>
                                        </p:attrNameLst>
                                      </p:cBhvr>
                                      <p:to>
                                        <p:strVal val="visible"/>
                                      </p:to>
                                    </p:set>
                                    <p:animEffect transition="in" filter="fade">
                                      <p:cBhvr>
                                        <p:cTn id="18" dur="500"/>
                                        <p:tgtEl>
                                          <p:spTgt spid="3">
                                            <p:txEl>
                                              <p:pRg st="8" end="8"/>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animEffect transition="in" filter="fade">
                                      <p:cBhvr>
                                        <p:cTn id="21" dur="500"/>
                                        <p:tgtEl>
                                          <p:spTgt spid="3">
                                            <p:txEl>
                                              <p:pRg st="9" end="9"/>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11" end="11"/>
                                            </p:txEl>
                                          </p:spTgt>
                                        </p:tgtEl>
                                        <p:attrNameLst>
                                          <p:attrName>style.visibility</p:attrName>
                                        </p:attrNameLst>
                                      </p:cBhvr>
                                      <p:to>
                                        <p:strVal val="visible"/>
                                      </p:to>
                                    </p:set>
                                    <p:animEffect transition="in" filter="fade">
                                      <p:cBhvr>
                                        <p:cTn id="26"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59B35-E34D-B35A-BCBE-EC157DB480A2}"/>
              </a:ext>
            </a:extLst>
          </p:cNvPr>
          <p:cNvSpPr>
            <a:spLocks noGrp="1"/>
          </p:cNvSpPr>
          <p:nvPr>
            <p:ph type="title"/>
          </p:nvPr>
        </p:nvSpPr>
        <p:spPr/>
        <p:txBody>
          <a:bodyPr/>
          <a:lstStyle/>
          <a:p>
            <a:r>
              <a:rPr lang="en-US" dirty="0"/>
              <a:t>Design philosophy</a:t>
            </a:r>
            <a:endParaRPr lang="en-GB"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DBCBB18-BF10-4928-95CD-D896F9528C78}"/>
                  </a:ext>
                </a:extLst>
              </p:cNvPr>
              <p:cNvSpPr>
                <a:spLocks noGrp="1"/>
              </p:cNvSpPr>
              <p:nvPr>
                <p:ph idx="1"/>
              </p:nvPr>
            </p:nvSpPr>
            <p:spPr/>
            <p:txBody>
              <a:bodyPr/>
              <a:lstStyle/>
              <a:p>
                <a:pPr marL="0" indent="0">
                  <a:buNone/>
                </a:pPr>
                <a:r>
                  <a:rPr lang="en-GB" dirty="0"/>
                  <a:t>A decision was taken to produce a PROCESS [6, 7] design point at fixed machine geometry, but with variable performance. </a:t>
                </a:r>
              </a:p>
              <a:p>
                <a:r>
                  <a:rPr lang="en-GB" dirty="0"/>
                  <a:t>This will enable more studies to be carried out more quickly, as CAD and meshes, etc. can be re-used.</a:t>
                </a:r>
              </a:p>
              <a:p>
                <a:endParaRPr lang="en-GB" dirty="0"/>
              </a:p>
              <a:p>
                <a:r>
                  <a:rPr lang="en-GB" dirty="0"/>
                  <a:t>This will enable the DEMO Central Team to develop their systems / push performance / reduce their margins within a relatively well-defined geometrical envelope.</a:t>
                </a:r>
              </a:p>
              <a:p>
                <a:endParaRPr lang="en-GB" dirty="0"/>
              </a:p>
              <a:p>
                <a:r>
                  <a:rPr lang="en-GB" dirty="0"/>
                  <a:t>Higher fidelity studies can then be used to “update” the performance estimates for the reactor, e.g. in terms of:</a:t>
                </a:r>
              </a:p>
              <a:p>
                <a:pPr lvl="1"/>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𝑒𝑙</m:t>
                        </m:r>
                        <m:r>
                          <a:rPr lang="en-US" b="0" i="1" smtClean="0">
                            <a:latin typeface="Cambria Math" panose="02040503050406030204" pitchFamily="18" charset="0"/>
                          </a:rPr>
                          <m:t>,</m:t>
                        </m:r>
                        <m:r>
                          <a:rPr lang="en-US" b="0" i="1" smtClean="0">
                            <a:latin typeface="Cambria Math" panose="02040503050406030204" pitchFamily="18" charset="0"/>
                          </a:rPr>
                          <m:t>𝑛𝑒𝑡</m:t>
                        </m:r>
                      </m:sub>
                    </m:sSub>
                  </m:oMath>
                </a14:m>
                <a:endParaRPr lang="en-US" b="0" dirty="0"/>
              </a:p>
              <a:p>
                <a:pPr lvl="1"/>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𝜏</m:t>
                        </m:r>
                      </m:e>
                      <m:sub>
                        <m:r>
                          <a:rPr lang="en-US" b="0" i="1" smtClean="0">
                            <a:latin typeface="Cambria Math" panose="02040503050406030204" pitchFamily="18" charset="0"/>
                          </a:rPr>
                          <m:t>𝑝𝑢𝑙𝑠𝑒</m:t>
                        </m:r>
                      </m:sub>
                    </m:sSub>
                  </m:oMath>
                </a14:m>
                <a:endParaRPr lang="en-GB" dirty="0"/>
              </a:p>
              <a:p>
                <a:pPr lvl="1"/>
                <a:r>
                  <a:rPr lang="en-GB" dirty="0"/>
                  <a:t>...</a:t>
                </a:r>
              </a:p>
              <a:p>
                <a:pPr lvl="1"/>
                <a:endParaRPr lang="en-GB" dirty="0"/>
              </a:p>
              <a:p>
                <a:pPr lvl="1"/>
                <a:endParaRPr lang="en-GB" dirty="0"/>
              </a:p>
              <a:p>
                <a:endParaRPr lang="en-GB" dirty="0"/>
              </a:p>
            </p:txBody>
          </p:sp>
        </mc:Choice>
        <mc:Fallback xmlns="">
          <p:sp>
            <p:nvSpPr>
              <p:cNvPr id="3" name="Content Placeholder 2">
                <a:extLst>
                  <a:ext uri="{FF2B5EF4-FFF2-40B4-BE49-F238E27FC236}">
                    <a16:creationId xmlns:a16="http://schemas.microsoft.com/office/drawing/2014/main" id="{EDBCBB18-BF10-4928-95CD-D896F9528C78}"/>
                  </a:ext>
                </a:extLst>
              </p:cNvPr>
              <p:cNvSpPr>
                <a:spLocks noGrp="1" noRot="1" noChangeAspect="1" noMove="1" noResize="1" noEditPoints="1" noAdjustHandles="1" noChangeArrowheads="1" noChangeShapeType="1" noTextEdit="1"/>
              </p:cNvSpPr>
              <p:nvPr>
                <p:ph idx="1"/>
              </p:nvPr>
            </p:nvSpPr>
            <p:spPr>
              <a:blipFill>
                <a:blip r:embed="rId2"/>
                <a:stretch>
                  <a:fillRect l="-824" t="-857" r="-494"/>
                </a:stretch>
              </a:blipFill>
            </p:spPr>
            <p:txBody>
              <a:bodyPr/>
              <a:lstStyle/>
              <a:p>
                <a:r>
                  <a:rPr lang="en-GB">
                    <a:noFill/>
                  </a:rPr>
                  <a:t> </a:t>
                </a:r>
              </a:p>
            </p:txBody>
          </p:sp>
        </mc:Fallback>
      </mc:AlternateContent>
      <p:sp>
        <p:nvSpPr>
          <p:cNvPr id="4" name="Footer Placeholder 3">
            <a:extLst>
              <a:ext uri="{FF2B5EF4-FFF2-40B4-BE49-F238E27FC236}">
                <a16:creationId xmlns:a16="http://schemas.microsoft.com/office/drawing/2014/main" id="{E9FF09F1-1268-06D5-53A6-C26CB292D2AE}"/>
              </a:ext>
            </a:extLst>
          </p:cNvPr>
          <p:cNvSpPr>
            <a:spLocks noGrp="1"/>
          </p:cNvSpPr>
          <p:nvPr>
            <p:ph type="ftr" sz="quarter" idx="11"/>
          </p:nvPr>
        </p:nvSpPr>
        <p:spPr/>
        <p:txBody>
          <a:bodyPr/>
          <a:lstStyle/>
          <a:p>
            <a:r>
              <a:rPr lang="en-GB">
                <a:solidFill>
                  <a:prstClr val="white"/>
                </a:solidFill>
              </a:rPr>
              <a:t>M. Coleman | EU – China 4</a:t>
            </a:r>
            <a:r>
              <a:rPr lang="en-GB" baseline="30000">
                <a:solidFill>
                  <a:prstClr val="white"/>
                </a:solidFill>
              </a:rPr>
              <a:t>th </a:t>
            </a:r>
            <a:r>
              <a:rPr lang="en-GB">
                <a:solidFill>
                  <a:prstClr val="white"/>
                </a:solidFill>
              </a:rPr>
              <a:t>Technical Exchange Meeting  | 19 March 2024</a:t>
            </a:r>
            <a:endParaRPr lang="en-GB" dirty="0">
              <a:solidFill>
                <a:prstClr val="white"/>
              </a:solidFill>
            </a:endParaRPr>
          </a:p>
        </p:txBody>
      </p:sp>
      <p:sp>
        <p:nvSpPr>
          <p:cNvPr id="5" name="Slide Number Placeholder 4">
            <a:extLst>
              <a:ext uri="{FF2B5EF4-FFF2-40B4-BE49-F238E27FC236}">
                <a16:creationId xmlns:a16="http://schemas.microsoft.com/office/drawing/2014/main" id="{343F0E8B-13A0-0EC9-5EE4-CEFF7708CBE6}"/>
              </a:ext>
            </a:extLst>
          </p:cNvPr>
          <p:cNvSpPr>
            <a:spLocks noGrp="1"/>
          </p:cNvSpPr>
          <p:nvPr>
            <p:ph type="sldNum" sz="quarter" idx="12"/>
          </p:nvPr>
        </p:nvSpPr>
        <p:spPr/>
        <p:txBody>
          <a:bodyPr/>
          <a:lstStyle/>
          <a:p>
            <a:fld id="{6A6D9FA1-99C7-4910-8E32-B85D378B0060}" type="slidenum">
              <a:rPr lang="en-GB" smtClean="0">
                <a:solidFill>
                  <a:prstClr val="white"/>
                </a:solidFill>
              </a:rPr>
              <a:pPr/>
              <a:t>5</a:t>
            </a:fld>
            <a:endParaRPr lang="en-GB" dirty="0">
              <a:solidFill>
                <a:prstClr val="white"/>
              </a:solidFill>
            </a:endParaRPr>
          </a:p>
        </p:txBody>
      </p:sp>
    </p:spTree>
    <p:extLst>
      <p:ext uri="{BB962C8B-B14F-4D97-AF65-F5344CB8AC3E}">
        <p14:creationId xmlns:p14="http://schemas.microsoft.com/office/powerpoint/2010/main" val="21955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animEffect transition="in" filter="fade">
                                      <p:cBhvr>
                                        <p:cTn id="20" dur="500"/>
                                        <p:tgtEl>
                                          <p:spTgt spid="3">
                                            <p:txEl>
                                              <p:pRg st="6" end="6"/>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animEffect transition="in" filter="fade">
                                      <p:cBhvr>
                                        <p:cTn id="23" dur="500"/>
                                        <p:tgtEl>
                                          <p:spTgt spid="3">
                                            <p:txEl>
                                              <p:pRg st="7" end="7"/>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8" end="8"/>
                                            </p:txEl>
                                          </p:spTgt>
                                        </p:tgtEl>
                                        <p:attrNameLst>
                                          <p:attrName>style.visibility</p:attrName>
                                        </p:attrNameLst>
                                      </p:cBhvr>
                                      <p:to>
                                        <p:strVal val="visible"/>
                                      </p:to>
                                    </p:set>
                                    <p:animEffect transition="in" filter="fade">
                                      <p:cBhvr>
                                        <p:cTn id="26"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F3100217-B0F7-064E-ED1F-F96BF6DB1920}"/>
                  </a:ext>
                </a:extLst>
              </p:cNvPr>
              <p:cNvSpPr>
                <a:spLocks noGrp="1"/>
              </p:cNvSpPr>
              <p:nvPr>
                <p:ph type="title"/>
              </p:nvPr>
            </p:nvSpPr>
            <p:spPr/>
            <p:txBody>
              <a:bodyPr/>
              <a:lstStyle/>
              <a:p>
                <a14:m>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𝒒</m:t>
                        </m:r>
                      </m:e>
                      <m:sub>
                        <m:r>
                          <a:rPr lang="en-US" b="1" i="1" smtClean="0">
                            <a:latin typeface="Cambria Math" panose="02040503050406030204" pitchFamily="18" charset="0"/>
                          </a:rPr>
                          <m:t>𝟗𝟓</m:t>
                        </m:r>
                      </m:sub>
                    </m:sSub>
                  </m:oMath>
                </a14:m>
                <a:r>
                  <a:rPr lang="en-GB" dirty="0"/>
                  <a:t> as the plasma physics “margin”</a:t>
                </a:r>
              </a:p>
            </p:txBody>
          </p:sp>
        </mc:Choice>
        <mc:Fallback xmlns="">
          <p:sp>
            <p:nvSpPr>
              <p:cNvPr id="2" name="Title 1">
                <a:extLst>
                  <a:ext uri="{FF2B5EF4-FFF2-40B4-BE49-F238E27FC236}">
                    <a16:creationId xmlns:a16="http://schemas.microsoft.com/office/drawing/2014/main" id="{F3100217-B0F7-064E-ED1F-F96BF6DB1920}"/>
                  </a:ext>
                </a:extLst>
              </p:cNvPr>
              <p:cNvSpPr>
                <a:spLocks noGrp="1" noRot="1" noChangeAspect="1" noMove="1" noResize="1" noEditPoints="1" noAdjustHandles="1" noChangeArrowheads="1" noChangeShapeType="1" noTextEdit="1"/>
              </p:cNvSpPr>
              <p:nvPr>
                <p:ph type="title"/>
              </p:nvPr>
            </p:nvSpPr>
            <p:spPr>
              <a:blipFill>
                <a:blip r:embed="rId2"/>
                <a:stretch>
                  <a:fillRect t="-30667" b="-333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8BF88B3-45CF-C6BD-80CB-71F47536D753}"/>
                  </a:ext>
                </a:extLst>
              </p:cNvPr>
              <p:cNvSpPr>
                <a:spLocks noGrp="1"/>
              </p:cNvSpPr>
              <p:nvPr>
                <p:ph idx="1"/>
              </p:nvPr>
            </p:nvSpPr>
            <p:spPr/>
            <p:txBody>
              <a:bodyPr>
                <a:normAutofit fontScale="85000" lnSpcReduction="20000"/>
              </a:bodyPr>
              <a:lstStyle/>
              <a:p>
                <a:pPr marL="0" indent="0">
                  <a:buNone/>
                </a:pPr>
                <a:r>
                  <a:rPr lang="en-US" dirty="0"/>
                  <a:t>The uncertainties in the plasma confinement are too large to manage from an engineering design perspective.</a:t>
                </a:r>
              </a:p>
              <a:p>
                <a:endParaRPr lang="en-US" dirty="0"/>
              </a:p>
              <a:p>
                <a:pPr marL="0" indent="0">
                  <a:buNone/>
                </a:pPr>
                <a:r>
                  <a:rPr lang="en-US" b="1" u="sng" dirty="0"/>
                  <a:t>The problem statement:</a:t>
                </a:r>
              </a:p>
              <a:p>
                <a:r>
                  <a:rPr lang="en-US" dirty="0"/>
                  <a:t>We design and build a machine according to the best available knowledge and understanding.</a:t>
                </a:r>
              </a:p>
              <a:p>
                <a14:m>
                  <m:oMath xmlns:m="http://schemas.openxmlformats.org/officeDocument/2006/math">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𝑃</m:t>
                        </m:r>
                      </m:e>
                      <m:sub>
                        <m:r>
                          <a:rPr lang="en-US" b="0" i="1" dirty="0" smtClean="0">
                            <a:latin typeface="Cambria Math" panose="02040503050406030204" pitchFamily="18" charset="0"/>
                          </a:rPr>
                          <m:t>𝑓𝑢𝑠</m:t>
                        </m:r>
                      </m:sub>
                    </m:sSub>
                  </m:oMath>
                </a14:m>
                <a:r>
                  <a:rPr lang="en-US" dirty="0"/>
                  <a:t> is found to be lower than anticipated in the reference scenario.</a:t>
                </a:r>
              </a:p>
              <a:p>
                <a:r>
                  <a:rPr lang="en-US" dirty="0"/>
                  <a:t>We must recover the fusion power, but </a:t>
                </a:r>
                <a:r>
                  <a:rPr lang="en-US" u="sng" dirty="0"/>
                  <a:t>without</a:t>
                </a:r>
                <a:r>
                  <a:rPr lang="en-US" dirty="0"/>
                  <a:t> changing the machine (which has been built).</a:t>
                </a:r>
              </a:p>
              <a:p>
                <a:pPr lvl="1"/>
                <a:endParaRPr lang="en-GB" dirty="0"/>
              </a:p>
              <a:p>
                <a:pPr marL="0" indent="0">
                  <a:buNone/>
                </a:pPr>
                <a:r>
                  <a:rPr lang="en-GB" b="1" u="sng" dirty="0"/>
                  <a:t>Our solution:</a:t>
                </a:r>
                <a:r>
                  <a:rPr lang="en-GB" dirty="0"/>
                  <a:t> design with</a:t>
                </a:r>
                <a14:m>
                  <m:oMath xmlns:m="http://schemas.openxmlformats.org/officeDocument/2006/math">
                    <m:r>
                      <a:rPr lang="en-US" b="0" i="0"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95</m:t>
                        </m:r>
                      </m:sub>
                    </m:sSub>
                    <m:r>
                      <a:rPr lang="en-US" b="0" i="1" smtClean="0">
                        <a:latin typeface="Cambria Math" panose="02040503050406030204" pitchFamily="18" charset="0"/>
                      </a:rPr>
                      <m:t>&gt;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𝑞</m:t>
                        </m:r>
                      </m:e>
                      <m:sub>
                        <m:sSub>
                          <m:sSubPr>
                            <m:ctrlPr>
                              <a:rPr lang="en-US" b="0" i="1" smtClean="0">
                                <a:latin typeface="Cambria Math" panose="02040503050406030204" pitchFamily="18" charset="0"/>
                              </a:rPr>
                            </m:ctrlPr>
                          </m:sSubPr>
                          <m:e>
                            <m:r>
                              <a:rPr lang="en-US" b="0" i="1" smtClean="0">
                                <a:latin typeface="Cambria Math" panose="02040503050406030204" pitchFamily="18" charset="0"/>
                              </a:rPr>
                              <m:t>95</m:t>
                            </m:r>
                          </m:e>
                          <m:sub>
                            <m:r>
                              <a:rPr lang="en-US" b="0" i="1" smtClean="0">
                                <a:latin typeface="Cambria Math" panose="02040503050406030204" pitchFamily="18" charset="0"/>
                              </a:rPr>
                              <m:t>𝑚𝑖𝑛</m:t>
                            </m:r>
                          </m:sub>
                        </m:sSub>
                      </m:sub>
                    </m:sSub>
                  </m:oMath>
                </a14:m>
                <a:r>
                  <a:rPr lang="en-GB" dirty="0"/>
                  <a:t>, such that, if confinement is less good than anticipated:</a:t>
                </a:r>
              </a:p>
              <a:p>
                <a:pPr marL="42862" indent="0">
                  <a:buNone/>
                </a:pPr>
                <a:r>
                  <a:rPr lang="en-GB" dirty="0">
                    <a:sym typeface="Wingdings" panose="05000000000000000000" pitchFamily="2" charset="2"/>
                  </a:rPr>
                  <a:t> r</a:t>
                </a:r>
                <a:r>
                  <a:rPr lang="en-GB" dirty="0"/>
                  <a:t>educe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95</m:t>
                        </m:r>
                      </m:sub>
                    </m:sSub>
                  </m:oMath>
                </a14:m>
                <a:r>
                  <a:rPr lang="en-GB" dirty="0"/>
                  <a:t> </a:t>
                </a:r>
              </a:p>
              <a:p>
                <a:pPr marL="42862" indent="0">
                  <a:buNone/>
                </a:pPr>
                <a:r>
                  <a:rPr lang="en-GB" dirty="0">
                    <a:sym typeface="Wingdings" panose="05000000000000000000" pitchFamily="2" charset="2"/>
                  </a:rPr>
                  <a:t> increase </a:t>
                </a:r>
                <a14:m>
                  <m:oMath xmlns:m="http://schemas.openxmlformats.org/officeDocument/2006/math">
                    <m:sSub>
                      <m:sSubPr>
                        <m:ctrlPr>
                          <a:rPr lang="en-US" b="0" i="1" smtClean="0">
                            <a:latin typeface="Cambria Math" panose="02040503050406030204" pitchFamily="18" charset="0"/>
                            <a:sym typeface="Wingdings" panose="05000000000000000000" pitchFamily="2" charset="2"/>
                          </a:rPr>
                        </m:ctrlPr>
                      </m:sSubPr>
                      <m:e>
                        <m:r>
                          <a:rPr lang="en-US" b="0" i="1" smtClean="0">
                            <a:latin typeface="Cambria Math" panose="02040503050406030204" pitchFamily="18" charset="0"/>
                            <a:sym typeface="Wingdings" panose="05000000000000000000" pitchFamily="2" charset="2"/>
                          </a:rPr>
                          <m:t>𝐼</m:t>
                        </m:r>
                      </m:e>
                      <m:sub>
                        <m:r>
                          <a:rPr lang="en-US" b="0" i="1" smtClean="0">
                            <a:latin typeface="Cambria Math" panose="02040503050406030204" pitchFamily="18" charset="0"/>
                            <a:sym typeface="Wingdings" panose="05000000000000000000" pitchFamily="2" charset="2"/>
                          </a:rPr>
                          <m:t>𝑝</m:t>
                        </m:r>
                      </m:sub>
                    </m:sSub>
                  </m:oMath>
                </a14:m>
                <a:endParaRPr lang="en-US" b="0" dirty="0">
                  <a:sym typeface="Wingdings" panose="05000000000000000000" pitchFamily="2" charset="2"/>
                </a:endParaRPr>
              </a:p>
              <a:p>
                <a:pPr marL="42862" indent="0">
                  <a:buNone/>
                </a:pPr>
                <a:r>
                  <a:rPr lang="en-GB" dirty="0">
                    <a:sym typeface="Wingdings" panose="05000000000000000000" pitchFamily="2" charset="2"/>
                  </a:rPr>
                  <a:t> increase </a:t>
                </a:r>
                <a14:m>
                  <m:oMath xmlns:m="http://schemas.openxmlformats.org/officeDocument/2006/math">
                    <m:r>
                      <a:rPr lang="en-US" b="0" i="1" smtClean="0">
                        <a:latin typeface="Cambria Math" panose="02040503050406030204" pitchFamily="18" charset="0"/>
                        <a:sym typeface="Wingdings" panose="05000000000000000000" pitchFamily="2" charset="2"/>
                      </a:rPr>
                      <m:t>𝑛</m:t>
                    </m:r>
                  </m:oMath>
                </a14:m>
                <a:endParaRPr lang="en-GB" dirty="0">
                  <a:sym typeface="Wingdings" panose="05000000000000000000" pitchFamily="2" charset="2"/>
                </a:endParaRPr>
              </a:p>
              <a:p>
                <a:pPr marL="42862" indent="0">
                  <a:buNone/>
                </a:pPr>
                <a:r>
                  <a:rPr lang="en-GB" dirty="0">
                    <a:sym typeface="Wingdings" panose="05000000000000000000" pitchFamily="2" charset="2"/>
                  </a:rPr>
                  <a:t> recover reference </a:t>
                </a:r>
                <a14:m>
                  <m:oMath xmlns:m="http://schemas.openxmlformats.org/officeDocument/2006/math">
                    <m:sSub>
                      <m:sSubPr>
                        <m:ctrlPr>
                          <a:rPr lang="en-US" b="0" i="1" smtClean="0">
                            <a:latin typeface="Cambria Math" panose="02040503050406030204" pitchFamily="18" charset="0"/>
                            <a:sym typeface="Wingdings" panose="05000000000000000000" pitchFamily="2" charset="2"/>
                          </a:rPr>
                        </m:ctrlPr>
                      </m:sSubPr>
                      <m:e>
                        <m:r>
                          <a:rPr lang="en-US" b="0" i="1" smtClean="0">
                            <a:latin typeface="Cambria Math" panose="02040503050406030204" pitchFamily="18" charset="0"/>
                            <a:sym typeface="Wingdings" panose="05000000000000000000" pitchFamily="2" charset="2"/>
                          </a:rPr>
                          <m:t>𝑃</m:t>
                        </m:r>
                      </m:e>
                      <m:sub>
                        <m:r>
                          <a:rPr lang="en-US" b="0" i="1" smtClean="0">
                            <a:latin typeface="Cambria Math" panose="02040503050406030204" pitchFamily="18" charset="0"/>
                            <a:sym typeface="Wingdings" panose="05000000000000000000" pitchFamily="2" charset="2"/>
                          </a:rPr>
                          <m:t>𝑓𝑢𝑠</m:t>
                        </m:r>
                      </m:sub>
                    </m:sSub>
                  </m:oMath>
                </a14:m>
                <a:endParaRPr lang="en-GB" dirty="0"/>
              </a:p>
              <a:p>
                <a:pPr marL="342900" lvl="1" indent="0">
                  <a:buNone/>
                </a:pPr>
                <a:endParaRPr lang="en-GB" dirty="0"/>
              </a:p>
              <a:p>
                <a:pPr marL="0" indent="0">
                  <a:buNone/>
                </a:pPr>
                <a:r>
                  <a:rPr lang="en-GB" dirty="0"/>
                  <a:t>The previous 2017 baseline has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95</m:t>
                        </m:r>
                      </m:sub>
                    </m:sSub>
                  </m:oMath>
                </a14:m>
                <a:r>
                  <a:rPr lang="en-GB" dirty="0"/>
                  <a:t> =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𝑞</m:t>
                        </m:r>
                      </m:e>
                      <m:sub>
                        <m:sSub>
                          <m:sSubPr>
                            <m:ctrlPr>
                              <a:rPr lang="en-US" b="0" i="1" smtClean="0">
                                <a:latin typeface="Cambria Math" panose="02040503050406030204" pitchFamily="18" charset="0"/>
                              </a:rPr>
                            </m:ctrlPr>
                          </m:sSubPr>
                          <m:e>
                            <m:r>
                              <a:rPr lang="en-US" b="0" i="1" smtClean="0">
                                <a:latin typeface="Cambria Math" panose="02040503050406030204" pitchFamily="18" charset="0"/>
                              </a:rPr>
                              <m:t>95</m:t>
                            </m:r>
                          </m:e>
                          <m:sub>
                            <m:r>
                              <a:rPr lang="en-US" b="0" i="1" smtClean="0">
                                <a:latin typeface="Cambria Math" panose="02040503050406030204" pitchFamily="18" charset="0"/>
                              </a:rPr>
                              <m:t>𝑚𝑖𝑛</m:t>
                            </m:r>
                          </m:sub>
                        </m:sSub>
                      </m:sub>
                    </m:sSub>
                  </m:oMath>
                </a14:m>
                <a:r>
                  <a:rPr lang="en-GB" dirty="0"/>
                  <a:t> = 3.0, which is considered an operational limit</a:t>
                </a:r>
              </a:p>
              <a:p>
                <a:r>
                  <a:rPr lang="en-GB" dirty="0"/>
                  <a:t>Essentially no margin for plasma physics </a:t>
                </a:r>
                <a:r>
                  <a:rPr lang="en-GB" dirty="0">
                    <a:sym typeface="Wingdings" panose="05000000000000000000" pitchFamily="2" charset="2"/>
                  </a:rPr>
                  <a:t> </a:t>
                </a:r>
                <a:r>
                  <a:rPr lang="en-GB" dirty="0"/>
                  <a:t>A “physics and magnet” EU-DEMO design point has been used since 2018</a:t>
                </a:r>
              </a:p>
              <a:p>
                <a:r>
                  <a:rPr lang="en-GB" dirty="0"/>
                  <a:t>In the following, we take </a:t>
                </a:r>
                <a14:m>
                  <m:oMath xmlns:m="http://schemas.openxmlformats.org/officeDocument/2006/math">
                    <m:sSub>
                      <m:sSubPr>
                        <m:ctrlPr>
                          <a:rPr lang="en-US" b="0" i="1" smtClean="0">
                            <a:latin typeface="Cambria Math" panose="02040503050406030204" pitchFamily="18" charset="0"/>
                          </a:rPr>
                        </m:ctrlPr>
                      </m:sSub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95</m:t>
                            </m:r>
                          </m:sub>
                        </m:sSub>
                      </m:e>
                      <m:sub>
                        <m:r>
                          <a:rPr lang="en-US" b="0" i="1" smtClean="0">
                            <a:latin typeface="Cambria Math" panose="02040503050406030204" pitchFamily="18" charset="0"/>
                          </a:rPr>
                          <m:t>𝑚𝑖𝑛</m:t>
                        </m:r>
                      </m:sub>
                    </m:sSub>
                  </m:oMath>
                </a14:m>
                <a:r>
                  <a:rPr lang="en-GB" dirty="0"/>
                  <a:t> = 3.3, aiming for a hybrid regime.</a:t>
                </a:r>
              </a:p>
            </p:txBody>
          </p:sp>
        </mc:Choice>
        <mc:Fallback xmlns="">
          <p:sp>
            <p:nvSpPr>
              <p:cNvPr id="3" name="Content Placeholder 2">
                <a:extLst>
                  <a:ext uri="{FF2B5EF4-FFF2-40B4-BE49-F238E27FC236}">
                    <a16:creationId xmlns:a16="http://schemas.microsoft.com/office/drawing/2014/main" id="{48BF88B3-45CF-C6BD-80CB-71F47536D753}"/>
                  </a:ext>
                </a:extLst>
              </p:cNvPr>
              <p:cNvSpPr>
                <a:spLocks noGrp="1" noRot="1" noChangeAspect="1" noMove="1" noResize="1" noEditPoints="1" noAdjustHandles="1" noChangeArrowheads="1" noChangeShapeType="1" noTextEdit="1"/>
              </p:cNvSpPr>
              <p:nvPr>
                <p:ph idx="1"/>
              </p:nvPr>
            </p:nvSpPr>
            <p:spPr>
              <a:blipFill>
                <a:blip r:embed="rId3"/>
                <a:stretch>
                  <a:fillRect l="-549" t="-1501"/>
                </a:stretch>
              </a:blipFill>
            </p:spPr>
            <p:txBody>
              <a:bodyPr/>
              <a:lstStyle/>
              <a:p>
                <a:r>
                  <a:rPr lang="en-GB">
                    <a:noFill/>
                  </a:rPr>
                  <a:t> </a:t>
                </a:r>
              </a:p>
            </p:txBody>
          </p:sp>
        </mc:Fallback>
      </mc:AlternateContent>
      <p:sp>
        <p:nvSpPr>
          <p:cNvPr id="4" name="Footer Placeholder 3">
            <a:extLst>
              <a:ext uri="{FF2B5EF4-FFF2-40B4-BE49-F238E27FC236}">
                <a16:creationId xmlns:a16="http://schemas.microsoft.com/office/drawing/2014/main" id="{BE0D7E1D-D6C3-45C9-2BC1-F80DBA1A37CE}"/>
              </a:ext>
            </a:extLst>
          </p:cNvPr>
          <p:cNvSpPr>
            <a:spLocks noGrp="1"/>
          </p:cNvSpPr>
          <p:nvPr>
            <p:ph type="ftr" sz="quarter" idx="11"/>
          </p:nvPr>
        </p:nvSpPr>
        <p:spPr/>
        <p:txBody>
          <a:bodyPr/>
          <a:lstStyle/>
          <a:p>
            <a:r>
              <a:rPr lang="en-GB">
                <a:solidFill>
                  <a:prstClr val="white"/>
                </a:solidFill>
              </a:rPr>
              <a:t>M. Coleman | EU – China 4</a:t>
            </a:r>
            <a:r>
              <a:rPr lang="en-GB" baseline="30000">
                <a:solidFill>
                  <a:prstClr val="white"/>
                </a:solidFill>
              </a:rPr>
              <a:t>th </a:t>
            </a:r>
            <a:r>
              <a:rPr lang="en-GB">
                <a:solidFill>
                  <a:prstClr val="white"/>
                </a:solidFill>
              </a:rPr>
              <a:t>Technical Exchange Meeting  | 19 March 2024</a:t>
            </a:r>
            <a:endParaRPr lang="en-GB" dirty="0">
              <a:solidFill>
                <a:prstClr val="white"/>
              </a:solidFill>
            </a:endParaRPr>
          </a:p>
        </p:txBody>
      </p:sp>
      <p:sp>
        <p:nvSpPr>
          <p:cNvPr id="5" name="Slide Number Placeholder 4">
            <a:extLst>
              <a:ext uri="{FF2B5EF4-FFF2-40B4-BE49-F238E27FC236}">
                <a16:creationId xmlns:a16="http://schemas.microsoft.com/office/drawing/2014/main" id="{33864E06-BD09-3E9F-B8AB-D26E15BDFC03}"/>
              </a:ext>
            </a:extLst>
          </p:cNvPr>
          <p:cNvSpPr>
            <a:spLocks noGrp="1"/>
          </p:cNvSpPr>
          <p:nvPr>
            <p:ph type="sldNum" sz="quarter" idx="12"/>
          </p:nvPr>
        </p:nvSpPr>
        <p:spPr/>
        <p:txBody>
          <a:bodyPr/>
          <a:lstStyle/>
          <a:p>
            <a:fld id="{6A6D9FA1-99C7-4910-8E32-B85D378B0060}" type="slidenum">
              <a:rPr lang="en-GB" smtClean="0">
                <a:solidFill>
                  <a:prstClr val="white"/>
                </a:solidFill>
              </a:rPr>
              <a:pPr/>
              <a:t>6</a:t>
            </a:fld>
            <a:endParaRPr lang="en-GB" dirty="0">
              <a:solidFill>
                <a:prstClr val="white"/>
              </a:solidFill>
            </a:endParaRPr>
          </a:p>
        </p:txBody>
      </p:sp>
    </p:spTree>
    <p:extLst>
      <p:ext uri="{BB962C8B-B14F-4D97-AF65-F5344CB8AC3E}">
        <p14:creationId xmlns:p14="http://schemas.microsoft.com/office/powerpoint/2010/main" val="3347636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fade">
                                      <p:cBhvr>
                                        <p:cTn id="37" dur="500"/>
                                        <p:tgtEl>
                                          <p:spTgt spid="3">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fade">
                                      <p:cBhvr>
                                        <p:cTn id="42" dur="500"/>
                                        <p:tgtEl>
                                          <p:spTgt spid="3">
                                            <p:txEl>
                                              <p:pRg st="10" end="1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animEffect transition="in" filter="fade">
                                      <p:cBhvr>
                                        <p:cTn id="47" dur="500"/>
                                        <p:tgtEl>
                                          <p:spTgt spid="3">
                                            <p:txEl>
                                              <p:pRg st="11" end="1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13" end="13"/>
                                            </p:txEl>
                                          </p:spTgt>
                                        </p:tgtEl>
                                        <p:attrNameLst>
                                          <p:attrName>style.visibility</p:attrName>
                                        </p:attrNameLst>
                                      </p:cBhvr>
                                      <p:to>
                                        <p:strVal val="visible"/>
                                      </p:to>
                                    </p:set>
                                    <p:animEffect transition="in" filter="fade">
                                      <p:cBhvr>
                                        <p:cTn id="52" dur="500"/>
                                        <p:tgtEl>
                                          <p:spTgt spid="3">
                                            <p:txEl>
                                              <p:pRg st="13" end="13"/>
                                            </p:txEl>
                                          </p:spTgt>
                                        </p:tgtEl>
                                      </p:cBhvr>
                                    </p:animEffect>
                                  </p:childTnLst>
                                </p:cTn>
                              </p:par>
                              <p:par>
                                <p:cTn id="53" presetID="10" presetClass="entr" presetSubtype="0" fill="hold" nodeType="withEffect">
                                  <p:stCondLst>
                                    <p:cond delay="0"/>
                                  </p:stCondLst>
                                  <p:childTnLst>
                                    <p:set>
                                      <p:cBhvr>
                                        <p:cTn id="54" dur="1" fill="hold">
                                          <p:stCondLst>
                                            <p:cond delay="0"/>
                                          </p:stCondLst>
                                        </p:cTn>
                                        <p:tgtEl>
                                          <p:spTgt spid="3">
                                            <p:txEl>
                                              <p:pRg st="14" end="14"/>
                                            </p:txEl>
                                          </p:spTgt>
                                        </p:tgtEl>
                                        <p:attrNameLst>
                                          <p:attrName>style.visibility</p:attrName>
                                        </p:attrNameLst>
                                      </p:cBhvr>
                                      <p:to>
                                        <p:strVal val="visible"/>
                                      </p:to>
                                    </p:set>
                                    <p:animEffect transition="in" filter="fade">
                                      <p:cBhvr>
                                        <p:cTn id="55" dur="500"/>
                                        <p:tgtEl>
                                          <p:spTgt spid="3">
                                            <p:txEl>
                                              <p:pRg st="14" end="14"/>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3">
                                            <p:txEl>
                                              <p:pRg st="15" end="15"/>
                                            </p:txEl>
                                          </p:spTgt>
                                        </p:tgtEl>
                                        <p:attrNameLst>
                                          <p:attrName>style.visibility</p:attrName>
                                        </p:attrNameLst>
                                      </p:cBhvr>
                                      <p:to>
                                        <p:strVal val="visible"/>
                                      </p:to>
                                    </p:set>
                                    <p:animEffect transition="in" filter="fade">
                                      <p:cBhvr>
                                        <p:cTn id="60" dur="500"/>
                                        <p:tgtEl>
                                          <p:spTgt spid="3">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1E8D7-6089-07B5-F6F1-7D7ED210F557}"/>
              </a:ext>
            </a:extLst>
          </p:cNvPr>
          <p:cNvSpPr>
            <a:spLocks noGrp="1"/>
          </p:cNvSpPr>
          <p:nvPr>
            <p:ph type="title"/>
          </p:nvPr>
        </p:nvSpPr>
        <p:spPr/>
        <p:txBody>
          <a:bodyPr/>
          <a:lstStyle/>
          <a:p>
            <a:r>
              <a:rPr lang="en-GB" dirty="0"/>
              <a:t>Divertor protection criterion</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67D18355-F6D5-9B62-4F06-801E6C48EBC0}"/>
                  </a:ext>
                </a:extLst>
              </p:cNvPr>
              <p:cNvSpPr>
                <a:spLocks noGrp="1"/>
              </p:cNvSpPr>
              <p:nvPr>
                <p:ph idx="1"/>
              </p:nvPr>
            </p:nvSpPr>
            <p:spPr/>
            <p:txBody>
              <a:bodyPr>
                <a:normAutofit/>
              </a:bodyPr>
              <a:lstStyle/>
              <a:p>
                <a:r>
                  <a:rPr lang="en-US" b="0" dirty="0"/>
                  <a:t>In the G1 baseline,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𝑠𝑒𝑝</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𝐵</m:t>
                        </m:r>
                      </m:e>
                      <m:sub>
                        <m:r>
                          <m:rPr>
                            <m:sty m:val="p"/>
                          </m:rPr>
                          <a:rPr lang="en-US" b="0" i="0" smtClean="0">
                            <a:latin typeface="Cambria Math" panose="02040503050406030204" pitchFamily="18" charset="0"/>
                          </a:rPr>
                          <m:t>T</m:t>
                        </m:r>
                      </m:sub>
                    </m:sSub>
                    <m:r>
                      <a:rPr lang="en-US" b="0" i="0" smtClean="0">
                        <a:latin typeface="Cambria Math" panose="02040503050406030204" pitchFamily="18" charset="0"/>
                      </a:rPr>
                      <m:t>/</m:t>
                    </m:r>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q</m:t>
                        </m:r>
                      </m:e>
                      <m:sub>
                        <m:r>
                          <a:rPr lang="en-US" b="0" i="0" smtClean="0">
                            <a:latin typeface="Cambria Math" panose="02040503050406030204" pitchFamily="18" charset="0"/>
                          </a:rPr>
                          <m:t>95</m:t>
                        </m:r>
                      </m:sub>
                    </m:sSub>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AR</m:t>
                        </m:r>
                      </m:e>
                      <m:sub>
                        <m:r>
                          <a:rPr lang="en-US" b="0" i="0" smtClean="0">
                            <a:latin typeface="Cambria Math" panose="02040503050406030204" pitchFamily="18" charset="0"/>
                          </a:rPr>
                          <m:t>0</m:t>
                        </m:r>
                      </m:sub>
                    </m:sSub>
                  </m:oMath>
                </a14:m>
                <a:r>
                  <a:rPr lang="en-GB" dirty="0"/>
                  <a:t> [8] was used as the divertor protection criterion, with:</a:t>
                </a:r>
              </a:p>
              <a:p>
                <a:pPr lvl="1"/>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𝑠𝑒𝑝</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𝐵</m:t>
                        </m:r>
                      </m:e>
                      <m:sub>
                        <m:r>
                          <m:rPr>
                            <m:sty m:val="p"/>
                          </m:rPr>
                          <a:rPr lang="en-US" b="0" i="0" smtClean="0">
                            <a:latin typeface="Cambria Math" panose="02040503050406030204" pitchFamily="18" charset="0"/>
                          </a:rPr>
                          <m:t>T</m:t>
                        </m:r>
                      </m:sub>
                    </m:sSub>
                    <m:r>
                      <a:rPr lang="en-US" b="0" i="0" smtClean="0">
                        <a:latin typeface="Cambria Math" panose="02040503050406030204" pitchFamily="18" charset="0"/>
                      </a:rPr>
                      <m:t>/</m:t>
                    </m:r>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q</m:t>
                        </m:r>
                      </m:e>
                      <m:sub>
                        <m:r>
                          <a:rPr lang="en-US" b="0" i="0" smtClean="0">
                            <a:latin typeface="Cambria Math" panose="02040503050406030204" pitchFamily="18" charset="0"/>
                          </a:rPr>
                          <m:t>95</m:t>
                        </m:r>
                      </m:sub>
                    </m:sSub>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AR</m:t>
                        </m:r>
                      </m:e>
                      <m:sub>
                        <m:r>
                          <a:rPr lang="en-US" b="0" i="0" smtClean="0">
                            <a:latin typeface="Cambria Math" panose="02040503050406030204" pitchFamily="18" charset="0"/>
                          </a:rPr>
                          <m:t>0</m:t>
                        </m:r>
                      </m:sub>
                    </m:sSub>
                    <m:r>
                      <a:rPr lang="en-US" b="0" i="1" smtClean="0">
                        <a:latin typeface="Cambria Math" panose="02040503050406030204" pitchFamily="18" charset="0"/>
                        <a:ea typeface="Cambria Math" panose="02040503050406030204" pitchFamily="18" charset="0"/>
                      </a:rPr>
                      <m:t>≤</m:t>
                    </m:r>
                  </m:oMath>
                </a14:m>
                <a:r>
                  <a:rPr lang="en-GB" dirty="0"/>
                  <a:t> 9.2 MW.T/m (equivalent ITER value)</a:t>
                </a:r>
              </a:p>
              <a:p>
                <a:pPr lvl="1"/>
                <a:endParaRPr lang="en-GB" dirty="0"/>
              </a:p>
              <a:p>
                <a:r>
                  <a:rPr lang="en-GB" dirty="0"/>
                  <a:t>In a loss of detachment event (LODE), we assume that the plasma re-attaches with a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𝜆</m:t>
                        </m:r>
                      </m:e>
                      <m:sub>
                        <m:r>
                          <a:rPr lang="en-US" b="0" i="1" smtClean="0">
                            <a:latin typeface="Cambria Math" panose="02040503050406030204" pitchFamily="18" charset="0"/>
                          </a:rPr>
                          <m:t>𝑞</m:t>
                        </m:r>
                      </m:sub>
                    </m:sSub>
                  </m:oMath>
                </a14:m>
                <a:r>
                  <a:rPr lang="en-GB" dirty="0"/>
                  <a:t> according to the </a:t>
                </a:r>
                <a:r>
                  <a:rPr lang="en-GB" dirty="0" err="1"/>
                  <a:t>Eich</a:t>
                </a:r>
                <a:r>
                  <a:rPr lang="en-GB" dirty="0"/>
                  <a:t> scaling [9].</a:t>
                </a:r>
              </a:p>
              <a:p>
                <a:pPr lvl="1"/>
                <a:r>
                  <a:rPr lang="en-GB" dirty="0"/>
                  <a:t>At the outer divertor target, following [10], this results in a heat flux: </a:t>
                </a:r>
                <a14:m>
                  <m:oMath xmlns:m="http://schemas.openxmlformats.org/officeDocument/2006/math">
                    <m:sSub>
                      <m:sSubPr>
                        <m:ctrlPr>
                          <a:rPr lang="en-US" b="0" i="1" smtClean="0">
                            <a:latin typeface="Cambria Math" panose="02040503050406030204" pitchFamily="18" charset="0"/>
                          </a:rPr>
                        </m:ctrlPr>
                      </m:sSubPr>
                      <m:e>
                        <m:acc>
                          <m:accPr>
                            <m:chr m:val="̇"/>
                            <m:ctrlPr>
                              <a:rPr lang="en-GB" i="1" smtClean="0">
                                <a:latin typeface="Cambria Math" panose="02040503050406030204" pitchFamily="18" charset="0"/>
                              </a:rPr>
                            </m:ctrlPr>
                          </m:accPr>
                          <m:e>
                            <m:r>
                              <a:rPr lang="en-US" b="0" i="1" smtClean="0">
                                <a:latin typeface="Cambria Math" panose="02040503050406030204" pitchFamily="18" charset="0"/>
                              </a:rPr>
                              <m:t>𝑞</m:t>
                            </m:r>
                          </m:e>
                        </m:acc>
                      </m:e>
                      <m:sub>
                        <m:r>
                          <a:rPr lang="en-US" b="0" i="1" smtClean="0">
                            <a:latin typeface="Cambria Math" panose="02040503050406030204" pitchFamily="18" charset="0"/>
                          </a:rPr>
                          <m:t>𝑑𝑖𝑣</m:t>
                        </m:r>
                        <m:r>
                          <a:rPr lang="en-US" b="0" i="1" smtClean="0">
                            <a:latin typeface="Cambria Math" panose="02040503050406030204" pitchFamily="18" charset="0"/>
                          </a:rPr>
                          <m:t>,</m:t>
                        </m:r>
                        <m:r>
                          <a:rPr lang="en-US" b="0" i="1" smtClean="0">
                            <a:latin typeface="Cambria Math" panose="02040503050406030204" pitchFamily="18" charset="0"/>
                          </a:rPr>
                          <m:t>𝑜𝑢𝑡𝑒𝑟</m:t>
                        </m:r>
                      </m:sub>
                    </m:sSub>
                  </m:oMath>
                </a14:m>
                <a:r>
                  <a:rPr lang="en-GB" dirty="0"/>
                  <a:t>~ 83 MW/m</a:t>
                </a:r>
                <a:r>
                  <a:rPr lang="en-GB" baseline="30000" dirty="0"/>
                  <a:t>2</a:t>
                </a:r>
              </a:p>
              <a:p>
                <a:pPr lvl="1"/>
                <a:r>
                  <a:rPr lang="en-GB" dirty="0"/>
                  <a:t>This is well above the maximum heat flux that can be mitigated with an emergency target sweeping manoeuvre ~60-70 MW/m</a:t>
                </a:r>
                <a:r>
                  <a:rPr lang="en-GB" baseline="30000" dirty="0"/>
                  <a:t>2</a:t>
                </a:r>
                <a:r>
                  <a:rPr lang="en-GB" dirty="0"/>
                  <a:t> [10]</a:t>
                </a:r>
              </a:p>
              <a:p>
                <a:pPr lvl="1"/>
                <a:endParaRPr lang="en-GB" dirty="0"/>
              </a:p>
              <a:p>
                <a:r>
                  <a:rPr lang="en-GB" dirty="0"/>
                  <a:t>For reasonable machine size, divertor target sweeping is still required for a LODE, but the lower the re-attached heat flux, the better.</a:t>
                </a:r>
              </a:p>
              <a:p>
                <a:pPr lvl="1"/>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𝑠𝑒𝑝</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𝐵</m:t>
                        </m:r>
                      </m:e>
                      <m:sub>
                        <m:r>
                          <m:rPr>
                            <m:sty m:val="p"/>
                          </m:rPr>
                          <a:rPr lang="en-US" b="0" i="0" smtClean="0">
                            <a:latin typeface="Cambria Math" panose="02040503050406030204" pitchFamily="18" charset="0"/>
                          </a:rPr>
                          <m:t>T</m:t>
                        </m:r>
                      </m:sub>
                    </m:sSub>
                    <m:r>
                      <a:rPr lang="en-US" b="0" i="0" smtClean="0">
                        <a:latin typeface="Cambria Math" panose="02040503050406030204" pitchFamily="18" charset="0"/>
                      </a:rPr>
                      <m:t>/</m:t>
                    </m:r>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q</m:t>
                        </m:r>
                      </m:e>
                      <m:sub>
                        <m:r>
                          <a:rPr lang="en-US" b="0" i="0" smtClean="0">
                            <a:latin typeface="Cambria Math" panose="02040503050406030204" pitchFamily="18" charset="0"/>
                          </a:rPr>
                          <m:t>95</m:t>
                        </m:r>
                      </m:sub>
                    </m:sSub>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AR</m:t>
                        </m:r>
                      </m:e>
                      <m:sub>
                        <m:r>
                          <a:rPr lang="en-US" b="0" i="0" smtClean="0">
                            <a:latin typeface="Cambria Math" panose="02040503050406030204" pitchFamily="18" charset="0"/>
                          </a:rPr>
                          <m:t>0</m:t>
                        </m:r>
                      </m:sub>
                    </m:sSub>
                    <m:r>
                      <a:rPr lang="en-US" b="0" i="1" smtClean="0">
                        <a:latin typeface="Cambria Math" panose="02040503050406030204" pitchFamily="18" charset="0"/>
                        <a:ea typeface="Cambria Math" panose="02040503050406030204" pitchFamily="18" charset="0"/>
                      </a:rPr>
                      <m:t>≤</m:t>
                    </m:r>
                  </m:oMath>
                </a14:m>
                <a:r>
                  <a:rPr lang="en-GB" dirty="0"/>
                  <a:t> 6.0 MW.T/m was chosen, i.e. </a:t>
                </a:r>
                <a14:m>
                  <m:oMath xmlns:m="http://schemas.openxmlformats.org/officeDocument/2006/math">
                    <m:sSub>
                      <m:sSubPr>
                        <m:ctrlPr>
                          <a:rPr lang="en-US" i="1">
                            <a:latin typeface="Cambria Math" panose="02040503050406030204" pitchFamily="18" charset="0"/>
                          </a:rPr>
                        </m:ctrlPr>
                      </m:sSubPr>
                      <m:e>
                        <m:acc>
                          <m:accPr>
                            <m:chr m:val="̇"/>
                            <m:ctrlPr>
                              <a:rPr lang="en-GB" i="1">
                                <a:latin typeface="Cambria Math" panose="02040503050406030204" pitchFamily="18" charset="0"/>
                              </a:rPr>
                            </m:ctrlPr>
                          </m:accPr>
                          <m:e>
                            <m:r>
                              <a:rPr lang="en-US" i="1">
                                <a:latin typeface="Cambria Math" panose="02040503050406030204" pitchFamily="18" charset="0"/>
                              </a:rPr>
                              <m:t>𝑞</m:t>
                            </m:r>
                          </m:e>
                        </m:acc>
                      </m:e>
                      <m:sub>
                        <m:r>
                          <a:rPr lang="en-US" i="1">
                            <a:latin typeface="Cambria Math" panose="02040503050406030204" pitchFamily="18" charset="0"/>
                          </a:rPr>
                          <m:t>𝑑𝑖𝑣</m:t>
                        </m:r>
                        <m:r>
                          <a:rPr lang="en-US" i="1">
                            <a:latin typeface="Cambria Math" panose="02040503050406030204" pitchFamily="18" charset="0"/>
                          </a:rPr>
                          <m:t>,</m:t>
                        </m:r>
                        <m:r>
                          <a:rPr lang="en-US" i="1">
                            <a:latin typeface="Cambria Math" panose="02040503050406030204" pitchFamily="18" charset="0"/>
                          </a:rPr>
                          <m:t>𝑜𝑢𝑡𝑒𝑟</m:t>
                        </m:r>
                      </m:sub>
                    </m:sSub>
                  </m:oMath>
                </a14:m>
                <a:r>
                  <a:rPr lang="en-GB" dirty="0"/>
                  <a:t> ~50 MW/m</a:t>
                </a:r>
                <a:r>
                  <a:rPr lang="en-GB" baseline="30000" dirty="0"/>
                  <a:t>2</a:t>
                </a:r>
                <a:endParaRPr lang="en-GB" dirty="0"/>
              </a:p>
            </p:txBody>
          </p:sp>
        </mc:Choice>
        <mc:Fallback>
          <p:sp>
            <p:nvSpPr>
              <p:cNvPr id="3" name="Content Placeholder 2">
                <a:extLst>
                  <a:ext uri="{FF2B5EF4-FFF2-40B4-BE49-F238E27FC236}">
                    <a16:creationId xmlns:a16="http://schemas.microsoft.com/office/drawing/2014/main" id="{67D18355-F6D5-9B62-4F06-801E6C48EBC0}"/>
                  </a:ext>
                </a:extLst>
              </p:cNvPr>
              <p:cNvSpPr>
                <a:spLocks noGrp="1" noRot="1" noChangeAspect="1" noMove="1" noResize="1" noEditPoints="1" noAdjustHandles="1" noChangeArrowheads="1" noChangeShapeType="1" noTextEdit="1"/>
              </p:cNvSpPr>
              <p:nvPr>
                <p:ph idx="1"/>
              </p:nvPr>
            </p:nvSpPr>
            <p:spPr>
              <a:blipFill>
                <a:blip r:embed="rId2"/>
                <a:stretch>
                  <a:fillRect l="-714" t="-750" r="-714"/>
                </a:stretch>
              </a:blipFill>
            </p:spPr>
            <p:txBody>
              <a:bodyPr/>
              <a:lstStyle/>
              <a:p>
                <a:r>
                  <a:rPr lang="en-GB">
                    <a:noFill/>
                  </a:rPr>
                  <a:t> </a:t>
                </a:r>
              </a:p>
            </p:txBody>
          </p:sp>
        </mc:Fallback>
      </mc:AlternateContent>
      <p:sp>
        <p:nvSpPr>
          <p:cNvPr id="4" name="Footer Placeholder 3">
            <a:extLst>
              <a:ext uri="{FF2B5EF4-FFF2-40B4-BE49-F238E27FC236}">
                <a16:creationId xmlns:a16="http://schemas.microsoft.com/office/drawing/2014/main" id="{65153A98-CFB4-6B34-1271-5DBA75522B07}"/>
              </a:ext>
            </a:extLst>
          </p:cNvPr>
          <p:cNvSpPr>
            <a:spLocks noGrp="1"/>
          </p:cNvSpPr>
          <p:nvPr>
            <p:ph type="ftr" sz="quarter" idx="11"/>
          </p:nvPr>
        </p:nvSpPr>
        <p:spPr/>
        <p:txBody>
          <a:bodyPr/>
          <a:lstStyle/>
          <a:p>
            <a:r>
              <a:rPr lang="en-GB">
                <a:solidFill>
                  <a:prstClr val="white"/>
                </a:solidFill>
              </a:rPr>
              <a:t>M. Coleman | EU – China 4</a:t>
            </a:r>
            <a:r>
              <a:rPr lang="en-GB" baseline="30000">
                <a:solidFill>
                  <a:prstClr val="white"/>
                </a:solidFill>
              </a:rPr>
              <a:t>th </a:t>
            </a:r>
            <a:r>
              <a:rPr lang="en-GB">
                <a:solidFill>
                  <a:prstClr val="white"/>
                </a:solidFill>
              </a:rPr>
              <a:t>Technical Exchange Meeting  | 19 March 2024</a:t>
            </a:r>
            <a:endParaRPr lang="en-GB" dirty="0">
              <a:solidFill>
                <a:prstClr val="white"/>
              </a:solidFill>
            </a:endParaRPr>
          </a:p>
        </p:txBody>
      </p:sp>
      <p:sp>
        <p:nvSpPr>
          <p:cNvPr id="5" name="Slide Number Placeholder 4">
            <a:extLst>
              <a:ext uri="{FF2B5EF4-FFF2-40B4-BE49-F238E27FC236}">
                <a16:creationId xmlns:a16="http://schemas.microsoft.com/office/drawing/2014/main" id="{F88FFBAF-DCF6-518F-717E-C71349250CEC}"/>
              </a:ext>
            </a:extLst>
          </p:cNvPr>
          <p:cNvSpPr>
            <a:spLocks noGrp="1"/>
          </p:cNvSpPr>
          <p:nvPr>
            <p:ph type="sldNum" sz="quarter" idx="12"/>
          </p:nvPr>
        </p:nvSpPr>
        <p:spPr/>
        <p:txBody>
          <a:bodyPr/>
          <a:lstStyle/>
          <a:p>
            <a:fld id="{6A6D9FA1-99C7-4910-8E32-B85D378B0060}" type="slidenum">
              <a:rPr lang="en-GB" smtClean="0">
                <a:solidFill>
                  <a:prstClr val="white"/>
                </a:solidFill>
              </a:rPr>
              <a:pPr/>
              <a:t>7</a:t>
            </a:fld>
            <a:endParaRPr lang="en-GB" dirty="0">
              <a:solidFill>
                <a:prstClr val="white"/>
              </a:solidFill>
            </a:endParaRPr>
          </a:p>
        </p:txBody>
      </p:sp>
    </p:spTree>
    <p:extLst>
      <p:ext uri="{BB962C8B-B14F-4D97-AF65-F5344CB8AC3E}">
        <p14:creationId xmlns:p14="http://schemas.microsoft.com/office/powerpoint/2010/main" val="3893131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A2B6363A-C044-D4C3-0C06-A26786EC7F11}"/>
                  </a:ext>
                </a:extLst>
              </p:cNvPr>
              <p:cNvSpPr>
                <a:spLocks noGrp="1"/>
              </p:cNvSpPr>
              <p:nvPr>
                <p:ph type="title"/>
              </p:nvPr>
            </p:nvSpPr>
            <p:spPr/>
            <p:txBody>
              <a:bodyPr/>
              <a:lstStyle/>
              <a:p>
                <a:r>
                  <a:rPr lang="en-US" dirty="0"/>
                  <a:t>Constraints robust to changes in </a:t>
                </a:r>
                <a14:m>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𝒒</m:t>
                        </m:r>
                      </m:e>
                      <m:sub>
                        <m:r>
                          <a:rPr lang="en-US" b="1" i="1" smtClean="0">
                            <a:latin typeface="Cambria Math" panose="02040503050406030204" pitchFamily="18" charset="0"/>
                          </a:rPr>
                          <m:t>𝟗𝟓</m:t>
                        </m:r>
                      </m:sub>
                    </m:sSub>
                  </m:oMath>
                </a14:m>
                <a:endParaRPr lang="en-GB" dirty="0"/>
              </a:p>
            </p:txBody>
          </p:sp>
        </mc:Choice>
        <mc:Fallback xmlns="">
          <p:sp>
            <p:nvSpPr>
              <p:cNvPr id="2" name="Title 1">
                <a:extLst>
                  <a:ext uri="{FF2B5EF4-FFF2-40B4-BE49-F238E27FC236}">
                    <a16:creationId xmlns:a16="http://schemas.microsoft.com/office/drawing/2014/main" id="{A2B6363A-C044-D4C3-0C06-A26786EC7F11}"/>
                  </a:ext>
                </a:extLst>
              </p:cNvPr>
              <p:cNvSpPr>
                <a:spLocks noGrp="1" noRot="1" noChangeAspect="1" noMove="1" noResize="1" noEditPoints="1" noAdjustHandles="1" noChangeArrowheads="1" noChangeShapeType="1" noTextEdit="1"/>
              </p:cNvSpPr>
              <p:nvPr>
                <p:ph type="title"/>
              </p:nvPr>
            </p:nvSpPr>
            <p:spPr>
              <a:blipFill>
                <a:blip r:embed="rId2"/>
                <a:stretch>
                  <a:fillRect l="-1289" t="-30667" b="-33333"/>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9F1382F4-B877-D888-94C4-72D7B0A207E2}"/>
                  </a:ext>
                </a:extLst>
              </p:cNvPr>
              <p:cNvSpPr>
                <a:spLocks noGrp="1"/>
              </p:cNvSpPr>
              <p:nvPr>
                <p:ph idx="1"/>
              </p:nvPr>
            </p:nvSpPr>
            <p:spPr/>
            <p:txBody>
              <a:bodyPr/>
              <a:lstStyle/>
              <a:p>
                <a:r>
                  <a:rPr lang="en-US" dirty="0"/>
                  <a:t>For a design point at a reference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95</m:t>
                        </m:r>
                      </m:sub>
                    </m:sSub>
                  </m:oMath>
                </a14:m>
                <a:r>
                  <a:rPr lang="en-GB" dirty="0"/>
                  <a:t> &gt; </a:t>
                </a:r>
                <a14:m>
                  <m:oMath xmlns:m="http://schemas.openxmlformats.org/officeDocument/2006/math">
                    <m:sSub>
                      <m:sSubPr>
                        <m:ctrlPr>
                          <a:rPr lang="en-US" b="0" i="1" smtClean="0">
                            <a:latin typeface="Cambria Math" panose="02040503050406030204" pitchFamily="18" charset="0"/>
                          </a:rPr>
                        </m:ctrlPr>
                      </m:sSub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95</m:t>
                            </m:r>
                          </m:sub>
                        </m:sSub>
                      </m:e>
                      <m:sub>
                        <m:r>
                          <a:rPr lang="en-US" b="0" i="1" smtClean="0">
                            <a:latin typeface="Cambria Math" panose="02040503050406030204" pitchFamily="18" charset="0"/>
                          </a:rPr>
                          <m:t>𝑚𝑖𝑛</m:t>
                        </m:r>
                      </m:sub>
                    </m:sSub>
                  </m:oMath>
                </a14:m>
                <a:r>
                  <a:rPr lang="en-GB" dirty="0"/>
                  <a:t>, when reducing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95</m:t>
                        </m:r>
                      </m:sub>
                    </m:sSub>
                  </m:oMath>
                </a14:m>
                <a:r>
                  <a:rPr lang="en-GB" dirty="0"/>
                  <a:t> </a:t>
                </a:r>
                <a14:m>
                  <m:oMath xmlns:m="http://schemas.openxmlformats.org/officeDocument/2006/math">
                    <m:sSub>
                      <m:sSubPr>
                        <m:ctrlPr>
                          <a:rPr lang="en-US" i="1">
                            <a:latin typeface="Cambria Math" panose="02040503050406030204" pitchFamily="18" charset="0"/>
                          </a:rPr>
                        </m:ctrlPr>
                      </m:sSubPr>
                      <m:e>
                        <m:groupChr>
                          <m:groupChrPr>
                            <m:chr m:val="→"/>
                            <m:pos m:val="top"/>
                            <m:ctrlPr>
                              <a:rPr lang="en-US" i="1" smtClean="0">
                                <a:latin typeface="Cambria Math" panose="02040503050406030204" pitchFamily="18" charset="0"/>
                              </a:rPr>
                            </m:ctrlPr>
                          </m:groupChrPr>
                          <m:e/>
                        </m:groupChr>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95</m:t>
                            </m:r>
                          </m:sub>
                        </m:sSub>
                      </m:e>
                      <m:sub>
                        <m:r>
                          <a:rPr lang="en-US" i="1">
                            <a:latin typeface="Cambria Math" panose="02040503050406030204" pitchFamily="18" charset="0"/>
                          </a:rPr>
                          <m:t>𝑚𝑖𝑛</m:t>
                        </m:r>
                      </m:sub>
                    </m:sSub>
                  </m:oMath>
                </a14:m>
                <a:r>
                  <a:rPr lang="en-GB" dirty="0"/>
                  <a:t>, some constraint values are affected.</a:t>
                </a:r>
              </a:p>
              <a:p>
                <a:pPr lvl="1"/>
                <a:r>
                  <a:rPr lang="en-GB" dirty="0"/>
                  <a:t>The notation </a:t>
                </a:r>
                <a14:m>
                  <m:oMath xmlns:m="http://schemas.openxmlformats.org/officeDocument/2006/math">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e>
                      <m:sup>
                        <m:r>
                          <a:rPr lang="en-US" b="0" i="1" smtClean="0">
                            <a:latin typeface="Cambria Math" panose="02040503050406030204" pitchFamily="18" charset="0"/>
                          </a:rPr>
                          <m:t>∗</m:t>
                        </m:r>
                      </m:sup>
                    </m:sSup>
                  </m:oMath>
                </a14:m>
                <a:r>
                  <a:rPr lang="en-GB" dirty="0"/>
                  <a:t> is used to indicate the value of </a:t>
                </a:r>
                <a14:m>
                  <m:oMath xmlns:m="http://schemas.openxmlformats.org/officeDocument/2006/math">
                    <m:r>
                      <a:rPr lang="en-US" b="0" i="1" smtClean="0">
                        <a:latin typeface="Cambria Math" panose="02040503050406030204" pitchFamily="18" charset="0"/>
                      </a:rPr>
                      <m:t>𝑥</m:t>
                    </m:r>
                  </m:oMath>
                </a14:m>
                <a:r>
                  <a:rPr lang="en-GB" dirty="0"/>
                  <a:t> when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95</m:t>
                        </m:r>
                      </m:sub>
                    </m:sSub>
                    <m:r>
                      <a:rPr lang="en-US" b="0" i="0" smtClean="0">
                        <a:latin typeface="Cambria Math" panose="02040503050406030204" pitchFamily="18" charset="0"/>
                      </a:rPr>
                      <m:t> </m:t>
                    </m:r>
                    <m:groupChr>
                      <m:groupChrPr>
                        <m:chr m:val="→"/>
                        <m:pos m:val="top"/>
                        <m:ctrlPr>
                          <a:rPr lang="en-US" b="0" i="1" smtClean="0">
                            <a:latin typeface="Cambria Math" panose="02040503050406030204" pitchFamily="18" charset="0"/>
                          </a:rPr>
                        </m:ctrlPr>
                      </m:groupChrPr>
                      <m:e/>
                    </m:groupChr>
                  </m:oMath>
                </a14:m>
                <a:r>
                  <a:rPr lang="en-GB" dirty="0"/>
                  <a:t> </a:t>
                </a:r>
                <a14:m>
                  <m:oMath xmlns:m="http://schemas.openxmlformats.org/officeDocument/2006/math">
                    <m:sSub>
                      <m:sSubPr>
                        <m:ctrlPr>
                          <a:rPr lang="en-US" b="0" i="1" smtClean="0">
                            <a:latin typeface="Cambria Math" panose="02040503050406030204" pitchFamily="18" charset="0"/>
                          </a:rPr>
                        </m:ctrlPr>
                      </m:sSub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95</m:t>
                            </m:r>
                          </m:sub>
                        </m:sSub>
                      </m:e>
                      <m:sub>
                        <m:r>
                          <a:rPr lang="en-US" b="0" i="1" smtClean="0">
                            <a:latin typeface="Cambria Math" panose="02040503050406030204" pitchFamily="18" charset="0"/>
                          </a:rPr>
                          <m:t>𝑚𝑖𝑛</m:t>
                        </m:r>
                      </m:sub>
                    </m:sSub>
                  </m:oMath>
                </a14:m>
                <a:endParaRPr lang="en-GB" dirty="0"/>
              </a:p>
              <a:p>
                <a:endParaRPr lang="en-GB" dirty="0"/>
              </a:p>
              <a:p>
                <a:r>
                  <a:rPr lang="en-GB" dirty="0"/>
                  <a:t>In particular, the divertor protection criterion and pulse length have to be adjusted:</a:t>
                </a:r>
              </a:p>
              <a:p>
                <a:pPr marL="342900" lvl="1" indent="0">
                  <a:buNone/>
                </a:pPr>
                <a14:m>
                  <m:oMath xmlns:m="http://schemas.openxmlformats.org/officeDocument/2006/math">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𝑃</m:t>
                                </m:r>
                              </m:e>
                              <m:sub>
                                <m:r>
                                  <a:rPr lang="en-US" i="1">
                                    <a:latin typeface="Cambria Math" panose="02040503050406030204" pitchFamily="18" charset="0"/>
                                  </a:rPr>
                                  <m:t>𝑠𝑒𝑝</m:t>
                                </m:r>
                              </m:sub>
                            </m:sSub>
                            <m:r>
                              <a:rPr lang="en-US" i="1">
                                <a:latin typeface="Cambria Math" panose="02040503050406030204" pitchFamily="18" charset="0"/>
                              </a:rPr>
                              <m:t>𝐵</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95</m:t>
                                </m:r>
                              </m:sub>
                            </m:sSub>
                            <m:r>
                              <a:rPr lang="en-US" i="1">
                                <a:latin typeface="Cambria Math" panose="02040503050406030204" pitchFamily="18" charset="0"/>
                              </a:rPr>
                              <m:t>𝐴</m:t>
                            </m:r>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0</m:t>
                                </m:r>
                              </m:sub>
                            </m:sSub>
                          </m:e>
                        </m:d>
                      </m:e>
                      <m:sup>
                        <m:r>
                          <a:rPr lang="en-US" b="0" i="1" smtClean="0">
                            <a:latin typeface="Cambria Math" panose="02040503050406030204" pitchFamily="18" charset="0"/>
                          </a:rPr>
                          <m:t>∗</m:t>
                        </m:r>
                      </m:sup>
                    </m:sSup>
                    <m:r>
                      <a:rPr lang="en-US" b="0" i="1"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95</m:t>
                            </m:r>
                          </m:sub>
                        </m:sSub>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𝑞</m:t>
                            </m:r>
                          </m:e>
                          <m:sub>
                            <m:sSub>
                              <m:sSubPr>
                                <m:ctrlPr>
                                  <a:rPr lang="en-US" b="0" i="1" smtClean="0">
                                    <a:latin typeface="Cambria Math" panose="02040503050406030204" pitchFamily="18" charset="0"/>
                                  </a:rPr>
                                </m:ctrlPr>
                              </m:sSubPr>
                              <m:e>
                                <m:r>
                                  <a:rPr lang="en-US" b="0" i="1" smtClean="0">
                                    <a:latin typeface="Cambria Math" panose="02040503050406030204" pitchFamily="18" charset="0"/>
                                  </a:rPr>
                                  <m:t>95</m:t>
                                </m:r>
                              </m:e>
                              <m:sub>
                                <m:r>
                                  <a:rPr lang="en-US" b="0" i="1" smtClean="0">
                                    <a:latin typeface="Cambria Math" panose="02040503050406030204" pitchFamily="18" charset="0"/>
                                  </a:rPr>
                                  <m:t>𝑚𝑖𝑛</m:t>
                                </m:r>
                              </m:sub>
                            </m:sSub>
                          </m:sub>
                        </m:sSub>
                      </m:den>
                    </m:f>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𝑃</m:t>
                        </m:r>
                      </m:e>
                      <m:sub>
                        <m:r>
                          <a:rPr lang="en-US" i="1">
                            <a:latin typeface="Cambria Math" panose="02040503050406030204" pitchFamily="18" charset="0"/>
                          </a:rPr>
                          <m:t>𝑠𝑒𝑝</m:t>
                        </m:r>
                      </m:sub>
                    </m:sSub>
                    <m:r>
                      <a:rPr lang="en-US" i="1">
                        <a:latin typeface="Cambria Math" panose="02040503050406030204" pitchFamily="18" charset="0"/>
                      </a:rPr>
                      <m:t>𝐵</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95</m:t>
                        </m:r>
                      </m:sub>
                    </m:sSub>
                    <m:r>
                      <a:rPr lang="en-US" i="1">
                        <a:latin typeface="Cambria Math" panose="02040503050406030204" pitchFamily="18" charset="0"/>
                      </a:rPr>
                      <m:t>𝐴</m:t>
                    </m:r>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0</m:t>
                        </m:r>
                      </m:sub>
                    </m:sSub>
                  </m:oMath>
                </a14:m>
                <a:r>
                  <a:rPr lang="en-GB" dirty="0"/>
                  <a:t> </a:t>
                </a:r>
              </a:p>
              <a:p>
                <a:pPr marL="342900" lvl="1" indent="0">
                  <a:buNone/>
                </a:pPr>
                <a14:m>
                  <m:oMath xmlns:m="http://schemas.openxmlformats.org/officeDocument/2006/math">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𝜏</m:t>
                                </m:r>
                              </m:e>
                              <m:sub>
                                <m:r>
                                  <a:rPr lang="en-US" b="0" i="1" smtClean="0">
                                    <a:latin typeface="Cambria Math" panose="02040503050406030204" pitchFamily="18" charset="0"/>
                                  </a:rPr>
                                  <m:t>𝑝𝑢𝑙𝑠𝑒</m:t>
                                </m:r>
                              </m:sub>
                            </m:sSub>
                          </m:e>
                        </m:d>
                      </m:e>
                      <m:sup>
                        <m:r>
                          <a:rPr lang="en-US" b="0" i="1" smtClean="0">
                            <a:latin typeface="Cambria Math" panose="02040503050406030204" pitchFamily="18" charset="0"/>
                          </a:rPr>
                          <m:t>∗</m:t>
                        </m:r>
                      </m:sup>
                    </m:sSup>
                    <m:r>
                      <a:rPr lang="en-US" b="0" i="1"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95</m:t>
                                </m:r>
                              </m:sub>
                            </m:sSub>
                          </m:e>
                          <m:sub>
                            <m:r>
                              <a:rPr lang="en-US" b="0" i="1" smtClean="0">
                                <a:latin typeface="Cambria Math" panose="02040503050406030204" pitchFamily="18" charset="0"/>
                              </a:rPr>
                              <m:t>𝑚𝑖𝑛</m:t>
                            </m:r>
                          </m:sub>
                        </m:sSub>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95</m:t>
                            </m:r>
                          </m:sub>
                        </m:sSub>
                      </m:den>
                    </m:f>
                    <m:sSub>
                      <m:sSubPr>
                        <m:ctrlPr>
                          <a:rPr lang="en-US" b="0" i="1" smtClean="0">
                            <a:latin typeface="Cambria Math" panose="02040503050406030204" pitchFamily="18" charset="0"/>
                          </a:rPr>
                        </m:ctrlPr>
                      </m:sSubPr>
                      <m:e>
                        <m:r>
                          <a:rPr lang="en-US" b="0" i="1" smtClean="0">
                            <a:latin typeface="Cambria Math" panose="02040503050406030204" pitchFamily="18" charset="0"/>
                          </a:rPr>
                          <m:t>𝜏</m:t>
                        </m:r>
                      </m:e>
                      <m:sub>
                        <m:r>
                          <a:rPr lang="en-US" b="0" i="1" smtClean="0">
                            <a:latin typeface="Cambria Math" panose="02040503050406030204" pitchFamily="18" charset="0"/>
                          </a:rPr>
                          <m:t>𝑝𝑢𝑙𝑠𝑒</m:t>
                        </m:r>
                      </m:sub>
                    </m:sSub>
                  </m:oMath>
                </a14:m>
                <a:r>
                  <a:rPr lang="en-GB" dirty="0"/>
                  <a:t> </a:t>
                </a:r>
              </a:p>
              <a:p>
                <a:pPr marL="342900" lvl="1" indent="0">
                  <a:buNone/>
                </a:pPr>
                <a:endParaRPr lang="en-GB" dirty="0"/>
              </a:p>
              <a:p>
                <a14:m>
                  <m:oMath xmlns:m="http://schemas.openxmlformats.org/officeDocument/2006/math">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𝜏</m:t>
                                </m:r>
                              </m:e>
                              <m:sub>
                                <m:r>
                                  <a:rPr lang="en-US" b="0" i="1" smtClean="0">
                                    <a:latin typeface="Cambria Math" panose="02040503050406030204" pitchFamily="18" charset="0"/>
                                  </a:rPr>
                                  <m:t>𝑝𝑢𝑙𝑠𝑒</m:t>
                                </m:r>
                              </m:sub>
                            </m:sSub>
                          </m:e>
                        </m:d>
                      </m:e>
                      <m:sup>
                        <m:r>
                          <a:rPr lang="en-US" b="0" i="1" smtClean="0">
                            <a:latin typeface="Cambria Math" panose="02040503050406030204" pitchFamily="18" charset="0"/>
                          </a:rPr>
                          <m:t>∗</m:t>
                        </m:r>
                      </m:sup>
                    </m:sSup>
                  </m:oMath>
                </a14:m>
                <a:r>
                  <a:rPr lang="en-GB" dirty="0"/>
                  <a:t> accounts for the increase in plasma current reducing the pulse length, but is a slight simplification of the real poloidal flux balance constraint</a:t>
                </a:r>
              </a:p>
            </p:txBody>
          </p:sp>
        </mc:Choice>
        <mc:Fallback>
          <p:sp>
            <p:nvSpPr>
              <p:cNvPr id="3" name="Content Placeholder 2">
                <a:extLst>
                  <a:ext uri="{FF2B5EF4-FFF2-40B4-BE49-F238E27FC236}">
                    <a16:creationId xmlns:a16="http://schemas.microsoft.com/office/drawing/2014/main" id="{9F1382F4-B877-D888-94C4-72D7B0A207E2}"/>
                  </a:ext>
                </a:extLst>
              </p:cNvPr>
              <p:cNvSpPr>
                <a:spLocks noGrp="1" noRot="1" noChangeAspect="1" noMove="1" noResize="1" noEditPoints="1" noAdjustHandles="1" noChangeArrowheads="1" noChangeShapeType="1" noTextEdit="1"/>
              </p:cNvSpPr>
              <p:nvPr>
                <p:ph idx="1"/>
              </p:nvPr>
            </p:nvSpPr>
            <p:spPr>
              <a:blipFill>
                <a:blip r:embed="rId3"/>
                <a:stretch>
                  <a:fillRect l="-714" t="-1715" r="-714"/>
                </a:stretch>
              </a:blipFill>
            </p:spPr>
            <p:txBody>
              <a:bodyPr/>
              <a:lstStyle/>
              <a:p>
                <a:r>
                  <a:rPr lang="en-GB">
                    <a:noFill/>
                  </a:rPr>
                  <a:t> </a:t>
                </a:r>
              </a:p>
            </p:txBody>
          </p:sp>
        </mc:Fallback>
      </mc:AlternateContent>
      <p:sp>
        <p:nvSpPr>
          <p:cNvPr id="4" name="Footer Placeholder 3">
            <a:extLst>
              <a:ext uri="{FF2B5EF4-FFF2-40B4-BE49-F238E27FC236}">
                <a16:creationId xmlns:a16="http://schemas.microsoft.com/office/drawing/2014/main" id="{78E24AA7-3112-6DD6-C876-CCBA70C9F604}"/>
              </a:ext>
            </a:extLst>
          </p:cNvPr>
          <p:cNvSpPr>
            <a:spLocks noGrp="1"/>
          </p:cNvSpPr>
          <p:nvPr>
            <p:ph type="ftr" sz="quarter" idx="11"/>
          </p:nvPr>
        </p:nvSpPr>
        <p:spPr/>
        <p:txBody>
          <a:bodyPr/>
          <a:lstStyle/>
          <a:p>
            <a:r>
              <a:rPr lang="en-GB">
                <a:solidFill>
                  <a:prstClr val="white"/>
                </a:solidFill>
              </a:rPr>
              <a:t>M. Coleman | EU – China 4</a:t>
            </a:r>
            <a:r>
              <a:rPr lang="en-GB" baseline="30000">
                <a:solidFill>
                  <a:prstClr val="white"/>
                </a:solidFill>
              </a:rPr>
              <a:t>th </a:t>
            </a:r>
            <a:r>
              <a:rPr lang="en-GB">
                <a:solidFill>
                  <a:prstClr val="white"/>
                </a:solidFill>
              </a:rPr>
              <a:t>Technical Exchange Meeting  | 19 March 2024</a:t>
            </a:r>
            <a:endParaRPr lang="en-GB" dirty="0">
              <a:solidFill>
                <a:prstClr val="white"/>
              </a:solidFill>
            </a:endParaRPr>
          </a:p>
        </p:txBody>
      </p:sp>
      <p:sp>
        <p:nvSpPr>
          <p:cNvPr id="5" name="Slide Number Placeholder 4">
            <a:extLst>
              <a:ext uri="{FF2B5EF4-FFF2-40B4-BE49-F238E27FC236}">
                <a16:creationId xmlns:a16="http://schemas.microsoft.com/office/drawing/2014/main" id="{6A1DD1C0-573C-9F98-9654-C051587BA294}"/>
              </a:ext>
            </a:extLst>
          </p:cNvPr>
          <p:cNvSpPr>
            <a:spLocks noGrp="1"/>
          </p:cNvSpPr>
          <p:nvPr>
            <p:ph type="sldNum" sz="quarter" idx="12"/>
          </p:nvPr>
        </p:nvSpPr>
        <p:spPr/>
        <p:txBody>
          <a:bodyPr/>
          <a:lstStyle/>
          <a:p>
            <a:fld id="{6A6D9FA1-99C7-4910-8E32-B85D378B0060}" type="slidenum">
              <a:rPr lang="en-GB" smtClean="0">
                <a:solidFill>
                  <a:prstClr val="white"/>
                </a:solidFill>
              </a:rPr>
              <a:pPr/>
              <a:t>8</a:t>
            </a:fld>
            <a:endParaRPr lang="en-GB" dirty="0">
              <a:solidFill>
                <a:prstClr val="white"/>
              </a:solidFill>
            </a:endParaRPr>
          </a:p>
        </p:txBody>
      </p:sp>
    </p:spTree>
    <p:extLst>
      <p:ext uri="{BB962C8B-B14F-4D97-AF65-F5344CB8AC3E}">
        <p14:creationId xmlns:p14="http://schemas.microsoft.com/office/powerpoint/2010/main" val="1392547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500"/>
                                        <p:tgtEl>
                                          <p:spTgt spid="3">
                                            <p:txEl>
                                              <p:pRg st="5" end="5"/>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7" end="7"/>
                                            </p:txEl>
                                          </p:spTgt>
                                        </p:tgtEl>
                                        <p:attrNameLst>
                                          <p:attrName>style.visibility</p:attrName>
                                        </p:attrNameLst>
                                      </p:cBhvr>
                                      <p:to>
                                        <p:strVal val="visible"/>
                                      </p:to>
                                    </p:set>
                                    <p:animEffect transition="in" filter="fade">
                                      <p:cBhvr>
                                        <p:cTn id="1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27DC2-93D6-C345-4AC3-38B5161FEB3C}"/>
              </a:ext>
            </a:extLst>
          </p:cNvPr>
          <p:cNvSpPr>
            <a:spLocks noGrp="1"/>
          </p:cNvSpPr>
          <p:nvPr>
            <p:ph type="title"/>
          </p:nvPr>
        </p:nvSpPr>
        <p:spPr/>
        <p:txBody>
          <a:bodyPr/>
          <a:lstStyle/>
          <a:p>
            <a:r>
              <a:rPr lang="en-US" dirty="0"/>
              <a:t>Design </a:t>
            </a:r>
            <a:r>
              <a:rPr lang="en-US" dirty="0" err="1"/>
              <a:t>optimisation</a:t>
            </a:r>
            <a:r>
              <a:rPr lang="en-US" dirty="0"/>
              <a:t> problem</a:t>
            </a:r>
            <a:endParaRPr lang="en-GB" dirty="0"/>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9CEA3C7E-ECA4-BFE7-F6B4-35F34BE8A447}"/>
                  </a:ext>
                </a:extLst>
              </p:cNvPr>
              <p:cNvSpPr>
                <a:spLocks noGrp="1"/>
              </p:cNvSpPr>
              <p:nvPr>
                <p:ph idx="1"/>
              </p:nvPr>
            </p:nvSpPr>
            <p:spPr>
              <a:xfrm>
                <a:off x="609600" y="836712"/>
                <a:ext cx="5128470" cy="5688632"/>
              </a:xfrm>
            </p:spPr>
            <p:txBody>
              <a:bodyPr/>
              <a:lstStyle/>
              <a:p>
                <a:pPr marL="0" indent="0">
                  <a:buNone/>
                </a:pPr>
                <a:r>
                  <a:rPr lang="en-US" b="1" dirty="0"/>
                  <a:t>m</a:t>
                </a:r>
                <a:r>
                  <a:rPr lang="en-US" b="1" dirty="0" err="1"/>
                  <a:t>aximise</a:t>
                </a:r>
                <a:r>
                  <a:rPr lang="en-US" b="1" dirty="0"/>
                  <a:t>:</a:t>
                </a:r>
                <a14:m>
                  <m:oMath xmlns:m="http://schemas.openxmlformats.org/officeDocument/2006/math">
                    <m:r>
                      <a:rPr lang="en-US" b="1" i="0" smtClean="0">
                        <a:latin typeface="Cambria Math" panose="02040503050406030204" pitchFamily="18" charset="0"/>
                      </a:rPr>
                      <m:t> </m:t>
                    </m:r>
                    <m:sSup>
                      <m:sSupPr>
                        <m:ctrlPr>
                          <a:rPr lang="en-US" i="1" smtClean="0">
                            <a:solidFill>
                              <a:srgbClr val="0070C0"/>
                            </a:solidFill>
                            <a:latin typeface="Cambria Math" panose="02040503050406030204" pitchFamily="18" charset="0"/>
                          </a:rPr>
                        </m:ctrlPr>
                      </m:sSupPr>
                      <m:e>
                        <m:d>
                          <m:dPr>
                            <m:ctrlPr>
                              <a:rPr lang="en-US" i="1">
                                <a:solidFill>
                                  <a:srgbClr val="0070C0"/>
                                </a:solidFill>
                                <a:latin typeface="Cambria Math" panose="02040503050406030204" pitchFamily="18" charset="0"/>
                              </a:rPr>
                            </m:ctrlPr>
                          </m:dPr>
                          <m:e>
                            <m:sSub>
                              <m:sSubPr>
                                <m:ctrlPr>
                                  <a:rPr lang="en-US" i="1">
                                    <a:solidFill>
                                      <a:srgbClr val="0070C0"/>
                                    </a:solidFill>
                                    <a:latin typeface="Cambria Math" panose="02040503050406030204" pitchFamily="18" charset="0"/>
                                  </a:rPr>
                                </m:ctrlPr>
                              </m:sSubPr>
                              <m:e>
                                <m:r>
                                  <a:rPr lang="en-US" i="1">
                                    <a:solidFill>
                                      <a:srgbClr val="0070C0"/>
                                    </a:solidFill>
                                    <a:latin typeface="Cambria Math" panose="02040503050406030204" pitchFamily="18" charset="0"/>
                                  </a:rPr>
                                  <m:t>𝜏</m:t>
                                </m:r>
                              </m:e>
                              <m:sub>
                                <m:r>
                                  <a:rPr lang="en-US" i="1">
                                    <a:solidFill>
                                      <a:srgbClr val="0070C0"/>
                                    </a:solidFill>
                                    <a:latin typeface="Cambria Math" panose="02040503050406030204" pitchFamily="18" charset="0"/>
                                  </a:rPr>
                                  <m:t>𝑝𝑢𝑙𝑠𝑒</m:t>
                                </m:r>
                              </m:sub>
                            </m:sSub>
                          </m:e>
                        </m:d>
                      </m:e>
                      <m:sup>
                        <m:r>
                          <a:rPr lang="en-US" i="1">
                            <a:solidFill>
                              <a:srgbClr val="0070C0"/>
                            </a:solidFill>
                            <a:latin typeface="Cambria Math" panose="02040503050406030204" pitchFamily="18" charset="0"/>
                          </a:rPr>
                          <m:t>∗</m:t>
                        </m:r>
                      </m:sup>
                    </m:sSup>
                  </m:oMath>
                </a14:m>
                <a:endParaRPr lang="en-US" dirty="0"/>
              </a:p>
              <a:p>
                <a:pPr marL="0" indent="0">
                  <a:buNone/>
                </a:pPr>
                <a:r>
                  <a:rPr lang="en-GB" b="1" dirty="0"/>
                  <a:t>subject to:</a:t>
                </a:r>
              </a:p>
              <a:p>
                <a:pPr marL="0" indent="0">
                  <a:buNone/>
                </a:pPr>
                <a:r>
                  <a:rPr lang="en-GB" dirty="0"/>
                  <a:t>	</a:t>
                </a:r>
                <a:r>
                  <a:rPr lang="en-US" b="0" dirty="0"/>
                  <a:t> </a:t>
                </a:r>
                <a14:m>
                  <m:oMath xmlns:m="http://schemas.openxmlformats.org/officeDocument/2006/math">
                    <m:sSup>
                      <m:sSupPr>
                        <m:ctrlPr>
                          <a:rPr lang="en-US" b="0" i="1" smtClean="0">
                            <a:solidFill>
                              <a:srgbClr val="0070C0"/>
                            </a:solidFill>
                            <a:latin typeface="Cambria Math" panose="02040503050406030204" pitchFamily="18" charset="0"/>
                          </a:rPr>
                        </m:ctrlPr>
                      </m:sSupPr>
                      <m:e>
                        <m:d>
                          <m:dPr>
                            <m:ctrlPr>
                              <a:rPr lang="en-US" b="0" i="1" smtClean="0">
                                <a:solidFill>
                                  <a:srgbClr val="0070C0"/>
                                </a:solidFill>
                                <a:latin typeface="Cambria Math" panose="02040503050406030204" pitchFamily="18" charset="0"/>
                              </a:rPr>
                            </m:ctrlPr>
                          </m:dPr>
                          <m:e>
                            <m:sSub>
                              <m:sSubPr>
                                <m:ctrlPr>
                                  <a:rPr lang="en-US" i="1">
                                    <a:solidFill>
                                      <a:srgbClr val="0070C0"/>
                                    </a:solidFill>
                                    <a:latin typeface="Cambria Math" panose="02040503050406030204" pitchFamily="18" charset="0"/>
                                  </a:rPr>
                                </m:ctrlPr>
                              </m:sSubPr>
                              <m:e>
                                <m:r>
                                  <a:rPr lang="en-US" i="1">
                                    <a:solidFill>
                                      <a:srgbClr val="0070C0"/>
                                    </a:solidFill>
                                    <a:latin typeface="Cambria Math" panose="02040503050406030204" pitchFamily="18" charset="0"/>
                                  </a:rPr>
                                  <m:t>𝑃</m:t>
                                </m:r>
                              </m:e>
                              <m:sub>
                                <m:r>
                                  <a:rPr lang="en-US" i="1">
                                    <a:solidFill>
                                      <a:srgbClr val="0070C0"/>
                                    </a:solidFill>
                                    <a:latin typeface="Cambria Math" panose="02040503050406030204" pitchFamily="18" charset="0"/>
                                  </a:rPr>
                                  <m:t>𝑠𝑒𝑝</m:t>
                                </m:r>
                              </m:sub>
                            </m:sSub>
                            <m:r>
                              <a:rPr lang="en-US" i="1">
                                <a:solidFill>
                                  <a:srgbClr val="0070C0"/>
                                </a:solidFill>
                                <a:latin typeface="Cambria Math" panose="02040503050406030204" pitchFamily="18" charset="0"/>
                              </a:rPr>
                              <m:t>𝐵</m:t>
                            </m:r>
                            <m:r>
                              <a:rPr lang="en-US" i="1">
                                <a:solidFill>
                                  <a:srgbClr val="0070C0"/>
                                </a:solidFill>
                                <a:latin typeface="Cambria Math" panose="02040503050406030204" pitchFamily="18" charset="0"/>
                              </a:rPr>
                              <m:t>/</m:t>
                            </m:r>
                            <m:sSub>
                              <m:sSubPr>
                                <m:ctrlPr>
                                  <a:rPr lang="en-US" i="1">
                                    <a:solidFill>
                                      <a:srgbClr val="0070C0"/>
                                    </a:solidFill>
                                    <a:latin typeface="Cambria Math" panose="02040503050406030204" pitchFamily="18" charset="0"/>
                                  </a:rPr>
                                </m:ctrlPr>
                              </m:sSubPr>
                              <m:e>
                                <m:r>
                                  <a:rPr lang="en-US" i="1">
                                    <a:solidFill>
                                      <a:srgbClr val="0070C0"/>
                                    </a:solidFill>
                                    <a:latin typeface="Cambria Math" panose="02040503050406030204" pitchFamily="18" charset="0"/>
                                  </a:rPr>
                                  <m:t>𝑞</m:t>
                                </m:r>
                              </m:e>
                              <m:sub>
                                <m:r>
                                  <a:rPr lang="en-US" i="1">
                                    <a:solidFill>
                                      <a:srgbClr val="0070C0"/>
                                    </a:solidFill>
                                    <a:latin typeface="Cambria Math" panose="02040503050406030204" pitchFamily="18" charset="0"/>
                                  </a:rPr>
                                  <m:t>95</m:t>
                                </m:r>
                              </m:sub>
                            </m:sSub>
                            <m:r>
                              <a:rPr lang="en-US" i="1">
                                <a:solidFill>
                                  <a:srgbClr val="0070C0"/>
                                </a:solidFill>
                                <a:latin typeface="Cambria Math" panose="02040503050406030204" pitchFamily="18" charset="0"/>
                              </a:rPr>
                              <m:t>𝐴</m:t>
                            </m:r>
                            <m:sSub>
                              <m:sSubPr>
                                <m:ctrlPr>
                                  <a:rPr lang="en-US" i="1">
                                    <a:solidFill>
                                      <a:srgbClr val="0070C0"/>
                                    </a:solidFill>
                                    <a:latin typeface="Cambria Math" panose="02040503050406030204" pitchFamily="18" charset="0"/>
                                  </a:rPr>
                                </m:ctrlPr>
                              </m:sSubPr>
                              <m:e>
                                <m:r>
                                  <a:rPr lang="en-US" i="1">
                                    <a:solidFill>
                                      <a:srgbClr val="0070C0"/>
                                    </a:solidFill>
                                    <a:latin typeface="Cambria Math" panose="02040503050406030204" pitchFamily="18" charset="0"/>
                                  </a:rPr>
                                  <m:t>𝑅</m:t>
                                </m:r>
                              </m:e>
                              <m:sub>
                                <m:r>
                                  <a:rPr lang="en-US" i="1">
                                    <a:solidFill>
                                      <a:srgbClr val="0070C0"/>
                                    </a:solidFill>
                                    <a:latin typeface="Cambria Math" panose="02040503050406030204" pitchFamily="18" charset="0"/>
                                  </a:rPr>
                                  <m:t>0</m:t>
                                </m:r>
                              </m:sub>
                            </m:sSub>
                          </m:e>
                        </m:d>
                      </m:e>
                      <m:sup>
                        <m:r>
                          <a:rPr lang="en-US" b="0" i="1" smtClean="0">
                            <a:solidFill>
                              <a:srgbClr val="0070C0"/>
                            </a:solidFill>
                            <a:latin typeface="Cambria Math" panose="02040503050406030204" pitchFamily="18" charset="0"/>
                          </a:rPr>
                          <m:t>∗</m:t>
                        </m:r>
                      </m:sup>
                    </m:sSup>
                    <m:r>
                      <a:rPr lang="en-US" b="0" i="1" smtClean="0">
                        <a:solidFill>
                          <a:srgbClr val="0070C0"/>
                        </a:solidFill>
                        <a:latin typeface="Cambria Math" panose="02040503050406030204" pitchFamily="18" charset="0"/>
                        <a:ea typeface="Cambria Math" panose="02040503050406030204" pitchFamily="18" charset="0"/>
                      </a:rPr>
                      <m:t>≤</m:t>
                    </m:r>
                  </m:oMath>
                </a14:m>
                <a:r>
                  <a:rPr lang="en-GB" dirty="0">
                    <a:solidFill>
                      <a:srgbClr val="0070C0"/>
                    </a:solidFill>
                  </a:rPr>
                  <a:t> 6.0 MW.T/m</a:t>
                </a:r>
              </a:p>
              <a:p>
                <a:pPr marL="0" indent="0">
                  <a:buNone/>
                </a:pPr>
                <a:r>
                  <a:rPr lang="en-GB" dirty="0"/>
                  <a:t>	1.1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rPr>
                          <m:t>𝑓</m:t>
                        </m:r>
                      </m:e>
                      <m:sub>
                        <m:r>
                          <a:rPr lang="en-US" b="0" i="1" smtClean="0">
                            <a:latin typeface="Cambria Math" panose="02040503050406030204" pitchFamily="18" charset="0"/>
                          </a:rPr>
                          <m:t>𝐿𝐻</m:t>
                        </m:r>
                      </m:sub>
                    </m:sSub>
                    <m:r>
                      <a:rPr lang="en-US" b="0" i="1" smtClean="0">
                        <a:latin typeface="Cambria Math" panose="02040503050406030204" pitchFamily="18" charset="0"/>
                        <a:ea typeface="Cambria Math" panose="02040503050406030204" pitchFamily="18" charset="0"/>
                      </a:rPr>
                      <m:t>≤</m:t>
                    </m:r>
                  </m:oMath>
                </a14:m>
                <a:r>
                  <a:rPr lang="en-GB" dirty="0"/>
                  <a:t> 1.2</a:t>
                </a:r>
              </a:p>
              <a:p>
                <a:pPr marL="0" indent="0">
                  <a:buNone/>
                </a:pPr>
                <a:r>
                  <a:rPr lang="en-GB" dirty="0"/>
                  <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𝐺𝑊</m:t>
                        </m:r>
                      </m:sub>
                    </m:sSub>
                    <m:r>
                      <a:rPr lang="en-US" b="0" i="1" smtClean="0">
                        <a:latin typeface="Cambria Math" panose="02040503050406030204" pitchFamily="18" charset="0"/>
                        <a:ea typeface="Cambria Math" panose="02040503050406030204" pitchFamily="18" charset="0"/>
                      </a:rPr>
                      <m:t>≤</m:t>
                    </m:r>
                  </m:oMath>
                </a14:m>
                <a:r>
                  <a:rPr lang="en-GB" dirty="0"/>
                  <a:t> 1.2</a:t>
                </a:r>
              </a:p>
              <a:p>
                <a:pPr marL="0" indent="0">
                  <a:buNone/>
                </a:pPr>
                <a:r>
                  <a:rPr lang="en-US" b="0" dirty="0"/>
                  <a:t>	</a:t>
                </a:r>
                <a14:m>
                  <m:oMath xmlns:m="http://schemas.openxmlformats.org/officeDocument/2006/math">
                    <m:sSub>
                      <m:sSubPr>
                        <m:ctrlPr>
                          <a:rPr lang="en-US" b="0" i="1" smtClean="0">
                            <a:latin typeface="Cambria Math" panose="02040503050406030204" pitchFamily="18" charset="0"/>
                          </a:rPr>
                        </m:ctrlPr>
                      </m:sSub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𝐺𝑊</m:t>
                            </m:r>
                          </m:sub>
                        </m:sSub>
                      </m:e>
                      <m:sub>
                        <m:r>
                          <a:rPr lang="en-US" b="0" i="1" smtClean="0">
                            <a:latin typeface="Cambria Math" panose="02040503050406030204" pitchFamily="18" charset="0"/>
                          </a:rPr>
                          <m:t>𝑝𝑒𝑑</m:t>
                        </m:r>
                      </m:sub>
                    </m:sSub>
                    <m:r>
                      <a:rPr lang="en-US" b="0" i="1" smtClean="0">
                        <a:latin typeface="Cambria Math" panose="02040503050406030204" pitchFamily="18" charset="0"/>
                        <a:ea typeface="Cambria Math" panose="02040503050406030204" pitchFamily="18" charset="0"/>
                      </a:rPr>
                      <m:t>≤</m:t>
                    </m:r>
                  </m:oMath>
                </a14:m>
                <a:r>
                  <a:rPr lang="en-GB" dirty="0"/>
                  <a:t> 0.85</a:t>
                </a:r>
              </a:p>
              <a:p>
                <a:pPr marL="0" indent="0">
                  <a:buNone/>
                </a:pPr>
                <a:r>
                  <a:rPr lang="en-GB" dirty="0"/>
                  <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𝜎</m:t>
                        </m:r>
                      </m:e>
                      <m:sub>
                        <m:r>
                          <a:rPr lang="en-US" b="0" i="1" smtClean="0">
                            <a:latin typeface="Cambria Math" panose="02040503050406030204" pitchFamily="18" charset="0"/>
                          </a:rPr>
                          <m:t>𝑇𝐹</m:t>
                        </m:r>
                        <m:r>
                          <a:rPr lang="en-US" b="0" i="1" smtClean="0">
                            <a:latin typeface="Cambria Math" panose="02040503050406030204" pitchFamily="18" charset="0"/>
                          </a:rPr>
                          <m:t>,</m:t>
                        </m:r>
                        <m:r>
                          <a:rPr lang="en-US" b="0" i="1" smtClean="0">
                            <a:latin typeface="Cambria Math" panose="02040503050406030204" pitchFamily="18" charset="0"/>
                          </a:rPr>
                          <m:t>𝑚𝑎𝑥</m:t>
                        </m:r>
                      </m:sub>
                    </m:sSub>
                    <m:r>
                      <a:rPr lang="en-US" b="0" i="1" smtClean="0">
                        <a:latin typeface="Cambria Math" panose="02040503050406030204" pitchFamily="18" charset="0"/>
                        <a:ea typeface="Cambria Math" panose="02040503050406030204" pitchFamily="18" charset="0"/>
                      </a:rPr>
                      <m:t>≤</m:t>
                    </m:r>
                  </m:oMath>
                </a14:m>
                <a:r>
                  <a:rPr lang="en-GB" dirty="0"/>
                  <a:t> 580 MPa </a:t>
                </a:r>
              </a:p>
              <a:p>
                <a:pPr marL="0" indent="0">
                  <a:buNone/>
                </a:pPr>
                <a:r>
                  <a:rPr lang="en-GB" dirty="0"/>
                  <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𝜎</m:t>
                        </m:r>
                      </m:e>
                      <m:sub>
                        <m:r>
                          <a:rPr lang="en-US" b="0" i="1" smtClean="0">
                            <a:latin typeface="Cambria Math" panose="02040503050406030204" pitchFamily="18" charset="0"/>
                          </a:rPr>
                          <m:t>𝐶𝑆</m:t>
                        </m:r>
                        <m:r>
                          <a:rPr lang="en-US" b="0" i="1" smtClean="0">
                            <a:latin typeface="Cambria Math" panose="02040503050406030204" pitchFamily="18" charset="0"/>
                          </a:rPr>
                          <m:t>,</m:t>
                        </m:r>
                        <m:r>
                          <a:rPr lang="en-US" b="0" i="1" smtClean="0">
                            <a:latin typeface="Cambria Math" panose="02040503050406030204" pitchFamily="18" charset="0"/>
                          </a:rPr>
                          <m:t>𝑚𝑎𝑥</m:t>
                        </m:r>
                      </m:sub>
                    </m:sSub>
                    <m:r>
                      <a:rPr lang="en-US" b="0" i="1" smtClean="0">
                        <a:latin typeface="Cambria Math" panose="02040503050406030204" pitchFamily="18" charset="0"/>
                        <a:ea typeface="Cambria Math" panose="02040503050406030204" pitchFamily="18" charset="0"/>
                      </a:rPr>
                      <m:t>≤</m:t>
                    </m:r>
                  </m:oMath>
                </a14:m>
                <a:r>
                  <a:rPr lang="en-GB" dirty="0"/>
                  <a:t> 	660 MPa</a:t>
                </a:r>
              </a:p>
              <a:p>
                <a:pPr marL="0" indent="0">
                  <a:buNone/>
                </a:pPr>
                <a:r>
                  <a:rPr lang="en-GB" dirty="0"/>
                  <a:t>	</a:t>
                </a:r>
                <a14:m>
                  <m:oMath xmlns:m="http://schemas.openxmlformats.org/officeDocument/2006/math">
                    <m:sSub>
                      <m:sSubPr>
                        <m:ctrlPr>
                          <a:rPr lang="en-US" b="0" i="1" smtClean="0">
                            <a:latin typeface="Cambria Math" panose="02040503050406030204" pitchFamily="18" charset="0"/>
                          </a:rPr>
                        </m:ctrlPr>
                      </m:sSub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𝜎</m:t>
                            </m:r>
                          </m:e>
                          <m:sub>
                            <m:r>
                              <a:rPr lang="en-US" b="0" i="1" smtClean="0">
                                <a:latin typeface="Cambria Math" panose="02040503050406030204" pitchFamily="18" charset="0"/>
                              </a:rPr>
                              <m:t>𝑉𝑉</m:t>
                            </m:r>
                          </m:sub>
                        </m:sSub>
                      </m:e>
                      <m:sub>
                        <m:r>
                          <a:rPr lang="en-US" b="0" i="1" smtClean="0">
                            <a:latin typeface="Cambria Math" panose="02040503050406030204" pitchFamily="18" charset="0"/>
                          </a:rPr>
                          <m:t>𝑇𝐹𝐶𝐹𝐷</m:t>
                        </m:r>
                      </m:sub>
                    </m:sSub>
                    <m:r>
                      <a:rPr lang="en-US" b="0" i="1" smtClean="0">
                        <a:latin typeface="Cambria Math" panose="02040503050406030204" pitchFamily="18" charset="0"/>
                        <a:ea typeface="Cambria Math" panose="02040503050406030204" pitchFamily="18" charset="0"/>
                      </a:rPr>
                      <m:t>≤</m:t>
                    </m:r>
                  </m:oMath>
                </a14:m>
                <a:r>
                  <a:rPr lang="en-GB" dirty="0"/>
                  <a:t> 93 MPa  </a:t>
                </a:r>
              </a:p>
              <a:p>
                <a:pPr marL="0" indent="0">
                  <a:buNone/>
                </a:pPr>
                <a:r>
                  <a:rPr lang="en-GB" dirty="0"/>
                  <a:t>	</a:t>
                </a:r>
                <a14:m>
                  <m:oMath xmlns:m="http://schemas.openxmlformats.org/officeDocument/2006/math">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panose="02040503050406030204" pitchFamily="18" charset="0"/>
                          </a:rPr>
                          <m:t>𝑛</m:t>
                        </m:r>
                      </m:e>
                      <m:sub>
                        <m:r>
                          <a:rPr lang="en-US" b="0" i="1" smtClean="0">
                            <a:solidFill>
                              <a:srgbClr val="0070C0"/>
                            </a:solidFill>
                            <a:latin typeface="Cambria Math" panose="02040503050406030204" pitchFamily="18" charset="0"/>
                          </a:rPr>
                          <m:t>𝑐𝑦𝑐𝑙𝑒𝑠</m:t>
                        </m:r>
                      </m:sub>
                    </m:sSub>
                    <m:r>
                      <a:rPr lang="en-US" b="0" i="1" smtClean="0">
                        <a:solidFill>
                          <a:srgbClr val="0070C0"/>
                        </a:solidFill>
                        <a:latin typeface="Cambria Math" panose="02040503050406030204" pitchFamily="18" charset="0"/>
                        <a:ea typeface="Cambria Math" panose="02040503050406030204" pitchFamily="18" charset="0"/>
                      </a:rPr>
                      <m:t>≤</m:t>
                    </m:r>
                    <m:sSub>
                      <m:sSubPr>
                        <m:ctrlPr>
                          <a:rPr lang="en-US" b="0" i="1" smtClean="0">
                            <a:solidFill>
                              <a:srgbClr val="0070C0"/>
                            </a:solidFill>
                            <a:latin typeface="Cambria Math" panose="02040503050406030204" pitchFamily="18" charset="0"/>
                            <a:ea typeface="Cambria Math" panose="02040503050406030204" pitchFamily="18" charset="0"/>
                          </a:rPr>
                        </m:ctrlPr>
                      </m:sSubPr>
                      <m:e>
                        <m:sSub>
                          <m:sSubPr>
                            <m:ctrlPr>
                              <a:rPr lang="en-US" b="0" i="1" smtClean="0">
                                <a:solidFill>
                                  <a:srgbClr val="0070C0"/>
                                </a:solidFill>
                                <a:latin typeface="Cambria Math" panose="02040503050406030204" pitchFamily="18" charset="0"/>
                                <a:ea typeface="Cambria Math" panose="02040503050406030204" pitchFamily="18" charset="0"/>
                              </a:rPr>
                            </m:ctrlPr>
                          </m:sSubPr>
                          <m:e>
                            <m:r>
                              <a:rPr lang="en-US" b="0" i="1" smtClean="0">
                                <a:solidFill>
                                  <a:srgbClr val="0070C0"/>
                                </a:solidFill>
                                <a:latin typeface="Cambria Math" panose="02040503050406030204" pitchFamily="18" charset="0"/>
                                <a:ea typeface="Cambria Math" panose="02040503050406030204" pitchFamily="18" charset="0"/>
                              </a:rPr>
                              <m:t>𝑛</m:t>
                            </m:r>
                          </m:e>
                          <m:sub>
                            <m:r>
                              <a:rPr lang="en-US" b="0" i="1" smtClean="0">
                                <a:solidFill>
                                  <a:srgbClr val="0070C0"/>
                                </a:solidFill>
                                <a:latin typeface="Cambria Math" panose="02040503050406030204" pitchFamily="18" charset="0"/>
                                <a:ea typeface="Cambria Math" panose="02040503050406030204" pitchFamily="18" charset="0"/>
                              </a:rPr>
                              <m:t>𝑐𝑦𝑐𝑙𝑒𝑠</m:t>
                            </m:r>
                          </m:sub>
                        </m:sSub>
                      </m:e>
                      <m:sub>
                        <m:r>
                          <a:rPr lang="en-US" b="0" i="1" smtClean="0">
                            <a:solidFill>
                              <a:srgbClr val="0070C0"/>
                            </a:solidFill>
                            <a:latin typeface="Cambria Math" panose="02040503050406030204" pitchFamily="18" charset="0"/>
                            <a:ea typeface="Cambria Math" panose="02040503050406030204" pitchFamily="18" charset="0"/>
                          </a:rPr>
                          <m:t>𝐶𝑆</m:t>
                        </m:r>
                      </m:sub>
                    </m:sSub>
                  </m:oMath>
                </a14:m>
                <a:endParaRPr lang="en-GB" dirty="0"/>
              </a:p>
              <a:p>
                <a:pPr marL="0" indent="0">
                  <a:buNone/>
                </a:pPr>
                <a:r>
                  <a:rPr lang="en-GB" dirty="0"/>
                  <a:t>	…</a:t>
                </a:r>
              </a:p>
              <a:p>
                <a:pPr marL="0" indent="0">
                  <a:buNone/>
                </a:pPr>
                <a:endParaRPr lang="en-GB" dirty="0"/>
              </a:p>
            </p:txBody>
          </p:sp>
        </mc:Choice>
        <mc:Fallback>
          <p:sp>
            <p:nvSpPr>
              <p:cNvPr id="3" name="Content Placeholder 2">
                <a:extLst>
                  <a:ext uri="{FF2B5EF4-FFF2-40B4-BE49-F238E27FC236}">
                    <a16:creationId xmlns:a16="http://schemas.microsoft.com/office/drawing/2014/main" id="{9CEA3C7E-ECA4-BFE7-F6B4-35F34BE8A447}"/>
                  </a:ext>
                </a:extLst>
              </p:cNvPr>
              <p:cNvSpPr>
                <a:spLocks noGrp="1" noRot="1" noChangeAspect="1" noMove="1" noResize="1" noEditPoints="1" noAdjustHandles="1" noChangeArrowheads="1" noChangeShapeType="1" noTextEdit="1"/>
              </p:cNvSpPr>
              <p:nvPr>
                <p:ph idx="1"/>
              </p:nvPr>
            </p:nvSpPr>
            <p:spPr>
              <a:xfrm>
                <a:off x="609600" y="836712"/>
                <a:ext cx="5128470" cy="5688632"/>
              </a:xfrm>
              <a:blipFill>
                <a:blip r:embed="rId2"/>
                <a:stretch>
                  <a:fillRect l="-1784"/>
                </a:stretch>
              </a:blipFill>
            </p:spPr>
            <p:txBody>
              <a:bodyPr/>
              <a:lstStyle/>
              <a:p>
                <a:r>
                  <a:rPr lang="en-GB">
                    <a:noFill/>
                  </a:rPr>
                  <a:t> </a:t>
                </a:r>
              </a:p>
            </p:txBody>
          </p:sp>
        </mc:Fallback>
      </mc:AlternateContent>
      <p:sp>
        <p:nvSpPr>
          <p:cNvPr id="4" name="Footer Placeholder 3">
            <a:extLst>
              <a:ext uri="{FF2B5EF4-FFF2-40B4-BE49-F238E27FC236}">
                <a16:creationId xmlns:a16="http://schemas.microsoft.com/office/drawing/2014/main" id="{4F9BD3CD-1F8E-6E01-A6FD-D4FA62BB033E}"/>
              </a:ext>
            </a:extLst>
          </p:cNvPr>
          <p:cNvSpPr>
            <a:spLocks noGrp="1"/>
          </p:cNvSpPr>
          <p:nvPr>
            <p:ph type="ftr" sz="quarter" idx="11"/>
          </p:nvPr>
        </p:nvSpPr>
        <p:spPr/>
        <p:txBody>
          <a:bodyPr/>
          <a:lstStyle/>
          <a:p>
            <a:r>
              <a:rPr lang="en-GB">
                <a:solidFill>
                  <a:prstClr val="white"/>
                </a:solidFill>
              </a:rPr>
              <a:t>M. Coleman | EU – China 4</a:t>
            </a:r>
            <a:r>
              <a:rPr lang="en-GB" baseline="30000">
                <a:solidFill>
                  <a:prstClr val="white"/>
                </a:solidFill>
              </a:rPr>
              <a:t>th </a:t>
            </a:r>
            <a:r>
              <a:rPr lang="en-GB">
                <a:solidFill>
                  <a:prstClr val="white"/>
                </a:solidFill>
              </a:rPr>
              <a:t>Technical Exchange Meeting  | 19 March 2024</a:t>
            </a:r>
            <a:endParaRPr lang="en-GB" dirty="0">
              <a:solidFill>
                <a:prstClr val="white"/>
              </a:solidFill>
            </a:endParaRPr>
          </a:p>
        </p:txBody>
      </p:sp>
      <p:sp>
        <p:nvSpPr>
          <p:cNvPr id="5" name="Slide Number Placeholder 4">
            <a:extLst>
              <a:ext uri="{FF2B5EF4-FFF2-40B4-BE49-F238E27FC236}">
                <a16:creationId xmlns:a16="http://schemas.microsoft.com/office/drawing/2014/main" id="{BE297371-A3ED-790E-D1CA-0CF40F43C11D}"/>
              </a:ext>
            </a:extLst>
          </p:cNvPr>
          <p:cNvSpPr>
            <a:spLocks noGrp="1"/>
          </p:cNvSpPr>
          <p:nvPr>
            <p:ph type="sldNum" sz="quarter" idx="12"/>
          </p:nvPr>
        </p:nvSpPr>
        <p:spPr/>
        <p:txBody>
          <a:bodyPr/>
          <a:lstStyle/>
          <a:p>
            <a:fld id="{6A6D9FA1-99C7-4910-8E32-B85D378B0060}" type="slidenum">
              <a:rPr lang="en-GB" smtClean="0">
                <a:solidFill>
                  <a:prstClr val="white"/>
                </a:solidFill>
              </a:rPr>
              <a:pPr/>
              <a:t>9</a:t>
            </a:fld>
            <a:endParaRPr lang="en-GB" dirty="0">
              <a:solidFill>
                <a:prstClr val="white"/>
              </a:solidFill>
            </a:endParaRPr>
          </a:p>
        </p:txBody>
      </p:sp>
      <mc:AlternateContent xmlns:mc="http://schemas.openxmlformats.org/markup-compatibility/2006">
        <mc:Choice xmlns:a14="http://schemas.microsoft.com/office/drawing/2010/main" Requires="a14">
          <p:sp>
            <p:nvSpPr>
              <p:cNvPr id="6" name="Content Placeholder 2">
                <a:extLst>
                  <a:ext uri="{FF2B5EF4-FFF2-40B4-BE49-F238E27FC236}">
                    <a16:creationId xmlns:a16="http://schemas.microsoft.com/office/drawing/2014/main" id="{9D1A37DD-F34D-7889-1AD5-C3198FF9495F}"/>
                  </a:ext>
                </a:extLst>
              </p:cNvPr>
              <p:cNvSpPr txBox="1">
                <a:spLocks/>
              </p:cNvSpPr>
              <p:nvPr/>
            </p:nvSpPr>
            <p:spPr>
              <a:xfrm>
                <a:off x="6096000" y="758426"/>
                <a:ext cx="5975758" cy="5688632"/>
              </a:xfrm>
              <a:prstGeom prst="rect">
                <a:avLst/>
              </a:prstGeom>
            </p:spPr>
            <p:txBody>
              <a:bodyPr vert="horz" lIns="91440" tIns="45720" rIns="91440" bIns="45720" rtlCol="0">
                <a:normAutofit lnSpcReduction="10000"/>
              </a:bodyPr>
              <a:lst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Arial" panose="020B0604020202020204" pitchFamily="34" charset="0"/>
                  </a:defRPr>
                </a:lvl1pPr>
                <a:lvl2pPr marL="557213" indent="-214313"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Arial" panose="020B0604020202020204" pitchFamily="34" charset="0"/>
                  </a:defRPr>
                </a:lvl2pPr>
                <a:lvl3pPr marL="857250" indent="-171450" algn="l" defTabSz="685800" rtl="0" eaLnBrk="1" latinLnBrk="0" hangingPunct="1">
                  <a:spcBef>
                    <a:spcPct val="20000"/>
                  </a:spcBef>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indent="0">
                  <a:buFont typeface="Arial" panose="020B0604020202020204" pitchFamily="34" charset="0"/>
                  <a:buNone/>
                </a:pPr>
                <a:r>
                  <a:rPr lang="en-US" b="1" dirty="0"/>
                  <a:t>With:</a:t>
                </a:r>
              </a:p>
              <a:p>
                <a:r>
                  <a:rPr lang="en-US" dirty="0"/>
                  <a:t>Nb</a:t>
                </a:r>
                <a:r>
                  <a:rPr lang="en-US" baseline="-25000" dirty="0"/>
                  <a:t>3</a:t>
                </a:r>
                <a:r>
                  <a:rPr lang="en-US" dirty="0"/>
                  <a:t>Sn, SS316 TF coils</a:t>
                </a:r>
              </a:p>
              <a:p>
                <a:r>
                  <a:rPr lang="en-US" dirty="0"/>
                  <a:t>Nb</a:t>
                </a:r>
                <a:r>
                  <a:rPr lang="en-US" baseline="-25000" dirty="0"/>
                  <a:t>3</a:t>
                </a:r>
                <a:r>
                  <a:rPr lang="en-US" dirty="0"/>
                  <a:t>Sn, SS316 CS coils</a:t>
                </a:r>
              </a:p>
              <a:p>
                <a:r>
                  <a:rPr lang="en-US" dirty="0">
                    <a:solidFill>
                      <a:srgbClr val="0070C0"/>
                    </a:solidFill>
                  </a:rPr>
                  <a:t>WCLL blanket (</a:t>
                </a:r>
                <a14:m>
                  <m:oMath xmlns:m="http://schemas.openxmlformats.org/officeDocument/2006/math">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panose="02040503050406030204" pitchFamily="18" charset="0"/>
                          </a:rPr>
                          <m:t>𝑒</m:t>
                        </m:r>
                      </m:e>
                      <m:sub>
                        <m:r>
                          <a:rPr lang="en-US" b="0" i="1" smtClean="0">
                            <a:solidFill>
                              <a:srgbClr val="0070C0"/>
                            </a:solidFill>
                            <a:latin typeface="Cambria Math" panose="02040503050406030204" pitchFamily="18" charset="0"/>
                          </a:rPr>
                          <m:t>𝑚𝑢𝑙𝑡</m:t>
                        </m:r>
                      </m:sub>
                    </m:sSub>
                  </m:oMath>
                </a14:m>
                <a:r>
                  <a:rPr lang="en-GB" dirty="0">
                    <a:solidFill>
                      <a:srgbClr val="0070C0"/>
                    </a:solidFill>
                  </a:rPr>
                  <a:t> = 1.2, </a:t>
                </a:r>
                <a14:m>
                  <m:oMath xmlns:m="http://schemas.openxmlformats.org/officeDocument/2006/math">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panose="02040503050406030204" pitchFamily="18" charset="0"/>
                          </a:rPr>
                          <m:t>𝜂</m:t>
                        </m:r>
                      </m:e>
                      <m:sub>
                        <m:r>
                          <a:rPr lang="en-US" b="0" i="1" smtClean="0">
                            <a:solidFill>
                              <a:srgbClr val="0070C0"/>
                            </a:solidFill>
                            <a:latin typeface="Cambria Math" panose="02040503050406030204" pitchFamily="18" charset="0"/>
                          </a:rPr>
                          <m:t>𝑡h𝑒𝑟𝑚𝑎𝑙</m:t>
                        </m:r>
                      </m:sub>
                    </m:sSub>
                  </m:oMath>
                </a14:m>
                <a:r>
                  <a:rPr lang="en-GB" dirty="0">
                    <a:solidFill>
                      <a:srgbClr val="0070C0"/>
                    </a:solidFill>
                  </a:rPr>
                  <a:t> = 0.316)</a:t>
                </a:r>
              </a:p>
              <a:p>
                <a:r>
                  <a:rPr lang="en-GB" dirty="0"/>
                  <a:t>Radiation-corrected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𝐻</m:t>
                        </m:r>
                      </m:e>
                      <m:sup>
                        <m:r>
                          <a:rPr lang="en-US" b="0" i="1" smtClean="0">
                            <a:latin typeface="Cambria Math" panose="02040503050406030204" pitchFamily="18" charset="0"/>
                          </a:rPr>
                          <m:t>∗</m:t>
                        </m:r>
                      </m:sup>
                    </m:sSup>
                  </m:oMath>
                </a14:m>
                <a:r>
                  <a:rPr lang="en-GB" dirty="0"/>
                  <a:t> = 1.1</a:t>
                </a:r>
              </a:p>
              <a:p>
                <a:r>
                  <a:rPr lang="en-GB" dirty="0"/>
                  <a:t>Reactor lifetime = 70 dpa</a:t>
                </a:r>
              </a:p>
              <a:p>
                <a:r>
                  <a:rPr lang="en-GB" dirty="0"/>
                  <a:t>40 MW electron cyclotron current drive</a:t>
                </a:r>
              </a:p>
              <a:p>
                <a:r>
                  <a:rPr lang="en-GB" dirty="0"/>
                  <a:t>…</a:t>
                </a:r>
              </a:p>
              <a:p>
                <a:endParaRPr lang="en-GB" dirty="0"/>
              </a:p>
              <a:p>
                <a:pPr marL="0" indent="0">
                  <a:buNone/>
                </a:pPr>
                <a:r>
                  <a:rPr lang="en-GB" b="1" dirty="0" err="1"/>
                  <a:t>Scalings</a:t>
                </a:r>
                <a:r>
                  <a:rPr lang="en-GB" b="1" dirty="0"/>
                  <a:t>:</a:t>
                </a:r>
              </a:p>
              <a:p>
                <a14:m>
                  <m:oMath xmlns:m="http://schemas.openxmlformats.org/officeDocument/2006/math">
                    <m:r>
                      <a:rPr lang="en-US" b="0" i="1" smtClean="0">
                        <a:latin typeface="Cambria Math" panose="02040503050406030204" pitchFamily="18" charset="0"/>
                      </a:rPr>
                      <m:t>𝐻</m:t>
                    </m:r>
                  </m:oMath>
                </a14:m>
                <a:r>
                  <a:rPr lang="en-GB" dirty="0"/>
                  <a:t> </a:t>
                </a:r>
                <a:r>
                  <a:rPr lang="en-GB" dirty="0">
                    <a:sym typeface="Wingdings" panose="05000000000000000000" pitchFamily="2" charset="2"/>
                  </a:rPr>
                  <a:t></a:t>
                </a:r>
                <a:r>
                  <a:rPr lang="en-GB" dirty="0"/>
                  <a:t> IPB98(y,2) [11]</a:t>
                </a:r>
              </a:p>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𝐿𝐻</m:t>
                        </m:r>
                      </m:sub>
                    </m:sSub>
                  </m:oMath>
                </a14:m>
                <a:r>
                  <a:rPr lang="en-GB" dirty="0"/>
                  <a:t> </a:t>
                </a:r>
                <a:r>
                  <a:rPr lang="en-GB" dirty="0">
                    <a:sym typeface="Wingdings" panose="05000000000000000000" pitchFamily="2" charset="2"/>
                  </a:rPr>
                  <a:t> Martin et al.</a:t>
                </a:r>
                <a:r>
                  <a:rPr lang="en-GB" dirty="0"/>
                  <a:t> [12]</a:t>
                </a:r>
              </a:p>
              <a:p>
                <a:r>
                  <a:rPr lang="en-GB" dirty="0">
                    <a:sym typeface="Wingdings" panose="05000000000000000000" pitchFamily="2" charset="2"/>
                  </a:rPr>
                  <a:t>…</a:t>
                </a:r>
                <a:endParaRPr lang="en-GB" dirty="0"/>
              </a:p>
              <a:p>
                <a:pPr lvl="1"/>
                <a:endParaRPr lang="en-GB" dirty="0"/>
              </a:p>
              <a:p>
                <a:endParaRPr lang="en-GB" dirty="0"/>
              </a:p>
              <a:p>
                <a:pPr marL="0" indent="0">
                  <a:buFont typeface="Arial" panose="020B0604020202020204" pitchFamily="34" charset="0"/>
                  <a:buNone/>
                </a:pPr>
                <a:endParaRPr lang="en-GB" dirty="0"/>
              </a:p>
            </p:txBody>
          </p:sp>
        </mc:Choice>
        <mc:Fallback>
          <p:sp>
            <p:nvSpPr>
              <p:cNvPr id="6" name="Content Placeholder 2">
                <a:extLst>
                  <a:ext uri="{FF2B5EF4-FFF2-40B4-BE49-F238E27FC236}">
                    <a16:creationId xmlns:a16="http://schemas.microsoft.com/office/drawing/2014/main" id="{9D1A37DD-F34D-7889-1AD5-C3198FF9495F}"/>
                  </a:ext>
                </a:extLst>
              </p:cNvPr>
              <p:cNvSpPr txBox="1">
                <a:spLocks noRot="1" noChangeAspect="1" noMove="1" noResize="1" noEditPoints="1" noAdjustHandles="1" noChangeArrowheads="1" noChangeShapeType="1" noTextEdit="1"/>
              </p:cNvSpPr>
              <p:nvPr/>
            </p:nvSpPr>
            <p:spPr>
              <a:xfrm>
                <a:off x="6096000" y="758426"/>
                <a:ext cx="5975758" cy="5688632"/>
              </a:xfrm>
              <a:prstGeom prst="rect">
                <a:avLst/>
              </a:prstGeom>
              <a:blipFill>
                <a:blip r:embed="rId3"/>
                <a:stretch>
                  <a:fillRect l="-1531" t="-1499" r="-714"/>
                </a:stretch>
              </a:blipFill>
            </p:spPr>
            <p:txBody>
              <a:bodyPr/>
              <a:lstStyle/>
              <a:p>
                <a:r>
                  <a:rPr lang="en-GB">
                    <a:noFill/>
                  </a:rPr>
                  <a:t> </a:t>
                </a:r>
              </a:p>
            </p:txBody>
          </p:sp>
        </mc:Fallback>
      </mc:AlternateContent>
    </p:spTree>
    <p:extLst>
      <p:ext uri="{BB962C8B-B14F-4D97-AF65-F5344CB8AC3E}">
        <p14:creationId xmlns:p14="http://schemas.microsoft.com/office/powerpoint/2010/main" val="2168726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500"/>
                                        <p:tgtEl>
                                          <p:spTgt spid="3">
                                            <p:txEl>
                                              <p:pRg st="5" end="5"/>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fade">
                                      <p:cBhvr>
                                        <p:cTn id="25" dur="500"/>
                                        <p:tgtEl>
                                          <p:spTgt spid="3">
                                            <p:txEl>
                                              <p:pRg st="7" end="7"/>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fade">
                                      <p:cBhvr>
                                        <p:cTn id="28" dur="500"/>
                                        <p:tgtEl>
                                          <p:spTgt spid="3">
                                            <p:txEl>
                                              <p:pRg st="8" end="8"/>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Effect transition="in" filter="fade">
                                      <p:cBhvr>
                                        <p:cTn id="31" dur="500"/>
                                        <p:tgtEl>
                                          <p:spTgt spid="3">
                                            <p:txEl>
                                              <p:pRg st="9" end="9"/>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10" end="10"/>
                                            </p:txEl>
                                          </p:spTgt>
                                        </p:tgtEl>
                                        <p:attrNameLst>
                                          <p:attrName>style.visibility</p:attrName>
                                        </p:attrNameLst>
                                      </p:cBhvr>
                                      <p:to>
                                        <p:strVal val="visible"/>
                                      </p:to>
                                    </p:set>
                                    <p:animEffect transition="in" filter="fade">
                                      <p:cBhvr>
                                        <p:cTn id="34" dur="500"/>
                                        <p:tgtEl>
                                          <p:spTgt spid="3">
                                            <p:txEl>
                                              <p:pRg st="10" end="1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6">
                                            <p:txEl>
                                              <p:pRg st="0" end="0"/>
                                            </p:txEl>
                                          </p:spTgt>
                                        </p:tgtEl>
                                        <p:attrNameLst>
                                          <p:attrName>style.visibility</p:attrName>
                                        </p:attrNameLst>
                                      </p:cBhvr>
                                      <p:to>
                                        <p:strVal val="visible"/>
                                      </p:to>
                                    </p:set>
                                    <p:animEffect transition="in" filter="fade">
                                      <p:cBhvr>
                                        <p:cTn id="39" dur="500"/>
                                        <p:tgtEl>
                                          <p:spTgt spid="6">
                                            <p:txEl>
                                              <p:pRg st="0" end="0"/>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6">
                                            <p:txEl>
                                              <p:pRg st="1" end="1"/>
                                            </p:txEl>
                                          </p:spTgt>
                                        </p:tgtEl>
                                        <p:attrNameLst>
                                          <p:attrName>style.visibility</p:attrName>
                                        </p:attrNameLst>
                                      </p:cBhvr>
                                      <p:to>
                                        <p:strVal val="visible"/>
                                      </p:to>
                                    </p:set>
                                    <p:animEffect transition="in" filter="fade">
                                      <p:cBhvr>
                                        <p:cTn id="42" dur="500"/>
                                        <p:tgtEl>
                                          <p:spTgt spid="6">
                                            <p:txEl>
                                              <p:pRg st="1" end="1"/>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6">
                                            <p:txEl>
                                              <p:pRg st="2" end="2"/>
                                            </p:txEl>
                                          </p:spTgt>
                                        </p:tgtEl>
                                        <p:attrNameLst>
                                          <p:attrName>style.visibility</p:attrName>
                                        </p:attrNameLst>
                                      </p:cBhvr>
                                      <p:to>
                                        <p:strVal val="visible"/>
                                      </p:to>
                                    </p:set>
                                    <p:animEffect transition="in" filter="fade">
                                      <p:cBhvr>
                                        <p:cTn id="45" dur="500"/>
                                        <p:tgtEl>
                                          <p:spTgt spid="6">
                                            <p:txEl>
                                              <p:pRg st="2" end="2"/>
                                            </p:txEl>
                                          </p:spTgt>
                                        </p:tgtEl>
                                      </p:cBhvr>
                                    </p:animEffect>
                                  </p:childTnLst>
                                </p:cTn>
                              </p:par>
                              <p:par>
                                <p:cTn id="46" presetID="10" presetClass="entr" presetSubtype="0" fill="hold" nodeType="withEffect">
                                  <p:stCondLst>
                                    <p:cond delay="0"/>
                                  </p:stCondLst>
                                  <p:childTnLst>
                                    <p:set>
                                      <p:cBhvr>
                                        <p:cTn id="47" dur="1" fill="hold">
                                          <p:stCondLst>
                                            <p:cond delay="0"/>
                                          </p:stCondLst>
                                        </p:cTn>
                                        <p:tgtEl>
                                          <p:spTgt spid="6">
                                            <p:txEl>
                                              <p:pRg st="4" end="4"/>
                                            </p:txEl>
                                          </p:spTgt>
                                        </p:tgtEl>
                                        <p:attrNameLst>
                                          <p:attrName>style.visibility</p:attrName>
                                        </p:attrNameLst>
                                      </p:cBhvr>
                                      <p:to>
                                        <p:strVal val="visible"/>
                                      </p:to>
                                    </p:set>
                                    <p:animEffect transition="in" filter="fade">
                                      <p:cBhvr>
                                        <p:cTn id="48" dur="500"/>
                                        <p:tgtEl>
                                          <p:spTgt spid="6">
                                            <p:txEl>
                                              <p:pRg st="4" end="4"/>
                                            </p:txEl>
                                          </p:spTgt>
                                        </p:tgtEl>
                                      </p:cBhvr>
                                    </p:animEffect>
                                  </p:childTnLst>
                                </p:cTn>
                              </p:par>
                              <p:par>
                                <p:cTn id="49" presetID="10" presetClass="entr" presetSubtype="0" fill="hold" nodeType="withEffect">
                                  <p:stCondLst>
                                    <p:cond delay="0"/>
                                  </p:stCondLst>
                                  <p:childTnLst>
                                    <p:set>
                                      <p:cBhvr>
                                        <p:cTn id="50" dur="1" fill="hold">
                                          <p:stCondLst>
                                            <p:cond delay="0"/>
                                          </p:stCondLst>
                                        </p:cTn>
                                        <p:tgtEl>
                                          <p:spTgt spid="6">
                                            <p:txEl>
                                              <p:pRg st="3" end="3"/>
                                            </p:txEl>
                                          </p:spTgt>
                                        </p:tgtEl>
                                        <p:attrNameLst>
                                          <p:attrName>style.visibility</p:attrName>
                                        </p:attrNameLst>
                                      </p:cBhvr>
                                      <p:to>
                                        <p:strVal val="visible"/>
                                      </p:to>
                                    </p:set>
                                    <p:animEffect transition="in" filter="fade">
                                      <p:cBhvr>
                                        <p:cTn id="51" dur="500"/>
                                        <p:tgtEl>
                                          <p:spTgt spid="6">
                                            <p:txEl>
                                              <p:pRg st="3" end="3"/>
                                            </p:txEl>
                                          </p:spTgt>
                                        </p:tgtEl>
                                      </p:cBhvr>
                                    </p:animEffect>
                                  </p:childTnLst>
                                </p:cTn>
                              </p:par>
                              <p:par>
                                <p:cTn id="52" presetID="10" presetClass="entr" presetSubtype="0" fill="hold" nodeType="withEffect">
                                  <p:stCondLst>
                                    <p:cond delay="0"/>
                                  </p:stCondLst>
                                  <p:childTnLst>
                                    <p:set>
                                      <p:cBhvr>
                                        <p:cTn id="53" dur="1" fill="hold">
                                          <p:stCondLst>
                                            <p:cond delay="0"/>
                                          </p:stCondLst>
                                        </p:cTn>
                                        <p:tgtEl>
                                          <p:spTgt spid="6">
                                            <p:txEl>
                                              <p:pRg st="5" end="5"/>
                                            </p:txEl>
                                          </p:spTgt>
                                        </p:tgtEl>
                                        <p:attrNameLst>
                                          <p:attrName>style.visibility</p:attrName>
                                        </p:attrNameLst>
                                      </p:cBhvr>
                                      <p:to>
                                        <p:strVal val="visible"/>
                                      </p:to>
                                    </p:set>
                                    <p:animEffect transition="in" filter="fade">
                                      <p:cBhvr>
                                        <p:cTn id="54" dur="500"/>
                                        <p:tgtEl>
                                          <p:spTgt spid="6">
                                            <p:txEl>
                                              <p:pRg st="5" end="5"/>
                                            </p:txEl>
                                          </p:spTgt>
                                        </p:tgtEl>
                                      </p:cBhvr>
                                    </p:animEffect>
                                  </p:childTnLst>
                                </p:cTn>
                              </p:par>
                              <p:par>
                                <p:cTn id="55" presetID="10" presetClass="entr" presetSubtype="0" fill="hold" nodeType="withEffect">
                                  <p:stCondLst>
                                    <p:cond delay="0"/>
                                  </p:stCondLst>
                                  <p:childTnLst>
                                    <p:set>
                                      <p:cBhvr>
                                        <p:cTn id="56" dur="1" fill="hold">
                                          <p:stCondLst>
                                            <p:cond delay="0"/>
                                          </p:stCondLst>
                                        </p:cTn>
                                        <p:tgtEl>
                                          <p:spTgt spid="6">
                                            <p:txEl>
                                              <p:pRg st="6" end="6"/>
                                            </p:txEl>
                                          </p:spTgt>
                                        </p:tgtEl>
                                        <p:attrNameLst>
                                          <p:attrName>style.visibility</p:attrName>
                                        </p:attrNameLst>
                                      </p:cBhvr>
                                      <p:to>
                                        <p:strVal val="visible"/>
                                      </p:to>
                                    </p:set>
                                    <p:animEffect transition="in" filter="fade">
                                      <p:cBhvr>
                                        <p:cTn id="57" dur="500"/>
                                        <p:tgtEl>
                                          <p:spTgt spid="6">
                                            <p:txEl>
                                              <p:pRg st="6" end="6"/>
                                            </p:txEl>
                                          </p:spTgt>
                                        </p:tgtEl>
                                      </p:cBhvr>
                                    </p:animEffect>
                                  </p:childTnLst>
                                </p:cTn>
                              </p:par>
                              <p:par>
                                <p:cTn id="58" presetID="10" presetClass="entr" presetSubtype="0" fill="hold" nodeType="withEffect">
                                  <p:stCondLst>
                                    <p:cond delay="0"/>
                                  </p:stCondLst>
                                  <p:childTnLst>
                                    <p:set>
                                      <p:cBhvr>
                                        <p:cTn id="59" dur="1" fill="hold">
                                          <p:stCondLst>
                                            <p:cond delay="0"/>
                                          </p:stCondLst>
                                        </p:cTn>
                                        <p:tgtEl>
                                          <p:spTgt spid="6">
                                            <p:txEl>
                                              <p:pRg st="7" end="7"/>
                                            </p:txEl>
                                          </p:spTgt>
                                        </p:tgtEl>
                                        <p:attrNameLst>
                                          <p:attrName>style.visibility</p:attrName>
                                        </p:attrNameLst>
                                      </p:cBhvr>
                                      <p:to>
                                        <p:strVal val="visible"/>
                                      </p:to>
                                    </p:set>
                                    <p:animEffect transition="in" filter="fade">
                                      <p:cBhvr>
                                        <p:cTn id="60" dur="500"/>
                                        <p:tgtEl>
                                          <p:spTgt spid="6">
                                            <p:txEl>
                                              <p:pRg st="7" end="7"/>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6">
                                            <p:txEl>
                                              <p:pRg st="9" end="9"/>
                                            </p:txEl>
                                          </p:spTgt>
                                        </p:tgtEl>
                                        <p:attrNameLst>
                                          <p:attrName>style.visibility</p:attrName>
                                        </p:attrNameLst>
                                      </p:cBhvr>
                                      <p:to>
                                        <p:strVal val="visible"/>
                                      </p:to>
                                    </p:set>
                                    <p:animEffect transition="in" filter="fade">
                                      <p:cBhvr>
                                        <p:cTn id="65" dur="500"/>
                                        <p:tgtEl>
                                          <p:spTgt spid="6">
                                            <p:txEl>
                                              <p:pRg st="9" end="9"/>
                                            </p:txEl>
                                          </p:spTgt>
                                        </p:tgtEl>
                                      </p:cBhvr>
                                    </p:animEffect>
                                  </p:childTnLst>
                                </p:cTn>
                              </p:par>
                              <p:par>
                                <p:cTn id="66" presetID="10" presetClass="entr" presetSubtype="0" fill="hold" nodeType="withEffect">
                                  <p:stCondLst>
                                    <p:cond delay="0"/>
                                  </p:stCondLst>
                                  <p:childTnLst>
                                    <p:set>
                                      <p:cBhvr>
                                        <p:cTn id="67" dur="1" fill="hold">
                                          <p:stCondLst>
                                            <p:cond delay="0"/>
                                          </p:stCondLst>
                                        </p:cTn>
                                        <p:tgtEl>
                                          <p:spTgt spid="6">
                                            <p:txEl>
                                              <p:pRg st="10" end="10"/>
                                            </p:txEl>
                                          </p:spTgt>
                                        </p:tgtEl>
                                        <p:attrNameLst>
                                          <p:attrName>style.visibility</p:attrName>
                                        </p:attrNameLst>
                                      </p:cBhvr>
                                      <p:to>
                                        <p:strVal val="visible"/>
                                      </p:to>
                                    </p:set>
                                    <p:animEffect transition="in" filter="fade">
                                      <p:cBhvr>
                                        <p:cTn id="68" dur="500"/>
                                        <p:tgtEl>
                                          <p:spTgt spid="6">
                                            <p:txEl>
                                              <p:pRg st="10" end="10"/>
                                            </p:txEl>
                                          </p:spTgt>
                                        </p:tgtEl>
                                      </p:cBhvr>
                                    </p:animEffect>
                                  </p:childTnLst>
                                </p:cTn>
                              </p:par>
                              <p:par>
                                <p:cTn id="69" presetID="10" presetClass="entr" presetSubtype="0" fill="hold" nodeType="withEffect">
                                  <p:stCondLst>
                                    <p:cond delay="0"/>
                                  </p:stCondLst>
                                  <p:childTnLst>
                                    <p:set>
                                      <p:cBhvr>
                                        <p:cTn id="70" dur="1" fill="hold">
                                          <p:stCondLst>
                                            <p:cond delay="0"/>
                                          </p:stCondLst>
                                        </p:cTn>
                                        <p:tgtEl>
                                          <p:spTgt spid="6">
                                            <p:txEl>
                                              <p:pRg st="11" end="11"/>
                                            </p:txEl>
                                          </p:spTgt>
                                        </p:tgtEl>
                                        <p:attrNameLst>
                                          <p:attrName>style.visibility</p:attrName>
                                        </p:attrNameLst>
                                      </p:cBhvr>
                                      <p:to>
                                        <p:strVal val="visible"/>
                                      </p:to>
                                    </p:set>
                                    <p:animEffect transition="in" filter="fade">
                                      <p:cBhvr>
                                        <p:cTn id="71" dur="500"/>
                                        <p:tgtEl>
                                          <p:spTgt spid="6">
                                            <p:txEl>
                                              <p:pRg st="11" end="11"/>
                                            </p:txEl>
                                          </p:spTgt>
                                        </p:tgtEl>
                                      </p:cBhvr>
                                    </p:animEffect>
                                  </p:childTnLst>
                                </p:cTn>
                              </p:par>
                              <p:par>
                                <p:cTn id="72" presetID="10" presetClass="entr" presetSubtype="0" fill="hold" nodeType="withEffect">
                                  <p:stCondLst>
                                    <p:cond delay="0"/>
                                  </p:stCondLst>
                                  <p:childTnLst>
                                    <p:set>
                                      <p:cBhvr>
                                        <p:cTn id="73" dur="1" fill="hold">
                                          <p:stCondLst>
                                            <p:cond delay="0"/>
                                          </p:stCondLst>
                                        </p:cTn>
                                        <p:tgtEl>
                                          <p:spTgt spid="6">
                                            <p:txEl>
                                              <p:pRg st="12" end="12"/>
                                            </p:txEl>
                                          </p:spTgt>
                                        </p:tgtEl>
                                        <p:attrNameLst>
                                          <p:attrName>style.visibility</p:attrName>
                                        </p:attrNameLst>
                                      </p:cBhvr>
                                      <p:to>
                                        <p:strVal val="visible"/>
                                      </p:to>
                                    </p:set>
                                    <p:animEffect transition="in" filter="fade">
                                      <p:cBhvr>
                                        <p:cTn id="74" dur="500"/>
                                        <p:tgtEl>
                                          <p:spTgt spid="6">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EUROfusion.1line_5_3_201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lgn="l">
          <a:defRPr sz="2800" b="1" dirty="0" smtClean="0"/>
        </a:defPPr>
      </a:lst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e5ba6352-0726-4226-96e7-82f7f1c59ac0" xsi:nil="true"/>
    <Dateofrelease xmlns="cbbfa1f3-60c2-42de-b5b6-3ee8cb87d964" xsi:nil="true"/>
    <lcf76f155ced4ddcb4097134ff3c332f xmlns="cbbfa1f3-60c2-42de-b5b6-3ee8cb87d964">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C5E97A0C0FEBC408E67B127B9678D93" ma:contentTypeVersion="16" ma:contentTypeDescription="Create a new document." ma:contentTypeScope="" ma:versionID="1d2a0d8c6deb6b6d65149e488cbe144b">
  <xsd:schema xmlns:xsd="http://www.w3.org/2001/XMLSchema" xmlns:xs="http://www.w3.org/2001/XMLSchema" xmlns:p="http://schemas.microsoft.com/office/2006/metadata/properties" xmlns:ns2="cbbfa1f3-60c2-42de-b5b6-3ee8cb87d964" xmlns:ns3="e5ba6352-0726-4226-96e7-82f7f1c59ac0" targetNamespace="http://schemas.microsoft.com/office/2006/metadata/properties" ma:root="true" ma:fieldsID="0760925279f4376d2d8626e0085fb012" ns2:_="" ns3:_="">
    <xsd:import namespace="cbbfa1f3-60c2-42de-b5b6-3ee8cb87d964"/>
    <xsd:import namespace="e5ba6352-0726-4226-96e7-82f7f1c59ac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Dateofrelease"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DateTaken"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bbfa1f3-60c2-42de-b5b6-3ee8cb87d96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Dateofrelease" ma:index="14" nillable="true" ma:displayName="Date of release" ma:format="Dropdown" ma:internalName="Dateofrelease">
      <xsd:simpleType>
        <xsd:restriction base="dms:Text">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51e10cb2-14f7-4eda-9ec0-27c7232f3f48" ma:termSetId="09814cd3-568e-fe90-9814-8d621ff8fb84" ma:anchorId="fba54fb3-c3e1-fe81-a776-ca4b69148c4d" ma:open="true" ma:isKeyword="false">
      <xsd:complexType>
        <xsd:sequence>
          <xsd:element ref="pc:Terms" minOccurs="0" maxOccurs="1"/>
        </xsd:sequence>
      </xsd:complexType>
    </xsd:element>
    <xsd:element name="MediaServiceDateTaken" ma:index="21" nillable="true" ma:displayName="MediaServiceDateTaken" ma:hidden="true" ma:internalName="MediaServiceDateTake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5ba6352-0726-4226-96e7-82f7f1c59ac0"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a5fc3690-ba4d-4b93-9ca3-ace776e65a5b}" ma:internalName="TaxCatchAll" ma:showField="CatchAllData" ma:web="e5ba6352-0726-4226-96e7-82f7f1c59ac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1581EFF-75CA-400B-8B14-07B3BB5FE4A6}">
  <ds:schemaRefs>
    <ds:schemaRef ds:uri="http://schemas.microsoft.com/office/2006/metadata/properties"/>
    <ds:schemaRef ds:uri="http://schemas.microsoft.com/office/infopath/2007/PartnerControls"/>
    <ds:schemaRef ds:uri="e5ba6352-0726-4226-96e7-82f7f1c59ac0"/>
    <ds:schemaRef ds:uri="cbbfa1f3-60c2-42de-b5b6-3ee8cb87d964"/>
  </ds:schemaRefs>
</ds:datastoreItem>
</file>

<file path=customXml/itemProps2.xml><?xml version="1.0" encoding="utf-8"?>
<ds:datastoreItem xmlns:ds="http://schemas.openxmlformats.org/officeDocument/2006/customXml" ds:itemID="{329BB5A6-9C9C-4509-BBBE-0C2B5904D093}">
  <ds:schemaRefs>
    <ds:schemaRef ds:uri="http://schemas.microsoft.com/sharepoint/v3/contenttype/forms"/>
  </ds:schemaRefs>
</ds:datastoreItem>
</file>

<file path=customXml/itemProps3.xml><?xml version="1.0" encoding="utf-8"?>
<ds:datastoreItem xmlns:ds="http://schemas.openxmlformats.org/officeDocument/2006/customXml" ds:itemID="{8620B528-A52D-4A7D-BA72-76895AB5753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bbfa1f3-60c2-42de-b5b6-3ee8cb87d964"/>
    <ds:schemaRef ds:uri="e5ba6352-0726-4226-96e7-82f7f1c59ac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6636</TotalTime>
  <Words>3187</Words>
  <Application>Microsoft Office PowerPoint</Application>
  <PresentationFormat>Widescreen</PresentationFormat>
  <Paragraphs>319</Paragraphs>
  <Slides>26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Cambria Math</vt:lpstr>
      <vt:lpstr>Wingdings</vt:lpstr>
      <vt:lpstr>EUROfusion.1line_5_3_2019</vt:lpstr>
      <vt:lpstr>EU-DEMO Design Exploration</vt:lpstr>
      <vt:lpstr>Outline</vt:lpstr>
      <vt:lpstr>Motivations</vt:lpstr>
      <vt:lpstr>Design philosophy</vt:lpstr>
      <vt:lpstr>Design philosophy</vt:lpstr>
      <vt:lpstr>q_95 as the plasma physics “margin”</vt:lpstr>
      <vt:lpstr>Divertor protection criterion</vt:lpstr>
      <vt:lpstr>Constraints robust to changes in q_95</vt:lpstr>
      <vt:lpstr>Design optimisation problem</vt:lpstr>
      <vt:lpstr>Parameter space</vt:lpstr>
      <vt:lpstr>Design space for A = 2.8, R_0 = 8.6 m</vt:lpstr>
      <vt:lpstr>EU-DEMO 2024 proposal (nominal performance)</vt:lpstr>
      <vt:lpstr>0-D quantification of the plasma physics margin, in terms of H98</vt:lpstr>
      <vt:lpstr>0-D quantification of the plasma physics margin, in terms of H98</vt:lpstr>
      <vt:lpstr>What happens if H = 0.89 ? </vt:lpstr>
      <vt:lpstr>Comparison with EU-DEMO G1 (2017)</vt:lpstr>
      <vt:lpstr>Discussion</vt:lpstr>
      <vt:lpstr>Conclusions</vt:lpstr>
      <vt:lpstr>Thank you</vt:lpstr>
      <vt:lpstr>References</vt:lpstr>
      <vt:lpstr>Back-up slides</vt:lpstr>
      <vt:lpstr>Design space for A = 2.7, R_0 = 8.7 m</vt:lpstr>
      <vt:lpstr>Design space for A = 2.9, R_0 = 8.8 m</vt:lpstr>
      <vt:lpstr>Consistency </vt:lpstr>
      <vt:lpstr>Detailed comparison with G1</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Fabio Vinagre</dc:creator>
  <cp:lastModifiedBy>Coleman Matti</cp:lastModifiedBy>
  <cp:revision>50</cp:revision>
  <dcterms:created xsi:type="dcterms:W3CDTF">2023-11-15T09:40:03Z</dcterms:created>
  <dcterms:modified xsi:type="dcterms:W3CDTF">2024-03-18T09:56:07Z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0x0101006C5E97A0C0FEBC408E67B127B9678D93</vt:lpwstr>
  </property>
</Properties>
</file>