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4"/>
  </p:sldMasterIdLst>
  <p:notesMasterIdLst>
    <p:notesMasterId r:id="rId13"/>
  </p:notesMasterIdLst>
  <p:sldIdLst>
    <p:sldId id="256" r:id="rId5"/>
    <p:sldId id="258" r:id="rId6"/>
    <p:sldId id="1885" r:id="rId7"/>
    <p:sldId id="260" r:id="rId8"/>
    <p:sldId id="262" r:id="rId9"/>
    <p:sldId id="263" r:id="rId10"/>
    <p:sldId id="1886" r:id="rId11"/>
    <p:sldId id="271" r:id="rId12"/>
  </p:sldIdLst>
  <p:sldSz cx="12192000" cy="6858000"/>
  <p:notesSz cx="6858000"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123" autoAdjust="0"/>
    <p:restoredTop sz="84120" autoAdjust="0"/>
  </p:normalViewPr>
  <p:slideViewPr>
    <p:cSldViewPr snapToGrid="0">
      <p:cViewPr varScale="1">
        <p:scale>
          <a:sx n="62" d="100"/>
          <a:sy n="62" d="100"/>
        </p:scale>
        <p:origin x="528" y="2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2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BA4CB590-0C01-48D7-AA54-3D03F183FA66}" type="datetimeFigureOut">
              <a:rPr lang="en-GB" smtClean="0"/>
              <a:t>19/03/2024</a:t>
            </a:fld>
            <a:endParaRPr lang="en-GB"/>
          </a:p>
        </p:txBody>
      </p:sp>
      <p:sp>
        <p:nvSpPr>
          <p:cNvPr id="4" name="Slide Image Placeholder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F5E69064-CECB-4F7F-B41D-6F01382F5E18}" type="slidenum">
              <a:rPr lang="en-GB" smtClean="0"/>
              <a:t>‹#›</a:t>
            </a:fld>
            <a:endParaRPr lang="en-GB"/>
          </a:p>
        </p:txBody>
      </p:sp>
    </p:spTree>
    <p:extLst>
      <p:ext uri="{BB962C8B-B14F-4D97-AF65-F5344CB8AC3E}">
        <p14:creationId xmlns:p14="http://schemas.microsoft.com/office/powerpoint/2010/main" val="1152715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5E69064-CECB-4F7F-B41D-6F01382F5E18}" type="slidenum">
              <a:rPr lang="en-GB" smtClean="0"/>
              <a:t>1</a:t>
            </a:fld>
            <a:endParaRPr lang="en-GB"/>
          </a:p>
        </p:txBody>
      </p:sp>
    </p:spTree>
    <p:extLst>
      <p:ext uri="{BB962C8B-B14F-4D97-AF65-F5344CB8AC3E}">
        <p14:creationId xmlns:p14="http://schemas.microsoft.com/office/powerpoint/2010/main" val="20089257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5E69064-CECB-4F7F-B41D-6F01382F5E18}" type="slidenum">
              <a:rPr lang="en-GB" smtClean="0"/>
              <a:t>2</a:t>
            </a:fld>
            <a:endParaRPr lang="en-GB"/>
          </a:p>
        </p:txBody>
      </p:sp>
    </p:spTree>
    <p:extLst>
      <p:ext uri="{BB962C8B-B14F-4D97-AF65-F5344CB8AC3E}">
        <p14:creationId xmlns:p14="http://schemas.microsoft.com/office/powerpoint/2010/main" val="533374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5E69064-CECB-4F7F-B41D-6F01382F5E18}" type="slidenum">
              <a:rPr lang="en-GB" smtClean="0"/>
              <a:t>4</a:t>
            </a:fld>
            <a:endParaRPr lang="en-GB"/>
          </a:p>
        </p:txBody>
      </p:sp>
    </p:spTree>
    <p:extLst>
      <p:ext uri="{BB962C8B-B14F-4D97-AF65-F5344CB8AC3E}">
        <p14:creationId xmlns:p14="http://schemas.microsoft.com/office/powerpoint/2010/main" val="994506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F5E69064-CECB-4F7F-B41D-6F01382F5E18}" type="slidenum">
              <a:rPr lang="en-GB" smtClean="0"/>
              <a:t>5</a:t>
            </a:fld>
            <a:endParaRPr lang="en-GB"/>
          </a:p>
        </p:txBody>
      </p:sp>
    </p:spTree>
    <p:extLst>
      <p:ext uri="{BB962C8B-B14F-4D97-AF65-F5344CB8AC3E}">
        <p14:creationId xmlns:p14="http://schemas.microsoft.com/office/powerpoint/2010/main" val="31198316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5E69064-CECB-4F7F-B41D-6F01382F5E18}" type="slidenum">
              <a:rPr lang="en-GB" smtClean="0"/>
              <a:t>6</a:t>
            </a:fld>
            <a:endParaRPr lang="en-GB"/>
          </a:p>
        </p:txBody>
      </p:sp>
    </p:spTree>
    <p:extLst>
      <p:ext uri="{BB962C8B-B14F-4D97-AF65-F5344CB8AC3E}">
        <p14:creationId xmlns:p14="http://schemas.microsoft.com/office/powerpoint/2010/main" val="3820406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EUROfusion_cover">
    <p:spTree>
      <p:nvGrpSpPr>
        <p:cNvPr id="1" name=""/>
        <p:cNvGrpSpPr/>
        <p:nvPr/>
      </p:nvGrpSpPr>
      <p:grpSpPr>
        <a:xfrm>
          <a:off x="0" y="0"/>
          <a:ext cx="0" cy="0"/>
          <a:chOff x="0" y="0"/>
          <a:chExt cx="0" cy="0"/>
        </a:xfrm>
      </p:grpSpPr>
      <p:grpSp>
        <p:nvGrpSpPr>
          <p:cNvPr id="4" name="Gruppieren 3"/>
          <p:cNvGrpSpPr/>
          <p:nvPr userDrawn="1"/>
        </p:nvGrpSpPr>
        <p:grpSpPr>
          <a:xfrm>
            <a:off x="411869" y="6034962"/>
            <a:ext cx="4392488" cy="497895"/>
            <a:chOff x="5735960" y="5717361"/>
            <a:chExt cx="6120680" cy="713919"/>
          </a:xfrm>
        </p:grpSpPr>
        <p:pic>
          <p:nvPicPr>
            <p:cNvPr id="25" name="Grafik 24"/>
            <p:cNvPicPr preferRelativeResize="0">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bwMode="auto">
            <a:xfrm>
              <a:off x="5735960" y="5774784"/>
              <a:ext cx="997207" cy="656496"/>
            </a:xfrm>
            <a:prstGeom prst="rect">
              <a:avLst/>
            </a:prstGeom>
            <a:noFill/>
            <a:ln>
              <a:noFill/>
            </a:ln>
          </p:spPr>
        </p:pic>
        <p:sp>
          <p:nvSpPr>
            <p:cNvPr id="3" name="Rechteck 2"/>
            <p:cNvSpPr/>
            <p:nvPr userDrawn="1"/>
          </p:nvSpPr>
          <p:spPr>
            <a:xfrm>
              <a:off x="6744072" y="5717361"/>
              <a:ext cx="5112568" cy="480131"/>
            </a:xfrm>
            <a:prstGeom prst="rect">
              <a:avLst/>
            </a:prstGeom>
          </p:spPr>
          <p:txBody>
            <a:bodyPr wrap="square">
              <a:spAutoFit/>
            </a:bodyPr>
            <a:lstStyle/>
            <a:p>
              <a:pPr marL="0" marR="0" lvl="0" indent="0" algn="just" defTabSz="914400" rtl="0" eaLnBrk="1" fontAlgn="auto" latinLnBrk="0" hangingPunct="1">
                <a:lnSpc>
                  <a:spcPct val="90000"/>
                </a:lnSpc>
                <a:spcBef>
                  <a:spcPts val="0"/>
                </a:spcBef>
                <a:spcAft>
                  <a:spcPts val="0"/>
                </a:spcAft>
                <a:buClrTx/>
                <a:buSzTx/>
                <a:buFontTx/>
                <a:buNone/>
                <a:tabLst/>
                <a:defRPr/>
              </a:pPr>
              <a:r>
                <a:rPr kumimoji="0" lang="en-GB" sz="700" b="0" i="0" u="none" strike="noStrike" kern="1200" cap="none" spc="0" normalizeH="0" baseline="0" noProof="0" dirty="0">
                  <a:ln>
                    <a:noFill/>
                  </a:ln>
                  <a:solidFill>
                    <a:prstClr val="black"/>
                  </a:solidFill>
                  <a:effectLst/>
                  <a:uLnTx/>
                  <a:uFillTx/>
                  <a:latin typeface="Calibri"/>
                  <a:ea typeface="+mn-ea"/>
                  <a:cs typeface="+mn-cs"/>
                </a:rPr>
                <a:t>This work has been carried out within the framework of the EUROfusion Consortium, funded by the European Union via the Euratom Research and Training Programme (Grant Agreement No 101052200 — EUROfusion). Views and opinions expressed are however those of the author(s) only and do not necessarily reflect those of the European Union or the European Commission. Neither the European Union nor the European Commission can be held responsible for them.</a:t>
              </a:r>
            </a:p>
          </p:txBody>
        </p:sp>
      </p:grpSp>
      <p:pic>
        <p:nvPicPr>
          <p:cNvPr id="2060" name="Picture 12" descr="Contract between EC and EUROfusion is signed | FuseNet">
            <a:extLst>
              <a:ext uri="{FF2B5EF4-FFF2-40B4-BE49-F238E27FC236}">
                <a16:creationId xmlns:a16="http://schemas.microsoft.com/office/drawing/2014/main" id="{E55ACA25-9DC9-FAB0-0545-200C2AAAE0C4}"/>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445066" y="325143"/>
            <a:ext cx="2304256" cy="596340"/>
          </a:xfrm>
          <a:prstGeom prst="rect">
            <a:avLst/>
          </a:prstGeom>
          <a:noFill/>
          <a:extLst>
            <a:ext uri="{909E8E84-426E-40DD-AFC4-6F175D3DCCD1}">
              <a14:hiddenFill xmlns:a14="http://schemas.microsoft.com/office/drawing/2010/main">
                <a:solidFill>
                  <a:srgbClr val="FFFFFF"/>
                </a:solidFill>
              </a14:hiddenFill>
            </a:ext>
          </a:extLst>
        </p:spPr>
      </p:pic>
      <p:sp>
        <p:nvSpPr>
          <p:cNvPr id="11" name="Title 20">
            <a:extLst>
              <a:ext uri="{FF2B5EF4-FFF2-40B4-BE49-F238E27FC236}">
                <a16:creationId xmlns:a16="http://schemas.microsoft.com/office/drawing/2014/main" id="{596FC8EF-089A-D210-0D75-51A8CBEF1EC8}"/>
              </a:ext>
            </a:extLst>
          </p:cNvPr>
          <p:cNvSpPr>
            <a:spLocks noGrp="1"/>
          </p:cNvSpPr>
          <p:nvPr>
            <p:ph type="title"/>
          </p:nvPr>
        </p:nvSpPr>
        <p:spPr>
          <a:xfrm>
            <a:off x="407368" y="2074188"/>
            <a:ext cx="5544615" cy="620251"/>
          </a:xfrm>
        </p:spPr>
        <p:txBody>
          <a:bodyPr/>
          <a:lstStyle>
            <a:lvl1pPr algn="l">
              <a:defRPr b="1"/>
            </a:lvl1pPr>
          </a:lstStyle>
          <a:p>
            <a:r>
              <a:rPr lang="en-US" dirty="0"/>
              <a:t>Click to edit Master title style</a:t>
            </a:r>
            <a:endParaRPr lang="en-DE" dirty="0"/>
          </a:p>
        </p:txBody>
      </p:sp>
      <p:sp>
        <p:nvSpPr>
          <p:cNvPr id="14" name="Text Placeholder 22">
            <a:extLst>
              <a:ext uri="{FF2B5EF4-FFF2-40B4-BE49-F238E27FC236}">
                <a16:creationId xmlns:a16="http://schemas.microsoft.com/office/drawing/2014/main" id="{A1DB4B7A-0368-ADFA-B0E8-5A32A1976D23}"/>
              </a:ext>
            </a:extLst>
          </p:cNvPr>
          <p:cNvSpPr>
            <a:spLocks noGrp="1"/>
          </p:cNvSpPr>
          <p:nvPr>
            <p:ph type="body" sz="quarter" idx="10" hasCustomPrompt="1"/>
          </p:nvPr>
        </p:nvSpPr>
        <p:spPr>
          <a:xfrm>
            <a:off x="407368" y="3693074"/>
            <a:ext cx="4375150" cy="457848"/>
          </a:xfrm>
        </p:spPr>
        <p:txBody>
          <a:bodyPr/>
          <a:lstStyle>
            <a:lvl1pPr marL="0" indent="0">
              <a:buNone/>
              <a:defRPr b="1"/>
            </a:lvl1pPr>
            <a:lvl2pPr marL="342900" indent="0">
              <a:buNone/>
              <a:defRPr/>
            </a:lvl2pPr>
          </a:lstStyle>
          <a:p>
            <a:pPr lvl="0"/>
            <a:r>
              <a:rPr lang="en-US" dirty="0"/>
              <a:t>Click to edit Lecturer’s name</a:t>
            </a:r>
          </a:p>
        </p:txBody>
      </p:sp>
      <p:sp>
        <p:nvSpPr>
          <p:cNvPr id="15" name="Text Placeholder 22">
            <a:extLst>
              <a:ext uri="{FF2B5EF4-FFF2-40B4-BE49-F238E27FC236}">
                <a16:creationId xmlns:a16="http://schemas.microsoft.com/office/drawing/2014/main" id="{29BB6B8D-6CB9-54B7-0DF9-DBDB0E37634E}"/>
              </a:ext>
            </a:extLst>
          </p:cNvPr>
          <p:cNvSpPr>
            <a:spLocks noGrp="1"/>
          </p:cNvSpPr>
          <p:nvPr>
            <p:ph type="body" sz="quarter" idx="11" hasCustomPrompt="1"/>
          </p:nvPr>
        </p:nvSpPr>
        <p:spPr>
          <a:xfrm>
            <a:off x="407368" y="4159260"/>
            <a:ext cx="4375150" cy="457848"/>
          </a:xfrm>
        </p:spPr>
        <p:txBody>
          <a:bodyPr/>
          <a:lstStyle>
            <a:lvl1pPr marL="0" indent="0">
              <a:buNone/>
              <a:defRPr b="0"/>
            </a:lvl1pPr>
            <a:lvl2pPr marL="342900" indent="0">
              <a:buNone/>
              <a:defRPr/>
            </a:lvl2pPr>
          </a:lstStyle>
          <a:p>
            <a:pPr lvl="0"/>
            <a:r>
              <a:rPr lang="en-US" dirty="0"/>
              <a:t>Click to edit Lecturer’s affiliation</a:t>
            </a:r>
          </a:p>
        </p:txBody>
      </p:sp>
      <p:sp>
        <p:nvSpPr>
          <p:cNvPr id="20" name="Text Placeholder 22">
            <a:extLst>
              <a:ext uri="{FF2B5EF4-FFF2-40B4-BE49-F238E27FC236}">
                <a16:creationId xmlns:a16="http://schemas.microsoft.com/office/drawing/2014/main" id="{4EC3B6D3-D545-C458-117A-3FC426AC87B1}"/>
              </a:ext>
            </a:extLst>
          </p:cNvPr>
          <p:cNvSpPr>
            <a:spLocks noGrp="1"/>
          </p:cNvSpPr>
          <p:nvPr>
            <p:ph type="body" sz="quarter" idx="12" hasCustomPrompt="1"/>
          </p:nvPr>
        </p:nvSpPr>
        <p:spPr>
          <a:xfrm>
            <a:off x="407368" y="1650286"/>
            <a:ext cx="5544614" cy="338554"/>
          </a:xfrm>
        </p:spPr>
        <p:txBody>
          <a:bodyPr>
            <a:normAutofit/>
          </a:bodyPr>
          <a:lstStyle>
            <a:lvl1pPr marL="0" indent="0">
              <a:buNone/>
              <a:defRPr sz="1600" b="0"/>
            </a:lvl1pPr>
            <a:lvl2pPr marL="342900" indent="0">
              <a:buNone/>
              <a:defRPr/>
            </a:lvl2pPr>
          </a:lstStyle>
          <a:p>
            <a:pPr lvl="0"/>
            <a:r>
              <a:rPr lang="en-US" dirty="0"/>
              <a:t>Click to edit Event title</a:t>
            </a:r>
          </a:p>
        </p:txBody>
      </p:sp>
      <p:pic>
        <p:nvPicPr>
          <p:cNvPr id="2" name="Picture 1">
            <a:extLst>
              <a:ext uri="{FF2B5EF4-FFF2-40B4-BE49-F238E27FC236}">
                <a16:creationId xmlns:a16="http://schemas.microsoft.com/office/drawing/2014/main" id="{54C79CBA-5ECC-767B-846D-8D461051DE87}"/>
              </a:ext>
            </a:extLst>
          </p:cNvPr>
          <p:cNvPicPr>
            <a:picLocks noChangeAspect="1"/>
          </p:cNvPicPr>
          <p:nvPr userDrawn="1"/>
        </p:nvPicPr>
        <p:blipFill>
          <a:blip r:embed="rId4" cstate="email">
            <a:alphaModFix/>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solidFill>
            <a:schemeClr val="bg1"/>
          </a:solidFill>
        </p:spPr>
      </p:pic>
    </p:spTree>
    <p:extLst>
      <p:ext uri="{BB962C8B-B14F-4D97-AF65-F5344CB8AC3E}">
        <p14:creationId xmlns:p14="http://schemas.microsoft.com/office/powerpoint/2010/main" val="640704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UROfusion_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a:xfrm>
            <a:off x="609600" y="836712"/>
            <a:ext cx="11103024" cy="5688632"/>
          </a:xfrm>
        </p:spPr>
        <p:txBody>
          <a:bodyPr>
            <a:normAutofit/>
          </a:bodyPr>
          <a:lstStyle>
            <a:lvl1pPr marL="257175" indent="-257175">
              <a:buFont typeface="Arial" panose="020B0604020202020204" pitchFamily="34" charset="0"/>
              <a:buChar char="•"/>
              <a:defRPr sz="2400">
                <a:latin typeface="+mn-lt"/>
                <a:cs typeface="Arial" panose="020B0604020202020204" pitchFamily="34" charset="0"/>
              </a:defRPr>
            </a:lvl1pPr>
            <a:lvl2pPr marL="557213" indent="-214313">
              <a:buFont typeface="Arial" panose="020B0604020202020204" pitchFamily="34" charset="0"/>
              <a:buChar char="•"/>
              <a:defRPr sz="1800">
                <a:latin typeface="+mn-lt"/>
                <a:cs typeface="Arial" panose="020B0604020202020204" pitchFamily="34" charset="0"/>
              </a:defRPr>
            </a:lvl2pPr>
            <a:lvl3pPr marL="857250" indent="-171450">
              <a:buFont typeface="Arial" panose="020B0604020202020204" pitchFamily="34" charset="0"/>
              <a:buChar char="•"/>
              <a:defRPr sz="1600">
                <a:latin typeface="+mn-lt"/>
                <a:cs typeface="Arial" panose="020B0604020202020204" pitchFamily="34" charset="0"/>
              </a:defRPr>
            </a:lvl3pPr>
            <a:lvl4pPr>
              <a:defRPr/>
            </a:lvl4pPr>
            <a:lvl5pPr>
              <a:defRPr/>
            </a:lvl5pPr>
          </a:lstStyle>
          <a:p>
            <a:pPr lvl="0"/>
            <a:r>
              <a:rPr lang="en-US" dirty="0"/>
              <a:t>Click to edit Master text styles</a:t>
            </a:r>
          </a:p>
          <a:p>
            <a:pPr lvl="1"/>
            <a:r>
              <a:rPr lang="en-US" dirty="0"/>
              <a:t>Second level</a:t>
            </a:r>
          </a:p>
          <a:p>
            <a:pPr lvl="2"/>
            <a:r>
              <a:rPr lang="en-US" dirty="0"/>
              <a:t>Third level</a:t>
            </a:r>
          </a:p>
        </p:txBody>
      </p:sp>
      <p:sp>
        <p:nvSpPr>
          <p:cNvPr id="8" name="Footer Placeholder 7"/>
          <p:cNvSpPr>
            <a:spLocks noGrp="1"/>
          </p:cNvSpPr>
          <p:nvPr>
            <p:ph type="ftr" sz="quarter" idx="11"/>
          </p:nvPr>
        </p:nvSpPr>
        <p:spPr>
          <a:xfrm>
            <a:off x="825624" y="6555770"/>
            <a:ext cx="6158914" cy="329614"/>
          </a:xfrm>
          <a:prstGeom prst="rect">
            <a:avLst/>
          </a:prstGeom>
        </p:spPr>
        <p:txBody>
          <a:bodyPr anchor="t"/>
          <a:lstStyle>
            <a:lvl1pPr>
              <a:defRPr sz="1100" b="1">
                <a:solidFill>
                  <a:schemeClr val="bg1"/>
                </a:solidFill>
              </a:defRPr>
            </a:lvl1pPr>
          </a:lstStyle>
          <a:p>
            <a:r>
              <a:rPr lang="en-GB" dirty="0">
                <a:solidFill>
                  <a:prstClr val="white"/>
                </a:solidFill>
              </a:rPr>
              <a:t>G.  Federici et al. | Update VNS Technical Feasibility  | EFPW Prague 30 Jan. – 1st  Feb. 2024</a:t>
            </a: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4285183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UROfusion_content_empty">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Click to edit Master title style</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a:solidFill>
                  <a:prstClr val="white"/>
                </a:solidFill>
              </a:rPr>
              <a:t>G.  Federici et al. | Update VNS Technical Feasibility  | EFPW Prague 30 Jan. – 1st  Feb. 2024</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2"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3"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Tree>
    <p:extLst>
      <p:ext uri="{BB962C8B-B14F-4D97-AF65-F5344CB8AC3E}">
        <p14:creationId xmlns:p14="http://schemas.microsoft.com/office/powerpoint/2010/main" val="1696459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EUROfusion_Values">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0CFE93D-B60A-5519-67CA-2FB5FDAACE49}"/>
              </a:ext>
            </a:extLst>
          </p:cNvPr>
          <p:cNvPicPr>
            <a:picLocks noChangeAspect="1"/>
          </p:cNvPicPr>
          <p:nvPr userDrawn="1"/>
        </p:nvPicPr>
        <p:blipFill>
          <a:blip r:embed="rId2" cstate="email">
            <a:alphaModFix amt="65000"/>
            <a:extLst>
              <a:ext uri="{28A0092B-C50C-407E-A947-70E740481C1C}">
                <a14:useLocalDpi xmlns:a14="http://schemas.microsoft.com/office/drawing/2010/main"/>
              </a:ext>
            </a:extLst>
          </a:blip>
          <a:srcRect/>
          <a:stretch>
            <a:fillRect/>
          </a:stretch>
        </p:blipFill>
        <p:spPr>
          <a:xfrm>
            <a:off x="7247890" y="252412"/>
            <a:ext cx="4944110" cy="6353175"/>
          </a:xfrm>
          <a:prstGeom prst="rect">
            <a:avLst/>
          </a:prstGeom>
          <a:noFill/>
        </p:spPr>
      </p:pic>
      <p:sp>
        <p:nvSpPr>
          <p:cNvPr id="5" name="Rectangle 4">
            <a:extLst>
              <a:ext uri="{FF2B5EF4-FFF2-40B4-BE49-F238E27FC236}">
                <a16:creationId xmlns:a16="http://schemas.microsoft.com/office/drawing/2014/main" id="{A136BB05-CDE1-71D8-95B1-3A5C6CD699AD}"/>
              </a:ext>
            </a:extLst>
          </p:cNvPr>
          <p:cNvSpPr/>
          <p:nvPr userDrawn="1"/>
        </p:nvSpPr>
        <p:spPr>
          <a:xfrm>
            <a:off x="6408751" y="2146852"/>
            <a:ext cx="2170706" cy="1614115"/>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55464233-290E-F450-429D-1C58FA6BE3BA}"/>
              </a:ext>
            </a:extLst>
          </p:cNvPr>
          <p:cNvSpPr/>
          <p:nvPr userDrawn="1"/>
        </p:nvSpPr>
        <p:spPr>
          <a:xfrm>
            <a:off x="9129423" y="1957346"/>
            <a:ext cx="2170706" cy="1875183"/>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Rectangle 3">
            <a:extLst>
              <a:ext uri="{FF2B5EF4-FFF2-40B4-BE49-F238E27FC236}">
                <a16:creationId xmlns:a16="http://schemas.microsoft.com/office/drawing/2014/main" id="{47ECB478-BAE3-9650-1ED0-40553289DFEC}"/>
              </a:ext>
            </a:extLst>
          </p:cNvPr>
          <p:cNvSpPr/>
          <p:nvPr userDrawn="1"/>
        </p:nvSpPr>
        <p:spPr>
          <a:xfrm>
            <a:off x="0" y="6525344"/>
            <a:ext cx="12192000" cy="332656"/>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p:cNvSpPr>
            <a:spLocks noGrp="1"/>
          </p:cNvSpPr>
          <p:nvPr>
            <p:ph type="title" hasCustomPrompt="1"/>
          </p:nvPr>
        </p:nvSpPr>
        <p:spPr>
          <a:xfrm>
            <a:off x="983432" y="192515"/>
            <a:ext cx="9451776" cy="457200"/>
          </a:xfrm>
        </p:spPr>
        <p:txBody>
          <a:bodyPr>
            <a:noAutofit/>
          </a:bodyPr>
          <a:lstStyle>
            <a:lvl1pPr algn="l">
              <a:lnSpc>
                <a:spcPts val="2400"/>
              </a:lnSpc>
              <a:defRPr sz="2800" b="1">
                <a:solidFill>
                  <a:schemeClr val="tx2"/>
                </a:solidFill>
                <a:latin typeface="+mn-lt"/>
                <a:cs typeface="Arial" panose="020B0604020202020204" pitchFamily="34" charset="0"/>
              </a:defRPr>
            </a:lvl1pPr>
          </a:lstStyle>
          <a:p>
            <a:r>
              <a:rPr lang="en-US" dirty="0"/>
              <a:t>EUROfusion Values</a:t>
            </a:r>
            <a:endParaRPr lang="en-GB" dirty="0"/>
          </a:p>
        </p:txBody>
      </p:sp>
      <p:sp>
        <p:nvSpPr>
          <p:cNvPr id="8" name="Footer Placeholder 7"/>
          <p:cNvSpPr>
            <a:spLocks noGrp="1"/>
          </p:cNvSpPr>
          <p:nvPr>
            <p:ph type="ftr" sz="quarter" idx="11"/>
          </p:nvPr>
        </p:nvSpPr>
        <p:spPr>
          <a:xfrm>
            <a:off x="825624" y="6555770"/>
            <a:ext cx="3470176" cy="329614"/>
          </a:xfrm>
          <a:prstGeom prst="rect">
            <a:avLst/>
          </a:prstGeom>
        </p:spPr>
        <p:txBody>
          <a:bodyPr anchor="t"/>
          <a:lstStyle>
            <a:lvl1pPr>
              <a:defRPr sz="1200">
                <a:solidFill>
                  <a:schemeClr val="bg1"/>
                </a:solidFill>
              </a:defRPr>
            </a:lvl1pPr>
          </a:lstStyle>
          <a:p>
            <a:r>
              <a:rPr lang="en-GB">
                <a:solidFill>
                  <a:prstClr val="white"/>
                </a:solidFill>
              </a:rPr>
              <a:t>G.  Federici et al. | Update VNS Technical Feasibility  | EFPW Prague 30 Jan. – 1st  Feb. 2024</a:t>
            </a:r>
            <a:endParaRPr lang="en-GB" dirty="0">
              <a:solidFill>
                <a:prstClr val="white"/>
              </a:solidFill>
            </a:endParaRPr>
          </a:p>
        </p:txBody>
      </p:sp>
      <p:sp>
        <p:nvSpPr>
          <p:cNvPr id="9" name="Slide Number Placeholder 8"/>
          <p:cNvSpPr>
            <a:spLocks noGrp="1"/>
          </p:cNvSpPr>
          <p:nvPr>
            <p:ph type="sldNum" sz="quarter" idx="12"/>
          </p:nvPr>
        </p:nvSpPr>
        <p:spPr>
          <a:xfrm>
            <a:off x="0" y="6590037"/>
            <a:ext cx="720080" cy="199174"/>
          </a:xfrm>
        </p:spPr>
        <p:txBody>
          <a:bodyPr anchor="ctr"/>
          <a:lstStyle>
            <a:lvl1pPr>
              <a:defRPr sz="1400">
                <a:solidFill>
                  <a:schemeClr val="bg1"/>
                </a:solidFill>
              </a:defRPr>
            </a:lvl1pPr>
          </a:lstStyle>
          <a:p>
            <a:fld id="{6A6D9FA1-99C7-4910-8E32-B85D378B0060}" type="slidenum">
              <a:rPr lang="en-GB" smtClean="0">
                <a:solidFill>
                  <a:prstClr val="white"/>
                </a:solidFill>
              </a:rPr>
              <a:pPr/>
              <a:t>‹#›</a:t>
            </a:fld>
            <a:endParaRPr lang="en-GB" dirty="0">
              <a:solidFill>
                <a:prstClr val="white"/>
              </a:solidFill>
            </a:endParaRPr>
          </a:p>
        </p:txBody>
      </p:sp>
      <p:pic>
        <p:nvPicPr>
          <p:cNvPr id="1026" name="Picture 2" descr="EUROfusion - Realising Fusion Energy">
            <a:extLst>
              <a:ext uri="{FF2B5EF4-FFF2-40B4-BE49-F238E27FC236}">
                <a16:creationId xmlns:a16="http://schemas.microsoft.com/office/drawing/2014/main" id="{D76DEB2B-40A9-CD88-03A2-1B2D1E8A0C70}"/>
              </a:ext>
            </a:extLst>
          </p:cNvPr>
          <p:cNvPicPr>
            <a:picLocks noChangeAspect="1" noChangeArrowheads="1"/>
          </p:cNvPicPr>
          <p:nvPr userDrawn="1"/>
        </p:nvPicPr>
        <p:blipFill>
          <a:blip r:embed="rId3" cstate="email">
            <a:extLst>
              <a:ext uri="{28A0092B-C50C-407E-A947-70E740481C1C}">
                <a14:useLocalDpi xmlns:a14="http://schemas.microsoft.com/office/drawing/2010/main"/>
              </a:ext>
            </a:extLst>
          </a:blip>
          <a:srcRect/>
          <a:stretch>
            <a:fillRect/>
          </a:stretch>
        </p:blipFill>
        <p:spPr bwMode="auto">
          <a:xfrm>
            <a:off x="191344" y="57007"/>
            <a:ext cx="636023" cy="636023"/>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E8D0878B-E5A6-2FA4-87BE-E46364DC8E55}"/>
              </a:ext>
            </a:extLst>
          </p:cNvPr>
          <p:cNvPicPr>
            <a:picLocks noChangeAspect="1"/>
          </p:cNvPicPr>
          <p:nvPr userDrawn="1"/>
        </p:nvPicPr>
        <p:blipFill rotWithShape="1">
          <a:blip r:embed="rId4"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5414" y="979851"/>
            <a:ext cx="12181172" cy="5577840"/>
          </a:xfrm>
          <a:prstGeom prst="rect">
            <a:avLst/>
          </a:prstGeom>
        </p:spPr>
      </p:pic>
    </p:spTree>
    <p:extLst>
      <p:ext uri="{BB962C8B-B14F-4D97-AF65-F5344CB8AC3E}">
        <p14:creationId xmlns:p14="http://schemas.microsoft.com/office/powerpoint/2010/main" val="13080846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10848528" y="6356353"/>
            <a:ext cx="733872" cy="365125"/>
          </a:xfrm>
          <a:prstGeom prst="rect">
            <a:avLst/>
          </a:prstGeom>
        </p:spPr>
        <p:txBody>
          <a:bodyPr vert="horz" lIns="91440" tIns="45720" rIns="91440" bIns="45720" rtlCol="0" anchor="ctr"/>
          <a:lstStyle>
            <a:lvl1pPr algn="r">
              <a:defRPr sz="1000">
                <a:solidFill>
                  <a:schemeClr val="tx1">
                    <a:tint val="75000"/>
                  </a:schemeClr>
                </a:solidFill>
                <a:latin typeface="+mn-lt"/>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A6D9FA1-99C7-4910-8E32-B85D378B0060}" type="slidenum">
              <a:rPr kumimoji="0" lang="en-GB" sz="10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GB" sz="10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402646876"/>
      </p:ext>
    </p:extLst>
  </p:cSld>
  <p:clrMap bg1="lt1" tx1="dk1" bg2="lt2" tx2="dk2" accent1="accent1" accent2="accent2" accent3="accent3" accent4="accent4" accent5="accent5" accent6="accent6" hlink="hlink" folHlink="folHlink"/>
  <p:sldLayoutIdLst>
    <p:sldLayoutId id="2147483658" r:id="rId1"/>
    <p:sldLayoutId id="2147483663" r:id="rId2"/>
    <p:sldLayoutId id="2147483664" r:id="rId3"/>
    <p:sldLayoutId id="2147483669" r:id="rId4"/>
  </p:sldLayoutIdLst>
  <p:hf hd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2.png"/><Relationship Id="rId13" Type="http://schemas.openxmlformats.org/officeDocument/2006/relationships/image" Target="../media/image15.png"/><Relationship Id="rId3" Type="http://schemas.openxmlformats.org/officeDocument/2006/relationships/image" Target="../media/image6.png"/><Relationship Id="rId7" Type="http://schemas.openxmlformats.org/officeDocument/2006/relationships/image" Target="../media/image11.png"/><Relationship Id="rId12"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3.png"/><Relationship Id="rId10" Type="http://schemas.openxmlformats.org/officeDocument/2006/relationships/image" Target="../media/image9.png"/><Relationship Id="rId4" Type="http://schemas.openxmlformats.org/officeDocument/2006/relationships/image" Target="../media/image7.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393B2438-0FCD-BB73-3D57-48D48A93CABE}"/>
              </a:ext>
            </a:extLst>
          </p:cNvPr>
          <p:cNvSpPr>
            <a:spLocks noGrp="1"/>
          </p:cNvSpPr>
          <p:nvPr>
            <p:ph type="title"/>
          </p:nvPr>
        </p:nvSpPr>
        <p:spPr>
          <a:xfrm>
            <a:off x="399319" y="2119239"/>
            <a:ext cx="7829107" cy="620251"/>
          </a:xfrm>
        </p:spPr>
        <p:txBody>
          <a:bodyPr>
            <a:noAutofit/>
          </a:bodyPr>
          <a:lstStyle/>
          <a:p>
            <a:r>
              <a:rPr lang="en-GB" sz="4000" dirty="0">
                <a:latin typeface="+mn-lt"/>
              </a:rPr>
              <a:t>Rationale for considering a </a:t>
            </a:r>
            <a:r>
              <a:rPr lang="en-GB" sz="4000" b="1" dirty="0">
                <a:latin typeface="+mn-lt"/>
              </a:rPr>
              <a:t>VNS</a:t>
            </a:r>
            <a:r>
              <a:rPr lang="en-GB" sz="3600" b="1" dirty="0">
                <a:latin typeface="+mn-lt"/>
              </a:rPr>
              <a:t/>
            </a:r>
            <a:br>
              <a:rPr lang="en-GB" sz="3600" b="1" dirty="0">
                <a:latin typeface="+mn-lt"/>
              </a:rPr>
            </a:br>
            <a:endParaRPr lang="en-GB" sz="4000" dirty="0"/>
          </a:p>
        </p:txBody>
      </p:sp>
      <p:sp>
        <p:nvSpPr>
          <p:cNvPr id="12" name="Text Placeholder 2">
            <a:extLst>
              <a:ext uri="{FF2B5EF4-FFF2-40B4-BE49-F238E27FC236}">
                <a16:creationId xmlns:a16="http://schemas.microsoft.com/office/drawing/2014/main" id="{FD5EC525-F3FB-BBA0-7BC6-CA5614CFB861}"/>
              </a:ext>
            </a:extLst>
          </p:cNvPr>
          <p:cNvSpPr>
            <a:spLocks noGrp="1"/>
          </p:cNvSpPr>
          <p:nvPr>
            <p:ph type="body" sz="quarter" idx="10"/>
          </p:nvPr>
        </p:nvSpPr>
        <p:spPr>
          <a:xfrm>
            <a:off x="454183" y="2429364"/>
            <a:ext cx="9216692" cy="457848"/>
          </a:xfrm>
        </p:spPr>
        <p:txBody>
          <a:bodyPr>
            <a:normAutofit fontScale="92500" lnSpcReduction="10000"/>
          </a:bodyPr>
          <a:lstStyle/>
          <a:p>
            <a:r>
              <a:rPr lang="en-US" sz="2800" dirty="0"/>
              <a:t>G. Federici</a:t>
            </a:r>
            <a:endParaRPr lang="en-GB" sz="2800" dirty="0"/>
          </a:p>
        </p:txBody>
      </p:sp>
      <p:sp>
        <p:nvSpPr>
          <p:cNvPr id="13" name="Text Placeholder 3">
            <a:extLst>
              <a:ext uri="{FF2B5EF4-FFF2-40B4-BE49-F238E27FC236}">
                <a16:creationId xmlns:a16="http://schemas.microsoft.com/office/drawing/2014/main" id="{797D0185-8FC2-EEA7-0B36-2654B4740E82}"/>
              </a:ext>
            </a:extLst>
          </p:cNvPr>
          <p:cNvSpPr>
            <a:spLocks noGrp="1"/>
          </p:cNvSpPr>
          <p:nvPr>
            <p:ph type="body" sz="quarter" idx="11"/>
          </p:nvPr>
        </p:nvSpPr>
        <p:spPr>
          <a:xfrm>
            <a:off x="454183" y="3049615"/>
            <a:ext cx="12347417" cy="1689480"/>
          </a:xfrm>
        </p:spPr>
        <p:txBody>
          <a:bodyPr>
            <a:normAutofit/>
          </a:bodyPr>
          <a:lstStyle/>
          <a:p>
            <a:r>
              <a:rPr lang="en-US" dirty="0"/>
              <a:t>Thanks: DCT and WPDES Teams, </a:t>
            </a:r>
          </a:p>
          <a:p>
            <a:r>
              <a:rPr lang="en-US" sz="2000" dirty="0"/>
              <a:t>in particular: C. Bachmann, M. Siccinio, F. </a:t>
            </a:r>
            <a:r>
              <a:rPr lang="en-US" sz="2000" dirty="0" err="1"/>
              <a:t>Maviglia</a:t>
            </a:r>
            <a:r>
              <a:rPr lang="en-US" sz="2000" dirty="0"/>
              <a:t>, C. </a:t>
            </a:r>
            <a:r>
              <a:rPr lang="en-US" sz="2000" dirty="0" err="1"/>
              <a:t>Gliss</a:t>
            </a:r>
            <a:r>
              <a:rPr lang="en-US" sz="2000" dirty="0"/>
              <a:t>, C. Luongo, L. Giannini and the CREATE Team</a:t>
            </a:r>
          </a:p>
        </p:txBody>
      </p:sp>
      <p:sp>
        <p:nvSpPr>
          <p:cNvPr id="14" name="Text Placeholder 4">
            <a:extLst>
              <a:ext uri="{FF2B5EF4-FFF2-40B4-BE49-F238E27FC236}">
                <a16:creationId xmlns:a16="http://schemas.microsoft.com/office/drawing/2014/main" id="{D30DBF06-666E-A441-6FD2-FAB6A32EE637}"/>
              </a:ext>
            </a:extLst>
          </p:cNvPr>
          <p:cNvSpPr>
            <a:spLocks noGrp="1"/>
          </p:cNvSpPr>
          <p:nvPr>
            <p:ph type="body" sz="quarter" idx="12"/>
          </p:nvPr>
        </p:nvSpPr>
        <p:spPr>
          <a:xfrm>
            <a:off x="399319" y="1050052"/>
            <a:ext cx="11393361" cy="830304"/>
          </a:xfrm>
        </p:spPr>
        <p:txBody>
          <a:bodyPr>
            <a:noAutofit/>
          </a:bodyPr>
          <a:lstStyle/>
          <a:p>
            <a:pPr algn="l"/>
            <a:r>
              <a:rPr lang="en-GB" sz="1800" b="1" i="0" u="none" strike="noStrike" baseline="0" dirty="0">
                <a:latin typeface="LiberationSerif-Bold"/>
              </a:rPr>
              <a:t>4</a:t>
            </a:r>
            <a:r>
              <a:rPr lang="en-GB" sz="1800" b="1" i="0" u="none" strike="noStrike" baseline="30000" dirty="0">
                <a:latin typeface="LiberationSerif-Bold"/>
              </a:rPr>
              <a:t>th</a:t>
            </a:r>
            <a:r>
              <a:rPr lang="en-GB" sz="1800" b="1" i="0" u="none" strike="noStrike" baseline="0" dirty="0">
                <a:latin typeface="LiberationSerif-Bold"/>
              </a:rPr>
              <a:t>  Technical Exchange Meeting on the China - </a:t>
            </a:r>
            <a:r>
              <a:rPr lang="en-GB" sz="1800" b="1" i="0" u="none" strike="noStrike" baseline="0" dirty="0" smtClean="0">
                <a:latin typeface="LiberationSerif-Bold"/>
              </a:rPr>
              <a:t>CFETR </a:t>
            </a:r>
            <a:r>
              <a:rPr lang="en-GB" sz="1800" b="1" i="0" u="none" strike="noStrike" baseline="0" dirty="0">
                <a:latin typeface="LiberationSerif-Bold"/>
              </a:rPr>
              <a:t>and EU-DEMO Reactor Design</a:t>
            </a:r>
          </a:p>
          <a:p>
            <a:pPr algn="l"/>
            <a:r>
              <a:rPr lang="en-GB" sz="1800" i="0" u="none" strike="noStrike" baseline="0" dirty="0">
                <a:latin typeface="LiberationSerif-Bold"/>
              </a:rPr>
              <a:t>Tuesday, 19 March 2024 - Friday, 22 March 2024</a:t>
            </a:r>
            <a:endParaRPr lang="en-GB" sz="2000" dirty="0"/>
          </a:p>
        </p:txBody>
      </p:sp>
      <p:sp>
        <p:nvSpPr>
          <p:cNvPr id="3" name="TextBox 2">
            <a:extLst>
              <a:ext uri="{FF2B5EF4-FFF2-40B4-BE49-F238E27FC236}">
                <a16:creationId xmlns:a16="http://schemas.microsoft.com/office/drawing/2014/main" id="{84D409A2-D565-144B-B1A6-1365FBD13878}"/>
              </a:ext>
            </a:extLst>
          </p:cNvPr>
          <p:cNvSpPr txBox="1"/>
          <p:nvPr/>
        </p:nvSpPr>
        <p:spPr>
          <a:xfrm>
            <a:off x="5461000" y="6039535"/>
            <a:ext cx="6096000" cy="584775"/>
          </a:xfrm>
          <a:prstGeom prst="rect">
            <a:avLst/>
          </a:prstGeom>
          <a:noFill/>
        </p:spPr>
        <p:txBody>
          <a:bodyPr wrap="square">
            <a:spAutoFit/>
          </a:bodyPr>
          <a:lstStyle/>
          <a:p>
            <a:r>
              <a:rPr lang="en-US" sz="1600" b="1" i="1" dirty="0">
                <a:solidFill>
                  <a:srgbClr val="FF0000"/>
                </a:solidFill>
              </a:rPr>
              <a:t>The material contained in this presentation cannot be reproduced without the consent of the authors</a:t>
            </a:r>
            <a:endParaRPr lang="en-GB" sz="1600" b="1" i="1" dirty="0">
              <a:solidFill>
                <a:srgbClr val="FF0000"/>
              </a:solidFill>
            </a:endParaRPr>
          </a:p>
        </p:txBody>
      </p:sp>
      <p:sp>
        <p:nvSpPr>
          <p:cNvPr id="2" name="Content Placeholder 2">
            <a:extLst>
              <a:ext uri="{FF2B5EF4-FFF2-40B4-BE49-F238E27FC236}">
                <a16:creationId xmlns:a16="http://schemas.microsoft.com/office/drawing/2014/main" id="{E4009007-5FF3-7946-B6C2-3AB1C41FD507}"/>
              </a:ext>
            </a:extLst>
          </p:cNvPr>
          <p:cNvSpPr txBox="1">
            <a:spLocks/>
          </p:cNvSpPr>
          <p:nvPr/>
        </p:nvSpPr>
        <p:spPr>
          <a:xfrm>
            <a:off x="544487" y="4013684"/>
            <a:ext cx="11103024" cy="1689480"/>
          </a:xfrm>
          <a:prstGeom prst="rect">
            <a:avLst/>
          </a:prstGeom>
        </p:spPr>
        <p:txBody>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lnSpc>
                <a:spcPct val="115000"/>
              </a:lnSpc>
              <a:buNone/>
            </a:pPr>
            <a:r>
              <a:rPr lang="en-GB" sz="2000" b="1" kern="0" dirty="0">
                <a:latin typeface="Calibri" panose="020F0502020204030204" pitchFamily="34" charset="0"/>
                <a:ea typeface="Aptos" panose="020B0004020202020204" pitchFamily="34" charset="0"/>
                <a:cs typeface="Calibri" panose="020F0502020204030204" pitchFamily="34" charset="0"/>
              </a:rPr>
              <a:t>Companion talks</a:t>
            </a:r>
          </a:p>
          <a:p>
            <a:pPr marL="342900" indent="-342900">
              <a:lnSpc>
                <a:spcPct val="115000"/>
              </a:lnSpc>
              <a:buFont typeface="Symbol" panose="05050102010706020507" pitchFamily="18" charset="2"/>
              <a:buChar char=""/>
            </a:pPr>
            <a:r>
              <a:rPr lang="en-GB" sz="2000" b="1" kern="0" dirty="0">
                <a:latin typeface="Calibri" panose="020F0502020204030204" pitchFamily="34" charset="0"/>
                <a:ea typeface="Aptos" panose="020B0004020202020204" pitchFamily="34" charset="0"/>
                <a:cs typeface="Calibri" panose="020F0502020204030204" pitchFamily="34" charset="0"/>
              </a:rPr>
              <a:t>Blanket Testing &amp; Qualification Needs and Options</a:t>
            </a:r>
            <a:r>
              <a:rPr lang="en-GB" sz="2000" kern="0" dirty="0">
                <a:latin typeface="Calibri" panose="020F0502020204030204" pitchFamily="34" charset="0"/>
                <a:ea typeface="Aptos" panose="020B0004020202020204" pitchFamily="34" charset="0"/>
                <a:cs typeface="Calibri" panose="020F0502020204030204" pitchFamily="34" charset="0"/>
              </a:rPr>
              <a:t>	Giacomo Aiello</a:t>
            </a:r>
            <a:endParaRPr lang="en-GB" sz="2000" kern="100" dirty="0">
              <a:latin typeface="Calibri" panose="020F0502020204030204" pitchFamily="34" charset="0"/>
              <a:ea typeface="Aptos" panose="020B0004020202020204" pitchFamily="34" charset="0"/>
              <a:cs typeface="Calibri" panose="020F0502020204030204" pitchFamily="34" charset="0"/>
            </a:endParaRPr>
          </a:p>
          <a:p>
            <a:pPr marL="342900" indent="-342900">
              <a:lnSpc>
                <a:spcPct val="115000"/>
              </a:lnSpc>
              <a:buFont typeface="Symbol" panose="05050102010706020507" pitchFamily="18" charset="2"/>
              <a:buChar char=""/>
            </a:pPr>
            <a:r>
              <a:rPr lang="en-GB" sz="2000" b="1" kern="0" dirty="0">
                <a:latin typeface="Calibri" panose="020F0502020204030204" pitchFamily="34" charset="0"/>
                <a:ea typeface="Aptos" panose="020B0004020202020204" pitchFamily="34" charset="0"/>
                <a:cs typeface="Calibri" panose="020F0502020204030204" pitchFamily="34" charset="0"/>
              </a:rPr>
              <a:t>VNS Physics </a:t>
            </a:r>
            <a:r>
              <a:rPr lang="en-GB" sz="2000" kern="0" dirty="0">
                <a:latin typeface="Calibri" panose="020F0502020204030204" pitchFamily="34" charset="0"/>
                <a:ea typeface="Aptos" panose="020B0004020202020204" pitchFamily="34" charset="0"/>
                <a:cs typeface="Calibri" panose="020F0502020204030204" pitchFamily="34" charset="0"/>
              </a:rPr>
              <a:t>							Mattia Siccinio</a:t>
            </a:r>
            <a:endParaRPr lang="en-GB" sz="2000" kern="100" dirty="0">
              <a:latin typeface="Calibri" panose="020F0502020204030204" pitchFamily="34" charset="0"/>
              <a:ea typeface="Aptos" panose="020B0004020202020204" pitchFamily="34" charset="0"/>
              <a:cs typeface="Calibri" panose="020F0502020204030204" pitchFamily="34" charset="0"/>
            </a:endParaRPr>
          </a:p>
          <a:p>
            <a:pPr marL="342900" indent="-342900">
              <a:lnSpc>
                <a:spcPct val="115000"/>
              </a:lnSpc>
              <a:spcAft>
                <a:spcPts val="800"/>
              </a:spcAft>
              <a:buFont typeface="Symbol" panose="05050102010706020507" pitchFamily="18" charset="2"/>
              <a:buChar char=""/>
            </a:pPr>
            <a:r>
              <a:rPr lang="en-GB" sz="2000" b="1" kern="0" dirty="0">
                <a:latin typeface="Calibri" panose="020F0502020204030204" pitchFamily="34" charset="0"/>
                <a:ea typeface="Aptos" panose="020B0004020202020204" pitchFamily="34" charset="0"/>
                <a:cs typeface="Calibri" panose="020F0502020204030204" pitchFamily="34" charset="0"/>
              </a:rPr>
              <a:t>VNS Engineering </a:t>
            </a:r>
            <a:r>
              <a:rPr lang="en-GB" sz="2000" kern="0" dirty="0">
                <a:latin typeface="Calibri" panose="020F0502020204030204" pitchFamily="34" charset="0"/>
                <a:ea typeface="Aptos" panose="020B0004020202020204" pitchFamily="34" charset="0"/>
                <a:cs typeface="Calibri" panose="020F0502020204030204" pitchFamily="34" charset="0"/>
              </a:rPr>
              <a:t>						Christian Bachmann</a:t>
            </a:r>
            <a:endParaRPr lang="en-GB" sz="2000" kern="100" dirty="0">
              <a:latin typeface="Calibri" panose="020F0502020204030204" pitchFamily="34" charset="0"/>
              <a:ea typeface="Aptos" panose="020B0004020202020204" pitchFamily="34" charset="0"/>
              <a:cs typeface="Calibri" panose="020F0502020204030204" pitchFamily="34" charset="0"/>
            </a:endParaRPr>
          </a:p>
          <a:p>
            <a:endParaRPr lang="en-GB" sz="1800" dirty="0"/>
          </a:p>
        </p:txBody>
      </p:sp>
    </p:spTree>
    <p:extLst>
      <p:ext uri="{BB962C8B-B14F-4D97-AF65-F5344CB8AC3E}">
        <p14:creationId xmlns:p14="http://schemas.microsoft.com/office/powerpoint/2010/main" val="2471064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7605D42-10B5-398E-607B-6D701B49D1F3}"/>
              </a:ext>
            </a:extLst>
          </p:cNvPr>
          <p:cNvSpPr>
            <a:spLocks noGrp="1"/>
          </p:cNvSpPr>
          <p:nvPr>
            <p:ph type="ftr" sz="quarter" idx="11"/>
          </p:nvPr>
        </p:nvSpPr>
        <p:spPr/>
        <p:txBody>
          <a:bodyPr/>
          <a:lstStyle/>
          <a:p>
            <a:r>
              <a:rPr lang="en-GB">
                <a:solidFill>
                  <a:prstClr val="white"/>
                </a:solidFill>
              </a:rPr>
              <a:t>G.  Federici et al. | Update VNS Technical Feasibility  | EFPW Prague 30 Jan. – 1st  Feb. 2024</a:t>
            </a:r>
            <a:endParaRPr lang="en-GB" dirty="0">
              <a:solidFill>
                <a:prstClr val="white"/>
              </a:solidFill>
            </a:endParaRPr>
          </a:p>
        </p:txBody>
      </p:sp>
      <p:sp>
        <p:nvSpPr>
          <p:cNvPr id="6" name="Title 1">
            <a:extLst>
              <a:ext uri="{FF2B5EF4-FFF2-40B4-BE49-F238E27FC236}">
                <a16:creationId xmlns:a16="http://schemas.microsoft.com/office/drawing/2014/main" id="{7AC6CD83-9B9A-C9E4-8C10-CB48954234E4}"/>
              </a:ext>
            </a:extLst>
          </p:cNvPr>
          <p:cNvSpPr>
            <a:spLocks noGrp="1"/>
          </p:cNvSpPr>
          <p:nvPr>
            <p:ph type="title"/>
          </p:nvPr>
        </p:nvSpPr>
        <p:spPr>
          <a:xfrm>
            <a:off x="983432" y="192515"/>
            <a:ext cx="9451776" cy="457200"/>
          </a:xfrm>
        </p:spPr>
        <p:txBody>
          <a:bodyPr/>
          <a:lstStyle/>
          <a:p>
            <a:r>
              <a:rPr lang="en-US" sz="2800" dirty="0" smtClean="0">
                <a:latin typeface="Calibri" panose="020F0502020204030204" pitchFamily="34" charset="0"/>
                <a:cs typeface="Calibri" panose="020F0502020204030204" pitchFamily="34" charset="0"/>
              </a:rPr>
              <a:t>Why are we doing this?</a:t>
            </a:r>
            <a:endParaRPr lang="en-GB" sz="2800" dirty="0">
              <a:latin typeface="Calibri" panose="020F0502020204030204" pitchFamily="34" charset="0"/>
              <a:cs typeface="Calibri" panose="020F0502020204030204" pitchFamily="34" charset="0"/>
            </a:endParaRPr>
          </a:p>
        </p:txBody>
      </p:sp>
      <p:sp>
        <p:nvSpPr>
          <p:cNvPr id="7" name="Content Placeholder 2">
            <a:extLst>
              <a:ext uri="{FF2B5EF4-FFF2-40B4-BE49-F238E27FC236}">
                <a16:creationId xmlns:a16="http://schemas.microsoft.com/office/drawing/2014/main" id="{0C4FBDEE-6173-AD2B-2076-B6D10D2C5A03}"/>
              </a:ext>
            </a:extLst>
          </p:cNvPr>
          <p:cNvSpPr>
            <a:spLocks noGrp="1"/>
          </p:cNvSpPr>
          <p:nvPr>
            <p:ph idx="1"/>
          </p:nvPr>
        </p:nvSpPr>
        <p:spPr>
          <a:xfrm>
            <a:off x="161465" y="968214"/>
            <a:ext cx="11345591" cy="6480720"/>
          </a:xfrm>
        </p:spPr>
        <p:txBody>
          <a:bodyPr>
            <a:normAutofit/>
          </a:bodyPr>
          <a:lstStyle/>
          <a:p>
            <a:pPr lvl="1">
              <a:spcBef>
                <a:spcPts val="0"/>
              </a:spcBef>
              <a:spcAft>
                <a:spcPts val="2400"/>
              </a:spcAft>
            </a:pPr>
            <a:r>
              <a:rPr lang="en-US" sz="2000" dirty="0"/>
              <a:t>Many international studies concluded that the </a:t>
            </a:r>
            <a:r>
              <a:rPr lang="en-US" sz="2000" b="1" dirty="0">
                <a:solidFill>
                  <a:srgbClr val="143FF8"/>
                </a:solidFill>
                <a:highlight>
                  <a:srgbClr val="FFFF00"/>
                </a:highlight>
              </a:rPr>
              <a:t>tritium breeding blanket is at very low TRL.</a:t>
            </a:r>
            <a:r>
              <a:rPr lang="en-US" sz="2000" dirty="0"/>
              <a:t> No blanket has ever been built or tested. There is an urgent need to qualify blankets in the fusion nuclear environment.</a:t>
            </a:r>
          </a:p>
          <a:p>
            <a:pPr lvl="1">
              <a:spcBef>
                <a:spcPts val="0"/>
              </a:spcBef>
              <a:spcAft>
                <a:spcPts val="2400"/>
              </a:spcAft>
            </a:pPr>
            <a:r>
              <a:rPr lang="en-US" sz="2000" dirty="0"/>
              <a:t>T</a:t>
            </a:r>
            <a:r>
              <a:rPr lang="en-GB" sz="2000" dirty="0" smtClean="0"/>
              <a:t>he </a:t>
            </a:r>
            <a:r>
              <a:rPr lang="en-GB" sz="2000" dirty="0"/>
              <a:t>role of ITER in de-risking DEMO in the area of breeding blanket is becoming questionable (</a:t>
            </a:r>
            <a:r>
              <a:rPr lang="en-GB" sz="2000" dirty="0" smtClean="0"/>
              <a:t>delays).  </a:t>
            </a:r>
            <a:r>
              <a:rPr lang="en-GB" sz="2000" dirty="0"/>
              <a:t>The TBM is not enough to qualify the Breeding blanket.</a:t>
            </a:r>
          </a:p>
          <a:p>
            <a:pPr lvl="1">
              <a:spcBef>
                <a:spcPts val="0"/>
              </a:spcBef>
              <a:spcAft>
                <a:spcPts val="2400"/>
              </a:spcAft>
            </a:pPr>
            <a:r>
              <a:rPr lang="en-GB" sz="2000" dirty="0"/>
              <a:t>Risk mitigation options need to be studied. </a:t>
            </a:r>
            <a:r>
              <a:rPr lang="en-US" sz="2000" dirty="0"/>
              <a:t>We have concluded that </a:t>
            </a:r>
            <a:r>
              <a:rPr lang="en-US" sz="2000" b="1" dirty="0">
                <a:solidFill>
                  <a:srgbClr val="143FF8"/>
                </a:solidFill>
                <a:highlight>
                  <a:srgbClr val="FFFF00"/>
                </a:highlight>
              </a:rPr>
              <a:t>using of DEMO operation for qualification of breeding blanket is very risky, and at best is very expensive and takes very long time </a:t>
            </a:r>
          </a:p>
          <a:p>
            <a:pPr lvl="1">
              <a:spcBef>
                <a:spcPts val="0"/>
              </a:spcBef>
              <a:spcAft>
                <a:spcPts val="2400"/>
              </a:spcAft>
            </a:pPr>
            <a:r>
              <a:rPr lang="en-US" sz="2000" dirty="0" smtClean="0"/>
              <a:t>A </a:t>
            </a:r>
            <a:r>
              <a:rPr lang="en-US" sz="2000" dirty="0"/>
              <a:t>feasibility assessment for a 14 MeV Volumetric Neutron Source (</a:t>
            </a:r>
            <a:r>
              <a:rPr lang="en-US" sz="2000" dirty="0" smtClean="0"/>
              <a:t>VNS </a:t>
            </a:r>
            <a:r>
              <a:rPr lang="en-US" sz="2000" dirty="0"/>
              <a:t>is undertaken in EUROfusion with a scope to deliver the results by the end of 2024.</a:t>
            </a:r>
          </a:p>
          <a:p>
            <a:pPr lvl="1">
              <a:spcBef>
                <a:spcPts val="0"/>
              </a:spcBef>
              <a:spcAft>
                <a:spcPts val="2400"/>
              </a:spcAft>
            </a:pPr>
            <a:r>
              <a:rPr lang="en-US" sz="2000" dirty="0"/>
              <a:t>A VNS </a:t>
            </a:r>
            <a:r>
              <a:rPr lang="en-GB" sz="2000" dirty="0"/>
              <a:t>focus would on testing/ development of FNT components, complement ITER (focused on burning plasma physics) and complement DONES (which is focused on large dpa in small material samples).</a:t>
            </a:r>
          </a:p>
          <a:p>
            <a:pPr marL="0" indent="0">
              <a:spcAft>
                <a:spcPts val="2400"/>
              </a:spcAft>
              <a:buNone/>
            </a:pPr>
            <a:endParaRPr lang="en-GB" sz="2000" b="0" i="0" u="none" strike="noStrike" baseline="0" dirty="0">
              <a:latin typeface="Calibri" panose="020F0502020204030204" pitchFamily="34" charset="0"/>
            </a:endParaRPr>
          </a:p>
        </p:txBody>
      </p:sp>
      <p:sp>
        <p:nvSpPr>
          <p:cNvPr id="3" name="Slide Number Placeholder 2">
            <a:extLst>
              <a:ext uri="{FF2B5EF4-FFF2-40B4-BE49-F238E27FC236}">
                <a16:creationId xmlns:a16="http://schemas.microsoft.com/office/drawing/2014/main" id="{D1CB6520-C8C8-8016-C841-16621A7B38A3}"/>
              </a:ext>
            </a:extLst>
          </p:cNvPr>
          <p:cNvSpPr>
            <a:spLocks noGrp="1"/>
          </p:cNvSpPr>
          <p:nvPr>
            <p:ph type="sldNum" sz="quarter" idx="12"/>
          </p:nvPr>
        </p:nvSpPr>
        <p:spPr/>
        <p:txBody>
          <a:bodyPr/>
          <a:lstStyle/>
          <a:p>
            <a:fld id="{6A6D9FA1-99C7-4910-8E32-B85D378B0060}" type="slidenum">
              <a:rPr lang="en-GB" smtClean="0">
                <a:solidFill>
                  <a:prstClr val="white"/>
                </a:solidFill>
              </a:rPr>
              <a:pPr/>
              <a:t>2</a:t>
            </a:fld>
            <a:endParaRPr lang="en-GB" dirty="0">
              <a:solidFill>
                <a:prstClr val="white"/>
              </a:solidFill>
            </a:endParaRPr>
          </a:p>
        </p:txBody>
      </p:sp>
    </p:spTree>
    <p:extLst>
      <p:ext uri="{BB962C8B-B14F-4D97-AF65-F5344CB8AC3E}">
        <p14:creationId xmlns:p14="http://schemas.microsoft.com/office/powerpoint/2010/main" val="39413580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C1E665-8F0C-B393-2BB2-DF41D7B94CC6}"/>
              </a:ext>
            </a:extLst>
          </p:cNvPr>
          <p:cNvSpPr>
            <a:spLocks noGrp="1"/>
          </p:cNvSpPr>
          <p:nvPr>
            <p:ph type="title"/>
          </p:nvPr>
        </p:nvSpPr>
        <p:spPr/>
        <p:txBody>
          <a:bodyPr/>
          <a:lstStyle/>
          <a:p>
            <a:r>
              <a:rPr lang="en-GB" dirty="0"/>
              <a:t>VNS Drivers</a:t>
            </a:r>
          </a:p>
        </p:txBody>
      </p:sp>
      <p:sp>
        <p:nvSpPr>
          <p:cNvPr id="3" name="Content Placeholder 2">
            <a:extLst>
              <a:ext uri="{FF2B5EF4-FFF2-40B4-BE49-F238E27FC236}">
                <a16:creationId xmlns:a16="http://schemas.microsoft.com/office/drawing/2014/main" id="{6F83881A-844B-B349-B333-65154E82F8AC}"/>
              </a:ext>
            </a:extLst>
          </p:cNvPr>
          <p:cNvSpPr>
            <a:spLocks noGrp="1"/>
          </p:cNvSpPr>
          <p:nvPr>
            <p:ph idx="1"/>
          </p:nvPr>
        </p:nvSpPr>
        <p:spPr>
          <a:xfrm>
            <a:off x="466809" y="847408"/>
            <a:ext cx="11168143" cy="5708361"/>
          </a:xfrm>
        </p:spPr>
        <p:txBody>
          <a:bodyPr>
            <a:normAutofit fontScale="92500"/>
          </a:bodyPr>
          <a:lstStyle/>
          <a:p>
            <a:pPr marL="0" indent="0">
              <a:buNone/>
            </a:pPr>
            <a:r>
              <a:rPr lang="en-US" sz="1800" b="1" dirty="0">
                <a:sym typeface="Wingdings" panose="05000000000000000000" pitchFamily="2" charset="2"/>
              </a:rPr>
              <a:t>Mission:</a:t>
            </a:r>
          </a:p>
          <a:p>
            <a:pPr marL="209369" indent="-209369">
              <a:spcBef>
                <a:spcPts val="400"/>
              </a:spcBef>
            </a:pPr>
            <a:r>
              <a:rPr lang="en-US" sz="2600" dirty="0"/>
              <a:t>Rationale for a VNS: </a:t>
            </a:r>
            <a:r>
              <a:rPr lang="en-US" sz="2600" b="1" kern="100" dirty="0">
                <a:effectLst/>
                <a:ea typeface="Calibri" panose="020F0502020204030204" pitchFamily="34" charset="0"/>
                <a:cs typeface="Times New Roman" panose="02020603050405020304" pitchFamily="18" charset="0"/>
              </a:rPr>
              <a:t>G. Federici</a:t>
            </a:r>
            <a:r>
              <a:rPr lang="en-US" sz="2600" b="1" kern="100" dirty="0">
                <a:ea typeface="Calibri" panose="020F0502020204030204" pitchFamily="34" charset="0"/>
                <a:cs typeface="Times New Roman" panose="02020603050405020304" pitchFamily="18" charset="0"/>
              </a:rPr>
              <a:t>,</a:t>
            </a:r>
            <a:r>
              <a:rPr lang="en-US" sz="2600" b="1" kern="100" dirty="0">
                <a:effectLst/>
                <a:ea typeface="Calibri" panose="020F0502020204030204" pitchFamily="34" charset="0"/>
                <a:cs typeface="Times New Roman" panose="02020603050405020304" pitchFamily="18" charset="0"/>
              </a:rPr>
              <a:t> </a:t>
            </a:r>
            <a:r>
              <a:rPr lang="en-GB" sz="2600" b="1" kern="100" dirty="0" err="1">
                <a:effectLst/>
                <a:ea typeface="Calibri" panose="020F0502020204030204" pitchFamily="34" charset="0"/>
                <a:cs typeface="Times New Roman" panose="02020603050405020304" pitchFamily="18" charset="0"/>
              </a:rPr>
              <a:t>Nucl</a:t>
            </a:r>
            <a:r>
              <a:rPr lang="en-GB" sz="2600" b="1" kern="100" dirty="0">
                <a:effectLst/>
                <a:ea typeface="Calibri" panose="020F0502020204030204" pitchFamily="34" charset="0"/>
                <a:cs typeface="Times New Roman" panose="02020603050405020304" pitchFamily="18" charset="0"/>
              </a:rPr>
              <a:t>. </a:t>
            </a:r>
            <a:r>
              <a:rPr lang="it-IT" sz="2600" b="1" kern="100" dirty="0">
                <a:effectLst/>
                <a:ea typeface="Calibri" panose="020F0502020204030204" pitchFamily="34" charset="0"/>
                <a:cs typeface="Times New Roman" panose="02020603050405020304" pitchFamily="18" charset="0"/>
              </a:rPr>
              <a:t>Fusion 63 (2023) 125002.</a:t>
            </a:r>
          </a:p>
          <a:p>
            <a:pPr marL="209369" indent="-209369">
              <a:spcBef>
                <a:spcPts val="400"/>
              </a:spcBef>
            </a:pPr>
            <a:r>
              <a:rPr lang="en-US" sz="2600" dirty="0">
                <a:sym typeface="Wingdings" panose="05000000000000000000" pitchFamily="2" charset="2"/>
              </a:rPr>
              <a:t>Address largest knowledge gap we have in fusion: performance and reliability breeding blanket for any </a:t>
            </a:r>
            <a:r>
              <a:rPr lang="en-US" sz="2600" dirty="0" smtClean="0">
                <a:sym typeface="Wingdings" panose="05000000000000000000" pitchFamily="2" charset="2"/>
              </a:rPr>
              <a:t>machine concepts.</a:t>
            </a:r>
          </a:p>
          <a:p>
            <a:pPr marL="209369" indent="-209369">
              <a:spcBef>
                <a:spcPts val="400"/>
              </a:spcBef>
            </a:pPr>
            <a:r>
              <a:rPr lang="en-GB" sz="2600" dirty="0" smtClean="0">
                <a:sym typeface="Wingdings" panose="05000000000000000000" pitchFamily="2" charset="2"/>
              </a:rPr>
              <a:t>Testing TBMs in ITER in de-risking DEMO breeding blanket is not sufficient </a:t>
            </a:r>
            <a:endParaRPr lang="en-US" sz="2600" dirty="0" smtClean="0">
              <a:sym typeface="Wingdings" panose="05000000000000000000" pitchFamily="2" charset="2"/>
            </a:endParaRPr>
          </a:p>
          <a:p>
            <a:pPr marL="209369" indent="-209369">
              <a:spcBef>
                <a:spcPts val="400"/>
              </a:spcBef>
            </a:pPr>
            <a:r>
              <a:rPr lang="en-US" sz="2600" dirty="0" err="1" smtClean="0">
                <a:sym typeface="Wingdings" panose="05000000000000000000" pitchFamily="2" charset="2"/>
              </a:rPr>
              <a:t>P</a:t>
            </a:r>
            <a:r>
              <a:rPr lang="en-US" sz="2600" baseline="-25000" dirty="0" err="1" smtClean="0">
                <a:sym typeface="Wingdings" panose="05000000000000000000" pitchFamily="2" charset="2"/>
              </a:rPr>
              <a:t>fus</a:t>
            </a:r>
            <a:r>
              <a:rPr lang="en-US" sz="2600" dirty="0">
                <a:sym typeface="Wingdings" panose="05000000000000000000" pitchFamily="2" charset="2"/>
              </a:rPr>
              <a:t>: ~30 MW, Tritium consumption &lt;1 kg/year.</a:t>
            </a:r>
          </a:p>
          <a:p>
            <a:pPr marL="209369" indent="-209369">
              <a:spcBef>
                <a:spcPts val="400"/>
              </a:spcBef>
              <a:buFont typeface="Arial" panose="020B0604020202020204" pitchFamily="34" charset="0"/>
              <a:buChar char="•"/>
            </a:pPr>
            <a:r>
              <a:rPr lang="en-US" sz="2600" dirty="0">
                <a:sym typeface="Wingdings" panose="05000000000000000000" pitchFamily="2" charset="2"/>
              </a:rPr>
              <a:t>Reliable plasma scenario, </a:t>
            </a:r>
            <a:r>
              <a:rPr lang="en-GB" sz="2600" dirty="0">
                <a:sym typeface="Wingdings" panose="05000000000000000000" pitchFamily="2" charset="2"/>
              </a:rPr>
              <a:t>based on beam-target fusion (Q ≤ 1).</a:t>
            </a:r>
          </a:p>
          <a:p>
            <a:pPr marL="209369" indent="-209369">
              <a:spcBef>
                <a:spcPts val="400"/>
              </a:spcBef>
            </a:pPr>
            <a:r>
              <a:rPr lang="en-US" sz="2600" dirty="0">
                <a:sym typeface="Wingdings" panose="05000000000000000000" pitchFamily="2" charset="2"/>
              </a:rPr>
              <a:t>Steady-state plasma operation.</a:t>
            </a:r>
          </a:p>
          <a:p>
            <a:pPr marL="209369" indent="-209369">
              <a:spcBef>
                <a:spcPts val="400"/>
              </a:spcBef>
              <a:buFont typeface="Arial" panose="020B0604020202020204" pitchFamily="34" charset="0"/>
              <a:buChar char="•"/>
            </a:pPr>
            <a:r>
              <a:rPr lang="en-US" sz="2600" dirty="0">
                <a:sym typeface="Wingdings" panose="05000000000000000000" pitchFamily="2" charset="2"/>
              </a:rPr>
              <a:t>Peak neutron wall load: 0.5 MW/m², peak lifetime neutron fluence: 30-50 dpa.</a:t>
            </a:r>
          </a:p>
          <a:p>
            <a:pPr marL="209369" lvl="0" indent="-209369">
              <a:spcBef>
                <a:spcPts val="400"/>
              </a:spcBef>
            </a:pPr>
            <a:r>
              <a:rPr lang="en-GB" sz="2600" dirty="0"/>
              <a:t>Testing: available equatorial ports and outboard wall &gt;</a:t>
            </a:r>
            <a:r>
              <a:rPr lang="en-US" sz="2600" dirty="0"/>
              <a:t> 10-30 m</a:t>
            </a:r>
            <a:r>
              <a:rPr lang="en-US" sz="2600" baseline="30000" dirty="0"/>
              <a:t>2</a:t>
            </a:r>
            <a:r>
              <a:rPr lang="en-GB" sz="2600" dirty="0"/>
              <a:t> of exposed first wall.</a:t>
            </a:r>
          </a:p>
          <a:p>
            <a:pPr marL="209369" lvl="0" indent="-209369">
              <a:spcBef>
                <a:spcPts val="400"/>
              </a:spcBef>
            </a:pPr>
            <a:r>
              <a:rPr lang="en-GB" sz="2600" dirty="0"/>
              <a:t>Ability to test several candidate blanket/coolant concepts.</a:t>
            </a:r>
          </a:p>
          <a:p>
            <a:pPr marL="209369" lvl="0" indent="-209369">
              <a:spcBef>
                <a:spcPts val="400"/>
              </a:spcBef>
            </a:pPr>
            <a:r>
              <a:rPr lang="en-GB" sz="2600" dirty="0"/>
              <a:t>Well established technologies for magnets, VV and NBIs.</a:t>
            </a:r>
          </a:p>
          <a:p>
            <a:pPr marL="209369" indent="-209369">
              <a:spcBef>
                <a:spcPts val="400"/>
              </a:spcBef>
            </a:pPr>
            <a:r>
              <a:rPr lang="en-US" sz="2600" dirty="0">
                <a:sym typeface="Wingdings" panose="05000000000000000000" pitchFamily="2" charset="2"/>
              </a:rPr>
              <a:t>Design and construction: Parallel to ITER and prior to the finalization of DEMO design.</a:t>
            </a:r>
            <a:endParaRPr lang="en-GB" sz="2600" dirty="0">
              <a:sym typeface="Wingdings" panose="05000000000000000000" pitchFamily="2" charset="2"/>
            </a:endParaRPr>
          </a:p>
          <a:p>
            <a:pPr marL="209369" lvl="0" indent="-209369">
              <a:spcAft>
                <a:spcPts val="600"/>
              </a:spcAft>
            </a:pPr>
            <a:endParaRPr lang="en-GB" sz="1800" dirty="0"/>
          </a:p>
          <a:p>
            <a:pPr marL="209369" indent="-209369">
              <a:buFont typeface="Arial" panose="020B0604020202020204" pitchFamily="34" charset="0"/>
              <a:buChar char="•"/>
            </a:pPr>
            <a:endParaRPr lang="en-US" sz="1800" dirty="0">
              <a:sym typeface="Wingdings" panose="05000000000000000000" pitchFamily="2" charset="2"/>
            </a:endParaRPr>
          </a:p>
          <a:p>
            <a:pPr marL="209369" indent="-209369">
              <a:buFont typeface="Arial" panose="020B0604020202020204" pitchFamily="34" charset="0"/>
              <a:buChar char="•"/>
            </a:pPr>
            <a:endParaRPr lang="en-GB" sz="1800" dirty="0"/>
          </a:p>
        </p:txBody>
      </p:sp>
      <p:sp>
        <p:nvSpPr>
          <p:cNvPr id="5" name="Slide Number Placeholder 4">
            <a:extLst>
              <a:ext uri="{FF2B5EF4-FFF2-40B4-BE49-F238E27FC236}">
                <a16:creationId xmlns:a16="http://schemas.microsoft.com/office/drawing/2014/main" id="{C3F1382D-9953-866F-5BC4-423CA1D9F11F}"/>
              </a:ext>
            </a:extLst>
          </p:cNvPr>
          <p:cNvSpPr>
            <a:spLocks noGrp="1"/>
          </p:cNvSpPr>
          <p:nvPr>
            <p:ph type="sldNum" sz="quarter" idx="12"/>
          </p:nvPr>
        </p:nvSpPr>
        <p:spPr/>
        <p:txBody>
          <a:bodyPr/>
          <a:lstStyle/>
          <a:p>
            <a:fld id="{6A6D9FA1-99C7-4910-8E32-B85D378B0060}" type="slidenum">
              <a:rPr lang="en-GB" smtClean="0">
                <a:solidFill>
                  <a:prstClr val="white"/>
                </a:solidFill>
              </a:rPr>
              <a:pPr/>
              <a:t>3</a:t>
            </a:fld>
            <a:endParaRPr lang="en-GB" dirty="0">
              <a:solidFill>
                <a:prstClr val="white"/>
              </a:solidFill>
            </a:endParaRPr>
          </a:p>
        </p:txBody>
      </p:sp>
      <p:sp>
        <p:nvSpPr>
          <p:cNvPr id="11" name="Footer Placeholder 3">
            <a:extLst>
              <a:ext uri="{FF2B5EF4-FFF2-40B4-BE49-F238E27FC236}">
                <a16:creationId xmlns:a16="http://schemas.microsoft.com/office/drawing/2014/main" id="{DBB0A534-35B3-40F9-317C-633B4E34C06A}"/>
              </a:ext>
            </a:extLst>
          </p:cNvPr>
          <p:cNvSpPr>
            <a:spLocks noGrp="1"/>
          </p:cNvSpPr>
          <p:nvPr>
            <p:ph type="ftr" sz="quarter" idx="11"/>
          </p:nvPr>
        </p:nvSpPr>
        <p:spPr>
          <a:xfrm>
            <a:off x="825624" y="6555770"/>
            <a:ext cx="3470176" cy="329614"/>
          </a:xfrm>
        </p:spPr>
        <p:txBody>
          <a:bodyPr/>
          <a:lstStyle/>
          <a:p>
            <a:r>
              <a:rPr lang="en-GB" dirty="0">
                <a:solidFill>
                  <a:prstClr val="white"/>
                </a:solidFill>
              </a:rPr>
              <a:t>Bachmann | March 2024</a:t>
            </a:r>
          </a:p>
        </p:txBody>
      </p:sp>
    </p:spTree>
    <p:extLst>
      <p:ext uri="{BB962C8B-B14F-4D97-AF65-F5344CB8AC3E}">
        <p14:creationId xmlns:p14="http://schemas.microsoft.com/office/powerpoint/2010/main" val="3709016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E7939330-5295-27DD-1AD2-34ABB4371099}"/>
              </a:ext>
            </a:extLst>
          </p:cNvPr>
          <p:cNvSpPr>
            <a:spLocks noGrp="1"/>
          </p:cNvSpPr>
          <p:nvPr>
            <p:ph type="ftr" sz="quarter" idx="11"/>
          </p:nvPr>
        </p:nvSpPr>
        <p:spPr/>
        <p:txBody>
          <a:bodyPr/>
          <a:lstStyle/>
          <a:p>
            <a:r>
              <a:rPr lang="en-GB">
                <a:solidFill>
                  <a:prstClr val="white"/>
                </a:solidFill>
              </a:rPr>
              <a:t>G.  Federici et al. | Update VNS Technical Feasibility  | EFPW Prague 30 Jan. – 1st  Feb. 2024</a:t>
            </a:r>
            <a:endParaRPr lang="en-GB" dirty="0">
              <a:solidFill>
                <a:prstClr val="white"/>
              </a:solidFill>
            </a:endParaRPr>
          </a:p>
        </p:txBody>
      </p:sp>
      <p:pic>
        <p:nvPicPr>
          <p:cNvPr id="6" name="Picture 5" descr="A graph of a function&#10;&#10;Description automatically generated">
            <a:extLst>
              <a:ext uri="{FF2B5EF4-FFF2-40B4-BE49-F238E27FC236}">
                <a16:creationId xmlns:a16="http://schemas.microsoft.com/office/drawing/2014/main" id="{D921587D-5BB2-864F-9BD7-6B2331526F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393917" y="1968511"/>
            <a:ext cx="5678747" cy="4259060"/>
          </a:xfrm>
          <a:prstGeom prst="rect">
            <a:avLst/>
          </a:prstGeom>
        </p:spPr>
      </p:pic>
      <p:sp>
        <p:nvSpPr>
          <p:cNvPr id="7" name="Title 1">
            <a:extLst>
              <a:ext uri="{FF2B5EF4-FFF2-40B4-BE49-F238E27FC236}">
                <a16:creationId xmlns:a16="http://schemas.microsoft.com/office/drawing/2014/main" id="{6FE9FFB2-3FA1-87AF-69D8-3947C8F26918}"/>
              </a:ext>
            </a:extLst>
          </p:cNvPr>
          <p:cNvSpPr>
            <a:spLocks noGrp="1"/>
          </p:cNvSpPr>
          <p:nvPr>
            <p:ph type="title"/>
          </p:nvPr>
        </p:nvSpPr>
        <p:spPr>
          <a:xfrm>
            <a:off x="983432" y="192515"/>
            <a:ext cx="9451776" cy="457200"/>
          </a:xfrm>
        </p:spPr>
        <p:txBody>
          <a:bodyPr/>
          <a:lstStyle/>
          <a:p>
            <a:r>
              <a:rPr lang="en-US" dirty="0"/>
              <a:t>VNS Physics Basis</a:t>
            </a:r>
          </a:p>
        </p:txBody>
      </p:sp>
      <p:sp>
        <p:nvSpPr>
          <p:cNvPr id="8" name="TextBox 7">
            <a:extLst>
              <a:ext uri="{FF2B5EF4-FFF2-40B4-BE49-F238E27FC236}">
                <a16:creationId xmlns:a16="http://schemas.microsoft.com/office/drawing/2014/main" id="{AB1EE2C7-7960-3B8D-0AD8-F6767B099B70}"/>
              </a:ext>
            </a:extLst>
          </p:cNvPr>
          <p:cNvSpPr txBox="1"/>
          <p:nvPr/>
        </p:nvSpPr>
        <p:spPr>
          <a:xfrm>
            <a:off x="119336" y="728563"/>
            <a:ext cx="11531344" cy="1969770"/>
          </a:xfrm>
          <a:prstGeom prst="rect">
            <a:avLst/>
          </a:prstGeom>
          <a:noFill/>
        </p:spPr>
        <p:txBody>
          <a:bodyPr wrap="square" rtlCol="0">
            <a:spAutoFit/>
          </a:bodyPr>
          <a:lstStyle/>
          <a:p>
            <a:r>
              <a:rPr lang="en-US" dirty="0"/>
              <a:t>The device should be a 14 MeV neutron source with</a:t>
            </a:r>
            <a:r>
              <a:rPr lang="en-GB" b="1" dirty="0">
                <a:solidFill>
                  <a:srgbClr val="FF0000"/>
                </a:solidFill>
              </a:rPr>
              <a:t> a peak NWL of at least ~ 0.5 MW/m</a:t>
            </a:r>
            <a:r>
              <a:rPr lang="en-GB" b="1" baseline="30000" dirty="0">
                <a:solidFill>
                  <a:srgbClr val="FF0000"/>
                </a:solidFill>
              </a:rPr>
              <a:t>2</a:t>
            </a:r>
          </a:p>
          <a:p>
            <a:endParaRPr lang="en-US" sz="1000" dirty="0">
              <a:solidFill>
                <a:srgbClr val="003399"/>
              </a:solidFill>
            </a:endParaRPr>
          </a:p>
          <a:p>
            <a:pPr marL="342900" indent="-342900">
              <a:buFont typeface="Arial" panose="020B0604020202020204" pitchFamily="34" charset="0"/>
              <a:buChar char="•"/>
            </a:pPr>
            <a:r>
              <a:rPr lang="en-US" sz="2000" dirty="0">
                <a:solidFill>
                  <a:srgbClr val="003399"/>
                </a:solidFill>
              </a:rPr>
              <a:t>The only way to keep the machine size low is to rely on </a:t>
            </a:r>
            <a:r>
              <a:rPr lang="en-US" sz="2000" b="1" dirty="0">
                <a:solidFill>
                  <a:srgbClr val="003399"/>
                </a:solidFill>
              </a:rPr>
              <a:t>beam-target fusion reaction. </a:t>
            </a:r>
          </a:p>
          <a:p>
            <a:pPr marL="342900" indent="-342900">
              <a:buFont typeface="Arial" panose="020B0604020202020204" pitchFamily="34" charset="0"/>
              <a:buChar char="•"/>
            </a:pPr>
            <a:r>
              <a:rPr lang="en-US" sz="2000" dirty="0">
                <a:solidFill>
                  <a:srgbClr val="003399"/>
                </a:solidFill>
              </a:rPr>
              <a:t>Beams are also employed to drive the plasma current.</a:t>
            </a:r>
          </a:p>
          <a:p>
            <a:pPr marL="342900" indent="-342900">
              <a:buFont typeface="Arial" panose="020B0604020202020204" pitchFamily="34" charset="0"/>
              <a:buChar char="•"/>
            </a:pPr>
            <a:r>
              <a:rPr lang="en-US" sz="2000" dirty="0">
                <a:solidFill>
                  <a:srgbClr val="003399"/>
                </a:solidFill>
              </a:rPr>
              <a:t>The JET record shot is actually an example for such a plasma, but NWL would be too small (factor 5-10). </a:t>
            </a:r>
          </a:p>
          <a:p>
            <a:pPr marL="342900" indent="-342900">
              <a:buFont typeface="Arial" panose="020B0604020202020204" pitchFamily="34" charset="0"/>
              <a:buChar char="•"/>
            </a:pPr>
            <a:r>
              <a:rPr lang="en-US" sz="2000" b="1" dirty="0">
                <a:solidFill>
                  <a:srgbClr val="003399"/>
                </a:solidFill>
              </a:rPr>
              <a:t>Necessity of high power installed. </a:t>
            </a:r>
          </a:p>
          <a:p>
            <a:endParaRPr lang="en-US" sz="1200" b="1" dirty="0"/>
          </a:p>
        </p:txBody>
      </p:sp>
      <p:sp>
        <p:nvSpPr>
          <p:cNvPr id="9" name="TextBox 8">
            <a:extLst>
              <a:ext uri="{FF2B5EF4-FFF2-40B4-BE49-F238E27FC236}">
                <a16:creationId xmlns:a16="http://schemas.microsoft.com/office/drawing/2014/main" id="{DB899B72-1123-9BAE-78F0-7D7B94BDBC18}"/>
              </a:ext>
            </a:extLst>
          </p:cNvPr>
          <p:cNvSpPr txBox="1"/>
          <p:nvPr/>
        </p:nvSpPr>
        <p:spPr>
          <a:xfrm>
            <a:off x="201550" y="5526879"/>
            <a:ext cx="6200057" cy="707886"/>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US" sz="2000" dirty="0">
                <a:solidFill>
                  <a:srgbClr val="003399"/>
                </a:solidFill>
              </a:rPr>
              <a:t>High density is needed for beam shine-through &amp; power exhaust.</a:t>
            </a:r>
            <a:endParaRPr lang="en-US" dirty="0">
              <a:solidFill>
                <a:srgbClr val="003399"/>
              </a:solidFill>
            </a:endParaRPr>
          </a:p>
        </p:txBody>
      </p:sp>
      <p:sp>
        <p:nvSpPr>
          <p:cNvPr id="11" name="TextBox 10">
            <a:extLst>
              <a:ext uri="{FF2B5EF4-FFF2-40B4-BE49-F238E27FC236}">
                <a16:creationId xmlns:a16="http://schemas.microsoft.com/office/drawing/2014/main" id="{99D4BFA0-0609-0F06-E672-36C07E259614}"/>
              </a:ext>
            </a:extLst>
          </p:cNvPr>
          <p:cNvSpPr txBox="1"/>
          <p:nvPr/>
        </p:nvSpPr>
        <p:spPr>
          <a:xfrm>
            <a:off x="201550" y="2577678"/>
            <a:ext cx="6501466" cy="707886"/>
          </a:xfrm>
          <a:prstGeom prst="rect">
            <a:avLst/>
          </a:prstGeom>
          <a:noFill/>
        </p:spPr>
        <p:txBody>
          <a:bodyPr wrap="square" rtlCol="0">
            <a:spAutoFit/>
          </a:bodyPr>
          <a:lstStyle/>
          <a:p>
            <a:r>
              <a:rPr lang="en-US" sz="2000" b="1" dirty="0">
                <a:solidFill>
                  <a:srgbClr val="FF0000"/>
                </a:solidFill>
              </a:rPr>
              <a:t>The neutron rate is independent on the plasma density! </a:t>
            </a:r>
            <a:r>
              <a:rPr lang="en-US" sz="2000" dirty="0"/>
              <a:t>However, it goes like </a:t>
            </a:r>
            <a:r>
              <a:rPr lang="en-US" sz="2000" dirty="0" err="1"/>
              <a:t>Te</a:t>
            </a:r>
            <a:r>
              <a:rPr lang="en-US" sz="2000" baseline="30000" dirty="0" err="1"/>
              <a:t>3</a:t>
            </a:r>
            <a:r>
              <a:rPr lang="en-US" sz="2000" baseline="30000" dirty="0"/>
              <a:t>/2</a:t>
            </a:r>
            <a:r>
              <a:rPr lang="en-US" sz="2000" dirty="0"/>
              <a:t>. Additional electron heating helps.</a:t>
            </a:r>
            <a:endParaRPr lang="en-GB" sz="2000" baseline="30000" dirty="0"/>
          </a:p>
        </p:txBody>
      </p:sp>
      <p:sp>
        <p:nvSpPr>
          <p:cNvPr id="12" name="TextBox 11">
            <a:extLst>
              <a:ext uri="{FF2B5EF4-FFF2-40B4-BE49-F238E27FC236}">
                <a16:creationId xmlns:a16="http://schemas.microsoft.com/office/drawing/2014/main" id="{D1964833-65BB-0CA7-C04F-1EF2078BEC8F}"/>
              </a:ext>
            </a:extLst>
          </p:cNvPr>
          <p:cNvSpPr txBox="1"/>
          <p:nvPr/>
        </p:nvSpPr>
        <p:spPr>
          <a:xfrm>
            <a:off x="9506296" y="2342926"/>
            <a:ext cx="2021256" cy="3841581"/>
          </a:xfrm>
          <a:prstGeom prst="rect">
            <a:avLst/>
          </a:prstGeom>
          <a:solidFill>
            <a:schemeClr val="accent1">
              <a:alpha val="25000"/>
            </a:schemeClr>
          </a:solidFill>
        </p:spPr>
        <p:txBody>
          <a:bodyPr wrap="square" rtlCol="0">
            <a:spAutoFit/>
          </a:bodyPr>
          <a:lstStyle/>
          <a:p>
            <a:endParaRPr lang="en-GB" dirty="0"/>
          </a:p>
        </p:txBody>
      </p:sp>
      <p:sp>
        <p:nvSpPr>
          <p:cNvPr id="13" name="TextBox 12">
            <a:extLst>
              <a:ext uri="{FF2B5EF4-FFF2-40B4-BE49-F238E27FC236}">
                <a16:creationId xmlns:a16="http://schemas.microsoft.com/office/drawing/2014/main" id="{E6DB857C-CB4D-B5D7-EDA4-218DAE7A9E11}"/>
              </a:ext>
            </a:extLst>
          </p:cNvPr>
          <p:cNvSpPr txBox="1"/>
          <p:nvPr/>
        </p:nvSpPr>
        <p:spPr>
          <a:xfrm>
            <a:off x="6576876" y="2285726"/>
            <a:ext cx="1665865" cy="3866975"/>
          </a:xfrm>
          <a:prstGeom prst="rect">
            <a:avLst/>
          </a:prstGeom>
          <a:solidFill>
            <a:srgbClr val="FFC000">
              <a:alpha val="25000"/>
            </a:srgbClr>
          </a:solidFill>
        </p:spPr>
        <p:txBody>
          <a:bodyPr wrap="square" rtlCol="0">
            <a:spAutoFit/>
          </a:bodyPr>
          <a:lstStyle/>
          <a:p>
            <a:endParaRPr lang="en-GB" dirty="0"/>
          </a:p>
        </p:txBody>
      </p:sp>
      <p:pic>
        <p:nvPicPr>
          <p:cNvPr id="14" name="Picture 13">
            <a:extLst>
              <a:ext uri="{FF2B5EF4-FFF2-40B4-BE49-F238E27FC236}">
                <a16:creationId xmlns:a16="http://schemas.microsoft.com/office/drawing/2014/main" id="{0A7AC607-E603-A8EB-0519-AD90A8BB7972}"/>
              </a:ext>
            </a:extLst>
          </p:cNvPr>
          <p:cNvPicPr>
            <a:picLocks noChangeAspect="1"/>
          </p:cNvPicPr>
          <p:nvPr/>
        </p:nvPicPr>
        <p:blipFill>
          <a:blip r:embed="rId4"/>
          <a:stretch>
            <a:fillRect/>
          </a:stretch>
        </p:blipFill>
        <p:spPr>
          <a:xfrm>
            <a:off x="7675144" y="2969761"/>
            <a:ext cx="2021256" cy="580217"/>
          </a:xfrm>
          <a:prstGeom prst="rect">
            <a:avLst/>
          </a:prstGeom>
        </p:spPr>
      </p:pic>
      <p:sp>
        <p:nvSpPr>
          <p:cNvPr id="15" name="TextBox 14">
            <a:extLst>
              <a:ext uri="{FF2B5EF4-FFF2-40B4-BE49-F238E27FC236}">
                <a16:creationId xmlns:a16="http://schemas.microsoft.com/office/drawing/2014/main" id="{A21947C8-DB2E-254B-1487-77FA55377C20}"/>
              </a:ext>
            </a:extLst>
          </p:cNvPr>
          <p:cNvSpPr txBox="1"/>
          <p:nvPr/>
        </p:nvSpPr>
        <p:spPr>
          <a:xfrm>
            <a:off x="7248128" y="2260503"/>
            <a:ext cx="1589208" cy="461665"/>
          </a:xfrm>
          <a:prstGeom prst="rect">
            <a:avLst/>
          </a:prstGeom>
          <a:noFill/>
        </p:spPr>
        <p:txBody>
          <a:bodyPr wrap="square" rtlCol="0">
            <a:spAutoFit/>
          </a:bodyPr>
          <a:lstStyle/>
          <a:p>
            <a:r>
              <a:rPr lang="en-US" sz="1200" b="1" dirty="0"/>
              <a:t>Technological </a:t>
            </a:r>
          </a:p>
          <a:p>
            <a:r>
              <a:rPr lang="en-US" sz="1200" b="1" dirty="0"/>
              <a:t>Constraints</a:t>
            </a:r>
            <a:endParaRPr lang="en-GB" sz="1200" b="1" dirty="0"/>
          </a:p>
        </p:txBody>
      </p:sp>
      <p:sp>
        <p:nvSpPr>
          <p:cNvPr id="16" name="TextBox 15">
            <a:extLst>
              <a:ext uri="{FF2B5EF4-FFF2-40B4-BE49-F238E27FC236}">
                <a16:creationId xmlns:a16="http://schemas.microsoft.com/office/drawing/2014/main" id="{623FC387-F911-4D99-A95C-B8E071437B8B}"/>
              </a:ext>
            </a:extLst>
          </p:cNvPr>
          <p:cNvSpPr txBox="1"/>
          <p:nvPr/>
        </p:nvSpPr>
        <p:spPr>
          <a:xfrm>
            <a:off x="10061472" y="5093304"/>
            <a:ext cx="1589208" cy="276999"/>
          </a:xfrm>
          <a:prstGeom prst="rect">
            <a:avLst/>
          </a:prstGeom>
          <a:noFill/>
        </p:spPr>
        <p:txBody>
          <a:bodyPr wrap="square" rtlCol="0">
            <a:spAutoFit/>
          </a:bodyPr>
          <a:lstStyle/>
          <a:p>
            <a:r>
              <a:rPr lang="en-US" sz="1200" b="1" dirty="0"/>
              <a:t>Too big size/costs</a:t>
            </a:r>
          </a:p>
        </p:txBody>
      </p: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5B0AC823-EF8B-39FF-0777-78B9C725C489}"/>
                  </a:ext>
                </a:extLst>
              </p:cNvPr>
              <p:cNvSpPr txBox="1"/>
              <p:nvPr/>
            </p:nvSpPr>
            <p:spPr>
              <a:xfrm>
                <a:off x="8525285" y="3714236"/>
                <a:ext cx="1372748" cy="44332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GB" sz="2000" b="1" i="1" dirty="0" smtClean="0">
                              <a:solidFill>
                                <a:schemeClr val="tx2">
                                  <a:lumMod val="60000"/>
                                  <a:lumOff val="40000"/>
                                </a:schemeClr>
                              </a:solidFill>
                              <a:latin typeface="Cambria Math" panose="02040503050406030204" pitchFamily="18" charset="0"/>
                            </a:rPr>
                          </m:ctrlPr>
                        </m:sSubPr>
                        <m:e>
                          <m:r>
                            <a:rPr lang="en-GB" sz="2000" b="1" i="1" dirty="0" smtClean="0">
                              <a:solidFill>
                                <a:schemeClr val="tx2">
                                  <a:lumMod val="60000"/>
                                  <a:lumOff val="40000"/>
                                </a:schemeClr>
                              </a:solidFill>
                              <a:latin typeface="Cambria Math" panose="02040503050406030204" pitchFamily="18" charset="0"/>
                            </a:rPr>
                            <m:t>𝑷</m:t>
                          </m:r>
                        </m:e>
                        <m:sub>
                          <m:r>
                            <a:rPr lang="en-GB" sz="2000" b="1" i="1" dirty="0">
                              <a:solidFill>
                                <a:schemeClr val="tx2">
                                  <a:lumMod val="60000"/>
                                  <a:lumOff val="40000"/>
                                </a:schemeClr>
                              </a:solidFill>
                              <a:latin typeface="Cambria Math" panose="02040503050406030204" pitchFamily="18" charset="0"/>
                            </a:rPr>
                            <m:t>𝒇𝒖𝒔</m:t>
                          </m:r>
                        </m:sub>
                      </m:sSub>
                      <m:r>
                        <a:rPr lang="en-GB" sz="2000" b="1" i="1" dirty="0" smtClean="0">
                          <a:solidFill>
                            <a:schemeClr val="tx2">
                              <a:lumMod val="60000"/>
                              <a:lumOff val="40000"/>
                            </a:schemeClr>
                          </a:solidFill>
                          <a:latin typeface="Cambria Math" panose="02040503050406030204" pitchFamily="18" charset="0"/>
                          <a:ea typeface="Cambria Math" panose="02040503050406030204" pitchFamily="18" charset="0"/>
                        </a:rPr>
                        <m:t>∝</m:t>
                      </m:r>
                      <m:sSup>
                        <m:sSupPr>
                          <m:ctrlPr>
                            <a:rPr lang="en-GB" sz="2000" b="1" i="1" dirty="0" smtClean="0">
                              <a:solidFill>
                                <a:schemeClr val="tx2">
                                  <a:lumMod val="60000"/>
                                  <a:lumOff val="40000"/>
                                </a:schemeClr>
                              </a:solidFill>
                              <a:latin typeface="Cambria Math" panose="02040503050406030204" pitchFamily="18" charset="0"/>
                              <a:ea typeface="Cambria Math" panose="02040503050406030204" pitchFamily="18" charset="0"/>
                            </a:rPr>
                          </m:ctrlPr>
                        </m:sSupPr>
                        <m:e>
                          <m:r>
                            <a:rPr lang="en-GB" sz="2000" b="1" i="1" dirty="0" smtClean="0">
                              <a:solidFill>
                                <a:schemeClr val="tx2">
                                  <a:lumMod val="60000"/>
                                  <a:lumOff val="40000"/>
                                </a:schemeClr>
                              </a:solidFill>
                              <a:latin typeface="Cambria Math" panose="02040503050406030204" pitchFamily="18" charset="0"/>
                              <a:ea typeface="Cambria Math" panose="02040503050406030204" pitchFamily="18" charset="0"/>
                            </a:rPr>
                            <m:t>𝑹</m:t>
                          </m:r>
                        </m:e>
                        <m:sup>
                          <m:r>
                            <a:rPr lang="en-GB" sz="2000" b="1" i="1" dirty="0" smtClean="0">
                              <a:solidFill>
                                <a:schemeClr val="tx2">
                                  <a:lumMod val="60000"/>
                                  <a:lumOff val="40000"/>
                                </a:schemeClr>
                              </a:solidFill>
                              <a:latin typeface="Cambria Math" panose="02040503050406030204" pitchFamily="18" charset="0"/>
                              <a:ea typeface="Cambria Math" panose="02040503050406030204" pitchFamily="18" charset="0"/>
                            </a:rPr>
                            <m:t>𝟑</m:t>
                          </m:r>
                        </m:sup>
                      </m:sSup>
                    </m:oMath>
                  </m:oMathPara>
                </a14:m>
                <a:endParaRPr lang="de-DE" sz="2000" b="1" dirty="0">
                  <a:solidFill>
                    <a:schemeClr val="tx2">
                      <a:lumMod val="60000"/>
                      <a:lumOff val="40000"/>
                    </a:schemeClr>
                  </a:solidFill>
                </a:endParaRPr>
              </a:p>
            </p:txBody>
          </p:sp>
        </mc:Choice>
        <mc:Fallback xmlns="">
          <p:sp>
            <p:nvSpPr>
              <p:cNvPr id="17" name="TextBox 16">
                <a:extLst>
                  <a:ext uri="{FF2B5EF4-FFF2-40B4-BE49-F238E27FC236}">
                    <a16:creationId xmlns:a16="http://schemas.microsoft.com/office/drawing/2014/main" id="{5B0AC823-EF8B-39FF-0777-78B9C725C489}"/>
                  </a:ext>
                </a:extLst>
              </p:cNvPr>
              <p:cNvSpPr txBox="1">
                <a:spLocks noRot="1" noChangeAspect="1" noMove="1" noResize="1" noEditPoints="1" noAdjustHandles="1" noChangeArrowheads="1" noChangeShapeType="1" noTextEdit="1"/>
              </p:cNvSpPr>
              <p:nvPr/>
            </p:nvSpPr>
            <p:spPr>
              <a:xfrm>
                <a:off x="8525285" y="3714236"/>
                <a:ext cx="1372748" cy="443326"/>
              </a:xfrm>
              <a:prstGeom prst="rect">
                <a:avLst/>
              </a:prstGeom>
              <a:blipFill>
                <a:blip r:embed="rId6"/>
                <a:stretch>
                  <a:fillRect b="-1095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a:extLst>
                  <a:ext uri="{FF2B5EF4-FFF2-40B4-BE49-F238E27FC236}">
                    <a16:creationId xmlns:a16="http://schemas.microsoft.com/office/drawing/2014/main" id="{DFA43D56-A086-3F71-8E07-E3B1F53AF83B}"/>
                  </a:ext>
                </a:extLst>
              </p:cNvPr>
              <p:cNvSpPr txBox="1"/>
              <p:nvPr/>
            </p:nvSpPr>
            <p:spPr>
              <a:xfrm>
                <a:off x="10026467" y="4435508"/>
                <a:ext cx="1072730" cy="369332"/>
              </a:xfrm>
              <a:prstGeom prst="rect">
                <a:avLst/>
              </a:prstGeom>
              <a:noFill/>
            </p:spPr>
            <p:txBody>
              <a:bodyPr wrap="none" rtlCol="0">
                <a:spAutoFit/>
              </a:bodyPr>
              <a:lstStyle/>
              <a:p>
                <a14:m>
                  <m:oMath xmlns:m="http://schemas.openxmlformats.org/officeDocument/2006/math">
                    <m:r>
                      <a:rPr lang="en-GB" b="1" i="1" dirty="0" smtClean="0">
                        <a:solidFill>
                          <a:schemeClr val="bg2">
                            <a:lumMod val="50000"/>
                          </a:schemeClr>
                        </a:solidFill>
                        <a:latin typeface="Cambria Math" panose="02040503050406030204" pitchFamily="18" charset="0"/>
                      </a:rPr>
                      <m:t>𝑵𝑾𝑳</m:t>
                    </m:r>
                    <m:r>
                      <a:rPr lang="en-GB" b="1" i="1" dirty="0" smtClean="0">
                        <a:solidFill>
                          <a:schemeClr val="bg2">
                            <a:lumMod val="50000"/>
                          </a:schemeClr>
                        </a:solidFill>
                        <a:latin typeface="Cambria Math" panose="02040503050406030204" pitchFamily="18" charset="0"/>
                        <a:ea typeface="Cambria Math" panose="02040503050406030204" pitchFamily="18" charset="0"/>
                      </a:rPr>
                      <m:t>∝</m:t>
                    </m:r>
                  </m:oMath>
                </a14:m>
                <a:r>
                  <a:rPr lang="en-GB" b="1" dirty="0">
                    <a:solidFill>
                      <a:schemeClr val="bg2">
                        <a:lumMod val="50000"/>
                      </a:schemeClr>
                    </a:solidFill>
                  </a:rPr>
                  <a:t>R</a:t>
                </a:r>
                <a:endParaRPr lang="de-DE" b="1" dirty="0">
                  <a:solidFill>
                    <a:schemeClr val="bg2">
                      <a:lumMod val="50000"/>
                    </a:schemeClr>
                  </a:solidFill>
                </a:endParaRPr>
              </a:p>
            </p:txBody>
          </p:sp>
        </mc:Choice>
        <mc:Fallback xmlns="">
          <p:sp>
            <p:nvSpPr>
              <p:cNvPr id="18" name="TextBox 17">
                <a:extLst>
                  <a:ext uri="{FF2B5EF4-FFF2-40B4-BE49-F238E27FC236}">
                    <a16:creationId xmlns:a16="http://schemas.microsoft.com/office/drawing/2014/main" id="{DFA43D56-A086-3F71-8E07-E3B1F53AF83B}"/>
                  </a:ext>
                </a:extLst>
              </p:cNvPr>
              <p:cNvSpPr txBox="1">
                <a:spLocks noRot="1" noChangeAspect="1" noMove="1" noResize="1" noEditPoints="1" noAdjustHandles="1" noChangeArrowheads="1" noChangeShapeType="1" noTextEdit="1"/>
              </p:cNvSpPr>
              <p:nvPr/>
            </p:nvSpPr>
            <p:spPr>
              <a:xfrm>
                <a:off x="10026467" y="4435508"/>
                <a:ext cx="1072730" cy="369332"/>
              </a:xfrm>
              <a:prstGeom prst="rect">
                <a:avLst/>
              </a:prstGeom>
              <a:blipFill>
                <a:blip r:embed="rId7"/>
                <a:stretch>
                  <a:fillRect t="-10000" r="-3409" b="-26667"/>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BBEC6908-2D34-A985-6532-D9D8CF572EA5}"/>
                  </a:ext>
                </a:extLst>
              </p:cNvPr>
              <p:cNvSpPr txBox="1"/>
              <p:nvPr/>
            </p:nvSpPr>
            <p:spPr>
              <a:xfrm>
                <a:off x="6758505" y="4922084"/>
                <a:ext cx="1558760" cy="47974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1" i="1" dirty="0" smtClean="0">
                          <a:solidFill>
                            <a:schemeClr val="accent6">
                              <a:lumMod val="75000"/>
                            </a:schemeClr>
                          </a:solidFill>
                          <a:latin typeface="Cambria Math" panose="02040503050406030204" pitchFamily="18" charset="0"/>
                        </a:rPr>
                        <m:t>𝑵𝑾𝑳</m:t>
                      </m:r>
                      <m:r>
                        <a:rPr lang="en-GB" b="1" i="1" dirty="0" smtClean="0">
                          <a:solidFill>
                            <a:schemeClr val="accent6">
                              <a:lumMod val="75000"/>
                            </a:schemeClr>
                          </a:solidFill>
                          <a:latin typeface="Cambria Math" panose="02040503050406030204" pitchFamily="18" charset="0"/>
                          <a:ea typeface="Cambria Math" panose="02040503050406030204" pitchFamily="18" charset="0"/>
                        </a:rPr>
                        <m:t>∝</m:t>
                      </m:r>
                      <m:f>
                        <m:fPr>
                          <m:type m:val="skw"/>
                          <m:ctrlPr>
                            <a:rPr lang="en-GB" b="1" i="1" dirty="0" smtClean="0">
                              <a:solidFill>
                                <a:schemeClr val="accent6">
                                  <a:lumMod val="75000"/>
                                </a:schemeClr>
                              </a:solidFill>
                              <a:latin typeface="Cambria Math" panose="02040503050406030204" pitchFamily="18" charset="0"/>
                              <a:ea typeface="Cambria Math" panose="02040503050406030204" pitchFamily="18" charset="0"/>
                            </a:rPr>
                          </m:ctrlPr>
                        </m:fPr>
                        <m:num>
                          <m:r>
                            <a:rPr lang="en-GB" b="1" i="1" dirty="0" smtClean="0">
                              <a:solidFill>
                                <a:schemeClr val="accent6">
                                  <a:lumMod val="75000"/>
                                </a:schemeClr>
                              </a:solidFill>
                              <a:latin typeface="Cambria Math" panose="02040503050406030204" pitchFamily="18" charset="0"/>
                              <a:ea typeface="Cambria Math" panose="02040503050406030204" pitchFamily="18" charset="0"/>
                            </a:rPr>
                            <m:t>𝟏</m:t>
                          </m:r>
                        </m:num>
                        <m:den>
                          <m:sSup>
                            <m:sSupPr>
                              <m:ctrlPr>
                                <a:rPr lang="en-GB" b="1" i="1" dirty="0" smtClean="0">
                                  <a:solidFill>
                                    <a:schemeClr val="accent6">
                                      <a:lumMod val="75000"/>
                                    </a:schemeClr>
                                  </a:solidFill>
                                  <a:latin typeface="Cambria Math" panose="02040503050406030204" pitchFamily="18" charset="0"/>
                                  <a:ea typeface="Cambria Math" panose="02040503050406030204" pitchFamily="18" charset="0"/>
                                </a:rPr>
                              </m:ctrlPr>
                            </m:sSupPr>
                            <m:e>
                              <m:r>
                                <a:rPr lang="en-GB" b="1" i="1" dirty="0" smtClean="0">
                                  <a:solidFill>
                                    <a:schemeClr val="accent6">
                                      <a:lumMod val="75000"/>
                                    </a:schemeClr>
                                  </a:solidFill>
                                  <a:latin typeface="Cambria Math" panose="02040503050406030204" pitchFamily="18" charset="0"/>
                                  <a:ea typeface="Cambria Math" panose="02040503050406030204" pitchFamily="18" charset="0"/>
                                </a:rPr>
                                <m:t>𝑹</m:t>
                              </m:r>
                            </m:e>
                            <m:sup>
                              <m:r>
                                <a:rPr lang="en-GB" b="1" i="1" dirty="0" smtClean="0">
                                  <a:solidFill>
                                    <a:schemeClr val="accent6">
                                      <a:lumMod val="75000"/>
                                    </a:schemeClr>
                                  </a:solidFill>
                                  <a:latin typeface="Cambria Math" panose="02040503050406030204" pitchFamily="18" charset="0"/>
                                  <a:ea typeface="Cambria Math" panose="02040503050406030204" pitchFamily="18" charset="0"/>
                                </a:rPr>
                                <m:t>𝟐</m:t>
                              </m:r>
                            </m:sup>
                          </m:sSup>
                        </m:den>
                      </m:f>
                    </m:oMath>
                  </m:oMathPara>
                </a14:m>
                <a:endParaRPr lang="de-DE" b="1" dirty="0">
                  <a:solidFill>
                    <a:schemeClr val="accent6">
                      <a:lumMod val="75000"/>
                    </a:schemeClr>
                  </a:solidFill>
                </a:endParaRPr>
              </a:p>
            </p:txBody>
          </p:sp>
        </mc:Choice>
        <mc:Fallback xmlns="">
          <p:sp>
            <p:nvSpPr>
              <p:cNvPr id="19" name="TextBox 18">
                <a:extLst>
                  <a:ext uri="{FF2B5EF4-FFF2-40B4-BE49-F238E27FC236}">
                    <a16:creationId xmlns:a16="http://schemas.microsoft.com/office/drawing/2014/main" id="{BBEC6908-2D34-A985-6532-D9D8CF572EA5}"/>
                  </a:ext>
                </a:extLst>
              </p:cNvPr>
              <p:cNvSpPr txBox="1">
                <a:spLocks noRot="1" noChangeAspect="1" noMove="1" noResize="1" noEditPoints="1" noAdjustHandles="1" noChangeArrowheads="1" noChangeShapeType="1" noTextEdit="1"/>
              </p:cNvSpPr>
              <p:nvPr/>
            </p:nvSpPr>
            <p:spPr>
              <a:xfrm>
                <a:off x="6758505" y="4922084"/>
                <a:ext cx="1558760" cy="479747"/>
              </a:xfrm>
              <a:prstGeom prst="rect">
                <a:avLst/>
              </a:prstGeom>
              <a:blipFill>
                <a:blip r:embed="rId8"/>
                <a:stretch>
                  <a:fillRect t="-110127" r="-32941" b="-172152"/>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346D94A1-86A8-5D14-AB4C-619776C69998}"/>
                  </a:ext>
                </a:extLst>
              </p:cNvPr>
              <p:cNvSpPr txBox="1"/>
              <p:nvPr/>
            </p:nvSpPr>
            <p:spPr>
              <a:xfrm>
                <a:off x="9243021" y="484203"/>
                <a:ext cx="2378087" cy="68390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sz="2000" b="1" i="1" dirty="0" smtClean="0">
                          <a:solidFill>
                            <a:schemeClr val="tx1"/>
                          </a:solidFill>
                          <a:latin typeface="Cambria Math" panose="02040503050406030204" pitchFamily="18" charset="0"/>
                        </a:rPr>
                        <m:t>𝑵𝑾𝑳</m:t>
                      </m:r>
                      <m:r>
                        <a:rPr lang="en-GB" sz="2000" b="1" i="1" dirty="0" smtClean="0">
                          <a:solidFill>
                            <a:schemeClr val="tx1"/>
                          </a:solidFill>
                          <a:latin typeface="Cambria Math" panose="02040503050406030204" pitchFamily="18" charset="0"/>
                        </a:rPr>
                        <m:t>=</m:t>
                      </m:r>
                      <m:f>
                        <m:fPr>
                          <m:ctrlPr>
                            <a:rPr lang="en-GB" sz="2000" b="1" i="1" dirty="0" smtClean="0">
                              <a:solidFill>
                                <a:schemeClr val="tx1"/>
                              </a:solidFill>
                              <a:latin typeface="Cambria Math" panose="02040503050406030204" pitchFamily="18" charset="0"/>
                            </a:rPr>
                          </m:ctrlPr>
                        </m:fPr>
                        <m:num>
                          <m:r>
                            <a:rPr lang="en-GB" sz="2000" b="1" i="1" dirty="0" smtClean="0">
                              <a:solidFill>
                                <a:schemeClr val="tx1"/>
                              </a:solidFill>
                              <a:latin typeface="Cambria Math" panose="02040503050406030204" pitchFamily="18" charset="0"/>
                            </a:rPr>
                            <m:t>𝟎</m:t>
                          </m:r>
                          <m:r>
                            <a:rPr lang="en-GB" sz="2000" b="1" i="1" dirty="0" smtClean="0">
                              <a:solidFill>
                                <a:schemeClr val="tx1"/>
                              </a:solidFill>
                              <a:latin typeface="Cambria Math" panose="02040503050406030204" pitchFamily="18" charset="0"/>
                            </a:rPr>
                            <m:t>.</m:t>
                          </m:r>
                          <m:r>
                            <a:rPr lang="en-GB" sz="2000" b="1" i="1" dirty="0" smtClean="0">
                              <a:solidFill>
                                <a:schemeClr val="tx1"/>
                              </a:solidFill>
                              <a:latin typeface="Cambria Math" panose="02040503050406030204" pitchFamily="18" charset="0"/>
                            </a:rPr>
                            <m:t>𝟖</m:t>
                          </m:r>
                          <m:r>
                            <a:rPr lang="en-GB" sz="2000" b="1" i="1" dirty="0" smtClean="0">
                              <a:solidFill>
                                <a:schemeClr val="tx1"/>
                              </a:solidFill>
                              <a:latin typeface="Cambria Math" panose="02040503050406030204" pitchFamily="18" charset="0"/>
                              <a:ea typeface="Cambria Math" panose="02040503050406030204" pitchFamily="18" charset="0"/>
                            </a:rPr>
                            <m:t>×</m:t>
                          </m:r>
                          <m:sSub>
                            <m:sSubPr>
                              <m:ctrlPr>
                                <a:rPr lang="en-GB" sz="2000" b="1" i="1" dirty="0">
                                  <a:solidFill>
                                    <a:schemeClr val="tx1"/>
                                  </a:solidFill>
                                  <a:latin typeface="Cambria Math" panose="02040503050406030204" pitchFamily="18" charset="0"/>
                                </a:rPr>
                              </m:ctrlPr>
                            </m:sSubPr>
                            <m:e>
                              <m:r>
                                <a:rPr lang="en-GB" sz="2000" b="1" i="1" dirty="0">
                                  <a:solidFill>
                                    <a:schemeClr val="tx1"/>
                                  </a:solidFill>
                                  <a:latin typeface="Cambria Math" panose="02040503050406030204" pitchFamily="18" charset="0"/>
                                </a:rPr>
                                <m:t>𝑷</m:t>
                              </m:r>
                            </m:e>
                            <m:sub>
                              <m:r>
                                <a:rPr lang="en-GB" sz="2000" b="1" i="1" dirty="0">
                                  <a:solidFill>
                                    <a:schemeClr val="tx1"/>
                                  </a:solidFill>
                                  <a:latin typeface="Cambria Math" panose="02040503050406030204" pitchFamily="18" charset="0"/>
                                </a:rPr>
                                <m:t>𝒇𝒖𝒔</m:t>
                              </m:r>
                            </m:sub>
                          </m:sSub>
                        </m:num>
                        <m:den>
                          <m:r>
                            <a:rPr lang="en-GB" sz="2000" b="1" i="1" dirty="0" smtClean="0">
                              <a:solidFill>
                                <a:schemeClr val="tx1"/>
                              </a:solidFill>
                              <a:latin typeface="Cambria Math" panose="02040503050406030204" pitchFamily="18" charset="0"/>
                            </a:rPr>
                            <m:t>𝑺</m:t>
                          </m:r>
                        </m:den>
                      </m:f>
                    </m:oMath>
                  </m:oMathPara>
                </a14:m>
                <a:endParaRPr lang="de-DE" sz="2000" b="1" dirty="0">
                  <a:solidFill>
                    <a:schemeClr val="tx1"/>
                  </a:solidFill>
                </a:endParaRPr>
              </a:p>
            </p:txBody>
          </p:sp>
        </mc:Choice>
        <mc:Fallback xmlns="">
          <p:sp>
            <p:nvSpPr>
              <p:cNvPr id="20" name="TextBox 19">
                <a:extLst>
                  <a:ext uri="{FF2B5EF4-FFF2-40B4-BE49-F238E27FC236}">
                    <a16:creationId xmlns:a16="http://schemas.microsoft.com/office/drawing/2014/main" id="{346D94A1-86A8-5D14-AB4C-619776C69998}"/>
                  </a:ext>
                </a:extLst>
              </p:cNvPr>
              <p:cNvSpPr txBox="1">
                <a:spLocks noRot="1" noChangeAspect="1" noMove="1" noResize="1" noEditPoints="1" noAdjustHandles="1" noChangeArrowheads="1" noChangeShapeType="1" noTextEdit="1"/>
              </p:cNvSpPr>
              <p:nvPr/>
            </p:nvSpPr>
            <p:spPr>
              <a:xfrm>
                <a:off x="9243021" y="484203"/>
                <a:ext cx="2378087" cy="683905"/>
              </a:xfrm>
              <a:prstGeom prst="rect">
                <a:avLst/>
              </a:prstGeom>
              <a:blipFill>
                <a:blip r:embed="rId9"/>
                <a:stretch>
                  <a:fillRect/>
                </a:stretch>
              </a:blipFill>
            </p:spPr>
            <p:txBody>
              <a:bodyPr/>
              <a:lstStyle/>
              <a:p>
                <a:r>
                  <a:rPr lang="en-GB">
                    <a:noFill/>
                  </a:rPr>
                  <a:t> </a:t>
                </a:r>
              </a:p>
            </p:txBody>
          </p:sp>
        </mc:Fallback>
      </mc:AlternateContent>
      <p:pic>
        <p:nvPicPr>
          <p:cNvPr id="3" name="Picture 2">
            <a:extLst>
              <a:ext uri="{FF2B5EF4-FFF2-40B4-BE49-F238E27FC236}">
                <a16:creationId xmlns:a16="http://schemas.microsoft.com/office/drawing/2014/main" id="{E49908E8-18B9-D289-3F39-43D9F082E60A}"/>
              </a:ext>
            </a:extLst>
          </p:cNvPr>
          <p:cNvPicPr>
            <a:picLocks noChangeAspect="1"/>
          </p:cNvPicPr>
          <p:nvPr/>
        </p:nvPicPr>
        <p:blipFill>
          <a:blip r:embed="rId10"/>
          <a:stretch>
            <a:fillRect/>
          </a:stretch>
        </p:blipFill>
        <p:spPr>
          <a:xfrm>
            <a:off x="321504" y="3344385"/>
            <a:ext cx="2868069" cy="971631"/>
          </a:xfrm>
          <a:prstGeom prst="rect">
            <a:avLst/>
          </a:prstGeom>
        </p:spPr>
      </p:pic>
      <p:pic>
        <p:nvPicPr>
          <p:cNvPr id="22" name="Picture 21">
            <a:extLst>
              <a:ext uri="{FF2B5EF4-FFF2-40B4-BE49-F238E27FC236}">
                <a16:creationId xmlns:a16="http://schemas.microsoft.com/office/drawing/2014/main" id="{94A5D6E5-9CBE-805E-B7B3-C9FDBB97023A}"/>
              </a:ext>
            </a:extLst>
          </p:cNvPr>
          <p:cNvPicPr>
            <a:picLocks noChangeAspect="1"/>
          </p:cNvPicPr>
          <p:nvPr/>
        </p:nvPicPr>
        <p:blipFill>
          <a:blip r:embed="rId11"/>
          <a:stretch>
            <a:fillRect/>
          </a:stretch>
        </p:blipFill>
        <p:spPr>
          <a:xfrm>
            <a:off x="3238351" y="3183876"/>
            <a:ext cx="1860717" cy="1195370"/>
          </a:xfrm>
          <a:prstGeom prst="rect">
            <a:avLst/>
          </a:prstGeom>
        </p:spPr>
      </p:pic>
      <p:sp>
        <p:nvSpPr>
          <p:cNvPr id="25" name="Rectangle 24">
            <a:extLst>
              <a:ext uri="{FF2B5EF4-FFF2-40B4-BE49-F238E27FC236}">
                <a16:creationId xmlns:a16="http://schemas.microsoft.com/office/drawing/2014/main" id="{67EAAEFB-6CF9-64EC-D8AE-F919E88961B9}"/>
              </a:ext>
            </a:extLst>
          </p:cNvPr>
          <p:cNvSpPr/>
          <p:nvPr/>
        </p:nvSpPr>
        <p:spPr>
          <a:xfrm>
            <a:off x="201551" y="4180782"/>
            <a:ext cx="1195449" cy="254090"/>
          </a:xfrm>
          <a:prstGeom prst="rect">
            <a:avLst/>
          </a:prstGeom>
          <a:solidFill>
            <a:schemeClr val="bg1"/>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27" name="Picture 26">
            <a:extLst>
              <a:ext uri="{FF2B5EF4-FFF2-40B4-BE49-F238E27FC236}">
                <a16:creationId xmlns:a16="http://schemas.microsoft.com/office/drawing/2014/main" id="{32AE2D8C-686F-BD3C-3DE2-BE7E8D7DAEDE}"/>
              </a:ext>
            </a:extLst>
          </p:cNvPr>
          <p:cNvPicPr>
            <a:picLocks noChangeAspect="1"/>
          </p:cNvPicPr>
          <p:nvPr/>
        </p:nvPicPr>
        <p:blipFill>
          <a:blip r:embed="rId12"/>
          <a:stretch>
            <a:fillRect/>
          </a:stretch>
        </p:blipFill>
        <p:spPr>
          <a:xfrm>
            <a:off x="340324" y="4102566"/>
            <a:ext cx="3553932" cy="1140768"/>
          </a:xfrm>
          <a:prstGeom prst="rect">
            <a:avLst/>
          </a:prstGeom>
        </p:spPr>
      </p:pic>
      <p:pic>
        <p:nvPicPr>
          <p:cNvPr id="29" name="Picture 28">
            <a:extLst>
              <a:ext uri="{FF2B5EF4-FFF2-40B4-BE49-F238E27FC236}">
                <a16:creationId xmlns:a16="http://schemas.microsoft.com/office/drawing/2014/main" id="{5382493C-97E1-5506-8A05-9FB7825595E1}"/>
              </a:ext>
            </a:extLst>
          </p:cNvPr>
          <p:cNvPicPr>
            <a:picLocks noChangeAspect="1"/>
          </p:cNvPicPr>
          <p:nvPr/>
        </p:nvPicPr>
        <p:blipFill>
          <a:blip r:embed="rId13"/>
          <a:stretch>
            <a:fillRect/>
          </a:stretch>
        </p:blipFill>
        <p:spPr>
          <a:xfrm>
            <a:off x="3673469" y="4176550"/>
            <a:ext cx="3279704" cy="1140767"/>
          </a:xfrm>
          <a:prstGeom prst="rect">
            <a:avLst/>
          </a:prstGeom>
        </p:spPr>
      </p:pic>
      <p:sp>
        <p:nvSpPr>
          <p:cNvPr id="31" name="Slide Number Placeholder 30">
            <a:extLst>
              <a:ext uri="{FF2B5EF4-FFF2-40B4-BE49-F238E27FC236}">
                <a16:creationId xmlns:a16="http://schemas.microsoft.com/office/drawing/2014/main" id="{B84B8A9B-919F-60B4-E9B9-EDDA1193E569}"/>
              </a:ext>
            </a:extLst>
          </p:cNvPr>
          <p:cNvSpPr>
            <a:spLocks noGrp="1"/>
          </p:cNvSpPr>
          <p:nvPr>
            <p:ph type="sldNum" sz="quarter" idx="12"/>
          </p:nvPr>
        </p:nvSpPr>
        <p:spPr/>
        <p:txBody>
          <a:bodyPr/>
          <a:lstStyle/>
          <a:p>
            <a:fld id="{6A6D9FA1-99C7-4910-8E32-B85D378B0060}" type="slidenum">
              <a:rPr lang="en-GB" smtClean="0">
                <a:solidFill>
                  <a:prstClr val="white"/>
                </a:solidFill>
              </a:rPr>
              <a:pPr/>
              <a:t>4</a:t>
            </a:fld>
            <a:endParaRPr lang="en-GB" dirty="0">
              <a:solidFill>
                <a:prstClr val="white"/>
              </a:solidFill>
            </a:endParaRPr>
          </a:p>
        </p:txBody>
      </p:sp>
    </p:spTree>
    <p:extLst>
      <p:ext uri="{BB962C8B-B14F-4D97-AF65-F5344CB8AC3E}">
        <p14:creationId xmlns:p14="http://schemas.microsoft.com/office/powerpoint/2010/main" val="31425004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AED3EFE6-ED21-647B-415D-AFF16711D1CA}"/>
              </a:ext>
            </a:extLst>
          </p:cNvPr>
          <p:cNvSpPr>
            <a:spLocks noGrp="1"/>
          </p:cNvSpPr>
          <p:nvPr>
            <p:ph type="ftr" sz="quarter" idx="11"/>
          </p:nvPr>
        </p:nvSpPr>
        <p:spPr/>
        <p:txBody>
          <a:bodyPr/>
          <a:lstStyle/>
          <a:p>
            <a:r>
              <a:rPr lang="en-GB">
                <a:solidFill>
                  <a:prstClr val="white"/>
                </a:solidFill>
              </a:rPr>
              <a:t>G.  Federici et al. | Update VNS Technical Feasibility  | EFPW Prague 30 Jan. – 1st  Feb. 2024</a:t>
            </a:r>
            <a:endParaRPr lang="en-GB" dirty="0">
              <a:solidFill>
                <a:prstClr val="white"/>
              </a:solidFill>
            </a:endParaRPr>
          </a:p>
        </p:txBody>
      </p:sp>
      <p:sp>
        <p:nvSpPr>
          <p:cNvPr id="6" name="Title 1">
            <a:extLst>
              <a:ext uri="{FF2B5EF4-FFF2-40B4-BE49-F238E27FC236}">
                <a16:creationId xmlns:a16="http://schemas.microsoft.com/office/drawing/2014/main" id="{4C84D841-45E3-DCD1-8CE2-80F3568F6618}"/>
              </a:ext>
            </a:extLst>
          </p:cNvPr>
          <p:cNvSpPr>
            <a:spLocks noGrp="1"/>
          </p:cNvSpPr>
          <p:nvPr>
            <p:ph type="title"/>
          </p:nvPr>
        </p:nvSpPr>
        <p:spPr>
          <a:xfrm>
            <a:off x="983432" y="192515"/>
            <a:ext cx="9451776" cy="457200"/>
          </a:xfrm>
        </p:spPr>
        <p:txBody>
          <a:bodyPr/>
          <a:lstStyle/>
          <a:p>
            <a:r>
              <a:rPr lang="en-US" dirty="0">
                <a:solidFill>
                  <a:schemeClr val="accent1">
                    <a:lumMod val="75000"/>
                  </a:schemeClr>
                </a:solidFill>
              </a:rPr>
              <a:t>Potential Technical Showstoppers VNS</a:t>
            </a:r>
            <a:endParaRPr lang="en-GB" dirty="0">
              <a:solidFill>
                <a:schemeClr val="accent1">
                  <a:lumMod val="75000"/>
                </a:schemeClr>
              </a:solidFill>
            </a:endParaRPr>
          </a:p>
        </p:txBody>
      </p:sp>
      <p:sp>
        <p:nvSpPr>
          <p:cNvPr id="7" name="Content Placeholder 2">
            <a:extLst>
              <a:ext uri="{FF2B5EF4-FFF2-40B4-BE49-F238E27FC236}">
                <a16:creationId xmlns:a16="http://schemas.microsoft.com/office/drawing/2014/main" id="{E827EE76-3068-2753-789F-1388B7CFDB03}"/>
              </a:ext>
            </a:extLst>
          </p:cNvPr>
          <p:cNvSpPr>
            <a:spLocks noGrp="1"/>
          </p:cNvSpPr>
          <p:nvPr>
            <p:ph idx="1"/>
          </p:nvPr>
        </p:nvSpPr>
        <p:spPr>
          <a:xfrm>
            <a:off x="720080" y="649715"/>
            <a:ext cx="11695244" cy="6568234"/>
          </a:xfrm>
        </p:spPr>
        <p:txBody>
          <a:bodyPr>
            <a:normAutofit/>
          </a:bodyPr>
          <a:lstStyle/>
          <a:p>
            <a:pPr marL="0" indent="0">
              <a:spcBef>
                <a:spcPts val="0"/>
              </a:spcBef>
              <a:spcAft>
                <a:spcPts val="300"/>
              </a:spcAft>
              <a:buNone/>
            </a:pPr>
            <a:r>
              <a:rPr lang="en-US" sz="1600" b="1" dirty="0"/>
              <a:t>PHYSICS</a:t>
            </a:r>
          </a:p>
          <a:p>
            <a:pPr>
              <a:spcBef>
                <a:spcPts val="0"/>
              </a:spcBef>
              <a:spcAft>
                <a:spcPts val="300"/>
              </a:spcAft>
              <a:buFont typeface="Wingdings" panose="05000000000000000000" pitchFamily="2" charset="2"/>
              <a:buChar char="ü"/>
            </a:pPr>
            <a:r>
              <a:rPr lang="en-US" sz="1600" b="1" dirty="0">
                <a:solidFill>
                  <a:srgbClr val="0000CC"/>
                </a:solidFill>
              </a:rPr>
              <a:t>Equilibrium and VS: </a:t>
            </a:r>
            <a:r>
              <a:rPr lang="en-US" sz="1600" b="1" dirty="0"/>
              <a:t>very challenging  </a:t>
            </a:r>
            <a:r>
              <a:rPr lang="en-US" sz="1600" dirty="0"/>
              <a:t>(tiny plasma, distant coils)</a:t>
            </a:r>
          </a:p>
          <a:p>
            <a:pPr lvl="1">
              <a:spcBef>
                <a:spcPts val="0"/>
              </a:spcBef>
              <a:spcAft>
                <a:spcPts val="300"/>
              </a:spcAft>
              <a:buFont typeface="Wingdings" panose="05000000000000000000" pitchFamily="2" charset="2"/>
              <a:buChar char="ü"/>
            </a:pPr>
            <a:r>
              <a:rPr lang="en-GB" sz="1400" dirty="0">
                <a:solidFill>
                  <a:srgbClr val="00B050"/>
                </a:solidFill>
              </a:rPr>
              <a:t>Mitigation:  </a:t>
            </a:r>
            <a:r>
              <a:rPr lang="en-GB" sz="1400" dirty="0"/>
              <a:t>lower aspect ratio A, plasma, stabilizing plates for VS, equilibrium in-vessel coils, optimising elongation (high values are better for equilibrium, but worse for vertical stability).</a:t>
            </a:r>
            <a:endParaRPr lang="en-US" sz="1400" dirty="0"/>
          </a:p>
          <a:p>
            <a:pPr>
              <a:spcBef>
                <a:spcPts val="0"/>
              </a:spcBef>
              <a:spcAft>
                <a:spcPts val="300"/>
              </a:spcAft>
              <a:buFont typeface="Wingdings" panose="05000000000000000000" pitchFamily="2" charset="2"/>
              <a:buChar char="ü"/>
            </a:pPr>
            <a:r>
              <a:rPr lang="en-US" sz="1600" b="1" dirty="0">
                <a:solidFill>
                  <a:srgbClr val="0000CC"/>
                </a:solidFill>
              </a:rPr>
              <a:t>Beta limit </a:t>
            </a:r>
          </a:p>
          <a:p>
            <a:pPr lvl="1">
              <a:spcBef>
                <a:spcPts val="0"/>
              </a:spcBef>
              <a:spcAft>
                <a:spcPts val="300"/>
              </a:spcAft>
              <a:buFont typeface="Wingdings" panose="05000000000000000000" pitchFamily="2" charset="2"/>
              <a:buChar char="ü"/>
            </a:pPr>
            <a:r>
              <a:rPr lang="en-US" sz="1400" dirty="0">
                <a:solidFill>
                  <a:srgbClr val="00B050"/>
                </a:solidFill>
              </a:rPr>
              <a:t>Mitigation: </a:t>
            </a:r>
            <a:r>
              <a:rPr lang="en-US" sz="1400" dirty="0"/>
              <a:t>lower </a:t>
            </a:r>
            <a:r>
              <a:rPr lang="en-US" sz="1400" dirty="0" err="1">
                <a:latin typeface="Symbol" panose="05050102010706020507" pitchFamily="18" charset="2"/>
              </a:rPr>
              <a:t>b</a:t>
            </a:r>
            <a:r>
              <a:rPr lang="en-US" sz="1400" baseline="-25000" dirty="0" err="1">
                <a:latin typeface="Symbol" panose="05050102010706020507" pitchFamily="18" charset="2"/>
              </a:rPr>
              <a:t>N</a:t>
            </a:r>
            <a:r>
              <a:rPr lang="en-US" sz="1400" dirty="0">
                <a:latin typeface="Symbol" panose="05050102010706020507" pitchFamily="18" charset="2"/>
              </a:rPr>
              <a:t> </a:t>
            </a:r>
            <a:r>
              <a:rPr lang="en-US" sz="1400" dirty="0"/>
              <a:t>- e.g. through high magnetic field, higher current</a:t>
            </a:r>
            <a:r>
              <a:rPr lang="en-US" sz="1400" b="1" dirty="0"/>
              <a:t>. </a:t>
            </a:r>
            <a:r>
              <a:rPr lang="en-US" sz="1400" b="1" dirty="0">
                <a:solidFill>
                  <a:srgbClr val="FF0000"/>
                </a:solidFill>
              </a:rPr>
              <a:t>Target: </a:t>
            </a:r>
            <a:r>
              <a:rPr lang="en-US" sz="1400" b="1" dirty="0" err="1">
                <a:solidFill>
                  <a:srgbClr val="FF0000"/>
                </a:solidFill>
                <a:latin typeface="Symbol" panose="05050102010706020507" pitchFamily="18" charset="2"/>
              </a:rPr>
              <a:t>b</a:t>
            </a:r>
            <a:r>
              <a:rPr lang="en-US" sz="1400" b="1" baseline="-25000" dirty="0" err="1">
                <a:solidFill>
                  <a:srgbClr val="FF0000"/>
                </a:solidFill>
                <a:latin typeface="Symbol" panose="05050102010706020507" pitchFamily="18" charset="2"/>
              </a:rPr>
              <a:t>N</a:t>
            </a:r>
            <a:r>
              <a:rPr lang="en-US" sz="1400" b="1" baseline="-25000" dirty="0">
                <a:solidFill>
                  <a:srgbClr val="FF0000"/>
                </a:solidFill>
                <a:latin typeface="Symbol" panose="05050102010706020507" pitchFamily="18" charset="2"/>
              </a:rPr>
              <a:t> </a:t>
            </a:r>
            <a:r>
              <a:rPr lang="en-US" sz="1400" b="1" dirty="0">
                <a:solidFill>
                  <a:srgbClr val="FF0000"/>
                </a:solidFill>
                <a:latin typeface="Symbol" panose="05050102010706020507" pitchFamily="18" charset="2"/>
              </a:rPr>
              <a:t> &lt; 3.5%</a:t>
            </a:r>
            <a:endParaRPr lang="en-US" sz="1400" dirty="0"/>
          </a:p>
          <a:p>
            <a:pPr>
              <a:spcBef>
                <a:spcPts val="0"/>
              </a:spcBef>
              <a:spcAft>
                <a:spcPts val="300"/>
              </a:spcAft>
              <a:buFont typeface="Wingdings" panose="05000000000000000000" pitchFamily="2" charset="2"/>
              <a:buChar char="ü"/>
            </a:pPr>
            <a:r>
              <a:rPr lang="en-US" sz="1600" b="1" dirty="0">
                <a:solidFill>
                  <a:srgbClr val="0000CC"/>
                </a:solidFill>
              </a:rPr>
              <a:t>Fast Particle Confinement (NB and </a:t>
            </a:r>
            <a:r>
              <a:rPr lang="en-US" sz="1600" b="1" dirty="0">
                <a:solidFill>
                  <a:srgbClr val="0000CC"/>
                </a:solidFill>
                <a:latin typeface="Symbol" panose="05050102010706020507" pitchFamily="18" charset="2"/>
              </a:rPr>
              <a:t>a</a:t>
            </a:r>
            <a:r>
              <a:rPr lang="en-US" sz="1600" b="1" dirty="0">
                <a:solidFill>
                  <a:srgbClr val="0000CC"/>
                </a:solidFill>
              </a:rPr>
              <a:t>). </a:t>
            </a:r>
          </a:p>
          <a:p>
            <a:pPr lvl="1">
              <a:spcBef>
                <a:spcPts val="0"/>
              </a:spcBef>
              <a:spcAft>
                <a:spcPts val="300"/>
              </a:spcAft>
              <a:buFont typeface="Wingdings" panose="05000000000000000000" pitchFamily="2" charset="2"/>
              <a:buChar char="ü"/>
            </a:pPr>
            <a:r>
              <a:rPr lang="en-US" sz="1400" dirty="0">
                <a:solidFill>
                  <a:srgbClr val="00B050"/>
                </a:solidFill>
              </a:rPr>
              <a:t>Mitigation: </a:t>
            </a:r>
            <a:r>
              <a:rPr lang="en-US" sz="1400" dirty="0"/>
              <a:t>higher current, lower A - Beam particles well confined</a:t>
            </a:r>
          </a:p>
          <a:p>
            <a:pPr>
              <a:spcBef>
                <a:spcPts val="0"/>
              </a:spcBef>
              <a:spcAft>
                <a:spcPts val="300"/>
              </a:spcAft>
              <a:buFont typeface="Wingdings" panose="05000000000000000000" pitchFamily="2" charset="2"/>
              <a:buChar char="ü"/>
            </a:pPr>
            <a:r>
              <a:rPr lang="en-US" sz="1600" b="1" dirty="0">
                <a:solidFill>
                  <a:srgbClr val="0000CC"/>
                </a:solidFill>
              </a:rPr>
              <a:t>Divertor/ power exhaust</a:t>
            </a:r>
          </a:p>
          <a:p>
            <a:pPr lvl="1">
              <a:spcBef>
                <a:spcPts val="0"/>
              </a:spcBef>
              <a:spcAft>
                <a:spcPts val="300"/>
              </a:spcAft>
              <a:buFont typeface="Wingdings" panose="05000000000000000000" pitchFamily="2" charset="2"/>
              <a:buChar char="ü"/>
            </a:pPr>
            <a:r>
              <a:rPr lang="en-GB" sz="1400" dirty="0">
                <a:solidFill>
                  <a:srgbClr val="00B050"/>
                </a:solidFill>
              </a:rPr>
              <a:t>Mitigation: </a:t>
            </a:r>
            <a:r>
              <a:rPr lang="en-GB" sz="1400" dirty="0"/>
              <a:t>optimise divertor geometry and impurity mix for dissipation (keeping Zeff low in the core to ensure a sufficiently high slowing-down time), maximise neutral pressure</a:t>
            </a:r>
            <a:endParaRPr lang="en-US" sz="600" dirty="0"/>
          </a:p>
          <a:p>
            <a:pPr marL="0" indent="0">
              <a:spcBef>
                <a:spcPts val="0"/>
              </a:spcBef>
              <a:spcAft>
                <a:spcPts val="300"/>
              </a:spcAft>
              <a:buNone/>
            </a:pPr>
            <a:r>
              <a:rPr lang="en-US" sz="1600" b="1" dirty="0"/>
              <a:t>ENGINEERING</a:t>
            </a:r>
          </a:p>
          <a:p>
            <a:pPr>
              <a:spcBef>
                <a:spcPts val="0"/>
              </a:spcBef>
              <a:spcAft>
                <a:spcPts val="300"/>
              </a:spcAft>
              <a:buFont typeface="Wingdings" panose="05000000000000000000" pitchFamily="2" charset="2"/>
              <a:buChar char="ü"/>
            </a:pPr>
            <a:r>
              <a:rPr lang="en-US" sz="1600" b="1" dirty="0">
                <a:solidFill>
                  <a:srgbClr val="0000CC"/>
                </a:solidFill>
              </a:rPr>
              <a:t>N- shielding inboard TF coils and NBI ports</a:t>
            </a:r>
            <a:r>
              <a:rPr lang="en-US" sz="1400" b="1" dirty="0">
                <a:solidFill>
                  <a:srgbClr val="0000CC"/>
                </a:solidFill>
              </a:rPr>
              <a:t>: </a:t>
            </a:r>
            <a:r>
              <a:rPr lang="en-US" sz="1400" b="1" dirty="0"/>
              <a:t>difficult (for a given B</a:t>
            </a:r>
            <a:r>
              <a:rPr lang="en-US" sz="1400" b="1" baseline="-25000" dirty="0"/>
              <a:t>0</a:t>
            </a:r>
            <a:r>
              <a:rPr lang="en-US" sz="1400" b="1" dirty="0"/>
              <a:t>, increasing the shield increase the TF coil inner leg max field)</a:t>
            </a:r>
            <a:r>
              <a:rPr lang="en-US" sz="1400" dirty="0"/>
              <a:t> </a:t>
            </a:r>
          </a:p>
          <a:p>
            <a:pPr lvl="1">
              <a:spcBef>
                <a:spcPts val="0"/>
              </a:spcBef>
              <a:spcAft>
                <a:spcPts val="300"/>
              </a:spcAft>
              <a:buFont typeface="Wingdings" panose="05000000000000000000" pitchFamily="2" charset="2"/>
              <a:buChar char="ü"/>
            </a:pPr>
            <a:r>
              <a:rPr lang="en-US" sz="1400" dirty="0">
                <a:solidFill>
                  <a:srgbClr val="00B050"/>
                </a:solidFill>
              </a:rPr>
              <a:t>Mitigation: </a:t>
            </a:r>
            <a:r>
              <a:rPr lang="en-US" sz="1400" dirty="0"/>
              <a:t>advanced shield compositions (WC, W</a:t>
            </a:r>
            <a:r>
              <a:rPr lang="en-US" sz="1400" baseline="-25000" dirty="0"/>
              <a:t>2</a:t>
            </a:r>
            <a:r>
              <a:rPr lang="en-US" sz="1400" dirty="0"/>
              <a:t>B</a:t>
            </a:r>
            <a:r>
              <a:rPr lang="en-US" sz="1400" baseline="-25000" dirty="0"/>
              <a:t>5</a:t>
            </a:r>
            <a:r>
              <a:rPr lang="en-US" sz="1400" dirty="0"/>
              <a:t>. </a:t>
            </a:r>
            <a:r>
              <a:rPr lang="en-US" sz="1400" dirty="0" err="1"/>
              <a:t>etc</a:t>
            </a:r>
            <a:r>
              <a:rPr lang="en-US" sz="1400" dirty="0"/>
              <a:t>)</a:t>
            </a:r>
          </a:p>
          <a:p>
            <a:pPr>
              <a:spcBef>
                <a:spcPts val="0"/>
              </a:spcBef>
              <a:spcAft>
                <a:spcPts val="300"/>
              </a:spcAft>
              <a:buFont typeface="Wingdings" panose="05000000000000000000" pitchFamily="2" charset="2"/>
              <a:buChar char="ü"/>
            </a:pPr>
            <a:r>
              <a:rPr lang="en-US" sz="1600" b="1" dirty="0">
                <a:solidFill>
                  <a:srgbClr val="0000CC"/>
                </a:solidFill>
              </a:rPr>
              <a:t>Magnets / Equilibrium: </a:t>
            </a:r>
          </a:p>
          <a:p>
            <a:pPr lvl="1">
              <a:spcBef>
                <a:spcPts val="0"/>
              </a:spcBef>
              <a:spcAft>
                <a:spcPts val="300"/>
              </a:spcAft>
              <a:buFont typeface="Wingdings" panose="05000000000000000000" pitchFamily="2" charset="2"/>
              <a:buChar char="ü"/>
            </a:pPr>
            <a:r>
              <a:rPr lang="en-US" sz="1400" dirty="0">
                <a:solidFill>
                  <a:srgbClr val="00B050"/>
                </a:solidFill>
              </a:rPr>
              <a:t>Mitigation: </a:t>
            </a:r>
            <a:r>
              <a:rPr lang="en-US" sz="1400" dirty="0"/>
              <a:t>stabilizing plates, inner coils, PF coil nearer to vessel/ plasma, intra-vessel coils (Cu)</a:t>
            </a:r>
          </a:p>
          <a:p>
            <a:pPr>
              <a:spcBef>
                <a:spcPts val="0"/>
              </a:spcBef>
              <a:spcAft>
                <a:spcPts val="300"/>
              </a:spcAft>
              <a:buFont typeface="Wingdings" panose="05000000000000000000" pitchFamily="2" charset="2"/>
              <a:buChar char="ü"/>
            </a:pPr>
            <a:r>
              <a:rPr lang="en-US" sz="1600" b="1" dirty="0">
                <a:solidFill>
                  <a:srgbClr val="0000CC"/>
                </a:solidFill>
              </a:rPr>
              <a:t>Neutral beam: Pumping/ regeneration and availability/maintainability challenging</a:t>
            </a:r>
          </a:p>
          <a:p>
            <a:pPr lvl="1">
              <a:spcBef>
                <a:spcPts val="0"/>
              </a:spcBef>
              <a:spcAft>
                <a:spcPts val="300"/>
              </a:spcAft>
              <a:buFont typeface="Wingdings" panose="05000000000000000000" pitchFamily="2" charset="2"/>
              <a:buChar char="ü"/>
            </a:pPr>
            <a:r>
              <a:rPr lang="en-US" sz="1400" dirty="0">
                <a:solidFill>
                  <a:srgbClr val="00B050"/>
                </a:solidFill>
              </a:rPr>
              <a:t>Mitigation: </a:t>
            </a:r>
            <a:r>
              <a:rPr lang="en-US" sz="1400" dirty="0"/>
              <a:t>improve regeneration of NBI pumps, NBI pumping advanced concepts</a:t>
            </a:r>
          </a:p>
          <a:p>
            <a:pPr>
              <a:spcBef>
                <a:spcPts val="0"/>
              </a:spcBef>
              <a:spcAft>
                <a:spcPts val="300"/>
              </a:spcAft>
              <a:buFont typeface="Wingdings" panose="05000000000000000000" pitchFamily="2" charset="2"/>
              <a:buChar char="ü"/>
            </a:pPr>
            <a:r>
              <a:rPr lang="en-US" sz="1600" b="1" dirty="0">
                <a:solidFill>
                  <a:srgbClr val="0000CC"/>
                </a:solidFill>
              </a:rPr>
              <a:t>Integration/ maintenance in-vessel components:</a:t>
            </a:r>
          </a:p>
          <a:p>
            <a:pPr lvl="1">
              <a:spcBef>
                <a:spcPts val="0"/>
              </a:spcBef>
              <a:spcAft>
                <a:spcPts val="300"/>
              </a:spcAft>
              <a:buFont typeface="Wingdings" panose="05000000000000000000" pitchFamily="2" charset="2"/>
              <a:buChar char="ü"/>
            </a:pPr>
            <a:r>
              <a:rPr lang="en-US" sz="1400" dirty="0">
                <a:solidFill>
                  <a:srgbClr val="00B050"/>
                </a:solidFill>
              </a:rPr>
              <a:t>Mitigation: </a:t>
            </a:r>
            <a:r>
              <a:rPr lang="en-US" sz="1400" dirty="0"/>
              <a:t>develop robust solutions for mechanical and hydraulic connections</a:t>
            </a:r>
          </a:p>
          <a:p>
            <a:pPr>
              <a:spcBef>
                <a:spcPts val="0"/>
              </a:spcBef>
              <a:spcAft>
                <a:spcPts val="300"/>
              </a:spcAft>
              <a:buFont typeface="Wingdings" panose="05000000000000000000" pitchFamily="2" charset="2"/>
              <a:buChar char="ü"/>
            </a:pPr>
            <a:r>
              <a:rPr lang="en-US" sz="1600" b="1" dirty="0">
                <a:solidFill>
                  <a:srgbClr val="0000CC"/>
                </a:solidFill>
              </a:rPr>
              <a:t>Consolidate testing strategy, improve (simplify) breeding blanket design</a:t>
            </a:r>
          </a:p>
          <a:p>
            <a:pPr lvl="1">
              <a:spcBef>
                <a:spcPts val="0"/>
              </a:spcBef>
              <a:spcAft>
                <a:spcPts val="300"/>
              </a:spcAft>
              <a:buFont typeface="Wingdings" panose="05000000000000000000" pitchFamily="2" charset="2"/>
              <a:buChar char="ü"/>
            </a:pPr>
            <a:r>
              <a:rPr lang="en-US" sz="1400" dirty="0">
                <a:solidFill>
                  <a:srgbClr val="00B050"/>
                </a:solidFill>
              </a:rPr>
              <a:t>Mitigation: </a:t>
            </a:r>
            <a:r>
              <a:rPr lang="en-US" sz="1400" dirty="0"/>
              <a:t>testing strategy in port out/ of ports</a:t>
            </a:r>
          </a:p>
        </p:txBody>
      </p:sp>
      <p:sp>
        <p:nvSpPr>
          <p:cNvPr id="3" name="Slide Number Placeholder 2">
            <a:extLst>
              <a:ext uri="{FF2B5EF4-FFF2-40B4-BE49-F238E27FC236}">
                <a16:creationId xmlns:a16="http://schemas.microsoft.com/office/drawing/2014/main" id="{B73CF1CB-042C-8291-7B63-CAC794FF4089}"/>
              </a:ext>
            </a:extLst>
          </p:cNvPr>
          <p:cNvSpPr>
            <a:spLocks noGrp="1"/>
          </p:cNvSpPr>
          <p:nvPr>
            <p:ph type="sldNum" sz="quarter" idx="12"/>
          </p:nvPr>
        </p:nvSpPr>
        <p:spPr/>
        <p:txBody>
          <a:bodyPr/>
          <a:lstStyle/>
          <a:p>
            <a:fld id="{6A6D9FA1-99C7-4910-8E32-B85D378B0060}" type="slidenum">
              <a:rPr lang="en-GB" smtClean="0">
                <a:solidFill>
                  <a:prstClr val="white"/>
                </a:solidFill>
              </a:rPr>
              <a:pPr/>
              <a:t>5</a:t>
            </a:fld>
            <a:endParaRPr lang="en-GB" dirty="0">
              <a:solidFill>
                <a:prstClr val="white"/>
              </a:solidFill>
            </a:endParaRPr>
          </a:p>
        </p:txBody>
      </p:sp>
    </p:spTree>
    <p:extLst>
      <p:ext uri="{BB962C8B-B14F-4D97-AF65-F5344CB8AC3E}">
        <p14:creationId xmlns:p14="http://schemas.microsoft.com/office/powerpoint/2010/main" val="1746759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5DCCD4DE-FB7A-22A3-3362-73CE82C1B178}"/>
              </a:ext>
            </a:extLst>
          </p:cNvPr>
          <p:cNvSpPr>
            <a:spLocks noGrp="1"/>
          </p:cNvSpPr>
          <p:nvPr>
            <p:ph type="ftr" sz="quarter" idx="11"/>
          </p:nvPr>
        </p:nvSpPr>
        <p:spPr/>
        <p:txBody>
          <a:bodyPr/>
          <a:lstStyle/>
          <a:p>
            <a:r>
              <a:rPr lang="en-GB">
                <a:solidFill>
                  <a:prstClr val="white"/>
                </a:solidFill>
              </a:rPr>
              <a:t>G.  Federici et al. | Update VNS Technical Feasibility  | EFPW Prague 30 Jan. – 1st  Feb. 2024</a:t>
            </a:r>
            <a:endParaRPr lang="en-GB" dirty="0">
              <a:solidFill>
                <a:prstClr val="white"/>
              </a:solidFill>
            </a:endParaRPr>
          </a:p>
        </p:txBody>
      </p:sp>
      <p:sp>
        <p:nvSpPr>
          <p:cNvPr id="6" name="Title 1"/>
          <p:cNvSpPr>
            <a:spLocks noGrp="1"/>
          </p:cNvSpPr>
          <p:nvPr>
            <p:ph type="title"/>
          </p:nvPr>
        </p:nvSpPr>
        <p:spPr>
          <a:xfrm>
            <a:off x="983432" y="192515"/>
            <a:ext cx="9451776" cy="457200"/>
          </a:xfrm>
        </p:spPr>
        <p:txBody>
          <a:bodyPr/>
          <a:lstStyle/>
          <a:p>
            <a:r>
              <a:rPr lang="en-US" dirty="0"/>
              <a:t>Proposed Design Point #2</a:t>
            </a:r>
            <a:endParaRPr lang="de-DE"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103073005"/>
              </p:ext>
            </p:extLst>
          </p:nvPr>
        </p:nvGraphicFramePr>
        <p:xfrm>
          <a:off x="360040" y="961714"/>
          <a:ext cx="3815128" cy="5332583"/>
        </p:xfrm>
        <a:graphic>
          <a:graphicData uri="http://schemas.openxmlformats.org/drawingml/2006/table">
            <a:tbl>
              <a:tblPr>
                <a:tableStyleId>{5C22544A-7EE6-4342-B048-85BDC9FD1C3A}</a:tableStyleId>
              </a:tblPr>
              <a:tblGrid>
                <a:gridCol w="2830579">
                  <a:extLst>
                    <a:ext uri="{9D8B030D-6E8A-4147-A177-3AD203B41FA5}">
                      <a16:colId xmlns:a16="http://schemas.microsoft.com/office/drawing/2014/main" val="51821466"/>
                    </a:ext>
                  </a:extLst>
                </a:gridCol>
                <a:gridCol w="984549">
                  <a:extLst>
                    <a:ext uri="{9D8B030D-6E8A-4147-A177-3AD203B41FA5}">
                      <a16:colId xmlns:a16="http://schemas.microsoft.com/office/drawing/2014/main" val="3203012550"/>
                    </a:ext>
                  </a:extLst>
                </a:gridCol>
              </a:tblGrid>
              <a:tr h="343258">
                <a:tc>
                  <a:txBody>
                    <a:bodyPr/>
                    <a:lstStyle/>
                    <a:p>
                      <a:pPr algn="l" fontAlgn="b"/>
                      <a:r>
                        <a:rPr lang="de-DE" sz="1500" b="1" u="none" strike="noStrike" dirty="0">
                          <a:solidFill>
                            <a:srgbClr val="FF0000"/>
                          </a:solidFill>
                          <a:effectLst/>
                        </a:rPr>
                        <a:t>R (m)</a:t>
                      </a:r>
                      <a:endParaRPr lang="de-DE" sz="1500" b="1" i="0" u="none" strike="noStrike" dirty="0">
                        <a:solidFill>
                          <a:srgbClr val="FF0000"/>
                        </a:solidFill>
                        <a:effectLst/>
                        <a:latin typeface="Calibri" panose="020F0502020204030204" pitchFamily="34" charset="0"/>
                      </a:endParaRPr>
                    </a:p>
                  </a:txBody>
                  <a:tcPr marL="6350" marR="6350" marT="6350" marB="0" anchor="b"/>
                </a:tc>
                <a:tc>
                  <a:txBody>
                    <a:bodyPr/>
                    <a:lstStyle/>
                    <a:p>
                      <a:pPr algn="r" fontAlgn="b"/>
                      <a:r>
                        <a:rPr lang="de-DE" sz="1500" b="1" u="none" strike="noStrike" dirty="0">
                          <a:solidFill>
                            <a:srgbClr val="FF0000"/>
                          </a:solidFill>
                          <a:effectLst/>
                        </a:rPr>
                        <a:t>2.53</a:t>
                      </a:r>
                      <a:endParaRPr lang="de-DE" sz="1500" b="1" i="0" u="none" strike="noStrike" dirty="0">
                        <a:solidFill>
                          <a:srgbClr val="FF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31770757"/>
                  </a:ext>
                </a:extLst>
              </a:tr>
              <a:tr h="246025">
                <a:tc>
                  <a:txBody>
                    <a:bodyPr/>
                    <a:lstStyle/>
                    <a:p>
                      <a:pPr algn="l" fontAlgn="b"/>
                      <a:r>
                        <a:rPr lang="de-DE" sz="1500" b="1" u="none" strike="noStrike" dirty="0">
                          <a:solidFill>
                            <a:srgbClr val="FF0000"/>
                          </a:solidFill>
                          <a:effectLst/>
                        </a:rPr>
                        <a:t>B</a:t>
                      </a:r>
                      <a:r>
                        <a:rPr lang="de-DE" sz="1500" b="1" u="none" strike="noStrike" baseline="-25000" dirty="0">
                          <a:solidFill>
                            <a:srgbClr val="FF0000"/>
                          </a:solidFill>
                          <a:effectLst/>
                        </a:rPr>
                        <a:t>T,0</a:t>
                      </a:r>
                      <a:r>
                        <a:rPr lang="de-DE" sz="1500" b="1" u="none" strike="noStrike" dirty="0">
                          <a:solidFill>
                            <a:srgbClr val="FF0000"/>
                          </a:solidFill>
                          <a:effectLst/>
                        </a:rPr>
                        <a:t> (T)</a:t>
                      </a:r>
                      <a:endParaRPr lang="de-DE" sz="1500" b="1" i="0" u="none" strike="noStrike" dirty="0">
                        <a:solidFill>
                          <a:srgbClr val="FF0000"/>
                        </a:solidFill>
                        <a:effectLst/>
                        <a:latin typeface="Calibri" panose="020F0502020204030204" pitchFamily="34" charset="0"/>
                      </a:endParaRPr>
                    </a:p>
                  </a:txBody>
                  <a:tcPr marL="6350" marR="6350" marT="6350" marB="0" anchor="b"/>
                </a:tc>
                <a:tc>
                  <a:txBody>
                    <a:bodyPr/>
                    <a:lstStyle/>
                    <a:p>
                      <a:pPr algn="r" fontAlgn="b"/>
                      <a:r>
                        <a:rPr lang="de-DE" sz="1500" b="1" u="none" strike="noStrike" dirty="0">
                          <a:solidFill>
                            <a:srgbClr val="FF0000"/>
                          </a:solidFill>
                          <a:effectLst/>
                        </a:rPr>
                        <a:t>5.4</a:t>
                      </a:r>
                      <a:endParaRPr lang="de-DE" sz="1500" b="1" i="0" u="none" strike="noStrike" dirty="0">
                        <a:solidFill>
                          <a:srgbClr val="FF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227528569"/>
                  </a:ext>
                </a:extLst>
              </a:tr>
              <a:tr h="216204">
                <a:tc>
                  <a:txBody>
                    <a:bodyPr/>
                    <a:lstStyle/>
                    <a:p>
                      <a:pPr algn="l" fontAlgn="b"/>
                      <a:r>
                        <a:rPr lang="de-DE" sz="1500" b="1" u="none" strike="noStrike" dirty="0" err="1">
                          <a:solidFill>
                            <a:srgbClr val="FF0000"/>
                          </a:solidFill>
                          <a:effectLst/>
                        </a:rPr>
                        <a:t>Aspect</a:t>
                      </a:r>
                      <a:r>
                        <a:rPr lang="de-DE" sz="1500" b="1" u="none" strike="noStrike" dirty="0">
                          <a:solidFill>
                            <a:srgbClr val="FF0000"/>
                          </a:solidFill>
                          <a:effectLst/>
                        </a:rPr>
                        <a:t> Ratio</a:t>
                      </a:r>
                      <a:endParaRPr lang="de-DE" sz="1500" b="1" i="0" u="none" strike="noStrike" dirty="0">
                        <a:solidFill>
                          <a:srgbClr val="FF0000"/>
                        </a:solidFill>
                        <a:effectLst/>
                        <a:latin typeface="Calibri" panose="020F0502020204030204" pitchFamily="34" charset="0"/>
                      </a:endParaRPr>
                    </a:p>
                  </a:txBody>
                  <a:tcPr marL="6350" marR="6350" marT="6350" marB="0" anchor="b"/>
                </a:tc>
                <a:tc>
                  <a:txBody>
                    <a:bodyPr/>
                    <a:lstStyle/>
                    <a:p>
                      <a:pPr algn="r" fontAlgn="b"/>
                      <a:r>
                        <a:rPr lang="de-DE" sz="1500" b="1" u="none" strike="noStrike" dirty="0">
                          <a:solidFill>
                            <a:srgbClr val="FF0000"/>
                          </a:solidFill>
                          <a:effectLst/>
                        </a:rPr>
                        <a:t>4.6</a:t>
                      </a:r>
                      <a:endParaRPr lang="de-DE" sz="1500" b="1" i="0" u="none" strike="noStrike" dirty="0">
                        <a:solidFill>
                          <a:srgbClr val="FF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06289081"/>
                  </a:ext>
                </a:extLst>
              </a:tr>
              <a:tr h="216204">
                <a:tc>
                  <a:txBody>
                    <a:bodyPr/>
                    <a:lstStyle/>
                    <a:p>
                      <a:pPr algn="l" fontAlgn="b"/>
                      <a:r>
                        <a:rPr lang="de-DE" sz="1500" u="none" strike="noStrike">
                          <a:effectLst/>
                        </a:rPr>
                        <a:t>k</a:t>
                      </a:r>
                      <a:endParaRPr lang="de-DE" sz="15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500" u="none" strike="noStrike">
                          <a:effectLst/>
                        </a:rPr>
                        <a:t>1.5</a:t>
                      </a:r>
                      <a:endParaRPr lang="de-DE" sz="15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708693888"/>
                  </a:ext>
                </a:extLst>
              </a:tr>
              <a:tr h="216204">
                <a:tc>
                  <a:txBody>
                    <a:bodyPr/>
                    <a:lstStyle/>
                    <a:p>
                      <a:pPr algn="l" fontAlgn="b"/>
                      <a:r>
                        <a:rPr lang="de-DE" sz="1500" u="none" strike="noStrike">
                          <a:effectLst/>
                        </a:rPr>
                        <a:t>NBI (MW)</a:t>
                      </a:r>
                      <a:endParaRPr lang="de-DE" sz="15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500" u="none" strike="noStrike">
                          <a:effectLst/>
                        </a:rPr>
                        <a:t>42.5</a:t>
                      </a:r>
                      <a:endParaRPr lang="de-DE" sz="15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610652792"/>
                  </a:ext>
                </a:extLst>
              </a:tr>
              <a:tr h="216204">
                <a:tc>
                  <a:txBody>
                    <a:bodyPr/>
                    <a:lstStyle/>
                    <a:p>
                      <a:pPr algn="l" fontAlgn="b"/>
                      <a:r>
                        <a:rPr lang="de-DE" sz="1500" u="none" strike="noStrike">
                          <a:effectLst/>
                        </a:rPr>
                        <a:t>Beam (keV)</a:t>
                      </a:r>
                      <a:endParaRPr lang="de-DE" sz="15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500" u="none" strike="noStrike" dirty="0">
                          <a:effectLst/>
                        </a:rPr>
                        <a:t>120</a:t>
                      </a:r>
                      <a:endParaRPr lang="de-DE" sz="15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697270174"/>
                  </a:ext>
                </a:extLst>
              </a:tr>
              <a:tr h="216204">
                <a:tc>
                  <a:txBody>
                    <a:bodyPr/>
                    <a:lstStyle/>
                    <a:p>
                      <a:pPr algn="l" fontAlgn="b"/>
                      <a:r>
                        <a:rPr lang="de-DE" sz="1500" u="none" strike="noStrike">
                          <a:effectLst/>
                        </a:rPr>
                        <a:t>EC (MW)</a:t>
                      </a:r>
                      <a:endParaRPr lang="de-DE" sz="15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500" u="none" strike="noStrike">
                          <a:effectLst/>
                        </a:rPr>
                        <a:t>10</a:t>
                      </a:r>
                      <a:endParaRPr lang="de-DE" sz="15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71651212"/>
                  </a:ext>
                </a:extLst>
              </a:tr>
              <a:tr h="216204">
                <a:tc>
                  <a:txBody>
                    <a:bodyPr/>
                    <a:lstStyle/>
                    <a:p>
                      <a:pPr algn="l" fontAlgn="b"/>
                      <a:r>
                        <a:rPr lang="de-DE" sz="1500" u="none" strike="noStrike">
                          <a:effectLst/>
                        </a:rPr>
                        <a:t>q95</a:t>
                      </a:r>
                      <a:endParaRPr lang="de-DE" sz="15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500" u="none" strike="noStrike">
                          <a:effectLst/>
                        </a:rPr>
                        <a:t>3.05</a:t>
                      </a:r>
                      <a:endParaRPr lang="de-DE" sz="15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759744107"/>
                  </a:ext>
                </a:extLst>
              </a:tr>
              <a:tr h="246025">
                <a:tc>
                  <a:txBody>
                    <a:bodyPr/>
                    <a:lstStyle/>
                    <a:p>
                      <a:pPr algn="l" fontAlgn="b"/>
                      <a:r>
                        <a:rPr lang="de-DE" sz="1500" u="none" strike="noStrike">
                          <a:effectLst/>
                        </a:rPr>
                        <a:t>&lt;n&gt; 10</a:t>
                      </a:r>
                      <a:r>
                        <a:rPr lang="de-DE" sz="1500" u="none" strike="noStrike" baseline="30000">
                          <a:effectLst/>
                        </a:rPr>
                        <a:t>20</a:t>
                      </a:r>
                      <a:r>
                        <a:rPr lang="de-DE" sz="1500" u="none" strike="noStrike">
                          <a:effectLst/>
                        </a:rPr>
                        <a:t> m</a:t>
                      </a:r>
                      <a:r>
                        <a:rPr lang="de-DE" sz="1500" u="none" strike="noStrike" baseline="30000">
                          <a:effectLst/>
                        </a:rPr>
                        <a:t>-3</a:t>
                      </a:r>
                      <a:endParaRPr lang="de-DE" sz="15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500" u="none" strike="noStrike">
                          <a:effectLst/>
                        </a:rPr>
                        <a:t>1.1</a:t>
                      </a:r>
                      <a:endParaRPr lang="de-DE" sz="15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938147103"/>
                  </a:ext>
                </a:extLst>
              </a:tr>
              <a:tr h="246025">
                <a:tc>
                  <a:txBody>
                    <a:bodyPr/>
                    <a:lstStyle/>
                    <a:p>
                      <a:pPr algn="l" fontAlgn="b"/>
                      <a:r>
                        <a:rPr lang="de-DE" sz="1500" u="none" strike="noStrike">
                          <a:effectLst/>
                        </a:rPr>
                        <a:t>Greenwald Fraction</a:t>
                      </a:r>
                      <a:endParaRPr lang="de-DE" sz="15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500" u="none" strike="noStrike">
                          <a:effectLst/>
                        </a:rPr>
                        <a:t>0.59</a:t>
                      </a:r>
                      <a:endParaRPr lang="de-DE" sz="15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573479862"/>
                  </a:ext>
                </a:extLst>
              </a:tr>
              <a:tr h="216204">
                <a:tc>
                  <a:txBody>
                    <a:bodyPr/>
                    <a:lstStyle/>
                    <a:p>
                      <a:pPr algn="l" fontAlgn="b"/>
                      <a:r>
                        <a:rPr lang="de-DE" sz="1500" u="none" strike="noStrike">
                          <a:effectLst/>
                        </a:rPr>
                        <a:t>W conc. average</a:t>
                      </a:r>
                      <a:endParaRPr lang="de-DE" sz="15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500" u="none" strike="noStrike">
                          <a:effectLst/>
                        </a:rPr>
                        <a:t>9.99E-06</a:t>
                      </a:r>
                      <a:endParaRPr lang="de-DE" sz="15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51394088"/>
                  </a:ext>
                </a:extLst>
              </a:tr>
              <a:tr h="246025">
                <a:tc>
                  <a:txBody>
                    <a:bodyPr/>
                    <a:lstStyle/>
                    <a:p>
                      <a:pPr algn="l" fontAlgn="b"/>
                      <a:r>
                        <a:rPr lang="de-DE" sz="1500" b="1" u="none" strike="noStrike" dirty="0">
                          <a:solidFill>
                            <a:srgbClr val="FF0000"/>
                          </a:solidFill>
                          <a:effectLst/>
                        </a:rPr>
                        <a:t>Peak NWL (MW/m</a:t>
                      </a:r>
                      <a:r>
                        <a:rPr lang="de-DE" sz="1500" b="1" u="none" strike="noStrike" baseline="30000" dirty="0">
                          <a:solidFill>
                            <a:srgbClr val="FF0000"/>
                          </a:solidFill>
                          <a:effectLst/>
                        </a:rPr>
                        <a:t>2</a:t>
                      </a:r>
                      <a:r>
                        <a:rPr lang="de-DE" sz="1500" b="1" u="none" strike="noStrike" dirty="0">
                          <a:solidFill>
                            <a:srgbClr val="FF0000"/>
                          </a:solidFill>
                          <a:effectLst/>
                        </a:rPr>
                        <a:t>)</a:t>
                      </a:r>
                      <a:endParaRPr lang="de-DE" sz="1500" b="1" i="0" u="none" strike="noStrike" dirty="0">
                        <a:solidFill>
                          <a:srgbClr val="FF0000"/>
                        </a:solidFill>
                        <a:effectLst/>
                        <a:latin typeface="Calibri" panose="020F0502020204030204" pitchFamily="34" charset="0"/>
                      </a:endParaRPr>
                    </a:p>
                  </a:txBody>
                  <a:tcPr marL="6350" marR="6350" marT="6350" marB="0" anchor="b"/>
                </a:tc>
                <a:tc>
                  <a:txBody>
                    <a:bodyPr/>
                    <a:lstStyle/>
                    <a:p>
                      <a:pPr algn="r" fontAlgn="b"/>
                      <a:r>
                        <a:rPr lang="de-DE" sz="1500" b="1" u="none" strike="noStrike" dirty="0">
                          <a:solidFill>
                            <a:srgbClr val="FF0000"/>
                          </a:solidFill>
                          <a:effectLst/>
                        </a:rPr>
                        <a:t>0.5</a:t>
                      </a:r>
                      <a:endParaRPr lang="de-DE" sz="1500" b="1" i="0" u="none" strike="noStrike" dirty="0">
                        <a:solidFill>
                          <a:srgbClr val="FF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36254563"/>
                  </a:ext>
                </a:extLst>
              </a:tr>
              <a:tr h="246025">
                <a:tc>
                  <a:txBody>
                    <a:bodyPr/>
                    <a:lstStyle/>
                    <a:p>
                      <a:pPr algn="l" fontAlgn="b"/>
                      <a:r>
                        <a:rPr lang="de-DE" sz="1500" u="none" strike="noStrike" dirty="0">
                          <a:effectLst/>
                        </a:rPr>
                        <a:t>Ave NWL (MW/m</a:t>
                      </a:r>
                      <a:r>
                        <a:rPr lang="de-DE" sz="1500" u="none" strike="noStrike" baseline="30000" dirty="0">
                          <a:effectLst/>
                        </a:rPr>
                        <a:t>2</a:t>
                      </a:r>
                      <a:r>
                        <a:rPr lang="de-DE" sz="1500" u="none" strike="noStrike" dirty="0">
                          <a:effectLst/>
                        </a:rPr>
                        <a:t>)</a:t>
                      </a:r>
                      <a:endParaRPr lang="de-DE" sz="15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de-DE" sz="1500" u="none" strike="noStrike" dirty="0">
                          <a:effectLst/>
                        </a:rPr>
                        <a:t>0.30399</a:t>
                      </a:r>
                      <a:endParaRPr lang="de-DE" sz="15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113940049"/>
                  </a:ext>
                </a:extLst>
              </a:tr>
              <a:tr h="216204">
                <a:tc>
                  <a:txBody>
                    <a:bodyPr/>
                    <a:lstStyle/>
                    <a:p>
                      <a:pPr algn="l" fontAlgn="b"/>
                      <a:r>
                        <a:rPr lang="de-DE" sz="1500" b="1" u="none" strike="noStrike" dirty="0" err="1">
                          <a:solidFill>
                            <a:srgbClr val="FF0000"/>
                          </a:solidFill>
                          <a:effectLst/>
                        </a:rPr>
                        <a:t>BetaN</a:t>
                      </a:r>
                      <a:r>
                        <a:rPr lang="de-DE" sz="1500" b="1" u="none" strike="noStrike" dirty="0">
                          <a:solidFill>
                            <a:srgbClr val="FF0000"/>
                          </a:solidFill>
                          <a:effectLst/>
                        </a:rPr>
                        <a:t>  (%Tm/MA)</a:t>
                      </a:r>
                      <a:endParaRPr lang="de-DE" sz="1500" b="1" i="0" u="none" strike="noStrike" dirty="0">
                        <a:solidFill>
                          <a:srgbClr val="FF0000"/>
                        </a:solidFill>
                        <a:effectLst/>
                        <a:latin typeface="Calibri" panose="020F0502020204030204" pitchFamily="34" charset="0"/>
                      </a:endParaRPr>
                    </a:p>
                  </a:txBody>
                  <a:tcPr marL="6350" marR="6350" marT="6350" marB="0" anchor="b"/>
                </a:tc>
                <a:tc>
                  <a:txBody>
                    <a:bodyPr/>
                    <a:lstStyle/>
                    <a:p>
                      <a:pPr algn="r" fontAlgn="b"/>
                      <a:r>
                        <a:rPr lang="de-DE" sz="1500" b="1" u="none" strike="noStrike" dirty="0">
                          <a:solidFill>
                            <a:srgbClr val="FF0000"/>
                          </a:solidFill>
                          <a:effectLst/>
                        </a:rPr>
                        <a:t>3.3455</a:t>
                      </a:r>
                      <a:endParaRPr lang="de-DE" sz="1500" b="1" i="0" u="none" strike="noStrike" dirty="0">
                        <a:solidFill>
                          <a:srgbClr val="FF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951098336"/>
                  </a:ext>
                </a:extLst>
              </a:tr>
              <a:tr h="216204">
                <a:tc>
                  <a:txBody>
                    <a:bodyPr/>
                    <a:lstStyle/>
                    <a:p>
                      <a:pPr algn="l" fontAlgn="b"/>
                      <a:r>
                        <a:rPr lang="de-DE" sz="1500" u="none" strike="noStrike">
                          <a:effectLst/>
                        </a:rPr>
                        <a:t>Fusion Power (MW)</a:t>
                      </a:r>
                      <a:endParaRPr lang="de-DE" sz="15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500" u="none" strike="noStrike">
                          <a:effectLst/>
                        </a:rPr>
                        <a:t>29</a:t>
                      </a:r>
                      <a:endParaRPr lang="de-DE" sz="15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825496845"/>
                  </a:ext>
                </a:extLst>
              </a:tr>
              <a:tr h="216204">
                <a:tc>
                  <a:txBody>
                    <a:bodyPr/>
                    <a:lstStyle/>
                    <a:p>
                      <a:pPr algn="l" fontAlgn="b"/>
                      <a:r>
                        <a:rPr lang="de-DE" sz="1500" u="none" strike="noStrike">
                          <a:effectLst/>
                        </a:rPr>
                        <a:t>Centr. Te  (keV)</a:t>
                      </a:r>
                      <a:endParaRPr lang="de-DE" sz="15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500" u="none" strike="noStrike">
                          <a:effectLst/>
                        </a:rPr>
                        <a:t>12.0848</a:t>
                      </a:r>
                      <a:endParaRPr lang="de-DE" sz="15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57638744"/>
                  </a:ext>
                </a:extLst>
              </a:tr>
              <a:tr h="216204">
                <a:tc>
                  <a:txBody>
                    <a:bodyPr/>
                    <a:lstStyle/>
                    <a:p>
                      <a:pPr algn="l" fontAlgn="b"/>
                      <a:r>
                        <a:rPr lang="de-DE" sz="1500" b="1" u="none" strike="noStrike" dirty="0" err="1">
                          <a:solidFill>
                            <a:srgbClr val="FF0000"/>
                          </a:solidFill>
                          <a:effectLst/>
                        </a:rPr>
                        <a:t>Ip</a:t>
                      </a:r>
                      <a:r>
                        <a:rPr lang="de-DE" sz="1500" b="1" u="none" strike="noStrike" dirty="0">
                          <a:solidFill>
                            <a:srgbClr val="FF0000"/>
                          </a:solidFill>
                          <a:effectLst/>
                        </a:rPr>
                        <a:t> (MA)</a:t>
                      </a:r>
                      <a:endParaRPr lang="de-DE" sz="1500" b="1" i="0" u="none" strike="noStrike" dirty="0">
                        <a:solidFill>
                          <a:srgbClr val="FF0000"/>
                        </a:solidFill>
                        <a:effectLst/>
                        <a:latin typeface="Calibri" panose="020F0502020204030204" pitchFamily="34" charset="0"/>
                      </a:endParaRPr>
                    </a:p>
                  </a:txBody>
                  <a:tcPr marL="6350" marR="6350" marT="6350" marB="0" anchor="b"/>
                </a:tc>
                <a:tc>
                  <a:txBody>
                    <a:bodyPr/>
                    <a:lstStyle/>
                    <a:p>
                      <a:pPr algn="r" fontAlgn="b"/>
                      <a:r>
                        <a:rPr lang="de-DE" sz="1500" b="1" u="none" strike="noStrike" dirty="0">
                          <a:solidFill>
                            <a:srgbClr val="FF0000"/>
                          </a:solidFill>
                          <a:effectLst/>
                        </a:rPr>
                        <a:t>1.75</a:t>
                      </a:r>
                      <a:endParaRPr lang="de-DE" sz="1500" b="1" i="0" u="none" strike="noStrike" dirty="0">
                        <a:solidFill>
                          <a:srgbClr val="FF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85836674"/>
                  </a:ext>
                </a:extLst>
              </a:tr>
              <a:tr h="216204">
                <a:tc>
                  <a:txBody>
                    <a:bodyPr/>
                    <a:lstStyle/>
                    <a:p>
                      <a:pPr algn="l" fontAlgn="b"/>
                      <a:r>
                        <a:rPr lang="de-DE" sz="1500" u="none" strike="noStrike" dirty="0">
                          <a:effectLst/>
                        </a:rPr>
                        <a:t>li3</a:t>
                      </a:r>
                      <a:endParaRPr lang="de-DE" sz="1500" b="0" i="0" u="none" strike="noStrike" dirty="0">
                        <a:solidFill>
                          <a:srgbClr val="000000"/>
                        </a:solidFill>
                        <a:effectLst/>
                        <a:latin typeface="Calibri" panose="020F0502020204030204" pitchFamily="34" charset="0"/>
                      </a:endParaRPr>
                    </a:p>
                  </a:txBody>
                  <a:tcPr marL="6350" marR="6350" marT="6350" marB="0" anchor="b"/>
                </a:tc>
                <a:tc>
                  <a:txBody>
                    <a:bodyPr/>
                    <a:lstStyle/>
                    <a:p>
                      <a:pPr algn="r" fontAlgn="b"/>
                      <a:r>
                        <a:rPr lang="de-DE" sz="1500" u="none" strike="noStrike" dirty="0">
                          <a:effectLst/>
                        </a:rPr>
                        <a:t>0.75774</a:t>
                      </a:r>
                      <a:endParaRPr lang="de-DE" sz="15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336545116"/>
                  </a:ext>
                </a:extLst>
              </a:tr>
              <a:tr h="216204">
                <a:tc>
                  <a:txBody>
                    <a:bodyPr/>
                    <a:lstStyle/>
                    <a:p>
                      <a:pPr algn="l" fontAlgn="b"/>
                      <a:r>
                        <a:rPr lang="de-DE" sz="1500" u="none" strike="noStrike">
                          <a:effectLst/>
                        </a:rPr>
                        <a:t>loop voltave (mV)</a:t>
                      </a:r>
                      <a:endParaRPr lang="de-DE" sz="15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500" u="none" strike="noStrike">
                          <a:effectLst/>
                        </a:rPr>
                        <a:t>9.36</a:t>
                      </a:r>
                      <a:endParaRPr lang="de-DE" sz="15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476818778"/>
                  </a:ext>
                </a:extLst>
              </a:tr>
              <a:tr h="216204">
                <a:tc>
                  <a:txBody>
                    <a:bodyPr/>
                    <a:lstStyle/>
                    <a:p>
                      <a:pPr algn="l" fontAlgn="b"/>
                      <a:r>
                        <a:rPr lang="en-GB" sz="1500" u="none" strike="noStrike">
                          <a:effectLst/>
                        </a:rPr>
                        <a:t>D fraction in bulk pl</a:t>
                      </a:r>
                      <a:endParaRPr lang="en-GB" sz="15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500" u="none" strike="noStrike">
                          <a:effectLst/>
                        </a:rPr>
                        <a:t>0.203</a:t>
                      </a:r>
                      <a:endParaRPr lang="de-DE" sz="15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163243087"/>
                  </a:ext>
                </a:extLst>
              </a:tr>
              <a:tr h="216204">
                <a:tc>
                  <a:txBody>
                    <a:bodyPr/>
                    <a:lstStyle/>
                    <a:p>
                      <a:pPr algn="l" fontAlgn="b"/>
                      <a:r>
                        <a:rPr lang="de-DE" sz="1500" u="none" strike="noStrike">
                          <a:effectLst/>
                        </a:rPr>
                        <a:t>Power Divertor (MW)</a:t>
                      </a:r>
                      <a:endParaRPr lang="de-DE" sz="15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500" u="none" strike="noStrike">
                          <a:effectLst/>
                        </a:rPr>
                        <a:t>53</a:t>
                      </a:r>
                      <a:endParaRPr lang="de-DE" sz="15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752497365"/>
                  </a:ext>
                </a:extLst>
              </a:tr>
              <a:tr h="216204">
                <a:tc>
                  <a:txBody>
                    <a:bodyPr/>
                    <a:lstStyle/>
                    <a:p>
                      <a:pPr algn="l" fontAlgn="b"/>
                      <a:r>
                        <a:rPr lang="de-DE" sz="1500" u="none" strike="noStrike">
                          <a:effectLst/>
                        </a:rPr>
                        <a:t>RU Flux Consumption (Wb)</a:t>
                      </a:r>
                      <a:endParaRPr lang="de-DE" sz="1500" b="0" i="0" u="none" strike="noStrike">
                        <a:solidFill>
                          <a:srgbClr val="000000"/>
                        </a:solidFill>
                        <a:effectLst/>
                        <a:latin typeface="Calibri" panose="020F0502020204030204" pitchFamily="34" charset="0"/>
                      </a:endParaRPr>
                    </a:p>
                  </a:txBody>
                  <a:tcPr marL="6350" marR="6350" marT="6350" marB="0" anchor="b"/>
                </a:tc>
                <a:tc>
                  <a:txBody>
                    <a:bodyPr/>
                    <a:lstStyle/>
                    <a:p>
                      <a:pPr algn="r" fontAlgn="b"/>
                      <a:r>
                        <a:rPr lang="de-DE" sz="1500" u="none" strike="noStrike" dirty="0">
                          <a:effectLst/>
                        </a:rPr>
                        <a:t>4.07</a:t>
                      </a:r>
                      <a:endParaRPr lang="de-DE" sz="15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271065285"/>
                  </a:ext>
                </a:extLst>
              </a:tr>
            </a:tbl>
          </a:graphicData>
        </a:graphic>
      </p:graphicFrame>
      <p:sp>
        <p:nvSpPr>
          <p:cNvPr id="8" name="TextBox 7">
            <a:extLst>
              <a:ext uri="{FF2B5EF4-FFF2-40B4-BE49-F238E27FC236}">
                <a16:creationId xmlns:a16="http://schemas.microsoft.com/office/drawing/2014/main" id="{0DBA9B75-3461-BB25-4900-AFF6D210951D}"/>
              </a:ext>
            </a:extLst>
          </p:cNvPr>
          <p:cNvSpPr txBox="1"/>
          <p:nvPr/>
        </p:nvSpPr>
        <p:spPr>
          <a:xfrm>
            <a:off x="461623" y="563703"/>
            <a:ext cx="11499319" cy="369332"/>
          </a:xfrm>
          <a:prstGeom prst="rect">
            <a:avLst/>
          </a:prstGeom>
          <a:noFill/>
        </p:spPr>
        <p:txBody>
          <a:bodyPr wrap="square" rtlCol="0">
            <a:spAutoFit/>
          </a:bodyPr>
          <a:lstStyle/>
          <a:p>
            <a:r>
              <a:rPr lang="en-US" b="1" dirty="0">
                <a:solidFill>
                  <a:srgbClr val="0000CC"/>
                </a:solidFill>
              </a:rPr>
              <a:t>The new design point takes into account all the lesson learned in the first iteration. Further analysis are in progress</a:t>
            </a:r>
            <a:endParaRPr lang="en-GB" b="1" dirty="0">
              <a:solidFill>
                <a:srgbClr val="0000CC"/>
              </a:solidFill>
            </a:endParaRPr>
          </a:p>
        </p:txBody>
      </p:sp>
      <p:sp>
        <p:nvSpPr>
          <p:cNvPr id="3" name="Slide Number Placeholder 2">
            <a:extLst>
              <a:ext uri="{FF2B5EF4-FFF2-40B4-BE49-F238E27FC236}">
                <a16:creationId xmlns:a16="http://schemas.microsoft.com/office/drawing/2014/main" id="{F4DFBDBB-F0A1-1939-CA9F-595CDF93B78D}"/>
              </a:ext>
            </a:extLst>
          </p:cNvPr>
          <p:cNvSpPr>
            <a:spLocks noGrp="1"/>
          </p:cNvSpPr>
          <p:nvPr>
            <p:ph type="sldNum" sz="quarter" idx="12"/>
          </p:nvPr>
        </p:nvSpPr>
        <p:spPr/>
        <p:txBody>
          <a:bodyPr/>
          <a:lstStyle/>
          <a:p>
            <a:fld id="{6A6D9FA1-99C7-4910-8E32-B85D378B0060}" type="slidenum">
              <a:rPr lang="en-GB" smtClean="0">
                <a:solidFill>
                  <a:prstClr val="white"/>
                </a:solidFill>
              </a:rPr>
              <a:pPr/>
              <a:t>6</a:t>
            </a:fld>
            <a:endParaRPr lang="en-GB" dirty="0">
              <a:solidFill>
                <a:prstClr val="white"/>
              </a:solidFill>
            </a:endParaRPr>
          </a:p>
        </p:txBody>
      </p:sp>
      <p:sp>
        <p:nvSpPr>
          <p:cNvPr id="5" name="TextBox 4">
            <a:extLst>
              <a:ext uri="{FF2B5EF4-FFF2-40B4-BE49-F238E27FC236}">
                <a16:creationId xmlns:a16="http://schemas.microsoft.com/office/drawing/2014/main" id="{B50E8CF4-E86C-CAB7-900F-C66B558AB7A1}"/>
              </a:ext>
            </a:extLst>
          </p:cNvPr>
          <p:cNvSpPr txBox="1"/>
          <p:nvPr/>
        </p:nvSpPr>
        <p:spPr>
          <a:xfrm>
            <a:off x="4359783" y="5093534"/>
            <a:ext cx="3407701" cy="1323439"/>
          </a:xfrm>
          <a:prstGeom prst="rect">
            <a:avLst/>
          </a:prstGeom>
          <a:noFill/>
        </p:spPr>
        <p:txBody>
          <a:bodyPr wrap="square">
            <a:spAutoFit/>
          </a:bodyPr>
          <a:lstStyle/>
          <a:p>
            <a:pPr algn="just"/>
            <a:r>
              <a:rPr lang="en-GB" sz="1600" dirty="0">
                <a:latin typeface="Arial Narrow" panose="020B0606020202030204" pitchFamily="34" charset="0"/>
              </a:rPr>
              <a:t>Ratio distance (plasma </a:t>
            </a:r>
            <a:r>
              <a:rPr lang="en-GB" sz="1600" dirty="0" err="1">
                <a:latin typeface="Arial Narrow" panose="020B0606020202030204" pitchFamily="34" charset="0"/>
              </a:rPr>
              <a:t>boundary↔coils</a:t>
            </a:r>
            <a:r>
              <a:rPr lang="en-GB" sz="1600" dirty="0">
                <a:latin typeface="Arial Narrow" panose="020B0606020202030204" pitchFamily="34" charset="0"/>
              </a:rPr>
              <a:t>)/ (plasma </a:t>
            </a:r>
            <a:r>
              <a:rPr lang="en-GB" sz="1600" dirty="0" err="1">
                <a:latin typeface="Arial Narrow" panose="020B0606020202030204" pitchFamily="34" charset="0"/>
              </a:rPr>
              <a:t>core↔coils</a:t>
            </a:r>
            <a:r>
              <a:rPr lang="en-GB" sz="1600" dirty="0">
                <a:latin typeface="Arial Narrow" panose="020B0606020202030204" pitchFamily="34" charset="0"/>
              </a:rPr>
              <a:t>) smaller in </a:t>
            </a:r>
            <a:r>
              <a:rPr lang="en-GB" sz="1600" b="1" dirty="0">
                <a:solidFill>
                  <a:srgbClr val="FF0000"/>
                </a:solidFill>
                <a:latin typeface="Arial Narrow" panose="020B0606020202030204" pitchFamily="34" charset="0"/>
              </a:rPr>
              <a:t>VNS </a:t>
            </a:r>
            <a:r>
              <a:rPr lang="en-GB" sz="1600" dirty="0">
                <a:latin typeface="Arial Narrow" panose="020B0606020202030204" pitchFamily="34" charset="0"/>
              </a:rPr>
              <a:t>(e.g. ≈2.6/2.1, </a:t>
            </a:r>
            <a:r>
              <a:rPr lang="en-GB" sz="1600" dirty="0" err="1">
                <a:latin typeface="Arial Narrow" panose="020B0606020202030204" pitchFamily="34" charset="0"/>
              </a:rPr>
              <a:t>v.s</a:t>
            </a:r>
            <a:r>
              <a:rPr lang="en-GB" sz="1600" dirty="0">
                <a:latin typeface="Arial Narrow" panose="020B0606020202030204" pitchFamily="34" charset="0"/>
              </a:rPr>
              <a:t>. 5.7/3.8 in </a:t>
            </a:r>
            <a:r>
              <a:rPr lang="en-GB" sz="1600" b="1" dirty="0">
                <a:solidFill>
                  <a:srgbClr val="0000FF"/>
                </a:solidFill>
                <a:latin typeface="Arial Narrow" panose="020B0606020202030204" pitchFamily="34" charset="0"/>
              </a:rPr>
              <a:t>ITER</a:t>
            </a:r>
            <a:r>
              <a:rPr lang="en-GB" sz="1600" dirty="0">
                <a:latin typeface="Arial Narrow" panose="020B0606020202030204" pitchFamily="34" charset="0"/>
              </a:rPr>
              <a:t>): coils “see” plasma more like a point from afar, with less </a:t>
            </a:r>
            <a:r>
              <a:rPr lang="en-GB" sz="1600" i="1" dirty="0" err="1">
                <a:latin typeface="Arial Narrow" panose="020B0606020202030204" pitchFamily="34" charset="0"/>
              </a:rPr>
              <a:t>dof</a:t>
            </a:r>
            <a:r>
              <a:rPr lang="en-GB" sz="1600" i="1" dirty="0">
                <a:latin typeface="Arial Narrow" panose="020B0606020202030204" pitchFamily="34" charset="0"/>
              </a:rPr>
              <a:t>.</a:t>
            </a:r>
            <a:r>
              <a:rPr lang="en-GB" sz="1600" dirty="0">
                <a:latin typeface="Arial Narrow" panose="020B0606020202030204" pitchFamily="34" charset="0"/>
              </a:rPr>
              <a:t> to control the shape.</a:t>
            </a:r>
          </a:p>
        </p:txBody>
      </p:sp>
      <p:sp>
        <p:nvSpPr>
          <p:cNvPr id="10" name="CasellaDiTesto 14">
            <a:extLst>
              <a:ext uri="{FF2B5EF4-FFF2-40B4-BE49-F238E27FC236}">
                <a16:creationId xmlns:a16="http://schemas.microsoft.com/office/drawing/2014/main" id="{FD4DD33E-7850-72C5-EFA6-E1A14734414A}"/>
              </a:ext>
            </a:extLst>
          </p:cNvPr>
          <p:cNvSpPr txBox="1"/>
          <p:nvPr/>
        </p:nvSpPr>
        <p:spPr>
          <a:xfrm>
            <a:off x="7548946" y="902817"/>
            <a:ext cx="4411996" cy="4339650"/>
          </a:xfrm>
          <a:prstGeom prst="rect">
            <a:avLst/>
          </a:prstGeom>
          <a:noFill/>
        </p:spPr>
        <p:txBody>
          <a:bodyPr wrap="square">
            <a:spAutoFit/>
          </a:bodyPr>
          <a:lstStyle/>
          <a:p>
            <a:pPr algn="just" defTabSz="1219170">
              <a:spcBef>
                <a:spcPts val="800"/>
              </a:spcBef>
              <a:defRPr/>
            </a:pPr>
            <a:r>
              <a:rPr lang="en-US" sz="1600" b="1" i="1" u="sng" kern="0" dirty="0">
                <a:solidFill>
                  <a:prstClr val="black"/>
                </a:solidFill>
              </a:rPr>
              <a:t>Results:</a:t>
            </a:r>
          </a:p>
          <a:p>
            <a:pPr algn="just" defTabSz="1219170">
              <a:spcBef>
                <a:spcPts val="800"/>
              </a:spcBef>
              <a:defRPr/>
            </a:pPr>
            <a:r>
              <a:rPr lang="en-US" sz="1600" b="1" i="1" kern="0" dirty="0">
                <a:solidFill>
                  <a:prstClr val="black"/>
                </a:solidFill>
              </a:rPr>
              <a:t>Equilibrium currents </a:t>
            </a:r>
          </a:p>
          <a:p>
            <a:pPr marL="354013" lvl="1" indent="-255588" defTabSz="1219170">
              <a:buFont typeface="Courier New" panose="02070309020205020404" pitchFamily="49" charset="0"/>
              <a:buChar char="o"/>
              <a:defRPr/>
            </a:pPr>
            <a:r>
              <a:rPr lang="en-US" sz="1600" b="1" i="1" kern="0" dirty="0">
                <a:solidFill>
                  <a:prstClr val="black"/>
                </a:solidFill>
              </a:rPr>
              <a:t>With the aid of Intra Vessel coils (ITVC) </a:t>
            </a:r>
            <a:r>
              <a:rPr lang="en-US" sz="1600" b="1" i="1" kern="0" dirty="0">
                <a:solidFill>
                  <a:srgbClr val="0070C0"/>
                </a:solidFill>
              </a:rPr>
              <a:t>Currents, within mag. Input limits ≈|8MAturns|</a:t>
            </a:r>
          </a:p>
          <a:p>
            <a:pPr marL="354013" lvl="1" indent="-255588" algn="just" defTabSz="1219170">
              <a:buFont typeface="Courier New" panose="02070309020205020404" pitchFamily="49" charset="0"/>
              <a:buChar char="o"/>
              <a:defRPr/>
            </a:pPr>
            <a:r>
              <a:rPr lang="en-US" sz="1600" b="1" i="1" kern="0" dirty="0">
                <a:solidFill>
                  <a:prstClr val="black"/>
                </a:solidFill>
              </a:rPr>
              <a:t>The central solenoid must be also used to shape the plasma.</a:t>
            </a:r>
          </a:p>
          <a:p>
            <a:pPr marL="354013" lvl="1" indent="-255588" algn="just" defTabSz="1219170">
              <a:buFont typeface="Courier New" panose="02070309020205020404" pitchFamily="49" charset="0"/>
              <a:buChar char="o"/>
              <a:defRPr/>
            </a:pPr>
            <a:r>
              <a:rPr lang="en-US" sz="1600" b="1" i="1" kern="0" dirty="0">
                <a:solidFill>
                  <a:srgbClr val="ED7D31"/>
                </a:solidFill>
              </a:rPr>
              <a:t>Next steps: study full scenarios (i.e. Ramp-up, SOF).</a:t>
            </a:r>
            <a:endParaRPr lang="en-US" sz="1600" b="1" i="1" kern="0" dirty="0">
              <a:solidFill>
                <a:prstClr val="black"/>
              </a:solidFill>
            </a:endParaRPr>
          </a:p>
          <a:p>
            <a:pPr defTabSz="1219170">
              <a:spcBef>
                <a:spcPts val="800"/>
              </a:spcBef>
              <a:defRPr/>
            </a:pPr>
            <a:r>
              <a:rPr lang="en-US" sz="1600" b="1" i="1" kern="0" dirty="0">
                <a:solidFill>
                  <a:prstClr val="black"/>
                </a:solidFill>
              </a:rPr>
              <a:t>Controllability –   with the aid of ITVC the usable </a:t>
            </a:r>
            <a:r>
              <a:rPr lang="en-US" sz="1600" b="1" i="1" kern="0" dirty="0">
                <a:solidFill>
                  <a:srgbClr val="0070C0"/>
                </a:solidFill>
              </a:rPr>
              <a:t>degrees of freedom for the shape control increase from 3, to 5 </a:t>
            </a:r>
            <a:r>
              <a:rPr lang="en-US" sz="1600" b="1" i="1" kern="0" dirty="0">
                <a:solidFill>
                  <a:prstClr val="black"/>
                </a:solidFill>
              </a:rPr>
              <a:t>(there are usually </a:t>
            </a:r>
            <a:r>
              <a:rPr lang="it-IT" sz="1600" i="1" kern="0" dirty="0">
                <a:solidFill>
                  <a:prstClr val="black"/>
                </a:solidFill>
              </a:rPr>
              <a:t>6 </a:t>
            </a:r>
            <a:r>
              <a:rPr lang="it-IT" sz="1600" i="1" kern="0" dirty="0" err="1">
                <a:solidFill>
                  <a:prstClr val="black"/>
                </a:solidFill>
              </a:rPr>
              <a:t>dof</a:t>
            </a:r>
            <a:r>
              <a:rPr lang="it-IT" sz="1600" i="1" kern="0" dirty="0">
                <a:solidFill>
                  <a:prstClr val="black"/>
                </a:solidFill>
              </a:rPr>
              <a:t> in a tokamak device, i.e. ITER/DTT/DEMO</a:t>
            </a:r>
            <a:r>
              <a:rPr lang="en-US" sz="1600" b="1" i="1" kern="0" dirty="0">
                <a:solidFill>
                  <a:prstClr val="black"/>
                </a:solidFill>
              </a:rPr>
              <a:t>). </a:t>
            </a:r>
          </a:p>
          <a:p>
            <a:pPr algn="just" defTabSz="1219170">
              <a:spcBef>
                <a:spcPts val="800"/>
              </a:spcBef>
              <a:defRPr/>
            </a:pPr>
            <a:r>
              <a:rPr lang="en-US" sz="1600" b="1" i="1" u="sng" kern="0" dirty="0">
                <a:solidFill>
                  <a:prstClr val="black"/>
                </a:solidFill>
              </a:rPr>
              <a:t>Passive</a:t>
            </a:r>
            <a:r>
              <a:rPr lang="en-US" sz="1600" b="1" i="1" kern="0" dirty="0">
                <a:solidFill>
                  <a:prstClr val="black"/>
                </a:solidFill>
              </a:rPr>
              <a:t> Vertical stability </a:t>
            </a:r>
          </a:p>
          <a:p>
            <a:pPr marL="354013" lvl="1" indent="-255588" algn="just" defTabSz="1219170">
              <a:buFont typeface="Courier New" panose="02070309020205020404" pitchFamily="49" charset="0"/>
              <a:buChar char="o"/>
              <a:defRPr/>
            </a:pPr>
            <a:r>
              <a:rPr lang="en-US" sz="1600" b="1" i="1" kern="0" dirty="0">
                <a:solidFill>
                  <a:srgbClr val="0070C0"/>
                </a:solidFill>
              </a:rPr>
              <a:t>Stability margin are acceptable even without passive stabilizing plates. </a:t>
            </a:r>
          </a:p>
        </p:txBody>
      </p:sp>
      <p:sp>
        <p:nvSpPr>
          <p:cNvPr id="12" name="TextBox 11">
            <a:extLst>
              <a:ext uri="{FF2B5EF4-FFF2-40B4-BE49-F238E27FC236}">
                <a16:creationId xmlns:a16="http://schemas.microsoft.com/office/drawing/2014/main" id="{B9971E4F-E38A-342C-7E50-BCDB36A6F63B}"/>
              </a:ext>
            </a:extLst>
          </p:cNvPr>
          <p:cNvSpPr txBox="1"/>
          <p:nvPr/>
        </p:nvSpPr>
        <p:spPr>
          <a:xfrm>
            <a:off x="8486598" y="5645054"/>
            <a:ext cx="1948610" cy="369332"/>
          </a:xfrm>
          <a:prstGeom prst="rect">
            <a:avLst/>
          </a:prstGeom>
          <a:noFill/>
        </p:spPr>
        <p:txBody>
          <a:bodyPr wrap="none" rtlCol="0">
            <a:spAutoFit/>
          </a:bodyPr>
          <a:lstStyle/>
          <a:p>
            <a:pPr algn="l"/>
            <a:r>
              <a:rPr lang="en-US" b="1" dirty="0">
                <a:solidFill>
                  <a:srgbClr val="00B050"/>
                </a:solidFill>
              </a:rPr>
              <a:t>Courtesy of Create</a:t>
            </a:r>
            <a:endParaRPr lang="en-GB" b="1" dirty="0">
              <a:solidFill>
                <a:srgbClr val="00B050"/>
              </a:solidFill>
            </a:endParaRPr>
          </a:p>
        </p:txBody>
      </p:sp>
      <p:pic>
        <p:nvPicPr>
          <p:cNvPr id="9" name="Picture 8">
            <a:extLst>
              <a:ext uri="{FF2B5EF4-FFF2-40B4-BE49-F238E27FC236}">
                <a16:creationId xmlns:a16="http://schemas.microsoft.com/office/drawing/2014/main" id="{283377D2-AF27-9C69-FE08-2E065C5D2752}"/>
              </a:ext>
            </a:extLst>
          </p:cNvPr>
          <p:cNvPicPr>
            <a:picLocks noChangeAspect="1"/>
          </p:cNvPicPr>
          <p:nvPr/>
        </p:nvPicPr>
        <p:blipFill rotWithShape="1">
          <a:blip r:embed="rId3"/>
          <a:srcRect l="9502" t="3800" r="9502" b="7711"/>
          <a:stretch/>
        </p:blipFill>
        <p:spPr>
          <a:xfrm>
            <a:off x="4359783" y="965075"/>
            <a:ext cx="3004548" cy="4128459"/>
          </a:xfrm>
          <a:prstGeom prst="rect">
            <a:avLst/>
          </a:prstGeom>
        </p:spPr>
      </p:pic>
      <p:cxnSp>
        <p:nvCxnSpPr>
          <p:cNvPr id="11" name="Straight Arrow Connector 10">
            <a:extLst>
              <a:ext uri="{FF2B5EF4-FFF2-40B4-BE49-F238E27FC236}">
                <a16:creationId xmlns:a16="http://schemas.microsoft.com/office/drawing/2014/main" id="{A40C6C00-9384-2CCD-0238-F6EA2933A89D}"/>
              </a:ext>
            </a:extLst>
          </p:cNvPr>
          <p:cNvCxnSpPr>
            <a:cxnSpLocks/>
          </p:cNvCxnSpPr>
          <p:nvPr/>
        </p:nvCxnSpPr>
        <p:spPr>
          <a:xfrm flipV="1">
            <a:off x="6339675" y="2336979"/>
            <a:ext cx="815692" cy="34657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TextBox 12">
            <a:extLst>
              <a:ext uri="{FF2B5EF4-FFF2-40B4-BE49-F238E27FC236}">
                <a16:creationId xmlns:a16="http://schemas.microsoft.com/office/drawing/2014/main" id="{B0B06729-4A5D-D2F3-2ED0-8FE384784241}"/>
              </a:ext>
            </a:extLst>
          </p:cNvPr>
          <p:cNvSpPr txBox="1"/>
          <p:nvPr/>
        </p:nvSpPr>
        <p:spPr>
          <a:xfrm rot="20255813">
            <a:off x="6298119" y="2549320"/>
            <a:ext cx="984413" cy="379656"/>
          </a:xfrm>
          <a:prstGeom prst="rect">
            <a:avLst/>
          </a:prstGeom>
          <a:noFill/>
        </p:spPr>
        <p:txBody>
          <a:bodyPr wrap="square">
            <a:spAutoFit/>
          </a:bodyPr>
          <a:lstStyle/>
          <a:p>
            <a:r>
              <a:rPr lang="en-US" sz="1867" dirty="0">
                <a:solidFill>
                  <a:srgbClr val="0000FF"/>
                </a:solidFill>
                <a:latin typeface="Arial Narrow" panose="020B0606020202030204" pitchFamily="34" charset="0"/>
              </a:rPr>
              <a:t>≈5.74m</a:t>
            </a:r>
          </a:p>
        </p:txBody>
      </p:sp>
      <p:sp>
        <p:nvSpPr>
          <p:cNvPr id="14" name="TextBox 13">
            <a:extLst>
              <a:ext uri="{FF2B5EF4-FFF2-40B4-BE49-F238E27FC236}">
                <a16:creationId xmlns:a16="http://schemas.microsoft.com/office/drawing/2014/main" id="{76EFB91E-9FFA-DFCF-71BB-4B0822D45A10}"/>
              </a:ext>
            </a:extLst>
          </p:cNvPr>
          <p:cNvSpPr txBox="1"/>
          <p:nvPr/>
        </p:nvSpPr>
        <p:spPr>
          <a:xfrm rot="20597405">
            <a:off x="6292345" y="2148248"/>
            <a:ext cx="987363" cy="379656"/>
          </a:xfrm>
          <a:prstGeom prst="rect">
            <a:avLst/>
          </a:prstGeom>
          <a:noFill/>
        </p:spPr>
        <p:txBody>
          <a:bodyPr wrap="square">
            <a:spAutoFit/>
          </a:bodyPr>
          <a:lstStyle/>
          <a:p>
            <a:r>
              <a:rPr lang="en-US" sz="1867" dirty="0">
                <a:solidFill>
                  <a:srgbClr val="0000FF"/>
                </a:solidFill>
                <a:latin typeface="Arial Narrow" panose="020B0606020202030204" pitchFamily="34" charset="0"/>
              </a:rPr>
              <a:t>≈3.8m</a:t>
            </a:r>
          </a:p>
        </p:txBody>
      </p:sp>
      <p:cxnSp>
        <p:nvCxnSpPr>
          <p:cNvPr id="15" name="Straight Arrow Connector 14">
            <a:extLst>
              <a:ext uri="{FF2B5EF4-FFF2-40B4-BE49-F238E27FC236}">
                <a16:creationId xmlns:a16="http://schemas.microsoft.com/office/drawing/2014/main" id="{9FC53CA9-6A39-5CCB-10A2-1F3E7E1F28D4}"/>
              </a:ext>
            </a:extLst>
          </p:cNvPr>
          <p:cNvCxnSpPr>
            <a:cxnSpLocks/>
          </p:cNvCxnSpPr>
          <p:nvPr/>
        </p:nvCxnSpPr>
        <p:spPr>
          <a:xfrm flipV="1">
            <a:off x="5988687" y="2436301"/>
            <a:ext cx="1197160" cy="48048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0A4F25A9-F731-85D2-EB93-6326C1EF01E2}"/>
              </a:ext>
            </a:extLst>
          </p:cNvPr>
          <p:cNvCxnSpPr>
            <a:cxnSpLocks/>
          </p:cNvCxnSpPr>
          <p:nvPr/>
        </p:nvCxnSpPr>
        <p:spPr>
          <a:xfrm flipV="1">
            <a:off x="5127869" y="2718083"/>
            <a:ext cx="445335" cy="210084"/>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36D03219-A110-60BB-E732-D6A57AD99614}"/>
              </a:ext>
            </a:extLst>
          </p:cNvPr>
          <p:cNvSpPr txBox="1"/>
          <p:nvPr/>
        </p:nvSpPr>
        <p:spPr>
          <a:xfrm rot="19709659">
            <a:off x="4822646" y="2439249"/>
            <a:ext cx="935765" cy="379656"/>
          </a:xfrm>
          <a:prstGeom prst="rect">
            <a:avLst/>
          </a:prstGeom>
          <a:noFill/>
        </p:spPr>
        <p:txBody>
          <a:bodyPr wrap="square">
            <a:spAutoFit/>
          </a:bodyPr>
          <a:lstStyle/>
          <a:p>
            <a:pPr defTabSz="1219170">
              <a:defRPr/>
            </a:pPr>
            <a:r>
              <a:rPr lang="en-US" sz="1867" dirty="0">
                <a:solidFill>
                  <a:srgbClr val="FF0000"/>
                </a:solidFill>
                <a:latin typeface="Arial Narrow" panose="020B0606020202030204" pitchFamily="34" charset="0"/>
              </a:rPr>
              <a:t>≈2.1m</a:t>
            </a:r>
          </a:p>
        </p:txBody>
      </p:sp>
      <p:sp>
        <p:nvSpPr>
          <p:cNvPr id="18" name="TextBox 17">
            <a:extLst>
              <a:ext uri="{FF2B5EF4-FFF2-40B4-BE49-F238E27FC236}">
                <a16:creationId xmlns:a16="http://schemas.microsoft.com/office/drawing/2014/main" id="{E5F5A1BF-A482-3343-F4DF-CEB78714837B}"/>
              </a:ext>
            </a:extLst>
          </p:cNvPr>
          <p:cNvSpPr txBox="1"/>
          <p:nvPr/>
        </p:nvSpPr>
        <p:spPr>
          <a:xfrm rot="20103051">
            <a:off x="5037670" y="2838169"/>
            <a:ext cx="935765" cy="379656"/>
          </a:xfrm>
          <a:prstGeom prst="rect">
            <a:avLst/>
          </a:prstGeom>
          <a:noFill/>
        </p:spPr>
        <p:txBody>
          <a:bodyPr wrap="square">
            <a:spAutoFit/>
          </a:bodyPr>
          <a:lstStyle/>
          <a:p>
            <a:pPr defTabSz="1219170">
              <a:defRPr/>
            </a:pPr>
            <a:r>
              <a:rPr lang="en-US" sz="1867" dirty="0">
                <a:solidFill>
                  <a:srgbClr val="FF0000"/>
                </a:solidFill>
                <a:latin typeface="Arial Narrow" panose="020B0606020202030204" pitchFamily="34" charset="0"/>
              </a:rPr>
              <a:t>≈2.6m</a:t>
            </a:r>
          </a:p>
        </p:txBody>
      </p:sp>
      <p:cxnSp>
        <p:nvCxnSpPr>
          <p:cNvPr id="19" name="Straight Arrow Connector 18">
            <a:extLst>
              <a:ext uri="{FF2B5EF4-FFF2-40B4-BE49-F238E27FC236}">
                <a16:creationId xmlns:a16="http://schemas.microsoft.com/office/drawing/2014/main" id="{72E253E7-56D5-B10D-CBDA-4DB558A0BAE5}"/>
              </a:ext>
            </a:extLst>
          </p:cNvPr>
          <p:cNvCxnSpPr>
            <a:cxnSpLocks/>
          </p:cNvCxnSpPr>
          <p:nvPr/>
        </p:nvCxnSpPr>
        <p:spPr>
          <a:xfrm flipV="1">
            <a:off x="5066409" y="2796662"/>
            <a:ext cx="549209" cy="265641"/>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9B45C21A-4C6E-B410-6BF6-19E2EABFA52C}"/>
              </a:ext>
            </a:extLst>
          </p:cNvPr>
          <p:cNvSpPr txBox="1"/>
          <p:nvPr/>
        </p:nvSpPr>
        <p:spPr>
          <a:xfrm>
            <a:off x="5650194" y="1124636"/>
            <a:ext cx="1066517" cy="420564"/>
          </a:xfrm>
          <a:prstGeom prst="rect">
            <a:avLst/>
          </a:prstGeom>
          <a:noFill/>
        </p:spPr>
        <p:txBody>
          <a:bodyPr wrap="square">
            <a:spAutoFit/>
          </a:bodyPr>
          <a:lstStyle/>
          <a:p>
            <a:r>
              <a:rPr lang="en-US" sz="2133" b="1" dirty="0">
                <a:solidFill>
                  <a:srgbClr val="0000FF"/>
                </a:solidFill>
                <a:latin typeface="Arial Narrow" panose="020B0606020202030204" pitchFamily="34" charset="0"/>
              </a:rPr>
              <a:t>ITER</a:t>
            </a:r>
            <a:endParaRPr lang="en-US" sz="2400" b="1" dirty="0"/>
          </a:p>
        </p:txBody>
      </p:sp>
      <p:sp>
        <p:nvSpPr>
          <p:cNvPr id="21" name="TextBox 20">
            <a:extLst>
              <a:ext uri="{FF2B5EF4-FFF2-40B4-BE49-F238E27FC236}">
                <a16:creationId xmlns:a16="http://schemas.microsoft.com/office/drawing/2014/main" id="{5CAD5F3B-84CC-9F59-F6A5-838FD1303675}"/>
              </a:ext>
            </a:extLst>
          </p:cNvPr>
          <p:cNvSpPr txBox="1"/>
          <p:nvPr/>
        </p:nvSpPr>
        <p:spPr>
          <a:xfrm>
            <a:off x="4651966" y="1884618"/>
            <a:ext cx="1184393" cy="420564"/>
          </a:xfrm>
          <a:prstGeom prst="rect">
            <a:avLst/>
          </a:prstGeom>
          <a:noFill/>
        </p:spPr>
        <p:txBody>
          <a:bodyPr wrap="square">
            <a:spAutoFit/>
          </a:bodyPr>
          <a:lstStyle/>
          <a:p>
            <a:r>
              <a:rPr lang="en-US" sz="2133" b="1" dirty="0">
                <a:solidFill>
                  <a:srgbClr val="FF0000"/>
                </a:solidFill>
                <a:latin typeface="Arial Narrow" panose="020B0606020202030204" pitchFamily="34" charset="0"/>
              </a:rPr>
              <a:t>VNS</a:t>
            </a:r>
            <a:endParaRPr lang="en-US" sz="2400" b="1" dirty="0">
              <a:solidFill>
                <a:srgbClr val="FF0000"/>
              </a:solidFill>
            </a:endParaRPr>
          </a:p>
        </p:txBody>
      </p:sp>
    </p:spTree>
    <p:extLst>
      <p:ext uri="{BB962C8B-B14F-4D97-AF65-F5344CB8AC3E}">
        <p14:creationId xmlns:p14="http://schemas.microsoft.com/office/powerpoint/2010/main" val="1251021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3D37360E-3353-DD75-3A45-548F527D3B5C}"/>
              </a:ext>
            </a:extLst>
          </p:cNvPr>
          <p:cNvSpPr>
            <a:spLocks noGrp="1"/>
          </p:cNvSpPr>
          <p:nvPr>
            <p:ph type="ftr" sz="quarter" idx="11"/>
          </p:nvPr>
        </p:nvSpPr>
        <p:spPr/>
        <p:txBody>
          <a:bodyPr/>
          <a:lstStyle/>
          <a:p>
            <a:r>
              <a:rPr lang="en-GB">
                <a:solidFill>
                  <a:prstClr val="white"/>
                </a:solidFill>
              </a:rPr>
              <a:t>G.  Federici et al. | Update VNS Technical Feasibility  | EFPW Prague 30 Jan. – 1st  Feb. 2024</a:t>
            </a:r>
            <a:endParaRPr lang="en-GB" dirty="0">
              <a:solidFill>
                <a:prstClr val="white"/>
              </a:solidFill>
            </a:endParaRPr>
          </a:p>
        </p:txBody>
      </p:sp>
      <p:sp>
        <p:nvSpPr>
          <p:cNvPr id="7" name="Title 2">
            <a:extLst>
              <a:ext uri="{FF2B5EF4-FFF2-40B4-BE49-F238E27FC236}">
                <a16:creationId xmlns:a16="http://schemas.microsoft.com/office/drawing/2014/main" id="{B1B33C2C-1E1C-4DA4-8081-9C167B034F23}"/>
              </a:ext>
            </a:extLst>
          </p:cNvPr>
          <p:cNvSpPr>
            <a:spLocks noGrp="1"/>
          </p:cNvSpPr>
          <p:nvPr>
            <p:ph type="title"/>
          </p:nvPr>
        </p:nvSpPr>
        <p:spPr>
          <a:xfrm>
            <a:off x="773461" y="34307"/>
            <a:ext cx="10059625" cy="716504"/>
          </a:xfrm>
        </p:spPr>
        <p:txBody>
          <a:bodyPr/>
          <a:lstStyle/>
          <a:p>
            <a:pPr>
              <a:lnSpc>
                <a:spcPct val="100000"/>
              </a:lnSpc>
            </a:pPr>
            <a:r>
              <a:rPr lang="en-US" dirty="0"/>
              <a:t>Required developments during feasibility study (by 12-2024</a:t>
            </a:r>
            <a:r>
              <a:rPr lang="en-US" sz="2344" dirty="0"/>
              <a:t>)</a:t>
            </a:r>
            <a:endParaRPr lang="en-GB" sz="2344" dirty="0"/>
          </a:p>
        </p:txBody>
      </p:sp>
      <p:sp>
        <p:nvSpPr>
          <p:cNvPr id="8" name="TextBox 7">
            <a:extLst>
              <a:ext uri="{FF2B5EF4-FFF2-40B4-BE49-F238E27FC236}">
                <a16:creationId xmlns:a16="http://schemas.microsoft.com/office/drawing/2014/main" id="{F223DB01-85DD-2218-08E8-B0CD7EB6B50E}"/>
              </a:ext>
            </a:extLst>
          </p:cNvPr>
          <p:cNvSpPr txBox="1"/>
          <p:nvPr/>
        </p:nvSpPr>
        <p:spPr>
          <a:xfrm>
            <a:off x="360041" y="1041139"/>
            <a:ext cx="3526160" cy="646331"/>
          </a:xfrm>
          <a:prstGeom prst="rect">
            <a:avLst/>
          </a:prstGeom>
          <a:solidFill>
            <a:schemeClr val="bg1">
              <a:lumMod val="85000"/>
            </a:schemeClr>
          </a:solidFill>
          <a:ln w="12700">
            <a:solidFill>
              <a:schemeClr val="tx1"/>
            </a:solidFill>
          </a:ln>
        </p:spPr>
        <p:txBody>
          <a:bodyPr wrap="square" rtlCol="0">
            <a:spAutoFit/>
          </a:bodyPr>
          <a:lstStyle/>
          <a:p>
            <a:r>
              <a:rPr lang="en-US" b="1" dirty="0"/>
              <a:t>Exclude technical showstoppers, major feasibility issues</a:t>
            </a:r>
          </a:p>
        </p:txBody>
      </p:sp>
      <p:sp>
        <p:nvSpPr>
          <p:cNvPr id="9" name="TextBox 8">
            <a:extLst>
              <a:ext uri="{FF2B5EF4-FFF2-40B4-BE49-F238E27FC236}">
                <a16:creationId xmlns:a16="http://schemas.microsoft.com/office/drawing/2014/main" id="{15EF01DE-CB5B-9BD6-A4A1-E7143473ADB6}"/>
              </a:ext>
            </a:extLst>
          </p:cNvPr>
          <p:cNvSpPr txBox="1"/>
          <p:nvPr/>
        </p:nvSpPr>
        <p:spPr>
          <a:xfrm>
            <a:off x="327411" y="2709531"/>
            <a:ext cx="3395503" cy="646331"/>
          </a:xfrm>
          <a:prstGeom prst="rect">
            <a:avLst/>
          </a:prstGeom>
          <a:solidFill>
            <a:schemeClr val="bg1">
              <a:lumMod val="85000"/>
            </a:schemeClr>
          </a:solidFill>
          <a:ln w="12700">
            <a:solidFill>
              <a:schemeClr val="tx1"/>
            </a:solidFill>
          </a:ln>
        </p:spPr>
        <p:txBody>
          <a:bodyPr wrap="square" rtlCol="0">
            <a:spAutoFit/>
          </a:bodyPr>
          <a:lstStyle/>
          <a:p>
            <a:r>
              <a:rPr lang="en-US" b="1" dirty="0"/>
              <a:t>Preliminary cost assessment and forward planning:</a:t>
            </a:r>
          </a:p>
        </p:txBody>
      </p:sp>
      <p:sp>
        <p:nvSpPr>
          <p:cNvPr id="10" name="TextBox 9">
            <a:extLst>
              <a:ext uri="{FF2B5EF4-FFF2-40B4-BE49-F238E27FC236}">
                <a16:creationId xmlns:a16="http://schemas.microsoft.com/office/drawing/2014/main" id="{F7755738-2E9C-AEF3-1E4F-157CDCF02139}"/>
              </a:ext>
            </a:extLst>
          </p:cNvPr>
          <p:cNvSpPr txBox="1"/>
          <p:nvPr/>
        </p:nvSpPr>
        <p:spPr>
          <a:xfrm>
            <a:off x="343960" y="2147111"/>
            <a:ext cx="3542241" cy="369332"/>
          </a:xfrm>
          <a:prstGeom prst="rect">
            <a:avLst/>
          </a:prstGeom>
          <a:solidFill>
            <a:schemeClr val="bg1">
              <a:lumMod val="85000"/>
            </a:schemeClr>
          </a:solidFill>
          <a:ln w="12700">
            <a:solidFill>
              <a:schemeClr val="tx1"/>
            </a:solidFill>
          </a:ln>
        </p:spPr>
        <p:txBody>
          <a:bodyPr wrap="square" rtlCol="0">
            <a:spAutoFit/>
          </a:bodyPr>
          <a:lstStyle/>
          <a:p>
            <a:r>
              <a:rPr lang="en-US" b="1" dirty="0"/>
              <a:t>Define a realistic testing strategy</a:t>
            </a:r>
          </a:p>
        </p:txBody>
      </p:sp>
      <p:pic>
        <p:nvPicPr>
          <p:cNvPr id="11" name="Picture 10">
            <a:extLst>
              <a:ext uri="{FF2B5EF4-FFF2-40B4-BE49-F238E27FC236}">
                <a16:creationId xmlns:a16="http://schemas.microsoft.com/office/drawing/2014/main" id="{26FA3456-78C6-9C4A-1128-28DE475654C2}"/>
              </a:ext>
            </a:extLst>
          </p:cNvPr>
          <p:cNvPicPr>
            <a:picLocks noChangeAspect="1"/>
          </p:cNvPicPr>
          <p:nvPr/>
        </p:nvPicPr>
        <p:blipFill>
          <a:blip r:embed="rId2"/>
          <a:stretch>
            <a:fillRect/>
          </a:stretch>
        </p:blipFill>
        <p:spPr>
          <a:xfrm>
            <a:off x="343960" y="3668937"/>
            <a:ext cx="2355051" cy="2740424"/>
          </a:xfrm>
          <a:prstGeom prst="rect">
            <a:avLst/>
          </a:prstGeom>
        </p:spPr>
      </p:pic>
      <p:sp>
        <p:nvSpPr>
          <p:cNvPr id="3" name="Slide Number Placeholder 2">
            <a:extLst>
              <a:ext uri="{FF2B5EF4-FFF2-40B4-BE49-F238E27FC236}">
                <a16:creationId xmlns:a16="http://schemas.microsoft.com/office/drawing/2014/main" id="{C263B050-C672-CC00-9959-08DA306F3135}"/>
              </a:ext>
            </a:extLst>
          </p:cNvPr>
          <p:cNvSpPr>
            <a:spLocks noGrp="1"/>
          </p:cNvSpPr>
          <p:nvPr>
            <p:ph type="sldNum" sz="quarter" idx="12"/>
          </p:nvPr>
        </p:nvSpPr>
        <p:spPr/>
        <p:txBody>
          <a:bodyPr/>
          <a:lstStyle/>
          <a:p>
            <a:fld id="{6A6D9FA1-99C7-4910-8E32-B85D378B0060}" type="slidenum">
              <a:rPr lang="en-GB" smtClean="0">
                <a:solidFill>
                  <a:prstClr val="white"/>
                </a:solidFill>
              </a:rPr>
              <a:pPr/>
              <a:t>7</a:t>
            </a:fld>
            <a:endParaRPr lang="en-GB" dirty="0">
              <a:solidFill>
                <a:prstClr val="white"/>
              </a:solidFill>
            </a:endParaRPr>
          </a:p>
        </p:txBody>
      </p:sp>
      <p:sp>
        <p:nvSpPr>
          <p:cNvPr id="5" name="Arrow: Right 4">
            <a:extLst>
              <a:ext uri="{FF2B5EF4-FFF2-40B4-BE49-F238E27FC236}">
                <a16:creationId xmlns:a16="http://schemas.microsoft.com/office/drawing/2014/main" id="{BA4AA873-480F-5F52-9D22-215BEDEEA74D}"/>
              </a:ext>
            </a:extLst>
          </p:cNvPr>
          <p:cNvSpPr/>
          <p:nvPr/>
        </p:nvSpPr>
        <p:spPr>
          <a:xfrm>
            <a:off x="2298960" y="2983159"/>
            <a:ext cx="800101" cy="32961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extBox 1">
            <a:extLst>
              <a:ext uri="{FF2B5EF4-FFF2-40B4-BE49-F238E27FC236}">
                <a16:creationId xmlns:a16="http://schemas.microsoft.com/office/drawing/2014/main" id="{52A22135-BA5B-5960-73EA-3A0C56DCF55A}"/>
              </a:ext>
            </a:extLst>
          </p:cNvPr>
          <p:cNvSpPr txBox="1"/>
          <p:nvPr/>
        </p:nvSpPr>
        <p:spPr>
          <a:xfrm>
            <a:off x="4526999" y="1003197"/>
            <a:ext cx="7665001" cy="2862322"/>
          </a:xfrm>
          <a:prstGeom prst="rect">
            <a:avLst/>
          </a:prstGeom>
          <a:noFill/>
        </p:spPr>
        <p:txBody>
          <a:bodyPr wrap="square" rtlCol="0">
            <a:spAutoFit/>
          </a:bodyPr>
          <a:lstStyle/>
          <a:p>
            <a:pPr algn="l"/>
            <a:r>
              <a:rPr lang="en-US" sz="2000" b="1" dirty="0"/>
              <a:t>Additional </a:t>
            </a:r>
            <a:r>
              <a:rPr lang="en-US" sz="2000" b="1" dirty="0" smtClean="0"/>
              <a:t>studies</a:t>
            </a:r>
            <a:endParaRPr lang="en-US" sz="2000" b="1" dirty="0"/>
          </a:p>
          <a:p>
            <a:pPr marL="342900" indent="-342900" algn="l">
              <a:spcAft>
                <a:spcPts val="1200"/>
              </a:spcAft>
              <a:buFont typeface="Arial" panose="020B0604020202020204" pitchFamily="34" charset="0"/>
              <a:buChar char="•"/>
            </a:pPr>
            <a:r>
              <a:rPr lang="en-US" sz="2000" dirty="0"/>
              <a:t>Impact of adopting a limiter confined plasma</a:t>
            </a:r>
          </a:p>
          <a:p>
            <a:pPr marL="342900" indent="-342900" algn="l">
              <a:spcAft>
                <a:spcPts val="1200"/>
              </a:spcAft>
              <a:buFont typeface="Arial" panose="020B0604020202020204" pitchFamily="34" charset="0"/>
              <a:buChar char="•"/>
            </a:pPr>
            <a:r>
              <a:rPr lang="en-US" sz="2000" dirty="0"/>
              <a:t>Impact of using negative ion beams 200-300 keV</a:t>
            </a:r>
          </a:p>
          <a:p>
            <a:pPr marL="342900" indent="-342900" algn="l">
              <a:spcAft>
                <a:spcPts val="1200"/>
              </a:spcAft>
              <a:buFont typeface="Arial" panose="020B0604020202020204" pitchFamily="34" charset="0"/>
              <a:buChar char="•"/>
            </a:pPr>
            <a:r>
              <a:rPr lang="en-GB" sz="2000" dirty="0"/>
              <a:t>Explore also additional VNS devices dominated by beam target fusion (NBI): Stellarators, Mirrors</a:t>
            </a:r>
          </a:p>
          <a:p>
            <a:pPr marL="342900" indent="-342900" algn="l">
              <a:spcAft>
                <a:spcPts val="1200"/>
              </a:spcAft>
              <a:buFont typeface="Arial" panose="020B0604020202020204" pitchFamily="34" charset="0"/>
              <a:buChar char="•"/>
            </a:pPr>
            <a:r>
              <a:rPr lang="en-GB" sz="2000" dirty="0"/>
              <a:t>Improvements of the “magnetic cage”</a:t>
            </a:r>
          </a:p>
          <a:p>
            <a:pPr marL="342900" indent="-342900" algn="l">
              <a:buFont typeface="Arial" panose="020B0604020202020204" pitchFamily="34" charset="0"/>
              <a:buChar char="•"/>
            </a:pPr>
            <a:endParaRPr lang="en-GB" sz="2000" b="1" dirty="0"/>
          </a:p>
        </p:txBody>
      </p:sp>
      <p:sp>
        <p:nvSpPr>
          <p:cNvPr id="12" name="TextBox 11">
            <a:extLst>
              <a:ext uri="{FF2B5EF4-FFF2-40B4-BE49-F238E27FC236}">
                <a16:creationId xmlns:a16="http://schemas.microsoft.com/office/drawing/2014/main" id="{9EB6517B-9A44-D241-F9E3-C14434557FE7}"/>
              </a:ext>
            </a:extLst>
          </p:cNvPr>
          <p:cNvSpPr txBox="1"/>
          <p:nvPr/>
        </p:nvSpPr>
        <p:spPr>
          <a:xfrm>
            <a:off x="4526999" y="3865519"/>
            <a:ext cx="7069935" cy="1477328"/>
          </a:xfrm>
          <a:prstGeom prst="rect">
            <a:avLst/>
          </a:prstGeom>
          <a:noFill/>
        </p:spPr>
        <p:txBody>
          <a:bodyPr wrap="square">
            <a:spAutoFit/>
          </a:bodyPr>
          <a:lstStyle/>
          <a:p>
            <a:r>
              <a:rPr lang="en-GB" sz="2000" b="1" dirty="0">
                <a:sym typeface="Wingdings" pitchFamily="2" charset="2"/>
              </a:rPr>
              <a:t>Timing</a:t>
            </a:r>
          </a:p>
          <a:p>
            <a:pPr marL="342900" indent="-342900">
              <a:spcAft>
                <a:spcPts val="1200"/>
              </a:spcAft>
              <a:buFont typeface="Arial" panose="020B0604020202020204" pitchFamily="34" charset="0"/>
              <a:buChar char="•"/>
            </a:pPr>
            <a:r>
              <a:rPr lang="en-GB" sz="2000" dirty="0">
                <a:sym typeface="Wingdings" pitchFamily="2" charset="2"/>
              </a:rPr>
              <a:t>17Apr. 2024 - Interim report presented to GA</a:t>
            </a:r>
          </a:p>
          <a:p>
            <a:pPr marL="342900" indent="-342900">
              <a:spcAft>
                <a:spcPts val="1200"/>
              </a:spcAft>
              <a:buFont typeface="Arial" panose="020B0604020202020204" pitchFamily="34" charset="0"/>
              <a:buChar char="•"/>
            </a:pPr>
            <a:r>
              <a:rPr lang="en-GB" sz="2000" dirty="0">
                <a:sym typeface="Wingdings" pitchFamily="2" charset="2"/>
              </a:rPr>
              <a:t>9 Oct. 2024 – Final report presented to GA (final written report by end of 2024)</a:t>
            </a:r>
          </a:p>
        </p:txBody>
      </p:sp>
    </p:spTree>
    <p:extLst>
      <p:ext uri="{BB962C8B-B14F-4D97-AF65-F5344CB8AC3E}">
        <p14:creationId xmlns:p14="http://schemas.microsoft.com/office/powerpoint/2010/main" val="3892677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C0489-0BC1-CE3F-A6DF-695585AC238B}"/>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97C1D77B-0C0C-86D8-E522-0D40137D924D}"/>
              </a:ext>
            </a:extLst>
          </p:cNvPr>
          <p:cNvSpPr>
            <a:spLocks noGrp="1"/>
          </p:cNvSpPr>
          <p:nvPr>
            <p:ph idx="1"/>
          </p:nvPr>
        </p:nvSpPr>
        <p:spPr>
          <a:xfrm>
            <a:off x="544488" y="901405"/>
            <a:ext cx="11103024" cy="5688632"/>
          </a:xfrm>
        </p:spPr>
        <p:txBody>
          <a:bodyPr/>
          <a:lstStyle/>
          <a:p>
            <a:r>
              <a:rPr lang="en-US" dirty="0"/>
              <a:t>Thank You</a:t>
            </a:r>
            <a:endParaRPr lang="en-GB" dirty="0"/>
          </a:p>
        </p:txBody>
      </p:sp>
      <p:sp>
        <p:nvSpPr>
          <p:cNvPr id="4" name="Footer Placeholder 3">
            <a:extLst>
              <a:ext uri="{FF2B5EF4-FFF2-40B4-BE49-F238E27FC236}">
                <a16:creationId xmlns:a16="http://schemas.microsoft.com/office/drawing/2014/main" id="{DE3CFEBE-C26C-67DA-F59A-0986604F6B31}"/>
              </a:ext>
            </a:extLst>
          </p:cNvPr>
          <p:cNvSpPr>
            <a:spLocks noGrp="1"/>
          </p:cNvSpPr>
          <p:nvPr>
            <p:ph type="ftr" sz="quarter" idx="11"/>
          </p:nvPr>
        </p:nvSpPr>
        <p:spPr/>
        <p:txBody>
          <a:bodyPr/>
          <a:lstStyle/>
          <a:p>
            <a:r>
              <a:rPr lang="en-GB">
                <a:solidFill>
                  <a:prstClr val="white"/>
                </a:solidFill>
              </a:rPr>
              <a:t>G.  Federici et al. | Update VNS Technical Feasibility  | EFPW Prague 30 Jan. – 1st  Feb. 2024</a:t>
            </a:r>
            <a:endParaRPr lang="en-GB" dirty="0">
              <a:solidFill>
                <a:prstClr val="white"/>
              </a:solidFill>
            </a:endParaRPr>
          </a:p>
        </p:txBody>
      </p:sp>
      <p:sp>
        <p:nvSpPr>
          <p:cNvPr id="5" name="Slide Number Placeholder 4">
            <a:extLst>
              <a:ext uri="{FF2B5EF4-FFF2-40B4-BE49-F238E27FC236}">
                <a16:creationId xmlns:a16="http://schemas.microsoft.com/office/drawing/2014/main" id="{3A2E181C-5687-72A7-2C4C-BA4076C4DF36}"/>
              </a:ext>
            </a:extLst>
          </p:cNvPr>
          <p:cNvSpPr>
            <a:spLocks noGrp="1"/>
          </p:cNvSpPr>
          <p:nvPr>
            <p:ph type="sldNum" sz="quarter" idx="12"/>
          </p:nvPr>
        </p:nvSpPr>
        <p:spPr/>
        <p:txBody>
          <a:bodyPr/>
          <a:lstStyle/>
          <a:p>
            <a:fld id="{6A6D9FA1-99C7-4910-8E32-B85D378B0060}" type="slidenum">
              <a:rPr lang="en-GB" smtClean="0">
                <a:solidFill>
                  <a:prstClr val="white"/>
                </a:solidFill>
              </a:rPr>
              <a:pPr/>
              <a:t>8</a:t>
            </a:fld>
            <a:endParaRPr lang="en-GB" dirty="0">
              <a:solidFill>
                <a:prstClr val="white"/>
              </a:solidFill>
            </a:endParaRPr>
          </a:p>
        </p:txBody>
      </p:sp>
      <p:pic>
        <p:nvPicPr>
          <p:cNvPr id="1026" name="Picture 2" descr="Thank You Slide 24 PowerPoint Template">
            <a:extLst>
              <a:ext uri="{FF2B5EF4-FFF2-40B4-BE49-F238E27FC236}">
                <a16:creationId xmlns:a16="http://schemas.microsoft.com/office/drawing/2014/main" id="{2D1550FB-DEE5-92DB-E581-5D92E4762C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040" y="821061"/>
            <a:ext cx="4985657" cy="3739243"/>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2">
            <a:extLst>
              <a:ext uri="{FF2B5EF4-FFF2-40B4-BE49-F238E27FC236}">
                <a16:creationId xmlns:a16="http://schemas.microsoft.com/office/drawing/2014/main" id="{A888A947-3921-837D-6F07-10BE8A3FD692}"/>
              </a:ext>
            </a:extLst>
          </p:cNvPr>
          <p:cNvSpPr txBox="1">
            <a:spLocks/>
          </p:cNvSpPr>
          <p:nvPr/>
        </p:nvSpPr>
        <p:spPr>
          <a:xfrm>
            <a:off x="6798128" y="2596706"/>
            <a:ext cx="4408967" cy="3359889"/>
          </a:xfrm>
          <a:prstGeom prst="rect">
            <a:avLst/>
          </a:prstGeom>
          <a:solidFill>
            <a:schemeClr val="accent1">
              <a:lumMod val="40000"/>
              <a:lumOff val="60000"/>
            </a:schemeClr>
          </a:solidFill>
        </p:spPr>
        <p:txBody>
          <a:bodyPr vert="horz" lIns="91440" tIns="45720" rIns="91440" bIns="45720" rtlCol="0">
            <a:normAutofit/>
          </a:bodyPr>
          <a:lst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Arial" panose="020B0604020202020204" pitchFamily="34" charset="0"/>
              </a:defRPr>
            </a:lvl1pPr>
            <a:lvl2pPr marL="557213" indent="-214313"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Arial" panose="020B0604020202020204" pitchFamily="34" charset="0"/>
              </a:defRPr>
            </a:lvl2pPr>
            <a:lvl3pPr marL="857250" indent="-171450" algn="l" defTabSz="685800" rtl="0" eaLnBrk="1" latinLnBrk="0" hangingPunct="1">
              <a:spcBef>
                <a:spcPct val="20000"/>
              </a:spcBef>
              <a:buFont typeface="Arial" panose="020B0604020202020204" pitchFamily="34" charset="0"/>
              <a:buChar char="•"/>
              <a:defRPr sz="1600" kern="1200">
                <a:solidFill>
                  <a:schemeClr val="tx1"/>
                </a:solidFill>
                <a:latin typeface="+mn-lt"/>
                <a:ea typeface="+mn-ea"/>
                <a:cs typeface="Arial" panose="020B0604020202020204" pitchFamily="34" charset="0"/>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a:lstStyle>
          <a:p>
            <a:pPr marL="0" indent="0">
              <a:buFont typeface="Arial" panose="020B0604020202020204" pitchFamily="34" charset="0"/>
              <a:buNone/>
            </a:pPr>
            <a:endParaRPr lang="en-US" sz="5400" b="1">
              <a:latin typeface="Ink Free" panose="03080402000500000000" pitchFamily="66" charset="0"/>
            </a:endParaRPr>
          </a:p>
          <a:p>
            <a:pPr marL="0" indent="0" algn="r">
              <a:buFont typeface="Arial" panose="020B0604020202020204" pitchFamily="34" charset="0"/>
              <a:buNone/>
            </a:pPr>
            <a:r>
              <a:rPr lang="en-US" sz="5400" b="1">
                <a:latin typeface="Ink Free" panose="03080402000500000000" pitchFamily="66" charset="0"/>
              </a:rPr>
              <a:t>Do you have any questions?  </a:t>
            </a:r>
            <a:endParaRPr lang="en-GB" sz="5400" b="1" dirty="0">
              <a:latin typeface="Ink Free" panose="03080402000500000000" pitchFamily="66" charset="0"/>
            </a:endParaRPr>
          </a:p>
        </p:txBody>
      </p:sp>
    </p:spTree>
    <p:extLst>
      <p:ext uri="{BB962C8B-B14F-4D97-AF65-F5344CB8AC3E}">
        <p14:creationId xmlns:p14="http://schemas.microsoft.com/office/powerpoint/2010/main" val="1817244377"/>
      </p:ext>
    </p:extLst>
  </p:cSld>
  <p:clrMapOvr>
    <a:masterClrMapping/>
  </p:clrMapOvr>
</p:sld>
</file>

<file path=ppt/theme/theme1.xml><?xml version="1.0" encoding="utf-8"?>
<a:theme xmlns:a="http://schemas.openxmlformats.org/drawingml/2006/main" name="EUROfusion.1line_5_3_201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gn="l">
          <a:defRPr sz="2800" b="1"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C5E97A0C0FEBC408E67B127B9678D93" ma:contentTypeVersion="16" ma:contentTypeDescription="Create a new document." ma:contentTypeScope="" ma:versionID="1d2a0d8c6deb6b6d65149e488cbe144b">
  <xsd:schema xmlns:xsd="http://www.w3.org/2001/XMLSchema" xmlns:xs="http://www.w3.org/2001/XMLSchema" xmlns:p="http://schemas.microsoft.com/office/2006/metadata/properties" xmlns:ns2="cbbfa1f3-60c2-42de-b5b6-3ee8cb87d964" xmlns:ns3="e5ba6352-0726-4226-96e7-82f7f1c59ac0" targetNamespace="http://schemas.microsoft.com/office/2006/metadata/properties" ma:root="true" ma:fieldsID="0760925279f4376d2d8626e0085fb012" ns2:_="" ns3:_="">
    <xsd:import namespace="cbbfa1f3-60c2-42de-b5b6-3ee8cb87d964"/>
    <xsd:import namespace="e5ba6352-0726-4226-96e7-82f7f1c59ac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Dateofrelease"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DateTaken"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bbfa1f3-60c2-42de-b5b6-3ee8cb87d96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Dateofrelease" ma:index="14" nillable="true" ma:displayName="Date of release" ma:format="Dropdown" ma:internalName="Dateofrelease">
      <xsd:simpleType>
        <xsd:restriction base="dms:Text">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51e10cb2-14f7-4eda-9ec0-27c7232f3f48" ma:termSetId="09814cd3-568e-fe90-9814-8d621ff8fb84" ma:anchorId="fba54fb3-c3e1-fe81-a776-ca4b69148c4d" ma:open="true" ma:isKeyword="false">
      <xsd:complexType>
        <xsd:sequence>
          <xsd:element ref="pc:Terms" minOccurs="0" maxOccurs="1"/>
        </xsd:sequence>
      </xsd:complexType>
    </xsd:element>
    <xsd:element name="MediaServiceDateTaken" ma:index="21" nillable="true" ma:displayName="MediaServiceDateTaken" ma:hidden="true" ma:internalName="MediaServiceDateTake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5ba6352-0726-4226-96e7-82f7f1c59ac0"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a5fc3690-ba4d-4b93-9ca3-ace776e65a5b}" ma:internalName="TaxCatchAll" ma:showField="CatchAllData" ma:web="e5ba6352-0726-4226-96e7-82f7f1c59ac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e5ba6352-0726-4226-96e7-82f7f1c59ac0" xsi:nil="true"/>
    <Dateofrelease xmlns="cbbfa1f3-60c2-42de-b5b6-3ee8cb87d964" xsi:nil="true"/>
    <lcf76f155ced4ddcb4097134ff3c332f xmlns="cbbfa1f3-60c2-42de-b5b6-3ee8cb87d96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620B528-A52D-4A7D-BA72-76895AB575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bbfa1f3-60c2-42de-b5b6-3ee8cb87d964"/>
    <ds:schemaRef ds:uri="e5ba6352-0726-4226-96e7-82f7f1c59ac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29BB5A6-9C9C-4509-BBBE-0C2B5904D093}">
  <ds:schemaRefs>
    <ds:schemaRef ds:uri="http://schemas.microsoft.com/sharepoint/v3/contenttype/forms"/>
  </ds:schemaRefs>
</ds:datastoreItem>
</file>

<file path=customXml/itemProps3.xml><?xml version="1.0" encoding="utf-8"?>
<ds:datastoreItem xmlns:ds="http://schemas.openxmlformats.org/officeDocument/2006/customXml" ds:itemID="{E1581EFF-75CA-400B-8B14-07B3BB5FE4A6}">
  <ds:schemaRefs>
    <ds:schemaRef ds:uri="http://schemas.microsoft.com/office/2006/metadata/properties"/>
    <ds:schemaRef ds:uri="cbbfa1f3-60c2-42de-b5b6-3ee8cb87d964"/>
    <ds:schemaRef ds:uri="http://purl.org/dc/elements/1.1/"/>
    <ds:schemaRef ds:uri="e5ba6352-0726-4226-96e7-82f7f1c59ac0"/>
    <ds:schemaRef ds:uri="http://schemas.microsoft.com/office/infopath/2007/PartnerControls"/>
    <ds:schemaRef ds:uri="http://purl.org/dc/terms/"/>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1399</Words>
  <Application>Microsoft Office PowerPoint</Application>
  <PresentationFormat>Widescreen</PresentationFormat>
  <Paragraphs>164</Paragraphs>
  <Slides>8</Slides>
  <Notes>5</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8</vt:i4>
      </vt:variant>
    </vt:vector>
  </HeadingPairs>
  <TitlesOfParts>
    <vt:vector size="20" baseType="lpstr">
      <vt:lpstr>Aptos</vt:lpstr>
      <vt:lpstr>Arial</vt:lpstr>
      <vt:lpstr>Arial Narrow</vt:lpstr>
      <vt:lpstr>Calibri</vt:lpstr>
      <vt:lpstr>Cambria Math</vt:lpstr>
      <vt:lpstr>Courier New</vt:lpstr>
      <vt:lpstr>Ink Free</vt:lpstr>
      <vt:lpstr>LiberationSerif-Bold</vt:lpstr>
      <vt:lpstr>Symbol</vt:lpstr>
      <vt:lpstr>Times New Roman</vt:lpstr>
      <vt:lpstr>Wingdings</vt:lpstr>
      <vt:lpstr>EUROfusion.1line_5_3_2019</vt:lpstr>
      <vt:lpstr>Rationale for considering a VNS </vt:lpstr>
      <vt:lpstr>Why are we doing this?</vt:lpstr>
      <vt:lpstr>VNS Drivers</vt:lpstr>
      <vt:lpstr>VNS Physics Basis</vt:lpstr>
      <vt:lpstr>Potential Technical Showstoppers VNS</vt:lpstr>
      <vt:lpstr>Proposed Design Point #2</vt:lpstr>
      <vt:lpstr>Required developments during feasibility study (by 12-2024)</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Fabio Vinagre</dc:creator>
  <cp:lastModifiedBy>Federici Gianfranco</cp:lastModifiedBy>
  <cp:revision>43</cp:revision>
  <cp:lastPrinted>2024-01-16T09:33:43Z</cp:lastPrinted>
  <dcterms:created xsi:type="dcterms:W3CDTF">2023-11-15T09:40:03Z</dcterms:created>
  <dcterms:modified xsi:type="dcterms:W3CDTF">2024-03-19T09:09:36Z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0x0101006C5E97A0C0FEBC408E67B127B9678D93</vt:lpwstr>
  </property>
</Properties>
</file>